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42"/>
  </p:notesMasterIdLst>
  <p:sldIdLst>
    <p:sldId id="386" r:id="rId2"/>
    <p:sldId id="812" r:id="rId3"/>
    <p:sldId id="813" r:id="rId4"/>
    <p:sldId id="811" r:id="rId5"/>
    <p:sldId id="816" r:id="rId6"/>
    <p:sldId id="818" r:id="rId7"/>
    <p:sldId id="820" r:id="rId8"/>
    <p:sldId id="815" r:id="rId9"/>
    <p:sldId id="387" r:id="rId10"/>
    <p:sldId id="853" r:id="rId11"/>
    <p:sldId id="821" r:id="rId12"/>
    <p:sldId id="822" r:id="rId13"/>
    <p:sldId id="823" r:id="rId14"/>
    <p:sldId id="824" r:id="rId15"/>
    <p:sldId id="825" r:id="rId16"/>
    <p:sldId id="826" r:id="rId17"/>
    <p:sldId id="827" r:id="rId18"/>
    <p:sldId id="828" r:id="rId19"/>
    <p:sldId id="829" r:id="rId20"/>
    <p:sldId id="832" r:id="rId21"/>
    <p:sldId id="830" r:id="rId22"/>
    <p:sldId id="831" r:id="rId23"/>
    <p:sldId id="833" r:id="rId24"/>
    <p:sldId id="834" r:id="rId25"/>
    <p:sldId id="836" r:id="rId26"/>
    <p:sldId id="835" r:id="rId27"/>
    <p:sldId id="838" r:id="rId28"/>
    <p:sldId id="839" r:id="rId29"/>
    <p:sldId id="851" r:id="rId30"/>
    <p:sldId id="852" r:id="rId31"/>
    <p:sldId id="842" r:id="rId32"/>
    <p:sldId id="848" r:id="rId33"/>
    <p:sldId id="854" r:id="rId34"/>
    <p:sldId id="855" r:id="rId35"/>
    <p:sldId id="389" r:id="rId36"/>
    <p:sldId id="846" r:id="rId37"/>
    <p:sldId id="845" r:id="rId38"/>
    <p:sldId id="390" r:id="rId39"/>
    <p:sldId id="384" r:id="rId40"/>
    <p:sldId id="84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pos="1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  <a:srgbClr val="007600"/>
    <a:srgbClr val="FF7E0E"/>
    <a:srgbClr val="73FB79"/>
    <a:srgbClr val="FFFFFF"/>
    <a:srgbClr val="FF7F0E"/>
    <a:srgbClr val="0432FF"/>
    <a:srgbClr val="9F221A"/>
    <a:srgbClr val="1D77B3"/>
    <a:srgbClr val="EDB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9"/>
    <p:restoredTop sz="87145"/>
  </p:normalViewPr>
  <p:slideViewPr>
    <p:cSldViewPr snapToGrid="0" snapToObjects="1" showGuides="1">
      <p:cViewPr varScale="1">
        <p:scale>
          <a:sx n="100" d="100"/>
          <a:sy n="100" d="100"/>
        </p:scale>
        <p:origin x="872" y="168"/>
      </p:cViewPr>
      <p:guideLst>
        <p:guide orient="horz" pos="2472"/>
        <p:guide orient="horz" pos="624"/>
        <p:guide pos="1056"/>
      </p:guideLst>
    </p:cSldViewPr>
  </p:slid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M Sans 1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M Sans 10" pitchFamily="2" charset="77"/>
              </a:defRPr>
            </a:lvl1pPr>
          </a:lstStyle>
          <a:p>
            <a:fld id="{FC599BC0-7905-4F4A-BF80-961FE7190271}" type="datetimeFigureOut">
              <a:rPr lang="en-US" smtClean="0"/>
              <a:pPr/>
              <a:t>6/2/21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M Sans 1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M Sans 10" pitchFamily="2" charset="77"/>
              </a:defRPr>
            </a:lvl1pPr>
          </a:lstStyle>
          <a:p>
            <a:fld id="{4B0593A0-C56D-4D4C-99EC-94D0BC509D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5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LM Sans 10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LM Sans 10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LM Sans 10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LM Sans 10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LM Sans 10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00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49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64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13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78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85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55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5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6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56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2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07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9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16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3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54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6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37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907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25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71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3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4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1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26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30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593A0-C56D-4D4C-99EC-94D0BC509D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35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D7D6-894D-2F44-AD09-BC5A42086027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E477-86FD-3F44-AADB-1F6BD7DD88FF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ECE4E-E375-0645-8FE3-3FBC22F9562A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7A50E-D924-944B-A560-D7BB19805022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A-8382-CD46-B594-D33E23C2D51D}" type="datetime1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F184C-7C81-A44F-BDA3-C2A6BD59ED0B}" type="datetime1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2906-1CD7-C14C-B83B-A5A4F5D4B69D}" type="datetime1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4550-CC79-2442-9ECD-12E8F71E66EC}" type="datetime1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A250-188A-D745-9B9C-B02ABF6AB534}" type="datetime1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79AD0-DC5D-B448-A811-BA4BDE5B6A97}" type="datetime1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032F-0427-5749-BC83-8B7775A8D308}" type="datetime1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M Sans 10" pitchFamily="2" charset="77"/>
              </a:defRPr>
            </a:lvl1pPr>
          </a:lstStyle>
          <a:p>
            <a:fld id="{690CD3FE-F0A3-3E46-A785-D7409A20B59C}" type="datetime1">
              <a:rPr lang="en-US" smtClean="0"/>
              <a:pPr/>
              <a:t>6/2/21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M Sans 1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M Sans 10" pitchFamily="2" charset="77"/>
              </a:defRPr>
            </a:lvl1pPr>
          </a:lstStyle>
          <a:p>
            <a:fld id="{66EE6010-482A-154B-837B-AF792EEE3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0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M Sans 1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M Sans 1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M Sans 1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M Sans 1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M Sans 1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M Sans 1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tiff"/><Relationship Id="rId12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tif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tiff"/><Relationship Id="rId5" Type="http://schemas.openxmlformats.org/officeDocument/2006/relationships/image" Target="../media/image5.tif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tif"/><Relationship Id="rId11" Type="http://schemas.openxmlformats.org/officeDocument/2006/relationships/image" Target="../media/image1.png"/><Relationship Id="rId5" Type="http://schemas.openxmlformats.org/officeDocument/2006/relationships/image" Target="../media/image13.png"/><Relationship Id="rId10" Type="http://schemas.openxmlformats.org/officeDocument/2006/relationships/image" Target="../media/image1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13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5.tif"/><Relationship Id="rId12" Type="http://schemas.openxmlformats.org/officeDocument/2006/relationships/image" Target="../media/image2.tif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3.tiff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tiff"/><Relationship Id="rId11" Type="http://schemas.openxmlformats.org/officeDocument/2006/relationships/image" Target="../media/image1.png"/><Relationship Id="rId5" Type="http://schemas.openxmlformats.org/officeDocument/2006/relationships/image" Target="../media/image5.tif"/><Relationship Id="rId10" Type="http://schemas.openxmlformats.org/officeDocument/2006/relationships/image" Target="../media/image2.t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audio" Target="../media/media16.m4a"/><Relationship Id="rId7" Type="http://schemas.openxmlformats.org/officeDocument/2006/relationships/image" Target="../media/image4.tiff"/><Relationship Id="rId12" Type="http://schemas.openxmlformats.org/officeDocument/2006/relationships/image" Target="../media/image14.png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5.tif"/><Relationship Id="rId11" Type="http://schemas.openxmlformats.org/officeDocument/2006/relationships/image" Target="../media/image2.tif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tiff"/><Relationship Id="rId11" Type="http://schemas.openxmlformats.org/officeDocument/2006/relationships/image" Target="../media/image14.png"/><Relationship Id="rId5" Type="http://schemas.openxmlformats.org/officeDocument/2006/relationships/image" Target="../media/image5.tif"/><Relationship Id="rId10" Type="http://schemas.openxmlformats.org/officeDocument/2006/relationships/image" Target="../media/image2.ti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tiff"/><Relationship Id="rId11" Type="http://schemas.openxmlformats.org/officeDocument/2006/relationships/image" Target="../media/image14.png"/><Relationship Id="rId5" Type="http://schemas.openxmlformats.org/officeDocument/2006/relationships/image" Target="../media/image5.tif"/><Relationship Id="rId10" Type="http://schemas.openxmlformats.org/officeDocument/2006/relationships/image" Target="../media/image2.t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tiff"/><Relationship Id="rId11" Type="http://schemas.openxmlformats.org/officeDocument/2006/relationships/image" Target="../media/image14.png"/><Relationship Id="rId5" Type="http://schemas.openxmlformats.org/officeDocument/2006/relationships/image" Target="../media/image5.tif"/><Relationship Id="rId10" Type="http://schemas.openxmlformats.org/officeDocument/2006/relationships/image" Target="../media/image2.tif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tiff"/><Relationship Id="rId5" Type="http://schemas.openxmlformats.org/officeDocument/2006/relationships/image" Target="../media/image2.t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tiff"/><Relationship Id="rId12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tif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audio" Target="../media/media23.m4a"/><Relationship Id="rId7" Type="http://schemas.openxmlformats.org/officeDocument/2006/relationships/image" Target="../media/image4.tiff"/><Relationship Id="rId12" Type="http://schemas.openxmlformats.org/officeDocument/2006/relationships/image" Target="../media/image1.png"/><Relationship Id="rId2" Type="http://schemas.microsoft.com/office/2007/relationships/media" Target="../media/media23.m4a"/><Relationship Id="rId1" Type="http://schemas.openxmlformats.org/officeDocument/2006/relationships/tags" Target="../tags/tag6.xml"/><Relationship Id="rId6" Type="http://schemas.openxmlformats.org/officeDocument/2006/relationships/image" Target="../media/image180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audio" Target="../media/media24.m4a"/><Relationship Id="rId7" Type="http://schemas.openxmlformats.org/officeDocument/2006/relationships/image" Target="../media/image4.tiff"/><Relationship Id="rId12" Type="http://schemas.openxmlformats.org/officeDocument/2006/relationships/image" Target="../media/image21.png"/><Relationship Id="rId2" Type="http://schemas.microsoft.com/office/2007/relationships/media" Target="../media/media24.m4a"/><Relationship Id="rId1" Type="http://schemas.openxmlformats.org/officeDocument/2006/relationships/tags" Target="../tags/tag7.xml"/><Relationship Id="rId6" Type="http://schemas.openxmlformats.org/officeDocument/2006/relationships/image" Target="../media/image5.tif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9.png"/><Relationship Id="rId5" Type="http://schemas.openxmlformats.org/officeDocument/2006/relationships/image" Target="../media/image150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tiff"/><Relationship Id="rId11" Type="http://schemas.openxmlformats.org/officeDocument/2006/relationships/image" Target="../media/image1.png"/><Relationship Id="rId5" Type="http://schemas.openxmlformats.org/officeDocument/2006/relationships/image" Target="../media/image5.tif"/><Relationship Id="rId10" Type="http://schemas.openxmlformats.org/officeDocument/2006/relationships/image" Target="../media/image17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tiff"/><Relationship Id="rId11" Type="http://schemas.openxmlformats.org/officeDocument/2006/relationships/image" Target="../media/image2.tif"/><Relationship Id="rId5" Type="http://schemas.openxmlformats.org/officeDocument/2006/relationships/image" Target="../media/image5.tif"/><Relationship Id="rId10" Type="http://schemas.openxmlformats.org/officeDocument/2006/relationships/image" Target="../media/image8.tif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5.tif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tif"/><Relationship Id="rId5" Type="http://schemas.openxmlformats.org/officeDocument/2006/relationships/image" Target="../media/image2.tif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0.m4a"/><Relationship Id="rId7" Type="http://schemas.openxmlformats.org/officeDocument/2006/relationships/image" Target="../media/image7.png"/><Relationship Id="rId2" Type="http://schemas.microsoft.com/office/2007/relationships/media" Target="../media/media30.m4a"/><Relationship Id="rId1" Type="http://schemas.openxmlformats.org/officeDocument/2006/relationships/tags" Target="../tags/tag8.xml"/><Relationship Id="rId6" Type="http://schemas.openxmlformats.org/officeDocument/2006/relationships/image" Target="../media/image5.tif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tiff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tif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audio" Target="../media/media4.m4a"/><Relationship Id="rId7" Type="http://schemas.openxmlformats.org/officeDocument/2006/relationships/image" Target="../media/image5.tif"/><Relationship Id="rId12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tif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image" Target="../media/image8.tif"/><Relationship Id="rId3" Type="http://schemas.openxmlformats.org/officeDocument/2006/relationships/audio" Target="../media/media5.m4a"/><Relationship Id="rId7" Type="http://schemas.openxmlformats.org/officeDocument/2006/relationships/image" Target="../media/image5.tif"/><Relationship Id="rId12" Type="http://schemas.openxmlformats.org/officeDocument/2006/relationships/image" Target="../media/image80.png"/><Relationship Id="rId17" Type="http://schemas.openxmlformats.org/officeDocument/2006/relationships/image" Target="../media/image1.png"/><Relationship Id="rId2" Type="http://schemas.microsoft.com/office/2007/relationships/media" Target="../media/media5.m4a"/><Relationship Id="rId16" Type="http://schemas.openxmlformats.org/officeDocument/2006/relationships/image" Target="../media/image6.png"/><Relationship Id="rId1" Type="http://schemas.openxmlformats.org/officeDocument/2006/relationships/tags" Target="../tags/tag2.xml"/><Relationship Id="rId6" Type="http://schemas.openxmlformats.org/officeDocument/2006/relationships/image" Target="../media/image2.tif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1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tiff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.ti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tiff"/><Relationship Id="rId11" Type="http://schemas.openxmlformats.org/officeDocument/2006/relationships/image" Target="../media/image8.tif"/><Relationship Id="rId5" Type="http://schemas.openxmlformats.org/officeDocument/2006/relationships/image" Target="../media/image5.ti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0.pn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tiff"/><Relationship Id="rId12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tif"/><Relationship Id="rId11" Type="http://schemas.openxmlformats.org/officeDocument/2006/relationships/image" Target="../media/image80.png"/><Relationship Id="rId5" Type="http://schemas.openxmlformats.org/officeDocument/2006/relationships/image" Target="../media/image2.ti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8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705CCE-8FB9-6345-94EB-7B076F4D2770}"/>
              </a:ext>
            </a:extLst>
          </p:cNvPr>
          <p:cNvSpPr/>
          <p:nvPr/>
        </p:nvSpPr>
        <p:spPr>
          <a:xfrm>
            <a:off x="245327" y="312234"/>
            <a:ext cx="11708780" cy="6289287"/>
          </a:xfrm>
          <a:prstGeom prst="roundRect">
            <a:avLst>
              <a:gd name="adj" fmla="val 30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6062" y="1548036"/>
            <a:ext cx="7019871" cy="1872230"/>
          </a:xfrm>
        </p:spPr>
        <p:txBody>
          <a:bodyPr>
            <a:normAutofit/>
          </a:bodyPr>
          <a:lstStyle/>
          <a:p>
            <a:r>
              <a:rPr lang="en-US" sz="4400" b="1" dirty="0"/>
              <a:t>Lightweight Techniques for Private Heavy Hitters</a:t>
            </a:r>
            <a:endParaRPr lang="en-US" sz="18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2D0E7A-E996-3B47-B1E8-CB2CB7D7736A}"/>
              </a:ext>
            </a:extLst>
          </p:cNvPr>
          <p:cNvGraphicFramePr>
            <a:graphicFrameLocks noGrp="1"/>
          </p:cNvGraphicFramePr>
          <p:nvPr/>
        </p:nvGraphicFramePr>
        <p:xfrm>
          <a:off x="569530" y="4340708"/>
          <a:ext cx="11052937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0849">
                  <a:extLst>
                    <a:ext uri="{9D8B030D-6E8A-4147-A177-3AD203B41FA5}">
                      <a16:colId xmlns:a16="http://schemas.microsoft.com/office/drawing/2014/main" val="3144033462"/>
                    </a:ext>
                  </a:extLst>
                </a:gridCol>
                <a:gridCol w="2299267">
                  <a:extLst>
                    <a:ext uri="{9D8B030D-6E8A-4147-A177-3AD203B41FA5}">
                      <a16:colId xmlns:a16="http://schemas.microsoft.com/office/drawing/2014/main" val="780847219"/>
                    </a:ext>
                  </a:extLst>
                </a:gridCol>
                <a:gridCol w="2725039">
                  <a:extLst>
                    <a:ext uri="{9D8B030D-6E8A-4147-A177-3AD203B41FA5}">
                      <a16:colId xmlns:a16="http://schemas.microsoft.com/office/drawing/2014/main" val="1768992634"/>
                    </a:ext>
                  </a:extLst>
                </a:gridCol>
                <a:gridCol w="2134483">
                  <a:extLst>
                    <a:ext uri="{9D8B030D-6E8A-4147-A177-3AD203B41FA5}">
                      <a16:colId xmlns:a16="http://schemas.microsoft.com/office/drawing/2014/main" val="579724084"/>
                    </a:ext>
                  </a:extLst>
                </a:gridCol>
                <a:gridCol w="2033299">
                  <a:extLst>
                    <a:ext uri="{9D8B030D-6E8A-4147-A177-3AD203B41FA5}">
                      <a16:colId xmlns:a16="http://schemas.microsoft.com/office/drawing/2014/main" val="2133626922"/>
                    </a:ext>
                  </a:extLst>
                </a:gridCol>
              </a:tblGrid>
              <a:tr h="325511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u="none" dirty="0">
                          <a:latin typeface="LM Sans 10" pitchFamily="2" charset="77"/>
                        </a:rPr>
                        <a:t>Dan </a:t>
                      </a:r>
                      <a:r>
                        <a:rPr lang="en-US" sz="2200" b="0" i="0" u="none" dirty="0" err="1">
                          <a:latin typeface="LM Sans 10" pitchFamily="2" charset="77"/>
                        </a:rPr>
                        <a:t>Boneh</a:t>
                      </a:r>
                      <a:br>
                        <a:rPr lang="en-US" sz="2200" b="0" i="0" u="none" dirty="0">
                          <a:latin typeface="LM Sans 10" pitchFamily="2" charset="77"/>
                        </a:rPr>
                      </a:br>
                      <a:r>
                        <a:rPr lang="en-US" sz="2200" b="0" i="1" u="none" dirty="0">
                          <a:latin typeface="LM Sans 10" pitchFamily="2" charset="77"/>
                        </a:rPr>
                        <a:t>Stanford</a:t>
                      </a:r>
                      <a:endParaRPr lang="en-US" sz="2200" b="0" i="0" u="none" dirty="0">
                        <a:latin typeface="LM Sans 10" pitchFamily="2" charset="77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 err="1">
                          <a:latin typeface="LM Sans 10" pitchFamily="2" charset="77"/>
                        </a:rPr>
                        <a:t>Elette</a:t>
                      </a:r>
                      <a:r>
                        <a:rPr lang="en-US" sz="2200" b="0" i="0" dirty="0">
                          <a:latin typeface="LM Sans 10" pitchFamily="2" charset="77"/>
                        </a:rPr>
                        <a:t> Boyle</a:t>
                      </a:r>
                      <a:br>
                        <a:rPr lang="en-US" sz="2200" b="0" i="1" dirty="0">
                          <a:latin typeface="LM Sans 10" pitchFamily="2" charset="77"/>
                        </a:rPr>
                      </a:br>
                      <a:r>
                        <a:rPr lang="en-US" sz="2200" b="0" i="1" dirty="0">
                          <a:latin typeface="LM Sans 10" pitchFamily="2" charset="77"/>
                        </a:rPr>
                        <a:t>IDC Herzliya</a:t>
                      </a:r>
                      <a:endParaRPr lang="en-US" sz="2200" b="0" i="0" dirty="0">
                        <a:latin typeface="LM Sans 10" pitchFamily="2" charset="77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LM Sans 10" pitchFamily="2" charset="77"/>
                        </a:rPr>
                        <a:t>Henry Corrigan-Gibbs</a:t>
                      </a:r>
                      <a:br>
                        <a:rPr lang="en-US" sz="2200" b="0" i="0" dirty="0">
                          <a:latin typeface="LM Sans 10" pitchFamily="2" charset="77"/>
                        </a:rPr>
                      </a:br>
                      <a:r>
                        <a:rPr lang="en-US" sz="2200" b="0" i="1" dirty="0">
                          <a:latin typeface="LM Sans 10" pitchFamily="2" charset="77"/>
                        </a:rPr>
                        <a:t>MIT CSAIL</a:t>
                      </a:r>
                      <a:endParaRPr lang="en-US" sz="2200" b="0" i="0" dirty="0">
                        <a:latin typeface="LM Sans 10" pitchFamily="2" charset="77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LM Sans 10" pitchFamily="2" charset="77"/>
                        </a:rPr>
                        <a:t>Niv Gilboa</a:t>
                      </a:r>
                      <a:br>
                        <a:rPr lang="en-US" sz="2200" b="0" i="0" dirty="0">
                          <a:latin typeface="LM Sans 10" pitchFamily="2" charset="77"/>
                        </a:rPr>
                      </a:br>
                      <a:r>
                        <a:rPr lang="en-US" sz="2200" b="0" i="1" dirty="0">
                          <a:latin typeface="LM Sans 10" pitchFamily="2" charset="77"/>
                        </a:rPr>
                        <a:t>Ben-Gurion</a:t>
                      </a:r>
                      <a:br>
                        <a:rPr lang="en-US" sz="2200" b="0" i="1" dirty="0">
                          <a:latin typeface="LM Sans 10" pitchFamily="2" charset="77"/>
                        </a:rPr>
                      </a:br>
                      <a:r>
                        <a:rPr lang="en-US" sz="2200" b="0" i="1" dirty="0">
                          <a:latin typeface="LM Sans 10" pitchFamily="2" charset="77"/>
                        </a:rPr>
                        <a:t>University</a:t>
                      </a:r>
                      <a:endParaRPr lang="en-US" sz="2200" b="0" i="0" dirty="0">
                        <a:latin typeface="LM Sans 10" pitchFamily="2" charset="77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>
                          <a:latin typeface="LM Sans 10" pitchFamily="2" charset="77"/>
                        </a:rPr>
                        <a:t>Yuval </a:t>
                      </a:r>
                      <a:r>
                        <a:rPr lang="en-US" sz="2200" b="0" i="0" dirty="0" err="1">
                          <a:latin typeface="LM Sans 10" pitchFamily="2" charset="77"/>
                        </a:rPr>
                        <a:t>Ishai</a:t>
                      </a:r>
                      <a:br>
                        <a:rPr lang="en-US" sz="2200" b="0" i="0" dirty="0">
                          <a:latin typeface="LM Sans 10" pitchFamily="2" charset="77"/>
                        </a:rPr>
                      </a:br>
                      <a:r>
                        <a:rPr lang="en-US" sz="2200" b="0" i="1" dirty="0">
                          <a:latin typeface="LM Sans 10" pitchFamily="2" charset="77"/>
                        </a:rPr>
                        <a:t>Technion</a:t>
                      </a:r>
                      <a:endParaRPr lang="en-US" sz="2200" b="0" i="0" dirty="0">
                        <a:latin typeface="LM Sans 10" pitchFamily="2" charset="77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3105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74A7A7-BAEC-AC49-96C5-E51850A973EE}"/>
              </a:ext>
            </a:extLst>
          </p:cNvPr>
          <p:cNvSpPr txBox="1"/>
          <p:nvPr/>
        </p:nvSpPr>
        <p:spPr>
          <a:xfrm>
            <a:off x="2328358" y="5558536"/>
            <a:ext cx="753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M Sans 10" pitchFamily="2" charset="77"/>
              </a:rPr>
              <a:t>IEEE Security &amp; Privacy 2021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EDD5D20-898D-3D44-8CD2-B2E1810BB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9"/>
    </mc:Choice>
    <mc:Fallback xmlns="">
      <p:transition spd="slow" advTm="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16009-3E69-074A-8162-E55E60B1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4615-6F01-DB40-9B2B-D0FA131E4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private heavy-hitters problem</a:t>
            </a:r>
          </a:p>
          <a:p>
            <a:r>
              <a:rPr lang="en-US" sz="3600" dirty="0">
                <a:solidFill>
                  <a:schemeClr val="bg1"/>
                </a:solidFill>
              </a:rPr>
              <a:t>New tools</a:t>
            </a:r>
          </a:p>
          <a:p>
            <a:pPr lvl="1">
              <a:buFont typeface="System Font Regular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Incremental distributed point functions</a:t>
            </a:r>
          </a:p>
          <a:p>
            <a:pPr lvl="1">
              <a:buFont typeface="System Font Regular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Malicious-secure sketching</a:t>
            </a:r>
          </a:p>
          <a:p>
            <a:r>
              <a:rPr lang="en-US" sz="3600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12025-3137-8542-8454-1636F1E5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10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3C60ACD-3ACB-814E-B14C-5EFCDA7B6AE2}"/>
              </a:ext>
            </a:extLst>
          </p:cNvPr>
          <p:cNvSpPr/>
          <p:nvPr/>
        </p:nvSpPr>
        <p:spPr>
          <a:xfrm>
            <a:off x="-354496" y="2242585"/>
            <a:ext cx="1192696" cy="90114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F8AD84-EB65-F842-A2EF-BBA4200B2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5"/>
    </mc:Choice>
    <mc:Fallback xmlns="">
      <p:transition spd="slow" advTm="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1. Client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with string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prepares a binary tree,</a:t>
                </a:r>
                <a:br>
                  <a:rPr lang="en-US" dirty="0"/>
                </a:br>
                <a:r>
                  <a:rPr lang="en-US" dirty="0"/>
                  <a:t>   </a:t>
                </a:r>
                <a:r>
                  <a:rPr lang="en-US" sz="1200" dirty="0"/>
                  <a:t> </a:t>
                </a:r>
                <a:r>
                  <a:rPr lang="en-US" dirty="0"/>
                  <a:t>with 1s on the path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leaf of the tree.</a:t>
                </a:r>
              </a:p>
            </p:txBody>
          </p:sp>
        </mc:Choice>
        <mc:Fallback xmlns="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4B5892-0748-AE47-B789-D4CB13D43502}"/>
              </a:ext>
            </a:extLst>
          </p:cNvPr>
          <p:cNvCxnSpPr>
            <a:cxnSpLocks/>
          </p:cNvCxnSpPr>
          <p:nvPr/>
        </p:nvCxnSpPr>
        <p:spPr>
          <a:xfrm flipH="1">
            <a:off x="2524970" y="4717113"/>
            <a:ext cx="2971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3176D9-7234-8F44-AB10-09838CDB2324}"/>
              </a:ext>
            </a:extLst>
          </p:cNvPr>
          <p:cNvCxnSpPr>
            <a:cxnSpLocks/>
          </p:cNvCxnSpPr>
          <p:nvPr/>
        </p:nvCxnSpPr>
        <p:spPr>
          <a:xfrm flipH="1">
            <a:off x="2877898" y="4152128"/>
            <a:ext cx="329157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CAAEF3-E27D-3742-9A93-954A8AECD484}"/>
              </a:ext>
            </a:extLst>
          </p:cNvPr>
          <p:cNvCxnSpPr>
            <a:cxnSpLocks/>
          </p:cNvCxnSpPr>
          <p:nvPr/>
        </p:nvCxnSpPr>
        <p:spPr>
          <a:xfrm>
            <a:off x="3218318" y="4152128"/>
            <a:ext cx="276898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524F49-172E-CF43-90E2-90F5EF16C534}"/>
              </a:ext>
            </a:extLst>
          </p:cNvPr>
          <p:cNvCxnSpPr>
            <a:cxnSpLocks/>
          </p:cNvCxnSpPr>
          <p:nvPr/>
        </p:nvCxnSpPr>
        <p:spPr>
          <a:xfrm>
            <a:off x="3744265" y="3797432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92CB88-CD11-9843-A756-24BA5B2B4020}"/>
              </a:ext>
            </a:extLst>
          </p:cNvPr>
          <p:cNvCxnSpPr>
            <a:cxnSpLocks/>
          </p:cNvCxnSpPr>
          <p:nvPr/>
        </p:nvCxnSpPr>
        <p:spPr>
          <a:xfrm flipH="1">
            <a:off x="2840854" y="4707441"/>
            <a:ext cx="37044" cy="4721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D3951E-8300-1649-87B0-D90FFA8B56C4}"/>
              </a:ext>
            </a:extLst>
          </p:cNvPr>
          <p:cNvCxnSpPr>
            <a:cxnSpLocks/>
          </p:cNvCxnSpPr>
          <p:nvPr/>
        </p:nvCxnSpPr>
        <p:spPr>
          <a:xfrm flipH="1">
            <a:off x="3315349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1D99B6-DE19-A84E-8AC5-0EB532EABD88}"/>
              </a:ext>
            </a:extLst>
          </p:cNvPr>
          <p:cNvCxnSpPr>
            <a:cxnSpLocks/>
          </p:cNvCxnSpPr>
          <p:nvPr/>
        </p:nvCxnSpPr>
        <p:spPr>
          <a:xfrm>
            <a:off x="3473291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1CC491-4363-4440-95CE-55E78DD01FA6}"/>
              </a:ext>
            </a:extLst>
          </p:cNvPr>
          <p:cNvCxnSpPr>
            <a:cxnSpLocks/>
          </p:cNvCxnSpPr>
          <p:nvPr/>
        </p:nvCxnSpPr>
        <p:spPr>
          <a:xfrm flipH="1">
            <a:off x="3929824" y="4717113"/>
            <a:ext cx="145451" cy="59648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A6C1A5-91ED-F74D-9191-E9BF8FEA39B3}"/>
              </a:ext>
            </a:extLst>
          </p:cNvPr>
          <p:cNvCxnSpPr>
            <a:cxnSpLocks/>
          </p:cNvCxnSpPr>
          <p:nvPr/>
        </p:nvCxnSpPr>
        <p:spPr>
          <a:xfrm>
            <a:off x="4062007" y="4626426"/>
            <a:ext cx="242214" cy="53435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5C9496-79FC-7D4D-8308-31A572184BC0}"/>
              </a:ext>
            </a:extLst>
          </p:cNvPr>
          <p:cNvCxnSpPr>
            <a:cxnSpLocks/>
          </p:cNvCxnSpPr>
          <p:nvPr/>
        </p:nvCxnSpPr>
        <p:spPr>
          <a:xfrm>
            <a:off x="4653671" y="4707441"/>
            <a:ext cx="8977" cy="49652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EA4E75-6284-C74F-8D2D-3E01466C3CDA}"/>
              </a:ext>
            </a:extLst>
          </p:cNvPr>
          <p:cNvCxnSpPr>
            <a:cxnSpLocks/>
          </p:cNvCxnSpPr>
          <p:nvPr/>
        </p:nvCxnSpPr>
        <p:spPr>
          <a:xfrm>
            <a:off x="4639321" y="4626426"/>
            <a:ext cx="448457" cy="5782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2E926B5-349C-254A-AEFD-45FE875DA995}"/>
              </a:ext>
            </a:extLst>
          </p:cNvPr>
          <p:cNvCxnSpPr>
            <a:cxnSpLocks/>
          </p:cNvCxnSpPr>
          <p:nvPr/>
        </p:nvCxnSpPr>
        <p:spPr>
          <a:xfrm flipH="1">
            <a:off x="4045517" y="4152128"/>
            <a:ext cx="258704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52DBAD-80F7-2B49-B87F-34AE8EA3545F}"/>
              </a:ext>
            </a:extLst>
          </p:cNvPr>
          <p:cNvCxnSpPr>
            <a:cxnSpLocks/>
          </p:cNvCxnSpPr>
          <p:nvPr/>
        </p:nvCxnSpPr>
        <p:spPr>
          <a:xfrm>
            <a:off x="4341983" y="4152128"/>
            <a:ext cx="297338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173C88-AF49-7D4C-8B15-C116BCAA23B3}"/>
              </a:ext>
            </a:extLst>
          </p:cNvPr>
          <p:cNvCxnSpPr>
            <a:cxnSpLocks/>
          </p:cNvCxnSpPr>
          <p:nvPr/>
        </p:nvCxnSpPr>
        <p:spPr>
          <a:xfrm flipH="1">
            <a:off x="3199228" y="3786694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F251A5-CE36-DC49-B765-E17B20A7112F}"/>
              </a:ext>
            </a:extLst>
          </p:cNvPr>
          <p:cNvSpPr txBox="1"/>
          <p:nvPr/>
        </p:nvSpPr>
        <p:spPr>
          <a:xfrm>
            <a:off x="274929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C0F06B-3F98-7E40-BB4F-DF4487579671}"/>
              </a:ext>
            </a:extLst>
          </p:cNvPr>
          <p:cNvSpPr txBox="1"/>
          <p:nvPr/>
        </p:nvSpPr>
        <p:spPr>
          <a:xfrm>
            <a:off x="236674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F6137B-19FF-F441-81B4-1348B8389E44}"/>
              </a:ext>
            </a:extLst>
          </p:cNvPr>
          <p:cNvSpPr txBox="1"/>
          <p:nvPr/>
        </p:nvSpPr>
        <p:spPr>
          <a:xfrm>
            <a:off x="272928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72BB62-433B-E24F-9D72-BDB69863B2E4}"/>
              </a:ext>
            </a:extLst>
          </p:cNvPr>
          <p:cNvSpPr txBox="1"/>
          <p:nvPr/>
        </p:nvSpPr>
        <p:spPr>
          <a:xfrm>
            <a:off x="3326612" y="4410983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0602C7-F127-534C-999E-56F81CE9242D}"/>
              </a:ext>
            </a:extLst>
          </p:cNvPr>
          <p:cNvSpPr txBox="1"/>
          <p:nvPr/>
        </p:nvSpPr>
        <p:spPr>
          <a:xfrm>
            <a:off x="309181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08EB03-4E6D-614A-8A13-7638DD54E512}"/>
              </a:ext>
            </a:extLst>
          </p:cNvPr>
          <p:cNvSpPr txBox="1"/>
          <p:nvPr/>
        </p:nvSpPr>
        <p:spPr>
          <a:xfrm>
            <a:off x="3454354" y="5035514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99BE57-2483-0A44-B457-ACAB6022D95B}"/>
              </a:ext>
            </a:extLst>
          </p:cNvPr>
          <p:cNvSpPr txBox="1"/>
          <p:nvPr/>
        </p:nvSpPr>
        <p:spPr>
          <a:xfrm>
            <a:off x="381688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4B4DEF-32B6-9447-96AE-4ED06319AF59}"/>
              </a:ext>
            </a:extLst>
          </p:cNvPr>
          <p:cNvSpPr txBox="1"/>
          <p:nvPr/>
        </p:nvSpPr>
        <p:spPr>
          <a:xfrm>
            <a:off x="417942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A1B8DD-ED11-8E42-BE5C-E39974516B84}"/>
              </a:ext>
            </a:extLst>
          </p:cNvPr>
          <p:cNvSpPr txBox="1"/>
          <p:nvPr/>
        </p:nvSpPr>
        <p:spPr>
          <a:xfrm>
            <a:off x="454195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FC4562-4A9B-7C47-9E50-C9D10F2C8D13}"/>
              </a:ext>
            </a:extLst>
          </p:cNvPr>
          <p:cNvSpPr txBox="1"/>
          <p:nvPr/>
        </p:nvSpPr>
        <p:spPr>
          <a:xfrm>
            <a:off x="4904496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23657F-1ABF-424B-929F-4249867FFA6F}"/>
              </a:ext>
            </a:extLst>
          </p:cNvPr>
          <p:cNvSpPr txBox="1"/>
          <p:nvPr/>
        </p:nvSpPr>
        <p:spPr>
          <a:xfrm>
            <a:off x="3903925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AC5282-1F7E-1647-B62F-9E4A7899C6F3}"/>
              </a:ext>
            </a:extLst>
          </p:cNvPr>
          <p:cNvSpPr txBox="1"/>
          <p:nvPr/>
        </p:nvSpPr>
        <p:spPr>
          <a:xfrm>
            <a:off x="448123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F73914-A13E-3045-B4D8-FB55851E3028}"/>
              </a:ext>
            </a:extLst>
          </p:cNvPr>
          <p:cNvSpPr txBox="1"/>
          <p:nvPr/>
        </p:nvSpPr>
        <p:spPr>
          <a:xfrm>
            <a:off x="3069803" y="3925568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09E214F-17C7-9E44-91B2-DA7E2B8066E7}"/>
              </a:ext>
            </a:extLst>
          </p:cNvPr>
          <p:cNvSpPr txBox="1"/>
          <p:nvPr/>
        </p:nvSpPr>
        <p:spPr>
          <a:xfrm>
            <a:off x="4154765" y="3925568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C9ADF2-4F09-8649-B46F-59DF642A69F0}"/>
              </a:ext>
            </a:extLst>
          </p:cNvPr>
          <p:cNvSpPr txBox="1"/>
          <p:nvPr/>
        </p:nvSpPr>
        <p:spPr>
          <a:xfrm>
            <a:off x="3587760" y="3551291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/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M Sans 10" pitchFamily="2" charset="77"/>
                  </a:rPr>
                  <a:t>Client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8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blipFill>
                <a:blip r:embed="rId10"/>
                <a:stretch>
                  <a:fillRect l="-6422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BB5F7E8-109F-4B4E-B0D6-C8E1561100EA}"/>
                  </a:ext>
                </a:extLst>
              </p:cNvPr>
              <p:cNvSpPr/>
              <p:nvPr/>
            </p:nvSpPr>
            <p:spPr>
              <a:xfrm>
                <a:off x="2135924" y="6094740"/>
                <a:ext cx="11794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dirty="0"/>
                  <a:t>String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4BB5F7E8-109F-4B4E-B0D6-C8E1561100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924" y="6094740"/>
                <a:ext cx="1179425" cy="369332"/>
              </a:xfrm>
              <a:prstGeom prst="rect">
                <a:avLst/>
              </a:prstGeom>
              <a:blipFill>
                <a:blip r:embed="rId11"/>
                <a:stretch>
                  <a:fillRect l="-3191" t="-10345" r="-3191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Down Arrow 52">
            <a:extLst>
              <a:ext uri="{FF2B5EF4-FFF2-40B4-BE49-F238E27FC236}">
                <a16:creationId xmlns:a16="http://schemas.microsoft.com/office/drawing/2014/main" id="{41BE0116-101F-D646-A832-AEB105971426}"/>
              </a:ext>
            </a:extLst>
          </p:cNvPr>
          <p:cNvSpPr/>
          <p:nvPr/>
        </p:nvSpPr>
        <p:spPr>
          <a:xfrm rot="10800000">
            <a:off x="3373897" y="5550044"/>
            <a:ext cx="477078" cy="51683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2B1008-68E7-D34B-AB9B-38587D474CCD}"/>
              </a:ext>
            </a:extLst>
          </p:cNvPr>
          <p:cNvSpPr txBox="1"/>
          <p:nvPr/>
        </p:nvSpPr>
        <p:spPr>
          <a:xfrm>
            <a:off x="3262776" y="6113761"/>
            <a:ext cx="69920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011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87AA31-8155-DF49-ABE0-B6F49122B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5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5"/>
    </mc:Choice>
    <mc:Fallback xmlns="">
      <p:transition spd="slow" advTm="4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8E7BF110-AC35-E847-9B52-657F2700EF62}"/>
              </a:ext>
            </a:extLst>
          </p:cNvPr>
          <p:cNvSpPr/>
          <p:nvPr/>
        </p:nvSpPr>
        <p:spPr>
          <a:xfrm>
            <a:off x="5707322" y="4917412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0A2F34-04C0-E64A-AF82-7E540D2EC5B5}"/>
              </a:ext>
            </a:extLst>
          </p:cNvPr>
          <p:cNvSpPr/>
          <p:nvPr/>
        </p:nvSpPr>
        <p:spPr>
          <a:xfrm>
            <a:off x="5707322" y="2849217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Each client secret-shares the labels on the tree’s nodes</a:t>
            </a:r>
            <a:br>
              <a:rPr lang="en-US" dirty="0"/>
            </a:br>
            <a:r>
              <a:rPr lang="en-US" dirty="0"/>
              <a:t>   </a:t>
            </a:r>
            <a:r>
              <a:rPr lang="en-US" sz="1200" dirty="0"/>
              <a:t> </a:t>
            </a:r>
            <a:r>
              <a:rPr lang="en-US" dirty="0"/>
              <a:t>and sends one share to each of the servers.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4B5892-0748-AE47-B789-D4CB13D43502}"/>
              </a:ext>
            </a:extLst>
          </p:cNvPr>
          <p:cNvCxnSpPr>
            <a:cxnSpLocks/>
          </p:cNvCxnSpPr>
          <p:nvPr/>
        </p:nvCxnSpPr>
        <p:spPr>
          <a:xfrm flipH="1">
            <a:off x="2524970" y="4717113"/>
            <a:ext cx="2971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3176D9-7234-8F44-AB10-09838CDB2324}"/>
              </a:ext>
            </a:extLst>
          </p:cNvPr>
          <p:cNvCxnSpPr>
            <a:cxnSpLocks/>
          </p:cNvCxnSpPr>
          <p:nvPr/>
        </p:nvCxnSpPr>
        <p:spPr>
          <a:xfrm flipH="1">
            <a:off x="2877898" y="4152128"/>
            <a:ext cx="329157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CAAEF3-E27D-3742-9A93-954A8AECD484}"/>
              </a:ext>
            </a:extLst>
          </p:cNvPr>
          <p:cNvCxnSpPr>
            <a:cxnSpLocks/>
          </p:cNvCxnSpPr>
          <p:nvPr/>
        </p:nvCxnSpPr>
        <p:spPr>
          <a:xfrm>
            <a:off x="3218318" y="4152128"/>
            <a:ext cx="276898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524F49-172E-CF43-90E2-90F5EF16C534}"/>
              </a:ext>
            </a:extLst>
          </p:cNvPr>
          <p:cNvCxnSpPr>
            <a:cxnSpLocks/>
          </p:cNvCxnSpPr>
          <p:nvPr/>
        </p:nvCxnSpPr>
        <p:spPr>
          <a:xfrm>
            <a:off x="3744265" y="3797432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92CB88-CD11-9843-A756-24BA5B2B4020}"/>
              </a:ext>
            </a:extLst>
          </p:cNvPr>
          <p:cNvCxnSpPr>
            <a:cxnSpLocks/>
          </p:cNvCxnSpPr>
          <p:nvPr/>
        </p:nvCxnSpPr>
        <p:spPr>
          <a:xfrm flipH="1">
            <a:off x="2840854" y="4707441"/>
            <a:ext cx="37044" cy="4721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D3951E-8300-1649-87B0-D90FFA8B56C4}"/>
              </a:ext>
            </a:extLst>
          </p:cNvPr>
          <p:cNvCxnSpPr>
            <a:cxnSpLocks/>
          </p:cNvCxnSpPr>
          <p:nvPr/>
        </p:nvCxnSpPr>
        <p:spPr>
          <a:xfrm flipH="1">
            <a:off x="3315349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1D99B6-DE19-A84E-8AC5-0EB532EABD88}"/>
              </a:ext>
            </a:extLst>
          </p:cNvPr>
          <p:cNvCxnSpPr>
            <a:cxnSpLocks/>
          </p:cNvCxnSpPr>
          <p:nvPr/>
        </p:nvCxnSpPr>
        <p:spPr>
          <a:xfrm>
            <a:off x="3473291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1CC491-4363-4440-95CE-55E78DD01FA6}"/>
              </a:ext>
            </a:extLst>
          </p:cNvPr>
          <p:cNvCxnSpPr>
            <a:cxnSpLocks/>
          </p:cNvCxnSpPr>
          <p:nvPr/>
        </p:nvCxnSpPr>
        <p:spPr>
          <a:xfrm flipH="1">
            <a:off x="3929824" y="4717113"/>
            <a:ext cx="145451" cy="59648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A6C1A5-91ED-F74D-9191-E9BF8FEA39B3}"/>
              </a:ext>
            </a:extLst>
          </p:cNvPr>
          <p:cNvCxnSpPr>
            <a:cxnSpLocks/>
          </p:cNvCxnSpPr>
          <p:nvPr/>
        </p:nvCxnSpPr>
        <p:spPr>
          <a:xfrm>
            <a:off x="4062007" y="4626426"/>
            <a:ext cx="242214" cy="53435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5C9496-79FC-7D4D-8308-31A572184BC0}"/>
              </a:ext>
            </a:extLst>
          </p:cNvPr>
          <p:cNvCxnSpPr>
            <a:cxnSpLocks/>
          </p:cNvCxnSpPr>
          <p:nvPr/>
        </p:nvCxnSpPr>
        <p:spPr>
          <a:xfrm>
            <a:off x="4653671" y="4707441"/>
            <a:ext cx="8977" cy="49652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EA4E75-6284-C74F-8D2D-3E01466C3CDA}"/>
              </a:ext>
            </a:extLst>
          </p:cNvPr>
          <p:cNvCxnSpPr>
            <a:cxnSpLocks/>
          </p:cNvCxnSpPr>
          <p:nvPr/>
        </p:nvCxnSpPr>
        <p:spPr>
          <a:xfrm>
            <a:off x="4639321" y="4626426"/>
            <a:ext cx="448457" cy="5782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2E926B5-349C-254A-AEFD-45FE875DA995}"/>
              </a:ext>
            </a:extLst>
          </p:cNvPr>
          <p:cNvCxnSpPr>
            <a:cxnSpLocks/>
          </p:cNvCxnSpPr>
          <p:nvPr/>
        </p:nvCxnSpPr>
        <p:spPr>
          <a:xfrm flipH="1">
            <a:off x="4045517" y="4152128"/>
            <a:ext cx="258704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52DBAD-80F7-2B49-B87F-34AE8EA3545F}"/>
              </a:ext>
            </a:extLst>
          </p:cNvPr>
          <p:cNvCxnSpPr>
            <a:cxnSpLocks/>
          </p:cNvCxnSpPr>
          <p:nvPr/>
        </p:nvCxnSpPr>
        <p:spPr>
          <a:xfrm>
            <a:off x="4341983" y="4152128"/>
            <a:ext cx="297338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173C88-AF49-7D4C-8B15-C116BCAA23B3}"/>
              </a:ext>
            </a:extLst>
          </p:cNvPr>
          <p:cNvCxnSpPr>
            <a:cxnSpLocks/>
          </p:cNvCxnSpPr>
          <p:nvPr/>
        </p:nvCxnSpPr>
        <p:spPr>
          <a:xfrm flipH="1">
            <a:off x="3199228" y="3786694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F251A5-CE36-DC49-B765-E17B20A7112F}"/>
              </a:ext>
            </a:extLst>
          </p:cNvPr>
          <p:cNvSpPr txBox="1"/>
          <p:nvPr/>
        </p:nvSpPr>
        <p:spPr>
          <a:xfrm>
            <a:off x="274929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C0F06B-3F98-7E40-BB4F-DF4487579671}"/>
              </a:ext>
            </a:extLst>
          </p:cNvPr>
          <p:cNvSpPr txBox="1"/>
          <p:nvPr/>
        </p:nvSpPr>
        <p:spPr>
          <a:xfrm>
            <a:off x="236674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F6137B-19FF-F441-81B4-1348B8389E44}"/>
              </a:ext>
            </a:extLst>
          </p:cNvPr>
          <p:cNvSpPr txBox="1"/>
          <p:nvPr/>
        </p:nvSpPr>
        <p:spPr>
          <a:xfrm>
            <a:off x="272928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72BB62-433B-E24F-9D72-BDB69863B2E4}"/>
              </a:ext>
            </a:extLst>
          </p:cNvPr>
          <p:cNvSpPr txBox="1"/>
          <p:nvPr/>
        </p:nvSpPr>
        <p:spPr>
          <a:xfrm>
            <a:off x="3326612" y="4410983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0602C7-F127-534C-999E-56F81CE9242D}"/>
              </a:ext>
            </a:extLst>
          </p:cNvPr>
          <p:cNvSpPr txBox="1"/>
          <p:nvPr/>
        </p:nvSpPr>
        <p:spPr>
          <a:xfrm>
            <a:off x="309181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08EB03-4E6D-614A-8A13-7638DD54E512}"/>
              </a:ext>
            </a:extLst>
          </p:cNvPr>
          <p:cNvSpPr txBox="1"/>
          <p:nvPr/>
        </p:nvSpPr>
        <p:spPr>
          <a:xfrm>
            <a:off x="3454354" y="5035514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99BE57-2483-0A44-B457-ACAB6022D95B}"/>
              </a:ext>
            </a:extLst>
          </p:cNvPr>
          <p:cNvSpPr txBox="1"/>
          <p:nvPr/>
        </p:nvSpPr>
        <p:spPr>
          <a:xfrm>
            <a:off x="381688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4B4DEF-32B6-9447-96AE-4ED06319AF59}"/>
              </a:ext>
            </a:extLst>
          </p:cNvPr>
          <p:cNvSpPr txBox="1"/>
          <p:nvPr/>
        </p:nvSpPr>
        <p:spPr>
          <a:xfrm>
            <a:off x="417942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A1B8DD-ED11-8E42-BE5C-E39974516B84}"/>
              </a:ext>
            </a:extLst>
          </p:cNvPr>
          <p:cNvSpPr txBox="1"/>
          <p:nvPr/>
        </p:nvSpPr>
        <p:spPr>
          <a:xfrm>
            <a:off x="454195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FC4562-4A9B-7C47-9E50-C9D10F2C8D13}"/>
              </a:ext>
            </a:extLst>
          </p:cNvPr>
          <p:cNvSpPr txBox="1"/>
          <p:nvPr/>
        </p:nvSpPr>
        <p:spPr>
          <a:xfrm>
            <a:off x="4904496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23657F-1ABF-424B-929F-4249867FFA6F}"/>
              </a:ext>
            </a:extLst>
          </p:cNvPr>
          <p:cNvSpPr txBox="1"/>
          <p:nvPr/>
        </p:nvSpPr>
        <p:spPr>
          <a:xfrm>
            <a:off x="3903925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AC5282-1F7E-1647-B62F-9E4A7899C6F3}"/>
              </a:ext>
            </a:extLst>
          </p:cNvPr>
          <p:cNvSpPr txBox="1"/>
          <p:nvPr/>
        </p:nvSpPr>
        <p:spPr>
          <a:xfrm>
            <a:off x="448123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F73914-A13E-3045-B4D8-FB55851E3028}"/>
              </a:ext>
            </a:extLst>
          </p:cNvPr>
          <p:cNvSpPr txBox="1"/>
          <p:nvPr/>
        </p:nvSpPr>
        <p:spPr>
          <a:xfrm>
            <a:off x="3069803" y="3925568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09E214F-17C7-9E44-91B2-DA7E2B8066E7}"/>
              </a:ext>
            </a:extLst>
          </p:cNvPr>
          <p:cNvSpPr txBox="1"/>
          <p:nvPr/>
        </p:nvSpPr>
        <p:spPr>
          <a:xfrm>
            <a:off x="4154765" y="3925568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C9ADF2-4F09-8649-B46F-59DF642A69F0}"/>
              </a:ext>
            </a:extLst>
          </p:cNvPr>
          <p:cNvSpPr txBox="1"/>
          <p:nvPr/>
        </p:nvSpPr>
        <p:spPr>
          <a:xfrm>
            <a:off x="3587760" y="3551291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/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M Sans 10" pitchFamily="2" charset="77"/>
                  </a:rPr>
                  <a:t>Client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8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blipFill>
                <a:blip r:embed="rId9"/>
                <a:stretch>
                  <a:fillRect l="-6422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6B055EC-2F09-9F4A-BE34-7582074E82E0}"/>
              </a:ext>
            </a:extLst>
          </p:cNvPr>
          <p:cNvGrpSpPr/>
          <p:nvPr/>
        </p:nvGrpSpPr>
        <p:grpSpPr>
          <a:xfrm>
            <a:off x="5799890" y="3012760"/>
            <a:ext cx="1731041" cy="1393938"/>
            <a:chOff x="5799890" y="3012760"/>
            <a:chExt cx="1731041" cy="13939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B29A1C-FE88-E741-830E-9D962C660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DE725C-1B34-2641-92B8-CD4591E4D4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9816CCC-2279-CA4E-87E1-10098A543E93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6B4357-B7E5-6B43-B559-C10B45BE3676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5C90693-EF4D-9444-9C94-EABD09DC9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5849C8E-01D3-E44E-8223-E3EE0A2E5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E8A3F0E-6ED6-DF45-929F-A5973CFD1955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061C828-4C02-D849-949A-0F1EAE50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339231-D45B-6349-AC67-4B7BECF419A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01B4F5-8115-D442-912F-CF8CB1FAC776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DF93FE-3780-D94D-81E0-D901314BEDFB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6A5A850-5EE7-984C-9845-FE6446AF3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5B72AF-E483-2D44-8528-E0F88AACD406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E8421E7-0BCC-D440-97E1-D47ECB0F9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D7821A-6947-9542-92F8-8249782AD510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7C13B9-9F3F-C441-9131-D4B420057DCC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ADC3561-CF96-0B4A-8DED-FADC7C0102CA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411F78D-B516-2249-9F1D-B33111CDFB6B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0819D15-07C9-B142-972F-B60D6488F327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0DD45B4-8E6F-464A-87E3-0B3F081DDBD2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F12964-FC65-3B46-BB68-B471FBEC646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7C0F19A-DD7B-504B-B06A-1ED9DFE3DFD1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F16B265-788C-7249-9D96-8872684AA9F4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35BFFB-555A-6146-98C3-1C4FB943ED1F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A8B928-44F6-E449-AD62-9C24084DA5BD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621A5B3-59A5-0C41-877E-5833425032A2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FA77FAB-7337-4042-9A43-31C0018291E7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4EA64EE-80B0-5042-B31B-DF054C9CDC9C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D88E8C1-95AD-334B-A4AF-54045C5421F6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</p:grp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F594C0C-F6FE-F84C-82EB-B67E589F14C5}"/>
              </a:ext>
            </a:extLst>
          </p:cNvPr>
          <p:cNvCxnSpPr>
            <a:cxnSpLocks/>
          </p:cNvCxnSpPr>
          <p:nvPr/>
        </p:nvCxnSpPr>
        <p:spPr>
          <a:xfrm flipH="1">
            <a:off x="5886308" y="5964914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B94CC1F-2DFD-ED43-ADBD-148F2449B7E7}"/>
              </a:ext>
            </a:extLst>
          </p:cNvPr>
          <p:cNvCxnSpPr>
            <a:cxnSpLocks/>
          </p:cNvCxnSpPr>
          <p:nvPr/>
        </p:nvCxnSpPr>
        <p:spPr>
          <a:xfrm flipH="1">
            <a:off x="6100377" y="5563171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F25E3A8-14B7-F848-8ADE-2CBF6A63E602}"/>
              </a:ext>
            </a:extLst>
          </p:cNvPr>
          <p:cNvCxnSpPr>
            <a:cxnSpLocks/>
          </p:cNvCxnSpPr>
          <p:nvPr/>
        </p:nvCxnSpPr>
        <p:spPr>
          <a:xfrm>
            <a:off x="6306858" y="5563171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63AC24A-862A-674B-A4E8-9D2A8C010750}"/>
              </a:ext>
            </a:extLst>
          </p:cNvPr>
          <p:cNvCxnSpPr>
            <a:cxnSpLocks/>
          </p:cNvCxnSpPr>
          <p:nvPr/>
        </p:nvCxnSpPr>
        <p:spPr>
          <a:xfrm>
            <a:off x="6625872" y="5310958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C96D720-1F42-BF45-8735-CBACC9139D51}"/>
              </a:ext>
            </a:extLst>
          </p:cNvPr>
          <p:cNvCxnSpPr>
            <a:cxnSpLocks/>
          </p:cNvCxnSpPr>
          <p:nvPr/>
        </p:nvCxnSpPr>
        <p:spPr>
          <a:xfrm flipH="1">
            <a:off x="6077908" y="5958037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F00E972-965F-A748-8345-5B04C228C8C6}"/>
              </a:ext>
            </a:extLst>
          </p:cNvPr>
          <p:cNvCxnSpPr>
            <a:cxnSpLocks/>
          </p:cNvCxnSpPr>
          <p:nvPr/>
        </p:nvCxnSpPr>
        <p:spPr>
          <a:xfrm flipH="1">
            <a:off x="6365713" y="5982760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7556ECC-DAE4-5546-8E0B-CF1710677D49}"/>
              </a:ext>
            </a:extLst>
          </p:cNvPr>
          <p:cNvCxnSpPr>
            <a:cxnSpLocks/>
          </p:cNvCxnSpPr>
          <p:nvPr/>
        </p:nvCxnSpPr>
        <p:spPr>
          <a:xfrm>
            <a:off x="6461512" y="5982760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0A48ED7-445C-2742-844D-2D8A4157BAEE}"/>
              </a:ext>
            </a:extLst>
          </p:cNvPr>
          <p:cNvCxnSpPr>
            <a:cxnSpLocks/>
          </p:cNvCxnSpPr>
          <p:nvPr/>
        </p:nvCxnSpPr>
        <p:spPr>
          <a:xfrm flipH="1">
            <a:off x="6738423" y="5964914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884CFF3-443F-F24A-8979-F3BB1F08A13E}"/>
              </a:ext>
            </a:extLst>
          </p:cNvPr>
          <p:cNvCxnSpPr>
            <a:cxnSpLocks/>
          </p:cNvCxnSpPr>
          <p:nvPr/>
        </p:nvCxnSpPr>
        <p:spPr>
          <a:xfrm>
            <a:off x="6818598" y="5900429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60CC176-A2E2-D140-AC44-5E7A6ACE6998}"/>
              </a:ext>
            </a:extLst>
          </p:cNvPr>
          <p:cNvCxnSpPr>
            <a:cxnSpLocks/>
          </p:cNvCxnSpPr>
          <p:nvPr/>
        </p:nvCxnSpPr>
        <p:spPr>
          <a:xfrm>
            <a:off x="7177472" y="5958037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99C2C44-6546-BE48-A3F0-59A70E2949CC}"/>
              </a:ext>
            </a:extLst>
          </p:cNvPr>
          <p:cNvCxnSpPr>
            <a:cxnSpLocks/>
          </p:cNvCxnSpPr>
          <p:nvPr/>
        </p:nvCxnSpPr>
        <p:spPr>
          <a:xfrm>
            <a:off x="7168768" y="5900429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B46BE6C-F804-894C-B306-D1C93B20BA0A}"/>
              </a:ext>
            </a:extLst>
          </p:cNvPr>
          <p:cNvCxnSpPr>
            <a:cxnSpLocks/>
          </p:cNvCxnSpPr>
          <p:nvPr/>
        </p:nvCxnSpPr>
        <p:spPr>
          <a:xfrm flipH="1">
            <a:off x="6808596" y="5563171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FBC9428-07F5-B246-A79A-A4847D112492}"/>
              </a:ext>
            </a:extLst>
          </p:cNvPr>
          <p:cNvCxnSpPr>
            <a:cxnSpLocks/>
          </p:cNvCxnSpPr>
          <p:nvPr/>
        </p:nvCxnSpPr>
        <p:spPr>
          <a:xfrm>
            <a:off x="6988418" y="5563171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029AF30-7E6B-5840-AFD6-BE3CEDC29083}"/>
              </a:ext>
            </a:extLst>
          </p:cNvPr>
          <p:cNvCxnSpPr>
            <a:cxnSpLocks/>
          </p:cNvCxnSpPr>
          <p:nvPr/>
        </p:nvCxnSpPr>
        <p:spPr>
          <a:xfrm flipH="1">
            <a:off x="6295279" y="5303323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E52575F-ED33-B749-B032-91DFCCD75E58}"/>
              </a:ext>
            </a:extLst>
          </p:cNvPr>
          <p:cNvSpPr txBox="1"/>
          <p:nvPr/>
        </p:nvSpPr>
        <p:spPr>
          <a:xfrm>
            <a:off x="6216777" y="5402072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AA31980-C1D0-FE44-A1AA-50F0E50BFD8F}"/>
              </a:ext>
            </a:extLst>
          </p:cNvPr>
          <p:cNvSpPr txBox="1"/>
          <p:nvPr/>
        </p:nvSpPr>
        <p:spPr>
          <a:xfrm>
            <a:off x="6484362" y="5135935"/>
            <a:ext cx="310565" cy="27321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0C435B-3AA2-FA4C-9AE2-6D456359E4D4}"/>
              </a:ext>
            </a:extLst>
          </p:cNvPr>
          <p:cNvSpPr txBox="1"/>
          <p:nvPr/>
        </p:nvSpPr>
        <p:spPr>
          <a:xfrm>
            <a:off x="6356767" y="4314788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+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FF5559-0FAF-6749-BE62-B8BCEF66FDA5}"/>
              </a:ext>
            </a:extLst>
          </p:cNvPr>
          <p:cNvSpPr txBox="1"/>
          <p:nvPr/>
        </p:nvSpPr>
        <p:spPr>
          <a:xfrm>
            <a:off x="5200664" y="4372968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=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715C279-366B-C640-AF5C-AB8C5C803085}"/>
              </a:ext>
            </a:extLst>
          </p:cNvPr>
          <p:cNvSpPr txBox="1"/>
          <p:nvPr/>
        </p:nvSpPr>
        <p:spPr>
          <a:xfrm>
            <a:off x="6840249" y="5418156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-7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0688121-9690-AD47-A24F-BD29F9376CEA}"/>
              </a:ext>
            </a:extLst>
          </p:cNvPr>
          <p:cNvSpPr txBox="1"/>
          <p:nvPr/>
        </p:nvSpPr>
        <p:spPr>
          <a:xfrm>
            <a:off x="7078593" y="5764572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EB7161A-F54F-8B46-ABD0-C24470EF2F35}"/>
              </a:ext>
            </a:extLst>
          </p:cNvPr>
          <p:cNvSpPr txBox="1"/>
          <p:nvPr/>
        </p:nvSpPr>
        <p:spPr>
          <a:xfrm>
            <a:off x="6695474" y="5772221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-6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077C944-3663-F146-8972-FF4F6658648E}"/>
              </a:ext>
            </a:extLst>
          </p:cNvPr>
          <p:cNvSpPr txBox="1"/>
          <p:nvPr/>
        </p:nvSpPr>
        <p:spPr>
          <a:xfrm>
            <a:off x="6349624" y="5760579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CEEDF56-E1F1-1A43-8253-C27B63956E9E}"/>
              </a:ext>
            </a:extLst>
          </p:cNvPr>
          <p:cNvSpPr txBox="1"/>
          <p:nvPr/>
        </p:nvSpPr>
        <p:spPr>
          <a:xfrm>
            <a:off x="5954617" y="5759221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3F928CC-ABC6-A145-BA4A-62E133E07836}"/>
              </a:ext>
            </a:extLst>
          </p:cNvPr>
          <p:cNvSpPr txBox="1"/>
          <p:nvPr/>
        </p:nvSpPr>
        <p:spPr>
          <a:xfrm>
            <a:off x="5729026" y="616264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0B8A969-FA21-7B4F-B20B-3AA16BAA1896}"/>
              </a:ext>
            </a:extLst>
          </p:cNvPr>
          <p:cNvSpPr txBox="1"/>
          <p:nvPr/>
        </p:nvSpPr>
        <p:spPr>
          <a:xfrm>
            <a:off x="5976240" y="6165533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0498FA5-9027-604B-9B8C-1E12F029CDCA}"/>
              </a:ext>
            </a:extLst>
          </p:cNvPr>
          <p:cNvSpPr txBox="1"/>
          <p:nvPr/>
        </p:nvSpPr>
        <p:spPr>
          <a:xfrm>
            <a:off x="6227119" y="6163768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05CADE3-72FF-C946-9EF3-74A6A0B445EC}"/>
              </a:ext>
            </a:extLst>
          </p:cNvPr>
          <p:cNvSpPr txBox="1"/>
          <p:nvPr/>
        </p:nvSpPr>
        <p:spPr>
          <a:xfrm>
            <a:off x="6477819" y="616264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0D4B7E4-7394-F14E-BD55-3AE6A62C0DF1}"/>
              </a:ext>
            </a:extLst>
          </p:cNvPr>
          <p:cNvSpPr txBox="1"/>
          <p:nvPr/>
        </p:nvSpPr>
        <p:spPr>
          <a:xfrm>
            <a:off x="6711204" y="6160810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4D7CB8D-E5D4-6F42-8225-73F1EA4B6703}"/>
              </a:ext>
            </a:extLst>
          </p:cNvPr>
          <p:cNvSpPr txBox="1"/>
          <p:nvPr/>
        </p:nvSpPr>
        <p:spPr>
          <a:xfrm>
            <a:off x="6930612" y="6159771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-5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1B03503-02B6-3046-8C15-99906D54D4AD}"/>
              </a:ext>
            </a:extLst>
          </p:cNvPr>
          <p:cNvSpPr txBox="1"/>
          <p:nvPr/>
        </p:nvSpPr>
        <p:spPr>
          <a:xfrm>
            <a:off x="7150303" y="616258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CC5580E-1EA7-6949-B652-4A7B2D066847}"/>
              </a:ext>
            </a:extLst>
          </p:cNvPr>
          <p:cNvSpPr txBox="1"/>
          <p:nvPr/>
        </p:nvSpPr>
        <p:spPr>
          <a:xfrm>
            <a:off x="7369711" y="6168367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177" name="Line">
            <a:extLst>
              <a:ext uri="{FF2B5EF4-FFF2-40B4-BE49-F238E27FC236}">
                <a16:creationId xmlns:a16="http://schemas.microsoft.com/office/drawing/2014/main" id="{7BF1CFEA-C760-AA4B-90CE-BF24AFCBE1E4}"/>
              </a:ext>
            </a:extLst>
          </p:cNvPr>
          <p:cNvSpPr/>
          <p:nvPr/>
        </p:nvSpPr>
        <p:spPr>
          <a:xfrm flipV="1">
            <a:off x="7764760" y="3433290"/>
            <a:ext cx="1248871" cy="34396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78" name="Line">
            <a:extLst>
              <a:ext uri="{FF2B5EF4-FFF2-40B4-BE49-F238E27FC236}">
                <a16:creationId xmlns:a16="http://schemas.microsoft.com/office/drawing/2014/main" id="{B405F69F-489C-8645-90CD-53C48682B589}"/>
              </a:ext>
            </a:extLst>
          </p:cNvPr>
          <p:cNvSpPr/>
          <p:nvPr/>
        </p:nvSpPr>
        <p:spPr>
          <a:xfrm>
            <a:off x="7744807" y="5515547"/>
            <a:ext cx="1284573" cy="34396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45B90C-B242-7147-80A6-20CD258E9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8"/>
    </mc:Choice>
    <mc:Fallback xmlns="">
      <p:transition spd="slow" advTm="1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C6C8258A-F863-DE49-8D19-BF00971D6E75}"/>
              </a:ext>
            </a:extLst>
          </p:cNvPr>
          <p:cNvSpPr/>
          <p:nvPr/>
        </p:nvSpPr>
        <p:spPr>
          <a:xfrm>
            <a:off x="7239766" y="4929029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0A2F34-04C0-E64A-AF82-7E540D2EC5B5}"/>
              </a:ext>
            </a:extLst>
          </p:cNvPr>
          <p:cNvSpPr/>
          <p:nvPr/>
        </p:nvSpPr>
        <p:spPr>
          <a:xfrm>
            <a:off x="7239766" y="2574003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2. Each client secret-shares the node labels</a:t>
                </a:r>
                <a:br>
                  <a:rPr lang="en-US" dirty="0"/>
                </a:br>
                <a:r>
                  <a:rPr lang="en-US" dirty="0"/>
                  <a:t>   </a:t>
                </a:r>
                <a:r>
                  <a:rPr lang="en-US" sz="1200" dirty="0"/>
                  <a:t> </a:t>
                </a:r>
                <a:r>
                  <a:rPr lang="en-US" dirty="0"/>
                  <a:t>and sends one share to each of the servers.</a:t>
                </a: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0076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76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dirty="0">
                    <a:solidFill>
                      <a:srgbClr val="007600"/>
                    </a:solidFill>
                  </a:rPr>
                  <a:t> Single message from client to servers</a:t>
                </a:r>
              </a:p>
            </p:txBody>
          </p:sp>
        </mc:Choice>
        <mc:Fallback xmlns="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/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M Sans 10" pitchFamily="2" charset="77"/>
                  </a:rPr>
                  <a:t>Client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8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blipFill>
                <a:blip r:embed="rId10"/>
                <a:stretch>
                  <a:fillRect l="-6422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6B055EC-2F09-9F4A-BE34-7582074E82E0}"/>
              </a:ext>
            </a:extLst>
          </p:cNvPr>
          <p:cNvGrpSpPr/>
          <p:nvPr/>
        </p:nvGrpSpPr>
        <p:grpSpPr>
          <a:xfrm>
            <a:off x="7332334" y="2737546"/>
            <a:ext cx="1731041" cy="1393938"/>
            <a:chOff x="5799890" y="3012760"/>
            <a:chExt cx="1731041" cy="13939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B29A1C-FE88-E741-830E-9D962C660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DE725C-1B34-2641-92B8-CD4591E4D4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9816CCC-2279-CA4E-87E1-10098A543E93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6B4357-B7E5-6B43-B559-C10B45BE3676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5C90693-EF4D-9444-9C94-EABD09DC9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5849C8E-01D3-E44E-8223-E3EE0A2E5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E8A3F0E-6ED6-DF45-929F-A5973CFD1955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061C828-4C02-D849-949A-0F1EAE50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339231-D45B-6349-AC67-4B7BECF419A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01B4F5-8115-D442-912F-CF8CB1FAC776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DF93FE-3780-D94D-81E0-D901314BEDFB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6A5A850-5EE7-984C-9845-FE6446AF3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5B72AF-E483-2D44-8528-E0F88AACD406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E8421E7-0BCC-D440-97E1-D47ECB0F9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D7821A-6947-9542-92F8-8249782AD510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7C13B9-9F3F-C441-9131-D4B420057DCC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ADC3561-CF96-0B4A-8DED-FADC7C0102CA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411F78D-B516-2249-9F1D-B33111CDFB6B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0819D15-07C9-B142-972F-B60D6488F327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0DD45B4-8E6F-464A-87E3-0B3F081DDBD2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F12964-FC65-3B46-BB68-B471FBEC646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7C0F19A-DD7B-504B-B06A-1ED9DFE3DFD1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F16B265-788C-7249-9D96-8872684AA9F4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35BFFB-555A-6146-98C3-1C4FB943ED1F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A8B928-44F6-E449-AD62-9C24084DA5BD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621A5B3-59A5-0C41-877E-5833425032A2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FA77FAB-7337-4042-9A43-31C0018291E7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4EA64EE-80B0-5042-B31B-DF054C9CDC9C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D88E8C1-95AD-334B-A4AF-54045C5421F6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3638E10-AB95-9E42-B4B2-B741E6E09A7A}"/>
              </a:ext>
            </a:extLst>
          </p:cNvPr>
          <p:cNvGrpSpPr/>
          <p:nvPr/>
        </p:nvGrpSpPr>
        <p:grpSpPr>
          <a:xfrm>
            <a:off x="7327124" y="5109377"/>
            <a:ext cx="1731041" cy="1393938"/>
            <a:chOff x="5799890" y="3012760"/>
            <a:chExt cx="1731041" cy="1393938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F594C0C-F6FE-F84C-82EB-B67E589F14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B94CC1F-2DFD-ED43-ADBD-148F2449B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F25E3A8-14B7-F848-8ADE-2CBF6A63E602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63AC24A-862A-674B-A4E8-9D2A8C010750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C96D720-1F42-BF45-8735-CBACC9139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F00E972-965F-A748-8345-5B04C228C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7556ECC-DAE4-5546-8E0B-CF1710677D49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0A48ED7-445C-2742-844D-2D8A4157BA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884CFF3-443F-F24A-8979-F3BB1F08A13E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60CC176-A2E2-D140-AC44-5E7A6ACE6998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99C2C44-6546-BE48-A3F0-59A70E2949CC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B46BE6C-F804-894C-B306-D1C93B20BA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FBC9428-07F5-B246-A79A-A4847D112492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029AF30-7E6B-5840-AFD6-BE3CEDC290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6690B6E-29AD-DB4A-A68D-BBBA68472E85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295DE5D-827D-7144-9F8B-99830EC52ADE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D811568-219E-7745-8C90-0783CA29029B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A4EFD9E-5B9E-DD47-AE15-3BE2AA175E52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88D1142-DD2D-2641-AAA8-F93FBAFA2914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AB19B12-0C98-3546-A21D-898AB5807A95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F5F7F77-4179-9C4B-BFEF-AAB0F9191320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BB18FF6-08FC-A045-B634-907C57F623D4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EAB8E24-6272-224B-AE83-A577FD711F40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241D508-DBD5-0B47-8283-DBFEA007A130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D9B1BA4-9709-B04B-A96B-BF253DB5275F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2A2282A-05DE-8B4C-91E2-900984C0DF16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4E52575F-ED33-B749-B032-91DFCCD75E58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688DC6F-76ED-B24D-95EC-5366B7774B63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AA31980-C1D0-FE44-A1AA-50F0E50BFD8F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518B36-A3C1-FF41-A818-69BE65717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2"/>
    </mc:Choice>
    <mc:Fallback xmlns="">
      <p:transition spd="slow" advTm="14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C6C8258A-F863-DE49-8D19-BF00971D6E75}"/>
              </a:ext>
            </a:extLst>
          </p:cNvPr>
          <p:cNvSpPr/>
          <p:nvPr/>
        </p:nvSpPr>
        <p:spPr>
          <a:xfrm>
            <a:off x="7239766" y="4929029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2. Each client secret-shares the node labels</a:t>
                </a:r>
                <a:br>
                  <a:rPr lang="en-US" dirty="0"/>
                </a:br>
                <a:r>
                  <a:rPr lang="en-US" dirty="0"/>
                  <a:t>   </a:t>
                </a:r>
                <a:r>
                  <a:rPr lang="en-US" sz="1200" dirty="0"/>
                  <a:t> </a:t>
                </a:r>
                <a:r>
                  <a:rPr lang="en-US" dirty="0"/>
                  <a:t>and sends one share to each of the servers.</a:t>
                </a: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0076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76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dirty="0">
                    <a:solidFill>
                      <a:srgbClr val="007600"/>
                    </a:solidFill>
                  </a:rPr>
                  <a:t> Single message from client to servers</a:t>
                </a:r>
                <a:endParaRPr lang="en-US" sz="2400" dirty="0"/>
              </a:p>
            </p:txBody>
          </p:sp>
        </mc:Choice>
        <mc:Fallback xmlns="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0A2F34-04C0-E64A-AF82-7E540D2EC5B5}"/>
              </a:ext>
            </a:extLst>
          </p:cNvPr>
          <p:cNvSpPr/>
          <p:nvPr/>
        </p:nvSpPr>
        <p:spPr>
          <a:xfrm>
            <a:off x="7239766" y="2574003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B055EC-2F09-9F4A-BE34-7582074E82E0}"/>
              </a:ext>
            </a:extLst>
          </p:cNvPr>
          <p:cNvGrpSpPr/>
          <p:nvPr/>
        </p:nvGrpSpPr>
        <p:grpSpPr>
          <a:xfrm>
            <a:off x="7332334" y="2737546"/>
            <a:ext cx="1731041" cy="1393938"/>
            <a:chOff x="5799890" y="3012760"/>
            <a:chExt cx="1731041" cy="13939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B29A1C-FE88-E741-830E-9D962C660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DE725C-1B34-2641-92B8-CD4591E4D4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9816CCC-2279-CA4E-87E1-10098A543E93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6B4357-B7E5-6B43-B559-C10B45BE3676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5C90693-EF4D-9444-9C94-EABD09DC9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5849C8E-01D3-E44E-8223-E3EE0A2E5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E8A3F0E-6ED6-DF45-929F-A5973CFD1955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061C828-4C02-D849-949A-0F1EAE50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339231-D45B-6349-AC67-4B7BECF419A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01B4F5-8115-D442-912F-CF8CB1FAC776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DF93FE-3780-D94D-81E0-D901314BEDFB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6A5A850-5EE7-984C-9845-FE6446AF3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5B72AF-E483-2D44-8528-E0F88AACD406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E8421E7-0BCC-D440-97E1-D47ECB0F9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D7821A-6947-9542-92F8-8249782AD510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7C13B9-9F3F-C441-9131-D4B420057DCC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ADC3561-CF96-0B4A-8DED-FADC7C0102CA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411F78D-B516-2249-9F1D-B33111CDFB6B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0819D15-07C9-B142-972F-B60D6488F327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0DD45B4-8E6F-464A-87E3-0B3F081DDBD2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F12964-FC65-3B46-BB68-B471FBEC646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7C0F19A-DD7B-504B-B06A-1ED9DFE3DFD1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F16B265-788C-7249-9D96-8872684AA9F4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35BFFB-555A-6146-98C3-1C4FB943ED1F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A8B928-44F6-E449-AD62-9C24084DA5BD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621A5B3-59A5-0C41-877E-5833425032A2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FA77FAB-7337-4042-9A43-31C0018291E7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4EA64EE-80B0-5042-B31B-DF054C9CDC9C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D88E8C1-95AD-334B-A4AF-54045C5421F6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3638E10-AB95-9E42-B4B2-B741E6E09A7A}"/>
              </a:ext>
            </a:extLst>
          </p:cNvPr>
          <p:cNvGrpSpPr/>
          <p:nvPr/>
        </p:nvGrpSpPr>
        <p:grpSpPr>
          <a:xfrm>
            <a:off x="7327124" y="5109377"/>
            <a:ext cx="1731041" cy="1393938"/>
            <a:chOff x="5799890" y="3012760"/>
            <a:chExt cx="1731041" cy="1393938"/>
          </a:xfrm>
        </p:grpSpPr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F594C0C-F6FE-F84C-82EB-B67E589F14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B94CC1F-2DFD-ED43-ADBD-148F2449B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F25E3A8-14B7-F848-8ADE-2CBF6A63E602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63AC24A-862A-674B-A4E8-9D2A8C010750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C96D720-1F42-BF45-8735-CBACC9139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F00E972-965F-A748-8345-5B04C228C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7556ECC-DAE4-5546-8E0B-CF1710677D49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0A48ED7-445C-2742-844D-2D8A4157BA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884CFF3-443F-F24A-8979-F3BB1F08A13E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60CC176-A2E2-D140-AC44-5E7A6ACE6998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D99C2C44-6546-BE48-A3F0-59A70E2949CC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B46BE6C-F804-894C-B306-D1C93B20BA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FBC9428-07F5-B246-A79A-A4847D112492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029AF30-7E6B-5840-AFD6-BE3CEDC290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6690B6E-29AD-DB4A-A68D-BBBA68472E85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295DE5D-827D-7144-9F8B-99830EC52ADE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D811568-219E-7745-8C90-0783CA29029B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A4EFD9E-5B9E-DD47-AE15-3BE2AA175E52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88D1142-DD2D-2641-AAA8-F93FBAFA2914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AB19B12-0C98-3546-A21D-898AB5807A95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F5F7F77-4179-9C4B-BFEF-AAB0F9191320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BB18FF6-08FC-A045-B634-907C57F623D4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EAB8E24-6272-224B-AE83-A577FD711F40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241D508-DBD5-0B47-8283-DBFEA007A130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D9B1BA4-9709-B04B-A96B-BF253DB5275F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B2A2282A-05DE-8B4C-91E2-900984C0DF16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4E52575F-ED33-B749-B032-91DFCCD75E58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688DC6F-76ED-B24D-95EC-5366B7774B63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AA31980-C1D0-FE44-A1AA-50F0E50BFD8F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BDF579A0-2C3D-9C4C-81A5-EC06DC538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318" y="4803707"/>
            <a:ext cx="519634" cy="10255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4CF311-E3C3-504D-812E-91A0B52A75C8}"/>
              </a:ext>
            </a:extLst>
          </p:cNvPr>
          <p:cNvGrpSpPr/>
          <p:nvPr/>
        </p:nvGrpSpPr>
        <p:grpSpPr>
          <a:xfrm>
            <a:off x="7183723" y="2614630"/>
            <a:ext cx="1926783" cy="1800541"/>
            <a:chOff x="7163524" y="2645280"/>
            <a:chExt cx="1926783" cy="1800541"/>
          </a:xfrm>
        </p:grpSpPr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14A3B9E2-527B-644C-B4A6-8A1D16EBA5AC}"/>
                </a:ext>
              </a:extLst>
            </p:cNvPr>
            <p:cNvSpPr/>
            <p:nvPr/>
          </p:nvSpPr>
          <p:spPr>
            <a:xfrm>
              <a:off x="7163524" y="2645280"/>
              <a:ext cx="1926783" cy="1800541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B315043-2F69-5E47-A3A5-F3EC3194D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061" y="3637802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ACBDAE9-FEE4-CE4A-960E-588BF50A038A}"/>
                </a:ext>
              </a:extLst>
            </p:cNvPr>
            <p:cNvCxnSpPr>
              <a:cxnSpLocks/>
            </p:cNvCxnSpPr>
            <p:nvPr/>
          </p:nvCxnSpPr>
          <p:spPr>
            <a:xfrm>
              <a:off x="8091625" y="2983846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82109BB-C0DD-8048-BCC7-A659F81BDD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3661" y="3630925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D453AF60-7C17-D141-8D0B-38DF6DAAD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1466" y="3655648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BB71525-A5AF-AD44-A92C-10090B0FEA91}"/>
                </a:ext>
              </a:extLst>
            </p:cNvPr>
            <p:cNvCxnSpPr>
              <a:cxnSpLocks/>
            </p:cNvCxnSpPr>
            <p:nvPr/>
          </p:nvCxnSpPr>
          <p:spPr>
            <a:xfrm>
              <a:off x="7927265" y="3655648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04047E-77E5-1245-ADA8-68D7675556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4176" y="3637802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8A1DA0C6-59F6-D94E-8884-C04643921E6D}"/>
                </a:ext>
              </a:extLst>
            </p:cNvPr>
            <p:cNvCxnSpPr>
              <a:cxnSpLocks/>
            </p:cNvCxnSpPr>
            <p:nvPr/>
          </p:nvCxnSpPr>
          <p:spPr>
            <a:xfrm>
              <a:off x="8284351" y="3573317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DA523B1-A1E3-7248-BB14-E22576261BE3}"/>
                </a:ext>
              </a:extLst>
            </p:cNvPr>
            <p:cNvCxnSpPr>
              <a:cxnSpLocks/>
            </p:cNvCxnSpPr>
            <p:nvPr/>
          </p:nvCxnSpPr>
          <p:spPr>
            <a:xfrm>
              <a:off x="8643225" y="3630925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3A4CF279-EF54-B845-BE12-408BE1286296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21" y="3573317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FC2ACE1-C22E-9647-9952-7B7A17D542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1032" y="2976211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B0ADBDB4-3B11-9744-8701-D9446E45E0EB}"/>
                </a:ext>
              </a:extLst>
            </p:cNvPr>
            <p:cNvSpPr txBox="1"/>
            <p:nvPr/>
          </p:nvSpPr>
          <p:spPr>
            <a:xfrm>
              <a:off x="7488128" y="34201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89AB55F4-163A-9B40-BEA5-72938BC6E74D}"/>
                </a:ext>
              </a:extLst>
            </p:cNvPr>
            <p:cNvSpPr txBox="1"/>
            <p:nvPr/>
          </p:nvSpPr>
          <p:spPr>
            <a:xfrm>
              <a:off x="7256092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474475E-AA69-534C-A63B-912C8DCFCA67}"/>
                </a:ext>
              </a:extLst>
            </p:cNvPr>
            <p:cNvSpPr txBox="1"/>
            <p:nvPr/>
          </p:nvSpPr>
          <p:spPr>
            <a:xfrm>
              <a:off x="7475988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186835D-EC0A-0E41-AC21-AB88ED9CB958}"/>
                </a:ext>
              </a:extLst>
            </p:cNvPr>
            <p:cNvSpPr txBox="1"/>
            <p:nvPr/>
          </p:nvSpPr>
          <p:spPr>
            <a:xfrm>
              <a:off x="7838297" y="34201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B679C6EC-AEF6-B344-9337-387D75F3B703}"/>
                </a:ext>
              </a:extLst>
            </p:cNvPr>
            <p:cNvSpPr txBox="1"/>
            <p:nvPr/>
          </p:nvSpPr>
          <p:spPr>
            <a:xfrm>
              <a:off x="7695883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984E11C0-4AC0-DD4E-8E6C-0650275A3ECC}"/>
                </a:ext>
              </a:extLst>
            </p:cNvPr>
            <p:cNvSpPr txBox="1"/>
            <p:nvPr/>
          </p:nvSpPr>
          <p:spPr>
            <a:xfrm>
              <a:off x="7915779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BE69A28D-62F2-224B-BA18-257F307C231A}"/>
                </a:ext>
              </a:extLst>
            </p:cNvPr>
            <p:cNvSpPr txBox="1"/>
            <p:nvPr/>
          </p:nvSpPr>
          <p:spPr>
            <a:xfrm>
              <a:off x="8135675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69108C78-7177-D143-9B32-CD6A01F23557}"/>
                </a:ext>
              </a:extLst>
            </p:cNvPr>
            <p:cNvSpPr txBox="1"/>
            <p:nvPr/>
          </p:nvSpPr>
          <p:spPr>
            <a:xfrm>
              <a:off x="8355570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BEB4456B-BCB8-0941-8A68-8FCA46F4A502}"/>
                </a:ext>
              </a:extLst>
            </p:cNvPr>
            <p:cNvSpPr txBox="1"/>
            <p:nvPr/>
          </p:nvSpPr>
          <p:spPr>
            <a:xfrm>
              <a:off x="8575466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9B35813-7EF9-6A43-84C4-78616712DE1B}"/>
                </a:ext>
              </a:extLst>
            </p:cNvPr>
            <p:cNvSpPr txBox="1"/>
            <p:nvPr/>
          </p:nvSpPr>
          <p:spPr>
            <a:xfrm>
              <a:off x="8795363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9B1E64C-25F5-CD4A-ACDC-21ADCE24EB04}"/>
                </a:ext>
              </a:extLst>
            </p:cNvPr>
            <p:cNvSpPr txBox="1"/>
            <p:nvPr/>
          </p:nvSpPr>
          <p:spPr>
            <a:xfrm>
              <a:off x="8188466" y="34201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E6B4D248-2204-DB45-9E63-DE8E3A362C0D}"/>
                </a:ext>
              </a:extLst>
            </p:cNvPr>
            <p:cNvSpPr txBox="1"/>
            <p:nvPr/>
          </p:nvSpPr>
          <p:spPr>
            <a:xfrm>
              <a:off x="8538636" y="34201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933C22CE-4EA9-644E-B33B-29DFEC0876CA}"/>
                </a:ext>
              </a:extLst>
            </p:cNvPr>
            <p:cNvSpPr txBox="1"/>
            <p:nvPr/>
          </p:nvSpPr>
          <p:spPr>
            <a:xfrm>
              <a:off x="7682530" y="3074960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D88B5D4A-3EAE-4A49-A251-7A5F48B36185}"/>
                </a:ext>
              </a:extLst>
            </p:cNvPr>
            <p:cNvSpPr txBox="1"/>
            <p:nvPr/>
          </p:nvSpPr>
          <p:spPr>
            <a:xfrm>
              <a:off x="8340614" y="3074960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3623FF71-FC44-E448-8989-849AA441A347}"/>
                </a:ext>
              </a:extLst>
            </p:cNvPr>
            <p:cNvSpPr txBox="1"/>
            <p:nvPr/>
          </p:nvSpPr>
          <p:spPr>
            <a:xfrm>
              <a:off x="7996697" y="28088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22FB2FA-8431-C74E-A3EB-1F5345404090}"/>
              </a:ext>
            </a:extLst>
          </p:cNvPr>
          <p:cNvGrpSpPr/>
          <p:nvPr/>
        </p:nvGrpSpPr>
        <p:grpSpPr>
          <a:xfrm>
            <a:off x="7172283" y="4996577"/>
            <a:ext cx="1926783" cy="1800541"/>
            <a:chOff x="7163524" y="2645280"/>
            <a:chExt cx="1926783" cy="1800541"/>
          </a:xfrm>
        </p:grpSpPr>
        <p:sp>
          <p:nvSpPr>
            <p:cNvPr id="223" name="Rounded Rectangle 222">
              <a:extLst>
                <a:ext uri="{FF2B5EF4-FFF2-40B4-BE49-F238E27FC236}">
                  <a16:creationId xmlns:a16="http://schemas.microsoft.com/office/drawing/2014/main" id="{662DBFE4-6B0D-F746-BADA-673197C7565C}"/>
                </a:ext>
              </a:extLst>
            </p:cNvPr>
            <p:cNvSpPr/>
            <p:nvPr/>
          </p:nvSpPr>
          <p:spPr>
            <a:xfrm>
              <a:off x="7163524" y="2645280"/>
              <a:ext cx="1926783" cy="1800541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3248A8A-CC05-DE4F-98C5-BC081FA6C5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061" y="3637802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2D14280-EA77-A241-AA8C-3B4D35B2AF36}"/>
                </a:ext>
              </a:extLst>
            </p:cNvPr>
            <p:cNvCxnSpPr>
              <a:cxnSpLocks/>
            </p:cNvCxnSpPr>
            <p:nvPr/>
          </p:nvCxnSpPr>
          <p:spPr>
            <a:xfrm>
              <a:off x="8091625" y="2983846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399B863B-6FB7-A741-8392-801E051963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3661" y="3630925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27385BB-941D-B34B-8072-C82D529D2B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1466" y="3655648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9F88B813-C626-164B-BBBC-0584388A4047}"/>
                </a:ext>
              </a:extLst>
            </p:cNvPr>
            <p:cNvCxnSpPr>
              <a:cxnSpLocks/>
            </p:cNvCxnSpPr>
            <p:nvPr/>
          </p:nvCxnSpPr>
          <p:spPr>
            <a:xfrm>
              <a:off x="7927265" y="3655648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A3AD9334-957C-1D4F-AAFC-CA2BA79295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4176" y="3637802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36EC1E11-EBE9-ED47-99EB-3D3FE1A710DC}"/>
                </a:ext>
              </a:extLst>
            </p:cNvPr>
            <p:cNvCxnSpPr>
              <a:cxnSpLocks/>
            </p:cNvCxnSpPr>
            <p:nvPr/>
          </p:nvCxnSpPr>
          <p:spPr>
            <a:xfrm>
              <a:off x="8284351" y="3573317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511EEB93-41B8-D742-818F-9A47C09FF30C}"/>
                </a:ext>
              </a:extLst>
            </p:cNvPr>
            <p:cNvCxnSpPr>
              <a:cxnSpLocks/>
            </p:cNvCxnSpPr>
            <p:nvPr/>
          </p:nvCxnSpPr>
          <p:spPr>
            <a:xfrm>
              <a:off x="8643225" y="3630925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482011C0-A548-FA4C-9FA0-50A157A04C47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21" y="3573317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8CBD0884-B4A3-9149-9D84-6A049DEF74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1032" y="2976211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99F1A4AA-FBA8-C44A-A14C-23310C4DE325}"/>
                </a:ext>
              </a:extLst>
            </p:cNvPr>
            <p:cNvSpPr txBox="1"/>
            <p:nvPr/>
          </p:nvSpPr>
          <p:spPr>
            <a:xfrm>
              <a:off x="7488128" y="34201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C59BA866-1552-3444-B46A-BAF207FD88C2}"/>
                </a:ext>
              </a:extLst>
            </p:cNvPr>
            <p:cNvSpPr txBox="1"/>
            <p:nvPr/>
          </p:nvSpPr>
          <p:spPr>
            <a:xfrm>
              <a:off x="7256092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27B7C72E-5F5F-944A-85F8-FB16302EA128}"/>
                </a:ext>
              </a:extLst>
            </p:cNvPr>
            <p:cNvSpPr txBox="1"/>
            <p:nvPr/>
          </p:nvSpPr>
          <p:spPr>
            <a:xfrm>
              <a:off x="7475988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E3CAAC31-198A-0F44-ABBE-67920D9CAF83}"/>
                </a:ext>
              </a:extLst>
            </p:cNvPr>
            <p:cNvSpPr txBox="1"/>
            <p:nvPr/>
          </p:nvSpPr>
          <p:spPr>
            <a:xfrm>
              <a:off x="7838297" y="34201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81CDDCC9-931A-1847-B8D1-457D8904C82C}"/>
                </a:ext>
              </a:extLst>
            </p:cNvPr>
            <p:cNvSpPr txBox="1"/>
            <p:nvPr/>
          </p:nvSpPr>
          <p:spPr>
            <a:xfrm>
              <a:off x="7695883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40669BE4-EE9A-264E-AB2C-ECE81897B132}"/>
                </a:ext>
              </a:extLst>
            </p:cNvPr>
            <p:cNvSpPr txBox="1"/>
            <p:nvPr/>
          </p:nvSpPr>
          <p:spPr>
            <a:xfrm>
              <a:off x="7915779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D5F044D5-C2BD-E54A-AB90-116502AA2B9E}"/>
                </a:ext>
              </a:extLst>
            </p:cNvPr>
            <p:cNvSpPr txBox="1"/>
            <p:nvPr/>
          </p:nvSpPr>
          <p:spPr>
            <a:xfrm>
              <a:off x="8135675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B3CA400A-442F-DF4E-ABE3-F18F0C53233B}"/>
                </a:ext>
              </a:extLst>
            </p:cNvPr>
            <p:cNvSpPr txBox="1"/>
            <p:nvPr/>
          </p:nvSpPr>
          <p:spPr>
            <a:xfrm>
              <a:off x="8355570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2296AF31-3DE9-9148-85EB-AC603A195974}"/>
                </a:ext>
              </a:extLst>
            </p:cNvPr>
            <p:cNvSpPr txBox="1"/>
            <p:nvPr/>
          </p:nvSpPr>
          <p:spPr>
            <a:xfrm>
              <a:off x="8575466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6F9DE5FD-4C75-D040-B00F-B5BEF8C8488D}"/>
                </a:ext>
              </a:extLst>
            </p:cNvPr>
            <p:cNvSpPr txBox="1"/>
            <p:nvPr/>
          </p:nvSpPr>
          <p:spPr>
            <a:xfrm>
              <a:off x="8795363" y="3864207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3B020E97-EE3B-4547-8771-2080B61B7EFD}"/>
                </a:ext>
              </a:extLst>
            </p:cNvPr>
            <p:cNvSpPr txBox="1"/>
            <p:nvPr/>
          </p:nvSpPr>
          <p:spPr>
            <a:xfrm>
              <a:off x="8188466" y="34201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04B2C632-C3F6-4646-9604-818C9A793A65}"/>
                </a:ext>
              </a:extLst>
            </p:cNvPr>
            <p:cNvSpPr txBox="1"/>
            <p:nvPr/>
          </p:nvSpPr>
          <p:spPr>
            <a:xfrm>
              <a:off x="8538636" y="34201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D708F0DF-FBC5-5F49-B0F9-F09B3D56B4D0}"/>
                </a:ext>
              </a:extLst>
            </p:cNvPr>
            <p:cNvSpPr txBox="1"/>
            <p:nvPr/>
          </p:nvSpPr>
          <p:spPr>
            <a:xfrm>
              <a:off x="7682530" y="3074960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C7BC1D9-D922-2642-9CD2-982C9835EE0C}"/>
                </a:ext>
              </a:extLst>
            </p:cNvPr>
            <p:cNvSpPr txBox="1"/>
            <p:nvPr/>
          </p:nvSpPr>
          <p:spPr>
            <a:xfrm>
              <a:off x="8340614" y="3074960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4FED7D6-3AE5-DC48-A93E-1539BB4A5A87}"/>
                </a:ext>
              </a:extLst>
            </p:cNvPr>
            <p:cNvSpPr txBox="1"/>
            <p:nvPr/>
          </p:nvSpPr>
          <p:spPr>
            <a:xfrm>
              <a:off x="7996697" y="2808823"/>
              <a:ext cx="19177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pic>
        <p:nvPicPr>
          <p:cNvPr id="78" name="Image" descr="Image">
            <a:extLst>
              <a:ext uri="{FF2B5EF4-FFF2-40B4-BE49-F238E27FC236}">
                <a16:creationId xmlns:a16="http://schemas.microsoft.com/office/drawing/2014/main" id="{A1D21574-6833-6A41-94EF-C3BD610C511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1427" t="5628" r="31427" b="8083"/>
          <a:stretch>
            <a:fillRect/>
          </a:stretch>
        </p:blipFill>
        <p:spPr>
          <a:xfrm>
            <a:off x="1440479" y="5139350"/>
            <a:ext cx="572870" cy="10350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" name="Group 248">
            <a:extLst>
              <a:ext uri="{FF2B5EF4-FFF2-40B4-BE49-F238E27FC236}">
                <a16:creationId xmlns:a16="http://schemas.microsoft.com/office/drawing/2014/main" id="{9230E173-81E2-114F-AF8E-16259F32A69E}"/>
              </a:ext>
            </a:extLst>
          </p:cNvPr>
          <p:cNvGrpSpPr/>
          <p:nvPr/>
        </p:nvGrpSpPr>
        <p:grpSpPr>
          <a:xfrm>
            <a:off x="7121741" y="2663696"/>
            <a:ext cx="1926783" cy="1800541"/>
            <a:chOff x="7163524" y="2645280"/>
            <a:chExt cx="1926783" cy="1800541"/>
          </a:xfrm>
        </p:grpSpPr>
        <p:sp>
          <p:nvSpPr>
            <p:cNvPr id="250" name="Rounded Rectangle 249">
              <a:extLst>
                <a:ext uri="{FF2B5EF4-FFF2-40B4-BE49-F238E27FC236}">
                  <a16:creationId xmlns:a16="http://schemas.microsoft.com/office/drawing/2014/main" id="{E8447976-F698-2F48-9C68-D31424488E5E}"/>
                </a:ext>
              </a:extLst>
            </p:cNvPr>
            <p:cNvSpPr/>
            <p:nvPr/>
          </p:nvSpPr>
          <p:spPr>
            <a:xfrm>
              <a:off x="7163524" y="2645280"/>
              <a:ext cx="1926783" cy="1800541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64CF10B-487B-7648-A4C4-226415A45C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061" y="3637802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9F0F09FB-D16D-4642-8031-65F53C1FC44E}"/>
                </a:ext>
              </a:extLst>
            </p:cNvPr>
            <p:cNvCxnSpPr>
              <a:cxnSpLocks/>
            </p:cNvCxnSpPr>
            <p:nvPr/>
          </p:nvCxnSpPr>
          <p:spPr>
            <a:xfrm>
              <a:off x="8091625" y="2983846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D71DBEF-8B08-DB41-AB8B-AA0DCF1A3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3661" y="3630925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4CCE14E4-5A2A-9849-B1A1-D94E8D8FD2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1466" y="3655648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7DE370FD-F356-2843-AF55-8C08DBB91DD7}"/>
                </a:ext>
              </a:extLst>
            </p:cNvPr>
            <p:cNvCxnSpPr>
              <a:cxnSpLocks/>
            </p:cNvCxnSpPr>
            <p:nvPr/>
          </p:nvCxnSpPr>
          <p:spPr>
            <a:xfrm>
              <a:off x="7927265" y="3655648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21447DD3-E840-AA41-AC6F-289102D2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4176" y="3637802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6083330E-80EF-734B-95FC-BE36FA7635BE}"/>
                </a:ext>
              </a:extLst>
            </p:cNvPr>
            <p:cNvCxnSpPr>
              <a:cxnSpLocks/>
            </p:cNvCxnSpPr>
            <p:nvPr/>
          </p:nvCxnSpPr>
          <p:spPr>
            <a:xfrm>
              <a:off x="8284351" y="3573317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BE4BDC9D-299E-3942-8146-7DF1F132DF01}"/>
                </a:ext>
              </a:extLst>
            </p:cNvPr>
            <p:cNvCxnSpPr>
              <a:cxnSpLocks/>
            </p:cNvCxnSpPr>
            <p:nvPr/>
          </p:nvCxnSpPr>
          <p:spPr>
            <a:xfrm>
              <a:off x="8643225" y="3630925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B2935E85-652C-CE4C-B7AC-6F97BE0F60AF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21" y="3573317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4E64EE9D-F622-C04E-995F-BC2AA98578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1032" y="2976211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3E816F47-0AEE-E247-86A9-CF952C2204DC}"/>
                </a:ext>
              </a:extLst>
            </p:cNvPr>
            <p:cNvSpPr txBox="1"/>
            <p:nvPr/>
          </p:nvSpPr>
          <p:spPr>
            <a:xfrm>
              <a:off x="7488128" y="34201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1391AEE6-3D6F-CE4A-BDD1-50DE4D0E12DC}"/>
                </a:ext>
              </a:extLst>
            </p:cNvPr>
            <p:cNvSpPr txBox="1"/>
            <p:nvPr/>
          </p:nvSpPr>
          <p:spPr>
            <a:xfrm>
              <a:off x="7256092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318AE7BD-7220-AA47-83CA-3AE95415E2B7}"/>
                </a:ext>
              </a:extLst>
            </p:cNvPr>
            <p:cNvSpPr txBox="1"/>
            <p:nvPr/>
          </p:nvSpPr>
          <p:spPr>
            <a:xfrm>
              <a:off x="7475988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F3CE595F-4956-7448-A5B5-455845FFF05D}"/>
                </a:ext>
              </a:extLst>
            </p:cNvPr>
            <p:cNvSpPr txBox="1"/>
            <p:nvPr/>
          </p:nvSpPr>
          <p:spPr>
            <a:xfrm>
              <a:off x="7838297" y="34201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FE380ABA-F521-FF42-977C-AE71E3A3C0C8}"/>
                </a:ext>
              </a:extLst>
            </p:cNvPr>
            <p:cNvSpPr txBox="1"/>
            <p:nvPr/>
          </p:nvSpPr>
          <p:spPr>
            <a:xfrm>
              <a:off x="7695883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AB72514F-AC77-A543-9729-86DC4E1797F6}"/>
                </a:ext>
              </a:extLst>
            </p:cNvPr>
            <p:cNvSpPr txBox="1"/>
            <p:nvPr/>
          </p:nvSpPr>
          <p:spPr>
            <a:xfrm>
              <a:off x="7915779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2BB6AF97-E50D-B949-A197-1AEC276795C2}"/>
                </a:ext>
              </a:extLst>
            </p:cNvPr>
            <p:cNvSpPr txBox="1"/>
            <p:nvPr/>
          </p:nvSpPr>
          <p:spPr>
            <a:xfrm>
              <a:off x="8135675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3EF145A7-F57B-6A46-8945-2D51DD66FC3D}"/>
                </a:ext>
              </a:extLst>
            </p:cNvPr>
            <p:cNvSpPr txBox="1"/>
            <p:nvPr/>
          </p:nvSpPr>
          <p:spPr>
            <a:xfrm>
              <a:off x="8355570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11ADEA6D-109A-834B-9242-7BA8E0CFC576}"/>
                </a:ext>
              </a:extLst>
            </p:cNvPr>
            <p:cNvSpPr txBox="1"/>
            <p:nvPr/>
          </p:nvSpPr>
          <p:spPr>
            <a:xfrm>
              <a:off x="8575466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6D5F10E9-BAA8-7C4C-9A53-81C27D0502A4}"/>
                </a:ext>
              </a:extLst>
            </p:cNvPr>
            <p:cNvSpPr txBox="1"/>
            <p:nvPr/>
          </p:nvSpPr>
          <p:spPr>
            <a:xfrm>
              <a:off x="8795363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4C99D8F5-62F7-F543-B7D2-B227D0F79DB2}"/>
                </a:ext>
              </a:extLst>
            </p:cNvPr>
            <p:cNvSpPr txBox="1"/>
            <p:nvPr/>
          </p:nvSpPr>
          <p:spPr>
            <a:xfrm>
              <a:off x="8188466" y="34201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23AD0472-50CC-F840-9E92-B784625577A4}"/>
                </a:ext>
              </a:extLst>
            </p:cNvPr>
            <p:cNvSpPr txBox="1"/>
            <p:nvPr/>
          </p:nvSpPr>
          <p:spPr>
            <a:xfrm>
              <a:off x="8538636" y="34201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BDBDA805-A693-9947-B40E-206A76F091FB}"/>
                </a:ext>
              </a:extLst>
            </p:cNvPr>
            <p:cNvSpPr txBox="1"/>
            <p:nvPr/>
          </p:nvSpPr>
          <p:spPr>
            <a:xfrm>
              <a:off x="7682530" y="3074960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06F679D8-E1D5-924F-B6F3-522C5EC6F023}"/>
                </a:ext>
              </a:extLst>
            </p:cNvPr>
            <p:cNvSpPr txBox="1"/>
            <p:nvPr/>
          </p:nvSpPr>
          <p:spPr>
            <a:xfrm>
              <a:off x="8340614" y="3074960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A68A779B-C1CC-114B-AE6E-9E841C2647C3}"/>
                </a:ext>
              </a:extLst>
            </p:cNvPr>
            <p:cNvSpPr txBox="1"/>
            <p:nvPr/>
          </p:nvSpPr>
          <p:spPr>
            <a:xfrm>
              <a:off x="7996697" y="28088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E480BA09-D56D-7340-92F1-6A95228ED3A5}"/>
              </a:ext>
            </a:extLst>
          </p:cNvPr>
          <p:cNvGrpSpPr/>
          <p:nvPr/>
        </p:nvGrpSpPr>
        <p:grpSpPr>
          <a:xfrm>
            <a:off x="7120339" y="5087171"/>
            <a:ext cx="1926783" cy="1800541"/>
            <a:chOff x="7163524" y="2645280"/>
            <a:chExt cx="1926783" cy="1800541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A156FAF1-1EC5-2745-B3E0-52F74BAEA7F6}"/>
                </a:ext>
              </a:extLst>
            </p:cNvPr>
            <p:cNvSpPr/>
            <p:nvPr/>
          </p:nvSpPr>
          <p:spPr>
            <a:xfrm>
              <a:off x="7163524" y="2645280"/>
              <a:ext cx="1926783" cy="1800541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70E27752-F014-E446-BA25-96FA0952DB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061" y="3637802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B4CE472D-B05F-5147-A301-A5268B944EAB}"/>
                </a:ext>
              </a:extLst>
            </p:cNvPr>
            <p:cNvCxnSpPr>
              <a:cxnSpLocks/>
            </p:cNvCxnSpPr>
            <p:nvPr/>
          </p:nvCxnSpPr>
          <p:spPr>
            <a:xfrm>
              <a:off x="8091625" y="2983846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403AF131-F5E0-A54F-B86D-F1EE7F26DF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3661" y="3630925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ECABD954-B5DE-E649-97DD-68E647990D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1466" y="3655648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2CD3DE11-ED0A-2840-A9DA-40E91A54F26E}"/>
                </a:ext>
              </a:extLst>
            </p:cNvPr>
            <p:cNvCxnSpPr>
              <a:cxnSpLocks/>
            </p:cNvCxnSpPr>
            <p:nvPr/>
          </p:nvCxnSpPr>
          <p:spPr>
            <a:xfrm>
              <a:off x="7927265" y="3655648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82A5439C-D34C-494A-9BB8-D1ECFC3D59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4176" y="3637802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EF066E94-97E2-4E43-ABD9-35A71CFFD637}"/>
                </a:ext>
              </a:extLst>
            </p:cNvPr>
            <p:cNvCxnSpPr>
              <a:cxnSpLocks/>
            </p:cNvCxnSpPr>
            <p:nvPr/>
          </p:nvCxnSpPr>
          <p:spPr>
            <a:xfrm>
              <a:off x="8284351" y="3573317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59D8C9F8-DBFE-1C45-BF8A-2BAB8E359ABB}"/>
                </a:ext>
              </a:extLst>
            </p:cNvPr>
            <p:cNvCxnSpPr>
              <a:cxnSpLocks/>
            </p:cNvCxnSpPr>
            <p:nvPr/>
          </p:nvCxnSpPr>
          <p:spPr>
            <a:xfrm>
              <a:off x="8643225" y="3630925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CF804F1E-7D01-5240-B545-41600235E8F3}"/>
                </a:ext>
              </a:extLst>
            </p:cNvPr>
            <p:cNvCxnSpPr>
              <a:cxnSpLocks/>
            </p:cNvCxnSpPr>
            <p:nvPr/>
          </p:nvCxnSpPr>
          <p:spPr>
            <a:xfrm>
              <a:off x="8634521" y="3573317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94B8CD5E-CFFE-F343-9385-B4251023D3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1032" y="2976211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63456BB-B306-0D4B-8BC7-2477AC26D04F}"/>
                </a:ext>
              </a:extLst>
            </p:cNvPr>
            <p:cNvSpPr txBox="1"/>
            <p:nvPr/>
          </p:nvSpPr>
          <p:spPr>
            <a:xfrm>
              <a:off x="7488128" y="34201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A3D4791E-DA4C-7A46-997C-9FC140A631BF}"/>
                </a:ext>
              </a:extLst>
            </p:cNvPr>
            <p:cNvSpPr txBox="1"/>
            <p:nvPr/>
          </p:nvSpPr>
          <p:spPr>
            <a:xfrm>
              <a:off x="7256092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DFAD3CE-4D84-C94C-A2F3-2FC6F1F8245B}"/>
                </a:ext>
              </a:extLst>
            </p:cNvPr>
            <p:cNvSpPr txBox="1"/>
            <p:nvPr/>
          </p:nvSpPr>
          <p:spPr>
            <a:xfrm>
              <a:off x="7475988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47A7FD81-8DF6-BD49-9DEC-C9E13C203993}"/>
                </a:ext>
              </a:extLst>
            </p:cNvPr>
            <p:cNvSpPr txBox="1"/>
            <p:nvPr/>
          </p:nvSpPr>
          <p:spPr>
            <a:xfrm>
              <a:off x="7838297" y="34201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22A3447A-8EF8-594A-B758-13E9EAD79CE2}"/>
                </a:ext>
              </a:extLst>
            </p:cNvPr>
            <p:cNvSpPr txBox="1"/>
            <p:nvPr/>
          </p:nvSpPr>
          <p:spPr>
            <a:xfrm>
              <a:off x="7695883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F303385C-ADA5-7346-BBF5-3BDA3EA07C51}"/>
                </a:ext>
              </a:extLst>
            </p:cNvPr>
            <p:cNvSpPr txBox="1"/>
            <p:nvPr/>
          </p:nvSpPr>
          <p:spPr>
            <a:xfrm>
              <a:off x="7915779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DD043053-29F7-E342-8AD3-F75D7C29F1D6}"/>
                </a:ext>
              </a:extLst>
            </p:cNvPr>
            <p:cNvSpPr txBox="1"/>
            <p:nvPr/>
          </p:nvSpPr>
          <p:spPr>
            <a:xfrm>
              <a:off x="8135675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4CE9B421-8B89-0F4F-8D02-0A60AB539F26}"/>
                </a:ext>
              </a:extLst>
            </p:cNvPr>
            <p:cNvSpPr txBox="1"/>
            <p:nvPr/>
          </p:nvSpPr>
          <p:spPr>
            <a:xfrm>
              <a:off x="8355570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F903028C-E940-3C47-9D0D-717304717C66}"/>
                </a:ext>
              </a:extLst>
            </p:cNvPr>
            <p:cNvSpPr txBox="1"/>
            <p:nvPr/>
          </p:nvSpPr>
          <p:spPr>
            <a:xfrm>
              <a:off x="8575466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85C6390B-00B5-3C4F-9E54-9F298EAC8487}"/>
                </a:ext>
              </a:extLst>
            </p:cNvPr>
            <p:cNvSpPr txBox="1"/>
            <p:nvPr/>
          </p:nvSpPr>
          <p:spPr>
            <a:xfrm>
              <a:off x="8795363" y="3864207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AAB9B0F3-3826-944E-94AF-C2FFB5FFD6F7}"/>
                </a:ext>
              </a:extLst>
            </p:cNvPr>
            <p:cNvSpPr txBox="1"/>
            <p:nvPr/>
          </p:nvSpPr>
          <p:spPr>
            <a:xfrm>
              <a:off x="8188466" y="34201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EC5DA6E6-44B1-C74E-9F02-A46B17FC4BE7}"/>
                </a:ext>
              </a:extLst>
            </p:cNvPr>
            <p:cNvSpPr txBox="1"/>
            <p:nvPr/>
          </p:nvSpPr>
          <p:spPr>
            <a:xfrm>
              <a:off x="8538636" y="34201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1D35BC18-BBF9-684E-9AEB-62C92E1852EC}"/>
                </a:ext>
              </a:extLst>
            </p:cNvPr>
            <p:cNvSpPr txBox="1"/>
            <p:nvPr/>
          </p:nvSpPr>
          <p:spPr>
            <a:xfrm>
              <a:off x="7682530" y="3074960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9A4490D4-AEE5-5644-A3C2-36C05CF0385B}"/>
                </a:ext>
              </a:extLst>
            </p:cNvPr>
            <p:cNvSpPr txBox="1"/>
            <p:nvPr/>
          </p:nvSpPr>
          <p:spPr>
            <a:xfrm>
              <a:off x="8340614" y="3074960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69C876FC-EA41-4340-9A17-3703D8634FB7}"/>
                </a:ext>
              </a:extLst>
            </p:cNvPr>
            <p:cNvSpPr txBox="1"/>
            <p:nvPr/>
          </p:nvSpPr>
          <p:spPr>
            <a:xfrm>
              <a:off x="7996697" y="2808823"/>
              <a:ext cx="19177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sp>
        <p:nvSpPr>
          <p:cNvPr id="303" name="…">
            <a:extLst>
              <a:ext uri="{FF2B5EF4-FFF2-40B4-BE49-F238E27FC236}">
                <a16:creationId xmlns:a16="http://schemas.microsoft.com/office/drawing/2014/main" id="{7E3D9EF2-AFC4-8E41-BDAB-7B7027F3841F}"/>
              </a:ext>
            </a:extLst>
          </p:cNvPr>
          <p:cNvSpPr txBox="1"/>
          <p:nvPr/>
        </p:nvSpPr>
        <p:spPr>
          <a:xfrm>
            <a:off x="1996679" y="4988043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064B7600-310F-0E49-A006-65FCBB16A3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0584" y="5148798"/>
            <a:ext cx="519634" cy="1025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EB8F30-BA50-9B45-9105-3AB8C8B308D5}"/>
              </a:ext>
            </a:extLst>
          </p:cNvPr>
          <p:cNvGrpSpPr/>
          <p:nvPr/>
        </p:nvGrpSpPr>
        <p:grpSpPr>
          <a:xfrm>
            <a:off x="7058588" y="2712689"/>
            <a:ext cx="1926783" cy="1800541"/>
            <a:chOff x="4291400" y="2902345"/>
            <a:chExt cx="1926783" cy="1800541"/>
          </a:xfrm>
        </p:grpSpPr>
        <p:sp>
          <p:nvSpPr>
            <p:cNvPr id="369" name="Rounded Rectangle 368">
              <a:extLst>
                <a:ext uri="{FF2B5EF4-FFF2-40B4-BE49-F238E27FC236}">
                  <a16:creationId xmlns:a16="http://schemas.microsoft.com/office/drawing/2014/main" id="{FE03B5AC-B3CF-1D45-9B95-C5720D1FE63C}"/>
                </a:ext>
              </a:extLst>
            </p:cNvPr>
            <p:cNvSpPr/>
            <p:nvPr/>
          </p:nvSpPr>
          <p:spPr>
            <a:xfrm>
              <a:off x="4291400" y="2902345"/>
              <a:ext cx="1926783" cy="1800541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AFA188B2-8B8C-9D46-874C-831137DE0B39}"/>
                </a:ext>
              </a:extLst>
            </p:cNvPr>
            <p:cNvGrpSpPr/>
            <p:nvPr/>
          </p:nvGrpSpPr>
          <p:grpSpPr>
            <a:xfrm>
              <a:off x="4383968" y="3065888"/>
              <a:ext cx="1731041" cy="1393938"/>
              <a:chOff x="5799890" y="3012760"/>
              <a:chExt cx="1731041" cy="1393938"/>
            </a:xfrm>
          </p:grpSpPr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211CA16D-F270-0D48-9D6A-AB713DBE08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5859" y="3841739"/>
                <a:ext cx="180232" cy="32887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B6DDACCB-A03A-1B4E-A180-6D80764C21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09928" y="3439996"/>
                <a:ext cx="199650" cy="35384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B2C34572-D387-5949-B065-7BDD59BCE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6409" y="3439996"/>
                <a:ext cx="167953" cy="35384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F11B71E5-EFFA-4148-AE59-6C84A6C6F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5423" y="3187783"/>
                <a:ext cx="330067" cy="25832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A235B163-CB72-3242-A816-E944413D90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87459" y="3834862"/>
                <a:ext cx="22469" cy="33574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606F2464-29DC-1A47-A94D-760F4F6C8E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5264" y="3859585"/>
                <a:ext cx="95800" cy="32887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79E124EC-78F1-E04B-91EF-8062AD482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1063" y="3859585"/>
                <a:ext cx="95800" cy="32887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9B77279-D366-2F4B-A3CD-E89705CBB7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47974" y="3841739"/>
                <a:ext cx="88223" cy="42413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1821EF06-9EE7-204A-99E6-9A4DD7C8E2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8149" y="3777254"/>
                <a:ext cx="146915" cy="37996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7BE37712-264E-B64B-BD5B-48F08B2B0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7023" y="3834862"/>
                <a:ext cx="5445" cy="353062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C0CCF882-2410-934A-8755-0850E682E6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8319" y="3777254"/>
                <a:ext cx="272012" cy="411202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F0800E80-C00C-7E46-8CC7-F609343666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18147" y="3439996"/>
                <a:ext cx="156917" cy="33725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FE634A6E-B150-AA45-8BB8-DE9A07B327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7969" y="3439996"/>
                <a:ext cx="180350" cy="33725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758AB7A7-1E06-C246-864C-8BFA40AD67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04830" y="3180148"/>
                <a:ext cx="330067" cy="25832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65F6E84B-E0C9-BB46-836F-741125DE2895}"/>
                  </a:ext>
                </a:extLst>
              </p:cNvPr>
              <p:cNvSpPr txBox="1"/>
              <p:nvPr/>
            </p:nvSpPr>
            <p:spPr>
              <a:xfrm>
                <a:off x="6031926" y="36240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E0E7564B-1A26-2842-B54E-677442171BBB}"/>
                  </a:ext>
                </a:extLst>
              </p:cNvPr>
              <p:cNvSpPr txBox="1"/>
              <p:nvPr/>
            </p:nvSpPr>
            <p:spPr>
              <a:xfrm>
                <a:off x="5799890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941616CB-5528-ED4D-9499-C3CF42AB6DF4}"/>
                  </a:ext>
                </a:extLst>
              </p:cNvPr>
              <p:cNvSpPr txBox="1"/>
              <p:nvPr/>
            </p:nvSpPr>
            <p:spPr>
              <a:xfrm>
                <a:off x="6019786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88" name="TextBox 387">
                <a:extLst>
                  <a:ext uri="{FF2B5EF4-FFF2-40B4-BE49-F238E27FC236}">
                    <a16:creationId xmlns:a16="http://schemas.microsoft.com/office/drawing/2014/main" id="{DC3A913A-3B0F-6C42-AA1A-FB30AC27942A}"/>
                  </a:ext>
                </a:extLst>
              </p:cNvPr>
              <p:cNvSpPr txBox="1"/>
              <p:nvPr/>
            </p:nvSpPr>
            <p:spPr>
              <a:xfrm>
                <a:off x="6382095" y="36240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89" name="TextBox 388">
                <a:extLst>
                  <a:ext uri="{FF2B5EF4-FFF2-40B4-BE49-F238E27FC236}">
                    <a16:creationId xmlns:a16="http://schemas.microsoft.com/office/drawing/2014/main" id="{87BD18ED-FDA4-2E4E-B8B1-4561D40B7A10}"/>
                  </a:ext>
                </a:extLst>
              </p:cNvPr>
              <p:cNvSpPr txBox="1"/>
              <p:nvPr/>
            </p:nvSpPr>
            <p:spPr>
              <a:xfrm>
                <a:off x="6239681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7F83BA81-134B-BA48-9C54-E4BDBC06183D}"/>
                  </a:ext>
                </a:extLst>
              </p:cNvPr>
              <p:cNvSpPr txBox="1"/>
              <p:nvPr/>
            </p:nvSpPr>
            <p:spPr>
              <a:xfrm>
                <a:off x="6459577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60B2EC85-D209-C944-A6A9-2D62FF74E59B}"/>
                  </a:ext>
                </a:extLst>
              </p:cNvPr>
              <p:cNvSpPr txBox="1"/>
              <p:nvPr/>
            </p:nvSpPr>
            <p:spPr>
              <a:xfrm>
                <a:off x="6679473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329BB92-0ED7-3F40-A6F7-2A2D16CA7660}"/>
                  </a:ext>
                </a:extLst>
              </p:cNvPr>
              <p:cNvSpPr txBox="1"/>
              <p:nvPr/>
            </p:nvSpPr>
            <p:spPr>
              <a:xfrm>
                <a:off x="6899368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3" name="TextBox 392">
                <a:extLst>
                  <a:ext uri="{FF2B5EF4-FFF2-40B4-BE49-F238E27FC236}">
                    <a16:creationId xmlns:a16="http://schemas.microsoft.com/office/drawing/2014/main" id="{AB5AD0BB-ABF4-284F-A6BF-75EC1D7DDBE4}"/>
                  </a:ext>
                </a:extLst>
              </p:cNvPr>
              <p:cNvSpPr txBox="1"/>
              <p:nvPr/>
            </p:nvSpPr>
            <p:spPr>
              <a:xfrm>
                <a:off x="7119264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4" name="TextBox 393">
                <a:extLst>
                  <a:ext uri="{FF2B5EF4-FFF2-40B4-BE49-F238E27FC236}">
                    <a16:creationId xmlns:a16="http://schemas.microsoft.com/office/drawing/2014/main" id="{2AECF695-B59D-074D-9E3D-F60136E2B062}"/>
                  </a:ext>
                </a:extLst>
              </p:cNvPr>
              <p:cNvSpPr txBox="1"/>
              <p:nvPr/>
            </p:nvSpPr>
            <p:spPr>
              <a:xfrm>
                <a:off x="7339161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0A344851-0CBF-6541-AAD4-BC2AD35CD05C}"/>
                  </a:ext>
                </a:extLst>
              </p:cNvPr>
              <p:cNvSpPr txBox="1"/>
              <p:nvPr/>
            </p:nvSpPr>
            <p:spPr>
              <a:xfrm>
                <a:off x="6732264" y="36240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F207DADD-C0FA-B240-954C-23CCE06BA632}"/>
                  </a:ext>
                </a:extLst>
              </p:cNvPr>
              <p:cNvSpPr txBox="1"/>
              <p:nvPr/>
            </p:nvSpPr>
            <p:spPr>
              <a:xfrm>
                <a:off x="7082434" y="36240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7" name="TextBox 396">
                <a:extLst>
                  <a:ext uri="{FF2B5EF4-FFF2-40B4-BE49-F238E27FC236}">
                    <a16:creationId xmlns:a16="http://schemas.microsoft.com/office/drawing/2014/main" id="{1D88D151-1064-DA44-903E-8D80DCFB7EBB}"/>
                  </a:ext>
                </a:extLst>
              </p:cNvPr>
              <p:cNvSpPr txBox="1"/>
              <p:nvPr/>
            </p:nvSpPr>
            <p:spPr>
              <a:xfrm>
                <a:off x="6226328" y="3278897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8" name="TextBox 397">
                <a:extLst>
                  <a:ext uri="{FF2B5EF4-FFF2-40B4-BE49-F238E27FC236}">
                    <a16:creationId xmlns:a16="http://schemas.microsoft.com/office/drawing/2014/main" id="{C88B26A9-E217-994E-A736-7B093CD2D519}"/>
                  </a:ext>
                </a:extLst>
              </p:cNvPr>
              <p:cNvSpPr txBox="1"/>
              <p:nvPr/>
            </p:nvSpPr>
            <p:spPr>
              <a:xfrm>
                <a:off x="6884412" y="3278897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399" name="TextBox 398">
                <a:extLst>
                  <a:ext uri="{FF2B5EF4-FFF2-40B4-BE49-F238E27FC236}">
                    <a16:creationId xmlns:a16="http://schemas.microsoft.com/office/drawing/2014/main" id="{3EB27454-EF22-074B-8D84-B50EA3A2F482}"/>
                  </a:ext>
                </a:extLst>
              </p:cNvPr>
              <p:cNvSpPr txBox="1"/>
              <p:nvPr/>
            </p:nvSpPr>
            <p:spPr>
              <a:xfrm>
                <a:off x="6540495" y="30127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43977B-504E-2248-8E7D-3216B6642F5B}"/>
              </a:ext>
            </a:extLst>
          </p:cNvPr>
          <p:cNvGrpSpPr/>
          <p:nvPr/>
        </p:nvGrpSpPr>
        <p:grpSpPr>
          <a:xfrm>
            <a:off x="7065001" y="5166065"/>
            <a:ext cx="1926783" cy="1800541"/>
            <a:chOff x="4287059" y="5008715"/>
            <a:chExt cx="1926783" cy="1800541"/>
          </a:xfrm>
        </p:grpSpPr>
        <p:sp>
          <p:nvSpPr>
            <p:cNvPr id="368" name="Rounded Rectangle 367">
              <a:extLst>
                <a:ext uri="{FF2B5EF4-FFF2-40B4-BE49-F238E27FC236}">
                  <a16:creationId xmlns:a16="http://schemas.microsoft.com/office/drawing/2014/main" id="{EC5A85E9-B4A6-1841-AEAE-1F0C1B8CA967}"/>
                </a:ext>
              </a:extLst>
            </p:cNvPr>
            <p:cNvSpPr/>
            <p:nvPr/>
          </p:nvSpPr>
          <p:spPr>
            <a:xfrm>
              <a:off x="4287059" y="5008715"/>
              <a:ext cx="1926783" cy="1800541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2AA08CD1-B8AA-E047-8B49-53896F316510}"/>
                </a:ext>
              </a:extLst>
            </p:cNvPr>
            <p:cNvGrpSpPr/>
            <p:nvPr/>
          </p:nvGrpSpPr>
          <p:grpSpPr>
            <a:xfrm>
              <a:off x="4374417" y="5189063"/>
              <a:ext cx="1731041" cy="1393938"/>
              <a:chOff x="5799890" y="3012760"/>
              <a:chExt cx="1731041" cy="1393938"/>
            </a:xfrm>
          </p:grpSpPr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E864D07A-7D06-3B43-A6A3-B168204665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95859" y="3841739"/>
                <a:ext cx="180232" cy="32887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8DDC3AE9-A50A-6B43-9DDA-2D438AE7BF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09928" y="3439996"/>
                <a:ext cx="199650" cy="35384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6EB71ED8-9451-AD4A-B605-5935C5676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6409" y="3439996"/>
                <a:ext cx="167953" cy="353849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F1F44381-125E-D448-8F28-DE93BCA6A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5423" y="3187783"/>
                <a:ext cx="330067" cy="25832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DF22F98E-728A-A34E-B531-3C0728597C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87459" y="3834862"/>
                <a:ext cx="22469" cy="33574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66D97383-15E9-1042-8898-A34CC4F468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75264" y="3859585"/>
                <a:ext cx="95800" cy="32887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6ADF5A20-46E7-D14A-BF0D-6E8F959621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1063" y="3859585"/>
                <a:ext cx="95800" cy="32887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D3ECCFAE-562A-0D49-88B6-F254D7AD3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47974" y="3841739"/>
                <a:ext cx="88223" cy="42413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587ABE7B-8F26-6E41-8039-89237FA37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8149" y="3777254"/>
                <a:ext cx="146915" cy="37996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EA5310A9-E51A-2E45-9DE0-76B91F270A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87023" y="3834862"/>
                <a:ext cx="5445" cy="353062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2B1ECE69-6D5D-6543-A888-1885AAE34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8319" y="3777254"/>
                <a:ext cx="272012" cy="411202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849A4925-4712-DD45-AFD5-50F7374662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18147" y="3439996"/>
                <a:ext cx="156917" cy="33725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15D6ED4E-444D-1B4D-ADA0-6C8117804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7969" y="3439996"/>
                <a:ext cx="180350" cy="33725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4CEF4F4D-4EE2-E942-82E7-8546AB9E2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04830" y="3180148"/>
                <a:ext cx="330067" cy="258328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5" name="TextBox 414">
                <a:extLst>
                  <a:ext uri="{FF2B5EF4-FFF2-40B4-BE49-F238E27FC236}">
                    <a16:creationId xmlns:a16="http://schemas.microsoft.com/office/drawing/2014/main" id="{FB129009-A48B-8740-B12D-6D930446D9FC}"/>
                  </a:ext>
                </a:extLst>
              </p:cNvPr>
              <p:cNvSpPr txBox="1"/>
              <p:nvPr/>
            </p:nvSpPr>
            <p:spPr>
              <a:xfrm>
                <a:off x="6031926" y="36240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5835DD44-31D3-E34E-9FF4-BFE8AE4C04D9}"/>
                  </a:ext>
                </a:extLst>
              </p:cNvPr>
              <p:cNvSpPr txBox="1"/>
              <p:nvPr/>
            </p:nvSpPr>
            <p:spPr>
              <a:xfrm>
                <a:off x="5799890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DC901BDD-4661-664E-991C-7BF2FA3268F0}"/>
                  </a:ext>
                </a:extLst>
              </p:cNvPr>
              <p:cNvSpPr txBox="1"/>
              <p:nvPr/>
            </p:nvSpPr>
            <p:spPr>
              <a:xfrm>
                <a:off x="6019786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18" name="TextBox 417">
                <a:extLst>
                  <a:ext uri="{FF2B5EF4-FFF2-40B4-BE49-F238E27FC236}">
                    <a16:creationId xmlns:a16="http://schemas.microsoft.com/office/drawing/2014/main" id="{1CF94AB4-0687-F149-91AA-2754CC2927A2}"/>
                  </a:ext>
                </a:extLst>
              </p:cNvPr>
              <p:cNvSpPr txBox="1"/>
              <p:nvPr/>
            </p:nvSpPr>
            <p:spPr>
              <a:xfrm>
                <a:off x="6382095" y="36240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DD2D89CB-CBC2-B747-B91C-0CE593CB2858}"/>
                  </a:ext>
                </a:extLst>
              </p:cNvPr>
              <p:cNvSpPr txBox="1"/>
              <p:nvPr/>
            </p:nvSpPr>
            <p:spPr>
              <a:xfrm>
                <a:off x="6239681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0" name="TextBox 419">
                <a:extLst>
                  <a:ext uri="{FF2B5EF4-FFF2-40B4-BE49-F238E27FC236}">
                    <a16:creationId xmlns:a16="http://schemas.microsoft.com/office/drawing/2014/main" id="{801ED406-72B3-4645-880A-36D689351C77}"/>
                  </a:ext>
                </a:extLst>
              </p:cNvPr>
              <p:cNvSpPr txBox="1"/>
              <p:nvPr/>
            </p:nvSpPr>
            <p:spPr>
              <a:xfrm>
                <a:off x="6459577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99F4C53A-5C59-E343-A31D-CE327DFF124C}"/>
                  </a:ext>
                </a:extLst>
              </p:cNvPr>
              <p:cNvSpPr txBox="1"/>
              <p:nvPr/>
            </p:nvSpPr>
            <p:spPr>
              <a:xfrm>
                <a:off x="6679473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3741CDDB-AD17-4A40-AEB0-C9EEC46E79B7}"/>
                  </a:ext>
                </a:extLst>
              </p:cNvPr>
              <p:cNvSpPr txBox="1"/>
              <p:nvPr/>
            </p:nvSpPr>
            <p:spPr>
              <a:xfrm>
                <a:off x="6899368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C80CE98B-320C-E94F-801C-896D039E3810}"/>
                  </a:ext>
                </a:extLst>
              </p:cNvPr>
              <p:cNvSpPr txBox="1"/>
              <p:nvPr/>
            </p:nvSpPr>
            <p:spPr>
              <a:xfrm>
                <a:off x="7119264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4" name="TextBox 423">
                <a:extLst>
                  <a:ext uri="{FF2B5EF4-FFF2-40B4-BE49-F238E27FC236}">
                    <a16:creationId xmlns:a16="http://schemas.microsoft.com/office/drawing/2014/main" id="{CDFE49EB-6B62-3E4A-A6FD-68B19EE9B370}"/>
                  </a:ext>
                </a:extLst>
              </p:cNvPr>
              <p:cNvSpPr txBox="1"/>
              <p:nvPr/>
            </p:nvSpPr>
            <p:spPr>
              <a:xfrm>
                <a:off x="7339161" y="4068144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id="{76CC33A9-3681-3D4D-9AD7-686F251EB83F}"/>
                  </a:ext>
                </a:extLst>
              </p:cNvPr>
              <p:cNvSpPr txBox="1"/>
              <p:nvPr/>
            </p:nvSpPr>
            <p:spPr>
              <a:xfrm>
                <a:off x="6732264" y="36240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6" name="TextBox 425">
                <a:extLst>
                  <a:ext uri="{FF2B5EF4-FFF2-40B4-BE49-F238E27FC236}">
                    <a16:creationId xmlns:a16="http://schemas.microsoft.com/office/drawing/2014/main" id="{242DD0B3-6180-BF46-A406-2D05EDA96B75}"/>
                  </a:ext>
                </a:extLst>
              </p:cNvPr>
              <p:cNvSpPr txBox="1"/>
              <p:nvPr/>
            </p:nvSpPr>
            <p:spPr>
              <a:xfrm>
                <a:off x="7082434" y="36240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7" name="TextBox 426">
                <a:extLst>
                  <a:ext uri="{FF2B5EF4-FFF2-40B4-BE49-F238E27FC236}">
                    <a16:creationId xmlns:a16="http://schemas.microsoft.com/office/drawing/2014/main" id="{CAC3FAA7-FE0C-B34D-B4BF-3898CD5D20BD}"/>
                  </a:ext>
                </a:extLst>
              </p:cNvPr>
              <p:cNvSpPr txBox="1"/>
              <p:nvPr/>
            </p:nvSpPr>
            <p:spPr>
              <a:xfrm>
                <a:off x="6226328" y="3278897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772D19C2-E339-8A4E-BAAE-4CD8E300F900}"/>
                  </a:ext>
                </a:extLst>
              </p:cNvPr>
              <p:cNvSpPr txBox="1"/>
              <p:nvPr/>
            </p:nvSpPr>
            <p:spPr>
              <a:xfrm>
                <a:off x="6884412" y="3278897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  <p:sp>
            <p:nvSpPr>
              <p:cNvPr id="429" name="TextBox 428">
                <a:extLst>
                  <a:ext uri="{FF2B5EF4-FFF2-40B4-BE49-F238E27FC236}">
                    <a16:creationId xmlns:a16="http://schemas.microsoft.com/office/drawing/2014/main" id="{3FA3D25F-EA87-6641-85A1-1C958AB30162}"/>
                  </a:ext>
                </a:extLst>
              </p:cNvPr>
              <p:cNvSpPr txBox="1"/>
              <p:nvPr/>
            </p:nvSpPr>
            <p:spPr>
              <a:xfrm>
                <a:off x="6540495" y="3012760"/>
                <a:ext cx="191770" cy="33855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b="1" dirty="0">
                  <a:latin typeface="LM Mono 10" pitchFamily="49" charset="77"/>
                </a:endParaRPr>
              </a:p>
            </p:txBody>
          </p:sp>
        </p:grpSp>
      </p:grpSp>
      <p:sp>
        <p:nvSpPr>
          <p:cNvPr id="433" name="Line">
            <a:extLst>
              <a:ext uri="{FF2B5EF4-FFF2-40B4-BE49-F238E27FC236}">
                <a16:creationId xmlns:a16="http://schemas.microsoft.com/office/drawing/2014/main" id="{86C38BCA-10CD-1741-8726-176ED409372C}"/>
              </a:ext>
            </a:extLst>
          </p:cNvPr>
          <p:cNvSpPr/>
          <p:nvPr/>
        </p:nvSpPr>
        <p:spPr>
          <a:xfrm flipV="1">
            <a:off x="1763810" y="3505727"/>
            <a:ext cx="5102538" cy="147320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34" name="Line">
            <a:extLst>
              <a:ext uri="{FF2B5EF4-FFF2-40B4-BE49-F238E27FC236}">
                <a16:creationId xmlns:a16="http://schemas.microsoft.com/office/drawing/2014/main" id="{5BADDDD3-0431-6246-8740-F0F7E55C7BE4}"/>
              </a:ext>
            </a:extLst>
          </p:cNvPr>
          <p:cNvSpPr/>
          <p:nvPr/>
        </p:nvSpPr>
        <p:spPr>
          <a:xfrm>
            <a:off x="1676400" y="5378006"/>
            <a:ext cx="5189247" cy="21263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35" name="Line">
            <a:extLst>
              <a:ext uri="{FF2B5EF4-FFF2-40B4-BE49-F238E27FC236}">
                <a16:creationId xmlns:a16="http://schemas.microsoft.com/office/drawing/2014/main" id="{536D7149-1E32-1B40-BAEF-099A70169CEF}"/>
              </a:ext>
            </a:extLst>
          </p:cNvPr>
          <p:cNvSpPr/>
          <p:nvPr/>
        </p:nvSpPr>
        <p:spPr>
          <a:xfrm flipV="1">
            <a:off x="2100759" y="3915980"/>
            <a:ext cx="4801404" cy="147320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36" name="Line">
            <a:extLst>
              <a:ext uri="{FF2B5EF4-FFF2-40B4-BE49-F238E27FC236}">
                <a16:creationId xmlns:a16="http://schemas.microsoft.com/office/drawing/2014/main" id="{245F63A5-1D76-8D47-9A7F-2BFB889494AE}"/>
              </a:ext>
            </a:extLst>
          </p:cNvPr>
          <p:cNvSpPr/>
          <p:nvPr/>
        </p:nvSpPr>
        <p:spPr>
          <a:xfrm>
            <a:off x="2013350" y="5788258"/>
            <a:ext cx="4965040" cy="37668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37" name="Line">
            <a:extLst>
              <a:ext uri="{FF2B5EF4-FFF2-40B4-BE49-F238E27FC236}">
                <a16:creationId xmlns:a16="http://schemas.microsoft.com/office/drawing/2014/main" id="{7C118CFC-882E-B244-9335-02D8F629E49A}"/>
              </a:ext>
            </a:extLst>
          </p:cNvPr>
          <p:cNvSpPr/>
          <p:nvPr/>
        </p:nvSpPr>
        <p:spPr>
          <a:xfrm flipV="1">
            <a:off x="3311559" y="4068379"/>
            <a:ext cx="3743003" cy="149677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38" name="Line">
            <a:extLst>
              <a:ext uri="{FF2B5EF4-FFF2-40B4-BE49-F238E27FC236}">
                <a16:creationId xmlns:a16="http://schemas.microsoft.com/office/drawing/2014/main" id="{A3F384EA-C533-CC40-999A-36333F004202}"/>
              </a:ext>
            </a:extLst>
          </p:cNvPr>
          <p:cNvSpPr/>
          <p:nvPr/>
        </p:nvSpPr>
        <p:spPr>
          <a:xfrm>
            <a:off x="3311560" y="5779144"/>
            <a:ext cx="3819230" cy="53819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CCF812-AC09-C54E-A856-224D143326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1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8"/>
    </mc:Choice>
    <mc:Fallback xmlns="">
      <p:transition spd="slow" advTm="17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3" grpId="0" animBg="1"/>
      <p:bldP spid="433" grpId="0" animBg="1"/>
      <p:bldP spid="433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37" grpId="1" animBg="1"/>
      <p:bldP spid="4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Servers sum up shares from each client to get “aggregate” shares.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DF579A0-2C3D-9C4C-81A5-EC06DC538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318" y="4803707"/>
            <a:ext cx="519634" cy="1025593"/>
          </a:xfrm>
          <a:prstGeom prst="rect">
            <a:avLst/>
          </a:prstGeom>
        </p:spPr>
      </p:pic>
      <p:pic>
        <p:nvPicPr>
          <p:cNvPr id="78" name="Image" descr="Image">
            <a:extLst>
              <a:ext uri="{FF2B5EF4-FFF2-40B4-BE49-F238E27FC236}">
                <a16:creationId xmlns:a16="http://schemas.microsoft.com/office/drawing/2014/main" id="{A1D21574-6833-6A41-94EF-C3BD610C5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427" t="5628" r="31427" b="8083"/>
          <a:stretch>
            <a:fillRect/>
          </a:stretch>
        </p:blipFill>
        <p:spPr>
          <a:xfrm>
            <a:off x="1440479" y="5139350"/>
            <a:ext cx="572870" cy="103504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…">
            <a:extLst>
              <a:ext uri="{FF2B5EF4-FFF2-40B4-BE49-F238E27FC236}">
                <a16:creationId xmlns:a16="http://schemas.microsoft.com/office/drawing/2014/main" id="{7E3D9EF2-AFC4-8E41-BDAB-7B7027F3841F}"/>
              </a:ext>
            </a:extLst>
          </p:cNvPr>
          <p:cNvSpPr txBox="1"/>
          <p:nvPr/>
        </p:nvSpPr>
        <p:spPr>
          <a:xfrm>
            <a:off x="1996679" y="4988043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064B7600-310F-0E49-A006-65FCBB16A3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0584" y="5148798"/>
            <a:ext cx="519634" cy="1025593"/>
          </a:xfrm>
          <a:prstGeom prst="rect">
            <a:avLst/>
          </a:prstGeom>
        </p:spPr>
      </p:pic>
      <p:sp>
        <p:nvSpPr>
          <p:cNvPr id="305" name="Rectangle 304">
            <a:extLst>
              <a:ext uri="{FF2B5EF4-FFF2-40B4-BE49-F238E27FC236}">
                <a16:creationId xmlns:a16="http://schemas.microsoft.com/office/drawing/2014/main" id="{98DD3442-4CEA-B64B-9231-F03FC76A2281}"/>
              </a:ext>
            </a:extLst>
          </p:cNvPr>
          <p:cNvSpPr/>
          <p:nvPr/>
        </p:nvSpPr>
        <p:spPr>
          <a:xfrm>
            <a:off x="541420" y="4555374"/>
            <a:ext cx="2949925" cy="2129123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Rounded Rectangle 305">
            <a:extLst>
              <a:ext uri="{FF2B5EF4-FFF2-40B4-BE49-F238E27FC236}">
                <a16:creationId xmlns:a16="http://schemas.microsoft.com/office/drawing/2014/main" id="{8A34DAD4-330E-9146-BD23-E2826C98B729}"/>
              </a:ext>
            </a:extLst>
          </p:cNvPr>
          <p:cNvSpPr/>
          <p:nvPr/>
        </p:nvSpPr>
        <p:spPr>
          <a:xfrm>
            <a:off x="7202718" y="4599943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307" name="Rounded Rectangle 306">
            <a:extLst>
              <a:ext uri="{FF2B5EF4-FFF2-40B4-BE49-F238E27FC236}">
                <a16:creationId xmlns:a16="http://schemas.microsoft.com/office/drawing/2014/main" id="{B3B31C56-199F-D94A-90A1-83BCD3B4E27C}"/>
              </a:ext>
            </a:extLst>
          </p:cNvPr>
          <p:cNvSpPr/>
          <p:nvPr/>
        </p:nvSpPr>
        <p:spPr>
          <a:xfrm>
            <a:off x="7202718" y="2531748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196F238-1C5D-514E-BB9F-138421AD4AAE}"/>
              </a:ext>
            </a:extLst>
          </p:cNvPr>
          <p:cNvGrpSpPr/>
          <p:nvPr/>
        </p:nvGrpSpPr>
        <p:grpSpPr>
          <a:xfrm>
            <a:off x="7295286" y="2695291"/>
            <a:ext cx="1731041" cy="1393938"/>
            <a:chOff x="5799890" y="3012760"/>
            <a:chExt cx="1731041" cy="1393938"/>
          </a:xfrm>
          <a:solidFill>
            <a:schemeClr val="accent4">
              <a:lumMod val="40000"/>
              <a:lumOff val="60000"/>
            </a:schemeClr>
          </a:solidFill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A95D75B9-A359-674E-8DE3-44620BCD8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58053E9-897F-F84B-9367-B60AC89FE3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C67BFA87-6C47-3543-A653-BCDEC8FE6AE8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BE66DE20-33CE-A545-9AB8-75361F6ADAAA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4420018D-1072-5F4E-AB30-E293F7E89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EFAFA9EA-9CAC-094D-B844-015C7C551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5D29D222-78AA-D842-82F0-99A4CB27F728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AC8D461B-C56E-5B4F-A35E-1DFFBDEBE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DF8D862-C3E5-0143-B6C1-D7F2DAFC6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3F7ACE6-017F-8B42-9C5A-12E3E904120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06CFE837-ED83-8B4A-9AB5-F593EB7F2DA1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A25D9BE0-8BBE-324D-BFA8-EB2FD3B8A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BD66FDC-5B6E-A042-886C-213DCB2CB897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6F0685E9-3619-9E40-8CF5-85A49A2FBE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1856BD1C-CBA0-0440-BB4A-E89EF175CA4D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7A313A7F-5E3A-8E40-AA50-7177CE588744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3A87217C-B212-6641-B41F-5C349277B4D1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B8D7755B-9284-454B-ABDC-404E687300B4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2B3760AD-E265-574F-98EC-57506E60E804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E275A477-785E-F34D-9C6F-FB237F9D4F01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20651C02-BA97-C147-82A3-DF157DA33B3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9671FD4D-0F0E-6B4D-A81D-78C5EDDA5CF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9F5E52D1-7C27-134E-AEBE-EFC4D1182962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A943F134-40C8-974D-8B81-F9C2FCE6457B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CC76B10C-1882-0040-9DF6-D7083241BE0B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C30DEFC7-7092-D141-A7D5-262258C6F02A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97049436-116C-214A-AC06-E5D69A17ABDA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2847462-B702-D246-B8D1-0DB8F3E87815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8482D6C9-9DFD-E54E-BD18-A0BC7A38510B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8F676642-AAA1-D044-981F-EE0FC5E18316}"/>
              </a:ext>
            </a:extLst>
          </p:cNvPr>
          <p:cNvCxnSpPr>
            <a:cxnSpLocks/>
          </p:cNvCxnSpPr>
          <p:nvPr/>
        </p:nvCxnSpPr>
        <p:spPr>
          <a:xfrm flipH="1">
            <a:off x="7381704" y="5647445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0B33294C-4030-114A-844F-9DDB17C77709}"/>
              </a:ext>
            </a:extLst>
          </p:cNvPr>
          <p:cNvCxnSpPr>
            <a:cxnSpLocks/>
          </p:cNvCxnSpPr>
          <p:nvPr/>
        </p:nvCxnSpPr>
        <p:spPr>
          <a:xfrm flipH="1">
            <a:off x="7595773" y="5245702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B87C3D1A-5B87-8941-9EEC-8AC1327C36B1}"/>
              </a:ext>
            </a:extLst>
          </p:cNvPr>
          <p:cNvCxnSpPr>
            <a:cxnSpLocks/>
          </p:cNvCxnSpPr>
          <p:nvPr/>
        </p:nvCxnSpPr>
        <p:spPr>
          <a:xfrm>
            <a:off x="7802254" y="5245702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2FB86AC5-A2B3-C04D-A803-047706BA5D21}"/>
              </a:ext>
            </a:extLst>
          </p:cNvPr>
          <p:cNvCxnSpPr>
            <a:cxnSpLocks/>
          </p:cNvCxnSpPr>
          <p:nvPr/>
        </p:nvCxnSpPr>
        <p:spPr>
          <a:xfrm>
            <a:off x="8121268" y="4993489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38B0A9A2-193B-BA4C-A246-28045B195FA6}"/>
              </a:ext>
            </a:extLst>
          </p:cNvPr>
          <p:cNvCxnSpPr>
            <a:cxnSpLocks/>
          </p:cNvCxnSpPr>
          <p:nvPr/>
        </p:nvCxnSpPr>
        <p:spPr>
          <a:xfrm flipH="1">
            <a:off x="7573304" y="5640568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DC499BC5-FEBB-F043-9912-D728608982DF}"/>
              </a:ext>
            </a:extLst>
          </p:cNvPr>
          <p:cNvCxnSpPr>
            <a:cxnSpLocks/>
          </p:cNvCxnSpPr>
          <p:nvPr/>
        </p:nvCxnSpPr>
        <p:spPr>
          <a:xfrm flipH="1">
            <a:off x="7861109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5C732650-63DF-AD4F-AE34-2CBBBABE1E2D}"/>
              </a:ext>
            </a:extLst>
          </p:cNvPr>
          <p:cNvCxnSpPr>
            <a:cxnSpLocks/>
          </p:cNvCxnSpPr>
          <p:nvPr/>
        </p:nvCxnSpPr>
        <p:spPr>
          <a:xfrm>
            <a:off x="7956908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37615758-C3AD-0045-BC10-17C006C8B95B}"/>
              </a:ext>
            </a:extLst>
          </p:cNvPr>
          <p:cNvCxnSpPr>
            <a:cxnSpLocks/>
          </p:cNvCxnSpPr>
          <p:nvPr/>
        </p:nvCxnSpPr>
        <p:spPr>
          <a:xfrm flipH="1">
            <a:off x="8233819" y="5647445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F989DAE-FC6F-CF41-8F64-528A7B42745C}"/>
              </a:ext>
            </a:extLst>
          </p:cNvPr>
          <p:cNvCxnSpPr>
            <a:cxnSpLocks/>
          </p:cNvCxnSpPr>
          <p:nvPr/>
        </p:nvCxnSpPr>
        <p:spPr>
          <a:xfrm>
            <a:off x="8313994" y="5582960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28781E05-009A-A44E-9E46-769AA6BBCDB8}"/>
              </a:ext>
            </a:extLst>
          </p:cNvPr>
          <p:cNvCxnSpPr>
            <a:cxnSpLocks/>
          </p:cNvCxnSpPr>
          <p:nvPr/>
        </p:nvCxnSpPr>
        <p:spPr>
          <a:xfrm>
            <a:off x="8672868" y="5640568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65061060-59FF-5143-B684-5708B798A3BF}"/>
              </a:ext>
            </a:extLst>
          </p:cNvPr>
          <p:cNvCxnSpPr>
            <a:cxnSpLocks/>
          </p:cNvCxnSpPr>
          <p:nvPr/>
        </p:nvCxnSpPr>
        <p:spPr>
          <a:xfrm>
            <a:off x="8664164" y="5582960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F616231D-C59F-8F43-A23B-996111602F0C}"/>
              </a:ext>
            </a:extLst>
          </p:cNvPr>
          <p:cNvCxnSpPr>
            <a:cxnSpLocks/>
          </p:cNvCxnSpPr>
          <p:nvPr/>
        </p:nvCxnSpPr>
        <p:spPr>
          <a:xfrm flipH="1">
            <a:off x="8303992" y="5245702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2A58342F-3509-444E-814D-9F011BBCA7A7}"/>
              </a:ext>
            </a:extLst>
          </p:cNvPr>
          <p:cNvCxnSpPr>
            <a:cxnSpLocks/>
          </p:cNvCxnSpPr>
          <p:nvPr/>
        </p:nvCxnSpPr>
        <p:spPr>
          <a:xfrm>
            <a:off x="8483814" y="5245702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64CB36F9-FA3A-2F4D-B1D3-8412CDEF52BF}"/>
              </a:ext>
            </a:extLst>
          </p:cNvPr>
          <p:cNvCxnSpPr>
            <a:cxnSpLocks/>
          </p:cNvCxnSpPr>
          <p:nvPr/>
        </p:nvCxnSpPr>
        <p:spPr>
          <a:xfrm flipH="1">
            <a:off x="7790675" y="4985854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6105F1B4-57D4-1C45-BEEB-E8C1ECB4B43B}"/>
              </a:ext>
            </a:extLst>
          </p:cNvPr>
          <p:cNvSpPr txBox="1"/>
          <p:nvPr/>
        </p:nvSpPr>
        <p:spPr>
          <a:xfrm>
            <a:off x="7712173" y="50846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55C505F1-21AB-2744-BA18-A67D839C6CFE}"/>
              </a:ext>
            </a:extLst>
          </p:cNvPr>
          <p:cNvSpPr txBox="1"/>
          <p:nvPr/>
        </p:nvSpPr>
        <p:spPr>
          <a:xfrm>
            <a:off x="7979758" y="4818466"/>
            <a:ext cx="310565" cy="2732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1279D99-3329-BC4B-949E-96637A7918F5}"/>
              </a:ext>
            </a:extLst>
          </p:cNvPr>
          <p:cNvSpPr txBox="1"/>
          <p:nvPr/>
        </p:nvSpPr>
        <p:spPr>
          <a:xfrm>
            <a:off x="8335645" y="5100687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9F1EFE62-9C39-7B41-B8BE-E9CB014DC642}"/>
              </a:ext>
            </a:extLst>
          </p:cNvPr>
          <p:cNvSpPr txBox="1"/>
          <p:nvPr/>
        </p:nvSpPr>
        <p:spPr>
          <a:xfrm>
            <a:off x="8573989" y="54471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12E443AF-4361-8042-8023-96FBEBD3186C}"/>
              </a:ext>
            </a:extLst>
          </p:cNvPr>
          <p:cNvSpPr txBox="1"/>
          <p:nvPr/>
        </p:nvSpPr>
        <p:spPr>
          <a:xfrm>
            <a:off x="8190870" y="5454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2567C638-FBD9-6B4D-8FC7-81C7F2B7EB98}"/>
              </a:ext>
            </a:extLst>
          </p:cNvPr>
          <p:cNvSpPr txBox="1"/>
          <p:nvPr/>
        </p:nvSpPr>
        <p:spPr>
          <a:xfrm>
            <a:off x="7845020" y="5443110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1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7653AD5-65BD-7F4D-928A-FB47AA32675B}"/>
              </a:ext>
            </a:extLst>
          </p:cNvPr>
          <p:cNvSpPr txBox="1"/>
          <p:nvPr/>
        </p:nvSpPr>
        <p:spPr>
          <a:xfrm>
            <a:off x="7450013" y="5441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3AD135B9-2E85-554B-94CA-658552959B97}"/>
              </a:ext>
            </a:extLst>
          </p:cNvPr>
          <p:cNvSpPr txBox="1"/>
          <p:nvPr/>
        </p:nvSpPr>
        <p:spPr>
          <a:xfrm>
            <a:off x="7224422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7268397A-B302-E545-9710-4BB978A2F51A}"/>
              </a:ext>
            </a:extLst>
          </p:cNvPr>
          <p:cNvSpPr txBox="1"/>
          <p:nvPr/>
        </p:nvSpPr>
        <p:spPr>
          <a:xfrm>
            <a:off x="7471636" y="5848064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92EE0BFA-3D45-804D-859C-5FAA6D898B6C}"/>
              </a:ext>
            </a:extLst>
          </p:cNvPr>
          <p:cNvSpPr txBox="1"/>
          <p:nvPr/>
        </p:nvSpPr>
        <p:spPr>
          <a:xfrm>
            <a:off x="7722515" y="5846299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2F5F8091-A489-A04A-B127-E049DACFCD2A}"/>
              </a:ext>
            </a:extLst>
          </p:cNvPr>
          <p:cNvSpPr txBox="1"/>
          <p:nvPr/>
        </p:nvSpPr>
        <p:spPr>
          <a:xfrm>
            <a:off x="7973215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69CAD6A-440D-9E45-BE2F-3F0C4A6CB532}"/>
              </a:ext>
            </a:extLst>
          </p:cNvPr>
          <p:cNvSpPr txBox="1"/>
          <p:nvPr/>
        </p:nvSpPr>
        <p:spPr>
          <a:xfrm>
            <a:off x="8206600" y="5843341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FEBD085C-3D22-5D48-A514-80AEA476861C}"/>
              </a:ext>
            </a:extLst>
          </p:cNvPr>
          <p:cNvSpPr txBox="1"/>
          <p:nvPr/>
        </p:nvSpPr>
        <p:spPr>
          <a:xfrm>
            <a:off x="8426008" y="5842302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09AA1FA7-528B-B64F-A7A4-6A312539C4A2}"/>
              </a:ext>
            </a:extLst>
          </p:cNvPr>
          <p:cNvSpPr txBox="1"/>
          <p:nvPr/>
        </p:nvSpPr>
        <p:spPr>
          <a:xfrm>
            <a:off x="8645699" y="584511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1DE3F76-CC81-7F41-9373-0E859FC570FF}"/>
              </a:ext>
            </a:extLst>
          </p:cNvPr>
          <p:cNvSpPr txBox="1"/>
          <p:nvPr/>
        </p:nvSpPr>
        <p:spPr>
          <a:xfrm>
            <a:off x="8865107" y="5850898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8E8B48-44A9-D84E-A6A3-373E2F6A9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9"/>
    </mc:Choice>
    <mc:Fallback xmlns="">
      <p:transition spd="slow" advTm="1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Servers publish shares to perform BFS search for heavy hitters.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DF579A0-2C3D-9C4C-81A5-EC06DC538B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318" y="4803707"/>
            <a:ext cx="519634" cy="1025593"/>
          </a:xfrm>
          <a:prstGeom prst="rect">
            <a:avLst/>
          </a:prstGeom>
        </p:spPr>
      </p:pic>
      <p:pic>
        <p:nvPicPr>
          <p:cNvPr id="78" name="Image" descr="Image">
            <a:extLst>
              <a:ext uri="{FF2B5EF4-FFF2-40B4-BE49-F238E27FC236}">
                <a16:creationId xmlns:a16="http://schemas.microsoft.com/office/drawing/2014/main" id="{A1D21574-6833-6A41-94EF-C3BD610C51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1427" t="5628" r="31427" b="8083"/>
          <a:stretch>
            <a:fillRect/>
          </a:stretch>
        </p:blipFill>
        <p:spPr>
          <a:xfrm>
            <a:off x="1440479" y="5139350"/>
            <a:ext cx="572870" cy="103504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…">
            <a:extLst>
              <a:ext uri="{FF2B5EF4-FFF2-40B4-BE49-F238E27FC236}">
                <a16:creationId xmlns:a16="http://schemas.microsoft.com/office/drawing/2014/main" id="{7E3D9EF2-AFC4-8E41-BDAB-7B7027F3841F}"/>
              </a:ext>
            </a:extLst>
          </p:cNvPr>
          <p:cNvSpPr txBox="1"/>
          <p:nvPr/>
        </p:nvSpPr>
        <p:spPr>
          <a:xfrm>
            <a:off x="1996679" y="4988043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064B7600-310F-0E49-A006-65FCBB16A3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584" y="5148798"/>
            <a:ext cx="519634" cy="1025593"/>
          </a:xfrm>
          <a:prstGeom prst="rect">
            <a:avLst/>
          </a:prstGeom>
        </p:spPr>
      </p:pic>
      <p:sp>
        <p:nvSpPr>
          <p:cNvPr id="305" name="Rectangle 304">
            <a:extLst>
              <a:ext uri="{FF2B5EF4-FFF2-40B4-BE49-F238E27FC236}">
                <a16:creationId xmlns:a16="http://schemas.microsoft.com/office/drawing/2014/main" id="{98DD3442-4CEA-B64B-9231-F03FC76A2281}"/>
              </a:ext>
            </a:extLst>
          </p:cNvPr>
          <p:cNvSpPr/>
          <p:nvPr/>
        </p:nvSpPr>
        <p:spPr>
          <a:xfrm>
            <a:off x="541420" y="4555374"/>
            <a:ext cx="2949925" cy="2129123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Rounded Rectangle 305">
            <a:extLst>
              <a:ext uri="{FF2B5EF4-FFF2-40B4-BE49-F238E27FC236}">
                <a16:creationId xmlns:a16="http://schemas.microsoft.com/office/drawing/2014/main" id="{8A34DAD4-330E-9146-BD23-E2826C98B729}"/>
              </a:ext>
            </a:extLst>
          </p:cNvPr>
          <p:cNvSpPr/>
          <p:nvPr/>
        </p:nvSpPr>
        <p:spPr>
          <a:xfrm>
            <a:off x="7202718" y="4599943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307" name="Rounded Rectangle 306">
            <a:extLst>
              <a:ext uri="{FF2B5EF4-FFF2-40B4-BE49-F238E27FC236}">
                <a16:creationId xmlns:a16="http://schemas.microsoft.com/office/drawing/2014/main" id="{B3B31C56-199F-D94A-90A1-83BCD3B4E27C}"/>
              </a:ext>
            </a:extLst>
          </p:cNvPr>
          <p:cNvSpPr/>
          <p:nvPr/>
        </p:nvSpPr>
        <p:spPr>
          <a:xfrm>
            <a:off x="7202718" y="2531748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196F238-1C5D-514E-BB9F-138421AD4AAE}"/>
              </a:ext>
            </a:extLst>
          </p:cNvPr>
          <p:cNvGrpSpPr/>
          <p:nvPr/>
        </p:nvGrpSpPr>
        <p:grpSpPr>
          <a:xfrm>
            <a:off x="7295286" y="2695291"/>
            <a:ext cx="1731041" cy="1393938"/>
            <a:chOff x="5799890" y="3012760"/>
            <a:chExt cx="1731041" cy="1393938"/>
          </a:xfrm>
          <a:solidFill>
            <a:schemeClr val="accent4">
              <a:lumMod val="40000"/>
              <a:lumOff val="60000"/>
            </a:schemeClr>
          </a:solidFill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A95D75B9-A359-674E-8DE3-44620BCD8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58053E9-897F-F84B-9367-B60AC89FE3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C67BFA87-6C47-3543-A653-BCDEC8FE6AE8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BE66DE20-33CE-A545-9AB8-75361F6ADAAA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4420018D-1072-5F4E-AB30-E293F7E89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EFAFA9EA-9CAC-094D-B844-015C7C551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5D29D222-78AA-D842-82F0-99A4CB27F728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AC8D461B-C56E-5B4F-A35E-1DFFBDEBE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DF8D862-C3E5-0143-B6C1-D7F2DAFC6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3F7ACE6-017F-8B42-9C5A-12E3E904120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06CFE837-ED83-8B4A-9AB5-F593EB7F2DA1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A25D9BE0-8BBE-324D-BFA8-EB2FD3B8A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BD66FDC-5B6E-A042-886C-213DCB2CB897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6F0685E9-3619-9E40-8CF5-85A49A2FBE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1856BD1C-CBA0-0440-BB4A-E89EF175CA4D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7A313A7F-5E3A-8E40-AA50-7177CE588744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3A87217C-B212-6641-B41F-5C349277B4D1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B8D7755B-9284-454B-ABDC-404E687300B4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2B3760AD-E265-574F-98EC-57506E60E804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E275A477-785E-F34D-9C6F-FB237F9D4F01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20651C02-BA97-C147-82A3-DF157DA33B3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9671FD4D-0F0E-6B4D-A81D-78C5EDDA5CF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9F5E52D1-7C27-134E-AEBE-EFC4D1182962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A943F134-40C8-974D-8B81-F9C2FCE6457B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CC76B10C-1882-0040-9DF6-D7083241BE0B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C30DEFC7-7092-D141-A7D5-262258C6F02A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97049436-116C-214A-AC06-E5D69A17ABDA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2847462-B702-D246-B8D1-0DB8F3E87815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8482D6C9-9DFD-E54E-BD18-A0BC7A38510B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8F676642-AAA1-D044-981F-EE0FC5E18316}"/>
              </a:ext>
            </a:extLst>
          </p:cNvPr>
          <p:cNvCxnSpPr>
            <a:cxnSpLocks/>
          </p:cNvCxnSpPr>
          <p:nvPr/>
        </p:nvCxnSpPr>
        <p:spPr>
          <a:xfrm flipH="1">
            <a:off x="7381704" y="5647445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0B33294C-4030-114A-844F-9DDB17C77709}"/>
              </a:ext>
            </a:extLst>
          </p:cNvPr>
          <p:cNvCxnSpPr>
            <a:cxnSpLocks/>
          </p:cNvCxnSpPr>
          <p:nvPr/>
        </p:nvCxnSpPr>
        <p:spPr>
          <a:xfrm flipH="1">
            <a:off x="7595773" y="5245702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B87C3D1A-5B87-8941-9EEC-8AC1327C36B1}"/>
              </a:ext>
            </a:extLst>
          </p:cNvPr>
          <p:cNvCxnSpPr>
            <a:cxnSpLocks/>
          </p:cNvCxnSpPr>
          <p:nvPr/>
        </p:nvCxnSpPr>
        <p:spPr>
          <a:xfrm>
            <a:off x="7802254" y="5245702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2FB86AC5-A2B3-C04D-A803-047706BA5D21}"/>
              </a:ext>
            </a:extLst>
          </p:cNvPr>
          <p:cNvCxnSpPr>
            <a:cxnSpLocks/>
          </p:cNvCxnSpPr>
          <p:nvPr/>
        </p:nvCxnSpPr>
        <p:spPr>
          <a:xfrm>
            <a:off x="8121268" y="4993489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38B0A9A2-193B-BA4C-A246-28045B195FA6}"/>
              </a:ext>
            </a:extLst>
          </p:cNvPr>
          <p:cNvCxnSpPr>
            <a:cxnSpLocks/>
          </p:cNvCxnSpPr>
          <p:nvPr/>
        </p:nvCxnSpPr>
        <p:spPr>
          <a:xfrm flipH="1">
            <a:off x="7573304" y="5640568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DC499BC5-FEBB-F043-9912-D728608982DF}"/>
              </a:ext>
            </a:extLst>
          </p:cNvPr>
          <p:cNvCxnSpPr>
            <a:cxnSpLocks/>
          </p:cNvCxnSpPr>
          <p:nvPr/>
        </p:nvCxnSpPr>
        <p:spPr>
          <a:xfrm flipH="1">
            <a:off x="7861109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5C732650-63DF-AD4F-AE34-2CBBBABE1E2D}"/>
              </a:ext>
            </a:extLst>
          </p:cNvPr>
          <p:cNvCxnSpPr>
            <a:cxnSpLocks/>
          </p:cNvCxnSpPr>
          <p:nvPr/>
        </p:nvCxnSpPr>
        <p:spPr>
          <a:xfrm>
            <a:off x="7956908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37615758-C3AD-0045-BC10-17C006C8B95B}"/>
              </a:ext>
            </a:extLst>
          </p:cNvPr>
          <p:cNvCxnSpPr>
            <a:cxnSpLocks/>
          </p:cNvCxnSpPr>
          <p:nvPr/>
        </p:nvCxnSpPr>
        <p:spPr>
          <a:xfrm flipH="1">
            <a:off x="8233819" y="5647445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F989DAE-FC6F-CF41-8F64-528A7B42745C}"/>
              </a:ext>
            </a:extLst>
          </p:cNvPr>
          <p:cNvCxnSpPr>
            <a:cxnSpLocks/>
          </p:cNvCxnSpPr>
          <p:nvPr/>
        </p:nvCxnSpPr>
        <p:spPr>
          <a:xfrm>
            <a:off x="8313994" y="5582960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28781E05-009A-A44E-9E46-769AA6BBCDB8}"/>
              </a:ext>
            </a:extLst>
          </p:cNvPr>
          <p:cNvCxnSpPr>
            <a:cxnSpLocks/>
          </p:cNvCxnSpPr>
          <p:nvPr/>
        </p:nvCxnSpPr>
        <p:spPr>
          <a:xfrm>
            <a:off x="8672868" y="5640568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65061060-59FF-5143-B684-5708B798A3BF}"/>
              </a:ext>
            </a:extLst>
          </p:cNvPr>
          <p:cNvCxnSpPr>
            <a:cxnSpLocks/>
          </p:cNvCxnSpPr>
          <p:nvPr/>
        </p:nvCxnSpPr>
        <p:spPr>
          <a:xfrm>
            <a:off x="8664164" y="5582960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F616231D-C59F-8F43-A23B-996111602F0C}"/>
              </a:ext>
            </a:extLst>
          </p:cNvPr>
          <p:cNvCxnSpPr>
            <a:cxnSpLocks/>
          </p:cNvCxnSpPr>
          <p:nvPr/>
        </p:nvCxnSpPr>
        <p:spPr>
          <a:xfrm flipH="1">
            <a:off x="8303992" y="5245702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2A58342F-3509-444E-814D-9F011BBCA7A7}"/>
              </a:ext>
            </a:extLst>
          </p:cNvPr>
          <p:cNvCxnSpPr>
            <a:cxnSpLocks/>
          </p:cNvCxnSpPr>
          <p:nvPr/>
        </p:nvCxnSpPr>
        <p:spPr>
          <a:xfrm>
            <a:off x="8483814" y="5245702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64CB36F9-FA3A-2F4D-B1D3-8412CDEF52BF}"/>
              </a:ext>
            </a:extLst>
          </p:cNvPr>
          <p:cNvCxnSpPr>
            <a:cxnSpLocks/>
          </p:cNvCxnSpPr>
          <p:nvPr/>
        </p:nvCxnSpPr>
        <p:spPr>
          <a:xfrm flipH="1">
            <a:off x="7790675" y="4985854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6105F1B4-57D4-1C45-BEEB-E8C1ECB4B43B}"/>
              </a:ext>
            </a:extLst>
          </p:cNvPr>
          <p:cNvSpPr txBox="1"/>
          <p:nvPr/>
        </p:nvSpPr>
        <p:spPr>
          <a:xfrm>
            <a:off x="7712173" y="50846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55C505F1-21AB-2744-BA18-A67D839C6CFE}"/>
              </a:ext>
            </a:extLst>
          </p:cNvPr>
          <p:cNvSpPr txBox="1"/>
          <p:nvPr/>
        </p:nvSpPr>
        <p:spPr>
          <a:xfrm>
            <a:off x="7979758" y="4818466"/>
            <a:ext cx="310565" cy="2732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1279D99-3329-BC4B-949E-96637A7918F5}"/>
              </a:ext>
            </a:extLst>
          </p:cNvPr>
          <p:cNvSpPr txBox="1"/>
          <p:nvPr/>
        </p:nvSpPr>
        <p:spPr>
          <a:xfrm>
            <a:off x="8335645" y="5100687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9F1EFE62-9C39-7B41-B8BE-E9CB014DC642}"/>
              </a:ext>
            </a:extLst>
          </p:cNvPr>
          <p:cNvSpPr txBox="1"/>
          <p:nvPr/>
        </p:nvSpPr>
        <p:spPr>
          <a:xfrm>
            <a:off x="8573989" y="54471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12E443AF-4361-8042-8023-96FBEBD3186C}"/>
              </a:ext>
            </a:extLst>
          </p:cNvPr>
          <p:cNvSpPr txBox="1"/>
          <p:nvPr/>
        </p:nvSpPr>
        <p:spPr>
          <a:xfrm>
            <a:off x="8190870" y="5454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2567C638-FBD9-6B4D-8FC7-81C7F2B7EB98}"/>
              </a:ext>
            </a:extLst>
          </p:cNvPr>
          <p:cNvSpPr txBox="1"/>
          <p:nvPr/>
        </p:nvSpPr>
        <p:spPr>
          <a:xfrm>
            <a:off x="7845020" y="5443110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1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7653AD5-65BD-7F4D-928A-FB47AA32675B}"/>
              </a:ext>
            </a:extLst>
          </p:cNvPr>
          <p:cNvSpPr txBox="1"/>
          <p:nvPr/>
        </p:nvSpPr>
        <p:spPr>
          <a:xfrm>
            <a:off x="7450013" y="5441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3AD135B9-2E85-554B-94CA-658552959B97}"/>
              </a:ext>
            </a:extLst>
          </p:cNvPr>
          <p:cNvSpPr txBox="1"/>
          <p:nvPr/>
        </p:nvSpPr>
        <p:spPr>
          <a:xfrm>
            <a:off x="7224422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7268397A-B302-E545-9710-4BB978A2F51A}"/>
              </a:ext>
            </a:extLst>
          </p:cNvPr>
          <p:cNvSpPr txBox="1"/>
          <p:nvPr/>
        </p:nvSpPr>
        <p:spPr>
          <a:xfrm>
            <a:off x="7471636" y="5848064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92EE0BFA-3D45-804D-859C-5FAA6D898B6C}"/>
              </a:ext>
            </a:extLst>
          </p:cNvPr>
          <p:cNvSpPr txBox="1"/>
          <p:nvPr/>
        </p:nvSpPr>
        <p:spPr>
          <a:xfrm>
            <a:off x="7722515" y="5846299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2F5F8091-A489-A04A-B127-E049DACFCD2A}"/>
              </a:ext>
            </a:extLst>
          </p:cNvPr>
          <p:cNvSpPr txBox="1"/>
          <p:nvPr/>
        </p:nvSpPr>
        <p:spPr>
          <a:xfrm>
            <a:off x="7973215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69CAD6A-440D-9E45-BE2F-3F0C4A6CB532}"/>
              </a:ext>
            </a:extLst>
          </p:cNvPr>
          <p:cNvSpPr txBox="1"/>
          <p:nvPr/>
        </p:nvSpPr>
        <p:spPr>
          <a:xfrm>
            <a:off x="8206600" y="5843341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FEBD085C-3D22-5D48-A514-80AEA476861C}"/>
              </a:ext>
            </a:extLst>
          </p:cNvPr>
          <p:cNvSpPr txBox="1"/>
          <p:nvPr/>
        </p:nvSpPr>
        <p:spPr>
          <a:xfrm>
            <a:off x="8426008" y="5842302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09AA1FA7-528B-B64F-A7A4-6A312539C4A2}"/>
              </a:ext>
            </a:extLst>
          </p:cNvPr>
          <p:cNvSpPr txBox="1"/>
          <p:nvPr/>
        </p:nvSpPr>
        <p:spPr>
          <a:xfrm>
            <a:off x="8645699" y="584511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1DE3F76-CC81-7F41-9373-0E859FC570FF}"/>
              </a:ext>
            </a:extLst>
          </p:cNvPr>
          <p:cNvSpPr txBox="1"/>
          <p:nvPr/>
        </p:nvSpPr>
        <p:spPr>
          <a:xfrm>
            <a:off x="8865107" y="5850898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418AAA-6345-2241-85D9-C9225EA3FF67}"/>
              </a:ext>
            </a:extLst>
          </p:cNvPr>
          <p:cNvSpPr/>
          <p:nvPr/>
        </p:nvSpPr>
        <p:spPr>
          <a:xfrm>
            <a:off x="7913841" y="2651418"/>
            <a:ext cx="423950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9D9FF9DE-F910-6649-BCD1-183B5E7805DA}"/>
              </a:ext>
            </a:extLst>
          </p:cNvPr>
          <p:cNvSpPr/>
          <p:nvPr/>
        </p:nvSpPr>
        <p:spPr>
          <a:xfrm>
            <a:off x="7927614" y="4737932"/>
            <a:ext cx="423950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D873F253-9197-4E4F-A576-E1035A128BCD}"/>
              </a:ext>
            </a:extLst>
          </p:cNvPr>
          <p:cNvSpPr/>
          <p:nvPr/>
        </p:nvSpPr>
        <p:spPr>
          <a:xfrm>
            <a:off x="4411620" y="3580975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873FF1B-561A-B14F-BDA3-25DE0B39E02A}"/>
              </a:ext>
            </a:extLst>
          </p:cNvPr>
          <p:cNvGrpSpPr/>
          <p:nvPr/>
        </p:nvGrpSpPr>
        <p:grpSpPr>
          <a:xfrm>
            <a:off x="4504188" y="3744518"/>
            <a:ext cx="1731041" cy="1393938"/>
            <a:chOff x="5799890" y="3012760"/>
            <a:chExt cx="1731041" cy="139393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22AAEB3-5C72-754C-855F-B553245B18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673B714-04C3-F146-8A40-911045DFBE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E99940A-8114-BF4E-B4EC-2439C2AA8E0B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2795568-3D96-C240-ACBC-9E8190DE7E7F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47ECE4-B507-E242-A8F7-A00A97829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3A98CED-AB6D-774F-A6FA-FF86B30A95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CE95B6-0D4E-BA48-94B7-FE744FA541BC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D4BAE69-B243-E142-9E66-A4D20F00F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3618152-6004-4947-9CB9-3398EC58DE36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E938076-FD42-EF49-888B-5CE9AFEEB6E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06C644B-F607-0E43-AF15-37B806869E38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54CB665-7E9C-EC4E-8A63-12CEAB8E6B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51155FA-DCD1-BE4D-91E3-3419141531B9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42D1659-9D6C-F046-A080-9CA534EF9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0F33EFB-F714-BD49-9A6C-CA8948DEEBD7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CE00631-F009-2D44-B9FC-3A08BFB442F2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DAE2FA8-C95A-A64D-9BCC-4E6DD732DB6C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9B8C92-3677-CE43-9C19-EA5874EE3729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BCDB4AE-DD9C-2747-8BD7-98AC0951FDA6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2B97A58-4137-154E-8B78-5D47E8432B2C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7A82707-4A57-6C4B-80BF-25DF231FFA1D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993A5BF-B47F-954C-8BCF-0602EA8DF38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3B52D73-23B6-B04B-9CCF-9043F83BE277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F978921-6E8F-1745-9B7A-99D2E4363B11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0748DAB-CD5C-4746-9452-FFF7B399FB62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1896381-C610-CE45-B8E5-45ECFFF8B13C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56311BE-D80A-9A49-A4B0-3634C86F1AB0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890F7E9-C464-E241-9C32-0FAECED2BD99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B68B836-3FE0-C94B-9F44-4FF834BA9A18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sp>
        <p:nvSpPr>
          <p:cNvPr id="115" name="Line">
            <a:extLst>
              <a:ext uri="{FF2B5EF4-FFF2-40B4-BE49-F238E27FC236}">
                <a16:creationId xmlns:a16="http://schemas.microsoft.com/office/drawing/2014/main" id="{72E1F9D2-F80B-AA4A-9FF9-3BF631F22EA1}"/>
              </a:ext>
            </a:extLst>
          </p:cNvPr>
          <p:cNvSpPr/>
          <p:nvPr/>
        </p:nvSpPr>
        <p:spPr>
          <a:xfrm flipH="1" flipV="1">
            <a:off x="6404056" y="4545053"/>
            <a:ext cx="1543039" cy="407049"/>
          </a:xfrm>
          <a:prstGeom prst="line">
            <a:avLst/>
          </a:prstGeom>
          <a:ln w="5715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16" name="Line">
            <a:extLst>
              <a:ext uri="{FF2B5EF4-FFF2-40B4-BE49-F238E27FC236}">
                <a16:creationId xmlns:a16="http://schemas.microsoft.com/office/drawing/2014/main" id="{7308A110-A6D0-CA42-936C-DC896FF74C44}"/>
              </a:ext>
            </a:extLst>
          </p:cNvPr>
          <p:cNvSpPr/>
          <p:nvPr/>
        </p:nvSpPr>
        <p:spPr>
          <a:xfrm flipH="1">
            <a:off x="6375426" y="2961428"/>
            <a:ext cx="1558327" cy="976013"/>
          </a:xfrm>
          <a:prstGeom prst="line">
            <a:avLst/>
          </a:prstGeom>
          <a:ln w="5715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E058C1E-A298-5F40-822D-C16E03E056F9}"/>
              </a:ext>
            </a:extLst>
          </p:cNvPr>
          <p:cNvSpPr txBox="1"/>
          <p:nvPr/>
        </p:nvSpPr>
        <p:spPr>
          <a:xfrm>
            <a:off x="5247178" y="3739325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45731A2-8D7F-7F4A-9994-F3EC8815B125}"/>
                  </a:ext>
                </a:extLst>
              </p:cNvPr>
              <p:cNvSpPr/>
              <p:nvPr/>
            </p:nvSpPr>
            <p:spPr>
              <a:xfrm>
                <a:off x="4317409" y="3094653"/>
                <a:ext cx="22610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LM Sans 10" pitchFamily="2" charset="77"/>
                  </a:rPr>
                  <a:t>Threshold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4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45731A2-8D7F-7F4A-9994-F3EC8815B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409" y="3094653"/>
                <a:ext cx="2261068" cy="461665"/>
              </a:xfrm>
              <a:prstGeom prst="rect">
                <a:avLst/>
              </a:prstGeom>
              <a:blipFill>
                <a:blip r:embed="rId12"/>
                <a:stretch>
                  <a:fillRect l="-391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Box 117">
            <a:extLst>
              <a:ext uri="{FF2B5EF4-FFF2-40B4-BE49-F238E27FC236}">
                <a16:creationId xmlns:a16="http://schemas.microsoft.com/office/drawing/2014/main" id="{ABC6488C-8235-1B40-992F-F6EA00D84EB0}"/>
              </a:ext>
            </a:extLst>
          </p:cNvPr>
          <p:cNvSpPr txBox="1"/>
          <p:nvPr/>
        </p:nvSpPr>
        <p:spPr>
          <a:xfrm>
            <a:off x="5245421" y="373499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443AAB-A607-6541-956F-B3D6102FFD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64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72"/>
    </mc:Choice>
    <mc:Fallback xmlns="">
      <p:transition spd="slow" advTm="2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30" grpId="0" animBg="1"/>
      <p:bldP spid="115" grpId="0" animBg="1"/>
      <p:bldP spid="116" grpId="0" animBg="1"/>
      <p:bldP spid="1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Servers use BFS with pruning to find all heavy hitters.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DF579A0-2C3D-9C4C-81A5-EC06DC538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318" y="4803707"/>
            <a:ext cx="519634" cy="1025593"/>
          </a:xfrm>
          <a:prstGeom prst="rect">
            <a:avLst/>
          </a:prstGeom>
        </p:spPr>
      </p:pic>
      <p:pic>
        <p:nvPicPr>
          <p:cNvPr id="78" name="Image" descr="Image">
            <a:extLst>
              <a:ext uri="{FF2B5EF4-FFF2-40B4-BE49-F238E27FC236}">
                <a16:creationId xmlns:a16="http://schemas.microsoft.com/office/drawing/2014/main" id="{A1D21574-6833-6A41-94EF-C3BD610C5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427" t="5628" r="31427" b="8083"/>
          <a:stretch>
            <a:fillRect/>
          </a:stretch>
        </p:blipFill>
        <p:spPr>
          <a:xfrm>
            <a:off x="1440479" y="5139350"/>
            <a:ext cx="572870" cy="103504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…">
            <a:extLst>
              <a:ext uri="{FF2B5EF4-FFF2-40B4-BE49-F238E27FC236}">
                <a16:creationId xmlns:a16="http://schemas.microsoft.com/office/drawing/2014/main" id="{7E3D9EF2-AFC4-8E41-BDAB-7B7027F3841F}"/>
              </a:ext>
            </a:extLst>
          </p:cNvPr>
          <p:cNvSpPr txBox="1"/>
          <p:nvPr/>
        </p:nvSpPr>
        <p:spPr>
          <a:xfrm>
            <a:off x="1996679" y="4988043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064B7600-310F-0E49-A006-65FCBB16A3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0584" y="5148798"/>
            <a:ext cx="519634" cy="1025593"/>
          </a:xfrm>
          <a:prstGeom prst="rect">
            <a:avLst/>
          </a:prstGeom>
        </p:spPr>
      </p:pic>
      <p:sp>
        <p:nvSpPr>
          <p:cNvPr id="305" name="Rectangle 304">
            <a:extLst>
              <a:ext uri="{FF2B5EF4-FFF2-40B4-BE49-F238E27FC236}">
                <a16:creationId xmlns:a16="http://schemas.microsoft.com/office/drawing/2014/main" id="{98DD3442-4CEA-B64B-9231-F03FC76A2281}"/>
              </a:ext>
            </a:extLst>
          </p:cNvPr>
          <p:cNvSpPr/>
          <p:nvPr/>
        </p:nvSpPr>
        <p:spPr>
          <a:xfrm>
            <a:off x="541420" y="4555374"/>
            <a:ext cx="2949925" cy="2129123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Rounded Rectangle 305">
            <a:extLst>
              <a:ext uri="{FF2B5EF4-FFF2-40B4-BE49-F238E27FC236}">
                <a16:creationId xmlns:a16="http://schemas.microsoft.com/office/drawing/2014/main" id="{8A34DAD4-330E-9146-BD23-E2826C98B729}"/>
              </a:ext>
            </a:extLst>
          </p:cNvPr>
          <p:cNvSpPr/>
          <p:nvPr/>
        </p:nvSpPr>
        <p:spPr>
          <a:xfrm>
            <a:off x="7202718" y="4599943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307" name="Rounded Rectangle 306">
            <a:extLst>
              <a:ext uri="{FF2B5EF4-FFF2-40B4-BE49-F238E27FC236}">
                <a16:creationId xmlns:a16="http://schemas.microsoft.com/office/drawing/2014/main" id="{B3B31C56-199F-D94A-90A1-83BCD3B4E27C}"/>
              </a:ext>
            </a:extLst>
          </p:cNvPr>
          <p:cNvSpPr/>
          <p:nvPr/>
        </p:nvSpPr>
        <p:spPr>
          <a:xfrm>
            <a:off x="7202718" y="2531748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196F238-1C5D-514E-BB9F-138421AD4AAE}"/>
              </a:ext>
            </a:extLst>
          </p:cNvPr>
          <p:cNvGrpSpPr/>
          <p:nvPr/>
        </p:nvGrpSpPr>
        <p:grpSpPr>
          <a:xfrm>
            <a:off x="7295286" y="2695291"/>
            <a:ext cx="1731041" cy="1393938"/>
            <a:chOff x="5799890" y="3012760"/>
            <a:chExt cx="1731041" cy="1393938"/>
          </a:xfrm>
          <a:solidFill>
            <a:schemeClr val="accent4">
              <a:lumMod val="40000"/>
              <a:lumOff val="60000"/>
            </a:schemeClr>
          </a:solidFill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A95D75B9-A359-674E-8DE3-44620BCD8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58053E9-897F-F84B-9367-B60AC89FE3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C67BFA87-6C47-3543-A653-BCDEC8FE6AE8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BE66DE20-33CE-A545-9AB8-75361F6ADAAA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4420018D-1072-5F4E-AB30-E293F7E89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EFAFA9EA-9CAC-094D-B844-015C7C551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5D29D222-78AA-D842-82F0-99A4CB27F728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AC8D461B-C56E-5B4F-A35E-1DFFBDEBE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DF8D862-C3E5-0143-B6C1-D7F2DAFC6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3F7ACE6-017F-8B42-9C5A-12E3E904120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06CFE837-ED83-8B4A-9AB5-F593EB7F2DA1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A25D9BE0-8BBE-324D-BFA8-EB2FD3B8A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BD66FDC-5B6E-A042-886C-213DCB2CB897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6F0685E9-3619-9E40-8CF5-85A49A2FBE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1856BD1C-CBA0-0440-BB4A-E89EF175CA4D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7A313A7F-5E3A-8E40-AA50-7177CE588744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3A87217C-B212-6641-B41F-5C349277B4D1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B8D7755B-9284-454B-ABDC-404E687300B4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2B3760AD-E265-574F-98EC-57506E60E804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E275A477-785E-F34D-9C6F-FB237F9D4F01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20651C02-BA97-C147-82A3-DF157DA33B3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9671FD4D-0F0E-6B4D-A81D-78C5EDDA5CF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9F5E52D1-7C27-134E-AEBE-EFC4D1182962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A943F134-40C8-974D-8B81-F9C2FCE6457B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CC76B10C-1882-0040-9DF6-D7083241BE0B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C30DEFC7-7092-D141-A7D5-262258C6F02A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97049436-116C-214A-AC06-E5D69A17ABDA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2847462-B702-D246-B8D1-0DB8F3E87815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8482D6C9-9DFD-E54E-BD18-A0BC7A38510B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8F676642-AAA1-D044-981F-EE0FC5E18316}"/>
              </a:ext>
            </a:extLst>
          </p:cNvPr>
          <p:cNvCxnSpPr>
            <a:cxnSpLocks/>
          </p:cNvCxnSpPr>
          <p:nvPr/>
        </p:nvCxnSpPr>
        <p:spPr>
          <a:xfrm flipH="1">
            <a:off x="7381704" y="5647445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0B33294C-4030-114A-844F-9DDB17C77709}"/>
              </a:ext>
            </a:extLst>
          </p:cNvPr>
          <p:cNvCxnSpPr>
            <a:cxnSpLocks/>
          </p:cNvCxnSpPr>
          <p:nvPr/>
        </p:nvCxnSpPr>
        <p:spPr>
          <a:xfrm flipH="1">
            <a:off x="7595773" y="5245702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B87C3D1A-5B87-8941-9EEC-8AC1327C36B1}"/>
              </a:ext>
            </a:extLst>
          </p:cNvPr>
          <p:cNvCxnSpPr>
            <a:cxnSpLocks/>
          </p:cNvCxnSpPr>
          <p:nvPr/>
        </p:nvCxnSpPr>
        <p:spPr>
          <a:xfrm>
            <a:off x="7802254" y="5245702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2FB86AC5-A2B3-C04D-A803-047706BA5D21}"/>
              </a:ext>
            </a:extLst>
          </p:cNvPr>
          <p:cNvCxnSpPr>
            <a:cxnSpLocks/>
          </p:cNvCxnSpPr>
          <p:nvPr/>
        </p:nvCxnSpPr>
        <p:spPr>
          <a:xfrm>
            <a:off x="8121268" y="4993489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38B0A9A2-193B-BA4C-A246-28045B195FA6}"/>
              </a:ext>
            </a:extLst>
          </p:cNvPr>
          <p:cNvCxnSpPr>
            <a:cxnSpLocks/>
          </p:cNvCxnSpPr>
          <p:nvPr/>
        </p:nvCxnSpPr>
        <p:spPr>
          <a:xfrm flipH="1">
            <a:off x="7573304" y="5640568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DC499BC5-FEBB-F043-9912-D728608982DF}"/>
              </a:ext>
            </a:extLst>
          </p:cNvPr>
          <p:cNvCxnSpPr>
            <a:cxnSpLocks/>
          </p:cNvCxnSpPr>
          <p:nvPr/>
        </p:nvCxnSpPr>
        <p:spPr>
          <a:xfrm flipH="1">
            <a:off x="7861109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5C732650-63DF-AD4F-AE34-2CBBBABE1E2D}"/>
              </a:ext>
            </a:extLst>
          </p:cNvPr>
          <p:cNvCxnSpPr>
            <a:cxnSpLocks/>
          </p:cNvCxnSpPr>
          <p:nvPr/>
        </p:nvCxnSpPr>
        <p:spPr>
          <a:xfrm>
            <a:off x="7956908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37615758-C3AD-0045-BC10-17C006C8B95B}"/>
              </a:ext>
            </a:extLst>
          </p:cNvPr>
          <p:cNvCxnSpPr>
            <a:cxnSpLocks/>
          </p:cNvCxnSpPr>
          <p:nvPr/>
        </p:nvCxnSpPr>
        <p:spPr>
          <a:xfrm flipH="1">
            <a:off x="8233819" y="5647445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F989DAE-FC6F-CF41-8F64-528A7B42745C}"/>
              </a:ext>
            </a:extLst>
          </p:cNvPr>
          <p:cNvCxnSpPr>
            <a:cxnSpLocks/>
          </p:cNvCxnSpPr>
          <p:nvPr/>
        </p:nvCxnSpPr>
        <p:spPr>
          <a:xfrm>
            <a:off x="8313994" y="5582960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28781E05-009A-A44E-9E46-769AA6BBCDB8}"/>
              </a:ext>
            </a:extLst>
          </p:cNvPr>
          <p:cNvCxnSpPr>
            <a:cxnSpLocks/>
          </p:cNvCxnSpPr>
          <p:nvPr/>
        </p:nvCxnSpPr>
        <p:spPr>
          <a:xfrm>
            <a:off x="8672868" y="5640568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65061060-59FF-5143-B684-5708B798A3BF}"/>
              </a:ext>
            </a:extLst>
          </p:cNvPr>
          <p:cNvCxnSpPr>
            <a:cxnSpLocks/>
          </p:cNvCxnSpPr>
          <p:nvPr/>
        </p:nvCxnSpPr>
        <p:spPr>
          <a:xfrm>
            <a:off x="8664164" y="5582960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F616231D-C59F-8F43-A23B-996111602F0C}"/>
              </a:ext>
            </a:extLst>
          </p:cNvPr>
          <p:cNvCxnSpPr>
            <a:cxnSpLocks/>
          </p:cNvCxnSpPr>
          <p:nvPr/>
        </p:nvCxnSpPr>
        <p:spPr>
          <a:xfrm flipH="1">
            <a:off x="8303992" y="5245702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2A58342F-3509-444E-814D-9F011BBCA7A7}"/>
              </a:ext>
            </a:extLst>
          </p:cNvPr>
          <p:cNvCxnSpPr>
            <a:cxnSpLocks/>
          </p:cNvCxnSpPr>
          <p:nvPr/>
        </p:nvCxnSpPr>
        <p:spPr>
          <a:xfrm>
            <a:off x="8483814" y="5245702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64CB36F9-FA3A-2F4D-B1D3-8412CDEF52BF}"/>
              </a:ext>
            </a:extLst>
          </p:cNvPr>
          <p:cNvCxnSpPr>
            <a:cxnSpLocks/>
          </p:cNvCxnSpPr>
          <p:nvPr/>
        </p:nvCxnSpPr>
        <p:spPr>
          <a:xfrm flipH="1">
            <a:off x="7790675" y="4985854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6105F1B4-57D4-1C45-BEEB-E8C1ECB4B43B}"/>
              </a:ext>
            </a:extLst>
          </p:cNvPr>
          <p:cNvSpPr txBox="1"/>
          <p:nvPr/>
        </p:nvSpPr>
        <p:spPr>
          <a:xfrm>
            <a:off x="7712173" y="50846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55C505F1-21AB-2744-BA18-A67D839C6CFE}"/>
              </a:ext>
            </a:extLst>
          </p:cNvPr>
          <p:cNvSpPr txBox="1"/>
          <p:nvPr/>
        </p:nvSpPr>
        <p:spPr>
          <a:xfrm>
            <a:off x="7979758" y="4818466"/>
            <a:ext cx="310565" cy="2732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1279D99-3329-BC4B-949E-96637A7918F5}"/>
              </a:ext>
            </a:extLst>
          </p:cNvPr>
          <p:cNvSpPr txBox="1"/>
          <p:nvPr/>
        </p:nvSpPr>
        <p:spPr>
          <a:xfrm>
            <a:off x="8335645" y="5100687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9F1EFE62-9C39-7B41-B8BE-E9CB014DC642}"/>
              </a:ext>
            </a:extLst>
          </p:cNvPr>
          <p:cNvSpPr txBox="1"/>
          <p:nvPr/>
        </p:nvSpPr>
        <p:spPr>
          <a:xfrm>
            <a:off x="8573989" y="54471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12E443AF-4361-8042-8023-96FBEBD3186C}"/>
              </a:ext>
            </a:extLst>
          </p:cNvPr>
          <p:cNvSpPr txBox="1"/>
          <p:nvPr/>
        </p:nvSpPr>
        <p:spPr>
          <a:xfrm>
            <a:off x="8190870" y="5454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2567C638-FBD9-6B4D-8FC7-81C7F2B7EB98}"/>
              </a:ext>
            </a:extLst>
          </p:cNvPr>
          <p:cNvSpPr txBox="1"/>
          <p:nvPr/>
        </p:nvSpPr>
        <p:spPr>
          <a:xfrm>
            <a:off x="7845020" y="5443110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1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7653AD5-65BD-7F4D-928A-FB47AA32675B}"/>
              </a:ext>
            </a:extLst>
          </p:cNvPr>
          <p:cNvSpPr txBox="1"/>
          <p:nvPr/>
        </p:nvSpPr>
        <p:spPr>
          <a:xfrm>
            <a:off x="7450013" y="5441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3AD135B9-2E85-554B-94CA-658552959B97}"/>
              </a:ext>
            </a:extLst>
          </p:cNvPr>
          <p:cNvSpPr txBox="1"/>
          <p:nvPr/>
        </p:nvSpPr>
        <p:spPr>
          <a:xfrm>
            <a:off x="7224422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7268397A-B302-E545-9710-4BB978A2F51A}"/>
              </a:ext>
            </a:extLst>
          </p:cNvPr>
          <p:cNvSpPr txBox="1"/>
          <p:nvPr/>
        </p:nvSpPr>
        <p:spPr>
          <a:xfrm>
            <a:off x="7471636" y="5848064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92EE0BFA-3D45-804D-859C-5FAA6D898B6C}"/>
              </a:ext>
            </a:extLst>
          </p:cNvPr>
          <p:cNvSpPr txBox="1"/>
          <p:nvPr/>
        </p:nvSpPr>
        <p:spPr>
          <a:xfrm>
            <a:off x="7722515" y="5846299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2F5F8091-A489-A04A-B127-E049DACFCD2A}"/>
              </a:ext>
            </a:extLst>
          </p:cNvPr>
          <p:cNvSpPr txBox="1"/>
          <p:nvPr/>
        </p:nvSpPr>
        <p:spPr>
          <a:xfrm>
            <a:off x="7973215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69CAD6A-440D-9E45-BE2F-3F0C4A6CB532}"/>
              </a:ext>
            </a:extLst>
          </p:cNvPr>
          <p:cNvSpPr txBox="1"/>
          <p:nvPr/>
        </p:nvSpPr>
        <p:spPr>
          <a:xfrm>
            <a:off x="8206600" y="5843341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FEBD085C-3D22-5D48-A514-80AEA476861C}"/>
              </a:ext>
            </a:extLst>
          </p:cNvPr>
          <p:cNvSpPr txBox="1"/>
          <p:nvPr/>
        </p:nvSpPr>
        <p:spPr>
          <a:xfrm>
            <a:off x="8426008" y="5842302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09AA1FA7-528B-B64F-A7A4-6A312539C4A2}"/>
              </a:ext>
            </a:extLst>
          </p:cNvPr>
          <p:cNvSpPr txBox="1"/>
          <p:nvPr/>
        </p:nvSpPr>
        <p:spPr>
          <a:xfrm>
            <a:off x="8645699" y="584511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1DE3F76-CC81-7F41-9373-0E859FC570FF}"/>
              </a:ext>
            </a:extLst>
          </p:cNvPr>
          <p:cNvSpPr txBox="1"/>
          <p:nvPr/>
        </p:nvSpPr>
        <p:spPr>
          <a:xfrm>
            <a:off x="8865107" y="5850898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418AAA-6345-2241-85D9-C9225EA3FF67}"/>
              </a:ext>
            </a:extLst>
          </p:cNvPr>
          <p:cNvSpPr/>
          <p:nvPr/>
        </p:nvSpPr>
        <p:spPr>
          <a:xfrm>
            <a:off x="7615507" y="2917772"/>
            <a:ext cx="423950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9D9FF9DE-F910-6649-BCD1-183B5E7805DA}"/>
              </a:ext>
            </a:extLst>
          </p:cNvPr>
          <p:cNvSpPr/>
          <p:nvPr/>
        </p:nvSpPr>
        <p:spPr>
          <a:xfrm>
            <a:off x="7620691" y="5028935"/>
            <a:ext cx="423950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D873F253-9197-4E4F-A576-E1035A128BCD}"/>
              </a:ext>
            </a:extLst>
          </p:cNvPr>
          <p:cNvSpPr/>
          <p:nvPr/>
        </p:nvSpPr>
        <p:spPr>
          <a:xfrm>
            <a:off x="4411620" y="3580975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873FF1B-561A-B14F-BDA3-25DE0B39E02A}"/>
              </a:ext>
            </a:extLst>
          </p:cNvPr>
          <p:cNvGrpSpPr/>
          <p:nvPr/>
        </p:nvGrpSpPr>
        <p:grpSpPr>
          <a:xfrm>
            <a:off x="4504188" y="3744518"/>
            <a:ext cx="1731041" cy="1393938"/>
            <a:chOff x="5799890" y="3012760"/>
            <a:chExt cx="1731041" cy="139393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22AAEB3-5C72-754C-855F-B553245B18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673B714-04C3-F146-8A40-911045DFBE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E99940A-8114-BF4E-B4EC-2439C2AA8E0B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2795568-3D96-C240-ACBC-9E8190DE7E7F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47ECE4-B507-E242-A8F7-A00A97829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3A98CED-AB6D-774F-A6FA-FF86B30A95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CE95B6-0D4E-BA48-94B7-FE744FA541BC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D4BAE69-B243-E142-9E66-A4D20F00F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3618152-6004-4947-9CB9-3398EC58DE36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E938076-FD42-EF49-888B-5CE9AFEEB6E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06C644B-F607-0E43-AF15-37B806869E38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54CB665-7E9C-EC4E-8A63-12CEAB8E6B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51155FA-DCD1-BE4D-91E3-3419141531B9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42D1659-9D6C-F046-A080-9CA534EF9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0F33EFB-F714-BD49-9A6C-CA8948DEEBD7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CE00631-F009-2D44-B9FC-3A08BFB442F2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DAE2FA8-C95A-A64D-9BCC-4E6DD732DB6C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9B8C92-3677-CE43-9C19-EA5874EE3729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BCDB4AE-DD9C-2747-8BD7-98AC0951FDA6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2B97A58-4137-154E-8B78-5D47E8432B2C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7A82707-4A57-6C4B-80BF-25DF231FFA1D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993A5BF-B47F-954C-8BCF-0602EA8DF38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3B52D73-23B6-B04B-9CCF-9043F83BE277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F978921-6E8F-1745-9B7A-99D2E4363B11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0748DAB-CD5C-4746-9452-FFF7B399FB62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1896381-C610-CE45-B8E5-45ECFFF8B13C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56311BE-D80A-9A49-A4B0-3634C86F1AB0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890F7E9-C464-E241-9C32-0FAECED2BD99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B68B836-3FE0-C94B-9F44-4FF834BA9A18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sp>
        <p:nvSpPr>
          <p:cNvPr id="115" name="Line">
            <a:extLst>
              <a:ext uri="{FF2B5EF4-FFF2-40B4-BE49-F238E27FC236}">
                <a16:creationId xmlns:a16="http://schemas.microsoft.com/office/drawing/2014/main" id="{72E1F9D2-F80B-AA4A-9FF9-3BF631F22EA1}"/>
              </a:ext>
            </a:extLst>
          </p:cNvPr>
          <p:cNvSpPr/>
          <p:nvPr/>
        </p:nvSpPr>
        <p:spPr>
          <a:xfrm flipH="1" flipV="1">
            <a:off x="6352095" y="4676903"/>
            <a:ext cx="1282465" cy="487543"/>
          </a:xfrm>
          <a:prstGeom prst="line">
            <a:avLst/>
          </a:prstGeom>
          <a:ln w="5715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16" name="Line">
            <a:extLst>
              <a:ext uri="{FF2B5EF4-FFF2-40B4-BE49-F238E27FC236}">
                <a16:creationId xmlns:a16="http://schemas.microsoft.com/office/drawing/2014/main" id="{7308A110-A6D0-CA42-936C-DC896FF74C44}"/>
              </a:ext>
            </a:extLst>
          </p:cNvPr>
          <p:cNvSpPr/>
          <p:nvPr/>
        </p:nvSpPr>
        <p:spPr>
          <a:xfrm flipH="1">
            <a:off x="6375425" y="3173263"/>
            <a:ext cx="1252281" cy="764178"/>
          </a:xfrm>
          <a:prstGeom prst="line">
            <a:avLst/>
          </a:prstGeom>
          <a:ln w="5715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E058C1E-A298-5F40-822D-C16E03E056F9}"/>
              </a:ext>
            </a:extLst>
          </p:cNvPr>
          <p:cNvSpPr txBox="1"/>
          <p:nvPr/>
        </p:nvSpPr>
        <p:spPr>
          <a:xfrm>
            <a:off x="5247178" y="3739325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6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DCA8939-9806-264F-900C-30B99EACD09B}"/>
              </a:ext>
            </a:extLst>
          </p:cNvPr>
          <p:cNvSpPr txBox="1"/>
          <p:nvPr/>
        </p:nvSpPr>
        <p:spPr>
          <a:xfrm>
            <a:off x="4926589" y="4007566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4516129-C45F-3640-A9CB-CA3447A61F72}"/>
              </a:ext>
            </a:extLst>
          </p:cNvPr>
          <p:cNvSpPr txBox="1"/>
          <p:nvPr/>
        </p:nvSpPr>
        <p:spPr>
          <a:xfrm>
            <a:off x="5586283" y="4014338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4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461D4AF-DF7E-CD45-A27B-48E17C1B2CF7}"/>
              </a:ext>
            </a:extLst>
          </p:cNvPr>
          <p:cNvSpPr/>
          <p:nvPr/>
        </p:nvSpPr>
        <p:spPr>
          <a:xfrm>
            <a:off x="8258469" y="2912955"/>
            <a:ext cx="423950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FA37B85-7214-3842-9566-B381D7AEF5BB}"/>
              </a:ext>
            </a:extLst>
          </p:cNvPr>
          <p:cNvSpPr/>
          <p:nvPr/>
        </p:nvSpPr>
        <p:spPr>
          <a:xfrm>
            <a:off x="8247696" y="5041724"/>
            <a:ext cx="423950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C04E4704-6A35-B54C-893D-7883BF8B6DFB}"/>
                  </a:ext>
                </a:extLst>
              </p:cNvPr>
              <p:cNvSpPr/>
              <p:nvPr/>
            </p:nvSpPr>
            <p:spPr>
              <a:xfrm>
                <a:off x="4317409" y="3094653"/>
                <a:ext cx="22610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LM Sans 10" pitchFamily="2" charset="77"/>
                  </a:rPr>
                  <a:t>Threshold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4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C04E4704-6A35-B54C-893D-7883BF8B6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409" y="3094653"/>
                <a:ext cx="2261068" cy="461665"/>
              </a:xfrm>
              <a:prstGeom prst="rect">
                <a:avLst/>
              </a:prstGeom>
              <a:blipFill>
                <a:blip r:embed="rId11"/>
                <a:stretch>
                  <a:fillRect l="-391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BC7A91-0337-034E-BA72-B26E8BAAC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1"/>
    </mc:Choice>
    <mc:Fallback xmlns="">
      <p:transition spd="slow" advTm="14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Servers use BFS with pruning to find all heavy hitters.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DF579A0-2C3D-9C4C-81A5-EC06DC538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318" y="4803707"/>
            <a:ext cx="519634" cy="1025593"/>
          </a:xfrm>
          <a:prstGeom prst="rect">
            <a:avLst/>
          </a:prstGeom>
        </p:spPr>
      </p:pic>
      <p:pic>
        <p:nvPicPr>
          <p:cNvPr id="78" name="Image" descr="Image">
            <a:extLst>
              <a:ext uri="{FF2B5EF4-FFF2-40B4-BE49-F238E27FC236}">
                <a16:creationId xmlns:a16="http://schemas.microsoft.com/office/drawing/2014/main" id="{A1D21574-6833-6A41-94EF-C3BD610C5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427" t="5628" r="31427" b="8083"/>
          <a:stretch>
            <a:fillRect/>
          </a:stretch>
        </p:blipFill>
        <p:spPr>
          <a:xfrm>
            <a:off x="1440479" y="5139350"/>
            <a:ext cx="572870" cy="103504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…">
            <a:extLst>
              <a:ext uri="{FF2B5EF4-FFF2-40B4-BE49-F238E27FC236}">
                <a16:creationId xmlns:a16="http://schemas.microsoft.com/office/drawing/2014/main" id="{7E3D9EF2-AFC4-8E41-BDAB-7B7027F3841F}"/>
              </a:ext>
            </a:extLst>
          </p:cNvPr>
          <p:cNvSpPr txBox="1"/>
          <p:nvPr/>
        </p:nvSpPr>
        <p:spPr>
          <a:xfrm>
            <a:off x="1996679" y="4988043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064B7600-310F-0E49-A006-65FCBB16A3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0584" y="5148798"/>
            <a:ext cx="519634" cy="1025593"/>
          </a:xfrm>
          <a:prstGeom prst="rect">
            <a:avLst/>
          </a:prstGeom>
        </p:spPr>
      </p:pic>
      <p:sp>
        <p:nvSpPr>
          <p:cNvPr id="305" name="Rectangle 304">
            <a:extLst>
              <a:ext uri="{FF2B5EF4-FFF2-40B4-BE49-F238E27FC236}">
                <a16:creationId xmlns:a16="http://schemas.microsoft.com/office/drawing/2014/main" id="{98DD3442-4CEA-B64B-9231-F03FC76A2281}"/>
              </a:ext>
            </a:extLst>
          </p:cNvPr>
          <p:cNvSpPr/>
          <p:nvPr/>
        </p:nvSpPr>
        <p:spPr>
          <a:xfrm>
            <a:off x="541420" y="4555374"/>
            <a:ext cx="2949925" cy="2129123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Rounded Rectangle 305">
            <a:extLst>
              <a:ext uri="{FF2B5EF4-FFF2-40B4-BE49-F238E27FC236}">
                <a16:creationId xmlns:a16="http://schemas.microsoft.com/office/drawing/2014/main" id="{8A34DAD4-330E-9146-BD23-E2826C98B729}"/>
              </a:ext>
            </a:extLst>
          </p:cNvPr>
          <p:cNvSpPr/>
          <p:nvPr/>
        </p:nvSpPr>
        <p:spPr>
          <a:xfrm>
            <a:off x="7202718" y="4599943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307" name="Rounded Rectangle 306">
            <a:extLst>
              <a:ext uri="{FF2B5EF4-FFF2-40B4-BE49-F238E27FC236}">
                <a16:creationId xmlns:a16="http://schemas.microsoft.com/office/drawing/2014/main" id="{B3B31C56-199F-D94A-90A1-83BCD3B4E27C}"/>
              </a:ext>
            </a:extLst>
          </p:cNvPr>
          <p:cNvSpPr/>
          <p:nvPr/>
        </p:nvSpPr>
        <p:spPr>
          <a:xfrm>
            <a:off x="7202718" y="2531748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196F238-1C5D-514E-BB9F-138421AD4AAE}"/>
              </a:ext>
            </a:extLst>
          </p:cNvPr>
          <p:cNvGrpSpPr/>
          <p:nvPr/>
        </p:nvGrpSpPr>
        <p:grpSpPr>
          <a:xfrm>
            <a:off x="7295286" y="2695291"/>
            <a:ext cx="1731041" cy="1393938"/>
            <a:chOff x="5799890" y="3012760"/>
            <a:chExt cx="1731041" cy="1393938"/>
          </a:xfrm>
          <a:solidFill>
            <a:schemeClr val="accent4">
              <a:lumMod val="40000"/>
              <a:lumOff val="60000"/>
            </a:schemeClr>
          </a:solidFill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A95D75B9-A359-674E-8DE3-44620BCD8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58053E9-897F-F84B-9367-B60AC89FE3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C67BFA87-6C47-3543-A653-BCDEC8FE6AE8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BE66DE20-33CE-A545-9AB8-75361F6ADAAA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4420018D-1072-5F4E-AB30-E293F7E89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EFAFA9EA-9CAC-094D-B844-015C7C551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5D29D222-78AA-D842-82F0-99A4CB27F728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AC8D461B-C56E-5B4F-A35E-1DFFBDEBE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DF8D862-C3E5-0143-B6C1-D7F2DAFC6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3F7ACE6-017F-8B42-9C5A-12E3E904120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06CFE837-ED83-8B4A-9AB5-F593EB7F2DA1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A25D9BE0-8BBE-324D-BFA8-EB2FD3B8A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BD66FDC-5B6E-A042-886C-213DCB2CB897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6F0685E9-3619-9E40-8CF5-85A49A2FBE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1856BD1C-CBA0-0440-BB4A-E89EF175CA4D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7A313A7F-5E3A-8E40-AA50-7177CE588744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3A87217C-B212-6641-B41F-5C349277B4D1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B8D7755B-9284-454B-ABDC-404E687300B4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2B3760AD-E265-574F-98EC-57506E60E804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E275A477-785E-F34D-9C6F-FB237F9D4F01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20651C02-BA97-C147-82A3-DF157DA33B3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9671FD4D-0F0E-6B4D-A81D-78C5EDDA5CF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9F5E52D1-7C27-134E-AEBE-EFC4D1182962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A943F134-40C8-974D-8B81-F9C2FCE6457B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CC76B10C-1882-0040-9DF6-D7083241BE0B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C30DEFC7-7092-D141-A7D5-262258C6F02A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97049436-116C-214A-AC06-E5D69A17ABDA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2847462-B702-D246-B8D1-0DB8F3E87815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8482D6C9-9DFD-E54E-BD18-A0BC7A38510B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8F676642-AAA1-D044-981F-EE0FC5E18316}"/>
              </a:ext>
            </a:extLst>
          </p:cNvPr>
          <p:cNvCxnSpPr>
            <a:cxnSpLocks/>
          </p:cNvCxnSpPr>
          <p:nvPr/>
        </p:nvCxnSpPr>
        <p:spPr>
          <a:xfrm flipH="1">
            <a:off x="7381704" y="5647445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0B33294C-4030-114A-844F-9DDB17C77709}"/>
              </a:ext>
            </a:extLst>
          </p:cNvPr>
          <p:cNvCxnSpPr>
            <a:cxnSpLocks/>
          </p:cNvCxnSpPr>
          <p:nvPr/>
        </p:nvCxnSpPr>
        <p:spPr>
          <a:xfrm flipH="1">
            <a:off x="7595773" y="5245702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B87C3D1A-5B87-8941-9EEC-8AC1327C36B1}"/>
              </a:ext>
            </a:extLst>
          </p:cNvPr>
          <p:cNvCxnSpPr>
            <a:cxnSpLocks/>
          </p:cNvCxnSpPr>
          <p:nvPr/>
        </p:nvCxnSpPr>
        <p:spPr>
          <a:xfrm>
            <a:off x="7802254" y="5245702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2FB86AC5-A2B3-C04D-A803-047706BA5D21}"/>
              </a:ext>
            </a:extLst>
          </p:cNvPr>
          <p:cNvCxnSpPr>
            <a:cxnSpLocks/>
          </p:cNvCxnSpPr>
          <p:nvPr/>
        </p:nvCxnSpPr>
        <p:spPr>
          <a:xfrm>
            <a:off x="8121268" y="4993489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38B0A9A2-193B-BA4C-A246-28045B195FA6}"/>
              </a:ext>
            </a:extLst>
          </p:cNvPr>
          <p:cNvCxnSpPr>
            <a:cxnSpLocks/>
          </p:cNvCxnSpPr>
          <p:nvPr/>
        </p:nvCxnSpPr>
        <p:spPr>
          <a:xfrm flipH="1">
            <a:off x="7573304" y="5640568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DC499BC5-FEBB-F043-9912-D728608982DF}"/>
              </a:ext>
            </a:extLst>
          </p:cNvPr>
          <p:cNvCxnSpPr>
            <a:cxnSpLocks/>
          </p:cNvCxnSpPr>
          <p:nvPr/>
        </p:nvCxnSpPr>
        <p:spPr>
          <a:xfrm flipH="1">
            <a:off x="7861109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5C732650-63DF-AD4F-AE34-2CBBBABE1E2D}"/>
              </a:ext>
            </a:extLst>
          </p:cNvPr>
          <p:cNvCxnSpPr>
            <a:cxnSpLocks/>
          </p:cNvCxnSpPr>
          <p:nvPr/>
        </p:nvCxnSpPr>
        <p:spPr>
          <a:xfrm>
            <a:off x="7956908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37615758-C3AD-0045-BC10-17C006C8B95B}"/>
              </a:ext>
            </a:extLst>
          </p:cNvPr>
          <p:cNvCxnSpPr>
            <a:cxnSpLocks/>
          </p:cNvCxnSpPr>
          <p:nvPr/>
        </p:nvCxnSpPr>
        <p:spPr>
          <a:xfrm flipH="1">
            <a:off x="8233819" y="5647445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F989DAE-FC6F-CF41-8F64-528A7B42745C}"/>
              </a:ext>
            </a:extLst>
          </p:cNvPr>
          <p:cNvCxnSpPr>
            <a:cxnSpLocks/>
          </p:cNvCxnSpPr>
          <p:nvPr/>
        </p:nvCxnSpPr>
        <p:spPr>
          <a:xfrm>
            <a:off x="8313994" y="5582960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28781E05-009A-A44E-9E46-769AA6BBCDB8}"/>
              </a:ext>
            </a:extLst>
          </p:cNvPr>
          <p:cNvCxnSpPr>
            <a:cxnSpLocks/>
          </p:cNvCxnSpPr>
          <p:nvPr/>
        </p:nvCxnSpPr>
        <p:spPr>
          <a:xfrm>
            <a:off x="8672868" y="5640568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65061060-59FF-5143-B684-5708B798A3BF}"/>
              </a:ext>
            </a:extLst>
          </p:cNvPr>
          <p:cNvCxnSpPr>
            <a:cxnSpLocks/>
          </p:cNvCxnSpPr>
          <p:nvPr/>
        </p:nvCxnSpPr>
        <p:spPr>
          <a:xfrm>
            <a:off x="8664164" y="5582960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F616231D-C59F-8F43-A23B-996111602F0C}"/>
              </a:ext>
            </a:extLst>
          </p:cNvPr>
          <p:cNvCxnSpPr>
            <a:cxnSpLocks/>
          </p:cNvCxnSpPr>
          <p:nvPr/>
        </p:nvCxnSpPr>
        <p:spPr>
          <a:xfrm flipH="1">
            <a:off x="8303992" y="5245702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2A58342F-3509-444E-814D-9F011BBCA7A7}"/>
              </a:ext>
            </a:extLst>
          </p:cNvPr>
          <p:cNvCxnSpPr>
            <a:cxnSpLocks/>
          </p:cNvCxnSpPr>
          <p:nvPr/>
        </p:nvCxnSpPr>
        <p:spPr>
          <a:xfrm>
            <a:off x="8483814" y="5245702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64CB36F9-FA3A-2F4D-B1D3-8412CDEF52BF}"/>
              </a:ext>
            </a:extLst>
          </p:cNvPr>
          <p:cNvCxnSpPr>
            <a:cxnSpLocks/>
          </p:cNvCxnSpPr>
          <p:nvPr/>
        </p:nvCxnSpPr>
        <p:spPr>
          <a:xfrm flipH="1">
            <a:off x="7790675" y="4985854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6105F1B4-57D4-1C45-BEEB-E8C1ECB4B43B}"/>
              </a:ext>
            </a:extLst>
          </p:cNvPr>
          <p:cNvSpPr txBox="1"/>
          <p:nvPr/>
        </p:nvSpPr>
        <p:spPr>
          <a:xfrm>
            <a:off x="7712173" y="50846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55C505F1-21AB-2744-BA18-A67D839C6CFE}"/>
              </a:ext>
            </a:extLst>
          </p:cNvPr>
          <p:cNvSpPr txBox="1"/>
          <p:nvPr/>
        </p:nvSpPr>
        <p:spPr>
          <a:xfrm>
            <a:off x="7979758" y="4818466"/>
            <a:ext cx="310565" cy="2732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1279D99-3329-BC4B-949E-96637A7918F5}"/>
              </a:ext>
            </a:extLst>
          </p:cNvPr>
          <p:cNvSpPr txBox="1"/>
          <p:nvPr/>
        </p:nvSpPr>
        <p:spPr>
          <a:xfrm>
            <a:off x="8335645" y="5100687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9F1EFE62-9C39-7B41-B8BE-E9CB014DC642}"/>
              </a:ext>
            </a:extLst>
          </p:cNvPr>
          <p:cNvSpPr txBox="1"/>
          <p:nvPr/>
        </p:nvSpPr>
        <p:spPr>
          <a:xfrm>
            <a:off x="8573989" y="54471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12E443AF-4361-8042-8023-96FBEBD3186C}"/>
              </a:ext>
            </a:extLst>
          </p:cNvPr>
          <p:cNvSpPr txBox="1"/>
          <p:nvPr/>
        </p:nvSpPr>
        <p:spPr>
          <a:xfrm>
            <a:off x="8190870" y="5454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2567C638-FBD9-6B4D-8FC7-81C7F2B7EB98}"/>
              </a:ext>
            </a:extLst>
          </p:cNvPr>
          <p:cNvSpPr txBox="1"/>
          <p:nvPr/>
        </p:nvSpPr>
        <p:spPr>
          <a:xfrm>
            <a:off x="7845020" y="5443110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1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7653AD5-65BD-7F4D-928A-FB47AA32675B}"/>
              </a:ext>
            </a:extLst>
          </p:cNvPr>
          <p:cNvSpPr txBox="1"/>
          <p:nvPr/>
        </p:nvSpPr>
        <p:spPr>
          <a:xfrm>
            <a:off x="7450013" y="5441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3AD135B9-2E85-554B-94CA-658552959B97}"/>
              </a:ext>
            </a:extLst>
          </p:cNvPr>
          <p:cNvSpPr txBox="1"/>
          <p:nvPr/>
        </p:nvSpPr>
        <p:spPr>
          <a:xfrm>
            <a:off x="7224422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7268397A-B302-E545-9710-4BB978A2F51A}"/>
              </a:ext>
            </a:extLst>
          </p:cNvPr>
          <p:cNvSpPr txBox="1"/>
          <p:nvPr/>
        </p:nvSpPr>
        <p:spPr>
          <a:xfrm>
            <a:off x="7471636" y="5848064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92EE0BFA-3D45-804D-859C-5FAA6D898B6C}"/>
              </a:ext>
            </a:extLst>
          </p:cNvPr>
          <p:cNvSpPr txBox="1"/>
          <p:nvPr/>
        </p:nvSpPr>
        <p:spPr>
          <a:xfrm>
            <a:off x="7722515" y="5846299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2F5F8091-A489-A04A-B127-E049DACFCD2A}"/>
              </a:ext>
            </a:extLst>
          </p:cNvPr>
          <p:cNvSpPr txBox="1"/>
          <p:nvPr/>
        </p:nvSpPr>
        <p:spPr>
          <a:xfrm>
            <a:off x="7973215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69CAD6A-440D-9E45-BE2F-3F0C4A6CB532}"/>
              </a:ext>
            </a:extLst>
          </p:cNvPr>
          <p:cNvSpPr txBox="1"/>
          <p:nvPr/>
        </p:nvSpPr>
        <p:spPr>
          <a:xfrm>
            <a:off x="8206600" y="5843341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FEBD085C-3D22-5D48-A514-80AEA476861C}"/>
              </a:ext>
            </a:extLst>
          </p:cNvPr>
          <p:cNvSpPr txBox="1"/>
          <p:nvPr/>
        </p:nvSpPr>
        <p:spPr>
          <a:xfrm>
            <a:off x="8426008" y="5842302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09AA1FA7-528B-B64F-A7A4-6A312539C4A2}"/>
              </a:ext>
            </a:extLst>
          </p:cNvPr>
          <p:cNvSpPr txBox="1"/>
          <p:nvPr/>
        </p:nvSpPr>
        <p:spPr>
          <a:xfrm>
            <a:off x="8645699" y="584511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1DE3F76-CC81-7F41-9373-0E859FC570FF}"/>
              </a:ext>
            </a:extLst>
          </p:cNvPr>
          <p:cNvSpPr txBox="1"/>
          <p:nvPr/>
        </p:nvSpPr>
        <p:spPr>
          <a:xfrm>
            <a:off x="8865107" y="5850898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418AAA-6345-2241-85D9-C9225EA3FF67}"/>
              </a:ext>
            </a:extLst>
          </p:cNvPr>
          <p:cNvSpPr/>
          <p:nvPr/>
        </p:nvSpPr>
        <p:spPr>
          <a:xfrm>
            <a:off x="8180097" y="3258870"/>
            <a:ext cx="279739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D873F253-9197-4E4F-A576-E1035A128BCD}"/>
              </a:ext>
            </a:extLst>
          </p:cNvPr>
          <p:cNvSpPr/>
          <p:nvPr/>
        </p:nvSpPr>
        <p:spPr>
          <a:xfrm>
            <a:off x="4411620" y="3580975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873FF1B-561A-B14F-BDA3-25DE0B39E02A}"/>
              </a:ext>
            </a:extLst>
          </p:cNvPr>
          <p:cNvGrpSpPr/>
          <p:nvPr/>
        </p:nvGrpSpPr>
        <p:grpSpPr>
          <a:xfrm>
            <a:off x="4504188" y="3744518"/>
            <a:ext cx="1731041" cy="1393938"/>
            <a:chOff x="5799890" y="3012760"/>
            <a:chExt cx="1731041" cy="139393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22AAEB3-5C72-754C-855F-B553245B18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673B714-04C3-F146-8A40-911045DFBE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E99940A-8114-BF4E-B4EC-2439C2AA8E0B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2795568-3D96-C240-ACBC-9E8190DE7E7F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47ECE4-B507-E242-A8F7-A00A97829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3A98CED-AB6D-774F-A6FA-FF86B30A95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CE95B6-0D4E-BA48-94B7-FE744FA541BC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D4BAE69-B243-E142-9E66-A4D20F00F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3618152-6004-4947-9CB9-3398EC58DE36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E938076-FD42-EF49-888B-5CE9AFEEB6E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06C644B-F607-0E43-AF15-37B806869E38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54CB665-7E9C-EC4E-8A63-12CEAB8E6B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51155FA-DCD1-BE4D-91E3-3419141531B9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42D1659-9D6C-F046-A080-9CA534EF9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0F33EFB-F714-BD49-9A6C-CA8948DEEBD7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CE00631-F009-2D44-B9FC-3A08BFB442F2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DAE2FA8-C95A-A64D-9BCC-4E6DD732DB6C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9B8C92-3677-CE43-9C19-EA5874EE3729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BCDB4AE-DD9C-2747-8BD7-98AC0951FDA6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2B97A58-4137-154E-8B78-5D47E8432B2C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7A82707-4A57-6C4B-80BF-25DF231FFA1D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993A5BF-B47F-954C-8BCF-0602EA8DF38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3B52D73-23B6-B04B-9CCF-9043F83BE277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F978921-6E8F-1745-9B7A-99D2E4363B11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0748DAB-CD5C-4746-9452-FFF7B399FB62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1896381-C610-CE45-B8E5-45ECFFF8B13C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56311BE-D80A-9A49-A4B0-3634C86F1AB0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890F7E9-C464-E241-9C32-0FAECED2BD99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B68B836-3FE0-C94B-9F44-4FF834BA9A18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sp>
        <p:nvSpPr>
          <p:cNvPr id="115" name="Line">
            <a:extLst>
              <a:ext uri="{FF2B5EF4-FFF2-40B4-BE49-F238E27FC236}">
                <a16:creationId xmlns:a16="http://schemas.microsoft.com/office/drawing/2014/main" id="{72E1F9D2-F80B-AA4A-9FF9-3BF631F22EA1}"/>
              </a:ext>
            </a:extLst>
          </p:cNvPr>
          <p:cNvSpPr/>
          <p:nvPr/>
        </p:nvSpPr>
        <p:spPr>
          <a:xfrm flipH="1" flipV="1">
            <a:off x="6352094" y="4676902"/>
            <a:ext cx="1843674" cy="878866"/>
          </a:xfrm>
          <a:prstGeom prst="line">
            <a:avLst/>
          </a:prstGeom>
          <a:ln w="5715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16" name="Line">
            <a:extLst>
              <a:ext uri="{FF2B5EF4-FFF2-40B4-BE49-F238E27FC236}">
                <a16:creationId xmlns:a16="http://schemas.microsoft.com/office/drawing/2014/main" id="{7308A110-A6D0-CA42-936C-DC896FF74C44}"/>
              </a:ext>
            </a:extLst>
          </p:cNvPr>
          <p:cNvSpPr/>
          <p:nvPr/>
        </p:nvSpPr>
        <p:spPr>
          <a:xfrm flipH="1">
            <a:off x="6375423" y="3546731"/>
            <a:ext cx="1839819" cy="390710"/>
          </a:xfrm>
          <a:prstGeom prst="line">
            <a:avLst/>
          </a:prstGeom>
          <a:ln w="5715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E058C1E-A298-5F40-822D-C16E03E056F9}"/>
              </a:ext>
            </a:extLst>
          </p:cNvPr>
          <p:cNvSpPr txBox="1"/>
          <p:nvPr/>
        </p:nvSpPr>
        <p:spPr>
          <a:xfrm>
            <a:off x="5247178" y="3739325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6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DCA8939-9806-264F-900C-30B99EACD09B}"/>
              </a:ext>
            </a:extLst>
          </p:cNvPr>
          <p:cNvSpPr txBox="1"/>
          <p:nvPr/>
        </p:nvSpPr>
        <p:spPr>
          <a:xfrm>
            <a:off x="4926589" y="4007566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4516129-C45F-3640-A9CB-CA3447A61F72}"/>
              </a:ext>
            </a:extLst>
          </p:cNvPr>
          <p:cNvSpPr txBox="1"/>
          <p:nvPr/>
        </p:nvSpPr>
        <p:spPr>
          <a:xfrm>
            <a:off x="5586283" y="4014338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4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461D4AF-DF7E-CD45-A27B-48E17C1B2CF7}"/>
              </a:ext>
            </a:extLst>
          </p:cNvPr>
          <p:cNvSpPr/>
          <p:nvPr/>
        </p:nvSpPr>
        <p:spPr>
          <a:xfrm>
            <a:off x="8541240" y="3254038"/>
            <a:ext cx="263005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0B501750-E710-3042-80FE-1B30894F7C87}"/>
              </a:ext>
            </a:extLst>
          </p:cNvPr>
          <p:cNvSpPr/>
          <p:nvPr/>
        </p:nvSpPr>
        <p:spPr>
          <a:xfrm>
            <a:off x="8188717" y="5406027"/>
            <a:ext cx="279739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67ACF0FE-2B2A-7C44-A301-F24BBE7AAB50}"/>
              </a:ext>
            </a:extLst>
          </p:cNvPr>
          <p:cNvSpPr/>
          <p:nvPr/>
        </p:nvSpPr>
        <p:spPr>
          <a:xfrm>
            <a:off x="8566486" y="5401195"/>
            <a:ext cx="263005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171D776-0794-FE48-9D53-D3D04913ACD9}"/>
              </a:ext>
            </a:extLst>
          </p:cNvPr>
          <p:cNvSpPr txBox="1"/>
          <p:nvPr/>
        </p:nvSpPr>
        <p:spPr>
          <a:xfrm>
            <a:off x="5437335" y="4351188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4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FFD83E1-D0F2-DA48-8ABF-051F6120ED08}"/>
              </a:ext>
            </a:extLst>
          </p:cNvPr>
          <p:cNvSpPr txBox="1"/>
          <p:nvPr/>
        </p:nvSpPr>
        <p:spPr>
          <a:xfrm>
            <a:off x="5787332" y="4354846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1D934B6-46C6-3C47-ADAC-59FDCA653BAC}"/>
                  </a:ext>
                </a:extLst>
              </p:cNvPr>
              <p:cNvSpPr/>
              <p:nvPr/>
            </p:nvSpPr>
            <p:spPr>
              <a:xfrm>
                <a:off x="4317409" y="3094653"/>
                <a:ext cx="22610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LM Sans 10" pitchFamily="2" charset="77"/>
                  </a:rPr>
                  <a:t>Threshold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4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1D934B6-46C6-3C47-ADAC-59FDCA653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409" y="3094653"/>
                <a:ext cx="2261068" cy="461665"/>
              </a:xfrm>
              <a:prstGeom prst="rect">
                <a:avLst/>
              </a:prstGeom>
              <a:blipFill>
                <a:blip r:embed="rId11"/>
                <a:stretch>
                  <a:fillRect l="-391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C8FA8E6-BC46-034F-9DFB-801AB5114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4"/>
    </mc:Choice>
    <mc:Fallback xmlns="">
      <p:transition spd="slow" advTm="9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heavy hitters: A warm-up scheme</a:t>
            </a:r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Servers use BFS with pruning to find all heavy hitters.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DF579A0-2C3D-9C4C-81A5-EC06DC538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6318" y="4803707"/>
            <a:ext cx="519634" cy="1025593"/>
          </a:xfrm>
          <a:prstGeom prst="rect">
            <a:avLst/>
          </a:prstGeom>
        </p:spPr>
      </p:pic>
      <p:pic>
        <p:nvPicPr>
          <p:cNvPr id="78" name="Image" descr="Image">
            <a:extLst>
              <a:ext uri="{FF2B5EF4-FFF2-40B4-BE49-F238E27FC236}">
                <a16:creationId xmlns:a16="http://schemas.microsoft.com/office/drawing/2014/main" id="{A1D21574-6833-6A41-94EF-C3BD610C5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427" t="5628" r="31427" b="8083"/>
          <a:stretch>
            <a:fillRect/>
          </a:stretch>
        </p:blipFill>
        <p:spPr>
          <a:xfrm>
            <a:off x="1440479" y="5139350"/>
            <a:ext cx="572870" cy="103504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…">
            <a:extLst>
              <a:ext uri="{FF2B5EF4-FFF2-40B4-BE49-F238E27FC236}">
                <a16:creationId xmlns:a16="http://schemas.microsoft.com/office/drawing/2014/main" id="{7E3D9EF2-AFC4-8E41-BDAB-7B7027F3841F}"/>
              </a:ext>
            </a:extLst>
          </p:cNvPr>
          <p:cNvSpPr txBox="1"/>
          <p:nvPr/>
        </p:nvSpPr>
        <p:spPr>
          <a:xfrm>
            <a:off x="1996679" y="4988043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064B7600-310F-0E49-A006-65FCBB16A3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0584" y="5148798"/>
            <a:ext cx="519634" cy="1025593"/>
          </a:xfrm>
          <a:prstGeom prst="rect">
            <a:avLst/>
          </a:prstGeom>
        </p:spPr>
      </p:pic>
      <p:sp>
        <p:nvSpPr>
          <p:cNvPr id="305" name="Rectangle 304">
            <a:extLst>
              <a:ext uri="{FF2B5EF4-FFF2-40B4-BE49-F238E27FC236}">
                <a16:creationId xmlns:a16="http://schemas.microsoft.com/office/drawing/2014/main" id="{98DD3442-4CEA-B64B-9231-F03FC76A2281}"/>
              </a:ext>
            </a:extLst>
          </p:cNvPr>
          <p:cNvSpPr/>
          <p:nvPr/>
        </p:nvSpPr>
        <p:spPr>
          <a:xfrm>
            <a:off x="541420" y="4555374"/>
            <a:ext cx="2949925" cy="2129123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Rounded Rectangle 305">
            <a:extLst>
              <a:ext uri="{FF2B5EF4-FFF2-40B4-BE49-F238E27FC236}">
                <a16:creationId xmlns:a16="http://schemas.microsoft.com/office/drawing/2014/main" id="{8A34DAD4-330E-9146-BD23-E2826C98B729}"/>
              </a:ext>
            </a:extLst>
          </p:cNvPr>
          <p:cNvSpPr/>
          <p:nvPr/>
        </p:nvSpPr>
        <p:spPr>
          <a:xfrm>
            <a:off x="7202718" y="4599943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307" name="Rounded Rectangle 306">
            <a:extLst>
              <a:ext uri="{FF2B5EF4-FFF2-40B4-BE49-F238E27FC236}">
                <a16:creationId xmlns:a16="http://schemas.microsoft.com/office/drawing/2014/main" id="{B3B31C56-199F-D94A-90A1-83BCD3B4E27C}"/>
              </a:ext>
            </a:extLst>
          </p:cNvPr>
          <p:cNvSpPr/>
          <p:nvPr/>
        </p:nvSpPr>
        <p:spPr>
          <a:xfrm>
            <a:off x="7202718" y="2531748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3196F238-1C5D-514E-BB9F-138421AD4AAE}"/>
              </a:ext>
            </a:extLst>
          </p:cNvPr>
          <p:cNvGrpSpPr/>
          <p:nvPr/>
        </p:nvGrpSpPr>
        <p:grpSpPr>
          <a:xfrm>
            <a:off x="7295286" y="2695291"/>
            <a:ext cx="1731041" cy="1393938"/>
            <a:chOff x="5799890" y="3012760"/>
            <a:chExt cx="1731041" cy="1393938"/>
          </a:xfrm>
          <a:solidFill>
            <a:schemeClr val="accent4">
              <a:lumMod val="40000"/>
              <a:lumOff val="60000"/>
            </a:schemeClr>
          </a:solidFill>
        </p:grpSpPr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A95D75B9-A359-674E-8DE3-44620BCD87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F58053E9-897F-F84B-9367-B60AC89FE3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C67BFA87-6C47-3543-A653-BCDEC8FE6AE8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BE66DE20-33CE-A545-9AB8-75361F6ADAAA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4420018D-1072-5F4E-AB30-E293F7E89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EFAFA9EA-9CAC-094D-B844-015C7C5514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5D29D222-78AA-D842-82F0-99A4CB27F728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AC8D461B-C56E-5B4F-A35E-1DFFBDEBE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DF8D862-C3E5-0143-B6C1-D7F2DAFC6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3F7ACE6-017F-8B42-9C5A-12E3E904120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06CFE837-ED83-8B4A-9AB5-F593EB7F2DA1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A25D9BE0-8BBE-324D-BFA8-EB2FD3B8A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BD66FDC-5B6E-A042-886C-213DCB2CB897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6F0685E9-3619-9E40-8CF5-85A49A2FBE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1856BD1C-CBA0-0440-BB4A-E89EF175CA4D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7A313A7F-5E3A-8E40-AA50-7177CE588744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3A87217C-B212-6641-B41F-5C349277B4D1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B8D7755B-9284-454B-ABDC-404E687300B4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2B3760AD-E265-574F-98EC-57506E60E804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E275A477-785E-F34D-9C6F-FB237F9D4F01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20651C02-BA97-C147-82A3-DF157DA33B3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9671FD4D-0F0E-6B4D-A81D-78C5EDDA5CF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9F5E52D1-7C27-134E-AEBE-EFC4D1182962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A943F134-40C8-974D-8B81-F9C2FCE6457B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CC76B10C-1882-0040-9DF6-D7083241BE0B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C30DEFC7-7092-D141-A7D5-262258C6F02A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97049436-116C-214A-AC06-E5D69A17ABDA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2847462-B702-D246-B8D1-0DB8F3E87815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8482D6C9-9DFD-E54E-BD18-A0BC7A38510B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</p:grp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8F676642-AAA1-D044-981F-EE0FC5E18316}"/>
              </a:ext>
            </a:extLst>
          </p:cNvPr>
          <p:cNvCxnSpPr>
            <a:cxnSpLocks/>
          </p:cNvCxnSpPr>
          <p:nvPr/>
        </p:nvCxnSpPr>
        <p:spPr>
          <a:xfrm flipH="1">
            <a:off x="7381704" y="5647445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0B33294C-4030-114A-844F-9DDB17C77709}"/>
              </a:ext>
            </a:extLst>
          </p:cNvPr>
          <p:cNvCxnSpPr>
            <a:cxnSpLocks/>
          </p:cNvCxnSpPr>
          <p:nvPr/>
        </p:nvCxnSpPr>
        <p:spPr>
          <a:xfrm flipH="1">
            <a:off x="7595773" y="5245702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B87C3D1A-5B87-8941-9EEC-8AC1327C36B1}"/>
              </a:ext>
            </a:extLst>
          </p:cNvPr>
          <p:cNvCxnSpPr>
            <a:cxnSpLocks/>
          </p:cNvCxnSpPr>
          <p:nvPr/>
        </p:nvCxnSpPr>
        <p:spPr>
          <a:xfrm>
            <a:off x="7802254" y="5245702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2FB86AC5-A2B3-C04D-A803-047706BA5D21}"/>
              </a:ext>
            </a:extLst>
          </p:cNvPr>
          <p:cNvCxnSpPr>
            <a:cxnSpLocks/>
          </p:cNvCxnSpPr>
          <p:nvPr/>
        </p:nvCxnSpPr>
        <p:spPr>
          <a:xfrm>
            <a:off x="8121268" y="4993489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38B0A9A2-193B-BA4C-A246-28045B195FA6}"/>
              </a:ext>
            </a:extLst>
          </p:cNvPr>
          <p:cNvCxnSpPr>
            <a:cxnSpLocks/>
          </p:cNvCxnSpPr>
          <p:nvPr/>
        </p:nvCxnSpPr>
        <p:spPr>
          <a:xfrm flipH="1">
            <a:off x="7573304" y="5640568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DC499BC5-FEBB-F043-9912-D728608982DF}"/>
              </a:ext>
            </a:extLst>
          </p:cNvPr>
          <p:cNvCxnSpPr>
            <a:cxnSpLocks/>
          </p:cNvCxnSpPr>
          <p:nvPr/>
        </p:nvCxnSpPr>
        <p:spPr>
          <a:xfrm flipH="1">
            <a:off x="7861109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5C732650-63DF-AD4F-AE34-2CBBBABE1E2D}"/>
              </a:ext>
            </a:extLst>
          </p:cNvPr>
          <p:cNvCxnSpPr>
            <a:cxnSpLocks/>
          </p:cNvCxnSpPr>
          <p:nvPr/>
        </p:nvCxnSpPr>
        <p:spPr>
          <a:xfrm>
            <a:off x="7956908" y="5665291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37615758-C3AD-0045-BC10-17C006C8B95B}"/>
              </a:ext>
            </a:extLst>
          </p:cNvPr>
          <p:cNvCxnSpPr>
            <a:cxnSpLocks/>
          </p:cNvCxnSpPr>
          <p:nvPr/>
        </p:nvCxnSpPr>
        <p:spPr>
          <a:xfrm flipH="1">
            <a:off x="8233819" y="5647445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6F989DAE-FC6F-CF41-8F64-528A7B42745C}"/>
              </a:ext>
            </a:extLst>
          </p:cNvPr>
          <p:cNvCxnSpPr>
            <a:cxnSpLocks/>
          </p:cNvCxnSpPr>
          <p:nvPr/>
        </p:nvCxnSpPr>
        <p:spPr>
          <a:xfrm>
            <a:off x="8313994" y="5582960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28781E05-009A-A44E-9E46-769AA6BBCDB8}"/>
              </a:ext>
            </a:extLst>
          </p:cNvPr>
          <p:cNvCxnSpPr>
            <a:cxnSpLocks/>
          </p:cNvCxnSpPr>
          <p:nvPr/>
        </p:nvCxnSpPr>
        <p:spPr>
          <a:xfrm>
            <a:off x="8672868" y="5640568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65061060-59FF-5143-B684-5708B798A3BF}"/>
              </a:ext>
            </a:extLst>
          </p:cNvPr>
          <p:cNvCxnSpPr>
            <a:cxnSpLocks/>
          </p:cNvCxnSpPr>
          <p:nvPr/>
        </p:nvCxnSpPr>
        <p:spPr>
          <a:xfrm>
            <a:off x="8664164" y="5582960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F616231D-C59F-8F43-A23B-996111602F0C}"/>
              </a:ext>
            </a:extLst>
          </p:cNvPr>
          <p:cNvCxnSpPr>
            <a:cxnSpLocks/>
          </p:cNvCxnSpPr>
          <p:nvPr/>
        </p:nvCxnSpPr>
        <p:spPr>
          <a:xfrm flipH="1">
            <a:off x="8303992" y="5245702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2A58342F-3509-444E-814D-9F011BBCA7A7}"/>
              </a:ext>
            </a:extLst>
          </p:cNvPr>
          <p:cNvCxnSpPr>
            <a:cxnSpLocks/>
          </p:cNvCxnSpPr>
          <p:nvPr/>
        </p:nvCxnSpPr>
        <p:spPr>
          <a:xfrm>
            <a:off x="8483814" y="5245702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64CB36F9-FA3A-2F4D-B1D3-8412CDEF52BF}"/>
              </a:ext>
            </a:extLst>
          </p:cNvPr>
          <p:cNvCxnSpPr>
            <a:cxnSpLocks/>
          </p:cNvCxnSpPr>
          <p:nvPr/>
        </p:nvCxnSpPr>
        <p:spPr>
          <a:xfrm flipH="1">
            <a:off x="7790675" y="4985854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6105F1B4-57D4-1C45-BEEB-E8C1ECB4B43B}"/>
              </a:ext>
            </a:extLst>
          </p:cNvPr>
          <p:cNvSpPr txBox="1"/>
          <p:nvPr/>
        </p:nvSpPr>
        <p:spPr>
          <a:xfrm>
            <a:off x="7712173" y="50846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55C505F1-21AB-2744-BA18-A67D839C6CFE}"/>
              </a:ext>
            </a:extLst>
          </p:cNvPr>
          <p:cNvSpPr txBox="1"/>
          <p:nvPr/>
        </p:nvSpPr>
        <p:spPr>
          <a:xfrm>
            <a:off x="7979758" y="4818466"/>
            <a:ext cx="310565" cy="2732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F1279D99-3329-BC4B-949E-96637A7918F5}"/>
              </a:ext>
            </a:extLst>
          </p:cNvPr>
          <p:cNvSpPr txBox="1"/>
          <p:nvPr/>
        </p:nvSpPr>
        <p:spPr>
          <a:xfrm>
            <a:off x="8335645" y="5100687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9F1EFE62-9C39-7B41-B8BE-E9CB014DC642}"/>
              </a:ext>
            </a:extLst>
          </p:cNvPr>
          <p:cNvSpPr txBox="1"/>
          <p:nvPr/>
        </p:nvSpPr>
        <p:spPr>
          <a:xfrm>
            <a:off x="8573989" y="5447103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12E443AF-4361-8042-8023-96FBEBD3186C}"/>
              </a:ext>
            </a:extLst>
          </p:cNvPr>
          <p:cNvSpPr txBox="1"/>
          <p:nvPr/>
        </p:nvSpPr>
        <p:spPr>
          <a:xfrm>
            <a:off x="8190870" y="5454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2567C638-FBD9-6B4D-8FC7-81C7F2B7EB98}"/>
              </a:ext>
            </a:extLst>
          </p:cNvPr>
          <p:cNvSpPr txBox="1"/>
          <p:nvPr/>
        </p:nvSpPr>
        <p:spPr>
          <a:xfrm>
            <a:off x="7845020" y="5443110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1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F7653AD5-65BD-7F4D-928A-FB47AA32675B}"/>
              </a:ext>
            </a:extLst>
          </p:cNvPr>
          <p:cNvSpPr txBox="1"/>
          <p:nvPr/>
        </p:nvSpPr>
        <p:spPr>
          <a:xfrm>
            <a:off x="7450013" y="544175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3AD135B9-2E85-554B-94CA-658552959B97}"/>
              </a:ext>
            </a:extLst>
          </p:cNvPr>
          <p:cNvSpPr txBox="1"/>
          <p:nvPr/>
        </p:nvSpPr>
        <p:spPr>
          <a:xfrm>
            <a:off x="7224422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7268397A-B302-E545-9710-4BB978A2F51A}"/>
              </a:ext>
            </a:extLst>
          </p:cNvPr>
          <p:cNvSpPr txBox="1"/>
          <p:nvPr/>
        </p:nvSpPr>
        <p:spPr>
          <a:xfrm>
            <a:off x="7471636" y="5848064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92EE0BFA-3D45-804D-859C-5FAA6D898B6C}"/>
              </a:ext>
            </a:extLst>
          </p:cNvPr>
          <p:cNvSpPr txBox="1"/>
          <p:nvPr/>
        </p:nvSpPr>
        <p:spPr>
          <a:xfrm>
            <a:off x="7722515" y="5846299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2F5F8091-A489-A04A-B127-E049DACFCD2A}"/>
              </a:ext>
            </a:extLst>
          </p:cNvPr>
          <p:cNvSpPr txBox="1"/>
          <p:nvPr/>
        </p:nvSpPr>
        <p:spPr>
          <a:xfrm>
            <a:off x="7973215" y="584517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69CAD6A-440D-9E45-BE2F-3F0C4A6CB532}"/>
              </a:ext>
            </a:extLst>
          </p:cNvPr>
          <p:cNvSpPr txBox="1"/>
          <p:nvPr/>
        </p:nvSpPr>
        <p:spPr>
          <a:xfrm>
            <a:off x="8206600" y="5843341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FEBD085C-3D22-5D48-A514-80AEA476861C}"/>
              </a:ext>
            </a:extLst>
          </p:cNvPr>
          <p:cNvSpPr txBox="1"/>
          <p:nvPr/>
        </p:nvSpPr>
        <p:spPr>
          <a:xfrm>
            <a:off x="8426008" y="5842302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09AA1FA7-528B-B64F-A7A4-6A312539C4A2}"/>
              </a:ext>
            </a:extLst>
          </p:cNvPr>
          <p:cNvSpPr txBox="1"/>
          <p:nvPr/>
        </p:nvSpPr>
        <p:spPr>
          <a:xfrm>
            <a:off x="8645699" y="584511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1DE3F76-CC81-7F41-9373-0E859FC570FF}"/>
              </a:ext>
            </a:extLst>
          </p:cNvPr>
          <p:cNvSpPr txBox="1"/>
          <p:nvPr/>
        </p:nvSpPr>
        <p:spPr>
          <a:xfrm>
            <a:off x="8865107" y="5850898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418AAA-6345-2241-85D9-C9225EA3FF67}"/>
              </a:ext>
            </a:extLst>
          </p:cNvPr>
          <p:cNvSpPr/>
          <p:nvPr/>
        </p:nvSpPr>
        <p:spPr>
          <a:xfrm>
            <a:off x="8140648" y="3703475"/>
            <a:ext cx="245183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D873F253-9197-4E4F-A576-E1035A128BCD}"/>
              </a:ext>
            </a:extLst>
          </p:cNvPr>
          <p:cNvSpPr/>
          <p:nvPr/>
        </p:nvSpPr>
        <p:spPr>
          <a:xfrm>
            <a:off x="4411620" y="3580975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873FF1B-561A-B14F-BDA3-25DE0B39E02A}"/>
              </a:ext>
            </a:extLst>
          </p:cNvPr>
          <p:cNvGrpSpPr/>
          <p:nvPr/>
        </p:nvGrpSpPr>
        <p:grpSpPr>
          <a:xfrm>
            <a:off x="4504188" y="3744518"/>
            <a:ext cx="1731041" cy="1393938"/>
            <a:chOff x="5799890" y="3012760"/>
            <a:chExt cx="1731041" cy="1393938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22AAEB3-5C72-754C-855F-B553245B18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673B714-04C3-F146-8A40-911045DFBE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E99940A-8114-BF4E-B4EC-2439C2AA8E0B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2795568-3D96-C240-ACBC-9E8190DE7E7F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347ECE4-B507-E242-A8F7-A00A97829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3A98CED-AB6D-774F-A6FA-FF86B30A95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CE95B6-0D4E-BA48-94B7-FE744FA541BC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D4BAE69-B243-E142-9E66-A4D20F00F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3618152-6004-4947-9CB9-3398EC58DE36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E938076-FD42-EF49-888B-5CE9AFEEB6E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06C644B-F607-0E43-AF15-37B806869E38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54CB665-7E9C-EC4E-8A63-12CEAB8E6B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51155FA-DCD1-BE4D-91E3-3419141531B9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42D1659-9D6C-F046-A080-9CA534EF9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0F33EFB-F714-BD49-9A6C-CA8948DEEBD7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CE00631-F009-2D44-B9FC-3A08BFB442F2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DAE2FA8-C95A-A64D-9BCC-4E6DD732DB6C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9B8C92-3677-CE43-9C19-EA5874EE3729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BCDB4AE-DD9C-2747-8BD7-98AC0951FDA6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2B97A58-4137-154E-8B78-5D47E8432B2C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7A82707-4A57-6C4B-80BF-25DF231FFA1D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993A5BF-B47F-954C-8BCF-0602EA8DF389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3B52D73-23B6-B04B-9CCF-9043F83BE277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F978921-6E8F-1745-9B7A-99D2E4363B11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0748DAB-CD5C-4746-9452-FFF7B399FB62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1896381-C610-CE45-B8E5-45ECFFF8B13C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56311BE-D80A-9A49-A4B0-3634C86F1AB0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890F7E9-C464-E241-9C32-0FAECED2BD99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B68B836-3FE0-C94B-9F44-4FF834BA9A18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latin typeface="LM Mono 10" pitchFamily="49" charset="77"/>
              </a:endParaRPr>
            </a:p>
          </p:txBody>
        </p:sp>
      </p:grpSp>
      <p:sp>
        <p:nvSpPr>
          <p:cNvPr id="115" name="Line">
            <a:extLst>
              <a:ext uri="{FF2B5EF4-FFF2-40B4-BE49-F238E27FC236}">
                <a16:creationId xmlns:a16="http://schemas.microsoft.com/office/drawing/2014/main" id="{72E1F9D2-F80B-AA4A-9FF9-3BF631F22EA1}"/>
              </a:ext>
            </a:extLst>
          </p:cNvPr>
          <p:cNvSpPr/>
          <p:nvPr/>
        </p:nvSpPr>
        <p:spPr>
          <a:xfrm flipH="1" flipV="1">
            <a:off x="6352094" y="4676902"/>
            <a:ext cx="1858022" cy="1212254"/>
          </a:xfrm>
          <a:prstGeom prst="line">
            <a:avLst/>
          </a:prstGeom>
          <a:ln w="5715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16" name="Line">
            <a:extLst>
              <a:ext uri="{FF2B5EF4-FFF2-40B4-BE49-F238E27FC236}">
                <a16:creationId xmlns:a16="http://schemas.microsoft.com/office/drawing/2014/main" id="{7308A110-A6D0-CA42-936C-DC896FF74C44}"/>
              </a:ext>
            </a:extLst>
          </p:cNvPr>
          <p:cNvSpPr/>
          <p:nvPr/>
        </p:nvSpPr>
        <p:spPr>
          <a:xfrm flipH="1" flipV="1">
            <a:off x="6375422" y="3937440"/>
            <a:ext cx="1745319" cy="7377"/>
          </a:xfrm>
          <a:prstGeom prst="line">
            <a:avLst/>
          </a:prstGeom>
          <a:ln w="5715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E058C1E-A298-5F40-822D-C16E03E056F9}"/>
              </a:ext>
            </a:extLst>
          </p:cNvPr>
          <p:cNvSpPr txBox="1"/>
          <p:nvPr/>
        </p:nvSpPr>
        <p:spPr>
          <a:xfrm>
            <a:off x="5247178" y="3739325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6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DCA8939-9806-264F-900C-30B99EACD09B}"/>
              </a:ext>
            </a:extLst>
          </p:cNvPr>
          <p:cNvSpPr txBox="1"/>
          <p:nvPr/>
        </p:nvSpPr>
        <p:spPr>
          <a:xfrm>
            <a:off x="4926589" y="4007566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4516129-C45F-3640-A9CB-CA3447A61F72}"/>
              </a:ext>
            </a:extLst>
          </p:cNvPr>
          <p:cNvSpPr txBox="1"/>
          <p:nvPr/>
        </p:nvSpPr>
        <p:spPr>
          <a:xfrm>
            <a:off x="5586283" y="4014338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4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461D4AF-DF7E-CD45-A27B-48E17C1B2CF7}"/>
              </a:ext>
            </a:extLst>
          </p:cNvPr>
          <p:cNvSpPr/>
          <p:nvPr/>
        </p:nvSpPr>
        <p:spPr>
          <a:xfrm>
            <a:off x="8375218" y="3711902"/>
            <a:ext cx="211316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171D776-0794-FE48-9D53-D3D04913ACD9}"/>
              </a:ext>
            </a:extLst>
          </p:cNvPr>
          <p:cNvSpPr txBox="1"/>
          <p:nvPr/>
        </p:nvSpPr>
        <p:spPr>
          <a:xfrm>
            <a:off x="5437335" y="4351188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4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FFD83E1-D0F2-DA48-8ABF-051F6120ED08}"/>
              </a:ext>
            </a:extLst>
          </p:cNvPr>
          <p:cNvSpPr txBox="1"/>
          <p:nvPr/>
        </p:nvSpPr>
        <p:spPr>
          <a:xfrm>
            <a:off x="5787332" y="4354846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C091AB40-92DE-D84A-97B4-768293FC45A4}"/>
              </a:ext>
            </a:extLst>
          </p:cNvPr>
          <p:cNvSpPr/>
          <p:nvPr/>
        </p:nvSpPr>
        <p:spPr>
          <a:xfrm>
            <a:off x="8194575" y="5785092"/>
            <a:ext cx="245183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416AC43-D09E-3B45-871B-E685E28C1E78}"/>
              </a:ext>
            </a:extLst>
          </p:cNvPr>
          <p:cNvSpPr/>
          <p:nvPr/>
        </p:nvSpPr>
        <p:spPr>
          <a:xfrm>
            <a:off x="8429145" y="5793519"/>
            <a:ext cx="211316" cy="411494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F6BF8A1-2D38-9A4A-BBE5-99649B0572EE}"/>
              </a:ext>
            </a:extLst>
          </p:cNvPr>
          <p:cNvSpPr txBox="1"/>
          <p:nvPr/>
        </p:nvSpPr>
        <p:spPr>
          <a:xfrm>
            <a:off x="5599419" y="4803560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4DDC263-927F-2B43-A452-0B48A581EC71}"/>
              </a:ext>
            </a:extLst>
          </p:cNvPr>
          <p:cNvSpPr txBox="1"/>
          <p:nvPr/>
        </p:nvSpPr>
        <p:spPr>
          <a:xfrm>
            <a:off x="5382837" y="4806278"/>
            <a:ext cx="191770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29" name="Down Arrow 128">
            <a:extLst>
              <a:ext uri="{FF2B5EF4-FFF2-40B4-BE49-F238E27FC236}">
                <a16:creationId xmlns:a16="http://schemas.microsoft.com/office/drawing/2014/main" id="{B9A039EB-42BF-B342-A3A4-A800BEB7C692}"/>
              </a:ext>
            </a:extLst>
          </p:cNvPr>
          <p:cNvSpPr/>
          <p:nvPr/>
        </p:nvSpPr>
        <p:spPr>
          <a:xfrm rot="10800000">
            <a:off x="5452183" y="5202487"/>
            <a:ext cx="477078" cy="51683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F29EACA-A766-D44A-8390-6ED4F46A4466}"/>
              </a:ext>
            </a:extLst>
          </p:cNvPr>
          <p:cNvSpPr txBox="1"/>
          <p:nvPr/>
        </p:nvSpPr>
        <p:spPr>
          <a:xfrm>
            <a:off x="5422535" y="5756937"/>
            <a:ext cx="54155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50912BC-B6EA-A841-8F18-66F094C0A3BA}"/>
              </a:ext>
            </a:extLst>
          </p:cNvPr>
          <p:cNvSpPr/>
          <p:nvPr/>
        </p:nvSpPr>
        <p:spPr>
          <a:xfrm>
            <a:off x="2535677" y="5722085"/>
            <a:ext cx="294183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LM Sans 10" pitchFamily="2" charset="77"/>
              </a:rPr>
              <a:t>Heavy hitter:</a:t>
            </a:r>
            <a:br>
              <a:rPr lang="en-US" dirty="0">
                <a:latin typeface="LM Sans 10" pitchFamily="2" charset="77"/>
              </a:rPr>
            </a:br>
            <a:r>
              <a:rPr lang="en-US" dirty="0">
                <a:latin typeface="LM Sans 10" pitchFamily="2" charset="77"/>
              </a:rPr>
              <a:t>(string is path to heavy leaf)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5D1184C-3D71-944F-98DA-12D77649FA64}"/>
              </a:ext>
            </a:extLst>
          </p:cNvPr>
          <p:cNvSpPr/>
          <p:nvPr/>
        </p:nvSpPr>
        <p:spPr>
          <a:xfrm rot="1155477">
            <a:off x="5819265" y="5514113"/>
            <a:ext cx="387000" cy="379331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ECC5CFA-583C-644A-AD4D-46F7C09A8D1B}"/>
                  </a:ext>
                </a:extLst>
              </p:cNvPr>
              <p:cNvSpPr/>
              <p:nvPr/>
            </p:nvSpPr>
            <p:spPr>
              <a:xfrm>
                <a:off x="4317409" y="3094653"/>
                <a:ext cx="22610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LM Sans 10" pitchFamily="2" charset="77"/>
                  </a:rPr>
                  <a:t>Threshold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4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ECC5CFA-583C-644A-AD4D-46F7C09A8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409" y="3094653"/>
                <a:ext cx="2261068" cy="461665"/>
              </a:xfrm>
              <a:prstGeom prst="rect">
                <a:avLst/>
              </a:prstGeom>
              <a:blipFill>
                <a:blip r:embed="rId11"/>
                <a:stretch>
                  <a:fillRect l="-391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AB07D4-B162-5A4B-8446-1961AAB59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92"/>
    </mc:Choice>
    <mc:Fallback xmlns="">
      <p:transition spd="slow" advTm="2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06F5-624D-EA49-809B-F96886A8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Mozilla wants to know…</a:t>
            </a:r>
            <a:br>
              <a:rPr lang="en-US" dirty="0"/>
            </a:br>
            <a:r>
              <a:rPr lang="en-US" dirty="0"/>
              <a:t>which URLs most often crash the browser?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EB5C13E-80FC-B64E-ADE3-FF8524E707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27" t="5628" r="31427" b="8083"/>
          <a:stretch>
            <a:fillRect/>
          </a:stretch>
        </p:blipFill>
        <p:spPr>
          <a:xfrm>
            <a:off x="1005461" y="2121016"/>
            <a:ext cx="371066" cy="670429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…">
            <a:extLst>
              <a:ext uri="{FF2B5EF4-FFF2-40B4-BE49-F238E27FC236}">
                <a16:creationId xmlns:a16="http://schemas.microsoft.com/office/drawing/2014/main" id="{50765C74-F0BE-C349-B46B-8D735C2EB079}"/>
              </a:ext>
            </a:extLst>
          </p:cNvPr>
          <p:cNvSpPr txBox="1"/>
          <p:nvPr/>
        </p:nvSpPr>
        <p:spPr>
          <a:xfrm rot="5400000">
            <a:off x="780094" y="4593931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CF64752-EEE6-0D48-97FA-7C668D389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05" y="2887117"/>
            <a:ext cx="357778" cy="7061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124" y="5160804"/>
            <a:ext cx="609740" cy="94509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0061C88-8350-D542-B19B-07ACA60651F7}"/>
              </a:ext>
            </a:extLst>
          </p:cNvPr>
          <p:cNvSpPr txBox="1">
            <a:spLocks/>
          </p:cNvSpPr>
          <p:nvPr/>
        </p:nvSpPr>
        <p:spPr>
          <a:xfrm>
            <a:off x="838200" y="1205523"/>
            <a:ext cx="6228806" cy="236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adnika" pitchFamily="2" charset="77"/>
                <a:ea typeface="+mj-ea"/>
                <a:cs typeface="+mj-cs"/>
              </a:defRPr>
            </a:lvl1pPr>
          </a:lstStyle>
          <a:p>
            <a:endParaRPr lang="en-US" sz="40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588F61-5B2B-9040-83CA-3E90DAC1BA10}"/>
              </a:ext>
            </a:extLst>
          </p:cNvPr>
          <p:cNvSpPr/>
          <p:nvPr/>
        </p:nvSpPr>
        <p:spPr>
          <a:xfrm>
            <a:off x="1427287" y="2215646"/>
            <a:ext cx="4530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stanford.edu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/images/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logo.png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FB4E7-9FDA-2E43-B551-DCA41B4269C7}"/>
              </a:ext>
            </a:extLst>
          </p:cNvPr>
          <p:cNvSpPr/>
          <p:nvPr/>
        </p:nvSpPr>
        <p:spPr>
          <a:xfrm>
            <a:off x="1427287" y="3755455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google.com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search?q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=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prostate+cancer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DE298B12-00DF-7045-8F71-05E496CA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27" t="5628" r="31427" b="8083"/>
          <a:stretch>
            <a:fillRect/>
          </a:stretch>
        </p:blipFill>
        <p:spPr>
          <a:xfrm>
            <a:off x="1005461" y="3689204"/>
            <a:ext cx="371066" cy="6704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E009EC-A179-FA4C-8169-87833AD782CF}"/>
              </a:ext>
            </a:extLst>
          </p:cNvPr>
          <p:cNvSpPr/>
          <p:nvPr/>
        </p:nvSpPr>
        <p:spPr>
          <a:xfrm>
            <a:off x="1427287" y="298555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nytimes.com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index.html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9461EA-63EF-3B4D-8B3E-FDB1B987F235}"/>
              </a:ext>
            </a:extLst>
          </p:cNvPr>
          <p:cNvSpPr/>
          <p:nvPr/>
        </p:nvSpPr>
        <p:spPr>
          <a:xfrm>
            <a:off x="1427287" y="5405735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nytimes.com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index.html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BBAF17E-9CDD-2745-B873-F62FCF85F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7"/>
    </mc:Choice>
    <mc:Fallback xmlns="">
      <p:transition spd="slow" advTm="1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33D43-149C-9045-9F70-034CB1A8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scheme: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4205B-59EB-2D43-AED0-CF189E8D9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007600"/>
                </a:solidFill>
              </a:rPr>
              <a:t>Correctness</a:t>
            </a:r>
            <a:br>
              <a:rPr lang="en-US" dirty="0"/>
            </a:br>
            <a:r>
              <a:rPr lang="en-US" dirty="0"/>
              <a:t>Servers find exactly the set of heavy hitters (no error).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b="1" dirty="0">
                <a:solidFill>
                  <a:srgbClr val="007600"/>
                </a:solidFill>
              </a:rPr>
              <a:t>Privacy</a:t>
            </a:r>
            <a:br>
              <a:rPr lang="en-US" dirty="0">
                <a:solidFill>
                  <a:srgbClr val="007600"/>
                </a:solidFill>
              </a:rPr>
            </a:br>
            <a:r>
              <a:rPr lang="en-US" dirty="0"/>
              <a:t>If one server is honest, servers learn only the set of heavy “prefixes”</a:t>
            </a:r>
            <a:br>
              <a:rPr lang="en-US" dirty="0"/>
            </a:br>
            <a:endParaRPr lang="en-US" sz="2400" dirty="0"/>
          </a:p>
          <a:p>
            <a:pPr marL="0" indent="0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3600" b="1" dirty="0">
                <a:solidFill>
                  <a:srgbClr val="7030A0"/>
                </a:solidFill>
              </a:rPr>
              <a:t>Are we done?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FC957-2D58-7F47-A57B-83EDE97E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CD483F-5C87-7545-95DF-FD133A4B2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9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0"/>
    </mc:Choice>
    <mc:Fallback xmlns="">
      <p:transition spd="slow" advTm="2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D677-F52B-3A44-947C-A916C11C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F04B0-05C2-AC49-85F8-EC4282A965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8" y="1690687"/>
                <a:ext cx="11049001" cy="486805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1. Each tree is exponentially large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Client cannot materialize it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b="1" dirty="0">
                    <a:solidFill>
                      <a:srgbClr val="7030A0"/>
                    </a:solidFill>
                  </a:rPr>
                  <a:t>Idea:  </a:t>
                </a:r>
                <a:r>
                  <a:rPr lang="en-US" u="sng" dirty="0"/>
                  <a:t>Incremental</a:t>
                </a:r>
                <a:r>
                  <a:rPr lang="en-US" dirty="0"/>
                  <a:t> distributed point functions.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Succinct secret sharing of a tree with one non-zero path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Communication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instead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 [with normal DPF]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2. Client can send malformed secret shares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Data corruption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b="1" dirty="0">
                    <a:solidFill>
                      <a:srgbClr val="7030A0"/>
                    </a:solidFill>
                  </a:rPr>
                  <a:t>Idea:  </a:t>
                </a:r>
                <a:r>
                  <a:rPr lang="en-US" dirty="0"/>
                  <a:t>Malicious-secure sketching.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Servers can test whether a secret-shared vector is</a:t>
                </a:r>
                <a:br>
                  <a:rPr lang="en-US" dirty="0"/>
                </a:br>
                <a:r>
                  <a:rPr lang="en-US" dirty="0"/>
                  <a:t>		     non-zero in a single coordinate.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 interaction with client,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/>
                  <a:t> comm b/w servers.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Extractable distributed point functions (see paper)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F04B0-05C2-AC49-85F8-EC4282A965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690687"/>
                <a:ext cx="11049001" cy="4868055"/>
              </a:xfrm>
              <a:blipFill>
                <a:blip r:embed="rId6"/>
                <a:stretch>
                  <a:fillRect l="-1032" t="-2338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70CC2-227F-7649-A9D4-9391A786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21</a:t>
            </a:fld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47316A7-E282-A246-8390-2330A628698C}"/>
              </a:ext>
            </a:extLst>
          </p:cNvPr>
          <p:cNvSpPr/>
          <p:nvPr/>
        </p:nvSpPr>
        <p:spPr>
          <a:xfrm>
            <a:off x="6362698" y="879423"/>
            <a:ext cx="3757487" cy="811263"/>
          </a:xfrm>
          <a:prstGeom prst="wedgeRoundRectCallout">
            <a:avLst>
              <a:gd name="adj1" fmla="val -55596"/>
              <a:gd name="adj2" fmla="val 55576"/>
              <a:gd name="adj3" fmla="val 1666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M Sans 10" pitchFamily="2" charset="77"/>
              </a:rPr>
              <a:t>e.g., when strings are</a:t>
            </a:r>
            <a:br>
              <a:rPr lang="en-US" sz="2400" dirty="0">
                <a:latin typeface="LM Sans 10" pitchFamily="2" charset="77"/>
              </a:rPr>
            </a:br>
            <a:r>
              <a:rPr lang="en-US" sz="2400" dirty="0">
                <a:latin typeface="LM Sans 10" pitchFamily="2" charset="77"/>
              </a:rPr>
              <a:t>URLs, locations, passwords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7423C-EF08-5D47-BA49-08D695A9FBBE}"/>
              </a:ext>
            </a:extLst>
          </p:cNvPr>
          <p:cNvSpPr/>
          <p:nvPr/>
        </p:nvSpPr>
        <p:spPr>
          <a:xfrm>
            <a:off x="608654" y="3910853"/>
            <a:ext cx="10745146" cy="2568575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79C9BF-6DDB-9649-8E68-F4C3F446E0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4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19"/>
    </mc:Choice>
    <mc:Fallback xmlns="">
      <p:transition spd="slow" advTm="5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8E7BF110-AC35-E847-9B52-657F2700EF62}"/>
              </a:ext>
            </a:extLst>
          </p:cNvPr>
          <p:cNvSpPr/>
          <p:nvPr/>
        </p:nvSpPr>
        <p:spPr>
          <a:xfrm>
            <a:off x="5707322" y="4917412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0A2F34-04C0-E64A-AF82-7E540D2EC5B5}"/>
              </a:ext>
            </a:extLst>
          </p:cNvPr>
          <p:cNvSpPr/>
          <p:nvPr/>
        </p:nvSpPr>
        <p:spPr>
          <a:xfrm>
            <a:off x="5707322" y="2849217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Contribution 1:</a:t>
            </a:r>
            <a:br>
              <a:rPr lang="en-US" dirty="0"/>
            </a:br>
            <a:r>
              <a:rPr lang="en-US" dirty="0"/>
              <a:t>Incremental distributed point functions (DPFs)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Each client secret-shares the labels on a tree with one non-zero path and sends one share to each server. </a:t>
                </a:r>
                <a:r>
                  <a:rPr lang="en-US" b="1" dirty="0">
                    <a:solidFill>
                      <a:srgbClr val="FF0000"/>
                    </a:solidFill>
                  </a:rPr>
                  <a:t>Communication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  </a:t>
                </a:r>
                <a:r>
                  <a:rPr lang="en-US" b="1" dirty="0">
                    <a:solidFill>
                      <a:srgbClr val="FF0000"/>
                    </a:solidFill>
                    <a:sym typeface="Wingdings" pitchFamily="2" charset="2"/>
                  </a:rPr>
                  <a:t>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206" t="-2616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4" y="5430233"/>
            <a:ext cx="958820" cy="95882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60" y="3564273"/>
            <a:ext cx="1377713" cy="3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4B5892-0748-AE47-B789-D4CB13D43502}"/>
              </a:ext>
            </a:extLst>
          </p:cNvPr>
          <p:cNvCxnSpPr>
            <a:cxnSpLocks/>
          </p:cNvCxnSpPr>
          <p:nvPr/>
        </p:nvCxnSpPr>
        <p:spPr>
          <a:xfrm flipH="1">
            <a:off x="2524970" y="4717113"/>
            <a:ext cx="2971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3176D9-7234-8F44-AB10-09838CDB2324}"/>
              </a:ext>
            </a:extLst>
          </p:cNvPr>
          <p:cNvCxnSpPr>
            <a:cxnSpLocks/>
          </p:cNvCxnSpPr>
          <p:nvPr/>
        </p:nvCxnSpPr>
        <p:spPr>
          <a:xfrm flipH="1">
            <a:off x="2877898" y="4152128"/>
            <a:ext cx="329157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CAAEF3-E27D-3742-9A93-954A8AECD484}"/>
              </a:ext>
            </a:extLst>
          </p:cNvPr>
          <p:cNvCxnSpPr>
            <a:cxnSpLocks/>
          </p:cNvCxnSpPr>
          <p:nvPr/>
        </p:nvCxnSpPr>
        <p:spPr>
          <a:xfrm>
            <a:off x="3218318" y="4152128"/>
            <a:ext cx="276898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524F49-172E-CF43-90E2-90F5EF16C534}"/>
              </a:ext>
            </a:extLst>
          </p:cNvPr>
          <p:cNvCxnSpPr>
            <a:cxnSpLocks/>
          </p:cNvCxnSpPr>
          <p:nvPr/>
        </p:nvCxnSpPr>
        <p:spPr>
          <a:xfrm>
            <a:off x="3744265" y="3797432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92CB88-CD11-9843-A756-24BA5B2B4020}"/>
              </a:ext>
            </a:extLst>
          </p:cNvPr>
          <p:cNvCxnSpPr>
            <a:cxnSpLocks/>
          </p:cNvCxnSpPr>
          <p:nvPr/>
        </p:nvCxnSpPr>
        <p:spPr>
          <a:xfrm flipH="1">
            <a:off x="2840854" y="4707441"/>
            <a:ext cx="37044" cy="4721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D3951E-8300-1649-87B0-D90FFA8B56C4}"/>
              </a:ext>
            </a:extLst>
          </p:cNvPr>
          <p:cNvCxnSpPr>
            <a:cxnSpLocks/>
          </p:cNvCxnSpPr>
          <p:nvPr/>
        </p:nvCxnSpPr>
        <p:spPr>
          <a:xfrm flipH="1">
            <a:off x="3315349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1D99B6-DE19-A84E-8AC5-0EB532EABD88}"/>
              </a:ext>
            </a:extLst>
          </p:cNvPr>
          <p:cNvCxnSpPr>
            <a:cxnSpLocks/>
          </p:cNvCxnSpPr>
          <p:nvPr/>
        </p:nvCxnSpPr>
        <p:spPr>
          <a:xfrm>
            <a:off x="3473291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1CC491-4363-4440-95CE-55E78DD01FA6}"/>
              </a:ext>
            </a:extLst>
          </p:cNvPr>
          <p:cNvCxnSpPr>
            <a:cxnSpLocks/>
          </p:cNvCxnSpPr>
          <p:nvPr/>
        </p:nvCxnSpPr>
        <p:spPr>
          <a:xfrm flipH="1">
            <a:off x="3929824" y="4717113"/>
            <a:ext cx="145451" cy="59648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A6C1A5-91ED-F74D-9191-E9BF8FEA39B3}"/>
              </a:ext>
            </a:extLst>
          </p:cNvPr>
          <p:cNvCxnSpPr>
            <a:cxnSpLocks/>
          </p:cNvCxnSpPr>
          <p:nvPr/>
        </p:nvCxnSpPr>
        <p:spPr>
          <a:xfrm>
            <a:off x="4062007" y="4626426"/>
            <a:ext cx="242214" cy="53435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5C9496-79FC-7D4D-8308-31A572184BC0}"/>
              </a:ext>
            </a:extLst>
          </p:cNvPr>
          <p:cNvCxnSpPr>
            <a:cxnSpLocks/>
          </p:cNvCxnSpPr>
          <p:nvPr/>
        </p:nvCxnSpPr>
        <p:spPr>
          <a:xfrm>
            <a:off x="4653671" y="4707441"/>
            <a:ext cx="8977" cy="49652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EA4E75-6284-C74F-8D2D-3E01466C3CDA}"/>
              </a:ext>
            </a:extLst>
          </p:cNvPr>
          <p:cNvCxnSpPr>
            <a:cxnSpLocks/>
          </p:cNvCxnSpPr>
          <p:nvPr/>
        </p:nvCxnSpPr>
        <p:spPr>
          <a:xfrm>
            <a:off x="4639321" y="4626426"/>
            <a:ext cx="448457" cy="5782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2E926B5-349C-254A-AEFD-45FE875DA995}"/>
              </a:ext>
            </a:extLst>
          </p:cNvPr>
          <p:cNvCxnSpPr>
            <a:cxnSpLocks/>
          </p:cNvCxnSpPr>
          <p:nvPr/>
        </p:nvCxnSpPr>
        <p:spPr>
          <a:xfrm flipH="1">
            <a:off x="4045517" y="4152128"/>
            <a:ext cx="258704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52DBAD-80F7-2B49-B87F-34AE8EA3545F}"/>
              </a:ext>
            </a:extLst>
          </p:cNvPr>
          <p:cNvCxnSpPr>
            <a:cxnSpLocks/>
          </p:cNvCxnSpPr>
          <p:nvPr/>
        </p:nvCxnSpPr>
        <p:spPr>
          <a:xfrm>
            <a:off x="4341983" y="4152128"/>
            <a:ext cx="297338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173C88-AF49-7D4C-8B15-C116BCAA23B3}"/>
              </a:ext>
            </a:extLst>
          </p:cNvPr>
          <p:cNvCxnSpPr>
            <a:cxnSpLocks/>
          </p:cNvCxnSpPr>
          <p:nvPr/>
        </p:nvCxnSpPr>
        <p:spPr>
          <a:xfrm flipH="1">
            <a:off x="3199228" y="3786694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F251A5-CE36-DC49-B765-E17B20A7112F}"/>
              </a:ext>
            </a:extLst>
          </p:cNvPr>
          <p:cNvSpPr txBox="1"/>
          <p:nvPr/>
        </p:nvSpPr>
        <p:spPr>
          <a:xfrm>
            <a:off x="274929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C0F06B-3F98-7E40-BB4F-DF4487579671}"/>
              </a:ext>
            </a:extLst>
          </p:cNvPr>
          <p:cNvSpPr txBox="1"/>
          <p:nvPr/>
        </p:nvSpPr>
        <p:spPr>
          <a:xfrm>
            <a:off x="236674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F6137B-19FF-F441-81B4-1348B8389E44}"/>
              </a:ext>
            </a:extLst>
          </p:cNvPr>
          <p:cNvSpPr txBox="1"/>
          <p:nvPr/>
        </p:nvSpPr>
        <p:spPr>
          <a:xfrm>
            <a:off x="272928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72BB62-433B-E24F-9D72-BDB69863B2E4}"/>
              </a:ext>
            </a:extLst>
          </p:cNvPr>
          <p:cNvSpPr txBox="1"/>
          <p:nvPr/>
        </p:nvSpPr>
        <p:spPr>
          <a:xfrm>
            <a:off x="3326612" y="4410983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0602C7-F127-534C-999E-56F81CE9242D}"/>
              </a:ext>
            </a:extLst>
          </p:cNvPr>
          <p:cNvSpPr txBox="1"/>
          <p:nvPr/>
        </p:nvSpPr>
        <p:spPr>
          <a:xfrm>
            <a:off x="309181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08EB03-4E6D-614A-8A13-7638DD54E512}"/>
              </a:ext>
            </a:extLst>
          </p:cNvPr>
          <p:cNvSpPr txBox="1"/>
          <p:nvPr/>
        </p:nvSpPr>
        <p:spPr>
          <a:xfrm>
            <a:off x="3454354" y="5035514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99BE57-2483-0A44-B457-ACAB6022D95B}"/>
              </a:ext>
            </a:extLst>
          </p:cNvPr>
          <p:cNvSpPr txBox="1"/>
          <p:nvPr/>
        </p:nvSpPr>
        <p:spPr>
          <a:xfrm>
            <a:off x="381688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4B4DEF-32B6-9447-96AE-4ED06319AF59}"/>
              </a:ext>
            </a:extLst>
          </p:cNvPr>
          <p:cNvSpPr txBox="1"/>
          <p:nvPr/>
        </p:nvSpPr>
        <p:spPr>
          <a:xfrm>
            <a:off x="417942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A1B8DD-ED11-8E42-BE5C-E39974516B84}"/>
              </a:ext>
            </a:extLst>
          </p:cNvPr>
          <p:cNvSpPr txBox="1"/>
          <p:nvPr/>
        </p:nvSpPr>
        <p:spPr>
          <a:xfrm>
            <a:off x="454195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FC4562-4A9B-7C47-9E50-C9D10F2C8D13}"/>
              </a:ext>
            </a:extLst>
          </p:cNvPr>
          <p:cNvSpPr txBox="1"/>
          <p:nvPr/>
        </p:nvSpPr>
        <p:spPr>
          <a:xfrm>
            <a:off x="4904496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23657F-1ABF-424B-929F-4249867FFA6F}"/>
              </a:ext>
            </a:extLst>
          </p:cNvPr>
          <p:cNvSpPr txBox="1"/>
          <p:nvPr/>
        </p:nvSpPr>
        <p:spPr>
          <a:xfrm>
            <a:off x="3903925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AC5282-1F7E-1647-B62F-9E4A7899C6F3}"/>
              </a:ext>
            </a:extLst>
          </p:cNvPr>
          <p:cNvSpPr txBox="1"/>
          <p:nvPr/>
        </p:nvSpPr>
        <p:spPr>
          <a:xfrm>
            <a:off x="448123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F73914-A13E-3045-B4D8-FB55851E3028}"/>
              </a:ext>
            </a:extLst>
          </p:cNvPr>
          <p:cNvSpPr txBox="1"/>
          <p:nvPr/>
        </p:nvSpPr>
        <p:spPr>
          <a:xfrm>
            <a:off x="3069803" y="3925568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09E214F-17C7-9E44-91B2-DA7E2B8066E7}"/>
              </a:ext>
            </a:extLst>
          </p:cNvPr>
          <p:cNvSpPr txBox="1"/>
          <p:nvPr/>
        </p:nvSpPr>
        <p:spPr>
          <a:xfrm>
            <a:off x="4154765" y="3925568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C9ADF2-4F09-8649-B46F-59DF642A69F0}"/>
              </a:ext>
            </a:extLst>
          </p:cNvPr>
          <p:cNvSpPr txBox="1"/>
          <p:nvPr/>
        </p:nvSpPr>
        <p:spPr>
          <a:xfrm>
            <a:off x="3587760" y="3551291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BCF6270-EBD4-CD45-8B99-DB2268F3DA7C}"/>
              </a:ext>
            </a:extLst>
          </p:cNvPr>
          <p:cNvSpPr txBox="1"/>
          <p:nvPr/>
        </p:nvSpPr>
        <p:spPr>
          <a:xfrm>
            <a:off x="382144" y="6094740"/>
            <a:ext cx="1377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M Sans 10" pitchFamily="2" charset="77"/>
              </a:rPr>
              <a:t>Client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B055EC-2F09-9F4A-BE34-7582074E82E0}"/>
              </a:ext>
            </a:extLst>
          </p:cNvPr>
          <p:cNvGrpSpPr/>
          <p:nvPr/>
        </p:nvGrpSpPr>
        <p:grpSpPr>
          <a:xfrm>
            <a:off x="5799890" y="3012760"/>
            <a:ext cx="1731041" cy="1393938"/>
            <a:chOff x="5799890" y="3012760"/>
            <a:chExt cx="1731041" cy="13939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B29A1C-FE88-E741-830E-9D962C660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DE725C-1B34-2641-92B8-CD4591E4D4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9816CCC-2279-CA4E-87E1-10098A543E93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6B4357-B7E5-6B43-B559-C10B45BE3676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5C90693-EF4D-9444-9C94-EABD09DC9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5849C8E-01D3-E44E-8223-E3EE0A2E5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E8A3F0E-6ED6-DF45-929F-A5973CFD1955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061C828-4C02-D849-949A-0F1EAE50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339231-D45B-6349-AC67-4B7BECF419A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01B4F5-8115-D442-912F-CF8CB1FAC776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DF93FE-3780-D94D-81E0-D901314BEDFB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6A5A850-5EE7-984C-9845-FE6446AF3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5B72AF-E483-2D44-8528-E0F88AACD406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E8421E7-0BCC-D440-97E1-D47ECB0F9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D7821A-6947-9542-92F8-8249782AD510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7C13B9-9F3F-C441-9131-D4B420057DCC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ADC3561-CF96-0B4A-8DED-FADC7C0102CA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411F78D-B516-2249-9F1D-B33111CDFB6B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0819D15-07C9-B142-972F-B60D6488F327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0DD45B4-8E6F-464A-87E3-0B3F081DDBD2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F12964-FC65-3B46-BB68-B471FBEC646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7C0F19A-DD7B-504B-B06A-1ED9DFE3DFD1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F16B265-788C-7249-9D96-8872684AA9F4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35BFFB-555A-6146-98C3-1C4FB943ED1F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A8B928-44F6-E449-AD62-9C24084DA5BD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621A5B3-59A5-0C41-877E-5833425032A2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FA77FAB-7337-4042-9A43-31C0018291E7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4EA64EE-80B0-5042-B31B-DF054C9CDC9C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D88E8C1-95AD-334B-A4AF-54045C5421F6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</p:grp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F594C0C-F6FE-F84C-82EB-B67E589F14C5}"/>
              </a:ext>
            </a:extLst>
          </p:cNvPr>
          <p:cNvCxnSpPr>
            <a:cxnSpLocks/>
          </p:cNvCxnSpPr>
          <p:nvPr/>
        </p:nvCxnSpPr>
        <p:spPr>
          <a:xfrm flipH="1">
            <a:off x="5886308" y="5964914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B94CC1F-2DFD-ED43-ADBD-148F2449B7E7}"/>
              </a:ext>
            </a:extLst>
          </p:cNvPr>
          <p:cNvCxnSpPr>
            <a:cxnSpLocks/>
          </p:cNvCxnSpPr>
          <p:nvPr/>
        </p:nvCxnSpPr>
        <p:spPr>
          <a:xfrm flipH="1">
            <a:off x="6100377" y="5563171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F25E3A8-14B7-F848-8ADE-2CBF6A63E602}"/>
              </a:ext>
            </a:extLst>
          </p:cNvPr>
          <p:cNvCxnSpPr>
            <a:cxnSpLocks/>
          </p:cNvCxnSpPr>
          <p:nvPr/>
        </p:nvCxnSpPr>
        <p:spPr>
          <a:xfrm>
            <a:off x="6306858" y="5563171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63AC24A-862A-674B-A4E8-9D2A8C010750}"/>
              </a:ext>
            </a:extLst>
          </p:cNvPr>
          <p:cNvCxnSpPr>
            <a:cxnSpLocks/>
          </p:cNvCxnSpPr>
          <p:nvPr/>
        </p:nvCxnSpPr>
        <p:spPr>
          <a:xfrm>
            <a:off x="6625872" y="5310958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C96D720-1F42-BF45-8735-CBACC9139D51}"/>
              </a:ext>
            </a:extLst>
          </p:cNvPr>
          <p:cNvCxnSpPr>
            <a:cxnSpLocks/>
          </p:cNvCxnSpPr>
          <p:nvPr/>
        </p:nvCxnSpPr>
        <p:spPr>
          <a:xfrm flipH="1">
            <a:off x="6077908" y="5958037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F00E972-965F-A748-8345-5B04C228C8C6}"/>
              </a:ext>
            </a:extLst>
          </p:cNvPr>
          <p:cNvCxnSpPr>
            <a:cxnSpLocks/>
          </p:cNvCxnSpPr>
          <p:nvPr/>
        </p:nvCxnSpPr>
        <p:spPr>
          <a:xfrm flipH="1">
            <a:off x="6365713" y="5982760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7556ECC-DAE4-5546-8E0B-CF1710677D49}"/>
              </a:ext>
            </a:extLst>
          </p:cNvPr>
          <p:cNvCxnSpPr>
            <a:cxnSpLocks/>
          </p:cNvCxnSpPr>
          <p:nvPr/>
        </p:nvCxnSpPr>
        <p:spPr>
          <a:xfrm>
            <a:off x="6461512" y="5982760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0A48ED7-445C-2742-844D-2D8A4157BAEE}"/>
              </a:ext>
            </a:extLst>
          </p:cNvPr>
          <p:cNvCxnSpPr>
            <a:cxnSpLocks/>
          </p:cNvCxnSpPr>
          <p:nvPr/>
        </p:nvCxnSpPr>
        <p:spPr>
          <a:xfrm flipH="1">
            <a:off x="6738423" y="5964914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884CFF3-443F-F24A-8979-F3BB1F08A13E}"/>
              </a:ext>
            </a:extLst>
          </p:cNvPr>
          <p:cNvCxnSpPr>
            <a:cxnSpLocks/>
          </p:cNvCxnSpPr>
          <p:nvPr/>
        </p:nvCxnSpPr>
        <p:spPr>
          <a:xfrm>
            <a:off x="6818598" y="5900429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60CC176-A2E2-D140-AC44-5E7A6ACE6998}"/>
              </a:ext>
            </a:extLst>
          </p:cNvPr>
          <p:cNvCxnSpPr>
            <a:cxnSpLocks/>
          </p:cNvCxnSpPr>
          <p:nvPr/>
        </p:nvCxnSpPr>
        <p:spPr>
          <a:xfrm>
            <a:off x="7177472" y="5958037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99C2C44-6546-BE48-A3F0-59A70E2949CC}"/>
              </a:ext>
            </a:extLst>
          </p:cNvPr>
          <p:cNvCxnSpPr>
            <a:cxnSpLocks/>
          </p:cNvCxnSpPr>
          <p:nvPr/>
        </p:nvCxnSpPr>
        <p:spPr>
          <a:xfrm>
            <a:off x="7168768" y="5900429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B46BE6C-F804-894C-B306-D1C93B20BA0A}"/>
              </a:ext>
            </a:extLst>
          </p:cNvPr>
          <p:cNvCxnSpPr>
            <a:cxnSpLocks/>
          </p:cNvCxnSpPr>
          <p:nvPr/>
        </p:nvCxnSpPr>
        <p:spPr>
          <a:xfrm flipH="1">
            <a:off x="6808596" y="5563171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FBC9428-07F5-B246-A79A-A4847D112492}"/>
              </a:ext>
            </a:extLst>
          </p:cNvPr>
          <p:cNvCxnSpPr>
            <a:cxnSpLocks/>
          </p:cNvCxnSpPr>
          <p:nvPr/>
        </p:nvCxnSpPr>
        <p:spPr>
          <a:xfrm>
            <a:off x="6988418" y="5563171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029AF30-7E6B-5840-AFD6-BE3CEDC29083}"/>
              </a:ext>
            </a:extLst>
          </p:cNvPr>
          <p:cNvCxnSpPr>
            <a:cxnSpLocks/>
          </p:cNvCxnSpPr>
          <p:nvPr/>
        </p:nvCxnSpPr>
        <p:spPr>
          <a:xfrm flipH="1">
            <a:off x="6295279" y="5303323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E52575F-ED33-B749-B032-91DFCCD75E58}"/>
              </a:ext>
            </a:extLst>
          </p:cNvPr>
          <p:cNvSpPr txBox="1"/>
          <p:nvPr/>
        </p:nvSpPr>
        <p:spPr>
          <a:xfrm>
            <a:off x="6216777" y="5402072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AA31980-C1D0-FE44-A1AA-50F0E50BFD8F}"/>
              </a:ext>
            </a:extLst>
          </p:cNvPr>
          <p:cNvSpPr txBox="1"/>
          <p:nvPr/>
        </p:nvSpPr>
        <p:spPr>
          <a:xfrm>
            <a:off x="6484362" y="5135935"/>
            <a:ext cx="310565" cy="27321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0C435B-3AA2-FA4C-9AE2-6D456359E4D4}"/>
              </a:ext>
            </a:extLst>
          </p:cNvPr>
          <p:cNvSpPr txBox="1"/>
          <p:nvPr/>
        </p:nvSpPr>
        <p:spPr>
          <a:xfrm>
            <a:off x="6356767" y="4314788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+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FF5559-0FAF-6749-BE62-B8BCEF66FDA5}"/>
              </a:ext>
            </a:extLst>
          </p:cNvPr>
          <p:cNvSpPr txBox="1"/>
          <p:nvPr/>
        </p:nvSpPr>
        <p:spPr>
          <a:xfrm>
            <a:off x="5200664" y="4372968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=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715C279-366B-C640-AF5C-AB8C5C803085}"/>
              </a:ext>
            </a:extLst>
          </p:cNvPr>
          <p:cNvSpPr txBox="1"/>
          <p:nvPr/>
        </p:nvSpPr>
        <p:spPr>
          <a:xfrm>
            <a:off x="6840249" y="5418156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-7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0688121-9690-AD47-A24F-BD29F9376CEA}"/>
              </a:ext>
            </a:extLst>
          </p:cNvPr>
          <p:cNvSpPr txBox="1"/>
          <p:nvPr/>
        </p:nvSpPr>
        <p:spPr>
          <a:xfrm>
            <a:off x="7078593" y="5764572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EB7161A-F54F-8B46-ABD0-C24470EF2F35}"/>
              </a:ext>
            </a:extLst>
          </p:cNvPr>
          <p:cNvSpPr txBox="1"/>
          <p:nvPr/>
        </p:nvSpPr>
        <p:spPr>
          <a:xfrm>
            <a:off x="6695474" y="5772221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-6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077C944-3663-F146-8972-FF4F6658648E}"/>
              </a:ext>
            </a:extLst>
          </p:cNvPr>
          <p:cNvSpPr txBox="1"/>
          <p:nvPr/>
        </p:nvSpPr>
        <p:spPr>
          <a:xfrm>
            <a:off x="6349624" y="5760579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CEEDF56-E1F1-1A43-8253-C27B63956E9E}"/>
              </a:ext>
            </a:extLst>
          </p:cNvPr>
          <p:cNvSpPr txBox="1"/>
          <p:nvPr/>
        </p:nvSpPr>
        <p:spPr>
          <a:xfrm>
            <a:off x="5954617" y="5759221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3F928CC-ABC6-A145-BA4A-62E133E07836}"/>
              </a:ext>
            </a:extLst>
          </p:cNvPr>
          <p:cNvSpPr txBox="1"/>
          <p:nvPr/>
        </p:nvSpPr>
        <p:spPr>
          <a:xfrm>
            <a:off x="5729026" y="616264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0B8A969-FA21-7B4F-B20B-3AA16BAA1896}"/>
              </a:ext>
            </a:extLst>
          </p:cNvPr>
          <p:cNvSpPr txBox="1"/>
          <p:nvPr/>
        </p:nvSpPr>
        <p:spPr>
          <a:xfrm>
            <a:off x="5976240" y="6165533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0498FA5-9027-604B-9B8C-1E12F029CDCA}"/>
              </a:ext>
            </a:extLst>
          </p:cNvPr>
          <p:cNvSpPr txBox="1"/>
          <p:nvPr/>
        </p:nvSpPr>
        <p:spPr>
          <a:xfrm>
            <a:off x="6227119" y="6163768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05CADE3-72FF-C946-9EF3-74A6A0B445EC}"/>
              </a:ext>
            </a:extLst>
          </p:cNvPr>
          <p:cNvSpPr txBox="1"/>
          <p:nvPr/>
        </p:nvSpPr>
        <p:spPr>
          <a:xfrm>
            <a:off x="6477819" y="616264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0D4B7E4-7394-F14E-BD55-3AE6A62C0DF1}"/>
              </a:ext>
            </a:extLst>
          </p:cNvPr>
          <p:cNvSpPr txBox="1"/>
          <p:nvPr/>
        </p:nvSpPr>
        <p:spPr>
          <a:xfrm>
            <a:off x="6711204" y="6160810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4D7CB8D-E5D4-6F42-8225-73F1EA4B6703}"/>
              </a:ext>
            </a:extLst>
          </p:cNvPr>
          <p:cNvSpPr txBox="1"/>
          <p:nvPr/>
        </p:nvSpPr>
        <p:spPr>
          <a:xfrm>
            <a:off x="6930612" y="6159771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-5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1B03503-02B6-3046-8C15-99906D54D4AD}"/>
              </a:ext>
            </a:extLst>
          </p:cNvPr>
          <p:cNvSpPr txBox="1"/>
          <p:nvPr/>
        </p:nvSpPr>
        <p:spPr>
          <a:xfrm>
            <a:off x="7150303" y="616258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CC5580E-1EA7-6949-B652-4A7B2D066847}"/>
              </a:ext>
            </a:extLst>
          </p:cNvPr>
          <p:cNvSpPr txBox="1"/>
          <p:nvPr/>
        </p:nvSpPr>
        <p:spPr>
          <a:xfrm>
            <a:off x="7369711" y="6168367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106" name="Down Arrow 105">
            <a:extLst>
              <a:ext uri="{FF2B5EF4-FFF2-40B4-BE49-F238E27FC236}">
                <a16:creationId xmlns:a16="http://schemas.microsoft.com/office/drawing/2014/main" id="{6EAE5A89-9C89-1E46-9D69-1938CD777E07}"/>
              </a:ext>
            </a:extLst>
          </p:cNvPr>
          <p:cNvSpPr/>
          <p:nvPr/>
        </p:nvSpPr>
        <p:spPr>
          <a:xfrm rot="10800000">
            <a:off x="3373897" y="5550044"/>
            <a:ext cx="477078" cy="51683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0D862F6-53D4-344F-9E7A-72F93C3FBCF7}"/>
              </a:ext>
            </a:extLst>
          </p:cNvPr>
          <p:cNvSpPr txBox="1"/>
          <p:nvPr/>
        </p:nvSpPr>
        <p:spPr>
          <a:xfrm>
            <a:off x="3262776" y="6113761"/>
            <a:ext cx="69920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F3F820E-EA31-D848-B77F-166745B8F299}"/>
                  </a:ext>
                </a:extLst>
              </p:cNvPr>
              <p:cNvSpPr/>
              <p:nvPr/>
            </p:nvSpPr>
            <p:spPr>
              <a:xfrm>
                <a:off x="1998996" y="6074350"/>
                <a:ext cx="1380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String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</a:t>
                </a: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F3F820E-EA31-D848-B77F-166745B8F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996" y="6074350"/>
                <a:ext cx="1380634" cy="461665"/>
              </a:xfrm>
              <a:prstGeom prst="rect">
                <a:avLst/>
              </a:prstGeom>
              <a:blipFill>
                <a:blip r:embed="rId10"/>
                <a:stretch>
                  <a:fillRect l="-7339" t="-8108" r="-642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59B6793-C6F7-F745-8423-2D88B3652478}"/>
                  </a:ext>
                </a:extLst>
              </p:cNvPr>
              <p:cNvSpPr/>
              <p:nvPr/>
            </p:nvSpPr>
            <p:spPr>
              <a:xfrm>
                <a:off x="3943249" y="6094554"/>
                <a:ext cx="13346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59B6793-C6F7-F745-8423-2D88B3652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249" y="6094554"/>
                <a:ext cx="13346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Rectangle 109">
            <a:extLst>
              <a:ext uri="{FF2B5EF4-FFF2-40B4-BE49-F238E27FC236}">
                <a16:creationId xmlns:a16="http://schemas.microsoft.com/office/drawing/2014/main" id="{D5C59049-9F98-6044-8970-8AC5434292C6}"/>
              </a:ext>
            </a:extLst>
          </p:cNvPr>
          <p:cNvSpPr/>
          <p:nvPr/>
        </p:nvSpPr>
        <p:spPr>
          <a:xfrm>
            <a:off x="9193320" y="2660992"/>
            <a:ext cx="2570980" cy="4056961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6E0734-31B6-C84B-8B1E-032A7404C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2"/>
    </mc:Choice>
    <mc:Fallback xmlns="">
      <p:transition spd="slow" advTm="2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1747" cy="1325563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Contribution 1:</a:t>
            </a:r>
            <a:br>
              <a:rPr lang="en-US" dirty="0"/>
            </a:br>
            <a:r>
              <a:rPr lang="en-US" dirty="0"/>
              <a:t>Incremental distributed point functions (DPFs)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/>
                  <a:t>With incremental DPFs, client only sends each server a </a:t>
                </a:r>
                <a:r>
                  <a:rPr lang="en-US" u="sng" dirty="0"/>
                  <a:t>short</a:t>
                </a:r>
                <a:r>
                  <a:rPr lang="en-US" dirty="0"/>
                  <a:t> key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	  For a tree of 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					  and security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≈128</m:t>
                    </m:r>
                  </m:oMath>
                </a14:m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					  the keys have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</a:t>
                </a:r>
                <a:r>
                  <a:rPr lang="en-US" b="1" dirty="0">
                    <a:solidFill>
                      <a:srgbClr val="007600"/>
                    </a:solidFill>
                    <a:sym typeface="Wingdings" pitchFamily="2" charset="2"/>
                  </a:rPr>
                  <a:t></a:t>
                </a:r>
                <a:endParaRPr lang="en-US" b="1" dirty="0">
                  <a:solidFill>
                    <a:srgbClr val="0076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	  Using standard DPFs would</a:t>
                </a:r>
                <a:br>
                  <a:rPr lang="en-US" dirty="0"/>
                </a:br>
                <a:r>
                  <a:rPr lang="en-US" dirty="0"/>
                  <a:t>					  give keys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/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M Sans 10" pitchFamily="2" charset="77"/>
                  </a:rPr>
                  <a:t>Client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8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blipFill>
                <a:blip r:embed="rId8"/>
                <a:stretch>
                  <a:fillRect l="-6422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Down Arrow 102">
            <a:extLst>
              <a:ext uri="{FF2B5EF4-FFF2-40B4-BE49-F238E27FC236}">
                <a16:creationId xmlns:a16="http://schemas.microsoft.com/office/drawing/2014/main" id="{C7215D75-F2D1-424D-BDBB-26AF38738901}"/>
              </a:ext>
            </a:extLst>
          </p:cNvPr>
          <p:cNvSpPr/>
          <p:nvPr/>
        </p:nvSpPr>
        <p:spPr>
          <a:xfrm rot="10800000">
            <a:off x="3373897" y="5550044"/>
            <a:ext cx="477078" cy="51683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BE1DED5-F959-F04A-A258-028F30865D50}"/>
              </a:ext>
            </a:extLst>
          </p:cNvPr>
          <p:cNvSpPr txBox="1"/>
          <p:nvPr/>
        </p:nvSpPr>
        <p:spPr>
          <a:xfrm>
            <a:off x="3262776" y="6113761"/>
            <a:ext cx="69920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1AC3C90-3665-9D42-BD1B-FDDDACB4EFA5}"/>
                  </a:ext>
                </a:extLst>
              </p:cNvPr>
              <p:cNvSpPr/>
              <p:nvPr/>
            </p:nvSpPr>
            <p:spPr>
              <a:xfrm>
                <a:off x="1998996" y="6074350"/>
                <a:ext cx="1380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String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</a:t>
                </a: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71AC3C90-3665-9D42-BD1B-FDDDACB4EF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996" y="6074350"/>
                <a:ext cx="1380634" cy="461665"/>
              </a:xfrm>
              <a:prstGeom prst="rect">
                <a:avLst/>
              </a:prstGeom>
              <a:blipFill>
                <a:blip r:embed="rId9"/>
                <a:stretch>
                  <a:fillRect l="-7339" t="-8108" r="-642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9" name="Picture 108">
            <a:extLst>
              <a:ext uri="{FF2B5EF4-FFF2-40B4-BE49-F238E27FC236}">
                <a16:creationId xmlns:a16="http://schemas.microsoft.com/office/drawing/2014/main" id="{33F0D4E5-69AB-8D4C-8C75-6DEE45FC18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3136" y="3781898"/>
            <a:ext cx="1187061" cy="58166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1A8C88CF-74C1-4D45-89E5-9922D26AD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63136" y="2967402"/>
            <a:ext cx="1187061" cy="58166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67138B0-A4BE-CC46-9637-1F9B53A8288F}"/>
              </a:ext>
            </a:extLst>
          </p:cNvPr>
          <p:cNvSpPr/>
          <p:nvPr/>
        </p:nvSpPr>
        <p:spPr>
          <a:xfrm>
            <a:off x="3262776" y="3284698"/>
            <a:ext cx="686791" cy="1361774"/>
          </a:xfrm>
          <a:custGeom>
            <a:avLst/>
            <a:gdLst>
              <a:gd name="connsiteX0" fmla="*/ 111057 w 686791"/>
              <a:gd name="connsiteY0" fmla="*/ 897466 h 897466"/>
              <a:gd name="connsiteX1" fmla="*/ 43324 w 686791"/>
              <a:gd name="connsiteY1" fmla="*/ 186266 h 897466"/>
              <a:gd name="connsiteX2" fmla="*/ 686791 w 686791"/>
              <a:gd name="connsiteY2" fmla="*/ 0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791" h="897466">
                <a:moveTo>
                  <a:pt x="111057" y="897466"/>
                </a:moveTo>
                <a:cubicBezTo>
                  <a:pt x="29212" y="616655"/>
                  <a:pt x="-52632" y="335844"/>
                  <a:pt x="43324" y="186266"/>
                </a:cubicBezTo>
                <a:cubicBezTo>
                  <a:pt x="139280" y="36688"/>
                  <a:pt x="413035" y="18344"/>
                  <a:pt x="686791" y="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AE5FACB8-10E3-D844-9E3B-AE988B311076}"/>
              </a:ext>
            </a:extLst>
          </p:cNvPr>
          <p:cNvSpPr/>
          <p:nvPr/>
        </p:nvSpPr>
        <p:spPr>
          <a:xfrm>
            <a:off x="3336493" y="4066653"/>
            <a:ext cx="630007" cy="833287"/>
          </a:xfrm>
          <a:custGeom>
            <a:avLst/>
            <a:gdLst>
              <a:gd name="connsiteX0" fmla="*/ 111057 w 686791"/>
              <a:gd name="connsiteY0" fmla="*/ 897466 h 897466"/>
              <a:gd name="connsiteX1" fmla="*/ 43324 w 686791"/>
              <a:gd name="connsiteY1" fmla="*/ 186266 h 897466"/>
              <a:gd name="connsiteX2" fmla="*/ 686791 w 686791"/>
              <a:gd name="connsiteY2" fmla="*/ 0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791" h="897466">
                <a:moveTo>
                  <a:pt x="111057" y="897466"/>
                </a:moveTo>
                <a:cubicBezTo>
                  <a:pt x="29212" y="616655"/>
                  <a:pt x="-52632" y="335844"/>
                  <a:pt x="43324" y="186266"/>
                </a:cubicBezTo>
                <a:cubicBezTo>
                  <a:pt x="139280" y="36688"/>
                  <a:pt x="413035" y="18344"/>
                  <a:pt x="686791" y="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6B67DA4-D43A-CC41-B998-4830F5F3BC7C}"/>
                  </a:ext>
                </a:extLst>
              </p:cNvPr>
              <p:cNvSpPr/>
              <p:nvPr/>
            </p:nvSpPr>
            <p:spPr>
              <a:xfrm>
                <a:off x="2629308" y="4678289"/>
                <a:ext cx="2027359" cy="7905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KeyGen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6B67DA4-D43A-CC41-B998-4830F5F3BC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308" y="4678289"/>
                <a:ext cx="2027359" cy="79050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03E515F-4C14-6E40-A50D-DD1B3FDA514B}"/>
                  </a:ext>
                </a:extLst>
              </p:cNvPr>
              <p:cNvSpPr/>
              <p:nvPr/>
            </p:nvSpPr>
            <p:spPr>
              <a:xfrm>
                <a:off x="3943249" y="6094554"/>
                <a:ext cx="13346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03E515F-4C14-6E40-A50D-DD1B3FDA51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249" y="6094554"/>
                <a:ext cx="13346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17C9DD12-D790-5D4C-892A-B74ECC97B06E}"/>
              </a:ext>
            </a:extLst>
          </p:cNvPr>
          <p:cNvSpPr/>
          <p:nvPr/>
        </p:nvSpPr>
        <p:spPr>
          <a:xfrm>
            <a:off x="5501994" y="2649071"/>
            <a:ext cx="5948442" cy="1613647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DEFA9A-4F7D-FA40-9C0D-FF6D54F6A318}"/>
              </a:ext>
            </a:extLst>
          </p:cNvPr>
          <p:cNvSpPr/>
          <p:nvPr/>
        </p:nvSpPr>
        <p:spPr>
          <a:xfrm>
            <a:off x="5501994" y="4194815"/>
            <a:ext cx="5948442" cy="1613647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18A646-1A89-064B-B4FD-0C0A79BBD1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0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5"/>
    </mc:Choice>
    <mc:Fallback xmlns="">
      <p:transition spd="slow" advTm="30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Contribution 1:</a:t>
            </a:r>
            <a:br>
              <a:rPr lang="en-US" dirty="0"/>
            </a:br>
            <a:r>
              <a:rPr lang="en-US" dirty="0"/>
              <a:t>Incremental distributed point functions (DPFs)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4" y="5430233"/>
            <a:ext cx="958820" cy="95882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60" y="3564273"/>
            <a:ext cx="1377713" cy="3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/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M Sans 10" pitchFamily="2" charset="77"/>
                  </a:rPr>
                  <a:t>Client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8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blipFill>
                <a:blip r:embed="rId10"/>
                <a:stretch>
                  <a:fillRect l="-6422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D2AF4F2B-7663-E74B-94FC-3B31244B0CDE}"/>
              </a:ext>
            </a:extLst>
          </p:cNvPr>
          <p:cNvSpPr/>
          <p:nvPr/>
        </p:nvSpPr>
        <p:spPr>
          <a:xfrm>
            <a:off x="391357" y="4571369"/>
            <a:ext cx="1490940" cy="2129123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BA52A40-ECEA-D54B-879C-E45A2F6CB00E}"/>
              </a:ext>
            </a:extLst>
          </p:cNvPr>
          <p:cNvSpPr/>
          <p:nvPr/>
        </p:nvSpPr>
        <p:spPr>
          <a:xfrm>
            <a:off x="5629023" y="4791825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3B0F9C0-DB6F-D347-A700-CF881BD9D380}"/>
              </a:ext>
            </a:extLst>
          </p:cNvPr>
          <p:cNvSpPr/>
          <p:nvPr/>
        </p:nvSpPr>
        <p:spPr>
          <a:xfrm>
            <a:off x="5629023" y="2723630"/>
            <a:ext cx="1926783" cy="1800541"/>
          </a:xfrm>
          <a:prstGeom prst="roundRect">
            <a:avLst/>
          </a:prstGeom>
          <a:solidFill>
            <a:schemeClr val="bg2"/>
          </a:solidFill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CBC179-A2B3-9149-9593-7E7F7169F960}"/>
              </a:ext>
            </a:extLst>
          </p:cNvPr>
          <p:cNvGrpSpPr/>
          <p:nvPr/>
        </p:nvGrpSpPr>
        <p:grpSpPr>
          <a:xfrm>
            <a:off x="5721591" y="2887173"/>
            <a:ext cx="1731041" cy="1393938"/>
            <a:chOff x="5799890" y="3012760"/>
            <a:chExt cx="1731041" cy="1393938"/>
          </a:xfrm>
          <a:solidFill>
            <a:schemeClr val="accent4">
              <a:lumMod val="40000"/>
              <a:lumOff val="60000"/>
            </a:schemeClr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413100F-55EE-9446-B29D-78DFFAA11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CF6663-6F43-0A45-BD73-E5D8B3511D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4DC74BC-C6DD-884C-9990-892533AE7F68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A200131-AFC2-3D43-840B-EFA29A79951F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D31099-E582-B94C-83D6-53C3356E30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52B245D-CF22-A14C-B4E8-6E1E5BEC71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539CF1-B0C0-5943-BBE0-0CD68D2F744C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B9A8D3B-FC50-A843-9AD7-26A7F39FA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687BB5E-484F-D646-997F-CCE3426FE4BE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EFF0222-8838-6440-8B43-E14DD991BBF7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1ACACE-F658-C14D-975F-56CEFF25A998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7A19A92-76FD-5440-A271-262D85FFB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4A3657E-BACD-D448-81BE-EBDCDA88E618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2DAD7D6-12CF-314A-9481-2923032B77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grpFill/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3C1B66F-ADDC-F043-95E4-A78A65285183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90D473-49EB-FA43-9073-DF82622B1212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B135B9-1DF5-9741-9C88-454002CAB998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43F8AE-7B28-024A-9A19-106C5D4EDB49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9D12406-239E-964E-927C-69D4CF1A0431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0DF825-1849-1645-AFAF-2B7F9C74BF2C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D718AB-BAF6-5C46-9C24-C738A7BA1219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24C774B-8144-AE47-9440-F6DB3C0D7991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ECE09A7-6E48-254C-B0F6-AFF5559E0E39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18AAB30-F07C-6946-ADBC-E97A069C1B31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D52F6A9-D89D-A347-BD13-134EBE821563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A5E6CA9-50F8-F142-B827-7DCEFEF447E6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C7F0F3-4C69-7543-B2C9-9C1F90D77DC4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D617BF-5C8B-5D44-BD76-BBE3D925187B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502314-561B-504F-875B-4E11035C085E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252A639-A725-8A48-8246-52E43055278A}"/>
              </a:ext>
            </a:extLst>
          </p:cNvPr>
          <p:cNvCxnSpPr>
            <a:cxnSpLocks/>
          </p:cNvCxnSpPr>
          <p:nvPr/>
        </p:nvCxnSpPr>
        <p:spPr>
          <a:xfrm flipH="1">
            <a:off x="5808009" y="5839327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B45A04-F2F4-8E46-AD1C-7BE281CC4C88}"/>
              </a:ext>
            </a:extLst>
          </p:cNvPr>
          <p:cNvCxnSpPr>
            <a:cxnSpLocks/>
          </p:cNvCxnSpPr>
          <p:nvPr/>
        </p:nvCxnSpPr>
        <p:spPr>
          <a:xfrm flipH="1">
            <a:off x="6022078" y="5437584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3A26049-5560-D64F-B038-62DE2DC091F8}"/>
              </a:ext>
            </a:extLst>
          </p:cNvPr>
          <p:cNvCxnSpPr>
            <a:cxnSpLocks/>
          </p:cNvCxnSpPr>
          <p:nvPr/>
        </p:nvCxnSpPr>
        <p:spPr>
          <a:xfrm>
            <a:off x="6228559" y="5437584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F69C83-194C-AD45-AE22-D12B492CAF6A}"/>
              </a:ext>
            </a:extLst>
          </p:cNvPr>
          <p:cNvCxnSpPr>
            <a:cxnSpLocks/>
          </p:cNvCxnSpPr>
          <p:nvPr/>
        </p:nvCxnSpPr>
        <p:spPr>
          <a:xfrm>
            <a:off x="6547573" y="5185371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98B5101-526D-7649-8260-0210B5DABD3F}"/>
              </a:ext>
            </a:extLst>
          </p:cNvPr>
          <p:cNvCxnSpPr>
            <a:cxnSpLocks/>
          </p:cNvCxnSpPr>
          <p:nvPr/>
        </p:nvCxnSpPr>
        <p:spPr>
          <a:xfrm flipH="1">
            <a:off x="5999609" y="5832450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63F762A-6460-7941-8FCD-EF2BE6B202AA}"/>
              </a:ext>
            </a:extLst>
          </p:cNvPr>
          <p:cNvCxnSpPr>
            <a:cxnSpLocks/>
          </p:cNvCxnSpPr>
          <p:nvPr/>
        </p:nvCxnSpPr>
        <p:spPr>
          <a:xfrm flipH="1">
            <a:off x="6287414" y="5857173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59CCA7-2E75-A84D-A51A-D5C57A01BAD3}"/>
              </a:ext>
            </a:extLst>
          </p:cNvPr>
          <p:cNvCxnSpPr>
            <a:cxnSpLocks/>
          </p:cNvCxnSpPr>
          <p:nvPr/>
        </p:nvCxnSpPr>
        <p:spPr>
          <a:xfrm>
            <a:off x="6383213" y="5857173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9C59A81-37F7-C34A-B246-41BD0F448087}"/>
              </a:ext>
            </a:extLst>
          </p:cNvPr>
          <p:cNvCxnSpPr>
            <a:cxnSpLocks/>
          </p:cNvCxnSpPr>
          <p:nvPr/>
        </p:nvCxnSpPr>
        <p:spPr>
          <a:xfrm flipH="1">
            <a:off x="6660124" y="5839327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4055FF5-E1EF-5348-A74F-FA2CBD0B98AC}"/>
              </a:ext>
            </a:extLst>
          </p:cNvPr>
          <p:cNvCxnSpPr>
            <a:cxnSpLocks/>
          </p:cNvCxnSpPr>
          <p:nvPr/>
        </p:nvCxnSpPr>
        <p:spPr>
          <a:xfrm>
            <a:off x="6740299" y="5774842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01F61F3-1EEB-E247-8EB8-FB09966BE06B}"/>
              </a:ext>
            </a:extLst>
          </p:cNvPr>
          <p:cNvCxnSpPr>
            <a:cxnSpLocks/>
          </p:cNvCxnSpPr>
          <p:nvPr/>
        </p:nvCxnSpPr>
        <p:spPr>
          <a:xfrm>
            <a:off x="7099173" y="5832450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A4A9211-866B-5045-9814-F470A8401E09}"/>
              </a:ext>
            </a:extLst>
          </p:cNvPr>
          <p:cNvCxnSpPr>
            <a:cxnSpLocks/>
          </p:cNvCxnSpPr>
          <p:nvPr/>
        </p:nvCxnSpPr>
        <p:spPr>
          <a:xfrm>
            <a:off x="7090469" y="5774842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60DBBE2-0EF9-2F45-8696-A3A3C89FC872}"/>
              </a:ext>
            </a:extLst>
          </p:cNvPr>
          <p:cNvCxnSpPr>
            <a:cxnSpLocks/>
          </p:cNvCxnSpPr>
          <p:nvPr/>
        </p:nvCxnSpPr>
        <p:spPr>
          <a:xfrm flipH="1">
            <a:off x="6730297" y="5437584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6B60CF6-C13C-3F42-88A7-484AF52026B6}"/>
              </a:ext>
            </a:extLst>
          </p:cNvPr>
          <p:cNvCxnSpPr>
            <a:cxnSpLocks/>
          </p:cNvCxnSpPr>
          <p:nvPr/>
        </p:nvCxnSpPr>
        <p:spPr>
          <a:xfrm>
            <a:off x="6910119" y="5437584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BDF69F1-B2C3-6647-948C-F455D984B13A}"/>
              </a:ext>
            </a:extLst>
          </p:cNvPr>
          <p:cNvCxnSpPr>
            <a:cxnSpLocks/>
          </p:cNvCxnSpPr>
          <p:nvPr/>
        </p:nvCxnSpPr>
        <p:spPr>
          <a:xfrm flipH="1">
            <a:off x="6216980" y="5177736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1F6CE617-9342-AD43-A290-94EC46D63CE0}"/>
              </a:ext>
            </a:extLst>
          </p:cNvPr>
          <p:cNvSpPr txBox="1"/>
          <p:nvPr/>
        </p:nvSpPr>
        <p:spPr>
          <a:xfrm>
            <a:off x="6138478" y="5276485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8576DA0-A39D-614E-BC5D-D4583E3D327D}"/>
              </a:ext>
            </a:extLst>
          </p:cNvPr>
          <p:cNvSpPr txBox="1"/>
          <p:nvPr/>
        </p:nvSpPr>
        <p:spPr>
          <a:xfrm>
            <a:off x="6406063" y="5010348"/>
            <a:ext cx="310565" cy="2732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0C9E1D7-F826-CA4D-BF33-0CA11155977F}"/>
              </a:ext>
            </a:extLst>
          </p:cNvPr>
          <p:cNvSpPr txBox="1"/>
          <p:nvPr/>
        </p:nvSpPr>
        <p:spPr>
          <a:xfrm>
            <a:off x="6761950" y="5292569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55B08B-8219-1348-BA10-7CAFAFCF5680}"/>
              </a:ext>
            </a:extLst>
          </p:cNvPr>
          <p:cNvSpPr txBox="1"/>
          <p:nvPr/>
        </p:nvSpPr>
        <p:spPr>
          <a:xfrm>
            <a:off x="7000294" y="5638985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290868B-F6C8-1C4F-B80E-C40310A79F4E}"/>
              </a:ext>
            </a:extLst>
          </p:cNvPr>
          <p:cNvSpPr txBox="1"/>
          <p:nvPr/>
        </p:nvSpPr>
        <p:spPr>
          <a:xfrm>
            <a:off x="6617175" y="5646634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8C91B3-518A-DB48-A878-68CC751D2D62}"/>
              </a:ext>
            </a:extLst>
          </p:cNvPr>
          <p:cNvSpPr txBox="1"/>
          <p:nvPr/>
        </p:nvSpPr>
        <p:spPr>
          <a:xfrm>
            <a:off x="6271325" y="5634992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BF9F37-824C-9C41-876E-051CB78F90E8}"/>
              </a:ext>
            </a:extLst>
          </p:cNvPr>
          <p:cNvSpPr txBox="1"/>
          <p:nvPr/>
        </p:nvSpPr>
        <p:spPr>
          <a:xfrm>
            <a:off x="5876318" y="5633634"/>
            <a:ext cx="25428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6A2477D-947B-EF4B-916B-A39B407B0532}"/>
              </a:ext>
            </a:extLst>
          </p:cNvPr>
          <p:cNvSpPr txBox="1"/>
          <p:nvPr/>
        </p:nvSpPr>
        <p:spPr>
          <a:xfrm>
            <a:off x="5650727" y="6037055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32BB3A-2645-4142-A8BD-F4CA7153D237}"/>
              </a:ext>
            </a:extLst>
          </p:cNvPr>
          <p:cNvSpPr txBox="1"/>
          <p:nvPr/>
        </p:nvSpPr>
        <p:spPr>
          <a:xfrm>
            <a:off x="5897941" y="6039946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95AB25D-427C-4E45-9EF9-ABF74CC5CA73}"/>
              </a:ext>
            </a:extLst>
          </p:cNvPr>
          <p:cNvSpPr txBox="1"/>
          <p:nvPr/>
        </p:nvSpPr>
        <p:spPr>
          <a:xfrm>
            <a:off x="6148820" y="6038181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7A1F61-1B49-9D42-A5AE-1A73F00D0A52}"/>
              </a:ext>
            </a:extLst>
          </p:cNvPr>
          <p:cNvSpPr txBox="1"/>
          <p:nvPr/>
        </p:nvSpPr>
        <p:spPr>
          <a:xfrm>
            <a:off x="6399520" y="6037055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2557898-0A5F-2C43-837C-2163F1B499EF}"/>
              </a:ext>
            </a:extLst>
          </p:cNvPr>
          <p:cNvSpPr txBox="1"/>
          <p:nvPr/>
        </p:nvSpPr>
        <p:spPr>
          <a:xfrm>
            <a:off x="6632905" y="6035223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ADCD5E2-23ED-C444-A0FD-B0D6AC5B4BE9}"/>
              </a:ext>
            </a:extLst>
          </p:cNvPr>
          <p:cNvSpPr txBox="1"/>
          <p:nvPr/>
        </p:nvSpPr>
        <p:spPr>
          <a:xfrm>
            <a:off x="6852313" y="6034184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C0644DB-4B09-224F-8EE2-719A428F59C6}"/>
              </a:ext>
            </a:extLst>
          </p:cNvPr>
          <p:cNvSpPr txBox="1"/>
          <p:nvPr/>
        </p:nvSpPr>
        <p:spPr>
          <a:xfrm>
            <a:off x="7072004" y="6036995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CDDB3B5-F954-AA4A-A8AC-2150B9172312}"/>
              </a:ext>
            </a:extLst>
          </p:cNvPr>
          <p:cNvSpPr txBox="1"/>
          <p:nvPr/>
        </p:nvSpPr>
        <p:spPr>
          <a:xfrm>
            <a:off x="7291412" y="6042780"/>
            <a:ext cx="201376" cy="2969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A2270053-397E-E24D-ABE2-EFC94A46AD74}"/>
              </a:ext>
            </a:extLst>
          </p:cNvPr>
          <p:cNvSpPr txBox="1"/>
          <p:nvPr/>
        </p:nvSpPr>
        <p:spPr>
          <a:xfrm>
            <a:off x="5714386" y="3944932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754D719-6AD3-8948-BBB2-C15E8566A98B}"/>
              </a:ext>
            </a:extLst>
          </p:cNvPr>
          <p:cNvSpPr txBox="1"/>
          <p:nvPr/>
        </p:nvSpPr>
        <p:spPr>
          <a:xfrm>
            <a:off x="5934277" y="3944932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C17290A-FEA1-8341-9A17-73029595BF1F}"/>
              </a:ext>
            </a:extLst>
          </p:cNvPr>
          <p:cNvSpPr txBox="1"/>
          <p:nvPr/>
        </p:nvSpPr>
        <p:spPr>
          <a:xfrm>
            <a:off x="5951383" y="3497911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DB9348E-6161-6A49-89C0-36E2F7FA8E26}"/>
              </a:ext>
            </a:extLst>
          </p:cNvPr>
          <p:cNvSpPr txBox="1"/>
          <p:nvPr/>
        </p:nvSpPr>
        <p:spPr>
          <a:xfrm>
            <a:off x="6148607" y="314335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5349EAE4-52CF-344D-B9E5-E780BE8A6028}"/>
              </a:ext>
            </a:extLst>
          </p:cNvPr>
          <p:cNvSpPr txBox="1"/>
          <p:nvPr/>
        </p:nvSpPr>
        <p:spPr>
          <a:xfrm>
            <a:off x="6460976" y="288012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5A46484-2927-4546-88A2-04D6F84B3C0D}"/>
              </a:ext>
            </a:extLst>
          </p:cNvPr>
          <p:cNvSpPr txBox="1"/>
          <p:nvPr/>
        </p:nvSpPr>
        <p:spPr>
          <a:xfrm>
            <a:off x="6807459" y="314335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FEC7551-CCC5-2443-9FC6-5E87384E3F63}"/>
              </a:ext>
            </a:extLst>
          </p:cNvPr>
          <p:cNvSpPr txBox="1"/>
          <p:nvPr/>
        </p:nvSpPr>
        <p:spPr>
          <a:xfrm>
            <a:off x="6308333" y="3497911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2146B64-4A0E-D34C-8BC6-995BEC539836}"/>
              </a:ext>
            </a:extLst>
          </p:cNvPr>
          <p:cNvSpPr txBox="1"/>
          <p:nvPr/>
        </p:nvSpPr>
        <p:spPr>
          <a:xfrm>
            <a:off x="6655052" y="3497911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123CAA1-F104-9648-8803-9C6AA976C3EB}"/>
              </a:ext>
            </a:extLst>
          </p:cNvPr>
          <p:cNvSpPr txBox="1"/>
          <p:nvPr/>
        </p:nvSpPr>
        <p:spPr>
          <a:xfrm>
            <a:off x="7002580" y="3497911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AF4F7C7-2F7F-634E-AF70-FC6423D55577}"/>
              </a:ext>
            </a:extLst>
          </p:cNvPr>
          <p:cNvSpPr txBox="1"/>
          <p:nvPr/>
        </p:nvSpPr>
        <p:spPr>
          <a:xfrm>
            <a:off x="6154168" y="3944932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AB6B3A3-4CDB-E847-92F8-0E1F5B3B5C26}"/>
              </a:ext>
            </a:extLst>
          </p:cNvPr>
          <p:cNvSpPr txBox="1"/>
          <p:nvPr/>
        </p:nvSpPr>
        <p:spPr>
          <a:xfrm>
            <a:off x="6374059" y="3944932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23ACFEE-42D7-6940-9D55-02829CE37DFC}"/>
              </a:ext>
            </a:extLst>
          </p:cNvPr>
          <p:cNvSpPr txBox="1"/>
          <p:nvPr/>
        </p:nvSpPr>
        <p:spPr>
          <a:xfrm>
            <a:off x="6593950" y="3944932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623C164-3FDB-D74F-8ACD-648EFDF7439E}"/>
              </a:ext>
            </a:extLst>
          </p:cNvPr>
          <p:cNvSpPr txBox="1"/>
          <p:nvPr/>
        </p:nvSpPr>
        <p:spPr>
          <a:xfrm>
            <a:off x="6813841" y="3944932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E34E100-D17D-BD4F-B3F6-7DCB8FE0DF63}"/>
              </a:ext>
            </a:extLst>
          </p:cNvPr>
          <p:cNvSpPr txBox="1"/>
          <p:nvPr/>
        </p:nvSpPr>
        <p:spPr>
          <a:xfrm>
            <a:off x="7033732" y="3944932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F8E75A3-825A-884C-A059-0ED2B9F800C4}"/>
              </a:ext>
            </a:extLst>
          </p:cNvPr>
          <p:cNvSpPr txBox="1"/>
          <p:nvPr/>
        </p:nvSpPr>
        <p:spPr>
          <a:xfrm>
            <a:off x="7253620" y="3944932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E111F79B-91C7-024F-81D5-262184856CB9}"/>
              </a:ext>
            </a:extLst>
          </p:cNvPr>
          <p:cNvSpPr txBox="1"/>
          <p:nvPr/>
        </p:nvSpPr>
        <p:spPr>
          <a:xfrm>
            <a:off x="6130605" y="5276645"/>
            <a:ext cx="273350" cy="3026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E3A39B8-279D-A04B-A8D2-0DAE1BAB700E}"/>
              </a:ext>
            </a:extLst>
          </p:cNvPr>
          <p:cNvSpPr txBox="1"/>
          <p:nvPr/>
        </p:nvSpPr>
        <p:spPr>
          <a:xfrm>
            <a:off x="6407974" y="5005984"/>
            <a:ext cx="308653" cy="29347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70AF84-2E8D-5843-A281-EE451C9952D3}"/>
              </a:ext>
            </a:extLst>
          </p:cNvPr>
          <p:cNvSpPr txBox="1"/>
          <p:nvPr/>
        </p:nvSpPr>
        <p:spPr>
          <a:xfrm>
            <a:off x="6729927" y="5281575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32CDD16-61B4-F84E-8CBC-5625457C4D4D}"/>
              </a:ext>
            </a:extLst>
          </p:cNvPr>
          <p:cNvSpPr txBox="1"/>
          <p:nvPr/>
        </p:nvSpPr>
        <p:spPr>
          <a:xfrm>
            <a:off x="5853317" y="5628592"/>
            <a:ext cx="281094" cy="2969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952783B-C4C7-EF49-9F7E-C2740F9C429B}"/>
              </a:ext>
            </a:extLst>
          </p:cNvPr>
          <p:cNvSpPr txBox="1"/>
          <p:nvPr/>
        </p:nvSpPr>
        <p:spPr>
          <a:xfrm>
            <a:off x="6252960" y="5622092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ACF8B5E6-EE47-784B-9AE8-0A1D7BE405C2}"/>
              </a:ext>
            </a:extLst>
          </p:cNvPr>
          <p:cNvSpPr txBox="1"/>
          <p:nvPr/>
        </p:nvSpPr>
        <p:spPr>
          <a:xfrm>
            <a:off x="6599127" y="5622092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04270B7-1AEC-204B-AEFC-9DCACAC74FC7}"/>
              </a:ext>
            </a:extLst>
          </p:cNvPr>
          <p:cNvSpPr txBox="1"/>
          <p:nvPr/>
        </p:nvSpPr>
        <p:spPr>
          <a:xfrm>
            <a:off x="6992135" y="5622092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27B1E80-2566-FD48-A05C-8A5D598D2E6D}"/>
              </a:ext>
            </a:extLst>
          </p:cNvPr>
          <p:cNvSpPr txBox="1"/>
          <p:nvPr/>
        </p:nvSpPr>
        <p:spPr>
          <a:xfrm>
            <a:off x="5658048" y="6023478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650541C-6BE3-BE42-AEA3-B89B80629679}"/>
              </a:ext>
            </a:extLst>
          </p:cNvPr>
          <p:cNvSpPr txBox="1"/>
          <p:nvPr/>
        </p:nvSpPr>
        <p:spPr>
          <a:xfrm>
            <a:off x="5892267" y="6023478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9F6E93C-4B50-464B-8521-7B8F9B6B2FD9}"/>
              </a:ext>
            </a:extLst>
          </p:cNvPr>
          <p:cNvSpPr txBox="1"/>
          <p:nvPr/>
        </p:nvSpPr>
        <p:spPr>
          <a:xfrm>
            <a:off x="6126486" y="6023478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F23FCD33-F9B6-7B4D-AA37-2E022C71C772}"/>
              </a:ext>
            </a:extLst>
          </p:cNvPr>
          <p:cNvSpPr txBox="1"/>
          <p:nvPr/>
        </p:nvSpPr>
        <p:spPr>
          <a:xfrm>
            <a:off x="6360704" y="6023478"/>
            <a:ext cx="240191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5D62F1E9-F233-3C44-B9D0-F8965B4AF6E5}"/>
              </a:ext>
            </a:extLst>
          </p:cNvPr>
          <p:cNvSpPr txBox="1"/>
          <p:nvPr/>
        </p:nvSpPr>
        <p:spPr>
          <a:xfrm>
            <a:off x="6594923" y="6023478"/>
            <a:ext cx="244159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60204076-B12D-A046-9B34-34D7A6FCB345}"/>
              </a:ext>
            </a:extLst>
          </p:cNvPr>
          <p:cNvSpPr txBox="1"/>
          <p:nvPr/>
        </p:nvSpPr>
        <p:spPr>
          <a:xfrm>
            <a:off x="6829143" y="6023478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FD343F4F-D6EA-9646-97C7-E5B431FB1575}"/>
              </a:ext>
            </a:extLst>
          </p:cNvPr>
          <p:cNvSpPr txBox="1"/>
          <p:nvPr/>
        </p:nvSpPr>
        <p:spPr>
          <a:xfrm>
            <a:off x="7063362" y="6023478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A5940554-C0B3-E945-8845-893C02CC753D}"/>
              </a:ext>
            </a:extLst>
          </p:cNvPr>
          <p:cNvSpPr txBox="1"/>
          <p:nvPr/>
        </p:nvSpPr>
        <p:spPr>
          <a:xfrm>
            <a:off x="7297580" y="6023478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B56A5281-FE39-6948-A532-9251E356A36B}"/>
              </a:ext>
            </a:extLst>
          </p:cNvPr>
          <p:cNvSpPr/>
          <p:nvPr/>
        </p:nvSpPr>
        <p:spPr>
          <a:xfrm rot="20241771" flipH="1">
            <a:off x="7638070" y="2693109"/>
            <a:ext cx="483205" cy="695639"/>
          </a:xfrm>
          <a:custGeom>
            <a:avLst/>
            <a:gdLst>
              <a:gd name="connsiteX0" fmla="*/ 111057 w 686791"/>
              <a:gd name="connsiteY0" fmla="*/ 897466 h 897466"/>
              <a:gd name="connsiteX1" fmla="*/ 43324 w 686791"/>
              <a:gd name="connsiteY1" fmla="*/ 186266 h 897466"/>
              <a:gd name="connsiteX2" fmla="*/ 686791 w 686791"/>
              <a:gd name="connsiteY2" fmla="*/ 0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791" h="897466">
                <a:moveTo>
                  <a:pt x="111057" y="897466"/>
                </a:moveTo>
                <a:cubicBezTo>
                  <a:pt x="29212" y="616655"/>
                  <a:pt x="-52632" y="335844"/>
                  <a:pt x="43324" y="186266"/>
                </a:cubicBezTo>
                <a:cubicBezTo>
                  <a:pt x="139280" y="36688"/>
                  <a:pt x="413035" y="18344"/>
                  <a:pt x="686791" y="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1A8C88CF-74C1-4D45-89E5-9922D26ADE3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00685" y="3138170"/>
            <a:ext cx="1187061" cy="581660"/>
          </a:xfrm>
          <a:prstGeom prst="rect">
            <a:avLst/>
          </a:prstGeom>
        </p:spPr>
      </p:pic>
      <p:sp>
        <p:nvSpPr>
          <p:cNvPr id="106" name="Freeform 105">
            <a:extLst>
              <a:ext uri="{FF2B5EF4-FFF2-40B4-BE49-F238E27FC236}">
                <a16:creationId xmlns:a16="http://schemas.microsoft.com/office/drawing/2014/main" id="{B7E41B6B-69F8-3B4C-AB3E-1024B0902677}"/>
              </a:ext>
            </a:extLst>
          </p:cNvPr>
          <p:cNvSpPr/>
          <p:nvPr/>
        </p:nvSpPr>
        <p:spPr>
          <a:xfrm rot="20241771" flipH="1">
            <a:off x="7677876" y="4818026"/>
            <a:ext cx="483205" cy="695639"/>
          </a:xfrm>
          <a:custGeom>
            <a:avLst/>
            <a:gdLst>
              <a:gd name="connsiteX0" fmla="*/ 111057 w 686791"/>
              <a:gd name="connsiteY0" fmla="*/ 897466 h 897466"/>
              <a:gd name="connsiteX1" fmla="*/ 43324 w 686791"/>
              <a:gd name="connsiteY1" fmla="*/ 186266 h 897466"/>
              <a:gd name="connsiteX2" fmla="*/ 686791 w 686791"/>
              <a:gd name="connsiteY2" fmla="*/ 0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791" h="897466">
                <a:moveTo>
                  <a:pt x="111057" y="897466"/>
                </a:moveTo>
                <a:cubicBezTo>
                  <a:pt x="29212" y="616655"/>
                  <a:pt x="-52632" y="335844"/>
                  <a:pt x="43324" y="186266"/>
                </a:cubicBezTo>
                <a:cubicBezTo>
                  <a:pt x="139280" y="36688"/>
                  <a:pt x="413035" y="18344"/>
                  <a:pt x="686791" y="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33F0D4E5-69AB-8D4C-8C75-6DEE45FC18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5951" y="5345101"/>
            <a:ext cx="1187061" cy="581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servers expand the key into shares of a tree, one node at a time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Evaluating the keys on a</a:t>
                </a:r>
                <a:br>
                  <a:rPr lang="en-US" dirty="0"/>
                </a:br>
                <a:r>
                  <a:rPr lang="en-US" dirty="0"/>
                  <a:t>path takes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AES ops.</a:t>
                </a:r>
              </a:p>
              <a:p>
                <a:pPr marL="0" indent="0">
                  <a:spcBef>
                    <a:spcPts val="2800"/>
                  </a:spcBef>
                  <a:buNone/>
                </a:pPr>
                <a:r>
                  <a:rPr lang="en-US" dirty="0"/>
                  <a:t>Standard DPFs would</a:t>
                </a:r>
                <a:br>
                  <a:rPr lang="en-US" dirty="0"/>
                </a:br>
                <a:r>
                  <a:rPr lang="en-US" dirty="0"/>
                  <a:t>require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) </a:t>
                </a:r>
                <a:r>
                  <a:rPr lang="en-US" dirty="0"/>
                  <a:t>AES ops.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83" name="Content Placeholder 82">
                <a:extLst>
                  <a:ext uri="{FF2B5EF4-FFF2-40B4-BE49-F238E27FC236}">
                    <a16:creationId xmlns:a16="http://schemas.microsoft.com/office/drawing/2014/main" id="{D265D4E5-A4B5-BC4D-AF35-D5A52A8383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12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" name="Picture 106">
            <a:extLst>
              <a:ext uri="{FF2B5EF4-FFF2-40B4-BE49-F238E27FC236}">
                <a16:creationId xmlns:a16="http://schemas.microsoft.com/office/drawing/2014/main" id="{E179E472-B380-784D-9D3C-F7CC70BFEE4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0037" y="5019339"/>
            <a:ext cx="677682" cy="332064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27E7515A-7879-EF40-A25C-1880338AD61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0037" y="5365205"/>
            <a:ext cx="677682" cy="33206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87580EB-F99D-4244-A8C9-04208D9C8D5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0037" y="5711071"/>
            <a:ext cx="677682" cy="33206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9430073-5CFE-F547-BBDC-B739216E46A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0037" y="6056936"/>
            <a:ext cx="677682" cy="332064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41C6ABFA-6367-9C43-BB53-88E56C41D1BC}"/>
              </a:ext>
            </a:extLst>
          </p:cNvPr>
          <p:cNvSpPr/>
          <p:nvPr/>
        </p:nvSpPr>
        <p:spPr>
          <a:xfrm>
            <a:off x="4698108" y="4841870"/>
            <a:ext cx="301930" cy="1697042"/>
          </a:xfrm>
          <a:prstGeom prst="leftBrace">
            <a:avLst/>
          </a:prstGeom>
          <a:ln w="38100">
            <a:solidFill>
              <a:srgbClr val="007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40D2E562-58AD-3B48-B942-28BE58AE2C58}"/>
              </a:ext>
            </a:extLst>
          </p:cNvPr>
          <p:cNvSpPr/>
          <p:nvPr/>
        </p:nvSpPr>
        <p:spPr>
          <a:xfrm rot="11439332">
            <a:off x="3615394" y="4881062"/>
            <a:ext cx="2328012" cy="809297"/>
          </a:xfrm>
          <a:prstGeom prst="arc">
            <a:avLst/>
          </a:prstGeom>
          <a:ln w="38100">
            <a:solidFill>
              <a:srgbClr val="007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DB734E0-2808-B54E-9D7F-10A5820BA7E9}"/>
              </a:ext>
            </a:extLst>
          </p:cNvPr>
          <p:cNvSpPr/>
          <p:nvPr/>
        </p:nvSpPr>
        <p:spPr>
          <a:xfrm>
            <a:off x="580555" y="2732258"/>
            <a:ext cx="4621862" cy="1104208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2ABFC68-7DE0-4F49-A3FA-52E5045A1760}"/>
              </a:ext>
            </a:extLst>
          </p:cNvPr>
          <p:cNvSpPr/>
          <p:nvPr/>
        </p:nvSpPr>
        <p:spPr>
          <a:xfrm>
            <a:off x="649626" y="3845397"/>
            <a:ext cx="4098402" cy="1104208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F47464-C9D1-384B-A4A0-40D0B62509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62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23"/>
    </mc:Choice>
    <mc:Fallback xmlns="">
      <p:transition spd="slow" advTm="4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4" grpId="0" animBg="1"/>
      <p:bldP spid="165" grpId="0" animBg="1"/>
      <p:bldP spid="166" grpId="0" animBg="1"/>
      <p:bldP spid="168" grpId="0" animBg="1"/>
      <p:bldP spid="169" grpId="0" animBg="1"/>
      <p:bldP spid="172" grpId="0" animBg="1"/>
      <p:bldP spid="173" grpId="0" animBg="1"/>
      <p:bldP spid="179" grpId="0" animBg="1"/>
      <p:bldP spid="180" grpId="0" animBg="1"/>
      <p:bldP spid="191" grpId="0" animBg="1"/>
      <p:bldP spid="194" grpId="0" animBg="1"/>
      <p:bldP spid="195" grpId="0" animBg="1"/>
      <p:bldP spid="200" grpId="0" animBg="1"/>
      <p:bldP spid="201" grpId="0" animBg="1"/>
      <p:bldP spid="2" grpId="0" animBg="1"/>
      <p:bldP spid="3" grpId="0" animBg="1"/>
      <p:bldP spid="116" grpId="0" animBg="1"/>
      <p:bldP spid="1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872B-4251-3E43-A33C-7161097A8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Contribution 1:</a:t>
            </a:r>
            <a:br>
              <a:rPr lang="en-US" dirty="0"/>
            </a:br>
            <a:r>
              <a:rPr lang="en-US" dirty="0"/>
              <a:t>Incremental distributed point functions (DPFs)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3937D-2254-9848-9E9F-18C14C82A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>
              <a:solidFill>
                <a:srgbClr val="0076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7600"/>
                </a:solidFill>
              </a:rPr>
              <a:t>Construction</a:t>
            </a:r>
          </a:p>
          <a:p>
            <a:r>
              <a:rPr lang="en-US" sz="3200" dirty="0"/>
              <a:t>Our incremental DPF builds on the DPF of BGI16</a:t>
            </a:r>
          </a:p>
          <a:p>
            <a:r>
              <a:rPr lang="en-US" sz="3200" dirty="0"/>
              <a:t>Just requires symmetric-key operations (PRG/AES)</a:t>
            </a:r>
          </a:p>
          <a:p>
            <a:r>
              <a:rPr lang="en-US" sz="3200" dirty="0"/>
              <a:t>The BGI16 DPF already uses a tree structure internally</a:t>
            </a:r>
          </a:p>
          <a:p>
            <a:pPr lvl="1">
              <a:buFont typeface="System Font Regular"/>
              <a:buChar char="–"/>
            </a:pPr>
            <a:r>
              <a:rPr lang="en-US" sz="2800" dirty="0"/>
              <a:t> Our construction just exposes this structure explicitly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4F5F3-B65C-254A-97B9-44153110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25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1FC34A-C02D-A949-8ED3-9A97D110A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4"/>
    </mc:Choice>
    <mc:Fallback xmlns="">
      <p:transition spd="slow" advTm="1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D677-F52B-3A44-947C-A916C11C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F04B0-05C2-AC49-85F8-EC4282A965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8" y="1690687"/>
                <a:ext cx="11049001" cy="486805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1. Each tree is exponentially large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Client cannot materialize it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b="1" dirty="0">
                    <a:solidFill>
                      <a:srgbClr val="7030A0"/>
                    </a:solidFill>
                  </a:rPr>
                  <a:t>Idea:  </a:t>
                </a:r>
                <a:r>
                  <a:rPr lang="en-US" u="sng" dirty="0"/>
                  <a:t>Incremental</a:t>
                </a:r>
                <a:r>
                  <a:rPr lang="en-US" dirty="0"/>
                  <a:t> distributed point functions.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Succinct secret sharing of a tree with one non-zero path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Communication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instead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 [with normal DPF]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2. Client can send malformed secret shares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Data corruption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b="1" dirty="0">
                    <a:solidFill>
                      <a:srgbClr val="7030A0"/>
                    </a:solidFill>
                  </a:rPr>
                  <a:t>Idea:  </a:t>
                </a:r>
                <a:r>
                  <a:rPr lang="en-US" dirty="0"/>
                  <a:t>Malicious-secure sketching.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Servers can test whether a secret-shared vector is</a:t>
                </a:r>
                <a:br>
                  <a:rPr lang="en-US" dirty="0"/>
                </a:br>
                <a:r>
                  <a:rPr lang="en-US" dirty="0"/>
                  <a:t>		     non-zero in a single coordinate.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 interaction with client,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/>
                  <a:t> comm b/w servers.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Extractable distributed point functions (see paper)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F04B0-05C2-AC49-85F8-EC4282A965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690687"/>
                <a:ext cx="11049001" cy="4868055"/>
              </a:xfrm>
              <a:blipFill>
                <a:blip r:embed="rId5"/>
                <a:stretch>
                  <a:fillRect l="-1032" t="-2338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70CC2-227F-7649-A9D4-9391A786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DA91B301-59EB-874C-B26F-EACCA0FA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4" y="1312635"/>
            <a:ext cx="881714" cy="91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7A938EA-AF19-6D44-B086-83EC709F4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"/>
    </mc:Choice>
    <mc:Fallback xmlns="">
      <p:transition spd="slow" advTm="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8E7BF110-AC35-E847-9B52-657F2700EF62}"/>
              </a:ext>
            </a:extLst>
          </p:cNvPr>
          <p:cNvSpPr/>
          <p:nvPr/>
        </p:nvSpPr>
        <p:spPr>
          <a:xfrm>
            <a:off x="5707322" y="4917412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0A2F34-04C0-E64A-AF82-7E540D2EC5B5}"/>
              </a:ext>
            </a:extLst>
          </p:cNvPr>
          <p:cNvSpPr/>
          <p:nvPr/>
        </p:nvSpPr>
        <p:spPr>
          <a:xfrm>
            <a:off x="5707322" y="2849217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Contribution 2:</a:t>
            </a:r>
            <a:br>
              <a:rPr lang="en-US" sz="4000" dirty="0"/>
            </a:br>
            <a:r>
              <a:rPr lang="en-US" sz="4000" dirty="0"/>
              <a:t>Malicious-secure sketching</a:t>
            </a:r>
            <a:endParaRPr lang="en-US" sz="6600" dirty="0"/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287"/>
            <a:ext cx="10515600" cy="45236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Client can send shares of garbage/random values</a:t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Servers cannot detect this!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4" y="5430233"/>
            <a:ext cx="958820" cy="95882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60" y="3564273"/>
            <a:ext cx="1377713" cy="3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4B5892-0748-AE47-B789-D4CB13D43502}"/>
              </a:ext>
            </a:extLst>
          </p:cNvPr>
          <p:cNvCxnSpPr>
            <a:cxnSpLocks/>
          </p:cNvCxnSpPr>
          <p:nvPr/>
        </p:nvCxnSpPr>
        <p:spPr>
          <a:xfrm flipH="1">
            <a:off x="2524970" y="4717113"/>
            <a:ext cx="2971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3176D9-7234-8F44-AB10-09838CDB2324}"/>
              </a:ext>
            </a:extLst>
          </p:cNvPr>
          <p:cNvCxnSpPr>
            <a:cxnSpLocks/>
          </p:cNvCxnSpPr>
          <p:nvPr/>
        </p:nvCxnSpPr>
        <p:spPr>
          <a:xfrm flipH="1">
            <a:off x="2877898" y="4152128"/>
            <a:ext cx="329157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CAAEF3-E27D-3742-9A93-954A8AECD484}"/>
              </a:ext>
            </a:extLst>
          </p:cNvPr>
          <p:cNvCxnSpPr>
            <a:cxnSpLocks/>
          </p:cNvCxnSpPr>
          <p:nvPr/>
        </p:nvCxnSpPr>
        <p:spPr>
          <a:xfrm>
            <a:off x="3218318" y="4152128"/>
            <a:ext cx="276898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524F49-172E-CF43-90E2-90F5EF16C534}"/>
              </a:ext>
            </a:extLst>
          </p:cNvPr>
          <p:cNvCxnSpPr>
            <a:cxnSpLocks/>
          </p:cNvCxnSpPr>
          <p:nvPr/>
        </p:nvCxnSpPr>
        <p:spPr>
          <a:xfrm>
            <a:off x="3744265" y="3797432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92CB88-CD11-9843-A756-24BA5B2B4020}"/>
              </a:ext>
            </a:extLst>
          </p:cNvPr>
          <p:cNvCxnSpPr>
            <a:cxnSpLocks/>
          </p:cNvCxnSpPr>
          <p:nvPr/>
        </p:nvCxnSpPr>
        <p:spPr>
          <a:xfrm flipH="1">
            <a:off x="2840854" y="4707441"/>
            <a:ext cx="37044" cy="4721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D3951E-8300-1649-87B0-D90FFA8B56C4}"/>
              </a:ext>
            </a:extLst>
          </p:cNvPr>
          <p:cNvCxnSpPr>
            <a:cxnSpLocks/>
          </p:cNvCxnSpPr>
          <p:nvPr/>
        </p:nvCxnSpPr>
        <p:spPr>
          <a:xfrm flipH="1">
            <a:off x="3315349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1D99B6-DE19-A84E-8AC5-0EB532EABD88}"/>
              </a:ext>
            </a:extLst>
          </p:cNvPr>
          <p:cNvCxnSpPr>
            <a:cxnSpLocks/>
          </p:cNvCxnSpPr>
          <p:nvPr/>
        </p:nvCxnSpPr>
        <p:spPr>
          <a:xfrm>
            <a:off x="3473291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1CC491-4363-4440-95CE-55E78DD01FA6}"/>
              </a:ext>
            </a:extLst>
          </p:cNvPr>
          <p:cNvCxnSpPr>
            <a:cxnSpLocks/>
          </p:cNvCxnSpPr>
          <p:nvPr/>
        </p:nvCxnSpPr>
        <p:spPr>
          <a:xfrm flipH="1">
            <a:off x="3929824" y="4717113"/>
            <a:ext cx="145451" cy="59648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A6C1A5-91ED-F74D-9191-E9BF8FEA39B3}"/>
              </a:ext>
            </a:extLst>
          </p:cNvPr>
          <p:cNvCxnSpPr>
            <a:cxnSpLocks/>
          </p:cNvCxnSpPr>
          <p:nvPr/>
        </p:nvCxnSpPr>
        <p:spPr>
          <a:xfrm>
            <a:off x="4062007" y="4626426"/>
            <a:ext cx="242214" cy="53435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5C9496-79FC-7D4D-8308-31A572184BC0}"/>
              </a:ext>
            </a:extLst>
          </p:cNvPr>
          <p:cNvCxnSpPr>
            <a:cxnSpLocks/>
          </p:cNvCxnSpPr>
          <p:nvPr/>
        </p:nvCxnSpPr>
        <p:spPr>
          <a:xfrm>
            <a:off x="4653671" y="4707441"/>
            <a:ext cx="8977" cy="49652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EA4E75-6284-C74F-8D2D-3E01466C3CDA}"/>
              </a:ext>
            </a:extLst>
          </p:cNvPr>
          <p:cNvCxnSpPr>
            <a:cxnSpLocks/>
          </p:cNvCxnSpPr>
          <p:nvPr/>
        </p:nvCxnSpPr>
        <p:spPr>
          <a:xfrm>
            <a:off x="4639321" y="4626426"/>
            <a:ext cx="448457" cy="5782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2E926B5-349C-254A-AEFD-45FE875DA995}"/>
              </a:ext>
            </a:extLst>
          </p:cNvPr>
          <p:cNvCxnSpPr>
            <a:cxnSpLocks/>
          </p:cNvCxnSpPr>
          <p:nvPr/>
        </p:nvCxnSpPr>
        <p:spPr>
          <a:xfrm flipH="1">
            <a:off x="4045517" y="4152128"/>
            <a:ext cx="258704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52DBAD-80F7-2B49-B87F-34AE8EA3545F}"/>
              </a:ext>
            </a:extLst>
          </p:cNvPr>
          <p:cNvCxnSpPr>
            <a:cxnSpLocks/>
          </p:cNvCxnSpPr>
          <p:nvPr/>
        </p:nvCxnSpPr>
        <p:spPr>
          <a:xfrm>
            <a:off x="4341983" y="4152128"/>
            <a:ext cx="297338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173C88-AF49-7D4C-8B15-C116BCAA23B3}"/>
              </a:ext>
            </a:extLst>
          </p:cNvPr>
          <p:cNvCxnSpPr>
            <a:cxnSpLocks/>
          </p:cNvCxnSpPr>
          <p:nvPr/>
        </p:nvCxnSpPr>
        <p:spPr>
          <a:xfrm flipH="1">
            <a:off x="3199228" y="3786694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F251A5-CE36-DC49-B765-E17B20A7112F}"/>
              </a:ext>
            </a:extLst>
          </p:cNvPr>
          <p:cNvSpPr txBox="1"/>
          <p:nvPr/>
        </p:nvSpPr>
        <p:spPr>
          <a:xfrm>
            <a:off x="274929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C0F06B-3F98-7E40-BB4F-DF4487579671}"/>
              </a:ext>
            </a:extLst>
          </p:cNvPr>
          <p:cNvSpPr txBox="1"/>
          <p:nvPr/>
        </p:nvSpPr>
        <p:spPr>
          <a:xfrm>
            <a:off x="236674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F6137B-19FF-F441-81B4-1348B8389E44}"/>
              </a:ext>
            </a:extLst>
          </p:cNvPr>
          <p:cNvSpPr txBox="1"/>
          <p:nvPr/>
        </p:nvSpPr>
        <p:spPr>
          <a:xfrm>
            <a:off x="272928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72BB62-433B-E24F-9D72-BDB69863B2E4}"/>
              </a:ext>
            </a:extLst>
          </p:cNvPr>
          <p:cNvSpPr txBox="1"/>
          <p:nvPr/>
        </p:nvSpPr>
        <p:spPr>
          <a:xfrm>
            <a:off x="3326612" y="4410983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0602C7-F127-534C-999E-56F81CE9242D}"/>
              </a:ext>
            </a:extLst>
          </p:cNvPr>
          <p:cNvSpPr txBox="1"/>
          <p:nvPr/>
        </p:nvSpPr>
        <p:spPr>
          <a:xfrm>
            <a:off x="309181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08EB03-4E6D-614A-8A13-7638DD54E512}"/>
              </a:ext>
            </a:extLst>
          </p:cNvPr>
          <p:cNvSpPr txBox="1"/>
          <p:nvPr/>
        </p:nvSpPr>
        <p:spPr>
          <a:xfrm>
            <a:off x="3454354" y="5035514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99BE57-2483-0A44-B457-ACAB6022D95B}"/>
              </a:ext>
            </a:extLst>
          </p:cNvPr>
          <p:cNvSpPr txBox="1"/>
          <p:nvPr/>
        </p:nvSpPr>
        <p:spPr>
          <a:xfrm>
            <a:off x="381688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4B4DEF-32B6-9447-96AE-4ED06319AF59}"/>
              </a:ext>
            </a:extLst>
          </p:cNvPr>
          <p:cNvSpPr txBox="1"/>
          <p:nvPr/>
        </p:nvSpPr>
        <p:spPr>
          <a:xfrm>
            <a:off x="417942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A1B8DD-ED11-8E42-BE5C-E39974516B84}"/>
              </a:ext>
            </a:extLst>
          </p:cNvPr>
          <p:cNvSpPr txBox="1"/>
          <p:nvPr/>
        </p:nvSpPr>
        <p:spPr>
          <a:xfrm>
            <a:off x="454195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FC4562-4A9B-7C47-9E50-C9D10F2C8D13}"/>
              </a:ext>
            </a:extLst>
          </p:cNvPr>
          <p:cNvSpPr txBox="1"/>
          <p:nvPr/>
        </p:nvSpPr>
        <p:spPr>
          <a:xfrm>
            <a:off x="4904496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23657F-1ABF-424B-929F-4249867FFA6F}"/>
              </a:ext>
            </a:extLst>
          </p:cNvPr>
          <p:cNvSpPr txBox="1"/>
          <p:nvPr/>
        </p:nvSpPr>
        <p:spPr>
          <a:xfrm>
            <a:off x="3903925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AC5282-1F7E-1647-B62F-9E4A7899C6F3}"/>
              </a:ext>
            </a:extLst>
          </p:cNvPr>
          <p:cNvSpPr txBox="1"/>
          <p:nvPr/>
        </p:nvSpPr>
        <p:spPr>
          <a:xfrm>
            <a:off x="448123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F73914-A13E-3045-B4D8-FB55851E3028}"/>
              </a:ext>
            </a:extLst>
          </p:cNvPr>
          <p:cNvSpPr txBox="1"/>
          <p:nvPr/>
        </p:nvSpPr>
        <p:spPr>
          <a:xfrm>
            <a:off x="3069803" y="3925568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09E214F-17C7-9E44-91B2-DA7E2B8066E7}"/>
              </a:ext>
            </a:extLst>
          </p:cNvPr>
          <p:cNvSpPr txBox="1"/>
          <p:nvPr/>
        </p:nvSpPr>
        <p:spPr>
          <a:xfrm>
            <a:off x="4154765" y="3925568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C9ADF2-4F09-8649-B46F-59DF642A69F0}"/>
              </a:ext>
            </a:extLst>
          </p:cNvPr>
          <p:cNvSpPr txBox="1"/>
          <p:nvPr/>
        </p:nvSpPr>
        <p:spPr>
          <a:xfrm>
            <a:off x="3587760" y="3551291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/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LM Sans 10" pitchFamily="2" charset="77"/>
                  </a:rPr>
                  <a:t>Client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800" dirty="0"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44" y="6094740"/>
                <a:ext cx="1377713" cy="523220"/>
              </a:xfrm>
              <a:prstGeom prst="rect">
                <a:avLst/>
              </a:prstGeom>
              <a:blipFill>
                <a:blip r:embed="rId9"/>
                <a:stretch>
                  <a:fillRect l="-6422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6B055EC-2F09-9F4A-BE34-7582074E82E0}"/>
              </a:ext>
            </a:extLst>
          </p:cNvPr>
          <p:cNvGrpSpPr/>
          <p:nvPr/>
        </p:nvGrpSpPr>
        <p:grpSpPr>
          <a:xfrm>
            <a:off x="5799890" y="3012760"/>
            <a:ext cx="1731041" cy="1393938"/>
            <a:chOff x="5799890" y="3012760"/>
            <a:chExt cx="1731041" cy="13939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B29A1C-FE88-E741-830E-9D962C660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DE725C-1B34-2641-92B8-CD4591E4D4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9816CCC-2279-CA4E-87E1-10098A543E93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6B4357-B7E5-6B43-B559-C10B45BE3676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5C90693-EF4D-9444-9C94-EABD09DC9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5849C8E-01D3-E44E-8223-E3EE0A2E5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E8A3F0E-6ED6-DF45-929F-A5973CFD1955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061C828-4C02-D849-949A-0F1EAE50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339231-D45B-6349-AC67-4B7BECF419A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01B4F5-8115-D442-912F-CF8CB1FAC776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DF93FE-3780-D94D-81E0-D901314BEDFB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6A5A850-5EE7-984C-9845-FE6446AF3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5B72AF-E483-2D44-8528-E0F88AACD406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E8421E7-0BCC-D440-97E1-D47ECB0F9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D7821A-6947-9542-92F8-8249782AD510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7C13B9-9F3F-C441-9131-D4B420057DCC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ADC3561-CF96-0B4A-8DED-FADC7C0102CA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411F78D-B516-2249-9F1D-B33111CDFB6B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0819D15-07C9-B142-972F-B60D6488F327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0DD45B4-8E6F-464A-87E3-0B3F081DDBD2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F12964-FC65-3B46-BB68-B471FBEC646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7C0F19A-DD7B-504B-B06A-1ED9DFE3DFD1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F16B265-788C-7249-9D96-8872684AA9F4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35BFFB-555A-6146-98C3-1C4FB943ED1F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A8B928-44F6-E449-AD62-9C24084DA5BD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621A5B3-59A5-0C41-877E-5833425032A2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FA77FAB-7337-4042-9A43-31C0018291E7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4EA64EE-80B0-5042-B31B-DF054C9CDC9C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D88E8C1-95AD-334B-A4AF-54045C5421F6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</p:grp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F594C0C-F6FE-F84C-82EB-B67E589F14C5}"/>
              </a:ext>
            </a:extLst>
          </p:cNvPr>
          <p:cNvCxnSpPr>
            <a:cxnSpLocks/>
          </p:cNvCxnSpPr>
          <p:nvPr/>
        </p:nvCxnSpPr>
        <p:spPr>
          <a:xfrm flipH="1">
            <a:off x="5886308" y="5964914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B94CC1F-2DFD-ED43-ADBD-148F2449B7E7}"/>
              </a:ext>
            </a:extLst>
          </p:cNvPr>
          <p:cNvCxnSpPr>
            <a:cxnSpLocks/>
          </p:cNvCxnSpPr>
          <p:nvPr/>
        </p:nvCxnSpPr>
        <p:spPr>
          <a:xfrm flipH="1">
            <a:off x="6100377" y="5563171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F25E3A8-14B7-F848-8ADE-2CBF6A63E602}"/>
              </a:ext>
            </a:extLst>
          </p:cNvPr>
          <p:cNvCxnSpPr>
            <a:cxnSpLocks/>
          </p:cNvCxnSpPr>
          <p:nvPr/>
        </p:nvCxnSpPr>
        <p:spPr>
          <a:xfrm>
            <a:off x="6306858" y="5563171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63AC24A-862A-674B-A4E8-9D2A8C010750}"/>
              </a:ext>
            </a:extLst>
          </p:cNvPr>
          <p:cNvCxnSpPr>
            <a:cxnSpLocks/>
          </p:cNvCxnSpPr>
          <p:nvPr/>
        </p:nvCxnSpPr>
        <p:spPr>
          <a:xfrm>
            <a:off x="6625872" y="5310958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C96D720-1F42-BF45-8735-CBACC9139D51}"/>
              </a:ext>
            </a:extLst>
          </p:cNvPr>
          <p:cNvCxnSpPr>
            <a:cxnSpLocks/>
          </p:cNvCxnSpPr>
          <p:nvPr/>
        </p:nvCxnSpPr>
        <p:spPr>
          <a:xfrm flipH="1">
            <a:off x="6077908" y="5958037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F00E972-965F-A748-8345-5B04C228C8C6}"/>
              </a:ext>
            </a:extLst>
          </p:cNvPr>
          <p:cNvCxnSpPr>
            <a:cxnSpLocks/>
          </p:cNvCxnSpPr>
          <p:nvPr/>
        </p:nvCxnSpPr>
        <p:spPr>
          <a:xfrm flipH="1">
            <a:off x="6365713" y="5982760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7556ECC-DAE4-5546-8E0B-CF1710677D49}"/>
              </a:ext>
            </a:extLst>
          </p:cNvPr>
          <p:cNvCxnSpPr>
            <a:cxnSpLocks/>
          </p:cNvCxnSpPr>
          <p:nvPr/>
        </p:nvCxnSpPr>
        <p:spPr>
          <a:xfrm>
            <a:off x="6461512" y="5982760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0A48ED7-445C-2742-844D-2D8A4157BAEE}"/>
              </a:ext>
            </a:extLst>
          </p:cNvPr>
          <p:cNvCxnSpPr>
            <a:cxnSpLocks/>
          </p:cNvCxnSpPr>
          <p:nvPr/>
        </p:nvCxnSpPr>
        <p:spPr>
          <a:xfrm flipH="1">
            <a:off x="6738423" y="5964914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884CFF3-443F-F24A-8979-F3BB1F08A13E}"/>
              </a:ext>
            </a:extLst>
          </p:cNvPr>
          <p:cNvCxnSpPr>
            <a:cxnSpLocks/>
          </p:cNvCxnSpPr>
          <p:nvPr/>
        </p:nvCxnSpPr>
        <p:spPr>
          <a:xfrm>
            <a:off x="6818598" y="5900429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60CC176-A2E2-D140-AC44-5E7A6ACE6998}"/>
              </a:ext>
            </a:extLst>
          </p:cNvPr>
          <p:cNvCxnSpPr>
            <a:cxnSpLocks/>
          </p:cNvCxnSpPr>
          <p:nvPr/>
        </p:nvCxnSpPr>
        <p:spPr>
          <a:xfrm>
            <a:off x="7177472" y="5958037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99C2C44-6546-BE48-A3F0-59A70E2949CC}"/>
              </a:ext>
            </a:extLst>
          </p:cNvPr>
          <p:cNvCxnSpPr>
            <a:cxnSpLocks/>
          </p:cNvCxnSpPr>
          <p:nvPr/>
        </p:nvCxnSpPr>
        <p:spPr>
          <a:xfrm>
            <a:off x="7168768" y="5900429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B46BE6C-F804-894C-B306-D1C93B20BA0A}"/>
              </a:ext>
            </a:extLst>
          </p:cNvPr>
          <p:cNvCxnSpPr>
            <a:cxnSpLocks/>
          </p:cNvCxnSpPr>
          <p:nvPr/>
        </p:nvCxnSpPr>
        <p:spPr>
          <a:xfrm flipH="1">
            <a:off x="6808596" y="5563171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FBC9428-07F5-B246-A79A-A4847D112492}"/>
              </a:ext>
            </a:extLst>
          </p:cNvPr>
          <p:cNvCxnSpPr>
            <a:cxnSpLocks/>
          </p:cNvCxnSpPr>
          <p:nvPr/>
        </p:nvCxnSpPr>
        <p:spPr>
          <a:xfrm>
            <a:off x="6988418" y="5563171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029AF30-7E6B-5840-AFD6-BE3CEDC29083}"/>
              </a:ext>
            </a:extLst>
          </p:cNvPr>
          <p:cNvCxnSpPr>
            <a:cxnSpLocks/>
          </p:cNvCxnSpPr>
          <p:nvPr/>
        </p:nvCxnSpPr>
        <p:spPr>
          <a:xfrm flipH="1">
            <a:off x="6295279" y="5303323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E52575F-ED33-B749-B032-91DFCCD75E58}"/>
              </a:ext>
            </a:extLst>
          </p:cNvPr>
          <p:cNvSpPr txBox="1"/>
          <p:nvPr/>
        </p:nvSpPr>
        <p:spPr>
          <a:xfrm>
            <a:off x="6216777" y="5402072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AA31980-C1D0-FE44-A1AA-50F0E50BFD8F}"/>
              </a:ext>
            </a:extLst>
          </p:cNvPr>
          <p:cNvSpPr txBox="1"/>
          <p:nvPr/>
        </p:nvSpPr>
        <p:spPr>
          <a:xfrm>
            <a:off x="6484362" y="5135935"/>
            <a:ext cx="310565" cy="27321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0C435B-3AA2-FA4C-9AE2-6D456359E4D4}"/>
              </a:ext>
            </a:extLst>
          </p:cNvPr>
          <p:cNvSpPr txBox="1"/>
          <p:nvPr/>
        </p:nvSpPr>
        <p:spPr>
          <a:xfrm>
            <a:off x="6356767" y="4314788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+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FF5559-0FAF-6749-BE62-B8BCEF66FDA5}"/>
              </a:ext>
            </a:extLst>
          </p:cNvPr>
          <p:cNvSpPr txBox="1"/>
          <p:nvPr/>
        </p:nvSpPr>
        <p:spPr>
          <a:xfrm>
            <a:off x="5200664" y="4372968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=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715C279-366B-C640-AF5C-AB8C5C803085}"/>
              </a:ext>
            </a:extLst>
          </p:cNvPr>
          <p:cNvSpPr txBox="1"/>
          <p:nvPr/>
        </p:nvSpPr>
        <p:spPr>
          <a:xfrm>
            <a:off x="6840249" y="5418156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-7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0688121-9690-AD47-A24F-BD29F9376CEA}"/>
              </a:ext>
            </a:extLst>
          </p:cNvPr>
          <p:cNvSpPr txBox="1"/>
          <p:nvPr/>
        </p:nvSpPr>
        <p:spPr>
          <a:xfrm>
            <a:off x="7078593" y="5764572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EB7161A-F54F-8B46-ABD0-C24470EF2F35}"/>
              </a:ext>
            </a:extLst>
          </p:cNvPr>
          <p:cNvSpPr txBox="1"/>
          <p:nvPr/>
        </p:nvSpPr>
        <p:spPr>
          <a:xfrm>
            <a:off x="6695474" y="5772221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-6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077C944-3663-F146-8972-FF4F6658648E}"/>
              </a:ext>
            </a:extLst>
          </p:cNvPr>
          <p:cNvSpPr txBox="1"/>
          <p:nvPr/>
        </p:nvSpPr>
        <p:spPr>
          <a:xfrm>
            <a:off x="6349624" y="5760579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CEEDF56-E1F1-1A43-8253-C27B63956E9E}"/>
              </a:ext>
            </a:extLst>
          </p:cNvPr>
          <p:cNvSpPr txBox="1"/>
          <p:nvPr/>
        </p:nvSpPr>
        <p:spPr>
          <a:xfrm>
            <a:off x="5954617" y="5759221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3F928CC-ABC6-A145-BA4A-62E133E07836}"/>
              </a:ext>
            </a:extLst>
          </p:cNvPr>
          <p:cNvSpPr txBox="1"/>
          <p:nvPr/>
        </p:nvSpPr>
        <p:spPr>
          <a:xfrm>
            <a:off x="5729026" y="616264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0B8A969-FA21-7B4F-B20B-3AA16BAA1896}"/>
              </a:ext>
            </a:extLst>
          </p:cNvPr>
          <p:cNvSpPr txBox="1"/>
          <p:nvPr/>
        </p:nvSpPr>
        <p:spPr>
          <a:xfrm>
            <a:off x="5976240" y="6165533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0498FA5-9027-604B-9B8C-1E12F029CDCA}"/>
              </a:ext>
            </a:extLst>
          </p:cNvPr>
          <p:cNvSpPr txBox="1"/>
          <p:nvPr/>
        </p:nvSpPr>
        <p:spPr>
          <a:xfrm>
            <a:off x="6227119" y="6163768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05CADE3-72FF-C946-9EF3-74A6A0B445EC}"/>
              </a:ext>
            </a:extLst>
          </p:cNvPr>
          <p:cNvSpPr txBox="1"/>
          <p:nvPr/>
        </p:nvSpPr>
        <p:spPr>
          <a:xfrm>
            <a:off x="6477819" y="616264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0D4B7E4-7394-F14E-BD55-3AE6A62C0DF1}"/>
              </a:ext>
            </a:extLst>
          </p:cNvPr>
          <p:cNvSpPr txBox="1"/>
          <p:nvPr/>
        </p:nvSpPr>
        <p:spPr>
          <a:xfrm>
            <a:off x="6711204" y="6160810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4D7CB8D-E5D4-6F42-8225-73F1EA4B6703}"/>
              </a:ext>
            </a:extLst>
          </p:cNvPr>
          <p:cNvSpPr txBox="1"/>
          <p:nvPr/>
        </p:nvSpPr>
        <p:spPr>
          <a:xfrm>
            <a:off x="6930612" y="6159771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-5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1B03503-02B6-3046-8C15-99906D54D4AD}"/>
              </a:ext>
            </a:extLst>
          </p:cNvPr>
          <p:cNvSpPr txBox="1"/>
          <p:nvPr/>
        </p:nvSpPr>
        <p:spPr>
          <a:xfrm>
            <a:off x="7150303" y="616258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CC5580E-1EA7-6949-B652-4A7B2D066847}"/>
              </a:ext>
            </a:extLst>
          </p:cNvPr>
          <p:cNvSpPr txBox="1"/>
          <p:nvPr/>
        </p:nvSpPr>
        <p:spPr>
          <a:xfrm>
            <a:off x="7369711" y="6168367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103" name="Down Arrow 102">
            <a:extLst>
              <a:ext uri="{FF2B5EF4-FFF2-40B4-BE49-F238E27FC236}">
                <a16:creationId xmlns:a16="http://schemas.microsoft.com/office/drawing/2014/main" id="{A5EE5D40-5A35-CA4E-AE60-7F77C905F3B5}"/>
              </a:ext>
            </a:extLst>
          </p:cNvPr>
          <p:cNvSpPr/>
          <p:nvPr/>
        </p:nvSpPr>
        <p:spPr>
          <a:xfrm rot="10800000">
            <a:off x="3373897" y="5550044"/>
            <a:ext cx="477078" cy="51683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1220394-E5E6-4F40-A4E3-E970B5B740F1}"/>
              </a:ext>
            </a:extLst>
          </p:cNvPr>
          <p:cNvSpPr txBox="1"/>
          <p:nvPr/>
        </p:nvSpPr>
        <p:spPr>
          <a:xfrm>
            <a:off x="3262776" y="6113761"/>
            <a:ext cx="699206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A87CEA5-8EFD-A442-954A-BF70CB82D2E1}"/>
                  </a:ext>
                </a:extLst>
              </p:cNvPr>
              <p:cNvSpPr/>
              <p:nvPr/>
            </p:nvSpPr>
            <p:spPr>
              <a:xfrm>
                <a:off x="1998996" y="6074350"/>
                <a:ext cx="1380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String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</a:t>
                </a: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A87CEA5-8EFD-A442-954A-BF70CB82D2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996" y="6074350"/>
                <a:ext cx="1380634" cy="461665"/>
              </a:xfrm>
              <a:prstGeom prst="rect">
                <a:avLst/>
              </a:prstGeom>
              <a:blipFill>
                <a:blip r:embed="rId10"/>
                <a:stretch>
                  <a:fillRect l="-7339" t="-8108" r="-642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Rectangle 105">
            <a:extLst>
              <a:ext uri="{FF2B5EF4-FFF2-40B4-BE49-F238E27FC236}">
                <a16:creationId xmlns:a16="http://schemas.microsoft.com/office/drawing/2014/main" id="{DA60C07B-C3E9-224F-8C48-3329CB40BFDE}"/>
              </a:ext>
            </a:extLst>
          </p:cNvPr>
          <p:cNvSpPr/>
          <p:nvPr/>
        </p:nvSpPr>
        <p:spPr>
          <a:xfrm>
            <a:off x="9193320" y="2660992"/>
            <a:ext cx="2570980" cy="4056961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28CFE0-1BF5-6547-B474-9744385BF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5"/>
    </mc:Choice>
    <mc:Fallback xmlns="">
      <p:transition spd="slow" advTm="6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8E7BF110-AC35-E847-9B52-657F2700EF62}"/>
              </a:ext>
            </a:extLst>
          </p:cNvPr>
          <p:cNvSpPr/>
          <p:nvPr/>
        </p:nvSpPr>
        <p:spPr>
          <a:xfrm>
            <a:off x="5707322" y="4917412"/>
            <a:ext cx="1926783" cy="18005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90A2F34-04C0-E64A-AF82-7E540D2EC5B5}"/>
              </a:ext>
            </a:extLst>
          </p:cNvPr>
          <p:cNvSpPr/>
          <p:nvPr/>
        </p:nvSpPr>
        <p:spPr>
          <a:xfrm>
            <a:off x="5707322" y="2849217"/>
            <a:ext cx="1926783" cy="18005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Contribution 2:</a:t>
            </a:r>
            <a:br>
              <a:rPr lang="en-US" sz="4000" dirty="0"/>
            </a:br>
            <a:r>
              <a:rPr lang="en-US" sz="4000" dirty="0"/>
              <a:t>Malicious-secure sketching</a:t>
            </a:r>
            <a:endParaRPr lang="en-US" sz="6600" dirty="0"/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287"/>
            <a:ext cx="10515600" cy="45236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Client can send shares of garbage/random values</a:t>
            </a:r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Servers cannot detect this!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15" y="4841870"/>
            <a:ext cx="913773" cy="1416348"/>
          </a:xfrm>
          <a:prstGeom prst="rect">
            <a:avLst/>
          </a:prstGeom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4" y="5430233"/>
            <a:ext cx="958820" cy="95882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60" y="3564273"/>
            <a:ext cx="1377713" cy="3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4B5892-0748-AE47-B789-D4CB13D43502}"/>
              </a:ext>
            </a:extLst>
          </p:cNvPr>
          <p:cNvCxnSpPr>
            <a:cxnSpLocks/>
          </p:cNvCxnSpPr>
          <p:nvPr/>
        </p:nvCxnSpPr>
        <p:spPr>
          <a:xfrm flipH="1">
            <a:off x="2524970" y="4717113"/>
            <a:ext cx="2971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3176D9-7234-8F44-AB10-09838CDB2324}"/>
              </a:ext>
            </a:extLst>
          </p:cNvPr>
          <p:cNvCxnSpPr>
            <a:cxnSpLocks/>
          </p:cNvCxnSpPr>
          <p:nvPr/>
        </p:nvCxnSpPr>
        <p:spPr>
          <a:xfrm flipH="1">
            <a:off x="2877898" y="4152128"/>
            <a:ext cx="329157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CAAEF3-E27D-3742-9A93-954A8AECD484}"/>
              </a:ext>
            </a:extLst>
          </p:cNvPr>
          <p:cNvCxnSpPr>
            <a:cxnSpLocks/>
          </p:cNvCxnSpPr>
          <p:nvPr/>
        </p:nvCxnSpPr>
        <p:spPr>
          <a:xfrm>
            <a:off x="3218318" y="4152128"/>
            <a:ext cx="276898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524F49-172E-CF43-90E2-90F5EF16C534}"/>
              </a:ext>
            </a:extLst>
          </p:cNvPr>
          <p:cNvCxnSpPr>
            <a:cxnSpLocks/>
          </p:cNvCxnSpPr>
          <p:nvPr/>
        </p:nvCxnSpPr>
        <p:spPr>
          <a:xfrm>
            <a:off x="3744265" y="3797432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92CB88-CD11-9843-A756-24BA5B2B4020}"/>
              </a:ext>
            </a:extLst>
          </p:cNvPr>
          <p:cNvCxnSpPr>
            <a:cxnSpLocks/>
          </p:cNvCxnSpPr>
          <p:nvPr/>
        </p:nvCxnSpPr>
        <p:spPr>
          <a:xfrm flipH="1">
            <a:off x="2840854" y="4707441"/>
            <a:ext cx="37044" cy="4721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D3951E-8300-1649-87B0-D90FFA8B56C4}"/>
              </a:ext>
            </a:extLst>
          </p:cNvPr>
          <p:cNvCxnSpPr>
            <a:cxnSpLocks/>
          </p:cNvCxnSpPr>
          <p:nvPr/>
        </p:nvCxnSpPr>
        <p:spPr>
          <a:xfrm flipH="1">
            <a:off x="3315349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1D99B6-DE19-A84E-8AC5-0EB532EABD88}"/>
              </a:ext>
            </a:extLst>
          </p:cNvPr>
          <p:cNvCxnSpPr>
            <a:cxnSpLocks/>
          </p:cNvCxnSpPr>
          <p:nvPr/>
        </p:nvCxnSpPr>
        <p:spPr>
          <a:xfrm>
            <a:off x="3473291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1CC491-4363-4440-95CE-55E78DD01FA6}"/>
              </a:ext>
            </a:extLst>
          </p:cNvPr>
          <p:cNvCxnSpPr>
            <a:cxnSpLocks/>
          </p:cNvCxnSpPr>
          <p:nvPr/>
        </p:nvCxnSpPr>
        <p:spPr>
          <a:xfrm flipH="1">
            <a:off x="3929824" y="4717113"/>
            <a:ext cx="145451" cy="59648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3A6C1A5-91ED-F74D-9191-E9BF8FEA39B3}"/>
              </a:ext>
            </a:extLst>
          </p:cNvPr>
          <p:cNvCxnSpPr>
            <a:cxnSpLocks/>
          </p:cNvCxnSpPr>
          <p:nvPr/>
        </p:nvCxnSpPr>
        <p:spPr>
          <a:xfrm>
            <a:off x="4062007" y="4626426"/>
            <a:ext cx="242214" cy="53435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05C9496-79FC-7D4D-8308-31A572184BC0}"/>
              </a:ext>
            </a:extLst>
          </p:cNvPr>
          <p:cNvCxnSpPr>
            <a:cxnSpLocks/>
          </p:cNvCxnSpPr>
          <p:nvPr/>
        </p:nvCxnSpPr>
        <p:spPr>
          <a:xfrm>
            <a:off x="4653671" y="4707441"/>
            <a:ext cx="8977" cy="49652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5EA4E75-6284-C74F-8D2D-3E01466C3CDA}"/>
              </a:ext>
            </a:extLst>
          </p:cNvPr>
          <p:cNvCxnSpPr>
            <a:cxnSpLocks/>
          </p:cNvCxnSpPr>
          <p:nvPr/>
        </p:nvCxnSpPr>
        <p:spPr>
          <a:xfrm>
            <a:off x="4639321" y="4626426"/>
            <a:ext cx="448457" cy="5782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2E926B5-349C-254A-AEFD-45FE875DA995}"/>
              </a:ext>
            </a:extLst>
          </p:cNvPr>
          <p:cNvCxnSpPr>
            <a:cxnSpLocks/>
          </p:cNvCxnSpPr>
          <p:nvPr/>
        </p:nvCxnSpPr>
        <p:spPr>
          <a:xfrm flipH="1">
            <a:off x="4045517" y="4152128"/>
            <a:ext cx="258704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C52DBAD-80F7-2B49-B87F-34AE8EA3545F}"/>
              </a:ext>
            </a:extLst>
          </p:cNvPr>
          <p:cNvCxnSpPr>
            <a:cxnSpLocks/>
          </p:cNvCxnSpPr>
          <p:nvPr/>
        </p:nvCxnSpPr>
        <p:spPr>
          <a:xfrm>
            <a:off x="4341983" y="4152128"/>
            <a:ext cx="297338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173C88-AF49-7D4C-8B15-C116BCAA23B3}"/>
              </a:ext>
            </a:extLst>
          </p:cNvPr>
          <p:cNvCxnSpPr>
            <a:cxnSpLocks/>
          </p:cNvCxnSpPr>
          <p:nvPr/>
        </p:nvCxnSpPr>
        <p:spPr>
          <a:xfrm flipH="1">
            <a:off x="3199228" y="3786694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F251A5-CE36-DC49-B765-E17B20A7112F}"/>
              </a:ext>
            </a:extLst>
          </p:cNvPr>
          <p:cNvSpPr txBox="1"/>
          <p:nvPr/>
        </p:nvSpPr>
        <p:spPr>
          <a:xfrm>
            <a:off x="2749299" y="4410983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C0F06B-3F98-7E40-BB4F-DF4487579671}"/>
              </a:ext>
            </a:extLst>
          </p:cNvPr>
          <p:cNvSpPr txBox="1"/>
          <p:nvPr/>
        </p:nvSpPr>
        <p:spPr>
          <a:xfrm>
            <a:off x="2366749" y="5035514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F6137B-19FF-F441-81B4-1348B8389E44}"/>
              </a:ext>
            </a:extLst>
          </p:cNvPr>
          <p:cNvSpPr txBox="1"/>
          <p:nvPr/>
        </p:nvSpPr>
        <p:spPr>
          <a:xfrm>
            <a:off x="2729284" y="5035514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72BB62-433B-E24F-9D72-BDB69863B2E4}"/>
              </a:ext>
            </a:extLst>
          </p:cNvPr>
          <p:cNvSpPr txBox="1"/>
          <p:nvPr/>
        </p:nvSpPr>
        <p:spPr>
          <a:xfrm>
            <a:off x="3326612" y="4410983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0602C7-F127-534C-999E-56F81CE9242D}"/>
              </a:ext>
            </a:extLst>
          </p:cNvPr>
          <p:cNvSpPr txBox="1"/>
          <p:nvPr/>
        </p:nvSpPr>
        <p:spPr>
          <a:xfrm>
            <a:off x="3091819" y="5035514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08EB03-4E6D-614A-8A13-7638DD54E512}"/>
              </a:ext>
            </a:extLst>
          </p:cNvPr>
          <p:cNvSpPr txBox="1"/>
          <p:nvPr/>
        </p:nvSpPr>
        <p:spPr>
          <a:xfrm>
            <a:off x="3454354" y="5035514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99BE57-2483-0A44-B457-ACAB6022D95B}"/>
              </a:ext>
            </a:extLst>
          </p:cNvPr>
          <p:cNvSpPr txBox="1"/>
          <p:nvPr/>
        </p:nvSpPr>
        <p:spPr>
          <a:xfrm>
            <a:off x="3816889" y="5035514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4B4DEF-32B6-9447-96AE-4ED06319AF59}"/>
              </a:ext>
            </a:extLst>
          </p:cNvPr>
          <p:cNvSpPr txBox="1"/>
          <p:nvPr/>
        </p:nvSpPr>
        <p:spPr>
          <a:xfrm>
            <a:off x="4179424" y="5035514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A1B8DD-ED11-8E42-BE5C-E39974516B84}"/>
              </a:ext>
            </a:extLst>
          </p:cNvPr>
          <p:cNvSpPr txBox="1"/>
          <p:nvPr/>
        </p:nvSpPr>
        <p:spPr>
          <a:xfrm>
            <a:off x="4541959" y="5035514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FC4562-4A9B-7C47-9E50-C9D10F2C8D13}"/>
              </a:ext>
            </a:extLst>
          </p:cNvPr>
          <p:cNvSpPr txBox="1"/>
          <p:nvPr/>
        </p:nvSpPr>
        <p:spPr>
          <a:xfrm>
            <a:off x="4904496" y="5035514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23657F-1ABF-424B-929F-4249867FFA6F}"/>
              </a:ext>
            </a:extLst>
          </p:cNvPr>
          <p:cNvSpPr txBox="1"/>
          <p:nvPr/>
        </p:nvSpPr>
        <p:spPr>
          <a:xfrm>
            <a:off x="3903925" y="4410983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AC5282-1F7E-1647-B62F-9E4A7899C6F3}"/>
              </a:ext>
            </a:extLst>
          </p:cNvPr>
          <p:cNvSpPr txBox="1"/>
          <p:nvPr/>
        </p:nvSpPr>
        <p:spPr>
          <a:xfrm>
            <a:off x="4481239" y="4410983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AF73914-A13E-3045-B4D8-FB55851E3028}"/>
              </a:ext>
            </a:extLst>
          </p:cNvPr>
          <p:cNvSpPr txBox="1"/>
          <p:nvPr/>
        </p:nvSpPr>
        <p:spPr>
          <a:xfrm>
            <a:off x="3069803" y="3925568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09E214F-17C7-9E44-91B2-DA7E2B8066E7}"/>
              </a:ext>
            </a:extLst>
          </p:cNvPr>
          <p:cNvSpPr txBox="1"/>
          <p:nvPr/>
        </p:nvSpPr>
        <p:spPr>
          <a:xfrm>
            <a:off x="4154765" y="3925568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C9ADF2-4F09-8649-B46F-59DF642A69F0}"/>
              </a:ext>
            </a:extLst>
          </p:cNvPr>
          <p:cNvSpPr txBox="1"/>
          <p:nvPr/>
        </p:nvSpPr>
        <p:spPr>
          <a:xfrm>
            <a:off x="3587760" y="3551291"/>
            <a:ext cx="316165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/>
              <p:nvPr/>
            </p:nvSpPr>
            <p:spPr>
              <a:xfrm>
                <a:off x="-68790" y="6094740"/>
                <a:ext cx="23007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  <a:latin typeface="LM Sans 10" pitchFamily="2" charset="77"/>
                  </a:rPr>
                  <a:t>Evil client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sz="2800" b="1" dirty="0">
                  <a:solidFill>
                    <a:srgbClr val="C00000"/>
                  </a:solidFill>
                  <a:latin typeface="LM Sans 10" pitchFamily="2" charset="77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BCF6270-EBD4-CD45-8B99-DB2268F3D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790" y="6094740"/>
                <a:ext cx="2300770" cy="523220"/>
              </a:xfrm>
              <a:prstGeom prst="rect">
                <a:avLst/>
              </a:prstGeom>
              <a:blipFill>
                <a:blip r:embed="rId9"/>
                <a:stretch>
                  <a:fillRect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6B055EC-2F09-9F4A-BE34-7582074E82E0}"/>
              </a:ext>
            </a:extLst>
          </p:cNvPr>
          <p:cNvGrpSpPr/>
          <p:nvPr/>
        </p:nvGrpSpPr>
        <p:grpSpPr>
          <a:xfrm>
            <a:off x="5799890" y="3012760"/>
            <a:ext cx="1731041" cy="1393938"/>
            <a:chOff x="5799890" y="3012760"/>
            <a:chExt cx="1731041" cy="139393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B29A1C-FE88-E741-830E-9D962C660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ADE725C-1B34-2641-92B8-CD4591E4D4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9816CCC-2279-CA4E-87E1-10098A543E93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46B4357-B7E5-6B43-B559-C10B45BE3676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5C90693-EF4D-9444-9C94-EABD09DC92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5849C8E-01D3-E44E-8223-E3EE0A2E55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E8A3F0E-6ED6-DF45-929F-A5973CFD1955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061C828-4C02-D849-949A-0F1EAE50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9339231-D45B-6349-AC67-4B7BECF419A9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01B4F5-8115-D442-912F-CF8CB1FAC776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7DF93FE-3780-D94D-81E0-D901314BEDFB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6A5A850-5EE7-984C-9845-FE6446AF3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15B72AF-E483-2D44-8528-E0F88AACD406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E8421E7-0BCC-D440-97E1-D47ECB0F95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D7821A-6947-9542-92F8-8249782AD510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7C13B9-9F3F-C441-9131-D4B420057DCC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ADC3561-CF96-0B4A-8DED-FADC7C0102CA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411F78D-B516-2249-9F1D-B33111CDFB6B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0819D15-07C9-B142-972F-B60D6488F327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0DD45B4-8E6F-464A-87E3-0B3F081DDBD2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8F12964-FC65-3B46-BB68-B471FBEC646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7C0F19A-DD7B-504B-B06A-1ED9DFE3DFD1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F16B265-788C-7249-9D96-8872684AA9F4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35BFFB-555A-6146-98C3-1C4FB943ED1F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BA8B928-44F6-E449-AD62-9C24084DA5BD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621A5B3-59A5-0C41-877E-5833425032A2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FA77FAB-7337-4042-9A43-31C0018291E7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4EA64EE-80B0-5042-B31B-DF054C9CDC9C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D88E8C1-95AD-334B-A4AF-54045C5421F6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</p:grp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4F594C0C-F6FE-F84C-82EB-B67E589F14C5}"/>
              </a:ext>
            </a:extLst>
          </p:cNvPr>
          <p:cNvCxnSpPr>
            <a:cxnSpLocks/>
          </p:cNvCxnSpPr>
          <p:nvPr/>
        </p:nvCxnSpPr>
        <p:spPr>
          <a:xfrm flipH="1">
            <a:off x="5886308" y="5964914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B94CC1F-2DFD-ED43-ADBD-148F2449B7E7}"/>
              </a:ext>
            </a:extLst>
          </p:cNvPr>
          <p:cNvCxnSpPr>
            <a:cxnSpLocks/>
          </p:cNvCxnSpPr>
          <p:nvPr/>
        </p:nvCxnSpPr>
        <p:spPr>
          <a:xfrm flipH="1">
            <a:off x="6100377" y="5563171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F25E3A8-14B7-F848-8ADE-2CBF6A63E602}"/>
              </a:ext>
            </a:extLst>
          </p:cNvPr>
          <p:cNvCxnSpPr>
            <a:cxnSpLocks/>
          </p:cNvCxnSpPr>
          <p:nvPr/>
        </p:nvCxnSpPr>
        <p:spPr>
          <a:xfrm>
            <a:off x="6306858" y="5563171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63AC24A-862A-674B-A4E8-9D2A8C010750}"/>
              </a:ext>
            </a:extLst>
          </p:cNvPr>
          <p:cNvCxnSpPr>
            <a:cxnSpLocks/>
          </p:cNvCxnSpPr>
          <p:nvPr/>
        </p:nvCxnSpPr>
        <p:spPr>
          <a:xfrm>
            <a:off x="6625872" y="5310958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C96D720-1F42-BF45-8735-CBACC9139D51}"/>
              </a:ext>
            </a:extLst>
          </p:cNvPr>
          <p:cNvCxnSpPr>
            <a:cxnSpLocks/>
          </p:cNvCxnSpPr>
          <p:nvPr/>
        </p:nvCxnSpPr>
        <p:spPr>
          <a:xfrm flipH="1">
            <a:off x="6077908" y="5958037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F00E972-965F-A748-8345-5B04C228C8C6}"/>
              </a:ext>
            </a:extLst>
          </p:cNvPr>
          <p:cNvCxnSpPr>
            <a:cxnSpLocks/>
          </p:cNvCxnSpPr>
          <p:nvPr/>
        </p:nvCxnSpPr>
        <p:spPr>
          <a:xfrm flipH="1">
            <a:off x="6365713" y="5982760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7556ECC-DAE4-5546-8E0B-CF1710677D49}"/>
              </a:ext>
            </a:extLst>
          </p:cNvPr>
          <p:cNvCxnSpPr>
            <a:cxnSpLocks/>
          </p:cNvCxnSpPr>
          <p:nvPr/>
        </p:nvCxnSpPr>
        <p:spPr>
          <a:xfrm>
            <a:off x="6461512" y="5982760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0A48ED7-445C-2742-844D-2D8A4157BAEE}"/>
              </a:ext>
            </a:extLst>
          </p:cNvPr>
          <p:cNvCxnSpPr>
            <a:cxnSpLocks/>
          </p:cNvCxnSpPr>
          <p:nvPr/>
        </p:nvCxnSpPr>
        <p:spPr>
          <a:xfrm flipH="1">
            <a:off x="6738423" y="5964914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884CFF3-443F-F24A-8979-F3BB1F08A13E}"/>
              </a:ext>
            </a:extLst>
          </p:cNvPr>
          <p:cNvCxnSpPr>
            <a:cxnSpLocks/>
          </p:cNvCxnSpPr>
          <p:nvPr/>
        </p:nvCxnSpPr>
        <p:spPr>
          <a:xfrm>
            <a:off x="6818598" y="5900429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60CC176-A2E2-D140-AC44-5E7A6ACE6998}"/>
              </a:ext>
            </a:extLst>
          </p:cNvPr>
          <p:cNvCxnSpPr>
            <a:cxnSpLocks/>
          </p:cNvCxnSpPr>
          <p:nvPr/>
        </p:nvCxnSpPr>
        <p:spPr>
          <a:xfrm>
            <a:off x="7177472" y="5958037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99C2C44-6546-BE48-A3F0-59A70E2949CC}"/>
              </a:ext>
            </a:extLst>
          </p:cNvPr>
          <p:cNvCxnSpPr>
            <a:cxnSpLocks/>
          </p:cNvCxnSpPr>
          <p:nvPr/>
        </p:nvCxnSpPr>
        <p:spPr>
          <a:xfrm>
            <a:off x="7168768" y="5900429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B46BE6C-F804-894C-B306-D1C93B20BA0A}"/>
              </a:ext>
            </a:extLst>
          </p:cNvPr>
          <p:cNvCxnSpPr>
            <a:cxnSpLocks/>
          </p:cNvCxnSpPr>
          <p:nvPr/>
        </p:nvCxnSpPr>
        <p:spPr>
          <a:xfrm flipH="1">
            <a:off x="6808596" y="5563171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EFBC9428-07F5-B246-A79A-A4847D112492}"/>
              </a:ext>
            </a:extLst>
          </p:cNvPr>
          <p:cNvCxnSpPr>
            <a:cxnSpLocks/>
          </p:cNvCxnSpPr>
          <p:nvPr/>
        </p:nvCxnSpPr>
        <p:spPr>
          <a:xfrm>
            <a:off x="6988418" y="5563171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0029AF30-7E6B-5840-AFD6-BE3CEDC29083}"/>
              </a:ext>
            </a:extLst>
          </p:cNvPr>
          <p:cNvCxnSpPr>
            <a:cxnSpLocks/>
          </p:cNvCxnSpPr>
          <p:nvPr/>
        </p:nvCxnSpPr>
        <p:spPr>
          <a:xfrm flipH="1">
            <a:off x="6295279" y="5303323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E52575F-ED33-B749-B032-91DFCCD75E58}"/>
              </a:ext>
            </a:extLst>
          </p:cNvPr>
          <p:cNvSpPr txBox="1"/>
          <p:nvPr/>
        </p:nvSpPr>
        <p:spPr>
          <a:xfrm>
            <a:off x="6216777" y="5402072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AA31980-C1D0-FE44-A1AA-50F0E50BFD8F}"/>
              </a:ext>
            </a:extLst>
          </p:cNvPr>
          <p:cNvSpPr txBox="1"/>
          <p:nvPr/>
        </p:nvSpPr>
        <p:spPr>
          <a:xfrm>
            <a:off x="6484362" y="5135935"/>
            <a:ext cx="310565" cy="27321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0C435B-3AA2-FA4C-9AE2-6D456359E4D4}"/>
              </a:ext>
            </a:extLst>
          </p:cNvPr>
          <p:cNvSpPr txBox="1"/>
          <p:nvPr/>
        </p:nvSpPr>
        <p:spPr>
          <a:xfrm>
            <a:off x="6356767" y="4314788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+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DFF5559-0FAF-6749-BE62-B8BCEF66FDA5}"/>
              </a:ext>
            </a:extLst>
          </p:cNvPr>
          <p:cNvSpPr txBox="1"/>
          <p:nvPr/>
        </p:nvSpPr>
        <p:spPr>
          <a:xfrm>
            <a:off x="5200664" y="4372968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=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715C279-366B-C640-AF5C-AB8C5C803085}"/>
              </a:ext>
            </a:extLst>
          </p:cNvPr>
          <p:cNvSpPr txBox="1"/>
          <p:nvPr/>
        </p:nvSpPr>
        <p:spPr>
          <a:xfrm>
            <a:off x="6840249" y="5418156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-6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0688121-9690-AD47-A24F-BD29F9376CEA}"/>
              </a:ext>
            </a:extLst>
          </p:cNvPr>
          <p:cNvSpPr txBox="1"/>
          <p:nvPr/>
        </p:nvSpPr>
        <p:spPr>
          <a:xfrm>
            <a:off x="7078593" y="5764572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EB7161A-F54F-8B46-ABD0-C24470EF2F35}"/>
              </a:ext>
            </a:extLst>
          </p:cNvPr>
          <p:cNvSpPr txBox="1"/>
          <p:nvPr/>
        </p:nvSpPr>
        <p:spPr>
          <a:xfrm>
            <a:off x="6695474" y="5772221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2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077C944-3663-F146-8972-FF4F6658648E}"/>
              </a:ext>
            </a:extLst>
          </p:cNvPr>
          <p:cNvSpPr txBox="1"/>
          <p:nvPr/>
        </p:nvSpPr>
        <p:spPr>
          <a:xfrm>
            <a:off x="6349624" y="5760579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CEEDF56-E1F1-1A43-8253-C27B63956E9E}"/>
              </a:ext>
            </a:extLst>
          </p:cNvPr>
          <p:cNvSpPr txBox="1"/>
          <p:nvPr/>
        </p:nvSpPr>
        <p:spPr>
          <a:xfrm>
            <a:off x="5954617" y="5759221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3F928CC-ABC6-A145-BA4A-62E133E07836}"/>
              </a:ext>
            </a:extLst>
          </p:cNvPr>
          <p:cNvSpPr txBox="1"/>
          <p:nvPr/>
        </p:nvSpPr>
        <p:spPr>
          <a:xfrm>
            <a:off x="5729026" y="616264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0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0B8A969-FA21-7B4F-B20B-3AA16BAA1896}"/>
              </a:ext>
            </a:extLst>
          </p:cNvPr>
          <p:cNvSpPr txBox="1"/>
          <p:nvPr/>
        </p:nvSpPr>
        <p:spPr>
          <a:xfrm>
            <a:off x="5976240" y="6165533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2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0498FA5-9027-604B-9B8C-1E12F029CDCA}"/>
              </a:ext>
            </a:extLst>
          </p:cNvPr>
          <p:cNvSpPr txBox="1"/>
          <p:nvPr/>
        </p:nvSpPr>
        <p:spPr>
          <a:xfrm>
            <a:off x="6227119" y="6163768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7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05CADE3-72FF-C946-9EF3-74A6A0B445EC}"/>
              </a:ext>
            </a:extLst>
          </p:cNvPr>
          <p:cNvSpPr txBox="1"/>
          <p:nvPr/>
        </p:nvSpPr>
        <p:spPr>
          <a:xfrm>
            <a:off x="6477819" y="616264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0D4B7E4-7394-F14E-BD55-3AE6A62C0DF1}"/>
              </a:ext>
            </a:extLst>
          </p:cNvPr>
          <p:cNvSpPr txBox="1"/>
          <p:nvPr/>
        </p:nvSpPr>
        <p:spPr>
          <a:xfrm>
            <a:off x="6711204" y="6160810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4D7CB8D-E5D4-6F42-8225-73F1EA4B6703}"/>
              </a:ext>
            </a:extLst>
          </p:cNvPr>
          <p:cNvSpPr txBox="1"/>
          <p:nvPr/>
        </p:nvSpPr>
        <p:spPr>
          <a:xfrm>
            <a:off x="6930612" y="6159771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1B03503-02B6-3046-8C15-99906D54D4AD}"/>
              </a:ext>
            </a:extLst>
          </p:cNvPr>
          <p:cNvSpPr txBox="1"/>
          <p:nvPr/>
        </p:nvSpPr>
        <p:spPr>
          <a:xfrm>
            <a:off x="7150303" y="6162582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4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4CC5580E-1EA7-6949-B652-4A7B2D066847}"/>
              </a:ext>
            </a:extLst>
          </p:cNvPr>
          <p:cNvSpPr txBox="1"/>
          <p:nvPr/>
        </p:nvSpPr>
        <p:spPr>
          <a:xfrm>
            <a:off x="7369711" y="6168367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B996BF-A391-2544-B648-D636FA8411B2}"/>
              </a:ext>
            </a:extLst>
          </p:cNvPr>
          <p:cNvGrpSpPr/>
          <p:nvPr/>
        </p:nvGrpSpPr>
        <p:grpSpPr>
          <a:xfrm>
            <a:off x="520785" y="4536467"/>
            <a:ext cx="1164044" cy="1640496"/>
            <a:chOff x="867615" y="1831647"/>
            <a:chExt cx="671221" cy="959798"/>
          </a:xfrm>
        </p:grpSpPr>
        <p:pic>
          <p:nvPicPr>
            <p:cNvPr id="109" name="Image" descr="Image">
              <a:extLst>
                <a:ext uri="{FF2B5EF4-FFF2-40B4-BE49-F238E27FC236}">
                  <a16:creationId xmlns:a16="http://schemas.microsoft.com/office/drawing/2014/main" id="{4D077FE6-E82E-0942-BA93-024DB972F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0000" t="14068" b="33176"/>
            <a:stretch/>
          </p:blipFill>
          <p:spPr>
            <a:xfrm>
              <a:off x="947503" y="1831647"/>
              <a:ext cx="591333" cy="6239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0" name="Image" descr="Image">
              <a:extLst>
                <a:ext uri="{FF2B5EF4-FFF2-40B4-BE49-F238E27FC236}">
                  <a16:creationId xmlns:a16="http://schemas.microsoft.com/office/drawing/2014/main" id="{4B4F07D1-4A13-634B-87CB-0D583D658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23226" r="48272" b="34230"/>
            <a:stretch/>
          </p:blipFill>
          <p:spPr>
            <a:xfrm>
              <a:off x="867615" y="1968275"/>
              <a:ext cx="574183" cy="47223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1" name="Image" descr="Image">
              <a:extLst>
                <a:ext uri="{FF2B5EF4-FFF2-40B4-BE49-F238E27FC236}">
                  <a16:creationId xmlns:a16="http://schemas.microsoft.com/office/drawing/2014/main" id="{21F3817F-367B-BF43-AA1B-3544EAFB7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1427" t="5628" r="31427" b="8083"/>
            <a:stretch>
              <a:fillRect/>
            </a:stretch>
          </p:blipFill>
          <p:spPr>
            <a:xfrm>
              <a:off x="1005461" y="2121016"/>
              <a:ext cx="371066" cy="6704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7DAAEC76-D2FC-DF45-B838-DF7EAC5B9530}"/>
              </a:ext>
            </a:extLst>
          </p:cNvPr>
          <p:cNvSpPr/>
          <p:nvPr/>
        </p:nvSpPr>
        <p:spPr>
          <a:xfrm>
            <a:off x="9193320" y="2660992"/>
            <a:ext cx="2570980" cy="4056961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178597-97D2-0246-B956-38F2204B6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1"/>
    </mc:Choice>
    <mc:Fallback xmlns="">
      <p:transition spd="slow" advTm="1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Contribution 2:</a:t>
            </a:r>
            <a:br>
              <a:rPr lang="en-US" sz="4000" dirty="0"/>
            </a:br>
            <a:r>
              <a:rPr lang="en-US" sz="4000" dirty="0"/>
              <a:t>Malicious-secure sketching</a:t>
            </a:r>
            <a:endParaRPr lang="en-US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7" name="Image" descr="Image">
            <a:extLst>
              <a:ext uri="{FF2B5EF4-FFF2-40B4-BE49-F238E27FC236}">
                <a16:creationId xmlns:a16="http://schemas.microsoft.com/office/drawing/2014/main" id="{358B2250-7001-8D46-8983-7001CE0781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" descr="Image">
            <a:extLst>
              <a:ext uri="{FF2B5EF4-FFF2-40B4-BE49-F238E27FC236}">
                <a16:creationId xmlns:a16="http://schemas.microsoft.com/office/drawing/2014/main" id="{8A5E7287-C1DA-8B4D-9B58-1E4A9A5424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2" descr="Let's Encrypt">
            <a:extLst>
              <a:ext uri="{FF2B5EF4-FFF2-40B4-BE49-F238E27FC236}">
                <a16:creationId xmlns:a16="http://schemas.microsoft.com/office/drawing/2014/main" id="{6792A0DA-7AEF-C746-82AD-1FF77AE9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4" y="5430233"/>
            <a:ext cx="958820" cy="95882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Image result for mozilla logo">
            <a:extLst>
              <a:ext uri="{FF2B5EF4-FFF2-40B4-BE49-F238E27FC236}">
                <a16:creationId xmlns:a16="http://schemas.microsoft.com/office/drawing/2014/main" id="{740C8327-520D-2A44-AA46-157E5053A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60" y="3564273"/>
            <a:ext cx="1377713" cy="3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 191">
            <a:extLst>
              <a:ext uri="{FF2B5EF4-FFF2-40B4-BE49-F238E27FC236}">
                <a16:creationId xmlns:a16="http://schemas.microsoft.com/office/drawing/2014/main" id="{14AB8E53-0EA9-AC4D-8C16-DC396C21426B}"/>
              </a:ext>
            </a:extLst>
          </p:cNvPr>
          <p:cNvSpPr/>
          <p:nvPr/>
        </p:nvSpPr>
        <p:spPr>
          <a:xfrm rot="20241771" flipH="1">
            <a:off x="8189955" y="3286058"/>
            <a:ext cx="483205" cy="695639"/>
          </a:xfrm>
          <a:custGeom>
            <a:avLst/>
            <a:gdLst>
              <a:gd name="connsiteX0" fmla="*/ 111057 w 686791"/>
              <a:gd name="connsiteY0" fmla="*/ 897466 h 897466"/>
              <a:gd name="connsiteX1" fmla="*/ 43324 w 686791"/>
              <a:gd name="connsiteY1" fmla="*/ 186266 h 897466"/>
              <a:gd name="connsiteX2" fmla="*/ 686791 w 686791"/>
              <a:gd name="connsiteY2" fmla="*/ 0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791" h="897466">
                <a:moveTo>
                  <a:pt x="111057" y="897466"/>
                </a:moveTo>
                <a:cubicBezTo>
                  <a:pt x="29212" y="616655"/>
                  <a:pt x="-52632" y="335844"/>
                  <a:pt x="43324" y="186266"/>
                </a:cubicBezTo>
                <a:cubicBezTo>
                  <a:pt x="139280" y="36688"/>
                  <a:pt x="413035" y="18344"/>
                  <a:pt x="686791" y="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90A17DD6-1C4A-F94C-9CC6-615BA94E8AC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52570" y="3731119"/>
            <a:ext cx="1187061" cy="581660"/>
          </a:xfrm>
          <a:prstGeom prst="rect">
            <a:avLst/>
          </a:prstGeom>
        </p:spPr>
      </p:pic>
      <p:sp>
        <p:nvSpPr>
          <p:cNvPr id="194" name="Freeform 193">
            <a:extLst>
              <a:ext uri="{FF2B5EF4-FFF2-40B4-BE49-F238E27FC236}">
                <a16:creationId xmlns:a16="http://schemas.microsoft.com/office/drawing/2014/main" id="{2C57346C-0FD9-A948-8315-6058D79C14D0}"/>
              </a:ext>
            </a:extLst>
          </p:cNvPr>
          <p:cNvSpPr/>
          <p:nvPr/>
        </p:nvSpPr>
        <p:spPr>
          <a:xfrm rot="20241771" flipH="1">
            <a:off x="8229761" y="5410975"/>
            <a:ext cx="483205" cy="695639"/>
          </a:xfrm>
          <a:custGeom>
            <a:avLst/>
            <a:gdLst>
              <a:gd name="connsiteX0" fmla="*/ 111057 w 686791"/>
              <a:gd name="connsiteY0" fmla="*/ 897466 h 897466"/>
              <a:gd name="connsiteX1" fmla="*/ 43324 w 686791"/>
              <a:gd name="connsiteY1" fmla="*/ 186266 h 897466"/>
              <a:gd name="connsiteX2" fmla="*/ 686791 w 686791"/>
              <a:gd name="connsiteY2" fmla="*/ 0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791" h="897466">
                <a:moveTo>
                  <a:pt x="111057" y="897466"/>
                </a:moveTo>
                <a:cubicBezTo>
                  <a:pt x="29212" y="616655"/>
                  <a:pt x="-52632" y="335844"/>
                  <a:pt x="43324" y="186266"/>
                </a:cubicBezTo>
                <a:cubicBezTo>
                  <a:pt x="139280" y="36688"/>
                  <a:pt x="413035" y="18344"/>
                  <a:pt x="686791" y="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FA8926CD-458B-8942-B2E1-EDCC24AE8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7836" y="5938050"/>
            <a:ext cx="1187061" cy="581660"/>
          </a:xfrm>
          <a:prstGeom prst="rect">
            <a:avLst/>
          </a:prstGeom>
        </p:spPr>
      </p:pic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750D657F-C7E9-ED43-9552-FF6BCCFA078F}"/>
              </a:ext>
            </a:extLst>
          </p:cNvPr>
          <p:cNvCxnSpPr>
            <a:cxnSpLocks/>
          </p:cNvCxnSpPr>
          <p:nvPr/>
        </p:nvCxnSpPr>
        <p:spPr>
          <a:xfrm flipH="1">
            <a:off x="2524970" y="4717113"/>
            <a:ext cx="2971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52CC7AF9-EBC2-B346-825A-DBB1F7287C5E}"/>
              </a:ext>
            </a:extLst>
          </p:cNvPr>
          <p:cNvCxnSpPr>
            <a:cxnSpLocks/>
          </p:cNvCxnSpPr>
          <p:nvPr/>
        </p:nvCxnSpPr>
        <p:spPr>
          <a:xfrm flipH="1">
            <a:off x="2877898" y="4152128"/>
            <a:ext cx="329157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3522F46B-F0DF-C34B-A65A-346C459F7F25}"/>
              </a:ext>
            </a:extLst>
          </p:cNvPr>
          <p:cNvCxnSpPr>
            <a:cxnSpLocks/>
          </p:cNvCxnSpPr>
          <p:nvPr/>
        </p:nvCxnSpPr>
        <p:spPr>
          <a:xfrm>
            <a:off x="3218318" y="4152128"/>
            <a:ext cx="276898" cy="4976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871BC29B-D609-E840-B8AD-D896AB24C08F}"/>
              </a:ext>
            </a:extLst>
          </p:cNvPr>
          <p:cNvCxnSpPr>
            <a:cxnSpLocks/>
          </p:cNvCxnSpPr>
          <p:nvPr/>
        </p:nvCxnSpPr>
        <p:spPr>
          <a:xfrm>
            <a:off x="3744265" y="3797432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0A2C5B0D-DDDD-4E44-BADE-DDE33D43D7C9}"/>
              </a:ext>
            </a:extLst>
          </p:cNvPr>
          <p:cNvCxnSpPr>
            <a:cxnSpLocks/>
          </p:cNvCxnSpPr>
          <p:nvPr/>
        </p:nvCxnSpPr>
        <p:spPr>
          <a:xfrm flipH="1">
            <a:off x="2840854" y="4707441"/>
            <a:ext cx="37044" cy="4721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D496EC83-49F8-374C-9FE2-14C0E9BD24BE}"/>
              </a:ext>
            </a:extLst>
          </p:cNvPr>
          <p:cNvCxnSpPr>
            <a:cxnSpLocks/>
          </p:cNvCxnSpPr>
          <p:nvPr/>
        </p:nvCxnSpPr>
        <p:spPr>
          <a:xfrm flipH="1">
            <a:off x="3315349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A160E45C-C95D-F649-A66B-9D082B5E7B4B}"/>
              </a:ext>
            </a:extLst>
          </p:cNvPr>
          <p:cNvCxnSpPr>
            <a:cxnSpLocks/>
          </p:cNvCxnSpPr>
          <p:nvPr/>
        </p:nvCxnSpPr>
        <p:spPr>
          <a:xfrm>
            <a:off x="3473291" y="4742211"/>
            <a:ext cx="157942" cy="4625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C0E37C34-B6CF-9F49-BECA-BD049CD2E3E0}"/>
              </a:ext>
            </a:extLst>
          </p:cNvPr>
          <p:cNvCxnSpPr>
            <a:cxnSpLocks/>
          </p:cNvCxnSpPr>
          <p:nvPr/>
        </p:nvCxnSpPr>
        <p:spPr>
          <a:xfrm flipH="1">
            <a:off x="3929824" y="4717113"/>
            <a:ext cx="145451" cy="59648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35636A7D-8EF8-3B4E-8027-3742C9366833}"/>
              </a:ext>
            </a:extLst>
          </p:cNvPr>
          <p:cNvCxnSpPr>
            <a:cxnSpLocks/>
          </p:cNvCxnSpPr>
          <p:nvPr/>
        </p:nvCxnSpPr>
        <p:spPr>
          <a:xfrm>
            <a:off x="4062007" y="4626426"/>
            <a:ext cx="242214" cy="53435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ED990492-3E4F-4D4F-A66A-F29072DF6913}"/>
              </a:ext>
            </a:extLst>
          </p:cNvPr>
          <p:cNvCxnSpPr>
            <a:cxnSpLocks/>
          </p:cNvCxnSpPr>
          <p:nvPr/>
        </p:nvCxnSpPr>
        <p:spPr>
          <a:xfrm>
            <a:off x="4653671" y="4707441"/>
            <a:ext cx="8977" cy="49652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8647B906-742F-A04F-99C5-545E563E6804}"/>
              </a:ext>
            </a:extLst>
          </p:cNvPr>
          <p:cNvCxnSpPr>
            <a:cxnSpLocks/>
          </p:cNvCxnSpPr>
          <p:nvPr/>
        </p:nvCxnSpPr>
        <p:spPr>
          <a:xfrm>
            <a:off x="4639321" y="4626426"/>
            <a:ext cx="448457" cy="5782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61E975F6-C7DF-3D4B-84D4-D0D38EAC3001}"/>
              </a:ext>
            </a:extLst>
          </p:cNvPr>
          <p:cNvCxnSpPr>
            <a:cxnSpLocks/>
          </p:cNvCxnSpPr>
          <p:nvPr/>
        </p:nvCxnSpPr>
        <p:spPr>
          <a:xfrm flipH="1">
            <a:off x="4045517" y="4152128"/>
            <a:ext cx="258704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0EEC230B-B630-6347-9B72-96C3A58031DC}"/>
              </a:ext>
            </a:extLst>
          </p:cNvPr>
          <p:cNvCxnSpPr>
            <a:cxnSpLocks/>
          </p:cNvCxnSpPr>
          <p:nvPr/>
        </p:nvCxnSpPr>
        <p:spPr>
          <a:xfrm>
            <a:off x="4341983" y="4152128"/>
            <a:ext cx="297338" cy="47429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EE6BCD2F-86F5-534C-B18E-911E6CE6B20F}"/>
              </a:ext>
            </a:extLst>
          </p:cNvPr>
          <p:cNvCxnSpPr>
            <a:cxnSpLocks/>
          </p:cNvCxnSpPr>
          <p:nvPr/>
        </p:nvCxnSpPr>
        <p:spPr>
          <a:xfrm flipH="1">
            <a:off x="3199228" y="3786694"/>
            <a:ext cx="544171" cy="36329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3F5B7B2A-0FC3-0B42-991F-1D57BC33400E}"/>
              </a:ext>
            </a:extLst>
          </p:cNvPr>
          <p:cNvSpPr txBox="1"/>
          <p:nvPr/>
        </p:nvSpPr>
        <p:spPr>
          <a:xfrm>
            <a:off x="274929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890C1259-0080-1646-BC1E-141395A53261}"/>
              </a:ext>
            </a:extLst>
          </p:cNvPr>
          <p:cNvSpPr txBox="1"/>
          <p:nvPr/>
        </p:nvSpPr>
        <p:spPr>
          <a:xfrm>
            <a:off x="236674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C27BF0C2-7DDC-074E-9AB3-D99E54825703}"/>
              </a:ext>
            </a:extLst>
          </p:cNvPr>
          <p:cNvSpPr txBox="1"/>
          <p:nvPr/>
        </p:nvSpPr>
        <p:spPr>
          <a:xfrm>
            <a:off x="272928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5F66D7F9-98A2-E74D-A046-F881FE7F499F}"/>
              </a:ext>
            </a:extLst>
          </p:cNvPr>
          <p:cNvSpPr txBox="1"/>
          <p:nvPr/>
        </p:nvSpPr>
        <p:spPr>
          <a:xfrm>
            <a:off x="3326612" y="4410983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8D073ABE-FAE9-854E-8A11-144F377DE57A}"/>
              </a:ext>
            </a:extLst>
          </p:cNvPr>
          <p:cNvSpPr txBox="1"/>
          <p:nvPr/>
        </p:nvSpPr>
        <p:spPr>
          <a:xfrm>
            <a:off x="309181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A928472A-8201-5D42-8298-47D95A91FF07}"/>
              </a:ext>
            </a:extLst>
          </p:cNvPr>
          <p:cNvSpPr txBox="1"/>
          <p:nvPr/>
        </p:nvSpPr>
        <p:spPr>
          <a:xfrm>
            <a:off x="3454354" y="5035514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3C5433E4-B62E-0C44-8C96-FF1A238BCF11}"/>
              </a:ext>
            </a:extLst>
          </p:cNvPr>
          <p:cNvSpPr txBox="1"/>
          <p:nvPr/>
        </p:nvSpPr>
        <p:spPr>
          <a:xfrm>
            <a:off x="381688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AAFC51B8-2D67-E54C-A53E-F8490D79A550}"/>
              </a:ext>
            </a:extLst>
          </p:cNvPr>
          <p:cNvSpPr txBox="1"/>
          <p:nvPr/>
        </p:nvSpPr>
        <p:spPr>
          <a:xfrm>
            <a:off x="4179424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325ACEE9-58E7-574E-B0B9-93144C7D4661}"/>
              </a:ext>
            </a:extLst>
          </p:cNvPr>
          <p:cNvSpPr txBox="1"/>
          <p:nvPr/>
        </p:nvSpPr>
        <p:spPr>
          <a:xfrm>
            <a:off x="4541959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0F470D34-F009-5D40-9F93-16AE0A5F5077}"/>
              </a:ext>
            </a:extLst>
          </p:cNvPr>
          <p:cNvSpPr txBox="1"/>
          <p:nvPr/>
        </p:nvSpPr>
        <p:spPr>
          <a:xfrm>
            <a:off x="4904496" y="5035514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F6B0E26-61BD-1C4C-B010-7C4FAE15A328}"/>
              </a:ext>
            </a:extLst>
          </p:cNvPr>
          <p:cNvSpPr txBox="1"/>
          <p:nvPr/>
        </p:nvSpPr>
        <p:spPr>
          <a:xfrm>
            <a:off x="3903925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A1A248A7-254F-FA4D-AB33-2733FA2D04DE}"/>
              </a:ext>
            </a:extLst>
          </p:cNvPr>
          <p:cNvSpPr txBox="1"/>
          <p:nvPr/>
        </p:nvSpPr>
        <p:spPr>
          <a:xfrm>
            <a:off x="4481239" y="4410983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3FBA817B-3203-864C-9943-249794939450}"/>
              </a:ext>
            </a:extLst>
          </p:cNvPr>
          <p:cNvSpPr txBox="1"/>
          <p:nvPr/>
        </p:nvSpPr>
        <p:spPr>
          <a:xfrm>
            <a:off x="3069803" y="3925568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480C34CA-D198-8D4D-8E6E-30764E6262A4}"/>
              </a:ext>
            </a:extLst>
          </p:cNvPr>
          <p:cNvSpPr txBox="1"/>
          <p:nvPr/>
        </p:nvSpPr>
        <p:spPr>
          <a:xfrm>
            <a:off x="4154765" y="3925568"/>
            <a:ext cx="31616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0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5E10936-130E-C642-9EA6-8A6C40821F2C}"/>
              </a:ext>
            </a:extLst>
          </p:cNvPr>
          <p:cNvSpPr txBox="1"/>
          <p:nvPr/>
        </p:nvSpPr>
        <p:spPr>
          <a:xfrm>
            <a:off x="3587760" y="3551291"/>
            <a:ext cx="316165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LM Mono 10" pitchFamily="49" charset="77"/>
              </a:rPr>
              <a:t>1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D6C603DE-F5C3-2C46-BA93-4857162F4FD9}"/>
              </a:ext>
            </a:extLst>
          </p:cNvPr>
          <p:cNvSpPr txBox="1"/>
          <p:nvPr/>
        </p:nvSpPr>
        <p:spPr>
          <a:xfrm>
            <a:off x="5122148" y="4308460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=</a:t>
            </a:r>
          </a:p>
        </p:txBody>
      </p:sp>
      <p:sp>
        <p:nvSpPr>
          <p:cNvPr id="265" name="Content Placeholder 82">
            <a:extLst>
              <a:ext uri="{FF2B5EF4-FFF2-40B4-BE49-F238E27FC236}">
                <a16:creationId xmlns:a16="http://schemas.microsoft.com/office/drawing/2014/main" id="{D494A7AC-AD4B-DC49-9214-BEA2E26E6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Honest clients send shares of a tree</a:t>
            </a:r>
            <a:br>
              <a:rPr lang="en-US" dirty="0"/>
            </a:br>
            <a:r>
              <a:rPr lang="en-US" dirty="0"/>
              <a:t>that has a single “1” at each level</a:t>
            </a:r>
            <a:br>
              <a:rPr lang="en-US" dirty="0"/>
            </a:br>
            <a:r>
              <a:rPr lang="en-US" sz="2200" dirty="0">
                <a:solidFill>
                  <a:srgbClr val="7030A0"/>
                </a:solidFill>
              </a:rPr>
              <a:t>(Each client can only vote for one string)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B5F0F5-E8FA-DE4D-A726-3591C44F1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319" name="Rounded Rectangle 318">
            <a:extLst>
              <a:ext uri="{FF2B5EF4-FFF2-40B4-BE49-F238E27FC236}">
                <a16:creationId xmlns:a16="http://schemas.microsoft.com/office/drawing/2014/main" id="{F84BFA19-1704-2048-B2B5-8262C99D39DE}"/>
              </a:ext>
            </a:extLst>
          </p:cNvPr>
          <p:cNvSpPr/>
          <p:nvPr/>
        </p:nvSpPr>
        <p:spPr>
          <a:xfrm>
            <a:off x="6187717" y="5037779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320" name="Rounded Rectangle 319">
            <a:extLst>
              <a:ext uri="{FF2B5EF4-FFF2-40B4-BE49-F238E27FC236}">
                <a16:creationId xmlns:a16="http://schemas.microsoft.com/office/drawing/2014/main" id="{E3CFB5A7-20F8-3542-9937-54FFA79696BC}"/>
              </a:ext>
            </a:extLst>
          </p:cNvPr>
          <p:cNvSpPr/>
          <p:nvPr/>
        </p:nvSpPr>
        <p:spPr>
          <a:xfrm>
            <a:off x="6162072" y="2944888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ABF5677A-B322-2748-9212-4724E35F0208}"/>
              </a:ext>
            </a:extLst>
          </p:cNvPr>
          <p:cNvGrpSpPr/>
          <p:nvPr/>
        </p:nvGrpSpPr>
        <p:grpSpPr>
          <a:xfrm>
            <a:off x="6254640" y="3108431"/>
            <a:ext cx="1731041" cy="1393938"/>
            <a:chOff x="5799890" y="3012760"/>
            <a:chExt cx="1731041" cy="1393938"/>
          </a:xfrm>
        </p:grpSpPr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79153CC1-5CDD-0040-A8B0-08C8ECA17A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13980B20-85CE-3E4D-8BFE-766A2A717D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7600BC9-5B6B-7148-988E-1603ED3FFD08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EB6AD4DD-6545-5040-A69A-EAECB0D27D9C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35FF948B-27DC-0E46-B9CD-E146D1DDEB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0C2B8628-FC33-F54C-9C9E-97449BD5D1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251290BE-2E6D-D34A-8720-A8DD8CA6AC8C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2A72CF74-BA15-464F-BD01-2B6CB6CB97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DC9E8994-2792-1A42-BA32-975B43A6953A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565E7DA3-C62C-9046-9A5A-48555006421D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CB44AC19-01FC-8543-82A4-ECE374132C24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7D621693-AC0F-1A4B-8131-044B771D87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7B050C8C-C9D2-3340-A8B9-ADD11B509A9A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2D6A3FA6-C994-9642-9387-057BA8E33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7309E02-3FAE-EF44-8A6D-81537C4DDDCB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0</a:t>
              </a:r>
            </a:p>
          </p:txBody>
        </p: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CB5E7EB3-87B2-5742-AE8D-E04E12399645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B4C11392-C140-4C43-A191-735A56E53D8D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39EAFEB3-775A-E748-809C-AE78DF27B68F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90D4CCC1-FE3F-2540-B15A-9EF6DD91AFA6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41" name="TextBox 340">
              <a:extLst>
                <a:ext uri="{FF2B5EF4-FFF2-40B4-BE49-F238E27FC236}">
                  <a16:creationId xmlns:a16="http://schemas.microsoft.com/office/drawing/2014/main" id="{BE1DF2DA-B69F-AA43-A77E-4DBBEC742228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DD6A95B1-9F6C-9944-B2E9-B6AA0F6601A2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F61C6F68-B7DB-1548-B1B8-3BD335C58165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D502011C-0933-D742-8F7E-EE24A2CA31DE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9309FD13-1E5F-0042-B407-B0F7623493BE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6009EF31-35E3-6643-BC74-CD720369C75E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347" name="TextBox 346">
              <a:extLst>
                <a:ext uri="{FF2B5EF4-FFF2-40B4-BE49-F238E27FC236}">
                  <a16:creationId xmlns:a16="http://schemas.microsoft.com/office/drawing/2014/main" id="{6F19CAEC-F806-EF41-975A-6DA30DEF4A1C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7CE48F09-3C91-F743-89D6-F941A135EBC9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0D29FE17-793A-CE45-BA51-AD04EECD75D0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89646BBE-CE39-764F-B1F2-FFD5F2A74E0F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</p:grp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74511017-785A-C846-873B-F4588EA16986}"/>
              </a:ext>
            </a:extLst>
          </p:cNvPr>
          <p:cNvCxnSpPr>
            <a:cxnSpLocks/>
          </p:cNvCxnSpPr>
          <p:nvPr/>
        </p:nvCxnSpPr>
        <p:spPr>
          <a:xfrm flipH="1">
            <a:off x="6366703" y="6085281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229108BF-6AC8-4D49-866F-ACF797018FDD}"/>
              </a:ext>
            </a:extLst>
          </p:cNvPr>
          <p:cNvCxnSpPr>
            <a:cxnSpLocks/>
          </p:cNvCxnSpPr>
          <p:nvPr/>
        </p:nvCxnSpPr>
        <p:spPr>
          <a:xfrm flipH="1">
            <a:off x="6580772" y="5683538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8BD39591-2D4F-024E-AFB6-4E6134C11008}"/>
              </a:ext>
            </a:extLst>
          </p:cNvPr>
          <p:cNvCxnSpPr>
            <a:cxnSpLocks/>
          </p:cNvCxnSpPr>
          <p:nvPr/>
        </p:nvCxnSpPr>
        <p:spPr>
          <a:xfrm>
            <a:off x="6787253" y="5683538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AEF5323F-DCB2-414A-9EC1-F51C73744A09}"/>
              </a:ext>
            </a:extLst>
          </p:cNvPr>
          <p:cNvCxnSpPr>
            <a:cxnSpLocks/>
          </p:cNvCxnSpPr>
          <p:nvPr/>
        </p:nvCxnSpPr>
        <p:spPr>
          <a:xfrm>
            <a:off x="7106267" y="5431325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402DB6E8-26A7-104A-B0D6-D1D464153E7B}"/>
              </a:ext>
            </a:extLst>
          </p:cNvPr>
          <p:cNvCxnSpPr>
            <a:cxnSpLocks/>
          </p:cNvCxnSpPr>
          <p:nvPr/>
        </p:nvCxnSpPr>
        <p:spPr>
          <a:xfrm flipH="1">
            <a:off x="6558303" y="6078404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2D86CF82-E973-2849-B1FA-118269221D57}"/>
              </a:ext>
            </a:extLst>
          </p:cNvPr>
          <p:cNvCxnSpPr>
            <a:cxnSpLocks/>
          </p:cNvCxnSpPr>
          <p:nvPr/>
        </p:nvCxnSpPr>
        <p:spPr>
          <a:xfrm flipH="1">
            <a:off x="6846108" y="6103127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92BE1818-5FAE-EA41-AE42-528C571ADBA5}"/>
              </a:ext>
            </a:extLst>
          </p:cNvPr>
          <p:cNvCxnSpPr>
            <a:cxnSpLocks/>
          </p:cNvCxnSpPr>
          <p:nvPr/>
        </p:nvCxnSpPr>
        <p:spPr>
          <a:xfrm>
            <a:off x="6941907" y="6103127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D7A09B31-AFF5-7446-A2DD-9E92907C8D06}"/>
              </a:ext>
            </a:extLst>
          </p:cNvPr>
          <p:cNvCxnSpPr>
            <a:cxnSpLocks/>
          </p:cNvCxnSpPr>
          <p:nvPr/>
        </p:nvCxnSpPr>
        <p:spPr>
          <a:xfrm flipH="1">
            <a:off x="7218818" y="6085281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2977D1DD-0006-0F4F-B1CB-9AF8B0F79E11}"/>
              </a:ext>
            </a:extLst>
          </p:cNvPr>
          <p:cNvCxnSpPr>
            <a:cxnSpLocks/>
          </p:cNvCxnSpPr>
          <p:nvPr/>
        </p:nvCxnSpPr>
        <p:spPr>
          <a:xfrm>
            <a:off x="7298993" y="6020796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C63BBF39-9519-6A4B-AFA1-470A09C421D3}"/>
              </a:ext>
            </a:extLst>
          </p:cNvPr>
          <p:cNvCxnSpPr>
            <a:cxnSpLocks/>
          </p:cNvCxnSpPr>
          <p:nvPr/>
        </p:nvCxnSpPr>
        <p:spPr>
          <a:xfrm>
            <a:off x="7657867" y="6078404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FAF46A7C-1FF9-A644-80CE-29602B39685F}"/>
              </a:ext>
            </a:extLst>
          </p:cNvPr>
          <p:cNvCxnSpPr>
            <a:cxnSpLocks/>
          </p:cNvCxnSpPr>
          <p:nvPr/>
        </p:nvCxnSpPr>
        <p:spPr>
          <a:xfrm>
            <a:off x="7649163" y="6020796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FFF61312-EA74-4D4F-8FBB-7747E2094E00}"/>
              </a:ext>
            </a:extLst>
          </p:cNvPr>
          <p:cNvCxnSpPr>
            <a:cxnSpLocks/>
          </p:cNvCxnSpPr>
          <p:nvPr/>
        </p:nvCxnSpPr>
        <p:spPr>
          <a:xfrm flipH="1">
            <a:off x="7288991" y="5683538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FFA9BF83-CFAE-F64D-91B6-CBFDC054AEBC}"/>
              </a:ext>
            </a:extLst>
          </p:cNvPr>
          <p:cNvCxnSpPr>
            <a:cxnSpLocks/>
          </p:cNvCxnSpPr>
          <p:nvPr/>
        </p:nvCxnSpPr>
        <p:spPr>
          <a:xfrm>
            <a:off x="7468813" y="5683538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7427B076-65E1-E34F-B926-D043377812C4}"/>
              </a:ext>
            </a:extLst>
          </p:cNvPr>
          <p:cNvCxnSpPr>
            <a:cxnSpLocks/>
          </p:cNvCxnSpPr>
          <p:nvPr/>
        </p:nvCxnSpPr>
        <p:spPr>
          <a:xfrm flipH="1">
            <a:off x="6775674" y="5423690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TextBox 364">
            <a:extLst>
              <a:ext uri="{FF2B5EF4-FFF2-40B4-BE49-F238E27FC236}">
                <a16:creationId xmlns:a16="http://schemas.microsoft.com/office/drawing/2014/main" id="{9EF52376-AB0E-D847-B30A-9B6D7CB3A0DD}"/>
              </a:ext>
            </a:extLst>
          </p:cNvPr>
          <p:cNvSpPr txBox="1"/>
          <p:nvPr/>
        </p:nvSpPr>
        <p:spPr>
          <a:xfrm>
            <a:off x="6697172" y="5522439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-1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675B8921-A2C1-3D40-9298-73E139328BF0}"/>
              </a:ext>
            </a:extLst>
          </p:cNvPr>
          <p:cNvSpPr txBox="1"/>
          <p:nvPr/>
        </p:nvSpPr>
        <p:spPr>
          <a:xfrm>
            <a:off x="6964757" y="5256302"/>
            <a:ext cx="310565" cy="27321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8B1323EF-33C8-834D-9ECA-E4F38A9B7EA5}"/>
              </a:ext>
            </a:extLst>
          </p:cNvPr>
          <p:cNvSpPr txBox="1"/>
          <p:nvPr/>
        </p:nvSpPr>
        <p:spPr>
          <a:xfrm>
            <a:off x="6837162" y="4435155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+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C9BA0A99-243F-9741-B8FD-4AD71F852FC7}"/>
              </a:ext>
            </a:extLst>
          </p:cNvPr>
          <p:cNvSpPr txBox="1"/>
          <p:nvPr/>
        </p:nvSpPr>
        <p:spPr>
          <a:xfrm>
            <a:off x="7320644" y="5538523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-7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BC635F4F-A699-3A48-93CE-20DC3D3657BC}"/>
              </a:ext>
            </a:extLst>
          </p:cNvPr>
          <p:cNvSpPr txBox="1"/>
          <p:nvPr/>
        </p:nvSpPr>
        <p:spPr>
          <a:xfrm>
            <a:off x="7558988" y="5884939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5A123F2F-79AD-8248-A692-BF89CC1DC9F3}"/>
              </a:ext>
            </a:extLst>
          </p:cNvPr>
          <p:cNvSpPr txBox="1"/>
          <p:nvPr/>
        </p:nvSpPr>
        <p:spPr>
          <a:xfrm>
            <a:off x="7175869" y="5892588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-6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94FA080F-04AA-3E4C-A8FB-4EE81511123D}"/>
              </a:ext>
            </a:extLst>
          </p:cNvPr>
          <p:cNvSpPr txBox="1"/>
          <p:nvPr/>
        </p:nvSpPr>
        <p:spPr>
          <a:xfrm>
            <a:off x="6830019" y="5880946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3A2A63C2-8AF1-304F-B792-BBBBE847951A}"/>
              </a:ext>
            </a:extLst>
          </p:cNvPr>
          <p:cNvSpPr txBox="1"/>
          <p:nvPr/>
        </p:nvSpPr>
        <p:spPr>
          <a:xfrm>
            <a:off x="6435012" y="5879588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BBE2E8B0-1A47-D74B-A365-1B2C9DD77286}"/>
              </a:ext>
            </a:extLst>
          </p:cNvPr>
          <p:cNvSpPr txBox="1"/>
          <p:nvPr/>
        </p:nvSpPr>
        <p:spPr>
          <a:xfrm>
            <a:off x="6209421" y="6283009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8A725984-D93F-CF44-AA58-1B0463FF22F9}"/>
              </a:ext>
            </a:extLst>
          </p:cNvPr>
          <p:cNvSpPr txBox="1"/>
          <p:nvPr/>
        </p:nvSpPr>
        <p:spPr>
          <a:xfrm>
            <a:off x="6456635" y="6285900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423F6C67-FB25-574D-8943-BAD3F25C4AE1}"/>
              </a:ext>
            </a:extLst>
          </p:cNvPr>
          <p:cNvSpPr txBox="1"/>
          <p:nvPr/>
        </p:nvSpPr>
        <p:spPr>
          <a:xfrm>
            <a:off x="6707514" y="6284135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7D387A68-F4EE-F842-A52B-E32ECAE16C40}"/>
              </a:ext>
            </a:extLst>
          </p:cNvPr>
          <p:cNvSpPr txBox="1"/>
          <p:nvPr/>
        </p:nvSpPr>
        <p:spPr>
          <a:xfrm>
            <a:off x="6958214" y="6283009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60C1842D-8CD6-2144-9EAF-23347C8B5FDC}"/>
              </a:ext>
            </a:extLst>
          </p:cNvPr>
          <p:cNvSpPr txBox="1"/>
          <p:nvPr/>
        </p:nvSpPr>
        <p:spPr>
          <a:xfrm>
            <a:off x="7191599" y="6281177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DD612285-880C-B947-A95D-CE322E275FAA}"/>
              </a:ext>
            </a:extLst>
          </p:cNvPr>
          <p:cNvSpPr txBox="1"/>
          <p:nvPr/>
        </p:nvSpPr>
        <p:spPr>
          <a:xfrm>
            <a:off x="7411007" y="6280138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-5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D4762DFA-7879-1644-A04C-39689E50A6D7}"/>
              </a:ext>
            </a:extLst>
          </p:cNvPr>
          <p:cNvSpPr txBox="1"/>
          <p:nvPr/>
        </p:nvSpPr>
        <p:spPr>
          <a:xfrm>
            <a:off x="7630698" y="6282949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F941CFE4-54D4-E641-AE5E-752C587B790E}"/>
              </a:ext>
            </a:extLst>
          </p:cNvPr>
          <p:cNvSpPr txBox="1"/>
          <p:nvPr/>
        </p:nvSpPr>
        <p:spPr>
          <a:xfrm>
            <a:off x="7850106" y="6288734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46B2117-14F9-7A4C-88DF-FA1E66957C84}"/>
              </a:ext>
            </a:extLst>
          </p:cNvPr>
          <p:cNvSpPr txBox="1"/>
          <p:nvPr/>
        </p:nvSpPr>
        <p:spPr>
          <a:xfrm>
            <a:off x="6252169" y="416681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BF827E68-E8F0-234A-AB9D-A2E43E0AD8F7}"/>
              </a:ext>
            </a:extLst>
          </p:cNvPr>
          <p:cNvSpPr txBox="1"/>
          <p:nvPr/>
        </p:nvSpPr>
        <p:spPr>
          <a:xfrm>
            <a:off x="6472060" y="416681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4338AE09-A2EA-2E43-90C0-0913AF65F967}"/>
              </a:ext>
            </a:extLst>
          </p:cNvPr>
          <p:cNvSpPr txBox="1"/>
          <p:nvPr/>
        </p:nvSpPr>
        <p:spPr>
          <a:xfrm>
            <a:off x="6489166" y="3719793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DD324D58-B3E3-6B40-835C-BB2AE9EF58E7}"/>
              </a:ext>
            </a:extLst>
          </p:cNvPr>
          <p:cNvSpPr txBox="1"/>
          <p:nvPr/>
        </p:nvSpPr>
        <p:spPr>
          <a:xfrm>
            <a:off x="6676963" y="3374659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9BC75177-82C2-BE42-A7E0-4E2BFBE68061}"/>
              </a:ext>
            </a:extLst>
          </p:cNvPr>
          <p:cNvSpPr txBox="1"/>
          <p:nvPr/>
        </p:nvSpPr>
        <p:spPr>
          <a:xfrm>
            <a:off x="7344269" y="3377367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AFFF0679-6FDA-7A4D-BD71-DBC652EA35D5}"/>
              </a:ext>
            </a:extLst>
          </p:cNvPr>
          <p:cNvSpPr txBox="1"/>
          <p:nvPr/>
        </p:nvSpPr>
        <p:spPr>
          <a:xfrm>
            <a:off x="6846116" y="3719793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A2E6CCC0-6CE1-5842-A8E0-0F15A38183CB}"/>
              </a:ext>
            </a:extLst>
          </p:cNvPr>
          <p:cNvSpPr txBox="1"/>
          <p:nvPr/>
        </p:nvSpPr>
        <p:spPr>
          <a:xfrm>
            <a:off x="7192526" y="370770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C7DEB270-D613-2246-ABC1-8966CBEC9CAB}"/>
              </a:ext>
            </a:extLst>
          </p:cNvPr>
          <p:cNvSpPr txBox="1"/>
          <p:nvPr/>
        </p:nvSpPr>
        <p:spPr>
          <a:xfrm>
            <a:off x="7540442" y="371998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94418B31-53FA-0444-BE51-FB74E50E6629}"/>
              </a:ext>
            </a:extLst>
          </p:cNvPr>
          <p:cNvSpPr txBox="1"/>
          <p:nvPr/>
        </p:nvSpPr>
        <p:spPr>
          <a:xfrm>
            <a:off x="6691951" y="416681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13054ECE-7A1A-9E4A-BC8D-CA68B63C1F46}"/>
              </a:ext>
            </a:extLst>
          </p:cNvPr>
          <p:cNvSpPr txBox="1"/>
          <p:nvPr/>
        </p:nvSpPr>
        <p:spPr>
          <a:xfrm>
            <a:off x="6911842" y="416681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969F1579-9ABC-0943-88BE-337D38C039C8}"/>
              </a:ext>
            </a:extLst>
          </p:cNvPr>
          <p:cNvSpPr txBox="1"/>
          <p:nvPr/>
        </p:nvSpPr>
        <p:spPr>
          <a:xfrm>
            <a:off x="7131400" y="416662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4CD82EF9-C5D2-9146-AB95-F4051A008E79}"/>
              </a:ext>
            </a:extLst>
          </p:cNvPr>
          <p:cNvSpPr txBox="1"/>
          <p:nvPr/>
        </p:nvSpPr>
        <p:spPr>
          <a:xfrm>
            <a:off x="7365183" y="4167867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B1E93816-8F3B-E946-9DE5-67C3C2A07753}"/>
              </a:ext>
            </a:extLst>
          </p:cNvPr>
          <p:cNvSpPr txBox="1"/>
          <p:nvPr/>
        </p:nvSpPr>
        <p:spPr>
          <a:xfrm>
            <a:off x="7571495" y="416722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75943200-BA81-D144-9A0B-84129AB73D99}"/>
              </a:ext>
            </a:extLst>
          </p:cNvPr>
          <p:cNvSpPr txBox="1"/>
          <p:nvPr/>
        </p:nvSpPr>
        <p:spPr>
          <a:xfrm>
            <a:off x="7791392" y="4167236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076E188C-A9F9-D24E-A5FD-D4A463234EB1}"/>
              </a:ext>
            </a:extLst>
          </p:cNvPr>
          <p:cNvSpPr txBox="1"/>
          <p:nvPr/>
        </p:nvSpPr>
        <p:spPr>
          <a:xfrm>
            <a:off x="6998444" y="3102146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BDB30B60-AE97-7145-B605-638CE678EC45}"/>
              </a:ext>
            </a:extLst>
          </p:cNvPr>
          <p:cNvSpPr txBox="1"/>
          <p:nvPr/>
        </p:nvSpPr>
        <p:spPr>
          <a:xfrm>
            <a:off x="6683819" y="5528229"/>
            <a:ext cx="273350" cy="3026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31E06142-658C-454C-BB0A-C8E87BB9AD17}"/>
              </a:ext>
            </a:extLst>
          </p:cNvPr>
          <p:cNvSpPr txBox="1"/>
          <p:nvPr/>
        </p:nvSpPr>
        <p:spPr>
          <a:xfrm>
            <a:off x="7308799" y="5542434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53A63F8E-F1A3-FE49-B52A-228F917D9D92}"/>
              </a:ext>
            </a:extLst>
          </p:cNvPr>
          <p:cNvSpPr txBox="1"/>
          <p:nvPr/>
        </p:nvSpPr>
        <p:spPr>
          <a:xfrm>
            <a:off x="6406531" y="5870749"/>
            <a:ext cx="281094" cy="2969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D8FE3F59-8493-AD4B-9F9C-29C56F93892B}"/>
              </a:ext>
            </a:extLst>
          </p:cNvPr>
          <p:cNvSpPr txBox="1"/>
          <p:nvPr/>
        </p:nvSpPr>
        <p:spPr>
          <a:xfrm>
            <a:off x="6806174" y="5883103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8456C2E9-8048-044B-B6FE-9D1A7D886438}"/>
              </a:ext>
            </a:extLst>
          </p:cNvPr>
          <p:cNvSpPr txBox="1"/>
          <p:nvPr/>
        </p:nvSpPr>
        <p:spPr>
          <a:xfrm>
            <a:off x="7155541" y="5893576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7C297A38-C15C-B24B-AAFC-42029F15A05C}"/>
              </a:ext>
            </a:extLst>
          </p:cNvPr>
          <p:cNvSpPr txBox="1"/>
          <p:nvPr/>
        </p:nvSpPr>
        <p:spPr>
          <a:xfrm>
            <a:off x="7538137" y="5869073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40AE71A2-7821-234F-8780-695E3E4ADBA0}"/>
              </a:ext>
            </a:extLst>
          </p:cNvPr>
          <p:cNvSpPr txBox="1"/>
          <p:nvPr/>
        </p:nvSpPr>
        <p:spPr>
          <a:xfrm>
            <a:off x="6210338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B960CAD4-F88B-3C46-97B8-3FF8D9DEB520}"/>
              </a:ext>
            </a:extLst>
          </p:cNvPr>
          <p:cNvSpPr txBox="1"/>
          <p:nvPr/>
        </p:nvSpPr>
        <p:spPr>
          <a:xfrm>
            <a:off x="6444557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4F036EE7-79EF-404B-A078-E901CF721D17}"/>
              </a:ext>
            </a:extLst>
          </p:cNvPr>
          <p:cNvSpPr txBox="1"/>
          <p:nvPr/>
        </p:nvSpPr>
        <p:spPr>
          <a:xfrm>
            <a:off x="6678776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5A9498EB-733C-B442-9144-983E5381BDC2}"/>
              </a:ext>
            </a:extLst>
          </p:cNvPr>
          <p:cNvSpPr txBox="1"/>
          <p:nvPr/>
        </p:nvSpPr>
        <p:spPr>
          <a:xfrm>
            <a:off x="6912994" y="6278759"/>
            <a:ext cx="240191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6ABA7536-94E9-FD45-9346-FF3ED2ED9EDA}"/>
              </a:ext>
            </a:extLst>
          </p:cNvPr>
          <p:cNvSpPr txBox="1"/>
          <p:nvPr/>
        </p:nvSpPr>
        <p:spPr>
          <a:xfrm>
            <a:off x="7159879" y="6278759"/>
            <a:ext cx="244159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86431D59-1559-9B47-B5FB-C850D4A27920}"/>
              </a:ext>
            </a:extLst>
          </p:cNvPr>
          <p:cNvSpPr txBox="1"/>
          <p:nvPr/>
        </p:nvSpPr>
        <p:spPr>
          <a:xfrm>
            <a:off x="7850571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8" name="TextBox 407">
            <a:extLst>
              <a:ext uri="{FF2B5EF4-FFF2-40B4-BE49-F238E27FC236}">
                <a16:creationId xmlns:a16="http://schemas.microsoft.com/office/drawing/2014/main" id="{7302C3CA-8CAD-CC43-B1A6-50DEFE1702F7}"/>
              </a:ext>
            </a:extLst>
          </p:cNvPr>
          <p:cNvSpPr txBox="1"/>
          <p:nvPr/>
        </p:nvSpPr>
        <p:spPr>
          <a:xfrm>
            <a:off x="7628523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325B0E82-B065-D64E-BDC8-C1B3F241ECED}"/>
              </a:ext>
            </a:extLst>
          </p:cNvPr>
          <p:cNvSpPr txBox="1"/>
          <p:nvPr/>
        </p:nvSpPr>
        <p:spPr>
          <a:xfrm>
            <a:off x="6941115" y="5243048"/>
            <a:ext cx="354379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175333D0-6BDF-6B47-AD78-AFAE9CD3E39E}"/>
              </a:ext>
            </a:extLst>
          </p:cNvPr>
          <p:cNvSpPr txBox="1"/>
          <p:nvPr/>
        </p:nvSpPr>
        <p:spPr>
          <a:xfrm>
            <a:off x="7393348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41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8"/>
    </mc:Choice>
    <mc:Fallback xmlns="">
      <p:transition spd="slow" advTm="17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06F5-624D-EA49-809B-F96886A8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Today: </a:t>
            </a:r>
            <a:r>
              <a:rPr lang="en-US" dirty="0">
                <a:solidFill>
                  <a:srgbClr val="C00000"/>
                </a:solidFill>
              </a:rPr>
              <a:t>Non-private 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EB5C13E-80FC-B64E-ADE3-FF8524E707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27" t="5628" r="31427" b="8083"/>
          <a:stretch>
            <a:fillRect/>
          </a:stretch>
        </p:blipFill>
        <p:spPr>
          <a:xfrm>
            <a:off x="1005461" y="2121016"/>
            <a:ext cx="371066" cy="67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…">
            <a:extLst>
              <a:ext uri="{FF2B5EF4-FFF2-40B4-BE49-F238E27FC236}">
                <a16:creationId xmlns:a16="http://schemas.microsoft.com/office/drawing/2014/main" id="{50765C74-F0BE-C349-B46B-8D735C2EB079}"/>
              </a:ext>
            </a:extLst>
          </p:cNvPr>
          <p:cNvSpPr txBox="1"/>
          <p:nvPr/>
        </p:nvSpPr>
        <p:spPr>
          <a:xfrm rot="5400000">
            <a:off x="780094" y="4593931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CF64752-EEE6-0D48-97FA-7C668D389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105" y="2887117"/>
            <a:ext cx="357778" cy="7061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24" y="5160804"/>
            <a:ext cx="609740" cy="945097"/>
          </a:xfrm>
          <a:prstGeom prst="rect">
            <a:avLst/>
          </a:prstGeom>
        </p:spPr>
      </p:pic>
      <p:sp>
        <p:nvSpPr>
          <p:cNvPr id="32" name="Line">
            <a:extLst>
              <a:ext uri="{FF2B5EF4-FFF2-40B4-BE49-F238E27FC236}">
                <a16:creationId xmlns:a16="http://schemas.microsoft.com/office/drawing/2014/main" id="{D1E352D2-BEA3-BA47-8F30-CBA691B6CC4E}"/>
              </a:ext>
            </a:extLst>
          </p:cNvPr>
          <p:cNvSpPr/>
          <p:nvPr/>
        </p:nvSpPr>
        <p:spPr>
          <a:xfrm>
            <a:off x="7183432" y="2508070"/>
            <a:ext cx="1725436" cy="72339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20B0AB65-FE9E-F740-A043-B80A355A6EC8}"/>
              </a:ext>
            </a:extLst>
          </p:cNvPr>
          <p:cNvSpPr/>
          <p:nvPr/>
        </p:nvSpPr>
        <p:spPr>
          <a:xfrm>
            <a:off x="7183432" y="3294656"/>
            <a:ext cx="1725435" cy="1242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061C88-8350-D542-B19B-07ACA60651F7}"/>
              </a:ext>
            </a:extLst>
          </p:cNvPr>
          <p:cNvSpPr txBox="1">
            <a:spLocks/>
          </p:cNvSpPr>
          <p:nvPr/>
        </p:nvSpPr>
        <p:spPr>
          <a:xfrm>
            <a:off x="838200" y="1205523"/>
            <a:ext cx="6228806" cy="236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adnika" pitchFamily="2" charset="77"/>
                <a:ea typeface="+mj-ea"/>
                <a:cs typeface="+mj-cs"/>
              </a:defRPr>
            </a:lvl1pPr>
          </a:lstStyle>
          <a:p>
            <a:endParaRPr lang="en-US" sz="4000" b="1" dirty="0"/>
          </a:p>
        </p:txBody>
      </p:sp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1588F61-5B2B-9040-83CA-3E90DAC1BA10}"/>
              </a:ext>
            </a:extLst>
          </p:cNvPr>
          <p:cNvSpPr/>
          <p:nvPr/>
        </p:nvSpPr>
        <p:spPr>
          <a:xfrm>
            <a:off x="1427287" y="2215646"/>
            <a:ext cx="4530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stanford.edu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/images/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logo.png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FB4E7-9FDA-2E43-B551-DCA41B4269C7}"/>
              </a:ext>
            </a:extLst>
          </p:cNvPr>
          <p:cNvSpPr/>
          <p:nvPr/>
        </p:nvSpPr>
        <p:spPr>
          <a:xfrm>
            <a:off x="1427287" y="3755455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google.com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search?q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=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prostate+cancer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DE298B12-00DF-7045-8F71-05E496CA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27" t="5628" r="31427" b="8083"/>
          <a:stretch>
            <a:fillRect/>
          </a:stretch>
        </p:blipFill>
        <p:spPr>
          <a:xfrm>
            <a:off x="1005461" y="3689204"/>
            <a:ext cx="371066" cy="6704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E009EC-A179-FA4C-8169-87833AD782CF}"/>
              </a:ext>
            </a:extLst>
          </p:cNvPr>
          <p:cNvSpPr/>
          <p:nvPr/>
        </p:nvSpPr>
        <p:spPr>
          <a:xfrm>
            <a:off x="1427287" y="298555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nytimes.com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index.html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9461EA-63EF-3B4D-8B3E-FDB1B987F235}"/>
              </a:ext>
            </a:extLst>
          </p:cNvPr>
          <p:cNvSpPr/>
          <p:nvPr/>
        </p:nvSpPr>
        <p:spPr>
          <a:xfrm>
            <a:off x="1427287" y="5405735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nytimes.com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index.html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F18A397D-6336-DA45-B8EF-941EC9A24872}"/>
              </a:ext>
            </a:extLst>
          </p:cNvPr>
          <p:cNvSpPr/>
          <p:nvPr/>
        </p:nvSpPr>
        <p:spPr>
          <a:xfrm flipV="1">
            <a:off x="7151931" y="3657084"/>
            <a:ext cx="1756937" cy="365125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DB18D060-E49B-E241-B6BB-436F512192D8}"/>
              </a:ext>
            </a:extLst>
          </p:cNvPr>
          <p:cNvSpPr/>
          <p:nvPr/>
        </p:nvSpPr>
        <p:spPr>
          <a:xfrm flipV="1">
            <a:off x="7202690" y="4074463"/>
            <a:ext cx="1706177" cy="162079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0" name="…">
            <a:extLst>
              <a:ext uri="{FF2B5EF4-FFF2-40B4-BE49-F238E27FC236}">
                <a16:creationId xmlns:a16="http://schemas.microsoft.com/office/drawing/2014/main" id="{CEA970BD-9BEB-484D-AFDE-C28640FBC6A2}"/>
              </a:ext>
            </a:extLst>
          </p:cNvPr>
          <p:cNvSpPr txBox="1"/>
          <p:nvPr/>
        </p:nvSpPr>
        <p:spPr>
          <a:xfrm rot="5400000">
            <a:off x="7019983" y="4419815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F83A35-5908-FE44-994B-EC239948C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0"/>
    </mc:Choice>
    <mc:Fallback xmlns="">
      <p:transition spd="slow" advTm="1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Contribution 2:</a:t>
            </a:r>
            <a:br>
              <a:rPr lang="en-US" sz="4000" dirty="0"/>
            </a:br>
            <a:r>
              <a:rPr lang="en-US" sz="4000" dirty="0"/>
              <a:t>Malicious-secure sketching</a:t>
            </a:r>
            <a:endParaRPr lang="en-US" sz="6600" dirty="0"/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913"/>
            <a:ext cx="10515600" cy="42540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Honest clients send shares of a tree</a:t>
            </a:r>
            <a:br>
              <a:rPr lang="en-US" dirty="0"/>
            </a:br>
            <a:r>
              <a:rPr lang="en-US" dirty="0"/>
              <a:t>that has a single “1” at each level</a:t>
            </a:r>
            <a:br>
              <a:rPr lang="en-US" dirty="0"/>
            </a:br>
            <a:r>
              <a:rPr lang="en-US" sz="2200" dirty="0">
                <a:solidFill>
                  <a:srgbClr val="7030A0"/>
                </a:solidFill>
              </a:rPr>
              <a:t>(Each client can only vote for one string)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en-US" b="1" dirty="0">
                <a:solidFill>
                  <a:srgbClr val="007600"/>
                </a:solidFill>
              </a:rPr>
              <a:t>Idea: </a:t>
            </a:r>
            <a:r>
              <a:rPr lang="en-US" dirty="0"/>
              <a:t>The servers run a protocol</a:t>
            </a:r>
            <a:br>
              <a:rPr lang="en-US" dirty="0"/>
            </a:br>
            <a:r>
              <a:rPr lang="en-US" dirty="0"/>
              <a:t>on each client’s key at each layer</a:t>
            </a:r>
            <a:br>
              <a:rPr lang="en-US" dirty="0"/>
            </a:br>
            <a:r>
              <a:rPr lang="en-US" dirty="0"/>
              <a:t>to check that this invariant holds.</a:t>
            </a:r>
            <a:endParaRPr lang="en-US" i="1" dirty="0">
              <a:latin typeface="Cambria Math" panose="02040503050406030204" pitchFamily="18" charset="0"/>
            </a:endParaRPr>
          </a:p>
          <a:p>
            <a:pPr>
              <a:buFont typeface="System Font Regular"/>
              <a:buChar char="→"/>
            </a:pPr>
            <a:r>
              <a:rPr lang="en-US" sz="2400" i="1" dirty="0">
                <a:latin typeface="Cambria Math" panose="02040503050406030204" pitchFamily="18" charset="0"/>
              </a:rPr>
              <a:t> </a:t>
            </a:r>
            <a:r>
              <a:rPr lang="en-US" sz="2400" b="0" dirty="0"/>
              <a:t>Protocol checks that servers</a:t>
            </a:r>
            <a:br>
              <a:rPr lang="en-US" sz="2400" b="0" dirty="0"/>
            </a:br>
            <a:r>
              <a:rPr lang="en-US" sz="2400" b="0" dirty="0"/>
              <a:t> hold a secret sharing of a vector</a:t>
            </a:r>
            <a:br>
              <a:rPr lang="en-US" sz="2400" b="0" dirty="0"/>
            </a:br>
            <a:r>
              <a:rPr lang="en-US" sz="2400" b="0" dirty="0"/>
              <a:t> of Hamming weight one.</a:t>
            </a:r>
          </a:p>
          <a:p>
            <a:pPr marL="0" indent="0">
              <a:spcBef>
                <a:spcPts val="2800"/>
              </a:spcBef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7" name="Image" descr="Image">
            <a:extLst>
              <a:ext uri="{FF2B5EF4-FFF2-40B4-BE49-F238E27FC236}">
                <a16:creationId xmlns:a16="http://schemas.microsoft.com/office/drawing/2014/main" id="{358B2250-7001-8D46-8983-7001CE0781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" descr="Image">
            <a:extLst>
              <a:ext uri="{FF2B5EF4-FFF2-40B4-BE49-F238E27FC236}">
                <a16:creationId xmlns:a16="http://schemas.microsoft.com/office/drawing/2014/main" id="{8A5E7287-C1DA-8B4D-9B58-1E4A9A5424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2" descr="Let's Encrypt">
            <a:extLst>
              <a:ext uri="{FF2B5EF4-FFF2-40B4-BE49-F238E27FC236}">
                <a16:creationId xmlns:a16="http://schemas.microsoft.com/office/drawing/2014/main" id="{6792A0DA-7AEF-C746-82AD-1FF77AE9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4" y="5430233"/>
            <a:ext cx="958820" cy="95882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Image result for mozilla logo">
            <a:extLst>
              <a:ext uri="{FF2B5EF4-FFF2-40B4-BE49-F238E27FC236}">
                <a16:creationId xmlns:a16="http://schemas.microsoft.com/office/drawing/2014/main" id="{740C8327-520D-2A44-AA46-157E5053A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60" y="3564273"/>
            <a:ext cx="1377713" cy="39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 191">
            <a:extLst>
              <a:ext uri="{FF2B5EF4-FFF2-40B4-BE49-F238E27FC236}">
                <a16:creationId xmlns:a16="http://schemas.microsoft.com/office/drawing/2014/main" id="{14AB8E53-0EA9-AC4D-8C16-DC396C21426B}"/>
              </a:ext>
            </a:extLst>
          </p:cNvPr>
          <p:cNvSpPr/>
          <p:nvPr/>
        </p:nvSpPr>
        <p:spPr>
          <a:xfrm rot="20241771" flipH="1">
            <a:off x="8189955" y="3286058"/>
            <a:ext cx="483205" cy="695639"/>
          </a:xfrm>
          <a:custGeom>
            <a:avLst/>
            <a:gdLst>
              <a:gd name="connsiteX0" fmla="*/ 111057 w 686791"/>
              <a:gd name="connsiteY0" fmla="*/ 897466 h 897466"/>
              <a:gd name="connsiteX1" fmla="*/ 43324 w 686791"/>
              <a:gd name="connsiteY1" fmla="*/ 186266 h 897466"/>
              <a:gd name="connsiteX2" fmla="*/ 686791 w 686791"/>
              <a:gd name="connsiteY2" fmla="*/ 0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791" h="897466">
                <a:moveTo>
                  <a:pt x="111057" y="897466"/>
                </a:moveTo>
                <a:cubicBezTo>
                  <a:pt x="29212" y="616655"/>
                  <a:pt x="-52632" y="335844"/>
                  <a:pt x="43324" y="186266"/>
                </a:cubicBezTo>
                <a:cubicBezTo>
                  <a:pt x="139280" y="36688"/>
                  <a:pt x="413035" y="18344"/>
                  <a:pt x="686791" y="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90A17DD6-1C4A-F94C-9CC6-615BA94E8A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52570" y="3731119"/>
            <a:ext cx="1187061" cy="581660"/>
          </a:xfrm>
          <a:prstGeom prst="rect">
            <a:avLst/>
          </a:prstGeom>
        </p:spPr>
      </p:pic>
      <p:sp>
        <p:nvSpPr>
          <p:cNvPr id="194" name="Freeform 193">
            <a:extLst>
              <a:ext uri="{FF2B5EF4-FFF2-40B4-BE49-F238E27FC236}">
                <a16:creationId xmlns:a16="http://schemas.microsoft.com/office/drawing/2014/main" id="{2C57346C-0FD9-A948-8315-6058D79C14D0}"/>
              </a:ext>
            </a:extLst>
          </p:cNvPr>
          <p:cNvSpPr/>
          <p:nvPr/>
        </p:nvSpPr>
        <p:spPr>
          <a:xfrm rot="20241771" flipH="1">
            <a:off x="8229761" y="5410975"/>
            <a:ext cx="483205" cy="695639"/>
          </a:xfrm>
          <a:custGeom>
            <a:avLst/>
            <a:gdLst>
              <a:gd name="connsiteX0" fmla="*/ 111057 w 686791"/>
              <a:gd name="connsiteY0" fmla="*/ 897466 h 897466"/>
              <a:gd name="connsiteX1" fmla="*/ 43324 w 686791"/>
              <a:gd name="connsiteY1" fmla="*/ 186266 h 897466"/>
              <a:gd name="connsiteX2" fmla="*/ 686791 w 686791"/>
              <a:gd name="connsiteY2" fmla="*/ 0 h 89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6791" h="897466">
                <a:moveTo>
                  <a:pt x="111057" y="897466"/>
                </a:moveTo>
                <a:cubicBezTo>
                  <a:pt x="29212" y="616655"/>
                  <a:pt x="-52632" y="335844"/>
                  <a:pt x="43324" y="186266"/>
                </a:cubicBezTo>
                <a:cubicBezTo>
                  <a:pt x="139280" y="36688"/>
                  <a:pt x="413035" y="18344"/>
                  <a:pt x="686791" y="0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FA8926CD-458B-8942-B2E1-EDCC24AE8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7836" y="5938050"/>
            <a:ext cx="1187061" cy="581660"/>
          </a:xfrm>
          <a:prstGeom prst="rect">
            <a:avLst/>
          </a:prstGeom>
        </p:spPr>
      </p:pic>
      <p:pic>
        <p:nvPicPr>
          <p:cNvPr id="178" name="Picture 177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4EB86858-D0CD-1E47-86FD-0F16AEBF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222" y="3564273"/>
            <a:ext cx="501068" cy="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5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CFBEFAB1-24EA-9B41-9C02-8E6B494A1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222" y="5945294"/>
            <a:ext cx="501068" cy="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96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EE35735D-D8E2-0848-8901-AF1B60972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295" y="3602024"/>
            <a:ext cx="501068" cy="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197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AFA7525B-A859-5849-AE19-38F7013E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295" y="5983045"/>
            <a:ext cx="501068" cy="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98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331CD916-CAD8-B447-90E6-8B2541113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27" y="3607361"/>
            <a:ext cx="501068" cy="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99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C94F2445-343A-664E-BD3C-70442502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27" y="5988382"/>
            <a:ext cx="501068" cy="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200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C416FC2F-2239-7B42-B882-A7685310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044" y="3612852"/>
            <a:ext cx="501068" cy="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6BF0B891-EB2D-8C4E-BEE3-46127CFC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044" y="5993873"/>
            <a:ext cx="501068" cy="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F8BC94-EFC6-0643-ABEB-210809C476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4A81CA9C-CE8E-2D42-BE32-47DD2949475F}"/>
              </a:ext>
            </a:extLst>
          </p:cNvPr>
          <p:cNvSpPr/>
          <p:nvPr/>
        </p:nvSpPr>
        <p:spPr>
          <a:xfrm>
            <a:off x="6187717" y="5037779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4FE704F9-5A94-7C49-9CBA-4A561A07C4A0}"/>
              </a:ext>
            </a:extLst>
          </p:cNvPr>
          <p:cNvSpPr/>
          <p:nvPr/>
        </p:nvSpPr>
        <p:spPr>
          <a:xfrm>
            <a:off x="6162072" y="2944888"/>
            <a:ext cx="1926783" cy="1800541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0FBADD8-A3C7-D245-9F17-F68D4879DB0E}"/>
              </a:ext>
            </a:extLst>
          </p:cNvPr>
          <p:cNvGrpSpPr/>
          <p:nvPr/>
        </p:nvGrpSpPr>
        <p:grpSpPr>
          <a:xfrm>
            <a:off x="6254640" y="3108431"/>
            <a:ext cx="1731041" cy="1393938"/>
            <a:chOff x="5799890" y="3012760"/>
            <a:chExt cx="1731041" cy="1393938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632250A-D467-1443-B42D-67C31F6CF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5859" y="3841739"/>
              <a:ext cx="180232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FE356D8-D361-4546-916C-848789F12E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9928" y="3439996"/>
              <a:ext cx="199650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F5EC7ED-1EE9-7048-AA50-A7E838307829}"/>
                </a:ext>
              </a:extLst>
            </p:cNvPr>
            <p:cNvCxnSpPr>
              <a:cxnSpLocks/>
            </p:cNvCxnSpPr>
            <p:nvPr/>
          </p:nvCxnSpPr>
          <p:spPr>
            <a:xfrm>
              <a:off x="6316409" y="3439996"/>
              <a:ext cx="167953" cy="353849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9C5CBBD-11E9-F14B-9199-4222E2A4D554}"/>
                </a:ext>
              </a:extLst>
            </p:cNvPr>
            <p:cNvCxnSpPr>
              <a:cxnSpLocks/>
            </p:cNvCxnSpPr>
            <p:nvPr/>
          </p:nvCxnSpPr>
          <p:spPr>
            <a:xfrm>
              <a:off x="6635423" y="3187783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0E54CF3-0A35-6B4A-ACE5-B63B873AC9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459" y="3834862"/>
              <a:ext cx="22469" cy="33574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2DE4A22-4434-A24C-8A33-B8F2E862AF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5264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DA1362A-1EC2-884F-97E0-F01D23A483D9}"/>
                </a:ext>
              </a:extLst>
            </p:cNvPr>
            <p:cNvCxnSpPr>
              <a:cxnSpLocks/>
            </p:cNvCxnSpPr>
            <p:nvPr/>
          </p:nvCxnSpPr>
          <p:spPr>
            <a:xfrm>
              <a:off x="6471063" y="3859585"/>
              <a:ext cx="95800" cy="32887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F18A7309-25BF-7D4B-9856-8B1E497A8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974" y="3841739"/>
              <a:ext cx="88223" cy="42413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00572CF6-2C5E-CD49-9366-6BF1820687BA}"/>
                </a:ext>
              </a:extLst>
            </p:cNvPr>
            <p:cNvCxnSpPr>
              <a:cxnSpLocks/>
            </p:cNvCxnSpPr>
            <p:nvPr/>
          </p:nvCxnSpPr>
          <p:spPr>
            <a:xfrm>
              <a:off x="6828149" y="3777254"/>
              <a:ext cx="146915" cy="3799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8ABE86E-9623-254E-B721-CC3E88DA24D5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23" y="3834862"/>
              <a:ext cx="5445" cy="35306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237CA557-2B0B-DF4F-A923-6A98D2C883D6}"/>
                </a:ext>
              </a:extLst>
            </p:cNvPr>
            <p:cNvCxnSpPr>
              <a:cxnSpLocks/>
            </p:cNvCxnSpPr>
            <p:nvPr/>
          </p:nvCxnSpPr>
          <p:spPr>
            <a:xfrm>
              <a:off x="7178319" y="3777254"/>
              <a:ext cx="272012" cy="41120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941BEDA6-6133-3641-87D1-4FFC4FA3FF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8147" y="3439996"/>
              <a:ext cx="156917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1FE97C4A-9963-364F-9D29-BF2B2846E63E}"/>
                </a:ext>
              </a:extLst>
            </p:cNvPr>
            <p:cNvCxnSpPr>
              <a:cxnSpLocks/>
            </p:cNvCxnSpPr>
            <p:nvPr/>
          </p:nvCxnSpPr>
          <p:spPr>
            <a:xfrm>
              <a:off x="6997969" y="3439996"/>
              <a:ext cx="180350" cy="33725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D43C1E1-AFCE-A241-91DF-8E19D4383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830" y="3180148"/>
              <a:ext cx="330067" cy="258328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8646D122-137B-2145-82B0-6426E44F33B9}"/>
                </a:ext>
              </a:extLst>
            </p:cNvPr>
            <p:cNvSpPr txBox="1"/>
            <p:nvPr/>
          </p:nvSpPr>
          <p:spPr>
            <a:xfrm>
              <a:off x="6031926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0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16B21742-0A73-5E40-BB8F-AE8A58335EDD}"/>
                </a:ext>
              </a:extLst>
            </p:cNvPr>
            <p:cNvSpPr txBox="1"/>
            <p:nvPr/>
          </p:nvSpPr>
          <p:spPr>
            <a:xfrm>
              <a:off x="5799890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216242CE-20EA-7B48-8DEF-5E806B81C981}"/>
                </a:ext>
              </a:extLst>
            </p:cNvPr>
            <p:cNvSpPr txBox="1"/>
            <p:nvPr/>
          </p:nvSpPr>
          <p:spPr>
            <a:xfrm>
              <a:off x="6019786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239790E7-C8BF-704C-B278-B539503981A9}"/>
                </a:ext>
              </a:extLst>
            </p:cNvPr>
            <p:cNvSpPr txBox="1"/>
            <p:nvPr/>
          </p:nvSpPr>
          <p:spPr>
            <a:xfrm>
              <a:off x="6382095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1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5EFECCD-649D-9349-92BD-6833D5D93D6F}"/>
                </a:ext>
              </a:extLst>
            </p:cNvPr>
            <p:cNvSpPr txBox="1"/>
            <p:nvPr/>
          </p:nvSpPr>
          <p:spPr>
            <a:xfrm>
              <a:off x="623968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1930AE7-02A5-A54B-B37B-EC3337A651BF}"/>
                </a:ext>
              </a:extLst>
            </p:cNvPr>
            <p:cNvSpPr txBox="1"/>
            <p:nvPr/>
          </p:nvSpPr>
          <p:spPr>
            <a:xfrm>
              <a:off x="6459577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4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1BF0D7F5-1867-B642-BBAB-E00CAE99A377}"/>
                </a:ext>
              </a:extLst>
            </p:cNvPr>
            <p:cNvSpPr txBox="1"/>
            <p:nvPr/>
          </p:nvSpPr>
          <p:spPr>
            <a:xfrm>
              <a:off x="6679473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00E075B1-F734-C04A-94FC-722009798161}"/>
                </a:ext>
              </a:extLst>
            </p:cNvPr>
            <p:cNvSpPr txBox="1"/>
            <p:nvPr/>
          </p:nvSpPr>
          <p:spPr>
            <a:xfrm>
              <a:off x="6899368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5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1E906260-CDF5-A047-AAAF-145960ADD83F}"/>
                </a:ext>
              </a:extLst>
            </p:cNvPr>
            <p:cNvSpPr txBox="1"/>
            <p:nvPr/>
          </p:nvSpPr>
          <p:spPr>
            <a:xfrm>
              <a:off x="7119264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AD11AB81-B373-0544-A9C3-FD35329E2BB5}"/>
                </a:ext>
              </a:extLst>
            </p:cNvPr>
            <p:cNvSpPr txBox="1"/>
            <p:nvPr/>
          </p:nvSpPr>
          <p:spPr>
            <a:xfrm>
              <a:off x="7339161" y="4068144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9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4D5B43A6-4764-2643-A67F-B5574861DE0E}"/>
                </a:ext>
              </a:extLst>
            </p:cNvPr>
            <p:cNvSpPr txBox="1"/>
            <p:nvPr/>
          </p:nvSpPr>
          <p:spPr>
            <a:xfrm>
              <a:off x="673226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6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6AA6973C-2595-C54B-9826-01241E2C811E}"/>
                </a:ext>
              </a:extLst>
            </p:cNvPr>
            <p:cNvSpPr txBox="1"/>
            <p:nvPr/>
          </p:nvSpPr>
          <p:spPr>
            <a:xfrm>
              <a:off x="7082434" y="36240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8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FFCB954E-1636-5A4C-937D-D8AACB7AF40E}"/>
                </a:ext>
              </a:extLst>
            </p:cNvPr>
            <p:cNvSpPr txBox="1"/>
            <p:nvPr/>
          </p:nvSpPr>
          <p:spPr>
            <a:xfrm>
              <a:off x="6226328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2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55157751-C9BA-3644-9C95-C075B03445A8}"/>
                </a:ext>
              </a:extLst>
            </p:cNvPr>
            <p:cNvSpPr txBox="1"/>
            <p:nvPr/>
          </p:nvSpPr>
          <p:spPr>
            <a:xfrm>
              <a:off x="6884412" y="3278897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7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05E2170-C7A4-E44C-85E4-5B36D0016B6E}"/>
                </a:ext>
              </a:extLst>
            </p:cNvPr>
            <p:cNvSpPr txBox="1"/>
            <p:nvPr/>
          </p:nvSpPr>
          <p:spPr>
            <a:xfrm>
              <a:off x="6540495" y="3012760"/>
              <a:ext cx="191770" cy="3385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M Mono 10" pitchFamily="49" charset="77"/>
                </a:rPr>
                <a:t>3</a:t>
              </a:r>
            </a:p>
          </p:txBody>
        </p:sp>
      </p:grp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F0DB0B9E-CC70-E14D-A40E-4DDEAE16FDC3}"/>
              </a:ext>
            </a:extLst>
          </p:cNvPr>
          <p:cNvCxnSpPr>
            <a:cxnSpLocks/>
          </p:cNvCxnSpPr>
          <p:nvPr/>
        </p:nvCxnSpPr>
        <p:spPr>
          <a:xfrm flipH="1">
            <a:off x="6366703" y="6085281"/>
            <a:ext cx="180232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77C89004-104B-794E-AFD8-51A0F815B28A}"/>
              </a:ext>
            </a:extLst>
          </p:cNvPr>
          <p:cNvCxnSpPr>
            <a:cxnSpLocks/>
          </p:cNvCxnSpPr>
          <p:nvPr/>
        </p:nvCxnSpPr>
        <p:spPr>
          <a:xfrm flipH="1">
            <a:off x="6580772" y="5683538"/>
            <a:ext cx="199650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221BEDE3-D533-CD4C-8E1A-B2726513DECA}"/>
              </a:ext>
            </a:extLst>
          </p:cNvPr>
          <p:cNvCxnSpPr>
            <a:cxnSpLocks/>
          </p:cNvCxnSpPr>
          <p:nvPr/>
        </p:nvCxnSpPr>
        <p:spPr>
          <a:xfrm>
            <a:off x="6787253" y="5683538"/>
            <a:ext cx="167953" cy="35384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BD5EF4F5-6AD3-7048-8BF3-6EC6F7B51596}"/>
              </a:ext>
            </a:extLst>
          </p:cNvPr>
          <p:cNvCxnSpPr>
            <a:cxnSpLocks/>
          </p:cNvCxnSpPr>
          <p:nvPr/>
        </p:nvCxnSpPr>
        <p:spPr>
          <a:xfrm>
            <a:off x="7106267" y="5431325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6CDCC80C-412F-BC4C-8609-C63D58D3E334}"/>
              </a:ext>
            </a:extLst>
          </p:cNvPr>
          <p:cNvCxnSpPr>
            <a:cxnSpLocks/>
          </p:cNvCxnSpPr>
          <p:nvPr/>
        </p:nvCxnSpPr>
        <p:spPr>
          <a:xfrm flipH="1">
            <a:off x="6558303" y="6078404"/>
            <a:ext cx="22469" cy="33574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5AEF634B-9B84-9349-B347-C2F9968BF540}"/>
              </a:ext>
            </a:extLst>
          </p:cNvPr>
          <p:cNvCxnSpPr>
            <a:cxnSpLocks/>
          </p:cNvCxnSpPr>
          <p:nvPr/>
        </p:nvCxnSpPr>
        <p:spPr>
          <a:xfrm flipH="1">
            <a:off x="6846108" y="6103127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662239B8-4684-C748-B23E-3AE225C7F6A0}"/>
              </a:ext>
            </a:extLst>
          </p:cNvPr>
          <p:cNvCxnSpPr>
            <a:cxnSpLocks/>
          </p:cNvCxnSpPr>
          <p:nvPr/>
        </p:nvCxnSpPr>
        <p:spPr>
          <a:xfrm>
            <a:off x="6941907" y="6103127"/>
            <a:ext cx="95800" cy="32887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4F9ADFB8-38D6-4945-BDBB-D224BEB16245}"/>
              </a:ext>
            </a:extLst>
          </p:cNvPr>
          <p:cNvCxnSpPr>
            <a:cxnSpLocks/>
          </p:cNvCxnSpPr>
          <p:nvPr/>
        </p:nvCxnSpPr>
        <p:spPr>
          <a:xfrm flipH="1">
            <a:off x="7218818" y="6085281"/>
            <a:ext cx="88223" cy="4241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EC981A7-AEED-0B43-B5A7-9692BFE97BE7}"/>
              </a:ext>
            </a:extLst>
          </p:cNvPr>
          <p:cNvCxnSpPr>
            <a:cxnSpLocks/>
          </p:cNvCxnSpPr>
          <p:nvPr/>
        </p:nvCxnSpPr>
        <p:spPr>
          <a:xfrm>
            <a:off x="7298993" y="6020796"/>
            <a:ext cx="146915" cy="3799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6F76B688-A8B4-9F41-B6D0-E872E800DEE2}"/>
              </a:ext>
            </a:extLst>
          </p:cNvPr>
          <p:cNvCxnSpPr>
            <a:cxnSpLocks/>
          </p:cNvCxnSpPr>
          <p:nvPr/>
        </p:nvCxnSpPr>
        <p:spPr>
          <a:xfrm>
            <a:off x="7657867" y="6078404"/>
            <a:ext cx="5445" cy="35306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C1A1B775-4923-274B-B450-9DBDF2CFE03B}"/>
              </a:ext>
            </a:extLst>
          </p:cNvPr>
          <p:cNvCxnSpPr>
            <a:cxnSpLocks/>
          </p:cNvCxnSpPr>
          <p:nvPr/>
        </p:nvCxnSpPr>
        <p:spPr>
          <a:xfrm>
            <a:off x="7649163" y="6020796"/>
            <a:ext cx="272012" cy="41120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E65D9CE1-9F68-1746-BAB0-D4D563710292}"/>
              </a:ext>
            </a:extLst>
          </p:cNvPr>
          <p:cNvCxnSpPr>
            <a:cxnSpLocks/>
          </p:cNvCxnSpPr>
          <p:nvPr/>
        </p:nvCxnSpPr>
        <p:spPr>
          <a:xfrm flipH="1">
            <a:off x="7288991" y="5683538"/>
            <a:ext cx="156917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B915CA7D-D447-454E-AD2F-3FEE932F1ACA}"/>
              </a:ext>
            </a:extLst>
          </p:cNvPr>
          <p:cNvCxnSpPr>
            <a:cxnSpLocks/>
          </p:cNvCxnSpPr>
          <p:nvPr/>
        </p:nvCxnSpPr>
        <p:spPr>
          <a:xfrm>
            <a:off x="7468813" y="5683538"/>
            <a:ext cx="180350" cy="3372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DFB7FA85-893F-BD4A-B575-3A4C4F4BECFC}"/>
              </a:ext>
            </a:extLst>
          </p:cNvPr>
          <p:cNvCxnSpPr>
            <a:cxnSpLocks/>
          </p:cNvCxnSpPr>
          <p:nvPr/>
        </p:nvCxnSpPr>
        <p:spPr>
          <a:xfrm flipH="1">
            <a:off x="6775674" y="5423690"/>
            <a:ext cx="330067" cy="25832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4782B8F6-3BA7-8648-AD76-5E513DB77A74}"/>
              </a:ext>
            </a:extLst>
          </p:cNvPr>
          <p:cNvSpPr txBox="1"/>
          <p:nvPr/>
        </p:nvSpPr>
        <p:spPr>
          <a:xfrm>
            <a:off x="6697172" y="5522439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-1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986C7AA-B268-D14A-B6A0-EBFA49982994}"/>
              </a:ext>
            </a:extLst>
          </p:cNvPr>
          <p:cNvSpPr txBox="1"/>
          <p:nvPr/>
        </p:nvSpPr>
        <p:spPr>
          <a:xfrm>
            <a:off x="6964757" y="5256302"/>
            <a:ext cx="310565" cy="27321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-2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71529873-1377-2F47-BC59-67DBD746D8E0}"/>
              </a:ext>
            </a:extLst>
          </p:cNvPr>
          <p:cNvSpPr txBox="1"/>
          <p:nvPr/>
        </p:nvSpPr>
        <p:spPr>
          <a:xfrm>
            <a:off x="6837162" y="4435155"/>
            <a:ext cx="667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dnika Medium" pitchFamily="2" charset="77"/>
              </a:rPr>
              <a:t>+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90CF70E-D0D9-4D4D-BC79-EAEFF93DEEAA}"/>
              </a:ext>
            </a:extLst>
          </p:cNvPr>
          <p:cNvSpPr txBox="1"/>
          <p:nvPr/>
        </p:nvSpPr>
        <p:spPr>
          <a:xfrm>
            <a:off x="7320644" y="5538523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-7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CCE8B7A-CC78-A647-94A8-7B052ED5BE90}"/>
              </a:ext>
            </a:extLst>
          </p:cNvPr>
          <p:cNvSpPr txBox="1"/>
          <p:nvPr/>
        </p:nvSpPr>
        <p:spPr>
          <a:xfrm>
            <a:off x="7558988" y="5884939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-8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38C92D75-7AF4-7648-8414-C7612F6D61BB}"/>
              </a:ext>
            </a:extLst>
          </p:cNvPr>
          <p:cNvSpPr txBox="1"/>
          <p:nvPr/>
        </p:nvSpPr>
        <p:spPr>
          <a:xfrm>
            <a:off x="7175869" y="5892588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-6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8F6173B5-B975-E345-B793-F503E195BE16}"/>
              </a:ext>
            </a:extLst>
          </p:cNvPr>
          <p:cNvSpPr txBox="1"/>
          <p:nvPr/>
        </p:nvSpPr>
        <p:spPr>
          <a:xfrm>
            <a:off x="6830019" y="5880946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9B2E0A50-0C1E-DB40-8595-D970DBF2212E}"/>
              </a:ext>
            </a:extLst>
          </p:cNvPr>
          <p:cNvSpPr txBox="1"/>
          <p:nvPr/>
        </p:nvSpPr>
        <p:spPr>
          <a:xfrm>
            <a:off x="6435012" y="5879588"/>
            <a:ext cx="25428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600" b="1" dirty="0">
                <a:latin typeface="LM Mono 10" pitchFamily="49" charset="77"/>
              </a:rPr>
              <a:t>0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13642AF7-718B-D04A-AD3C-5DCB984538D7}"/>
              </a:ext>
            </a:extLst>
          </p:cNvPr>
          <p:cNvSpPr txBox="1"/>
          <p:nvPr/>
        </p:nvSpPr>
        <p:spPr>
          <a:xfrm>
            <a:off x="6209421" y="6283009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-1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A342B4D1-F872-FF4C-BF24-6A706014D491}"/>
              </a:ext>
            </a:extLst>
          </p:cNvPr>
          <p:cNvSpPr txBox="1"/>
          <p:nvPr/>
        </p:nvSpPr>
        <p:spPr>
          <a:xfrm>
            <a:off x="6456635" y="6285900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-8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C790F5F5-F3BE-AD45-8B5D-1207C2679574}"/>
              </a:ext>
            </a:extLst>
          </p:cNvPr>
          <p:cNvSpPr txBox="1"/>
          <p:nvPr/>
        </p:nvSpPr>
        <p:spPr>
          <a:xfrm>
            <a:off x="6707514" y="6284135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4B2E8802-01DE-1846-8C38-E7B27AF53729}"/>
              </a:ext>
            </a:extLst>
          </p:cNvPr>
          <p:cNvSpPr txBox="1"/>
          <p:nvPr/>
        </p:nvSpPr>
        <p:spPr>
          <a:xfrm>
            <a:off x="6958214" y="6283009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-3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DD24FF81-DD0A-024D-A2F0-04D403B14AE5}"/>
              </a:ext>
            </a:extLst>
          </p:cNvPr>
          <p:cNvSpPr txBox="1"/>
          <p:nvPr/>
        </p:nvSpPr>
        <p:spPr>
          <a:xfrm>
            <a:off x="7191599" y="6281177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-7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7C9B283B-C63C-0A4D-B5F2-DB8DBE386505}"/>
              </a:ext>
            </a:extLst>
          </p:cNvPr>
          <p:cNvSpPr txBox="1"/>
          <p:nvPr/>
        </p:nvSpPr>
        <p:spPr>
          <a:xfrm>
            <a:off x="7411007" y="6280138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-5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5DFB9311-1EF6-8E4D-9F88-1BF6606F5B89}"/>
              </a:ext>
            </a:extLst>
          </p:cNvPr>
          <p:cNvSpPr txBox="1"/>
          <p:nvPr/>
        </p:nvSpPr>
        <p:spPr>
          <a:xfrm>
            <a:off x="7630698" y="6282949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-2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99F4CB84-9143-9540-911E-F04EA137D56B}"/>
              </a:ext>
            </a:extLst>
          </p:cNvPr>
          <p:cNvSpPr txBox="1"/>
          <p:nvPr/>
        </p:nvSpPr>
        <p:spPr>
          <a:xfrm>
            <a:off x="7850106" y="6288734"/>
            <a:ext cx="201376" cy="2969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b="1" dirty="0">
                <a:latin typeface="LM Mono 10" pitchFamily="49" charset="77"/>
              </a:rPr>
              <a:t>-9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8D6EFB9E-B8DA-A542-9D14-4B9EE1D2C211}"/>
              </a:ext>
            </a:extLst>
          </p:cNvPr>
          <p:cNvSpPr txBox="1"/>
          <p:nvPr/>
        </p:nvSpPr>
        <p:spPr>
          <a:xfrm>
            <a:off x="6252169" y="416681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EE0C201-F929-F646-979F-A0A8227EA2DF}"/>
              </a:ext>
            </a:extLst>
          </p:cNvPr>
          <p:cNvSpPr txBox="1"/>
          <p:nvPr/>
        </p:nvSpPr>
        <p:spPr>
          <a:xfrm>
            <a:off x="6472060" y="416681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81C1C9B-64BB-3844-AE10-5E9EE4E2EBCD}"/>
              </a:ext>
            </a:extLst>
          </p:cNvPr>
          <p:cNvSpPr txBox="1"/>
          <p:nvPr/>
        </p:nvSpPr>
        <p:spPr>
          <a:xfrm>
            <a:off x="6489166" y="3719793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E9E4BCE-4603-E94B-82E3-B15CD67F5090}"/>
              </a:ext>
            </a:extLst>
          </p:cNvPr>
          <p:cNvSpPr txBox="1"/>
          <p:nvPr/>
        </p:nvSpPr>
        <p:spPr>
          <a:xfrm>
            <a:off x="6676963" y="3374659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7824896-EBB1-7441-A865-EBF9C51737AF}"/>
              </a:ext>
            </a:extLst>
          </p:cNvPr>
          <p:cNvSpPr txBox="1"/>
          <p:nvPr/>
        </p:nvSpPr>
        <p:spPr>
          <a:xfrm>
            <a:off x="7344269" y="3377367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C9D30B9-B6F8-8F46-82F2-D2A144CAFF00}"/>
              </a:ext>
            </a:extLst>
          </p:cNvPr>
          <p:cNvSpPr txBox="1"/>
          <p:nvPr/>
        </p:nvSpPr>
        <p:spPr>
          <a:xfrm>
            <a:off x="6846116" y="3719793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65622EE-29D1-8C4F-8D15-9D46394CAB5C}"/>
              </a:ext>
            </a:extLst>
          </p:cNvPr>
          <p:cNvSpPr txBox="1"/>
          <p:nvPr/>
        </p:nvSpPr>
        <p:spPr>
          <a:xfrm>
            <a:off x="7192526" y="370770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FD7209B-D1F1-D74E-BB7C-59160B645F86}"/>
              </a:ext>
            </a:extLst>
          </p:cNvPr>
          <p:cNvSpPr txBox="1"/>
          <p:nvPr/>
        </p:nvSpPr>
        <p:spPr>
          <a:xfrm>
            <a:off x="7540442" y="371998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26ED412-CE40-5948-924F-C28D6AB68FE1}"/>
              </a:ext>
            </a:extLst>
          </p:cNvPr>
          <p:cNvSpPr txBox="1"/>
          <p:nvPr/>
        </p:nvSpPr>
        <p:spPr>
          <a:xfrm>
            <a:off x="6691951" y="416681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C118A66-58FF-2248-974B-8D7721E4DFE5}"/>
              </a:ext>
            </a:extLst>
          </p:cNvPr>
          <p:cNvSpPr txBox="1"/>
          <p:nvPr/>
        </p:nvSpPr>
        <p:spPr>
          <a:xfrm>
            <a:off x="6911842" y="416681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D1DC2FD-0572-4147-BB86-45A5C4746180}"/>
              </a:ext>
            </a:extLst>
          </p:cNvPr>
          <p:cNvSpPr txBox="1"/>
          <p:nvPr/>
        </p:nvSpPr>
        <p:spPr>
          <a:xfrm>
            <a:off x="7131400" y="4166624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77C9005-9A49-3B45-B440-2451F7DC73B1}"/>
              </a:ext>
            </a:extLst>
          </p:cNvPr>
          <p:cNvSpPr txBox="1"/>
          <p:nvPr/>
        </p:nvSpPr>
        <p:spPr>
          <a:xfrm>
            <a:off x="7365183" y="4167867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F4755D1-6FE3-804A-B5B7-11D36B4A8832}"/>
              </a:ext>
            </a:extLst>
          </p:cNvPr>
          <p:cNvSpPr txBox="1"/>
          <p:nvPr/>
        </p:nvSpPr>
        <p:spPr>
          <a:xfrm>
            <a:off x="7571495" y="4167220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3142A24-C64D-5C4D-86EA-2110934C0BE4}"/>
              </a:ext>
            </a:extLst>
          </p:cNvPr>
          <p:cNvSpPr txBox="1"/>
          <p:nvPr/>
        </p:nvSpPr>
        <p:spPr>
          <a:xfrm>
            <a:off x="7791392" y="4167236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D576169-E741-0B4C-9329-ECB013016D24}"/>
              </a:ext>
            </a:extLst>
          </p:cNvPr>
          <p:cNvSpPr txBox="1"/>
          <p:nvPr/>
        </p:nvSpPr>
        <p:spPr>
          <a:xfrm>
            <a:off x="6998444" y="3102146"/>
            <a:ext cx="19177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4AE90DA-F26F-514A-B822-117B8A95B7BD}"/>
              </a:ext>
            </a:extLst>
          </p:cNvPr>
          <p:cNvSpPr txBox="1"/>
          <p:nvPr/>
        </p:nvSpPr>
        <p:spPr>
          <a:xfrm>
            <a:off x="6683819" y="5528229"/>
            <a:ext cx="273350" cy="3026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A415EA4-411B-474E-AC4F-43899BBAB4E5}"/>
              </a:ext>
            </a:extLst>
          </p:cNvPr>
          <p:cNvSpPr txBox="1"/>
          <p:nvPr/>
        </p:nvSpPr>
        <p:spPr>
          <a:xfrm>
            <a:off x="7308799" y="5542434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9097357-A98C-9743-A0D7-797DF58D503D}"/>
              </a:ext>
            </a:extLst>
          </p:cNvPr>
          <p:cNvSpPr txBox="1"/>
          <p:nvPr/>
        </p:nvSpPr>
        <p:spPr>
          <a:xfrm>
            <a:off x="6406531" y="5870749"/>
            <a:ext cx="281094" cy="2969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FEEF6AE-FEF9-9844-9E9D-A8C88A537A34}"/>
              </a:ext>
            </a:extLst>
          </p:cNvPr>
          <p:cNvSpPr txBox="1"/>
          <p:nvPr/>
        </p:nvSpPr>
        <p:spPr>
          <a:xfrm>
            <a:off x="6806174" y="5883103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403086F-F33A-D44F-BBF5-90D400EBF501}"/>
              </a:ext>
            </a:extLst>
          </p:cNvPr>
          <p:cNvSpPr txBox="1"/>
          <p:nvPr/>
        </p:nvSpPr>
        <p:spPr>
          <a:xfrm>
            <a:off x="7155541" y="5893576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830A36E-FFC6-D040-B296-76847A43BE56}"/>
              </a:ext>
            </a:extLst>
          </p:cNvPr>
          <p:cNvSpPr txBox="1"/>
          <p:nvPr/>
        </p:nvSpPr>
        <p:spPr>
          <a:xfrm>
            <a:off x="7538137" y="5869073"/>
            <a:ext cx="295517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E2ED4B15-9E5E-E847-8020-37DC09A31AF6}"/>
              </a:ext>
            </a:extLst>
          </p:cNvPr>
          <p:cNvSpPr txBox="1"/>
          <p:nvPr/>
        </p:nvSpPr>
        <p:spPr>
          <a:xfrm>
            <a:off x="6210338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3CDE711-497F-7440-AB61-CC4AEE02A5DF}"/>
              </a:ext>
            </a:extLst>
          </p:cNvPr>
          <p:cNvSpPr txBox="1"/>
          <p:nvPr/>
        </p:nvSpPr>
        <p:spPr>
          <a:xfrm>
            <a:off x="6444557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DF8ED57-DE57-E64F-957E-4817DDE6AD03}"/>
              </a:ext>
            </a:extLst>
          </p:cNvPr>
          <p:cNvSpPr txBox="1"/>
          <p:nvPr/>
        </p:nvSpPr>
        <p:spPr>
          <a:xfrm>
            <a:off x="6678776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1D5F698A-CDB2-FA43-A56E-B01B3664E643}"/>
              </a:ext>
            </a:extLst>
          </p:cNvPr>
          <p:cNvSpPr txBox="1"/>
          <p:nvPr/>
        </p:nvSpPr>
        <p:spPr>
          <a:xfrm>
            <a:off x="6912994" y="6278759"/>
            <a:ext cx="240191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01F6A8B-1442-F04A-945E-FA2275CC6430}"/>
              </a:ext>
            </a:extLst>
          </p:cNvPr>
          <p:cNvSpPr txBox="1"/>
          <p:nvPr/>
        </p:nvSpPr>
        <p:spPr>
          <a:xfrm>
            <a:off x="7159879" y="6278759"/>
            <a:ext cx="244159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949F4CC-8889-1B4E-A68C-8C01CE4D7927}"/>
              </a:ext>
            </a:extLst>
          </p:cNvPr>
          <p:cNvSpPr txBox="1"/>
          <p:nvPr/>
        </p:nvSpPr>
        <p:spPr>
          <a:xfrm>
            <a:off x="7850571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D1EA244D-08B3-E64A-A53F-3BF8E3BD945C}"/>
              </a:ext>
            </a:extLst>
          </p:cNvPr>
          <p:cNvSpPr txBox="1"/>
          <p:nvPr/>
        </p:nvSpPr>
        <p:spPr>
          <a:xfrm>
            <a:off x="7628523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3C68FFE-1723-0249-9B79-DE3B48495010}"/>
              </a:ext>
            </a:extLst>
          </p:cNvPr>
          <p:cNvSpPr txBox="1"/>
          <p:nvPr/>
        </p:nvSpPr>
        <p:spPr>
          <a:xfrm>
            <a:off x="6941115" y="5243048"/>
            <a:ext cx="354379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0B6F782-53C7-8643-9E6D-C7D04CA31D57}"/>
              </a:ext>
            </a:extLst>
          </p:cNvPr>
          <p:cNvSpPr txBox="1"/>
          <p:nvPr/>
        </p:nvSpPr>
        <p:spPr>
          <a:xfrm>
            <a:off x="7393348" y="6278759"/>
            <a:ext cx="214820" cy="3385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LM Mono 10" pitchFamily="49" charset="7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8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0"/>
    </mc:Choice>
    <mc:Fallback xmlns="">
      <p:transition spd="slow" advTm="4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" grpId="0" animBg="1"/>
      <p:bldP spid="169" grpId="0" animBg="1"/>
      <p:bldP spid="170" grpId="0" animBg="1"/>
      <p:bldP spid="173" grpId="0" animBg="1"/>
      <p:bldP spid="174" grpId="0" animBg="1"/>
      <p:bldP spid="175" grpId="0" animBg="1"/>
      <p:bldP spid="176" grpId="0" animBg="1"/>
      <p:bldP spid="143" grpId="0" animBg="1"/>
      <p:bldP spid="179" grpId="0" animBg="1"/>
      <p:bldP spid="182" grpId="0" animBg="1"/>
      <p:bldP spid="183" grpId="0" animBg="1"/>
      <p:bldP spid="188" grpId="0" animBg="1"/>
      <p:bldP spid="190" grpId="0" animBg="1"/>
      <p:bldP spid="191" grpId="0" animBg="1"/>
      <p:bldP spid="166" grpId="0" animBg="1"/>
      <p:bldP spid="1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>
            <a:extLst>
              <a:ext uri="{FF2B5EF4-FFF2-40B4-BE49-F238E27FC236}">
                <a16:creationId xmlns:a16="http://schemas.microsoft.com/office/drawing/2014/main" id="{96D47266-ECFF-1140-A665-2008FA5A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Contribution 2:</a:t>
            </a:r>
            <a:br>
              <a:rPr lang="en-US" sz="4000" dirty="0"/>
            </a:br>
            <a:r>
              <a:rPr lang="en-US" sz="4000" dirty="0"/>
              <a:t>Malicious-secure sketching</a:t>
            </a:r>
            <a:endParaRPr lang="en-US" sz="6600" dirty="0"/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D265D4E5-A4B5-BC4D-AF35-D5A52A83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2929"/>
            <a:ext cx="11161296" cy="4254034"/>
          </a:xfrm>
        </p:spPr>
        <p:txBody>
          <a:bodyPr>
            <a:noAutofit/>
          </a:bodyPr>
          <a:lstStyle/>
          <a:p>
            <a:pPr marL="0" indent="0">
              <a:spcBef>
                <a:spcPts val="2800"/>
              </a:spcBef>
              <a:buNone/>
            </a:pPr>
            <a:r>
              <a:rPr lang="en-US" dirty="0"/>
              <a:t>Prior work allows testing whether shared vector has Hamming weight 1</a:t>
            </a:r>
            <a:br>
              <a:rPr lang="en-US" dirty="0"/>
            </a:br>
            <a:r>
              <a:rPr lang="en-US" dirty="0"/>
              <a:t> – with security against </a:t>
            </a:r>
            <a:r>
              <a:rPr lang="en-US" dirty="0">
                <a:solidFill>
                  <a:srgbClr val="C00000"/>
                </a:solidFill>
              </a:rPr>
              <a:t>semi-honest</a:t>
            </a:r>
            <a:r>
              <a:rPr lang="en-US" dirty="0"/>
              <a:t> servers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[BGI16]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/>
              <a:t> – when servers can </a:t>
            </a:r>
            <a:r>
              <a:rPr lang="en-US" dirty="0">
                <a:solidFill>
                  <a:srgbClr val="C00000"/>
                </a:solidFill>
              </a:rPr>
              <a:t>interact</a:t>
            </a:r>
            <a:r>
              <a:rPr lang="en-US" dirty="0"/>
              <a:t> with the client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[BBCGI19,ECZB19]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/>
              <a:t> – with </a:t>
            </a:r>
            <a:r>
              <a:rPr lang="en-US" dirty="0">
                <a:solidFill>
                  <a:srgbClr val="C00000"/>
                </a:solidFill>
              </a:rPr>
              <a:t>additional non-colluding servers</a:t>
            </a:r>
            <a:r>
              <a:rPr lang="en-US" dirty="0"/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[CBM15,APY20]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2800"/>
              </a:spcBef>
              <a:buNone/>
            </a:pPr>
            <a:r>
              <a:rPr lang="en-US" dirty="0"/>
              <a:t>Our technique has none of these limitations.</a:t>
            </a:r>
            <a:endParaRPr lang="en-US" b="1" dirty="0"/>
          </a:p>
          <a:p>
            <a:pPr marL="0" indent="0">
              <a:spcBef>
                <a:spcPts val="2800"/>
              </a:spcBef>
              <a:buNone/>
            </a:pPr>
            <a:r>
              <a:rPr lang="en-US" b="1" dirty="0">
                <a:solidFill>
                  <a:srgbClr val="007600"/>
                </a:solidFill>
              </a:rPr>
              <a:t>Idea: </a:t>
            </a:r>
          </a:p>
          <a:p>
            <a:r>
              <a:rPr lang="en-US" dirty="0"/>
              <a:t>Convert semi-honest-secure scheme [BGI16] into malicious-secure one.</a:t>
            </a:r>
          </a:p>
          <a:p>
            <a:r>
              <a:rPr lang="en-US" dirty="0"/>
              <a:t>To do so, we use “algebraic manipulation detection” codes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[CDFP08]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B4A830-7179-1E4B-A057-D43190E08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2"/>
    </mc:Choice>
    <mc:Fallback xmlns="">
      <p:transition spd="slow" advTm="40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ED677-F52B-3A44-947C-A916C11C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F04B0-05C2-AC49-85F8-EC4282A965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8" y="1690687"/>
                <a:ext cx="11049001" cy="486805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1. Each tree is exponentially large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Client cannot materialize it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b="1" dirty="0">
                    <a:solidFill>
                      <a:srgbClr val="7030A0"/>
                    </a:solidFill>
                  </a:rPr>
                  <a:t>Idea:  </a:t>
                </a:r>
                <a:r>
                  <a:rPr lang="en-US" u="sng" dirty="0"/>
                  <a:t>Incremental</a:t>
                </a:r>
                <a:r>
                  <a:rPr lang="en-US" dirty="0"/>
                  <a:t> distributed point functions.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Succinct secret sharing of a tree with one non-zero path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Communication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instead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 [with normal DPF]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2. Client can send malformed secret shares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Data corruption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b="1" dirty="0">
                    <a:solidFill>
                      <a:srgbClr val="7030A0"/>
                    </a:solidFill>
                  </a:rPr>
                  <a:t>Idea:  </a:t>
                </a:r>
                <a:r>
                  <a:rPr lang="en-US" dirty="0"/>
                  <a:t>Malicious-secure sketching.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Servers can test whether a secret-shared vector is</a:t>
                </a:r>
                <a:br>
                  <a:rPr lang="en-US" dirty="0"/>
                </a:br>
                <a:r>
                  <a:rPr lang="en-US" dirty="0"/>
                  <a:t>		     non-zero in a single coordinate.</a:t>
                </a:r>
                <a:br>
                  <a:rPr lang="en-US" dirty="0"/>
                </a:br>
                <a:r>
                  <a:rPr lang="en-US" dirty="0"/>
                  <a:t>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 interaction with client,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/>
                  <a:t> comm b/w servers.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 Extractable distributed point functions (see paper)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F04B0-05C2-AC49-85F8-EC4282A965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8" y="1690687"/>
                <a:ext cx="11049001" cy="4868055"/>
              </a:xfrm>
              <a:blipFill>
                <a:blip r:embed="rId5"/>
                <a:stretch>
                  <a:fillRect l="-1032" t="-2338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70CC2-227F-7649-A9D4-9391A786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DA91B301-59EB-874C-B26F-EACCA0FA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4" y="1312635"/>
            <a:ext cx="881714" cy="91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clker.com/cliparts/2/k/n/l/C/Q/transparent-green-checkmark-md.png">
            <a:extLst>
              <a:ext uri="{FF2B5EF4-FFF2-40B4-BE49-F238E27FC236}">
                <a16:creationId xmlns:a16="http://schemas.microsoft.com/office/drawing/2014/main" id="{48DC414F-2D3C-9F44-89F7-62740124C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4" y="3526506"/>
            <a:ext cx="881714" cy="91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CC0235-974D-064A-9913-F96867CD3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"/>
    </mc:Choice>
    <mc:Fallback xmlns="">
      <p:transition spd="slow" advTm="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16009-3E69-074A-8162-E55E60B1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4615-6F01-DB40-9B2B-D0FA131E4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private heavy-hitters problem</a:t>
            </a:r>
          </a:p>
          <a:p>
            <a:r>
              <a:rPr lang="en-US" sz="3600" dirty="0">
                <a:solidFill>
                  <a:schemeClr val="bg1"/>
                </a:solidFill>
              </a:rPr>
              <a:t>New tools</a:t>
            </a:r>
          </a:p>
          <a:p>
            <a:pPr lvl="1">
              <a:buFont typeface="System Font Regular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Incremental distributed point functions</a:t>
            </a:r>
          </a:p>
          <a:p>
            <a:pPr lvl="1">
              <a:buFont typeface="System Font Regular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Malicious-secure sketching</a:t>
            </a:r>
          </a:p>
          <a:p>
            <a:r>
              <a:rPr lang="en-US" sz="3600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12025-3137-8542-8454-1636F1E5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33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3C60ACD-3ACB-814E-B14C-5EFCDA7B6AE2}"/>
              </a:ext>
            </a:extLst>
          </p:cNvPr>
          <p:cNvSpPr/>
          <p:nvPr/>
        </p:nvSpPr>
        <p:spPr>
          <a:xfrm>
            <a:off x="-354496" y="2242585"/>
            <a:ext cx="1192696" cy="90114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48991D-27AA-624B-9C11-581DD8484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"/>
    </mc:Choice>
    <mc:Fallback xmlns="">
      <p:transition spd="slow" advTm="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16009-3E69-074A-8162-E55E60B1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4615-6F01-DB40-9B2B-D0FA131E4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private heavy-hitters problem</a:t>
            </a:r>
          </a:p>
          <a:p>
            <a:r>
              <a:rPr lang="en-US" sz="3600" dirty="0">
                <a:solidFill>
                  <a:schemeClr val="bg1"/>
                </a:solidFill>
              </a:rPr>
              <a:t>New tools</a:t>
            </a:r>
          </a:p>
          <a:p>
            <a:pPr lvl="1">
              <a:buFont typeface="System Font Regular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Incremental distributed point functions</a:t>
            </a:r>
          </a:p>
          <a:p>
            <a:pPr lvl="1">
              <a:buFont typeface="System Font Regular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Malicious-secure sketching</a:t>
            </a:r>
          </a:p>
          <a:p>
            <a:r>
              <a:rPr lang="en-US" sz="3600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12025-3137-8542-8454-1636F1E5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34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3C60ACD-3ACB-814E-B14C-5EFCDA7B6AE2}"/>
              </a:ext>
            </a:extLst>
          </p:cNvPr>
          <p:cNvSpPr/>
          <p:nvPr/>
        </p:nvSpPr>
        <p:spPr>
          <a:xfrm>
            <a:off x="-354496" y="3872599"/>
            <a:ext cx="1192696" cy="90114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8B86BF-ABF5-5443-B467-93ADDE269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"/>
    </mc:Choice>
    <mc:Fallback xmlns="">
      <p:transition spd="slow" advTm="2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DCCFFC36-3A9E-324B-98A8-E897ECED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4000"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487" y="1505415"/>
            <a:ext cx="3096314" cy="192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2F161C-BCF3-334E-B3B6-BFCA4E66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3BF32-B5F8-3E4A-BE26-25ADD69A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35</a:t>
            </a:fld>
            <a:endParaRPr lang="en-US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8788ACE-05FF-9F4D-970D-AB489FC408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20023" y="2017891"/>
            <a:ext cx="490577" cy="757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FE6D03F-F757-2B4C-A6C5-5AB7707A2C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63223" y="1913813"/>
            <a:ext cx="490577" cy="75764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9FC7E3-723C-3345-A188-14CA715D1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Roughly 3,500 lines of Rust</a:t>
            </a:r>
          </a:p>
          <a:p>
            <a:pPr lvl="1">
              <a:buFont typeface="System Font Regular"/>
              <a:buChar char="–"/>
            </a:pPr>
            <a:r>
              <a:rPr lang="en-US" sz="2000" dirty="0"/>
              <a:t>Our open-source implementation:</a:t>
            </a:r>
            <a:br>
              <a:rPr lang="en-US" sz="2000" dirty="0"/>
            </a:br>
            <a:r>
              <a:rPr lang="en-US" sz="2000" dirty="0" err="1">
                <a:solidFill>
                  <a:srgbClr val="011893"/>
                </a:solidFill>
                <a:latin typeface="LM Mono 10" pitchFamily="49" charset="77"/>
              </a:rPr>
              <a:t>github.com</a:t>
            </a:r>
            <a:r>
              <a:rPr lang="en-US" sz="2000" dirty="0">
                <a:solidFill>
                  <a:srgbClr val="011893"/>
                </a:solidFill>
                <a:latin typeface="LM Mono 10" pitchFamily="49" charset="77"/>
              </a:rPr>
              <a:t>/henrycg/heavyhitters</a:t>
            </a:r>
          </a:p>
          <a:p>
            <a:pPr lvl="1">
              <a:buFont typeface="System Font Regular"/>
              <a:buChar char="–"/>
            </a:pPr>
            <a:r>
              <a:rPr lang="en-US" sz="2000" dirty="0"/>
              <a:t>Google’s C++ implementation of incremental DPF:</a:t>
            </a:r>
            <a:br>
              <a:rPr lang="en-US" sz="2000" dirty="0"/>
            </a:br>
            <a:r>
              <a:rPr lang="en-US" sz="2000" dirty="0" err="1">
                <a:solidFill>
                  <a:srgbClr val="011893"/>
                </a:solidFill>
                <a:latin typeface="LM Mono 10" pitchFamily="49" charset="77"/>
              </a:rPr>
              <a:t>github.com</a:t>
            </a:r>
            <a:r>
              <a:rPr lang="en-US" sz="2000" dirty="0">
                <a:solidFill>
                  <a:srgbClr val="011893"/>
                </a:solidFill>
                <a:latin typeface="LM Mono 10" pitchFamily="49" charset="77"/>
              </a:rPr>
              <a:t>/google/</a:t>
            </a:r>
            <a:r>
              <a:rPr lang="en-US" sz="2000" dirty="0" err="1">
                <a:solidFill>
                  <a:srgbClr val="011893"/>
                </a:solidFill>
                <a:latin typeface="LM Mono 10" pitchFamily="49" charset="77"/>
              </a:rPr>
              <a:t>distributed_point_functions</a:t>
            </a:r>
            <a:endParaRPr lang="en-US" sz="2000" dirty="0">
              <a:solidFill>
                <a:srgbClr val="011893"/>
              </a:solidFill>
              <a:latin typeface="LM Mono 10" pitchFamily="49" charset="77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Experimental setup</a:t>
            </a:r>
          </a:p>
          <a:p>
            <a:r>
              <a:rPr lang="en-US" sz="2400" dirty="0"/>
              <a:t>Servers on opposite sides of U.S.</a:t>
            </a:r>
          </a:p>
          <a:p>
            <a:pPr lvl="1">
              <a:buFont typeface="System Font Regular"/>
              <a:buChar char="–"/>
            </a:pPr>
            <a:r>
              <a:rPr lang="en-US" sz="2000" dirty="0"/>
              <a:t>Amazon EC2 us-east-1 (VA) and us-west-1 (CA)</a:t>
            </a:r>
          </a:p>
          <a:p>
            <a:r>
              <a:rPr lang="en-US" sz="2400" dirty="0"/>
              <a:t>Simulated clients in us-east-1</a:t>
            </a:r>
          </a:p>
          <a:p>
            <a:r>
              <a:rPr lang="en-US" sz="2400" dirty="0"/>
              <a:t>Each server is one c4.8xlarge (36 vCPU, 60 GiB RAM)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BB310-B17C-4247-9269-A0F9E253E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3461" y="2064570"/>
            <a:ext cx="603294" cy="9351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9EB502-ED3F-5246-AF0A-4F1572C84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9"/>
    </mc:Choice>
    <mc:Fallback xmlns="">
      <p:transition spd="slow" advTm="2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EE28-E18B-764B-8867-292A4771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DPFs save computation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D11F91-3CBA-3E4B-B477-489CD4AC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06308-5BBD-FE4C-BD7C-ABAEAA7F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80" y="1908458"/>
            <a:ext cx="6500853" cy="4584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DEA05-AB7E-C94A-8286-C8BB757F23BF}"/>
              </a:ext>
            </a:extLst>
          </p:cNvPr>
          <p:cNvSpPr txBox="1"/>
          <p:nvPr/>
        </p:nvSpPr>
        <p:spPr>
          <a:xfrm>
            <a:off x="7566217" y="4200666"/>
            <a:ext cx="305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  <a:t>Standard DPF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C24D5-E62C-3744-830B-FBDD064483DA}"/>
              </a:ext>
            </a:extLst>
          </p:cNvPr>
          <p:cNvSpPr txBox="1"/>
          <p:nvPr/>
        </p:nvSpPr>
        <p:spPr>
          <a:xfrm>
            <a:off x="7566217" y="5309662"/>
            <a:ext cx="3057118" cy="736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  <a:t>Incremental DPF</a:t>
            </a:r>
            <a:b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</a:br>
            <a:r>
              <a:rPr lang="en-US" sz="2400" dirty="0">
                <a:solidFill>
                  <a:srgbClr val="011893"/>
                </a:solidFill>
                <a:latin typeface="LM Sans 10" pitchFamily="2" charset="77"/>
              </a:rPr>
              <a:t>(this work)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54A05F-F04A-6947-9BC3-961FBE4E7670}"/>
              </a:ext>
            </a:extLst>
          </p:cNvPr>
          <p:cNvSpPr txBox="1"/>
          <p:nvPr/>
        </p:nvSpPr>
        <p:spPr>
          <a:xfrm>
            <a:off x="7566217" y="1796394"/>
            <a:ext cx="327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  <a:t>Succinct sketches</a:t>
            </a:r>
            <a:b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</a:br>
            <a:r>
              <a:rPr lang="en-US" sz="2400" dirty="0">
                <a:solidFill>
                  <a:srgbClr val="011893"/>
                </a:solidFill>
                <a:latin typeface="LM Sans 10" pitchFamily="2" charset="77"/>
              </a:rPr>
              <a:t>[MDC15]</a:t>
            </a:r>
            <a:b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</a:br>
            <a:endParaRPr lang="en-US" sz="2800" b="1" dirty="0">
              <a:solidFill>
                <a:srgbClr val="011893"/>
              </a:solidFill>
              <a:latin typeface="LM Sans 10" pitchFamily="2" charset="77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2531517-D188-1E4D-A5B3-2641EC72C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6"/>
    </mc:Choice>
    <mc:Fallback xmlns="">
      <p:transition spd="slow" advTm="3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4CDE-CF9A-504F-929A-B9DEF045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DPFs save communication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A983CD-DF96-304F-BB89-3B9135DFB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3605" y="1875850"/>
            <a:ext cx="6910973" cy="48456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B48A5-7319-B140-8246-D4EE7174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4C199-4E18-3741-80BB-26EFBBC84A36}"/>
              </a:ext>
            </a:extLst>
          </p:cNvPr>
          <p:cNvSpPr txBox="1"/>
          <p:nvPr/>
        </p:nvSpPr>
        <p:spPr>
          <a:xfrm>
            <a:off x="7894578" y="1780999"/>
            <a:ext cx="305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  <a:t>Standard DPF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FD9971-725B-444B-8EFE-281863D1F5F3}"/>
              </a:ext>
            </a:extLst>
          </p:cNvPr>
          <p:cNvSpPr txBox="1"/>
          <p:nvPr/>
        </p:nvSpPr>
        <p:spPr>
          <a:xfrm>
            <a:off x="7894578" y="5309662"/>
            <a:ext cx="3057118" cy="736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  <a:t>Incremental DPF</a:t>
            </a:r>
            <a:br>
              <a:rPr lang="en-US" sz="2800" b="1" dirty="0">
                <a:solidFill>
                  <a:srgbClr val="011893"/>
                </a:solidFill>
                <a:latin typeface="LM Sans 10" pitchFamily="2" charset="77"/>
              </a:rPr>
            </a:br>
            <a:r>
              <a:rPr lang="en-US" sz="2400" dirty="0">
                <a:solidFill>
                  <a:srgbClr val="011893"/>
                </a:solidFill>
                <a:latin typeface="LM Sans 10" pitchFamily="2" charset="77"/>
              </a:rPr>
              <a:t>(this work)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6D46E90-516A-CB47-BC61-50F06FBCA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7"/>
    </mc:Choice>
    <mc:Fallback xmlns="">
      <p:transition spd="slow" advTm="1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161C-BCF3-334E-B3B6-BFCA4E66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09243" cy="13255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Total cost is manageable for latency-tolerant applications</a:t>
            </a:r>
            <a:br>
              <a:rPr lang="en-US" sz="3600" dirty="0"/>
            </a:br>
            <a:r>
              <a:rPr lang="en-US" sz="2700" dirty="0"/>
              <a:t>Searching for top-900 heavy hitters, 256-bit strings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(Strings sampled from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Zipf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distribution with parameter 1.03 and support 10k. Two c4-8xlarge communicating over WAN.)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38E3759-69B5-8E4F-9FBD-EA160F5B92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526798"/>
              </p:ext>
            </p:extLst>
          </p:nvPr>
        </p:nvGraphicFramePr>
        <p:xfrm>
          <a:off x="2235200" y="2428524"/>
          <a:ext cx="7721600" cy="2991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1022">
                  <a:extLst>
                    <a:ext uri="{9D8B030D-6E8A-4147-A177-3AD203B41FA5}">
                      <a16:colId xmlns:a16="http://schemas.microsoft.com/office/drawing/2014/main" val="2481140101"/>
                    </a:ext>
                  </a:extLst>
                </a:gridCol>
                <a:gridCol w="3036711">
                  <a:extLst>
                    <a:ext uri="{9D8B030D-6E8A-4147-A177-3AD203B41FA5}">
                      <a16:colId xmlns:a16="http://schemas.microsoft.com/office/drawing/2014/main" val="3468720714"/>
                    </a:ext>
                  </a:extLst>
                </a:gridCol>
                <a:gridCol w="2573867">
                  <a:extLst>
                    <a:ext uri="{9D8B030D-6E8A-4147-A177-3AD203B41FA5}">
                      <a16:colId xmlns:a16="http://schemas.microsoft.com/office/drawing/2014/main" val="651246581"/>
                    </a:ext>
                  </a:extLst>
                </a:gridCol>
              </a:tblGrid>
              <a:tr h="7478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LM Sans 10" pitchFamily="2" charset="77"/>
                        </a:rPr>
                        <a:t>Clients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LM Sans 10" pitchFamily="2" charset="77"/>
                        </a:rPr>
                        <a:t>Computation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LM Sans 10" pitchFamily="2" charset="77"/>
                        </a:rPr>
                        <a:t>Bandwidth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870793"/>
                  </a:ext>
                </a:extLst>
              </a:tr>
              <a:tr h="7478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M Sans 10" pitchFamily="2" charset="77"/>
                        </a:rPr>
                        <a:t>100k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M Sans 10" pitchFamily="2" charset="77"/>
                        </a:rPr>
                        <a:t>13.8 mins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LM Sans 10" pitchFamily="2" charset="77"/>
                        </a:rPr>
                        <a:t>0</a:t>
                      </a:r>
                      <a:r>
                        <a:rPr lang="en-US" sz="2800" dirty="0">
                          <a:latin typeface="LM Sans 10" pitchFamily="2" charset="77"/>
                        </a:rPr>
                        <a:t>6.5 GB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059198"/>
                  </a:ext>
                </a:extLst>
              </a:tr>
              <a:tr h="7478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M Sans 10" pitchFamily="2" charset="77"/>
                        </a:rPr>
                        <a:t>200k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M Sans 10" pitchFamily="2" charset="77"/>
                        </a:rPr>
                        <a:t>27.2 mins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M Sans 10" pitchFamily="2" charset="77"/>
                        </a:rPr>
                        <a:t>13.1 GB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58794"/>
                  </a:ext>
                </a:extLst>
              </a:tr>
              <a:tr h="7478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M Sans 10" pitchFamily="2" charset="77"/>
                        </a:rPr>
                        <a:t>400k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M Sans 10" pitchFamily="2" charset="77"/>
                        </a:rPr>
                        <a:t>53.8 mins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LM Sans 10" pitchFamily="2" charset="77"/>
                        </a:rPr>
                        <a:t>26.2 GB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447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3BF32-B5F8-3E4A-BE26-25ADD69A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94F57-BC90-A843-863D-042E43825956}"/>
              </a:ext>
            </a:extLst>
          </p:cNvPr>
          <p:cNvSpPr txBox="1"/>
          <p:nvPr/>
        </p:nvSpPr>
        <p:spPr>
          <a:xfrm>
            <a:off x="5576711" y="5703547"/>
            <a:ext cx="4086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600"/>
                </a:solidFill>
                <a:latin typeface="LM Sans 10" pitchFamily="2" charset="77"/>
              </a:rPr>
              <a:t>Completely parallelizable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CDCED02-A969-5B44-A319-762518A5E1CB}"/>
              </a:ext>
            </a:extLst>
          </p:cNvPr>
          <p:cNvSpPr/>
          <p:nvPr/>
        </p:nvSpPr>
        <p:spPr>
          <a:xfrm>
            <a:off x="5158485" y="5508978"/>
            <a:ext cx="440804" cy="462844"/>
          </a:xfrm>
          <a:custGeom>
            <a:avLst/>
            <a:gdLst>
              <a:gd name="connsiteX0" fmla="*/ 440804 w 440804"/>
              <a:gd name="connsiteY0" fmla="*/ 462844 h 462844"/>
              <a:gd name="connsiteX1" fmla="*/ 23115 w 440804"/>
              <a:gd name="connsiteY1" fmla="*/ 338666 h 462844"/>
              <a:gd name="connsiteX2" fmla="*/ 90848 w 440804"/>
              <a:gd name="connsiteY2" fmla="*/ 0 h 46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804" h="462844">
                <a:moveTo>
                  <a:pt x="440804" y="462844"/>
                </a:moveTo>
                <a:cubicBezTo>
                  <a:pt x="261122" y="439325"/>
                  <a:pt x="81441" y="415807"/>
                  <a:pt x="23115" y="338666"/>
                </a:cubicBezTo>
                <a:cubicBezTo>
                  <a:pt x="-35211" y="261525"/>
                  <a:pt x="27818" y="130762"/>
                  <a:pt x="90848" y="0"/>
                </a:cubicBezTo>
              </a:path>
            </a:pathLst>
          </a:custGeom>
          <a:noFill/>
          <a:ln w="38100">
            <a:solidFill>
              <a:srgbClr val="0076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6D59D8-C449-6D47-B515-B69A4714C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6"/>
    </mc:Choice>
    <mc:Fallback xmlns="">
      <p:transition spd="slow" advTm="4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8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8705CCE-8FB9-6345-94EB-7B076F4D2770}"/>
              </a:ext>
            </a:extLst>
          </p:cNvPr>
          <p:cNvSpPr/>
          <p:nvPr/>
        </p:nvSpPr>
        <p:spPr>
          <a:xfrm>
            <a:off x="245327" y="312234"/>
            <a:ext cx="11708780" cy="6289287"/>
          </a:xfrm>
          <a:prstGeom prst="roundRect">
            <a:avLst>
              <a:gd name="adj" fmla="val 30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21C159-BC91-B942-BFF8-5CA96EE94822}"/>
              </a:ext>
            </a:extLst>
          </p:cNvPr>
          <p:cNvSpPr/>
          <p:nvPr/>
        </p:nvSpPr>
        <p:spPr>
          <a:xfrm>
            <a:off x="2554520" y="5481571"/>
            <a:ext cx="7241006" cy="9591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endParaRPr lang="en-US" sz="2600" dirty="0">
              <a:latin typeface="Radnika Medium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849B1-C8C8-824C-B02B-E373423C7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014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2800"/>
              </a:spcBef>
              <a:buNone/>
            </a:pPr>
            <a:r>
              <a:rPr lang="en-US" sz="3000" dirty="0"/>
              <a:t>With 400,000 clients, server-side computation</a:t>
            </a:r>
            <a:br>
              <a:rPr lang="en-US" sz="3000" dirty="0"/>
            </a:br>
            <a:r>
              <a:rPr lang="en-US" sz="3000" dirty="0"/>
              <a:t>takes less than one hour over WAN.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en-US" dirty="0"/>
              <a:t>Privacy against </a:t>
            </a:r>
            <a:r>
              <a:rPr lang="en-US" b="1" dirty="0">
                <a:solidFill>
                  <a:srgbClr val="007600"/>
                </a:solidFill>
              </a:rPr>
              <a:t>malicious server</a:t>
            </a:r>
            <a:r>
              <a:rPr lang="en-US" dirty="0"/>
              <a:t>, correctness against </a:t>
            </a:r>
            <a:r>
              <a:rPr lang="en-US" b="1" dirty="0">
                <a:solidFill>
                  <a:srgbClr val="007600"/>
                </a:solidFill>
              </a:rPr>
              <a:t>malicious clients</a:t>
            </a:r>
            <a:br>
              <a:rPr lang="en-US" dirty="0"/>
            </a:br>
            <a:r>
              <a:rPr lang="en-US" sz="2400" dirty="0"/>
              <a:t>    </a:t>
            </a:r>
            <a:r>
              <a:rPr lang="en-US" sz="2400" dirty="0">
                <a:sym typeface="Wingdings" pitchFamily="2" charset="2"/>
              </a:rPr>
              <a:t>→ MPC-style privacy guarantee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(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not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local differential privacy)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2800"/>
              </a:spcBef>
              <a:buNone/>
            </a:pPr>
            <a:r>
              <a:rPr lang="en-US" dirty="0"/>
              <a:t>New techniques</a:t>
            </a:r>
          </a:p>
          <a:p>
            <a:pPr lvl="1"/>
            <a:r>
              <a:rPr lang="en-US" dirty="0"/>
              <a:t>More powerful distributed point functions: </a:t>
            </a:r>
            <a:r>
              <a:rPr lang="en-US" u="sng" dirty="0"/>
              <a:t>incremental</a:t>
            </a:r>
            <a:r>
              <a:rPr lang="en-US" dirty="0"/>
              <a:t> &amp; </a:t>
            </a:r>
            <a:r>
              <a:rPr lang="en-US" u="sng" dirty="0"/>
              <a:t>extractable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(see paper)</a:t>
            </a:r>
          </a:p>
          <a:p>
            <a:pPr lvl="1"/>
            <a:r>
              <a:rPr lang="en-US" dirty="0"/>
              <a:t>Tools for malicious security in systems using secret sharing</a:t>
            </a:r>
          </a:p>
          <a:p>
            <a:pPr lvl="1"/>
            <a:r>
              <a:rPr lang="en-US" dirty="0"/>
              <a:t>Application to other private data-collection problems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(see paper)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lnSpc>
                <a:spcPct val="70000"/>
              </a:lnSpc>
              <a:buNone/>
            </a:pPr>
            <a:r>
              <a:rPr lang="en-US" sz="2400" b="1" dirty="0"/>
              <a:t>	</a:t>
            </a:r>
            <a:r>
              <a:rPr lang="en-US" b="1" dirty="0">
                <a:solidFill>
                  <a:srgbClr val="7030A0"/>
                </a:solidFill>
              </a:rPr>
              <a:t>  	 </a:t>
            </a:r>
            <a:r>
              <a:rPr lang="en-US" b="1" dirty="0">
                <a:solidFill>
                  <a:srgbClr val="011893"/>
                </a:solidFill>
              </a:rPr>
              <a:t>Paper:</a:t>
            </a:r>
            <a:r>
              <a:rPr lang="en-US" b="1" dirty="0"/>
              <a:t>	</a:t>
            </a:r>
            <a:r>
              <a:rPr lang="en-US" sz="2400" dirty="0"/>
              <a:t>https://</a:t>
            </a:r>
            <a:r>
              <a:rPr lang="en-US" sz="2400" dirty="0" err="1"/>
              <a:t>eprint.iacr.org</a:t>
            </a:r>
            <a:r>
              <a:rPr lang="en-US" sz="2400" dirty="0"/>
              <a:t>/2021/017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b="1" dirty="0"/>
              <a:t>	 	   </a:t>
            </a:r>
            <a:r>
              <a:rPr lang="en-US" b="1" dirty="0">
                <a:solidFill>
                  <a:srgbClr val="011893"/>
                </a:solidFill>
              </a:rPr>
              <a:t>Code:</a:t>
            </a:r>
            <a:r>
              <a:rPr lang="en-US" dirty="0"/>
              <a:t>	</a:t>
            </a:r>
            <a:r>
              <a:rPr lang="en-US" sz="2400" dirty="0"/>
              <a:t>https://</a:t>
            </a:r>
            <a:r>
              <a:rPr lang="en-US" sz="2400" dirty="0" err="1"/>
              <a:t>github.com</a:t>
            </a:r>
            <a:r>
              <a:rPr lang="en-US" sz="2400" dirty="0"/>
              <a:t>/</a:t>
            </a:r>
            <a:r>
              <a:rPr lang="en-US" sz="2400" dirty="0" err="1"/>
              <a:t>henrycg</a:t>
            </a:r>
            <a:r>
              <a:rPr lang="en-US" sz="2400" dirty="0"/>
              <a:t>/</a:t>
            </a:r>
            <a:r>
              <a:rPr lang="en-US" sz="2400" dirty="0" err="1"/>
              <a:t>heavyhitters</a:t>
            </a:r>
            <a:endParaRPr lang="en-US" sz="2400" dirty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Lightweight Techniques for Private Heavy Hitters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FD68DF-6272-B24A-B71B-58B3F952F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43"/>
    </mc:Choice>
    <mc:Fallback xmlns="">
      <p:transition spd="slow" advTm="6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06F5-624D-EA49-809B-F96886A8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22" y="377822"/>
            <a:ext cx="11119473" cy="1325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400" b="1" dirty="0"/>
              <a:t>We show: </a:t>
            </a:r>
            <a:r>
              <a:rPr lang="en-US" sz="3400" dirty="0">
                <a:solidFill>
                  <a:srgbClr val="007600"/>
                </a:solidFill>
              </a:rPr>
              <a:t>Mozilla can learn the most-often reported URLs, without learning which client reported which URL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EB5C13E-80FC-B64E-ADE3-FF8524E707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427" t="5628" r="31427" b="8083"/>
          <a:stretch>
            <a:fillRect/>
          </a:stretch>
        </p:blipFill>
        <p:spPr>
          <a:xfrm>
            <a:off x="1005461" y="2121016"/>
            <a:ext cx="371066" cy="67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…">
            <a:extLst>
              <a:ext uri="{FF2B5EF4-FFF2-40B4-BE49-F238E27FC236}">
                <a16:creationId xmlns:a16="http://schemas.microsoft.com/office/drawing/2014/main" id="{50765C74-F0BE-C349-B46B-8D735C2EB079}"/>
              </a:ext>
            </a:extLst>
          </p:cNvPr>
          <p:cNvSpPr txBox="1"/>
          <p:nvPr/>
        </p:nvSpPr>
        <p:spPr>
          <a:xfrm rot="5400000">
            <a:off x="780094" y="4593931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CF64752-EEE6-0D48-97FA-7C668D389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105" y="2887117"/>
            <a:ext cx="357778" cy="7061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124" y="5160804"/>
            <a:ext cx="609740" cy="945097"/>
          </a:xfrm>
          <a:prstGeom prst="rect">
            <a:avLst/>
          </a:prstGeom>
        </p:spPr>
      </p:pic>
      <p:sp>
        <p:nvSpPr>
          <p:cNvPr id="32" name="Line">
            <a:extLst>
              <a:ext uri="{FF2B5EF4-FFF2-40B4-BE49-F238E27FC236}">
                <a16:creationId xmlns:a16="http://schemas.microsoft.com/office/drawing/2014/main" id="{D1E352D2-BEA3-BA47-8F30-CBA691B6CC4E}"/>
              </a:ext>
            </a:extLst>
          </p:cNvPr>
          <p:cNvSpPr/>
          <p:nvPr/>
        </p:nvSpPr>
        <p:spPr>
          <a:xfrm>
            <a:off x="7183432" y="2508070"/>
            <a:ext cx="1725436" cy="72339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20B0AB65-FE9E-F740-A043-B80A355A6EC8}"/>
              </a:ext>
            </a:extLst>
          </p:cNvPr>
          <p:cNvSpPr/>
          <p:nvPr/>
        </p:nvSpPr>
        <p:spPr>
          <a:xfrm>
            <a:off x="7183432" y="3294656"/>
            <a:ext cx="1725435" cy="12423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061C88-8350-D542-B19B-07ACA60651F7}"/>
              </a:ext>
            </a:extLst>
          </p:cNvPr>
          <p:cNvSpPr txBox="1">
            <a:spLocks/>
          </p:cNvSpPr>
          <p:nvPr/>
        </p:nvSpPr>
        <p:spPr>
          <a:xfrm>
            <a:off x="838200" y="1205523"/>
            <a:ext cx="6228806" cy="236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adnika" pitchFamily="2" charset="77"/>
                <a:ea typeface="+mj-ea"/>
                <a:cs typeface="+mj-cs"/>
              </a:defRPr>
            </a:lvl1pPr>
          </a:lstStyle>
          <a:p>
            <a:endParaRPr lang="en-US" sz="4000" b="1" dirty="0"/>
          </a:p>
        </p:txBody>
      </p:sp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1588F61-5B2B-9040-83CA-3E90DAC1BA10}"/>
              </a:ext>
            </a:extLst>
          </p:cNvPr>
          <p:cNvSpPr/>
          <p:nvPr/>
        </p:nvSpPr>
        <p:spPr>
          <a:xfrm>
            <a:off x="1427287" y="2215646"/>
            <a:ext cx="4530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stanford.edu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/images/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logo.png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6FB4E7-9FDA-2E43-B551-DCA41B4269C7}"/>
              </a:ext>
            </a:extLst>
          </p:cNvPr>
          <p:cNvSpPr/>
          <p:nvPr/>
        </p:nvSpPr>
        <p:spPr>
          <a:xfrm>
            <a:off x="1427287" y="3755455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google.com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search?q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=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prostate+cancer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DE298B12-00DF-7045-8F71-05E496CAC7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427" t="5628" r="31427" b="8083"/>
          <a:stretch>
            <a:fillRect/>
          </a:stretch>
        </p:blipFill>
        <p:spPr>
          <a:xfrm>
            <a:off x="1005461" y="3689204"/>
            <a:ext cx="371066" cy="6704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E009EC-A179-FA4C-8169-87833AD782CF}"/>
              </a:ext>
            </a:extLst>
          </p:cNvPr>
          <p:cNvSpPr/>
          <p:nvPr/>
        </p:nvSpPr>
        <p:spPr>
          <a:xfrm>
            <a:off x="1427287" y="2985550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nytimes.com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index.html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9461EA-63EF-3B4D-8B3E-FDB1B987F235}"/>
              </a:ext>
            </a:extLst>
          </p:cNvPr>
          <p:cNvSpPr/>
          <p:nvPr/>
        </p:nvSpPr>
        <p:spPr>
          <a:xfrm>
            <a:off x="1427287" y="5405735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nytimes.com</a:t>
            </a:r>
            <a:r>
              <a:rPr lang="en-US" sz="2400" dirty="0">
                <a:solidFill>
                  <a:srgbClr val="0432FF"/>
                </a:solidFill>
                <a:latin typeface="Radnika Medium" pitchFamily="2" charset="77"/>
              </a:rPr>
              <a:t>/</a:t>
            </a:r>
            <a:r>
              <a:rPr lang="en-US" sz="2400" dirty="0" err="1">
                <a:solidFill>
                  <a:srgbClr val="0432FF"/>
                </a:solidFill>
                <a:latin typeface="Radnika Medium" pitchFamily="2" charset="77"/>
              </a:rPr>
              <a:t>index.html</a:t>
            </a:r>
            <a:endParaRPr lang="ar-SA" sz="2400" dirty="0">
              <a:solidFill>
                <a:srgbClr val="0432FF"/>
              </a:solidFill>
              <a:latin typeface="Radnika Medium" pitchFamily="2" charset="77"/>
            </a:endParaRPr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F18A397D-6336-DA45-B8EF-941EC9A24872}"/>
              </a:ext>
            </a:extLst>
          </p:cNvPr>
          <p:cNvSpPr/>
          <p:nvPr/>
        </p:nvSpPr>
        <p:spPr>
          <a:xfrm flipV="1">
            <a:off x="7151931" y="3657084"/>
            <a:ext cx="1756937" cy="365125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DB18D060-E49B-E241-B6BB-436F512192D8}"/>
              </a:ext>
            </a:extLst>
          </p:cNvPr>
          <p:cNvSpPr/>
          <p:nvPr/>
        </p:nvSpPr>
        <p:spPr>
          <a:xfrm flipV="1">
            <a:off x="7202690" y="4074463"/>
            <a:ext cx="1706177" cy="162079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0" name="…">
            <a:extLst>
              <a:ext uri="{FF2B5EF4-FFF2-40B4-BE49-F238E27FC236}">
                <a16:creationId xmlns:a16="http://schemas.microsoft.com/office/drawing/2014/main" id="{CEA970BD-9BEB-484D-AFDE-C28640FBC6A2}"/>
              </a:ext>
            </a:extLst>
          </p:cNvPr>
          <p:cNvSpPr txBox="1"/>
          <p:nvPr/>
        </p:nvSpPr>
        <p:spPr>
          <a:xfrm rot="5400000">
            <a:off x="7019983" y="4419815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Line">
            <a:extLst>
              <a:ext uri="{FF2B5EF4-FFF2-40B4-BE49-F238E27FC236}">
                <a16:creationId xmlns:a16="http://schemas.microsoft.com/office/drawing/2014/main" id="{978D1E96-E364-C344-8A3D-38E864D09B35}"/>
              </a:ext>
            </a:extLst>
          </p:cNvPr>
          <p:cNvSpPr/>
          <p:nvPr/>
        </p:nvSpPr>
        <p:spPr>
          <a:xfrm>
            <a:off x="7209335" y="2488905"/>
            <a:ext cx="1756937" cy="2301358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CD411963-92D2-EA48-AA41-63EB43BCFB81}"/>
              </a:ext>
            </a:extLst>
          </p:cNvPr>
          <p:cNvSpPr/>
          <p:nvPr/>
        </p:nvSpPr>
        <p:spPr>
          <a:xfrm>
            <a:off x="7236856" y="3294656"/>
            <a:ext cx="1697913" cy="1724052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804EF616-8368-354B-A2DE-C490433AA9E6}"/>
              </a:ext>
            </a:extLst>
          </p:cNvPr>
          <p:cNvSpPr/>
          <p:nvPr/>
        </p:nvSpPr>
        <p:spPr>
          <a:xfrm>
            <a:off x="7267338" y="4037215"/>
            <a:ext cx="1672011" cy="1258353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34CA3FA7-3E93-5A4A-9304-A30E4576DCA8}"/>
              </a:ext>
            </a:extLst>
          </p:cNvPr>
          <p:cNvSpPr/>
          <p:nvPr/>
        </p:nvSpPr>
        <p:spPr>
          <a:xfrm flipV="1">
            <a:off x="7236856" y="5451351"/>
            <a:ext cx="1672011" cy="243908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47" name="Line">
            <a:extLst>
              <a:ext uri="{FF2B5EF4-FFF2-40B4-BE49-F238E27FC236}">
                <a16:creationId xmlns:a16="http://schemas.microsoft.com/office/drawing/2014/main" id="{4AA02314-C937-5642-9B3F-0A3EA9B9B72F}"/>
              </a:ext>
            </a:extLst>
          </p:cNvPr>
          <p:cNvSpPr/>
          <p:nvPr/>
        </p:nvSpPr>
        <p:spPr>
          <a:xfrm>
            <a:off x="9705702" y="4206643"/>
            <a:ext cx="12720" cy="763875"/>
          </a:xfrm>
          <a:prstGeom prst="line">
            <a:avLst/>
          </a:prstGeom>
          <a:ln w="101600">
            <a:solidFill>
              <a:srgbClr val="002060"/>
            </a:solidFill>
            <a:miter lim="400000"/>
            <a:headEnd type="triangle" w="med" len="med"/>
            <a:tailEnd type="triangle" w="med" len="med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11AF18-7806-5741-B26F-D4D5C46DDB66}"/>
              </a:ext>
            </a:extLst>
          </p:cNvPr>
          <p:cNvSpPr/>
          <p:nvPr/>
        </p:nvSpPr>
        <p:spPr>
          <a:xfrm>
            <a:off x="602522" y="1856568"/>
            <a:ext cx="8490857" cy="4788172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ounded Rectangular Callout 48">
            <a:extLst>
              <a:ext uri="{FF2B5EF4-FFF2-40B4-BE49-F238E27FC236}">
                <a16:creationId xmlns:a16="http://schemas.microsoft.com/office/drawing/2014/main" id="{0CD2E27A-0ACB-F744-ABA7-C38389D0138D}"/>
              </a:ext>
            </a:extLst>
          </p:cNvPr>
          <p:cNvSpPr/>
          <p:nvPr/>
        </p:nvSpPr>
        <p:spPr>
          <a:xfrm>
            <a:off x="2137243" y="2874726"/>
            <a:ext cx="6561914" cy="1705334"/>
          </a:xfrm>
          <a:prstGeom prst="wedgeRoundRectCallout">
            <a:avLst>
              <a:gd name="adj1" fmla="val 58360"/>
              <a:gd name="adj2" fmla="val -17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LM Sans 10" pitchFamily="2" charset="77"/>
              </a:rPr>
              <a:t>The URLs that caused ≥1000 crashes are: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M Sans 10" pitchFamily="2" charset="77"/>
              </a:rPr>
              <a:t>nytimes.com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LM Sans 10" pitchFamily="2" charset="77"/>
              </a:rPr>
              <a:t>/2020/03/27/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M Sans 10" pitchFamily="2" charset="77"/>
              </a:rPr>
              <a:t>dogs.html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LM Sans 10" pitchFamily="2" charset="77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M Sans 10" pitchFamily="2" charset="77"/>
              </a:rPr>
              <a:t>about.twitter.com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LM Sans 10" pitchFamily="2" charset="77"/>
              </a:rPr>
              <a:t>/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LM Sans 10" pitchFamily="2" charset="77"/>
              </a:rPr>
              <a:t>logo.png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LM Sans 10" pitchFamily="2" charset="77"/>
            </a:endParaRP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LM Sans 10" pitchFamily="2" charset="77"/>
              </a:rPr>
              <a:t>…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BD5E679-C0C0-CC47-B576-6AEA461706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5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1"/>
    </mc:Choice>
    <mc:Fallback xmlns="">
      <p:transition spd="slow" advTm="23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7" grpId="0" animBg="1"/>
      <p:bldP spid="5" grpId="0" animBg="1"/>
      <p:bldP spid="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FE1E06-A42D-BC46-9B28-69E93C14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4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EB5C13E-80FC-B64E-ADE3-FF8524E707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427" t="5628" r="31427" b="8083"/>
          <a:stretch>
            <a:fillRect/>
          </a:stretch>
        </p:blipFill>
        <p:spPr>
          <a:xfrm>
            <a:off x="1005461" y="2121016"/>
            <a:ext cx="371066" cy="67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…">
            <a:extLst>
              <a:ext uri="{FF2B5EF4-FFF2-40B4-BE49-F238E27FC236}">
                <a16:creationId xmlns:a16="http://schemas.microsoft.com/office/drawing/2014/main" id="{50765C74-F0BE-C349-B46B-8D735C2EB079}"/>
              </a:ext>
            </a:extLst>
          </p:cNvPr>
          <p:cNvSpPr txBox="1"/>
          <p:nvPr/>
        </p:nvSpPr>
        <p:spPr>
          <a:xfrm rot="5400000">
            <a:off x="780094" y="4593931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CF64752-EEE6-0D48-97FA-7C668D389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105" y="2887117"/>
            <a:ext cx="357778" cy="7061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124" y="5160804"/>
            <a:ext cx="609740" cy="94509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0061C88-8350-D542-B19B-07ACA60651F7}"/>
              </a:ext>
            </a:extLst>
          </p:cNvPr>
          <p:cNvSpPr txBox="1">
            <a:spLocks/>
          </p:cNvSpPr>
          <p:nvPr/>
        </p:nvSpPr>
        <p:spPr>
          <a:xfrm>
            <a:off x="838200" y="1205523"/>
            <a:ext cx="6228806" cy="236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adnika" pitchFamily="2" charset="77"/>
                <a:ea typeface="+mj-ea"/>
                <a:cs typeface="+mj-cs"/>
              </a:defRPr>
            </a:lvl1pPr>
          </a:lstStyle>
          <a:p>
            <a:endParaRPr lang="en-US" sz="4000" b="1" dirty="0"/>
          </a:p>
        </p:txBody>
      </p: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DE298B12-00DF-7045-8F71-05E496CAC7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427" t="5628" r="31427" b="8083"/>
          <a:stretch>
            <a:fillRect/>
          </a:stretch>
        </p:blipFill>
        <p:spPr>
          <a:xfrm>
            <a:off x="1005461" y="3689204"/>
            <a:ext cx="371066" cy="67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EAF3D9A-F801-784B-91BA-8F69C809A36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LM Sans 10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Private heavy-hitters problem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1BF709-1B70-1045-AE2A-9D0ECDEA70AE}"/>
              </a:ext>
            </a:extLst>
          </p:cNvPr>
          <p:cNvSpPr txBox="1"/>
          <p:nvPr/>
        </p:nvSpPr>
        <p:spPr>
          <a:xfrm>
            <a:off x="838199" y="1226384"/>
            <a:ext cx="1075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In setting of local differential privacy: 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Bassily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, Smith 2015] [Qin, Yan, Yu, Khalil, Xiao, Ren 2016]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Bassily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, Nissim, Stemmer, Guha 2017] [Bun, Nelson, Stemmer 2019]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695EAC-6265-3E4A-A12E-1B9D251CC69D}"/>
                  </a:ext>
                </a:extLst>
              </p:cNvPr>
              <p:cNvSpPr/>
              <p:nvPr/>
            </p:nvSpPr>
            <p:spPr>
              <a:xfrm>
                <a:off x="1869672" y="2366167"/>
                <a:ext cx="6096000" cy="14773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  <a:t>Millions of clients</a:t>
                </a:r>
                <a:b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</a:br>
                <a:r>
                  <a:rPr lang="en-US" sz="3200" dirty="0">
                    <a:latin typeface="LM Sans 10" pitchFamily="2" charset="77"/>
                  </a:rPr>
                  <a:t>Each client holds an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LM Sans 10" pitchFamily="2" charset="77"/>
                  </a:rPr>
                  <a:t>-bit string</a:t>
                </a:r>
                <a:br>
                  <a:rPr lang="en-US" sz="3200" dirty="0">
                    <a:latin typeface="LM Sans 10" pitchFamily="2" charset="77"/>
                  </a:rPr>
                </a:br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LM Sans 10" pitchFamily="2" charset="77"/>
                  </a:rPr>
                  <a:t>(e.g.,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≈256</m:t>
                    </m:r>
                  </m:oMath>
                </a14:m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LM Sans 10" pitchFamily="2" charset="77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695EAC-6265-3E4A-A12E-1B9D251CC6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72" y="2366167"/>
                <a:ext cx="6096000" cy="1477328"/>
              </a:xfrm>
              <a:prstGeom prst="rect">
                <a:avLst/>
              </a:prstGeom>
              <a:blipFill>
                <a:blip r:embed="rId11"/>
                <a:stretch>
                  <a:fillRect l="-2495" t="-5128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181252A1-EFE4-FC44-B976-FC8D87DECE0B}"/>
              </a:ext>
            </a:extLst>
          </p:cNvPr>
          <p:cNvSpPr/>
          <p:nvPr/>
        </p:nvSpPr>
        <p:spPr>
          <a:xfrm>
            <a:off x="1495864" y="2011680"/>
            <a:ext cx="345057" cy="4107408"/>
          </a:xfrm>
          <a:prstGeom prst="rightBrace">
            <a:avLst>
              <a:gd name="adj1" fmla="val 8333"/>
              <a:gd name="adj2" fmla="val 17242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9565095-B56B-2D44-9E0D-76F27360A281}"/>
              </a:ext>
            </a:extLst>
          </p:cNvPr>
          <p:cNvSpPr/>
          <p:nvPr/>
        </p:nvSpPr>
        <p:spPr>
          <a:xfrm rot="10800000">
            <a:off x="8753981" y="2551947"/>
            <a:ext cx="345057" cy="4107408"/>
          </a:xfrm>
          <a:prstGeom prst="rightBrace">
            <a:avLst>
              <a:gd name="adj1" fmla="val 8333"/>
              <a:gd name="adj2" fmla="val 37914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168819-8D82-0842-A473-1D53B69B9DFA}"/>
                  </a:ext>
                </a:extLst>
              </p:cNvPr>
              <p:cNvSpPr/>
              <p:nvPr/>
            </p:nvSpPr>
            <p:spPr>
              <a:xfrm>
                <a:off x="2668847" y="4769613"/>
                <a:ext cx="609600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r"/>
                <a: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  <a:t>Two data-collection servers</a:t>
                </a:r>
                <a:b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</a:br>
                <a:r>
                  <a:rPr lang="en-US" sz="3200" dirty="0">
                    <a:latin typeface="LM Sans 10" pitchFamily="2" charset="77"/>
                  </a:rPr>
                  <a:t>Should learn the set of strings</a:t>
                </a:r>
                <a:br>
                  <a:rPr lang="en-US" sz="3200" dirty="0">
                    <a:latin typeface="LM Sans 10" pitchFamily="2" charset="77"/>
                  </a:rPr>
                </a:br>
                <a:r>
                  <a:rPr lang="en-US" sz="3200" dirty="0">
                    <a:solidFill>
                      <a:schemeClr val="tx1"/>
                    </a:solidFill>
                    <a:latin typeface="LM Sans 10" pitchFamily="2" charset="77"/>
                  </a:rPr>
                  <a:t>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rgbClr val="0076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LM Sans 10" pitchFamily="2" charset="77"/>
                  </a:rPr>
                  <a:t> clients hold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168819-8D82-0842-A473-1D53B69B9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847" y="4769613"/>
                <a:ext cx="6096000" cy="1569660"/>
              </a:xfrm>
              <a:prstGeom prst="rect">
                <a:avLst/>
              </a:prstGeom>
              <a:blipFill>
                <a:blip r:embed="rId12"/>
                <a:stretch>
                  <a:fillRect t="-4800" r="-2495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age" descr="Image">
            <a:extLst>
              <a:ext uri="{FF2B5EF4-FFF2-40B4-BE49-F238E27FC236}">
                <a16:creationId xmlns:a16="http://schemas.microsoft.com/office/drawing/2014/main" id="{AF80327D-EEFE-C449-9F95-74EB299D23C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000" t="14068" b="33176"/>
          <a:stretch/>
        </p:blipFill>
        <p:spPr>
          <a:xfrm>
            <a:off x="9750511" y="2511198"/>
            <a:ext cx="591333" cy="623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" descr="Image">
            <a:extLst>
              <a:ext uri="{FF2B5EF4-FFF2-40B4-BE49-F238E27FC236}">
                <a16:creationId xmlns:a16="http://schemas.microsoft.com/office/drawing/2014/main" id="{8D41EC43-D301-F24B-8C13-6484A82A69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3226" r="48272" b="34230"/>
          <a:stretch/>
        </p:blipFill>
        <p:spPr>
          <a:xfrm>
            <a:off x="9120721" y="2647754"/>
            <a:ext cx="574183" cy="472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icture 4" descr="Server icon vector image">
            <a:extLst>
              <a:ext uri="{FF2B5EF4-FFF2-40B4-BE49-F238E27FC236}">
                <a16:creationId xmlns:a16="http://schemas.microsoft.com/office/drawing/2014/main" id="{6579E08E-C64F-124F-BF89-E3770A88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rgbClr val="FF9D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891" y="2704280"/>
            <a:ext cx="882429" cy="13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F9526EF-29BE-D84C-9067-31084ABDDC23}"/>
              </a:ext>
            </a:extLst>
          </p:cNvPr>
          <p:cNvSpPr/>
          <p:nvPr/>
        </p:nvSpPr>
        <p:spPr>
          <a:xfrm>
            <a:off x="645309" y="1854107"/>
            <a:ext cx="8490857" cy="4867368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B67A022-EA85-5744-B536-EFEED1434482}"/>
              </a:ext>
            </a:extLst>
          </p:cNvPr>
          <p:cNvSpPr/>
          <p:nvPr/>
        </p:nvSpPr>
        <p:spPr>
          <a:xfrm>
            <a:off x="9207129" y="4519749"/>
            <a:ext cx="2651915" cy="2356810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7EE37E6C-E1D8-5E4B-89E8-B0CF380C2036}"/>
              </a:ext>
            </a:extLst>
          </p:cNvPr>
          <p:cNvSpPr/>
          <p:nvPr/>
        </p:nvSpPr>
        <p:spPr>
          <a:xfrm>
            <a:off x="4047565" y="3292286"/>
            <a:ext cx="4634726" cy="1477328"/>
          </a:xfrm>
          <a:prstGeom prst="wedgeRoundRectCallout">
            <a:avLst>
              <a:gd name="adj1" fmla="val 61802"/>
              <a:gd name="adj2" fmla="val -39489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Privacy</a:t>
            </a:r>
            <a:r>
              <a:rPr lang="en-US" sz="28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* against one malicious server, colluding with malicious clients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721E1A4-C7AB-AE42-84FA-7DDD7DA298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50"/>
    </mc:Choice>
    <mc:Fallback xmlns="">
      <p:transition spd="slow" advTm="4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…">
            <a:extLst>
              <a:ext uri="{FF2B5EF4-FFF2-40B4-BE49-F238E27FC236}">
                <a16:creationId xmlns:a16="http://schemas.microsoft.com/office/drawing/2014/main" id="{50765C74-F0BE-C349-B46B-8D735C2EB079}"/>
              </a:ext>
            </a:extLst>
          </p:cNvPr>
          <p:cNvSpPr txBox="1"/>
          <p:nvPr/>
        </p:nvSpPr>
        <p:spPr>
          <a:xfrm rot="5400000">
            <a:off x="780094" y="4593931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CF64752-EEE6-0D48-97FA-7C668D389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05" y="2887117"/>
            <a:ext cx="357778" cy="70614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0061C88-8350-D542-B19B-07ACA60651F7}"/>
              </a:ext>
            </a:extLst>
          </p:cNvPr>
          <p:cNvSpPr txBox="1">
            <a:spLocks/>
          </p:cNvSpPr>
          <p:nvPr/>
        </p:nvSpPr>
        <p:spPr>
          <a:xfrm>
            <a:off x="838200" y="1205523"/>
            <a:ext cx="6228806" cy="236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adnika" pitchFamily="2" charset="77"/>
                <a:ea typeface="+mj-ea"/>
                <a:cs typeface="+mj-cs"/>
              </a:defRPr>
            </a:lvl1pPr>
          </a:lstStyle>
          <a:p>
            <a:endParaRPr lang="en-US" sz="4000" b="1" dirty="0"/>
          </a:p>
        </p:txBody>
      </p:sp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EAF3D9A-F801-784B-91BA-8F69C809A36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LM Sans 10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Private heavy-hitters problem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1BF709-1B70-1045-AE2A-9D0ECDEA70AE}"/>
              </a:ext>
            </a:extLst>
          </p:cNvPr>
          <p:cNvSpPr txBox="1"/>
          <p:nvPr/>
        </p:nvSpPr>
        <p:spPr>
          <a:xfrm>
            <a:off x="838199" y="1226384"/>
            <a:ext cx="1075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In setting of local differential privacy: 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Bassily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, Smith 2015] [Qin, Yan, Yu, Khalil, Xiao, Ren 2016]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Bassily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, Nissim, Stemmer, Guha 2017] [Bun, Nelson, Stemmer 2019]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695EAC-6265-3E4A-A12E-1B9D251CC69D}"/>
                  </a:ext>
                </a:extLst>
              </p:cNvPr>
              <p:cNvSpPr/>
              <p:nvPr/>
            </p:nvSpPr>
            <p:spPr>
              <a:xfrm>
                <a:off x="1869672" y="2366167"/>
                <a:ext cx="6096000" cy="14773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  <a:t>Millions of clients</a:t>
                </a:r>
                <a:b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</a:br>
                <a:r>
                  <a:rPr lang="en-US" sz="3200" dirty="0">
                    <a:latin typeface="LM Sans 10" pitchFamily="2" charset="77"/>
                  </a:rPr>
                  <a:t>Each client holds an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LM Sans 10" pitchFamily="2" charset="77"/>
                  </a:rPr>
                  <a:t>-bit string</a:t>
                </a:r>
                <a:br>
                  <a:rPr lang="en-US" sz="3200" dirty="0">
                    <a:latin typeface="LM Sans 10" pitchFamily="2" charset="77"/>
                  </a:rPr>
                </a:br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LM Sans 10" pitchFamily="2" charset="77"/>
                  </a:rPr>
                  <a:t>(e.g.,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≈256</m:t>
                    </m:r>
                  </m:oMath>
                </a14:m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LM Sans 10" pitchFamily="2" charset="77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695EAC-6265-3E4A-A12E-1B9D251CC6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72" y="2366167"/>
                <a:ext cx="6096000" cy="1477328"/>
              </a:xfrm>
              <a:prstGeom prst="rect">
                <a:avLst/>
              </a:prstGeom>
              <a:blipFill>
                <a:blip r:embed="rId8"/>
                <a:stretch>
                  <a:fillRect l="-2495" t="-5128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181252A1-EFE4-FC44-B976-FC8D87DECE0B}"/>
              </a:ext>
            </a:extLst>
          </p:cNvPr>
          <p:cNvSpPr/>
          <p:nvPr/>
        </p:nvSpPr>
        <p:spPr>
          <a:xfrm>
            <a:off x="1495864" y="2011680"/>
            <a:ext cx="345057" cy="4107408"/>
          </a:xfrm>
          <a:prstGeom prst="rightBrace">
            <a:avLst>
              <a:gd name="adj1" fmla="val 8333"/>
              <a:gd name="adj2" fmla="val 17242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9565095-B56B-2D44-9E0D-76F27360A281}"/>
              </a:ext>
            </a:extLst>
          </p:cNvPr>
          <p:cNvSpPr/>
          <p:nvPr/>
        </p:nvSpPr>
        <p:spPr>
          <a:xfrm rot="10800000">
            <a:off x="8753981" y="2551947"/>
            <a:ext cx="345057" cy="4107408"/>
          </a:xfrm>
          <a:prstGeom prst="rightBrace">
            <a:avLst>
              <a:gd name="adj1" fmla="val 8333"/>
              <a:gd name="adj2" fmla="val 37914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168819-8D82-0842-A473-1D53B69B9DFA}"/>
                  </a:ext>
                </a:extLst>
              </p:cNvPr>
              <p:cNvSpPr/>
              <p:nvPr/>
            </p:nvSpPr>
            <p:spPr>
              <a:xfrm>
                <a:off x="2668847" y="4769613"/>
                <a:ext cx="609600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r"/>
                <a: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  <a:t>Two data-collection servers</a:t>
                </a:r>
                <a:b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</a:br>
                <a:r>
                  <a:rPr lang="en-US" sz="3200" dirty="0">
                    <a:latin typeface="LM Sans 10" pitchFamily="2" charset="77"/>
                  </a:rPr>
                  <a:t>Should learn the set of strings</a:t>
                </a:r>
                <a:br>
                  <a:rPr lang="en-US" sz="3200" dirty="0">
                    <a:latin typeface="LM Sans 10" pitchFamily="2" charset="77"/>
                  </a:rPr>
                </a:br>
                <a:r>
                  <a:rPr lang="en-US" sz="3200" dirty="0">
                    <a:solidFill>
                      <a:schemeClr val="tx1"/>
                    </a:solidFill>
                    <a:latin typeface="LM Sans 10" pitchFamily="2" charset="77"/>
                  </a:rPr>
                  <a:t>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rgbClr val="0076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LM Sans 10" pitchFamily="2" charset="77"/>
                  </a:rPr>
                  <a:t> clients hold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168819-8D82-0842-A473-1D53B69B9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847" y="4769613"/>
                <a:ext cx="6096000" cy="1569660"/>
              </a:xfrm>
              <a:prstGeom prst="rect">
                <a:avLst/>
              </a:prstGeom>
              <a:blipFill>
                <a:blip r:embed="rId9"/>
                <a:stretch>
                  <a:fillRect t="-4800" r="-2495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F9526EF-29BE-D84C-9067-31084ABDDC23}"/>
              </a:ext>
            </a:extLst>
          </p:cNvPr>
          <p:cNvSpPr/>
          <p:nvPr/>
        </p:nvSpPr>
        <p:spPr>
          <a:xfrm>
            <a:off x="1495282" y="1885129"/>
            <a:ext cx="10602294" cy="4949008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B67A022-EA85-5744-B536-EFEED1434482}"/>
              </a:ext>
            </a:extLst>
          </p:cNvPr>
          <p:cNvSpPr/>
          <p:nvPr/>
        </p:nvSpPr>
        <p:spPr>
          <a:xfrm>
            <a:off x="9207129" y="4519749"/>
            <a:ext cx="2651915" cy="2356810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7EE37E6C-E1D8-5E4B-89E8-B0CF380C2036}"/>
              </a:ext>
            </a:extLst>
          </p:cNvPr>
          <p:cNvSpPr/>
          <p:nvPr/>
        </p:nvSpPr>
        <p:spPr>
          <a:xfrm>
            <a:off x="2048379" y="2347962"/>
            <a:ext cx="4060415" cy="963130"/>
          </a:xfrm>
          <a:prstGeom prst="wedgeRoundRectCallout">
            <a:avLst>
              <a:gd name="adj1" fmla="val -61668"/>
              <a:gd name="adj2" fmla="val -42941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Privacy against one malicious server.</a:t>
            </a:r>
          </a:p>
        </p:txBody>
      </p:sp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4E43DC35-105F-4543-BD6A-26D0127239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000" t="14068" b="33176"/>
          <a:stretch/>
        </p:blipFill>
        <p:spPr>
          <a:xfrm>
            <a:off x="947503" y="1831647"/>
            <a:ext cx="591333" cy="623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954A2823-28D7-8F4C-803E-A6047AB518A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3226" r="48272" b="34230"/>
          <a:stretch/>
        </p:blipFill>
        <p:spPr>
          <a:xfrm>
            <a:off x="867615" y="1968275"/>
            <a:ext cx="574183" cy="472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5692998E-99A7-934D-B0C5-8C17B63936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000" t="14068" b="33176"/>
          <a:stretch/>
        </p:blipFill>
        <p:spPr>
          <a:xfrm>
            <a:off x="946921" y="3400783"/>
            <a:ext cx="591333" cy="623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07EDBC76-F997-2142-BEAE-ED05F12649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3226" r="48272" b="34230"/>
          <a:stretch/>
        </p:blipFill>
        <p:spPr>
          <a:xfrm>
            <a:off x="867033" y="3537411"/>
            <a:ext cx="574183" cy="472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CE011A87-99D3-F047-B604-6F4C74AF27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000" t="14068" b="33176"/>
          <a:stretch/>
        </p:blipFill>
        <p:spPr>
          <a:xfrm>
            <a:off x="923771" y="4997193"/>
            <a:ext cx="591333" cy="623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05D61680-660B-6741-B5B7-04A22E7741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3226" r="48272" b="34230"/>
          <a:stretch/>
        </p:blipFill>
        <p:spPr>
          <a:xfrm>
            <a:off x="843883" y="5133821"/>
            <a:ext cx="574183" cy="472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EB5C13E-80FC-B64E-ADE3-FF8524E7078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1427" t="5628" r="31427" b="8083"/>
          <a:stretch>
            <a:fillRect/>
          </a:stretch>
        </p:blipFill>
        <p:spPr>
          <a:xfrm>
            <a:off x="1005461" y="2121016"/>
            <a:ext cx="371066" cy="67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6124" y="5160804"/>
            <a:ext cx="609740" cy="945097"/>
          </a:xfrm>
          <a:prstGeom prst="rect">
            <a:avLst/>
          </a:prstGeom>
        </p:spPr>
      </p:pic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DE298B12-00DF-7045-8F71-05E496CAC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1427" t="5628" r="31427" b="8083"/>
          <a:stretch>
            <a:fillRect/>
          </a:stretch>
        </p:blipFill>
        <p:spPr>
          <a:xfrm>
            <a:off x="1005461" y="3689204"/>
            <a:ext cx="371066" cy="670429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F9D1FBEE-EA07-CC48-B45E-93C0D8B5D2D2}"/>
              </a:ext>
            </a:extLst>
          </p:cNvPr>
          <p:cNvSpPr/>
          <p:nvPr/>
        </p:nvSpPr>
        <p:spPr>
          <a:xfrm>
            <a:off x="1979623" y="2310793"/>
            <a:ext cx="4148411" cy="1274153"/>
          </a:xfrm>
          <a:prstGeom prst="wedgeRoundRectCallout">
            <a:avLst>
              <a:gd name="adj1" fmla="val -60910"/>
              <a:gd name="adj2" fmla="val 57786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Correctness</a:t>
            </a:r>
            <a:r>
              <a:rPr lang="en-US" sz="28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 against malicious clients.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BBA67B-66DB-1F4E-88B7-8907FA58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1"/>
    </mc:Choice>
    <mc:Fallback xmlns="">
      <p:transition spd="slow" advTm="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22273-404D-ED47-88B9-01D03A8F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EB5C13E-80FC-B64E-ADE3-FF8524E707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27" t="5628" r="31427" b="8083"/>
          <a:stretch>
            <a:fillRect/>
          </a:stretch>
        </p:blipFill>
        <p:spPr>
          <a:xfrm>
            <a:off x="1005461" y="2121016"/>
            <a:ext cx="371066" cy="67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C4AE09EA-4F1B-B440-BBD1-C8C8500F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8592" y="2712689"/>
            <a:ext cx="881749" cy="136177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…">
            <a:extLst>
              <a:ext uri="{FF2B5EF4-FFF2-40B4-BE49-F238E27FC236}">
                <a16:creationId xmlns:a16="http://schemas.microsoft.com/office/drawing/2014/main" id="{50765C74-F0BE-C349-B46B-8D735C2EB079}"/>
              </a:ext>
            </a:extLst>
          </p:cNvPr>
          <p:cNvSpPr txBox="1"/>
          <p:nvPr/>
        </p:nvSpPr>
        <p:spPr>
          <a:xfrm rot="5400000">
            <a:off x="780094" y="4593931"/>
            <a:ext cx="11795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800" dirty="0"/>
              <a:t>…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CF64752-EEE6-0D48-97FA-7C668D389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105" y="2887117"/>
            <a:ext cx="357778" cy="7061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BC29B6-4441-4C40-A238-48F553383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24" y="5160804"/>
            <a:ext cx="609740" cy="94509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0061C88-8350-D542-B19B-07ACA60651F7}"/>
              </a:ext>
            </a:extLst>
          </p:cNvPr>
          <p:cNvSpPr txBox="1">
            <a:spLocks/>
          </p:cNvSpPr>
          <p:nvPr/>
        </p:nvSpPr>
        <p:spPr>
          <a:xfrm>
            <a:off x="838200" y="1205523"/>
            <a:ext cx="6228806" cy="236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Radnika" pitchFamily="2" charset="77"/>
                <a:ea typeface="+mj-ea"/>
                <a:cs typeface="+mj-cs"/>
              </a:defRPr>
            </a:lvl1pPr>
          </a:lstStyle>
          <a:p>
            <a:endParaRPr lang="en-US" sz="4000" b="1" dirty="0"/>
          </a:p>
        </p:txBody>
      </p:sp>
      <p:pic>
        <p:nvPicPr>
          <p:cNvPr id="27" name="Image" descr="Image">
            <a:extLst>
              <a:ext uri="{FF2B5EF4-FFF2-40B4-BE49-F238E27FC236}">
                <a16:creationId xmlns:a16="http://schemas.microsoft.com/office/drawing/2014/main" id="{DE298B12-00DF-7045-8F71-05E496CA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27" t="5628" r="31427" b="8083"/>
          <a:stretch>
            <a:fillRect/>
          </a:stretch>
        </p:blipFill>
        <p:spPr>
          <a:xfrm>
            <a:off x="1005461" y="3689204"/>
            <a:ext cx="371066" cy="67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7D07520A-136C-9746-B20C-38B4A70B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77891" y="5006642"/>
            <a:ext cx="881749" cy="136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et's Encrypt">
            <a:extLst>
              <a:ext uri="{FF2B5EF4-FFF2-40B4-BE49-F238E27FC236}">
                <a16:creationId xmlns:a16="http://schemas.microsoft.com/office/drawing/2014/main" id="{72744AD1-0C4B-F844-9429-8F82BEB2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63" y="5430232"/>
            <a:ext cx="1377713" cy="1377713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0EAF3D9A-F801-784B-91BA-8F69C809A36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LM Sans 10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Private heavy-hitters problem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1BF709-1B70-1045-AE2A-9D0ECDEA70AE}"/>
              </a:ext>
            </a:extLst>
          </p:cNvPr>
          <p:cNvSpPr txBox="1"/>
          <p:nvPr/>
        </p:nvSpPr>
        <p:spPr>
          <a:xfrm>
            <a:off x="838199" y="1226384"/>
            <a:ext cx="1075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In setting of local differential privacy: 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Bassily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, Smith 2015] [Qin, Yan, Yu, Khalil, Xiao, Ren 2016]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Bassily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M Sans 10" pitchFamily="2" charset="77"/>
              </a:rPr>
              <a:t>, Nissim, Stemmer, Guha 2017] [Bun, Nelson, Stemmer 2019]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695EAC-6265-3E4A-A12E-1B9D251CC69D}"/>
                  </a:ext>
                </a:extLst>
              </p:cNvPr>
              <p:cNvSpPr/>
              <p:nvPr/>
            </p:nvSpPr>
            <p:spPr>
              <a:xfrm>
                <a:off x="1869672" y="2366167"/>
                <a:ext cx="6096000" cy="14773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  <a:t>Millions of clients</a:t>
                </a:r>
                <a:b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</a:br>
                <a:r>
                  <a:rPr lang="en-US" sz="3200" dirty="0">
                    <a:latin typeface="LM Sans 10" pitchFamily="2" charset="77"/>
                  </a:rPr>
                  <a:t>Each client holds an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LM Sans 10" pitchFamily="2" charset="77"/>
                  </a:rPr>
                  <a:t>-bit string</a:t>
                </a:r>
                <a:br>
                  <a:rPr lang="en-US" sz="3200" dirty="0">
                    <a:latin typeface="LM Sans 10" pitchFamily="2" charset="77"/>
                  </a:rPr>
                </a:br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LM Sans 10" pitchFamily="2" charset="77"/>
                  </a:rPr>
                  <a:t>(e.g.,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≈256</m:t>
                    </m:r>
                  </m:oMath>
                </a14:m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LM Sans 10" pitchFamily="2" charset="77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695EAC-6265-3E4A-A12E-1B9D251CC6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672" y="2366167"/>
                <a:ext cx="6096000" cy="1477328"/>
              </a:xfrm>
              <a:prstGeom prst="rect">
                <a:avLst/>
              </a:prstGeom>
              <a:blipFill>
                <a:blip r:embed="rId10"/>
                <a:stretch>
                  <a:fillRect l="-2495" t="-5128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181252A1-EFE4-FC44-B976-FC8D87DECE0B}"/>
              </a:ext>
            </a:extLst>
          </p:cNvPr>
          <p:cNvSpPr/>
          <p:nvPr/>
        </p:nvSpPr>
        <p:spPr>
          <a:xfrm>
            <a:off x="1495864" y="2011680"/>
            <a:ext cx="345057" cy="4107408"/>
          </a:xfrm>
          <a:prstGeom prst="rightBrace">
            <a:avLst>
              <a:gd name="adj1" fmla="val 8333"/>
              <a:gd name="adj2" fmla="val 17242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F9565095-B56B-2D44-9E0D-76F27360A281}"/>
              </a:ext>
            </a:extLst>
          </p:cNvPr>
          <p:cNvSpPr/>
          <p:nvPr/>
        </p:nvSpPr>
        <p:spPr>
          <a:xfrm rot="10800000">
            <a:off x="8753981" y="2551947"/>
            <a:ext cx="345057" cy="4107408"/>
          </a:xfrm>
          <a:prstGeom prst="rightBrace">
            <a:avLst>
              <a:gd name="adj1" fmla="val 8333"/>
              <a:gd name="adj2" fmla="val 37914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168819-8D82-0842-A473-1D53B69B9DFA}"/>
                  </a:ext>
                </a:extLst>
              </p:cNvPr>
              <p:cNvSpPr/>
              <p:nvPr/>
            </p:nvSpPr>
            <p:spPr>
              <a:xfrm>
                <a:off x="2668847" y="4769613"/>
                <a:ext cx="6096000" cy="1569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r"/>
                <a: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  <a:t>Two data-collection servers</a:t>
                </a:r>
                <a:br>
                  <a:rPr lang="en-US" sz="3200" b="1" dirty="0">
                    <a:solidFill>
                      <a:srgbClr val="7030A0"/>
                    </a:solidFill>
                    <a:latin typeface="LM Sans 10" pitchFamily="2" charset="77"/>
                  </a:rPr>
                </a:br>
                <a:r>
                  <a:rPr lang="en-US" sz="3200" dirty="0">
                    <a:latin typeface="LM Sans 10" pitchFamily="2" charset="77"/>
                  </a:rPr>
                  <a:t>Should learn the set of strings</a:t>
                </a:r>
                <a:br>
                  <a:rPr lang="en-US" sz="3200" dirty="0">
                    <a:latin typeface="LM Sans 10" pitchFamily="2" charset="77"/>
                  </a:rPr>
                </a:br>
                <a:r>
                  <a:rPr lang="en-US" sz="3200" dirty="0">
                    <a:solidFill>
                      <a:schemeClr val="tx1"/>
                    </a:solidFill>
                    <a:latin typeface="LM Sans 10" pitchFamily="2" charset="77"/>
                  </a:rPr>
                  <a:t>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1" i="1" smtClean="0">
                        <a:solidFill>
                          <a:srgbClr val="0076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LM Sans 10" pitchFamily="2" charset="77"/>
                  </a:rPr>
                  <a:t> clients hold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168819-8D82-0842-A473-1D53B69B9D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847" y="4769613"/>
                <a:ext cx="6096000" cy="1569660"/>
              </a:xfrm>
              <a:prstGeom prst="rect">
                <a:avLst/>
              </a:prstGeom>
              <a:blipFill>
                <a:blip r:embed="rId11"/>
                <a:stretch>
                  <a:fillRect t="-4800" r="-2495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Image result for mozilla logo">
            <a:extLst>
              <a:ext uri="{FF2B5EF4-FFF2-40B4-BE49-F238E27FC236}">
                <a16:creationId xmlns:a16="http://schemas.microsoft.com/office/drawing/2014/main" id="{CAB64908-1F50-414C-AEF3-3CF3FDF32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33" y="3294656"/>
            <a:ext cx="2092640" cy="5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F9526EF-29BE-D84C-9067-31084ABDDC23}"/>
              </a:ext>
            </a:extLst>
          </p:cNvPr>
          <p:cNvSpPr/>
          <p:nvPr/>
        </p:nvSpPr>
        <p:spPr>
          <a:xfrm>
            <a:off x="1473737" y="1905002"/>
            <a:ext cx="7650570" cy="4867368"/>
          </a:xfrm>
          <a:prstGeom prst="rect">
            <a:avLst/>
          </a:prstGeom>
          <a:solidFill>
            <a:srgbClr val="FFFFFF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7EE37E6C-E1D8-5E4B-89E8-B0CF380C2036}"/>
              </a:ext>
            </a:extLst>
          </p:cNvPr>
          <p:cNvSpPr/>
          <p:nvPr/>
        </p:nvSpPr>
        <p:spPr>
          <a:xfrm>
            <a:off x="2009656" y="2165952"/>
            <a:ext cx="4424395" cy="963130"/>
          </a:xfrm>
          <a:prstGeom prst="wedgeRoundRectCallout">
            <a:avLst>
              <a:gd name="adj1" fmla="val -61668"/>
              <a:gd name="adj2" fmla="val 39916"/>
              <a:gd name="adj3" fmla="val 16667"/>
            </a:avLst>
          </a:prstGeom>
          <a:solidFill>
            <a:srgbClr val="007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Minimal communication and computation costs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43FEEE8A-3F6B-724D-919D-4787F75C25E7}"/>
              </a:ext>
            </a:extLst>
          </p:cNvPr>
          <p:cNvSpPr/>
          <p:nvPr/>
        </p:nvSpPr>
        <p:spPr>
          <a:xfrm>
            <a:off x="4868814" y="4270971"/>
            <a:ext cx="3783720" cy="963130"/>
          </a:xfrm>
          <a:prstGeom prst="wedgeRoundRectCallout">
            <a:avLst>
              <a:gd name="adj1" fmla="val 62241"/>
              <a:gd name="adj2" fmla="val 48547"/>
              <a:gd name="adj3" fmla="val 16667"/>
            </a:avLst>
          </a:prstGeom>
          <a:solidFill>
            <a:srgbClr val="007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100s of submissions per second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31418C36-043A-7646-9864-8980038A66F0}"/>
              </a:ext>
            </a:extLst>
          </p:cNvPr>
          <p:cNvSpPr/>
          <p:nvPr/>
        </p:nvSpPr>
        <p:spPr>
          <a:xfrm>
            <a:off x="4322618" y="4270970"/>
            <a:ext cx="4354494" cy="1577077"/>
          </a:xfrm>
          <a:prstGeom prst="wedgeRoundRectCallout">
            <a:avLst>
              <a:gd name="adj1" fmla="val 61259"/>
              <a:gd name="adj2" fmla="val -58171"/>
              <a:gd name="adj3" fmla="val 16667"/>
            </a:avLst>
          </a:prstGeom>
          <a:solidFill>
            <a:srgbClr val="007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Support 100s of submissions per second</a:t>
            </a:r>
            <a:br>
              <a:rPr lang="en-US" sz="2800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(Using 100-1000x less bandwidth</a:t>
            </a:r>
            <a:br>
              <a:rPr lang="en-US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</a:br>
            <a:r>
              <a:rPr lang="en-US" dirty="0">
                <a:latin typeface="Radnika Medium" pitchFamily="2" charset="77"/>
                <a:ea typeface="Radnika Medium" charset="0"/>
                <a:cs typeface="Arial" panose="020B0604020202020204" pitchFamily="34" charset="0"/>
              </a:rPr>
              <a:t>than general-purpose MPC)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12A12E-CF86-6043-8875-BCB73B7A2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3"/>
    </mc:Choice>
    <mc:Fallback xmlns="">
      <p:transition spd="slow" advTm="1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4" grpId="0" animBg="1"/>
      <p:bldP spid="53" grpId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9643-5DAF-7F41-8E0F-51F62A77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91A0-E587-B34E-9AB7-43BE49D7D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Which URLs crash Firefox most often?</a:t>
            </a:r>
          </a:p>
          <a:p>
            <a:r>
              <a:rPr lang="en-US" sz="3200" dirty="0"/>
              <a:t>Which phone apps consume the most battery life?</a:t>
            </a:r>
          </a:p>
          <a:p>
            <a:r>
              <a:rPr lang="en-US" sz="3200" dirty="0"/>
              <a:t>Which passwords are most popular?</a:t>
            </a:r>
          </a:p>
          <a:p>
            <a:r>
              <a:rPr lang="en-US" sz="3200" dirty="0"/>
              <a:t>Which programs consume the most CPU?</a:t>
            </a:r>
          </a:p>
          <a:p>
            <a:r>
              <a:rPr lang="en-US" sz="3200" dirty="0"/>
              <a:t>Where do users of my app spent their time?</a:t>
            </a:r>
          </a:p>
          <a:p>
            <a:r>
              <a:rPr lang="en-US" sz="3200" dirty="0"/>
              <a:t>…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EF5F8-A1BE-004C-A2E8-640314F1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8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79D5CE-CC75-F846-B559-A2C3803AB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3"/>
    </mc:Choice>
    <mc:Fallback xmlns="">
      <p:transition spd="slow" advTm="13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16009-3E69-074A-8162-E55E60B1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64615-6F01-DB40-9B2B-D0FA131E4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private heavy-hitters problem</a:t>
            </a:r>
          </a:p>
          <a:p>
            <a:r>
              <a:rPr lang="en-US" sz="3600" dirty="0">
                <a:solidFill>
                  <a:schemeClr val="bg1"/>
                </a:solidFill>
              </a:rPr>
              <a:t>New tools</a:t>
            </a:r>
          </a:p>
          <a:p>
            <a:pPr lvl="1">
              <a:buFont typeface="System Font Regular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Incremental distributed point functions</a:t>
            </a:r>
          </a:p>
          <a:p>
            <a:pPr lvl="1">
              <a:buFont typeface="System Font Regular"/>
              <a:buChar char="–"/>
            </a:pPr>
            <a:r>
              <a:rPr lang="en-US" sz="3200" dirty="0">
                <a:solidFill>
                  <a:schemeClr val="bg1"/>
                </a:solidFill>
              </a:rPr>
              <a:t>Malicious-secure sketching</a:t>
            </a:r>
          </a:p>
          <a:p>
            <a:r>
              <a:rPr lang="en-US" sz="3600" dirty="0">
                <a:solidFill>
                  <a:schemeClr val="bg1"/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12025-3137-8542-8454-1636F1E5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E6010-482A-154B-837B-AF792EEE3A4C}" type="slidenum">
              <a:rPr lang="en-US" smtClean="0"/>
              <a:t>9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3C60ACD-3ACB-814E-B14C-5EFCDA7B6AE2}"/>
              </a:ext>
            </a:extLst>
          </p:cNvPr>
          <p:cNvSpPr/>
          <p:nvPr/>
        </p:nvSpPr>
        <p:spPr>
          <a:xfrm>
            <a:off x="-354496" y="1646238"/>
            <a:ext cx="1192696" cy="90114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ECE8E2-84D4-E540-AEA8-CE88F0575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2"/>
    </mc:Choice>
    <mc:Fallback xmlns="">
      <p:transition spd="slow" advTm="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7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3.8|0.7|1.3|1.2|1.1|0.3|1.5|7.6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10.8|10.2|1.3|1.4|0.6|0.6|1.1"/>
</p:tagLst>
</file>

<file path=ppt/theme/theme1.xml><?xml version="1.0" encoding="utf-8"?>
<a:theme xmlns:a="http://schemas.openxmlformats.org/drawingml/2006/main" name="Office Theme">
  <a:themeElements>
    <a:clrScheme name="8c151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F231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32454</TotalTime>
  <Words>2825</Words>
  <Application>Microsoft Macintosh PowerPoint</Application>
  <PresentationFormat>Widescreen</PresentationFormat>
  <Paragraphs>779</Paragraphs>
  <Slides>40</Slides>
  <Notes>28</Notes>
  <HiddenSlides>0</HiddenSlides>
  <MMClips>39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Cambria Math</vt:lpstr>
      <vt:lpstr>Helvetica</vt:lpstr>
      <vt:lpstr>LM Mono 10</vt:lpstr>
      <vt:lpstr>LM Sans 10</vt:lpstr>
      <vt:lpstr>Radnika</vt:lpstr>
      <vt:lpstr>Radnika Medium</vt:lpstr>
      <vt:lpstr>System Font Regular</vt:lpstr>
      <vt:lpstr>Office Theme</vt:lpstr>
      <vt:lpstr>Lightweight Techniques for Private Heavy Hitters</vt:lpstr>
      <vt:lpstr>Mozilla wants to know… which URLs most often crash the browser? </vt:lpstr>
      <vt:lpstr>Today: Non-private data collection</vt:lpstr>
      <vt:lpstr>We show: Mozilla can learn the most-often reported URLs, without learning which client reported which URL</vt:lpstr>
      <vt:lpstr>PowerPoint Presentation</vt:lpstr>
      <vt:lpstr>PowerPoint Presentation</vt:lpstr>
      <vt:lpstr>PowerPoint Presentation</vt:lpstr>
      <vt:lpstr>Applications</vt:lpstr>
      <vt:lpstr>This talk</vt:lpstr>
      <vt:lpstr>This talk</vt:lpstr>
      <vt:lpstr>Private heavy hitters: A warm-up scheme</vt:lpstr>
      <vt:lpstr>Private heavy hitters: A warm-up scheme</vt:lpstr>
      <vt:lpstr>Private heavy hitters: A warm-up scheme</vt:lpstr>
      <vt:lpstr>Private heavy hitters: A warm-up scheme</vt:lpstr>
      <vt:lpstr>Private heavy hitters: A warm-up scheme</vt:lpstr>
      <vt:lpstr>Private heavy hitters: A warm-up scheme</vt:lpstr>
      <vt:lpstr>Private heavy hitters: A warm-up scheme</vt:lpstr>
      <vt:lpstr>Private heavy hitters: A warm-up scheme</vt:lpstr>
      <vt:lpstr>Private heavy hitters: A warm-up scheme</vt:lpstr>
      <vt:lpstr>Warm-up scheme: Properties</vt:lpstr>
      <vt:lpstr>Technical challenges</vt:lpstr>
      <vt:lpstr>Contribution 1: Incremental distributed point functions (DPFs)</vt:lpstr>
      <vt:lpstr>Contribution 1: Incremental distributed point functions (DPFs)</vt:lpstr>
      <vt:lpstr>Contribution 1: Incremental distributed point functions (DPFs)</vt:lpstr>
      <vt:lpstr>Contribution 1: Incremental distributed point functions (DPFs)</vt:lpstr>
      <vt:lpstr>Technical challenges</vt:lpstr>
      <vt:lpstr>Contribution 2: Malicious-secure sketching</vt:lpstr>
      <vt:lpstr>Contribution 2: Malicious-secure sketching</vt:lpstr>
      <vt:lpstr>Contribution 2: Malicious-secure sketching</vt:lpstr>
      <vt:lpstr>Contribution 2: Malicious-secure sketching</vt:lpstr>
      <vt:lpstr>Contribution 2: Malicious-secure sketching</vt:lpstr>
      <vt:lpstr>Technical challenges</vt:lpstr>
      <vt:lpstr>This talk</vt:lpstr>
      <vt:lpstr>This talk</vt:lpstr>
      <vt:lpstr>Implementation</vt:lpstr>
      <vt:lpstr>Incremental DPFs save computation</vt:lpstr>
      <vt:lpstr>Incremental DPFs save communication</vt:lpstr>
      <vt:lpstr>Total cost is manageable for latency-tolerant applications Searching for top-900 heavy hitters, 256-bit strings (Strings sampled from Zipf distribution with parameter 1.03 and support 10k. Two c4-8xlarge communicating over WAN.)</vt:lpstr>
      <vt:lpstr>Lightweight Techniques for Private Heavy Hitters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Discrete Logarithm Problem with Preprocessing</dc:title>
  <dc:creator>Henry Corrigan-Gibbs</dc:creator>
  <cp:lastModifiedBy>Henry Corrigan-Gibbs</cp:lastModifiedBy>
  <cp:revision>2330</cp:revision>
  <cp:lastPrinted>2017-12-04T19:08:30Z</cp:lastPrinted>
  <dcterms:created xsi:type="dcterms:W3CDTF">2017-11-25T17:02:03Z</dcterms:created>
  <dcterms:modified xsi:type="dcterms:W3CDTF">2021-06-02T18:44:00Z</dcterms:modified>
</cp:coreProperties>
</file>