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</p:sldMasterIdLst>
  <p:notesMasterIdLst>
    <p:notesMasterId r:id="rId36"/>
  </p:notesMasterIdLst>
  <p:sldIdLst>
    <p:sldId id="256" r:id="rId2"/>
    <p:sldId id="981" r:id="rId3"/>
    <p:sldId id="1026" r:id="rId4"/>
    <p:sldId id="1043" r:id="rId5"/>
    <p:sldId id="1027" r:id="rId6"/>
    <p:sldId id="988" r:id="rId7"/>
    <p:sldId id="1002" r:id="rId8"/>
    <p:sldId id="1040" r:id="rId9"/>
    <p:sldId id="974" r:id="rId10"/>
    <p:sldId id="1029" r:id="rId11"/>
    <p:sldId id="710" r:id="rId12"/>
    <p:sldId id="1069" r:id="rId13"/>
    <p:sldId id="1035" r:id="rId14"/>
    <p:sldId id="1063" r:id="rId15"/>
    <p:sldId id="1065" r:id="rId16"/>
    <p:sldId id="1066" r:id="rId17"/>
    <p:sldId id="1039" r:id="rId18"/>
    <p:sldId id="1036" r:id="rId19"/>
    <p:sldId id="1074" r:id="rId20"/>
    <p:sldId id="1073" r:id="rId21"/>
    <p:sldId id="1075" r:id="rId22"/>
    <p:sldId id="1041" r:id="rId23"/>
    <p:sldId id="1042" r:id="rId24"/>
    <p:sldId id="999" r:id="rId25"/>
    <p:sldId id="997" r:id="rId26"/>
    <p:sldId id="1010" r:id="rId27"/>
    <p:sldId id="1053" r:id="rId28"/>
    <p:sldId id="1054" r:id="rId29"/>
    <p:sldId id="1055" r:id="rId30"/>
    <p:sldId id="1025" r:id="rId31"/>
    <p:sldId id="1016" r:id="rId32"/>
    <p:sldId id="1056" r:id="rId33"/>
    <p:sldId id="1017" r:id="rId34"/>
    <p:sldId id="99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72" userDrawn="1">
          <p15:clr>
            <a:srgbClr val="A4A3A4"/>
          </p15:clr>
        </p15:guide>
        <p15:guide id="3" orient="horz" pos="2496" userDrawn="1">
          <p15:clr>
            <a:srgbClr val="A4A3A4"/>
          </p15:clr>
        </p15:guide>
        <p15:guide id="4" pos="74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F00"/>
    <a:srgbClr val="011793"/>
    <a:srgbClr val="0432FF"/>
    <a:srgbClr val="007600"/>
    <a:srgbClr val="76D6FF"/>
    <a:srgbClr val="385723"/>
    <a:srgbClr val="011893"/>
    <a:srgbClr val="FF9300"/>
    <a:srgbClr val="008F00"/>
    <a:srgbClr val="4E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706"/>
    <p:restoredTop sz="86047"/>
  </p:normalViewPr>
  <p:slideViewPr>
    <p:cSldViewPr snapToGrid="0" snapToObjects="1" showGuides="1">
      <p:cViewPr varScale="1">
        <p:scale>
          <a:sx n="77" d="100"/>
          <a:sy n="77" d="100"/>
        </p:scale>
        <p:origin x="192" y="272"/>
      </p:cViewPr>
      <p:guideLst>
        <p:guide orient="horz" pos="3672"/>
        <p:guide orient="horz" pos="2496"/>
        <p:guide pos="74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adnika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adnika" pitchFamily="2" charset="77"/>
              </a:defRPr>
            </a:lvl1pPr>
          </a:lstStyle>
          <a:p>
            <a:fld id="{FC599BC0-7905-4F4A-BF80-961FE7190271}" type="datetimeFigureOut">
              <a:rPr lang="en-US" smtClean="0"/>
              <a:pPr/>
              <a:t>8/22/19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adnika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adnika" pitchFamily="2" charset="77"/>
              </a:defRPr>
            </a:lvl1pPr>
          </a:lstStyle>
          <a:p>
            <a:fld id="{4B0593A0-C56D-4D4C-99EC-94D0BC509D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451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adnika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adnika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adnika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adnika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adnika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37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245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578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757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562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568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1998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18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167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2384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410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95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417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7432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110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9448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5926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3748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8782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856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5924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497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0359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2833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0434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0982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927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758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824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396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741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399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73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77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1D7D6-894D-2F44-AD09-BC5A42086027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E477-86FD-3F44-AADB-1F6BD7DD88FF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ECE4E-E375-0645-8FE3-3FBC22F9562A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7A50E-D924-944B-A560-D7BB19805022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ECCA-8382-CD46-B594-D33E23C2D51D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184C-7C81-A44F-BDA3-C2A6BD59ED0B}" type="datetime1">
              <a:rPr lang="en-US" smtClean="0"/>
              <a:t>8/22/19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2906-1CD7-C14C-B83B-A5A4F5D4B69D}" type="datetime1">
              <a:rPr lang="en-US" smtClean="0"/>
              <a:t>8/22/19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04550-CC79-2442-9ECD-12E8F71E66EC}" type="datetime1">
              <a:rPr lang="en-US" smtClean="0"/>
              <a:t>8/22/19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A250-188A-D745-9B9C-B02ABF6AB534}" type="datetime1">
              <a:rPr lang="en-US" smtClean="0"/>
              <a:t>8/22/19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9AD0-DC5D-B448-A811-BA4BDE5B6A97}" type="datetime1">
              <a:rPr lang="en-US" smtClean="0"/>
              <a:t>8/22/19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032F-0427-5749-BC83-8B7775A8D308}" type="datetime1">
              <a:rPr lang="en-US" smtClean="0"/>
              <a:t>8/22/19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Radnika" pitchFamily="2" charset="77"/>
              </a:defRPr>
            </a:lvl1pPr>
          </a:lstStyle>
          <a:p>
            <a:fld id="{690CD3FE-F0A3-3E46-A785-D7409A20B59C}" type="datetime1">
              <a:rPr lang="en-US" smtClean="0"/>
              <a:pPr/>
              <a:t>8/22/19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Radnika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Radnika" pitchFamily="2" charset="77"/>
              </a:defRPr>
            </a:lvl1pPr>
          </a:lstStyle>
          <a:p>
            <a:fld id="{66EE6010-482A-154B-837B-AF792EEE3A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50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Radnika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adnik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adnik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adnik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adnik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adnik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0.tiff"/><Relationship Id="rId4" Type="http://schemas.openxmlformats.org/officeDocument/2006/relationships/image" Target="../media/image21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1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1.png"/><Relationship Id="rId11" Type="http://schemas.openxmlformats.org/officeDocument/2006/relationships/image" Target="../media/image65.png"/><Relationship Id="rId5" Type="http://schemas.openxmlformats.org/officeDocument/2006/relationships/image" Target="../media/image63.png"/><Relationship Id="rId10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67.png"/><Relationship Id="rId5" Type="http://schemas.openxmlformats.org/officeDocument/2006/relationships/image" Target="../media/image54.png"/><Relationship Id="rId10" Type="http://schemas.openxmlformats.org/officeDocument/2006/relationships/image" Target="../media/image66.png"/><Relationship Id="rId4" Type="http://schemas.openxmlformats.org/officeDocument/2006/relationships/image" Target="../media/image531.pn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5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20.tiff"/><Relationship Id="rId5" Type="http://schemas.openxmlformats.org/officeDocument/2006/relationships/image" Target="../media/image54.png"/><Relationship Id="rId15" Type="http://schemas.openxmlformats.org/officeDocument/2006/relationships/image" Target="../media/image22.png"/><Relationship Id="rId10" Type="http://schemas.openxmlformats.org/officeDocument/2006/relationships/image" Target="../media/image670.png"/><Relationship Id="rId4" Type="http://schemas.openxmlformats.org/officeDocument/2006/relationships/image" Target="../media/image531.png"/><Relationship Id="rId9" Type="http://schemas.openxmlformats.org/officeDocument/2006/relationships/image" Target="../media/image65.png"/><Relationship Id="rId1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70.png"/><Relationship Id="rId4" Type="http://schemas.openxmlformats.org/officeDocument/2006/relationships/image" Target="../media/image46.pn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tiff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4.tiff"/><Relationship Id="rId5" Type="http://schemas.openxmlformats.org/officeDocument/2006/relationships/image" Target="../media/image70.png"/><Relationship Id="rId10" Type="http://schemas.openxmlformats.org/officeDocument/2006/relationships/image" Target="../media/image77.png"/><Relationship Id="rId4" Type="http://schemas.openxmlformats.org/officeDocument/2006/relationships/image" Target="../media/image46.png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9.png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3.emf"/><Relationship Id="rId4" Type="http://schemas.openxmlformats.org/officeDocument/2006/relationships/image" Target="../media/image1.tiff"/><Relationship Id="rId9" Type="http://schemas.openxmlformats.org/officeDocument/2006/relationships/image" Target="../media/image2.emf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3.emf"/><Relationship Id="rId4" Type="http://schemas.openxmlformats.org/officeDocument/2006/relationships/image" Target="../media/image1.tiff"/><Relationship Id="rId9" Type="http://schemas.openxmlformats.org/officeDocument/2006/relationships/image" Target="../media/image2.emf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7" Type="http://schemas.openxmlformats.org/officeDocument/2006/relationships/image" Target="../media/image29.png"/><Relationship Id="rId12" Type="http://schemas.openxmlformats.org/officeDocument/2006/relationships/image" Target="../media/image1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4.tiff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8705CCE-8FB9-6345-94EB-7B076F4D2770}"/>
              </a:ext>
            </a:extLst>
          </p:cNvPr>
          <p:cNvSpPr/>
          <p:nvPr/>
        </p:nvSpPr>
        <p:spPr>
          <a:xfrm>
            <a:off x="245327" y="312234"/>
            <a:ext cx="11708780" cy="6289287"/>
          </a:xfrm>
          <a:prstGeom prst="roundRect">
            <a:avLst>
              <a:gd name="adj" fmla="val 30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3199" y="1770380"/>
            <a:ext cx="9245600" cy="1872230"/>
          </a:xfrm>
        </p:spPr>
        <p:txBody>
          <a:bodyPr>
            <a:normAutofit/>
          </a:bodyPr>
          <a:lstStyle/>
          <a:p>
            <a:r>
              <a:rPr lang="en-US" sz="4400" b="1" dirty="0"/>
              <a:t>Zero-Knowledge Proofs</a:t>
            </a:r>
            <a:br>
              <a:rPr lang="en-US" sz="4400" b="1" dirty="0"/>
            </a:br>
            <a:r>
              <a:rPr lang="en-US" sz="4400" b="1" dirty="0"/>
              <a:t>on Secret-Shared Data</a:t>
            </a:r>
            <a:br>
              <a:rPr lang="en-US" sz="4400" b="1" dirty="0"/>
            </a:br>
            <a:r>
              <a:rPr lang="en-US" sz="3200" b="1" dirty="0"/>
              <a:t>via Fully Linear PCPs</a:t>
            </a:r>
            <a:endParaRPr lang="en-US" sz="18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2D0E7A-E996-3B47-B1E8-CB2CB7D773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42194"/>
              </p:ext>
            </p:extLst>
          </p:nvPr>
        </p:nvGraphicFramePr>
        <p:xfrm>
          <a:off x="474131" y="5087620"/>
          <a:ext cx="11242947" cy="9387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5873">
                  <a:extLst>
                    <a:ext uri="{9D8B030D-6E8A-4147-A177-3AD203B41FA5}">
                      <a16:colId xmlns:a16="http://schemas.microsoft.com/office/drawing/2014/main" val="3144033462"/>
                    </a:ext>
                  </a:extLst>
                </a:gridCol>
                <a:gridCol w="2103399">
                  <a:extLst>
                    <a:ext uri="{9D8B030D-6E8A-4147-A177-3AD203B41FA5}">
                      <a16:colId xmlns:a16="http://schemas.microsoft.com/office/drawing/2014/main" val="780847219"/>
                    </a:ext>
                  </a:extLst>
                </a:gridCol>
                <a:gridCol w="3312160">
                  <a:extLst>
                    <a:ext uri="{9D8B030D-6E8A-4147-A177-3AD203B41FA5}">
                      <a16:colId xmlns:a16="http://schemas.microsoft.com/office/drawing/2014/main" val="2607151503"/>
                    </a:ext>
                  </a:extLst>
                </a:gridCol>
                <a:gridCol w="1713660">
                  <a:extLst>
                    <a:ext uri="{9D8B030D-6E8A-4147-A177-3AD203B41FA5}">
                      <a16:colId xmlns:a16="http://schemas.microsoft.com/office/drawing/2014/main" val="581613127"/>
                    </a:ext>
                  </a:extLst>
                </a:gridCol>
                <a:gridCol w="2177855">
                  <a:extLst>
                    <a:ext uri="{9D8B030D-6E8A-4147-A177-3AD203B41FA5}">
                      <a16:colId xmlns:a16="http://schemas.microsoft.com/office/drawing/2014/main" val="3639564906"/>
                    </a:ext>
                  </a:extLst>
                </a:gridCol>
              </a:tblGrid>
              <a:tr h="325511"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latin typeface="Radnika Medium" pitchFamily="2" charset="77"/>
                        </a:rPr>
                        <a:t>Dan </a:t>
                      </a:r>
                      <a:r>
                        <a:rPr lang="en-US" sz="2200" b="0" dirty="0" err="1">
                          <a:latin typeface="Radnika Medium" pitchFamily="2" charset="77"/>
                        </a:rPr>
                        <a:t>Boneh</a:t>
                      </a:r>
                      <a:endParaRPr lang="en-US" sz="2200" b="0" dirty="0">
                        <a:latin typeface="Radnika Medium" pitchFamily="2" charset="77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err="1">
                          <a:latin typeface="Radnika Medium" pitchFamily="2" charset="77"/>
                        </a:rPr>
                        <a:t>Elette</a:t>
                      </a:r>
                      <a:r>
                        <a:rPr lang="en-US" sz="2200" b="0" dirty="0">
                          <a:latin typeface="Radnika Medium" pitchFamily="2" charset="77"/>
                        </a:rPr>
                        <a:t> Boyle</a:t>
                      </a: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u="sng" dirty="0">
                          <a:latin typeface="Radnika Medium" pitchFamily="2" charset="77"/>
                        </a:rPr>
                        <a:t>Henry Corrigan-Gibbs</a:t>
                      </a: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err="1">
                          <a:latin typeface="Radnika Medium" pitchFamily="2" charset="77"/>
                        </a:rPr>
                        <a:t>Niv</a:t>
                      </a:r>
                      <a:r>
                        <a:rPr lang="en-US" sz="2200" b="0" dirty="0">
                          <a:latin typeface="Radnika Medium" pitchFamily="2" charset="77"/>
                        </a:rPr>
                        <a:t> Gilboa</a:t>
                      </a: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latin typeface="Radnika Medium" pitchFamily="2" charset="77"/>
                        </a:rPr>
                        <a:t>Yuval </a:t>
                      </a:r>
                      <a:r>
                        <a:rPr lang="en-US" sz="2200" b="0" dirty="0" err="1">
                          <a:latin typeface="Radnika Medium" pitchFamily="2" charset="77"/>
                        </a:rPr>
                        <a:t>Ishai</a:t>
                      </a:r>
                      <a:endParaRPr lang="en-US" sz="2200" b="0" dirty="0">
                        <a:latin typeface="Radnika Medium" pitchFamily="2" charset="77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6310542"/>
                  </a:ext>
                </a:extLst>
              </a:tr>
              <a:tr h="58126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Radnika Medium" pitchFamily="2" charset="77"/>
                        </a:rPr>
                        <a:t>Stanford</a:t>
                      </a: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Radnika Medium" pitchFamily="2" charset="77"/>
                        </a:rPr>
                        <a:t>IDC Herzliya</a:t>
                      </a: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Radnika Medium" pitchFamily="2" charset="77"/>
                        </a:rPr>
                        <a:t>Stanford</a:t>
                      </a: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200" dirty="0">
                          <a:latin typeface="Radnika Medium" pitchFamily="2" charset="77"/>
                        </a:rPr>
                        <a:t>Ben-Gurion University</a:t>
                      </a: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Radnika Medium" pitchFamily="2" charset="77"/>
                        </a:rPr>
                        <a:t>Technion</a:t>
                      </a: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247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5015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FB944-3D6B-3C4D-A5A9-798C21E82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1591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Constructing ZK proofs on distributed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D7005-B65B-AD40-8EA7-9BC9EFD9F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7248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11893"/>
                </a:solidFill>
              </a:rPr>
              <a:t>Step 1. 	</a:t>
            </a:r>
            <a:r>
              <a:rPr lang="en-US" sz="3600" dirty="0"/>
              <a:t>Define “</a:t>
            </a:r>
            <a:r>
              <a:rPr lang="en-US" sz="3600" u="sng" dirty="0"/>
              <a:t>fully</a:t>
            </a:r>
            <a:r>
              <a:rPr lang="en-US" sz="3600" dirty="0"/>
              <a:t> linear PCPs”</a:t>
            </a:r>
          </a:p>
          <a:p>
            <a:pPr marL="2103120" lvl="1"/>
            <a:r>
              <a:rPr lang="en-US" sz="2800" dirty="0"/>
              <a:t>A strengthening of linear PCPs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[IKO07]</a:t>
            </a:r>
            <a:endParaRPr lang="en-US" dirty="0"/>
          </a:p>
          <a:p>
            <a:pPr marL="2103120" lvl="1"/>
            <a:r>
              <a:rPr lang="en-US" sz="2800" dirty="0"/>
              <a:t>We then show:</a:t>
            </a:r>
            <a:r>
              <a:rPr lang="en-US" sz="3000" dirty="0"/>
              <a:t>			       	</a:t>
            </a:r>
            <a:endParaRPr lang="en-US" sz="3200" dirty="0">
              <a:solidFill>
                <a:srgbClr val="7030A0"/>
              </a:solidFill>
            </a:endParaRPr>
          </a:p>
          <a:p>
            <a:pPr marL="457200" lvl="1" indent="0">
              <a:buNone/>
            </a:pPr>
            <a:br>
              <a:rPr lang="en-US" sz="3200" dirty="0"/>
            </a:br>
            <a:br>
              <a:rPr lang="en-US" sz="3200" dirty="0"/>
            </a:br>
            <a:endParaRPr lang="en-US" sz="3200" dirty="0"/>
          </a:p>
          <a:p>
            <a:pPr marL="0" indent="0">
              <a:spcBef>
                <a:spcPts val="2200"/>
              </a:spcBef>
              <a:buNone/>
            </a:pPr>
            <a:r>
              <a:rPr lang="en-US" sz="3600" b="1" dirty="0">
                <a:solidFill>
                  <a:srgbClr val="011893"/>
                </a:solidFill>
              </a:rPr>
              <a:t>Step 2. 	</a:t>
            </a:r>
            <a:r>
              <a:rPr lang="en-US" sz="3600" dirty="0"/>
              <a:t>Construct new fully linear PCPs</a:t>
            </a:r>
            <a:br>
              <a:rPr lang="en-US" sz="3600" dirty="0"/>
            </a:br>
            <a:r>
              <a:rPr lang="en-US" dirty="0">
                <a:solidFill>
                  <a:srgbClr val="FF7F00"/>
                </a:solidFill>
              </a:rPr>
              <a:t>	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EFBBD-6071-954A-9832-8587B77F1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45705AEA-15ED-0143-99D8-BC6306D392AD}"/>
                  </a:ext>
                </a:extLst>
              </p:cNvPr>
              <p:cNvSpPr/>
              <p:nvPr/>
            </p:nvSpPr>
            <p:spPr>
              <a:xfrm>
                <a:off x="1689816" y="3429000"/>
                <a:ext cx="3050007" cy="991353"/>
              </a:xfrm>
              <a:prstGeom prst="round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  <a:latin typeface="Radnika Medium" pitchFamily="2" charset="77"/>
                  </a:rPr>
                  <a:t>Efficient fully linear PCP for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45705AEA-15ED-0143-99D8-BC6306D392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816" y="3429000"/>
                <a:ext cx="3050007" cy="991353"/>
              </a:xfrm>
              <a:prstGeom prst="roundRect">
                <a:avLst/>
              </a:prstGeom>
              <a:blipFill>
                <a:blip r:embed="rId3"/>
                <a:stretch>
                  <a:fillRect t="-3797" b="-139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3094C84-BDE3-CD47-AEB5-71EA42E577F6}"/>
                  </a:ext>
                </a:extLst>
              </p:cNvPr>
              <p:cNvSpPr/>
              <p:nvPr/>
            </p:nvSpPr>
            <p:spPr>
              <a:xfrm>
                <a:off x="6772391" y="3429000"/>
                <a:ext cx="3933089" cy="991354"/>
              </a:xfrm>
              <a:prstGeom prst="round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  <a:latin typeface="Radnika Medium" pitchFamily="2" charset="77"/>
                  </a:rPr>
                  <a:t>Efficient ZK proof on distributed data for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3094C84-BDE3-CD47-AEB5-71EA42E577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2391" y="3429000"/>
                <a:ext cx="3933089" cy="991354"/>
              </a:xfrm>
              <a:prstGeom prst="roundRect">
                <a:avLst/>
              </a:prstGeom>
              <a:blipFill>
                <a:blip r:embed="rId4"/>
                <a:stretch>
                  <a:fillRect t="-3797" b="-139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>
            <a:extLst>
              <a:ext uri="{FF2B5EF4-FFF2-40B4-BE49-F238E27FC236}">
                <a16:creationId xmlns:a16="http://schemas.microsoft.com/office/drawing/2014/main" id="{9DDF6ED6-1C1C-694D-9EAC-6685A55ECFA3}"/>
              </a:ext>
            </a:extLst>
          </p:cNvPr>
          <p:cNvSpPr/>
          <p:nvPr/>
        </p:nvSpPr>
        <p:spPr>
          <a:xfrm>
            <a:off x="4898856" y="3331118"/>
            <a:ext cx="1714501" cy="1187115"/>
          </a:xfrm>
          <a:prstGeom prst="rightArrow">
            <a:avLst/>
          </a:prstGeom>
          <a:solidFill>
            <a:srgbClr val="007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Radnika Medium" pitchFamily="2" charset="77"/>
              </a:rPr>
              <a:t>implies</a:t>
            </a:r>
          </a:p>
        </p:txBody>
      </p:sp>
    </p:spTree>
    <p:extLst>
      <p:ext uri="{BB962C8B-B14F-4D97-AF65-F5344CB8AC3E}">
        <p14:creationId xmlns:p14="http://schemas.microsoft.com/office/powerpoint/2010/main" val="4188826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BC67169-2D1A-D440-86D8-DE71C3A0E192}"/>
              </a:ext>
            </a:extLst>
          </p:cNvPr>
          <p:cNvCxnSpPr>
            <a:cxnSpLocks/>
          </p:cNvCxnSpPr>
          <p:nvPr/>
        </p:nvCxnSpPr>
        <p:spPr>
          <a:xfrm flipV="1">
            <a:off x="9396957" y="3082409"/>
            <a:ext cx="0" cy="1352879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75BFB7E-A1FD-5E48-8166-A1A1451C4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Linear probabilistically checkable proofs (PCPs)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[IKO07]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5DCE3-F98D-BE49-9C56-E4F8E99FB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35EEA98-A18C-9C43-BD8F-DA7EE2BA0E38}"/>
              </a:ext>
            </a:extLst>
          </p:cNvPr>
          <p:cNvSpPr/>
          <p:nvPr/>
        </p:nvSpPr>
        <p:spPr>
          <a:xfrm>
            <a:off x="7314025" y="1869758"/>
            <a:ext cx="3920495" cy="12126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2F47D32-19C3-E940-A57D-A22D38F41537}"/>
              </a:ext>
            </a:extLst>
          </p:cNvPr>
          <p:cNvCxnSpPr>
            <a:cxnSpLocks/>
          </p:cNvCxnSpPr>
          <p:nvPr/>
        </p:nvCxnSpPr>
        <p:spPr>
          <a:xfrm flipV="1">
            <a:off x="9274272" y="5601817"/>
            <a:ext cx="0" cy="414403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Verifiers">
                <a:extLst>
                  <a:ext uri="{FF2B5EF4-FFF2-40B4-BE49-F238E27FC236}">
                    <a16:creationId xmlns:a16="http://schemas.microsoft.com/office/drawing/2014/main" id="{2C6D6683-6A49-D743-A6C0-F668315DD4B5}"/>
                  </a:ext>
                </a:extLst>
              </p:cNvPr>
              <p:cNvSpPr txBox="1"/>
              <p:nvPr/>
            </p:nvSpPr>
            <p:spPr>
              <a:xfrm>
                <a:off x="8548817" y="5918294"/>
                <a:ext cx="1450910" cy="59503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32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lang="en-US" b="0" dirty="0">
                    <a:latin typeface="Radnika Medium" pitchFamily="2" charset="77"/>
                  </a:rPr>
                  <a:t>“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b="0" dirty="0">
                    <a:latin typeface="Radnika Medium" pitchFamily="2" charset="77"/>
                  </a:rPr>
                  <a:t>”</a:t>
                </a:r>
                <a:endParaRPr b="0" dirty="0"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18" name="Verifiers">
                <a:extLst>
                  <a:ext uri="{FF2B5EF4-FFF2-40B4-BE49-F238E27FC236}">
                    <a16:creationId xmlns:a16="http://schemas.microsoft.com/office/drawing/2014/main" id="{2C6D6683-6A49-D743-A6C0-F668315DD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817" y="5918294"/>
                <a:ext cx="1450910" cy="595035"/>
              </a:xfrm>
              <a:prstGeom prst="rect">
                <a:avLst/>
              </a:prstGeom>
              <a:blipFill>
                <a:blip r:embed="rId3"/>
                <a:stretch>
                  <a:fillRect l="-12174" t="-12500" r="-13043" b="-2708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1323587-49BD-834A-851F-AFCA0802D5D9}"/>
                  </a:ext>
                </a:extLst>
              </p:cNvPr>
              <p:cNvSpPr/>
              <p:nvPr/>
            </p:nvSpPr>
            <p:spPr>
              <a:xfrm>
                <a:off x="7681582" y="2202532"/>
                <a:ext cx="3185380" cy="547103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011893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𝔽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1323587-49BD-834A-851F-AFCA0802D5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1582" y="2202532"/>
                <a:ext cx="3185380" cy="5471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3AFF37D-4ACA-1A4D-BC9B-9DA1CCD740FD}"/>
              </a:ext>
            </a:extLst>
          </p:cNvPr>
          <p:cNvSpPr/>
          <p:nvPr/>
        </p:nvSpPr>
        <p:spPr>
          <a:xfrm>
            <a:off x="8014608" y="4403464"/>
            <a:ext cx="2519328" cy="12126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600" dirty="0">
                <a:solidFill>
                  <a:schemeClr val="tx1"/>
                </a:solidFill>
                <a:latin typeface="Radnika Medium" pitchFamily="2" charset="77"/>
              </a:rPr>
              <a:t>LPCP Verifier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084560C-9748-F54A-9BDC-ED79586AA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8276" y="4916497"/>
            <a:ext cx="447748" cy="89252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4B75039-E218-6947-BEA9-47BE28DFC1D7}"/>
              </a:ext>
            </a:extLst>
          </p:cNvPr>
          <p:cNvCxnSpPr>
            <a:cxnSpLocks/>
          </p:cNvCxnSpPr>
          <p:nvPr/>
        </p:nvCxnSpPr>
        <p:spPr>
          <a:xfrm>
            <a:off x="8869921" y="3082409"/>
            <a:ext cx="0" cy="135287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Verifiers">
                <a:extLst>
                  <a:ext uri="{FF2B5EF4-FFF2-40B4-BE49-F238E27FC236}">
                    <a16:creationId xmlns:a16="http://schemas.microsoft.com/office/drawing/2014/main" id="{59506D5C-DADD-7E4B-A6E6-4F9766B1F503}"/>
                  </a:ext>
                </a:extLst>
              </p:cNvPr>
              <p:cNvSpPr txBox="1"/>
              <p:nvPr/>
            </p:nvSpPr>
            <p:spPr>
              <a:xfrm>
                <a:off x="7598828" y="3423209"/>
                <a:ext cx="1204689" cy="84125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32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r"/>
                <a:r>
                  <a:rPr lang="en-US" sz="2400" b="0" dirty="0">
                    <a:latin typeface="Radnika Medium" pitchFamily="2" charset="77"/>
                  </a:rPr>
                  <a:t>query </a:t>
                </a:r>
                <a:br>
                  <a:rPr lang="en-US" sz="2400" b="0" dirty="0">
                    <a:latin typeface="Radnika Medium" pitchFamily="2" charset="77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i="0" smtClean="0">
                          <a:solidFill>
                            <a:srgbClr val="00760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𝔽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sz="2400" b="0" dirty="0"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6" name="Verifiers">
                <a:extLst>
                  <a:ext uri="{FF2B5EF4-FFF2-40B4-BE49-F238E27FC236}">
                    <a16:creationId xmlns:a16="http://schemas.microsoft.com/office/drawing/2014/main" id="{59506D5C-DADD-7E4B-A6E6-4F9766B1F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8828" y="3423209"/>
                <a:ext cx="1204689" cy="841256"/>
              </a:xfrm>
              <a:prstGeom prst="rect">
                <a:avLst/>
              </a:prstGeom>
              <a:blipFill>
                <a:blip r:embed="rId6"/>
                <a:stretch>
                  <a:fillRect t="-4478" r="-10417" b="-447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Verifiers">
                <a:extLst>
                  <a:ext uri="{FF2B5EF4-FFF2-40B4-BE49-F238E27FC236}">
                    <a16:creationId xmlns:a16="http://schemas.microsoft.com/office/drawing/2014/main" id="{19822A4E-2F2B-9D4D-9A69-51F0491D4F80}"/>
                  </a:ext>
                </a:extLst>
              </p:cNvPr>
              <p:cNvSpPr txBox="1"/>
              <p:nvPr/>
            </p:nvSpPr>
            <p:spPr>
              <a:xfrm>
                <a:off x="9465107" y="3408803"/>
                <a:ext cx="2018117" cy="84125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32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rPr lang="en-US" sz="2400" b="0" dirty="0">
                    <a:latin typeface="Radnika Medium" pitchFamily="2" charset="77"/>
                  </a:rPr>
                  <a:t>answer</a:t>
                </a:r>
                <a:br>
                  <a:rPr lang="en-US" sz="2400" b="0" dirty="0">
                    <a:latin typeface="Radnika Medium" pitchFamily="2" charset="77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400" b="1" i="0" smtClean="0">
                              <a:solidFill>
                                <a:srgbClr val="007600"/>
                              </a:solidFill>
                              <a:latin typeface="Cambria Math" panose="02040503050406030204" pitchFamily="18" charset="0"/>
                            </a:rPr>
                            <m:t>q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rgbClr val="011893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𝔽</m:t>
                      </m:r>
                    </m:oMath>
                  </m:oMathPara>
                </a14:m>
                <a:endParaRPr sz="2400" b="0" dirty="0"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7" name="Verifiers">
                <a:extLst>
                  <a:ext uri="{FF2B5EF4-FFF2-40B4-BE49-F238E27FC236}">
                    <a16:creationId xmlns:a16="http://schemas.microsoft.com/office/drawing/2014/main" id="{19822A4E-2F2B-9D4D-9A69-51F0491D4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107" y="3408803"/>
                <a:ext cx="2018117" cy="841256"/>
              </a:xfrm>
              <a:prstGeom prst="rect">
                <a:avLst/>
              </a:prstGeom>
              <a:blipFill>
                <a:blip r:embed="rId7"/>
                <a:stretch>
                  <a:fillRect l="-6250" t="-2941" b="-441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6B23ECB-5562-1F42-8679-C6C3D4CD90C6}"/>
                  </a:ext>
                </a:extLst>
              </p:cNvPr>
              <p:cNvSpPr/>
              <p:nvPr/>
            </p:nvSpPr>
            <p:spPr>
              <a:xfrm>
                <a:off x="838200" y="1871032"/>
                <a:ext cx="6929909" cy="40472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2400"/>
                  </a:spcBef>
                </a:pPr>
                <a:r>
                  <a:rPr lang="en-US" sz="2600" dirty="0">
                    <a:solidFill>
                      <a:schemeClr val="bg1">
                        <a:lumMod val="50000"/>
                      </a:schemeClr>
                    </a:solidFill>
                    <a:latin typeface="Radnika Medium" pitchFamily="2" charset="77"/>
                  </a:rPr>
                  <a:t>Finite field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𝔽</m:t>
                    </m:r>
                  </m:oMath>
                </a14:m>
                <a:r>
                  <a:rPr lang="en-US" sz="2600" dirty="0">
                    <a:solidFill>
                      <a:schemeClr val="bg1">
                        <a:lumMod val="50000"/>
                      </a:schemeClr>
                    </a:solidFill>
                    <a:latin typeface="Radnika Medium" pitchFamily="2" charset="77"/>
                  </a:rPr>
                  <a:t>,   language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sz="26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sz="26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600" dirty="0">
                  <a:solidFill>
                    <a:schemeClr val="bg1">
                      <a:lumMod val="50000"/>
                    </a:schemeClr>
                  </a:solidFill>
                  <a:latin typeface="Radnika Medium" pitchFamily="2" charset="77"/>
                </a:endParaRPr>
              </a:p>
              <a:p>
                <a:pPr>
                  <a:spcBef>
                    <a:spcPts val="3000"/>
                  </a:spcBef>
                </a:pPr>
                <a:r>
                  <a:rPr lang="en-US" sz="2600" b="1" dirty="0">
                    <a:solidFill>
                      <a:schemeClr val="tx1"/>
                    </a:solidFill>
                    <a:latin typeface="Radnika Medium" pitchFamily="2" charset="77"/>
                  </a:rPr>
                  <a:t>Linear PCP proof</a:t>
                </a:r>
                <a:r>
                  <a:rPr lang="en-US" sz="2600" dirty="0">
                    <a:latin typeface="Radnika Medium" pitchFamily="2" charset="77"/>
                  </a:rPr>
                  <a:t> is a vector 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solidFill>
                          <a:srgbClr val="011893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Radnika Medium" pitchFamily="2" charset="77"/>
                  </a:rPr>
                  <a:t>.</a:t>
                </a:r>
                <a:endParaRPr lang="en-US" sz="2600" dirty="0">
                  <a:latin typeface="Radnika Medium" pitchFamily="2" charset="77"/>
                </a:endParaRPr>
              </a:p>
              <a:p>
                <a:pPr>
                  <a:spcBef>
                    <a:spcPts val="3000"/>
                  </a:spcBef>
                </a:pPr>
                <a:r>
                  <a:rPr lang="en-US" sz="2600" b="1" dirty="0">
                    <a:latin typeface="Radnika Medium" pitchFamily="2" charset="77"/>
                  </a:rPr>
                  <a:t>Linear PCP v</a:t>
                </a:r>
                <a:r>
                  <a:rPr lang="en-US" sz="2600" b="1" dirty="0">
                    <a:solidFill>
                      <a:schemeClr val="tx1"/>
                    </a:solidFill>
                    <a:latin typeface="Radnika Medium" pitchFamily="2" charset="77"/>
                  </a:rPr>
                  <a:t>erifier</a:t>
                </a:r>
                <a:br>
                  <a:rPr lang="en-US" sz="2600" b="1" dirty="0">
                    <a:latin typeface="Radnika Medium" pitchFamily="2" charset="77"/>
                  </a:rPr>
                </a:br>
                <a:r>
                  <a:rPr lang="en-US" sz="2600" b="1" dirty="0">
                    <a:latin typeface="Radnika Medium" pitchFamily="2" charset="77"/>
                  </a:rPr>
                  <a:t>– </a:t>
                </a:r>
                <a:r>
                  <a:rPr lang="en-US" sz="2600" dirty="0">
                    <a:latin typeface="Radnika Medium" pitchFamily="2" charset="77"/>
                  </a:rPr>
                  <a:t>takes 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600" dirty="0">
                    <a:latin typeface="Radnika Medium" pitchFamily="2" charset="77"/>
                  </a:rPr>
                  <a:t> as input,</a:t>
                </a:r>
                <a:br>
                  <a:rPr lang="en-US" sz="2600" b="1" dirty="0">
                    <a:latin typeface="Radnika Medium" pitchFamily="2" charset="77"/>
                  </a:rPr>
                </a:br>
                <a:r>
                  <a:rPr lang="en-US" sz="2600" b="1" dirty="0">
                    <a:latin typeface="Radnika Medium" pitchFamily="2" charset="77"/>
                  </a:rPr>
                  <a:t>– </a:t>
                </a:r>
                <a:r>
                  <a:rPr lang="en-US" sz="2600" dirty="0">
                    <a:latin typeface="Radnika Medium" pitchFamily="2" charset="77"/>
                  </a:rPr>
                  <a:t>m</a:t>
                </a:r>
                <a:r>
                  <a:rPr lang="en-US" sz="2600" dirty="0">
                    <a:solidFill>
                      <a:schemeClr val="tx1"/>
                    </a:solidFill>
                    <a:latin typeface="Radnika Medium" pitchFamily="2" charset="77"/>
                  </a:rPr>
                  <a:t>akes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Radnika Medium" pitchFamily="2" charset="77"/>
                  </a:rPr>
                  <a:t> linear queries</a:t>
                </a:r>
                <a:r>
                  <a:rPr lang="en-US" sz="2600" dirty="0">
                    <a:solidFill>
                      <a:srgbClr val="002060"/>
                    </a:solidFill>
                    <a:latin typeface="Radnika Medium" pitchFamily="2" charset="77"/>
                  </a:rPr>
                  <a:t> </a:t>
                </a:r>
                <a:r>
                  <a:rPr lang="en-US" sz="2600" dirty="0">
                    <a:latin typeface="Radnika Medium" pitchFamily="2" charset="77"/>
                  </a:rPr>
                  <a:t>to </a:t>
                </a:r>
                <a14:m>
                  <m:oMath xmlns:m="http://schemas.openxmlformats.org/officeDocument/2006/math">
                    <m:r>
                      <a:rPr lang="en-US" sz="2600" b="1" i="1">
                        <a:solidFill>
                          <a:srgbClr val="011893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sz="2600" dirty="0">
                    <a:latin typeface="Radnika Medium" pitchFamily="2" charset="77"/>
                  </a:rPr>
                  <a:t>.</a:t>
                </a:r>
              </a:p>
              <a:p>
                <a:pPr>
                  <a:spcBef>
                    <a:spcPts val="3000"/>
                  </a:spcBef>
                </a:pPr>
                <a:r>
                  <a:rPr lang="en-US" sz="2600" dirty="0">
                    <a:latin typeface="Radnika Medium" pitchFamily="2" charset="77"/>
                  </a:rPr>
                  <a:t>Must satisfy notions of completeness, soundness, and zero knowledge.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6B23ECB-5562-1F42-8679-C6C3D4CD90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71032"/>
                <a:ext cx="6929909" cy="4047262"/>
              </a:xfrm>
              <a:prstGeom prst="rect">
                <a:avLst/>
              </a:prstGeom>
              <a:blipFill>
                <a:blip r:embed="rId8"/>
                <a:stretch>
                  <a:fillRect l="-1463" t="-93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D717DF0-441C-9F42-A1E0-4823FBABED1A}"/>
                  </a:ext>
                </a:extLst>
              </p:cNvPr>
              <p:cNvSpPr/>
              <p:nvPr/>
            </p:nvSpPr>
            <p:spPr>
              <a:xfrm>
                <a:off x="8551887" y="4950640"/>
                <a:ext cx="1444771" cy="54710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𝔽</m:t>
                          </m:r>
                        </m:e>
                        <m:sup>
                          <m:r>
                            <a:rPr lang="en-US" sz="2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D717DF0-441C-9F42-A1E0-4823FBABED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1887" y="4950640"/>
                <a:ext cx="1444771" cy="54710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402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BFB7E-A1FD-5E48-8166-A1A1451C4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800" u="sng" dirty="0"/>
              <a:t>Fully</a:t>
            </a:r>
            <a:r>
              <a:rPr lang="en-US" sz="3800" dirty="0"/>
              <a:t> linear probabilistically checkable proofs (PCPs)</a:t>
            </a:r>
            <a:br>
              <a:rPr lang="en-US" sz="3800" dirty="0"/>
            </a:br>
            <a:r>
              <a:rPr lang="en-US" sz="2400" dirty="0">
                <a:solidFill>
                  <a:srgbClr val="C00000"/>
                </a:solidFill>
              </a:rPr>
              <a:t>[This work]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5DCE3-F98D-BE49-9C56-E4F8E99FB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12</a:t>
            </a:fld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D0F750C-BA83-7043-9768-7D7CD378BE36}"/>
              </a:ext>
            </a:extLst>
          </p:cNvPr>
          <p:cNvCxnSpPr>
            <a:cxnSpLocks/>
          </p:cNvCxnSpPr>
          <p:nvPr/>
        </p:nvCxnSpPr>
        <p:spPr>
          <a:xfrm flipV="1">
            <a:off x="9396957" y="3082409"/>
            <a:ext cx="0" cy="1352879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F5AA10C-4BAB-024A-96C9-332DF1B82641}"/>
              </a:ext>
            </a:extLst>
          </p:cNvPr>
          <p:cNvSpPr/>
          <p:nvPr/>
        </p:nvSpPr>
        <p:spPr>
          <a:xfrm>
            <a:off x="6620933" y="1869758"/>
            <a:ext cx="5113026" cy="12126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1CD4851-F0AF-4D42-AE50-38EC02ADC3B5}"/>
                  </a:ext>
                </a:extLst>
              </p:cNvPr>
              <p:cNvSpPr/>
              <p:nvPr/>
            </p:nvSpPr>
            <p:spPr>
              <a:xfrm>
                <a:off x="8358913" y="2202532"/>
                <a:ext cx="3185380" cy="547103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011893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𝔽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1CD4851-F0AF-4D42-AE50-38EC02ADC3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8913" y="2202532"/>
                <a:ext cx="3185380" cy="5471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7BDACCB-C763-E341-89DD-0E227B810B4D}"/>
                  </a:ext>
                </a:extLst>
              </p:cNvPr>
              <p:cNvSpPr/>
              <p:nvPr/>
            </p:nvSpPr>
            <p:spPr>
              <a:xfrm>
                <a:off x="6807199" y="2202533"/>
                <a:ext cx="1444771" cy="54710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𝔽</m:t>
                          </m:r>
                        </m:e>
                        <m:sup>
                          <m:r>
                            <a:rPr lang="en-US" sz="2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7BDACCB-C763-E341-89DD-0E227B810B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7199" y="2202533"/>
                <a:ext cx="1444771" cy="5471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9176CB3-81B5-2F4E-85C4-2B71A4A250A0}"/>
              </a:ext>
            </a:extLst>
          </p:cNvPr>
          <p:cNvCxnSpPr>
            <a:cxnSpLocks/>
          </p:cNvCxnSpPr>
          <p:nvPr/>
        </p:nvCxnSpPr>
        <p:spPr>
          <a:xfrm>
            <a:off x="8869921" y="3082409"/>
            <a:ext cx="0" cy="135287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Verifiers">
                <a:extLst>
                  <a:ext uri="{FF2B5EF4-FFF2-40B4-BE49-F238E27FC236}">
                    <a16:creationId xmlns:a16="http://schemas.microsoft.com/office/drawing/2014/main" id="{D3D02AC2-9D1C-2E48-B4EF-DB389AE5052D}"/>
                  </a:ext>
                </a:extLst>
              </p:cNvPr>
              <p:cNvSpPr txBox="1"/>
              <p:nvPr/>
            </p:nvSpPr>
            <p:spPr>
              <a:xfrm>
                <a:off x="7371394" y="3423209"/>
                <a:ext cx="1432123" cy="84125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32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r"/>
                <a:r>
                  <a:rPr lang="en-US" sz="2400" b="0" dirty="0">
                    <a:latin typeface="Radnika Medium" pitchFamily="2" charset="77"/>
                  </a:rPr>
                  <a:t>query </a:t>
                </a:r>
                <a:br>
                  <a:rPr lang="en-US" sz="2400" b="0" dirty="0">
                    <a:latin typeface="Radnika Medium" pitchFamily="2" charset="77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i="0" smtClean="0">
                          <a:solidFill>
                            <a:srgbClr val="00760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𝔽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sz="2400" b="0" dirty="0"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33" name="Verifiers">
                <a:extLst>
                  <a:ext uri="{FF2B5EF4-FFF2-40B4-BE49-F238E27FC236}">
                    <a16:creationId xmlns:a16="http://schemas.microsoft.com/office/drawing/2014/main" id="{D3D02AC2-9D1C-2E48-B4EF-DB389AE50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394" y="3423209"/>
                <a:ext cx="1432123" cy="841256"/>
              </a:xfrm>
              <a:prstGeom prst="rect">
                <a:avLst/>
              </a:prstGeom>
              <a:blipFill>
                <a:blip r:embed="rId5"/>
                <a:stretch>
                  <a:fillRect l="-877" t="-4478" r="-8772" b="-447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Verifiers">
                <a:extLst>
                  <a:ext uri="{FF2B5EF4-FFF2-40B4-BE49-F238E27FC236}">
                    <a16:creationId xmlns:a16="http://schemas.microsoft.com/office/drawing/2014/main" id="{5179F95D-8851-0745-B70A-1D68169843AF}"/>
                  </a:ext>
                </a:extLst>
              </p:cNvPr>
              <p:cNvSpPr txBox="1"/>
              <p:nvPr/>
            </p:nvSpPr>
            <p:spPr>
              <a:xfrm>
                <a:off x="9465107" y="3408803"/>
                <a:ext cx="2359557" cy="84125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32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rPr lang="en-US" sz="2400" b="0" dirty="0">
                    <a:latin typeface="Radnika Medium" pitchFamily="2" charset="77"/>
                  </a:rPr>
                  <a:t>answer</a:t>
                </a:r>
                <a:br>
                  <a:rPr lang="en-US" sz="2400" b="0" dirty="0">
                    <a:latin typeface="Radnika Medium" pitchFamily="2" charset="77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400" b="1" i="0" smtClean="0">
                              <a:solidFill>
                                <a:srgbClr val="007600"/>
                              </a:solidFill>
                              <a:latin typeface="Cambria Math" panose="02040503050406030204" pitchFamily="18" charset="0"/>
                            </a:rPr>
                            <m:t>q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‖</m:t>
                          </m:r>
                          <m:r>
                            <a:rPr lang="en-US" sz="2400" i="1">
                              <a:solidFill>
                                <a:srgbClr val="011893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𝔽</m:t>
                      </m:r>
                    </m:oMath>
                  </m:oMathPara>
                </a14:m>
                <a:endParaRPr sz="2400" b="0" dirty="0"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34" name="Verifiers">
                <a:extLst>
                  <a:ext uri="{FF2B5EF4-FFF2-40B4-BE49-F238E27FC236}">
                    <a16:creationId xmlns:a16="http://schemas.microsoft.com/office/drawing/2014/main" id="{5179F95D-8851-0745-B70A-1D6816984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107" y="3408803"/>
                <a:ext cx="2359557" cy="841256"/>
              </a:xfrm>
              <a:prstGeom prst="rect">
                <a:avLst/>
              </a:prstGeom>
              <a:blipFill>
                <a:blip r:embed="rId6"/>
                <a:stretch>
                  <a:fillRect l="-5348" t="-2941" b="-735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51F0A28-0CAD-2047-A5BE-1F3CBEF048B8}"/>
                  </a:ext>
                </a:extLst>
              </p:cNvPr>
              <p:cNvSpPr/>
              <p:nvPr/>
            </p:nvSpPr>
            <p:spPr>
              <a:xfrm>
                <a:off x="838200" y="1871032"/>
                <a:ext cx="6929909" cy="40472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2400"/>
                  </a:spcBef>
                </a:pPr>
                <a:r>
                  <a:rPr lang="en-US" sz="2600" dirty="0">
                    <a:solidFill>
                      <a:schemeClr val="bg1">
                        <a:lumMod val="50000"/>
                      </a:schemeClr>
                    </a:solidFill>
                    <a:latin typeface="Radnika Medium" pitchFamily="2" charset="77"/>
                  </a:rPr>
                  <a:t>Finite field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𝔽</m:t>
                    </m:r>
                  </m:oMath>
                </a14:m>
                <a:r>
                  <a:rPr lang="en-US" sz="2600" dirty="0">
                    <a:solidFill>
                      <a:schemeClr val="bg1">
                        <a:lumMod val="50000"/>
                      </a:schemeClr>
                    </a:solidFill>
                    <a:latin typeface="Radnika Medium" pitchFamily="2" charset="77"/>
                  </a:rPr>
                  <a:t>,   language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sz="26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sz="26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600" dirty="0">
                  <a:solidFill>
                    <a:schemeClr val="bg1">
                      <a:lumMod val="50000"/>
                    </a:schemeClr>
                  </a:solidFill>
                  <a:latin typeface="Radnika Medium" pitchFamily="2" charset="77"/>
                </a:endParaRPr>
              </a:p>
              <a:p>
                <a:pPr>
                  <a:spcBef>
                    <a:spcPts val="3000"/>
                  </a:spcBef>
                </a:pPr>
                <a:r>
                  <a:rPr lang="en-US" sz="2600" b="1" u="sng" dirty="0">
                    <a:latin typeface="Radnika Medium" pitchFamily="2" charset="77"/>
                  </a:rPr>
                  <a:t>Fully</a:t>
                </a:r>
                <a:r>
                  <a:rPr lang="en-US" sz="2600" b="1" dirty="0">
                    <a:solidFill>
                      <a:schemeClr val="tx1"/>
                    </a:solidFill>
                    <a:latin typeface="Radnika Medium" pitchFamily="2" charset="77"/>
                  </a:rPr>
                  <a:t> linear PCP proof</a:t>
                </a:r>
                <a:r>
                  <a:rPr lang="en-US" sz="2600" dirty="0">
                    <a:latin typeface="Radnika Medium" pitchFamily="2" charset="77"/>
                  </a:rPr>
                  <a:t> is a vector 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solidFill>
                          <a:srgbClr val="011893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Radnika Medium" pitchFamily="2" charset="77"/>
                  </a:rPr>
                  <a:t>.</a:t>
                </a:r>
                <a:endParaRPr lang="en-US" sz="2600" dirty="0">
                  <a:latin typeface="Radnika Medium" pitchFamily="2" charset="77"/>
                </a:endParaRPr>
              </a:p>
              <a:p>
                <a:pPr>
                  <a:spcBef>
                    <a:spcPts val="3000"/>
                  </a:spcBef>
                </a:pPr>
                <a:r>
                  <a:rPr lang="en-US" sz="2600" b="1" u="sng" dirty="0">
                    <a:latin typeface="Radnika Medium" pitchFamily="2" charset="77"/>
                  </a:rPr>
                  <a:t>Fully</a:t>
                </a:r>
                <a:r>
                  <a:rPr lang="en-US" sz="2600" b="1" dirty="0">
                    <a:latin typeface="Radnika Medium" pitchFamily="2" charset="77"/>
                  </a:rPr>
                  <a:t> linear PCP v</a:t>
                </a:r>
                <a:r>
                  <a:rPr lang="en-US" sz="2600" b="1" dirty="0">
                    <a:solidFill>
                      <a:schemeClr val="tx1"/>
                    </a:solidFill>
                    <a:latin typeface="Radnika Medium" pitchFamily="2" charset="77"/>
                  </a:rPr>
                  <a:t>erifier</a:t>
                </a:r>
                <a:br>
                  <a:rPr lang="en-US" sz="2600" b="1" dirty="0">
                    <a:latin typeface="Radnika Medium" pitchFamily="2" charset="77"/>
                  </a:rPr>
                </a:br>
                <a:r>
                  <a:rPr lang="en-US" sz="2600" b="1" dirty="0">
                    <a:latin typeface="Radnika Medium" pitchFamily="2" charset="77"/>
                  </a:rPr>
                  <a:t>– </a:t>
                </a:r>
                <a:r>
                  <a:rPr lang="en-US" sz="2600" dirty="0">
                    <a:latin typeface="Radnika Medium" pitchFamily="2" charset="77"/>
                  </a:rPr>
                  <a:t>takes 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600" dirty="0">
                    <a:latin typeface="Radnika Medium" pitchFamily="2" charset="77"/>
                  </a:rPr>
                  <a:t> as input,</a:t>
                </a:r>
                <a:br>
                  <a:rPr lang="en-US" sz="2600" b="1" dirty="0">
                    <a:latin typeface="Radnika Medium" pitchFamily="2" charset="77"/>
                  </a:rPr>
                </a:br>
                <a:r>
                  <a:rPr lang="en-US" sz="2600" b="1" dirty="0">
                    <a:latin typeface="Radnika Medium" pitchFamily="2" charset="77"/>
                  </a:rPr>
                  <a:t>– </a:t>
                </a:r>
                <a:r>
                  <a:rPr lang="en-US" sz="2600" dirty="0">
                    <a:latin typeface="Radnika Medium" pitchFamily="2" charset="77"/>
                  </a:rPr>
                  <a:t>m</a:t>
                </a:r>
                <a:r>
                  <a:rPr lang="en-US" sz="2600" dirty="0">
                    <a:solidFill>
                      <a:schemeClr val="tx1"/>
                    </a:solidFill>
                    <a:latin typeface="Radnika Medium" pitchFamily="2" charset="77"/>
                  </a:rPr>
                  <a:t>akes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Radnika Medium" pitchFamily="2" charset="77"/>
                  </a:rPr>
                  <a:t> linear queries</a:t>
                </a:r>
                <a:r>
                  <a:rPr lang="en-US" sz="2600" dirty="0">
                    <a:solidFill>
                      <a:srgbClr val="002060"/>
                    </a:solidFill>
                    <a:latin typeface="Radnika Medium" pitchFamily="2" charset="77"/>
                  </a:rPr>
                  <a:t> </a:t>
                </a:r>
                <a:r>
                  <a:rPr lang="en-US" sz="2600" dirty="0">
                    <a:latin typeface="Radnika Medium" pitchFamily="2" charset="77"/>
                  </a:rPr>
                  <a:t>to </a:t>
                </a:r>
                <a14:m>
                  <m:oMath xmlns:m="http://schemas.openxmlformats.org/officeDocument/2006/math">
                    <m:r>
                      <a:rPr lang="en-US" sz="26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‖</m:t>
                    </m:r>
                    <m:r>
                      <a:rPr lang="en-US" sz="2600" b="1" i="1">
                        <a:solidFill>
                          <a:srgbClr val="011893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dirty="0">
                    <a:latin typeface="Radnika Medium" pitchFamily="2" charset="77"/>
                  </a:rPr>
                  <a:t>.</a:t>
                </a:r>
              </a:p>
              <a:p>
                <a:pPr>
                  <a:spcBef>
                    <a:spcPts val="3000"/>
                  </a:spcBef>
                </a:pPr>
                <a:r>
                  <a:rPr lang="en-US" sz="2600" dirty="0">
                    <a:latin typeface="Radnika Medium" pitchFamily="2" charset="77"/>
                  </a:rPr>
                  <a:t>Must satisfy notions of completeness, soundness, and zero knowledge.</a:t>
                </a: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51F0A28-0CAD-2047-A5BE-1F3CBEF04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71032"/>
                <a:ext cx="6929909" cy="4047262"/>
              </a:xfrm>
              <a:prstGeom prst="rect">
                <a:avLst/>
              </a:prstGeom>
              <a:blipFill>
                <a:blip r:embed="rId7"/>
                <a:stretch>
                  <a:fillRect l="-1463" t="-93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DFD3B9-1D69-D74D-A2E2-9A62A9E2B7B5}"/>
              </a:ext>
            </a:extLst>
          </p:cNvPr>
          <p:cNvCxnSpPr>
            <a:cxnSpLocks/>
          </p:cNvCxnSpPr>
          <p:nvPr/>
        </p:nvCxnSpPr>
        <p:spPr>
          <a:xfrm flipV="1">
            <a:off x="9274272" y="5601817"/>
            <a:ext cx="0" cy="414403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Verifiers">
                <a:extLst>
                  <a:ext uri="{FF2B5EF4-FFF2-40B4-BE49-F238E27FC236}">
                    <a16:creationId xmlns:a16="http://schemas.microsoft.com/office/drawing/2014/main" id="{FDC48A4C-DDFF-CF42-AD66-B8C77A81DF6D}"/>
                  </a:ext>
                </a:extLst>
              </p:cNvPr>
              <p:cNvSpPr txBox="1"/>
              <p:nvPr/>
            </p:nvSpPr>
            <p:spPr>
              <a:xfrm>
                <a:off x="8548817" y="5918294"/>
                <a:ext cx="1450910" cy="59503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32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lang="en-US" b="0" dirty="0">
                    <a:latin typeface="Radnika Medium" pitchFamily="2" charset="77"/>
                  </a:rPr>
                  <a:t>“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b="0" dirty="0">
                    <a:latin typeface="Radnika Medium" pitchFamily="2" charset="77"/>
                  </a:rPr>
                  <a:t>”</a:t>
                </a:r>
                <a:endParaRPr b="0" dirty="0"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38" name="Verifiers">
                <a:extLst>
                  <a:ext uri="{FF2B5EF4-FFF2-40B4-BE49-F238E27FC236}">
                    <a16:creationId xmlns:a16="http://schemas.microsoft.com/office/drawing/2014/main" id="{FDC48A4C-DDFF-CF42-AD66-B8C77A81D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817" y="5918294"/>
                <a:ext cx="1450910" cy="595035"/>
              </a:xfrm>
              <a:prstGeom prst="rect">
                <a:avLst/>
              </a:prstGeom>
              <a:blipFill>
                <a:blip r:embed="rId8"/>
                <a:stretch>
                  <a:fillRect l="-12174" t="-12500" r="-13043" b="-2708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864620B-FC9D-5C4E-B032-2CA1A380769A}"/>
              </a:ext>
            </a:extLst>
          </p:cNvPr>
          <p:cNvSpPr/>
          <p:nvPr/>
        </p:nvSpPr>
        <p:spPr>
          <a:xfrm>
            <a:off x="8014608" y="4403464"/>
            <a:ext cx="2519328" cy="12126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600" dirty="0">
                <a:solidFill>
                  <a:schemeClr val="tx1"/>
                </a:solidFill>
                <a:latin typeface="Radnika Medium" pitchFamily="2" charset="77"/>
              </a:rPr>
              <a:t>FLPCP Verifier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E6718BB-42B8-E84E-8BE2-1F114038DC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8276" y="4916497"/>
            <a:ext cx="447748" cy="89252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924BBEB-6800-C249-B8AD-89FA583E36AC}"/>
              </a:ext>
            </a:extLst>
          </p:cNvPr>
          <p:cNvSpPr/>
          <p:nvPr/>
        </p:nvSpPr>
        <p:spPr>
          <a:xfrm>
            <a:off x="5419899" y="4250059"/>
            <a:ext cx="914400" cy="488196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DB5779-0358-2B46-8B4E-BBC936FE996D}"/>
              </a:ext>
            </a:extLst>
          </p:cNvPr>
          <p:cNvCxnSpPr/>
          <p:nvPr/>
        </p:nvCxnSpPr>
        <p:spPr>
          <a:xfrm>
            <a:off x="838200" y="4089862"/>
            <a:ext cx="2819400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208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5381AD9-36FE-F648-B044-3D089D132282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2987903" y="4644802"/>
            <a:ext cx="776361" cy="772854"/>
          </a:xfrm>
          <a:prstGeom prst="straightConnector1">
            <a:avLst/>
          </a:prstGeom>
          <a:ln w="5715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7715652-31BE-3B44-8064-8481916AFF9B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2967789" y="2933441"/>
            <a:ext cx="796475" cy="766282"/>
          </a:xfrm>
          <a:prstGeom prst="straightConnector1">
            <a:avLst/>
          </a:prstGeom>
          <a:ln w="5715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DB264D-35CC-EB4F-9E12-158C8065435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sz="3400" dirty="0"/>
                  <a:t>If language </a:t>
                </a:r>
                <a14:m>
                  <m:oMath xmlns:m="http://schemas.openxmlformats.org/officeDocument/2006/math"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sz="3400" dirty="0"/>
                  <a:t> has an efficient fully linear PCP, </a:t>
                </a:r>
                <a:br>
                  <a:rPr lang="en-US" sz="3400" dirty="0"/>
                </a:br>
                <a:r>
                  <a:rPr lang="en-US" sz="3400" dirty="0"/>
                  <a:t>it has an efficient ZK proof on distributed data.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DB264D-35CC-EB4F-9E12-158C806543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568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C19E5-DDD8-CF42-BB09-8DC7460BF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E7E0180F-D4FD-E54A-880B-815F87ED47EF}"/>
                  </a:ext>
                </a:extLst>
              </p:cNvPr>
              <p:cNvSpPr/>
              <p:nvPr/>
            </p:nvSpPr>
            <p:spPr>
              <a:xfrm>
                <a:off x="3764264" y="2499482"/>
                <a:ext cx="5935440" cy="86791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Verifier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E7E0180F-D4FD-E54A-880B-815F87ED47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264" y="2499482"/>
                <a:ext cx="5935440" cy="867917"/>
              </a:xfrm>
              <a:prstGeom prst="roundRect">
                <a:avLst/>
              </a:prstGeom>
              <a:blipFill>
                <a:blip r:embed="rId4"/>
                <a:stretch>
                  <a:fillRect l="-1277"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E6F080B6-466F-9347-8940-9AB5E9BEB585}"/>
                  </a:ext>
                </a:extLst>
              </p:cNvPr>
              <p:cNvSpPr/>
              <p:nvPr/>
            </p:nvSpPr>
            <p:spPr>
              <a:xfrm>
                <a:off x="3764264" y="4983697"/>
                <a:ext cx="5935440" cy="86791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Verifier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E6F080B6-466F-9347-8940-9AB5E9BEB5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264" y="4983697"/>
                <a:ext cx="5935440" cy="867917"/>
              </a:xfrm>
              <a:prstGeom prst="roundRect">
                <a:avLst/>
              </a:prstGeom>
              <a:blipFill>
                <a:blip r:embed="rId5"/>
                <a:stretch>
                  <a:fillRect l="-1277"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179E93A-C92C-B94A-A10C-905DAAD5AA6D}"/>
                  </a:ext>
                </a:extLst>
              </p:cNvPr>
              <p:cNvSpPr/>
              <p:nvPr/>
            </p:nvSpPr>
            <p:spPr>
              <a:xfrm>
                <a:off x="5786775" y="2659889"/>
                <a:ext cx="2423954" cy="54710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600" b="1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179E93A-C92C-B94A-A10C-905DAAD5A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775" y="2659889"/>
                <a:ext cx="2423954" cy="5471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28B02E9-2F91-284F-9144-7001B9F8BB04}"/>
                  </a:ext>
                </a:extLst>
              </p:cNvPr>
              <p:cNvSpPr/>
              <p:nvPr/>
            </p:nvSpPr>
            <p:spPr>
              <a:xfrm>
                <a:off x="2153809" y="3421472"/>
                <a:ext cx="1122528" cy="54710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6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28B02E9-2F91-284F-9144-7001B9F8BB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809" y="3421472"/>
                <a:ext cx="1122528" cy="547102"/>
              </a:xfrm>
              <a:prstGeom prst="rect">
                <a:avLst/>
              </a:prstGeom>
              <a:blipFill>
                <a:blip r:embed="rId7"/>
                <a:stretch>
                  <a:fillRect b="-1111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9AC607C-4CC1-F14C-9F6E-C477FE476E5D}"/>
                  </a:ext>
                </a:extLst>
              </p:cNvPr>
              <p:cNvSpPr/>
              <p:nvPr/>
            </p:nvSpPr>
            <p:spPr>
              <a:xfrm>
                <a:off x="5786775" y="5144104"/>
                <a:ext cx="2423954" cy="54710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600" b="1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9AC607C-4CC1-F14C-9F6E-C477FE476E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775" y="5144104"/>
                <a:ext cx="2423954" cy="54710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17CE169-6529-4A49-A811-FABF45A5FDBF}"/>
                  </a:ext>
                </a:extLst>
              </p:cNvPr>
              <p:cNvSpPr/>
              <p:nvPr/>
            </p:nvSpPr>
            <p:spPr>
              <a:xfrm>
                <a:off x="2147402" y="4375951"/>
                <a:ext cx="1135342" cy="54710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6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17CE169-6529-4A49-A811-FABF45A5FD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402" y="4375951"/>
                <a:ext cx="1135342" cy="547102"/>
              </a:xfrm>
              <a:prstGeom prst="rect">
                <a:avLst/>
              </a:prstGeom>
              <a:blipFill>
                <a:blip r:embed="rId9"/>
                <a:stretch>
                  <a:fillRect b="-88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onnection Line">
            <a:extLst>
              <a:ext uri="{FF2B5EF4-FFF2-40B4-BE49-F238E27FC236}">
                <a16:creationId xmlns:a16="http://schemas.microsoft.com/office/drawing/2014/main" id="{5831C336-92B2-1948-AE95-4419EF82ECA6}"/>
              </a:ext>
            </a:extLst>
          </p:cNvPr>
          <p:cNvSpPr/>
          <p:nvPr/>
        </p:nvSpPr>
        <p:spPr>
          <a:xfrm rot="7414442">
            <a:off x="1217634" y="4377624"/>
            <a:ext cx="615748" cy="1347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456" h="21600" extrusionOk="0">
                <a:moveTo>
                  <a:pt x="0" y="21600"/>
                </a:moveTo>
                <a:cubicBezTo>
                  <a:pt x="19203" y="21406"/>
                  <a:pt x="21600" y="14206"/>
                  <a:pt x="7192" y="0"/>
                </a:cubicBezTo>
              </a:path>
            </a:pathLst>
          </a:custGeom>
          <a:ln w="76200">
            <a:solidFill>
              <a:srgbClr val="011893"/>
            </a:solidFill>
            <a:miter lim="400000"/>
            <a:tailEnd type="triangle"/>
          </a:ln>
        </p:spPr>
        <p:txBody>
          <a:bodyPr/>
          <a:lstStyle/>
          <a:p>
            <a:endParaRPr sz="126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2E1D268-C8AB-7644-A518-B7ED037C9817}"/>
                  </a:ext>
                </a:extLst>
              </p:cNvPr>
              <p:cNvSpPr/>
              <p:nvPr/>
            </p:nvSpPr>
            <p:spPr>
              <a:xfrm>
                <a:off x="2147402" y="5376709"/>
                <a:ext cx="1122528" cy="54710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sz="26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2E1D268-C8AB-7644-A518-B7ED037C98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402" y="5376709"/>
                <a:ext cx="1122528" cy="547102"/>
              </a:xfrm>
              <a:prstGeom prst="rect">
                <a:avLst/>
              </a:prstGeom>
              <a:blipFill>
                <a:blip r:embed="rId10"/>
                <a:stretch>
                  <a:fillRect b="-1111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1 = 15 +  (-12) + (- 2)   (mod 31)">
                <a:extLst>
                  <a:ext uri="{FF2B5EF4-FFF2-40B4-BE49-F238E27FC236}">
                    <a16:creationId xmlns:a16="http://schemas.microsoft.com/office/drawing/2014/main" id="{3376A904-F17C-0B43-8FA9-2411EFB258D2}"/>
                  </a:ext>
                </a:extLst>
              </p:cNvPr>
              <p:cNvSpPr txBox="1"/>
              <p:nvPr/>
            </p:nvSpPr>
            <p:spPr>
              <a:xfrm>
                <a:off x="2153809" y="4853080"/>
                <a:ext cx="1122528" cy="56457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35718" tIns="35718" rIns="35718" bIns="35718">
                <a:spAutoFit/>
              </a:bodyPr>
              <a:lstStyle/>
              <a:p>
                <a:pPr algn="l">
                  <a:defRPr sz="3200">
                    <a:latin typeface="Helvetica"/>
                    <a:ea typeface="Helvetica"/>
                    <a:cs typeface="Helvetica"/>
                    <a:sym typeface="Helvetica"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19" name="1 = 15 +  (-12) + (- 2)   (mod 31)">
                <a:extLst>
                  <a:ext uri="{FF2B5EF4-FFF2-40B4-BE49-F238E27FC236}">
                    <a16:creationId xmlns:a16="http://schemas.microsoft.com/office/drawing/2014/main" id="{3376A904-F17C-0B43-8FA9-2411EFB25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809" y="4853080"/>
                <a:ext cx="1122528" cy="56457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1 = 15 +  (-12) + (- 2)   (mod 31)">
                <a:extLst>
                  <a:ext uri="{FF2B5EF4-FFF2-40B4-BE49-F238E27FC236}">
                    <a16:creationId xmlns:a16="http://schemas.microsoft.com/office/drawing/2014/main" id="{A7978F10-D0EB-1D47-A4A9-026B4EB3DACB}"/>
                  </a:ext>
                </a:extLst>
              </p:cNvPr>
              <p:cNvSpPr txBox="1"/>
              <p:nvPr/>
            </p:nvSpPr>
            <p:spPr>
              <a:xfrm>
                <a:off x="2153809" y="3843459"/>
                <a:ext cx="1122528" cy="56457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35718" tIns="35718" rIns="35718" bIns="35718">
                <a:spAutoFit/>
              </a:bodyPr>
              <a:lstStyle/>
              <a:p>
                <a:pPr algn="l">
                  <a:defRPr sz="3200">
                    <a:latin typeface="Helvetica"/>
                    <a:ea typeface="Helvetica"/>
                    <a:cs typeface="Helvetica"/>
                    <a:sym typeface="Helvetica"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1" name="1 = 15 +  (-12) + (- 2)   (mod 31)">
                <a:extLst>
                  <a:ext uri="{FF2B5EF4-FFF2-40B4-BE49-F238E27FC236}">
                    <a16:creationId xmlns:a16="http://schemas.microsoft.com/office/drawing/2014/main" id="{A7978F10-D0EB-1D47-A4A9-026B4EB3D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809" y="3843459"/>
                <a:ext cx="1122528" cy="56457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E618667-8537-9B4A-A57B-B4F1A02D1305}"/>
              </a:ext>
            </a:extLst>
          </p:cNvPr>
          <p:cNvSpPr/>
          <p:nvPr/>
        </p:nvSpPr>
        <p:spPr>
          <a:xfrm>
            <a:off x="386862" y="3428999"/>
            <a:ext cx="1705707" cy="11439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Radnika Medium" pitchFamily="2" charset="77"/>
              </a:rPr>
              <a:t>Prover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2A29A7-B98B-9741-B13D-41AF96A523BE}"/>
              </a:ext>
            </a:extLst>
          </p:cNvPr>
          <p:cNvSpPr txBox="1"/>
          <p:nvPr/>
        </p:nvSpPr>
        <p:spPr>
          <a:xfrm>
            <a:off x="838200" y="1746570"/>
            <a:ext cx="9861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11893"/>
                </a:solidFill>
                <a:latin typeface="Radnika Medium" pitchFamily="2" charset="77"/>
              </a:rPr>
              <a:t>1. Generate FLPCP proof and split it using secret sharing.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CF333DC-948A-8D4C-A2CA-9EF97505558F}"/>
                  </a:ext>
                </a:extLst>
              </p:cNvPr>
              <p:cNvSpPr/>
              <p:nvPr/>
            </p:nvSpPr>
            <p:spPr>
              <a:xfrm>
                <a:off x="322307" y="3987562"/>
                <a:ext cx="183481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1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400" b="1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‖</m:t>
                          </m:r>
                          <m:sSub>
                            <m:sSubPr>
                              <m:ctrlPr>
                                <a:rPr lang="en-US" sz="2400" b="1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400" b="1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ℒ</m:t>
                      </m:r>
                    </m:oMath>
                  </m:oMathPara>
                </a14:m>
                <a:endParaRPr lang="en-US" sz="2400" dirty="0"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CF333DC-948A-8D4C-A2CA-9EF9750555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07" y="3987562"/>
                <a:ext cx="1834816" cy="461665"/>
              </a:xfrm>
              <a:prstGeom prst="rect">
                <a:avLst/>
              </a:prstGeom>
              <a:blipFill>
                <a:blip r:embed="rId13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34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4" grpId="0" animBg="1"/>
      <p:bldP spid="16" grpId="0" animBg="1"/>
      <p:bldP spid="18" grpId="0" animBg="1"/>
      <p:bldP spid="19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DB264D-35CC-EB4F-9E12-158C8065435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sz="3400" dirty="0"/>
                  <a:t>If language 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sz="3400" dirty="0"/>
                  <a:t> has an efficient fully linear PCP, </a:t>
                </a:r>
                <a:br>
                  <a:rPr lang="en-US" sz="3400" dirty="0"/>
                </a:br>
                <a:r>
                  <a:rPr lang="en-US" sz="3400" dirty="0"/>
                  <a:t>it has an efficient ZK proof on distributed data.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DB264D-35CC-EB4F-9E12-158C806543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568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C19E5-DDD8-CF42-BB09-8DC7460BF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A37A604-3897-F84E-AC6D-801051E4DDC8}"/>
                  </a:ext>
                </a:extLst>
              </p:cNvPr>
              <p:cNvSpPr/>
              <p:nvPr/>
            </p:nvSpPr>
            <p:spPr>
              <a:xfrm>
                <a:off x="5786774" y="3872135"/>
                <a:ext cx="3729705" cy="547103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5 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  1  </m:t>
                        </m:r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 2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| 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 |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2800" dirty="0">
                    <a:latin typeface="Radnika Medium" pitchFamily="2" charset="77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US" sz="2800" dirty="0">
                    <a:latin typeface="Radnika Medium" pitchFamily="2" charset="77"/>
                  </a:rPr>
                  <a:t>  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A37A604-3897-F84E-AC6D-801051E4DD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774" y="3872135"/>
                <a:ext cx="3729705" cy="547103"/>
              </a:xfrm>
              <a:prstGeom prst="rect">
                <a:avLst/>
              </a:prstGeom>
              <a:blipFill>
                <a:blip r:embed="rId4"/>
                <a:stretch>
                  <a:fillRect b="-204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DE77D0-6E29-FB4B-89CA-07F377048522}"/>
                  </a:ext>
                </a:extLst>
              </p:cNvPr>
              <p:cNvSpPr txBox="1"/>
              <p:nvPr/>
            </p:nvSpPr>
            <p:spPr>
              <a:xfrm>
                <a:off x="3876419" y="3868857"/>
                <a:ext cx="19427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800" dirty="0">
                    <a:solidFill>
                      <a:srgbClr val="385723"/>
                    </a:solidFill>
                    <a:latin typeface="Radnika Medium" pitchFamily="2" charset="77"/>
                  </a:rPr>
                  <a:t>Query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385723"/>
                        </a:solidFill>
                        <a:latin typeface="Cambria Math" panose="02040503050406030204" pitchFamily="18" charset="0"/>
                      </a:rPr>
                      <m:t>𝐪</m:t>
                    </m:r>
                    <m:r>
                      <a:rPr lang="en-US" sz="2800" b="0" i="1" smtClean="0">
                        <a:solidFill>
                          <a:srgbClr val="385723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2800" dirty="0">
                  <a:solidFill>
                    <a:srgbClr val="385723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DE77D0-6E29-FB4B-89CA-07F377048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419" y="3868857"/>
                <a:ext cx="1942733" cy="523220"/>
              </a:xfrm>
              <a:prstGeom prst="rect">
                <a:avLst/>
              </a:prstGeom>
              <a:blipFill>
                <a:blip r:embed="rId5"/>
                <a:stretch>
                  <a:fillRect t="-14286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747D1D6E-E2FD-9B4C-8FCF-0CADC762086A}"/>
                  </a:ext>
                </a:extLst>
              </p:cNvPr>
              <p:cNvSpPr/>
              <p:nvPr/>
            </p:nvSpPr>
            <p:spPr>
              <a:xfrm>
                <a:off x="3764264" y="2499482"/>
                <a:ext cx="5935440" cy="86791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Verifier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747D1D6E-E2FD-9B4C-8FCF-0CADC76208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264" y="2499482"/>
                <a:ext cx="5935440" cy="867917"/>
              </a:xfrm>
              <a:prstGeom prst="roundRect">
                <a:avLst/>
              </a:prstGeom>
              <a:blipFill>
                <a:blip r:embed="rId6"/>
                <a:stretch>
                  <a:fillRect l="-1277"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5A65FF48-3534-284A-B3D9-56CD1286A525}"/>
                  </a:ext>
                </a:extLst>
              </p:cNvPr>
              <p:cNvSpPr/>
              <p:nvPr/>
            </p:nvSpPr>
            <p:spPr>
              <a:xfrm>
                <a:off x="3764264" y="4983697"/>
                <a:ext cx="5935440" cy="86791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Verifier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5A65FF48-3534-284A-B3D9-56CD1286A5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264" y="4983697"/>
                <a:ext cx="5935440" cy="867917"/>
              </a:xfrm>
              <a:prstGeom prst="roundRect">
                <a:avLst/>
              </a:prstGeom>
              <a:blipFill>
                <a:blip r:embed="rId7"/>
                <a:stretch>
                  <a:fillRect l="-1277"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71D8609-C48F-8F4F-9C8D-4AE88D9DEEA7}"/>
                  </a:ext>
                </a:extLst>
              </p:cNvPr>
              <p:cNvSpPr/>
              <p:nvPr/>
            </p:nvSpPr>
            <p:spPr>
              <a:xfrm>
                <a:off x="5786775" y="2659889"/>
                <a:ext cx="2423954" cy="54710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600" b="1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71D8609-C48F-8F4F-9C8D-4AE88D9DEE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775" y="2659889"/>
                <a:ext cx="2423954" cy="54710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6F3E6F6-8CC2-E44A-BFEE-6E944BEC3C4C}"/>
                  </a:ext>
                </a:extLst>
              </p:cNvPr>
              <p:cNvSpPr/>
              <p:nvPr/>
            </p:nvSpPr>
            <p:spPr>
              <a:xfrm>
                <a:off x="5786775" y="5144104"/>
                <a:ext cx="2423954" cy="54710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600" b="1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6F3E6F6-8CC2-E44A-BFEE-6E944BEC3C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775" y="5144104"/>
                <a:ext cx="2423954" cy="54710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28B02E9-2F91-284F-9144-7001B9F8BB04}"/>
                  </a:ext>
                </a:extLst>
              </p:cNvPr>
              <p:cNvSpPr/>
              <p:nvPr/>
            </p:nvSpPr>
            <p:spPr>
              <a:xfrm>
                <a:off x="8393952" y="2658960"/>
                <a:ext cx="1122528" cy="54710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6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28B02E9-2F91-284F-9144-7001B9F8BB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3952" y="2658960"/>
                <a:ext cx="1122528" cy="547102"/>
              </a:xfrm>
              <a:prstGeom prst="rect">
                <a:avLst/>
              </a:prstGeom>
              <a:blipFill>
                <a:blip r:embed="rId10"/>
                <a:stretch>
                  <a:fillRect b="-1111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17CE169-6529-4A49-A811-FABF45A5FDBF}"/>
                  </a:ext>
                </a:extLst>
              </p:cNvPr>
              <p:cNvSpPr/>
              <p:nvPr/>
            </p:nvSpPr>
            <p:spPr>
              <a:xfrm>
                <a:off x="8381138" y="5144104"/>
                <a:ext cx="1135342" cy="54710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6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17CE169-6529-4A49-A811-FABF45A5FD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138" y="5144104"/>
                <a:ext cx="1135342" cy="547102"/>
              </a:xfrm>
              <a:prstGeom prst="rect">
                <a:avLst/>
              </a:prstGeom>
              <a:blipFill>
                <a:blip r:embed="rId11"/>
                <a:stretch>
                  <a:fillRect b="-1111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D3E04C43-054F-434A-B94E-D7951EBB142F}"/>
              </a:ext>
            </a:extLst>
          </p:cNvPr>
          <p:cNvSpPr txBox="1"/>
          <p:nvPr/>
        </p:nvSpPr>
        <p:spPr>
          <a:xfrm>
            <a:off x="838200" y="1746570"/>
            <a:ext cx="10198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11893"/>
                </a:solidFill>
                <a:latin typeface="Radnika Medium" pitchFamily="2" charset="77"/>
              </a:rPr>
              <a:t>2. Sample query vectors using common randomness.</a:t>
            </a:r>
          </a:p>
        </p:txBody>
      </p:sp>
    </p:spTree>
    <p:extLst>
      <p:ext uri="{BB962C8B-B14F-4D97-AF65-F5344CB8AC3E}">
        <p14:creationId xmlns:p14="http://schemas.microsoft.com/office/powerpoint/2010/main" val="344096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706053C-8644-DF44-90CE-FA9A5DA6BD9B}"/>
              </a:ext>
            </a:extLst>
          </p:cNvPr>
          <p:cNvCxnSpPr>
            <a:cxnSpLocks/>
          </p:cNvCxnSpPr>
          <p:nvPr/>
        </p:nvCxnSpPr>
        <p:spPr>
          <a:xfrm>
            <a:off x="5066762" y="2973274"/>
            <a:ext cx="0" cy="951026"/>
          </a:xfrm>
          <a:prstGeom prst="straightConnector1">
            <a:avLst/>
          </a:prstGeom>
          <a:ln w="5715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5322952-3342-C640-A451-462133530AC7}"/>
              </a:ext>
            </a:extLst>
          </p:cNvPr>
          <p:cNvCxnSpPr>
            <a:cxnSpLocks/>
          </p:cNvCxnSpPr>
          <p:nvPr/>
        </p:nvCxnSpPr>
        <p:spPr>
          <a:xfrm flipV="1">
            <a:off x="5066762" y="4472175"/>
            <a:ext cx="0" cy="857710"/>
          </a:xfrm>
          <a:prstGeom prst="straightConnector1">
            <a:avLst/>
          </a:prstGeom>
          <a:ln w="5715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DB264D-35CC-EB4F-9E12-158C8065435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sz="3400" dirty="0"/>
                  <a:t>If language 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sz="3400" dirty="0"/>
                  <a:t> has an efficient fully linear PCP, </a:t>
                </a:r>
                <a:br>
                  <a:rPr lang="en-US" sz="3400" dirty="0"/>
                </a:br>
                <a:r>
                  <a:rPr lang="en-US" sz="3400" dirty="0"/>
                  <a:t>it has an efficient ZK proof on distributed data.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DB264D-35CC-EB4F-9E12-158C806543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568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C19E5-DDD8-CF42-BB09-8DC7460BF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747D1D6E-E2FD-9B4C-8FCF-0CADC762086A}"/>
                  </a:ext>
                </a:extLst>
              </p:cNvPr>
              <p:cNvSpPr/>
              <p:nvPr/>
            </p:nvSpPr>
            <p:spPr>
              <a:xfrm>
                <a:off x="3764264" y="2499482"/>
                <a:ext cx="5935440" cy="86791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Verifier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747D1D6E-E2FD-9B4C-8FCF-0CADC76208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264" y="2499482"/>
                <a:ext cx="5935440" cy="867917"/>
              </a:xfrm>
              <a:prstGeom prst="roundRect">
                <a:avLst/>
              </a:prstGeom>
              <a:blipFill>
                <a:blip r:embed="rId4"/>
                <a:stretch>
                  <a:fillRect l="-1277"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5A65FF48-3534-284A-B3D9-56CD1286A525}"/>
                  </a:ext>
                </a:extLst>
              </p:cNvPr>
              <p:cNvSpPr/>
              <p:nvPr/>
            </p:nvSpPr>
            <p:spPr>
              <a:xfrm>
                <a:off x="3764264" y="4983697"/>
                <a:ext cx="5935440" cy="86791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Verifier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5A65FF48-3534-284A-B3D9-56CD1286A5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264" y="4983697"/>
                <a:ext cx="5935440" cy="867917"/>
              </a:xfrm>
              <a:prstGeom prst="roundRect">
                <a:avLst/>
              </a:prstGeom>
              <a:blipFill>
                <a:blip r:embed="rId5"/>
                <a:stretch>
                  <a:fillRect l="-1277"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71D8609-C48F-8F4F-9C8D-4AE88D9DEEA7}"/>
                  </a:ext>
                </a:extLst>
              </p:cNvPr>
              <p:cNvSpPr/>
              <p:nvPr/>
            </p:nvSpPr>
            <p:spPr>
              <a:xfrm>
                <a:off x="5786775" y="2659889"/>
                <a:ext cx="2423954" cy="54710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600" b="1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71D8609-C48F-8F4F-9C8D-4AE88D9DEE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775" y="2659889"/>
                <a:ext cx="2423954" cy="5471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6F3E6F6-8CC2-E44A-BFEE-6E944BEC3C4C}"/>
                  </a:ext>
                </a:extLst>
              </p:cNvPr>
              <p:cNvSpPr/>
              <p:nvPr/>
            </p:nvSpPr>
            <p:spPr>
              <a:xfrm>
                <a:off x="5786775" y="5144104"/>
                <a:ext cx="2423954" cy="54710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600" b="1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6F3E6F6-8CC2-E44A-BFEE-6E944BEC3C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775" y="5144104"/>
                <a:ext cx="2423954" cy="54710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28B02E9-2F91-284F-9144-7001B9F8BB04}"/>
                  </a:ext>
                </a:extLst>
              </p:cNvPr>
              <p:cNvSpPr/>
              <p:nvPr/>
            </p:nvSpPr>
            <p:spPr>
              <a:xfrm>
                <a:off x="8393952" y="2658960"/>
                <a:ext cx="1122528" cy="54710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6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28B02E9-2F91-284F-9144-7001B9F8BB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3952" y="2658960"/>
                <a:ext cx="1122528" cy="547102"/>
              </a:xfrm>
              <a:prstGeom prst="rect">
                <a:avLst/>
              </a:prstGeom>
              <a:blipFill>
                <a:blip r:embed="rId8"/>
                <a:stretch>
                  <a:fillRect b="-1111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17CE169-6529-4A49-A811-FABF45A5FDBF}"/>
                  </a:ext>
                </a:extLst>
              </p:cNvPr>
              <p:cNvSpPr/>
              <p:nvPr/>
            </p:nvSpPr>
            <p:spPr>
              <a:xfrm>
                <a:off x="8381138" y="5144104"/>
                <a:ext cx="1135342" cy="54710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6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17CE169-6529-4A49-A811-FABF45A5FD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138" y="5144104"/>
                <a:ext cx="1135342" cy="547102"/>
              </a:xfrm>
              <a:prstGeom prst="rect">
                <a:avLst/>
              </a:prstGeom>
              <a:blipFill>
                <a:blip r:embed="rId9"/>
                <a:stretch>
                  <a:fillRect b="-1111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Verifiers">
                <a:extLst>
                  <a:ext uri="{FF2B5EF4-FFF2-40B4-BE49-F238E27FC236}">
                    <a16:creationId xmlns:a16="http://schemas.microsoft.com/office/drawing/2014/main" id="{C97025A6-2322-374B-985F-56E9A4D18928}"/>
                  </a:ext>
                </a:extLst>
              </p:cNvPr>
              <p:cNvSpPr txBox="1"/>
              <p:nvPr/>
            </p:nvSpPr>
            <p:spPr>
              <a:xfrm>
                <a:off x="5211699" y="3429000"/>
                <a:ext cx="2861745" cy="53347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32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385723"/>
                              </a:solidFill>
                              <a:latin typeface="Cambria Math" panose="02040503050406030204" pitchFamily="18" charset="0"/>
                            </a:rPr>
                            <m:t>q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1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b="1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‖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1189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11893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11893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𝔽</m:t>
                      </m:r>
                    </m:oMath>
                  </m:oMathPara>
                </a14:m>
                <a:endParaRPr sz="2800" b="0" dirty="0"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35" name="Verifiers">
                <a:extLst>
                  <a:ext uri="{FF2B5EF4-FFF2-40B4-BE49-F238E27FC236}">
                    <a16:creationId xmlns:a16="http://schemas.microsoft.com/office/drawing/2014/main" id="{C97025A6-2322-374B-985F-56E9A4D18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1699" y="3429000"/>
                <a:ext cx="2861745" cy="533479"/>
              </a:xfrm>
              <a:prstGeom prst="rect">
                <a:avLst/>
              </a:prstGeom>
              <a:blipFill>
                <a:blip r:embed="rId10"/>
                <a:stretch>
                  <a:fillRect b="-2093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D3E04C43-054F-434A-B94E-D7951EBB142F}"/>
              </a:ext>
            </a:extLst>
          </p:cNvPr>
          <p:cNvSpPr txBox="1"/>
          <p:nvPr/>
        </p:nvSpPr>
        <p:spPr>
          <a:xfrm>
            <a:off x="838200" y="1746570"/>
            <a:ext cx="10198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11893"/>
                </a:solidFill>
                <a:latin typeface="Radnika Medium" pitchFamily="2" charset="77"/>
              </a:rPr>
              <a:t>3. Publish shares of query answers and reconstruct.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Verifiers">
                <a:extLst>
                  <a:ext uri="{FF2B5EF4-FFF2-40B4-BE49-F238E27FC236}">
                    <a16:creationId xmlns:a16="http://schemas.microsoft.com/office/drawing/2014/main" id="{7BE8E5AE-DDEA-8D42-9ED7-CC377E9A694E}"/>
                  </a:ext>
                </a:extLst>
              </p:cNvPr>
              <p:cNvSpPr txBox="1"/>
              <p:nvPr/>
            </p:nvSpPr>
            <p:spPr>
              <a:xfrm>
                <a:off x="5211700" y="4367551"/>
                <a:ext cx="2870016" cy="53347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32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385723"/>
                              </a:solidFill>
                              <a:latin typeface="Cambria Math" panose="02040503050406030204" pitchFamily="18" charset="0"/>
                            </a:rPr>
                            <m:t>q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1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a:rPr lang="en-US" sz="2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b="1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‖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1189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11893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11893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𝔽</m:t>
                      </m:r>
                    </m:oMath>
                  </m:oMathPara>
                </a14:m>
                <a:endParaRPr sz="2800" b="0" dirty="0"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16" name="Verifiers">
                <a:extLst>
                  <a:ext uri="{FF2B5EF4-FFF2-40B4-BE49-F238E27FC236}">
                    <a16:creationId xmlns:a16="http://schemas.microsoft.com/office/drawing/2014/main" id="{7BE8E5AE-DDEA-8D42-9ED7-CC377E9A6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1700" y="4367551"/>
                <a:ext cx="2870016" cy="533479"/>
              </a:xfrm>
              <a:prstGeom prst="rect">
                <a:avLst/>
              </a:prstGeom>
              <a:blipFill>
                <a:blip r:embed="rId11"/>
                <a:stretch>
                  <a:fillRect b="-2093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1 = 15 +  (-12) + (- 2)   (mod 31)">
                <a:extLst>
                  <a:ext uri="{FF2B5EF4-FFF2-40B4-BE49-F238E27FC236}">
                    <a16:creationId xmlns:a16="http://schemas.microsoft.com/office/drawing/2014/main" id="{4EDEBA10-7616-D142-BBD1-71EFE9CF1E8B}"/>
                  </a:ext>
                </a:extLst>
              </p:cNvPr>
              <p:cNvSpPr txBox="1"/>
              <p:nvPr/>
            </p:nvSpPr>
            <p:spPr>
              <a:xfrm>
                <a:off x="5601422" y="3932559"/>
                <a:ext cx="1122528" cy="56457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35718" tIns="35718" rIns="35718" bIns="35718">
                <a:spAutoFit/>
              </a:bodyPr>
              <a:lstStyle/>
              <a:p>
                <a:pPr algn="l">
                  <a:defRPr sz="3200">
                    <a:latin typeface="Helvetica"/>
                    <a:ea typeface="Helvetica"/>
                    <a:cs typeface="Helvetica"/>
                    <a:sym typeface="Helvetica"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0" name="1 = 15 +  (-12) + (- 2)   (mod 31)">
                <a:extLst>
                  <a:ext uri="{FF2B5EF4-FFF2-40B4-BE49-F238E27FC236}">
                    <a16:creationId xmlns:a16="http://schemas.microsoft.com/office/drawing/2014/main" id="{4EDEBA10-7616-D142-BBD1-71EFE9CF1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1422" y="3932559"/>
                <a:ext cx="1122528" cy="56457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Verifiers">
                <a:extLst>
                  <a:ext uri="{FF2B5EF4-FFF2-40B4-BE49-F238E27FC236}">
                    <a16:creationId xmlns:a16="http://schemas.microsoft.com/office/drawing/2014/main" id="{1F6EF8E2-A483-1B49-B390-0CB6881429D2}"/>
                  </a:ext>
                </a:extLst>
              </p:cNvPr>
              <p:cNvSpPr txBox="1"/>
              <p:nvPr/>
            </p:nvSpPr>
            <p:spPr>
              <a:xfrm>
                <a:off x="8143039" y="3732663"/>
                <a:ext cx="3376052" cy="96436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32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385723"/>
                              </a:solidFill>
                              <a:latin typeface="Cambria Math" panose="02040503050406030204" pitchFamily="18" charset="0"/>
                            </a:rPr>
                            <m:t>q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1189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‖(</m:t>
                              </m:r>
                              <m:r>
                                <a:rPr lang="en-US" sz="2800" i="1">
                                  <a:solidFill>
                                    <a:srgbClr val="011893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11893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011893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01189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rgbClr val="011893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rgbClr val="011893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800" b="0" dirty="0">
                  <a:solidFill>
                    <a:srgbClr val="9C2728"/>
                  </a:solidFill>
                  <a:latin typeface="Radnika Medium" pitchFamily="2" charset="77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8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rgbClr val="385723"/>
                              </a:solidFill>
                              <a:latin typeface="Cambria Math" panose="02040503050406030204" pitchFamily="18" charset="0"/>
                            </a:rPr>
                            <m:t>q</m:t>
                          </m:r>
                          <m:r>
                            <a:rPr lang="en-US" sz="2800" b="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‖</m:t>
                          </m:r>
                          <m:r>
                            <a:rPr lang="en-US" sz="2800" b="1" i="1" dirty="0" smtClean="0">
                              <a:solidFill>
                                <a:srgbClr val="011893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answer</m:t>
                      </m:r>
                    </m:oMath>
                  </m:oMathPara>
                </a14:m>
                <a:endParaRPr lang="en-US" sz="2800" b="0" dirty="0">
                  <a:solidFill>
                    <a:srgbClr val="9C2728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3" name="Verifiers">
                <a:extLst>
                  <a:ext uri="{FF2B5EF4-FFF2-40B4-BE49-F238E27FC236}">
                    <a16:creationId xmlns:a16="http://schemas.microsoft.com/office/drawing/2014/main" id="{1F6EF8E2-A483-1B49-B390-0CB688142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039" y="3732663"/>
                <a:ext cx="3376052" cy="964367"/>
              </a:xfrm>
              <a:prstGeom prst="rect">
                <a:avLst/>
              </a:prstGeom>
              <a:blipFill>
                <a:blip r:embed="rId13"/>
                <a:stretch>
                  <a:fillRect l="-749" b="-1039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361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6" grpId="0" animBg="1"/>
      <p:bldP spid="20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706053C-8644-DF44-90CE-FA9A5DA6BD9B}"/>
              </a:ext>
            </a:extLst>
          </p:cNvPr>
          <p:cNvCxnSpPr>
            <a:cxnSpLocks/>
          </p:cNvCxnSpPr>
          <p:nvPr/>
        </p:nvCxnSpPr>
        <p:spPr>
          <a:xfrm flipV="1">
            <a:off x="6867123" y="3369083"/>
            <a:ext cx="0" cy="555217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5322952-3342-C640-A451-462133530AC7}"/>
              </a:ext>
            </a:extLst>
          </p:cNvPr>
          <p:cNvCxnSpPr>
            <a:cxnSpLocks/>
          </p:cNvCxnSpPr>
          <p:nvPr/>
        </p:nvCxnSpPr>
        <p:spPr>
          <a:xfrm>
            <a:off x="6867124" y="4474181"/>
            <a:ext cx="0" cy="46938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DB264D-35CC-EB4F-9E12-158C8065435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sz="3400" dirty="0"/>
                  <a:t>If language 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sz="3400" dirty="0"/>
                  <a:t> has an efficient fully linear PCP, </a:t>
                </a:r>
                <a:br>
                  <a:rPr lang="en-US" sz="3400" dirty="0"/>
                </a:br>
                <a:r>
                  <a:rPr lang="en-US" sz="3400" dirty="0"/>
                  <a:t>it has an efficient ZK proof on distributed data.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DB264D-35CC-EB4F-9E12-158C806543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568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C19E5-DDD8-CF42-BB09-8DC7460BF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747D1D6E-E2FD-9B4C-8FCF-0CADC762086A}"/>
                  </a:ext>
                </a:extLst>
              </p:cNvPr>
              <p:cNvSpPr/>
              <p:nvPr/>
            </p:nvSpPr>
            <p:spPr>
              <a:xfrm>
                <a:off x="3764264" y="2499482"/>
                <a:ext cx="5935440" cy="86791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Verifier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747D1D6E-E2FD-9B4C-8FCF-0CADC76208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264" y="2499482"/>
                <a:ext cx="5935440" cy="867917"/>
              </a:xfrm>
              <a:prstGeom prst="roundRect">
                <a:avLst/>
              </a:prstGeom>
              <a:blipFill>
                <a:blip r:embed="rId4"/>
                <a:stretch>
                  <a:fillRect l="-1277"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5A65FF48-3534-284A-B3D9-56CD1286A525}"/>
                  </a:ext>
                </a:extLst>
              </p:cNvPr>
              <p:cNvSpPr/>
              <p:nvPr/>
            </p:nvSpPr>
            <p:spPr>
              <a:xfrm>
                <a:off x="3764264" y="4983697"/>
                <a:ext cx="5935440" cy="86791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Verifier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5A65FF48-3534-284A-B3D9-56CD1286A5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264" y="4983697"/>
                <a:ext cx="5935440" cy="867917"/>
              </a:xfrm>
              <a:prstGeom prst="roundRect">
                <a:avLst/>
              </a:prstGeom>
              <a:blipFill>
                <a:blip r:embed="rId5"/>
                <a:stretch>
                  <a:fillRect l="-1277"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71D8609-C48F-8F4F-9C8D-4AE88D9DEEA7}"/>
                  </a:ext>
                </a:extLst>
              </p:cNvPr>
              <p:cNvSpPr/>
              <p:nvPr/>
            </p:nvSpPr>
            <p:spPr>
              <a:xfrm>
                <a:off x="5786775" y="2659889"/>
                <a:ext cx="2423954" cy="54710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600" b="1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71D8609-C48F-8F4F-9C8D-4AE88D9DEE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775" y="2659889"/>
                <a:ext cx="2423954" cy="5471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6F3E6F6-8CC2-E44A-BFEE-6E944BEC3C4C}"/>
                  </a:ext>
                </a:extLst>
              </p:cNvPr>
              <p:cNvSpPr/>
              <p:nvPr/>
            </p:nvSpPr>
            <p:spPr>
              <a:xfrm>
                <a:off x="5786775" y="5144104"/>
                <a:ext cx="2423954" cy="54710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600" b="1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6F3E6F6-8CC2-E44A-BFEE-6E944BEC3C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775" y="5144104"/>
                <a:ext cx="2423954" cy="54710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28B02E9-2F91-284F-9144-7001B9F8BB04}"/>
                  </a:ext>
                </a:extLst>
              </p:cNvPr>
              <p:cNvSpPr/>
              <p:nvPr/>
            </p:nvSpPr>
            <p:spPr>
              <a:xfrm>
                <a:off x="8393952" y="2658960"/>
                <a:ext cx="1122528" cy="54710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6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28B02E9-2F91-284F-9144-7001B9F8BB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3952" y="2658960"/>
                <a:ext cx="1122528" cy="547102"/>
              </a:xfrm>
              <a:prstGeom prst="rect">
                <a:avLst/>
              </a:prstGeom>
              <a:blipFill>
                <a:blip r:embed="rId8"/>
                <a:stretch>
                  <a:fillRect b="-1111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17CE169-6529-4A49-A811-FABF45A5FDBF}"/>
                  </a:ext>
                </a:extLst>
              </p:cNvPr>
              <p:cNvSpPr/>
              <p:nvPr/>
            </p:nvSpPr>
            <p:spPr>
              <a:xfrm>
                <a:off x="8381138" y="5144104"/>
                <a:ext cx="1135342" cy="54710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6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17CE169-6529-4A49-A811-FABF45A5FD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138" y="5144104"/>
                <a:ext cx="1135342" cy="547102"/>
              </a:xfrm>
              <a:prstGeom prst="rect">
                <a:avLst/>
              </a:prstGeom>
              <a:blipFill>
                <a:blip r:embed="rId9"/>
                <a:stretch>
                  <a:fillRect b="-1111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3E04C43-054F-434A-B94E-D7951EBB142F}"/>
                  </a:ext>
                </a:extLst>
              </p:cNvPr>
              <p:cNvSpPr txBox="1"/>
              <p:nvPr/>
            </p:nvSpPr>
            <p:spPr>
              <a:xfrm>
                <a:off x="838200" y="1746570"/>
                <a:ext cx="101987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11893"/>
                    </a:solidFill>
                    <a:latin typeface="Radnika Medium" pitchFamily="2" charset="77"/>
                  </a:rPr>
                  <a:t>4. Recover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11893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1189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1189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011893"/>
                    </a:solidFill>
                    <a:latin typeface="Radnika Medium" pitchFamily="2" charset="77"/>
                  </a:rPr>
                  <a:t> query answers, run FLPCP verifier.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3E04C43-054F-434A-B94E-D7951EBB1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746570"/>
                <a:ext cx="10198768" cy="523220"/>
              </a:xfrm>
              <a:prstGeom prst="rect">
                <a:avLst/>
              </a:prstGeom>
              <a:blipFill>
                <a:blip r:embed="rId10"/>
                <a:stretch>
                  <a:fillRect l="-1119" t="-14286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C7190A4E-E217-1245-8F51-34006FCBB6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4452" y="5405353"/>
            <a:ext cx="447748" cy="8925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39CF57-6708-D340-AEF7-6206DF2859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72577" y="3027265"/>
            <a:ext cx="447748" cy="892521"/>
          </a:xfrm>
          <a:prstGeom prst="rect">
            <a:avLst/>
          </a:prstGeom>
        </p:spPr>
      </p:pic>
      <p:sp>
        <p:nvSpPr>
          <p:cNvPr id="22" name="Verifiers">
            <a:extLst>
              <a:ext uri="{FF2B5EF4-FFF2-40B4-BE49-F238E27FC236}">
                <a16:creationId xmlns:a16="http://schemas.microsoft.com/office/drawing/2014/main" id="{04988C03-AE57-F64A-8C24-8CAD59412461}"/>
              </a:ext>
            </a:extLst>
          </p:cNvPr>
          <p:cNvSpPr txBox="1"/>
          <p:nvPr/>
        </p:nvSpPr>
        <p:spPr>
          <a:xfrm>
            <a:off x="8187921" y="5719571"/>
            <a:ext cx="10265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endParaRPr b="0" dirty="0">
              <a:latin typeface="Radnika Medium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ular Callout 26">
                <a:extLst>
                  <a:ext uri="{FF2B5EF4-FFF2-40B4-BE49-F238E27FC236}">
                    <a16:creationId xmlns:a16="http://schemas.microsoft.com/office/drawing/2014/main" id="{2B954E61-996F-0145-BCCC-2507476447DA}"/>
                  </a:ext>
                </a:extLst>
              </p:cNvPr>
              <p:cNvSpPr/>
              <p:nvPr/>
            </p:nvSpPr>
            <p:spPr>
              <a:xfrm>
                <a:off x="10245273" y="2622221"/>
                <a:ext cx="1272960" cy="583841"/>
              </a:xfrm>
              <a:prstGeom prst="wedgeRoundRectCallout">
                <a:avLst>
                  <a:gd name="adj1" fmla="val -72351"/>
                  <a:gd name="adj2" fmla="val 61363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3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ℒ</m:t>
                      </m:r>
                    </m:oMath>
                  </m:oMathPara>
                </a14:m>
                <a:endParaRPr lang="en-US" sz="3200" dirty="0"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7" name="Rounded Rectangular Callout 26">
                <a:extLst>
                  <a:ext uri="{FF2B5EF4-FFF2-40B4-BE49-F238E27FC236}">
                    <a16:creationId xmlns:a16="http://schemas.microsoft.com/office/drawing/2014/main" id="{2B954E61-996F-0145-BCCC-2507476447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5273" y="2622221"/>
                <a:ext cx="1272960" cy="583841"/>
              </a:xfrm>
              <a:prstGeom prst="wedgeRoundRectCallout">
                <a:avLst>
                  <a:gd name="adj1" fmla="val -72351"/>
                  <a:gd name="adj2" fmla="val 61363"/>
                  <a:gd name="adj3" fmla="val 16667"/>
                </a:avLst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ular Callout 27">
                <a:extLst>
                  <a:ext uri="{FF2B5EF4-FFF2-40B4-BE49-F238E27FC236}">
                    <a16:creationId xmlns:a16="http://schemas.microsoft.com/office/drawing/2014/main" id="{0058E099-231E-8944-BAB8-49072B7FF7BF}"/>
                  </a:ext>
                </a:extLst>
              </p:cNvPr>
              <p:cNvSpPr/>
              <p:nvPr/>
            </p:nvSpPr>
            <p:spPr>
              <a:xfrm>
                <a:off x="10273347" y="4943561"/>
                <a:ext cx="1272960" cy="583841"/>
              </a:xfrm>
              <a:prstGeom prst="wedgeRoundRectCallout">
                <a:avLst>
                  <a:gd name="adj1" fmla="val -72351"/>
                  <a:gd name="adj2" fmla="val 61363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3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ℒ</m:t>
                      </m:r>
                    </m:oMath>
                  </m:oMathPara>
                </a14:m>
                <a:endParaRPr lang="en-US" sz="3200" dirty="0"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8" name="Rounded Rectangular Callout 27">
                <a:extLst>
                  <a:ext uri="{FF2B5EF4-FFF2-40B4-BE49-F238E27FC236}">
                    <a16:creationId xmlns:a16="http://schemas.microsoft.com/office/drawing/2014/main" id="{0058E099-231E-8944-BAB8-49072B7FF7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3347" y="4943561"/>
                <a:ext cx="1272960" cy="583841"/>
              </a:xfrm>
              <a:prstGeom prst="wedgeRoundRectCallout">
                <a:avLst>
                  <a:gd name="adj1" fmla="val -72351"/>
                  <a:gd name="adj2" fmla="val 61363"/>
                  <a:gd name="adj3" fmla="val 16667"/>
                </a:avLst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1 = 15 +  (-12) + (- 2)   (mod 31)">
                <a:extLst>
                  <a:ext uri="{FF2B5EF4-FFF2-40B4-BE49-F238E27FC236}">
                    <a16:creationId xmlns:a16="http://schemas.microsoft.com/office/drawing/2014/main" id="{D45F2DE0-8456-BA4C-9D1E-F8412390CE23}"/>
                  </a:ext>
                </a:extLst>
              </p:cNvPr>
              <p:cNvSpPr txBox="1"/>
              <p:nvPr/>
            </p:nvSpPr>
            <p:spPr>
              <a:xfrm>
                <a:off x="5799867" y="3873466"/>
                <a:ext cx="2396075" cy="6119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35718" tIns="35718" rIns="35718" bIns="35718">
                <a:spAutoFit/>
              </a:bodyPr>
              <a:lstStyle/>
              <a:p>
                <a:pPr algn="l">
                  <a:defRPr sz="3200">
                    <a:latin typeface="Helvetica"/>
                    <a:ea typeface="Helvetica"/>
                    <a:cs typeface="Helvetica"/>
                    <a:sym typeface="Helvetica"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32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 …, </m:t>
                      </m:r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𝑶</m:t>
                          </m:r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US" sz="3200" b="1" dirty="0">
                  <a:solidFill>
                    <a:schemeClr val="accent1">
                      <a:lumMod val="75000"/>
                    </a:schemeClr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37" name="1 = 15 +  (-12) + (- 2)   (mod 31)">
                <a:extLst>
                  <a:ext uri="{FF2B5EF4-FFF2-40B4-BE49-F238E27FC236}">
                    <a16:creationId xmlns:a16="http://schemas.microsoft.com/office/drawing/2014/main" id="{D45F2DE0-8456-BA4C-9D1E-F8412390C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867" y="3873466"/>
                <a:ext cx="2396075" cy="611961"/>
              </a:xfrm>
              <a:prstGeom prst="rect">
                <a:avLst/>
              </a:prstGeom>
              <a:blipFill>
                <a:blip r:embed="rId14"/>
                <a:stretch>
                  <a:fillRect b="-1836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ular Callout 18">
                <a:extLst>
                  <a:ext uri="{FF2B5EF4-FFF2-40B4-BE49-F238E27FC236}">
                    <a16:creationId xmlns:a16="http://schemas.microsoft.com/office/drawing/2014/main" id="{5038341D-5102-5D4B-9E81-1B222444EDCA}"/>
                  </a:ext>
                </a:extLst>
              </p:cNvPr>
              <p:cNvSpPr/>
              <p:nvPr/>
            </p:nvSpPr>
            <p:spPr>
              <a:xfrm>
                <a:off x="330632" y="3492138"/>
                <a:ext cx="3130269" cy="1374615"/>
              </a:xfrm>
              <a:prstGeom prst="wedgeRoundRectCallout">
                <a:avLst>
                  <a:gd name="adj1" fmla="val -28744"/>
                  <a:gd name="adj2" fmla="val -1898"/>
                  <a:gd name="adj3" fmla="val 16667"/>
                </a:avLst>
              </a:prstGeom>
              <a:solidFill>
                <a:srgbClr val="FF7F00">
                  <a:alpha val="6392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  <a:cs typeface="Arial" panose="020B0604020202020204" pitchFamily="34" charset="0"/>
                  </a:rPr>
                  <a:t>Communication:</a:t>
                </a:r>
                <a:b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  <a:cs typeface="Arial" panose="020B060402020202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proof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𝑂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(1)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ounded Rectangular Callout 18">
                <a:extLst>
                  <a:ext uri="{FF2B5EF4-FFF2-40B4-BE49-F238E27FC236}">
                    <a16:creationId xmlns:a16="http://schemas.microsoft.com/office/drawing/2014/main" id="{5038341D-5102-5D4B-9E81-1B222444ED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32" y="3492138"/>
                <a:ext cx="3130269" cy="1374615"/>
              </a:xfrm>
              <a:prstGeom prst="wedgeRoundRectCallout">
                <a:avLst>
                  <a:gd name="adj1" fmla="val -28744"/>
                  <a:gd name="adj2" fmla="val -1898"/>
                  <a:gd name="adj3" fmla="val 16667"/>
                </a:avLst>
              </a:prstGeom>
              <a:blipFill>
                <a:blip r:embed="rId15"/>
                <a:stretch>
                  <a:fillRect l="-16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171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B264D-35CC-EB4F-9E12-158C80654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Fully linear PCPs: Constructions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EA2AEE8-75DE-3647-8D25-A7C0675857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z="3200" dirty="0"/>
                  <a:t>Many existing linear PCPs are also </a:t>
                </a:r>
                <a:r>
                  <a:rPr lang="en-US" sz="3200" u="sng" dirty="0"/>
                  <a:t>fully</a:t>
                </a:r>
                <a:r>
                  <a:rPr lang="en-US" sz="3200" dirty="0"/>
                  <a:t> linear</a:t>
                </a:r>
              </a:p>
              <a:p>
                <a:pPr lvl="1">
                  <a:buFont typeface="System Font Regular"/>
                  <a:buChar char="–"/>
                </a:pPr>
                <a:r>
                  <a:rPr lang="en-US" sz="2800" dirty="0"/>
                  <a:t>Linear PCPs </a:t>
                </a:r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</a:rPr>
                  <a:t>[IKO07], Pepper [SMBW12], [GGPR13], [BCIOP13], …</a:t>
                </a:r>
              </a:p>
              <a:p>
                <a:pPr lvl="1">
                  <a:buFont typeface="System Font Regular"/>
                  <a:buChar char="–"/>
                </a:pPr>
                <a:r>
                  <a:rPr lang="en-US" sz="2800" dirty="0">
                    <a:solidFill>
                      <a:srgbClr val="C00000"/>
                    </a:solidFill>
                  </a:rPr>
                  <a:t>Downside: </a:t>
                </a:r>
                <a:r>
                  <a:rPr lang="en-US" sz="2800" dirty="0"/>
                  <a:t>for circuit size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𝒞</m:t>
                        </m:r>
                      </m:e>
                    </m:d>
                  </m:oMath>
                </a14:m>
                <a:r>
                  <a:rPr lang="en-US" sz="2800" dirty="0"/>
                  <a:t>, proof size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𝒞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.</a:t>
                </a:r>
              </a:p>
              <a:p>
                <a:pPr>
                  <a:spcBef>
                    <a:spcPts val="2200"/>
                  </a:spcBef>
                </a:pPr>
                <a:r>
                  <a:rPr lang="en-US" sz="3200" b="1" dirty="0">
                    <a:solidFill>
                      <a:srgbClr val="011893"/>
                    </a:solidFill>
                  </a:rPr>
                  <a:t>We get new shorter proofs using </a:t>
                </a:r>
                <a:r>
                  <a:rPr lang="en-US" sz="3200" b="1" u="sng" dirty="0">
                    <a:solidFill>
                      <a:srgbClr val="011893"/>
                    </a:solidFill>
                  </a:rPr>
                  <a:t>interaction</a:t>
                </a:r>
              </a:p>
              <a:p>
                <a:pPr lvl="1">
                  <a:buFont typeface="System Font Regular"/>
                  <a:buChar char="–"/>
                </a:pPr>
                <a:r>
                  <a:rPr lang="en-US" sz="2800" dirty="0"/>
                  <a:t>Applies to “structured” languages</a:t>
                </a:r>
              </a:p>
              <a:p>
                <a:pPr>
                  <a:spcBef>
                    <a:spcPts val="2200"/>
                  </a:spcBef>
                </a:pPr>
                <a:r>
                  <a:rPr lang="en-US" sz="3200" b="1" dirty="0">
                    <a:solidFill>
                      <a:srgbClr val="011893"/>
                    </a:solidFill>
                  </a:rPr>
                  <a:t>Our proofs are closely related to:</a:t>
                </a:r>
              </a:p>
              <a:p>
                <a:pPr lvl="1">
                  <a:buFont typeface="System Font Regular"/>
                  <a:buChar char="–"/>
                </a:pPr>
                <a:r>
                  <a:rPr lang="en-US" sz="2800" dirty="0"/>
                  <a:t>Aaronson-</a:t>
                </a:r>
                <a:r>
                  <a:rPr lang="en-US" sz="2800" dirty="0" err="1"/>
                  <a:t>Wigderson</a:t>
                </a:r>
                <a:r>
                  <a:rPr lang="en-US" sz="2800" dirty="0"/>
                  <a:t> protocol in comm. complexity </a:t>
                </a:r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</a:rPr>
                  <a:t>[AW09]</a:t>
                </a:r>
                <a:endParaRPr lang="en-US" sz="2000" dirty="0"/>
              </a:p>
              <a:p>
                <a:pPr lvl="1">
                  <a:buFont typeface="System Font Regular"/>
                  <a:buChar char="–"/>
                </a:pPr>
                <a:r>
                  <a:rPr lang="en-US" sz="2800" dirty="0"/>
                  <a:t>Interactive PCP and oracle proofs </a:t>
                </a:r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</a:rPr>
                  <a:t>[KR08], [BCS16], [RRR16]</a:t>
                </a:r>
              </a:p>
              <a:p>
                <a:pPr lvl="1">
                  <a:buFont typeface="System Font Regular"/>
                  <a:buChar char="–"/>
                </a:pPr>
                <a:r>
                  <a:rPr lang="en-US" sz="2800" dirty="0"/>
                  <a:t>Sum-check-like proof systems </a:t>
                </a:r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</a:rPr>
                  <a:t>[BFLS91], [GKR08], [W16]</a:t>
                </a:r>
                <a:endParaRPr lang="en-US" sz="2000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EA2AEE8-75DE-3647-8D25-A7C0675857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06" t="-4386" b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C19E5-DDD8-CF42-BB09-8DC7460BF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30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F10896A5-13CF-E644-BD31-6D5578D14EDC}"/>
                  </a:ext>
                </a:extLst>
              </p:cNvPr>
              <p:cNvSpPr/>
              <p:nvPr/>
            </p:nvSpPr>
            <p:spPr>
              <a:xfrm>
                <a:off x="2726574" y="1788520"/>
                <a:ext cx="5554287" cy="86791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Verifier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F10896A5-13CF-E644-BD31-6D5578D14E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574" y="1788520"/>
                <a:ext cx="5554287" cy="867917"/>
              </a:xfrm>
              <a:prstGeom prst="roundRect">
                <a:avLst/>
              </a:prstGeom>
              <a:blipFill>
                <a:blip r:embed="rId3"/>
                <a:stretch>
                  <a:fillRect l="-1595"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9DB264D-35CC-EB4F-9E12-158C80654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Short proofs for degree-two circuits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C19E5-DDD8-CF42-BB09-8DC7460BF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18</a:t>
            </a:fld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E618667-8537-9B4A-A57B-B4F1A02D1305}"/>
              </a:ext>
            </a:extLst>
          </p:cNvPr>
          <p:cNvSpPr/>
          <p:nvPr/>
        </p:nvSpPr>
        <p:spPr>
          <a:xfrm>
            <a:off x="477618" y="2992372"/>
            <a:ext cx="1534061" cy="8732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Radnika Medium" pitchFamily="2" charset="77"/>
              </a:rPr>
              <a:t>Prover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179E93A-C92C-B94A-A10C-905DAAD5AA6D}"/>
                  </a:ext>
                </a:extLst>
              </p:cNvPr>
              <p:cNvSpPr/>
              <p:nvPr/>
            </p:nvSpPr>
            <p:spPr>
              <a:xfrm>
                <a:off x="4688379" y="1951524"/>
                <a:ext cx="2665678" cy="54710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600" b="1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6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179E93A-C92C-B94A-A10C-905DAAD5A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379" y="1951524"/>
                <a:ext cx="2665678" cy="5471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A5FCD745-CE8F-F04F-840F-8F1CF771FDC1}"/>
                  </a:ext>
                </a:extLst>
              </p:cNvPr>
              <p:cNvSpPr/>
              <p:nvPr/>
            </p:nvSpPr>
            <p:spPr>
              <a:xfrm>
                <a:off x="2726574" y="4201564"/>
                <a:ext cx="5554287" cy="86791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Verifier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A5FCD745-CE8F-F04F-840F-8F1CF771FD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574" y="4201564"/>
                <a:ext cx="5554287" cy="867917"/>
              </a:xfrm>
              <a:prstGeom prst="roundRect">
                <a:avLst/>
              </a:prstGeom>
              <a:blipFill>
                <a:blip r:embed="rId5"/>
                <a:stretch>
                  <a:fillRect l="-1595"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EFAB002-057D-B74C-A2BB-83C41E7EC0E2}"/>
                  </a:ext>
                </a:extLst>
              </p:cNvPr>
              <p:cNvSpPr/>
              <p:nvPr/>
            </p:nvSpPr>
            <p:spPr>
              <a:xfrm>
                <a:off x="4688379" y="4364568"/>
                <a:ext cx="2665678" cy="54710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600" b="1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6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EFAB002-057D-B74C-A2BB-83C41E7EC0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379" y="4364568"/>
                <a:ext cx="2665678" cy="5471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019669B-5944-8E48-AC7C-BE3A2D1E2900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1573850" y="3865628"/>
            <a:ext cx="1152724" cy="769895"/>
          </a:xfrm>
          <a:prstGeom prst="straightConnector1">
            <a:avLst/>
          </a:prstGeom>
          <a:ln w="5715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890819D-5001-D748-A226-D8A58F18ADF9}"/>
              </a:ext>
            </a:extLst>
          </p:cNvPr>
          <p:cNvCxnSpPr>
            <a:cxnSpLocks/>
          </p:cNvCxnSpPr>
          <p:nvPr/>
        </p:nvCxnSpPr>
        <p:spPr>
          <a:xfrm flipV="1">
            <a:off x="1670395" y="2206127"/>
            <a:ext cx="1056179" cy="769393"/>
          </a:xfrm>
          <a:prstGeom prst="straightConnector1">
            <a:avLst/>
          </a:prstGeom>
          <a:ln w="5715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547D248-E461-5643-9D6B-CED9E307A83B}"/>
                  </a:ext>
                </a:extLst>
              </p:cNvPr>
              <p:cNvSpPr/>
              <p:nvPr/>
            </p:nvSpPr>
            <p:spPr>
              <a:xfrm>
                <a:off x="1670395" y="2126187"/>
                <a:ext cx="700427" cy="54710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6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547D248-E461-5643-9D6B-CED9E307A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0395" y="2126187"/>
                <a:ext cx="700427" cy="547102"/>
              </a:xfrm>
              <a:prstGeom prst="rect">
                <a:avLst/>
              </a:prstGeom>
              <a:blipFill>
                <a:blip r:embed="rId7"/>
                <a:stretch>
                  <a:fillRect l="-14286" b="-1111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AAC5F9B-2E41-3849-8E3C-03E330FBCD4C}"/>
                  </a:ext>
                </a:extLst>
              </p:cNvPr>
              <p:cNvSpPr/>
              <p:nvPr/>
            </p:nvSpPr>
            <p:spPr>
              <a:xfrm>
                <a:off x="1683209" y="3971219"/>
                <a:ext cx="700427" cy="54710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6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AAC5F9B-2E41-3849-8E3C-03E330FBCD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209" y="3971219"/>
                <a:ext cx="700427" cy="547102"/>
              </a:xfrm>
              <a:prstGeom prst="rect">
                <a:avLst/>
              </a:prstGeom>
              <a:blipFill>
                <a:blip r:embed="rId8"/>
                <a:stretch>
                  <a:fillRect l="-12281" b="-88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ular Callout 40">
                <a:extLst>
                  <a:ext uri="{FF2B5EF4-FFF2-40B4-BE49-F238E27FC236}">
                    <a16:creationId xmlns:a16="http://schemas.microsoft.com/office/drawing/2014/main" id="{25A7012C-05DD-584C-B708-AAC4351F9E49}"/>
                  </a:ext>
                </a:extLst>
              </p:cNvPr>
              <p:cNvSpPr/>
              <p:nvPr/>
            </p:nvSpPr>
            <p:spPr>
              <a:xfrm>
                <a:off x="307190" y="5431253"/>
                <a:ext cx="6708752" cy="1107659"/>
              </a:xfrm>
              <a:prstGeom prst="wedgeRoundRectCallout">
                <a:avLst>
                  <a:gd name="adj1" fmla="val -35136"/>
                  <a:gd name="adj2" fmla="val -163003"/>
                  <a:gd name="adj3" fmla="val 1666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7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000" dirty="0">
                    <a:solidFill>
                      <a:schemeClr val="tx1"/>
                    </a:solidFill>
                    <a:latin typeface="Radnika Medium" pitchFamily="2" charset="77"/>
                  </a:rPr>
                  <a:t>Claims that   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‖</m:t>
                    </m:r>
                    <m:sSub>
                      <m:sSubPr>
                        <m:ctrlPr>
                          <a:rPr lang="en-US" sz="3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3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sz="3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⊆</m:t>
                    </m:r>
                    <m:sSup>
                      <m:sSup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3000" dirty="0">
                  <a:solidFill>
                    <a:schemeClr val="tx1"/>
                  </a:solidFill>
                  <a:latin typeface="Radnika Medium" pitchFamily="2" charset="77"/>
                </a:endParaRPr>
              </a:p>
              <a:p>
                <a:r>
                  <a:rPr lang="en-US" sz="3000" dirty="0" err="1">
                    <a:solidFill>
                      <a:schemeClr val="tx1"/>
                    </a:solidFill>
                    <a:latin typeface="Radnika Medium" pitchFamily="2" charset="77"/>
                  </a:rPr>
                  <a:t>s.t.</a:t>
                </a:r>
                <a:r>
                  <a:rPr lang="en-US" sz="3000" dirty="0">
                    <a:solidFill>
                      <a:schemeClr val="tx1"/>
                    </a:solidFill>
                    <a:latin typeface="Radnika Medium" pitchFamily="2" charset="77"/>
                  </a:rPr>
                  <a:t> degree-two circuit computes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endParaRPr lang="en-US" sz="30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41" name="Rounded Rectangular Callout 40">
                <a:extLst>
                  <a:ext uri="{FF2B5EF4-FFF2-40B4-BE49-F238E27FC236}">
                    <a16:creationId xmlns:a16="http://schemas.microsoft.com/office/drawing/2014/main" id="{25A7012C-05DD-584C-B708-AAC4351F9E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90" y="5431253"/>
                <a:ext cx="6708752" cy="1107659"/>
              </a:xfrm>
              <a:prstGeom prst="wedgeRoundRectCallout">
                <a:avLst>
                  <a:gd name="adj1" fmla="val -35136"/>
                  <a:gd name="adj2" fmla="val -163003"/>
                  <a:gd name="adj3" fmla="val 16667"/>
                </a:avLst>
              </a:prstGeom>
              <a:blipFill>
                <a:blip r:embed="rId9"/>
                <a:stretch>
                  <a:fillRect l="-561" b="-3077"/>
                </a:stretch>
              </a:blipFill>
              <a:ln w="76200">
                <a:solidFill>
                  <a:srgbClr val="0076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269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F10896A5-13CF-E644-BD31-6D5578D14EDC}"/>
                  </a:ext>
                </a:extLst>
              </p:cNvPr>
              <p:cNvSpPr/>
              <p:nvPr/>
            </p:nvSpPr>
            <p:spPr>
              <a:xfrm>
                <a:off x="2726574" y="1788520"/>
                <a:ext cx="5554287" cy="86791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Verifier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F10896A5-13CF-E644-BD31-6D5578D14E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574" y="1788520"/>
                <a:ext cx="5554287" cy="867917"/>
              </a:xfrm>
              <a:prstGeom prst="roundRect">
                <a:avLst/>
              </a:prstGeom>
              <a:blipFill>
                <a:blip r:embed="rId3"/>
                <a:stretch>
                  <a:fillRect l="-1595"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9DB264D-35CC-EB4F-9E12-158C80654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Short proofs for degree-two circuits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C19E5-DDD8-CF42-BB09-8DC7460BF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19</a:t>
            </a:fld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E618667-8537-9B4A-A57B-B4F1A02D1305}"/>
              </a:ext>
            </a:extLst>
          </p:cNvPr>
          <p:cNvSpPr/>
          <p:nvPr/>
        </p:nvSpPr>
        <p:spPr>
          <a:xfrm>
            <a:off x="477618" y="2992372"/>
            <a:ext cx="1534061" cy="8732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Radnika Medium" pitchFamily="2" charset="77"/>
              </a:rPr>
              <a:t>Prover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179E93A-C92C-B94A-A10C-905DAAD5AA6D}"/>
                  </a:ext>
                </a:extLst>
              </p:cNvPr>
              <p:cNvSpPr/>
              <p:nvPr/>
            </p:nvSpPr>
            <p:spPr>
              <a:xfrm>
                <a:off x="4688379" y="1951524"/>
                <a:ext cx="2665678" cy="54710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600" b="1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6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179E93A-C92C-B94A-A10C-905DAAD5A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379" y="1951524"/>
                <a:ext cx="2665678" cy="5471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28B02E9-2F91-284F-9144-7001B9F8BB04}"/>
                  </a:ext>
                </a:extLst>
              </p:cNvPr>
              <p:cNvSpPr/>
              <p:nvPr/>
            </p:nvSpPr>
            <p:spPr>
              <a:xfrm>
                <a:off x="7413950" y="1950611"/>
                <a:ext cx="700427" cy="54710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6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28B02E9-2F91-284F-9144-7001B9F8BB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3950" y="1950611"/>
                <a:ext cx="700427" cy="547102"/>
              </a:xfrm>
              <a:prstGeom prst="rect">
                <a:avLst/>
              </a:prstGeom>
              <a:blipFill>
                <a:blip r:embed="rId5"/>
                <a:stretch>
                  <a:fillRect l="-12281" b="-88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A5FCD745-CE8F-F04F-840F-8F1CF771FDC1}"/>
                  </a:ext>
                </a:extLst>
              </p:cNvPr>
              <p:cNvSpPr/>
              <p:nvPr/>
            </p:nvSpPr>
            <p:spPr>
              <a:xfrm>
                <a:off x="2726574" y="4201564"/>
                <a:ext cx="5554287" cy="86791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Verifier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A5FCD745-CE8F-F04F-840F-8F1CF771FD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574" y="4201564"/>
                <a:ext cx="5554287" cy="867917"/>
              </a:xfrm>
              <a:prstGeom prst="roundRect">
                <a:avLst/>
              </a:prstGeom>
              <a:blipFill>
                <a:blip r:embed="rId6"/>
                <a:stretch>
                  <a:fillRect l="-1595"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EFAB002-057D-B74C-A2BB-83C41E7EC0E2}"/>
                  </a:ext>
                </a:extLst>
              </p:cNvPr>
              <p:cNvSpPr/>
              <p:nvPr/>
            </p:nvSpPr>
            <p:spPr>
              <a:xfrm>
                <a:off x="4688379" y="4364568"/>
                <a:ext cx="2665678" cy="54710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600" b="1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6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EFAB002-057D-B74C-A2BB-83C41E7EC0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379" y="4364568"/>
                <a:ext cx="2665678" cy="54710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19CF5ED-A1B4-6A40-9A4C-4DA7D8750EBC}"/>
                  </a:ext>
                </a:extLst>
              </p:cNvPr>
              <p:cNvSpPr/>
              <p:nvPr/>
            </p:nvSpPr>
            <p:spPr>
              <a:xfrm>
                <a:off x="7413950" y="4363655"/>
                <a:ext cx="700427" cy="54710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6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19CF5ED-A1B4-6A40-9A4C-4DA7D8750E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3950" y="4363655"/>
                <a:ext cx="700427" cy="547102"/>
              </a:xfrm>
              <a:prstGeom prst="rect">
                <a:avLst/>
              </a:prstGeom>
              <a:blipFill>
                <a:blip r:embed="rId8"/>
                <a:stretch>
                  <a:fillRect l="-12281" b="-88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D63DE2E-D001-9348-ACB4-18527FACE1F5}"/>
                  </a:ext>
                </a:extLst>
              </p:cNvPr>
              <p:cNvSpPr/>
              <p:nvPr/>
            </p:nvSpPr>
            <p:spPr>
              <a:xfrm>
                <a:off x="8610600" y="1950611"/>
                <a:ext cx="3430833" cy="3569040"/>
              </a:xfrm>
              <a:prstGeom prst="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spcBef>
                    <a:spcPts val="1800"/>
                  </a:spcBef>
                </a:pPr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To check proof: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(1) apply a randomized linear map to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1" i="1" smtClean="0">
                        <a:solidFill>
                          <a:srgbClr val="011793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 and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(2) evaluate a degree-two circuit on result.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D63DE2E-D001-9348-ACB4-18527FACE1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1950611"/>
                <a:ext cx="3430833" cy="3569040"/>
              </a:xfrm>
              <a:prstGeom prst="rect">
                <a:avLst/>
              </a:prstGeom>
              <a:blipFill>
                <a:blip r:embed="rId9"/>
                <a:stretch>
                  <a:fillRect l="-3321" t="-1773" b="-3901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427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B264D-35CC-EB4F-9E12-158C80654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4741"/>
          </a:xfrm>
        </p:spPr>
        <p:txBody>
          <a:bodyPr>
            <a:normAutofit fontScale="90000"/>
          </a:bodyPr>
          <a:lstStyle/>
          <a:p>
            <a:r>
              <a:rPr lang="en-US" sz="2700" b="1" dirty="0"/>
              <a:t>Review</a:t>
            </a:r>
            <a:br>
              <a:rPr lang="en-US" dirty="0"/>
            </a:br>
            <a:r>
              <a:rPr lang="en-US" dirty="0"/>
              <a:t>Zero-knowledge proofs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C19E5-DDD8-CF42-BB09-8DC7460BF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9AD2CD6D-0329-704E-8FAA-1CC6DE6F09B3}"/>
                  </a:ext>
                </a:extLst>
              </p:cNvPr>
              <p:cNvSpPr/>
              <p:nvPr/>
            </p:nvSpPr>
            <p:spPr>
              <a:xfrm>
                <a:off x="7239000" y="2370002"/>
                <a:ext cx="1827692" cy="86791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Verifier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9AD2CD6D-0329-704E-8FAA-1CC6DE6F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2370002"/>
                <a:ext cx="1827692" cy="867917"/>
              </a:xfrm>
              <a:prstGeom prst="roundRect">
                <a:avLst/>
              </a:prstGeom>
              <a:blipFill>
                <a:blip r:embed="rId3"/>
                <a:stretch>
                  <a:fillRect l="-2740"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68E2E5D5-E2D2-8247-8EE3-C99C420BF6BB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9760926" y="1911603"/>
            <a:ext cx="1495955" cy="1433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CE9E348-4DE8-5D4A-AB40-1241F0A7A9F1}"/>
              </a:ext>
            </a:extLst>
          </p:cNvPr>
          <p:cNvCxnSpPr>
            <a:cxnSpLocks/>
          </p:cNvCxnSpPr>
          <p:nvPr/>
        </p:nvCxnSpPr>
        <p:spPr>
          <a:xfrm flipH="1">
            <a:off x="9066694" y="2842732"/>
            <a:ext cx="694232" cy="385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03720D6-CA8A-484C-A60A-08F2EBB8FCDA}"/>
                  </a:ext>
                </a:extLst>
              </p:cNvPr>
              <p:cNvSpPr txBox="1"/>
              <p:nvPr/>
            </p:nvSpPr>
            <p:spPr>
              <a:xfrm>
                <a:off x="554267" y="3276824"/>
                <a:ext cx="2534638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latin typeface="Radnika Medium" pitchFamily="2" charset="77"/>
                  </a:rPr>
                  <a:t>3-coloring of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US" sz="2600" dirty="0"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03720D6-CA8A-484C-A60A-08F2EBB8F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267" y="3276824"/>
                <a:ext cx="2534638" cy="492443"/>
              </a:xfrm>
              <a:prstGeom prst="rect">
                <a:avLst/>
              </a:prstGeom>
              <a:blipFill>
                <a:blip r:embed="rId5"/>
                <a:stretch>
                  <a:fillRect l="-3000" t="-10000" b="-2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DD2E98C-CCA6-B644-913D-E6A96A146FB7}"/>
                  </a:ext>
                </a:extLst>
              </p:cNvPr>
              <p:cNvSpPr txBox="1"/>
              <p:nvPr/>
            </p:nvSpPr>
            <p:spPr>
              <a:xfrm>
                <a:off x="9558785" y="3329141"/>
                <a:ext cx="1900238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en-US" sz="2600" dirty="0"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DD2E98C-CCA6-B644-913D-E6A96A146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8785" y="3329141"/>
                <a:ext cx="1900238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A2CC76B-BAA8-754B-9E1E-6E82E4640697}"/>
              </a:ext>
            </a:extLst>
          </p:cNvPr>
          <p:cNvCxnSpPr>
            <a:cxnSpLocks/>
          </p:cNvCxnSpPr>
          <p:nvPr/>
        </p:nvCxnSpPr>
        <p:spPr>
          <a:xfrm>
            <a:off x="5117940" y="2545178"/>
            <a:ext cx="2121060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1405AEF-5DC9-9146-A85D-AA46F1CFB3B5}"/>
              </a:ext>
            </a:extLst>
          </p:cNvPr>
          <p:cNvCxnSpPr>
            <a:cxnSpLocks/>
          </p:cNvCxnSpPr>
          <p:nvPr/>
        </p:nvCxnSpPr>
        <p:spPr>
          <a:xfrm flipH="1">
            <a:off x="5117940" y="2846584"/>
            <a:ext cx="2121060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07B343B-5EC5-CA4A-B897-A7A751A9681B}"/>
              </a:ext>
            </a:extLst>
          </p:cNvPr>
          <p:cNvCxnSpPr>
            <a:cxnSpLocks/>
          </p:cNvCxnSpPr>
          <p:nvPr/>
        </p:nvCxnSpPr>
        <p:spPr>
          <a:xfrm>
            <a:off x="5117940" y="3148381"/>
            <a:ext cx="2121060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ounded Rectangular Callout 48">
                <a:extLst>
                  <a:ext uri="{FF2B5EF4-FFF2-40B4-BE49-F238E27FC236}">
                    <a16:creationId xmlns:a16="http://schemas.microsoft.com/office/drawing/2014/main" id="{04C91EE9-ED20-9644-8897-C126FB998756}"/>
                  </a:ext>
                </a:extLst>
              </p:cNvPr>
              <p:cNvSpPr/>
              <p:nvPr/>
            </p:nvSpPr>
            <p:spPr>
              <a:xfrm>
                <a:off x="5705653" y="3691519"/>
                <a:ext cx="3066694" cy="574362"/>
              </a:xfrm>
              <a:prstGeom prst="wedgeRoundRectCallout">
                <a:avLst>
                  <a:gd name="adj1" fmla="val 15063"/>
                  <a:gd name="adj2" fmla="val -141636"/>
                  <a:gd name="adj3" fmla="val 16667"/>
                </a:avLst>
              </a:prstGeom>
              <a:solidFill>
                <a:srgbClr val="00FA00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>
                    <a:solidFill>
                      <a:schemeClr val="tx1"/>
                    </a:solidFill>
                    <a:latin typeface="Radnika Medium" pitchFamily="2" charset="77"/>
                  </a:rPr>
                  <a:t>“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Radnika Medium" pitchFamily="2" charset="77"/>
                  </a:rPr>
                  <a:t> is 3-colorable”</a:t>
                </a:r>
              </a:p>
            </p:txBody>
          </p:sp>
        </mc:Choice>
        <mc:Fallback xmlns="">
          <p:sp>
            <p:nvSpPr>
              <p:cNvPr id="49" name="Rounded Rectangular Callout 48">
                <a:extLst>
                  <a:ext uri="{FF2B5EF4-FFF2-40B4-BE49-F238E27FC236}">
                    <a16:creationId xmlns:a16="http://schemas.microsoft.com/office/drawing/2014/main" id="{04C91EE9-ED20-9644-8897-C126FB998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653" y="3691519"/>
                <a:ext cx="3066694" cy="574362"/>
              </a:xfrm>
              <a:prstGeom prst="wedgeRoundRectCallout">
                <a:avLst>
                  <a:gd name="adj1" fmla="val 15063"/>
                  <a:gd name="adj2" fmla="val -141636"/>
                  <a:gd name="adj3" fmla="val 16667"/>
                </a:avLst>
              </a:prstGeom>
              <a:blipFill>
                <a:blip r:embed="rId7"/>
                <a:stretch>
                  <a:fillRect b="-7955"/>
                </a:stretch>
              </a:blip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320345-14F4-5A43-A717-E313B2B6402A}"/>
              </a:ext>
            </a:extLst>
          </p:cNvPr>
          <p:cNvCxnSpPr/>
          <p:nvPr/>
        </p:nvCxnSpPr>
        <p:spPr>
          <a:xfrm>
            <a:off x="622928" y="4527384"/>
            <a:ext cx="11233792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A820860-4F99-5D47-8E95-4C7ECEFC4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09" y="1891147"/>
            <a:ext cx="1495955" cy="1433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F0598D14-052D-DB43-89EB-9BC00339F580}"/>
                  </a:ext>
                </a:extLst>
              </p:cNvPr>
              <p:cNvSpPr/>
              <p:nvPr/>
            </p:nvSpPr>
            <p:spPr>
              <a:xfrm>
                <a:off x="3237976" y="2367332"/>
                <a:ext cx="1827698" cy="873256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Prover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F0598D14-052D-DB43-89EB-9BC00339F5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976" y="2367332"/>
                <a:ext cx="1827698" cy="87325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2849315-E478-4B42-A257-8D31FAD3D1E4}"/>
              </a:ext>
            </a:extLst>
          </p:cNvPr>
          <p:cNvCxnSpPr>
            <a:cxnSpLocks/>
          </p:cNvCxnSpPr>
          <p:nvPr/>
        </p:nvCxnSpPr>
        <p:spPr>
          <a:xfrm>
            <a:off x="2543747" y="2822276"/>
            <a:ext cx="694232" cy="385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ADC2B6C-B3F5-5C43-8000-5F89A13D1C3B}"/>
                  </a:ext>
                </a:extLst>
              </p:cNvPr>
              <p:cNvSpPr txBox="1"/>
              <p:nvPr/>
            </p:nvSpPr>
            <p:spPr>
              <a:xfrm>
                <a:off x="622928" y="4563402"/>
                <a:ext cx="11721472" cy="2259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sz="2800" b="1" dirty="0">
                    <a:solidFill>
                      <a:srgbClr val="002060"/>
                    </a:solidFill>
                    <a:latin typeface="Radnika Medium" pitchFamily="2" charset="77"/>
                  </a:rPr>
                  <a:t>Complete.</a:t>
                </a:r>
                <a:r>
                  <a:rPr lang="en-US" sz="2800" dirty="0">
                    <a:latin typeface="Radnika Medium" pitchFamily="2" charset="77"/>
                  </a:rPr>
                  <a:t> 	Honest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800" dirty="0">
                    <a:latin typeface="Radnika Medium" pitchFamily="2" charset="77"/>
                  </a:rPr>
                  <a:t> convinces honest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800" dirty="0">
                    <a:latin typeface="Radnika Medium" pitchFamily="2" charset="77"/>
                  </a:rPr>
                  <a:t>.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2800" b="1" dirty="0">
                    <a:solidFill>
                      <a:srgbClr val="002060"/>
                    </a:solidFill>
                    <a:latin typeface="Radnika Medium" pitchFamily="2" charset="77"/>
                  </a:rPr>
                  <a:t>Sound.</a:t>
                </a:r>
                <a:r>
                  <a:rPr lang="en-US" sz="2800" dirty="0">
                    <a:latin typeface="Radnika Medium" pitchFamily="2" charset="77"/>
                  </a:rPr>
                  <a:t>	Dishonest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800" dirty="0">
                    <a:latin typeface="Radnika Medium" pitchFamily="2" charset="77"/>
                  </a:rPr>
                  <a:t> rarely fools honest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800" dirty="0">
                    <a:latin typeface="Radnika Medium" pitchFamily="2" charset="77"/>
                  </a:rPr>
                  <a:t>.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2800" b="1" dirty="0">
                    <a:solidFill>
                      <a:srgbClr val="002060"/>
                    </a:solidFill>
                    <a:latin typeface="Radnika Medium" pitchFamily="2" charset="77"/>
                  </a:rPr>
                  <a:t>ZK.</a:t>
                </a:r>
                <a:r>
                  <a:rPr lang="en-US" sz="2800" dirty="0">
                    <a:solidFill>
                      <a:srgbClr val="002060"/>
                    </a:solidFill>
                    <a:latin typeface="Radnika Medium" pitchFamily="2" charset="77"/>
                  </a:rPr>
                  <a:t>		</a:t>
                </a:r>
                <a:r>
                  <a:rPr lang="en-US" sz="2800" dirty="0">
                    <a:latin typeface="Radnika Medium" pitchFamily="2" charset="77"/>
                  </a:rPr>
                  <a:t>Dishonest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800" dirty="0">
                    <a:latin typeface="Radnika Medium" pitchFamily="2" charset="77"/>
                  </a:rPr>
                  <a:t> learns only that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COL</m:t>
                    </m:r>
                  </m:oMath>
                </a14:m>
                <a:r>
                  <a:rPr lang="en-US" sz="2800" dirty="0">
                    <a:latin typeface="Radnika Medium" pitchFamily="2" charset="77"/>
                  </a:rPr>
                  <a:t>.</a:t>
                </a:r>
                <a:br>
                  <a:rPr lang="en-US" sz="2600" dirty="0">
                    <a:latin typeface="Radnika Medium" pitchFamily="2" charset="77"/>
                  </a:rPr>
                </a:br>
                <a:r>
                  <a:rPr lang="en-US" sz="2400" b="1" dirty="0">
                    <a:solidFill>
                      <a:srgbClr val="C00000"/>
                    </a:solidFill>
                    <a:latin typeface="Radnika Medium" pitchFamily="2" charset="77"/>
                  </a:rPr>
                  <a:t>		</a:t>
                </a:r>
                <a:r>
                  <a:rPr lang="en-US" sz="2400" b="1" dirty="0">
                    <a:solidFill>
                      <a:srgbClr val="C00000"/>
                    </a:solidFill>
                    <a:latin typeface="Radnika Medium" pitchFamily="2" charset="77"/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𝑉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 </m:t>
                        </m:r>
                      </m:sub>
                      <m:sup>
                        <m:r>
                          <a:rPr lang="en-US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2400" b="1" dirty="0">
                    <a:solidFill>
                      <a:srgbClr val="C00000"/>
                    </a:solidFill>
                    <a:latin typeface="Radnika Medium" pitchFamily="2" charset="77"/>
                    <a:sym typeface="Wingdings" pitchFamily="2" charset="2"/>
                  </a:rPr>
                  <a:t> learns nothing else about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𝐺</m:t>
                    </m:r>
                  </m:oMath>
                </a14:m>
                <a:endParaRPr lang="en-US" sz="2400" b="1" dirty="0">
                  <a:solidFill>
                    <a:srgbClr val="C00000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ADC2B6C-B3F5-5C43-8000-5F89A13D1C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28" y="4563402"/>
                <a:ext cx="11721472" cy="2259145"/>
              </a:xfrm>
              <a:prstGeom prst="rect">
                <a:avLst/>
              </a:prstGeom>
              <a:blipFill>
                <a:blip r:embed="rId9"/>
                <a:stretch>
                  <a:fillRect l="-1082" t="-2793" b="-2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761BB495-58DC-0C43-9F1A-7CCF1F9D1674}"/>
              </a:ext>
            </a:extLst>
          </p:cNvPr>
          <p:cNvSpPr/>
          <p:nvPr/>
        </p:nvSpPr>
        <p:spPr>
          <a:xfrm>
            <a:off x="419100" y="4605383"/>
            <a:ext cx="10396538" cy="2116089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91DAD0-64E9-B741-A4A1-BF542BED87BD}"/>
              </a:ext>
            </a:extLst>
          </p:cNvPr>
          <p:cNvSpPr/>
          <p:nvPr/>
        </p:nvSpPr>
        <p:spPr>
          <a:xfrm>
            <a:off x="838200" y="1142757"/>
            <a:ext cx="1090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Radnika Medium" pitchFamily="2" charset="77"/>
              </a:rPr>
              <a:t>[GMR89]</a:t>
            </a:r>
            <a:endParaRPr lang="en-US" dirty="0">
              <a:solidFill>
                <a:schemeClr val="bg1">
                  <a:lumMod val="65000"/>
                </a:schemeClr>
              </a:solidFill>
              <a:effectLst/>
              <a:latin typeface="Radnika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6522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F10896A5-13CF-E644-BD31-6D5578D14EDC}"/>
                  </a:ext>
                </a:extLst>
              </p:cNvPr>
              <p:cNvSpPr/>
              <p:nvPr/>
            </p:nvSpPr>
            <p:spPr>
              <a:xfrm>
                <a:off x="2726574" y="1788520"/>
                <a:ext cx="5554287" cy="86791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Verifier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F10896A5-13CF-E644-BD31-6D5578D14E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574" y="1788520"/>
                <a:ext cx="5554287" cy="867917"/>
              </a:xfrm>
              <a:prstGeom prst="roundRect">
                <a:avLst/>
              </a:prstGeom>
              <a:blipFill>
                <a:blip r:embed="rId3"/>
                <a:stretch>
                  <a:fillRect l="-1595"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9DB264D-35CC-EB4F-9E12-158C80654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Short proofs for degree-two circuits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C19E5-DDD8-CF42-BB09-8DC7460BF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20</a:t>
            </a:fld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E618667-8537-9B4A-A57B-B4F1A02D1305}"/>
              </a:ext>
            </a:extLst>
          </p:cNvPr>
          <p:cNvSpPr/>
          <p:nvPr/>
        </p:nvSpPr>
        <p:spPr>
          <a:xfrm>
            <a:off x="477618" y="2992372"/>
            <a:ext cx="1534061" cy="8732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Radnika Medium" pitchFamily="2" charset="77"/>
              </a:rPr>
              <a:t>Prover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179E93A-C92C-B94A-A10C-905DAAD5AA6D}"/>
                  </a:ext>
                </a:extLst>
              </p:cNvPr>
              <p:cNvSpPr/>
              <p:nvPr/>
            </p:nvSpPr>
            <p:spPr>
              <a:xfrm>
                <a:off x="4688379" y="1951524"/>
                <a:ext cx="2665678" cy="54710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600" b="1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6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179E93A-C92C-B94A-A10C-905DAAD5A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379" y="1951524"/>
                <a:ext cx="2665678" cy="5471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28B02E9-2F91-284F-9144-7001B9F8BB04}"/>
                  </a:ext>
                </a:extLst>
              </p:cNvPr>
              <p:cNvSpPr/>
              <p:nvPr/>
            </p:nvSpPr>
            <p:spPr>
              <a:xfrm>
                <a:off x="7413950" y="1950611"/>
                <a:ext cx="700427" cy="54710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6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28B02E9-2F91-284F-9144-7001B9F8BB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3950" y="1950611"/>
                <a:ext cx="700427" cy="547102"/>
              </a:xfrm>
              <a:prstGeom prst="rect">
                <a:avLst/>
              </a:prstGeom>
              <a:blipFill>
                <a:blip r:embed="rId5"/>
                <a:stretch>
                  <a:fillRect l="-12281" b="-88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A5FCD745-CE8F-F04F-840F-8F1CF771FDC1}"/>
                  </a:ext>
                </a:extLst>
              </p:cNvPr>
              <p:cNvSpPr/>
              <p:nvPr/>
            </p:nvSpPr>
            <p:spPr>
              <a:xfrm>
                <a:off x="2726574" y="4201564"/>
                <a:ext cx="5554287" cy="86791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Verifier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A5FCD745-CE8F-F04F-840F-8F1CF771FD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574" y="4201564"/>
                <a:ext cx="5554287" cy="867917"/>
              </a:xfrm>
              <a:prstGeom prst="roundRect">
                <a:avLst/>
              </a:prstGeom>
              <a:blipFill>
                <a:blip r:embed="rId6"/>
                <a:stretch>
                  <a:fillRect l="-1595"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EFAB002-057D-B74C-A2BB-83C41E7EC0E2}"/>
                  </a:ext>
                </a:extLst>
              </p:cNvPr>
              <p:cNvSpPr/>
              <p:nvPr/>
            </p:nvSpPr>
            <p:spPr>
              <a:xfrm>
                <a:off x="4688379" y="4364568"/>
                <a:ext cx="2665678" cy="54710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600" b="1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6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EFAB002-057D-B74C-A2BB-83C41E7EC0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379" y="4364568"/>
                <a:ext cx="2665678" cy="54710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19CF5ED-A1B4-6A40-9A4C-4DA7D8750EBC}"/>
                  </a:ext>
                </a:extLst>
              </p:cNvPr>
              <p:cNvSpPr/>
              <p:nvPr/>
            </p:nvSpPr>
            <p:spPr>
              <a:xfrm>
                <a:off x="7413950" y="4363655"/>
                <a:ext cx="700427" cy="54710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6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19CF5ED-A1B4-6A40-9A4C-4DA7D8750E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3950" y="4363655"/>
                <a:ext cx="700427" cy="547102"/>
              </a:xfrm>
              <a:prstGeom prst="rect">
                <a:avLst/>
              </a:prstGeom>
              <a:blipFill>
                <a:blip r:embed="rId8"/>
                <a:stretch>
                  <a:fillRect l="-12281" b="-88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672376AA-6E31-6347-9303-11AF932321CD}"/>
              </a:ext>
            </a:extLst>
          </p:cNvPr>
          <p:cNvSpPr txBox="1"/>
          <p:nvPr/>
        </p:nvSpPr>
        <p:spPr>
          <a:xfrm>
            <a:off x="8722719" y="3169872"/>
            <a:ext cx="1500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Radnika Medium" pitchFamily="2" charset="77"/>
              </a:rPr>
              <a:t>Apply locally</a:t>
            </a:r>
          </a:p>
        </p:txBody>
      </p:sp>
      <p:sp>
        <p:nvSpPr>
          <p:cNvPr id="41" name="Trapezoid 40">
            <a:extLst>
              <a:ext uri="{FF2B5EF4-FFF2-40B4-BE49-F238E27FC236}">
                <a16:creationId xmlns:a16="http://schemas.microsoft.com/office/drawing/2014/main" id="{87703A22-2387-4D47-B54C-EC68C97C8037}"/>
              </a:ext>
            </a:extLst>
          </p:cNvPr>
          <p:cNvSpPr/>
          <p:nvPr/>
        </p:nvSpPr>
        <p:spPr>
          <a:xfrm rot="10800000">
            <a:off x="4688379" y="2591439"/>
            <a:ext cx="3425998" cy="547097"/>
          </a:xfrm>
          <a:prstGeom prst="trapezoid">
            <a:avLst>
              <a:gd name="adj" fmla="val 143514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rapezoid 41">
            <a:extLst>
              <a:ext uri="{FF2B5EF4-FFF2-40B4-BE49-F238E27FC236}">
                <a16:creationId xmlns:a16="http://schemas.microsoft.com/office/drawing/2014/main" id="{9F7DF4C5-55DE-1042-AB90-284443CCAB2C}"/>
              </a:ext>
            </a:extLst>
          </p:cNvPr>
          <p:cNvSpPr/>
          <p:nvPr/>
        </p:nvSpPr>
        <p:spPr>
          <a:xfrm rot="10800000">
            <a:off x="4688379" y="5063800"/>
            <a:ext cx="3425998" cy="547097"/>
          </a:xfrm>
          <a:prstGeom prst="trapezoid">
            <a:avLst>
              <a:gd name="adj" fmla="val 15567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8ED497D-087E-504D-B717-518AFC7C28E3}"/>
                  </a:ext>
                </a:extLst>
              </p:cNvPr>
              <p:cNvSpPr/>
              <p:nvPr/>
            </p:nvSpPr>
            <p:spPr>
              <a:xfrm>
                <a:off x="5501485" y="3188417"/>
                <a:ext cx="1846620" cy="54710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6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600" b="1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/4</m:t>
                        </m:r>
                      </m:sup>
                    </m:sSup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8ED497D-087E-504D-B717-518AFC7C28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485" y="3188417"/>
                <a:ext cx="1846620" cy="54710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8E6AF0FA-FA4F-524B-B8FA-46B004A04F17}"/>
              </a:ext>
            </a:extLst>
          </p:cNvPr>
          <p:cNvSpPr txBox="1"/>
          <p:nvPr/>
        </p:nvSpPr>
        <p:spPr>
          <a:xfrm>
            <a:off x="4460126" y="2609648"/>
            <a:ext cx="39752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Radnika Medium" pitchFamily="2" charset="77"/>
              </a:rPr>
              <a:t>Linear map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FB79F29-8313-774D-8766-7A082E62AF80}"/>
                  </a:ext>
                </a:extLst>
              </p:cNvPr>
              <p:cNvSpPr/>
              <p:nvPr/>
            </p:nvSpPr>
            <p:spPr>
              <a:xfrm>
                <a:off x="5501485" y="5660778"/>
                <a:ext cx="1846620" cy="54710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6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600" b="1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/4</m:t>
                        </m:r>
                      </m:sup>
                    </m:sSup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FB79F29-8313-774D-8766-7A082E62AF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485" y="5660778"/>
                <a:ext cx="1846620" cy="54710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20D1269C-A6C2-9B4C-AF41-D2F847987E74}"/>
              </a:ext>
            </a:extLst>
          </p:cNvPr>
          <p:cNvSpPr txBox="1"/>
          <p:nvPr/>
        </p:nvSpPr>
        <p:spPr>
          <a:xfrm>
            <a:off x="4460125" y="5102123"/>
            <a:ext cx="39752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Radnika Medium" pitchFamily="2" charset="77"/>
              </a:rPr>
              <a:t>Linear map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C5B3315-6EBE-1543-BF80-2F8238D092CD}"/>
              </a:ext>
            </a:extLst>
          </p:cNvPr>
          <p:cNvCxnSpPr>
            <a:cxnSpLocks/>
          </p:cNvCxnSpPr>
          <p:nvPr/>
        </p:nvCxnSpPr>
        <p:spPr>
          <a:xfrm flipV="1">
            <a:off x="7558984" y="3907434"/>
            <a:ext cx="1091215" cy="1118278"/>
          </a:xfrm>
          <a:prstGeom prst="straightConnector1">
            <a:avLst/>
          </a:prstGeom>
          <a:ln w="76200">
            <a:solidFill>
              <a:srgbClr val="C0000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7A28846-FCB7-5F43-BCBA-052A1EF834FE}"/>
              </a:ext>
            </a:extLst>
          </p:cNvPr>
          <p:cNvCxnSpPr>
            <a:cxnSpLocks/>
          </p:cNvCxnSpPr>
          <p:nvPr/>
        </p:nvCxnSpPr>
        <p:spPr>
          <a:xfrm>
            <a:off x="7731875" y="3090916"/>
            <a:ext cx="931787" cy="393286"/>
          </a:xfrm>
          <a:prstGeom prst="straightConnector1">
            <a:avLst/>
          </a:prstGeom>
          <a:ln w="76200">
            <a:solidFill>
              <a:srgbClr val="C0000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4771E9A-6B60-7347-AE0A-1F729B05F21E}"/>
              </a:ext>
            </a:extLst>
          </p:cNvPr>
          <p:cNvCxnSpPr>
            <a:cxnSpLocks/>
          </p:cNvCxnSpPr>
          <p:nvPr/>
        </p:nvCxnSpPr>
        <p:spPr>
          <a:xfrm flipV="1">
            <a:off x="2841264" y="3098491"/>
            <a:ext cx="0" cy="64787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98C0F940-A1D8-054D-A39F-23DDD7ACD5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85403" y="3851934"/>
            <a:ext cx="511721" cy="51172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0B087CB-AE46-2849-B848-C913E300E1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2276" y="2454455"/>
            <a:ext cx="511721" cy="51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8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1" grpId="0" animBg="1"/>
      <p:bldP spid="42" grpId="0" animBg="1"/>
      <p:bldP spid="24" grpId="0" animBg="1"/>
      <p:bldP spid="25" grpId="0"/>
      <p:bldP spid="28" grpId="0" animBg="1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F10896A5-13CF-E644-BD31-6D5578D14EDC}"/>
                  </a:ext>
                </a:extLst>
              </p:cNvPr>
              <p:cNvSpPr/>
              <p:nvPr/>
            </p:nvSpPr>
            <p:spPr>
              <a:xfrm>
                <a:off x="2726574" y="1788520"/>
                <a:ext cx="5554287" cy="86791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Verifier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F10896A5-13CF-E644-BD31-6D5578D14E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574" y="1788520"/>
                <a:ext cx="5554287" cy="867917"/>
              </a:xfrm>
              <a:prstGeom prst="roundRect">
                <a:avLst/>
              </a:prstGeom>
              <a:blipFill>
                <a:blip r:embed="rId3"/>
                <a:stretch>
                  <a:fillRect l="-1595"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9DB264D-35CC-EB4F-9E12-158C80654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Short proofs for degree-two circuits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C19E5-DDD8-CF42-BB09-8DC7460BF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21</a:t>
            </a:fld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E618667-8537-9B4A-A57B-B4F1A02D1305}"/>
              </a:ext>
            </a:extLst>
          </p:cNvPr>
          <p:cNvSpPr/>
          <p:nvPr/>
        </p:nvSpPr>
        <p:spPr>
          <a:xfrm>
            <a:off x="477618" y="2992372"/>
            <a:ext cx="1534061" cy="8732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Radnika Medium" pitchFamily="2" charset="77"/>
              </a:rPr>
              <a:t>Prover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A5FCD745-CE8F-F04F-840F-8F1CF771FDC1}"/>
                  </a:ext>
                </a:extLst>
              </p:cNvPr>
              <p:cNvSpPr/>
              <p:nvPr/>
            </p:nvSpPr>
            <p:spPr>
              <a:xfrm>
                <a:off x="2726574" y="4201564"/>
                <a:ext cx="5554287" cy="86791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Verifier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A5FCD745-CE8F-F04F-840F-8F1CF771FD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574" y="4201564"/>
                <a:ext cx="5554287" cy="867917"/>
              </a:xfrm>
              <a:prstGeom prst="roundRect">
                <a:avLst/>
              </a:prstGeom>
              <a:blipFill>
                <a:blip r:embed="rId4"/>
                <a:stretch>
                  <a:fillRect l="-1595"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8ED497D-087E-504D-B717-518AFC7C28E3}"/>
                  </a:ext>
                </a:extLst>
              </p:cNvPr>
              <p:cNvSpPr/>
              <p:nvPr/>
            </p:nvSpPr>
            <p:spPr>
              <a:xfrm>
                <a:off x="4603711" y="1919269"/>
                <a:ext cx="1846620" cy="54710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6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600" b="1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/4</m:t>
                        </m:r>
                      </m:sup>
                    </m:sSup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8ED497D-087E-504D-B717-518AFC7C28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711" y="1919269"/>
                <a:ext cx="1846620" cy="5471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FB79F29-8313-774D-8766-7A082E62AF80}"/>
                  </a:ext>
                </a:extLst>
              </p:cNvPr>
              <p:cNvSpPr/>
              <p:nvPr/>
            </p:nvSpPr>
            <p:spPr>
              <a:xfrm>
                <a:off x="4603711" y="4391630"/>
                <a:ext cx="1846620" cy="54710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6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6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600" b="1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/4</m:t>
                        </m:r>
                      </m:sup>
                    </m:sSup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FB79F29-8313-774D-8766-7A082E62AF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711" y="4391630"/>
                <a:ext cx="1846620" cy="5471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4771E9A-6B60-7347-AE0A-1F729B05F21E}"/>
              </a:ext>
            </a:extLst>
          </p:cNvPr>
          <p:cNvCxnSpPr>
            <a:cxnSpLocks/>
          </p:cNvCxnSpPr>
          <p:nvPr/>
        </p:nvCxnSpPr>
        <p:spPr>
          <a:xfrm flipV="1">
            <a:off x="2841264" y="3098491"/>
            <a:ext cx="0" cy="64787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98C0F940-A1D8-054D-A39F-23DDD7ACD5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5403" y="3851934"/>
            <a:ext cx="511721" cy="51172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0B087CB-AE46-2849-B848-C913E300E1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2276" y="2454455"/>
            <a:ext cx="511721" cy="5117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ular Callout 22">
                <a:extLst>
                  <a:ext uri="{FF2B5EF4-FFF2-40B4-BE49-F238E27FC236}">
                    <a16:creationId xmlns:a16="http://schemas.microsoft.com/office/drawing/2014/main" id="{CC63C213-4546-1042-9708-A7680326875D}"/>
                  </a:ext>
                </a:extLst>
              </p:cNvPr>
              <p:cNvSpPr/>
              <p:nvPr/>
            </p:nvSpPr>
            <p:spPr>
              <a:xfrm>
                <a:off x="7131260" y="2731072"/>
                <a:ext cx="4074296" cy="1660558"/>
              </a:xfrm>
              <a:prstGeom prst="wedgeRoundRectCallout">
                <a:avLst>
                  <a:gd name="adj1" fmla="val -88478"/>
                  <a:gd name="adj2" fmla="val -56612"/>
                  <a:gd name="adj3" fmla="val 16667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0117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Need to check that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𝒞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begChr m:val="‖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, for a degree-two circuit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.</a:t>
                </a:r>
              </a:p>
            </p:txBody>
          </p:sp>
        </mc:Choice>
        <mc:Fallback xmlns="">
          <p:sp>
            <p:nvSpPr>
              <p:cNvPr id="23" name="Rounded Rectangular Callout 22">
                <a:extLst>
                  <a:ext uri="{FF2B5EF4-FFF2-40B4-BE49-F238E27FC236}">
                    <a16:creationId xmlns:a16="http://schemas.microsoft.com/office/drawing/2014/main" id="{CC63C213-4546-1042-9708-A768032687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260" y="2731072"/>
                <a:ext cx="4074296" cy="1660558"/>
              </a:xfrm>
              <a:prstGeom prst="wedgeRoundRectCallout">
                <a:avLst>
                  <a:gd name="adj1" fmla="val -88478"/>
                  <a:gd name="adj2" fmla="val -56612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01179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2D423E3C-B2B9-484F-ACC5-60B6FF35D04C}"/>
              </a:ext>
            </a:extLst>
          </p:cNvPr>
          <p:cNvSpPr/>
          <p:nvPr/>
        </p:nvSpPr>
        <p:spPr>
          <a:xfrm>
            <a:off x="7131259" y="4494059"/>
            <a:ext cx="4074297" cy="1660558"/>
          </a:xfrm>
          <a:prstGeom prst="wedgeRoundRectCallout">
            <a:avLst>
              <a:gd name="adj1" fmla="val -20827"/>
              <a:gd name="adj2" fmla="val -34057"/>
              <a:gd name="adj3" fmla="val 16667"/>
            </a:avLst>
          </a:prstGeom>
          <a:solidFill>
            <a:srgbClr val="007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Radnika Medium" pitchFamily="2" charset="77"/>
                <a:cs typeface="Arial" panose="020B0604020202020204" pitchFamily="34" charset="0"/>
              </a:rPr>
              <a:t>Send coins to prover.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Radnika Medium" pitchFamily="2" charset="77"/>
                <a:cs typeface="Arial" panose="020B0604020202020204" pitchFamily="34" charset="0"/>
              </a:rPr>
              <a:t>Invoke proof system recursively.</a:t>
            </a:r>
          </a:p>
        </p:txBody>
      </p:sp>
    </p:spTree>
    <p:extLst>
      <p:ext uri="{BB962C8B-B14F-4D97-AF65-F5344CB8AC3E}">
        <p14:creationId xmlns:p14="http://schemas.microsoft.com/office/powerpoint/2010/main" val="205273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FFA74-44E8-2B4F-B4BE-AB5831401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900" b="1" dirty="0">
                <a:solidFill>
                  <a:schemeClr val="bg1">
                    <a:lumMod val="75000"/>
                  </a:schemeClr>
                </a:solidFill>
              </a:rPr>
              <a:t>This talk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01ACF-2CD7-0A4F-8E78-C62BC9A3F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94559"/>
            <a:ext cx="10716491" cy="3982403"/>
          </a:xfrm>
        </p:spPr>
        <p:txBody>
          <a:bodyPr>
            <a:noAutofit/>
          </a:bodyPr>
          <a:lstStyle/>
          <a:p>
            <a:pPr>
              <a:spcBef>
                <a:spcPts val="4000"/>
              </a:spcBef>
            </a:pPr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ZK proofs on distributed data</a:t>
            </a:r>
          </a:p>
          <a:p>
            <a:pPr>
              <a:spcBef>
                <a:spcPts val="4000"/>
              </a:spcBef>
            </a:pPr>
            <a:r>
              <a:rPr lang="en-US" sz="4400" b="1" dirty="0">
                <a:solidFill>
                  <a:schemeClr val="bg1"/>
                </a:solidFill>
              </a:rPr>
              <a:t>Fully linear PCPs</a:t>
            </a:r>
          </a:p>
          <a:p>
            <a:pPr>
              <a:spcBef>
                <a:spcPts val="4000"/>
              </a:spcBef>
            </a:pPr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Application: Three-party computation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16695-17A7-FB46-8260-94B50CD97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4BA9F8A5-E946-7C40-A44D-B7F25B5CF40E}"/>
              </a:ext>
            </a:extLst>
          </p:cNvPr>
          <p:cNvSpPr/>
          <p:nvPr/>
        </p:nvSpPr>
        <p:spPr>
          <a:xfrm>
            <a:off x="0" y="3206906"/>
            <a:ext cx="838199" cy="931229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16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FFA74-44E8-2B4F-B4BE-AB5831401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900" b="1" dirty="0">
                <a:solidFill>
                  <a:schemeClr val="bg1">
                    <a:lumMod val="75000"/>
                  </a:schemeClr>
                </a:solidFill>
              </a:rPr>
              <a:t>This talk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01ACF-2CD7-0A4F-8E78-C62BC9A3F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94559"/>
            <a:ext cx="10716491" cy="3982403"/>
          </a:xfrm>
        </p:spPr>
        <p:txBody>
          <a:bodyPr>
            <a:noAutofit/>
          </a:bodyPr>
          <a:lstStyle/>
          <a:p>
            <a:pPr>
              <a:spcBef>
                <a:spcPts val="4000"/>
              </a:spcBef>
            </a:pPr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ZK proofs on distributed data</a:t>
            </a:r>
          </a:p>
          <a:p>
            <a:pPr>
              <a:spcBef>
                <a:spcPts val="4000"/>
              </a:spcBef>
            </a:pPr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Fully linear PCPs</a:t>
            </a:r>
          </a:p>
          <a:p>
            <a:pPr>
              <a:spcBef>
                <a:spcPts val="4000"/>
              </a:spcBef>
            </a:pPr>
            <a:r>
              <a:rPr lang="en-US" sz="4400" b="1" dirty="0">
                <a:solidFill>
                  <a:schemeClr val="bg1"/>
                </a:solidFill>
              </a:rPr>
              <a:t>Application: Three-party computation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16695-17A7-FB46-8260-94B50CD97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4BA9F8A5-E946-7C40-A44D-B7F25B5CF40E}"/>
              </a:ext>
            </a:extLst>
          </p:cNvPr>
          <p:cNvSpPr/>
          <p:nvPr/>
        </p:nvSpPr>
        <p:spPr>
          <a:xfrm>
            <a:off x="0" y="4321331"/>
            <a:ext cx="838199" cy="931229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40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9C2D1-86CE-4442-A4D6-15298D497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results: Application to MPC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405E7-68B4-B84B-AF9B-914A96213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B66534EE-AC39-2343-8668-9E98B14830FB}"/>
                  </a:ext>
                </a:extLst>
              </p:cNvPr>
              <p:cNvSpPr/>
              <p:nvPr/>
            </p:nvSpPr>
            <p:spPr>
              <a:xfrm>
                <a:off x="474725" y="1769211"/>
                <a:ext cx="11242549" cy="23178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007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b="1" dirty="0">
                    <a:solidFill>
                      <a:srgbClr val="007600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Theorem.</a:t>
                </a:r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For any arithmetic circuit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adnika Medium" charset="0"/>
                        <a:cs typeface="Arial" panose="020B0604020202020204" pitchFamily="34" charset="0"/>
                      </a:rPr>
                      <m:t>𝒞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over field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adnika Medium" charset="0"/>
                        <a:cs typeface="Arial" panose="020B0604020202020204" pitchFamily="34" charset="0"/>
                      </a:rPr>
                      <m:t>𝔽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, there is a secure three-party protocol for computing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adnika Medium" charset="0"/>
                        <a:cs typeface="Arial" panose="020B0604020202020204" pitchFamily="34" charset="0"/>
                      </a:rPr>
                      <m:t>𝒞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that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Tolerates </a:t>
                </a:r>
                <a:r>
                  <a:rPr lang="en-US" sz="2800" b="1" dirty="0">
                    <a:solidFill>
                      <a:srgbClr val="7030A0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one </a:t>
                </a:r>
                <a:r>
                  <a:rPr lang="en-US" sz="2800" b="1" u="sng" dirty="0">
                    <a:solidFill>
                      <a:srgbClr val="7030A0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malicious</a:t>
                </a:r>
                <a:r>
                  <a:rPr lang="en-US" sz="2800" b="1" dirty="0">
                    <a:solidFill>
                      <a:srgbClr val="7030A0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party</a:t>
                </a:r>
                <a:endParaRPr lang="en-US" sz="2800" dirty="0">
                  <a:solidFill>
                    <a:schemeClr val="tx1"/>
                  </a:solidFill>
                  <a:latin typeface="Radnika Medium" pitchFamily="2" charset="77"/>
                  <a:ea typeface="Radnika Medium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Is computationally secure with abort  </a:t>
                </a:r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(assuming only PRGs)</a:t>
                </a:r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Has amortized communication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Radnika Medium" charset="0"/>
                        <a:cs typeface="Arial" panose="020B0604020202020204" pitchFamily="34" charset="0"/>
                      </a:rPr>
                      <m:t>𝟏</m:t>
                    </m:r>
                  </m:oMath>
                </a14:m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element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adnika Medium" charset="0"/>
                        <a:cs typeface="Arial" panose="020B0604020202020204" pitchFamily="34" charset="0"/>
                      </a:rPr>
                      <m:t>𝔽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per party per gate.</a:t>
                </a: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B66534EE-AC39-2343-8668-9E98B14830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25" y="1769211"/>
                <a:ext cx="11242549" cy="2317832"/>
              </a:xfrm>
              <a:prstGeom prst="roundRect">
                <a:avLst/>
              </a:prstGeom>
              <a:blipFill>
                <a:blip r:embed="rId3"/>
                <a:stretch>
                  <a:fillRect t="-2646" b="-5820"/>
                </a:stretch>
              </a:blipFill>
              <a:ln w="57150">
                <a:solidFill>
                  <a:srgbClr val="0076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2F54C768-7F70-6C4E-A742-B0A9AD8812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01812209"/>
                  </p:ext>
                </p:extLst>
              </p:nvPr>
            </p:nvGraphicFramePr>
            <p:xfrm>
              <a:off x="738680" y="4534347"/>
              <a:ext cx="10978593" cy="173736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3225058">
                      <a:extLst>
                        <a:ext uri="{9D8B030D-6E8A-4147-A177-3AD203B41FA5}">
                          <a16:colId xmlns:a16="http://schemas.microsoft.com/office/drawing/2014/main" val="2861180424"/>
                        </a:ext>
                      </a:extLst>
                    </a:gridCol>
                    <a:gridCol w="3946885">
                      <a:extLst>
                        <a:ext uri="{9D8B030D-6E8A-4147-A177-3AD203B41FA5}">
                          <a16:colId xmlns:a16="http://schemas.microsoft.com/office/drawing/2014/main" val="1313381571"/>
                        </a:ext>
                      </a:extLst>
                    </a:gridCol>
                    <a:gridCol w="3806650">
                      <a:extLst>
                        <a:ext uri="{9D8B030D-6E8A-4147-A177-3AD203B41FA5}">
                          <a16:colId xmlns:a16="http://schemas.microsoft.com/office/drawing/2014/main" val="3337490616"/>
                        </a:ext>
                      </a:extLst>
                    </a:gridCol>
                  </a:tblGrid>
                  <a:tr h="539838"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Radnika Medium" pitchFamily="2" charset="77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latin typeface="Radnika Medium" pitchFamily="2" charset="77"/>
                            </a:rPr>
                            <a:t>Over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ℤ</m:t>
                                  </m:r>
                                </m:e>
                                <m:sub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endParaRPr lang="en-US" sz="2800" dirty="0">
                            <a:latin typeface="Radnika Medium" pitchFamily="2" charset="77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200" b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  <a:r>
                            <a:rPr lang="en-US" sz="2800" dirty="0">
                              <a:latin typeface="Radnika Medium" pitchFamily="2" charset="77"/>
                            </a:rPr>
                            <a:t>Large fields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94550369"/>
                      </a:ext>
                    </a:extLst>
                  </a:tr>
                  <a:tr h="539838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Radnika Medium" pitchFamily="2" charset="77"/>
                            </a:rPr>
                            <a:t>State of the art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32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oMath>
                          </a14:m>
                          <a:r>
                            <a:rPr lang="en-US" sz="28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Radnika Medium" pitchFamily="2" charset="77"/>
                            </a:rPr>
                            <a:t>   </a:t>
                          </a:r>
                          <a:r>
                            <a:rPr lang="en-US" sz="24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Radnika Medium" pitchFamily="2" charset="77"/>
                            </a:rPr>
                            <a:t>[ABFLLNOWW17], …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200" b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  <a14:m>
                            <m:oMath xmlns:m="http://schemas.openxmlformats.org/officeDocument/2006/math"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oMath>
                          </a14:m>
                          <a:r>
                            <a:rPr lang="en-US" sz="32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Radnika Medium" pitchFamily="2" charset="77"/>
                            </a:rPr>
                            <a:t> </a:t>
                          </a:r>
                          <a:r>
                            <a:rPr lang="en-US" sz="24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Radnika Medium" pitchFamily="2" charset="77"/>
                            </a:rPr>
                            <a:t>[CGHIKLN18], …</a:t>
                          </a:r>
                          <a:endParaRPr lang="en-US" sz="2400" dirty="0">
                            <a:solidFill>
                              <a:schemeClr val="bg1"/>
                            </a:solidFill>
                            <a:latin typeface="Radnika Medium" pitchFamily="2" charset="77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74356783"/>
                      </a:ext>
                    </a:extLst>
                  </a:tr>
                  <a:tr h="539838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Radnika Medium" pitchFamily="2" charset="77"/>
                            </a:rPr>
                            <a:t>This work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32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𝟏</m:t>
                                </m:r>
                                <m:r>
                                  <a:rPr lang="en-US" sz="32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3200" b="1" dirty="0">
                            <a:solidFill>
                              <a:schemeClr val="tx1"/>
                            </a:solidFill>
                            <a:latin typeface="Radnika Medium" pitchFamily="2" charset="77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a:t>0</a:t>
                          </a:r>
                          <a14:m>
                            <m:oMath xmlns:m="http://schemas.openxmlformats.org/officeDocument/2006/math">
                              <m:r>
                                <a:rPr lang="en-US" sz="32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𝟏</m:t>
                              </m:r>
                            </m:oMath>
                          </a14:m>
                          <a:endParaRPr lang="en-US" sz="3200" b="1" dirty="0">
                            <a:latin typeface="Radnika Medium" pitchFamily="2" charset="77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50360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2F54C768-7F70-6C4E-A742-B0A9AD8812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01812209"/>
                  </p:ext>
                </p:extLst>
              </p:nvPr>
            </p:nvGraphicFramePr>
            <p:xfrm>
              <a:off x="738680" y="4534347"/>
              <a:ext cx="10978593" cy="173736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3225058">
                      <a:extLst>
                        <a:ext uri="{9D8B030D-6E8A-4147-A177-3AD203B41FA5}">
                          <a16:colId xmlns:a16="http://schemas.microsoft.com/office/drawing/2014/main" val="2861180424"/>
                        </a:ext>
                      </a:extLst>
                    </a:gridCol>
                    <a:gridCol w="3946885">
                      <a:extLst>
                        <a:ext uri="{9D8B030D-6E8A-4147-A177-3AD203B41FA5}">
                          <a16:colId xmlns:a16="http://schemas.microsoft.com/office/drawing/2014/main" val="1313381571"/>
                        </a:ext>
                      </a:extLst>
                    </a:gridCol>
                    <a:gridCol w="3806650">
                      <a:extLst>
                        <a:ext uri="{9D8B030D-6E8A-4147-A177-3AD203B41FA5}">
                          <a16:colId xmlns:a16="http://schemas.microsoft.com/office/drawing/2014/main" val="3337490616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Radnika Medium" pitchFamily="2" charset="77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81672" t="-15217" r="-96463" b="-23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200" b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  <a:r>
                            <a:rPr lang="en-US" sz="2800" dirty="0">
                              <a:latin typeface="Radnika Medium" pitchFamily="2" charset="77"/>
                            </a:rPr>
                            <a:t>Large fields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94550369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Radnika Medium" pitchFamily="2" charset="77"/>
                            </a:rPr>
                            <a:t>State of the art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81672" t="-117778" r="-96463" b="-13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88333" t="-117778" b="-13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74356783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Radnika Medium" pitchFamily="2" charset="77"/>
                            </a:rPr>
                            <a:t>This work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81672" t="-213043" r="-96463" b="-347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88333" t="-213043" b="-347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503609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D1DD8D5C-67F4-D942-A6FB-0866ABEE9773}"/>
              </a:ext>
            </a:extLst>
          </p:cNvPr>
          <p:cNvSpPr/>
          <p:nvPr/>
        </p:nvSpPr>
        <p:spPr>
          <a:xfrm>
            <a:off x="7015367" y="4534348"/>
            <a:ext cx="4525673" cy="1925854"/>
          </a:xfrm>
          <a:prstGeom prst="wedgeRoundRectCallout">
            <a:avLst>
              <a:gd name="adj1" fmla="val -105532"/>
              <a:gd name="adj2" fmla="val 2408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Radnika Medium" pitchFamily="2" charset="77"/>
                <a:cs typeface="Arial" panose="020B0604020202020204" pitchFamily="34" charset="0"/>
              </a:rPr>
              <a:t>Matches cost of</a:t>
            </a:r>
          </a:p>
          <a:p>
            <a:pPr algn="ctr"/>
            <a:r>
              <a:rPr lang="en-US" sz="3400" dirty="0">
                <a:solidFill>
                  <a:schemeClr val="tx1"/>
                </a:solidFill>
                <a:latin typeface="Radnika Medium" pitchFamily="2" charset="77"/>
                <a:cs typeface="Arial" panose="020B0604020202020204" pitchFamily="34" charset="0"/>
              </a:rPr>
              <a:t>best 3PC with</a:t>
            </a:r>
            <a:br>
              <a:rPr lang="en-US" sz="3400" dirty="0">
                <a:solidFill>
                  <a:schemeClr val="tx1"/>
                </a:solidFill>
                <a:latin typeface="Radnika Medium" pitchFamily="2" charset="77"/>
                <a:cs typeface="Arial" panose="020B0604020202020204" pitchFamily="34" charset="0"/>
              </a:rPr>
            </a:br>
            <a:r>
              <a:rPr lang="en-US" sz="3400" u="sng" dirty="0">
                <a:solidFill>
                  <a:schemeClr val="tx1"/>
                </a:solidFill>
                <a:latin typeface="Radnika Medium" pitchFamily="2" charset="77"/>
                <a:cs typeface="Arial" panose="020B0604020202020204" pitchFamily="34" charset="0"/>
              </a:rPr>
              <a:t>semi-honest</a:t>
            </a:r>
            <a:r>
              <a:rPr lang="en-US" sz="3400" dirty="0">
                <a:solidFill>
                  <a:schemeClr val="tx1"/>
                </a:solidFill>
                <a:latin typeface="Radnika Medium" pitchFamily="2" charset="77"/>
                <a:cs typeface="Arial" panose="020B0604020202020204" pitchFamily="34" charset="0"/>
              </a:rPr>
              <a:t> security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Radnika Medium" pitchFamily="2" charset="77"/>
                <a:cs typeface="Arial" panose="020B0604020202020204" pitchFamily="34" charset="0"/>
              </a:rPr>
              <a:t>[AFLNO16]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CD1483-6FBE-2D49-8C20-E3780F61ED19}"/>
              </a:ext>
            </a:extLst>
          </p:cNvPr>
          <p:cNvSpPr/>
          <p:nvPr/>
        </p:nvSpPr>
        <p:spPr>
          <a:xfrm>
            <a:off x="231860" y="4344983"/>
            <a:ext cx="11541040" cy="2011368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8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2946B8-90A6-2643-BBBF-66B1FA91F47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600" dirty="0"/>
                  <a:t>We use a semi-honest MPC protocol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br>
                  <a:rPr lang="en-US" sz="3600" b="0" dirty="0"/>
                </a:br>
                <a:r>
                  <a:rPr lang="en-US" sz="3600" b="0" dirty="0"/>
                  <a:t>that has two extra properties…</a:t>
                </a:r>
                <a:endParaRPr lang="en-US" sz="36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2946B8-90A6-2643-BBBF-66B1FA91F4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689" t="-2857" b="-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E4B49AA0-54DF-1240-981C-C6911140E7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2171700"/>
                <a:ext cx="10862733" cy="4005263"/>
              </a:xfrm>
            </p:spPr>
            <p:txBody>
              <a:bodyPr>
                <a:noAutofit/>
              </a:bodyPr>
              <a:lstStyle/>
              <a:p>
                <a:pPr marL="457200" indent="-457200">
                  <a:spcBef>
                    <a:spcPts val="2200"/>
                  </a:spcBef>
                  <a:buFont typeface="+mj-lt"/>
                  <a:buAutoNum type="romanUcPeriod"/>
                </a:pPr>
                <a:r>
                  <a:rPr lang="en-US" sz="3200" b="1" dirty="0">
                    <a:solidFill>
                      <a:srgbClr val="C00000"/>
                    </a:solidFill>
                  </a:rPr>
                  <a:t>Protocol reveals nothing until the last message.</a:t>
                </a:r>
                <a:br>
                  <a:rPr lang="en-US" dirty="0"/>
                </a:br>
                <a:r>
                  <a:rPr lang="en-US" dirty="0"/>
                  <a:t>– Holds even if some parties are malicious.</a:t>
                </a:r>
                <a:br>
                  <a:rPr lang="en-US" dirty="0"/>
                </a:br>
                <a:r>
                  <a:rPr lang="en-US" dirty="0"/>
                  <a:t>– Malicious behavior at last message can only cause abort.</a:t>
                </a:r>
                <a:endParaRPr lang="en-US" b="1" dirty="0"/>
              </a:p>
              <a:p>
                <a:pPr marL="457200" indent="-457200">
                  <a:spcBef>
                    <a:spcPts val="2800"/>
                  </a:spcBef>
                  <a:buFont typeface="+mj-lt"/>
                  <a:buAutoNum type="romanUcPeriod"/>
                </a:pPr>
                <a:r>
                  <a:rPr lang="en-US" sz="3200" b="1" dirty="0">
                    <a:solidFill>
                      <a:srgbClr val="C00000"/>
                    </a:solidFill>
                  </a:rPr>
                  <a:t>Checkable by a degree-two relation.</a:t>
                </a:r>
                <a:br>
                  <a:rPr lang="en-US" sz="3200" dirty="0"/>
                </a:br>
                <a:r>
                  <a:rPr lang="en-US" dirty="0"/>
                  <a:t>Each of player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’s messages is a degree-two function of:</a:t>
                </a:r>
              </a:p>
              <a:p>
                <a:pPr marL="1371600" lvl="2" indent="-457200">
                  <a:buFont typeface="+mj-lt"/>
                  <a:buAutoNum type="arabicPeriod"/>
                </a:pPr>
                <a:r>
                  <a:rPr lang="en-US" sz="2800" dirty="0"/>
                  <a:t>player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800" dirty="0"/>
                  <a:t>’s input and</a:t>
                </a:r>
              </a:p>
              <a:p>
                <a:pPr marL="1371600" lvl="2" indent="-457200">
                  <a:buFont typeface="+mj-lt"/>
                  <a:buAutoNum type="arabicPeriod"/>
                </a:pPr>
                <a:r>
                  <a:rPr lang="en-US" sz="2800" dirty="0"/>
                  <a:t>the messages that player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800" dirty="0"/>
                  <a:t> has received so far.</a:t>
                </a:r>
              </a:p>
              <a:p>
                <a:pPr marL="0" indent="0">
                  <a:spcBef>
                    <a:spcPts val="2200"/>
                  </a:spcBef>
                  <a:buNone/>
                </a:pPr>
                <a:r>
                  <a:rPr lang="en-US" dirty="0">
                    <a:solidFill>
                      <a:srgbClr val="007600"/>
                    </a:solidFill>
                  </a:rPr>
                  <a:t>Can instantiate with existing protocols: [AFLNO16], [KKW18], …</a:t>
                </a:r>
                <a:br>
                  <a:rPr lang="en-US" dirty="0">
                    <a:solidFill>
                      <a:srgbClr val="007600"/>
                    </a:solidFill>
                  </a:rPr>
                </a:br>
                <a:endParaRPr lang="en-US" dirty="0">
                  <a:solidFill>
                    <a:srgbClr val="007600"/>
                  </a:solidFill>
                </a:endParaRPr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E4B49AA0-54DF-1240-981C-C6911140E7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2171700"/>
                <a:ext cx="10862733" cy="4005263"/>
              </a:xfrm>
              <a:blipFill>
                <a:blip r:embed="rId4"/>
                <a:stretch>
                  <a:fillRect l="-1402" t="-3165" b="-5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D48D34-11CD-7C40-9E1F-F23F2BB58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90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2946B8-90A6-2643-BBBF-66B1FA91F47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800" dirty="0"/>
                  <a:t>Overview of 3PC our protocol</a:t>
                </a:r>
                <a:br>
                  <a:rPr lang="en-US" sz="2800" dirty="0"/>
                </a:br>
                <a:r>
                  <a:rPr lang="en-US" b="1" dirty="0">
                    <a:solidFill>
                      <a:srgbClr val="007600"/>
                    </a:solidFill>
                  </a:rPr>
                  <a:t>1. Run</a:t>
                </a:r>
                <a:r>
                  <a:rPr lang="en-US" dirty="0"/>
                  <a:t> semi-honest MPC protocol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2946B8-90A6-2643-BBBF-66B1FA91F4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292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D48D34-11CD-7C40-9E1F-F23F2BB58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26</a:t>
            </a:fld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0231767-423B-374E-81CB-789231CFFAAE}"/>
              </a:ext>
            </a:extLst>
          </p:cNvPr>
          <p:cNvSpPr/>
          <p:nvPr/>
        </p:nvSpPr>
        <p:spPr>
          <a:xfrm>
            <a:off x="2753980" y="3270770"/>
            <a:ext cx="851337" cy="851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424F0E-CD55-7C4B-BC14-3F02B0B3DEC4}"/>
              </a:ext>
            </a:extLst>
          </p:cNvPr>
          <p:cNvSpPr txBox="1"/>
          <p:nvPr/>
        </p:nvSpPr>
        <p:spPr>
          <a:xfrm>
            <a:off x="494057" y="3357231"/>
            <a:ext cx="2243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latin typeface="Radnika Medium" pitchFamily="2" charset="77"/>
              </a:rPr>
              <a:t>Player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52E66B-16EF-9E40-AD90-73791C1D0253}"/>
              </a:ext>
            </a:extLst>
          </p:cNvPr>
          <p:cNvSpPr txBox="1"/>
          <p:nvPr/>
        </p:nvSpPr>
        <p:spPr>
          <a:xfrm>
            <a:off x="7426599" y="1889774"/>
            <a:ext cx="2243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Radnika Medium" pitchFamily="2" charset="77"/>
              </a:rPr>
              <a:t>Player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E0B01-D0E7-804A-8BB1-FC68422A3D8F}"/>
              </a:ext>
            </a:extLst>
          </p:cNvPr>
          <p:cNvSpPr txBox="1"/>
          <p:nvPr/>
        </p:nvSpPr>
        <p:spPr>
          <a:xfrm>
            <a:off x="7426599" y="5455460"/>
            <a:ext cx="207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Radnika Medium" pitchFamily="2" charset="77"/>
              </a:rPr>
              <a:t>Player 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A2D7986-2BAC-164A-9820-D5BC17252AB6}"/>
              </a:ext>
            </a:extLst>
          </p:cNvPr>
          <p:cNvSpPr/>
          <p:nvPr/>
        </p:nvSpPr>
        <p:spPr>
          <a:xfrm>
            <a:off x="6575262" y="1859176"/>
            <a:ext cx="851337" cy="851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057C441-6863-8045-89E6-5D1A7CB832CF}"/>
              </a:ext>
            </a:extLst>
          </p:cNvPr>
          <p:cNvSpPr/>
          <p:nvPr/>
        </p:nvSpPr>
        <p:spPr>
          <a:xfrm>
            <a:off x="6575262" y="5327431"/>
            <a:ext cx="851337" cy="851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177314C-9A7C-1D46-B194-F947CC31EB1B}"/>
              </a:ext>
            </a:extLst>
          </p:cNvPr>
          <p:cNvCxnSpPr>
            <a:cxnSpLocks/>
          </p:cNvCxnSpPr>
          <p:nvPr/>
        </p:nvCxnSpPr>
        <p:spPr>
          <a:xfrm flipV="1">
            <a:off x="3593436" y="2524598"/>
            <a:ext cx="2981826" cy="1020707"/>
          </a:xfrm>
          <a:prstGeom prst="straightConnector1">
            <a:avLst/>
          </a:prstGeom>
          <a:ln w="76200">
            <a:solidFill>
              <a:srgbClr val="01189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6B6EDC0-0225-394E-8B27-D832C582CBBF}"/>
              </a:ext>
            </a:extLst>
          </p:cNvPr>
          <p:cNvCxnSpPr>
            <a:cxnSpLocks/>
            <a:endCxn id="5" idx="4"/>
          </p:cNvCxnSpPr>
          <p:nvPr/>
        </p:nvCxnSpPr>
        <p:spPr>
          <a:xfrm flipV="1">
            <a:off x="7000930" y="2710514"/>
            <a:ext cx="1" cy="2584284"/>
          </a:xfrm>
          <a:prstGeom prst="straightConnector1">
            <a:avLst/>
          </a:prstGeom>
          <a:ln w="76200">
            <a:solidFill>
              <a:srgbClr val="01189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AE90CD4-473B-764A-8EDA-B74C2BA88A90}"/>
              </a:ext>
            </a:extLst>
          </p:cNvPr>
          <p:cNvCxnSpPr>
            <a:cxnSpLocks/>
          </p:cNvCxnSpPr>
          <p:nvPr/>
        </p:nvCxnSpPr>
        <p:spPr>
          <a:xfrm flipH="1" flipV="1">
            <a:off x="3380602" y="4122108"/>
            <a:ext cx="3194660" cy="1580082"/>
          </a:xfrm>
          <a:prstGeom prst="straightConnector1">
            <a:avLst/>
          </a:prstGeom>
          <a:ln w="76200">
            <a:solidFill>
              <a:srgbClr val="01189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E42CB-251E-E04D-BFB0-CA9241D046C4}"/>
              </a:ext>
            </a:extLst>
          </p:cNvPr>
          <p:cNvSpPr/>
          <p:nvPr/>
        </p:nvSpPr>
        <p:spPr>
          <a:xfrm>
            <a:off x="439228" y="4868280"/>
            <a:ext cx="4645121" cy="166394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>
                <a:solidFill>
                  <a:srgbClr val="011893"/>
                </a:solidFill>
                <a:latin typeface="Radnika Medium" pitchFamily="2" charset="77"/>
              </a:rPr>
              <a:t>Players </a:t>
            </a:r>
            <a:r>
              <a:rPr lang="en-US" sz="3200" b="1" u="sng" dirty="0">
                <a:solidFill>
                  <a:srgbClr val="011893"/>
                </a:solidFill>
                <a:latin typeface="Radnika Medium" pitchFamily="2" charset="77"/>
              </a:rPr>
              <a:t>halt</a:t>
            </a:r>
            <a:r>
              <a:rPr lang="en-US" sz="3200" b="1" dirty="0">
                <a:solidFill>
                  <a:srgbClr val="011893"/>
                </a:solidFill>
                <a:latin typeface="Radnika Medium" pitchFamily="2" charset="77"/>
              </a:rPr>
              <a:t> before publishing the last protocol message</a:t>
            </a:r>
            <a:endParaRPr lang="en-US" sz="3200" dirty="0">
              <a:solidFill>
                <a:srgbClr val="011893"/>
              </a:solidFill>
              <a:latin typeface="Radnika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72744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16E8E6A-C00E-5F40-9A79-3B5D17F7316F}"/>
              </a:ext>
            </a:extLst>
          </p:cNvPr>
          <p:cNvCxnSpPr>
            <a:cxnSpLocks/>
          </p:cNvCxnSpPr>
          <p:nvPr/>
        </p:nvCxnSpPr>
        <p:spPr>
          <a:xfrm>
            <a:off x="7000931" y="2767207"/>
            <a:ext cx="0" cy="2560224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2946B8-90A6-2643-BBBF-66B1FA91F47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800" dirty="0"/>
                  <a:t>Overview of 3PC our protocol</a:t>
                </a:r>
                <a:br>
                  <a:rPr lang="en-US" sz="2800" dirty="0"/>
                </a:br>
                <a:r>
                  <a:rPr lang="en-US" b="1" dirty="0">
                    <a:solidFill>
                      <a:srgbClr val="007600"/>
                    </a:solidFill>
                  </a:rPr>
                  <a:t>2. Prove</a:t>
                </a:r>
                <a:r>
                  <a:rPr lang="en-US" dirty="0"/>
                  <a:t> that messages complied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2946B8-90A6-2643-BBBF-66B1FA91F4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292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D48D34-11CD-7C40-9E1F-F23F2BB58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27</a:t>
            </a:fld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0231767-423B-374E-81CB-789231CFFAAE}"/>
              </a:ext>
            </a:extLst>
          </p:cNvPr>
          <p:cNvSpPr/>
          <p:nvPr/>
        </p:nvSpPr>
        <p:spPr>
          <a:xfrm>
            <a:off x="2753980" y="3270770"/>
            <a:ext cx="851337" cy="851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424F0E-CD55-7C4B-BC14-3F02B0B3DEC4}"/>
              </a:ext>
            </a:extLst>
          </p:cNvPr>
          <p:cNvSpPr txBox="1"/>
          <p:nvPr/>
        </p:nvSpPr>
        <p:spPr>
          <a:xfrm>
            <a:off x="494057" y="3357231"/>
            <a:ext cx="2243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latin typeface="Radnika Medium" pitchFamily="2" charset="77"/>
              </a:rPr>
              <a:t>Player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52E66B-16EF-9E40-AD90-73791C1D0253}"/>
              </a:ext>
            </a:extLst>
          </p:cNvPr>
          <p:cNvSpPr txBox="1"/>
          <p:nvPr/>
        </p:nvSpPr>
        <p:spPr>
          <a:xfrm>
            <a:off x="7426599" y="1889774"/>
            <a:ext cx="2243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Radnika Medium" pitchFamily="2" charset="77"/>
              </a:rPr>
              <a:t>Player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E0B01-D0E7-804A-8BB1-FC68422A3D8F}"/>
              </a:ext>
            </a:extLst>
          </p:cNvPr>
          <p:cNvSpPr txBox="1"/>
          <p:nvPr/>
        </p:nvSpPr>
        <p:spPr>
          <a:xfrm>
            <a:off x="7426599" y="5455460"/>
            <a:ext cx="207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Radnika Medium" pitchFamily="2" charset="77"/>
              </a:rPr>
              <a:t>Player 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A2D7986-2BAC-164A-9820-D5BC17252AB6}"/>
              </a:ext>
            </a:extLst>
          </p:cNvPr>
          <p:cNvSpPr/>
          <p:nvPr/>
        </p:nvSpPr>
        <p:spPr>
          <a:xfrm>
            <a:off x="6575262" y="1859176"/>
            <a:ext cx="851337" cy="851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057C441-6863-8045-89E6-5D1A7CB832CF}"/>
              </a:ext>
            </a:extLst>
          </p:cNvPr>
          <p:cNvSpPr/>
          <p:nvPr/>
        </p:nvSpPr>
        <p:spPr>
          <a:xfrm>
            <a:off x="6575262" y="5327431"/>
            <a:ext cx="851337" cy="851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9B733D-E082-3F48-A7AC-3BFFE8720449}"/>
              </a:ext>
            </a:extLst>
          </p:cNvPr>
          <p:cNvCxnSpPr>
            <a:cxnSpLocks/>
          </p:cNvCxnSpPr>
          <p:nvPr/>
        </p:nvCxnSpPr>
        <p:spPr>
          <a:xfrm flipV="1">
            <a:off x="3593436" y="2524598"/>
            <a:ext cx="2981826" cy="1020707"/>
          </a:xfrm>
          <a:prstGeom prst="straightConnector1">
            <a:avLst/>
          </a:prstGeom>
          <a:ln w="76200">
            <a:solidFill>
              <a:srgbClr val="0118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66AC1B5-3FCF-844B-B6CB-604A77AE28F8}"/>
              </a:ext>
            </a:extLst>
          </p:cNvPr>
          <p:cNvCxnSpPr>
            <a:cxnSpLocks/>
          </p:cNvCxnSpPr>
          <p:nvPr/>
        </p:nvCxnSpPr>
        <p:spPr>
          <a:xfrm>
            <a:off x="3592719" y="3723127"/>
            <a:ext cx="3078858" cy="1704682"/>
          </a:xfrm>
          <a:prstGeom prst="straightConnector1">
            <a:avLst/>
          </a:prstGeom>
          <a:ln w="76200">
            <a:solidFill>
              <a:srgbClr val="0118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ular Callout 15">
                <a:extLst>
                  <a:ext uri="{FF2B5EF4-FFF2-40B4-BE49-F238E27FC236}">
                    <a16:creationId xmlns:a16="http://schemas.microsoft.com/office/drawing/2014/main" id="{00079820-A097-6F4E-9A4F-55D7E82B113F}"/>
                  </a:ext>
                </a:extLst>
              </p:cNvPr>
              <p:cNvSpPr/>
              <p:nvPr/>
            </p:nvSpPr>
            <p:spPr>
              <a:xfrm>
                <a:off x="1207802" y="4868280"/>
                <a:ext cx="4397539" cy="1647313"/>
              </a:xfrm>
              <a:prstGeom prst="wedgeRoundRectCallout">
                <a:avLst>
                  <a:gd name="adj1" fmla="val 3296"/>
                  <a:gd name="adj2" fmla="val -96950"/>
                  <a:gd name="adj3" fmla="val 16667"/>
                </a:avLst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cs typeface="Arial" panose="020B0604020202020204" pitchFamily="34" charset="0"/>
                  </a:rPr>
                  <a:t>“The messages I sent you both observed the protocol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Φ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16" name="Rounded Rectangular Callout 15">
                <a:extLst>
                  <a:ext uri="{FF2B5EF4-FFF2-40B4-BE49-F238E27FC236}">
                    <a16:creationId xmlns:a16="http://schemas.microsoft.com/office/drawing/2014/main" id="{00079820-A097-6F4E-9A4F-55D7E82B11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802" y="4868280"/>
                <a:ext cx="4397539" cy="1647313"/>
              </a:xfrm>
              <a:prstGeom prst="wedgeRoundRectCallout">
                <a:avLst>
                  <a:gd name="adj1" fmla="val 3296"/>
                  <a:gd name="adj2" fmla="val -96950"/>
                  <a:gd name="adj3" fmla="val 16667"/>
                </a:avLst>
              </a:prstGeom>
              <a:blipFill>
                <a:blip r:embed="rId4"/>
                <a:stretch>
                  <a:fillRect r="-1437" b="-46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54C4AB5D-CB29-564C-9C69-14A17CE7940D}"/>
              </a:ext>
            </a:extLst>
          </p:cNvPr>
          <p:cNvSpPr/>
          <p:nvPr/>
        </p:nvSpPr>
        <p:spPr>
          <a:xfrm>
            <a:off x="6096000" y="3601998"/>
            <a:ext cx="5930348" cy="2928762"/>
          </a:xfrm>
          <a:prstGeom prst="wedgeRoundRectCallout">
            <a:avLst>
              <a:gd name="adj1" fmla="val -58834"/>
              <a:gd name="adj2" fmla="val 17046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dirty="0">
                <a:solidFill>
                  <a:schemeClr val="tx1"/>
                </a:solidFill>
                <a:latin typeface="Radnika Medium" pitchFamily="2" charset="77"/>
                <a:cs typeface="Arial" panose="020B0604020202020204" pitchFamily="34" charset="0"/>
              </a:rPr>
              <a:t>This is a ZK proof on </a:t>
            </a:r>
            <a:r>
              <a:rPr lang="en-US" sz="3200" b="1" u="sng" dirty="0">
                <a:solidFill>
                  <a:schemeClr val="tx1"/>
                </a:solidFill>
                <a:latin typeface="Radnika Medium" pitchFamily="2" charset="77"/>
                <a:cs typeface="Arial" panose="020B0604020202020204" pitchFamily="34" charset="0"/>
              </a:rPr>
              <a:t>distributed data</a:t>
            </a:r>
            <a:r>
              <a:rPr lang="en-US" sz="3200" b="1" dirty="0">
                <a:solidFill>
                  <a:schemeClr val="tx1"/>
                </a:solidFill>
                <a:latin typeface="Radnika Medium" pitchFamily="2" charset="77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Radnika Medium" pitchFamily="2" charset="77"/>
                <a:cs typeface="Arial" panose="020B0604020202020204" pitchFamily="34" charset="0"/>
              </a:rPr>
              <a:t>Messages that player 1 sent are split across players 2 and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Radnika Medium" pitchFamily="2" charset="77"/>
                <a:cs typeface="Arial" panose="020B0604020202020204" pitchFamily="34" charset="0"/>
              </a:rPr>
              <a:t>The language is recognized by a </a:t>
            </a:r>
            <a:r>
              <a:rPr lang="en-US" sz="2800" b="1" dirty="0">
                <a:solidFill>
                  <a:schemeClr val="tx1"/>
                </a:solidFill>
                <a:latin typeface="Radnika Medium" pitchFamily="2" charset="77"/>
                <a:cs typeface="Arial" panose="020B0604020202020204" pitchFamily="34" charset="0"/>
              </a:rPr>
              <a:t>degree-two </a:t>
            </a:r>
            <a:r>
              <a:rPr lang="en-US" sz="2800" dirty="0">
                <a:solidFill>
                  <a:schemeClr val="tx1"/>
                </a:solidFill>
                <a:latin typeface="Radnika Medium" pitchFamily="2" charset="77"/>
                <a:cs typeface="Arial" panose="020B0604020202020204" pitchFamily="34" charset="0"/>
              </a:rPr>
              <a:t>circuit</a:t>
            </a:r>
          </a:p>
        </p:txBody>
      </p:sp>
    </p:spTree>
    <p:extLst>
      <p:ext uri="{BB962C8B-B14F-4D97-AF65-F5344CB8AC3E}">
        <p14:creationId xmlns:p14="http://schemas.microsoft.com/office/powerpoint/2010/main" val="42551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2946B8-90A6-2643-BBBF-66B1FA91F47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800" dirty="0"/>
                  <a:t>Overview of 3PC our protocol</a:t>
                </a:r>
                <a:br>
                  <a:rPr lang="en-US" sz="2800" dirty="0"/>
                </a:br>
                <a:r>
                  <a:rPr lang="en-US" b="1" dirty="0">
                    <a:solidFill>
                      <a:srgbClr val="007600"/>
                    </a:solidFill>
                  </a:rPr>
                  <a:t>2. Prove</a:t>
                </a:r>
                <a:r>
                  <a:rPr lang="en-US" dirty="0"/>
                  <a:t> that messages complied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2946B8-90A6-2643-BBBF-66B1FA91F4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292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D48D34-11CD-7C40-9E1F-F23F2BB58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28</a:t>
            </a:fld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0231767-423B-374E-81CB-789231CFFAAE}"/>
              </a:ext>
            </a:extLst>
          </p:cNvPr>
          <p:cNvSpPr/>
          <p:nvPr/>
        </p:nvSpPr>
        <p:spPr>
          <a:xfrm>
            <a:off x="2753980" y="3270770"/>
            <a:ext cx="851337" cy="851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424F0E-CD55-7C4B-BC14-3F02B0B3DEC4}"/>
              </a:ext>
            </a:extLst>
          </p:cNvPr>
          <p:cNvSpPr txBox="1"/>
          <p:nvPr/>
        </p:nvSpPr>
        <p:spPr>
          <a:xfrm>
            <a:off x="494057" y="3357231"/>
            <a:ext cx="2243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latin typeface="Radnika Medium" pitchFamily="2" charset="77"/>
              </a:rPr>
              <a:t>Player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52E66B-16EF-9E40-AD90-73791C1D0253}"/>
              </a:ext>
            </a:extLst>
          </p:cNvPr>
          <p:cNvSpPr txBox="1"/>
          <p:nvPr/>
        </p:nvSpPr>
        <p:spPr>
          <a:xfrm>
            <a:off x="7426599" y="1889774"/>
            <a:ext cx="2243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Radnika Medium" pitchFamily="2" charset="77"/>
              </a:rPr>
              <a:t>Player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E0B01-D0E7-804A-8BB1-FC68422A3D8F}"/>
              </a:ext>
            </a:extLst>
          </p:cNvPr>
          <p:cNvSpPr txBox="1"/>
          <p:nvPr/>
        </p:nvSpPr>
        <p:spPr>
          <a:xfrm>
            <a:off x="7426599" y="5455460"/>
            <a:ext cx="207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Radnika Medium" pitchFamily="2" charset="77"/>
              </a:rPr>
              <a:t>Player 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A2D7986-2BAC-164A-9820-D5BC17252AB6}"/>
              </a:ext>
            </a:extLst>
          </p:cNvPr>
          <p:cNvSpPr/>
          <p:nvPr/>
        </p:nvSpPr>
        <p:spPr>
          <a:xfrm>
            <a:off x="6575262" y="1859176"/>
            <a:ext cx="851337" cy="851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057C441-6863-8045-89E6-5D1A7CB832CF}"/>
              </a:ext>
            </a:extLst>
          </p:cNvPr>
          <p:cNvSpPr/>
          <p:nvPr/>
        </p:nvSpPr>
        <p:spPr>
          <a:xfrm>
            <a:off x="6575262" y="5327431"/>
            <a:ext cx="851337" cy="851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C8195DF-DB1D-8240-A78A-5C7D23A037AD}"/>
              </a:ext>
            </a:extLst>
          </p:cNvPr>
          <p:cNvCxnSpPr>
            <a:cxnSpLocks/>
          </p:cNvCxnSpPr>
          <p:nvPr/>
        </p:nvCxnSpPr>
        <p:spPr>
          <a:xfrm flipH="1">
            <a:off x="3593436" y="2524598"/>
            <a:ext cx="2981826" cy="1020707"/>
          </a:xfrm>
          <a:prstGeom prst="straightConnector1">
            <a:avLst/>
          </a:prstGeom>
          <a:ln w="76200">
            <a:solidFill>
              <a:srgbClr val="0118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066E6F0-191D-914D-962E-885194DADEB9}"/>
              </a:ext>
            </a:extLst>
          </p:cNvPr>
          <p:cNvCxnSpPr>
            <a:cxnSpLocks/>
          </p:cNvCxnSpPr>
          <p:nvPr/>
        </p:nvCxnSpPr>
        <p:spPr>
          <a:xfrm>
            <a:off x="7000931" y="2710514"/>
            <a:ext cx="0" cy="2616917"/>
          </a:xfrm>
          <a:prstGeom prst="straightConnector1">
            <a:avLst/>
          </a:prstGeom>
          <a:ln w="76200">
            <a:solidFill>
              <a:srgbClr val="0118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EF74E5E-6594-0241-ABEC-37DECD72EBF5}"/>
              </a:ext>
            </a:extLst>
          </p:cNvPr>
          <p:cNvCxnSpPr>
            <a:cxnSpLocks/>
          </p:cNvCxnSpPr>
          <p:nvPr/>
        </p:nvCxnSpPr>
        <p:spPr>
          <a:xfrm flipH="1" flipV="1">
            <a:off x="3534660" y="4018972"/>
            <a:ext cx="3040602" cy="1595765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ular Callout 21">
                <a:extLst>
                  <a:ext uri="{FF2B5EF4-FFF2-40B4-BE49-F238E27FC236}">
                    <a16:creationId xmlns:a16="http://schemas.microsoft.com/office/drawing/2014/main" id="{1FB252E2-50B6-3648-8185-F68C19CD6015}"/>
                  </a:ext>
                </a:extLst>
              </p:cNvPr>
              <p:cNvSpPr/>
              <p:nvPr/>
            </p:nvSpPr>
            <p:spPr>
              <a:xfrm>
                <a:off x="7355942" y="3169541"/>
                <a:ext cx="4397539" cy="1647313"/>
              </a:xfrm>
              <a:prstGeom prst="wedgeRoundRectCallout">
                <a:avLst>
                  <a:gd name="adj1" fmla="val -48688"/>
                  <a:gd name="adj2" fmla="val -75229"/>
                  <a:gd name="adj3" fmla="val 16667"/>
                </a:avLst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cs typeface="Arial" panose="020B0604020202020204" pitchFamily="34" charset="0"/>
                  </a:rPr>
                  <a:t>“The messages I sent you both observed the protocol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Φ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22" name="Rounded Rectangular Callout 21">
                <a:extLst>
                  <a:ext uri="{FF2B5EF4-FFF2-40B4-BE49-F238E27FC236}">
                    <a16:creationId xmlns:a16="http://schemas.microsoft.com/office/drawing/2014/main" id="{1FB252E2-50B6-3648-8185-F68C19CD60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5942" y="3169541"/>
                <a:ext cx="4397539" cy="1647313"/>
              </a:xfrm>
              <a:prstGeom prst="wedgeRoundRectCallout">
                <a:avLst>
                  <a:gd name="adj1" fmla="val -48688"/>
                  <a:gd name="adj2" fmla="val -75229"/>
                  <a:gd name="adj3" fmla="val 16667"/>
                </a:avLst>
              </a:prstGeom>
              <a:blipFill>
                <a:blip r:embed="rId4"/>
                <a:stretch>
                  <a:fillRect r="-1724" b="-609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13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F770536-C089-9647-9A5D-BDC0D93F4ED6}"/>
              </a:ext>
            </a:extLst>
          </p:cNvPr>
          <p:cNvCxnSpPr>
            <a:cxnSpLocks/>
          </p:cNvCxnSpPr>
          <p:nvPr/>
        </p:nvCxnSpPr>
        <p:spPr>
          <a:xfrm flipH="1" flipV="1">
            <a:off x="3592719" y="3723127"/>
            <a:ext cx="3078858" cy="1704682"/>
          </a:xfrm>
          <a:prstGeom prst="straightConnector1">
            <a:avLst/>
          </a:prstGeom>
          <a:ln w="76200">
            <a:solidFill>
              <a:srgbClr val="0118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2946B8-90A6-2643-BBBF-66B1FA91F47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800" dirty="0"/>
                  <a:t>Overview of 3PC our protocol</a:t>
                </a:r>
                <a:br>
                  <a:rPr lang="en-US" sz="2800" dirty="0"/>
                </a:br>
                <a:r>
                  <a:rPr lang="en-US" b="1" dirty="0">
                    <a:solidFill>
                      <a:srgbClr val="007600"/>
                    </a:solidFill>
                  </a:rPr>
                  <a:t>2. Prove</a:t>
                </a:r>
                <a:r>
                  <a:rPr lang="en-US" dirty="0"/>
                  <a:t> that messages complied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2946B8-90A6-2643-BBBF-66B1FA91F4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292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D48D34-11CD-7C40-9E1F-F23F2BB58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29</a:t>
            </a:fld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0231767-423B-374E-81CB-789231CFFAAE}"/>
              </a:ext>
            </a:extLst>
          </p:cNvPr>
          <p:cNvSpPr/>
          <p:nvPr/>
        </p:nvSpPr>
        <p:spPr>
          <a:xfrm>
            <a:off x="2753980" y="3270770"/>
            <a:ext cx="851337" cy="851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424F0E-CD55-7C4B-BC14-3F02B0B3DEC4}"/>
              </a:ext>
            </a:extLst>
          </p:cNvPr>
          <p:cNvSpPr txBox="1"/>
          <p:nvPr/>
        </p:nvSpPr>
        <p:spPr>
          <a:xfrm>
            <a:off x="494057" y="3357231"/>
            <a:ext cx="2243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latin typeface="Radnika Medium" pitchFamily="2" charset="77"/>
              </a:rPr>
              <a:t>Player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52E66B-16EF-9E40-AD90-73791C1D0253}"/>
              </a:ext>
            </a:extLst>
          </p:cNvPr>
          <p:cNvSpPr txBox="1"/>
          <p:nvPr/>
        </p:nvSpPr>
        <p:spPr>
          <a:xfrm>
            <a:off x="7426599" y="1889774"/>
            <a:ext cx="2243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Radnika Medium" pitchFamily="2" charset="77"/>
              </a:rPr>
              <a:t>Player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E0B01-D0E7-804A-8BB1-FC68422A3D8F}"/>
              </a:ext>
            </a:extLst>
          </p:cNvPr>
          <p:cNvSpPr txBox="1"/>
          <p:nvPr/>
        </p:nvSpPr>
        <p:spPr>
          <a:xfrm>
            <a:off x="7426599" y="5455460"/>
            <a:ext cx="207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Radnika Medium" pitchFamily="2" charset="77"/>
              </a:rPr>
              <a:t>Player 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A2D7986-2BAC-164A-9820-D5BC17252AB6}"/>
              </a:ext>
            </a:extLst>
          </p:cNvPr>
          <p:cNvSpPr/>
          <p:nvPr/>
        </p:nvSpPr>
        <p:spPr>
          <a:xfrm>
            <a:off x="6575262" y="1859176"/>
            <a:ext cx="851337" cy="851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057C441-6863-8045-89E6-5D1A7CB832CF}"/>
              </a:ext>
            </a:extLst>
          </p:cNvPr>
          <p:cNvSpPr/>
          <p:nvPr/>
        </p:nvSpPr>
        <p:spPr>
          <a:xfrm>
            <a:off x="6575262" y="5327431"/>
            <a:ext cx="851337" cy="851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87A7248-FF9E-1947-9279-07A55285BED2}"/>
              </a:ext>
            </a:extLst>
          </p:cNvPr>
          <p:cNvCxnSpPr>
            <a:cxnSpLocks/>
          </p:cNvCxnSpPr>
          <p:nvPr/>
        </p:nvCxnSpPr>
        <p:spPr>
          <a:xfrm flipV="1">
            <a:off x="7000931" y="2710514"/>
            <a:ext cx="0" cy="2616917"/>
          </a:xfrm>
          <a:prstGeom prst="straightConnector1">
            <a:avLst/>
          </a:prstGeom>
          <a:ln w="76200">
            <a:solidFill>
              <a:srgbClr val="0118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08D4F2A-C381-FA40-8D5D-BC65F2E3693B}"/>
              </a:ext>
            </a:extLst>
          </p:cNvPr>
          <p:cNvCxnSpPr>
            <a:cxnSpLocks/>
          </p:cNvCxnSpPr>
          <p:nvPr/>
        </p:nvCxnSpPr>
        <p:spPr>
          <a:xfrm flipH="1">
            <a:off x="3592996" y="2417426"/>
            <a:ext cx="2965351" cy="1089912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3E4562D2-0F57-C249-9298-BD464B773918}"/>
                  </a:ext>
                </a:extLst>
              </p:cNvPr>
              <p:cNvSpPr/>
              <p:nvPr/>
            </p:nvSpPr>
            <p:spPr>
              <a:xfrm>
                <a:off x="648931" y="5455460"/>
                <a:ext cx="4109335" cy="1266015"/>
              </a:xfrm>
              <a:prstGeom prst="roundRect">
                <a:avLst/>
              </a:prstGeom>
              <a:solidFill>
                <a:srgbClr val="00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latin typeface="Radnika Medium" pitchFamily="2" charset="77"/>
                  </a:rPr>
                  <a:t>Communication:</a:t>
                </a:r>
                <a:br>
                  <a:rPr lang="en-US" sz="3200" dirty="0">
                    <a:latin typeface="Radnika Medium" pitchFamily="2" charset="77"/>
                  </a:rPr>
                </a:b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log</m:t>
                    </m:r>
                    <m:d>
                      <m:dPr>
                        <m:begChr m:val="|"/>
                        <m:endChr m:val="|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𝒞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latin typeface="Radnika Medium" pitchFamily="2" charset="77"/>
                  </a:rPr>
                  <a:t> per player</a:t>
                </a: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3E4562D2-0F57-C249-9298-BD464B7739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1" y="5455460"/>
                <a:ext cx="4109335" cy="1266015"/>
              </a:xfrm>
              <a:prstGeom prst="roundRect">
                <a:avLst/>
              </a:prstGeom>
              <a:blipFill>
                <a:blip r:embed="rId4"/>
                <a:stretch>
                  <a:fillRect l="-1846" b="-7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71099775-1224-5B48-8D8E-DF16C4C5B558}"/>
              </a:ext>
            </a:extLst>
          </p:cNvPr>
          <p:cNvSpPr/>
          <p:nvPr/>
        </p:nvSpPr>
        <p:spPr>
          <a:xfrm>
            <a:off x="5194923" y="4639842"/>
            <a:ext cx="5328988" cy="1807793"/>
          </a:xfrm>
          <a:prstGeom prst="wedgeRoundRectCallout">
            <a:avLst>
              <a:gd name="adj1" fmla="val -62935"/>
              <a:gd name="adj2" fmla="val 42849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Radnika Medium" pitchFamily="2" charset="77"/>
                <a:cs typeface="Arial" panose="020B0604020202020204" pitchFamily="34" charset="0"/>
              </a:rPr>
              <a:t>Possible with our new ZK proofs on distributed data for degree-two relations</a:t>
            </a:r>
          </a:p>
        </p:txBody>
      </p:sp>
    </p:spTree>
    <p:extLst>
      <p:ext uri="{BB962C8B-B14F-4D97-AF65-F5344CB8AC3E}">
        <p14:creationId xmlns:p14="http://schemas.microsoft.com/office/powerpoint/2010/main" val="345761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3370484-E85A-E94A-B6BC-90CCFC66EBB1}"/>
                  </a:ext>
                </a:extLst>
              </p:cNvPr>
              <p:cNvSpPr txBox="1"/>
              <p:nvPr/>
            </p:nvSpPr>
            <p:spPr>
              <a:xfrm>
                <a:off x="9360611" y="2325579"/>
                <a:ext cx="1546708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600" dirty="0"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3370484-E85A-E94A-B6BC-90CCFC66EB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611" y="2325579"/>
                <a:ext cx="1546708" cy="492443"/>
              </a:xfrm>
              <a:prstGeom prst="rect">
                <a:avLst/>
              </a:prstGeom>
              <a:blipFill>
                <a:blip r:embed="rId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9DB264D-35CC-EB4F-9E12-158C80654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4741"/>
          </a:xfrm>
        </p:spPr>
        <p:txBody>
          <a:bodyPr>
            <a:normAutofit fontScale="90000"/>
          </a:bodyPr>
          <a:lstStyle/>
          <a:p>
            <a:r>
              <a:rPr lang="en-US" sz="2700" b="1" dirty="0"/>
              <a:t>This paper</a:t>
            </a:r>
            <a:br>
              <a:rPr lang="en-US" sz="4200" dirty="0"/>
            </a:br>
            <a:r>
              <a:rPr lang="en-US" sz="4200" dirty="0"/>
              <a:t>Zero-knowledge proofs on </a:t>
            </a:r>
            <a:r>
              <a:rPr lang="en-US" sz="4200" b="1" dirty="0">
                <a:solidFill>
                  <a:srgbClr val="7030A0"/>
                </a:solidFill>
              </a:rPr>
              <a:t>distributed</a:t>
            </a:r>
            <a:r>
              <a:rPr lang="en-US" sz="4200" dirty="0"/>
              <a:t>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C19E5-DDD8-CF42-BB09-8DC7460BF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3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98E77C-4146-1341-8519-FA43DFCC2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09" y="1891147"/>
            <a:ext cx="1495955" cy="1433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9AD2CD6D-0329-704E-8FAA-1CC6DE6F09B3}"/>
                  </a:ext>
                </a:extLst>
              </p:cNvPr>
              <p:cNvSpPr/>
              <p:nvPr/>
            </p:nvSpPr>
            <p:spPr>
              <a:xfrm>
                <a:off x="7213141" y="1583660"/>
                <a:ext cx="2022509" cy="86791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Verifier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9AD2CD6D-0329-704E-8FAA-1CC6DE6F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141" y="1583660"/>
                <a:ext cx="2022509" cy="86791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03720D6-CA8A-484C-A60A-08F2EBB8FCDA}"/>
                  </a:ext>
                </a:extLst>
              </p:cNvPr>
              <p:cNvSpPr txBox="1"/>
              <p:nvPr/>
            </p:nvSpPr>
            <p:spPr>
              <a:xfrm>
                <a:off x="20171" y="3293214"/>
                <a:ext cx="3602829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latin typeface="Radnika Medium" pitchFamily="2" charset="77"/>
                  </a:rPr>
                  <a:t>3-coloring</a:t>
                </a:r>
                <a:br>
                  <a:rPr lang="en-US" sz="2600" dirty="0">
                    <a:latin typeface="Radnika Medium" pitchFamily="2" charset="77"/>
                  </a:rPr>
                </a:br>
                <a:r>
                  <a:rPr lang="en-US" sz="2600" dirty="0">
                    <a:latin typeface="Radnika Medium" pitchFamily="2" charset="77"/>
                  </a:rPr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600" dirty="0"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03720D6-CA8A-484C-A60A-08F2EBB8F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1" y="3293214"/>
                <a:ext cx="3602829" cy="892552"/>
              </a:xfrm>
              <a:prstGeom prst="rect">
                <a:avLst/>
              </a:prstGeom>
              <a:blipFill>
                <a:blip r:embed="rId6"/>
                <a:stretch>
                  <a:fillRect t="-5556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A2CC76B-BAA8-754B-9E1E-6E82E4640697}"/>
              </a:ext>
            </a:extLst>
          </p:cNvPr>
          <p:cNvCxnSpPr>
            <a:cxnSpLocks/>
          </p:cNvCxnSpPr>
          <p:nvPr/>
        </p:nvCxnSpPr>
        <p:spPr>
          <a:xfrm flipV="1">
            <a:off x="5117940" y="1898068"/>
            <a:ext cx="2093544" cy="545445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1405AEF-5DC9-9146-A85D-AA46F1CFB3B5}"/>
              </a:ext>
            </a:extLst>
          </p:cNvPr>
          <p:cNvCxnSpPr>
            <a:cxnSpLocks/>
          </p:cNvCxnSpPr>
          <p:nvPr/>
        </p:nvCxnSpPr>
        <p:spPr>
          <a:xfrm flipH="1">
            <a:off x="5090424" y="2040991"/>
            <a:ext cx="2139051" cy="55630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78C1E336-28B2-1140-AF17-893E0CB45AEA}"/>
                  </a:ext>
                </a:extLst>
              </p:cNvPr>
              <p:cNvSpPr/>
              <p:nvPr/>
            </p:nvSpPr>
            <p:spPr>
              <a:xfrm>
                <a:off x="7213141" y="3099033"/>
                <a:ext cx="2022511" cy="86791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Verifier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78C1E336-28B2-1140-AF17-893E0CB45A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141" y="3099033"/>
                <a:ext cx="2022511" cy="86791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5C9DAD0-E4C3-B04F-BE19-A1AF1E24BF51}"/>
              </a:ext>
            </a:extLst>
          </p:cNvPr>
          <p:cNvCxnSpPr>
            <a:cxnSpLocks/>
            <a:endCxn id="22" idx="3"/>
          </p:cNvCxnSpPr>
          <p:nvPr/>
        </p:nvCxnSpPr>
        <p:spPr>
          <a:xfrm flipH="1">
            <a:off x="9235650" y="2009678"/>
            <a:ext cx="362364" cy="7941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C65496-F725-F840-B0AD-5138AF547D65}"/>
                  </a:ext>
                </a:extLst>
              </p:cNvPr>
              <p:cNvSpPr txBox="1"/>
              <p:nvPr/>
            </p:nvSpPr>
            <p:spPr>
              <a:xfrm>
                <a:off x="9192743" y="3946436"/>
                <a:ext cx="1820736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600" dirty="0"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C65496-F725-F840-B0AD-5138AF547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2743" y="3946436"/>
                <a:ext cx="1820736" cy="492443"/>
              </a:xfrm>
              <a:prstGeom prst="rect">
                <a:avLst/>
              </a:prstGeom>
              <a:blipFill>
                <a:blip r:embed="rId8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EC63AE1-4686-944A-B4B3-F63952EB0550}"/>
              </a:ext>
            </a:extLst>
          </p:cNvPr>
          <p:cNvCxnSpPr>
            <a:cxnSpLocks/>
          </p:cNvCxnSpPr>
          <p:nvPr/>
        </p:nvCxnSpPr>
        <p:spPr>
          <a:xfrm flipH="1">
            <a:off x="9235650" y="3598330"/>
            <a:ext cx="386562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C3D0880B-463F-DB41-8A6C-F6444AE2D7BE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9615133" y="1393227"/>
            <a:ext cx="997248" cy="9556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3570895-1E0F-744A-86DB-87085E0FD795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</a:blip>
          <a:stretch>
            <a:fillRect/>
          </a:stretch>
        </p:blipFill>
        <p:spPr>
          <a:xfrm>
            <a:off x="9598014" y="3042229"/>
            <a:ext cx="1010194" cy="968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3E618667-8537-9B4A-A57B-B4F1A02D1305}"/>
                  </a:ext>
                </a:extLst>
              </p:cNvPr>
              <p:cNvSpPr/>
              <p:nvPr/>
            </p:nvSpPr>
            <p:spPr>
              <a:xfrm>
                <a:off x="3237976" y="2360697"/>
                <a:ext cx="1827698" cy="873256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Prover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3E618667-8537-9B4A-A57B-B4F1A02D13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976" y="2360697"/>
                <a:ext cx="1827698" cy="87325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63E382F-8102-3744-8BB1-797C85903503}"/>
              </a:ext>
            </a:extLst>
          </p:cNvPr>
          <p:cNvCxnSpPr>
            <a:cxnSpLocks/>
          </p:cNvCxnSpPr>
          <p:nvPr/>
        </p:nvCxnSpPr>
        <p:spPr>
          <a:xfrm>
            <a:off x="2543747" y="2822276"/>
            <a:ext cx="694232" cy="385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58E33B0-78C1-9B43-A691-E6105C5F7654}"/>
              </a:ext>
            </a:extLst>
          </p:cNvPr>
          <p:cNvCxnSpPr>
            <a:cxnSpLocks/>
          </p:cNvCxnSpPr>
          <p:nvPr/>
        </p:nvCxnSpPr>
        <p:spPr>
          <a:xfrm flipH="1" flipV="1">
            <a:off x="5053383" y="3139331"/>
            <a:ext cx="2139051" cy="55630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F76D5B2-B9E2-2E4E-B9A5-FDAAD504DA38}"/>
              </a:ext>
            </a:extLst>
          </p:cNvPr>
          <p:cNvCxnSpPr>
            <a:cxnSpLocks/>
          </p:cNvCxnSpPr>
          <p:nvPr/>
        </p:nvCxnSpPr>
        <p:spPr>
          <a:xfrm>
            <a:off x="5075201" y="2977565"/>
            <a:ext cx="2139051" cy="55630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028A915-7EBB-374E-9010-B57B7CFC2AE7}"/>
              </a:ext>
            </a:extLst>
          </p:cNvPr>
          <p:cNvCxnSpPr>
            <a:cxnSpLocks/>
          </p:cNvCxnSpPr>
          <p:nvPr/>
        </p:nvCxnSpPr>
        <p:spPr>
          <a:xfrm>
            <a:off x="8084781" y="2480336"/>
            <a:ext cx="0" cy="615078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1C451CD-C30F-394C-A149-62815A663EB3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8224301" y="2451577"/>
            <a:ext cx="95" cy="643838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00C82043-9C13-DD45-B51E-7697FDC299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63416" y="2480336"/>
            <a:ext cx="511721" cy="51172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D4E3F0-4602-9A40-BEDC-4CAACD2AAEC4}"/>
              </a:ext>
            </a:extLst>
          </p:cNvPr>
          <p:cNvCxnSpPr/>
          <p:nvPr/>
        </p:nvCxnSpPr>
        <p:spPr>
          <a:xfrm>
            <a:off x="622928" y="4527384"/>
            <a:ext cx="11233792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AF12A3-B9E2-4F42-ABCF-930221D842D6}"/>
                  </a:ext>
                </a:extLst>
              </p:cNvPr>
              <p:cNvSpPr txBox="1"/>
              <p:nvPr/>
            </p:nvSpPr>
            <p:spPr>
              <a:xfrm>
                <a:off x="622928" y="4563402"/>
                <a:ext cx="11721472" cy="221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sz="2800" b="1" dirty="0">
                    <a:solidFill>
                      <a:srgbClr val="002060"/>
                    </a:solidFill>
                    <a:latin typeface="Radnika Medium" pitchFamily="2" charset="77"/>
                  </a:rPr>
                  <a:t>Complete.</a:t>
                </a:r>
                <a:r>
                  <a:rPr lang="en-US" sz="2800" dirty="0">
                    <a:latin typeface="Radnika Medium" pitchFamily="2" charset="77"/>
                  </a:rPr>
                  <a:t> 	Honest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800" dirty="0">
                    <a:latin typeface="Radnika Medium" pitchFamily="2" charset="77"/>
                  </a:rPr>
                  <a:t> convinces honest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>
                    <a:latin typeface="Radnika Medium" pitchFamily="2" charset="77"/>
                  </a:rPr>
                  <a:t>.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2800" b="1" dirty="0">
                    <a:solidFill>
                      <a:srgbClr val="002060"/>
                    </a:solidFill>
                    <a:latin typeface="Radnika Medium" pitchFamily="2" charset="77"/>
                  </a:rPr>
                  <a:t>Sound.</a:t>
                </a:r>
                <a:r>
                  <a:rPr lang="en-US" sz="2800" dirty="0">
                    <a:latin typeface="Radnika Medium" pitchFamily="2" charset="77"/>
                  </a:rPr>
                  <a:t>	Dishonest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800" dirty="0">
                    <a:latin typeface="Radnika Medium" pitchFamily="2" charset="77"/>
                  </a:rPr>
                  <a:t> rarely fools honest </a:t>
                </a:r>
                <a14:m>
                  <m:oMath xmlns:m="http://schemas.openxmlformats.org/officeDocument/2006/math">
                    <m:r>
                      <a:rPr lang="en-US" sz="2800" b="0" i="0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Radnika Medium" pitchFamily="2" charset="77"/>
                  </a:rPr>
                  <a:t>.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2800" b="1" u="sng" dirty="0">
                    <a:solidFill>
                      <a:srgbClr val="002060"/>
                    </a:solidFill>
                    <a:latin typeface="Radnika Medium" pitchFamily="2" charset="77"/>
                  </a:rPr>
                  <a:t>Strong</a:t>
                </a:r>
                <a:r>
                  <a:rPr lang="en-US" sz="2800" b="1" dirty="0">
                    <a:solidFill>
                      <a:srgbClr val="002060"/>
                    </a:solidFill>
                    <a:latin typeface="Radnika Medium" pitchFamily="2" charset="77"/>
                  </a:rPr>
                  <a:t> ZK.</a:t>
                </a:r>
                <a:r>
                  <a:rPr lang="en-US" sz="2800" dirty="0">
                    <a:solidFill>
                      <a:srgbClr val="002060"/>
                    </a:solidFill>
                    <a:latin typeface="Radnika Medium" pitchFamily="2" charset="77"/>
                  </a:rPr>
                  <a:t>	</a:t>
                </a:r>
                <a:r>
                  <a:rPr lang="en-US" sz="2800" dirty="0">
                    <a:latin typeface="Radnika Medium" pitchFamily="2" charset="77"/>
                  </a:rPr>
                  <a:t>Dishonest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2800" dirty="0">
                    <a:latin typeface="Radnika Medium" pitchFamily="2" charset="77"/>
                  </a:rPr>
                  <a:t> (or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2800" dirty="0">
                    <a:latin typeface="Radnika Medium" pitchFamily="2" charset="77"/>
                  </a:rPr>
                  <a:t>) learns only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COL</m:t>
                    </m:r>
                  </m:oMath>
                </a14:m>
                <a:r>
                  <a:rPr lang="en-US" sz="2800" dirty="0">
                    <a:latin typeface="Radnika Medium" pitchFamily="2" charset="77"/>
                  </a:rPr>
                  <a:t>.</a:t>
                </a:r>
                <a:br>
                  <a:rPr lang="en-US" sz="2600" dirty="0">
                    <a:latin typeface="Radnika Medium" pitchFamily="2" charset="77"/>
                  </a:rPr>
                </a:br>
                <a:r>
                  <a:rPr lang="en-US" sz="2400" b="1" dirty="0">
                    <a:solidFill>
                      <a:srgbClr val="C00000"/>
                    </a:solidFill>
                    <a:latin typeface="Radnika Medium" pitchFamily="2" charset="77"/>
                  </a:rPr>
                  <a:t>		</a:t>
                </a:r>
                <a:r>
                  <a:rPr lang="en-US" sz="2400" b="1" dirty="0">
                    <a:solidFill>
                      <a:srgbClr val="C00000"/>
                    </a:solidFill>
                    <a:latin typeface="Radnika Medium" pitchFamily="2" charset="77"/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𝑉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C00000"/>
                    </a:solidFill>
                    <a:latin typeface="Radnika Medium" pitchFamily="2" charset="77"/>
                    <a:sym typeface="Wingdings" pitchFamily="2" charset="2"/>
                  </a:rPr>
                  <a:t> learns nothing else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𝐺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1" dirty="0">
                  <a:solidFill>
                    <a:srgbClr val="C00000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AF12A3-B9E2-4F42-ABCF-930221D84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28" y="4563402"/>
                <a:ext cx="11721472" cy="2215991"/>
              </a:xfrm>
              <a:prstGeom prst="rect">
                <a:avLst/>
              </a:prstGeom>
              <a:blipFill>
                <a:blip r:embed="rId13"/>
                <a:stretch>
                  <a:fillRect l="-1082" t="-2841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01F05A07-BBBB-744C-8EC6-8860ADD4DB36}"/>
              </a:ext>
            </a:extLst>
          </p:cNvPr>
          <p:cNvSpPr/>
          <p:nvPr/>
        </p:nvSpPr>
        <p:spPr>
          <a:xfrm>
            <a:off x="461964" y="4605383"/>
            <a:ext cx="10396538" cy="2116089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ular Callout 44">
                <a:extLst>
                  <a:ext uri="{FF2B5EF4-FFF2-40B4-BE49-F238E27FC236}">
                    <a16:creationId xmlns:a16="http://schemas.microsoft.com/office/drawing/2014/main" id="{B716B297-49C5-9B43-8331-549191B4B70B}"/>
                  </a:ext>
                </a:extLst>
              </p:cNvPr>
              <p:cNvSpPr/>
              <p:nvPr/>
            </p:nvSpPr>
            <p:spPr>
              <a:xfrm>
                <a:off x="3133074" y="3768654"/>
                <a:ext cx="3840617" cy="594095"/>
              </a:xfrm>
              <a:prstGeom prst="wedgeRoundRectCallout">
                <a:avLst>
                  <a:gd name="adj1" fmla="val 56742"/>
                  <a:gd name="adj2" fmla="val -50163"/>
                  <a:gd name="adj3" fmla="val 16667"/>
                </a:avLst>
              </a:prstGeom>
              <a:solidFill>
                <a:srgbClr val="00FA00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>
                    <a:solidFill>
                      <a:schemeClr val="tx1"/>
                    </a:solidFill>
                    <a:latin typeface="Radnika Medium" pitchFamily="2" charset="77"/>
                  </a:rPr>
                  <a:t>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Radnika Medium" pitchFamily="2" charset="77"/>
                  </a:rPr>
                  <a:t> is 3-colorable”</a:t>
                </a:r>
              </a:p>
            </p:txBody>
          </p:sp>
        </mc:Choice>
        <mc:Fallback xmlns="">
          <p:sp>
            <p:nvSpPr>
              <p:cNvPr id="45" name="Rounded Rectangular Callout 44">
                <a:extLst>
                  <a:ext uri="{FF2B5EF4-FFF2-40B4-BE49-F238E27FC236}">
                    <a16:creationId xmlns:a16="http://schemas.microsoft.com/office/drawing/2014/main" id="{B716B297-49C5-9B43-8331-549191B4B7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074" y="3768654"/>
                <a:ext cx="3840617" cy="594095"/>
              </a:xfrm>
              <a:prstGeom prst="wedgeRoundRectCallout">
                <a:avLst>
                  <a:gd name="adj1" fmla="val 56742"/>
                  <a:gd name="adj2" fmla="val -50163"/>
                  <a:gd name="adj3" fmla="val 16667"/>
                </a:avLst>
              </a:prstGeom>
              <a:blipFill>
                <a:blip r:embed="rId14"/>
                <a:stretch>
                  <a:fillRect l="-1227" b="-12000"/>
                </a:stretch>
              </a:blip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802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946B8-90A6-2643-BBBF-66B1FA91F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Overview of 3PC our protocol</a:t>
            </a:r>
            <a:br>
              <a:rPr lang="en-US" sz="2800" dirty="0"/>
            </a:br>
            <a:r>
              <a:rPr lang="en-US" b="1" dirty="0">
                <a:solidFill>
                  <a:srgbClr val="007600"/>
                </a:solidFill>
              </a:rPr>
              <a:t>3. Reveal </a:t>
            </a:r>
            <a:r>
              <a:rPr lang="en-US" dirty="0"/>
              <a:t>last message to recover output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D48D34-11CD-7C40-9E1F-F23F2BB58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30</a:t>
            </a:fld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0231767-423B-374E-81CB-789231CFFAAE}"/>
              </a:ext>
            </a:extLst>
          </p:cNvPr>
          <p:cNvSpPr/>
          <p:nvPr/>
        </p:nvSpPr>
        <p:spPr>
          <a:xfrm>
            <a:off x="2753980" y="3270770"/>
            <a:ext cx="851337" cy="851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A2D7986-2BAC-164A-9820-D5BC17252AB6}"/>
              </a:ext>
            </a:extLst>
          </p:cNvPr>
          <p:cNvSpPr/>
          <p:nvPr/>
        </p:nvSpPr>
        <p:spPr>
          <a:xfrm>
            <a:off x="6575262" y="1859176"/>
            <a:ext cx="851337" cy="851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057C441-6863-8045-89E6-5D1A7CB832CF}"/>
              </a:ext>
            </a:extLst>
          </p:cNvPr>
          <p:cNvSpPr/>
          <p:nvPr/>
        </p:nvSpPr>
        <p:spPr>
          <a:xfrm>
            <a:off x="6575262" y="5327431"/>
            <a:ext cx="851337" cy="851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F9CE76-3865-1748-BBA5-F7099D7361D2}"/>
              </a:ext>
            </a:extLst>
          </p:cNvPr>
          <p:cNvSpPr txBox="1"/>
          <p:nvPr/>
        </p:nvSpPr>
        <p:spPr>
          <a:xfrm>
            <a:off x="7426599" y="5455460"/>
            <a:ext cx="207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Radnika Medium" pitchFamily="2" charset="77"/>
              </a:rPr>
              <a:t>Player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582386-9E89-3741-B929-59B9EDB832DA}"/>
              </a:ext>
            </a:extLst>
          </p:cNvPr>
          <p:cNvSpPr txBox="1"/>
          <p:nvPr/>
        </p:nvSpPr>
        <p:spPr>
          <a:xfrm>
            <a:off x="7426599" y="1889774"/>
            <a:ext cx="2243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Radnika Medium" pitchFamily="2" charset="77"/>
              </a:rPr>
              <a:t>Player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6ADCFF-B27F-A448-84B7-9D24D103257C}"/>
              </a:ext>
            </a:extLst>
          </p:cNvPr>
          <p:cNvSpPr txBox="1"/>
          <p:nvPr/>
        </p:nvSpPr>
        <p:spPr>
          <a:xfrm>
            <a:off x="494057" y="3357231"/>
            <a:ext cx="2243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latin typeface="Radnika Medium" pitchFamily="2" charset="77"/>
              </a:rPr>
              <a:t>Dealer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D3FFB48-50B3-194B-9600-1715AA458A04}"/>
              </a:ext>
            </a:extLst>
          </p:cNvPr>
          <p:cNvCxnSpPr>
            <a:cxnSpLocks/>
          </p:cNvCxnSpPr>
          <p:nvPr/>
        </p:nvCxnSpPr>
        <p:spPr>
          <a:xfrm flipV="1">
            <a:off x="3593436" y="2524598"/>
            <a:ext cx="2981826" cy="1020707"/>
          </a:xfrm>
          <a:prstGeom prst="straightConnector1">
            <a:avLst/>
          </a:prstGeom>
          <a:ln w="76200">
            <a:solidFill>
              <a:srgbClr val="01189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0437DF9-218D-3F4A-85DC-B0A29EA77BAB}"/>
              </a:ext>
            </a:extLst>
          </p:cNvPr>
          <p:cNvCxnSpPr>
            <a:cxnSpLocks/>
          </p:cNvCxnSpPr>
          <p:nvPr/>
        </p:nvCxnSpPr>
        <p:spPr>
          <a:xfrm flipV="1">
            <a:off x="7000930" y="2710514"/>
            <a:ext cx="1" cy="2584284"/>
          </a:xfrm>
          <a:prstGeom prst="straightConnector1">
            <a:avLst/>
          </a:prstGeom>
          <a:ln w="76200">
            <a:solidFill>
              <a:srgbClr val="01189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AD24877-0029-5F4A-9C10-ABB5EFA36B91}"/>
              </a:ext>
            </a:extLst>
          </p:cNvPr>
          <p:cNvCxnSpPr>
            <a:cxnSpLocks/>
          </p:cNvCxnSpPr>
          <p:nvPr/>
        </p:nvCxnSpPr>
        <p:spPr>
          <a:xfrm flipH="1" flipV="1">
            <a:off x="3380602" y="4122108"/>
            <a:ext cx="3194660" cy="1580082"/>
          </a:xfrm>
          <a:prstGeom prst="straightConnector1">
            <a:avLst/>
          </a:prstGeom>
          <a:ln w="76200">
            <a:solidFill>
              <a:srgbClr val="01189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196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4B68-58D0-1E41-9D16-AA9DEC1A4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our three-party protocol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06EE8C-8501-3B4E-B2C0-ADAA38D037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761133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b="1" dirty="0"/>
                  <a:t>Communication cost per player 		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(field elements)</a:t>
                </a:r>
                <a:br>
                  <a:rPr lang="en-US" dirty="0"/>
                </a:br>
                <a:r>
                  <a:rPr lang="en-US" sz="3200" dirty="0">
                    <a:solidFill>
                      <a:srgbClr val="011893"/>
                    </a:solidFill>
                  </a:rPr>
                  <a:t>	Messages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11893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sz="3200" dirty="0">
                    <a:solidFill>
                      <a:srgbClr val="011893"/>
                    </a:solidFill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3200" b="0" i="1" dirty="0" smtClean="0">
                            <a:solidFill>
                              <a:srgbClr val="01189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dirty="0" smtClean="0">
                            <a:solidFill>
                              <a:srgbClr val="011893"/>
                            </a:solidFill>
                            <a:latin typeface="Cambria Math" panose="02040503050406030204" pitchFamily="18" charset="0"/>
                          </a:rPr>
                          <m:t>𝒞</m:t>
                        </m:r>
                      </m:e>
                    </m:d>
                    <m:r>
                      <a:rPr lang="en-US" sz="3200" b="0" i="1" dirty="0" smtClean="0">
                        <a:solidFill>
                          <a:srgbClr val="011893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dirty="0" smtClean="0">
                        <a:solidFill>
                          <a:srgbClr val="011893"/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3200" b="0" i="1" dirty="0" smtClean="0">
                        <a:solidFill>
                          <a:srgbClr val="011893"/>
                        </a:solidFill>
                        <a:latin typeface="Cambria Math" panose="02040503050406030204" pitchFamily="18" charset="0"/>
                      </a:rPr>
                      <m:t>(|</m:t>
                    </m:r>
                    <m:r>
                      <a:rPr lang="en-US" sz="3200" b="0" i="1" dirty="0" smtClean="0">
                        <a:solidFill>
                          <a:srgbClr val="011893"/>
                        </a:solidFill>
                        <a:latin typeface="Cambria Math" panose="02040503050406030204" pitchFamily="18" charset="0"/>
                      </a:rPr>
                      <m:t>𝒞</m:t>
                    </m:r>
                    <m:r>
                      <a:rPr lang="en-US" sz="3200" b="0" i="1" dirty="0" smtClean="0">
                        <a:solidFill>
                          <a:srgbClr val="011893"/>
                        </a:solidFill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br>
                  <a:rPr lang="en-US" sz="3200" b="0" dirty="0">
                    <a:solidFill>
                      <a:srgbClr val="011893"/>
                    </a:solidFill>
                  </a:rPr>
                </a:br>
                <a:r>
                  <a:rPr lang="en-US" sz="3200" b="0" dirty="0">
                    <a:solidFill>
                      <a:srgbClr val="011893"/>
                    </a:solidFill>
                  </a:rPr>
                  <a:t>	</a:t>
                </a:r>
                <a:r>
                  <a:rPr lang="en-US" sz="3200" b="0" u="sng" dirty="0">
                    <a:solidFill>
                      <a:srgbClr val="011893"/>
                    </a:solidFill>
                  </a:rPr>
                  <a:t>Proofs			</a:t>
                </a:r>
                <a14:m>
                  <m:oMath xmlns:m="http://schemas.openxmlformats.org/officeDocument/2006/math">
                    <m:r>
                      <a:rPr lang="en-US" sz="3200" b="0" i="1" u="sng" smtClean="0">
                        <a:solidFill>
                          <a:srgbClr val="011893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200" b="0" i="1" u="sng" smtClean="0">
                        <a:solidFill>
                          <a:srgbClr val="011893"/>
                        </a:solidFill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3200" b="0" i="1" u="sng" smtClean="0">
                            <a:solidFill>
                              <a:srgbClr val="011893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u="sng" smtClean="0">
                            <a:solidFill>
                              <a:srgbClr val="011893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3200" b="0" i="1" u="sng" smtClean="0">
                            <a:solidFill>
                              <a:srgbClr val="011893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3200" b="0" i="1" u="sng" smtClean="0">
                            <a:solidFill>
                              <a:srgbClr val="011893"/>
                            </a:solidFill>
                            <a:latin typeface="Cambria Math" panose="02040503050406030204" pitchFamily="18" charset="0"/>
                          </a:rPr>
                          <m:t>𝒞</m:t>
                        </m:r>
                        <m:r>
                          <a:rPr lang="en-US" sz="3200" b="0" i="1" u="sng" smtClean="0">
                            <a:solidFill>
                              <a:srgbClr val="011893"/>
                            </a:solidFill>
                            <a:latin typeface="Cambria Math" panose="02040503050406030204" pitchFamily="18" charset="0"/>
                          </a:rPr>
                          <m:t>|)</m:t>
                        </m:r>
                      </m:e>
                    </m:func>
                  </m:oMath>
                </a14:m>
                <a:r>
                  <a:rPr lang="en-US" sz="3200" u="sng" dirty="0">
                    <a:solidFill>
                      <a:srgbClr val="011893"/>
                    </a:solidFill>
                  </a:rPr>
                  <a:t>	   </a:t>
                </a:r>
                <a:br>
                  <a:rPr lang="en-US" sz="3200" dirty="0">
                    <a:solidFill>
                      <a:srgbClr val="011893"/>
                    </a:solidFill>
                  </a:rPr>
                </a:br>
                <a:r>
                  <a:rPr lang="en-US" sz="3200" dirty="0">
                    <a:solidFill>
                      <a:schemeClr val="tx1"/>
                    </a:solidFill>
                  </a:rPr>
                  <a:t>	TOTAL			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𝒞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𝒞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US" sz="3200" dirty="0">
                    <a:solidFill>
                      <a:srgbClr val="011893"/>
                    </a:solidFill>
                  </a:rPr>
                </a:br>
                <a:r>
                  <a:rPr lang="en-US" sz="3200" dirty="0">
                    <a:solidFill>
                      <a:srgbClr val="011893"/>
                    </a:solidFill>
                  </a:rPr>
                  <a:t>	</a:t>
                </a:r>
                <a:r>
                  <a:rPr lang="en-US" sz="3200" dirty="0"/>
                  <a:t>…per gate:</a:t>
                </a:r>
                <a:r>
                  <a:rPr lang="en-US" sz="3200" dirty="0">
                    <a:solidFill>
                      <a:srgbClr val="C00000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2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sz="32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𝒐</m:t>
                    </m:r>
                    <m:r>
                      <a:rPr lang="en-US" sz="32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2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US" sz="3200" dirty="0"/>
                </a:br>
                <a:br>
                  <a:rPr lang="en-US" sz="3200" dirty="0"/>
                </a:br>
                <a:r>
                  <a:rPr lang="en-US" sz="3200" dirty="0"/>
                  <a:t>Generalizations: 					</a:t>
                </a:r>
                <a:r>
                  <a:rPr lang="en-US" b="1" dirty="0">
                    <a:solidFill>
                      <a:srgbClr val="FF7F00"/>
                    </a:solidFill>
                  </a:rPr>
                  <a:t>[See paper]</a:t>
                </a:r>
                <a:endParaRPr lang="en-US" b="1" dirty="0"/>
              </a:p>
              <a:p>
                <a:pPr marL="0" indent="0">
                  <a:buNone/>
                </a:pPr>
                <a:r>
                  <a:rPr lang="en-US" sz="3200" dirty="0"/>
                  <a:t>	– to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sz="3200" dirty="0"/>
                  <a:t>-parties with honest majority</a:t>
                </a:r>
              </a:p>
              <a:p>
                <a:pPr marL="0" indent="0">
                  <a:buNone/>
                </a:pPr>
                <a:r>
                  <a:rPr lang="en-US" sz="3200" dirty="0"/>
                  <a:t>	– to arbitrary rings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sz="2600" dirty="0">
                    <a:solidFill>
                      <a:srgbClr val="FF7F00"/>
                    </a:solidFill>
                  </a:rPr>
                  <a:t>    	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06EE8C-8501-3B4E-B2C0-ADAA38D037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761133" cy="4351338"/>
              </a:xfrm>
              <a:blipFill>
                <a:blip r:embed="rId3"/>
                <a:stretch>
                  <a:fillRect l="-1415" t="-3216" b="-2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33376-87D9-6E44-A04E-F3D7188C1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03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6F3D2-DD8E-F24C-887B-F52AC6A60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to GMW compiler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[GMW87]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2179EC-3780-814F-8B64-224845A853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23880" cy="435133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600" dirty="0"/>
                  <a:t>Like GMW, our compiler converts:</a:t>
                </a:r>
              </a:p>
              <a:p>
                <a:pPr marL="0" indent="0" algn="ctr">
                  <a:buNone/>
                </a:pPr>
                <a:r>
                  <a:rPr lang="en-US" sz="2600" b="1" dirty="0">
                    <a:solidFill>
                      <a:srgbClr val="011893"/>
                    </a:solidFill>
                  </a:rPr>
                  <a:t>Semi-honest </a:t>
                </a:r>
                <a14:m>
                  <m:oMath xmlns:m="http://schemas.openxmlformats.org/officeDocument/2006/math">
                    <m:r>
                      <a:rPr lang="en-US" sz="2600" b="1" i="0" smtClean="0">
                        <a:solidFill>
                          <a:srgbClr val="011893"/>
                        </a:solidFill>
                        <a:latin typeface="Cambria Math" panose="02040503050406030204" pitchFamily="18" charset="0"/>
                      </a:rPr>
                      <m:t>𝚽</m:t>
                    </m:r>
                  </m:oMath>
                </a14:m>
                <a:r>
                  <a:rPr lang="en-US" sz="2600" b="1" dirty="0">
                    <a:solidFill>
                      <a:srgbClr val="011893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600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600" dirty="0"/>
                  <a:t>  </a:t>
                </a:r>
                <a:r>
                  <a:rPr lang="en-US" sz="2600" b="1" dirty="0">
                    <a:solidFill>
                      <a:srgbClr val="011893"/>
                    </a:solidFill>
                  </a:rPr>
                  <a:t>Malicious-secure </a:t>
                </a:r>
                <a14:m>
                  <m:oMath xmlns:m="http://schemas.openxmlformats.org/officeDocument/2006/math">
                    <m:r>
                      <a:rPr lang="en-US" sz="2600" b="1" i="0" smtClean="0">
                        <a:solidFill>
                          <a:srgbClr val="011893"/>
                        </a:solidFill>
                        <a:latin typeface="Cambria Math" panose="02040503050406030204" pitchFamily="18" charset="0"/>
                      </a:rPr>
                      <m:t>𝚽</m:t>
                    </m:r>
                  </m:oMath>
                </a14:m>
                <a:endParaRPr lang="en-US" sz="2600" b="1" dirty="0">
                  <a:solidFill>
                    <a:srgbClr val="002060"/>
                  </a:solidFill>
                </a:endParaRPr>
              </a:p>
              <a:p>
                <a:pPr marL="0" indent="0">
                  <a:spcBef>
                    <a:spcPts val="2200"/>
                  </a:spcBef>
                  <a:buNone/>
                </a:pPr>
                <a:r>
                  <a:rPr lang="en-US" sz="2600" dirty="0"/>
                  <a:t>Differences:</a:t>
                </a:r>
              </a:p>
              <a:p>
                <a:r>
                  <a:rPr lang="en-US" sz="2600" dirty="0"/>
                  <a:t>GMW uses “message-by-message” ZK proofs.</a:t>
                </a:r>
                <a:br>
                  <a:rPr lang="en-US" sz="2600" dirty="0"/>
                </a:br>
                <a:r>
                  <a:rPr lang="en-US" sz="2600" dirty="0"/>
                  <a:t>We use one big (but sublinear-size) proof at the end.</a:t>
                </a:r>
              </a:p>
              <a:p>
                <a:pPr>
                  <a:spcBef>
                    <a:spcPts val="2200"/>
                  </a:spcBef>
                </a:pPr>
                <a:r>
                  <a:rPr lang="en-US" sz="2600" dirty="0"/>
                  <a:t>GMW requires assumptions/commitments.</a:t>
                </a:r>
                <a:br>
                  <a:rPr lang="en-US" sz="2600" dirty="0"/>
                </a:br>
                <a:r>
                  <a:rPr lang="en-US" sz="2600" dirty="0"/>
                  <a:t>Our compiler is information theoretically secure.</a:t>
                </a:r>
              </a:p>
              <a:p>
                <a:pPr>
                  <a:spcBef>
                    <a:spcPts val="2200"/>
                  </a:spcBef>
                </a:pPr>
                <a:r>
                  <a:rPr lang="en-US" sz="2600" dirty="0"/>
                  <a:t>GMW requires that all players see all messages (</a:t>
                </a:r>
                <a:r>
                  <a:rPr lang="en-US" sz="2600" b="1" dirty="0">
                    <a:solidFill>
                      <a:srgbClr val="C00000"/>
                    </a:solidFill>
                  </a:rPr>
                  <a:t>broadcast channel</a:t>
                </a:r>
                <a:r>
                  <a:rPr lang="en-US" sz="2600" dirty="0"/>
                  <a:t>).</a:t>
                </a:r>
                <a:br>
                  <a:rPr lang="en-US" sz="2600" dirty="0"/>
                </a:br>
                <a:r>
                  <a:rPr lang="en-US" sz="2600" dirty="0"/>
                  <a:t>With </a:t>
                </a:r>
                <a:r>
                  <a:rPr lang="en-US" sz="2600" dirty="0">
                    <a:solidFill>
                      <a:srgbClr val="007600"/>
                    </a:solidFill>
                  </a:rPr>
                  <a:t>distributed ZK</a:t>
                </a:r>
                <a:r>
                  <a:rPr lang="en-US" sz="2600" dirty="0"/>
                  <a:t>, can use </a:t>
                </a:r>
                <a:r>
                  <a:rPr lang="en-US" sz="2600" b="1" dirty="0">
                    <a:solidFill>
                      <a:srgbClr val="C00000"/>
                    </a:solidFill>
                  </a:rPr>
                  <a:t>point-to-point channels</a:t>
                </a:r>
                <a:r>
                  <a:rPr lang="en-US" sz="2600" dirty="0"/>
                  <a:t>.</a:t>
                </a:r>
              </a:p>
              <a:p>
                <a:pPr marL="0" indent="0">
                  <a:spcBef>
                    <a:spcPts val="600"/>
                  </a:spcBef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2179EC-3780-814F-8B64-224845A853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23880" cy="4351338"/>
              </a:xfrm>
              <a:blipFill>
                <a:blip r:embed="rId3"/>
                <a:stretch>
                  <a:fillRect l="-947" t="-2339" r="-237" b="-4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D4E8F-415F-5E40-B477-A8BEC3C9A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242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8705CCE-8FB9-6345-94EB-7B076F4D2770}"/>
              </a:ext>
            </a:extLst>
          </p:cNvPr>
          <p:cNvSpPr/>
          <p:nvPr/>
        </p:nvSpPr>
        <p:spPr>
          <a:xfrm>
            <a:off x="241610" y="284356"/>
            <a:ext cx="11708780" cy="6289287"/>
          </a:xfrm>
          <a:prstGeom prst="roundRect">
            <a:avLst>
              <a:gd name="adj" fmla="val 30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Summary: ZK proofs on distributed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2F8C6-D632-2943-84EF-5D4BAC0D5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52962"/>
          </a:xfrm>
        </p:spPr>
        <p:txBody>
          <a:bodyPr>
            <a:noAutofit/>
          </a:bodyPr>
          <a:lstStyle/>
          <a:p>
            <a:r>
              <a:rPr lang="en-US" sz="3200" dirty="0"/>
              <a:t>One prover, </a:t>
            </a:r>
            <a:r>
              <a:rPr lang="en-US" sz="3200" u="sng" dirty="0"/>
              <a:t>multiple</a:t>
            </a:r>
            <a:r>
              <a:rPr lang="en-US" sz="3200" dirty="0"/>
              <a:t> verifiers, each with different input</a:t>
            </a:r>
          </a:p>
          <a:p>
            <a:pPr lvl="1">
              <a:buFont typeface="System Font Regular"/>
              <a:buChar char="–"/>
            </a:pPr>
            <a:r>
              <a:rPr lang="en-US" dirty="0"/>
              <a:t>Protocol hides verifiers’ inputs from each other</a:t>
            </a:r>
          </a:p>
          <a:p>
            <a:pPr>
              <a:spcBef>
                <a:spcPts val="2200"/>
              </a:spcBef>
            </a:pPr>
            <a:r>
              <a:rPr lang="en-US" sz="3200" dirty="0"/>
              <a:t>Proofs are information theoretic and lightweight</a:t>
            </a:r>
          </a:p>
          <a:p>
            <a:pPr>
              <a:spcBef>
                <a:spcPts val="2200"/>
              </a:spcBef>
            </a:pPr>
            <a:r>
              <a:rPr lang="en-US" sz="3200" b="1" dirty="0">
                <a:solidFill>
                  <a:srgbClr val="011893"/>
                </a:solidFill>
              </a:rPr>
              <a:t>New key tool: </a:t>
            </a:r>
            <a:r>
              <a:rPr lang="en-US" sz="3200" dirty="0"/>
              <a:t>Fully linear proof systems</a:t>
            </a:r>
            <a:endParaRPr lang="en-US" sz="3200" dirty="0">
              <a:solidFill>
                <a:srgbClr val="FF7F00"/>
              </a:solidFill>
            </a:endParaRPr>
          </a:p>
          <a:p>
            <a:pPr lvl="1">
              <a:buFont typeface="System Font Regular"/>
              <a:buChar char="–"/>
            </a:pPr>
            <a:r>
              <a:rPr lang="en-US" dirty="0"/>
              <a:t>Can unify with sum-check-based proofs?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[GKR08], [CTY11], [T16], …</a:t>
            </a:r>
          </a:p>
          <a:p>
            <a:pPr>
              <a:spcBef>
                <a:spcPts val="2200"/>
              </a:spcBef>
            </a:pPr>
            <a:r>
              <a:rPr lang="en-US" sz="3200" b="1" dirty="0">
                <a:solidFill>
                  <a:srgbClr val="011893"/>
                </a:solidFill>
              </a:rPr>
              <a:t>Applications: </a:t>
            </a:r>
            <a:r>
              <a:rPr lang="en-US" sz="3200" dirty="0"/>
              <a:t>MPC, privacy-preserving systems, …</a:t>
            </a:r>
          </a:p>
          <a:p>
            <a:pPr lvl="1">
              <a:buFont typeface="System Font Regular"/>
              <a:buChar char="–"/>
            </a:pPr>
            <a:r>
              <a:rPr lang="en-US" dirty="0"/>
              <a:t>Also to other models of distributed proof?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Radnika Medium" pitchFamily="2" charset="77"/>
              </a:rPr>
              <a:t>[KOS18], [NPY18], 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spcBef>
                <a:spcPts val="2200"/>
              </a:spcBef>
              <a:buNone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Dan </a:t>
            </a:r>
            <a:r>
              <a:rPr lang="en-US" sz="2200" dirty="0" err="1">
                <a:solidFill>
                  <a:schemeClr val="bg1">
                    <a:lumMod val="50000"/>
                  </a:schemeClr>
                </a:solidFill>
              </a:rPr>
              <a:t>Boneh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50000"/>
                  </a:schemeClr>
                </a:solidFill>
              </a:rPr>
              <a:t>Elette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 Boyle, </a:t>
            </a:r>
            <a:r>
              <a:rPr lang="en-US" sz="2200" u="sng" dirty="0">
                <a:solidFill>
                  <a:schemeClr val="bg1">
                    <a:lumMod val="50000"/>
                  </a:schemeClr>
                </a:solidFill>
              </a:rPr>
              <a:t>Henry Corrigan-Gibbs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50000"/>
                  </a:schemeClr>
                </a:solidFill>
              </a:rPr>
              <a:t>Niv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 Gilboa, Yuval </a:t>
            </a:r>
            <a:r>
              <a:rPr lang="en-US" sz="2200" dirty="0" err="1">
                <a:solidFill>
                  <a:schemeClr val="bg1">
                    <a:lumMod val="50000"/>
                  </a:schemeClr>
                </a:solidFill>
              </a:rPr>
              <a:t>Ishai</a:t>
            </a:r>
            <a:br>
              <a:rPr lang="en-US" sz="2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2200" dirty="0" err="1">
                <a:solidFill>
                  <a:schemeClr val="bg1">
                    <a:lumMod val="50000"/>
                  </a:schemeClr>
                </a:solidFill>
              </a:rPr>
              <a:t>eprint.iacr.org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/2019/188</a:t>
            </a:r>
          </a:p>
        </p:txBody>
      </p:sp>
    </p:spTree>
    <p:extLst>
      <p:ext uri="{BB962C8B-B14F-4D97-AF65-F5344CB8AC3E}">
        <p14:creationId xmlns:p14="http://schemas.microsoft.com/office/powerpoint/2010/main" val="33928901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16695-17A7-FB46-8260-94B50CD97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960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3370484-E85A-E94A-B6BC-90CCFC66EBB1}"/>
                  </a:ext>
                </a:extLst>
              </p:cNvPr>
              <p:cNvSpPr txBox="1"/>
              <p:nvPr/>
            </p:nvSpPr>
            <p:spPr>
              <a:xfrm>
                <a:off x="9360611" y="2325579"/>
                <a:ext cx="1546708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600" dirty="0"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3370484-E85A-E94A-B6BC-90CCFC66EB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611" y="2325579"/>
                <a:ext cx="1546708" cy="492443"/>
              </a:xfrm>
              <a:prstGeom prst="rect">
                <a:avLst/>
              </a:prstGeom>
              <a:blipFill>
                <a:blip r:embed="rId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9DB264D-35CC-EB4F-9E12-158C80654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4741"/>
          </a:xfrm>
        </p:spPr>
        <p:txBody>
          <a:bodyPr>
            <a:normAutofit fontScale="90000"/>
          </a:bodyPr>
          <a:lstStyle/>
          <a:p>
            <a:r>
              <a:rPr lang="en-US" sz="2700" b="1" dirty="0"/>
              <a:t>This paper</a:t>
            </a:r>
            <a:br>
              <a:rPr lang="en-US" sz="4200" dirty="0"/>
            </a:br>
            <a:r>
              <a:rPr lang="en-US" sz="4200" dirty="0"/>
              <a:t>Zero-knowledge proofs on </a:t>
            </a:r>
            <a:r>
              <a:rPr lang="en-US" sz="4200" b="1" dirty="0">
                <a:solidFill>
                  <a:srgbClr val="7030A0"/>
                </a:solidFill>
              </a:rPr>
              <a:t>distributed</a:t>
            </a:r>
            <a:r>
              <a:rPr lang="en-US" sz="4200" dirty="0"/>
              <a:t>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C19E5-DDD8-CF42-BB09-8DC7460BF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4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98E77C-4146-1341-8519-FA43DFCC2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09" y="1891147"/>
            <a:ext cx="1495955" cy="1433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9AD2CD6D-0329-704E-8FAA-1CC6DE6F09B3}"/>
                  </a:ext>
                </a:extLst>
              </p:cNvPr>
              <p:cNvSpPr/>
              <p:nvPr/>
            </p:nvSpPr>
            <p:spPr>
              <a:xfrm>
                <a:off x="7213141" y="1583660"/>
                <a:ext cx="2022509" cy="86791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Verifier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9AD2CD6D-0329-704E-8FAA-1CC6DE6F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141" y="1583660"/>
                <a:ext cx="2022509" cy="86791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03720D6-CA8A-484C-A60A-08F2EBB8FCDA}"/>
                  </a:ext>
                </a:extLst>
              </p:cNvPr>
              <p:cNvSpPr txBox="1"/>
              <p:nvPr/>
            </p:nvSpPr>
            <p:spPr>
              <a:xfrm>
                <a:off x="20171" y="3293214"/>
                <a:ext cx="3602829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latin typeface="Radnika Medium" pitchFamily="2" charset="77"/>
                  </a:rPr>
                  <a:t>3-coloring</a:t>
                </a:r>
                <a:br>
                  <a:rPr lang="en-US" sz="2600" dirty="0">
                    <a:latin typeface="Radnika Medium" pitchFamily="2" charset="77"/>
                  </a:rPr>
                </a:br>
                <a:r>
                  <a:rPr lang="en-US" sz="2600" dirty="0">
                    <a:latin typeface="Radnika Medium" pitchFamily="2" charset="77"/>
                  </a:rPr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600" dirty="0"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03720D6-CA8A-484C-A60A-08F2EBB8F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1" y="3293214"/>
                <a:ext cx="3602829" cy="892552"/>
              </a:xfrm>
              <a:prstGeom prst="rect">
                <a:avLst/>
              </a:prstGeom>
              <a:blipFill>
                <a:blip r:embed="rId6"/>
                <a:stretch>
                  <a:fillRect t="-5556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A2CC76B-BAA8-754B-9E1E-6E82E4640697}"/>
              </a:ext>
            </a:extLst>
          </p:cNvPr>
          <p:cNvCxnSpPr>
            <a:cxnSpLocks/>
          </p:cNvCxnSpPr>
          <p:nvPr/>
        </p:nvCxnSpPr>
        <p:spPr>
          <a:xfrm flipV="1">
            <a:off x="5117940" y="1898068"/>
            <a:ext cx="2093544" cy="545445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1405AEF-5DC9-9146-A85D-AA46F1CFB3B5}"/>
              </a:ext>
            </a:extLst>
          </p:cNvPr>
          <p:cNvCxnSpPr>
            <a:cxnSpLocks/>
          </p:cNvCxnSpPr>
          <p:nvPr/>
        </p:nvCxnSpPr>
        <p:spPr>
          <a:xfrm flipH="1">
            <a:off x="5090424" y="2040991"/>
            <a:ext cx="2139051" cy="55630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78C1E336-28B2-1140-AF17-893E0CB45AEA}"/>
                  </a:ext>
                </a:extLst>
              </p:cNvPr>
              <p:cNvSpPr/>
              <p:nvPr/>
            </p:nvSpPr>
            <p:spPr>
              <a:xfrm>
                <a:off x="7213141" y="3099033"/>
                <a:ext cx="2022511" cy="86791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Verifier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78C1E336-28B2-1140-AF17-893E0CB45A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141" y="3099033"/>
                <a:ext cx="2022511" cy="86791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5C9DAD0-E4C3-B04F-BE19-A1AF1E24BF51}"/>
              </a:ext>
            </a:extLst>
          </p:cNvPr>
          <p:cNvCxnSpPr>
            <a:cxnSpLocks/>
            <a:endCxn id="22" idx="3"/>
          </p:cNvCxnSpPr>
          <p:nvPr/>
        </p:nvCxnSpPr>
        <p:spPr>
          <a:xfrm flipH="1">
            <a:off x="9235650" y="2009678"/>
            <a:ext cx="362364" cy="7941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C65496-F725-F840-B0AD-5138AF547D65}"/>
                  </a:ext>
                </a:extLst>
              </p:cNvPr>
              <p:cNvSpPr txBox="1"/>
              <p:nvPr/>
            </p:nvSpPr>
            <p:spPr>
              <a:xfrm>
                <a:off x="9192743" y="3946436"/>
                <a:ext cx="1820736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600" dirty="0"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C65496-F725-F840-B0AD-5138AF547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2743" y="3946436"/>
                <a:ext cx="1820736" cy="492443"/>
              </a:xfrm>
              <a:prstGeom prst="rect">
                <a:avLst/>
              </a:prstGeom>
              <a:blipFill>
                <a:blip r:embed="rId8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EC63AE1-4686-944A-B4B3-F63952EB0550}"/>
              </a:ext>
            </a:extLst>
          </p:cNvPr>
          <p:cNvCxnSpPr>
            <a:cxnSpLocks/>
          </p:cNvCxnSpPr>
          <p:nvPr/>
        </p:nvCxnSpPr>
        <p:spPr>
          <a:xfrm flipH="1">
            <a:off x="9235650" y="3598330"/>
            <a:ext cx="386562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C3D0880B-463F-DB41-8A6C-F6444AE2D7BE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9615133" y="1393227"/>
            <a:ext cx="997248" cy="9556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3570895-1E0F-744A-86DB-87085E0FD795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</a:blip>
          <a:stretch>
            <a:fillRect/>
          </a:stretch>
        </p:blipFill>
        <p:spPr>
          <a:xfrm>
            <a:off x="9598014" y="3042229"/>
            <a:ext cx="1010194" cy="968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3E618667-8537-9B4A-A57B-B4F1A02D1305}"/>
                  </a:ext>
                </a:extLst>
              </p:cNvPr>
              <p:cNvSpPr/>
              <p:nvPr/>
            </p:nvSpPr>
            <p:spPr>
              <a:xfrm>
                <a:off x="3237976" y="2360697"/>
                <a:ext cx="1827698" cy="873256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Prover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3E618667-8537-9B4A-A57B-B4F1A02D13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976" y="2360697"/>
                <a:ext cx="1827698" cy="87325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63E382F-8102-3744-8BB1-797C85903503}"/>
              </a:ext>
            </a:extLst>
          </p:cNvPr>
          <p:cNvCxnSpPr>
            <a:cxnSpLocks/>
          </p:cNvCxnSpPr>
          <p:nvPr/>
        </p:nvCxnSpPr>
        <p:spPr>
          <a:xfrm>
            <a:off x="2543747" y="2822276"/>
            <a:ext cx="694232" cy="385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58E33B0-78C1-9B43-A691-E6105C5F7654}"/>
              </a:ext>
            </a:extLst>
          </p:cNvPr>
          <p:cNvCxnSpPr>
            <a:cxnSpLocks/>
          </p:cNvCxnSpPr>
          <p:nvPr/>
        </p:nvCxnSpPr>
        <p:spPr>
          <a:xfrm flipH="1" flipV="1">
            <a:off x="5053383" y="3139331"/>
            <a:ext cx="2139051" cy="55630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F76D5B2-B9E2-2E4E-B9A5-FDAAD504DA38}"/>
              </a:ext>
            </a:extLst>
          </p:cNvPr>
          <p:cNvCxnSpPr>
            <a:cxnSpLocks/>
          </p:cNvCxnSpPr>
          <p:nvPr/>
        </p:nvCxnSpPr>
        <p:spPr>
          <a:xfrm>
            <a:off x="5075201" y="2977565"/>
            <a:ext cx="2139051" cy="55630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028A915-7EBB-374E-9010-B57B7CFC2AE7}"/>
              </a:ext>
            </a:extLst>
          </p:cNvPr>
          <p:cNvCxnSpPr>
            <a:cxnSpLocks/>
          </p:cNvCxnSpPr>
          <p:nvPr/>
        </p:nvCxnSpPr>
        <p:spPr>
          <a:xfrm>
            <a:off x="8084781" y="2480336"/>
            <a:ext cx="0" cy="615078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1C451CD-C30F-394C-A149-62815A663EB3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8224301" y="2451577"/>
            <a:ext cx="95" cy="643838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00C82043-9C13-DD45-B51E-7697FDC299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63416" y="2480336"/>
            <a:ext cx="511721" cy="51172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D4E3F0-4602-9A40-BEDC-4CAACD2AAEC4}"/>
              </a:ext>
            </a:extLst>
          </p:cNvPr>
          <p:cNvCxnSpPr/>
          <p:nvPr/>
        </p:nvCxnSpPr>
        <p:spPr>
          <a:xfrm>
            <a:off x="622928" y="4527384"/>
            <a:ext cx="11233792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AF12A3-B9E2-4F42-ABCF-930221D842D6}"/>
                  </a:ext>
                </a:extLst>
              </p:cNvPr>
              <p:cNvSpPr txBox="1"/>
              <p:nvPr/>
            </p:nvSpPr>
            <p:spPr>
              <a:xfrm>
                <a:off x="622928" y="4563402"/>
                <a:ext cx="11416672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0"/>
                  </a:spcBef>
                </a:pPr>
                <a:endParaRPr lang="en-US" sz="1200" dirty="0">
                  <a:latin typeface="Radnika Medium" pitchFamily="2" charset="77"/>
                </a:endParaRP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rgbClr val="011893"/>
                        </a:solidFill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US" sz="3000" b="1" dirty="0">
                    <a:solidFill>
                      <a:srgbClr val="011893"/>
                    </a:solidFill>
                    <a:latin typeface="Radnika Medium" pitchFamily="2" charset="77"/>
                  </a:rPr>
                  <a:t>-round protocol</a:t>
                </a:r>
                <a:r>
                  <a:rPr lang="en-US" sz="3000" dirty="0">
                    <a:latin typeface="Radnika Medium" pitchFamily="2" charset="77"/>
                  </a:rPr>
                  <a:t> = As in other multiparty protocols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000" b="1" dirty="0">
                    <a:solidFill>
                      <a:srgbClr val="011893"/>
                    </a:solidFill>
                    <a:latin typeface="Radnika Medium" pitchFamily="2" charset="77"/>
                  </a:rPr>
                  <a:t>Public coin </a:t>
                </a:r>
                <a:r>
                  <a:rPr lang="en-US" sz="3000" dirty="0">
                    <a:latin typeface="Radnika Medium" pitchFamily="2" charset="77"/>
                  </a:rPr>
                  <a:t>= Verifiers’ messages to prover are random strings</a:t>
                </a:r>
                <a:r>
                  <a:rPr lang="en-US" sz="3200" dirty="0">
                    <a:latin typeface="Radnika Medium" pitchFamily="2" charset="77"/>
                  </a:rPr>
                  <a:t>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000" b="1" dirty="0">
                    <a:solidFill>
                      <a:srgbClr val="011793"/>
                    </a:solidFill>
                    <a:latin typeface="Radnika Medium" pitchFamily="2" charset="77"/>
                  </a:rPr>
                  <a:t>More than two verifiers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AF12A3-B9E2-4F42-ABCF-930221D84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28" y="4563402"/>
                <a:ext cx="11416672" cy="2031325"/>
              </a:xfrm>
              <a:prstGeom prst="rect">
                <a:avLst/>
              </a:prstGeom>
              <a:blipFill>
                <a:blip r:embed="rId13"/>
                <a:stretch>
                  <a:fillRect l="-1222" b="-6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ular Callout 44">
                <a:extLst>
                  <a:ext uri="{FF2B5EF4-FFF2-40B4-BE49-F238E27FC236}">
                    <a16:creationId xmlns:a16="http://schemas.microsoft.com/office/drawing/2014/main" id="{B716B297-49C5-9B43-8331-549191B4B70B}"/>
                  </a:ext>
                </a:extLst>
              </p:cNvPr>
              <p:cNvSpPr/>
              <p:nvPr/>
            </p:nvSpPr>
            <p:spPr>
              <a:xfrm>
                <a:off x="3133074" y="3768654"/>
                <a:ext cx="3840617" cy="594095"/>
              </a:xfrm>
              <a:prstGeom prst="wedgeRoundRectCallout">
                <a:avLst>
                  <a:gd name="adj1" fmla="val 56742"/>
                  <a:gd name="adj2" fmla="val -50163"/>
                  <a:gd name="adj3" fmla="val 16667"/>
                </a:avLst>
              </a:prstGeom>
              <a:solidFill>
                <a:srgbClr val="00FA00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>
                    <a:solidFill>
                      <a:schemeClr val="tx1"/>
                    </a:solidFill>
                    <a:latin typeface="Radnika Medium" pitchFamily="2" charset="77"/>
                  </a:rPr>
                  <a:t>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Radnika Medium" pitchFamily="2" charset="77"/>
                  </a:rPr>
                  <a:t> is 3-colorable”</a:t>
                </a:r>
              </a:p>
            </p:txBody>
          </p:sp>
        </mc:Choice>
        <mc:Fallback xmlns="">
          <p:sp>
            <p:nvSpPr>
              <p:cNvPr id="45" name="Rounded Rectangular Callout 44">
                <a:extLst>
                  <a:ext uri="{FF2B5EF4-FFF2-40B4-BE49-F238E27FC236}">
                    <a16:creationId xmlns:a16="http://schemas.microsoft.com/office/drawing/2014/main" id="{B716B297-49C5-9B43-8331-549191B4B7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074" y="3768654"/>
                <a:ext cx="3840617" cy="594095"/>
              </a:xfrm>
              <a:prstGeom prst="wedgeRoundRectCallout">
                <a:avLst>
                  <a:gd name="adj1" fmla="val 56742"/>
                  <a:gd name="adj2" fmla="val -50163"/>
                  <a:gd name="adj3" fmla="val 16667"/>
                </a:avLst>
              </a:prstGeom>
              <a:blipFill>
                <a:blip r:embed="rId14"/>
                <a:stretch>
                  <a:fillRect l="-1227" b="-12000"/>
                </a:stretch>
              </a:blip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4286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B264D-35CC-EB4F-9E12-158C80654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66120" cy="864741"/>
          </a:xfrm>
        </p:spPr>
        <p:txBody>
          <a:bodyPr>
            <a:noAutofit/>
          </a:bodyPr>
          <a:lstStyle/>
          <a:p>
            <a:r>
              <a:rPr lang="en-US" sz="2400" b="1" dirty="0"/>
              <a:t>Special case</a:t>
            </a:r>
            <a:br>
              <a:rPr lang="en-US" sz="3800" dirty="0"/>
            </a:br>
            <a:r>
              <a:rPr lang="en-US" sz="3800" dirty="0"/>
              <a:t>Zero-knowledge proofs on </a:t>
            </a:r>
            <a:r>
              <a:rPr lang="en-US" sz="3800" b="1" dirty="0">
                <a:solidFill>
                  <a:srgbClr val="7030A0"/>
                </a:solidFill>
              </a:rPr>
              <a:t>secret-shared</a:t>
            </a:r>
            <a:r>
              <a:rPr lang="en-US" sz="3800" dirty="0"/>
              <a:t>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C19E5-DDD8-CF42-BB09-8DC7460BF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5</a:t>
            </a:fld>
            <a:endParaRPr lang="en-US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A2CC76B-BAA8-754B-9E1E-6E82E4640697}"/>
              </a:ext>
            </a:extLst>
          </p:cNvPr>
          <p:cNvCxnSpPr>
            <a:cxnSpLocks/>
          </p:cNvCxnSpPr>
          <p:nvPr/>
        </p:nvCxnSpPr>
        <p:spPr>
          <a:xfrm flipV="1">
            <a:off x="5117940" y="2754658"/>
            <a:ext cx="2093544" cy="545445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1405AEF-5DC9-9146-A85D-AA46F1CFB3B5}"/>
              </a:ext>
            </a:extLst>
          </p:cNvPr>
          <p:cNvCxnSpPr>
            <a:cxnSpLocks/>
          </p:cNvCxnSpPr>
          <p:nvPr/>
        </p:nvCxnSpPr>
        <p:spPr>
          <a:xfrm flipH="1">
            <a:off x="5090424" y="2897581"/>
            <a:ext cx="2139051" cy="55630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E618667-8537-9B4A-A57B-B4F1A02D1305}"/>
              </a:ext>
            </a:extLst>
          </p:cNvPr>
          <p:cNvSpPr/>
          <p:nvPr/>
        </p:nvSpPr>
        <p:spPr>
          <a:xfrm>
            <a:off x="3237976" y="3217287"/>
            <a:ext cx="1827698" cy="8732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Radnika Medium" pitchFamily="2" charset="77"/>
              </a:rPr>
              <a:t>Prover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63E382F-8102-3744-8BB1-797C85903503}"/>
              </a:ext>
            </a:extLst>
          </p:cNvPr>
          <p:cNvCxnSpPr>
            <a:cxnSpLocks/>
          </p:cNvCxnSpPr>
          <p:nvPr/>
        </p:nvCxnSpPr>
        <p:spPr>
          <a:xfrm>
            <a:off x="2543747" y="3678866"/>
            <a:ext cx="694232" cy="385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58E33B0-78C1-9B43-A691-E6105C5F7654}"/>
              </a:ext>
            </a:extLst>
          </p:cNvPr>
          <p:cNvCxnSpPr>
            <a:cxnSpLocks/>
          </p:cNvCxnSpPr>
          <p:nvPr/>
        </p:nvCxnSpPr>
        <p:spPr>
          <a:xfrm flipH="1" flipV="1">
            <a:off x="5053383" y="3995921"/>
            <a:ext cx="2139051" cy="55630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F76D5B2-B9E2-2E4E-B9A5-FDAAD504DA38}"/>
              </a:ext>
            </a:extLst>
          </p:cNvPr>
          <p:cNvCxnSpPr>
            <a:cxnSpLocks/>
          </p:cNvCxnSpPr>
          <p:nvPr/>
        </p:nvCxnSpPr>
        <p:spPr>
          <a:xfrm>
            <a:off x="5075201" y="3834155"/>
            <a:ext cx="2139051" cy="55630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ular Callout 44">
                <a:extLst>
                  <a:ext uri="{FF2B5EF4-FFF2-40B4-BE49-F238E27FC236}">
                    <a16:creationId xmlns:a16="http://schemas.microsoft.com/office/drawing/2014/main" id="{B716B297-49C5-9B43-8331-549191B4B70B}"/>
                  </a:ext>
                </a:extLst>
              </p:cNvPr>
              <p:cNvSpPr/>
              <p:nvPr/>
            </p:nvSpPr>
            <p:spPr>
              <a:xfrm>
                <a:off x="4474633" y="4967818"/>
                <a:ext cx="2717801" cy="652826"/>
              </a:xfrm>
              <a:prstGeom prst="wedgeRoundRectCallout">
                <a:avLst>
                  <a:gd name="adj1" fmla="val 48485"/>
                  <a:gd name="adj2" fmla="val -97603"/>
                  <a:gd name="adj3" fmla="val 16667"/>
                </a:avLst>
              </a:prstGeom>
              <a:solidFill>
                <a:srgbClr val="00FA00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</a:rPr>
                  <a:t>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Radnika Medium" pitchFamily="2" charset="77"/>
                  </a:rPr>
                  <a:t>”</a:t>
                </a:r>
              </a:p>
            </p:txBody>
          </p:sp>
        </mc:Choice>
        <mc:Fallback xmlns="">
          <p:sp>
            <p:nvSpPr>
              <p:cNvPr id="45" name="Rounded Rectangular Callout 44">
                <a:extLst>
                  <a:ext uri="{FF2B5EF4-FFF2-40B4-BE49-F238E27FC236}">
                    <a16:creationId xmlns:a16="http://schemas.microsoft.com/office/drawing/2014/main" id="{B716B297-49C5-9B43-8331-549191B4B7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633" y="4967818"/>
                <a:ext cx="2717801" cy="652826"/>
              </a:xfrm>
              <a:prstGeom prst="wedgeRoundRectCallout">
                <a:avLst>
                  <a:gd name="adj1" fmla="val 48485"/>
                  <a:gd name="adj2" fmla="val -97603"/>
                  <a:gd name="adj3" fmla="val 16667"/>
                </a:avLst>
              </a:prstGeom>
              <a:blipFill>
                <a:blip r:embed="rId4"/>
                <a:stretch>
                  <a:fillRect l="-2315" r="-2315" b="-12658"/>
                </a:stretch>
              </a:blipFill>
              <a:ln>
                <a:solidFill>
                  <a:schemeClr val="accent5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FC3884-36E6-B44B-B80A-D22D5EAD060E}"/>
                  </a:ext>
                </a:extLst>
              </p:cNvPr>
              <p:cNvSpPr txBox="1"/>
              <p:nvPr/>
            </p:nvSpPr>
            <p:spPr>
              <a:xfrm>
                <a:off x="855133" y="1108925"/>
                <a:ext cx="576580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latin typeface="Radnika Medium" pitchFamily="2" charset="77"/>
                  </a:rPr>
                  <a:t>Language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600" dirty="0">
                    <a:latin typeface="Radnika Medium" pitchFamily="2" charset="77"/>
                  </a:rPr>
                  <a:t>, for finite field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𝔽</m:t>
                    </m:r>
                  </m:oMath>
                </a14:m>
                <a:r>
                  <a:rPr lang="en-US" sz="2600" dirty="0">
                    <a:latin typeface="Radnika Medium" pitchFamily="2" charset="77"/>
                  </a:rPr>
                  <a:t>.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FC3884-36E6-B44B-B80A-D22D5EAD0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133" y="1108925"/>
                <a:ext cx="5765800" cy="492443"/>
              </a:xfrm>
              <a:prstGeom prst="rect">
                <a:avLst/>
              </a:prstGeom>
              <a:blipFill>
                <a:blip r:embed="rId5"/>
                <a:stretch>
                  <a:fillRect l="-1758" t="-7500" b="-2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785858C-066C-BB47-B6CE-0346C838BE40}"/>
                  </a:ext>
                </a:extLst>
              </p:cNvPr>
              <p:cNvSpPr txBox="1"/>
              <p:nvPr/>
            </p:nvSpPr>
            <p:spPr>
              <a:xfrm>
                <a:off x="9653217" y="2566402"/>
                <a:ext cx="2051103" cy="437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𝔽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3200" dirty="0"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785858C-066C-BB47-B6CE-0346C838B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3217" y="2566402"/>
                <a:ext cx="2051103" cy="437043"/>
              </a:xfrm>
              <a:prstGeom prst="rect">
                <a:avLst/>
              </a:prstGeom>
              <a:blipFill>
                <a:blip r:embed="rId6"/>
                <a:stretch>
                  <a:fillRect t="-8571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1CB0C01-EF6E-C042-A39D-C058C70E3E38}"/>
                  </a:ext>
                </a:extLst>
              </p:cNvPr>
              <p:cNvSpPr txBox="1"/>
              <p:nvPr/>
            </p:nvSpPr>
            <p:spPr>
              <a:xfrm>
                <a:off x="9648824" y="4274073"/>
                <a:ext cx="1609337" cy="437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𝔽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1CB0C01-EF6E-C042-A39D-C058C70E3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8824" y="4274073"/>
                <a:ext cx="1609337" cy="437043"/>
              </a:xfrm>
              <a:prstGeom prst="rect">
                <a:avLst/>
              </a:prstGeom>
              <a:blipFill>
                <a:blip r:embed="rId7"/>
                <a:stretch>
                  <a:fillRect l="-787" t="-8571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1A51BCD-9C84-9041-91D8-9762542065CF}"/>
              </a:ext>
            </a:extLst>
          </p:cNvPr>
          <p:cNvCxnSpPr>
            <a:cxnSpLocks/>
          </p:cNvCxnSpPr>
          <p:nvPr/>
        </p:nvCxnSpPr>
        <p:spPr>
          <a:xfrm>
            <a:off x="8084781" y="3217287"/>
            <a:ext cx="0" cy="734717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DAF19D7-F04A-A94A-AFE9-72210FA50695}"/>
              </a:ext>
            </a:extLst>
          </p:cNvPr>
          <p:cNvCxnSpPr>
            <a:cxnSpLocks/>
          </p:cNvCxnSpPr>
          <p:nvPr/>
        </p:nvCxnSpPr>
        <p:spPr>
          <a:xfrm flipV="1">
            <a:off x="8224301" y="3217287"/>
            <a:ext cx="0" cy="734718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E7E0180F-D4FD-E54A-880B-815F87ED47EF}"/>
                  </a:ext>
                </a:extLst>
              </p:cNvPr>
              <p:cNvSpPr/>
              <p:nvPr/>
            </p:nvSpPr>
            <p:spPr>
              <a:xfrm>
                <a:off x="7213141" y="2321719"/>
                <a:ext cx="2022509" cy="86791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Verifier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E7E0180F-D4FD-E54A-880B-815F87ED47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141" y="2321719"/>
                <a:ext cx="2022509" cy="86791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E6F080B6-466F-9347-8940-9AB5E9BEB585}"/>
                  </a:ext>
                </a:extLst>
              </p:cNvPr>
              <p:cNvSpPr/>
              <p:nvPr/>
            </p:nvSpPr>
            <p:spPr>
              <a:xfrm>
                <a:off x="7213141" y="3955623"/>
                <a:ext cx="2022511" cy="86791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</a:rPr>
                  <a:t>Verifier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E6F080B6-466F-9347-8940-9AB5E9BEB5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141" y="3955623"/>
                <a:ext cx="2022511" cy="86791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98EC034-D730-D14B-B5EF-4DFB13D9072C}"/>
              </a:ext>
            </a:extLst>
          </p:cNvPr>
          <p:cNvCxnSpPr>
            <a:cxnSpLocks/>
          </p:cNvCxnSpPr>
          <p:nvPr/>
        </p:nvCxnSpPr>
        <p:spPr>
          <a:xfrm flipH="1">
            <a:off x="9235650" y="2747737"/>
            <a:ext cx="362364" cy="7941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E325E37-3965-B645-999D-0F4E21D32558}"/>
              </a:ext>
            </a:extLst>
          </p:cNvPr>
          <p:cNvCxnSpPr>
            <a:cxnSpLocks/>
          </p:cNvCxnSpPr>
          <p:nvPr/>
        </p:nvCxnSpPr>
        <p:spPr>
          <a:xfrm flipH="1">
            <a:off x="9235650" y="4454920"/>
            <a:ext cx="386562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A14FC36D-2FC6-3A40-BC2F-351F25E00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3416" y="3336926"/>
            <a:ext cx="511721" cy="5117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72388FA-864D-B042-BD07-D66E1E13D56C}"/>
                  </a:ext>
                </a:extLst>
              </p:cNvPr>
              <p:cNvSpPr txBox="1"/>
              <p:nvPr/>
            </p:nvSpPr>
            <p:spPr>
              <a:xfrm>
                <a:off x="594026" y="3490087"/>
                <a:ext cx="2296837" cy="717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𝔽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br>
                  <a:rPr lang="en-US" sz="2600" b="0" dirty="0">
                    <a:solidFill>
                      <a:schemeClr val="bg1">
                        <a:lumMod val="50000"/>
                      </a:schemeClr>
                    </a:solidFill>
                    <a:latin typeface="Radnika Medium" pitchFamily="2" charset="77"/>
                  </a:rPr>
                </a:br>
                <a:r>
                  <a:rPr lang="en-US" sz="2400" b="0" dirty="0">
                    <a:solidFill>
                      <a:schemeClr val="bg1">
                        <a:lumMod val="50000"/>
                      </a:schemeClr>
                    </a:solidFill>
                    <a:latin typeface="Radnika Medium" pitchFamily="2" charset="77"/>
                  </a:rPr>
                  <a:t>for</a:t>
                </a:r>
                <a:r>
                  <a:rPr lang="en-US" sz="2400" i="1" dirty="0">
                    <a:solidFill>
                      <a:schemeClr val="bg1">
                        <a:lumMod val="50000"/>
                      </a:schemeClr>
                    </a:solidFill>
                    <a:latin typeface="Radnika Medium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>
                  <a:latin typeface="Radnika Medium" pitchFamily="2" charset="77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72388FA-864D-B042-BD07-D66E1E13D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26" y="3490087"/>
                <a:ext cx="2296837" cy="717119"/>
              </a:xfrm>
              <a:prstGeom prst="rect">
                <a:avLst/>
              </a:prstGeom>
              <a:blipFill>
                <a:blip r:embed="rId12"/>
                <a:stretch>
                  <a:fillRect t="-5263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5842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20B6-333C-FF45-8725-BAAAA525B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ZK proofs on distributed data</a:t>
            </a:r>
            <a:br>
              <a:rPr lang="en-US" dirty="0"/>
            </a:br>
            <a:r>
              <a:rPr lang="en-US" sz="3600" dirty="0"/>
              <a:t>Applications and prior implicit constructions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8C3E6-56DC-944E-A19C-2F6FDA385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Content Placeholder 6">
                <a:extLst>
                  <a:ext uri="{FF2B5EF4-FFF2-40B4-BE49-F238E27FC236}">
                    <a16:creationId xmlns:a16="http://schemas.microsoft.com/office/drawing/2014/main" id="{3C07E9E7-0970-B54C-A130-7DDEB939F82B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582765158"/>
                  </p:ext>
                </p:extLst>
              </p:nvPr>
            </p:nvGraphicFramePr>
            <p:xfrm>
              <a:off x="838200" y="2036640"/>
              <a:ext cx="10738104" cy="3351389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3857786">
                      <a:extLst>
                        <a:ext uri="{9D8B030D-6E8A-4147-A177-3AD203B41FA5}">
                          <a16:colId xmlns:a16="http://schemas.microsoft.com/office/drawing/2014/main" val="2113692981"/>
                        </a:ext>
                      </a:extLst>
                    </a:gridCol>
                    <a:gridCol w="3394129">
                      <a:extLst>
                        <a:ext uri="{9D8B030D-6E8A-4147-A177-3AD203B41FA5}">
                          <a16:colId xmlns:a16="http://schemas.microsoft.com/office/drawing/2014/main" val="2960495750"/>
                        </a:ext>
                      </a:extLst>
                    </a:gridCol>
                    <a:gridCol w="1492797">
                      <a:extLst>
                        <a:ext uri="{9D8B030D-6E8A-4147-A177-3AD203B41FA5}">
                          <a16:colId xmlns:a16="http://schemas.microsoft.com/office/drawing/2014/main" val="134715810"/>
                        </a:ext>
                      </a:extLst>
                    </a:gridCol>
                    <a:gridCol w="1993392">
                      <a:extLst>
                        <a:ext uri="{9D8B030D-6E8A-4147-A177-3AD203B41FA5}">
                          <a16:colId xmlns:a16="http://schemas.microsoft.com/office/drawing/2014/main" val="4151369644"/>
                        </a:ext>
                      </a:extLst>
                    </a:gridCol>
                  </a:tblGrid>
                  <a:tr h="524847">
                    <a:tc>
                      <a:txBody>
                        <a:bodyPr/>
                        <a:lstStyle/>
                        <a:p>
                          <a:endParaRPr lang="en-US" sz="2400" b="1" dirty="0">
                            <a:solidFill>
                              <a:srgbClr val="011893"/>
                            </a:solidFill>
                            <a:latin typeface="Radnika Medium" pitchFamily="2" charset="77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b="1" dirty="0">
                            <a:solidFill>
                              <a:srgbClr val="011893"/>
                            </a:solidFill>
                            <a:latin typeface="Radnika Medium" pitchFamily="2" charset="77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>
                              <a:solidFill>
                                <a:srgbClr val="011893"/>
                              </a:solidFill>
                              <a:latin typeface="Radnika Medium" pitchFamily="2" charset="77"/>
                            </a:rPr>
                            <a:t>Communication Cost</a:t>
                          </a: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200" dirty="0">
                            <a:latin typeface="Radnika Medium" pitchFamily="2" charset="77"/>
                          </a:endParaRPr>
                        </a:p>
                      </a:txBody>
                      <a:tcPr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23502088"/>
                      </a:ext>
                    </a:extLst>
                  </a:tr>
                  <a:tr h="623256"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solidFill>
                                <a:srgbClr val="011893"/>
                              </a:solidFill>
                              <a:latin typeface="Radnika Medium" pitchFamily="2" charset="77"/>
                            </a:rPr>
                            <a:t>Application</a:t>
                          </a:r>
                        </a:p>
                      </a:txBody>
                      <a:tcPr anchor="b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118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solidFill>
                                <a:srgbClr val="011893"/>
                              </a:solidFill>
                              <a:latin typeface="Radnika Medium" pitchFamily="2" charset="77"/>
                            </a:rPr>
                            <a:t>Language </a:t>
                          </a:r>
                          <a14:m>
                            <m:oMath xmlns:m="http://schemas.openxmlformats.org/officeDocument/2006/math">
                              <m:r>
                                <a:rPr lang="en-US" sz="3200" b="1" i="1" smtClean="0">
                                  <a:solidFill>
                                    <a:srgbClr val="011893"/>
                                  </a:solidFill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oMath>
                          </a14:m>
                          <a:endParaRPr lang="en-US" sz="3200" b="1" dirty="0">
                            <a:solidFill>
                              <a:srgbClr val="011893"/>
                            </a:solidFill>
                            <a:latin typeface="Radnika Medium" pitchFamily="2" charset="77"/>
                          </a:endParaRPr>
                        </a:p>
                      </a:txBody>
                      <a:tcPr anchor="b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118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>
                              <a:solidFill>
                                <a:srgbClr val="011893"/>
                              </a:solidFill>
                              <a:latin typeface="Radnika Medium" pitchFamily="2" charset="77"/>
                            </a:rPr>
                            <a:t>Prior</a:t>
                          </a:r>
                        </a:p>
                      </a:txBody>
                      <a:tcPr anchor="b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118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>
                              <a:solidFill>
                                <a:srgbClr val="011893"/>
                              </a:solidFill>
                              <a:latin typeface="Radnika Medium" pitchFamily="2" charset="77"/>
                            </a:rPr>
                            <a:t>This work</a:t>
                          </a:r>
                        </a:p>
                      </a:txBody>
                      <a:tcPr anchor="b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118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8324383"/>
                      </a:ext>
                    </a:extLst>
                  </a:tr>
                  <a:tr h="110164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80000"/>
                            </a:lnSpc>
                          </a:pPr>
                          <a:r>
                            <a:rPr lang="en-US" sz="2800" dirty="0">
                              <a:latin typeface="Radnika Medium" pitchFamily="2" charset="77"/>
                            </a:rPr>
                            <a:t>PIR writing,</a:t>
                          </a:r>
                          <a:br>
                            <a:rPr lang="en-US" sz="2800" dirty="0">
                              <a:latin typeface="Radnika Medium" pitchFamily="2" charset="77"/>
                            </a:rPr>
                          </a:br>
                          <a:r>
                            <a:rPr lang="en-US" sz="2800" dirty="0">
                              <a:latin typeface="Radnika Medium" pitchFamily="2" charset="77"/>
                            </a:rPr>
                            <a:t>private messaging</a:t>
                          </a:r>
                          <a:br>
                            <a:rPr lang="en-US" sz="2800" dirty="0">
                              <a:latin typeface="Radnika Medium" pitchFamily="2" charset="77"/>
                            </a:rPr>
                          </a:br>
                          <a:r>
                            <a:rPr lang="en-US" sz="20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Radnika Medium" pitchFamily="2" charset="77"/>
                            </a:rPr>
                            <a:t>[OS97], [BGI16], Riposte, …</a:t>
                          </a:r>
                          <a:endParaRPr lang="en-US" sz="2000" dirty="0">
                            <a:latin typeface="Radnika Medium" pitchFamily="2" charset="77"/>
                          </a:endParaRPr>
                        </a:p>
                      </a:txBody>
                      <a:tcPr anchor="ctr">
                        <a:lnT w="38100" cap="flat" cmpd="sng" algn="ctr">
                          <a:solidFill>
                            <a:srgbClr val="0118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b="0" i="0" dirty="0">
                              <a:latin typeface="Radnika Medium" pitchFamily="2" charset="77"/>
                              <a:ea typeface="Cambria Math" panose="02040503050406030204" pitchFamily="18" charset="0"/>
                            </a:rPr>
                            <a:t>Weight-one</a:t>
                          </a:r>
                          <a:br>
                            <a:rPr lang="en-US" sz="2800" b="0" i="0" dirty="0">
                              <a:latin typeface="Radnika Medium" pitchFamily="2" charset="77"/>
                              <a:ea typeface="Cambria Math" panose="02040503050406030204" pitchFamily="18" charset="0"/>
                            </a:rPr>
                          </a:br>
                          <a:r>
                            <a:rPr lang="en-US" sz="2800" b="0" i="0" dirty="0">
                              <a:latin typeface="Radnika Medium" pitchFamily="2" charset="77"/>
                              <a:ea typeface="Cambria Math" panose="02040503050406030204" pitchFamily="18" charset="0"/>
                            </a:rPr>
                            <a:t>vectors in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𝔽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oMath>
                          </a14:m>
                          <a:endParaRPr lang="en-US" sz="2800" b="0" i="0" dirty="0">
                            <a:latin typeface="Cambria" panose="02040503050406030204" pitchFamily="18" charset="0"/>
                          </a:endParaRPr>
                        </a:p>
                      </a:txBody>
                      <a:tcPr anchor="ctr">
                        <a:lnT w="38100" cap="flat" cmpd="sng" algn="ctr">
                          <a:solidFill>
                            <a:srgbClr val="0118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200" dirty="0">
                            <a:latin typeface="Radnika Medium" pitchFamily="2" charset="77"/>
                          </a:endParaRPr>
                        </a:p>
                      </a:txBody>
                      <a:tcPr anchor="ctr">
                        <a:lnT w="38100" cap="flat" cmpd="sng" algn="ctr">
                          <a:solidFill>
                            <a:srgbClr val="0118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oMath>
                            </m:oMathPara>
                          </a14:m>
                          <a:endParaRPr lang="en-US" sz="3200" dirty="0">
                            <a:latin typeface="Radnika Medium" pitchFamily="2" charset="77"/>
                          </a:endParaRPr>
                        </a:p>
                      </a:txBody>
                      <a:tcPr anchor="ctr">
                        <a:lnT w="38100" cap="flat" cmpd="sng" algn="ctr">
                          <a:solidFill>
                            <a:srgbClr val="0118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78248888"/>
                      </a:ext>
                    </a:extLst>
                  </a:tr>
                  <a:tr h="110164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80000"/>
                            </a:lnSpc>
                          </a:pPr>
                          <a:r>
                            <a:rPr lang="en-US" sz="2800" dirty="0">
                              <a:latin typeface="Radnika Medium" pitchFamily="2" charset="77"/>
                            </a:rPr>
                            <a:t>Private statistics,</a:t>
                          </a:r>
                          <a:br>
                            <a:rPr lang="en-US" sz="2800" dirty="0">
                              <a:latin typeface="Radnika Medium" pitchFamily="2" charset="77"/>
                            </a:rPr>
                          </a:br>
                          <a:r>
                            <a:rPr lang="en-US" sz="2800" dirty="0">
                              <a:latin typeface="Radnika Medium" pitchFamily="2" charset="77"/>
                            </a:rPr>
                            <a:t>private ad targeting</a:t>
                          </a:r>
                          <a:br>
                            <a:rPr lang="en-US" sz="2800" dirty="0">
                              <a:latin typeface="Radnika Medium" pitchFamily="2" charset="77"/>
                            </a:rPr>
                          </a:br>
                          <a:r>
                            <a:rPr lang="en-US" sz="200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Radnika Medium" pitchFamily="2" charset="77"/>
                            </a:rPr>
                            <a:t>Adnostic</a:t>
                          </a:r>
                          <a:r>
                            <a:rPr lang="en-US" sz="20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Radnika Medium" pitchFamily="2" charset="77"/>
                            </a:rPr>
                            <a:t>, </a:t>
                          </a:r>
                          <a:r>
                            <a:rPr lang="en-US" sz="200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Radnika Medium" pitchFamily="2" charset="77"/>
                            </a:rPr>
                            <a:t>Adscale</a:t>
                          </a:r>
                          <a:r>
                            <a:rPr lang="en-US" sz="20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Radnika Medium" pitchFamily="2" charset="77"/>
                            </a:rPr>
                            <a:t>, </a:t>
                          </a:r>
                          <a:r>
                            <a:rPr lang="en-US" sz="200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Radnika Medium" pitchFamily="2" charset="77"/>
                            </a:rPr>
                            <a:t>Prio</a:t>
                          </a:r>
                          <a:r>
                            <a:rPr lang="en-US" sz="20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Radnika Medium" pitchFamily="2" charset="77"/>
                            </a:rPr>
                            <a:t>, …</a:t>
                          </a: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0,1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⊆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𝔽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br>
                            <a:rPr lang="en-US" sz="2800" dirty="0">
                              <a:latin typeface="Radnika Medium" pitchFamily="2" charset="77"/>
                            </a:rPr>
                          </a:br>
                          <a:r>
                            <a:rPr lang="en-US" sz="20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Radnika Medium" pitchFamily="2" charset="77"/>
                            </a:rPr>
                            <a:t>for large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𝔽</m:t>
                              </m:r>
                            </m:oMath>
                          </a14:m>
                          <a:r>
                            <a:rPr lang="en-US" sz="20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Radnika Medium" pitchFamily="2" charset="77"/>
                            </a:rPr>
                            <a:t> </a:t>
                          </a: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200" dirty="0">
                            <a:latin typeface="Radnika Medium" pitchFamily="2" charset="77"/>
                          </a:endParaRP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unc>
                                  <m:func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200" b="0" i="0" smtClean="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func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200" dirty="0">
                            <a:latin typeface="Radnika Medium" pitchFamily="2" charset="77"/>
                          </a:endParaRP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14634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Content Placeholder 6">
                <a:extLst>
                  <a:ext uri="{FF2B5EF4-FFF2-40B4-BE49-F238E27FC236}">
                    <a16:creationId xmlns:a16="http://schemas.microsoft.com/office/drawing/2014/main" id="{3C07E9E7-0970-B54C-A130-7DDEB939F82B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582765158"/>
                  </p:ext>
                </p:extLst>
              </p:nvPr>
            </p:nvGraphicFramePr>
            <p:xfrm>
              <a:off x="838200" y="2036640"/>
              <a:ext cx="10738104" cy="3351389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3857786">
                      <a:extLst>
                        <a:ext uri="{9D8B030D-6E8A-4147-A177-3AD203B41FA5}">
                          <a16:colId xmlns:a16="http://schemas.microsoft.com/office/drawing/2014/main" val="2113692981"/>
                        </a:ext>
                      </a:extLst>
                    </a:gridCol>
                    <a:gridCol w="3394129">
                      <a:extLst>
                        <a:ext uri="{9D8B030D-6E8A-4147-A177-3AD203B41FA5}">
                          <a16:colId xmlns:a16="http://schemas.microsoft.com/office/drawing/2014/main" val="2960495750"/>
                        </a:ext>
                      </a:extLst>
                    </a:gridCol>
                    <a:gridCol w="1492797">
                      <a:extLst>
                        <a:ext uri="{9D8B030D-6E8A-4147-A177-3AD203B41FA5}">
                          <a16:colId xmlns:a16="http://schemas.microsoft.com/office/drawing/2014/main" val="134715810"/>
                        </a:ext>
                      </a:extLst>
                    </a:gridCol>
                    <a:gridCol w="1993392">
                      <a:extLst>
                        <a:ext uri="{9D8B030D-6E8A-4147-A177-3AD203B41FA5}">
                          <a16:colId xmlns:a16="http://schemas.microsoft.com/office/drawing/2014/main" val="4151369644"/>
                        </a:ext>
                      </a:extLst>
                    </a:gridCol>
                  </a:tblGrid>
                  <a:tr h="524847">
                    <a:tc>
                      <a:txBody>
                        <a:bodyPr/>
                        <a:lstStyle/>
                        <a:p>
                          <a:endParaRPr lang="en-US" sz="2400" b="1" dirty="0">
                            <a:solidFill>
                              <a:srgbClr val="011893"/>
                            </a:solidFill>
                            <a:latin typeface="Radnika Medium" pitchFamily="2" charset="77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b="1" dirty="0">
                            <a:solidFill>
                              <a:srgbClr val="011893"/>
                            </a:solidFill>
                            <a:latin typeface="Radnika Medium" pitchFamily="2" charset="77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>
                              <a:solidFill>
                                <a:srgbClr val="011893"/>
                              </a:solidFill>
                              <a:latin typeface="Radnika Medium" pitchFamily="2" charset="77"/>
                            </a:rPr>
                            <a:t>Communication Cost</a:t>
                          </a: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200" dirty="0">
                            <a:latin typeface="Radnika Medium" pitchFamily="2" charset="77"/>
                          </a:endParaRPr>
                        </a:p>
                      </a:txBody>
                      <a:tcPr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23502088"/>
                      </a:ext>
                    </a:extLst>
                  </a:tr>
                  <a:tr h="623256"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solidFill>
                                <a:srgbClr val="011893"/>
                              </a:solidFill>
                              <a:latin typeface="Radnika Medium" pitchFamily="2" charset="77"/>
                            </a:rPr>
                            <a:t>Application</a:t>
                          </a:r>
                        </a:p>
                      </a:txBody>
                      <a:tcPr anchor="b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118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b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118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4232" t="-89796" r="-103371" b="-3632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>
                              <a:solidFill>
                                <a:srgbClr val="011893"/>
                              </a:solidFill>
                              <a:latin typeface="Radnika Medium" pitchFamily="2" charset="77"/>
                            </a:rPr>
                            <a:t>Prior</a:t>
                          </a:r>
                        </a:p>
                      </a:txBody>
                      <a:tcPr anchor="b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118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>
                              <a:solidFill>
                                <a:srgbClr val="011893"/>
                              </a:solidFill>
                              <a:latin typeface="Radnika Medium" pitchFamily="2" charset="77"/>
                            </a:rPr>
                            <a:t>This work</a:t>
                          </a:r>
                        </a:p>
                      </a:txBody>
                      <a:tcPr anchor="b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118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8324383"/>
                      </a:ext>
                    </a:extLst>
                  </a:tr>
                  <a:tr h="110164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80000"/>
                            </a:lnSpc>
                          </a:pPr>
                          <a:r>
                            <a:rPr lang="en-US" sz="2800" dirty="0">
                              <a:latin typeface="Radnika Medium" pitchFamily="2" charset="77"/>
                            </a:rPr>
                            <a:t>PIR writing,</a:t>
                          </a:r>
                          <a:br>
                            <a:rPr lang="en-US" sz="2800" dirty="0">
                              <a:latin typeface="Radnika Medium" pitchFamily="2" charset="77"/>
                            </a:rPr>
                          </a:br>
                          <a:r>
                            <a:rPr lang="en-US" sz="2800" dirty="0">
                              <a:latin typeface="Radnika Medium" pitchFamily="2" charset="77"/>
                            </a:rPr>
                            <a:t>private messaging</a:t>
                          </a:r>
                          <a:br>
                            <a:rPr lang="en-US" sz="2800" dirty="0">
                              <a:latin typeface="Radnika Medium" pitchFamily="2" charset="77"/>
                            </a:rPr>
                          </a:br>
                          <a:r>
                            <a:rPr lang="en-US" sz="20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Radnika Medium" pitchFamily="2" charset="77"/>
                            </a:rPr>
                            <a:t>[OS97], [BGI16], Riposte, …</a:t>
                          </a:r>
                          <a:endParaRPr lang="en-US" sz="2000" dirty="0">
                            <a:latin typeface="Radnika Medium" pitchFamily="2" charset="77"/>
                          </a:endParaRPr>
                        </a:p>
                      </a:txBody>
                      <a:tcPr anchor="ctr">
                        <a:lnT w="38100" cap="flat" cmpd="sng" algn="ctr">
                          <a:solidFill>
                            <a:srgbClr val="0118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T w="38100" cap="flat" cmpd="sng" algn="ctr">
                          <a:solidFill>
                            <a:srgbClr val="0118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4232" t="-106897" r="-103371" b="-1045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T w="38100" cap="flat" cmpd="sng" algn="ctr">
                          <a:solidFill>
                            <a:srgbClr val="0118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84746" t="-106897" r="-133898" b="-1045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T w="38100" cap="flat" cmpd="sng" algn="ctr">
                          <a:solidFill>
                            <a:srgbClr val="0118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9490" t="-106897" r="-637" b="-10459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78248888"/>
                      </a:ext>
                    </a:extLst>
                  </a:tr>
                  <a:tr h="110164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80000"/>
                            </a:lnSpc>
                          </a:pPr>
                          <a:r>
                            <a:rPr lang="en-US" sz="2800" dirty="0">
                              <a:latin typeface="Radnika Medium" pitchFamily="2" charset="77"/>
                            </a:rPr>
                            <a:t>Private statistics,</a:t>
                          </a:r>
                          <a:br>
                            <a:rPr lang="en-US" sz="2800" dirty="0">
                              <a:latin typeface="Radnika Medium" pitchFamily="2" charset="77"/>
                            </a:rPr>
                          </a:br>
                          <a:r>
                            <a:rPr lang="en-US" sz="2800" dirty="0">
                              <a:latin typeface="Radnika Medium" pitchFamily="2" charset="77"/>
                            </a:rPr>
                            <a:t>private ad targeting</a:t>
                          </a:r>
                          <a:br>
                            <a:rPr lang="en-US" sz="2800" dirty="0">
                              <a:latin typeface="Radnika Medium" pitchFamily="2" charset="77"/>
                            </a:rPr>
                          </a:br>
                          <a:r>
                            <a:rPr lang="en-US" sz="200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Radnika Medium" pitchFamily="2" charset="77"/>
                            </a:rPr>
                            <a:t>Adnostic</a:t>
                          </a:r>
                          <a:r>
                            <a:rPr lang="en-US" sz="20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Radnika Medium" pitchFamily="2" charset="77"/>
                            </a:rPr>
                            <a:t>, </a:t>
                          </a:r>
                          <a:r>
                            <a:rPr lang="en-US" sz="200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Radnika Medium" pitchFamily="2" charset="77"/>
                            </a:rPr>
                            <a:t>Adscale</a:t>
                          </a:r>
                          <a:r>
                            <a:rPr lang="en-US" sz="20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Radnika Medium" pitchFamily="2" charset="77"/>
                            </a:rPr>
                            <a:t>, </a:t>
                          </a:r>
                          <a:r>
                            <a:rPr lang="en-US" sz="200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Radnika Medium" pitchFamily="2" charset="77"/>
                            </a:rPr>
                            <a:t>Prio</a:t>
                          </a:r>
                          <a:r>
                            <a:rPr lang="en-US" sz="20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Radnika Medium" pitchFamily="2" charset="77"/>
                            </a:rPr>
                            <a:t>, …</a:t>
                          </a: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114232" t="-206897" r="-103371" b="-45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484746" t="-206897" r="-133898" b="-45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439490" t="-206897" r="-637" b="-459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146346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7779747-DF32-A343-BFD5-1E5213BA26C0}"/>
              </a:ext>
            </a:extLst>
          </p:cNvPr>
          <p:cNvSpPr/>
          <p:nvPr/>
        </p:nvSpPr>
        <p:spPr>
          <a:xfrm>
            <a:off x="838201" y="5695881"/>
            <a:ext cx="8864600" cy="75776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7F00"/>
                </a:solidFill>
                <a:latin typeface="Radnika Medium" pitchFamily="2" charset="77"/>
              </a:rPr>
              <a:t>Also:</a:t>
            </a:r>
            <a:r>
              <a:rPr lang="en-US" sz="2800" dirty="0">
                <a:latin typeface="Radnika Medium" pitchFamily="2" charset="77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Radnika Medium" pitchFamily="2" charset="77"/>
              </a:rPr>
              <a:t> New application to malicious-secure MPC.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089EF681-7BA4-3143-B206-6966A49CB893}"/>
              </a:ext>
            </a:extLst>
          </p:cNvPr>
          <p:cNvSpPr/>
          <p:nvPr/>
        </p:nvSpPr>
        <p:spPr>
          <a:xfrm>
            <a:off x="8610600" y="2707307"/>
            <a:ext cx="2965704" cy="1443386"/>
          </a:xfrm>
          <a:prstGeom prst="wedgeRoundRectCallout">
            <a:avLst>
              <a:gd name="adj1" fmla="val -42352"/>
              <a:gd name="adj2" fmla="val 83026"/>
              <a:gd name="adj3" fmla="val 16667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Radnika Medium" pitchFamily="2" charset="77"/>
              </a:rPr>
              <a:t>Used in the Firefox</a:t>
            </a:r>
            <a:br>
              <a:rPr lang="en-US" sz="2800" dirty="0">
                <a:solidFill>
                  <a:schemeClr val="tx1"/>
                </a:solidFill>
                <a:latin typeface="Radnika Medium" pitchFamily="2" charset="77"/>
              </a:rPr>
            </a:br>
            <a:r>
              <a:rPr lang="en-US" sz="2800" dirty="0">
                <a:solidFill>
                  <a:schemeClr val="tx1"/>
                </a:solidFill>
                <a:latin typeface="Radnika Medium" pitchFamily="2" charset="77"/>
              </a:rPr>
              <a:t>browser</a:t>
            </a:r>
          </a:p>
        </p:txBody>
      </p:sp>
      <p:pic>
        <p:nvPicPr>
          <p:cNvPr id="1026" name="Picture 2" descr="Image result for firefox logo">
            <a:extLst>
              <a:ext uri="{FF2B5EF4-FFF2-40B4-BE49-F238E27FC236}">
                <a16:creationId xmlns:a16="http://schemas.microsoft.com/office/drawing/2014/main" id="{8850F8D1-C15D-0747-81C2-758AEF21F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121" y="3167798"/>
            <a:ext cx="860621" cy="86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59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A7484-846D-A349-90AB-5FF2395A1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results: New ZK proofs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7404D3-5F7E-B441-BE14-0830B0F814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72126"/>
                <a:ext cx="10515600" cy="460483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𝔽</m:t>
                    </m:r>
                  </m:oMath>
                </a14:m>
                <a:r>
                  <a:rPr lang="en-US" dirty="0"/>
                  <a:t> be a finite field.     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be a language.   </a:t>
                </a:r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≪</m:t>
                    </m:r>
                    <m:r>
                      <a:rPr lang="en-US" sz="24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𝔽</m:t>
                    </m:r>
                  </m:oMath>
                </a14:m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</a:rPr>
                  <a:t>)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7404D3-5F7E-B441-BE14-0830B0F814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72126"/>
                <a:ext cx="10515600" cy="4604837"/>
              </a:xfrm>
              <a:blipFill>
                <a:blip r:embed="rId3"/>
                <a:stretch>
                  <a:fillRect l="-1086" t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4DFF6-5631-9248-A1C3-BA8FA595F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ABED1828-B02A-2949-9D0D-29CEE16573FC}"/>
                  </a:ext>
                </a:extLst>
              </p:cNvPr>
              <p:cNvSpPr/>
              <p:nvPr/>
            </p:nvSpPr>
            <p:spPr>
              <a:xfrm>
                <a:off x="420796" y="2269277"/>
                <a:ext cx="11350408" cy="1904296"/>
              </a:xfrm>
              <a:prstGeom prst="roundRect">
                <a:avLst/>
              </a:prstGeom>
              <a:noFill/>
              <a:ln w="57150">
                <a:solidFill>
                  <a:srgbClr val="007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000" b="1" dirty="0">
                    <a:solidFill>
                      <a:srgbClr val="007600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Theorem.</a:t>
                </a:r>
                <a:r>
                  <a:rPr lang="en-US" sz="30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	If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adnika Medium" charset="0"/>
                        <a:cs typeface="Arial" panose="020B0604020202020204" pitchFamily="34" charset="0"/>
                      </a:rPr>
                      <m:t>ℒ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is recognized by circuits of size 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Radnika Medium" charset="0"/>
                        <a:cs typeface="Arial" panose="020B0604020202020204" pitchFamily="34" charset="0"/>
                      </a:rPr>
                      <m:t>|</m:t>
                    </m:r>
                    <m:r>
                      <a:rPr lang="en-US" sz="3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Radnika Medium" charset="0"/>
                        <a:cs typeface="Arial" panose="020B0604020202020204" pitchFamily="34" charset="0"/>
                      </a:rPr>
                      <m:t>𝓒</m:t>
                    </m:r>
                    <m:r>
                      <a:rPr lang="en-US" sz="3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Radnika Medium" charset="0"/>
                        <a:cs typeface="Arial" panose="020B0604020202020204" pitchFamily="34" charset="0"/>
                      </a:rPr>
                      <m:t>|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, there is a</a:t>
                </a:r>
                <a:br>
                  <a:rPr lang="en-US" sz="30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</a:br>
                <a:r>
                  <a:rPr lang="en-US" sz="30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		public-coin ZK proof on distributed data for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adnika Medium" charset="0"/>
                        <a:cs typeface="Arial" panose="020B0604020202020204" pitchFamily="34" charset="0"/>
                      </a:rPr>
                      <m:t>ℒ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with:</a:t>
                </a:r>
              </a:p>
              <a:p>
                <a:pPr marL="2286000" lvl="4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adnika Medium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adnika Medium" charset="0"/>
                        <a:cs typeface="Arial" panose="020B0604020202020204" pitchFamily="34" charset="0"/>
                      </a:rPr>
                      <m:t>(1)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r</a:t>
                </a:r>
                <a:r>
                  <a:rPr lang="en-US" sz="3000" b="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ounds </a:t>
                </a:r>
                <a:r>
                  <a:rPr lang="en-US" sz="30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and</a:t>
                </a:r>
              </a:p>
              <a:p>
                <a:pPr marL="2286000" lvl="4" indent="-457200">
                  <a:buFont typeface="Arial" panose="020B0604020202020204" pitchFamily="34" charset="0"/>
                  <a:buChar char="•"/>
                </a:pPr>
                <a:r>
                  <a:rPr lang="en-US" sz="3000" dirty="0">
                    <a:solidFill>
                      <a:schemeClr val="tx1"/>
                    </a:solidFill>
                    <a:latin typeface="Radnika Medium" pitchFamily="2" charset="77"/>
                    <a:cs typeface="Arial" panose="020B0604020202020204" pitchFamily="34" charset="0"/>
                  </a:rPr>
                  <a:t>c</a:t>
                </a:r>
                <a:r>
                  <a:rPr lang="en-US" sz="3000" b="0" dirty="0">
                    <a:solidFill>
                      <a:schemeClr val="tx1"/>
                    </a:solidFill>
                    <a:latin typeface="Radnika Medium" pitchFamily="2" charset="77"/>
                    <a:cs typeface="Arial" panose="020B0604020202020204" pitchFamily="34" charset="0"/>
                  </a:rPr>
                  <a:t>ommunication cost </a:t>
                </a:r>
                <a14:m>
                  <m:oMath xmlns:m="http://schemas.openxmlformats.org/officeDocument/2006/math">
                    <m:r>
                      <a:rPr lang="en-US" sz="3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𝑶</m:t>
                    </m:r>
                    <m:r>
                      <a:rPr lang="en-US" sz="3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(|</m:t>
                    </m:r>
                    <m:r>
                      <a:rPr lang="en-US" sz="3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𝓒</m:t>
                    </m:r>
                    <m:r>
                      <a:rPr lang="en-US" sz="3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|)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.  </a:t>
                </a:r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(elements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adnika Medium" charset="0"/>
                        <a:cs typeface="Arial" panose="020B0604020202020204" pitchFamily="34" charset="0"/>
                      </a:rPr>
                      <m:t>𝔽</m:t>
                    </m:r>
                  </m:oMath>
                </a14:m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)</a:t>
                </a:r>
                <a:endParaRPr lang="en-US" sz="2400" dirty="0">
                  <a:solidFill>
                    <a:schemeClr val="tx1"/>
                  </a:solidFill>
                  <a:latin typeface="Radnika Medium" pitchFamily="2" charset="77"/>
                  <a:ea typeface="Radnika Medium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ABED1828-B02A-2949-9D0D-29CEE16573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796" y="2269277"/>
                <a:ext cx="11350408" cy="1904296"/>
              </a:xfrm>
              <a:prstGeom prst="roundRect">
                <a:avLst/>
              </a:prstGeom>
              <a:blipFill>
                <a:blip r:embed="rId4"/>
                <a:stretch>
                  <a:fillRect l="-111" t="-3205" b="-6410"/>
                </a:stretch>
              </a:blipFill>
              <a:ln w="57150">
                <a:solidFill>
                  <a:srgbClr val="0076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CBC4FB99-AD22-3541-97D0-6BC5CDD8BE7E}"/>
                  </a:ext>
                </a:extLst>
              </p:cNvPr>
              <p:cNvSpPr/>
              <p:nvPr/>
            </p:nvSpPr>
            <p:spPr>
              <a:xfrm>
                <a:off x="420796" y="4484789"/>
                <a:ext cx="11350408" cy="1904296"/>
              </a:xfrm>
              <a:prstGeom prst="roundRect">
                <a:avLst/>
              </a:prstGeom>
              <a:noFill/>
              <a:ln w="57150">
                <a:solidFill>
                  <a:srgbClr val="007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000" b="1" dirty="0">
                    <a:solidFill>
                      <a:srgbClr val="007600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Theorem.	</a:t>
                </a:r>
                <a:r>
                  <a:rPr lang="en-US" sz="30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adnika Medium" charset="0"/>
                        <a:cs typeface="Arial" panose="020B0604020202020204" pitchFamily="34" charset="0"/>
                      </a:rPr>
                      <m:t>ℒ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has a </a:t>
                </a:r>
                <a:r>
                  <a:rPr lang="en-US" sz="3000" b="1" dirty="0">
                    <a:solidFill>
                      <a:srgbClr val="7030A0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degree-two</a:t>
                </a:r>
                <a:r>
                  <a:rPr lang="en-US" sz="30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arithmetic circuit, there is a</a:t>
                </a:r>
                <a:br>
                  <a:rPr lang="en-US" sz="30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</a:br>
                <a:r>
                  <a:rPr lang="en-US" sz="30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		public-coin ZK proof on distributed data for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adnika Medium" charset="0"/>
                        <a:cs typeface="Arial" panose="020B0604020202020204" pitchFamily="34" charset="0"/>
                      </a:rPr>
                      <m:t>ℒ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with:</a:t>
                </a:r>
              </a:p>
              <a:p>
                <a:pPr marL="2286000" lvl="4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adnika Medium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adnika Medium" charset="0"/>
                        <a:cs typeface="Arial" panose="020B0604020202020204" pitchFamily="34" charset="0"/>
                      </a:rPr>
                      <m:t>(</m:t>
                    </m:r>
                    <m:func>
                      <m:funcPr>
                        <m:ctrlP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adnika Medium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adnika Medium" charset="0"/>
                            <a:cs typeface="Arial" panose="020B0604020202020204" pitchFamily="34" charset="0"/>
                          </a:rPr>
                          <m:t>log</m:t>
                        </m:r>
                      </m:fName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Radnika Medium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</m:func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adnika Medium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r</a:t>
                </a:r>
                <a:r>
                  <a:rPr lang="en-US" sz="3000" b="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ounds </a:t>
                </a:r>
                <a:r>
                  <a:rPr lang="en-US" sz="30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and</a:t>
                </a:r>
              </a:p>
              <a:p>
                <a:pPr marL="2286000" lvl="4" indent="-457200">
                  <a:buFont typeface="Arial" panose="020B0604020202020204" pitchFamily="34" charset="0"/>
                  <a:buChar char="•"/>
                </a:pPr>
                <a:r>
                  <a:rPr lang="en-US" sz="3000" dirty="0">
                    <a:solidFill>
                      <a:schemeClr val="tx1"/>
                    </a:solidFill>
                    <a:latin typeface="Radnika Medium" pitchFamily="2" charset="77"/>
                    <a:cs typeface="Arial" panose="020B0604020202020204" pitchFamily="34" charset="0"/>
                  </a:rPr>
                  <a:t>c</a:t>
                </a:r>
                <a:r>
                  <a:rPr lang="en-US" sz="3000" b="0" dirty="0">
                    <a:solidFill>
                      <a:schemeClr val="tx1"/>
                    </a:solidFill>
                    <a:latin typeface="Radnika Medium" pitchFamily="2" charset="77"/>
                    <a:cs typeface="Arial" panose="020B0604020202020204" pitchFamily="34" charset="0"/>
                  </a:rPr>
                  <a:t>ommunication cost </a:t>
                </a:r>
                <a14:m>
                  <m:oMath xmlns:m="http://schemas.openxmlformats.org/officeDocument/2006/math">
                    <m:r>
                      <a:rPr lang="en-US" sz="3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𝑶</m:t>
                    </m:r>
                    <m:r>
                      <a:rPr lang="en-US" sz="3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func>
                      <m:funcPr>
                        <m:ctrlPr>
                          <a:rPr lang="en-US" sz="30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lang="en-US" sz="3000" b="1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𝐥𝐨𝐠</m:t>
                        </m:r>
                      </m:fName>
                      <m:e>
                        <m:r>
                          <a:rPr lang="en-US" sz="30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𝒏</m:t>
                        </m:r>
                      </m:e>
                    </m:func>
                    <m:r>
                      <a:rPr lang="en-US" sz="3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.  </a:t>
                </a:r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(Improves: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adnika Medium" charset="0"/>
                        <a:cs typeface="Arial" panose="020B0604020202020204" pitchFamily="34" charset="0"/>
                      </a:rPr>
                      <m:t>Ω</m:t>
                    </m:r>
                    <m:r>
                      <a:rPr lang="en-US" sz="24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adnika Medium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adnika Medium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24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Radnika Medium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  <a:latin typeface="Radnika Medium" pitchFamily="2" charset="77"/>
                    <a:ea typeface="Radnika Medium" charset="0"/>
                    <a:cs typeface="Arial" panose="020B0604020202020204" pitchFamily="34" charset="0"/>
                  </a:rPr>
                  <a:t> [BC17]) </a:t>
                </a:r>
                <a:endParaRPr lang="en-US" sz="2400" dirty="0">
                  <a:solidFill>
                    <a:schemeClr val="tx1"/>
                  </a:solidFill>
                  <a:latin typeface="Radnika Medium" pitchFamily="2" charset="77"/>
                  <a:ea typeface="Radnika Medium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CBC4FB99-AD22-3541-97D0-6BC5CDD8BE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796" y="4484789"/>
                <a:ext cx="11350408" cy="1904296"/>
              </a:xfrm>
              <a:prstGeom prst="roundRect">
                <a:avLst/>
              </a:prstGeom>
              <a:blipFill>
                <a:blip r:embed="rId5"/>
                <a:stretch>
                  <a:fillRect l="-111" t="-2564" b="-7051"/>
                </a:stretch>
              </a:blipFill>
              <a:ln w="57150">
                <a:solidFill>
                  <a:srgbClr val="0076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347E7DD1-BA61-3244-90C4-0CD819DA0C13}"/>
              </a:ext>
            </a:extLst>
          </p:cNvPr>
          <p:cNvSpPr/>
          <p:nvPr/>
        </p:nvSpPr>
        <p:spPr>
          <a:xfrm>
            <a:off x="403863" y="4318074"/>
            <a:ext cx="11541040" cy="2116089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8DAD235B-39F5-5743-BF46-379426D37B3B}"/>
                  </a:ext>
                </a:extLst>
              </p:cNvPr>
              <p:cNvSpPr/>
              <p:nvPr/>
            </p:nvSpPr>
            <p:spPr>
              <a:xfrm>
                <a:off x="3162729" y="2534760"/>
                <a:ext cx="8109857" cy="1562858"/>
              </a:xfrm>
              <a:prstGeom prst="wedgeRoundRectCallout">
                <a:avLst>
                  <a:gd name="adj1" fmla="val -31564"/>
                  <a:gd name="adj2" fmla="val 71615"/>
                  <a:gd name="adj3" fmla="val 16667"/>
                </a:avLst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400" dirty="0">
                    <a:solidFill>
                      <a:schemeClr val="tx1"/>
                    </a:solidFill>
                    <a:latin typeface="Radnika Medium" pitchFamily="2" charset="77"/>
                    <a:cs typeface="Arial" panose="020B0604020202020204" pitchFamily="34" charset="0"/>
                  </a:rPr>
                  <a:t>Our proofs apply to a much larger class of “structured” languages (see paper)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  <a:cs typeface="Arial" panose="020B0604020202020204" pitchFamily="34" charset="0"/>
                  </a:rPr>
                  <a:t>Circuits with degree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(1)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Radnika Medium" pitchFamily="2" charset="77"/>
                    <a:cs typeface="Arial" panose="020B0604020202020204" pitchFamily="34" charset="0"/>
                  </a:rPr>
                  <a:t> or repetition or …</a:t>
                </a:r>
              </a:p>
            </p:txBody>
          </p:sp>
        </mc:Choice>
        <mc:Fallback xmlns=""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8DAD235B-39F5-5743-BF46-379426D37B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729" y="2534760"/>
                <a:ext cx="8109857" cy="1562858"/>
              </a:xfrm>
              <a:prstGeom prst="wedgeRoundRectCallout">
                <a:avLst>
                  <a:gd name="adj1" fmla="val -31564"/>
                  <a:gd name="adj2" fmla="val 71615"/>
                  <a:gd name="adj3" fmla="val 16667"/>
                </a:avLst>
              </a:prstGeom>
              <a:blipFill>
                <a:blip r:embed="rId6"/>
                <a:stretch>
                  <a:fillRect l="-1092" t="-4636" r="-46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83D6A15-C0C9-3E4F-9A90-972186299CD4}"/>
              </a:ext>
            </a:extLst>
          </p:cNvPr>
          <p:cNvSpPr txBox="1"/>
          <p:nvPr/>
        </p:nvSpPr>
        <p:spPr>
          <a:xfrm>
            <a:off x="0" y="5285874"/>
            <a:ext cx="1436914" cy="50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F7F5A40-69C9-BD44-AF26-1BE53CEDC402}"/>
                  </a:ext>
                </a:extLst>
              </p:cNvPr>
              <p:cNvSpPr/>
              <p:nvPr/>
            </p:nvSpPr>
            <p:spPr>
              <a:xfrm>
                <a:off x="2895600" y="5436937"/>
                <a:ext cx="1436914" cy="50532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</m:oMath>
                  </m:oMathPara>
                </a14:m>
                <a:endParaRPr lang="en-US" sz="3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F7F5A40-69C9-BD44-AF26-1BE53CEDC4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5436937"/>
                <a:ext cx="1436914" cy="5053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E0EA354-0A45-3F47-AD78-7F49BA4C7D7D}"/>
                  </a:ext>
                </a:extLst>
              </p:cNvPr>
              <p:cNvSpPr/>
              <p:nvPr/>
            </p:nvSpPr>
            <p:spPr>
              <a:xfrm>
                <a:off x="6483698" y="5829300"/>
                <a:ext cx="1600200" cy="53741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p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𝑶</m:t>
                          </m:r>
                          <m:d>
                            <m:dPr>
                              <m:ctrlPr>
                                <a:rPr lang="en-US" sz="3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3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3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3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E0EA354-0A45-3F47-AD78-7F49BA4C7D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3698" y="5829300"/>
                <a:ext cx="1600200" cy="5374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1E3A7FF1-2965-1440-909A-A442C2CEDC3A}"/>
              </a:ext>
            </a:extLst>
          </p:cNvPr>
          <p:cNvSpPr/>
          <p:nvPr/>
        </p:nvSpPr>
        <p:spPr>
          <a:xfrm>
            <a:off x="1436914" y="4646221"/>
            <a:ext cx="8742021" cy="1922251"/>
          </a:xfrm>
          <a:prstGeom prst="wedgeRoundRectCallout">
            <a:avLst>
              <a:gd name="adj1" fmla="val -32492"/>
              <a:gd name="adj2" fmla="val -68854"/>
              <a:gd name="adj3" fmla="val 16667"/>
            </a:avLst>
          </a:prstGeom>
          <a:solidFill>
            <a:srgbClr val="76D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Radnika Medium" pitchFamily="2" charset="77"/>
                <a:cs typeface="Arial" panose="020B0604020202020204" pitchFamily="34" charset="0"/>
              </a:rPr>
              <a:t>Generalizes special-purpose schemes.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Radnika Medium" pitchFamily="2" charset="77"/>
                <a:cs typeface="Arial" panose="020B0604020202020204" pitchFamily="34" charset="0"/>
              </a:rPr>
              <a:t> [CB17]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Radnika Medium" pitchFamily="2" charset="77"/>
                <a:cs typeface="Arial" panose="020B0604020202020204" pitchFamily="34" charset="0"/>
              </a:rPr>
              <a:t>Non-trivial extension to setting in which prover and some verifiers collude.</a:t>
            </a:r>
          </a:p>
        </p:txBody>
      </p:sp>
    </p:spTree>
    <p:extLst>
      <p:ext uri="{BB962C8B-B14F-4D97-AF65-F5344CB8AC3E}">
        <p14:creationId xmlns:p14="http://schemas.microsoft.com/office/powerpoint/2010/main" val="353265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FFA74-44E8-2B4F-B4BE-AB5831401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900" b="1" dirty="0">
                <a:solidFill>
                  <a:schemeClr val="bg1">
                    <a:lumMod val="75000"/>
                  </a:schemeClr>
                </a:solidFill>
              </a:rPr>
              <a:t>This talk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01ACF-2CD7-0A4F-8E78-C62BC9A3F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94559"/>
            <a:ext cx="10716491" cy="3982403"/>
          </a:xfrm>
        </p:spPr>
        <p:txBody>
          <a:bodyPr>
            <a:noAutofit/>
          </a:bodyPr>
          <a:lstStyle/>
          <a:p>
            <a:pPr>
              <a:spcBef>
                <a:spcPts val="4000"/>
              </a:spcBef>
            </a:pPr>
            <a:r>
              <a:rPr lang="en-US" sz="4400" b="1" dirty="0">
                <a:solidFill>
                  <a:schemeClr val="bg1"/>
                </a:solidFill>
              </a:rPr>
              <a:t>ZK proofs on distributed data</a:t>
            </a:r>
          </a:p>
          <a:p>
            <a:pPr>
              <a:spcBef>
                <a:spcPts val="4000"/>
              </a:spcBef>
            </a:pPr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Fully linear PCPs</a:t>
            </a:r>
          </a:p>
          <a:p>
            <a:pPr>
              <a:spcBef>
                <a:spcPts val="4000"/>
              </a:spcBef>
            </a:pPr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Application: Three-party computation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16695-17A7-FB46-8260-94B50CD97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4BA9F8A5-E946-7C40-A44D-B7F25B5CF40E}"/>
              </a:ext>
            </a:extLst>
          </p:cNvPr>
          <p:cNvSpPr/>
          <p:nvPr/>
        </p:nvSpPr>
        <p:spPr>
          <a:xfrm>
            <a:off x="0" y="2015171"/>
            <a:ext cx="838199" cy="931229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11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FFA74-44E8-2B4F-B4BE-AB5831401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900" b="1" dirty="0">
                <a:solidFill>
                  <a:schemeClr val="bg1">
                    <a:lumMod val="75000"/>
                  </a:schemeClr>
                </a:solidFill>
              </a:rPr>
              <a:t>This talk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01ACF-2CD7-0A4F-8E78-C62BC9A3F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94559"/>
            <a:ext cx="10716491" cy="3982403"/>
          </a:xfrm>
        </p:spPr>
        <p:txBody>
          <a:bodyPr>
            <a:noAutofit/>
          </a:bodyPr>
          <a:lstStyle/>
          <a:p>
            <a:pPr>
              <a:spcBef>
                <a:spcPts val="4000"/>
              </a:spcBef>
            </a:pPr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ZK proofs on distributed data</a:t>
            </a:r>
          </a:p>
          <a:p>
            <a:pPr>
              <a:spcBef>
                <a:spcPts val="4000"/>
              </a:spcBef>
            </a:pPr>
            <a:r>
              <a:rPr lang="en-US" sz="4400" b="1" dirty="0">
                <a:solidFill>
                  <a:schemeClr val="bg1"/>
                </a:solidFill>
              </a:rPr>
              <a:t>Fully linear PCPs</a:t>
            </a:r>
          </a:p>
          <a:p>
            <a:pPr>
              <a:spcBef>
                <a:spcPts val="4000"/>
              </a:spcBef>
            </a:pPr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Application: Three-party computation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16695-17A7-FB46-8260-94B50CD97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4BA9F8A5-E946-7C40-A44D-B7F25B5CF40E}"/>
              </a:ext>
            </a:extLst>
          </p:cNvPr>
          <p:cNvSpPr/>
          <p:nvPr/>
        </p:nvSpPr>
        <p:spPr>
          <a:xfrm>
            <a:off x="0" y="3206906"/>
            <a:ext cx="838199" cy="931229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41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8c151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F231A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21352</TotalTime>
  <Words>1288</Words>
  <Application>Microsoft Macintosh PowerPoint</Application>
  <PresentationFormat>Widescreen</PresentationFormat>
  <Paragraphs>366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Cambria</vt:lpstr>
      <vt:lpstr>Cambria Math</vt:lpstr>
      <vt:lpstr>Radnika</vt:lpstr>
      <vt:lpstr>Radnika Medium</vt:lpstr>
      <vt:lpstr>System Font Regular</vt:lpstr>
      <vt:lpstr>Office Theme</vt:lpstr>
      <vt:lpstr>Zero-Knowledge Proofs on Secret-Shared Data via Fully Linear PCPs</vt:lpstr>
      <vt:lpstr>Review Zero-knowledge proofs</vt:lpstr>
      <vt:lpstr>This paper Zero-knowledge proofs on distributed data</vt:lpstr>
      <vt:lpstr>This paper Zero-knowledge proofs on distributed data</vt:lpstr>
      <vt:lpstr>Special case Zero-knowledge proofs on secret-shared data</vt:lpstr>
      <vt:lpstr>ZK proofs on distributed data Applications and prior implicit constructions</vt:lpstr>
      <vt:lpstr>Selected results: New ZK proofs</vt:lpstr>
      <vt:lpstr>This talk</vt:lpstr>
      <vt:lpstr>This talk</vt:lpstr>
      <vt:lpstr>Constructing ZK proofs on distributed data</vt:lpstr>
      <vt:lpstr>Linear probabilistically checkable proofs (PCPs) [IKO07]</vt:lpstr>
      <vt:lpstr>Fully linear probabilistically checkable proofs (PCPs) [This work]</vt:lpstr>
      <vt:lpstr>If language L has an efficient fully linear PCP,  it has an efficient ZK proof on distributed data.</vt:lpstr>
      <vt:lpstr>If language L has an efficient fully linear PCP,  it has an efficient ZK proof on distributed data.</vt:lpstr>
      <vt:lpstr>If language L has an efficient fully linear PCP,  it has an efficient ZK proof on distributed data.</vt:lpstr>
      <vt:lpstr>If language L has an efficient fully linear PCP,  it has an efficient ZK proof on distributed data.</vt:lpstr>
      <vt:lpstr>Fully linear PCPs: Constructions</vt:lpstr>
      <vt:lpstr>Short proofs for degree-two circuits</vt:lpstr>
      <vt:lpstr>Short proofs for degree-two circuits</vt:lpstr>
      <vt:lpstr>Short proofs for degree-two circuits</vt:lpstr>
      <vt:lpstr>Short proofs for degree-two circuits</vt:lpstr>
      <vt:lpstr>This talk</vt:lpstr>
      <vt:lpstr>This talk</vt:lpstr>
      <vt:lpstr>Our results: Application to MPC</vt:lpstr>
      <vt:lpstr>We use a semi-honest MPC protocol Φ that has two extra properties…</vt:lpstr>
      <vt:lpstr>Overview of 3PC our protocol 1. Run semi-honest MPC protocol Φ</vt:lpstr>
      <vt:lpstr>Overview of 3PC our protocol 2. Prove that messages complied with Φ</vt:lpstr>
      <vt:lpstr>Overview of 3PC our protocol 2. Prove that messages complied with Φ</vt:lpstr>
      <vt:lpstr>Overview of 3PC our protocol 2. Prove that messages complied with Φ</vt:lpstr>
      <vt:lpstr>Overview of 3PC our protocol 3. Reveal last message to recover output</vt:lpstr>
      <vt:lpstr>Summary of our three-party protocol</vt:lpstr>
      <vt:lpstr>Comparison to GMW compiler [GMW87]</vt:lpstr>
      <vt:lpstr>Summary: ZK proofs on distributed data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Zero-Knowledge Proofs on Secret-Shared Data via Fully Linear PCPs</dc:title>
  <dc:subject/>
  <dc:creator>Henry Corrigan-Gibbs</dc:creator>
  <cp:keywords/>
  <dc:description/>
  <cp:lastModifiedBy>Henry Corrigan-Gibbs</cp:lastModifiedBy>
  <cp:revision>1801</cp:revision>
  <cp:lastPrinted>2019-08-22T14:16:34Z</cp:lastPrinted>
  <dcterms:created xsi:type="dcterms:W3CDTF">2017-11-25T17:02:03Z</dcterms:created>
  <dcterms:modified xsi:type="dcterms:W3CDTF">2019-08-22T14:16:39Z</dcterms:modified>
  <cp:category/>
</cp:coreProperties>
</file>