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7" r:id="rId2"/>
    <p:sldId id="273" r:id="rId3"/>
    <p:sldId id="274" r:id="rId4"/>
    <p:sldId id="276" r:id="rId5"/>
    <p:sldId id="277" r:id="rId6"/>
    <p:sldId id="365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1" r:id="rId20"/>
    <p:sldId id="292" r:id="rId21"/>
    <p:sldId id="294" r:id="rId22"/>
    <p:sldId id="297" r:id="rId23"/>
    <p:sldId id="295" r:id="rId24"/>
    <p:sldId id="296" r:id="rId25"/>
    <p:sldId id="298" r:id="rId26"/>
    <p:sldId id="366" r:id="rId27"/>
    <p:sldId id="299" r:id="rId28"/>
    <p:sldId id="300" r:id="rId29"/>
    <p:sldId id="301" r:id="rId30"/>
    <p:sldId id="345" r:id="rId31"/>
    <p:sldId id="303" r:id="rId32"/>
    <p:sldId id="370" r:id="rId33"/>
    <p:sldId id="325" r:id="rId34"/>
    <p:sldId id="306" r:id="rId35"/>
    <p:sldId id="312" r:id="rId36"/>
    <p:sldId id="313" r:id="rId37"/>
    <p:sldId id="371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72" r:id="rId47"/>
    <p:sldId id="322" r:id="rId48"/>
    <p:sldId id="326" r:id="rId49"/>
    <p:sldId id="323" r:id="rId50"/>
    <p:sldId id="327" r:id="rId51"/>
    <p:sldId id="328" r:id="rId52"/>
    <p:sldId id="332" r:id="rId53"/>
    <p:sldId id="329" r:id="rId54"/>
    <p:sldId id="375" r:id="rId55"/>
    <p:sldId id="376" r:id="rId56"/>
    <p:sldId id="333" r:id="rId57"/>
    <p:sldId id="334" r:id="rId58"/>
    <p:sldId id="346" r:id="rId59"/>
    <p:sldId id="271" r:id="rId60"/>
    <p:sldId id="352" r:id="rId61"/>
    <p:sldId id="355" r:id="rId62"/>
    <p:sldId id="268" r:id="rId63"/>
    <p:sldId id="353" r:id="rId64"/>
    <p:sldId id="269" r:id="rId65"/>
    <p:sldId id="354" r:id="rId66"/>
    <p:sldId id="270" r:id="rId67"/>
    <p:sldId id="338" r:id="rId68"/>
    <p:sldId id="356" r:id="rId69"/>
    <p:sldId id="337" r:id="rId70"/>
    <p:sldId id="335" r:id="rId71"/>
    <p:sldId id="340" r:id="rId72"/>
    <p:sldId id="373" r:id="rId73"/>
    <p:sldId id="336" r:id="rId74"/>
    <p:sldId id="341" r:id="rId75"/>
    <p:sldId id="342" r:id="rId76"/>
    <p:sldId id="347" r:id="rId77"/>
    <p:sldId id="262" r:id="rId78"/>
    <p:sldId id="263" r:id="rId79"/>
    <p:sldId id="264" r:id="rId80"/>
    <p:sldId id="265" r:id="rId81"/>
    <p:sldId id="348" r:id="rId82"/>
    <p:sldId id="324" r:id="rId83"/>
    <p:sldId id="259" r:id="rId84"/>
    <p:sldId id="260" r:id="rId85"/>
    <p:sldId id="343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47" autoAdjust="0"/>
  </p:normalViewPr>
  <p:slideViewPr>
    <p:cSldViewPr snapToGrid="0" snapToObjects="1">
      <p:cViewPr>
        <p:scale>
          <a:sx n="75" d="100"/>
          <a:sy n="75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66632643142"/>
          <c:y val="0.0634087879969305"/>
          <c:w val="0.712551642850199"/>
          <c:h val="0.686788826126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to blame (minutes, log scale)</c:v>
                </c:pt>
              </c:strCache>
            </c:strRef>
          </c:tx>
          <c:spPr>
            <a:ln w="76200">
              <a:solidFill>
                <a:srgbClr val="0000FF"/>
              </a:solidFill>
            </a:ln>
          </c:spPr>
          <c:marker>
            <c:symbol val="diamond"/>
            <c:size val="19"/>
            <c:spPr>
              <a:ln>
                <a:solidFill>
                  <a:srgbClr val="0000FF"/>
                </a:solidFill>
              </a:ln>
            </c:spPr>
          </c:marker>
          <c:xVal>
            <c:numRef>
              <c:f>Sheet1!$A$2:$A$9</c:f>
              <c:numCache>
                <c:formatCode>General</c:formatCode>
                <c:ptCount val="8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64.0</c:v>
                </c:pt>
                <c:pt idx="4">
                  <c:v>128.0</c:v>
                </c:pt>
                <c:pt idx="5">
                  <c:v>256.0</c:v>
                </c:pt>
                <c:pt idx="6">
                  <c:v>512.0</c:v>
                </c:pt>
                <c:pt idx="7">
                  <c:v>1024.0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56.98975</c:v>
                </c:pt>
                <c:pt idx="1">
                  <c:v>66.68600000000001</c:v>
                </c:pt>
                <c:pt idx="2">
                  <c:v>83.50075</c:v>
                </c:pt>
                <c:pt idx="3">
                  <c:v>118.564875</c:v>
                </c:pt>
                <c:pt idx="4">
                  <c:v>188.55</c:v>
                </c:pt>
                <c:pt idx="5">
                  <c:v>327.5695</c:v>
                </c:pt>
                <c:pt idx="6">
                  <c:v>613.8012499999986</c:v>
                </c:pt>
                <c:pt idx="7">
                  <c:v>1177.635875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0519848"/>
        <c:axId val="740527304"/>
      </c:scatterChart>
      <c:valAx>
        <c:axId val="740519848"/>
        <c:scaling>
          <c:logBase val="10.0"/>
          <c:orientation val="minMax"/>
          <c:max val="1600.0"/>
          <c:min val="16.0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 dirty="0" smtClean="0"/>
                  <a:t>Participating clients (log scale)</a:t>
                </a:r>
                <a:endParaRPr lang="en-US" sz="24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740527304"/>
        <c:crosses val="autoZero"/>
        <c:crossBetween val="midCat"/>
      </c:valAx>
      <c:valAx>
        <c:axId val="740527304"/>
        <c:scaling>
          <c:logBase val="10.0"/>
          <c:orientation val="minMax"/>
          <c:max val="200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dirty="0" smtClean="0"/>
                  <a:t>Time to blame</a:t>
                </a:r>
                <a:br>
                  <a:rPr lang="en-US" sz="2400" b="0" dirty="0" smtClean="0"/>
                </a:br>
                <a:r>
                  <a:rPr lang="en-US" sz="2400" b="0" dirty="0" smtClean="0"/>
                  <a:t>(seconds,</a:t>
                </a:r>
                <a:r>
                  <a:rPr lang="en-US" sz="2400" b="0" baseline="0" dirty="0" smtClean="0"/>
                  <a:t> log scale)</a:t>
                </a:r>
                <a:endParaRPr lang="en-US" sz="24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740519848"/>
        <c:crosses val="autoZero"/>
        <c:crossBetween val="midCat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9F26C-FCCD-0E48-9142-8FAA7263CCC4}" type="datetimeFigureOut">
              <a:rPr lang="en-US" smtClean="0"/>
              <a:t>8/14/13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8940F-D8A6-2947-9099-7FB7C6DEF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4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E285-C2B4-8548-B5DA-203043EDB992}" type="datetimeFigureOut">
              <a:rPr lang="en-US" smtClean="0"/>
              <a:t>8/14/13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EA9D0-B400-F248-9ED2-A8190902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4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EA9D0-B400-F248-9ED2-A81909028DD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8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3EA8-57F7-084C-9996-B7F2B7111CED}" type="datetime1">
              <a:rPr lang="en-US" smtClean="0"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BD82-8A7C-704F-B3FF-2E02187AAF82}" type="datetime1">
              <a:rPr lang="en-US" smtClean="0"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8E7D-D8FA-4F48-8CB7-FCA6067B651E}" type="datetime1">
              <a:rPr lang="en-US" smtClean="0"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6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371-84A4-4341-8845-B8B0267187B9}" type="datetime1">
              <a:rPr lang="en-US" smtClean="0"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9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9E9F-6E76-E642-A506-82FE619AD3F2}" type="datetime1">
              <a:rPr lang="en-US" smtClean="0"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9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5026-605C-1E49-BCCA-C5C6B6CE32F1}" type="datetime1">
              <a:rPr lang="en-US" smtClean="0"/>
              <a:t>8/14/13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2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441E-2E0B-FA40-90A1-5EE2DC97A1FD}" type="datetime1">
              <a:rPr lang="en-US" smtClean="0"/>
              <a:t>8/14/13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8B85-6B00-5F40-83E7-0FF2D3DB04D3}" type="datetime1">
              <a:rPr lang="en-US" smtClean="0"/>
              <a:t>8/14/13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C754-8D34-3244-80D8-5CA56187D3C3}" type="datetime1">
              <a:rPr lang="en-US" smtClean="0"/>
              <a:t>8/14/13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5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924-4691-E649-812B-A5BEAA755C42}" type="datetime1">
              <a:rPr lang="en-US" smtClean="0"/>
              <a:t>8/14/13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3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5485-4FF4-5447-BCAB-3DCD753E7909}" type="datetime1">
              <a:rPr lang="en-US" smtClean="0"/>
              <a:t>8/14/13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927F-CD25-7B45-B83F-A06C27B13689}" type="datetime1">
              <a:rPr lang="en-US" smtClean="0"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7146-F927-CE4B-8631-C03A9E1D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2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325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Proactively Accountable Anonymous Messaging in Verdict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22369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Henry Corrigan-Gibbs, David Isaac </a:t>
            </a:r>
            <a:r>
              <a:rPr lang="en-US" sz="2800" dirty="0" err="1" smtClean="0"/>
              <a:t>Wolinsky</a:t>
            </a:r>
            <a:r>
              <a:rPr lang="en-US" sz="2800" dirty="0" smtClean="0"/>
              <a:t>, and Bryan Ford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Department of Computer Science</a:t>
            </a:r>
            <a:br>
              <a:rPr lang="en-US" sz="2000" dirty="0" smtClean="0"/>
            </a:br>
            <a:r>
              <a:rPr lang="en-US" sz="2000" dirty="0" smtClean="0"/>
              <a:t>Yale University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22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USENIX Security Symposium</a:t>
            </a:r>
          </a:p>
          <a:p>
            <a:pPr algn="ctr"/>
            <a:r>
              <a:rPr lang="en-US" sz="2000" dirty="0" smtClean="0"/>
              <a:t>14 August 2013</a:t>
            </a:r>
            <a:br>
              <a:rPr lang="en-US" sz="2000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734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DC-nets in 30 Seconds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5525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338570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3068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70181" y="1831976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976887" y="4684377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41487" y="241675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9" idx="3"/>
          </p:cNvCxnSpPr>
          <p:nvPr/>
        </p:nvCxnSpPr>
        <p:spPr>
          <a:xfrm flipV="1">
            <a:off x="2070181" y="3271665"/>
            <a:ext cx="717986" cy="1458629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  <a:endCxn id="9" idx="5"/>
          </p:cNvCxnSpPr>
          <p:nvPr/>
        </p:nvCxnSpPr>
        <p:spPr>
          <a:xfrm flipH="1" flipV="1">
            <a:off x="3496400" y="3271665"/>
            <a:ext cx="981284" cy="1412712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8" idx="2"/>
          </p:cNvCxnSpPr>
          <p:nvPr/>
        </p:nvCxnSpPr>
        <p:spPr>
          <a:xfrm flipV="1">
            <a:off x="2340163" y="5185174"/>
            <a:ext cx="1636724" cy="45917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60523" y="3614661"/>
            <a:ext cx="631871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81158" y="3655075"/>
            <a:ext cx="591457" cy="59145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0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97126" y="4869238"/>
            <a:ext cx="631871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8" y="4247530"/>
            <a:ext cx="1135641" cy="95015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8194" y="3505320"/>
            <a:ext cx="889553" cy="889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23308" y="4933467"/>
            <a:ext cx="360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David </a:t>
            </a:r>
            <a:r>
              <a:rPr lang="en-US" dirty="0" err="1" smtClean="0">
                <a:solidFill>
                  <a:srgbClr val="000000"/>
                </a:solidFill>
              </a:rPr>
              <a:t>Chaum</a:t>
            </a:r>
            <a:endParaRPr lang="en-US" dirty="0" smtClean="0">
              <a:solidFill>
                <a:srgbClr val="000000"/>
              </a:solidFill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“Dining Cryptographers Problem” 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[J. Cryptography ‘88]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2884" y="1277107"/>
            <a:ext cx="3572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Implement an anonymous group broadcast primitive</a:t>
            </a:r>
          </a:p>
        </p:txBody>
      </p:sp>
    </p:spTree>
    <p:extLst>
      <p:ext uri="{BB962C8B-B14F-4D97-AF65-F5344CB8AC3E}">
        <p14:creationId xmlns:p14="http://schemas.microsoft.com/office/powerpoint/2010/main" val="409032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DC-nets in 30 Seconds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5525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338570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3068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70181" y="1831976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976887" y="4684377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41487" y="241675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9" idx="3"/>
          </p:cNvCxnSpPr>
          <p:nvPr/>
        </p:nvCxnSpPr>
        <p:spPr>
          <a:xfrm flipV="1">
            <a:off x="2070181" y="3271665"/>
            <a:ext cx="717986" cy="1458629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  <a:endCxn id="9" idx="5"/>
          </p:cNvCxnSpPr>
          <p:nvPr/>
        </p:nvCxnSpPr>
        <p:spPr>
          <a:xfrm flipH="1" flipV="1">
            <a:off x="3496400" y="3271665"/>
            <a:ext cx="981284" cy="1412712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8" idx="2"/>
          </p:cNvCxnSpPr>
          <p:nvPr/>
        </p:nvCxnSpPr>
        <p:spPr>
          <a:xfrm flipV="1">
            <a:off x="2340163" y="5185174"/>
            <a:ext cx="1636724" cy="45917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60523" y="3614661"/>
            <a:ext cx="631871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81158" y="3655075"/>
            <a:ext cx="591457" cy="59145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0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97126" y="4869238"/>
            <a:ext cx="631871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8" y="4247530"/>
            <a:ext cx="1135641" cy="9501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64756" y="2969203"/>
            <a:ext cx="126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⊕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79454" y="4085969"/>
            <a:ext cx="126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⊕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0765" y="4108090"/>
            <a:ext cx="126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⊕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5949" y="3815270"/>
            <a:ext cx="126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⊕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8194" y="3505320"/>
            <a:ext cx="889553" cy="889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074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79454" y="4085969"/>
            <a:ext cx="126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⊕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DC-nets in 30 Seconds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5525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338570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3068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70181" y="1831976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976887" y="4684377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41487" y="241675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endCxn id="9" idx="3"/>
          </p:cNvCxnSpPr>
          <p:nvPr/>
        </p:nvCxnSpPr>
        <p:spPr>
          <a:xfrm flipV="1">
            <a:off x="2070181" y="3271665"/>
            <a:ext cx="717986" cy="1458629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  <a:endCxn id="9" idx="5"/>
          </p:cNvCxnSpPr>
          <p:nvPr/>
        </p:nvCxnSpPr>
        <p:spPr>
          <a:xfrm flipH="1" flipV="1">
            <a:off x="3496400" y="3271665"/>
            <a:ext cx="981284" cy="1412712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8" idx="2"/>
          </p:cNvCxnSpPr>
          <p:nvPr/>
        </p:nvCxnSpPr>
        <p:spPr>
          <a:xfrm flipV="1">
            <a:off x="2340163" y="5185174"/>
            <a:ext cx="1636724" cy="45917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60523" y="3614661"/>
            <a:ext cx="631871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81158" y="3655075"/>
            <a:ext cx="591457" cy="59145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0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97126" y="4869238"/>
            <a:ext cx="631871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8" y="4247530"/>
            <a:ext cx="1135641" cy="95015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8194" y="3505320"/>
            <a:ext cx="889553" cy="889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64756" y="2969203"/>
            <a:ext cx="126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⊕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0765" y="4108090"/>
            <a:ext cx="126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⊕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5949" y="3815270"/>
            <a:ext cx="126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⊕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9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5" grpId="0"/>
      <p:bldP spid="19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DC-nets in 30 Seconds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525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338570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3068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70181" y="1831976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976887" y="4684377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41487" y="241675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9945" y="3630922"/>
            <a:ext cx="126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⊕</a:t>
            </a:r>
            <a:endParaRPr lang="en-US" sz="80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340163" y="4522714"/>
            <a:ext cx="524593" cy="554936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40771" y="3418345"/>
            <a:ext cx="0" cy="59991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512692" y="4522714"/>
            <a:ext cx="464195" cy="431647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445" y="2699424"/>
            <a:ext cx="1135641" cy="95015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633331" y="1957214"/>
            <a:ext cx="889553" cy="889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</a:rPr>
              <a:t>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95296" y="3382023"/>
            <a:ext cx="1120149" cy="754507"/>
          </a:xfrm>
          <a:prstGeom prst="straightConnector1">
            <a:avLst/>
          </a:prstGeom>
          <a:ln w="152400" cmpd="sng">
            <a:solidFill>
              <a:srgbClr val="008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22884" y="1277107"/>
            <a:ext cx="357224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DC-nets are resistant to traffic analysis attacks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22884" y="3114717"/>
            <a:ext cx="3572249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Primarily use fast symmetric-key crypto operations (PRNG, XOR)</a:t>
            </a:r>
          </a:p>
        </p:txBody>
      </p:sp>
    </p:spTree>
    <p:extLst>
      <p:ext uri="{BB962C8B-B14F-4D97-AF65-F5344CB8AC3E}">
        <p14:creationId xmlns:p14="http://schemas.microsoft.com/office/powerpoint/2010/main" val="98568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DC-nets in 30 Seconds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5525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338570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3068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70181" y="1831976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976887" y="4684377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41487" y="241675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9945" y="3630922"/>
            <a:ext cx="126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⊕</a:t>
            </a:r>
            <a:endParaRPr lang="en-US" sz="80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340163" y="4522714"/>
            <a:ext cx="524593" cy="554936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40771" y="3418345"/>
            <a:ext cx="0" cy="59991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512692" y="4522714"/>
            <a:ext cx="464195" cy="431647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9342" y="1645763"/>
            <a:ext cx="3746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Dissent: DC-nets made practical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Splits nodes into clients and servers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Scales to 1000s of nodes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Handles client churn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Anonymity set size = set of honest nodes</a:t>
            </a:r>
          </a:p>
        </p:txBody>
      </p:sp>
    </p:spTree>
    <p:extLst>
      <p:ext uri="{BB962C8B-B14F-4D97-AF65-F5344CB8AC3E}">
        <p14:creationId xmlns:p14="http://schemas.microsoft.com/office/powerpoint/2010/main" val="36583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Solution #2: DC-nets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9508" y="2405023"/>
            <a:ext cx="168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Blog Server</a:t>
            </a:r>
            <a:endParaRPr lang="en-US" sz="3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7" y="2405023"/>
            <a:ext cx="1507067" cy="1510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10" y="1701946"/>
            <a:ext cx="1507067" cy="15105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3" y="4398757"/>
            <a:ext cx="1507067" cy="15105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7" y="4845827"/>
            <a:ext cx="1507067" cy="15105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18" y="1417638"/>
            <a:ext cx="1507067" cy="15105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85" y="5154018"/>
            <a:ext cx="1507067" cy="1510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406" y="1417638"/>
            <a:ext cx="1507067" cy="1510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23" y="1562785"/>
            <a:ext cx="1507067" cy="1510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56" y="1824781"/>
            <a:ext cx="1507067" cy="15105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570" y="5165029"/>
            <a:ext cx="1507067" cy="15105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39" y="5101834"/>
            <a:ext cx="1507067" cy="15105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91" y="4587334"/>
            <a:ext cx="1507067" cy="15105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58" y="2405023"/>
            <a:ext cx="1507067" cy="15105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790" y="3335304"/>
            <a:ext cx="1507067" cy="151052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79919" y="3276167"/>
            <a:ext cx="357224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DC-nets resist traffic analysis attacks…</a:t>
            </a:r>
          </a:p>
          <a:p>
            <a:pPr algn="ctr"/>
            <a:r>
              <a:rPr lang="en-US" sz="3200" b="1" dirty="0" smtClean="0"/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16847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943" y="4774983"/>
            <a:ext cx="1444639" cy="14446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914" y="1421410"/>
            <a:ext cx="1444639" cy="14446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826" y="1172041"/>
            <a:ext cx="1444639" cy="14446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405" y="4774983"/>
            <a:ext cx="1444639" cy="14446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14" y="4071322"/>
            <a:ext cx="1444639" cy="14446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34" y="1334435"/>
            <a:ext cx="1444639" cy="1444639"/>
          </a:xfrm>
          <a:prstGeom prst="rect">
            <a:avLst/>
          </a:prstGeom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Solution #2: DC-nets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9508" y="2405023"/>
            <a:ext cx="168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Blog Server</a:t>
            </a:r>
            <a:endParaRPr lang="en-US" sz="3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7" y="2405023"/>
            <a:ext cx="1507067" cy="1510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10" y="1701946"/>
            <a:ext cx="1507067" cy="15105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3" y="4398757"/>
            <a:ext cx="1507067" cy="15105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7" y="4845827"/>
            <a:ext cx="1507067" cy="15105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18" y="1417638"/>
            <a:ext cx="1507067" cy="15105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85" y="5154018"/>
            <a:ext cx="1507067" cy="1510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406" y="1417638"/>
            <a:ext cx="1507067" cy="1510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23" y="1562785"/>
            <a:ext cx="1507067" cy="1510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56" y="1824781"/>
            <a:ext cx="1507067" cy="15105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570" y="5165029"/>
            <a:ext cx="1507067" cy="15105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39" y="5101834"/>
            <a:ext cx="1507067" cy="15105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91" y="4587334"/>
            <a:ext cx="1507067" cy="15105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58" y="2405023"/>
            <a:ext cx="1507067" cy="15105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790" y="3335304"/>
            <a:ext cx="1507067" cy="151052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029515" y="3276167"/>
            <a:ext cx="406946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…if the prime minister’s henchmen can infiltrate the group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1948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68" y="1704715"/>
            <a:ext cx="1832703" cy="18327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5525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338570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3068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70181" y="1831976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976887" y="4684377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41487" y="241675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9945" y="3630922"/>
            <a:ext cx="126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⊕</a:t>
            </a:r>
            <a:endParaRPr lang="en-US" sz="80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340163" y="4522714"/>
            <a:ext cx="524593" cy="554936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40771" y="3418345"/>
            <a:ext cx="0" cy="59991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512692" y="4522714"/>
            <a:ext cx="464195" cy="431647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5" y="2699424"/>
            <a:ext cx="1135641" cy="95015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633331" y="1957214"/>
            <a:ext cx="889553" cy="889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</a:rPr>
              <a:t>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95296" y="3382023"/>
            <a:ext cx="1120149" cy="754507"/>
          </a:xfrm>
          <a:prstGeom prst="straightConnector1">
            <a:avLst/>
          </a:prstGeom>
          <a:ln w="152400" cmpd="sng">
            <a:solidFill>
              <a:srgbClr val="008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66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68" y="1704715"/>
            <a:ext cx="1832703" cy="18327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5525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338570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3068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70181" y="1831976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976887" y="4684377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41487" y="2416752"/>
            <a:ext cx="1001593" cy="100159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9945" y="3630922"/>
            <a:ext cx="126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⊕</a:t>
            </a:r>
            <a:endParaRPr lang="en-US" sz="80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340163" y="4522714"/>
            <a:ext cx="524593" cy="554936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40771" y="3418345"/>
            <a:ext cx="0" cy="59991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512692" y="4522714"/>
            <a:ext cx="464195" cy="431647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5" y="2699424"/>
            <a:ext cx="1135641" cy="95015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633331" y="1957214"/>
            <a:ext cx="889553" cy="889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</a:rPr>
              <a:t>0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95296" y="3382023"/>
            <a:ext cx="1120149" cy="754507"/>
          </a:xfrm>
          <a:prstGeom prst="straightConnector1">
            <a:avLst/>
          </a:prstGeom>
          <a:ln w="152400" cmpd="sng">
            <a:solidFill>
              <a:srgbClr val="008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00227" y="3885207"/>
            <a:ext cx="264142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Anonymous</a:t>
            </a:r>
            <a:r>
              <a:rPr lang="en-US" sz="3200" dirty="0"/>
              <a:t> </a:t>
            </a:r>
            <a:r>
              <a:rPr lang="en-US" sz="3200" dirty="0" smtClean="0"/>
              <a:t>disruption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DoS</a:t>
            </a:r>
            <a:r>
              <a:rPr lang="en-US" sz="3200" dirty="0" smtClean="0"/>
              <a:t>) attack</a:t>
            </a:r>
            <a:endParaRPr lang="en-US" sz="3200" b="1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99604" flipH="1">
            <a:off x="4930751" y="644039"/>
            <a:ext cx="1425450" cy="16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9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 #3: Dissent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Dissent can handle this sort of misbehavior</a:t>
            </a:r>
          </a:p>
          <a:p>
            <a:pPr lvl="1"/>
            <a:r>
              <a:rPr lang="en-US" dirty="0" smtClean="0"/>
              <a:t>After a disruption occurs, participants run a </a:t>
            </a:r>
            <a:r>
              <a:rPr lang="en-US" b="1" dirty="0" smtClean="0">
                <a:solidFill>
                  <a:srgbClr val="0000FF"/>
                </a:solidFill>
              </a:rPr>
              <a:t>shuffle/e-voting protocol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The anonymous sender sends an </a:t>
            </a:r>
            <a:r>
              <a:rPr lang="en-US" b="1" dirty="0" smtClean="0">
                <a:solidFill>
                  <a:srgbClr val="0000FF"/>
                </a:solidFill>
              </a:rPr>
              <a:t>accusation </a:t>
            </a:r>
            <a:r>
              <a:rPr lang="en-US" dirty="0" smtClean="0">
                <a:solidFill>
                  <a:srgbClr val="000000"/>
                </a:solidFill>
              </a:rPr>
              <a:t>through the shuffle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/>
              <a:t>ll nodes use the accusation to trace (“</a:t>
            </a:r>
            <a:r>
              <a:rPr lang="en-US" b="1" dirty="0" smtClean="0">
                <a:solidFill>
                  <a:srgbClr val="0000FF"/>
                </a:solidFill>
              </a:rPr>
              <a:t>blame</a:t>
            </a:r>
            <a:r>
              <a:rPr lang="en-US" dirty="0" smtClean="0"/>
              <a:t>”) the disruptor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8644" y="1219200"/>
            <a:ext cx="10821087" cy="56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2836" y="3535388"/>
            <a:ext cx="6188163" cy="1815882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 the eve of an election in country X…</a:t>
            </a:r>
          </a:p>
          <a:p>
            <a:pPr algn="r"/>
            <a:r>
              <a:rPr lang="en-US" sz="2800" dirty="0" smtClean="0"/>
              <a:t>activist learns that the prime </a:t>
            </a:r>
            <a:br>
              <a:rPr lang="en-US" sz="2800" dirty="0" smtClean="0"/>
            </a:br>
            <a:r>
              <a:rPr lang="en-US" sz="2800" dirty="0" smtClean="0"/>
              <a:t>minister is stashing stolen money </a:t>
            </a:r>
            <a:br>
              <a:rPr lang="en-US" sz="2800" dirty="0" smtClean="0"/>
            </a:br>
            <a:r>
              <a:rPr lang="en-US" sz="2800" dirty="0" smtClean="0"/>
              <a:t>in a secret bank account.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992190" y="1857726"/>
            <a:ext cx="3879487" cy="1727200"/>
          </a:xfrm>
          <a:prstGeom prst="cloudCallout">
            <a:avLst>
              <a:gd name="adj1" fmla="val -45238"/>
              <a:gd name="adj2" fmla="val 802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Acct #35139387</a:t>
            </a:r>
          </a:p>
          <a:p>
            <a:r>
              <a:rPr lang="en-US" sz="2800" dirty="0" smtClean="0"/>
              <a:t>Acct #09836271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31968" y="5541393"/>
            <a:ext cx="3739031" cy="954107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MUST PUBLISH this info </a:t>
            </a:r>
            <a:br>
              <a:rPr lang="en-US" sz="2800" dirty="0" smtClean="0"/>
            </a:br>
            <a:r>
              <a:rPr lang="en-US" sz="2800" b="1" dirty="0" smtClean="0"/>
              <a:t>before the election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60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 #3: Dissent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Dissent can handle this sort of misbehavior</a:t>
            </a:r>
          </a:p>
          <a:p>
            <a:pPr lvl="1"/>
            <a:r>
              <a:rPr lang="en-US" dirty="0" smtClean="0"/>
              <a:t>After a corruption occurs, participants run a </a:t>
            </a:r>
            <a:r>
              <a:rPr lang="en-US" b="1" dirty="0" smtClean="0">
                <a:solidFill>
                  <a:srgbClr val="0000FF"/>
                </a:solidFill>
              </a:rPr>
              <a:t>shuffle protocol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The anonymous sender sends an anonymous </a:t>
            </a:r>
            <a:r>
              <a:rPr lang="en-US" b="1" dirty="0" smtClean="0">
                <a:solidFill>
                  <a:srgbClr val="0000FF"/>
                </a:solidFill>
              </a:rPr>
              <a:t>accusation </a:t>
            </a:r>
            <a:r>
              <a:rPr lang="en-US" dirty="0" smtClean="0">
                <a:solidFill>
                  <a:srgbClr val="000000"/>
                </a:solidFill>
              </a:rPr>
              <a:t>through the shuffle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/>
              <a:t>ll nodes use the accusation to trace the disruptor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774774"/>
              </p:ext>
            </p:extLst>
          </p:nvPr>
        </p:nvGraphicFramePr>
        <p:xfrm>
          <a:off x="596372" y="1774295"/>
          <a:ext cx="7893088" cy="435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0291" y="3583381"/>
            <a:ext cx="3542349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At 1024 nodes, blame takes 20 minutes </a:t>
            </a:r>
            <a:r>
              <a:rPr lang="en-US" sz="2800" dirty="0" smtClean="0">
                <a:sym typeface="Wingdings"/>
              </a:rPr>
              <a:t>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04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Solution #3: Dissent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9508" y="2405023"/>
            <a:ext cx="168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Blog Server</a:t>
            </a:r>
            <a:endParaRPr lang="en-US" sz="3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7" y="2405023"/>
            <a:ext cx="1507067" cy="1510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10" y="1701946"/>
            <a:ext cx="1507067" cy="15105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3" y="4398757"/>
            <a:ext cx="1507067" cy="15105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7" y="4845827"/>
            <a:ext cx="1507067" cy="15105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18" y="1417638"/>
            <a:ext cx="1507067" cy="15105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85" y="5154018"/>
            <a:ext cx="1507067" cy="1510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406" y="1417638"/>
            <a:ext cx="1507067" cy="1510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23" y="1562785"/>
            <a:ext cx="1507067" cy="1510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56" y="1824781"/>
            <a:ext cx="1507067" cy="15105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570" y="5165029"/>
            <a:ext cx="1507067" cy="15105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39" y="5101834"/>
            <a:ext cx="1507067" cy="15105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91" y="4587334"/>
            <a:ext cx="1507067" cy="15105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58" y="2405023"/>
            <a:ext cx="1507067" cy="15105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790" y="3335304"/>
            <a:ext cx="1507067" cy="1510523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1468110" y="4226998"/>
            <a:ext cx="15460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56224" y="3671901"/>
            <a:ext cx="857910" cy="24364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775506" y="3193533"/>
            <a:ext cx="294966" cy="56534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5852" y="2929797"/>
            <a:ext cx="1" cy="56534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9" idx="2"/>
          </p:cNvCxnSpPr>
          <p:nvPr/>
        </p:nvCxnSpPr>
        <p:spPr>
          <a:xfrm>
            <a:off x="3225152" y="2928161"/>
            <a:ext cx="290254" cy="65676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791221" y="3082197"/>
            <a:ext cx="167167" cy="56534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022473" y="3335304"/>
            <a:ext cx="432551" cy="58024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161637" y="3673445"/>
            <a:ext cx="672822" cy="39699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161636" y="4226998"/>
            <a:ext cx="672824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118612" y="4587334"/>
            <a:ext cx="672824" cy="25849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4703839" y="4716581"/>
            <a:ext cx="457798" cy="37886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0" idx="0"/>
          </p:cNvCxnSpPr>
          <p:nvPr/>
        </p:nvCxnSpPr>
        <p:spPr>
          <a:xfrm flipV="1">
            <a:off x="4408104" y="4638217"/>
            <a:ext cx="0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654571" y="4638217"/>
            <a:ext cx="190041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882523" y="4519273"/>
            <a:ext cx="632883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42623" y="4398757"/>
            <a:ext cx="1082529" cy="38392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943" y="4774983"/>
            <a:ext cx="1444639" cy="144463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914" y="1421410"/>
            <a:ext cx="1444639" cy="144463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826" y="1172041"/>
            <a:ext cx="1444639" cy="14446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405" y="4774983"/>
            <a:ext cx="1444639" cy="144463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14" y="4071322"/>
            <a:ext cx="1444639" cy="144463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34" y="1334435"/>
            <a:ext cx="1444639" cy="14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Solution #3: Dissent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9508" y="2405023"/>
            <a:ext cx="168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Blog Server</a:t>
            </a:r>
            <a:endParaRPr lang="en-US" sz="3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7" y="2405023"/>
            <a:ext cx="1507067" cy="1510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10" y="1701946"/>
            <a:ext cx="1507067" cy="15105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3" y="4398757"/>
            <a:ext cx="1507067" cy="15105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7" y="4845827"/>
            <a:ext cx="1507067" cy="15105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18" y="1417638"/>
            <a:ext cx="1507067" cy="15105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85" y="5154018"/>
            <a:ext cx="1507067" cy="1510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406" y="1417638"/>
            <a:ext cx="1507067" cy="1510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23" y="1562785"/>
            <a:ext cx="1507067" cy="1510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56" y="1824781"/>
            <a:ext cx="1507067" cy="15105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570" y="5165029"/>
            <a:ext cx="1507067" cy="15105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39" y="5101834"/>
            <a:ext cx="1507067" cy="15105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91" y="4587334"/>
            <a:ext cx="1507067" cy="15105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58" y="2405023"/>
            <a:ext cx="1507067" cy="15105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790" y="3335304"/>
            <a:ext cx="1507067" cy="1510523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1468110" y="4226998"/>
            <a:ext cx="15460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56224" y="3671901"/>
            <a:ext cx="857910" cy="24364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775506" y="3193533"/>
            <a:ext cx="294966" cy="56534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5852" y="2929797"/>
            <a:ext cx="1" cy="56534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9" idx="2"/>
          </p:cNvCxnSpPr>
          <p:nvPr/>
        </p:nvCxnSpPr>
        <p:spPr>
          <a:xfrm>
            <a:off x="3225152" y="2928161"/>
            <a:ext cx="290254" cy="65676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791221" y="3082197"/>
            <a:ext cx="167167" cy="56534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022473" y="3335304"/>
            <a:ext cx="432551" cy="58024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161637" y="3673445"/>
            <a:ext cx="672822" cy="39699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161636" y="4226998"/>
            <a:ext cx="672824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118612" y="4587334"/>
            <a:ext cx="672824" cy="25849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4703839" y="4716581"/>
            <a:ext cx="457798" cy="37886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0" idx="0"/>
          </p:cNvCxnSpPr>
          <p:nvPr/>
        </p:nvCxnSpPr>
        <p:spPr>
          <a:xfrm flipV="1">
            <a:off x="4408104" y="4638217"/>
            <a:ext cx="0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654571" y="4638217"/>
            <a:ext cx="190041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882523" y="4519273"/>
            <a:ext cx="632883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42623" y="4398757"/>
            <a:ext cx="1082529" cy="38392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943" y="4774983"/>
            <a:ext cx="1444639" cy="144463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914" y="1421410"/>
            <a:ext cx="1444639" cy="144463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826" y="1172041"/>
            <a:ext cx="1444639" cy="14446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405" y="4774983"/>
            <a:ext cx="1444639" cy="144463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14" y="4071322"/>
            <a:ext cx="1444639" cy="144463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34" y="1334435"/>
            <a:ext cx="1444639" cy="144463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99604" flipH="1">
            <a:off x="3762649" y="3629106"/>
            <a:ext cx="825048" cy="96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Solution #3: Dissent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9508" y="2405023"/>
            <a:ext cx="168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Blog Server</a:t>
            </a:r>
            <a:endParaRPr lang="en-US" sz="3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7" y="2405023"/>
            <a:ext cx="1507067" cy="1510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10" y="1701946"/>
            <a:ext cx="1507067" cy="15105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3" y="4398757"/>
            <a:ext cx="1507067" cy="15105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7" y="4845827"/>
            <a:ext cx="1507067" cy="15105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18" y="1417638"/>
            <a:ext cx="1507067" cy="15105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85" y="5154018"/>
            <a:ext cx="1507067" cy="1510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406" y="1417638"/>
            <a:ext cx="1507067" cy="1510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56" y="1824781"/>
            <a:ext cx="1507067" cy="15105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570" y="5165029"/>
            <a:ext cx="1507067" cy="15105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39" y="5101834"/>
            <a:ext cx="1507067" cy="15105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91" y="4587334"/>
            <a:ext cx="1507067" cy="15105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58" y="2405023"/>
            <a:ext cx="1507067" cy="15105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790" y="3335304"/>
            <a:ext cx="1507067" cy="1510523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1468110" y="4226998"/>
            <a:ext cx="15460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56224" y="3671901"/>
            <a:ext cx="857910" cy="24364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775506" y="3193533"/>
            <a:ext cx="294966" cy="56534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5852" y="2929797"/>
            <a:ext cx="1" cy="56534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9" idx="2"/>
          </p:cNvCxnSpPr>
          <p:nvPr/>
        </p:nvCxnSpPr>
        <p:spPr>
          <a:xfrm>
            <a:off x="3225152" y="2928161"/>
            <a:ext cx="290254" cy="65676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022473" y="3335304"/>
            <a:ext cx="432551" cy="58024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161637" y="3673445"/>
            <a:ext cx="672822" cy="39699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161636" y="4226998"/>
            <a:ext cx="672824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118612" y="4587334"/>
            <a:ext cx="672824" cy="25849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4703839" y="4716581"/>
            <a:ext cx="457798" cy="37886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0" idx="0"/>
          </p:cNvCxnSpPr>
          <p:nvPr/>
        </p:nvCxnSpPr>
        <p:spPr>
          <a:xfrm flipV="1">
            <a:off x="4408104" y="4638217"/>
            <a:ext cx="0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654571" y="4638217"/>
            <a:ext cx="190041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882523" y="4519273"/>
            <a:ext cx="632883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42623" y="4398757"/>
            <a:ext cx="1082529" cy="38392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943" y="4774983"/>
            <a:ext cx="1444639" cy="144463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914" y="1421410"/>
            <a:ext cx="1444639" cy="14446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405" y="4774983"/>
            <a:ext cx="1444639" cy="144463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14" y="4071322"/>
            <a:ext cx="1444639" cy="144463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34" y="1334435"/>
            <a:ext cx="1444639" cy="14446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99604" flipH="1">
            <a:off x="3762649" y="3629106"/>
            <a:ext cx="825048" cy="96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Solution #3: Dissent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9508" y="2405023"/>
            <a:ext cx="168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Blog Server</a:t>
            </a:r>
            <a:endParaRPr lang="en-US" sz="3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7" y="2405023"/>
            <a:ext cx="1507067" cy="1510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10" y="1701946"/>
            <a:ext cx="1507067" cy="15105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7" y="4845827"/>
            <a:ext cx="1507067" cy="15105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18" y="1417638"/>
            <a:ext cx="1507067" cy="15105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85" y="5154018"/>
            <a:ext cx="1507067" cy="1510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406" y="1417638"/>
            <a:ext cx="1507067" cy="1510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56" y="1824781"/>
            <a:ext cx="1507067" cy="15105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570" y="5165029"/>
            <a:ext cx="1507067" cy="15105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39" y="5101834"/>
            <a:ext cx="1507067" cy="15105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91" y="4587334"/>
            <a:ext cx="1507067" cy="15105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58" y="2405023"/>
            <a:ext cx="1507067" cy="15105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790" y="3335304"/>
            <a:ext cx="1507067" cy="1510523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1468110" y="4226998"/>
            <a:ext cx="15460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56224" y="3671901"/>
            <a:ext cx="857910" cy="24364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775506" y="3193533"/>
            <a:ext cx="294966" cy="56534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5852" y="2929797"/>
            <a:ext cx="1" cy="56534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9" idx="2"/>
          </p:cNvCxnSpPr>
          <p:nvPr/>
        </p:nvCxnSpPr>
        <p:spPr>
          <a:xfrm>
            <a:off x="3225152" y="2928161"/>
            <a:ext cx="290254" cy="65676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022473" y="3335304"/>
            <a:ext cx="432551" cy="58024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161637" y="3673445"/>
            <a:ext cx="672822" cy="39699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161636" y="4226998"/>
            <a:ext cx="672824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118612" y="4587334"/>
            <a:ext cx="672824" cy="25849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4703839" y="4716581"/>
            <a:ext cx="457798" cy="37886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0" idx="0"/>
          </p:cNvCxnSpPr>
          <p:nvPr/>
        </p:nvCxnSpPr>
        <p:spPr>
          <a:xfrm flipV="1">
            <a:off x="4408104" y="4638217"/>
            <a:ext cx="0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654571" y="4638217"/>
            <a:ext cx="190041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882523" y="4519273"/>
            <a:ext cx="632883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943" y="4774983"/>
            <a:ext cx="1444639" cy="144463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914" y="1421410"/>
            <a:ext cx="1444639" cy="14446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405" y="4774983"/>
            <a:ext cx="1444639" cy="144463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34" y="1334435"/>
            <a:ext cx="1444639" cy="144463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99604" flipH="1">
            <a:off x="3762649" y="3629106"/>
            <a:ext cx="825048" cy="96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Solution #3: Dissent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9508" y="2405023"/>
            <a:ext cx="168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Blog Server</a:t>
            </a:r>
            <a:endParaRPr lang="en-US" sz="3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7" y="2405023"/>
            <a:ext cx="1507067" cy="15105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7" y="4845827"/>
            <a:ext cx="1507067" cy="15105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18" y="1417638"/>
            <a:ext cx="1507067" cy="15105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85" y="5154018"/>
            <a:ext cx="1507067" cy="1510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406" y="1417638"/>
            <a:ext cx="1507067" cy="1510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56" y="1824781"/>
            <a:ext cx="1507067" cy="15105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570" y="5165029"/>
            <a:ext cx="1507067" cy="15105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39" y="5101834"/>
            <a:ext cx="1507067" cy="15105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91" y="4587334"/>
            <a:ext cx="1507067" cy="15105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58" y="2405023"/>
            <a:ext cx="1507067" cy="15105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790" y="3335304"/>
            <a:ext cx="1507067" cy="1510523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1468110" y="4226998"/>
            <a:ext cx="15460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56224" y="3671901"/>
            <a:ext cx="857910" cy="24364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5852" y="2929797"/>
            <a:ext cx="1" cy="56534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9" idx="2"/>
          </p:cNvCxnSpPr>
          <p:nvPr/>
        </p:nvCxnSpPr>
        <p:spPr>
          <a:xfrm>
            <a:off x="3225152" y="2928161"/>
            <a:ext cx="290254" cy="65676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022473" y="3335304"/>
            <a:ext cx="432551" cy="58024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161637" y="3673445"/>
            <a:ext cx="672822" cy="39699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161636" y="4226998"/>
            <a:ext cx="672824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118612" y="4587334"/>
            <a:ext cx="672824" cy="25849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4703839" y="4716581"/>
            <a:ext cx="457798" cy="37886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0" idx="0"/>
          </p:cNvCxnSpPr>
          <p:nvPr/>
        </p:nvCxnSpPr>
        <p:spPr>
          <a:xfrm flipV="1">
            <a:off x="4408104" y="4638217"/>
            <a:ext cx="0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654571" y="4638217"/>
            <a:ext cx="190041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882523" y="4519273"/>
            <a:ext cx="632883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943" y="4774983"/>
            <a:ext cx="1444639" cy="144463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914" y="1421410"/>
            <a:ext cx="1444639" cy="14446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405" y="4774983"/>
            <a:ext cx="1444639" cy="1444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309636" y="2928161"/>
            <a:ext cx="404006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Henchmen can block the activist’s transmission until the election has passed!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1649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Solution #3: Dissent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9508" y="2405023"/>
            <a:ext cx="168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Blog Server</a:t>
            </a:r>
            <a:endParaRPr lang="en-US" sz="3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7" y="2405023"/>
            <a:ext cx="1507067" cy="15105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7" y="4845827"/>
            <a:ext cx="1507067" cy="15105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18" y="1417638"/>
            <a:ext cx="1507067" cy="15105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85" y="5154018"/>
            <a:ext cx="1507067" cy="1510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406" y="1417638"/>
            <a:ext cx="1507067" cy="1510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56" y="1824781"/>
            <a:ext cx="1507067" cy="15105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570" y="5165029"/>
            <a:ext cx="1507067" cy="15105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39" y="5101834"/>
            <a:ext cx="1507067" cy="15105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91" y="4587334"/>
            <a:ext cx="1507067" cy="15105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58" y="2405023"/>
            <a:ext cx="1507067" cy="15105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790" y="3335304"/>
            <a:ext cx="1507067" cy="1510523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1468110" y="4226998"/>
            <a:ext cx="15460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56224" y="3671901"/>
            <a:ext cx="857910" cy="24364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5852" y="2929797"/>
            <a:ext cx="1" cy="56534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9" idx="2"/>
          </p:cNvCxnSpPr>
          <p:nvPr/>
        </p:nvCxnSpPr>
        <p:spPr>
          <a:xfrm>
            <a:off x="3225152" y="2928161"/>
            <a:ext cx="290254" cy="65676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022473" y="3335304"/>
            <a:ext cx="432551" cy="58024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161637" y="3673445"/>
            <a:ext cx="672822" cy="39699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161636" y="4226998"/>
            <a:ext cx="672824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118612" y="4587334"/>
            <a:ext cx="672824" cy="25849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4703839" y="4716581"/>
            <a:ext cx="457798" cy="37886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0" idx="0"/>
          </p:cNvCxnSpPr>
          <p:nvPr/>
        </p:nvCxnSpPr>
        <p:spPr>
          <a:xfrm flipV="1">
            <a:off x="4408104" y="4638217"/>
            <a:ext cx="0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654571" y="4638217"/>
            <a:ext cx="190041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882523" y="4519273"/>
            <a:ext cx="632883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943" y="4774983"/>
            <a:ext cx="1444639" cy="144463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914" y="1421410"/>
            <a:ext cx="1444639" cy="14446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405" y="4774983"/>
            <a:ext cx="1444639" cy="144463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944848" y="3073309"/>
            <a:ext cx="477380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a 1000-node group, </a:t>
            </a:r>
            <a:br>
              <a:rPr lang="en-US" sz="3200" dirty="0" smtClean="0"/>
            </a:br>
            <a:r>
              <a:rPr lang="en-US" sz="3200" dirty="0" smtClean="0"/>
              <a:t>18 disruptors can block communication for 6 hours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1239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Verdict: 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Can we get</a:t>
            </a:r>
          </a:p>
          <a:p>
            <a:pPr lvl="1"/>
            <a:r>
              <a:rPr lang="en-US" sz="2600" dirty="0" smtClean="0"/>
              <a:t>the traffic-analysis-resistance of DC-nets and </a:t>
            </a:r>
          </a:p>
          <a:p>
            <a:pPr lvl="1"/>
            <a:r>
              <a:rPr lang="en-US" sz="2600" dirty="0" smtClean="0"/>
              <a:t>the scalability of Dissent 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with </a:t>
            </a:r>
            <a:r>
              <a:rPr lang="en-US" sz="3000" b="1" dirty="0" smtClean="0">
                <a:solidFill>
                  <a:srgbClr val="0000FF"/>
                </a:solidFill>
              </a:rPr>
              <a:t>lower blame cost</a:t>
            </a:r>
            <a:r>
              <a:rPr lang="en-US" sz="3000" dirty="0" smtClean="0"/>
              <a:t>?</a:t>
            </a:r>
          </a:p>
          <a:p>
            <a:r>
              <a:rPr lang="en-US" sz="3000" dirty="0" smtClean="0"/>
              <a:t>Idea: Group members </a:t>
            </a:r>
            <a:r>
              <a:rPr lang="en-US" sz="3000" b="1" dirty="0" smtClean="0">
                <a:solidFill>
                  <a:srgbClr val="0000FF"/>
                </a:solidFill>
              </a:rPr>
              <a:t>prove </a:t>
            </a:r>
            <a:r>
              <a:rPr lang="en-US" sz="3000" dirty="0" smtClean="0"/>
              <a:t>that their messages are sending are correctly formed.</a:t>
            </a:r>
          </a:p>
          <a:p>
            <a:pPr marL="0" indent="0">
              <a:buNone/>
            </a:pPr>
            <a:r>
              <a:rPr lang="en-US" sz="3000" dirty="0" smtClean="0">
                <a:sym typeface="Wingdings"/>
              </a:rPr>
              <a:t>	 Identify disruptors </a:t>
            </a:r>
            <a:r>
              <a:rPr lang="en-US" sz="3000" b="1" dirty="0" smtClean="0">
                <a:solidFill>
                  <a:srgbClr val="0000FF"/>
                </a:solidFill>
                <a:sym typeface="Wingdings"/>
              </a:rPr>
              <a:t>before</a:t>
            </a:r>
            <a:r>
              <a:rPr lang="en-US" sz="3000" dirty="0" smtClean="0">
                <a:sym typeface="Wingdings"/>
              </a:rPr>
              <a:t> they jam the 				anonymous communication channel</a:t>
            </a:r>
            <a:endParaRPr lang="en-US" sz="3000" dirty="0" smtClean="0"/>
          </a:p>
          <a:p>
            <a:pPr lvl="1"/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5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“Verifiable” DC-nets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In 2004 </a:t>
            </a:r>
            <a:r>
              <a:rPr lang="en-US" sz="3000" dirty="0" err="1" smtClean="0"/>
              <a:t>Eurocrypt</a:t>
            </a:r>
            <a:r>
              <a:rPr lang="en-US" sz="3000" dirty="0" smtClean="0"/>
              <a:t> paper, </a:t>
            </a:r>
            <a:r>
              <a:rPr lang="en-US" sz="3000" dirty="0" err="1" smtClean="0"/>
              <a:t>Golle</a:t>
            </a:r>
            <a:r>
              <a:rPr lang="en-US" sz="3000" dirty="0" smtClean="0"/>
              <a:t> and </a:t>
            </a:r>
            <a:r>
              <a:rPr lang="en-US" sz="3000" dirty="0" err="1" smtClean="0"/>
              <a:t>Juels</a:t>
            </a:r>
            <a:r>
              <a:rPr lang="en-US" sz="3000" dirty="0" smtClean="0"/>
              <a:t> propose applying zero-knowledge proof (ZKP) techniques to DC-nets</a:t>
            </a:r>
          </a:p>
          <a:p>
            <a:r>
              <a:rPr lang="en-US" sz="3000" dirty="0" smtClean="0"/>
              <a:t>Participants </a:t>
            </a:r>
            <a:r>
              <a:rPr lang="en-US" sz="3000" b="1" dirty="0" smtClean="0">
                <a:solidFill>
                  <a:srgbClr val="0000FF"/>
                </a:solidFill>
              </a:rPr>
              <a:t>prove correctness</a:t>
            </a:r>
            <a:r>
              <a:rPr lang="en-US" sz="3000" dirty="0" smtClean="0"/>
              <a:t> of messages</a:t>
            </a:r>
          </a:p>
          <a:p>
            <a:r>
              <a:rPr lang="en-US" sz="3000" dirty="0" smtClean="0"/>
              <a:t>Drawbacks of </a:t>
            </a:r>
            <a:r>
              <a:rPr lang="en-US" sz="3000" dirty="0" err="1" smtClean="0"/>
              <a:t>Golle-Juels</a:t>
            </a:r>
            <a:r>
              <a:rPr lang="en-US" sz="3000" dirty="0"/>
              <a:t> </a:t>
            </a:r>
            <a:r>
              <a:rPr lang="en-US" sz="3000" dirty="0" smtClean="0"/>
              <a:t>work: computationally expensive, inefficient in communication cost, uses pairings, requires trusted setup, …</a:t>
            </a:r>
          </a:p>
          <a:p>
            <a:r>
              <a:rPr lang="en-US" sz="3000" b="1" dirty="0" smtClean="0">
                <a:solidFill>
                  <a:srgbClr val="0000FF"/>
                </a:solidFill>
              </a:rPr>
              <a:t>Never implemented</a:t>
            </a:r>
            <a:r>
              <a:rPr lang="en-US" sz="3000" dirty="0" smtClean="0"/>
              <a:t>…</a:t>
            </a:r>
            <a:endParaRPr lang="en-US" sz="3000" dirty="0"/>
          </a:p>
          <a:p>
            <a:endParaRPr lang="en-US" sz="3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9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Verdict: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First (to our knowledge) implementation and evaluation of verifiable DC-nets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new verifiable DC-nets constructions which give 5.6x speedup over </a:t>
            </a:r>
            <a:r>
              <a:rPr lang="en-US" dirty="0" err="1" smtClean="0"/>
              <a:t>Golle-Juels</a:t>
            </a:r>
            <a:r>
              <a:rPr lang="en-US" dirty="0" smtClean="0"/>
              <a:t>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Optimizations to make verifiable DC-nets fast</a:t>
            </a:r>
          </a:p>
          <a:p>
            <a:pPr marL="914400" lvl="1" indent="-514350"/>
            <a:r>
              <a:rPr lang="en-US" dirty="0" smtClean="0"/>
              <a:t>for long messages,</a:t>
            </a:r>
          </a:p>
          <a:p>
            <a:pPr marL="914400" lvl="1" indent="-514350"/>
            <a:r>
              <a:rPr lang="en-US" dirty="0" smtClean="0"/>
              <a:t>when there are no </a:t>
            </a:r>
            <a:r>
              <a:rPr lang="en-US" i="1" dirty="0" smtClean="0"/>
              <a:t>active</a:t>
            </a:r>
            <a:r>
              <a:rPr lang="en-US" dirty="0" smtClean="0"/>
              <a:t> disruptors, and</a:t>
            </a:r>
          </a:p>
          <a:p>
            <a:pPr marL="914400" lvl="1" indent="-514350"/>
            <a:r>
              <a:rPr lang="en-US" dirty="0" smtClean="0"/>
              <a:t>by optimistically using XOR-based DC-nets </a:t>
            </a:r>
            <a:br>
              <a:rPr lang="en-US" dirty="0" smtClean="0"/>
            </a:br>
            <a:r>
              <a:rPr lang="en-US" dirty="0" smtClean="0"/>
              <a:t>when possible (</a:t>
            </a:r>
            <a:r>
              <a:rPr lang="en-US" b="1" dirty="0" smtClean="0">
                <a:solidFill>
                  <a:srgbClr val="0000FF"/>
                </a:solidFill>
              </a:rPr>
              <a:t>138x speedup</a:t>
            </a:r>
            <a:r>
              <a:rPr lang="en-US" dirty="0" smtClean="0"/>
              <a:t>)</a:t>
            </a:r>
          </a:p>
          <a:p>
            <a:pPr marL="914400" lvl="1" indent="-51435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8644" y="1219200"/>
            <a:ext cx="10821087" cy="563880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1095893" y="1486278"/>
            <a:ext cx="4622801" cy="1727200"/>
          </a:xfrm>
          <a:prstGeom prst="cloudCallout">
            <a:avLst>
              <a:gd name="adj1" fmla="val -45238"/>
              <a:gd name="adj2" fmla="val 802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 I publish these anonymously</a:t>
            </a:r>
            <a:r>
              <a:rPr lang="en-US" sz="2800" dirty="0"/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Verdict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Design Challenges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Optimizations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Resist traffic analysis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sender’s transmission indistinguishable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Prove that transmissions are well-formed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38667" y="165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0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Resist traffic analysis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sender’s transmission indistinguishable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Prove that transmissions are well-formed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38667" y="165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7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1: Traffic Analysis Resistance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53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Time is divided into </a:t>
            </a:r>
            <a:r>
              <a:rPr lang="en-US" b="1" dirty="0">
                <a:solidFill>
                  <a:srgbClr val="0000FF"/>
                </a:solidFill>
              </a:rPr>
              <a:t>messaging rounds</a:t>
            </a:r>
          </a:p>
          <a:p>
            <a:r>
              <a:rPr lang="en-US" dirty="0"/>
              <a:t>One </a:t>
            </a:r>
            <a:r>
              <a:rPr lang="en-US" dirty="0" smtClean="0"/>
              <a:t>anonymous sender per messaging round</a:t>
            </a:r>
          </a:p>
          <a:p>
            <a:r>
              <a:rPr lang="en-US" dirty="0" smtClean="0"/>
              <a:t>Every client transmits the </a:t>
            </a:r>
            <a:r>
              <a:rPr lang="en-US" b="1" dirty="0" smtClean="0">
                <a:solidFill>
                  <a:srgbClr val="0000FF"/>
                </a:solidFill>
              </a:rPr>
              <a:t>same number of bits</a:t>
            </a:r>
            <a:r>
              <a:rPr lang="en-US" dirty="0" smtClean="0"/>
              <a:t> in every messaging round</a:t>
            </a:r>
          </a:p>
          <a:p>
            <a:pPr lvl="1"/>
            <a:r>
              <a:rPr lang="en-US" dirty="0" smtClean="0"/>
              <a:t># of bits sent does not leak sender’s identity</a:t>
            </a:r>
          </a:p>
          <a:p>
            <a:r>
              <a:rPr lang="en-US" dirty="0" smtClean="0"/>
              <a:t>Clients’ </a:t>
            </a:r>
            <a:r>
              <a:rPr lang="en-US" dirty="0" err="1" smtClean="0"/>
              <a:t>ciphertexts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0000FF"/>
                </a:solidFill>
              </a:rPr>
              <a:t>cryptographically indistinguishable</a:t>
            </a:r>
          </a:p>
          <a:p>
            <a:pPr lvl="1"/>
            <a:r>
              <a:rPr lang="en-US" dirty="0" smtClean="0"/>
              <a:t>Content does not leak sender’s identity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3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6468696" y="4730294"/>
            <a:ext cx="1001593" cy="1001593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0747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8311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1673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564718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29216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6360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4203035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23365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X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500929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1: Traffic Analysis Resistance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34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6547" y="2579249"/>
            <a:ext cx="3432669" cy="1569660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assume that </a:t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0000FF"/>
                </a:solidFill>
              </a:rPr>
              <a:t>at least one server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is honest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90333" y="4544669"/>
            <a:ext cx="1075978" cy="553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C</a:t>
            </a:r>
            <a:r>
              <a:rPr lang="en-US" sz="3200" b="1" baseline="-25000" dirty="0" err="1" smtClean="0">
                <a:solidFill>
                  <a:srgbClr val="0000FF"/>
                </a:solidFill>
              </a:rPr>
              <a:t>Alice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67469" y="4544669"/>
            <a:ext cx="1075978" cy="553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C</a:t>
            </a:r>
            <a:r>
              <a:rPr lang="en-US" sz="3200" b="1" baseline="-25000" dirty="0" err="1" smtClean="0">
                <a:solidFill>
                  <a:srgbClr val="0000FF"/>
                </a:solidFill>
              </a:rPr>
              <a:t>Bob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06521" y="4544669"/>
            <a:ext cx="1075978" cy="553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C</a:t>
            </a:r>
            <a:r>
              <a:rPr lang="en-US" sz="3200" b="1" baseline="-25000" dirty="0" err="1" smtClean="0">
                <a:solidFill>
                  <a:srgbClr val="0000FF"/>
                </a:solidFill>
              </a:rPr>
              <a:t>Chris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5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0747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8311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1673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564718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29216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6360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4203035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68696" y="4730294"/>
            <a:ext cx="1001593" cy="1001593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3365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X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500929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1: Traffic Analysis Resistance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35</a:t>
            </a:fld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419631" y="3077996"/>
            <a:ext cx="671273" cy="1798978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09068" y="2577199"/>
            <a:ext cx="1774047" cy="0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62388" y="2931315"/>
            <a:ext cx="1043070" cy="1798980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098981" y="3077995"/>
            <a:ext cx="748202" cy="1652300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90333" y="4544669"/>
            <a:ext cx="1075978" cy="553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C</a:t>
            </a:r>
            <a:r>
              <a:rPr lang="en-US" sz="3200" b="1" baseline="-25000" dirty="0" err="1" smtClean="0">
                <a:solidFill>
                  <a:srgbClr val="0000FF"/>
                </a:solidFill>
              </a:rPr>
              <a:t>Alice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67469" y="4544669"/>
            <a:ext cx="1075978" cy="553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C</a:t>
            </a:r>
            <a:r>
              <a:rPr lang="en-US" sz="3200" b="1" baseline="-25000" dirty="0" err="1" smtClean="0">
                <a:solidFill>
                  <a:srgbClr val="0000FF"/>
                </a:solidFill>
              </a:rPr>
              <a:t>Bob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6521" y="4544669"/>
            <a:ext cx="1075978" cy="553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C</a:t>
            </a:r>
            <a:r>
              <a:rPr lang="en-US" sz="3200" b="1" baseline="-25000" dirty="0" err="1" smtClean="0">
                <a:solidFill>
                  <a:srgbClr val="0000FF"/>
                </a:solidFill>
              </a:rPr>
              <a:t>Chris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70133" y="4927773"/>
            <a:ext cx="800464" cy="5531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07475" y="2087905"/>
            <a:ext cx="1075978" cy="553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C</a:t>
            </a:r>
            <a:r>
              <a:rPr lang="en-US" sz="3200" b="1" baseline="-25000" dirty="0">
                <a:solidFill>
                  <a:srgbClr val="0000FF"/>
                </a:solidFill>
              </a:rPr>
              <a:t>X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08730" y="2126877"/>
            <a:ext cx="1075978" cy="553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C</a:t>
            </a:r>
            <a:r>
              <a:rPr lang="en-US" sz="3200" b="1" baseline="-25000" dirty="0" smtClean="0">
                <a:solidFill>
                  <a:srgbClr val="0000FF"/>
                </a:solidFill>
              </a:rPr>
              <a:t>Y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2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10938 -0.3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15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14305 -0.358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-1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09792 -0.316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188 -0.00509 " pathEditMode="relative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521 0.00533 " pathEditMode="relative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6468696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0747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8311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1673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564718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29216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6360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4203035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23365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X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500929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1: Traffic Analysis Resistance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36</a:t>
            </a:fld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419631" y="3077996"/>
            <a:ext cx="671273" cy="1798978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09068" y="2577199"/>
            <a:ext cx="1774047" cy="0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62388" y="2931315"/>
            <a:ext cx="1043070" cy="1798980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098981" y="3077995"/>
            <a:ext cx="748202" cy="1652300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542" y="2129314"/>
            <a:ext cx="1135641" cy="95015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601001" y="1371748"/>
            <a:ext cx="889553" cy="889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</a:rPr>
              <a:t>m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11" y="2129314"/>
            <a:ext cx="1135641" cy="95015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919515" y="1447861"/>
            <a:ext cx="889553" cy="889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</a:rPr>
              <a:t>m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225" y="2129314"/>
            <a:ext cx="1135641" cy="95015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919515" y="1437640"/>
            <a:ext cx="889553" cy="889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0879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493 0.32593 " pathEditMode="relative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493 0.32593 " pathEditMode="relative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493 0.32593 " pathEditMode="relative" ptsTypes="AA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493 0.32593 " pathEditMode="relative" ptsTypes="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46 0.32616 " pathEditMode="relative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46 0.32616 " pathEditMode="relative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9" grpId="0"/>
      <p:bldP spid="39" grpId="1"/>
      <p:bldP spid="43" grpId="0"/>
      <p:bldP spid="4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0533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Resist traffic analysis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Make sender’s transmission indistinguishable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Prove that transmissions are well-formed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38667" y="165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0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</a:t>
            </a:r>
            <a:r>
              <a:rPr lang="en-US" dirty="0" smtClean="0"/>
              <a:t>2: Encoding Messages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transmitting client sends </a:t>
            </a:r>
            <a:br>
              <a:rPr lang="en-US" dirty="0"/>
            </a:br>
            <a:r>
              <a:rPr lang="en-US" dirty="0"/>
              <a:t>an encryption of arbitrary message: </a:t>
            </a:r>
            <a:r>
              <a:rPr lang="en-US" b="1" i="1" dirty="0" smtClean="0">
                <a:solidFill>
                  <a:srgbClr val="008000"/>
                </a:solidFill>
              </a:rPr>
              <a:t>m</a:t>
            </a:r>
            <a:endParaRPr lang="en-US" dirty="0" smtClean="0"/>
          </a:p>
          <a:p>
            <a:r>
              <a:rPr lang="en-US" dirty="0" smtClean="0"/>
              <a:t>Non-transmitting clients set </a:t>
            </a:r>
            <a:r>
              <a:rPr lang="en-US" b="1" i="1" dirty="0">
                <a:solidFill>
                  <a:srgbClr val="008000"/>
                </a:solidFill>
              </a:rPr>
              <a:t>m</a:t>
            </a:r>
            <a:r>
              <a:rPr lang="en-US" i="1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= 1</a:t>
            </a:r>
            <a:endParaRPr lang="en-US" b="1" dirty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An encryption of the identity element</a:t>
            </a:r>
          </a:p>
          <a:p>
            <a:r>
              <a:rPr lang="en-US" dirty="0" smtClean="0"/>
              <a:t>Use an </a:t>
            </a:r>
            <a:r>
              <a:rPr lang="en-US" dirty="0" err="1" smtClean="0"/>
              <a:t>ElGamal</a:t>
            </a:r>
            <a:r>
              <a:rPr lang="en-US" dirty="0" smtClean="0"/>
              <a:t>-like scheme to encrypt</a:t>
            </a:r>
          </a:p>
          <a:p>
            <a:endParaRPr lang="en-US" sz="1600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E(m, σ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 …, </a:t>
            </a:r>
            <a:r>
              <a:rPr lang="en-US" dirty="0" err="1" smtClean="0">
                <a:solidFill>
                  <a:srgbClr val="0000FF"/>
                </a:solidFill>
              </a:rPr>
              <a:t>σ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 = mg</a:t>
            </a: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… where the </a:t>
            </a:r>
            <a:r>
              <a:rPr lang="en-US" dirty="0" err="1" smtClean="0">
                <a:solidFill>
                  <a:srgbClr val="0000FF"/>
                </a:solidFill>
              </a:rPr>
              <a:t>σ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are secrets shared between clients and servers.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1608" y="3910048"/>
            <a:ext cx="2424131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σ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+ … +</a:t>
            </a:r>
            <a:r>
              <a:rPr lang="en-US" sz="2800" dirty="0" err="1" smtClean="0">
                <a:solidFill>
                  <a:srgbClr val="0000FF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0747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8311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1673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564718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29216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6360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cxnSp>
        <p:nvCxnSpPr>
          <p:cNvPr id="4" name="Straight Arrow Connector 3"/>
          <p:cNvCxnSpPr>
            <a:stCxn id="9" idx="7"/>
            <a:endCxn id="5" idx="3"/>
          </p:cNvCxnSpPr>
          <p:nvPr/>
        </p:nvCxnSpPr>
        <p:spPr>
          <a:xfrm flipV="1">
            <a:off x="2419631" y="2931315"/>
            <a:ext cx="534524" cy="1945659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0"/>
            <a:endCxn id="5" idx="4"/>
          </p:cNvCxnSpPr>
          <p:nvPr/>
        </p:nvCxnSpPr>
        <p:spPr>
          <a:xfrm flipH="1" flipV="1">
            <a:off x="3308272" y="3077995"/>
            <a:ext cx="1395560" cy="1652299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  <a:endCxn id="9" idx="7"/>
          </p:cNvCxnSpPr>
          <p:nvPr/>
        </p:nvCxnSpPr>
        <p:spPr>
          <a:xfrm flipH="1">
            <a:off x="2419631" y="2931315"/>
            <a:ext cx="3310164" cy="1945659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03035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68696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1" idx="0"/>
            <a:endCxn id="5" idx="5"/>
          </p:cNvCxnSpPr>
          <p:nvPr/>
        </p:nvCxnSpPr>
        <p:spPr>
          <a:xfrm flipH="1" flipV="1">
            <a:off x="3662388" y="2931315"/>
            <a:ext cx="3307105" cy="1798979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  <a:endCxn id="17" idx="0"/>
          </p:cNvCxnSpPr>
          <p:nvPr/>
        </p:nvCxnSpPr>
        <p:spPr>
          <a:xfrm flipH="1">
            <a:off x="4703832" y="3077995"/>
            <a:ext cx="1380080" cy="1652299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5"/>
            <a:endCxn id="21" idx="0"/>
          </p:cNvCxnSpPr>
          <p:nvPr/>
        </p:nvCxnSpPr>
        <p:spPr>
          <a:xfrm>
            <a:off x="6438028" y="2931315"/>
            <a:ext cx="531465" cy="1798979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23365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X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500929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Encoding Messages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4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1095893" y="1486278"/>
            <a:ext cx="4622801" cy="1727200"/>
          </a:xfrm>
          <a:prstGeom prst="cloudCallout">
            <a:avLst>
              <a:gd name="adj1" fmla="val -45238"/>
              <a:gd name="adj2" fmla="val 802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 I publish these anonymously</a:t>
            </a:r>
            <a:r>
              <a:rPr lang="en-US" sz="2800" dirty="0"/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49508" y="2405023"/>
            <a:ext cx="168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Blog Server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76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0747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8311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1673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564718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29216" y="5685970"/>
            <a:ext cx="2149231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Bob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6360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Chris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" name="Straight Arrow Connector 3"/>
          <p:cNvCxnSpPr>
            <a:stCxn id="9" idx="7"/>
            <a:endCxn id="5" idx="3"/>
          </p:cNvCxnSpPr>
          <p:nvPr/>
        </p:nvCxnSpPr>
        <p:spPr>
          <a:xfrm flipV="1">
            <a:off x="2419631" y="2931315"/>
            <a:ext cx="534524" cy="1945659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0"/>
            <a:endCxn id="5" idx="4"/>
          </p:cNvCxnSpPr>
          <p:nvPr/>
        </p:nvCxnSpPr>
        <p:spPr>
          <a:xfrm flipH="1" flipV="1">
            <a:off x="3308272" y="3077995"/>
            <a:ext cx="1395560" cy="165229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  <a:endCxn id="9" idx="7"/>
          </p:cNvCxnSpPr>
          <p:nvPr/>
        </p:nvCxnSpPr>
        <p:spPr>
          <a:xfrm flipH="1">
            <a:off x="2419631" y="2931315"/>
            <a:ext cx="3310164" cy="1945659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03035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68696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1" idx="0"/>
            <a:endCxn id="5" idx="5"/>
          </p:cNvCxnSpPr>
          <p:nvPr/>
        </p:nvCxnSpPr>
        <p:spPr>
          <a:xfrm flipH="1" flipV="1">
            <a:off x="3662388" y="2931315"/>
            <a:ext cx="3307105" cy="179897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  <a:endCxn id="17" idx="0"/>
          </p:cNvCxnSpPr>
          <p:nvPr/>
        </p:nvCxnSpPr>
        <p:spPr>
          <a:xfrm flipH="1">
            <a:off x="4703832" y="3077995"/>
            <a:ext cx="1380080" cy="165229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5"/>
            <a:endCxn id="21" idx="0"/>
          </p:cNvCxnSpPr>
          <p:nvPr/>
        </p:nvCxnSpPr>
        <p:spPr>
          <a:xfrm>
            <a:off x="6438028" y="2931315"/>
            <a:ext cx="531465" cy="179897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23365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X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500929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Y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3372482" y="3812297"/>
            <a:ext cx="809367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σ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ay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33656" y="3343962"/>
            <a:ext cx="809367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σ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ax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99" y="257886"/>
            <a:ext cx="61976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Clients and servers agree to </a:t>
            </a:r>
            <a:r>
              <a:rPr lang="en-US" sz="3200" i="1" dirty="0" smtClean="0"/>
              <a:t>k</a:t>
            </a:r>
            <a:r>
              <a:rPr lang="en-US" sz="3200" dirty="0" smtClean="0"/>
              <a:t>-bit shared secrets </a:t>
            </a:r>
            <a:r>
              <a:rPr lang="en-US" sz="3200" dirty="0" err="1" smtClean="0">
                <a:solidFill>
                  <a:srgbClr val="000000"/>
                </a:solidFill>
              </a:rPr>
              <a:t>σ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/>
              <a:t>using DH 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6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2307898" y="804934"/>
            <a:ext cx="1637569" cy="3343733"/>
          </a:xfrm>
          <a:custGeom>
            <a:avLst/>
            <a:gdLst>
              <a:gd name="connsiteX0" fmla="*/ 1324933 w 1324933"/>
              <a:gd name="connsiteY0" fmla="*/ 3562788 h 3562788"/>
              <a:gd name="connsiteX1" fmla="*/ 37999 w 1324933"/>
              <a:gd name="connsiteY1" fmla="*/ 2970121 h 3562788"/>
              <a:gd name="connsiteX2" fmla="*/ 342799 w 1324933"/>
              <a:gd name="connsiteY2" fmla="*/ 176121 h 3562788"/>
              <a:gd name="connsiteX3" fmla="*/ 359733 w 1324933"/>
              <a:gd name="connsiteY3" fmla="*/ 277721 h 3562788"/>
              <a:gd name="connsiteX0" fmla="*/ 1324933 w 1324933"/>
              <a:gd name="connsiteY0" fmla="*/ 3386667 h 3386667"/>
              <a:gd name="connsiteX1" fmla="*/ 37999 w 1324933"/>
              <a:gd name="connsiteY1" fmla="*/ 2794000 h 3386667"/>
              <a:gd name="connsiteX2" fmla="*/ 342799 w 1324933"/>
              <a:gd name="connsiteY2" fmla="*/ 0 h 3386667"/>
              <a:gd name="connsiteX0" fmla="*/ 1637087 w 1637087"/>
              <a:gd name="connsiteY0" fmla="*/ 3386667 h 3386667"/>
              <a:gd name="connsiteX1" fmla="*/ 350153 w 1637087"/>
              <a:gd name="connsiteY1" fmla="*/ 2794000 h 3386667"/>
              <a:gd name="connsiteX2" fmla="*/ 11487 w 1637087"/>
              <a:gd name="connsiteY2" fmla="*/ 1625600 h 3386667"/>
              <a:gd name="connsiteX3" fmla="*/ 654953 w 1637087"/>
              <a:gd name="connsiteY3" fmla="*/ 0 h 3386667"/>
              <a:gd name="connsiteX0" fmla="*/ 1637569 w 1637569"/>
              <a:gd name="connsiteY0" fmla="*/ 3386667 h 3386667"/>
              <a:gd name="connsiteX1" fmla="*/ 350635 w 1637569"/>
              <a:gd name="connsiteY1" fmla="*/ 2794000 h 3386667"/>
              <a:gd name="connsiteX2" fmla="*/ 11969 w 1637569"/>
              <a:gd name="connsiteY2" fmla="*/ 1625600 h 3386667"/>
              <a:gd name="connsiteX3" fmla="*/ 96635 w 1637569"/>
              <a:gd name="connsiteY3" fmla="*/ 863600 h 3386667"/>
              <a:gd name="connsiteX4" fmla="*/ 655435 w 1637569"/>
              <a:gd name="connsiteY4" fmla="*/ 0 h 338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569" h="3386667">
                <a:moveTo>
                  <a:pt x="1637569" y="3386667"/>
                </a:moveTo>
                <a:cubicBezTo>
                  <a:pt x="1075946" y="3372556"/>
                  <a:pt x="621568" y="3087511"/>
                  <a:pt x="350635" y="2794000"/>
                </a:cubicBezTo>
                <a:cubicBezTo>
                  <a:pt x="79702" y="2500489"/>
                  <a:pt x="34547" y="1930400"/>
                  <a:pt x="11969" y="1625600"/>
                </a:cubicBezTo>
                <a:cubicBezTo>
                  <a:pt x="-10609" y="1320800"/>
                  <a:pt x="-10609" y="1134533"/>
                  <a:pt x="96635" y="863600"/>
                </a:cubicBezTo>
                <a:cubicBezTo>
                  <a:pt x="203879" y="592667"/>
                  <a:pt x="582057" y="160867"/>
                  <a:pt x="655435" y="0"/>
                </a:cubicBezTo>
              </a:path>
            </a:pathLst>
          </a:custGeom>
          <a:ln w="762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rgbClr val="000000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>
          <a:xfrm>
            <a:off x="280747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8311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64718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4" name="Straight Arrow Connector 3"/>
          <p:cNvCxnSpPr>
            <a:stCxn id="9" idx="7"/>
            <a:endCxn id="5" idx="3"/>
          </p:cNvCxnSpPr>
          <p:nvPr/>
        </p:nvCxnSpPr>
        <p:spPr>
          <a:xfrm flipV="1">
            <a:off x="2419631" y="2931315"/>
            <a:ext cx="534524" cy="194565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0"/>
            <a:endCxn id="5" idx="4"/>
          </p:cNvCxnSpPr>
          <p:nvPr/>
        </p:nvCxnSpPr>
        <p:spPr>
          <a:xfrm flipH="1" flipV="1">
            <a:off x="3308272" y="3077995"/>
            <a:ext cx="1395560" cy="165229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  <a:endCxn id="9" idx="7"/>
          </p:cNvCxnSpPr>
          <p:nvPr/>
        </p:nvCxnSpPr>
        <p:spPr>
          <a:xfrm flipH="1">
            <a:off x="2419631" y="2931315"/>
            <a:ext cx="3310164" cy="194565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03035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68696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21" idx="0"/>
            <a:endCxn id="5" idx="5"/>
          </p:cNvCxnSpPr>
          <p:nvPr/>
        </p:nvCxnSpPr>
        <p:spPr>
          <a:xfrm flipH="1" flipV="1">
            <a:off x="3662388" y="2931315"/>
            <a:ext cx="3307105" cy="179897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  <a:endCxn id="17" idx="0"/>
          </p:cNvCxnSpPr>
          <p:nvPr/>
        </p:nvCxnSpPr>
        <p:spPr>
          <a:xfrm flipH="1">
            <a:off x="4703832" y="3077995"/>
            <a:ext cx="1380080" cy="1652299"/>
          </a:xfrm>
          <a:prstGeom prst="straightConnector1">
            <a:avLst/>
          </a:prstGeom>
          <a:ln w="57150" cmpd="sng">
            <a:solidFill>
              <a:srgbClr val="D9D9D9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5"/>
            <a:endCxn id="21" idx="0"/>
          </p:cNvCxnSpPr>
          <p:nvPr/>
        </p:nvCxnSpPr>
        <p:spPr>
          <a:xfrm>
            <a:off x="6438028" y="2931315"/>
            <a:ext cx="531465" cy="179897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9352" y="184105"/>
            <a:ext cx="2750434" cy="8895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Alice</a:t>
            </a:r>
            <a:r>
              <a:rPr lang="en-US" sz="3600" b="1" dirty="0" smtClean="0">
                <a:solidFill>
                  <a:srgbClr val="FF0000"/>
                </a:solidFill>
              </a:rPr>
              <a:t> = 1*</a:t>
            </a:r>
            <a:r>
              <a:rPr lang="en-US" sz="3600" b="1" dirty="0" err="1" smtClean="0">
                <a:solidFill>
                  <a:srgbClr val="FF0000"/>
                </a:solidFill>
              </a:rPr>
              <a:t>g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72482" y="3812297"/>
            <a:ext cx="809367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σ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ay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33656" y="3343962"/>
            <a:ext cx="809367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σ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ax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61253" y="173063"/>
            <a:ext cx="1787871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ax</a:t>
            </a:r>
            <a:r>
              <a:rPr lang="en-US" sz="3200" dirty="0" err="1" smtClean="0">
                <a:solidFill>
                  <a:srgbClr val="FF0000"/>
                </a:solidFill>
              </a:rPr>
              <a:t>+σ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ay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1673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3629216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9D9D9"/>
                </a:solidFill>
              </a:rPr>
              <a:t>Bob</a:t>
            </a:r>
            <a:endParaRPr lang="en-US" sz="3200" dirty="0">
              <a:solidFill>
                <a:srgbClr val="D9D9D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6360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9D9D9"/>
                </a:solidFill>
              </a:rPr>
              <a:t>Chris</a:t>
            </a:r>
            <a:endParaRPr lang="en-US" sz="3200" dirty="0">
              <a:solidFill>
                <a:srgbClr val="D9D9D9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3365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X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500929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Y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41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132968" y="283865"/>
            <a:ext cx="464674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 generates some group in which DDH is hard</a:t>
            </a:r>
          </a:p>
        </p:txBody>
      </p:sp>
    </p:spTree>
    <p:extLst>
      <p:ext uri="{BB962C8B-B14F-4D97-AF65-F5344CB8AC3E}">
        <p14:creationId xmlns:p14="http://schemas.microsoft.com/office/powerpoint/2010/main" val="31979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 flipH="1">
            <a:off x="5833593" y="1320157"/>
            <a:ext cx="1972673" cy="2883147"/>
          </a:xfrm>
          <a:custGeom>
            <a:avLst/>
            <a:gdLst>
              <a:gd name="connsiteX0" fmla="*/ 1324933 w 1324933"/>
              <a:gd name="connsiteY0" fmla="*/ 3562788 h 3562788"/>
              <a:gd name="connsiteX1" fmla="*/ 37999 w 1324933"/>
              <a:gd name="connsiteY1" fmla="*/ 2970121 h 3562788"/>
              <a:gd name="connsiteX2" fmla="*/ 342799 w 1324933"/>
              <a:gd name="connsiteY2" fmla="*/ 176121 h 3562788"/>
              <a:gd name="connsiteX3" fmla="*/ 359733 w 1324933"/>
              <a:gd name="connsiteY3" fmla="*/ 277721 h 3562788"/>
              <a:gd name="connsiteX0" fmla="*/ 1324933 w 1324933"/>
              <a:gd name="connsiteY0" fmla="*/ 3386667 h 3386667"/>
              <a:gd name="connsiteX1" fmla="*/ 37999 w 1324933"/>
              <a:gd name="connsiteY1" fmla="*/ 2794000 h 3386667"/>
              <a:gd name="connsiteX2" fmla="*/ 342799 w 1324933"/>
              <a:gd name="connsiteY2" fmla="*/ 0 h 3386667"/>
              <a:gd name="connsiteX0" fmla="*/ 999880 w 999880"/>
              <a:gd name="connsiteY0" fmla="*/ 3386667 h 3386667"/>
              <a:gd name="connsiteX1" fmla="*/ 197944 w 999880"/>
              <a:gd name="connsiteY1" fmla="*/ 2895600 h 3386667"/>
              <a:gd name="connsiteX2" fmla="*/ 17746 w 999880"/>
              <a:gd name="connsiteY2" fmla="*/ 0 h 3386667"/>
              <a:gd name="connsiteX0" fmla="*/ 993745 w 993745"/>
              <a:gd name="connsiteY0" fmla="*/ 3386667 h 3386667"/>
              <a:gd name="connsiteX1" fmla="*/ 262098 w 993745"/>
              <a:gd name="connsiteY1" fmla="*/ 2336800 h 3386667"/>
              <a:gd name="connsiteX2" fmla="*/ 11611 w 993745"/>
              <a:gd name="connsiteY2" fmla="*/ 0 h 3386667"/>
              <a:gd name="connsiteX0" fmla="*/ 1054508 w 1054508"/>
              <a:gd name="connsiteY0" fmla="*/ 3386667 h 3386667"/>
              <a:gd name="connsiteX1" fmla="*/ 322861 w 1054508"/>
              <a:gd name="connsiteY1" fmla="*/ 2336800 h 3386667"/>
              <a:gd name="connsiteX2" fmla="*/ 9113 w 1054508"/>
              <a:gd name="connsiteY2" fmla="*/ 0 h 3386667"/>
              <a:gd name="connsiteX0" fmla="*/ 1045395 w 1045395"/>
              <a:gd name="connsiteY0" fmla="*/ 3386667 h 3386667"/>
              <a:gd name="connsiteX1" fmla="*/ 313748 w 1045395"/>
              <a:gd name="connsiteY1" fmla="*/ 2336800 h 3386667"/>
              <a:gd name="connsiteX2" fmla="*/ 0 w 1045395"/>
              <a:gd name="connsiteY2" fmla="*/ 0 h 338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395" h="3386667">
                <a:moveTo>
                  <a:pt x="1045395" y="3386667"/>
                </a:moveTo>
                <a:cubicBezTo>
                  <a:pt x="483772" y="3372556"/>
                  <a:pt x="487981" y="2901245"/>
                  <a:pt x="313748" y="2336800"/>
                </a:cubicBezTo>
                <a:cubicBezTo>
                  <a:pt x="139516" y="1772356"/>
                  <a:pt x="30725" y="550333"/>
                  <a:pt x="0" y="0"/>
                </a:cubicBezTo>
              </a:path>
            </a:pathLst>
          </a:custGeom>
          <a:ln w="762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rgbClr val="000000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>
          <a:xfrm>
            <a:off x="280747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8311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64718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4" name="Straight Arrow Connector 3"/>
          <p:cNvCxnSpPr>
            <a:stCxn id="9" idx="7"/>
            <a:endCxn id="5" idx="3"/>
          </p:cNvCxnSpPr>
          <p:nvPr/>
        </p:nvCxnSpPr>
        <p:spPr>
          <a:xfrm flipV="1">
            <a:off x="2419631" y="2931315"/>
            <a:ext cx="534524" cy="194565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0"/>
            <a:endCxn id="5" idx="4"/>
          </p:cNvCxnSpPr>
          <p:nvPr/>
        </p:nvCxnSpPr>
        <p:spPr>
          <a:xfrm flipH="1" flipV="1">
            <a:off x="3308272" y="3077995"/>
            <a:ext cx="1395560" cy="165229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  <a:endCxn id="9" idx="7"/>
          </p:cNvCxnSpPr>
          <p:nvPr/>
        </p:nvCxnSpPr>
        <p:spPr>
          <a:xfrm flipH="1">
            <a:off x="2419631" y="2931315"/>
            <a:ext cx="3310164" cy="194565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03035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68696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21" idx="0"/>
            <a:endCxn id="5" idx="5"/>
          </p:cNvCxnSpPr>
          <p:nvPr/>
        </p:nvCxnSpPr>
        <p:spPr>
          <a:xfrm flipH="1" flipV="1">
            <a:off x="3662388" y="2931315"/>
            <a:ext cx="3307105" cy="179897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  <a:endCxn id="17" idx="0"/>
          </p:cNvCxnSpPr>
          <p:nvPr/>
        </p:nvCxnSpPr>
        <p:spPr>
          <a:xfrm flipH="1">
            <a:off x="4703832" y="3077995"/>
            <a:ext cx="1380080" cy="1652299"/>
          </a:xfrm>
          <a:prstGeom prst="straightConnector1">
            <a:avLst/>
          </a:prstGeom>
          <a:ln w="57150" cmpd="sng">
            <a:solidFill>
              <a:srgbClr val="D9D9D9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5"/>
            <a:endCxn id="21" idx="0"/>
          </p:cNvCxnSpPr>
          <p:nvPr/>
        </p:nvCxnSpPr>
        <p:spPr>
          <a:xfrm>
            <a:off x="6438028" y="2931315"/>
            <a:ext cx="531465" cy="179897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311944" y="3699303"/>
            <a:ext cx="809367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σ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cx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8696" y="3383368"/>
            <a:ext cx="809367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σ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cy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87" y="2433215"/>
            <a:ext cx="1135641" cy="95015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461453" y="1791936"/>
            <a:ext cx="889553" cy="889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m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1673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9D9D9"/>
                </a:solidFill>
              </a:rPr>
              <a:t>Alice</a:t>
            </a:r>
            <a:endParaRPr lang="en-US" sz="3200" dirty="0">
              <a:solidFill>
                <a:srgbClr val="D9D9D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9216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9D9D9"/>
                </a:solidFill>
              </a:rPr>
              <a:t>Bob</a:t>
            </a:r>
            <a:endParaRPr lang="en-US" sz="3200" dirty="0">
              <a:solidFill>
                <a:srgbClr val="D9D9D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6360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223365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X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500929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Y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42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8786" y="280393"/>
            <a:ext cx="2750434" cy="8895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</a:t>
            </a:r>
            <a:r>
              <a:rPr lang="en-US" sz="3600" b="1" baseline="-25000" dirty="0" err="1">
                <a:solidFill>
                  <a:srgbClr val="FF0000"/>
                </a:solidFill>
              </a:rPr>
              <a:t>C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hris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= m*</a:t>
            </a:r>
            <a:r>
              <a:rPr lang="en-US" sz="3600" b="1" dirty="0" err="1" smtClean="0">
                <a:solidFill>
                  <a:srgbClr val="FF0000"/>
                </a:solidFill>
              </a:rPr>
              <a:t>g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81257" y="269351"/>
            <a:ext cx="1787871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err="1">
                <a:solidFill>
                  <a:srgbClr val="FF0000"/>
                </a:solidFill>
              </a:rPr>
              <a:t>c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3200" dirty="0" err="1" smtClean="0">
                <a:solidFill>
                  <a:srgbClr val="FF0000"/>
                </a:solidFill>
              </a:rPr>
              <a:t>+σ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cy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5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2368993" y="1354302"/>
            <a:ext cx="3377736" cy="2946765"/>
          </a:xfrm>
          <a:custGeom>
            <a:avLst/>
            <a:gdLst>
              <a:gd name="connsiteX0" fmla="*/ 1324933 w 1324933"/>
              <a:gd name="connsiteY0" fmla="*/ 3562788 h 3562788"/>
              <a:gd name="connsiteX1" fmla="*/ 37999 w 1324933"/>
              <a:gd name="connsiteY1" fmla="*/ 2970121 h 3562788"/>
              <a:gd name="connsiteX2" fmla="*/ 342799 w 1324933"/>
              <a:gd name="connsiteY2" fmla="*/ 176121 h 3562788"/>
              <a:gd name="connsiteX3" fmla="*/ 359733 w 1324933"/>
              <a:gd name="connsiteY3" fmla="*/ 277721 h 3562788"/>
              <a:gd name="connsiteX0" fmla="*/ 1324933 w 1324933"/>
              <a:gd name="connsiteY0" fmla="*/ 3386667 h 3386667"/>
              <a:gd name="connsiteX1" fmla="*/ 37999 w 1324933"/>
              <a:gd name="connsiteY1" fmla="*/ 2794000 h 3386667"/>
              <a:gd name="connsiteX2" fmla="*/ 342799 w 1324933"/>
              <a:gd name="connsiteY2" fmla="*/ 0 h 3386667"/>
              <a:gd name="connsiteX0" fmla="*/ 1345810 w 1345810"/>
              <a:gd name="connsiteY0" fmla="*/ 3386667 h 3386667"/>
              <a:gd name="connsiteX1" fmla="*/ 58876 w 1345810"/>
              <a:gd name="connsiteY1" fmla="*/ 2794000 h 3386667"/>
              <a:gd name="connsiteX2" fmla="*/ 233793 w 1345810"/>
              <a:gd name="connsiteY2" fmla="*/ 0 h 3386667"/>
              <a:gd name="connsiteX0" fmla="*/ 1435212 w 1435212"/>
              <a:gd name="connsiteY0" fmla="*/ 3386667 h 3386667"/>
              <a:gd name="connsiteX1" fmla="*/ 148278 w 1435212"/>
              <a:gd name="connsiteY1" fmla="*/ 2794000 h 3386667"/>
              <a:gd name="connsiteX2" fmla="*/ 47099 w 1435212"/>
              <a:gd name="connsiteY2" fmla="*/ 744484 h 3386667"/>
              <a:gd name="connsiteX3" fmla="*/ 323195 w 1435212"/>
              <a:gd name="connsiteY3" fmla="*/ 0 h 3386667"/>
              <a:gd name="connsiteX0" fmla="*/ 1435212 w 1435212"/>
              <a:gd name="connsiteY0" fmla="*/ 2642183 h 2642183"/>
              <a:gd name="connsiteX1" fmla="*/ 148278 w 1435212"/>
              <a:gd name="connsiteY1" fmla="*/ 2049516 h 2642183"/>
              <a:gd name="connsiteX2" fmla="*/ 47099 w 1435212"/>
              <a:gd name="connsiteY2" fmla="*/ 0 h 2642183"/>
              <a:gd name="connsiteX0" fmla="*/ 1439337 w 1439337"/>
              <a:gd name="connsiteY0" fmla="*/ 3106282 h 3106282"/>
              <a:gd name="connsiteX1" fmla="*/ 152403 w 1439337"/>
              <a:gd name="connsiteY1" fmla="*/ 2513615 h 3106282"/>
              <a:gd name="connsiteX2" fmla="*/ 44008 w 1439337"/>
              <a:gd name="connsiteY2" fmla="*/ 0 h 310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37" h="3106282">
                <a:moveTo>
                  <a:pt x="1439337" y="3106282"/>
                </a:moveTo>
                <a:cubicBezTo>
                  <a:pt x="877714" y="3092171"/>
                  <a:pt x="384958" y="3031329"/>
                  <a:pt x="152403" y="2513615"/>
                </a:cubicBezTo>
                <a:cubicBezTo>
                  <a:pt x="-80152" y="1995901"/>
                  <a:pt x="14855" y="465667"/>
                  <a:pt x="44008" y="0"/>
                </a:cubicBezTo>
              </a:path>
            </a:pathLst>
          </a:custGeom>
          <a:ln w="762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rgbClr val="000000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>
          <a:xfrm>
            <a:off x="280747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83115" y="2076402"/>
            <a:ext cx="1001593" cy="100159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64718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4" name="Straight Arrow Connector 3"/>
          <p:cNvCxnSpPr>
            <a:stCxn id="9" idx="7"/>
            <a:endCxn id="5" idx="3"/>
          </p:cNvCxnSpPr>
          <p:nvPr/>
        </p:nvCxnSpPr>
        <p:spPr>
          <a:xfrm flipV="1">
            <a:off x="2419631" y="2931315"/>
            <a:ext cx="534524" cy="194565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0"/>
            <a:endCxn id="5" idx="4"/>
          </p:cNvCxnSpPr>
          <p:nvPr/>
        </p:nvCxnSpPr>
        <p:spPr>
          <a:xfrm flipH="1" flipV="1">
            <a:off x="3308272" y="3077995"/>
            <a:ext cx="1395560" cy="165229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  <a:endCxn id="9" idx="7"/>
          </p:cNvCxnSpPr>
          <p:nvPr/>
        </p:nvCxnSpPr>
        <p:spPr>
          <a:xfrm flipH="1">
            <a:off x="2419631" y="2931315"/>
            <a:ext cx="3310164" cy="194565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03035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68696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21" idx="0"/>
            <a:endCxn id="5" idx="5"/>
          </p:cNvCxnSpPr>
          <p:nvPr/>
        </p:nvCxnSpPr>
        <p:spPr>
          <a:xfrm flipH="1" flipV="1">
            <a:off x="3662388" y="2931315"/>
            <a:ext cx="3307105" cy="179897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  <a:endCxn id="17" idx="0"/>
          </p:cNvCxnSpPr>
          <p:nvPr/>
        </p:nvCxnSpPr>
        <p:spPr>
          <a:xfrm flipH="1">
            <a:off x="4703832" y="3077995"/>
            <a:ext cx="1380080" cy="1652299"/>
          </a:xfrm>
          <a:prstGeom prst="straightConnector1">
            <a:avLst/>
          </a:prstGeom>
          <a:ln w="57150" cmpd="sng">
            <a:solidFill>
              <a:srgbClr val="D9D9D9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5"/>
            <a:endCxn id="21" idx="0"/>
          </p:cNvCxnSpPr>
          <p:nvPr/>
        </p:nvCxnSpPr>
        <p:spPr>
          <a:xfrm>
            <a:off x="6438028" y="2931315"/>
            <a:ext cx="531465" cy="179897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311944" y="3699303"/>
            <a:ext cx="809367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σ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cx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1673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3629216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5946360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223365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X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500929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Y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-279249" y="643539"/>
            <a:ext cx="2750434" cy="8895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X </a:t>
            </a:r>
            <a:r>
              <a:rPr lang="en-US" sz="3600" b="1" dirty="0" smtClean="0">
                <a:solidFill>
                  <a:srgbClr val="FF0000"/>
                </a:solidFill>
              </a:rPr>
              <a:t>= </a:t>
            </a:r>
            <a:r>
              <a:rPr lang="en-US" sz="3600" b="1" dirty="0" err="1" smtClean="0">
                <a:solidFill>
                  <a:srgbClr val="FF0000"/>
                </a:solidFill>
              </a:rPr>
              <a:t>g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25303" y="643539"/>
            <a:ext cx="2575283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ax</a:t>
            </a:r>
            <a:r>
              <a:rPr lang="en-US" sz="3200" dirty="0" smtClean="0">
                <a:solidFill>
                  <a:srgbClr val="FF0000"/>
                </a:solidFill>
              </a:rPr>
              <a:t> - </a:t>
            </a:r>
            <a:r>
              <a:rPr lang="en-US" sz="3200" dirty="0" err="1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bx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cx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43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72482" y="3812297"/>
            <a:ext cx="809367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σ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ay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33656" y="3343962"/>
            <a:ext cx="809367" cy="6318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σ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ax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Encoding Messages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44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product of </a:t>
            </a:r>
            <a:r>
              <a:rPr lang="en-US" b="1" dirty="0" smtClean="0">
                <a:solidFill>
                  <a:srgbClr val="0000FF"/>
                </a:solidFill>
              </a:rPr>
              <a:t>C</a:t>
            </a:r>
            <a:r>
              <a:rPr lang="en-US" dirty="0" smtClean="0"/>
              <a:t>s, every secret </a:t>
            </a:r>
            <a:r>
              <a:rPr lang="en-US" b="1" dirty="0" err="1" smtClean="0">
                <a:solidFill>
                  <a:srgbClr val="0000FF"/>
                </a:solidFill>
              </a:rPr>
              <a:t>σ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ij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/>
              <a:t>included </a:t>
            </a:r>
            <a:r>
              <a:rPr lang="en-US" dirty="0" smtClean="0"/>
              <a:t>as an exponent once </a:t>
            </a:r>
            <a:r>
              <a:rPr lang="en-US" dirty="0"/>
              <a:t>with (+) </a:t>
            </a:r>
            <a:r>
              <a:rPr lang="en-US" dirty="0" smtClean="0"/>
              <a:t>sign and </a:t>
            </a:r>
            <a:r>
              <a:rPr lang="en-US" dirty="0"/>
              <a:t>once with (-) </a:t>
            </a:r>
            <a:r>
              <a:rPr lang="en-US" dirty="0" smtClean="0"/>
              <a:t>sign: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00FF"/>
                </a:solidFill>
              </a:rPr>
              <a:t>C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Alice</a:t>
            </a:r>
            <a:r>
              <a:rPr lang="en-US" b="1" dirty="0" err="1" smtClean="0">
                <a:solidFill>
                  <a:srgbClr val="0000FF"/>
                </a:solidFill>
              </a:rPr>
              <a:t>C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Bob</a:t>
            </a:r>
            <a:r>
              <a:rPr lang="en-US" b="1" dirty="0" err="1" smtClean="0">
                <a:solidFill>
                  <a:srgbClr val="0000FF"/>
                </a:solidFill>
              </a:rPr>
              <a:t>C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Chris</a:t>
            </a:r>
            <a:r>
              <a:rPr lang="en-US" b="1" dirty="0" err="1" smtClean="0">
                <a:solidFill>
                  <a:srgbClr val="0000FF"/>
                </a:solidFill>
              </a:rPr>
              <a:t>C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b="1" dirty="0" err="1" smtClean="0">
                <a:solidFill>
                  <a:srgbClr val="0000FF"/>
                </a:solidFill>
              </a:rPr>
              <a:t>C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Y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= </a:t>
            </a:r>
            <a:r>
              <a:rPr lang="en-US" b="1" i="1" dirty="0" smtClean="0">
                <a:solidFill>
                  <a:srgbClr val="008000"/>
                </a:solidFill>
              </a:rPr>
              <a:t>m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4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07475" y="2076402"/>
            <a:ext cx="1001593" cy="1001593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83115" y="2076402"/>
            <a:ext cx="1001593" cy="1001593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64718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4" name="Straight Arrow Connector 3"/>
          <p:cNvCxnSpPr>
            <a:stCxn id="9" idx="7"/>
            <a:endCxn id="5" idx="3"/>
          </p:cNvCxnSpPr>
          <p:nvPr/>
        </p:nvCxnSpPr>
        <p:spPr>
          <a:xfrm flipV="1">
            <a:off x="2419631" y="2931315"/>
            <a:ext cx="534524" cy="194565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0"/>
            <a:endCxn id="5" idx="4"/>
          </p:cNvCxnSpPr>
          <p:nvPr/>
        </p:nvCxnSpPr>
        <p:spPr>
          <a:xfrm flipH="1" flipV="1">
            <a:off x="3308272" y="3077995"/>
            <a:ext cx="1395560" cy="165229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  <a:endCxn id="9" idx="7"/>
          </p:cNvCxnSpPr>
          <p:nvPr/>
        </p:nvCxnSpPr>
        <p:spPr>
          <a:xfrm flipH="1">
            <a:off x="2419631" y="2931315"/>
            <a:ext cx="3310164" cy="194565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03035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68696" y="4730294"/>
            <a:ext cx="1001593" cy="1001593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21" idx="0"/>
            <a:endCxn id="5" idx="5"/>
          </p:cNvCxnSpPr>
          <p:nvPr/>
        </p:nvCxnSpPr>
        <p:spPr>
          <a:xfrm flipH="1" flipV="1">
            <a:off x="3662388" y="2931315"/>
            <a:ext cx="3307105" cy="179897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  <a:endCxn id="17" idx="0"/>
          </p:cNvCxnSpPr>
          <p:nvPr/>
        </p:nvCxnSpPr>
        <p:spPr>
          <a:xfrm flipH="1">
            <a:off x="4703832" y="3077995"/>
            <a:ext cx="1380080" cy="1652299"/>
          </a:xfrm>
          <a:prstGeom prst="straightConnector1">
            <a:avLst/>
          </a:prstGeom>
          <a:ln w="57150" cmpd="sng">
            <a:solidFill>
              <a:srgbClr val="D9D9D9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5"/>
            <a:endCxn id="21" idx="0"/>
          </p:cNvCxnSpPr>
          <p:nvPr/>
        </p:nvCxnSpPr>
        <p:spPr>
          <a:xfrm>
            <a:off x="6438028" y="2931315"/>
            <a:ext cx="531465" cy="1798979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41673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9D9D9"/>
                </a:solidFill>
              </a:rPr>
              <a:t>Alice</a:t>
            </a:r>
            <a:endParaRPr lang="en-US" sz="3200" dirty="0">
              <a:solidFill>
                <a:srgbClr val="D9D9D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9216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9D9D9"/>
                </a:solidFill>
              </a:rPr>
              <a:t>Bob</a:t>
            </a:r>
            <a:endParaRPr lang="en-US" sz="3200" dirty="0">
              <a:solidFill>
                <a:srgbClr val="D9D9D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6360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Chris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365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Server X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929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Server Y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88786" y="280393"/>
            <a:ext cx="2750434" cy="8895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</a:t>
            </a:r>
            <a:r>
              <a:rPr lang="en-US" sz="3600" b="1" baseline="-25000" dirty="0" err="1">
                <a:solidFill>
                  <a:srgbClr val="FF0000"/>
                </a:solidFill>
              </a:rPr>
              <a:t>C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hris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= m*</a:t>
            </a:r>
            <a:r>
              <a:rPr lang="en-US" sz="3600" b="1" dirty="0" err="1" smtClean="0">
                <a:solidFill>
                  <a:srgbClr val="FF0000"/>
                </a:solidFill>
              </a:rPr>
              <a:t>g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81257" y="269351"/>
            <a:ext cx="1787871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err="1">
                <a:solidFill>
                  <a:srgbClr val="FF0000"/>
                </a:solidFill>
              </a:rPr>
              <a:t>c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3200" dirty="0" err="1" smtClean="0">
                <a:solidFill>
                  <a:srgbClr val="FF0000"/>
                </a:solidFill>
              </a:rPr>
              <a:t>+σ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cy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1540" y="1537579"/>
            <a:ext cx="6702694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Without knowing the secrets </a:t>
            </a:r>
            <a:r>
              <a:rPr lang="el-GR" sz="3200" dirty="0" smtClean="0"/>
              <a:t>σ</a:t>
            </a:r>
            <a:r>
              <a:rPr lang="en-US" sz="3200" dirty="0" smtClean="0"/>
              <a:t>, an attacker cannot tell whether Alice or Chris is the anonymous sender of </a:t>
            </a:r>
            <a:r>
              <a:rPr lang="en-US" sz="3200" i="1" dirty="0" smtClean="0"/>
              <a:t>m</a:t>
            </a:r>
            <a:endParaRPr lang="en-US" sz="3200" dirty="0" smtClean="0"/>
          </a:p>
          <a:p>
            <a:pPr algn="ctr"/>
            <a:r>
              <a:rPr lang="en-US" sz="3200" dirty="0" smtClean="0"/>
              <a:t>(by DDH assumption)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2713621" y="1169947"/>
            <a:ext cx="754566" cy="367632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069386" y="1169947"/>
            <a:ext cx="876974" cy="367632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45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9352" y="184105"/>
            <a:ext cx="2750434" cy="8895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Alice</a:t>
            </a:r>
            <a:r>
              <a:rPr lang="en-US" sz="3600" b="1" dirty="0" smtClean="0">
                <a:solidFill>
                  <a:srgbClr val="FF0000"/>
                </a:solidFill>
              </a:rPr>
              <a:t> = 1*</a:t>
            </a:r>
            <a:r>
              <a:rPr lang="en-US" sz="3600" b="1" dirty="0" err="1" smtClean="0">
                <a:solidFill>
                  <a:srgbClr val="FF0000"/>
                </a:solidFill>
              </a:rPr>
              <a:t>g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71823" y="190951"/>
            <a:ext cx="1787871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ax</a:t>
            </a:r>
            <a:r>
              <a:rPr lang="en-US" sz="3200" dirty="0" err="1" smtClean="0">
                <a:solidFill>
                  <a:srgbClr val="FF0000"/>
                </a:solidFill>
              </a:rPr>
              <a:t>+σ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ay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3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Resist traffic analysis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sender’s transmission indistinguishable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Prove that transmissions are well-formed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38667" y="165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0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3: Proving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Clients attach non-interactive zero-knowledge proofs of knowledge to their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pPr lvl="1"/>
            <a:r>
              <a:rPr lang="en-US" dirty="0" smtClean="0"/>
              <a:t>Use off-the-shelf ZKP techniques</a:t>
            </a:r>
            <a:br>
              <a:rPr lang="en-US" dirty="0" smtClean="0"/>
            </a:br>
            <a:r>
              <a:rPr lang="en-US" dirty="0" err="1" smtClean="0"/>
              <a:t>Camenisch-Stadler</a:t>
            </a:r>
            <a:r>
              <a:rPr lang="en-US" dirty="0" smtClean="0"/>
              <a:t> [ETH Zurich TR-260, ‘97]</a:t>
            </a:r>
          </a:p>
          <a:p>
            <a:pPr lvl="1"/>
            <a:r>
              <a:rPr lang="en-US" dirty="0" smtClean="0"/>
              <a:t>Servers check proofs before accepting client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r>
              <a:rPr lang="en-US" dirty="0" smtClean="0"/>
              <a:t>Servers prove validity of their </a:t>
            </a:r>
            <a:r>
              <a:rPr lang="en-US" dirty="0" err="1" smtClean="0"/>
              <a:t>ciphertexts</a:t>
            </a:r>
            <a:r>
              <a:rPr lang="en-US" dirty="0" smtClean="0"/>
              <a:t> too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3: Proving Correctness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108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Recall: one client transmits in each messaging round</a:t>
            </a:r>
          </a:p>
          <a:p>
            <a:r>
              <a:rPr lang="en-US" dirty="0" smtClean="0"/>
              <a:t>As in Dissent, we use a </a:t>
            </a:r>
            <a:r>
              <a:rPr lang="en-US" b="1" dirty="0" smtClean="0">
                <a:solidFill>
                  <a:srgbClr val="0000FF"/>
                </a:solidFill>
              </a:rPr>
              <a:t>key shuffle </a:t>
            </a:r>
            <a:r>
              <a:rPr lang="en-US" dirty="0" smtClean="0"/>
              <a:t>to</a:t>
            </a:r>
            <a:r>
              <a:rPr lang="en-US" b="1" dirty="0" smtClean="0"/>
              <a:t> </a:t>
            </a:r>
            <a:r>
              <a:rPr lang="en-US" dirty="0" smtClean="0"/>
              <a:t>assign pseudonymous “owners” to messaging rounds</a:t>
            </a:r>
          </a:p>
          <a:p>
            <a:pPr lvl="1"/>
            <a:r>
              <a:rPr lang="en-US" dirty="0" smtClean="0"/>
              <a:t>Each client submits a pseudonym public key to shuffle</a:t>
            </a:r>
          </a:p>
          <a:p>
            <a:pPr lvl="1"/>
            <a:r>
              <a:rPr lang="en-US" dirty="0" smtClean="0"/>
              <a:t>Shuffle hides owner-to-pseudonym mapping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7480" y="5744514"/>
            <a:ext cx="2143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Pseudonym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075068" y="3991339"/>
            <a:ext cx="1690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Alice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23270" y="3991339"/>
            <a:ext cx="125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Bob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337" y="3991339"/>
            <a:ext cx="125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Chris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68340" y="4052894"/>
            <a:ext cx="2143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Owner</a:t>
            </a:r>
            <a:endParaRPr lang="en-US" sz="3200" dirty="0"/>
          </a:p>
        </p:txBody>
      </p:sp>
      <p:cxnSp>
        <p:nvCxnSpPr>
          <p:cNvPr id="26" name="Straight Arrow Connector 25"/>
          <p:cNvCxnSpPr>
            <a:stCxn id="21" idx="2"/>
          </p:cNvCxnSpPr>
          <p:nvPr/>
        </p:nvCxnSpPr>
        <p:spPr>
          <a:xfrm>
            <a:off x="2920166" y="4637670"/>
            <a:ext cx="2489783" cy="1106844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2"/>
          </p:cNvCxnSpPr>
          <p:nvPr/>
        </p:nvCxnSpPr>
        <p:spPr>
          <a:xfrm flipH="1">
            <a:off x="4373679" y="4637670"/>
            <a:ext cx="1129192" cy="1106844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2"/>
          </p:cNvCxnSpPr>
          <p:nvPr/>
        </p:nvCxnSpPr>
        <p:spPr>
          <a:xfrm flipH="1">
            <a:off x="2920166" y="4637670"/>
            <a:ext cx="1329638" cy="1106844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63749" y="5529652"/>
            <a:ext cx="125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8000"/>
                </a:solidFill>
              </a:rPr>
              <a:t>g</a:t>
            </a:r>
            <a:r>
              <a:rPr lang="en-US" sz="4800" b="1" baseline="30000" dirty="0" err="1" smtClean="0">
                <a:solidFill>
                  <a:srgbClr val="008000"/>
                </a:solidFill>
              </a:rPr>
              <a:t>d</a:t>
            </a:r>
            <a:endParaRPr lang="en-US" sz="4800" b="1" baseline="30000" dirty="0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16816" y="5529652"/>
            <a:ext cx="125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8000"/>
                </a:solidFill>
              </a:rPr>
              <a:t>g</a:t>
            </a:r>
            <a:r>
              <a:rPr lang="en-US" sz="4800" b="1" baseline="30000" dirty="0" err="1">
                <a:solidFill>
                  <a:srgbClr val="008000"/>
                </a:solidFill>
              </a:rPr>
              <a:t>e</a:t>
            </a:r>
            <a:endParaRPr lang="en-US" sz="4800" b="1" baseline="300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9883" y="5529652"/>
            <a:ext cx="125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8000"/>
                </a:solidFill>
              </a:rPr>
              <a:t>g</a:t>
            </a:r>
            <a:r>
              <a:rPr lang="en-US" sz="4800" b="1" baseline="30000" dirty="0" err="1" smtClean="0">
                <a:solidFill>
                  <a:srgbClr val="008000"/>
                </a:solidFill>
              </a:rPr>
              <a:t>f</a:t>
            </a:r>
            <a:endParaRPr lang="en-US" sz="4800" b="1" baseline="300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2717" y="4922800"/>
            <a:ext cx="2424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>
                <a:solidFill>
                  <a:srgbClr val="000000"/>
                </a:solidFill>
              </a:rPr>
              <a:t>A Veriﬁable Secret Shufﬂe and its Application to E-Voting</a:t>
            </a:r>
            <a:r>
              <a:rPr lang="en-US" dirty="0" smtClean="0">
                <a:solidFill>
                  <a:srgbClr val="000000"/>
                </a:solidFill>
              </a:rPr>
              <a:t>” – Neff [CCS ‘01]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4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Proving Correctness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Bob submits a ciphertext in a messaging round owned by pseudonym </a:t>
            </a:r>
            <a:r>
              <a:rPr lang="en-US" b="1" dirty="0" err="1">
                <a:solidFill>
                  <a:srgbClr val="0000FF"/>
                </a:solidFill>
              </a:rPr>
              <a:t>g</a:t>
            </a:r>
            <a:r>
              <a:rPr lang="en-US" b="1" baseline="30000" dirty="0" err="1">
                <a:solidFill>
                  <a:srgbClr val="0000FF"/>
                </a:solidFill>
              </a:rPr>
              <a:t>d</a:t>
            </a:r>
            <a:r>
              <a:rPr lang="en-US" dirty="0"/>
              <a:t>, Bob attaches a proof that:</a:t>
            </a:r>
            <a:endParaRPr lang="en-US" b="1" baseline="30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49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980267" y="3335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25600" y="3874501"/>
            <a:ext cx="68918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</a:rPr>
              <a:t>C</a:t>
            </a:r>
            <a:r>
              <a:rPr lang="en-US" sz="3600" b="1" baseline="-25000" dirty="0" err="1">
                <a:solidFill>
                  <a:srgbClr val="0000FF"/>
                </a:solidFill>
              </a:rPr>
              <a:t>B</a:t>
            </a:r>
            <a:r>
              <a:rPr lang="en-US" sz="3600" b="1" baseline="-25000" dirty="0" err="1" smtClean="0">
                <a:solidFill>
                  <a:srgbClr val="0000FF"/>
                </a:solidFill>
              </a:rPr>
              <a:t>ob</a:t>
            </a:r>
            <a:r>
              <a:rPr lang="en-US" sz="3600" dirty="0" smtClean="0"/>
              <a:t> is a correct encryption of </a:t>
            </a:r>
            <a:r>
              <a:rPr lang="en-US" sz="3600" b="1" dirty="0" smtClean="0">
                <a:solidFill>
                  <a:srgbClr val="008000"/>
                </a:solidFill>
              </a:rPr>
              <a:t>m=1</a:t>
            </a:r>
          </a:p>
          <a:p>
            <a:pPr algn="ctr"/>
            <a:r>
              <a:rPr lang="en-US" sz="3600" b="1" dirty="0" smtClean="0"/>
              <a:t>OR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I know the pseudonym secret </a:t>
            </a:r>
            <a:r>
              <a:rPr lang="en-US" sz="3600" b="1" dirty="0" smtClean="0">
                <a:solidFill>
                  <a:srgbClr val="0000FF"/>
                </a:solidFill>
              </a:rPr>
              <a:t>d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909" y="4337026"/>
            <a:ext cx="1095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/>
              <a:t>PoK</a:t>
            </a:r>
            <a:endParaRPr lang="en-US" sz="4200" b="1" dirty="0" smtClean="0">
              <a:solidFill>
                <a:srgbClr val="3366FF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1168396" y="3318112"/>
            <a:ext cx="846666" cy="2808051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flipH="1">
            <a:off x="8240888" y="3307066"/>
            <a:ext cx="620889" cy="2819097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5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Solution #1: 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9508" y="2405023"/>
            <a:ext cx="168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Blog Server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16" y="1484374"/>
            <a:ext cx="1150993" cy="1693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64" y="1484374"/>
            <a:ext cx="1150993" cy="1693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041" y="1484374"/>
            <a:ext cx="1150993" cy="1693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16" y="3005188"/>
            <a:ext cx="1150993" cy="1693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64" y="3005188"/>
            <a:ext cx="1150993" cy="16931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041" y="3005188"/>
            <a:ext cx="1150993" cy="16931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16" y="4429890"/>
            <a:ext cx="1150993" cy="16931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64" y="4429890"/>
            <a:ext cx="1150993" cy="16931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041" y="4429890"/>
            <a:ext cx="1150993" cy="169312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356922" y="2684644"/>
            <a:ext cx="817394" cy="164117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46846" y="2632449"/>
            <a:ext cx="531118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7" idx="1"/>
          </p:cNvCxnSpPr>
          <p:nvPr/>
        </p:nvCxnSpPr>
        <p:spPr>
          <a:xfrm>
            <a:off x="5128957" y="3177501"/>
            <a:ext cx="567084" cy="209895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</p:cNvCxnSpPr>
          <p:nvPr/>
        </p:nvCxnSpPr>
        <p:spPr>
          <a:xfrm flipV="1">
            <a:off x="6847034" y="4325822"/>
            <a:ext cx="755207" cy="95063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1513003" y="1095888"/>
            <a:ext cx="2263459" cy="3652962"/>
          </a:xfrm>
          <a:custGeom>
            <a:avLst/>
            <a:gdLst>
              <a:gd name="connsiteX0" fmla="*/ 487 w 2263459"/>
              <a:gd name="connsiteY0" fmla="*/ 1287234 h 3652962"/>
              <a:gd name="connsiteX1" fmla="*/ 87469 w 2263459"/>
              <a:gd name="connsiteY1" fmla="*/ 1409000 h 3652962"/>
              <a:gd name="connsiteX2" fmla="*/ 209244 w 2263459"/>
              <a:gd name="connsiteY2" fmla="*/ 1704716 h 3652962"/>
              <a:gd name="connsiteX3" fmla="*/ 261433 w 2263459"/>
              <a:gd name="connsiteY3" fmla="*/ 1878666 h 3652962"/>
              <a:gd name="connsiteX4" fmla="*/ 296226 w 2263459"/>
              <a:gd name="connsiteY4" fmla="*/ 1948246 h 3652962"/>
              <a:gd name="connsiteX5" fmla="*/ 331019 w 2263459"/>
              <a:gd name="connsiteY5" fmla="*/ 2035222 h 3652962"/>
              <a:gd name="connsiteX6" fmla="*/ 400605 w 2263459"/>
              <a:gd name="connsiteY6" fmla="*/ 2156987 h 3652962"/>
              <a:gd name="connsiteX7" fmla="*/ 435397 w 2263459"/>
              <a:gd name="connsiteY7" fmla="*/ 2261357 h 3652962"/>
              <a:gd name="connsiteX8" fmla="*/ 452794 w 2263459"/>
              <a:gd name="connsiteY8" fmla="*/ 2313543 h 3652962"/>
              <a:gd name="connsiteX9" fmla="*/ 435397 w 2263459"/>
              <a:gd name="connsiteY9" fmla="*/ 2557073 h 3652962"/>
              <a:gd name="connsiteX10" fmla="*/ 418001 w 2263459"/>
              <a:gd name="connsiteY10" fmla="*/ 2696234 h 3652962"/>
              <a:gd name="connsiteX11" fmla="*/ 435397 w 2263459"/>
              <a:gd name="connsiteY11" fmla="*/ 3374641 h 3652962"/>
              <a:gd name="connsiteX12" fmla="*/ 487587 w 2263459"/>
              <a:gd name="connsiteY12" fmla="*/ 3479011 h 3652962"/>
              <a:gd name="connsiteX13" fmla="*/ 557173 w 2263459"/>
              <a:gd name="connsiteY13" fmla="*/ 3513801 h 3652962"/>
              <a:gd name="connsiteX14" fmla="*/ 731137 w 2263459"/>
              <a:gd name="connsiteY14" fmla="*/ 3565986 h 3652962"/>
              <a:gd name="connsiteX15" fmla="*/ 1218237 w 2263459"/>
              <a:gd name="connsiteY15" fmla="*/ 3583381 h 3652962"/>
              <a:gd name="connsiteX16" fmla="*/ 1287823 w 2263459"/>
              <a:gd name="connsiteY16" fmla="*/ 3600777 h 3652962"/>
              <a:gd name="connsiteX17" fmla="*/ 1340012 w 2263459"/>
              <a:gd name="connsiteY17" fmla="*/ 3618172 h 3652962"/>
              <a:gd name="connsiteX18" fmla="*/ 1653148 w 2263459"/>
              <a:gd name="connsiteY18" fmla="*/ 3652962 h 3652962"/>
              <a:gd name="connsiteX19" fmla="*/ 1792319 w 2263459"/>
              <a:gd name="connsiteY19" fmla="*/ 3618172 h 3652962"/>
              <a:gd name="connsiteX20" fmla="*/ 1879301 w 2263459"/>
              <a:gd name="connsiteY20" fmla="*/ 3513801 h 3652962"/>
              <a:gd name="connsiteX21" fmla="*/ 1931491 w 2263459"/>
              <a:gd name="connsiteY21" fmla="*/ 3479011 h 3652962"/>
              <a:gd name="connsiteX22" fmla="*/ 2018473 w 2263459"/>
              <a:gd name="connsiteY22" fmla="*/ 3357246 h 3652962"/>
              <a:gd name="connsiteX23" fmla="*/ 2053266 w 2263459"/>
              <a:gd name="connsiteY23" fmla="*/ 3235480 h 3652962"/>
              <a:gd name="connsiteX24" fmla="*/ 2088059 w 2263459"/>
              <a:gd name="connsiteY24" fmla="*/ 3131110 h 3652962"/>
              <a:gd name="connsiteX25" fmla="*/ 2122851 w 2263459"/>
              <a:gd name="connsiteY25" fmla="*/ 3009345 h 3652962"/>
              <a:gd name="connsiteX26" fmla="*/ 2157644 w 2263459"/>
              <a:gd name="connsiteY26" fmla="*/ 2748419 h 3652962"/>
              <a:gd name="connsiteX27" fmla="*/ 2192437 w 2263459"/>
              <a:gd name="connsiteY27" fmla="*/ 2574468 h 3652962"/>
              <a:gd name="connsiteX28" fmla="*/ 2209834 w 2263459"/>
              <a:gd name="connsiteY28" fmla="*/ 2452703 h 3652962"/>
              <a:gd name="connsiteX29" fmla="*/ 2244626 w 2263459"/>
              <a:gd name="connsiteY29" fmla="*/ 2243962 h 3652962"/>
              <a:gd name="connsiteX30" fmla="*/ 2262023 w 2263459"/>
              <a:gd name="connsiteY30" fmla="*/ 2104802 h 3652962"/>
              <a:gd name="connsiteX31" fmla="*/ 2227230 w 2263459"/>
              <a:gd name="connsiteY31" fmla="*/ 939333 h 3652962"/>
              <a:gd name="connsiteX32" fmla="*/ 2192437 w 2263459"/>
              <a:gd name="connsiteY32" fmla="*/ 521852 h 3652962"/>
              <a:gd name="connsiteX33" fmla="*/ 2175041 w 2263459"/>
              <a:gd name="connsiteY33" fmla="*/ 469667 h 3652962"/>
              <a:gd name="connsiteX34" fmla="*/ 2122851 w 2263459"/>
              <a:gd name="connsiteY34" fmla="*/ 452272 h 3652962"/>
              <a:gd name="connsiteX35" fmla="*/ 2035869 w 2263459"/>
              <a:gd name="connsiteY35" fmla="*/ 434877 h 3652962"/>
              <a:gd name="connsiteX36" fmla="*/ 1670544 w 2263459"/>
              <a:gd name="connsiteY36" fmla="*/ 400087 h 3652962"/>
              <a:gd name="connsiteX37" fmla="*/ 1426994 w 2263459"/>
              <a:gd name="connsiteY37" fmla="*/ 173951 h 3652962"/>
              <a:gd name="connsiteX38" fmla="*/ 1374805 w 2263459"/>
              <a:gd name="connsiteY38" fmla="*/ 104371 h 3652962"/>
              <a:gd name="connsiteX39" fmla="*/ 1287823 w 2263459"/>
              <a:gd name="connsiteY39" fmla="*/ 0 h 3652962"/>
              <a:gd name="connsiteX40" fmla="*/ 1131255 w 2263459"/>
              <a:gd name="connsiteY40" fmla="*/ 17395 h 3652962"/>
              <a:gd name="connsiteX41" fmla="*/ 1061669 w 2263459"/>
              <a:gd name="connsiteY41" fmla="*/ 52186 h 3652962"/>
              <a:gd name="connsiteX42" fmla="*/ 957290 w 2263459"/>
              <a:gd name="connsiteY42" fmla="*/ 139161 h 3652962"/>
              <a:gd name="connsiteX43" fmla="*/ 818119 w 2263459"/>
              <a:gd name="connsiteY43" fmla="*/ 243531 h 3652962"/>
              <a:gd name="connsiteX44" fmla="*/ 644155 w 2263459"/>
              <a:gd name="connsiteY44" fmla="*/ 347901 h 3652962"/>
              <a:gd name="connsiteX45" fmla="*/ 539776 w 2263459"/>
              <a:gd name="connsiteY45" fmla="*/ 452272 h 3652962"/>
              <a:gd name="connsiteX46" fmla="*/ 487587 w 2263459"/>
              <a:gd name="connsiteY46" fmla="*/ 504457 h 3652962"/>
              <a:gd name="connsiteX47" fmla="*/ 435397 w 2263459"/>
              <a:gd name="connsiteY47" fmla="*/ 539247 h 3652962"/>
              <a:gd name="connsiteX48" fmla="*/ 365812 w 2263459"/>
              <a:gd name="connsiteY48" fmla="*/ 643617 h 3652962"/>
              <a:gd name="connsiteX49" fmla="*/ 331019 w 2263459"/>
              <a:gd name="connsiteY49" fmla="*/ 695803 h 3652962"/>
              <a:gd name="connsiteX50" fmla="*/ 278830 w 2263459"/>
              <a:gd name="connsiteY50" fmla="*/ 747988 h 3652962"/>
              <a:gd name="connsiteX51" fmla="*/ 226640 w 2263459"/>
              <a:gd name="connsiteY51" fmla="*/ 887148 h 3652962"/>
              <a:gd name="connsiteX52" fmla="*/ 174451 w 2263459"/>
              <a:gd name="connsiteY52" fmla="*/ 1008914 h 3652962"/>
              <a:gd name="connsiteX53" fmla="*/ 139658 w 2263459"/>
              <a:gd name="connsiteY53" fmla="*/ 1130679 h 3652962"/>
              <a:gd name="connsiteX54" fmla="*/ 87469 w 2263459"/>
              <a:gd name="connsiteY54" fmla="*/ 1165469 h 3652962"/>
              <a:gd name="connsiteX55" fmla="*/ 52676 w 2263459"/>
              <a:gd name="connsiteY55" fmla="*/ 1235049 h 3652962"/>
              <a:gd name="connsiteX56" fmla="*/ 487 w 2263459"/>
              <a:gd name="connsiteY56" fmla="*/ 1287234 h 365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263459" h="3652962">
                <a:moveTo>
                  <a:pt x="487" y="1287234"/>
                </a:moveTo>
                <a:cubicBezTo>
                  <a:pt x="6286" y="1316226"/>
                  <a:pt x="65160" y="1364386"/>
                  <a:pt x="87469" y="1409000"/>
                </a:cubicBezTo>
                <a:cubicBezTo>
                  <a:pt x="135146" y="1504347"/>
                  <a:pt x="178610" y="1602610"/>
                  <a:pt x="209244" y="1704716"/>
                </a:cubicBezTo>
                <a:cubicBezTo>
                  <a:pt x="226640" y="1762699"/>
                  <a:pt x="241071" y="1821657"/>
                  <a:pt x="261433" y="1878666"/>
                </a:cubicBezTo>
                <a:cubicBezTo>
                  <a:pt x="270155" y="1903086"/>
                  <a:pt x="285694" y="1924550"/>
                  <a:pt x="296226" y="1948246"/>
                </a:cubicBezTo>
                <a:cubicBezTo>
                  <a:pt x="308909" y="1976780"/>
                  <a:pt x="318336" y="2006688"/>
                  <a:pt x="331019" y="2035222"/>
                </a:cubicBezTo>
                <a:cubicBezTo>
                  <a:pt x="360447" y="2101431"/>
                  <a:pt x="363291" y="2101020"/>
                  <a:pt x="400605" y="2156987"/>
                </a:cubicBezTo>
                <a:lnTo>
                  <a:pt x="435397" y="2261357"/>
                </a:lnTo>
                <a:lnTo>
                  <a:pt x="452794" y="2313543"/>
                </a:lnTo>
                <a:cubicBezTo>
                  <a:pt x="446995" y="2394720"/>
                  <a:pt x="442766" y="2476024"/>
                  <a:pt x="435397" y="2557073"/>
                </a:cubicBezTo>
                <a:cubicBezTo>
                  <a:pt x="431164" y="2603629"/>
                  <a:pt x="418001" y="2649486"/>
                  <a:pt x="418001" y="2696234"/>
                </a:cubicBezTo>
                <a:cubicBezTo>
                  <a:pt x="418001" y="2922444"/>
                  <a:pt x="424636" y="3148687"/>
                  <a:pt x="435397" y="3374641"/>
                </a:cubicBezTo>
                <a:cubicBezTo>
                  <a:pt x="436673" y="3401428"/>
                  <a:pt x="468543" y="3463142"/>
                  <a:pt x="487587" y="3479011"/>
                </a:cubicBezTo>
                <a:cubicBezTo>
                  <a:pt x="507510" y="3495612"/>
                  <a:pt x="533095" y="3504170"/>
                  <a:pt x="557173" y="3513801"/>
                </a:cubicBezTo>
                <a:cubicBezTo>
                  <a:pt x="569517" y="3518738"/>
                  <a:pt x="700758" y="3564087"/>
                  <a:pt x="731137" y="3565986"/>
                </a:cubicBezTo>
                <a:cubicBezTo>
                  <a:pt x="893291" y="3576120"/>
                  <a:pt x="1055870" y="3577583"/>
                  <a:pt x="1218237" y="3583381"/>
                </a:cubicBezTo>
                <a:cubicBezTo>
                  <a:pt x="1241432" y="3589180"/>
                  <a:pt x="1264834" y="3594209"/>
                  <a:pt x="1287823" y="3600777"/>
                </a:cubicBezTo>
                <a:cubicBezTo>
                  <a:pt x="1305455" y="3605814"/>
                  <a:pt x="1321971" y="3614892"/>
                  <a:pt x="1340012" y="3618172"/>
                </a:cubicBezTo>
                <a:cubicBezTo>
                  <a:pt x="1400207" y="3629116"/>
                  <a:pt x="1603195" y="3647967"/>
                  <a:pt x="1653148" y="3652962"/>
                </a:cubicBezTo>
                <a:cubicBezTo>
                  <a:pt x="1699538" y="3641365"/>
                  <a:pt x="1748787" y="3637958"/>
                  <a:pt x="1792319" y="3618172"/>
                </a:cubicBezTo>
                <a:cubicBezTo>
                  <a:pt x="1844573" y="3594422"/>
                  <a:pt x="1843371" y="3549728"/>
                  <a:pt x="1879301" y="3513801"/>
                </a:cubicBezTo>
                <a:cubicBezTo>
                  <a:pt x="1894085" y="3499018"/>
                  <a:pt x="1914094" y="3490608"/>
                  <a:pt x="1931491" y="3479011"/>
                </a:cubicBezTo>
                <a:cubicBezTo>
                  <a:pt x="1943309" y="3463255"/>
                  <a:pt x="2005755" y="3382680"/>
                  <a:pt x="2018473" y="3357246"/>
                </a:cubicBezTo>
                <a:cubicBezTo>
                  <a:pt x="2033087" y="3328020"/>
                  <a:pt x="2044907" y="3263341"/>
                  <a:pt x="2053266" y="3235480"/>
                </a:cubicBezTo>
                <a:cubicBezTo>
                  <a:pt x="2063805" y="3200355"/>
                  <a:pt x="2077521" y="3166235"/>
                  <a:pt x="2088059" y="3131110"/>
                </a:cubicBezTo>
                <a:cubicBezTo>
                  <a:pt x="2153602" y="2912651"/>
                  <a:pt x="2064379" y="3184752"/>
                  <a:pt x="2122851" y="3009345"/>
                </a:cubicBezTo>
                <a:cubicBezTo>
                  <a:pt x="2151891" y="2748013"/>
                  <a:pt x="2126411" y="2951415"/>
                  <a:pt x="2157644" y="2748419"/>
                </a:cubicBezTo>
                <a:cubicBezTo>
                  <a:pt x="2180489" y="2599938"/>
                  <a:pt x="2160798" y="2669380"/>
                  <a:pt x="2192437" y="2574468"/>
                </a:cubicBezTo>
                <a:cubicBezTo>
                  <a:pt x="2198236" y="2533880"/>
                  <a:pt x="2204748" y="2493387"/>
                  <a:pt x="2209834" y="2452703"/>
                </a:cubicBezTo>
                <a:cubicBezTo>
                  <a:pt x="2233140" y="2266268"/>
                  <a:pt x="2209269" y="2350030"/>
                  <a:pt x="2244626" y="2243962"/>
                </a:cubicBezTo>
                <a:cubicBezTo>
                  <a:pt x="2250425" y="2197575"/>
                  <a:pt x="2262023" y="2151550"/>
                  <a:pt x="2262023" y="2104802"/>
                </a:cubicBezTo>
                <a:cubicBezTo>
                  <a:pt x="2262023" y="838959"/>
                  <a:pt x="2274272" y="1480289"/>
                  <a:pt x="2227230" y="939333"/>
                </a:cubicBezTo>
                <a:cubicBezTo>
                  <a:pt x="2222919" y="889762"/>
                  <a:pt x="2201433" y="584817"/>
                  <a:pt x="2192437" y="521852"/>
                </a:cubicBezTo>
                <a:cubicBezTo>
                  <a:pt x="2189844" y="503700"/>
                  <a:pt x="2188007" y="482632"/>
                  <a:pt x="2175041" y="469667"/>
                </a:cubicBezTo>
                <a:cubicBezTo>
                  <a:pt x="2162074" y="456701"/>
                  <a:pt x="2140641" y="456719"/>
                  <a:pt x="2122851" y="452272"/>
                </a:cubicBezTo>
                <a:cubicBezTo>
                  <a:pt x="2094166" y="445101"/>
                  <a:pt x="2065242" y="438266"/>
                  <a:pt x="2035869" y="434877"/>
                </a:cubicBezTo>
                <a:cubicBezTo>
                  <a:pt x="1914349" y="420857"/>
                  <a:pt x="1670544" y="400087"/>
                  <a:pt x="1670544" y="400087"/>
                </a:cubicBezTo>
                <a:cubicBezTo>
                  <a:pt x="1609220" y="347528"/>
                  <a:pt x="1474865" y="237774"/>
                  <a:pt x="1426994" y="173951"/>
                </a:cubicBezTo>
                <a:cubicBezTo>
                  <a:pt x="1409598" y="150758"/>
                  <a:pt x="1393674" y="126383"/>
                  <a:pt x="1374805" y="104371"/>
                </a:cubicBezTo>
                <a:cubicBezTo>
                  <a:pt x="1274347" y="-12821"/>
                  <a:pt x="1364720" y="115337"/>
                  <a:pt x="1287823" y="0"/>
                </a:cubicBezTo>
                <a:cubicBezTo>
                  <a:pt x="1235634" y="5798"/>
                  <a:pt x="1182421" y="5588"/>
                  <a:pt x="1131255" y="17395"/>
                </a:cubicBezTo>
                <a:cubicBezTo>
                  <a:pt x="1105986" y="23226"/>
                  <a:pt x="1084185" y="39320"/>
                  <a:pt x="1061669" y="52186"/>
                </a:cubicBezTo>
                <a:cubicBezTo>
                  <a:pt x="975115" y="101642"/>
                  <a:pt x="1040614" y="70993"/>
                  <a:pt x="957290" y="139161"/>
                </a:cubicBezTo>
                <a:cubicBezTo>
                  <a:pt x="912410" y="175878"/>
                  <a:pt x="869984" y="217601"/>
                  <a:pt x="818119" y="243531"/>
                </a:cubicBezTo>
                <a:cubicBezTo>
                  <a:pt x="738474" y="283350"/>
                  <a:pt x="707097" y="291258"/>
                  <a:pt x="644155" y="347901"/>
                </a:cubicBezTo>
                <a:cubicBezTo>
                  <a:pt x="607582" y="380815"/>
                  <a:pt x="574569" y="417482"/>
                  <a:pt x="539776" y="452272"/>
                </a:cubicBezTo>
                <a:cubicBezTo>
                  <a:pt x="522380" y="469667"/>
                  <a:pt x="508057" y="490812"/>
                  <a:pt x="487587" y="504457"/>
                </a:cubicBezTo>
                <a:lnTo>
                  <a:pt x="435397" y="539247"/>
                </a:lnTo>
                <a:cubicBezTo>
                  <a:pt x="404825" y="630957"/>
                  <a:pt x="438207" y="556750"/>
                  <a:pt x="365812" y="643617"/>
                </a:cubicBezTo>
                <a:cubicBezTo>
                  <a:pt x="352427" y="659678"/>
                  <a:pt x="344404" y="679742"/>
                  <a:pt x="331019" y="695803"/>
                </a:cubicBezTo>
                <a:cubicBezTo>
                  <a:pt x="315269" y="714702"/>
                  <a:pt x="293130" y="727970"/>
                  <a:pt x="278830" y="747988"/>
                </a:cubicBezTo>
                <a:cubicBezTo>
                  <a:pt x="227847" y="819358"/>
                  <a:pt x="255395" y="810474"/>
                  <a:pt x="226640" y="887148"/>
                </a:cubicBezTo>
                <a:cubicBezTo>
                  <a:pt x="170973" y="1035578"/>
                  <a:pt x="209009" y="887968"/>
                  <a:pt x="174451" y="1008914"/>
                </a:cubicBezTo>
                <a:cubicBezTo>
                  <a:pt x="173061" y="1013780"/>
                  <a:pt x="148929" y="1119091"/>
                  <a:pt x="139658" y="1130679"/>
                </a:cubicBezTo>
                <a:cubicBezTo>
                  <a:pt x="126597" y="1147004"/>
                  <a:pt x="104865" y="1153872"/>
                  <a:pt x="87469" y="1165469"/>
                </a:cubicBezTo>
                <a:cubicBezTo>
                  <a:pt x="75871" y="1188662"/>
                  <a:pt x="65542" y="1212535"/>
                  <a:pt x="52676" y="1235049"/>
                </a:cubicBezTo>
                <a:cubicBezTo>
                  <a:pt x="42303" y="1253201"/>
                  <a:pt x="-5312" y="1258242"/>
                  <a:pt x="487" y="1287234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374861" y="3148505"/>
            <a:ext cx="2174601" cy="3200690"/>
          </a:xfrm>
          <a:custGeom>
            <a:avLst/>
            <a:gdLst>
              <a:gd name="connsiteX0" fmla="*/ 382768 w 2174601"/>
              <a:gd name="connsiteY0" fmla="*/ 243531 h 3200690"/>
              <a:gd name="connsiteX1" fmla="*/ 887265 w 2174601"/>
              <a:gd name="connsiteY1" fmla="*/ 226135 h 3200690"/>
              <a:gd name="connsiteX2" fmla="*/ 1165608 w 2174601"/>
              <a:gd name="connsiteY2" fmla="*/ 208740 h 3200690"/>
              <a:gd name="connsiteX3" fmla="*/ 1217797 w 2174601"/>
              <a:gd name="connsiteY3" fmla="*/ 173950 h 3200690"/>
              <a:gd name="connsiteX4" fmla="*/ 1287383 w 2174601"/>
              <a:gd name="connsiteY4" fmla="*/ 121765 h 3200690"/>
              <a:gd name="connsiteX5" fmla="*/ 1461347 w 2174601"/>
              <a:gd name="connsiteY5" fmla="*/ 69580 h 3200690"/>
              <a:gd name="connsiteX6" fmla="*/ 1513537 w 2174601"/>
              <a:gd name="connsiteY6" fmla="*/ 34790 h 3200690"/>
              <a:gd name="connsiteX7" fmla="*/ 1617915 w 2174601"/>
              <a:gd name="connsiteY7" fmla="*/ 0 h 3200690"/>
              <a:gd name="connsiteX8" fmla="*/ 1826672 w 2174601"/>
              <a:gd name="connsiteY8" fmla="*/ 34790 h 3200690"/>
              <a:gd name="connsiteX9" fmla="*/ 1878862 w 2174601"/>
              <a:gd name="connsiteY9" fmla="*/ 69580 h 3200690"/>
              <a:gd name="connsiteX10" fmla="*/ 2000637 w 2174601"/>
              <a:gd name="connsiteY10" fmla="*/ 173950 h 3200690"/>
              <a:gd name="connsiteX11" fmla="*/ 2035430 w 2174601"/>
              <a:gd name="connsiteY11" fmla="*/ 226135 h 3200690"/>
              <a:gd name="connsiteX12" fmla="*/ 2087619 w 2174601"/>
              <a:gd name="connsiteY12" fmla="*/ 330506 h 3200690"/>
              <a:gd name="connsiteX13" fmla="*/ 2122412 w 2174601"/>
              <a:gd name="connsiteY13" fmla="*/ 487061 h 3200690"/>
              <a:gd name="connsiteX14" fmla="*/ 2105015 w 2174601"/>
              <a:gd name="connsiteY14" fmla="*/ 1061098 h 3200690"/>
              <a:gd name="connsiteX15" fmla="*/ 2087619 w 2174601"/>
              <a:gd name="connsiteY15" fmla="*/ 1200258 h 3200690"/>
              <a:gd name="connsiteX16" fmla="*/ 2122412 w 2174601"/>
              <a:gd name="connsiteY16" fmla="*/ 1669925 h 3200690"/>
              <a:gd name="connsiteX17" fmla="*/ 2139808 w 2174601"/>
              <a:gd name="connsiteY17" fmla="*/ 1826480 h 3200690"/>
              <a:gd name="connsiteX18" fmla="*/ 2174601 w 2174601"/>
              <a:gd name="connsiteY18" fmla="*/ 2000431 h 3200690"/>
              <a:gd name="connsiteX19" fmla="*/ 2139808 w 2174601"/>
              <a:gd name="connsiteY19" fmla="*/ 2104801 h 3200690"/>
              <a:gd name="connsiteX20" fmla="*/ 2035430 w 2174601"/>
              <a:gd name="connsiteY20" fmla="*/ 2243962 h 3200690"/>
              <a:gd name="connsiteX21" fmla="*/ 1948447 w 2174601"/>
              <a:gd name="connsiteY21" fmla="*/ 2470097 h 3200690"/>
              <a:gd name="connsiteX22" fmla="*/ 1896258 w 2174601"/>
              <a:gd name="connsiteY22" fmla="*/ 2557073 h 3200690"/>
              <a:gd name="connsiteX23" fmla="*/ 1878862 w 2174601"/>
              <a:gd name="connsiteY23" fmla="*/ 2609258 h 3200690"/>
              <a:gd name="connsiteX24" fmla="*/ 1826672 w 2174601"/>
              <a:gd name="connsiteY24" fmla="*/ 2696233 h 3200690"/>
              <a:gd name="connsiteX25" fmla="*/ 1809276 w 2174601"/>
              <a:gd name="connsiteY25" fmla="*/ 2765813 h 3200690"/>
              <a:gd name="connsiteX26" fmla="*/ 1791880 w 2174601"/>
              <a:gd name="connsiteY26" fmla="*/ 2887579 h 3200690"/>
              <a:gd name="connsiteX27" fmla="*/ 1704897 w 2174601"/>
              <a:gd name="connsiteY27" fmla="*/ 3026739 h 3200690"/>
              <a:gd name="connsiteX28" fmla="*/ 1635312 w 2174601"/>
              <a:gd name="connsiteY28" fmla="*/ 3131109 h 3200690"/>
              <a:gd name="connsiteX29" fmla="*/ 1583122 w 2174601"/>
              <a:gd name="connsiteY29" fmla="*/ 3165900 h 3200690"/>
              <a:gd name="connsiteX30" fmla="*/ 1339572 w 2174601"/>
              <a:gd name="connsiteY30" fmla="*/ 3200690 h 3200690"/>
              <a:gd name="connsiteX31" fmla="*/ 869869 w 2174601"/>
              <a:gd name="connsiteY31" fmla="*/ 3165900 h 3200690"/>
              <a:gd name="connsiteX32" fmla="*/ 817679 w 2174601"/>
              <a:gd name="connsiteY32" fmla="*/ 3131109 h 3200690"/>
              <a:gd name="connsiteX33" fmla="*/ 748094 w 2174601"/>
              <a:gd name="connsiteY33" fmla="*/ 3113714 h 3200690"/>
              <a:gd name="connsiteX34" fmla="*/ 608922 w 2174601"/>
              <a:gd name="connsiteY34" fmla="*/ 2957159 h 3200690"/>
              <a:gd name="connsiteX35" fmla="*/ 487147 w 2174601"/>
              <a:gd name="connsiteY35" fmla="*/ 2696233 h 3200690"/>
              <a:gd name="connsiteX36" fmla="*/ 434958 w 2174601"/>
              <a:gd name="connsiteY36" fmla="*/ 2557073 h 3200690"/>
              <a:gd name="connsiteX37" fmla="*/ 417561 w 2174601"/>
              <a:gd name="connsiteY37" fmla="*/ 2470097 h 3200690"/>
              <a:gd name="connsiteX38" fmla="*/ 400165 w 2174601"/>
              <a:gd name="connsiteY38" fmla="*/ 2122196 h 3200690"/>
              <a:gd name="connsiteX39" fmla="*/ 365372 w 2174601"/>
              <a:gd name="connsiteY39" fmla="*/ 2070011 h 3200690"/>
              <a:gd name="connsiteX40" fmla="*/ 347976 w 2174601"/>
              <a:gd name="connsiteY40" fmla="*/ 2017826 h 3200690"/>
              <a:gd name="connsiteX41" fmla="*/ 295786 w 2174601"/>
              <a:gd name="connsiteY41" fmla="*/ 2000431 h 3200690"/>
              <a:gd name="connsiteX42" fmla="*/ 243597 w 2174601"/>
              <a:gd name="connsiteY42" fmla="*/ 1965641 h 3200690"/>
              <a:gd name="connsiteX43" fmla="*/ 139218 w 2174601"/>
              <a:gd name="connsiteY43" fmla="*/ 1930851 h 3200690"/>
              <a:gd name="connsiteX44" fmla="*/ 121822 w 2174601"/>
              <a:gd name="connsiteY44" fmla="*/ 1878666 h 3200690"/>
              <a:gd name="connsiteX45" fmla="*/ 87029 w 2174601"/>
              <a:gd name="connsiteY45" fmla="*/ 1826480 h 3200690"/>
              <a:gd name="connsiteX46" fmla="*/ 34840 w 2174601"/>
              <a:gd name="connsiteY46" fmla="*/ 1669925 h 3200690"/>
              <a:gd name="connsiteX47" fmla="*/ 17443 w 2174601"/>
              <a:gd name="connsiteY47" fmla="*/ 1617740 h 3200690"/>
              <a:gd name="connsiteX48" fmla="*/ 47 w 2174601"/>
              <a:gd name="connsiteY48" fmla="*/ 1548160 h 320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74601" h="3200690">
                <a:moveTo>
                  <a:pt x="382768" y="243531"/>
                </a:moveTo>
                <a:lnTo>
                  <a:pt x="887265" y="226135"/>
                </a:lnTo>
                <a:cubicBezTo>
                  <a:pt x="980135" y="222008"/>
                  <a:pt x="1073783" y="223237"/>
                  <a:pt x="1165608" y="208740"/>
                </a:cubicBezTo>
                <a:cubicBezTo>
                  <a:pt x="1186259" y="205480"/>
                  <a:pt x="1200784" y="186101"/>
                  <a:pt x="1217797" y="173950"/>
                </a:cubicBezTo>
                <a:cubicBezTo>
                  <a:pt x="1241390" y="157099"/>
                  <a:pt x="1261450" y="134730"/>
                  <a:pt x="1287383" y="121765"/>
                </a:cubicBezTo>
                <a:cubicBezTo>
                  <a:pt x="1329735" y="100591"/>
                  <a:pt x="1411405" y="82065"/>
                  <a:pt x="1461347" y="69580"/>
                </a:cubicBezTo>
                <a:cubicBezTo>
                  <a:pt x="1478744" y="57983"/>
                  <a:pt x="1494431" y="43281"/>
                  <a:pt x="1513537" y="34790"/>
                </a:cubicBezTo>
                <a:cubicBezTo>
                  <a:pt x="1547051" y="19896"/>
                  <a:pt x="1617915" y="0"/>
                  <a:pt x="1617915" y="0"/>
                </a:cubicBezTo>
                <a:cubicBezTo>
                  <a:pt x="1687501" y="11597"/>
                  <a:pt x="1758508" y="16615"/>
                  <a:pt x="1826672" y="34790"/>
                </a:cubicBezTo>
                <a:cubicBezTo>
                  <a:pt x="1846874" y="40177"/>
                  <a:pt x="1861848" y="57428"/>
                  <a:pt x="1878862" y="69580"/>
                </a:cubicBezTo>
                <a:cubicBezTo>
                  <a:pt x="1926287" y="103452"/>
                  <a:pt x="1963449" y="129328"/>
                  <a:pt x="2000637" y="173950"/>
                </a:cubicBezTo>
                <a:cubicBezTo>
                  <a:pt x="2014022" y="190010"/>
                  <a:pt x="2023832" y="208740"/>
                  <a:pt x="2035430" y="226135"/>
                </a:cubicBezTo>
                <a:cubicBezTo>
                  <a:pt x="2079154" y="357302"/>
                  <a:pt x="2020174" y="195626"/>
                  <a:pt x="2087619" y="330506"/>
                </a:cubicBezTo>
                <a:cubicBezTo>
                  <a:pt x="2109031" y="373326"/>
                  <a:pt x="2115731" y="446980"/>
                  <a:pt x="2122412" y="487061"/>
                </a:cubicBezTo>
                <a:cubicBezTo>
                  <a:pt x="2116613" y="678407"/>
                  <a:pt x="2114343" y="869892"/>
                  <a:pt x="2105015" y="1061098"/>
                </a:cubicBezTo>
                <a:cubicBezTo>
                  <a:pt x="2102737" y="1107790"/>
                  <a:pt x="2086284" y="1153529"/>
                  <a:pt x="2087619" y="1200258"/>
                </a:cubicBezTo>
                <a:cubicBezTo>
                  <a:pt x="2092103" y="1357179"/>
                  <a:pt x="2109374" y="1513483"/>
                  <a:pt x="2122412" y="1669925"/>
                </a:cubicBezTo>
                <a:cubicBezTo>
                  <a:pt x="2126773" y="1722250"/>
                  <a:pt x="2131618" y="1774616"/>
                  <a:pt x="2139808" y="1826480"/>
                </a:cubicBezTo>
                <a:cubicBezTo>
                  <a:pt x="2149031" y="1884888"/>
                  <a:pt x="2174601" y="2000431"/>
                  <a:pt x="2174601" y="2000431"/>
                </a:cubicBezTo>
                <a:cubicBezTo>
                  <a:pt x="2163003" y="2035221"/>
                  <a:pt x="2157370" y="2072607"/>
                  <a:pt x="2139808" y="2104801"/>
                </a:cubicBezTo>
                <a:cubicBezTo>
                  <a:pt x="2062981" y="2245639"/>
                  <a:pt x="2087541" y="2139748"/>
                  <a:pt x="2035430" y="2243962"/>
                </a:cubicBezTo>
                <a:cubicBezTo>
                  <a:pt x="1845005" y="2624782"/>
                  <a:pt x="2100005" y="2136694"/>
                  <a:pt x="1948447" y="2470097"/>
                </a:cubicBezTo>
                <a:cubicBezTo>
                  <a:pt x="1934455" y="2500877"/>
                  <a:pt x="1911379" y="2526832"/>
                  <a:pt x="1896258" y="2557073"/>
                </a:cubicBezTo>
                <a:cubicBezTo>
                  <a:pt x="1888057" y="2573473"/>
                  <a:pt x="1887063" y="2592858"/>
                  <a:pt x="1878862" y="2609258"/>
                </a:cubicBezTo>
                <a:cubicBezTo>
                  <a:pt x="1863740" y="2639499"/>
                  <a:pt x="1844069" y="2667241"/>
                  <a:pt x="1826672" y="2696233"/>
                </a:cubicBezTo>
                <a:cubicBezTo>
                  <a:pt x="1820873" y="2719426"/>
                  <a:pt x="1813553" y="2742291"/>
                  <a:pt x="1809276" y="2765813"/>
                </a:cubicBezTo>
                <a:cubicBezTo>
                  <a:pt x="1801941" y="2806152"/>
                  <a:pt x="1802669" y="2848023"/>
                  <a:pt x="1791880" y="2887579"/>
                </a:cubicBezTo>
                <a:cubicBezTo>
                  <a:pt x="1777107" y="2941741"/>
                  <a:pt x="1735765" y="2982645"/>
                  <a:pt x="1704897" y="3026739"/>
                </a:cubicBezTo>
                <a:cubicBezTo>
                  <a:pt x="1680917" y="3060993"/>
                  <a:pt x="1670103" y="3107916"/>
                  <a:pt x="1635312" y="3131109"/>
                </a:cubicBezTo>
                <a:cubicBezTo>
                  <a:pt x="1617915" y="3142706"/>
                  <a:pt x="1603474" y="3161112"/>
                  <a:pt x="1583122" y="3165900"/>
                </a:cubicBezTo>
                <a:cubicBezTo>
                  <a:pt x="1503294" y="3184682"/>
                  <a:pt x="1339572" y="3200690"/>
                  <a:pt x="1339572" y="3200690"/>
                </a:cubicBezTo>
                <a:cubicBezTo>
                  <a:pt x="1183004" y="3189093"/>
                  <a:pt x="1025489" y="3186648"/>
                  <a:pt x="869869" y="3165900"/>
                </a:cubicBezTo>
                <a:cubicBezTo>
                  <a:pt x="849145" y="3163137"/>
                  <a:pt x="836896" y="3139345"/>
                  <a:pt x="817679" y="3131109"/>
                </a:cubicBezTo>
                <a:cubicBezTo>
                  <a:pt x="795703" y="3121691"/>
                  <a:pt x="771289" y="3119512"/>
                  <a:pt x="748094" y="3113714"/>
                </a:cubicBezTo>
                <a:cubicBezTo>
                  <a:pt x="685412" y="3051037"/>
                  <a:pt x="661467" y="3032217"/>
                  <a:pt x="608922" y="2957159"/>
                </a:cubicBezTo>
                <a:cubicBezTo>
                  <a:pt x="543339" y="2863477"/>
                  <a:pt x="534679" y="2815053"/>
                  <a:pt x="487147" y="2696233"/>
                </a:cubicBezTo>
                <a:cubicBezTo>
                  <a:pt x="476502" y="2669622"/>
                  <a:pt x="444050" y="2593437"/>
                  <a:pt x="434958" y="2557073"/>
                </a:cubicBezTo>
                <a:cubicBezTo>
                  <a:pt x="427787" y="2528390"/>
                  <a:pt x="423360" y="2499089"/>
                  <a:pt x="417561" y="2470097"/>
                </a:cubicBezTo>
                <a:cubicBezTo>
                  <a:pt x="411762" y="2354130"/>
                  <a:pt x="415184" y="2237332"/>
                  <a:pt x="400165" y="2122196"/>
                </a:cubicBezTo>
                <a:cubicBezTo>
                  <a:pt x="397461" y="2101465"/>
                  <a:pt x="374722" y="2088710"/>
                  <a:pt x="365372" y="2070011"/>
                </a:cubicBezTo>
                <a:cubicBezTo>
                  <a:pt x="357171" y="2053611"/>
                  <a:pt x="360942" y="2030791"/>
                  <a:pt x="347976" y="2017826"/>
                </a:cubicBezTo>
                <a:cubicBezTo>
                  <a:pt x="335009" y="2004860"/>
                  <a:pt x="313183" y="2006229"/>
                  <a:pt x="295786" y="2000431"/>
                </a:cubicBezTo>
                <a:cubicBezTo>
                  <a:pt x="278390" y="1988834"/>
                  <a:pt x="262703" y="1974132"/>
                  <a:pt x="243597" y="1965641"/>
                </a:cubicBezTo>
                <a:cubicBezTo>
                  <a:pt x="210083" y="1950747"/>
                  <a:pt x="139218" y="1930851"/>
                  <a:pt x="139218" y="1930851"/>
                </a:cubicBezTo>
                <a:cubicBezTo>
                  <a:pt x="133419" y="1913456"/>
                  <a:pt x="130023" y="1895066"/>
                  <a:pt x="121822" y="1878666"/>
                </a:cubicBezTo>
                <a:cubicBezTo>
                  <a:pt x="112472" y="1859966"/>
                  <a:pt x="95521" y="1845585"/>
                  <a:pt x="87029" y="1826480"/>
                </a:cubicBezTo>
                <a:cubicBezTo>
                  <a:pt x="87022" y="1826465"/>
                  <a:pt x="43541" y="1696025"/>
                  <a:pt x="34840" y="1669925"/>
                </a:cubicBezTo>
                <a:lnTo>
                  <a:pt x="17443" y="1617740"/>
                </a:lnTo>
                <a:cubicBezTo>
                  <a:pt x="-1787" y="1560056"/>
                  <a:pt x="47" y="1583891"/>
                  <a:pt x="47" y="1548160"/>
                </a:cubicBezTo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740233" y="1339419"/>
            <a:ext cx="3409701" cy="3549319"/>
          </a:xfrm>
          <a:custGeom>
            <a:avLst/>
            <a:gdLst>
              <a:gd name="connsiteX0" fmla="*/ 0 w 3409701"/>
              <a:gd name="connsiteY0" fmla="*/ 469667 h 3549319"/>
              <a:gd name="connsiteX1" fmla="*/ 139172 w 3409701"/>
              <a:gd name="connsiteY1" fmla="*/ 452272 h 3549319"/>
              <a:gd name="connsiteX2" fmla="*/ 434911 w 3409701"/>
              <a:gd name="connsiteY2" fmla="*/ 434876 h 3549319"/>
              <a:gd name="connsiteX3" fmla="*/ 556686 w 3409701"/>
              <a:gd name="connsiteY3" fmla="*/ 400086 h 3549319"/>
              <a:gd name="connsiteX4" fmla="*/ 661065 w 3409701"/>
              <a:gd name="connsiteY4" fmla="*/ 382691 h 3549319"/>
              <a:gd name="connsiteX5" fmla="*/ 800236 w 3409701"/>
              <a:gd name="connsiteY5" fmla="*/ 347901 h 3549319"/>
              <a:gd name="connsiteX6" fmla="*/ 904615 w 3409701"/>
              <a:gd name="connsiteY6" fmla="*/ 330506 h 3549319"/>
              <a:gd name="connsiteX7" fmla="*/ 1130768 w 3409701"/>
              <a:gd name="connsiteY7" fmla="*/ 278321 h 3549319"/>
              <a:gd name="connsiteX8" fmla="*/ 1687454 w 3409701"/>
              <a:gd name="connsiteY8" fmla="*/ 226136 h 3549319"/>
              <a:gd name="connsiteX9" fmla="*/ 1913608 w 3409701"/>
              <a:gd name="connsiteY9" fmla="*/ 173951 h 3549319"/>
              <a:gd name="connsiteX10" fmla="*/ 2017986 w 3409701"/>
              <a:gd name="connsiteY10" fmla="*/ 139161 h 3549319"/>
              <a:gd name="connsiteX11" fmla="*/ 2070176 w 3409701"/>
              <a:gd name="connsiteY11" fmla="*/ 121766 h 3549319"/>
              <a:gd name="connsiteX12" fmla="*/ 2122365 w 3409701"/>
              <a:gd name="connsiteY12" fmla="*/ 104370 h 3549319"/>
              <a:gd name="connsiteX13" fmla="*/ 2365915 w 3409701"/>
              <a:gd name="connsiteY13" fmla="*/ 69580 h 3549319"/>
              <a:gd name="connsiteX14" fmla="*/ 2505086 w 3409701"/>
              <a:gd name="connsiteY14" fmla="*/ 17395 h 3549319"/>
              <a:gd name="connsiteX15" fmla="*/ 2644258 w 3409701"/>
              <a:gd name="connsiteY15" fmla="*/ 0 h 3549319"/>
              <a:gd name="connsiteX16" fmla="*/ 3200944 w 3409701"/>
              <a:gd name="connsiteY16" fmla="*/ 17395 h 3549319"/>
              <a:gd name="connsiteX17" fmla="*/ 3253133 w 3409701"/>
              <a:gd name="connsiteY17" fmla="*/ 86975 h 3549319"/>
              <a:gd name="connsiteX18" fmla="*/ 3287926 w 3409701"/>
              <a:gd name="connsiteY18" fmla="*/ 226136 h 3549319"/>
              <a:gd name="connsiteX19" fmla="*/ 3322719 w 3409701"/>
              <a:gd name="connsiteY19" fmla="*/ 330506 h 3549319"/>
              <a:gd name="connsiteX20" fmla="*/ 3357512 w 3409701"/>
              <a:gd name="connsiteY20" fmla="*/ 504457 h 3549319"/>
              <a:gd name="connsiteX21" fmla="*/ 3374908 w 3409701"/>
              <a:gd name="connsiteY21" fmla="*/ 887148 h 3549319"/>
              <a:gd name="connsiteX22" fmla="*/ 3409701 w 3409701"/>
              <a:gd name="connsiteY22" fmla="*/ 1078493 h 3549319"/>
              <a:gd name="connsiteX23" fmla="*/ 3392304 w 3409701"/>
              <a:gd name="connsiteY23" fmla="*/ 1756901 h 3549319"/>
              <a:gd name="connsiteX24" fmla="*/ 3287926 w 3409701"/>
              <a:gd name="connsiteY24" fmla="*/ 2017826 h 3549319"/>
              <a:gd name="connsiteX25" fmla="*/ 3270529 w 3409701"/>
              <a:gd name="connsiteY25" fmla="*/ 2087407 h 3549319"/>
              <a:gd name="connsiteX26" fmla="*/ 3235737 w 3409701"/>
              <a:gd name="connsiteY26" fmla="*/ 2261357 h 3549319"/>
              <a:gd name="connsiteX27" fmla="*/ 3253133 w 3409701"/>
              <a:gd name="connsiteY27" fmla="*/ 2591863 h 3549319"/>
              <a:gd name="connsiteX28" fmla="*/ 3287926 w 3409701"/>
              <a:gd name="connsiteY28" fmla="*/ 2731024 h 3549319"/>
              <a:gd name="connsiteX29" fmla="*/ 3235737 w 3409701"/>
              <a:gd name="connsiteY29" fmla="*/ 3148505 h 3549319"/>
              <a:gd name="connsiteX30" fmla="*/ 3183547 w 3409701"/>
              <a:gd name="connsiteY30" fmla="*/ 3322455 h 3549319"/>
              <a:gd name="connsiteX31" fmla="*/ 3166151 w 3409701"/>
              <a:gd name="connsiteY31" fmla="*/ 3374641 h 3549319"/>
              <a:gd name="connsiteX32" fmla="*/ 3044376 w 3409701"/>
              <a:gd name="connsiteY32" fmla="*/ 3444221 h 3549319"/>
              <a:gd name="connsiteX33" fmla="*/ 2626861 w 3409701"/>
              <a:gd name="connsiteY33" fmla="*/ 3426826 h 3549319"/>
              <a:gd name="connsiteX34" fmla="*/ 2365915 w 3409701"/>
              <a:gd name="connsiteY34" fmla="*/ 3461616 h 3549319"/>
              <a:gd name="connsiteX35" fmla="*/ 2122365 w 3409701"/>
              <a:gd name="connsiteY35" fmla="*/ 3479011 h 3549319"/>
              <a:gd name="connsiteX36" fmla="*/ 2035383 w 3409701"/>
              <a:gd name="connsiteY36" fmla="*/ 3496406 h 3549319"/>
              <a:gd name="connsiteX37" fmla="*/ 1983193 w 3409701"/>
              <a:gd name="connsiteY37" fmla="*/ 3513801 h 3549319"/>
              <a:gd name="connsiteX38" fmla="*/ 1826626 w 3409701"/>
              <a:gd name="connsiteY38" fmla="*/ 3548591 h 3549319"/>
              <a:gd name="connsiteX39" fmla="*/ 1791833 w 3409701"/>
              <a:gd name="connsiteY39" fmla="*/ 3548591 h 354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409701" h="3549319">
                <a:moveTo>
                  <a:pt x="0" y="469667"/>
                </a:moveTo>
                <a:cubicBezTo>
                  <a:pt x="46391" y="463869"/>
                  <a:pt x="92569" y="456000"/>
                  <a:pt x="139172" y="452272"/>
                </a:cubicBezTo>
                <a:cubicBezTo>
                  <a:pt x="237608" y="444398"/>
                  <a:pt x="336923" y="447124"/>
                  <a:pt x="434911" y="434876"/>
                </a:cubicBezTo>
                <a:cubicBezTo>
                  <a:pt x="476801" y="429640"/>
                  <a:pt x="515551" y="409578"/>
                  <a:pt x="556686" y="400086"/>
                </a:cubicBezTo>
                <a:cubicBezTo>
                  <a:pt x="591056" y="392155"/>
                  <a:pt x="626575" y="390081"/>
                  <a:pt x="661065" y="382691"/>
                </a:cubicBezTo>
                <a:cubicBezTo>
                  <a:pt x="707822" y="372673"/>
                  <a:pt x="753479" y="357919"/>
                  <a:pt x="800236" y="347901"/>
                </a:cubicBezTo>
                <a:cubicBezTo>
                  <a:pt x="834726" y="340511"/>
                  <a:pt x="870099" y="337772"/>
                  <a:pt x="904615" y="330506"/>
                </a:cubicBezTo>
                <a:cubicBezTo>
                  <a:pt x="980321" y="314569"/>
                  <a:pt x="1054905" y="293492"/>
                  <a:pt x="1130768" y="278321"/>
                </a:cubicBezTo>
                <a:cubicBezTo>
                  <a:pt x="1382222" y="228034"/>
                  <a:pt x="1387327" y="241141"/>
                  <a:pt x="1687454" y="226136"/>
                </a:cubicBezTo>
                <a:cubicBezTo>
                  <a:pt x="1778077" y="208013"/>
                  <a:pt x="1815693" y="201924"/>
                  <a:pt x="1913608" y="173951"/>
                </a:cubicBezTo>
                <a:cubicBezTo>
                  <a:pt x="1948872" y="163877"/>
                  <a:pt x="1983193" y="150758"/>
                  <a:pt x="2017986" y="139161"/>
                </a:cubicBezTo>
                <a:lnTo>
                  <a:pt x="2070176" y="121766"/>
                </a:lnTo>
                <a:cubicBezTo>
                  <a:pt x="2087572" y="115968"/>
                  <a:pt x="2104212" y="106963"/>
                  <a:pt x="2122365" y="104370"/>
                </a:cubicBezTo>
                <a:lnTo>
                  <a:pt x="2365915" y="69580"/>
                </a:lnTo>
                <a:cubicBezTo>
                  <a:pt x="2373169" y="66679"/>
                  <a:pt x="2480088" y="21940"/>
                  <a:pt x="2505086" y="17395"/>
                </a:cubicBezTo>
                <a:cubicBezTo>
                  <a:pt x="2551084" y="9032"/>
                  <a:pt x="2597867" y="5798"/>
                  <a:pt x="2644258" y="0"/>
                </a:cubicBezTo>
                <a:lnTo>
                  <a:pt x="3200944" y="17395"/>
                </a:lnTo>
                <a:cubicBezTo>
                  <a:pt x="3229645" y="21495"/>
                  <a:pt x="3241981" y="60213"/>
                  <a:pt x="3253133" y="86975"/>
                </a:cubicBezTo>
                <a:cubicBezTo>
                  <a:pt x="3271525" y="131111"/>
                  <a:pt x="3272804" y="180775"/>
                  <a:pt x="3287926" y="226136"/>
                </a:cubicBezTo>
                <a:cubicBezTo>
                  <a:pt x="3299524" y="260926"/>
                  <a:pt x="3315526" y="294546"/>
                  <a:pt x="3322719" y="330506"/>
                </a:cubicBezTo>
                <a:lnTo>
                  <a:pt x="3357512" y="504457"/>
                </a:lnTo>
                <a:cubicBezTo>
                  <a:pt x="3363311" y="632021"/>
                  <a:pt x="3365810" y="759777"/>
                  <a:pt x="3374908" y="887148"/>
                </a:cubicBezTo>
                <a:cubicBezTo>
                  <a:pt x="3377382" y="921777"/>
                  <a:pt x="3401970" y="1039843"/>
                  <a:pt x="3409701" y="1078493"/>
                </a:cubicBezTo>
                <a:cubicBezTo>
                  <a:pt x="3403902" y="1304629"/>
                  <a:pt x="3415269" y="1531859"/>
                  <a:pt x="3392304" y="1756901"/>
                </a:cubicBezTo>
                <a:cubicBezTo>
                  <a:pt x="3383306" y="1845078"/>
                  <a:pt x="3309822" y="1930250"/>
                  <a:pt x="3287926" y="2017826"/>
                </a:cubicBezTo>
                <a:cubicBezTo>
                  <a:pt x="3282127" y="2041020"/>
                  <a:pt x="3275218" y="2063964"/>
                  <a:pt x="3270529" y="2087407"/>
                </a:cubicBezTo>
                <a:cubicBezTo>
                  <a:pt x="3227871" y="2300680"/>
                  <a:pt x="3276147" y="2099727"/>
                  <a:pt x="3235737" y="2261357"/>
                </a:cubicBezTo>
                <a:cubicBezTo>
                  <a:pt x="3241536" y="2371526"/>
                  <a:pt x="3240949" y="2482217"/>
                  <a:pt x="3253133" y="2591863"/>
                </a:cubicBezTo>
                <a:cubicBezTo>
                  <a:pt x="3258414" y="2639385"/>
                  <a:pt x="3287926" y="2731024"/>
                  <a:pt x="3287926" y="2731024"/>
                </a:cubicBezTo>
                <a:cubicBezTo>
                  <a:pt x="3258521" y="3230850"/>
                  <a:pt x="3301731" y="2862555"/>
                  <a:pt x="3235737" y="3148505"/>
                </a:cubicBezTo>
                <a:cubicBezTo>
                  <a:pt x="3184564" y="3370238"/>
                  <a:pt x="3255813" y="3153847"/>
                  <a:pt x="3183547" y="3322455"/>
                </a:cubicBezTo>
                <a:cubicBezTo>
                  <a:pt x="3176324" y="3339309"/>
                  <a:pt x="3177606" y="3360323"/>
                  <a:pt x="3166151" y="3374641"/>
                </a:cubicBezTo>
                <a:cubicBezTo>
                  <a:pt x="3149758" y="3395130"/>
                  <a:pt x="3061497" y="3435661"/>
                  <a:pt x="3044376" y="3444221"/>
                </a:cubicBezTo>
                <a:cubicBezTo>
                  <a:pt x="2905204" y="3438423"/>
                  <a:pt x="2766108" y="3423256"/>
                  <a:pt x="2626861" y="3426826"/>
                </a:cubicBezTo>
                <a:cubicBezTo>
                  <a:pt x="2539138" y="3429075"/>
                  <a:pt x="2453201" y="3452587"/>
                  <a:pt x="2365915" y="3461616"/>
                </a:cubicBezTo>
                <a:cubicBezTo>
                  <a:pt x="2284957" y="3469990"/>
                  <a:pt x="2203548" y="3473213"/>
                  <a:pt x="2122365" y="3479011"/>
                </a:cubicBezTo>
                <a:cubicBezTo>
                  <a:pt x="2093371" y="3484809"/>
                  <a:pt x="2064068" y="3489235"/>
                  <a:pt x="2035383" y="3496406"/>
                </a:cubicBezTo>
                <a:cubicBezTo>
                  <a:pt x="2017593" y="3500853"/>
                  <a:pt x="2000825" y="3508764"/>
                  <a:pt x="1983193" y="3513801"/>
                </a:cubicBezTo>
                <a:cubicBezTo>
                  <a:pt x="1945205" y="3524654"/>
                  <a:pt x="1862501" y="3543466"/>
                  <a:pt x="1826626" y="3548591"/>
                </a:cubicBezTo>
                <a:cubicBezTo>
                  <a:pt x="1815145" y="3550231"/>
                  <a:pt x="1803431" y="3548591"/>
                  <a:pt x="1791833" y="3548591"/>
                </a:cubicBezTo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166741" y="4696665"/>
            <a:ext cx="2052886" cy="1734954"/>
          </a:xfrm>
          <a:custGeom>
            <a:avLst/>
            <a:gdLst>
              <a:gd name="connsiteX0" fmla="*/ 0 w 2052886"/>
              <a:gd name="connsiteY0" fmla="*/ 1182863 h 1734954"/>
              <a:gd name="connsiteX1" fmla="*/ 800235 w 2052886"/>
              <a:gd name="connsiteY1" fmla="*/ 1513369 h 1734954"/>
              <a:gd name="connsiteX2" fmla="*/ 939407 w 2052886"/>
              <a:gd name="connsiteY2" fmla="*/ 1582949 h 1734954"/>
              <a:gd name="connsiteX3" fmla="*/ 991596 w 2052886"/>
              <a:gd name="connsiteY3" fmla="*/ 1600345 h 1734954"/>
              <a:gd name="connsiteX4" fmla="*/ 1061182 w 2052886"/>
              <a:gd name="connsiteY4" fmla="*/ 1635135 h 1734954"/>
              <a:gd name="connsiteX5" fmla="*/ 1182957 w 2052886"/>
              <a:gd name="connsiteY5" fmla="*/ 1652530 h 1734954"/>
              <a:gd name="connsiteX6" fmla="*/ 1235146 w 2052886"/>
              <a:gd name="connsiteY6" fmla="*/ 1687320 h 1734954"/>
              <a:gd name="connsiteX7" fmla="*/ 1844021 w 2052886"/>
              <a:gd name="connsiteY7" fmla="*/ 1704715 h 1734954"/>
              <a:gd name="connsiteX8" fmla="*/ 2000589 w 2052886"/>
              <a:gd name="connsiteY8" fmla="*/ 1565554 h 1734954"/>
              <a:gd name="connsiteX9" fmla="*/ 2035382 w 2052886"/>
              <a:gd name="connsiteY9" fmla="*/ 1478579 h 1734954"/>
              <a:gd name="connsiteX10" fmla="*/ 2052779 w 2052886"/>
              <a:gd name="connsiteY10" fmla="*/ 1322024 h 1734954"/>
              <a:gd name="connsiteX11" fmla="*/ 1983193 w 2052886"/>
              <a:gd name="connsiteY11" fmla="*/ 643617 h 1734954"/>
              <a:gd name="connsiteX12" fmla="*/ 1948400 w 2052886"/>
              <a:gd name="connsiteY12" fmla="*/ 539246 h 1734954"/>
              <a:gd name="connsiteX13" fmla="*/ 1913607 w 2052886"/>
              <a:gd name="connsiteY13" fmla="*/ 417481 h 1734954"/>
              <a:gd name="connsiteX14" fmla="*/ 1878814 w 2052886"/>
              <a:gd name="connsiteY14" fmla="*/ 365296 h 1734954"/>
              <a:gd name="connsiteX15" fmla="*/ 1826625 w 2052886"/>
              <a:gd name="connsiteY15" fmla="*/ 226135 h 1734954"/>
              <a:gd name="connsiteX16" fmla="*/ 1791832 w 2052886"/>
              <a:gd name="connsiteY16" fmla="*/ 156555 h 1734954"/>
              <a:gd name="connsiteX17" fmla="*/ 1774436 w 2052886"/>
              <a:gd name="connsiteY17" fmla="*/ 52185 h 1734954"/>
              <a:gd name="connsiteX18" fmla="*/ 1757039 w 2052886"/>
              <a:gd name="connsiteY18" fmla="*/ 0 h 173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886" h="1734954">
                <a:moveTo>
                  <a:pt x="0" y="1182863"/>
                </a:moveTo>
                <a:cubicBezTo>
                  <a:pt x="479066" y="1357056"/>
                  <a:pt x="312921" y="1284960"/>
                  <a:pt x="800235" y="1513369"/>
                </a:cubicBezTo>
                <a:cubicBezTo>
                  <a:pt x="847198" y="1535381"/>
                  <a:pt x="893016" y="1559756"/>
                  <a:pt x="939407" y="1582949"/>
                </a:cubicBezTo>
                <a:cubicBezTo>
                  <a:pt x="955809" y="1591149"/>
                  <a:pt x="974741" y="1593122"/>
                  <a:pt x="991596" y="1600345"/>
                </a:cubicBezTo>
                <a:cubicBezTo>
                  <a:pt x="1015432" y="1610560"/>
                  <a:pt x="1036163" y="1628312"/>
                  <a:pt x="1061182" y="1635135"/>
                </a:cubicBezTo>
                <a:cubicBezTo>
                  <a:pt x="1100741" y="1645923"/>
                  <a:pt x="1142365" y="1646732"/>
                  <a:pt x="1182957" y="1652530"/>
                </a:cubicBezTo>
                <a:cubicBezTo>
                  <a:pt x="1200353" y="1664127"/>
                  <a:pt x="1216040" y="1678829"/>
                  <a:pt x="1235146" y="1687320"/>
                </a:cubicBezTo>
                <a:cubicBezTo>
                  <a:pt x="1437906" y="1777428"/>
                  <a:pt x="1583895" y="1713684"/>
                  <a:pt x="1844021" y="1704715"/>
                </a:cubicBezTo>
                <a:cubicBezTo>
                  <a:pt x="1879133" y="1676628"/>
                  <a:pt x="1973203" y="1606631"/>
                  <a:pt x="2000589" y="1565554"/>
                </a:cubicBezTo>
                <a:cubicBezTo>
                  <a:pt x="2017911" y="1539573"/>
                  <a:pt x="2023784" y="1507571"/>
                  <a:pt x="2035382" y="1478579"/>
                </a:cubicBezTo>
                <a:cubicBezTo>
                  <a:pt x="2041181" y="1426394"/>
                  <a:pt x="2054198" y="1374511"/>
                  <a:pt x="2052779" y="1322024"/>
                </a:cubicBezTo>
                <a:cubicBezTo>
                  <a:pt x="2047170" y="1114520"/>
                  <a:pt x="2033642" y="858007"/>
                  <a:pt x="1983193" y="643617"/>
                </a:cubicBezTo>
                <a:cubicBezTo>
                  <a:pt x="1974793" y="607920"/>
                  <a:pt x="1957295" y="574823"/>
                  <a:pt x="1948400" y="539246"/>
                </a:cubicBezTo>
                <a:cubicBezTo>
                  <a:pt x="1942825" y="516947"/>
                  <a:pt x="1926088" y="442440"/>
                  <a:pt x="1913607" y="417481"/>
                </a:cubicBezTo>
                <a:cubicBezTo>
                  <a:pt x="1904257" y="398782"/>
                  <a:pt x="1888164" y="383995"/>
                  <a:pt x="1878814" y="365296"/>
                </a:cubicBezTo>
                <a:cubicBezTo>
                  <a:pt x="1806726" y="221132"/>
                  <a:pt x="1871797" y="331528"/>
                  <a:pt x="1826625" y="226135"/>
                </a:cubicBezTo>
                <a:cubicBezTo>
                  <a:pt x="1816409" y="202301"/>
                  <a:pt x="1803430" y="179748"/>
                  <a:pt x="1791832" y="156555"/>
                </a:cubicBezTo>
                <a:cubicBezTo>
                  <a:pt x="1786033" y="121765"/>
                  <a:pt x="1782088" y="86615"/>
                  <a:pt x="1774436" y="52185"/>
                </a:cubicBezTo>
                <a:cubicBezTo>
                  <a:pt x="1770458" y="34286"/>
                  <a:pt x="1757039" y="0"/>
                  <a:pt x="1757039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78343" y="5309942"/>
            <a:ext cx="1895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Dingledine</a:t>
            </a:r>
            <a:r>
              <a:rPr lang="en-US" dirty="0" smtClean="0">
                <a:solidFill>
                  <a:srgbClr val="000000"/>
                </a:solidFill>
              </a:rPr>
              <a:t>, Mathewson,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Syverson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[USENIX Sec </a:t>
            </a:r>
            <a:r>
              <a:rPr lang="fr-FR" dirty="0" smtClean="0">
                <a:solidFill>
                  <a:srgbClr val="000000"/>
                </a:solidFill>
              </a:rPr>
              <a:t>’</a:t>
            </a:r>
            <a:r>
              <a:rPr lang="en-US" dirty="0" smtClean="0">
                <a:solidFill>
                  <a:srgbClr val="000000"/>
                </a:solidFill>
              </a:rPr>
              <a:t>04]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3: Proving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Clients and servers publish </a:t>
            </a:r>
            <a:r>
              <a:rPr lang="en-US" b="1" dirty="0">
                <a:solidFill>
                  <a:srgbClr val="0000FF"/>
                </a:solidFill>
              </a:rPr>
              <a:t>commitments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to </a:t>
            </a:r>
            <a:r>
              <a:rPr lang="en-US" dirty="0" smtClean="0"/>
              <a:t>their </a:t>
            </a:r>
            <a:r>
              <a:rPr lang="en-US" dirty="0"/>
              <a:t>shared </a:t>
            </a:r>
            <a:r>
              <a:rPr lang="en-US" dirty="0" smtClean="0"/>
              <a:t>secrets </a:t>
            </a:r>
            <a:r>
              <a:rPr lang="en-US" b="1" dirty="0" err="1" smtClean="0">
                <a:solidFill>
                  <a:srgbClr val="0000FF"/>
                </a:solidFill>
              </a:rPr>
              <a:t>σ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ij</a:t>
            </a:r>
            <a:endParaRPr lang="en-US" b="1" baseline="-25000" dirty="0" smtClean="0">
              <a:solidFill>
                <a:srgbClr val="0000FF"/>
              </a:solidFill>
            </a:endParaRPr>
          </a:p>
          <a:p>
            <a:endParaRPr lang="en-US" b="1" baseline="-250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dirty="0"/>
              <a:t>S</a:t>
            </a:r>
            <a:r>
              <a:rPr lang="en-US" baseline="-25000" dirty="0"/>
              <a:t>ax</a:t>
            </a:r>
            <a:r>
              <a:rPr lang="en-US" dirty="0"/>
              <a:t> = Commit(</a:t>
            </a:r>
            <a:r>
              <a:rPr lang="en-US" sz="2800" dirty="0" err="1">
                <a:solidFill>
                  <a:srgbClr val="000000"/>
                </a:solidFill>
              </a:rPr>
              <a:t>σ</a:t>
            </a:r>
            <a:r>
              <a:rPr lang="en-US" baseline="-25000" dirty="0" err="1">
                <a:solidFill>
                  <a:srgbClr val="000000"/>
                </a:solidFill>
              </a:rPr>
              <a:t>ax</a:t>
            </a:r>
            <a:r>
              <a:rPr lang="en-US" dirty="0"/>
              <a:t>)= </a:t>
            </a:r>
            <a:r>
              <a:rPr lang="en-US" dirty="0" smtClean="0"/>
              <a:t>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…using some generator h of group G for which no one knows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g_t</a:t>
            </a:r>
            <a:r>
              <a:rPr lang="en-US" dirty="0" smtClean="0"/>
              <a:t>(h).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50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90613" y="2788663"/>
            <a:ext cx="809367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ax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233656" y="4368801"/>
            <a:ext cx="345315" cy="64936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748767" y="4639733"/>
            <a:ext cx="2846" cy="378430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977917" y="4306864"/>
            <a:ext cx="58099" cy="711298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103564" y="1869237"/>
            <a:ext cx="208447" cy="410266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807475" y="867643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71641" y="836276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4333" y="5973837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577378" y="5018161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41876" y="5973837"/>
            <a:ext cx="2149231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Bob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9020" y="5973837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Chris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15695" y="5018161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81356" y="5018161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233656" y="25150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X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5009296" y="25150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Y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51</a:t>
            </a:fld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83546" y="2071071"/>
            <a:ext cx="9060454" cy="2433196"/>
          </a:xfrm>
          <a:prstGeom prst="cloud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78971" y="3674993"/>
            <a:ext cx="809367" cy="631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S</a:t>
            </a:r>
            <a:r>
              <a:rPr lang="en-US" sz="3600" baseline="-25000" dirty="0" smtClean="0">
                <a:solidFill>
                  <a:srgbClr val="000000"/>
                </a:solidFill>
              </a:rPr>
              <a:t>ay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73491" y="3736929"/>
            <a:ext cx="809367" cy="631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S</a:t>
            </a:r>
            <a:r>
              <a:rPr lang="en-US" sz="3600" baseline="-25000" dirty="0" smtClean="0">
                <a:solidFill>
                  <a:srgbClr val="000000"/>
                </a:solidFill>
              </a:rPr>
              <a:t>ax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39400" y="3821568"/>
            <a:ext cx="809367" cy="631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S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b</a:t>
            </a:r>
            <a:r>
              <a:rPr lang="en-US" sz="3600" baseline="-25000" dirty="0" err="1">
                <a:solidFill>
                  <a:srgbClr val="000000"/>
                </a:solidFill>
              </a:rPr>
              <a:t>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08954" y="3794549"/>
            <a:ext cx="809367" cy="631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S</a:t>
            </a:r>
            <a:r>
              <a:rPr lang="en-US" sz="3600" baseline="-25000" dirty="0" err="1">
                <a:solidFill>
                  <a:srgbClr val="000000"/>
                </a:solidFill>
              </a:rPr>
              <a:t>b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8550" y="3506064"/>
            <a:ext cx="809367" cy="631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S</a:t>
            </a:r>
            <a:r>
              <a:rPr lang="en-US" sz="3600" baseline="-25000" dirty="0" err="1">
                <a:solidFill>
                  <a:srgbClr val="000000"/>
                </a:solidFill>
              </a:rPr>
              <a:t>c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78265" y="3420993"/>
            <a:ext cx="809367" cy="631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S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cy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59035" y="2325099"/>
            <a:ext cx="809367" cy="631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S</a:t>
            </a:r>
            <a:r>
              <a:rPr lang="en-US" sz="3600" baseline="-25000" dirty="0" smtClean="0">
                <a:solidFill>
                  <a:srgbClr val="000000"/>
                </a:solidFill>
              </a:rPr>
              <a:t>ax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55743" y="2595439"/>
            <a:ext cx="809367" cy="631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S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b</a:t>
            </a:r>
            <a:r>
              <a:rPr lang="en-US" sz="3600" baseline="-25000" dirty="0" err="1">
                <a:solidFill>
                  <a:srgbClr val="000000"/>
                </a:solidFill>
              </a:rPr>
              <a:t>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49310" y="2318603"/>
            <a:ext cx="809367" cy="631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S</a:t>
            </a:r>
            <a:r>
              <a:rPr lang="en-US" sz="3600" baseline="-25000" dirty="0" err="1">
                <a:solidFill>
                  <a:srgbClr val="000000"/>
                </a:solidFill>
              </a:rPr>
              <a:t>c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86693" y="2279503"/>
            <a:ext cx="809367" cy="631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S</a:t>
            </a:r>
            <a:r>
              <a:rPr lang="en-US" sz="3600" baseline="-25000" dirty="0" smtClean="0">
                <a:solidFill>
                  <a:srgbClr val="000000"/>
                </a:solidFill>
              </a:rPr>
              <a:t>ay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81210" y="2579988"/>
            <a:ext cx="809367" cy="631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S</a:t>
            </a:r>
            <a:r>
              <a:rPr lang="en-US" sz="3600" baseline="-25000" dirty="0" err="1">
                <a:solidFill>
                  <a:srgbClr val="000000"/>
                </a:solidFill>
              </a:rPr>
              <a:t>b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78265" y="2105397"/>
            <a:ext cx="809367" cy="631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</a:rPr>
              <a:t>S</a:t>
            </a:r>
            <a:r>
              <a:rPr lang="en-US" sz="3600" baseline="-25000" dirty="0" err="1" smtClean="0">
                <a:solidFill>
                  <a:srgbClr val="000000"/>
                </a:solidFill>
              </a:rPr>
              <a:t>cy</a:t>
            </a:r>
            <a:endParaRPr lang="en-US" sz="3600" dirty="0">
              <a:solidFill>
                <a:srgbClr val="0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055187" y="1816400"/>
            <a:ext cx="226726" cy="502203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1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Proving Correctness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Bob submits a ciphertext in a messaging round owned by pseudonym </a:t>
            </a:r>
            <a:r>
              <a:rPr lang="en-US" b="1" dirty="0" err="1">
                <a:solidFill>
                  <a:srgbClr val="0000FF"/>
                </a:solidFill>
              </a:rPr>
              <a:t>g</a:t>
            </a:r>
            <a:r>
              <a:rPr lang="en-US" b="1" baseline="30000" dirty="0" err="1">
                <a:solidFill>
                  <a:srgbClr val="0000FF"/>
                </a:solidFill>
              </a:rPr>
              <a:t>d</a:t>
            </a:r>
            <a:r>
              <a:rPr lang="en-US" dirty="0"/>
              <a:t>, Bob attaches a proof that:</a:t>
            </a:r>
            <a:endParaRPr lang="en-US" b="1" baseline="30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980267" y="3335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25600" y="3874501"/>
            <a:ext cx="68918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</a:rPr>
              <a:t>C</a:t>
            </a:r>
            <a:r>
              <a:rPr lang="en-US" sz="3600" b="1" baseline="-25000" dirty="0" err="1">
                <a:solidFill>
                  <a:srgbClr val="0000FF"/>
                </a:solidFill>
              </a:rPr>
              <a:t>B</a:t>
            </a:r>
            <a:r>
              <a:rPr lang="en-US" sz="3600" b="1" baseline="-25000" dirty="0" err="1" smtClean="0">
                <a:solidFill>
                  <a:srgbClr val="0000FF"/>
                </a:solidFill>
              </a:rPr>
              <a:t>ob</a:t>
            </a:r>
            <a:r>
              <a:rPr lang="en-US" sz="3600" dirty="0" smtClean="0"/>
              <a:t> is a correct encryption of </a:t>
            </a:r>
            <a:r>
              <a:rPr lang="en-US" sz="3600" b="1" dirty="0" smtClean="0">
                <a:solidFill>
                  <a:srgbClr val="008000"/>
                </a:solidFill>
              </a:rPr>
              <a:t>m=1</a:t>
            </a:r>
          </a:p>
          <a:p>
            <a:pPr algn="ctr"/>
            <a:r>
              <a:rPr lang="en-US" sz="3600" b="1" dirty="0" smtClean="0"/>
              <a:t>OR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I know the pseudonym secret </a:t>
            </a:r>
            <a:r>
              <a:rPr lang="en-US" sz="3600" b="1" dirty="0" smtClean="0">
                <a:solidFill>
                  <a:srgbClr val="0000FF"/>
                </a:solidFill>
              </a:rPr>
              <a:t>d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909" y="4337026"/>
            <a:ext cx="1095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/>
              <a:t>PoK</a:t>
            </a:r>
            <a:endParaRPr lang="en-US" sz="4200" b="1" dirty="0" smtClean="0">
              <a:solidFill>
                <a:srgbClr val="3366FF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1168396" y="3318112"/>
            <a:ext cx="846666" cy="2808051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flipH="1">
            <a:off x="8240888" y="3307066"/>
            <a:ext cx="620889" cy="2819097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4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Bob submits a ciphertext in a messaging round owned by pseudonym </a:t>
            </a:r>
            <a:r>
              <a:rPr lang="en-US" b="1" dirty="0" err="1">
                <a:solidFill>
                  <a:srgbClr val="0000FF"/>
                </a:solidFill>
              </a:rPr>
              <a:t>g</a:t>
            </a:r>
            <a:r>
              <a:rPr lang="en-US" b="1" baseline="30000" dirty="0" err="1">
                <a:solidFill>
                  <a:srgbClr val="0000FF"/>
                </a:solidFill>
              </a:rPr>
              <a:t>d</a:t>
            </a:r>
            <a:r>
              <a:rPr lang="en-US" dirty="0"/>
              <a:t>, Bob attaches a proof that:</a:t>
            </a:r>
            <a:endParaRPr lang="en-US" b="1" baseline="30000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4606"/>
              </p:ext>
            </p:extLst>
          </p:nvPr>
        </p:nvGraphicFramePr>
        <p:xfrm>
          <a:off x="2923921" y="3335142"/>
          <a:ext cx="5491948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412"/>
                <a:gridCol w="1271002"/>
                <a:gridCol w="1472198"/>
                <a:gridCol w="321737"/>
                <a:gridCol w="1290289"/>
                <a:gridCol w="843310"/>
              </a:tblGrid>
              <a:tr h="1128738">
                <a:tc>
                  <a:txBody>
                    <a:bodyPr/>
                    <a:lstStyle/>
                    <a:p>
                      <a:pPr algn="r"/>
                      <a:r>
                        <a:rPr lang="en-US" sz="7200" dirty="0" smtClean="0"/>
                        <a:t>(</a:t>
                      </a:r>
                      <a:endParaRPr lang="en-US" sz="7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b="1" dirty="0" smtClean="0"/>
                        <a:t>AND</a:t>
                      </a:r>
                      <a:endParaRPr lang="en-US" sz="4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err="1" smtClean="0">
                          <a:solidFill>
                            <a:srgbClr val="0000FF"/>
                          </a:solidFill>
                        </a:rPr>
                        <a:t>C</a:t>
                      </a:r>
                      <a:r>
                        <a:rPr lang="en-US" sz="4200" baseline="-25000" dirty="0" err="1" smtClean="0">
                          <a:solidFill>
                            <a:srgbClr val="0000FF"/>
                          </a:solidFill>
                        </a:rPr>
                        <a:t>Bob</a:t>
                      </a:r>
                      <a:endParaRPr lang="en-US" sz="4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r"/>
                      <a:r>
                        <a:rPr lang="en-US" sz="4200" baseline="0" dirty="0" err="1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4200" baseline="-25000" dirty="0" err="1" smtClean="0">
                          <a:solidFill>
                            <a:srgbClr val="0000FF"/>
                          </a:solidFill>
                        </a:rPr>
                        <a:t>bx</a:t>
                      </a:r>
                      <a:r>
                        <a:rPr lang="en-US" sz="4200" baseline="0" dirty="0" err="1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4200" baseline="-25000" dirty="0" err="1" smtClean="0">
                          <a:solidFill>
                            <a:srgbClr val="0000FF"/>
                          </a:solidFill>
                        </a:rPr>
                        <a:t>by</a:t>
                      </a:r>
                      <a:endParaRPr lang="en-US" sz="42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==</a:t>
                      </a:r>
                      <a:endParaRPr lang="en-US" sz="4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err="1" smtClean="0">
                          <a:solidFill>
                            <a:srgbClr val="0000FF"/>
                          </a:solidFill>
                        </a:rPr>
                        <a:t>g</a:t>
                      </a:r>
                      <a:r>
                        <a:rPr lang="en-US" sz="4200" baseline="-25000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4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4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endParaRPr lang="en-US" sz="42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400" dirty="0" smtClean="0"/>
                        <a:t>  </a:t>
                      </a:r>
                      <a:r>
                        <a:rPr lang="en-US" sz="7200" dirty="0" smtClean="0"/>
                        <a:t>)</a:t>
                      </a:r>
                      <a:endParaRPr lang="en-US" sz="72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782">
                <a:tc gridSpan="6">
                  <a:txBody>
                    <a:bodyPr/>
                    <a:lstStyle/>
                    <a:p>
                      <a:pPr algn="ctr"/>
                      <a:r>
                        <a:rPr lang="en-US" sz="4200" b="1" baseline="0" dirty="0" smtClean="0"/>
                        <a:t>OR</a:t>
                      </a:r>
                      <a:endParaRPr lang="en-US" sz="4200" b="1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7782">
                <a:tc gridSpan="6"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rgbClr val="0000FF"/>
                          </a:solidFill>
                        </a:rPr>
                        <a:t>D</a:t>
                      </a:r>
                      <a:r>
                        <a:rPr lang="en-US" sz="4200" dirty="0" smtClean="0"/>
                        <a:t> = </a:t>
                      </a:r>
                      <a:r>
                        <a:rPr lang="en-US" sz="4200" dirty="0" err="1" smtClean="0">
                          <a:solidFill>
                            <a:srgbClr val="0000FF"/>
                          </a:solidFill>
                        </a:rPr>
                        <a:t>g</a:t>
                      </a:r>
                      <a:r>
                        <a:rPr lang="en-US" sz="4200" baseline="30000" dirty="0" err="1" smtClean="0"/>
                        <a:t>d</a:t>
                      </a:r>
                      <a:endParaRPr lang="en-US" sz="4200" baseline="30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aseline="30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Proving Correctness</a:t>
            </a:r>
          </a:p>
        </p:txBody>
      </p:sp>
      <p:sp>
        <p:nvSpPr>
          <p:cNvPr id="5" name="Left Brace 4"/>
          <p:cNvSpPr/>
          <p:nvPr/>
        </p:nvSpPr>
        <p:spPr>
          <a:xfrm>
            <a:off x="1168396" y="3318112"/>
            <a:ext cx="846666" cy="2808051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1909" y="4337026"/>
            <a:ext cx="1095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/>
              <a:t>PoK</a:t>
            </a:r>
            <a:endParaRPr lang="en-US" sz="4200" b="1" dirty="0" smtClean="0">
              <a:solidFill>
                <a:srgbClr val="33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1104" y="3854778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σ</a:t>
            </a:r>
            <a:r>
              <a:rPr lang="en-US" sz="2800" baseline="-25000" dirty="0" err="1">
                <a:solidFill>
                  <a:srgbClr val="00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x</a:t>
            </a:r>
            <a:r>
              <a:rPr lang="en-US" sz="2800" dirty="0" err="1" smtClean="0">
                <a:solidFill>
                  <a:srgbClr val="000000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by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4171" y="3137737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σ</a:t>
            </a:r>
            <a:r>
              <a:rPr lang="en-US" sz="2800" baseline="-25000" dirty="0" err="1">
                <a:solidFill>
                  <a:srgbClr val="00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x</a:t>
            </a:r>
            <a:r>
              <a:rPr lang="en-US" sz="2800" dirty="0" err="1" smtClean="0">
                <a:solidFill>
                  <a:srgbClr val="000000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by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53</a:t>
            </a:fld>
            <a:endParaRPr lang="en-US"/>
          </a:p>
        </p:txBody>
      </p:sp>
      <p:sp>
        <p:nvSpPr>
          <p:cNvPr id="6" name="Left Brace 5"/>
          <p:cNvSpPr/>
          <p:nvPr/>
        </p:nvSpPr>
        <p:spPr>
          <a:xfrm flipH="1">
            <a:off x="8240888" y="3307066"/>
            <a:ext cx="620889" cy="2819097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26327" y="3717258"/>
            <a:ext cx="1028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</a:rPr>
              <a:t>σ</a:t>
            </a:r>
            <a:r>
              <a:rPr lang="en-US" sz="4400" baseline="-25000" dirty="0" err="1">
                <a:solidFill>
                  <a:srgbClr val="000000"/>
                </a:solidFill>
              </a:rPr>
              <a:t>b</a:t>
            </a:r>
            <a:r>
              <a:rPr lang="en-US" sz="4400" baseline="-25000" dirty="0" err="1" smtClean="0">
                <a:solidFill>
                  <a:srgbClr val="000000"/>
                </a:solidFill>
              </a:rPr>
              <a:t>x</a:t>
            </a:r>
            <a:r>
              <a:rPr lang="en-US" sz="4400" dirty="0" smtClean="0">
                <a:solidFill>
                  <a:srgbClr val="000000"/>
                </a:solidFill>
              </a:rPr>
              <a:t/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000" dirty="0" err="1" smtClean="0">
                <a:solidFill>
                  <a:srgbClr val="000000"/>
                </a:solidFill>
              </a:rPr>
              <a:t>σ</a:t>
            </a:r>
            <a:r>
              <a:rPr lang="en-US" sz="4400" baseline="-25000" dirty="0" err="1">
                <a:solidFill>
                  <a:srgbClr val="000000"/>
                </a:solidFill>
              </a:rPr>
              <a:t>b</a:t>
            </a:r>
            <a:r>
              <a:rPr lang="en-US" sz="4400" baseline="-25000" dirty="0" err="1" smtClean="0">
                <a:solidFill>
                  <a:srgbClr val="000000"/>
                </a:solidFill>
              </a:rPr>
              <a:t>y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>d</a:t>
            </a:r>
            <a:endParaRPr lang="en-US" sz="4200" dirty="0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9542" y="4088252"/>
            <a:ext cx="482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524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Bob submits a ciphertext in a messaging round owned by pseudonym </a:t>
            </a:r>
            <a:r>
              <a:rPr lang="en-US" b="1" dirty="0" err="1">
                <a:solidFill>
                  <a:srgbClr val="0000FF"/>
                </a:solidFill>
              </a:rPr>
              <a:t>g</a:t>
            </a:r>
            <a:r>
              <a:rPr lang="en-US" b="1" baseline="30000" dirty="0" err="1">
                <a:solidFill>
                  <a:srgbClr val="0000FF"/>
                </a:solidFill>
              </a:rPr>
              <a:t>d</a:t>
            </a:r>
            <a:r>
              <a:rPr lang="en-US" dirty="0"/>
              <a:t>, Bob attaches a proof that:</a:t>
            </a:r>
            <a:endParaRPr lang="en-US" b="1" baseline="30000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605829"/>
              </p:ext>
            </p:extLst>
          </p:nvPr>
        </p:nvGraphicFramePr>
        <p:xfrm>
          <a:off x="2923921" y="3335142"/>
          <a:ext cx="5491948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412"/>
                <a:gridCol w="1271002"/>
                <a:gridCol w="1472198"/>
                <a:gridCol w="321737"/>
                <a:gridCol w="1290289"/>
                <a:gridCol w="843310"/>
              </a:tblGrid>
              <a:tr h="1128738">
                <a:tc>
                  <a:txBody>
                    <a:bodyPr/>
                    <a:lstStyle/>
                    <a:p>
                      <a:pPr algn="r"/>
                      <a:r>
                        <a:rPr lang="en-US" sz="7200" dirty="0" smtClean="0"/>
                        <a:t>(</a:t>
                      </a:r>
                      <a:endParaRPr lang="en-US" sz="7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b="1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endParaRPr lang="en-US" sz="4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4200" baseline="-25000" dirty="0" err="1" smtClean="0">
                          <a:solidFill>
                            <a:schemeClr val="tx1"/>
                          </a:solidFill>
                        </a:rPr>
                        <a:t>Bob</a:t>
                      </a:r>
                      <a:endParaRPr lang="en-US" sz="4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4200" baseline="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4200" baseline="-25000" dirty="0" err="1" smtClean="0">
                          <a:solidFill>
                            <a:schemeClr val="tx1"/>
                          </a:solidFill>
                        </a:rPr>
                        <a:t>bx</a:t>
                      </a:r>
                      <a:r>
                        <a:rPr lang="en-US" sz="4200" baseline="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4200" baseline="-25000" dirty="0" err="1" smtClean="0">
                          <a:solidFill>
                            <a:schemeClr val="tx1"/>
                          </a:solidFill>
                        </a:rPr>
                        <a:t>by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==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err="1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4200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4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4200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400" dirty="0" smtClean="0"/>
                        <a:t>  </a:t>
                      </a:r>
                      <a:r>
                        <a:rPr lang="en-US" sz="7200" dirty="0" smtClean="0"/>
                        <a:t>)</a:t>
                      </a:r>
                      <a:endParaRPr lang="en-US" sz="72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782">
                <a:tc gridSpan="6">
                  <a:txBody>
                    <a:bodyPr/>
                    <a:lstStyle/>
                    <a:p>
                      <a:pPr algn="ctr"/>
                      <a:r>
                        <a:rPr lang="en-US" sz="4200" b="1" baseline="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sz="4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7782">
                <a:tc gridSpan="6"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D = </a:t>
                      </a:r>
                      <a:r>
                        <a:rPr lang="en-US" sz="4200" dirty="0" err="1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4200" baseline="3000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4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aseline="30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Proving Correctness</a:t>
            </a:r>
          </a:p>
        </p:txBody>
      </p:sp>
      <p:sp>
        <p:nvSpPr>
          <p:cNvPr id="5" name="Left Brace 4"/>
          <p:cNvSpPr/>
          <p:nvPr/>
        </p:nvSpPr>
        <p:spPr>
          <a:xfrm>
            <a:off x="1168396" y="3318112"/>
            <a:ext cx="846666" cy="2808051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21104" y="3854778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σ</a:t>
            </a:r>
            <a:r>
              <a:rPr lang="en-US" sz="2800" baseline="-25000" dirty="0" err="1">
                <a:solidFill>
                  <a:srgbClr val="FF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800" dirty="0" err="1" smtClean="0">
                <a:solidFill>
                  <a:srgbClr val="FF0000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by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4171" y="3137737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σ</a:t>
            </a:r>
            <a:r>
              <a:rPr lang="en-US" sz="2800" baseline="-25000" dirty="0" err="1">
                <a:solidFill>
                  <a:srgbClr val="FF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800" dirty="0" err="1" smtClean="0">
                <a:solidFill>
                  <a:srgbClr val="FF0000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by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54</a:t>
            </a:fld>
            <a:endParaRPr lang="en-US"/>
          </a:p>
        </p:txBody>
      </p:sp>
      <p:sp>
        <p:nvSpPr>
          <p:cNvPr id="6" name="Left Brace 5"/>
          <p:cNvSpPr/>
          <p:nvPr/>
        </p:nvSpPr>
        <p:spPr>
          <a:xfrm flipH="1">
            <a:off x="8240888" y="3307066"/>
            <a:ext cx="620889" cy="2819097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1909" y="4337026"/>
            <a:ext cx="1095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/>
              <a:t>PoK</a:t>
            </a:r>
            <a:endParaRPr lang="en-US" sz="4200" b="1" dirty="0" smtClean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6327" y="3717258"/>
            <a:ext cx="1028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σ</a:t>
            </a:r>
            <a:r>
              <a:rPr lang="en-US" sz="4400" baseline="-25000" dirty="0" err="1">
                <a:solidFill>
                  <a:srgbClr val="FF0000"/>
                </a:solidFill>
              </a:rPr>
              <a:t>b</a:t>
            </a:r>
            <a:r>
              <a:rPr lang="en-US" sz="44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σ</a:t>
            </a:r>
            <a:r>
              <a:rPr lang="en-US" sz="4400" baseline="-25000" dirty="0" err="1">
                <a:solidFill>
                  <a:srgbClr val="FF0000"/>
                </a:solidFill>
              </a:rPr>
              <a:t>b</a:t>
            </a:r>
            <a:r>
              <a:rPr lang="en-US" sz="44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/>
              <a:t>d</a:t>
            </a:r>
            <a:endParaRPr lang="en-US" sz="4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559542" y="4088252"/>
            <a:ext cx="482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076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Bob submits a ciphertext in a messaging round owned by pseudonym </a:t>
            </a:r>
            <a:r>
              <a:rPr lang="en-US" b="1" dirty="0" err="1">
                <a:solidFill>
                  <a:srgbClr val="0000FF"/>
                </a:solidFill>
              </a:rPr>
              <a:t>g</a:t>
            </a:r>
            <a:r>
              <a:rPr lang="en-US" b="1" baseline="30000" dirty="0" err="1">
                <a:solidFill>
                  <a:srgbClr val="0000FF"/>
                </a:solidFill>
              </a:rPr>
              <a:t>d</a:t>
            </a:r>
            <a:r>
              <a:rPr lang="en-US" dirty="0"/>
              <a:t>, Bob attaches a proof that:</a:t>
            </a:r>
            <a:endParaRPr lang="en-US" b="1" baseline="30000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63809"/>
              </p:ext>
            </p:extLst>
          </p:nvPr>
        </p:nvGraphicFramePr>
        <p:xfrm>
          <a:off x="2923921" y="3335142"/>
          <a:ext cx="5491948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412"/>
                <a:gridCol w="1271002"/>
                <a:gridCol w="1472198"/>
                <a:gridCol w="321737"/>
                <a:gridCol w="1290289"/>
                <a:gridCol w="843310"/>
              </a:tblGrid>
              <a:tr h="1128738">
                <a:tc>
                  <a:txBody>
                    <a:bodyPr/>
                    <a:lstStyle/>
                    <a:p>
                      <a:pPr algn="r"/>
                      <a:r>
                        <a:rPr lang="en-US" sz="7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7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b="1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endParaRPr lang="en-US" sz="4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4200" baseline="-25000" dirty="0" err="1" smtClean="0">
                          <a:solidFill>
                            <a:schemeClr val="tx1"/>
                          </a:solidFill>
                        </a:rPr>
                        <a:t>Bob</a:t>
                      </a:r>
                      <a:endParaRPr lang="en-US" sz="4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4200" baseline="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4200" baseline="-25000" dirty="0" err="1" smtClean="0">
                          <a:solidFill>
                            <a:schemeClr val="tx1"/>
                          </a:solidFill>
                        </a:rPr>
                        <a:t>bx</a:t>
                      </a:r>
                      <a:r>
                        <a:rPr lang="en-US" sz="4200" baseline="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4200" baseline="-25000" dirty="0" err="1" smtClean="0">
                          <a:solidFill>
                            <a:schemeClr val="tx1"/>
                          </a:solidFill>
                        </a:rPr>
                        <a:t>by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==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err="1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4200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4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4200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4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7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7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782">
                <a:tc gridSpan="6">
                  <a:txBody>
                    <a:bodyPr/>
                    <a:lstStyle/>
                    <a:p>
                      <a:pPr algn="ctr"/>
                      <a:r>
                        <a:rPr lang="en-US" sz="4200" b="1" baseline="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sz="4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7782">
                <a:tc gridSpan="6"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D = </a:t>
                      </a:r>
                      <a:r>
                        <a:rPr lang="en-US" sz="4200" dirty="0" err="1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4200" baseline="3000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sz="42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aseline="30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Proving Correctness</a:t>
            </a:r>
          </a:p>
        </p:txBody>
      </p:sp>
      <p:sp>
        <p:nvSpPr>
          <p:cNvPr id="5" name="Left Brace 4"/>
          <p:cNvSpPr/>
          <p:nvPr/>
        </p:nvSpPr>
        <p:spPr>
          <a:xfrm>
            <a:off x="1168396" y="3318112"/>
            <a:ext cx="846666" cy="2808051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26327" y="3717258"/>
            <a:ext cx="1028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</a:rPr>
              <a:t>σ</a:t>
            </a:r>
            <a:r>
              <a:rPr lang="en-US" sz="4400" baseline="-25000" dirty="0" err="1">
                <a:solidFill>
                  <a:srgbClr val="000000"/>
                </a:solidFill>
              </a:rPr>
              <a:t>b</a:t>
            </a:r>
            <a:r>
              <a:rPr lang="en-US" sz="4400" baseline="-25000" dirty="0" err="1" smtClean="0">
                <a:solidFill>
                  <a:srgbClr val="000000"/>
                </a:solidFill>
              </a:rPr>
              <a:t>x</a:t>
            </a:r>
            <a:r>
              <a:rPr lang="en-US" sz="4400" dirty="0" smtClean="0">
                <a:solidFill>
                  <a:srgbClr val="000000"/>
                </a:solidFill>
              </a:rPr>
              <a:t/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000" dirty="0" err="1" smtClean="0">
                <a:solidFill>
                  <a:srgbClr val="000000"/>
                </a:solidFill>
              </a:rPr>
              <a:t>σ</a:t>
            </a:r>
            <a:r>
              <a:rPr lang="en-US" sz="4400" baseline="-25000" dirty="0" err="1">
                <a:solidFill>
                  <a:srgbClr val="000000"/>
                </a:solidFill>
              </a:rPr>
              <a:t>b</a:t>
            </a:r>
            <a:r>
              <a:rPr lang="en-US" sz="4400" baseline="-25000" dirty="0" err="1" smtClean="0">
                <a:solidFill>
                  <a:srgbClr val="000000"/>
                </a:solidFill>
              </a:rPr>
              <a:t>y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d</a:t>
            </a:r>
            <a:endParaRPr lang="en-US" sz="42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9542" y="4088252"/>
            <a:ext cx="482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1104" y="3854778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σ</a:t>
            </a:r>
            <a:r>
              <a:rPr lang="en-US" sz="2800" baseline="-25000" dirty="0" err="1">
                <a:solidFill>
                  <a:srgbClr val="00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x</a:t>
            </a:r>
            <a:r>
              <a:rPr lang="en-US" sz="2800" dirty="0" err="1" smtClean="0">
                <a:solidFill>
                  <a:srgbClr val="000000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by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4171" y="3137737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σ</a:t>
            </a:r>
            <a:r>
              <a:rPr lang="en-US" sz="2800" baseline="-25000" dirty="0" err="1">
                <a:solidFill>
                  <a:srgbClr val="00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x</a:t>
            </a:r>
            <a:r>
              <a:rPr lang="en-US" sz="2800" dirty="0" err="1" smtClean="0">
                <a:solidFill>
                  <a:srgbClr val="000000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by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55</a:t>
            </a:fld>
            <a:endParaRPr lang="en-US"/>
          </a:p>
        </p:txBody>
      </p:sp>
      <p:sp>
        <p:nvSpPr>
          <p:cNvPr id="6" name="Left Brace 5"/>
          <p:cNvSpPr/>
          <p:nvPr/>
        </p:nvSpPr>
        <p:spPr>
          <a:xfrm flipH="1">
            <a:off x="8240888" y="3307066"/>
            <a:ext cx="620889" cy="2819097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21570" y="2106738"/>
            <a:ext cx="3065862" cy="1200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Proof is just a bit-string—can send it over the network, </a:t>
            </a:r>
            <a:r>
              <a:rPr lang="en-US" sz="2400" dirty="0" err="1" smtClean="0"/>
              <a:t>etc</a:t>
            </a:r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91909" y="4337026"/>
            <a:ext cx="1095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/>
              <a:t>PoK</a:t>
            </a:r>
            <a:endParaRPr lang="en-US" sz="4200" b="1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2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0747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8311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1673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564718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29216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6360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4203035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68696" y="4730294"/>
            <a:ext cx="1001593" cy="100159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m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3365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X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500929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Proving Correctness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56</a:t>
            </a:fld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419631" y="3077996"/>
            <a:ext cx="671273" cy="1798978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09068" y="2577199"/>
            <a:ext cx="1774047" cy="0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62388" y="2931315"/>
            <a:ext cx="1043070" cy="1798980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098981" y="3077995"/>
            <a:ext cx="748202" cy="1652300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67469" y="4544669"/>
            <a:ext cx="1075978" cy="553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C</a:t>
            </a:r>
            <a:r>
              <a:rPr lang="en-US" sz="3200" b="1" baseline="-25000" dirty="0" err="1" smtClean="0">
                <a:solidFill>
                  <a:srgbClr val="0000FF"/>
                </a:solidFill>
              </a:rPr>
              <a:t>Bob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6521" y="4544669"/>
            <a:ext cx="1075978" cy="553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C</a:t>
            </a:r>
            <a:r>
              <a:rPr lang="en-US" sz="3200" b="1" baseline="-25000" dirty="0" err="1" smtClean="0">
                <a:solidFill>
                  <a:srgbClr val="0000FF"/>
                </a:solidFill>
              </a:rPr>
              <a:t>Chris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70133" y="4927773"/>
            <a:ext cx="800464" cy="5531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07475" y="2087905"/>
            <a:ext cx="1075978" cy="553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C</a:t>
            </a:r>
            <a:r>
              <a:rPr lang="en-US" sz="3200" b="1" baseline="-25000" dirty="0">
                <a:solidFill>
                  <a:srgbClr val="0000FF"/>
                </a:solidFill>
              </a:rPr>
              <a:t>X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08730" y="2126877"/>
            <a:ext cx="1075978" cy="553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C</a:t>
            </a:r>
            <a:r>
              <a:rPr lang="en-US" sz="3200" b="1" baseline="-25000" dirty="0">
                <a:solidFill>
                  <a:srgbClr val="0000FF"/>
                </a:solidFill>
              </a:rPr>
              <a:t>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43447" y="4551205"/>
            <a:ext cx="524593" cy="55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π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82499" y="4551205"/>
            <a:ext cx="524593" cy="55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π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90333" y="4544669"/>
            <a:ext cx="1075978" cy="553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C</a:t>
            </a:r>
            <a:r>
              <a:rPr lang="en-US" sz="3200" b="1" baseline="-25000" dirty="0" err="1" smtClean="0">
                <a:solidFill>
                  <a:srgbClr val="0000FF"/>
                </a:solidFill>
              </a:rPr>
              <a:t>Alice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6311" y="4551205"/>
            <a:ext cx="524593" cy="55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π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84886" y="2126877"/>
            <a:ext cx="524593" cy="55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π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58294" y="2087905"/>
            <a:ext cx="524593" cy="55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π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5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10938 -0.3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15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14305 -0.358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-1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09792 -0.316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158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10938 -0.3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15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0608 -0.31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15885 -0.364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188 -0.00509 " pathEditMode="relative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521 0.00533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32482 0.0053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25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23472 -0.00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25" grpId="0" animBg="1"/>
      <p:bldP spid="25" grpId="1" animBg="1"/>
      <p:bldP spid="30" grpId="0" animBg="1"/>
      <p:bldP spid="30" grpId="1" animBg="1"/>
      <p:bldP spid="34" grpId="0" animBg="1"/>
      <p:bldP spid="34" grpId="1" animBg="1"/>
      <p:bldP spid="35" grpId="0" animBg="1"/>
      <p:bldP spid="35" grpId="1" animBg="1"/>
      <p:bldP spid="27" grpId="0" animBg="1"/>
      <p:bldP spid="27" grpId="1" animBg="1"/>
      <p:bldP spid="31" grpId="0" animBg="1"/>
      <p:bldP spid="31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6468696" y="4730294"/>
            <a:ext cx="1001593" cy="100159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m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0747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83115" y="2076402"/>
            <a:ext cx="1001593" cy="1001593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1673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564718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29216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6360" y="5685970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4203035" y="473029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23365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X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5009296" y="1460259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Server 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Proving Correctness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57</a:t>
            </a:fld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419631" y="3077996"/>
            <a:ext cx="671273" cy="1798978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09068" y="2577199"/>
            <a:ext cx="1774047" cy="0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62388" y="2931315"/>
            <a:ext cx="1043070" cy="1798980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098981" y="3077995"/>
            <a:ext cx="748202" cy="1652300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15" y="2113958"/>
            <a:ext cx="1135641" cy="95015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601001" y="1371748"/>
            <a:ext cx="889553" cy="889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</a:rPr>
              <a:t>m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11" y="2129314"/>
            <a:ext cx="1135641" cy="95015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919515" y="1447861"/>
            <a:ext cx="889553" cy="889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</a:rPr>
              <a:t>m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225" y="2129314"/>
            <a:ext cx="1135641" cy="95015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919515" y="1437640"/>
            <a:ext cx="889553" cy="889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45074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493 0.32593 " pathEditMode="relative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493 0.32593 " pathEditMode="relative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493 0.32593 " pathEditMode="relative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493 0.32593 " pathEditMode="relative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46 0.32616 " pathEditMode="relative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46 0.32616 " pathEditMode="relative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Verdict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Challenges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Optimizations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Long messages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“Lazy” proof verification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Hybrid </a:t>
            </a:r>
            <a:r>
              <a:rPr lang="en-US" dirty="0" err="1" smtClean="0"/>
              <a:t>Dissent+Verdict</a:t>
            </a:r>
            <a:r>
              <a:rPr lang="en-US" dirty="0" smtClean="0"/>
              <a:t> DC-net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Solution #1: Onion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4316" y="1484374"/>
            <a:ext cx="1150993" cy="1693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7964" y="1484374"/>
            <a:ext cx="1150993" cy="1693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96041" y="1484374"/>
            <a:ext cx="1150993" cy="1693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4316" y="3005188"/>
            <a:ext cx="1150993" cy="1693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7964" y="3005188"/>
            <a:ext cx="1150993" cy="16931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96041" y="3005188"/>
            <a:ext cx="1150993" cy="16931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4316" y="4429890"/>
            <a:ext cx="1150993" cy="16931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7964" y="4429890"/>
            <a:ext cx="1150993" cy="16931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96041" y="4429890"/>
            <a:ext cx="1150993" cy="169312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356922" y="2684644"/>
            <a:ext cx="817394" cy="1641178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46846" y="2632449"/>
            <a:ext cx="531118" cy="0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7" idx="1"/>
          </p:cNvCxnSpPr>
          <p:nvPr/>
        </p:nvCxnSpPr>
        <p:spPr>
          <a:xfrm>
            <a:off x="5128957" y="3177501"/>
            <a:ext cx="567084" cy="2098953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</p:cNvCxnSpPr>
          <p:nvPr/>
        </p:nvCxnSpPr>
        <p:spPr>
          <a:xfrm flipV="1">
            <a:off x="6847034" y="4325822"/>
            <a:ext cx="755207" cy="950632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1513488" y="2383124"/>
            <a:ext cx="452307" cy="2184258"/>
          </a:xfrm>
          <a:custGeom>
            <a:avLst/>
            <a:gdLst>
              <a:gd name="connsiteX0" fmla="*/ 487 w 2263459"/>
              <a:gd name="connsiteY0" fmla="*/ 1287234 h 3652962"/>
              <a:gd name="connsiteX1" fmla="*/ 87469 w 2263459"/>
              <a:gd name="connsiteY1" fmla="*/ 1409000 h 3652962"/>
              <a:gd name="connsiteX2" fmla="*/ 209244 w 2263459"/>
              <a:gd name="connsiteY2" fmla="*/ 1704716 h 3652962"/>
              <a:gd name="connsiteX3" fmla="*/ 261433 w 2263459"/>
              <a:gd name="connsiteY3" fmla="*/ 1878666 h 3652962"/>
              <a:gd name="connsiteX4" fmla="*/ 296226 w 2263459"/>
              <a:gd name="connsiteY4" fmla="*/ 1948246 h 3652962"/>
              <a:gd name="connsiteX5" fmla="*/ 331019 w 2263459"/>
              <a:gd name="connsiteY5" fmla="*/ 2035222 h 3652962"/>
              <a:gd name="connsiteX6" fmla="*/ 400605 w 2263459"/>
              <a:gd name="connsiteY6" fmla="*/ 2156987 h 3652962"/>
              <a:gd name="connsiteX7" fmla="*/ 435397 w 2263459"/>
              <a:gd name="connsiteY7" fmla="*/ 2261357 h 3652962"/>
              <a:gd name="connsiteX8" fmla="*/ 452794 w 2263459"/>
              <a:gd name="connsiteY8" fmla="*/ 2313543 h 3652962"/>
              <a:gd name="connsiteX9" fmla="*/ 435397 w 2263459"/>
              <a:gd name="connsiteY9" fmla="*/ 2557073 h 3652962"/>
              <a:gd name="connsiteX10" fmla="*/ 418001 w 2263459"/>
              <a:gd name="connsiteY10" fmla="*/ 2696234 h 3652962"/>
              <a:gd name="connsiteX11" fmla="*/ 435397 w 2263459"/>
              <a:gd name="connsiteY11" fmla="*/ 3374641 h 3652962"/>
              <a:gd name="connsiteX12" fmla="*/ 487587 w 2263459"/>
              <a:gd name="connsiteY12" fmla="*/ 3479011 h 3652962"/>
              <a:gd name="connsiteX13" fmla="*/ 557173 w 2263459"/>
              <a:gd name="connsiteY13" fmla="*/ 3513801 h 3652962"/>
              <a:gd name="connsiteX14" fmla="*/ 731137 w 2263459"/>
              <a:gd name="connsiteY14" fmla="*/ 3565986 h 3652962"/>
              <a:gd name="connsiteX15" fmla="*/ 1218237 w 2263459"/>
              <a:gd name="connsiteY15" fmla="*/ 3583381 h 3652962"/>
              <a:gd name="connsiteX16" fmla="*/ 1287823 w 2263459"/>
              <a:gd name="connsiteY16" fmla="*/ 3600777 h 3652962"/>
              <a:gd name="connsiteX17" fmla="*/ 1340012 w 2263459"/>
              <a:gd name="connsiteY17" fmla="*/ 3618172 h 3652962"/>
              <a:gd name="connsiteX18" fmla="*/ 1653148 w 2263459"/>
              <a:gd name="connsiteY18" fmla="*/ 3652962 h 3652962"/>
              <a:gd name="connsiteX19" fmla="*/ 1792319 w 2263459"/>
              <a:gd name="connsiteY19" fmla="*/ 3618172 h 3652962"/>
              <a:gd name="connsiteX20" fmla="*/ 1879301 w 2263459"/>
              <a:gd name="connsiteY20" fmla="*/ 3513801 h 3652962"/>
              <a:gd name="connsiteX21" fmla="*/ 1931491 w 2263459"/>
              <a:gd name="connsiteY21" fmla="*/ 3479011 h 3652962"/>
              <a:gd name="connsiteX22" fmla="*/ 2018473 w 2263459"/>
              <a:gd name="connsiteY22" fmla="*/ 3357246 h 3652962"/>
              <a:gd name="connsiteX23" fmla="*/ 2053266 w 2263459"/>
              <a:gd name="connsiteY23" fmla="*/ 3235480 h 3652962"/>
              <a:gd name="connsiteX24" fmla="*/ 2088059 w 2263459"/>
              <a:gd name="connsiteY24" fmla="*/ 3131110 h 3652962"/>
              <a:gd name="connsiteX25" fmla="*/ 2122851 w 2263459"/>
              <a:gd name="connsiteY25" fmla="*/ 3009345 h 3652962"/>
              <a:gd name="connsiteX26" fmla="*/ 2157644 w 2263459"/>
              <a:gd name="connsiteY26" fmla="*/ 2748419 h 3652962"/>
              <a:gd name="connsiteX27" fmla="*/ 2192437 w 2263459"/>
              <a:gd name="connsiteY27" fmla="*/ 2574468 h 3652962"/>
              <a:gd name="connsiteX28" fmla="*/ 2209834 w 2263459"/>
              <a:gd name="connsiteY28" fmla="*/ 2452703 h 3652962"/>
              <a:gd name="connsiteX29" fmla="*/ 2244626 w 2263459"/>
              <a:gd name="connsiteY29" fmla="*/ 2243962 h 3652962"/>
              <a:gd name="connsiteX30" fmla="*/ 2262023 w 2263459"/>
              <a:gd name="connsiteY30" fmla="*/ 2104802 h 3652962"/>
              <a:gd name="connsiteX31" fmla="*/ 2227230 w 2263459"/>
              <a:gd name="connsiteY31" fmla="*/ 939333 h 3652962"/>
              <a:gd name="connsiteX32" fmla="*/ 2192437 w 2263459"/>
              <a:gd name="connsiteY32" fmla="*/ 521852 h 3652962"/>
              <a:gd name="connsiteX33" fmla="*/ 2175041 w 2263459"/>
              <a:gd name="connsiteY33" fmla="*/ 469667 h 3652962"/>
              <a:gd name="connsiteX34" fmla="*/ 2122851 w 2263459"/>
              <a:gd name="connsiteY34" fmla="*/ 452272 h 3652962"/>
              <a:gd name="connsiteX35" fmla="*/ 2035869 w 2263459"/>
              <a:gd name="connsiteY35" fmla="*/ 434877 h 3652962"/>
              <a:gd name="connsiteX36" fmla="*/ 1670544 w 2263459"/>
              <a:gd name="connsiteY36" fmla="*/ 400087 h 3652962"/>
              <a:gd name="connsiteX37" fmla="*/ 1426994 w 2263459"/>
              <a:gd name="connsiteY37" fmla="*/ 173951 h 3652962"/>
              <a:gd name="connsiteX38" fmla="*/ 1374805 w 2263459"/>
              <a:gd name="connsiteY38" fmla="*/ 104371 h 3652962"/>
              <a:gd name="connsiteX39" fmla="*/ 1287823 w 2263459"/>
              <a:gd name="connsiteY39" fmla="*/ 0 h 3652962"/>
              <a:gd name="connsiteX40" fmla="*/ 1131255 w 2263459"/>
              <a:gd name="connsiteY40" fmla="*/ 17395 h 3652962"/>
              <a:gd name="connsiteX41" fmla="*/ 1061669 w 2263459"/>
              <a:gd name="connsiteY41" fmla="*/ 52186 h 3652962"/>
              <a:gd name="connsiteX42" fmla="*/ 957290 w 2263459"/>
              <a:gd name="connsiteY42" fmla="*/ 139161 h 3652962"/>
              <a:gd name="connsiteX43" fmla="*/ 818119 w 2263459"/>
              <a:gd name="connsiteY43" fmla="*/ 243531 h 3652962"/>
              <a:gd name="connsiteX44" fmla="*/ 644155 w 2263459"/>
              <a:gd name="connsiteY44" fmla="*/ 347901 h 3652962"/>
              <a:gd name="connsiteX45" fmla="*/ 539776 w 2263459"/>
              <a:gd name="connsiteY45" fmla="*/ 452272 h 3652962"/>
              <a:gd name="connsiteX46" fmla="*/ 487587 w 2263459"/>
              <a:gd name="connsiteY46" fmla="*/ 504457 h 3652962"/>
              <a:gd name="connsiteX47" fmla="*/ 435397 w 2263459"/>
              <a:gd name="connsiteY47" fmla="*/ 539247 h 3652962"/>
              <a:gd name="connsiteX48" fmla="*/ 365812 w 2263459"/>
              <a:gd name="connsiteY48" fmla="*/ 643617 h 3652962"/>
              <a:gd name="connsiteX49" fmla="*/ 331019 w 2263459"/>
              <a:gd name="connsiteY49" fmla="*/ 695803 h 3652962"/>
              <a:gd name="connsiteX50" fmla="*/ 278830 w 2263459"/>
              <a:gd name="connsiteY50" fmla="*/ 747988 h 3652962"/>
              <a:gd name="connsiteX51" fmla="*/ 226640 w 2263459"/>
              <a:gd name="connsiteY51" fmla="*/ 887148 h 3652962"/>
              <a:gd name="connsiteX52" fmla="*/ 174451 w 2263459"/>
              <a:gd name="connsiteY52" fmla="*/ 1008914 h 3652962"/>
              <a:gd name="connsiteX53" fmla="*/ 139658 w 2263459"/>
              <a:gd name="connsiteY53" fmla="*/ 1130679 h 3652962"/>
              <a:gd name="connsiteX54" fmla="*/ 87469 w 2263459"/>
              <a:gd name="connsiteY54" fmla="*/ 1165469 h 3652962"/>
              <a:gd name="connsiteX55" fmla="*/ 52676 w 2263459"/>
              <a:gd name="connsiteY55" fmla="*/ 1235049 h 3652962"/>
              <a:gd name="connsiteX56" fmla="*/ 487 w 2263459"/>
              <a:gd name="connsiteY56" fmla="*/ 1287234 h 3652962"/>
              <a:gd name="connsiteX0" fmla="*/ 1287823 w 2263459"/>
              <a:gd name="connsiteY0" fmla="*/ 0 h 3652962"/>
              <a:gd name="connsiteX1" fmla="*/ 1131255 w 2263459"/>
              <a:gd name="connsiteY1" fmla="*/ 17395 h 3652962"/>
              <a:gd name="connsiteX2" fmla="*/ 1061669 w 2263459"/>
              <a:gd name="connsiteY2" fmla="*/ 52186 h 3652962"/>
              <a:gd name="connsiteX3" fmla="*/ 957290 w 2263459"/>
              <a:gd name="connsiteY3" fmla="*/ 139161 h 3652962"/>
              <a:gd name="connsiteX4" fmla="*/ 818119 w 2263459"/>
              <a:gd name="connsiteY4" fmla="*/ 243531 h 3652962"/>
              <a:gd name="connsiteX5" fmla="*/ 644155 w 2263459"/>
              <a:gd name="connsiteY5" fmla="*/ 347901 h 3652962"/>
              <a:gd name="connsiteX6" fmla="*/ 539776 w 2263459"/>
              <a:gd name="connsiteY6" fmla="*/ 452272 h 3652962"/>
              <a:gd name="connsiteX7" fmla="*/ 487587 w 2263459"/>
              <a:gd name="connsiteY7" fmla="*/ 504457 h 3652962"/>
              <a:gd name="connsiteX8" fmla="*/ 435397 w 2263459"/>
              <a:gd name="connsiteY8" fmla="*/ 539247 h 3652962"/>
              <a:gd name="connsiteX9" fmla="*/ 365812 w 2263459"/>
              <a:gd name="connsiteY9" fmla="*/ 643617 h 3652962"/>
              <a:gd name="connsiteX10" fmla="*/ 331019 w 2263459"/>
              <a:gd name="connsiteY10" fmla="*/ 695803 h 3652962"/>
              <a:gd name="connsiteX11" fmla="*/ 278830 w 2263459"/>
              <a:gd name="connsiteY11" fmla="*/ 747988 h 3652962"/>
              <a:gd name="connsiteX12" fmla="*/ 226640 w 2263459"/>
              <a:gd name="connsiteY12" fmla="*/ 887148 h 3652962"/>
              <a:gd name="connsiteX13" fmla="*/ 174451 w 2263459"/>
              <a:gd name="connsiteY13" fmla="*/ 1008914 h 3652962"/>
              <a:gd name="connsiteX14" fmla="*/ 139658 w 2263459"/>
              <a:gd name="connsiteY14" fmla="*/ 1130679 h 3652962"/>
              <a:gd name="connsiteX15" fmla="*/ 87469 w 2263459"/>
              <a:gd name="connsiteY15" fmla="*/ 1165469 h 3652962"/>
              <a:gd name="connsiteX16" fmla="*/ 52676 w 2263459"/>
              <a:gd name="connsiteY16" fmla="*/ 1235049 h 3652962"/>
              <a:gd name="connsiteX17" fmla="*/ 487 w 2263459"/>
              <a:gd name="connsiteY17" fmla="*/ 1287234 h 3652962"/>
              <a:gd name="connsiteX18" fmla="*/ 87469 w 2263459"/>
              <a:gd name="connsiteY18" fmla="*/ 1409000 h 3652962"/>
              <a:gd name="connsiteX19" fmla="*/ 209244 w 2263459"/>
              <a:gd name="connsiteY19" fmla="*/ 1704716 h 3652962"/>
              <a:gd name="connsiteX20" fmla="*/ 261433 w 2263459"/>
              <a:gd name="connsiteY20" fmla="*/ 1878666 h 3652962"/>
              <a:gd name="connsiteX21" fmla="*/ 296226 w 2263459"/>
              <a:gd name="connsiteY21" fmla="*/ 1948246 h 3652962"/>
              <a:gd name="connsiteX22" fmla="*/ 331019 w 2263459"/>
              <a:gd name="connsiteY22" fmla="*/ 2035222 h 3652962"/>
              <a:gd name="connsiteX23" fmla="*/ 400605 w 2263459"/>
              <a:gd name="connsiteY23" fmla="*/ 2156987 h 3652962"/>
              <a:gd name="connsiteX24" fmla="*/ 435397 w 2263459"/>
              <a:gd name="connsiteY24" fmla="*/ 2261357 h 3652962"/>
              <a:gd name="connsiteX25" fmla="*/ 452794 w 2263459"/>
              <a:gd name="connsiteY25" fmla="*/ 2313543 h 3652962"/>
              <a:gd name="connsiteX26" fmla="*/ 435397 w 2263459"/>
              <a:gd name="connsiteY26" fmla="*/ 2557073 h 3652962"/>
              <a:gd name="connsiteX27" fmla="*/ 418001 w 2263459"/>
              <a:gd name="connsiteY27" fmla="*/ 2696234 h 3652962"/>
              <a:gd name="connsiteX28" fmla="*/ 435397 w 2263459"/>
              <a:gd name="connsiteY28" fmla="*/ 3374641 h 3652962"/>
              <a:gd name="connsiteX29" fmla="*/ 487587 w 2263459"/>
              <a:gd name="connsiteY29" fmla="*/ 3479011 h 3652962"/>
              <a:gd name="connsiteX30" fmla="*/ 557173 w 2263459"/>
              <a:gd name="connsiteY30" fmla="*/ 3513801 h 3652962"/>
              <a:gd name="connsiteX31" fmla="*/ 731137 w 2263459"/>
              <a:gd name="connsiteY31" fmla="*/ 3565986 h 3652962"/>
              <a:gd name="connsiteX32" fmla="*/ 1218237 w 2263459"/>
              <a:gd name="connsiteY32" fmla="*/ 3583381 h 3652962"/>
              <a:gd name="connsiteX33" fmla="*/ 1287823 w 2263459"/>
              <a:gd name="connsiteY33" fmla="*/ 3600777 h 3652962"/>
              <a:gd name="connsiteX34" fmla="*/ 1340012 w 2263459"/>
              <a:gd name="connsiteY34" fmla="*/ 3618172 h 3652962"/>
              <a:gd name="connsiteX35" fmla="*/ 1653148 w 2263459"/>
              <a:gd name="connsiteY35" fmla="*/ 3652962 h 3652962"/>
              <a:gd name="connsiteX36" fmla="*/ 1792319 w 2263459"/>
              <a:gd name="connsiteY36" fmla="*/ 3618172 h 3652962"/>
              <a:gd name="connsiteX37" fmla="*/ 1879301 w 2263459"/>
              <a:gd name="connsiteY37" fmla="*/ 3513801 h 3652962"/>
              <a:gd name="connsiteX38" fmla="*/ 1931491 w 2263459"/>
              <a:gd name="connsiteY38" fmla="*/ 3479011 h 3652962"/>
              <a:gd name="connsiteX39" fmla="*/ 2018473 w 2263459"/>
              <a:gd name="connsiteY39" fmla="*/ 3357246 h 3652962"/>
              <a:gd name="connsiteX40" fmla="*/ 2053266 w 2263459"/>
              <a:gd name="connsiteY40" fmla="*/ 3235480 h 3652962"/>
              <a:gd name="connsiteX41" fmla="*/ 2088059 w 2263459"/>
              <a:gd name="connsiteY41" fmla="*/ 3131110 h 3652962"/>
              <a:gd name="connsiteX42" fmla="*/ 2122851 w 2263459"/>
              <a:gd name="connsiteY42" fmla="*/ 3009345 h 3652962"/>
              <a:gd name="connsiteX43" fmla="*/ 2157644 w 2263459"/>
              <a:gd name="connsiteY43" fmla="*/ 2748419 h 3652962"/>
              <a:gd name="connsiteX44" fmla="*/ 2192437 w 2263459"/>
              <a:gd name="connsiteY44" fmla="*/ 2574468 h 3652962"/>
              <a:gd name="connsiteX45" fmla="*/ 2209834 w 2263459"/>
              <a:gd name="connsiteY45" fmla="*/ 2452703 h 3652962"/>
              <a:gd name="connsiteX46" fmla="*/ 2244626 w 2263459"/>
              <a:gd name="connsiteY46" fmla="*/ 2243962 h 3652962"/>
              <a:gd name="connsiteX47" fmla="*/ 2262023 w 2263459"/>
              <a:gd name="connsiteY47" fmla="*/ 2104802 h 3652962"/>
              <a:gd name="connsiteX48" fmla="*/ 2227230 w 2263459"/>
              <a:gd name="connsiteY48" fmla="*/ 939333 h 3652962"/>
              <a:gd name="connsiteX49" fmla="*/ 2192437 w 2263459"/>
              <a:gd name="connsiteY49" fmla="*/ 521852 h 3652962"/>
              <a:gd name="connsiteX50" fmla="*/ 2175041 w 2263459"/>
              <a:gd name="connsiteY50" fmla="*/ 469667 h 3652962"/>
              <a:gd name="connsiteX51" fmla="*/ 2122851 w 2263459"/>
              <a:gd name="connsiteY51" fmla="*/ 452272 h 3652962"/>
              <a:gd name="connsiteX52" fmla="*/ 2035869 w 2263459"/>
              <a:gd name="connsiteY52" fmla="*/ 434877 h 3652962"/>
              <a:gd name="connsiteX53" fmla="*/ 1670544 w 2263459"/>
              <a:gd name="connsiteY53" fmla="*/ 400087 h 3652962"/>
              <a:gd name="connsiteX54" fmla="*/ 1426994 w 2263459"/>
              <a:gd name="connsiteY54" fmla="*/ 173951 h 3652962"/>
              <a:gd name="connsiteX55" fmla="*/ 1374805 w 2263459"/>
              <a:gd name="connsiteY55" fmla="*/ 104371 h 3652962"/>
              <a:gd name="connsiteX56" fmla="*/ 1379263 w 2263459"/>
              <a:gd name="connsiteY56" fmla="*/ 91440 h 3652962"/>
              <a:gd name="connsiteX0" fmla="*/ 1287823 w 2263459"/>
              <a:gd name="connsiteY0" fmla="*/ 0 h 3652962"/>
              <a:gd name="connsiteX1" fmla="*/ 1131255 w 2263459"/>
              <a:gd name="connsiteY1" fmla="*/ 17395 h 3652962"/>
              <a:gd name="connsiteX2" fmla="*/ 1061669 w 2263459"/>
              <a:gd name="connsiteY2" fmla="*/ 52186 h 3652962"/>
              <a:gd name="connsiteX3" fmla="*/ 957290 w 2263459"/>
              <a:gd name="connsiteY3" fmla="*/ 139161 h 3652962"/>
              <a:gd name="connsiteX4" fmla="*/ 818119 w 2263459"/>
              <a:gd name="connsiteY4" fmla="*/ 243531 h 3652962"/>
              <a:gd name="connsiteX5" fmla="*/ 644155 w 2263459"/>
              <a:gd name="connsiteY5" fmla="*/ 347901 h 3652962"/>
              <a:gd name="connsiteX6" fmla="*/ 539776 w 2263459"/>
              <a:gd name="connsiteY6" fmla="*/ 452272 h 3652962"/>
              <a:gd name="connsiteX7" fmla="*/ 487587 w 2263459"/>
              <a:gd name="connsiteY7" fmla="*/ 504457 h 3652962"/>
              <a:gd name="connsiteX8" fmla="*/ 435397 w 2263459"/>
              <a:gd name="connsiteY8" fmla="*/ 539247 h 3652962"/>
              <a:gd name="connsiteX9" fmla="*/ 365812 w 2263459"/>
              <a:gd name="connsiteY9" fmla="*/ 643617 h 3652962"/>
              <a:gd name="connsiteX10" fmla="*/ 331019 w 2263459"/>
              <a:gd name="connsiteY10" fmla="*/ 695803 h 3652962"/>
              <a:gd name="connsiteX11" fmla="*/ 278830 w 2263459"/>
              <a:gd name="connsiteY11" fmla="*/ 747988 h 3652962"/>
              <a:gd name="connsiteX12" fmla="*/ 226640 w 2263459"/>
              <a:gd name="connsiteY12" fmla="*/ 887148 h 3652962"/>
              <a:gd name="connsiteX13" fmla="*/ 174451 w 2263459"/>
              <a:gd name="connsiteY13" fmla="*/ 1008914 h 3652962"/>
              <a:gd name="connsiteX14" fmla="*/ 139658 w 2263459"/>
              <a:gd name="connsiteY14" fmla="*/ 1130679 h 3652962"/>
              <a:gd name="connsiteX15" fmla="*/ 87469 w 2263459"/>
              <a:gd name="connsiteY15" fmla="*/ 1165469 h 3652962"/>
              <a:gd name="connsiteX16" fmla="*/ 52676 w 2263459"/>
              <a:gd name="connsiteY16" fmla="*/ 1235049 h 3652962"/>
              <a:gd name="connsiteX17" fmla="*/ 487 w 2263459"/>
              <a:gd name="connsiteY17" fmla="*/ 1287234 h 3652962"/>
              <a:gd name="connsiteX18" fmla="*/ 87469 w 2263459"/>
              <a:gd name="connsiteY18" fmla="*/ 1409000 h 3652962"/>
              <a:gd name="connsiteX19" fmla="*/ 209244 w 2263459"/>
              <a:gd name="connsiteY19" fmla="*/ 1704716 h 3652962"/>
              <a:gd name="connsiteX20" fmla="*/ 261433 w 2263459"/>
              <a:gd name="connsiteY20" fmla="*/ 1878666 h 3652962"/>
              <a:gd name="connsiteX21" fmla="*/ 296226 w 2263459"/>
              <a:gd name="connsiteY21" fmla="*/ 1948246 h 3652962"/>
              <a:gd name="connsiteX22" fmla="*/ 331019 w 2263459"/>
              <a:gd name="connsiteY22" fmla="*/ 2035222 h 3652962"/>
              <a:gd name="connsiteX23" fmla="*/ 400605 w 2263459"/>
              <a:gd name="connsiteY23" fmla="*/ 2156987 h 3652962"/>
              <a:gd name="connsiteX24" fmla="*/ 435397 w 2263459"/>
              <a:gd name="connsiteY24" fmla="*/ 2261357 h 3652962"/>
              <a:gd name="connsiteX25" fmla="*/ 452794 w 2263459"/>
              <a:gd name="connsiteY25" fmla="*/ 2313543 h 3652962"/>
              <a:gd name="connsiteX26" fmla="*/ 435397 w 2263459"/>
              <a:gd name="connsiteY26" fmla="*/ 2557073 h 3652962"/>
              <a:gd name="connsiteX27" fmla="*/ 418001 w 2263459"/>
              <a:gd name="connsiteY27" fmla="*/ 2696234 h 3652962"/>
              <a:gd name="connsiteX28" fmla="*/ 435397 w 2263459"/>
              <a:gd name="connsiteY28" fmla="*/ 3374641 h 3652962"/>
              <a:gd name="connsiteX29" fmla="*/ 487587 w 2263459"/>
              <a:gd name="connsiteY29" fmla="*/ 3479011 h 3652962"/>
              <a:gd name="connsiteX30" fmla="*/ 557173 w 2263459"/>
              <a:gd name="connsiteY30" fmla="*/ 3513801 h 3652962"/>
              <a:gd name="connsiteX31" fmla="*/ 731137 w 2263459"/>
              <a:gd name="connsiteY31" fmla="*/ 3565986 h 3652962"/>
              <a:gd name="connsiteX32" fmla="*/ 1218237 w 2263459"/>
              <a:gd name="connsiteY32" fmla="*/ 3583381 h 3652962"/>
              <a:gd name="connsiteX33" fmla="*/ 1287823 w 2263459"/>
              <a:gd name="connsiteY33" fmla="*/ 3600777 h 3652962"/>
              <a:gd name="connsiteX34" fmla="*/ 1340012 w 2263459"/>
              <a:gd name="connsiteY34" fmla="*/ 3618172 h 3652962"/>
              <a:gd name="connsiteX35" fmla="*/ 1653148 w 2263459"/>
              <a:gd name="connsiteY35" fmla="*/ 3652962 h 3652962"/>
              <a:gd name="connsiteX36" fmla="*/ 1792319 w 2263459"/>
              <a:gd name="connsiteY36" fmla="*/ 3618172 h 3652962"/>
              <a:gd name="connsiteX37" fmla="*/ 1879301 w 2263459"/>
              <a:gd name="connsiteY37" fmla="*/ 3513801 h 3652962"/>
              <a:gd name="connsiteX38" fmla="*/ 1931491 w 2263459"/>
              <a:gd name="connsiteY38" fmla="*/ 3479011 h 3652962"/>
              <a:gd name="connsiteX39" fmla="*/ 2018473 w 2263459"/>
              <a:gd name="connsiteY39" fmla="*/ 3357246 h 3652962"/>
              <a:gd name="connsiteX40" fmla="*/ 2053266 w 2263459"/>
              <a:gd name="connsiteY40" fmla="*/ 3235480 h 3652962"/>
              <a:gd name="connsiteX41" fmla="*/ 2088059 w 2263459"/>
              <a:gd name="connsiteY41" fmla="*/ 3131110 h 3652962"/>
              <a:gd name="connsiteX42" fmla="*/ 2122851 w 2263459"/>
              <a:gd name="connsiteY42" fmla="*/ 3009345 h 3652962"/>
              <a:gd name="connsiteX43" fmla="*/ 2157644 w 2263459"/>
              <a:gd name="connsiteY43" fmla="*/ 2748419 h 3652962"/>
              <a:gd name="connsiteX44" fmla="*/ 2192437 w 2263459"/>
              <a:gd name="connsiteY44" fmla="*/ 2574468 h 3652962"/>
              <a:gd name="connsiteX45" fmla="*/ 2209834 w 2263459"/>
              <a:gd name="connsiteY45" fmla="*/ 2452703 h 3652962"/>
              <a:gd name="connsiteX46" fmla="*/ 2244626 w 2263459"/>
              <a:gd name="connsiteY46" fmla="*/ 2243962 h 3652962"/>
              <a:gd name="connsiteX47" fmla="*/ 2262023 w 2263459"/>
              <a:gd name="connsiteY47" fmla="*/ 2104802 h 3652962"/>
              <a:gd name="connsiteX48" fmla="*/ 2227230 w 2263459"/>
              <a:gd name="connsiteY48" fmla="*/ 939333 h 3652962"/>
              <a:gd name="connsiteX49" fmla="*/ 2192437 w 2263459"/>
              <a:gd name="connsiteY49" fmla="*/ 521852 h 3652962"/>
              <a:gd name="connsiteX50" fmla="*/ 2175041 w 2263459"/>
              <a:gd name="connsiteY50" fmla="*/ 469667 h 3652962"/>
              <a:gd name="connsiteX51" fmla="*/ 2122851 w 2263459"/>
              <a:gd name="connsiteY51" fmla="*/ 452272 h 3652962"/>
              <a:gd name="connsiteX52" fmla="*/ 2035869 w 2263459"/>
              <a:gd name="connsiteY52" fmla="*/ 434877 h 3652962"/>
              <a:gd name="connsiteX53" fmla="*/ 1670544 w 2263459"/>
              <a:gd name="connsiteY53" fmla="*/ 400087 h 3652962"/>
              <a:gd name="connsiteX54" fmla="*/ 1426994 w 2263459"/>
              <a:gd name="connsiteY54" fmla="*/ 173951 h 3652962"/>
              <a:gd name="connsiteX55" fmla="*/ 1374805 w 2263459"/>
              <a:gd name="connsiteY55" fmla="*/ 104371 h 3652962"/>
              <a:gd name="connsiteX56" fmla="*/ 1568065 w 2263459"/>
              <a:gd name="connsiteY56" fmla="*/ 915173 h 3652962"/>
              <a:gd name="connsiteX0" fmla="*/ 1287823 w 2263459"/>
              <a:gd name="connsiteY0" fmla="*/ 0 h 3652962"/>
              <a:gd name="connsiteX1" fmla="*/ 1131255 w 2263459"/>
              <a:gd name="connsiteY1" fmla="*/ 17395 h 3652962"/>
              <a:gd name="connsiteX2" fmla="*/ 1061669 w 2263459"/>
              <a:gd name="connsiteY2" fmla="*/ 52186 h 3652962"/>
              <a:gd name="connsiteX3" fmla="*/ 957290 w 2263459"/>
              <a:gd name="connsiteY3" fmla="*/ 139161 h 3652962"/>
              <a:gd name="connsiteX4" fmla="*/ 818119 w 2263459"/>
              <a:gd name="connsiteY4" fmla="*/ 243531 h 3652962"/>
              <a:gd name="connsiteX5" fmla="*/ 644155 w 2263459"/>
              <a:gd name="connsiteY5" fmla="*/ 347901 h 3652962"/>
              <a:gd name="connsiteX6" fmla="*/ 539776 w 2263459"/>
              <a:gd name="connsiteY6" fmla="*/ 452272 h 3652962"/>
              <a:gd name="connsiteX7" fmla="*/ 487587 w 2263459"/>
              <a:gd name="connsiteY7" fmla="*/ 504457 h 3652962"/>
              <a:gd name="connsiteX8" fmla="*/ 435397 w 2263459"/>
              <a:gd name="connsiteY8" fmla="*/ 539247 h 3652962"/>
              <a:gd name="connsiteX9" fmla="*/ 365812 w 2263459"/>
              <a:gd name="connsiteY9" fmla="*/ 643617 h 3652962"/>
              <a:gd name="connsiteX10" fmla="*/ 331019 w 2263459"/>
              <a:gd name="connsiteY10" fmla="*/ 695803 h 3652962"/>
              <a:gd name="connsiteX11" fmla="*/ 278830 w 2263459"/>
              <a:gd name="connsiteY11" fmla="*/ 747988 h 3652962"/>
              <a:gd name="connsiteX12" fmla="*/ 226640 w 2263459"/>
              <a:gd name="connsiteY12" fmla="*/ 887148 h 3652962"/>
              <a:gd name="connsiteX13" fmla="*/ 174451 w 2263459"/>
              <a:gd name="connsiteY13" fmla="*/ 1008914 h 3652962"/>
              <a:gd name="connsiteX14" fmla="*/ 139658 w 2263459"/>
              <a:gd name="connsiteY14" fmla="*/ 1130679 h 3652962"/>
              <a:gd name="connsiteX15" fmla="*/ 87469 w 2263459"/>
              <a:gd name="connsiteY15" fmla="*/ 1165469 h 3652962"/>
              <a:gd name="connsiteX16" fmla="*/ 52676 w 2263459"/>
              <a:gd name="connsiteY16" fmla="*/ 1235049 h 3652962"/>
              <a:gd name="connsiteX17" fmla="*/ 487 w 2263459"/>
              <a:gd name="connsiteY17" fmla="*/ 1287234 h 3652962"/>
              <a:gd name="connsiteX18" fmla="*/ 87469 w 2263459"/>
              <a:gd name="connsiteY18" fmla="*/ 1409000 h 3652962"/>
              <a:gd name="connsiteX19" fmla="*/ 209244 w 2263459"/>
              <a:gd name="connsiteY19" fmla="*/ 1704716 h 3652962"/>
              <a:gd name="connsiteX20" fmla="*/ 261433 w 2263459"/>
              <a:gd name="connsiteY20" fmla="*/ 1878666 h 3652962"/>
              <a:gd name="connsiteX21" fmla="*/ 296226 w 2263459"/>
              <a:gd name="connsiteY21" fmla="*/ 1948246 h 3652962"/>
              <a:gd name="connsiteX22" fmla="*/ 331019 w 2263459"/>
              <a:gd name="connsiteY22" fmla="*/ 2035222 h 3652962"/>
              <a:gd name="connsiteX23" fmla="*/ 400605 w 2263459"/>
              <a:gd name="connsiteY23" fmla="*/ 2156987 h 3652962"/>
              <a:gd name="connsiteX24" fmla="*/ 435397 w 2263459"/>
              <a:gd name="connsiteY24" fmla="*/ 2261357 h 3652962"/>
              <a:gd name="connsiteX25" fmla="*/ 452794 w 2263459"/>
              <a:gd name="connsiteY25" fmla="*/ 2313543 h 3652962"/>
              <a:gd name="connsiteX26" fmla="*/ 435397 w 2263459"/>
              <a:gd name="connsiteY26" fmla="*/ 2557073 h 3652962"/>
              <a:gd name="connsiteX27" fmla="*/ 418001 w 2263459"/>
              <a:gd name="connsiteY27" fmla="*/ 2696234 h 3652962"/>
              <a:gd name="connsiteX28" fmla="*/ 435397 w 2263459"/>
              <a:gd name="connsiteY28" fmla="*/ 3374641 h 3652962"/>
              <a:gd name="connsiteX29" fmla="*/ 487587 w 2263459"/>
              <a:gd name="connsiteY29" fmla="*/ 3479011 h 3652962"/>
              <a:gd name="connsiteX30" fmla="*/ 557173 w 2263459"/>
              <a:gd name="connsiteY30" fmla="*/ 3513801 h 3652962"/>
              <a:gd name="connsiteX31" fmla="*/ 1218237 w 2263459"/>
              <a:gd name="connsiteY31" fmla="*/ 3583381 h 3652962"/>
              <a:gd name="connsiteX32" fmla="*/ 1287823 w 2263459"/>
              <a:gd name="connsiteY32" fmla="*/ 3600777 h 3652962"/>
              <a:gd name="connsiteX33" fmla="*/ 1340012 w 2263459"/>
              <a:gd name="connsiteY33" fmla="*/ 3618172 h 3652962"/>
              <a:gd name="connsiteX34" fmla="*/ 1653148 w 2263459"/>
              <a:gd name="connsiteY34" fmla="*/ 3652962 h 3652962"/>
              <a:gd name="connsiteX35" fmla="*/ 1792319 w 2263459"/>
              <a:gd name="connsiteY35" fmla="*/ 3618172 h 3652962"/>
              <a:gd name="connsiteX36" fmla="*/ 1879301 w 2263459"/>
              <a:gd name="connsiteY36" fmla="*/ 3513801 h 3652962"/>
              <a:gd name="connsiteX37" fmla="*/ 1931491 w 2263459"/>
              <a:gd name="connsiteY37" fmla="*/ 3479011 h 3652962"/>
              <a:gd name="connsiteX38" fmla="*/ 2018473 w 2263459"/>
              <a:gd name="connsiteY38" fmla="*/ 3357246 h 3652962"/>
              <a:gd name="connsiteX39" fmla="*/ 2053266 w 2263459"/>
              <a:gd name="connsiteY39" fmla="*/ 3235480 h 3652962"/>
              <a:gd name="connsiteX40" fmla="*/ 2088059 w 2263459"/>
              <a:gd name="connsiteY40" fmla="*/ 3131110 h 3652962"/>
              <a:gd name="connsiteX41" fmla="*/ 2122851 w 2263459"/>
              <a:gd name="connsiteY41" fmla="*/ 3009345 h 3652962"/>
              <a:gd name="connsiteX42" fmla="*/ 2157644 w 2263459"/>
              <a:gd name="connsiteY42" fmla="*/ 2748419 h 3652962"/>
              <a:gd name="connsiteX43" fmla="*/ 2192437 w 2263459"/>
              <a:gd name="connsiteY43" fmla="*/ 2574468 h 3652962"/>
              <a:gd name="connsiteX44" fmla="*/ 2209834 w 2263459"/>
              <a:gd name="connsiteY44" fmla="*/ 2452703 h 3652962"/>
              <a:gd name="connsiteX45" fmla="*/ 2244626 w 2263459"/>
              <a:gd name="connsiteY45" fmla="*/ 2243962 h 3652962"/>
              <a:gd name="connsiteX46" fmla="*/ 2262023 w 2263459"/>
              <a:gd name="connsiteY46" fmla="*/ 2104802 h 3652962"/>
              <a:gd name="connsiteX47" fmla="*/ 2227230 w 2263459"/>
              <a:gd name="connsiteY47" fmla="*/ 939333 h 3652962"/>
              <a:gd name="connsiteX48" fmla="*/ 2192437 w 2263459"/>
              <a:gd name="connsiteY48" fmla="*/ 521852 h 3652962"/>
              <a:gd name="connsiteX49" fmla="*/ 2175041 w 2263459"/>
              <a:gd name="connsiteY49" fmla="*/ 469667 h 3652962"/>
              <a:gd name="connsiteX50" fmla="*/ 2122851 w 2263459"/>
              <a:gd name="connsiteY50" fmla="*/ 452272 h 3652962"/>
              <a:gd name="connsiteX51" fmla="*/ 2035869 w 2263459"/>
              <a:gd name="connsiteY51" fmla="*/ 434877 h 3652962"/>
              <a:gd name="connsiteX52" fmla="*/ 1670544 w 2263459"/>
              <a:gd name="connsiteY52" fmla="*/ 400087 h 3652962"/>
              <a:gd name="connsiteX53" fmla="*/ 1426994 w 2263459"/>
              <a:gd name="connsiteY53" fmla="*/ 173951 h 3652962"/>
              <a:gd name="connsiteX54" fmla="*/ 1374805 w 2263459"/>
              <a:gd name="connsiteY54" fmla="*/ 104371 h 3652962"/>
              <a:gd name="connsiteX55" fmla="*/ 1568065 w 2263459"/>
              <a:gd name="connsiteY55" fmla="*/ 915173 h 3652962"/>
              <a:gd name="connsiteX0" fmla="*/ 1287823 w 2263459"/>
              <a:gd name="connsiteY0" fmla="*/ 0 h 3652962"/>
              <a:gd name="connsiteX1" fmla="*/ 1131255 w 2263459"/>
              <a:gd name="connsiteY1" fmla="*/ 17395 h 3652962"/>
              <a:gd name="connsiteX2" fmla="*/ 1061669 w 2263459"/>
              <a:gd name="connsiteY2" fmla="*/ 52186 h 3652962"/>
              <a:gd name="connsiteX3" fmla="*/ 957290 w 2263459"/>
              <a:gd name="connsiteY3" fmla="*/ 139161 h 3652962"/>
              <a:gd name="connsiteX4" fmla="*/ 818119 w 2263459"/>
              <a:gd name="connsiteY4" fmla="*/ 243531 h 3652962"/>
              <a:gd name="connsiteX5" fmla="*/ 644155 w 2263459"/>
              <a:gd name="connsiteY5" fmla="*/ 347901 h 3652962"/>
              <a:gd name="connsiteX6" fmla="*/ 539776 w 2263459"/>
              <a:gd name="connsiteY6" fmla="*/ 452272 h 3652962"/>
              <a:gd name="connsiteX7" fmla="*/ 487587 w 2263459"/>
              <a:gd name="connsiteY7" fmla="*/ 504457 h 3652962"/>
              <a:gd name="connsiteX8" fmla="*/ 435397 w 2263459"/>
              <a:gd name="connsiteY8" fmla="*/ 539247 h 3652962"/>
              <a:gd name="connsiteX9" fmla="*/ 365812 w 2263459"/>
              <a:gd name="connsiteY9" fmla="*/ 643617 h 3652962"/>
              <a:gd name="connsiteX10" fmla="*/ 331019 w 2263459"/>
              <a:gd name="connsiteY10" fmla="*/ 695803 h 3652962"/>
              <a:gd name="connsiteX11" fmla="*/ 278830 w 2263459"/>
              <a:gd name="connsiteY11" fmla="*/ 747988 h 3652962"/>
              <a:gd name="connsiteX12" fmla="*/ 226640 w 2263459"/>
              <a:gd name="connsiteY12" fmla="*/ 887148 h 3652962"/>
              <a:gd name="connsiteX13" fmla="*/ 174451 w 2263459"/>
              <a:gd name="connsiteY13" fmla="*/ 1008914 h 3652962"/>
              <a:gd name="connsiteX14" fmla="*/ 139658 w 2263459"/>
              <a:gd name="connsiteY14" fmla="*/ 1130679 h 3652962"/>
              <a:gd name="connsiteX15" fmla="*/ 87469 w 2263459"/>
              <a:gd name="connsiteY15" fmla="*/ 1165469 h 3652962"/>
              <a:gd name="connsiteX16" fmla="*/ 52676 w 2263459"/>
              <a:gd name="connsiteY16" fmla="*/ 1235049 h 3652962"/>
              <a:gd name="connsiteX17" fmla="*/ 487 w 2263459"/>
              <a:gd name="connsiteY17" fmla="*/ 1287234 h 3652962"/>
              <a:gd name="connsiteX18" fmla="*/ 87469 w 2263459"/>
              <a:gd name="connsiteY18" fmla="*/ 1409000 h 3652962"/>
              <a:gd name="connsiteX19" fmla="*/ 209244 w 2263459"/>
              <a:gd name="connsiteY19" fmla="*/ 1704716 h 3652962"/>
              <a:gd name="connsiteX20" fmla="*/ 261433 w 2263459"/>
              <a:gd name="connsiteY20" fmla="*/ 1878666 h 3652962"/>
              <a:gd name="connsiteX21" fmla="*/ 296226 w 2263459"/>
              <a:gd name="connsiteY21" fmla="*/ 1948246 h 3652962"/>
              <a:gd name="connsiteX22" fmla="*/ 331019 w 2263459"/>
              <a:gd name="connsiteY22" fmla="*/ 2035222 h 3652962"/>
              <a:gd name="connsiteX23" fmla="*/ 400605 w 2263459"/>
              <a:gd name="connsiteY23" fmla="*/ 2156987 h 3652962"/>
              <a:gd name="connsiteX24" fmla="*/ 435397 w 2263459"/>
              <a:gd name="connsiteY24" fmla="*/ 2261357 h 3652962"/>
              <a:gd name="connsiteX25" fmla="*/ 452794 w 2263459"/>
              <a:gd name="connsiteY25" fmla="*/ 2313543 h 3652962"/>
              <a:gd name="connsiteX26" fmla="*/ 435397 w 2263459"/>
              <a:gd name="connsiteY26" fmla="*/ 2557073 h 3652962"/>
              <a:gd name="connsiteX27" fmla="*/ 418001 w 2263459"/>
              <a:gd name="connsiteY27" fmla="*/ 2696234 h 3652962"/>
              <a:gd name="connsiteX28" fmla="*/ 435397 w 2263459"/>
              <a:gd name="connsiteY28" fmla="*/ 3374641 h 3652962"/>
              <a:gd name="connsiteX29" fmla="*/ 487587 w 2263459"/>
              <a:gd name="connsiteY29" fmla="*/ 3479011 h 3652962"/>
              <a:gd name="connsiteX30" fmla="*/ 557173 w 2263459"/>
              <a:gd name="connsiteY30" fmla="*/ 3513801 h 3652962"/>
              <a:gd name="connsiteX31" fmla="*/ 1218237 w 2263459"/>
              <a:gd name="connsiteY31" fmla="*/ 3583381 h 3652962"/>
              <a:gd name="connsiteX32" fmla="*/ 1287823 w 2263459"/>
              <a:gd name="connsiteY32" fmla="*/ 3600777 h 3652962"/>
              <a:gd name="connsiteX33" fmla="*/ 1340012 w 2263459"/>
              <a:gd name="connsiteY33" fmla="*/ 3618172 h 3652962"/>
              <a:gd name="connsiteX34" fmla="*/ 1653148 w 2263459"/>
              <a:gd name="connsiteY34" fmla="*/ 3652962 h 3652962"/>
              <a:gd name="connsiteX35" fmla="*/ 1792319 w 2263459"/>
              <a:gd name="connsiteY35" fmla="*/ 3618172 h 3652962"/>
              <a:gd name="connsiteX36" fmla="*/ 1879301 w 2263459"/>
              <a:gd name="connsiteY36" fmla="*/ 3513801 h 3652962"/>
              <a:gd name="connsiteX37" fmla="*/ 1931491 w 2263459"/>
              <a:gd name="connsiteY37" fmla="*/ 3479011 h 3652962"/>
              <a:gd name="connsiteX38" fmla="*/ 2018473 w 2263459"/>
              <a:gd name="connsiteY38" fmla="*/ 3357246 h 3652962"/>
              <a:gd name="connsiteX39" fmla="*/ 2053266 w 2263459"/>
              <a:gd name="connsiteY39" fmla="*/ 3235480 h 3652962"/>
              <a:gd name="connsiteX40" fmla="*/ 2088059 w 2263459"/>
              <a:gd name="connsiteY40" fmla="*/ 3131110 h 3652962"/>
              <a:gd name="connsiteX41" fmla="*/ 2122851 w 2263459"/>
              <a:gd name="connsiteY41" fmla="*/ 3009345 h 3652962"/>
              <a:gd name="connsiteX42" fmla="*/ 2157644 w 2263459"/>
              <a:gd name="connsiteY42" fmla="*/ 2748419 h 3652962"/>
              <a:gd name="connsiteX43" fmla="*/ 2192437 w 2263459"/>
              <a:gd name="connsiteY43" fmla="*/ 2574468 h 3652962"/>
              <a:gd name="connsiteX44" fmla="*/ 2209834 w 2263459"/>
              <a:gd name="connsiteY44" fmla="*/ 2452703 h 3652962"/>
              <a:gd name="connsiteX45" fmla="*/ 2244626 w 2263459"/>
              <a:gd name="connsiteY45" fmla="*/ 2243962 h 3652962"/>
              <a:gd name="connsiteX46" fmla="*/ 2262023 w 2263459"/>
              <a:gd name="connsiteY46" fmla="*/ 2104802 h 3652962"/>
              <a:gd name="connsiteX47" fmla="*/ 2227230 w 2263459"/>
              <a:gd name="connsiteY47" fmla="*/ 939333 h 3652962"/>
              <a:gd name="connsiteX48" fmla="*/ 2192437 w 2263459"/>
              <a:gd name="connsiteY48" fmla="*/ 521852 h 3652962"/>
              <a:gd name="connsiteX49" fmla="*/ 2175041 w 2263459"/>
              <a:gd name="connsiteY49" fmla="*/ 469667 h 3652962"/>
              <a:gd name="connsiteX50" fmla="*/ 2122851 w 2263459"/>
              <a:gd name="connsiteY50" fmla="*/ 452272 h 3652962"/>
              <a:gd name="connsiteX51" fmla="*/ 2035869 w 2263459"/>
              <a:gd name="connsiteY51" fmla="*/ 434877 h 3652962"/>
              <a:gd name="connsiteX52" fmla="*/ 1670544 w 2263459"/>
              <a:gd name="connsiteY52" fmla="*/ 400087 h 3652962"/>
              <a:gd name="connsiteX53" fmla="*/ 1426994 w 2263459"/>
              <a:gd name="connsiteY53" fmla="*/ 173951 h 3652962"/>
              <a:gd name="connsiteX54" fmla="*/ 1374805 w 2263459"/>
              <a:gd name="connsiteY54" fmla="*/ 104371 h 3652962"/>
              <a:gd name="connsiteX0" fmla="*/ 1287823 w 2263459"/>
              <a:gd name="connsiteY0" fmla="*/ 0 h 3652962"/>
              <a:gd name="connsiteX1" fmla="*/ 1131255 w 2263459"/>
              <a:gd name="connsiteY1" fmla="*/ 17395 h 3652962"/>
              <a:gd name="connsiteX2" fmla="*/ 1061669 w 2263459"/>
              <a:gd name="connsiteY2" fmla="*/ 52186 h 3652962"/>
              <a:gd name="connsiteX3" fmla="*/ 957290 w 2263459"/>
              <a:gd name="connsiteY3" fmla="*/ 139161 h 3652962"/>
              <a:gd name="connsiteX4" fmla="*/ 818119 w 2263459"/>
              <a:gd name="connsiteY4" fmla="*/ 243531 h 3652962"/>
              <a:gd name="connsiteX5" fmla="*/ 644155 w 2263459"/>
              <a:gd name="connsiteY5" fmla="*/ 347901 h 3652962"/>
              <a:gd name="connsiteX6" fmla="*/ 539776 w 2263459"/>
              <a:gd name="connsiteY6" fmla="*/ 452272 h 3652962"/>
              <a:gd name="connsiteX7" fmla="*/ 487587 w 2263459"/>
              <a:gd name="connsiteY7" fmla="*/ 504457 h 3652962"/>
              <a:gd name="connsiteX8" fmla="*/ 435397 w 2263459"/>
              <a:gd name="connsiteY8" fmla="*/ 539247 h 3652962"/>
              <a:gd name="connsiteX9" fmla="*/ 365812 w 2263459"/>
              <a:gd name="connsiteY9" fmla="*/ 643617 h 3652962"/>
              <a:gd name="connsiteX10" fmla="*/ 331019 w 2263459"/>
              <a:gd name="connsiteY10" fmla="*/ 695803 h 3652962"/>
              <a:gd name="connsiteX11" fmla="*/ 278830 w 2263459"/>
              <a:gd name="connsiteY11" fmla="*/ 747988 h 3652962"/>
              <a:gd name="connsiteX12" fmla="*/ 226640 w 2263459"/>
              <a:gd name="connsiteY12" fmla="*/ 887148 h 3652962"/>
              <a:gd name="connsiteX13" fmla="*/ 174451 w 2263459"/>
              <a:gd name="connsiteY13" fmla="*/ 1008914 h 3652962"/>
              <a:gd name="connsiteX14" fmla="*/ 139658 w 2263459"/>
              <a:gd name="connsiteY14" fmla="*/ 1130679 h 3652962"/>
              <a:gd name="connsiteX15" fmla="*/ 87469 w 2263459"/>
              <a:gd name="connsiteY15" fmla="*/ 1165469 h 3652962"/>
              <a:gd name="connsiteX16" fmla="*/ 52676 w 2263459"/>
              <a:gd name="connsiteY16" fmla="*/ 1235049 h 3652962"/>
              <a:gd name="connsiteX17" fmla="*/ 487 w 2263459"/>
              <a:gd name="connsiteY17" fmla="*/ 1287234 h 3652962"/>
              <a:gd name="connsiteX18" fmla="*/ 87469 w 2263459"/>
              <a:gd name="connsiteY18" fmla="*/ 1409000 h 3652962"/>
              <a:gd name="connsiteX19" fmla="*/ 209244 w 2263459"/>
              <a:gd name="connsiteY19" fmla="*/ 1704716 h 3652962"/>
              <a:gd name="connsiteX20" fmla="*/ 261433 w 2263459"/>
              <a:gd name="connsiteY20" fmla="*/ 1878666 h 3652962"/>
              <a:gd name="connsiteX21" fmla="*/ 296226 w 2263459"/>
              <a:gd name="connsiteY21" fmla="*/ 1948246 h 3652962"/>
              <a:gd name="connsiteX22" fmla="*/ 331019 w 2263459"/>
              <a:gd name="connsiteY22" fmla="*/ 2035222 h 3652962"/>
              <a:gd name="connsiteX23" fmla="*/ 400605 w 2263459"/>
              <a:gd name="connsiteY23" fmla="*/ 2156987 h 3652962"/>
              <a:gd name="connsiteX24" fmla="*/ 435397 w 2263459"/>
              <a:gd name="connsiteY24" fmla="*/ 2261357 h 3652962"/>
              <a:gd name="connsiteX25" fmla="*/ 452794 w 2263459"/>
              <a:gd name="connsiteY25" fmla="*/ 2313543 h 3652962"/>
              <a:gd name="connsiteX26" fmla="*/ 435397 w 2263459"/>
              <a:gd name="connsiteY26" fmla="*/ 2557073 h 3652962"/>
              <a:gd name="connsiteX27" fmla="*/ 418001 w 2263459"/>
              <a:gd name="connsiteY27" fmla="*/ 2696234 h 3652962"/>
              <a:gd name="connsiteX28" fmla="*/ 435397 w 2263459"/>
              <a:gd name="connsiteY28" fmla="*/ 3374641 h 3652962"/>
              <a:gd name="connsiteX29" fmla="*/ 487587 w 2263459"/>
              <a:gd name="connsiteY29" fmla="*/ 3479011 h 3652962"/>
              <a:gd name="connsiteX30" fmla="*/ 557173 w 2263459"/>
              <a:gd name="connsiteY30" fmla="*/ 3513801 h 3652962"/>
              <a:gd name="connsiteX31" fmla="*/ 1218237 w 2263459"/>
              <a:gd name="connsiteY31" fmla="*/ 3583381 h 3652962"/>
              <a:gd name="connsiteX32" fmla="*/ 1287823 w 2263459"/>
              <a:gd name="connsiteY32" fmla="*/ 3600777 h 3652962"/>
              <a:gd name="connsiteX33" fmla="*/ 1340012 w 2263459"/>
              <a:gd name="connsiteY33" fmla="*/ 3618172 h 3652962"/>
              <a:gd name="connsiteX34" fmla="*/ 1653148 w 2263459"/>
              <a:gd name="connsiteY34" fmla="*/ 3652962 h 3652962"/>
              <a:gd name="connsiteX35" fmla="*/ 1792319 w 2263459"/>
              <a:gd name="connsiteY35" fmla="*/ 3618172 h 3652962"/>
              <a:gd name="connsiteX36" fmla="*/ 1879301 w 2263459"/>
              <a:gd name="connsiteY36" fmla="*/ 3513801 h 3652962"/>
              <a:gd name="connsiteX37" fmla="*/ 1931491 w 2263459"/>
              <a:gd name="connsiteY37" fmla="*/ 3479011 h 3652962"/>
              <a:gd name="connsiteX38" fmla="*/ 2018473 w 2263459"/>
              <a:gd name="connsiteY38" fmla="*/ 3357246 h 3652962"/>
              <a:gd name="connsiteX39" fmla="*/ 2053266 w 2263459"/>
              <a:gd name="connsiteY39" fmla="*/ 3235480 h 3652962"/>
              <a:gd name="connsiteX40" fmla="*/ 2088059 w 2263459"/>
              <a:gd name="connsiteY40" fmla="*/ 3131110 h 3652962"/>
              <a:gd name="connsiteX41" fmla="*/ 2122851 w 2263459"/>
              <a:gd name="connsiteY41" fmla="*/ 3009345 h 3652962"/>
              <a:gd name="connsiteX42" fmla="*/ 2157644 w 2263459"/>
              <a:gd name="connsiteY42" fmla="*/ 2748419 h 3652962"/>
              <a:gd name="connsiteX43" fmla="*/ 2192437 w 2263459"/>
              <a:gd name="connsiteY43" fmla="*/ 2574468 h 3652962"/>
              <a:gd name="connsiteX44" fmla="*/ 2209834 w 2263459"/>
              <a:gd name="connsiteY44" fmla="*/ 2452703 h 3652962"/>
              <a:gd name="connsiteX45" fmla="*/ 2244626 w 2263459"/>
              <a:gd name="connsiteY45" fmla="*/ 2243962 h 3652962"/>
              <a:gd name="connsiteX46" fmla="*/ 2262023 w 2263459"/>
              <a:gd name="connsiteY46" fmla="*/ 2104802 h 3652962"/>
              <a:gd name="connsiteX47" fmla="*/ 2227230 w 2263459"/>
              <a:gd name="connsiteY47" fmla="*/ 939333 h 3652962"/>
              <a:gd name="connsiteX48" fmla="*/ 2192437 w 2263459"/>
              <a:gd name="connsiteY48" fmla="*/ 521852 h 3652962"/>
              <a:gd name="connsiteX49" fmla="*/ 2175041 w 2263459"/>
              <a:gd name="connsiteY49" fmla="*/ 469667 h 3652962"/>
              <a:gd name="connsiteX50" fmla="*/ 2122851 w 2263459"/>
              <a:gd name="connsiteY50" fmla="*/ 452272 h 3652962"/>
              <a:gd name="connsiteX51" fmla="*/ 2035869 w 2263459"/>
              <a:gd name="connsiteY51" fmla="*/ 434877 h 3652962"/>
              <a:gd name="connsiteX52" fmla="*/ 1426994 w 2263459"/>
              <a:gd name="connsiteY52" fmla="*/ 173951 h 3652962"/>
              <a:gd name="connsiteX53" fmla="*/ 1374805 w 2263459"/>
              <a:gd name="connsiteY53" fmla="*/ 104371 h 3652962"/>
              <a:gd name="connsiteX0" fmla="*/ 1287823 w 2264159"/>
              <a:gd name="connsiteY0" fmla="*/ 0 h 3652962"/>
              <a:gd name="connsiteX1" fmla="*/ 1131255 w 2264159"/>
              <a:gd name="connsiteY1" fmla="*/ 17395 h 3652962"/>
              <a:gd name="connsiteX2" fmla="*/ 1061669 w 2264159"/>
              <a:gd name="connsiteY2" fmla="*/ 52186 h 3652962"/>
              <a:gd name="connsiteX3" fmla="*/ 957290 w 2264159"/>
              <a:gd name="connsiteY3" fmla="*/ 139161 h 3652962"/>
              <a:gd name="connsiteX4" fmla="*/ 818119 w 2264159"/>
              <a:gd name="connsiteY4" fmla="*/ 243531 h 3652962"/>
              <a:gd name="connsiteX5" fmla="*/ 644155 w 2264159"/>
              <a:gd name="connsiteY5" fmla="*/ 347901 h 3652962"/>
              <a:gd name="connsiteX6" fmla="*/ 539776 w 2264159"/>
              <a:gd name="connsiteY6" fmla="*/ 452272 h 3652962"/>
              <a:gd name="connsiteX7" fmla="*/ 487587 w 2264159"/>
              <a:gd name="connsiteY7" fmla="*/ 504457 h 3652962"/>
              <a:gd name="connsiteX8" fmla="*/ 435397 w 2264159"/>
              <a:gd name="connsiteY8" fmla="*/ 539247 h 3652962"/>
              <a:gd name="connsiteX9" fmla="*/ 365812 w 2264159"/>
              <a:gd name="connsiteY9" fmla="*/ 643617 h 3652962"/>
              <a:gd name="connsiteX10" fmla="*/ 331019 w 2264159"/>
              <a:gd name="connsiteY10" fmla="*/ 695803 h 3652962"/>
              <a:gd name="connsiteX11" fmla="*/ 278830 w 2264159"/>
              <a:gd name="connsiteY11" fmla="*/ 747988 h 3652962"/>
              <a:gd name="connsiteX12" fmla="*/ 226640 w 2264159"/>
              <a:gd name="connsiteY12" fmla="*/ 887148 h 3652962"/>
              <a:gd name="connsiteX13" fmla="*/ 174451 w 2264159"/>
              <a:gd name="connsiteY13" fmla="*/ 1008914 h 3652962"/>
              <a:gd name="connsiteX14" fmla="*/ 139658 w 2264159"/>
              <a:gd name="connsiteY14" fmla="*/ 1130679 h 3652962"/>
              <a:gd name="connsiteX15" fmla="*/ 87469 w 2264159"/>
              <a:gd name="connsiteY15" fmla="*/ 1165469 h 3652962"/>
              <a:gd name="connsiteX16" fmla="*/ 52676 w 2264159"/>
              <a:gd name="connsiteY16" fmla="*/ 1235049 h 3652962"/>
              <a:gd name="connsiteX17" fmla="*/ 487 w 2264159"/>
              <a:gd name="connsiteY17" fmla="*/ 1287234 h 3652962"/>
              <a:gd name="connsiteX18" fmla="*/ 87469 w 2264159"/>
              <a:gd name="connsiteY18" fmla="*/ 1409000 h 3652962"/>
              <a:gd name="connsiteX19" fmla="*/ 209244 w 2264159"/>
              <a:gd name="connsiteY19" fmla="*/ 1704716 h 3652962"/>
              <a:gd name="connsiteX20" fmla="*/ 261433 w 2264159"/>
              <a:gd name="connsiteY20" fmla="*/ 1878666 h 3652962"/>
              <a:gd name="connsiteX21" fmla="*/ 296226 w 2264159"/>
              <a:gd name="connsiteY21" fmla="*/ 1948246 h 3652962"/>
              <a:gd name="connsiteX22" fmla="*/ 331019 w 2264159"/>
              <a:gd name="connsiteY22" fmla="*/ 2035222 h 3652962"/>
              <a:gd name="connsiteX23" fmla="*/ 400605 w 2264159"/>
              <a:gd name="connsiteY23" fmla="*/ 2156987 h 3652962"/>
              <a:gd name="connsiteX24" fmla="*/ 435397 w 2264159"/>
              <a:gd name="connsiteY24" fmla="*/ 2261357 h 3652962"/>
              <a:gd name="connsiteX25" fmla="*/ 452794 w 2264159"/>
              <a:gd name="connsiteY25" fmla="*/ 2313543 h 3652962"/>
              <a:gd name="connsiteX26" fmla="*/ 435397 w 2264159"/>
              <a:gd name="connsiteY26" fmla="*/ 2557073 h 3652962"/>
              <a:gd name="connsiteX27" fmla="*/ 418001 w 2264159"/>
              <a:gd name="connsiteY27" fmla="*/ 2696234 h 3652962"/>
              <a:gd name="connsiteX28" fmla="*/ 435397 w 2264159"/>
              <a:gd name="connsiteY28" fmla="*/ 3374641 h 3652962"/>
              <a:gd name="connsiteX29" fmla="*/ 487587 w 2264159"/>
              <a:gd name="connsiteY29" fmla="*/ 3479011 h 3652962"/>
              <a:gd name="connsiteX30" fmla="*/ 557173 w 2264159"/>
              <a:gd name="connsiteY30" fmla="*/ 3513801 h 3652962"/>
              <a:gd name="connsiteX31" fmla="*/ 1218237 w 2264159"/>
              <a:gd name="connsiteY31" fmla="*/ 3583381 h 3652962"/>
              <a:gd name="connsiteX32" fmla="*/ 1287823 w 2264159"/>
              <a:gd name="connsiteY32" fmla="*/ 3600777 h 3652962"/>
              <a:gd name="connsiteX33" fmla="*/ 1340012 w 2264159"/>
              <a:gd name="connsiteY33" fmla="*/ 3618172 h 3652962"/>
              <a:gd name="connsiteX34" fmla="*/ 1653148 w 2264159"/>
              <a:gd name="connsiteY34" fmla="*/ 3652962 h 3652962"/>
              <a:gd name="connsiteX35" fmla="*/ 1792319 w 2264159"/>
              <a:gd name="connsiteY35" fmla="*/ 3618172 h 3652962"/>
              <a:gd name="connsiteX36" fmla="*/ 1879301 w 2264159"/>
              <a:gd name="connsiteY36" fmla="*/ 3513801 h 3652962"/>
              <a:gd name="connsiteX37" fmla="*/ 1931491 w 2264159"/>
              <a:gd name="connsiteY37" fmla="*/ 3479011 h 3652962"/>
              <a:gd name="connsiteX38" fmla="*/ 2018473 w 2264159"/>
              <a:gd name="connsiteY38" fmla="*/ 3357246 h 3652962"/>
              <a:gd name="connsiteX39" fmla="*/ 2053266 w 2264159"/>
              <a:gd name="connsiteY39" fmla="*/ 3235480 h 3652962"/>
              <a:gd name="connsiteX40" fmla="*/ 2088059 w 2264159"/>
              <a:gd name="connsiteY40" fmla="*/ 3131110 h 3652962"/>
              <a:gd name="connsiteX41" fmla="*/ 2122851 w 2264159"/>
              <a:gd name="connsiteY41" fmla="*/ 3009345 h 3652962"/>
              <a:gd name="connsiteX42" fmla="*/ 2157644 w 2264159"/>
              <a:gd name="connsiteY42" fmla="*/ 2748419 h 3652962"/>
              <a:gd name="connsiteX43" fmla="*/ 2192437 w 2264159"/>
              <a:gd name="connsiteY43" fmla="*/ 2574468 h 3652962"/>
              <a:gd name="connsiteX44" fmla="*/ 2209834 w 2264159"/>
              <a:gd name="connsiteY44" fmla="*/ 2452703 h 3652962"/>
              <a:gd name="connsiteX45" fmla="*/ 2244626 w 2264159"/>
              <a:gd name="connsiteY45" fmla="*/ 2243962 h 3652962"/>
              <a:gd name="connsiteX46" fmla="*/ 2262023 w 2264159"/>
              <a:gd name="connsiteY46" fmla="*/ 2104802 h 3652962"/>
              <a:gd name="connsiteX47" fmla="*/ 2192437 w 2264159"/>
              <a:gd name="connsiteY47" fmla="*/ 521852 h 3652962"/>
              <a:gd name="connsiteX48" fmla="*/ 2175041 w 2264159"/>
              <a:gd name="connsiteY48" fmla="*/ 469667 h 3652962"/>
              <a:gd name="connsiteX49" fmla="*/ 2122851 w 2264159"/>
              <a:gd name="connsiteY49" fmla="*/ 452272 h 3652962"/>
              <a:gd name="connsiteX50" fmla="*/ 2035869 w 2264159"/>
              <a:gd name="connsiteY50" fmla="*/ 434877 h 3652962"/>
              <a:gd name="connsiteX51" fmla="*/ 1426994 w 2264159"/>
              <a:gd name="connsiteY51" fmla="*/ 173951 h 3652962"/>
              <a:gd name="connsiteX52" fmla="*/ 1374805 w 2264159"/>
              <a:gd name="connsiteY52" fmla="*/ 104371 h 3652962"/>
              <a:gd name="connsiteX0" fmla="*/ 1287823 w 2244626"/>
              <a:gd name="connsiteY0" fmla="*/ 0 h 3652962"/>
              <a:gd name="connsiteX1" fmla="*/ 1131255 w 2244626"/>
              <a:gd name="connsiteY1" fmla="*/ 17395 h 3652962"/>
              <a:gd name="connsiteX2" fmla="*/ 1061669 w 2244626"/>
              <a:gd name="connsiteY2" fmla="*/ 52186 h 3652962"/>
              <a:gd name="connsiteX3" fmla="*/ 957290 w 2244626"/>
              <a:gd name="connsiteY3" fmla="*/ 139161 h 3652962"/>
              <a:gd name="connsiteX4" fmla="*/ 818119 w 2244626"/>
              <a:gd name="connsiteY4" fmla="*/ 243531 h 3652962"/>
              <a:gd name="connsiteX5" fmla="*/ 644155 w 2244626"/>
              <a:gd name="connsiteY5" fmla="*/ 347901 h 3652962"/>
              <a:gd name="connsiteX6" fmla="*/ 539776 w 2244626"/>
              <a:gd name="connsiteY6" fmla="*/ 452272 h 3652962"/>
              <a:gd name="connsiteX7" fmla="*/ 487587 w 2244626"/>
              <a:gd name="connsiteY7" fmla="*/ 504457 h 3652962"/>
              <a:gd name="connsiteX8" fmla="*/ 435397 w 2244626"/>
              <a:gd name="connsiteY8" fmla="*/ 539247 h 3652962"/>
              <a:gd name="connsiteX9" fmla="*/ 365812 w 2244626"/>
              <a:gd name="connsiteY9" fmla="*/ 643617 h 3652962"/>
              <a:gd name="connsiteX10" fmla="*/ 331019 w 2244626"/>
              <a:gd name="connsiteY10" fmla="*/ 695803 h 3652962"/>
              <a:gd name="connsiteX11" fmla="*/ 278830 w 2244626"/>
              <a:gd name="connsiteY11" fmla="*/ 747988 h 3652962"/>
              <a:gd name="connsiteX12" fmla="*/ 226640 w 2244626"/>
              <a:gd name="connsiteY12" fmla="*/ 887148 h 3652962"/>
              <a:gd name="connsiteX13" fmla="*/ 174451 w 2244626"/>
              <a:gd name="connsiteY13" fmla="*/ 1008914 h 3652962"/>
              <a:gd name="connsiteX14" fmla="*/ 139658 w 2244626"/>
              <a:gd name="connsiteY14" fmla="*/ 1130679 h 3652962"/>
              <a:gd name="connsiteX15" fmla="*/ 87469 w 2244626"/>
              <a:gd name="connsiteY15" fmla="*/ 1165469 h 3652962"/>
              <a:gd name="connsiteX16" fmla="*/ 52676 w 2244626"/>
              <a:gd name="connsiteY16" fmla="*/ 1235049 h 3652962"/>
              <a:gd name="connsiteX17" fmla="*/ 487 w 2244626"/>
              <a:gd name="connsiteY17" fmla="*/ 1287234 h 3652962"/>
              <a:gd name="connsiteX18" fmla="*/ 87469 w 2244626"/>
              <a:gd name="connsiteY18" fmla="*/ 1409000 h 3652962"/>
              <a:gd name="connsiteX19" fmla="*/ 209244 w 2244626"/>
              <a:gd name="connsiteY19" fmla="*/ 1704716 h 3652962"/>
              <a:gd name="connsiteX20" fmla="*/ 261433 w 2244626"/>
              <a:gd name="connsiteY20" fmla="*/ 1878666 h 3652962"/>
              <a:gd name="connsiteX21" fmla="*/ 296226 w 2244626"/>
              <a:gd name="connsiteY21" fmla="*/ 1948246 h 3652962"/>
              <a:gd name="connsiteX22" fmla="*/ 331019 w 2244626"/>
              <a:gd name="connsiteY22" fmla="*/ 2035222 h 3652962"/>
              <a:gd name="connsiteX23" fmla="*/ 400605 w 2244626"/>
              <a:gd name="connsiteY23" fmla="*/ 2156987 h 3652962"/>
              <a:gd name="connsiteX24" fmla="*/ 435397 w 2244626"/>
              <a:gd name="connsiteY24" fmla="*/ 2261357 h 3652962"/>
              <a:gd name="connsiteX25" fmla="*/ 452794 w 2244626"/>
              <a:gd name="connsiteY25" fmla="*/ 2313543 h 3652962"/>
              <a:gd name="connsiteX26" fmla="*/ 435397 w 2244626"/>
              <a:gd name="connsiteY26" fmla="*/ 2557073 h 3652962"/>
              <a:gd name="connsiteX27" fmla="*/ 418001 w 2244626"/>
              <a:gd name="connsiteY27" fmla="*/ 2696234 h 3652962"/>
              <a:gd name="connsiteX28" fmla="*/ 435397 w 2244626"/>
              <a:gd name="connsiteY28" fmla="*/ 3374641 h 3652962"/>
              <a:gd name="connsiteX29" fmla="*/ 487587 w 2244626"/>
              <a:gd name="connsiteY29" fmla="*/ 3479011 h 3652962"/>
              <a:gd name="connsiteX30" fmla="*/ 557173 w 2244626"/>
              <a:gd name="connsiteY30" fmla="*/ 3513801 h 3652962"/>
              <a:gd name="connsiteX31" fmla="*/ 1218237 w 2244626"/>
              <a:gd name="connsiteY31" fmla="*/ 3583381 h 3652962"/>
              <a:gd name="connsiteX32" fmla="*/ 1287823 w 2244626"/>
              <a:gd name="connsiteY32" fmla="*/ 3600777 h 3652962"/>
              <a:gd name="connsiteX33" fmla="*/ 1340012 w 2244626"/>
              <a:gd name="connsiteY33" fmla="*/ 3618172 h 3652962"/>
              <a:gd name="connsiteX34" fmla="*/ 1653148 w 2244626"/>
              <a:gd name="connsiteY34" fmla="*/ 3652962 h 3652962"/>
              <a:gd name="connsiteX35" fmla="*/ 1792319 w 2244626"/>
              <a:gd name="connsiteY35" fmla="*/ 3618172 h 3652962"/>
              <a:gd name="connsiteX36" fmla="*/ 1879301 w 2244626"/>
              <a:gd name="connsiteY36" fmla="*/ 3513801 h 3652962"/>
              <a:gd name="connsiteX37" fmla="*/ 1931491 w 2244626"/>
              <a:gd name="connsiteY37" fmla="*/ 3479011 h 3652962"/>
              <a:gd name="connsiteX38" fmla="*/ 2018473 w 2244626"/>
              <a:gd name="connsiteY38" fmla="*/ 3357246 h 3652962"/>
              <a:gd name="connsiteX39" fmla="*/ 2053266 w 2244626"/>
              <a:gd name="connsiteY39" fmla="*/ 3235480 h 3652962"/>
              <a:gd name="connsiteX40" fmla="*/ 2088059 w 2244626"/>
              <a:gd name="connsiteY40" fmla="*/ 3131110 h 3652962"/>
              <a:gd name="connsiteX41" fmla="*/ 2122851 w 2244626"/>
              <a:gd name="connsiteY41" fmla="*/ 3009345 h 3652962"/>
              <a:gd name="connsiteX42" fmla="*/ 2157644 w 2244626"/>
              <a:gd name="connsiteY42" fmla="*/ 2748419 h 3652962"/>
              <a:gd name="connsiteX43" fmla="*/ 2192437 w 2244626"/>
              <a:gd name="connsiteY43" fmla="*/ 2574468 h 3652962"/>
              <a:gd name="connsiteX44" fmla="*/ 2209834 w 2244626"/>
              <a:gd name="connsiteY44" fmla="*/ 2452703 h 3652962"/>
              <a:gd name="connsiteX45" fmla="*/ 2244626 w 2244626"/>
              <a:gd name="connsiteY45" fmla="*/ 2243962 h 3652962"/>
              <a:gd name="connsiteX46" fmla="*/ 2192437 w 2244626"/>
              <a:gd name="connsiteY46" fmla="*/ 521852 h 3652962"/>
              <a:gd name="connsiteX47" fmla="*/ 2175041 w 2244626"/>
              <a:gd name="connsiteY47" fmla="*/ 469667 h 3652962"/>
              <a:gd name="connsiteX48" fmla="*/ 2122851 w 2244626"/>
              <a:gd name="connsiteY48" fmla="*/ 452272 h 3652962"/>
              <a:gd name="connsiteX49" fmla="*/ 2035869 w 2244626"/>
              <a:gd name="connsiteY49" fmla="*/ 434877 h 3652962"/>
              <a:gd name="connsiteX50" fmla="*/ 1426994 w 2244626"/>
              <a:gd name="connsiteY50" fmla="*/ 173951 h 3652962"/>
              <a:gd name="connsiteX51" fmla="*/ 1374805 w 2244626"/>
              <a:gd name="connsiteY51" fmla="*/ 104371 h 3652962"/>
              <a:gd name="connsiteX0" fmla="*/ 1287823 w 2209834"/>
              <a:gd name="connsiteY0" fmla="*/ 0 h 3652962"/>
              <a:gd name="connsiteX1" fmla="*/ 1131255 w 2209834"/>
              <a:gd name="connsiteY1" fmla="*/ 17395 h 3652962"/>
              <a:gd name="connsiteX2" fmla="*/ 1061669 w 2209834"/>
              <a:gd name="connsiteY2" fmla="*/ 52186 h 3652962"/>
              <a:gd name="connsiteX3" fmla="*/ 957290 w 2209834"/>
              <a:gd name="connsiteY3" fmla="*/ 139161 h 3652962"/>
              <a:gd name="connsiteX4" fmla="*/ 818119 w 2209834"/>
              <a:gd name="connsiteY4" fmla="*/ 243531 h 3652962"/>
              <a:gd name="connsiteX5" fmla="*/ 644155 w 2209834"/>
              <a:gd name="connsiteY5" fmla="*/ 347901 h 3652962"/>
              <a:gd name="connsiteX6" fmla="*/ 539776 w 2209834"/>
              <a:gd name="connsiteY6" fmla="*/ 452272 h 3652962"/>
              <a:gd name="connsiteX7" fmla="*/ 487587 w 2209834"/>
              <a:gd name="connsiteY7" fmla="*/ 504457 h 3652962"/>
              <a:gd name="connsiteX8" fmla="*/ 435397 w 2209834"/>
              <a:gd name="connsiteY8" fmla="*/ 539247 h 3652962"/>
              <a:gd name="connsiteX9" fmla="*/ 365812 w 2209834"/>
              <a:gd name="connsiteY9" fmla="*/ 643617 h 3652962"/>
              <a:gd name="connsiteX10" fmla="*/ 331019 w 2209834"/>
              <a:gd name="connsiteY10" fmla="*/ 695803 h 3652962"/>
              <a:gd name="connsiteX11" fmla="*/ 278830 w 2209834"/>
              <a:gd name="connsiteY11" fmla="*/ 747988 h 3652962"/>
              <a:gd name="connsiteX12" fmla="*/ 226640 w 2209834"/>
              <a:gd name="connsiteY12" fmla="*/ 887148 h 3652962"/>
              <a:gd name="connsiteX13" fmla="*/ 174451 w 2209834"/>
              <a:gd name="connsiteY13" fmla="*/ 1008914 h 3652962"/>
              <a:gd name="connsiteX14" fmla="*/ 139658 w 2209834"/>
              <a:gd name="connsiteY14" fmla="*/ 1130679 h 3652962"/>
              <a:gd name="connsiteX15" fmla="*/ 87469 w 2209834"/>
              <a:gd name="connsiteY15" fmla="*/ 1165469 h 3652962"/>
              <a:gd name="connsiteX16" fmla="*/ 52676 w 2209834"/>
              <a:gd name="connsiteY16" fmla="*/ 1235049 h 3652962"/>
              <a:gd name="connsiteX17" fmla="*/ 487 w 2209834"/>
              <a:gd name="connsiteY17" fmla="*/ 1287234 h 3652962"/>
              <a:gd name="connsiteX18" fmla="*/ 87469 w 2209834"/>
              <a:gd name="connsiteY18" fmla="*/ 1409000 h 3652962"/>
              <a:gd name="connsiteX19" fmla="*/ 209244 w 2209834"/>
              <a:gd name="connsiteY19" fmla="*/ 1704716 h 3652962"/>
              <a:gd name="connsiteX20" fmla="*/ 261433 w 2209834"/>
              <a:gd name="connsiteY20" fmla="*/ 1878666 h 3652962"/>
              <a:gd name="connsiteX21" fmla="*/ 296226 w 2209834"/>
              <a:gd name="connsiteY21" fmla="*/ 1948246 h 3652962"/>
              <a:gd name="connsiteX22" fmla="*/ 331019 w 2209834"/>
              <a:gd name="connsiteY22" fmla="*/ 2035222 h 3652962"/>
              <a:gd name="connsiteX23" fmla="*/ 400605 w 2209834"/>
              <a:gd name="connsiteY23" fmla="*/ 2156987 h 3652962"/>
              <a:gd name="connsiteX24" fmla="*/ 435397 w 2209834"/>
              <a:gd name="connsiteY24" fmla="*/ 2261357 h 3652962"/>
              <a:gd name="connsiteX25" fmla="*/ 452794 w 2209834"/>
              <a:gd name="connsiteY25" fmla="*/ 2313543 h 3652962"/>
              <a:gd name="connsiteX26" fmla="*/ 435397 w 2209834"/>
              <a:gd name="connsiteY26" fmla="*/ 2557073 h 3652962"/>
              <a:gd name="connsiteX27" fmla="*/ 418001 w 2209834"/>
              <a:gd name="connsiteY27" fmla="*/ 2696234 h 3652962"/>
              <a:gd name="connsiteX28" fmla="*/ 435397 w 2209834"/>
              <a:gd name="connsiteY28" fmla="*/ 3374641 h 3652962"/>
              <a:gd name="connsiteX29" fmla="*/ 487587 w 2209834"/>
              <a:gd name="connsiteY29" fmla="*/ 3479011 h 3652962"/>
              <a:gd name="connsiteX30" fmla="*/ 557173 w 2209834"/>
              <a:gd name="connsiteY30" fmla="*/ 3513801 h 3652962"/>
              <a:gd name="connsiteX31" fmla="*/ 1218237 w 2209834"/>
              <a:gd name="connsiteY31" fmla="*/ 3583381 h 3652962"/>
              <a:gd name="connsiteX32" fmla="*/ 1287823 w 2209834"/>
              <a:gd name="connsiteY32" fmla="*/ 3600777 h 3652962"/>
              <a:gd name="connsiteX33" fmla="*/ 1340012 w 2209834"/>
              <a:gd name="connsiteY33" fmla="*/ 3618172 h 3652962"/>
              <a:gd name="connsiteX34" fmla="*/ 1653148 w 2209834"/>
              <a:gd name="connsiteY34" fmla="*/ 3652962 h 3652962"/>
              <a:gd name="connsiteX35" fmla="*/ 1792319 w 2209834"/>
              <a:gd name="connsiteY35" fmla="*/ 3618172 h 3652962"/>
              <a:gd name="connsiteX36" fmla="*/ 1879301 w 2209834"/>
              <a:gd name="connsiteY36" fmla="*/ 3513801 h 3652962"/>
              <a:gd name="connsiteX37" fmla="*/ 1931491 w 2209834"/>
              <a:gd name="connsiteY37" fmla="*/ 3479011 h 3652962"/>
              <a:gd name="connsiteX38" fmla="*/ 2018473 w 2209834"/>
              <a:gd name="connsiteY38" fmla="*/ 3357246 h 3652962"/>
              <a:gd name="connsiteX39" fmla="*/ 2053266 w 2209834"/>
              <a:gd name="connsiteY39" fmla="*/ 3235480 h 3652962"/>
              <a:gd name="connsiteX40" fmla="*/ 2088059 w 2209834"/>
              <a:gd name="connsiteY40" fmla="*/ 3131110 h 3652962"/>
              <a:gd name="connsiteX41" fmla="*/ 2122851 w 2209834"/>
              <a:gd name="connsiteY41" fmla="*/ 3009345 h 3652962"/>
              <a:gd name="connsiteX42" fmla="*/ 2157644 w 2209834"/>
              <a:gd name="connsiteY42" fmla="*/ 2748419 h 3652962"/>
              <a:gd name="connsiteX43" fmla="*/ 2192437 w 2209834"/>
              <a:gd name="connsiteY43" fmla="*/ 2574468 h 3652962"/>
              <a:gd name="connsiteX44" fmla="*/ 2209834 w 2209834"/>
              <a:gd name="connsiteY44" fmla="*/ 2452703 h 3652962"/>
              <a:gd name="connsiteX45" fmla="*/ 2192437 w 2209834"/>
              <a:gd name="connsiteY45" fmla="*/ 521852 h 3652962"/>
              <a:gd name="connsiteX46" fmla="*/ 2175041 w 2209834"/>
              <a:gd name="connsiteY46" fmla="*/ 469667 h 3652962"/>
              <a:gd name="connsiteX47" fmla="*/ 2122851 w 2209834"/>
              <a:gd name="connsiteY47" fmla="*/ 452272 h 3652962"/>
              <a:gd name="connsiteX48" fmla="*/ 2035869 w 2209834"/>
              <a:gd name="connsiteY48" fmla="*/ 434877 h 3652962"/>
              <a:gd name="connsiteX49" fmla="*/ 1426994 w 2209834"/>
              <a:gd name="connsiteY49" fmla="*/ 173951 h 3652962"/>
              <a:gd name="connsiteX50" fmla="*/ 1374805 w 2209834"/>
              <a:gd name="connsiteY50" fmla="*/ 104371 h 3652962"/>
              <a:gd name="connsiteX0" fmla="*/ 1287823 w 2211001"/>
              <a:gd name="connsiteY0" fmla="*/ 0 h 3652962"/>
              <a:gd name="connsiteX1" fmla="*/ 1131255 w 2211001"/>
              <a:gd name="connsiteY1" fmla="*/ 17395 h 3652962"/>
              <a:gd name="connsiteX2" fmla="*/ 1061669 w 2211001"/>
              <a:gd name="connsiteY2" fmla="*/ 52186 h 3652962"/>
              <a:gd name="connsiteX3" fmla="*/ 957290 w 2211001"/>
              <a:gd name="connsiteY3" fmla="*/ 139161 h 3652962"/>
              <a:gd name="connsiteX4" fmla="*/ 818119 w 2211001"/>
              <a:gd name="connsiteY4" fmla="*/ 243531 h 3652962"/>
              <a:gd name="connsiteX5" fmla="*/ 644155 w 2211001"/>
              <a:gd name="connsiteY5" fmla="*/ 347901 h 3652962"/>
              <a:gd name="connsiteX6" fmla="*/ 539776 w 2211001"/>
              <a:gd name="connsiteY6" fmla="*/ 452272 h 3652962"/>
              <a:gd name="connsiteX7" fmla="*/ 487587 w 2211001"/>
              <a:gd name="connsiteY7" fmla="*/ 504457 h 3652962"/>
              <a:gd name="connsiteX8" fmla="*/ 435397 w 2211001"/>
              <a:gd name="connsiteY8" fmla="*/ 539247 h 3652962"/>
              <a:gd name="connsiteX9" fmla="*/ 365812 w 2211001"/>
              <a:gd name="connsiteY9" fmla="*/ 643617 h 3652962"/>
              <a:gd name="connsiteX10" fmla="*/ 331019 w 2211001"/>
              <a:gd name="connsiteY10" fmla="*/ 695803 h 3652962"/>
              <a:gd name="connsiteX11" fmla="*/ 278830 w 2211001"/>
              <a:gd name="connsiteY11" fmla="*/ 747988 h 3652962"/>
              <a:gd name="connsiteX12" fmla="*/ 226640 w 2211001"/>
              <a:gd name="connsiteY12" fmla="*/ 887148 h 3652962"/>
              <a:gd name="connsiteX13" fmla="*/ 174451 w 2211001"/>
              <a:gd name="connsiteY13" fmla="*/ 1008914 h 3652962"/>
              <a:gd name="connsiteX14" fmla="*/ 139658 w 2211001"/>
              <a:gd name="connsiteY14" fmla="*/ 1130679 h 3652962"/>
              <a:gd name="connsiteX15" fmla="*/ 87469 w 2211001"/>
              <a:gd name="connsiteY15" fmla="*/ 1165469 h 3652962"/>
              <a:gd name="connsiteX16" fmla="*/ 52676 w 2211001"/>
              <a:gd name="connsiteY16" fmla="*/ 1235049 h 3652962"/>
              <a:gd name="connsiteX17" fmla="*/ 487 w 2211001"/>
              <a:gd name="connsiteY17" fmla="*/ 1287234 h 3652962"/>
              <a:gd name="connsiteX18" fmla="*/ 87469 w 2211001"/>
              <a:gd name="connsiteY18" fmla="*/ 1409000 h 3652962"/>
              <a:gd name="connsiteX19" fmla="*/ 209244 w 2211001"/>
              <a:gd name="connsiteY19" fmla="*/ 1704716 h 3652962"/>
              <a:gd name="connsiteX20" fmla="*/ 261433 w 2211001"/>
              <a:gd name="connsiteY20" fmla="*/ 1878666 h 3652962"/>
              <a:gd name="connsiteX21" fmla="*/ 296226 w 2211001"/>
              <a:gd name="connsiteY21" fmla="*/ 1948246 h 3652962"/>
              <a:gd name="connsiteX22" fmla="*/ 331019 w 2211001"/>
              <a:gd name="connsiteY22" fmla="*/ 2035222 h 3652962"/>
              <a:gd name="connsiteX23" fmla="*/ 400605 w 2211001"/>
              <a:gd name="connsiteY23" fmla="*/ 2156987 h 3652962"/>
              <a:gd name="connsiteX24" fmla="*/ 435397 w 2211001"/>
              <a:gd name="connsiteY24" fmla="*/ 2261357 h 3652962"/>
              <a:gd name="connsiteX25" fmla="*/ 452794 w 2211001"/>
              <a:gd name="connsiteY25" fmla="*/ 2313543 h 3652962"/>
              <a:gd name="connsiteX26" fmla="*/ 435397 w 2211001"/>
              <a:gd name="connsiteY26" fmla="*/ 2557073 h 3652962"/>
              <a:gd name="connsiteX27" fmla="*/ 418001 w 2211001"/>
              <a:gd name="connsiteY27" fmla="*/ 2696234 h 3652962"/>
              <a:gd name="connsiteX28" fmla="*/ 435397 w 2211001"/>
              <a:gd name="connsiteY28" fmla="*/ 3374641 h 3652962"/>
              <a:gd name="connsiteX29" fmla="*/ 487587 w 2211001"/>
              <a:gd name="connsiteY29" fmla="*/ 3479011 h 3652962"/>
              <a:gd name="connsiteX30" fmla="*/ 557173 w 2211001"/>
              <a:gd name="connsiteY30" fmla="*/ 3513801 h 3652962"/>
              <a:gd name="connsiteX31" fmla="*/ 1218237 w 2211001"/>
              <a:gd name="connsiteY31" fmla="*/ 3583381 h 3652962"/>
              <a:gd name="connsiteX32" fmla="*/ 1287823 w 2211001"/>
              <a:gd name="connsiteY32" fmla="*/ 3600777 h 3652962"/>
              <a:gd name="connsiteX33" fmla="*/ 1340012 w 2211001"/>
              <a:gd name="connsiteY33" fmla="*/ 3618172 h 3652962"/>
              <a:gd name="connsiteX34" fmla="*/ 1653148 w 2211001"/>
              <a:gd name="connsiteY34" fmla="*/ 3652962 h 3652962"/>
              <a:gd name="connsiteX35" fmla="*/ 1792319 w 2211001"/>
              <a:gd name="connsiteY35" fmla="*/ 3618172 h 3652962"/>
              <a:gd name="connsiteX36" fmla="*/ 1879301 w 2211001"/>
              <a:gd name="connsiteY36" fmla="*/ 3513801 h 3652962"/>
              <a:gd name="connsiteX37" fmla="*/ 1931491 w 2211001"/>
              <a:gd name="connsiteY37" fmla="*/ 3479011 h 3652962"/>
              <a:gd name="connsiteX38" fmla="*/ 2018473 w 2211001"/>
              <a:gd name="connsiteY38" fmla="*/ 3357246 h 3652962"/>
              <a:gd name="connsiteX39" fmla="*/ 2053266 w 2211001"/>
              <a:gd name="connsiteY39" fmla="*/ 3235480 h 3652962"/>
              <a:gd name="connsiteX40" fmla="*/ 2088059 w 2211001"/>
              <a:gd name="connsiteY40" fmla="*/ 3131110 h 3652962"/>
              <a:gd name="connsiteX41" fmla="*/ 2122851 w 2211001"/>
              <a:gd name="connsiteY41" fmla="*/ 3009345 h 3652962"/>
              <a:gd name="connsiteX42" fmla="*/ 2157644 w 2211001"/>
              <a:gd name="connsiteY42" fmla="*/ 2748419 h 3652962"/>
              <a:gd name="connsiteX43" fmla="*/ 2209834 w 2211001"/>
              <a:gd name="connsiteY43" fmla="*/ 2452703 h 3652962"/>
              <a:gd name="connsiteX44" fmla="*/ 2192437 w 2211001"/>
              <a:gd name="connsiteY44" fmla="*/ 521852 h 3652962"/>
              <a:gd name="connsiteX45" fmla="*/ 2175041 w 2211001"/>
              <a:gd name="connsiteY45" fmla="*/ 469667 h 3652962"/>
              <a:gd name="connsiteX46" fmla="*/ 2122851 w 2211001"/>
              <a:gd name="connsiteY46" fmla="*/ 452272 h 3652962"/>
              <a:gd name="connsiteX47" fmla="*/ 2035869 w 2211001"/>
              <a:gd name="connsiteY47" fmla="*/ 434877 h 3652962"/>
              <a:gd name="connsiteX48" fmla="*/ 1426994 w 2211001"/>
              <a:gd name="connsiteY48" fmla="*/ 173951 h 3652962"/>
              <a:gd name="connsiteX49" fmla="*/ 1374805 w 2211001"/>
              <a:gd name="connsiteY49" fmla="*/ 104371 h 3652962"/>
              <a:gd name="connsiteX0" fmla="*/ 1287823 w 2213036"/>
              <a:gd name="connsiteY0" fmla="*/ 0 h 3652962"/>
              <a:gd name="connsiteX1" fmla="*/ 1131255 w 2213036"/>
              <a:gd name="connsiteY1" fmla="*/ 17395 h 3652962"/>
              <a:gd name="connsiteX2" fmla="*/ 1061669 w 2213036"/>
              <a:gd name="connsiteY2" fmla="*/ 52186 h 3652962"/>
              <a:gd name="connsiteX3" fmla="*/ 957290 w 2213036"/>
              <a:gd name="connsiteY3" fmla="*/ 139161 h 3652962"/>
              <a:gd name="connsiteX4" fmla="*/ 818119 w 2213036"/>
              <a:gd name="connsiteY4" fmla="*/ 243531 h 3652962"/>
              <a:gd name="connsiteX5" fmla="*/ 644155 w 2213036"/>
              <a:gd name="connsiteY5" fmla="*/ 347901 h 3652962"/>
              <a:gd name="connsiteX6" fmla="*/ 539776 w 2213036"/>
              <a:gd name="connsiteY6" fmla="*/ 452272 h 3652962"/>
              <a:gd name="connsiteX7" fmla="*/ 487587 w 2213036"/>
              <a:gd name="connsiteY7" fmla="*/ 504457 h 3652962"/>
              <a:gd name="connsiteX8" fmla="*/ 435397 w 2213036"/>
              <a:gd name="connsiteY8" fmla="*/ 539247 h 3652962"/>
              <a:gd name="connsiteX9" fmla="*/ 365812 w 2213036"/>
              <a:gd name="connsiteY9" fmla="*/ 643617 h 3652962"/>
              <a:gd name="connsiteX10" fmla="*/ 331019 w 2213036"/>
              <a:gd name="connsiteY10" fmla="*/ 695803 h 3652962"/>
              <a:gd name="connsiteX11" fmla="*/ 278830 w 2213036"/>
              <a:gd name="connsiteY11" fmla="*/ 747988 h 3652962"/>
              <a:gd name="connsiteX12" fmla="*/ 226640 w 2213036"/>
              <a:gd name="connsiteY12" fmla="*/ 887148 h 3652962"/>
              <a:gd name="connsiteX13" fmla="*/ 174451 w 2213036"/>
              <a:gd name="connsiteY13" fmla="*/ 1008914 h 3652962"/>
              <a:gd name="connsiteX14" fmla="*/ 139658 w 2213036"/>
              <a:gd name="connsiteY14" fmla="*/ 1130679 h 3652962"/>
              <a:gd name="connsiteX15" fmla="*/ 87469 w 2213036"/>
              <a:gd name="connsiteY15" fmla="*/ 1165469 h 3652962"/>
              <a:gd name="connsiteX16" fmla="*/ 52676 w 2213036"/>
              <a:gd name="connsiteY16" fmla="*/ 1235049 h 3652962"/>
              <a:gd name="connsiteX17" fmla="*/ 487 w 2213036"/>
              <a:gd name="connsiteY17" fmla="*/ 1287234 h 3652962"/>
              <a:gd name="connsiteX18" fmla="*/ 87469 w 2213036"/>
              <a:gd name="connsiteY18" fmla="*/ 1409000 h 3652962"/>
              <a:gd name="connsiteX19" fmla="*/ 209244 w 2213036"/>
              <a:gd name="connsiteY19" fmla="*/ 1704716 h 3652962"/>
              <a:gd name="connsiteX20" fmla="*/ 261433 w 2213036"/>
              <a:gd name="connsiteY20" fmla="*/ 1878666 h 3652962"/>
              <a:gd name="connsiteX21" fmla="*/ 296226 w 2213036"/>
              <a:gd name="connsiteY21" fmla="*/ 1948246 h 3652962"/>
              <a:gd name="connsiteX22" fmla="*/ 331019 w 2213036"/>
              <a:gd name="connsiteY22" fmla="*/ 2035222 h 3652962"/>
              <a:gd name="connsiteX23" fmla="*/ 400605 w 2213036"/>
              <a:gd name="connsiteY23" fmla="*/ 2156987 h 3652962"/>
              <a:gd name="connsiteX24" fmla="*/ 435397 w 2213036"/>
              <a:gd name="connsiteY24" fmla="*/ 2261357 h 3652962"/>
              <a:gd name="connsiteX25" fmla="*/ 452794 w 2213036"/>
              <a:gd name="connsiteY25" fmla="*/ 2313543 h 3652962"/>
              <a:gd name="connsiteX26" fmla="*/ 435397 w 2213036"/>
              <a:gd name="connsiteY26" fmla="*/ 2557073 h 3652962"/>
              <a:gd name="connsiteX27" fmla="*/ 418001 w 2213036"/>
              <a:gd name="connsiteY27" fmla="*/ 2696234 h 3652962"/>
              <a:gd name="connsiteX28" fmla="*/ 435397 w 2213036"/>
              <a:gd name="connsiteY28" fmla="*/ 3374641 h 3652962"/>
              <a:gd name="connsiteX29" fmla="*/ 487587 w 2213036"/>
              <a:gd name="connsiteY29" fmla="*/ 3479011 h 3652962"/>
              <a:gd name="connsiteX30" fmla="*/ 557173 w 2213036"/>
              <a:gd name="connsiteY30" fmla="*/ 3513801 h 3652962"/>
              <a:gd name="connsiteX31" fmla="*/ 1218237 w 2213036"/>
              <a:gd name="connsiteY31" fmla="*/ 3583381 h 3652962"/>
              <a:gd name="connsiteX32" fmla="*/ 1287823 w 2213036"/>
              <a:gd name="connsiteY32" fmla="*/ 3600777 h 3652962"/>
              <a:gd name="connsiteX33" fmla="*/ 1340012 w 2213036"/>
              <a:gd name="connsiteY33" fmla="*/ 3618172 h 3652962"/>
              <a:gd name="connsiteX34" fmla="*/ 1653148 w 2213036"/>
              <a:gd name="connsiteY34" fmla="*/ 3652962 h 3652962"/>
              <a:gd name="connsiteX35" fmla="*/ 1792319 w 2213036"/>
              <a:gd name="connsiteY35" fmla="*/ 3618172 h 3652962"/>
              <a:gd name="connsiteX36" fmla="*/ 1879301 w 2213036"/>
              <a:gd name="connsiteY36" fmla="*/ 3513801 h 3652962"/>
              <a:gd name="connsiteX37" fmla="*/ 1931491 w 2213036"/>
              <a:gd name="connsiteY37" fmla="*/ 3479011 h 3652962"/>
              <a:gd name="connsiteX38" fmla="*/ 2018473 w 2213036"/>
              <a:gd name="connsiteY38" fmla="*/ 3357246 h 3652962"/>
              <a:gd name="connsiteX39" fmla="*/ 2053266 w 2213036"/>
              <a:gd name="connsiteY39" fmla="*/ 3235480 h 3652962"/>
              <a:gd name="connsiteX40" fmla="*/ 2088059 w 2213036"/>
              <a:gd name="connsiteY40" fmla="*/ 3131110 h 3652962"/>
              <a:gd name="connsiteX41" fmla="*/ 2122851 w 2213036"/>
              <a:gd name="connsiteY41" fmla="*/ 3009345 h 3652962"/>
              <a:gd name="connsiteX42" fmla="*/ 2209834 w 2213036"/>
              <a:gd name="connsiteY42" fmla="*/ 2452703 h 3652962"/>
              <a:gd name="connsiteX43" fmla="*/ 2192437 w 2213036"/>
              <a:gd name="connsiteY43" fmla="*/ 521852 h 3652962"/>
              <a:gd name="connsiteX44" fmla="*/ 2175041 w 2213036"/>
              <a:gd name="connsiteY44" fmla="*/ 469667 h 3652962"/>
              <a:gd name="connsiteX45" fmla="*/ 2122851 w 2213036"/>
              <a:gd name="connsiteY45" fmla="*/ 452272 h 3652962"/>
              <a:gd name="connsiteX46" fmla="*/ 2035869 w 2213036"/>
              <a:gd name="connsiteY46" fmla="*/ 434877 h 3652962"/>
              <a:gd name="connsiteX47" fmla="*/ 1426994 w 2213036"/>
              <a:gd name="connsiteY47" fmla="*/ 173951 h 3652962"/>
              <a:gd name="connsiteX48" fmla="*/ 1374805 w 2213036"/>
              <a:gd name="connsiteY48" fmla="*/ 104371 h 3652962"/>
              <a:gd name="connsiteX0" fmla="*/ 1287823 w 2195243"/>
              <a:gd name="connsiteY0" fmla="*/ 0 h 3652962"/>
              <a:gd name="connsiteX1" fmla="*/ 1131255 w 2195243"/>
              <a:gd name="connsiteY1" fmla="*/ 17395 h 3652962"/>
              <a:gd name="connsiteX2" fmla="*/ 1061669 w 2195243"/>
              <a:gd name="connsiteY2" fmla="*/ 52186 h 3652962"/>
              <a:gd name="connsiteX3" fmla="*/ 957290 w 2195243"/>
              <a:gd name="connsiteY3" fmla="*/ 139161 h 3652962"/>
              <a:gd name="connsiteX4" fmla="*/ 818119 w 2195243"/>
              <a:gd name="connsiteY4" fmla="*/ 243531 h 3652962"/>
              <a:gd name="connsiteX5" fmla="*/ 644155 w 2195243"/>
              <a:gd name="connsiteY5" fmla="*/ 347901 h 3652962"/>
              <a:gd name="connsiteX6" fmla="*/ 539776 w 2195243"/>
              <a:gd name="connsiteY6" fmla="*/ 452272 h 3652962"/>
              <a:gd name="connsiteX7" fmla="*/ 487587 w 2195243"/>
              <a:gd name="connsiteY7" fmla="*/ 504457 h 3652962"/>
              <a:gd name="connsiteX8" fmla="*/ 435397 w 2195243"/>
              <a:gd name="connsiteY8" fmla="*/ 539247 h 3652962"/>
              <a:gd name="connsiteX9" fmla="*/ 365812 w 2195243"/>
              <a:gd name="connsiteY9" fmla="*/ 643617 h 3652962"/>
              <a:gd name="connsiteX10" fmla="*/ 331019 w 2195243"/>
              <a:gd name="connsiteY10" fmla="*/ 695803 h 3652962"/>
              <a:gd name="connsiteX11" fmla="*/ 278830 w 2195243"/>
              <a:gd name="connsiteY11" fmla="*/ 747988 h 3652962"/>
              <a:gd name="connsiteX12" fmla="*/ 226640 w 2195243"/>
              <a:gd name="connsiteY12" fmla="*/ 887148 h 3652962"/>
              <a:gd name="connsiteX13" fmla="*/ 174451 w 2195243"/>
              <a:gd name="connsiteY13" fmla="*/ 1008914 h 3652962"/>
              <a:gd name="connsiteX14" fmla="*/ 139658 w 2195243"/>
              <a:gd name="connsiteY14" fmla="*/ 1130679 h 3652962"/>
              <a:gd name="connsiteX15" fmla="*/ 87469 w 2195243"/>
              <a:gd name="connsiteY15" fmla="*/ 1165469 h 3652962"/>
              <a:gd name="connsiteX16" fmla="*/ 52676 w 2195243"/>
              <a:gd name="connsiteY16" fmla="*/ 1235049 h 3652962"/>
              <a:gd name="connsiteX17" fmla="*/ 487 w 2195243"/>
              <a:gd name="connsiteY17" fmla="*/ 1287234 h 3652962"/>
              <a:gd name="connsiteX18" fmla="*/ 87469 w 2195243"/>
              <a:gd name="connsiteY18" fmla="*/ 1409000 h 3652962"/>
              <a:gd name="connsiteX19" fmla="*/ 209244 w 2195243"/>
              <a:gd name="connsiteY19" fmla="*/ 1704716 h 3652962"/>
              <a:gd name="connsiteX20" fmla="*/ 261433 w 2195243"/>
              <a:gd name="connsiteY20" fmla="*/ 1878666 h 3652962"/>
              <a:gd name="connsiteX21" fmla="*/ 296226 w 2195243"/>
              <a:gd name="connsiteY21" fmla="*/ 1948246 h 3652962"/>
              <a:gd name="connsiteX22" fmla="*/ 331019 w 2195243"/>
              <a:gd name="connsiteY22" fmla="*/ 2035222 h 3652962"/>
              <a:gd name="connsiteX23" fmla="*/ 400605 w 2195243"/>
              <a:gd name="connsiteY23" fmla="*/ 2156987 h 3652962"/>
              <a:gd name="connsiteX24" fmla="*/ 435397 w 2195243"/>
              <a:gd name="connsiteY24" fmla="*/ 2261357 h 3652962"/>
              <a:gd name="connsiteX25" fmla="*/ 452794 w 2195243"/>
              <a:gd name="connsiteY25" fmla="*/ 2313543 h 3652962"/>
              <a:gd name="connsiteX26" fmla="*/ 435397 w 2195243"/>
              <a:gd name="connsiteY26" fmla="*/ 2557073 h 3652962"/>
              <a:gd name="connsiteX27" fmla="*/ 418001 w 2195243"/>
              <a:gd name="connsiteY27" fmla="*/ 2696234 h 3652962"/>
              <a:gd name="connsiteX28" fmla="*/ 435397 w 2195243"/>
              <a:gd name="connsiteY28" fmla="*/ 3374641 h 3652962"/>
              <a:gd name="connsiteX29" fmla="*/ 487587 w 2195243"/>
              <a:gd name="connsiteY29" fmla="*/ 3479011 h 3652962"/>
              <a:gd name="connsiteX30" fmla="*/ 557173 w 2195243"/>
              <a:gd name="connsiteY30" fmla="*/ 3513801 h 3652962"/>
              <a:gd name="connsiteX31" fmla="*/ 1218237 w 2195243"/>
              <a:gd name="connsiteY31" fmla="*/ 3583381 h 3652962"/>
              <a:gd name="connsiteX32" fmla="*/ 1287823 w 2195243"/>
              <a:gd name="connsiteY32" fmla="*/ 3600777 h 3652962"/>
              <a:gd name="connsiteX33" fmla="*/ 1340012 w 2195243"/>
              <a:gd name="connsiteY33" fmla="*/ 3618172 h 3652962"/>
              <a:gd name="connsiteX34" fmla="*/ 1653148 w 2195243"/>
              <a:gd name="connsiteY34" fmla="*/ 3652962 h 3652962"/>
              <a:gd name="connsiteX35" fmla="*/ 1792319 w 2195243"/>
              <a:gd name="connsiteY35" fmla="*/ 3618172 h 3652962"/>
              <a:gd name="connsiteX36" fmla="*/ 1879301 w 2195243"/>
              <a:gd name="connsiteY36" fmla="*/ 3513801 h 3652962"/>
              <a:gd name="connsiteX37" fmla="*/ 1931491 w 2195243"/>
              <a:gd name="connsiteY37" fmla="*/ 3479011 h 3652962"/>
              <a:gd name="connsiteX38" fmla="*/ 2018473 w 2195243"/>
              <a:gd name="connsiteY38" fmla="*/ 3357246 h 3652962"/>
              <a:gd name="connsiteX39" fmla="*/ 2053266 w 2195243"/>
              <a:gd name="connsiteY39" fmla="*/ 3235480 h 3652962"/>
              <a:gd name="connsiteX40" fmla="*/ 2088059 w 2195243"/>
              <a:gd name="connsiteY40" fmla="*/ 3131110 h 3652962"/>
              <a:gd name="connsiteX41" fmla="*/ 2122851 w 2195243"/>
              <a:gd name="connsiteY41" fmla="*/ 3009345 h 3652962"/>
              <a:gd name="connsiteX42" fmla="*/ 2192437 w 2195243"/>
              <a:gd name="connsiteY42" fmla="*/ 521852 h 3652962"/>
              <a:gd name="connsiteX43" fmla="*/ 2175041 w 2195243"/>
              <a:gd name="connsiteY43" fmla="*/ 469667 h 3652962"/>
              <a:gd name="connsiteX44" fmla="*/ 2122851 w 2195243"/>
              <a:gd name="connsiteY44" fmla="*/ 452272 h 3652962"/>
              <a:gd name="connsiteX45" fmla="*/ 2035869 w 2195243"/>
              <a:gd name="connsiteY45" fmla="*/ 434877 h 3652962"/>
              <a:gd name="connsiteX46" fmla="*/ 1426994 w 2195243"/>
              <a:gd name="connsiteY46" fmla="*/ 173951 h 3652962"/>
              <a:gd name="connsiteX47" fmla="*/ 1374805 w 2195243"/>
              <a:gd name="connsiteY47" fmla="*/ 104371 h 3652962"/>
              <a:gd name="connsiteX0" fmla="*/ 1287823 w 2195243"/>
              <a:gd name="connsiteY0" fmla="*/ 0 h 3652962"/>
              <a:gd name="connsiteX1" fmla="*/ 1131255 w 2195243"/>
              <a:gd name="connsiteY1" fmla="*/ 17395 h 3652962"/>
              <a:gd name="connsiteX2" fmla="*/ 1061669 w 2195243"/>
              <a:gd name="connsiteY2" fmla="*/ 52186 h 3652962"/>
              <a:gd name="connsiteX3" fmla="*/ 957290 w 2195243"/>
              <a:gd name="connsiteY3" fmla="*/ 139161 h 3652962"/>
              <a:gd name="connsiteX4" fmla="*/ 818119 w 2195243"/>
              <a:gd name="connsiteY4" fmla="*/ 243531 h 3652962"/>
              <a:gd name="connsiteX5" fmla="*/ 644155 w 2195243"/>
              <a:gd name="connsiteY5" fmla="*/ 347901 h 3652962"/>
              <a:gd name="connsiteX6" fmla="*/ 539776 w 2195243"/>
              <a:gd name="connsiteY6" fmla="*/ 452272 h 3652962"/>
              <a:gd name="connsiteX7" fmla="*/ 487587 w 2195243"/>
              <a:gd name="connsiteY7" fmla="*/ 504457 h 3652962"/>
              <a:gd name="connsiteX8" fmla="*/ 435397 w 2195243"/>
              <a:gd name="connsiteY8" fmla="*/ 539247 h 3652962"/>
              <a:gd name="connsiteX9" fmla="*/ 365812 w 2195243"/>
              <a:gd name="connsiteY9" fmla="*/ 643617 h 3652962"/>
              <a:gd name="connsiteX10" fmla="*/ 331019 w 2195243"/>
              <a:gd name="connsiteY10" fmla="*/ 695803 h 3652962"/>
              <a:gd name="connsiteX11" fmla="*/ 278830 w 2195243"/>
              <a:gd name="connsiteY11" fmla="*/ 747988 h 3652962"/>
              <a:gd name="connsiteX12" fmla="*/ 226640 w 2195243"/>
              <a:gd name="connsiteY12" fmla="*/ 887148 h 3652962"/>
              <a:gd name="connsiteX13" fmla="*/ 174451 w 2195243"/>
              <a:gd name="connsiteY13" fmla="*/ 1008914 h 3652962"/>
              <a:gd name="connsiteX14" fmla="*/ 139658 w 2195243"/>
              <a:gd name="connsiteY14" fmla="*/ 1130679 h 3652962"/>
              <a:gd name="connsiteX15" fmla="*/ 87469 w 2195243"/>
              <a:gd name="connsiteY15" fmla="*/ 1165469 h 3652962"/>
              <a:gd name="connsiteX16" fmla="*/ 52676 w 2195243"/>
              <a:gd name="connsiteY16" fmla="*/ 1235049 h 3652962"/>
              <a:gd name="connsiteX17" fmla="*/ 487 w 2195243"/>
              <a:gd name="connsiteY17" fmla="*/ 1287234 h 3652962"/>
              <a:gd name="connsiteX18" fmla="*/ 87469 w 2195243"/>
              <a:gd name="connsiteY18" fmla="*/ 1409000 h 3652962"/>
              <a:gd name="connsiteX19" fmla="*/ 209244 w 2195243"/>
              <a:gd name="connsiteY19" fmla="*/ 1704716 h 3652962"/>
              <a:gd name="connsiteX20" fmla="*/ 261433 w 2195243"/>
              <a:gd name="connsiteY20" fmla="*/ 1878666 h 3652962"/>
              <a:gd name="connsiteX21" fmla="*/ 296226 w 2195243"/>
              <a:gd name="connsiteY21" fmla="*/ 1948246 h 3652962"/>
              <a:gd name="connsiteX22" fmla="*/ 331019 w 2195243"/>
              <a:gd name="connsiteY22" fmla="*/ 2035222 h 3652962"/>
              <a:gd name="connsiteX23" fmla="*/ 400605 w 2195243"/>
              <a:gd name="connsiteY23" fmla="*/ 2156987 h 3652962"/>
              <a:gd name="connsiteX24" fmla="*/ 435397 w 2195243"/>
              <a:gd name="connsiteY24" fmla="*/ 2261357 h 3652962"/>
              <a:gd name="connsiteX25" fmla="*/ 452794 w 2195243"/>
              <a:gd name="connsiteY25" fmla="*/ 2313543 h 3652962"/>
              <a:gd name="connsiteX26" fmla="*/ 435397 w 2195243"/>
              <a:gd name="connsiteY26" fmla="*/ 2557073 h 3652962"/>
              <a:gd name="connsiteX27" fmla="*/ 418001 w 2195243"/>
              <a:gd name="connsiteY27" fmla="*/ 2696234 h 3652962"/>
              <a:gd name="connsiteX28" fmla="*/ 435397 w 2195243"/>
              <a:gd name="connsiteY28" fmla="*/ 3374641 h 3652962"/>
              <a:gd name="connsiteX29" fmla="*/ 487587 w 2195243"/>
              <a:gd name="connsiteY29" fmla="*/ 3479011 h 3652962"/>
              <a:gd name="connsiteX30" fmla="*/ 557173 w 2195243"/>
              <a:gd name="connsiteY30" fmla="*/ 3513801 h 3652962"/>
              <a:gd name="connsiteX31" fmla="*/ 1218237 w 2195243"/>
              <a:gd name="connsiteY31" fmla="*/ 3583381 h 3652962"/>
              <a:gd name="connsiteX32" fmla="*/ 1287823 w 2195243"/>
              <a:gd name="connsiteY32" fmla="*/ 3600777 h 3652962"/>
              <a:gd name="connsiteX33" fmla="*/ 1340012 w 2195243"/>
              <a:gd name="connsiteY33" fmla="*/ 3618172 h 3652962"/>
              <a:gd name="connsiteX34" fmla="*/ 1653148 w 2195243"/>
              <a:gd name="connsiteY34" fmla="*/ 3652962 h 3652962"/>
              <a:gd name="connsiteX35" fmla="*/ 1792319 w 2195243"/>
              <a:gd name="connsiteY35" fmla="*/ 3618172 h 3652962"/>
              <a:gd name="connsiteX36" fmla="*/ 1879301 w 2195243"/>
              <a:gd name="connsiteY36" fmla="*/ 3513801 h 3652962"/>
              <a:gd name="connsiteX37" fmla="*/ 1931491 w 2195243"/>
              <a:gd name="connsiteY37" fmla="*/ 3479011 h 3652962"/>
              <a:gd name="connsiteX38" fmla="*/ 2018473 w 2195243"/>
              <a:gd name="connsiteY38" fmla="*/ 3357246 h 3652962"/>
              <a:gd name="connsiteX39" fmla="*/ 2053266 w 2195243"/>
              <a:gd name="connsiteY39" fmla="*/ 3235480 h 3652962"/>
              <a:gd name="connsiteX40" fmla="*/ 2088059 w 2195243"/>
              <a:gd name="connsiteY40" fmla="*/ 3131110 h 3652962"/>
              <a:gd name="connsiteX41" fmla="*/ 2122851 w 2195243"/>
              <a:gd name="connsiteY41" fmla="*/ 3009345 h 3652962"/>
              <a:gd name="connsiteX42" fmla="*/ 2192437 w 2195243"/>
              <a:gd name="connsiteY42" fmla="*/ 521852 h 3652962"/>
              <a:gd name="connsiteX43" fmla="*/ 2175041 w 2195243"/>
              <a:gd name="connsiteY43" fmla="*/ 469667 h 3652962"/>
              <a:gd name="connsiteX44" fmla="*/ 2122851 w 2195243"/>
              <a:gd name="connsiteY44" fmla="*/ 452272 h 3652962"/>
              <a:gd name="connsiteX45" fmla="*/ 2035869 w 2195243"/>
              <a:gd name="connsiteY45" fmla="*/ 434877 h 3652962"/>
              <a:gd name="connsiteX46" fmla="*/ 1426994 w 2195243"/>
              <a:gd name="connsiteY46" fmla="*/ 173951 h 3652962"/>
              <a:gd name="connsiteX0" fmla="*/ 1287823 w 2195243"/>
              <a:gd name="connsiteY0" fmla="*/ 0 h 3652962"/>
              <a:gd name="connsiteX1" fmla="*/ 1131255 w 2195243"/>
              <a:gd name="connsiteY1" fmla="*/ 17395 h 3652962"/>
              <a:gd name="connsiteX2" fmla="*/ 1061669 w 2195243"/>
              <a:gd name="connsiteY2" fmla="*/ 52186 h 3652962"/>
              <a:gd name="connsiteX3" fmla="*/ 957290 w 2195243"/>
              <a:gd name="connsiteY3" fmla="*/ 139161 h 3652962"/>
              <a:gd name="connsiteX4" fmla="*/ 818119 w 2195243"/>
              <a:gd name="connsiteY4" fmla="*/ 243531 h 3652962"/>
              <a:gd name="connsiteX5" fmla="*/ 644155 w 2195243"/>
              <a:gd name="connsiteY5" fmla="*/ 347901 h 3652962"/>
              <a:gd name="connsiteX6" fmla="*/ 539776 w 2195243"/>
              <a:gd name="connsiteY6" fmla="*/ 452272 h 3652962"/>
              <a:gd name="connsiteX7" fmla="*/ 487587 w 2195243"/>
              <a:gd name="connsiteY7" fmla="*/ 504457 h 3652962"/>
              <a:gd name="connsiteX8" fmla="*/ 435397 w 2195243"/>
              <a:gd name="connsiteY8" fmla="*/ 539247 h 3652962"/>
              <a:gd name="connsiteX9" fmla="*/ 365812 w 2195243"/>
              <a:gd name="connsiteY9" fmla="*/ 643617 h 3652962"/>
              <a:gd name="connsiteX10" fmla="*/ 331019 w 2195243"/>
              <a:gd name="connsiteY10" fmla="*/ 695803 h 3652962"/>
              <a:gd name="connsiteX11" fmla="*/ 278830 w 2195243"/>
              <a:gd name="connsiteY11" fmla="*/ 747988 h 3652962"/>
              <a:gd name="connsiteX12" fmla="*/ 226640 w 2195243"/>
              <a:gd name="connsiteY12" fmla="*/ 887148 h 3652962"/>
              <a:gd name="connsiteX13" fmla="*/ 174451 w 2195243"/>
              <a:gd name="connsiteY13" fmla="*/ 1008914 h 3652962"/>
              <a:gd name="connsiteX14" fmla="*/ 139658 w 2195243"/>
              <a:gd name="connsiteY14" fmla="*/ 1130679 h 3652962"/>
              <a:gd name="connsiteX15" fmla="*/ 87469 w 2195243"/>
              <a:gd name="connsiteY15" fmla="*/ 1165469 h 3652962"/>
              <a:gd name="connsiteX16" fmla="*/ 52676 w 2195243"/>
              <a:gd name="connsiteY16" fmla="*/ 1235049 h 3652962"/>
              <a:gd name="connsiteX17" fmla="*/ 487 w 2195243"/>
              <a:gd name="connsiteY17" fmla="*/ 1287234 h 3652962"/>
              <a:gd name="connsiteX18" fmla="*/ 87469 w 2195243"/>
              <a:gd name="connsiteY18" fmla="*/ 1409000 h 3652962"/>
              <a:gd name="connsiteX19" fmla="*/ 209244 w 2195243"/>
              <a:gd name="connsiteY19" fmla="*/ 1704716 h 3652962"/>
              <a:gd name="connsiteX20" fmla="*/ 261433 w 2195243"/>
              <a:gd name="connsiteY20" fmla="*/ 1878666 h 3652962"/>
              <a:gd name="connsiteX21" fmla="*/ 296226 w 2195243"/>
              <a:gd name="connsiteY21" fmla="*/ 1948246 h 3652962"/>
              <a:gd name="connsiteX22" fmla="*/ 331019 w 2195243"/>
              <a:gd name="connsiteY22" fmla="*/ 2035222 h 3652962"/>
              <a:gd name="connsiteX23" fmla="*/ 400605 w 2195243"/>
              <a:gd name="connsiteY23" fmla="*/ 2156987 h 3652962"/>
              <a:gd name="connsiteX24" fmla="*/ 435397 w 2195243"/>
              <a:gd name="connsiteY24" fmla="*/ 2261357 h 3652962"/>
              <a:gd name="connsiteX25" fmla="*/ 452794 w 2195243"/>
              <a:gd name="connsiteY25" fmla="*/ 2313543 h 3652962"/>
              <a:gd name="connsiteX26" fmla="*/ 435397 w 2195243"/>
              <a:gd name="connsiteY26" fmla="*/ 2557073 h 3652962"/>
              <a:gd name="connsiteX27" fmla="*/ 418001 w 2195243"/>
              <a:gd name="connsiteY27" fmla="*/ 2696234 h 3652962"/>
              <a:gd name="connsiteX28" fmla="*/ 435397 w 2195243"/>
              <a:gd name="connsiteY28" fmla="*/ 3374641 h 3652962"/>
              <a:gd name="connsiteX29" fmla="*/ 487587 w 2195243"/>
              <a:gd name="connsiteY29" fmla="*/ 3479011 h 3652962"/>
              <a:gd name="connsiteX30" fmla="*/ 557173 w 2195243"/>
              <a:gd name="connsiteY30" fmla="*/ 3513801 h 3652962"/>
              <a:gd name="connsiteX31" fmla="*/ 1218237 w 2195243"/>
              <a:gd name="connsiteY31" fmla="*/ 3583381 h 3652962"/>
              <a:gd name="connsiteX32" fmla="*/ 1287823 w 2195243"/>
              <a:gd name="connsiteY32" fmla="*/ 3600777 h 3652962"/>
              <a:gd name="connsiteX33" fmla="*/ 1340012 w 2195243"/>
              <a:gd name="connsiteY33" fmla="*/ 3618172 h 3652962"/>
              <a:gd name="connsiteX34" fmla="*/ 1653148 w 2195243"/>
              <a:gd name="connsiteY34" fmla="*/ 3652962 h 3652962"/>
              <a:gd name="connsiteX35" fmla="*/ 1792319 w 2195243"/>
              <a:gd name="connsiteY35" fmla="*/ 3618172 h 3652962"/>
              <a:gd name="connsiteX36" fmla="*/ 1879301 w 2195243"/>
              <a:gd name="connsiteY36" fmla="*/ 3513801 h 3652962"/>
              <a:gd name="connsiteX37" fmla="*/ 1931491 w 2195243"/>
              <a:gd name="connsiteY37" fmla="*/ 3479011 h 3652962"/>
              <a:gd name="connsiteX38" fmla="*/ 2018473 w 2195243"/>
              <a:gd name="connsiteY38" fmla="*/ 3357246 h 3652962"/>
              <a:gd name="connsiteX39" fmla="*/ 2053266 w 2195243"/>
              <a:gd name="connsiteY39" fmla="*/ 3235480 h 3652962"/>
              <a:gd name="connsiteX40" fmla="*/ 2088059 w 2195243"/>
              <a:gd name="connsiteY40" fmla="*/ 3131110 h 3652962"/>
              <a:gd name="connsiteX41" fmla="*/ 2122851 w 2195243"/>
              <a:gd name="connsiteY41" fmla="*/ 3009345 h 3652962"/>
              <a:gd name="connsiteX42" fmla="*/ 2192437 w 2195243"/>
              <a:gd name="connsiteY42" fmla="*/ 521852 h 3652962"/>
              <a:gd name="connsiteX43" fmla="*/ 2175041 w 2195243"/>
              <a:gd name="connsiteY43" fmla="*/ 469667 h 3652962"/>
              <a:gd name="connsiteX44" fmla="*/ 2122851 w 2195243"/>
              <a:gd name="connsiteY44" fmla="*/ 452272 h 3652962"/>
              <a:gd name="connsiteX45" fmla="*/ 2035869 w 2195243"/>
              <a:gd name="connsiteY45" fmla="*/ 434877 h 3652962"/>
              <a:gd name="connsiteX0" fmla="*/ 1287823 w 2195243"/>
              <a:gd name="connsiteY0" fmla="*/ 0 h 3652962"/>
              <a:gd name="connsiteX1" fmla="*/ 1131255 w 2195243"/>
              <a:gd name="connsiteY1" fmla="*/ 17395 h 3652962"/>
              <a:gd name="connsiteX2" fmla="*/ 1061669 w 2195243"/>
              <a:gd name="connsiteY2" fmla="*/ 52186 h 3652962"/>
              <a:gd name="connsiteX3" fmla="*/ 957290 w 2195243"/>
              <a:gd name="connsiteY3" fmla="*/ 139161 h 3652962"/>
              <a:gd name="connsiteX4" fmla="*/ 818119 w 2195243"/>
              <a:gd name="connsiteY4" fmla="*/ 243531 h 3652962"/>
              <a:gd name="connsiteX5" fmla="*/ 644155 w 2195243"/>
              <a:gd name="connsiteY5" fmla="*/ 347901 h 3652962"/>
              <a:gd name="connsiteX6" fmla="*/ 539776 w 2195243"/>
              <a:gd name="connsiteY6" fmla="*/ 452272 h 3652962"/>
              <a:gd name="connsiteX7" fmla="*/ 487587 w 2195243"/>
              <a:gd name="connsiteY7" fmla="*/ 504457 h 3652962"/>
              <a:gd name="connsiteX8" fmla="*/ 435397 w 2195243"/>
              <a:gd name="connsiteY8" fmla="*/ 539247 h 3652962"/>
              <a:gd name="connsiteX9" fmla="*/ 365812 w 2195243"/>
              <a:gd name="connsiteY9" fmla="*/ 643617 h 3652962"/>
              <a:gd name="connsiteX10" fmla="*/ 331019 w 2195243"/>
              <a:gd name="connsiteY10" fmla="*/ 695803 h 3652962"/>
              <a:gd name="connsiteX11" fmla="*/ 278830 w 2195243"/>
              <a:gd name="connsiteY11" fmla="*/ 747988 h 3652962"/>
              <a:gd name="connsiteX12" fmla="*/ 226640 w 2195243"/>
              <a:gd name="connsiteY12" fmla="*/ 887148 h 3652962"/>
              <a:gd name="connsiteX13" fmla="*/ 174451 w 2195243"/>
              <a:gd name="connsiteY13" fmla="*/ 1008914 h 3652962"/>
              <a:gd name="connsiteX14" fmla="*/ 139658 w 2195243"/>
              <a:gd name="connsiteY14" fmla="*/ 1130679 h 3652962"/>
              <a:gd name="connsiteX15" fmla="*/ 87469 w 2195243"/>
              <a:gd name="connsiteY15" fmla="*/ 1165469 h 3652962"/>
              <a:gd name="connsiteX16" fmla="*/ 52676 w 2195243"/>
              <a:gd name="connsiteY16" fmla="*/ 1235049 h 3652962"/>
              <a:gd name="connsiteX17" fmla="*/ 487 w 2195243"/>
              <a:gd name="connsiteY17" fmla="*/ 1287234 h 3652962"/>
              <a:gd name="connsiteX18" fmla="*/ 87469 w 2195243"/>
              <a:gd name="connsiteY18" fmla="*/ 1409000 h 3652962"/>
              <a:gd name="connsiteX19" fmla="*/ 209244 w 2195243"/>
              <a:gd name="connsiteY19" fmla="*/ 1704716 h 3652962"/>
              <a:gd name="connsiteX20" fmla="*/ 261433 w 2195243"/>
              <a:gd name="connsiteY20" fmla="*/ 1878666 h 3652962"/>
              <a:gd name="connsiteX21" fmla="*/ 296226 w 2195243"/>
              <a:gd name="connsiteY21" fmla="*/ 1948246 h 3652962"/>
              <a:gd name="connsiteX22" fmla="*/ 331019 w 2195243"/>
              <a:gd name="connsiteY22" fmla="*/ 2035222 h 3652962"/>
              <a:gd name="connsiteX23" fmla="*/ 400605 w 2195243"/>
              <a:gd name="connsiteY23" fmla="*/ 2156987 h 3652962"/>
              <a:gd name="connsiteX24" fmla="*/ 435397 w 2195243"/>
              <a:gd name="connsiteY24" fmla="*/ 2261357 h 3652962"/>
              <a:gd name="connsiteX25" fmla="*/ 452794 w 2195243"/>
              <a:gd name="connsiteY25" fmla="*/ 2313543 h 3652962"/>
              <a:gd name="connsiteX26" fmla="*/ 435397 w 2195243"/>
              <a:gd name="connsiteY26" fmla="*/ 2557073 h 3652962"/>
              <a:gd name="connsiteX27" fmla="*/ 418001 w 2195243"/>
              <a:gd name="connsiteY27" fmla="*/ 2696234 h 3652962"/>
              <a:gd name="connsiteX28" fmla="*/ 435397 w 2195243"/>
              <a:gd name="connsiteY28" fmla="*/ 3374641 h 3652962"/>
              <a:gd name="connsiteX29" fmla="*/ 487587 w 2195243"/>
              <a:gd name="connsiteY29" fmla="*/ 3479011 h 3652962"/>
              <a:gd name="connsiteX30" fmla="*/ 1218237 w 2195243"/>
              <a:gd name="connsiteY30" fmla="*/ 3583381 h 3652962"/>
              <a:gd name="connsiteX31" fmla="*/ 1287823 w 2195243"/>
              <a:gd name="connsiteY31" fmla="*/ 3600777 h 3652962"/>
              <a:gd name="connsiteX32" fmla="*/ 1340012 w 2195243"/>
              <a:gd name="connsiteY32" fmla="*/ 3618172 h 3652962"/>
              <a:gd name="connsiteX33" fmla="*/ 1653148 w 2195243"/>
              <a:gd name="connsiteY33" fmla="*/ 3652962 h 3652962"/>
              <a:gd name="connsiteX34" fmla="*/ 1792319 w 2195243"/>
              <a:gd name="connsiteY34" fmla="*/ 3618172 h 3652962"/>
              <a:gd name="connsiteX35" fmla="*/ 1879301 w 2195243"/>
              <a:gd name="connsiteY35" fmla="*/ 3513801 h 3652962"/>
              <a:gd name="connsiteX36" fmla="*/ 1931491 w 2195243"/>
              <a:gd name="connsiteY36" fmla="*/ 3479011 h 3652962"/>
              <a:gd name="connsiteX37" fmla="*/ 2018473 w 2195243"/>
              <a:gd name="connsiteY37" fmla="*/ 3357246 h 3652962"/>
              <a:gd name="connsiteX38" fmla="*/ 2053266 w 2195243"/>
              <a:gd name="connsiteY38" fmla="*/ 3235480 h 3652962"/>
              <a:gd name="connsiteX39" fmla="*/ 2088059 w 2195243"/>
              <a:gd name="connsiteY39" fmla="*/ 3131110 h 3652962"/>
              <a:gd name="connsiteX40" fmla="*/ 2122851 w 2195243"/>
              <a:gd name="connsiteY40" fmla="*/ 3009345 h 3652962"/>
              <a:gd name="connsiteX41" fmla="*/ 2192437 w 2195243"/>
              <a:gd name="connsiteY41" fmla="*/ 521852 h 3652962"/>
              <a:gd name="connsiteX42" fmla="*/ 2175041 w 2195243"/>
              <a:gd name="connsiteY42" fmla="*/ 469667 h 3652962"/>
              <a:gd name="connsiteX43" fmla="*/ 2122851 w 2195243"/>
              <a:gd name="connsiteY43" fmla="*/ 452272 h 3652962"/>
              <a:gd name="connsiteX44" fmla="*/ 2035869 w 2195243"/>
              <a:gd name="connsiteY44" fmla="*/ 434877 h 3652962"/>
              <a:gd name="connsiteX0" fmla="*/ 1287823 w 2195243"/>
              <a:gd name="connsiteY0" fmla="*/ 0 h 3652962"/>
              <a:gd name="connsiteX1" fmla="*/ 1131255 w 2195243"/>
              <a:gd name="connsiteY1" fmla="*/ 17395 h 3652962"/>
              <a:gd name="connsiteX2" fmla="*/ 1061669 w 2195243"/>
              <a:gd name="connsiteY2" fmla="*/ 52186 h 3652962"/>
              <a:gd name="connsiteX3" fmla="*/ 957290 w 2195243"/>
              <a:gd name="connsiteY3" fmla="*/ 139161 h 3652962"/>
              <a:gd name="connsiteX4" fmla="*/ 818119 w 2195243"/>
              <a:gd name="connsiteY4" fmla="*/ 243531 h 3652962"/>
              <a:gd name="connsiteX5" fmla="*/ 644155 w 2195243"/>
              <a:gd name="connsiteY5" fmla="*/ 347901 h 3652962"/>
              <a:gd name="connsiteX6" fmla="*/ 539776 w 2195243"/>
              <a:gd name="connsiteY6" fmla="*/ 452272 h 3652962"/>
              <a:gd name="connsiteX7" fmla="*/ 487587 w 2195243"/>
              <a:gd name="connsiteY7" fmla="*/ 504457 h 3652962"/>
              <a:gd name="connsiteX8" fmla="*/ 435397 w 2195243"/>
              <a:gd name="connsiteY8" fmla="*/ 539247 h 3652962"/>
              <a:gd name="connsiteX9" fmla="*/ 365812 w 2195243"/>
              <a:gd name="connsiteY9" fmla="*/ 643617 h 3652962"/>
              <a:gd name="connsiteX10" fmla="*/ 331019 w 2195243"/>
              <a:gd name="connsiteY10" fmla="*/ 695803 h 3652962"/>
              <a:gd name="connsiteX11" fmla="*/ 278830 w 2195243"/>
              <a:gd name="connsiteY11" fmla="*/ 747988 h 3652962"/>
              <a:gd name="connsiteX12" fmla="*/ 226640 w 2195243"/>
              <a:gd name="connsiteY12" fmla="*/ 887148 h 3652962"/>
              <a:gd name="connsiteX13" fmla="*/ 174451 w 2195243"/>
              <a:gd name="connsiteY13" fmla="*/ 1008914 h 3652962"/>
              <a:gd name="connsiteX14" fmla="*/ 139658 w 2195243"/>
              <a:gd name="connsiteY14" fmla="*/ 1130679 h 3652962"/>
              <a:gd name="connsiteX15" fmla="*/ 87469 w 2195243"/>
              <a:gd name="connsiteY15" fmla="*/ 1165469 h 3652962"/>
              <a:gd name="connsiteX16" fmla="*/ 52676 w 2195243"/>
              <a:gd name="connsiteY16" fmla="*/ 1235049 h 3652962"/>
              <a:gd name="connsiteX17" fmla="*/ 487 w 2195243"/>
              <a:gd name="connsiteY17" fmla="*/ 1287234 h 3652962"/>
              <a:gd name="connsiteX18" fmla="*/ 87469 w 2195243"/>
              <a:gd name="connsiteY18" fmla="*/ 1409000 h 3652962"/>
              <a:gd name="connsiteX19" fmla="*/ 209244 w 2195243"/>
              <a:gd name="connsiteY19" fmla="*/ 1704716 h 3652962"/>
              <a:gd name="connsiteX20" fmla="*/ 261433 w 2195243"/>
              <a:gd name="connsiteY20" fmla="*/ 1878666 h 3652962"/>
              <a:gd name="connsiteX21" fmla="*/ 296226 w 2195243"/>
              <a:gd name="connsiteY21" fmla="*/ 1948246 h 3652962"/>
              <a:gd name="connsiteX22" fmla="*/ 331019 w 2195243"/>
              <a:gd name="connsiteY22" fmla="*/ 2035222 h 3652962"/>
              <a:gd name="connsiteX23" fmla="*/ 400605 w 2195243"/>
              <a:gd name="connsiteY23" fmla="*/ 2156987 h 3652962"/>
              <a:gd name="connsiteX24" fmla="*/ 435397 w 2195243"/>
              <a:gd name="connsiteY24" fmla="*/ 2261357 h 3652962"/>
              <a:gd name="connsiteX25" fmla="*/ 452794 w 2195243"/>
              <a:gd name="connsiteY25" fmla="*/ 2313543 h 3652962"/>
              <a:gd name="connsiteX26" fmla="*/ 435397 w 2195243"/>
              <a:gd name="connsiteY26" fmla="*/ 2557073 h 3652962"/>
              <a:gd name="connsiteX27" fmla="*/ 418001 w 2195243"/>
              <a:gd name="connsiteY27" fmla="*/ 2696234 h 3652962"/>
              <a:gd name="connsiteX28" fmla="*/ 435397 w 2195243"/>
              <a:gd name="connsiteY28" fmla="*/ 3374641 h 3652962"/>
              <a:gd name="connsiteX29" fmla="*/ 1218237 w 2195243"/>
              <a:gd name="connsiteY29" fmla="*/ 3583381 h 3652962"/>
              <a:gd name="connsiteX30" fmla="*/ 1287823 w 2195243"/>
              <a:gd name="connsiteY30" fmla="*/ 3600777 h 3652962"/>
              <a:gd name="connsiteX31" fmla="*/ 1340012 w 2195243"/>
              <a:gd name="connsiteY31" fmla="*/ 3618172 h 3652962"/>
              <a:gd name="connsiteX32" fmla="*/ 1653148 w 2195243"/>
              <a:gd name="connsiteY32" fmla="*/ 3652962 h 3652962"/>
              <a:gd name="connsiteX33" fmla="*/ 1792319 w 2195243"/>
              <a:gd name="connsiteY33" fmla="*/ 3618172 h 3652962"/>
              <a:gd name="connsiteX34" fmla="*/ 1879301 w 2195243"/>
              <a:gd name="connsiteY34" fmla="*/ 3513801 h 3652962"/>
              <a:gd name="connsiteX35" fmla="*/ 1931491 w 2195243"/>
              <a:gd name="connsiteY35" fmla="*/ 3479011 h 3652962"/>
              <a:gd name="connsiteX36" fmla="*/ 2018473 w 2195243"/>
              <a:gd name="connsiteY36" fmla="*/ 3357246 h 3652962"/>
              <a:gd name="connsiteX37" fmla="*/ 2053266 w 2195243"/>
              <a:gd name="connsiteY37" fmla="*/ 3235480 h 3652962"/>
              <a:gd name="connsiteX38" fmla="*/ 2088059 w 2195243"/>
              <a:gd name="connsiteY38" fmla="*/ 3131110 h 3652962"/>
              <a:gd name="connsiteX39" fmla="*/ 2122851 w 2195243"/>
              <a:gd name="connsiteY39" fmla="*/ 3009345 h 3652962"/>
              <a:gd name="connsiteX40" fmla="*/ 2192437 w 2195243"/>
              <a:gd name="connsiteY40" fmla="*/ 521852 h 3652962"/>
              <a:gd name="connsiteX41" fmla="*/ 2175041 w 2195243"/>
              <a:gd name="connsiteY41" fmla="*/ 469667 h 3652962"/>
              <a:gd name="connsiteX42" fmla="*/ 2122851 w 2195243"/>
              <a:gd name="connsiteY42" fmla="*/ 452272 h 3652962"/>
              <a:gd name="connsiteX43" fmla="*/ 2035869 w 2195243"/>
              <a:gd name="connsiteY43" fmla="*/ 434877 h 3652962"/>
              <a:gd name="connsiteX0" fmla="*/ 1287823 w 2195243"/>
              <a:gd name="connsiteY0" fmla="*/ 0 h 3652962"/>
              <a:gd name="connsiteX1" fmla="*/ 1131255 w 2195243"/>
              <a:gd name="connsiteY1" fmla="*/ 17395 h 3652962"/>
              <a:gd name="connsiteX2" fmla="*/ 1061669 w 2195243"/>
              <a:gd name="connsiteY2" fmla="*/ 52186 h 3652962"/>
              <a:gd name="connsiteX3" fmla="*/ 957290 w 2195243"/>
              <a:gd name="connsiteY3" fmla="*/ 139161 h 3652962"/>
              <a:gd name="connsiteX4" fmla="*/ 818119 w 2195243"/>
              <a:gd name="connsiteY4" fmla="*/ 243531 h 3652962"/>
              <a:gd name="connsiteX5" fmla="*/ 644155 w 2195243"/>
              <a:gd name="connsiteY5" fmla="*/ 347901 h 3652962"/>
              <a:gd name="connsiteX6" fmla="*/ 539776 w 2195243"/>
              <a:gd name="connsiteY6" fmla="*/ 452272 h 3652962"/>
              <a:gd name="connsiteX7" fmla="*/ 487587 w 2195243"/>
              <a:gd name="connsiteY7" fmla="*/ 504457 h 3652962"/>
              <a:gd name="connsiteX8" fmla="*/ 435397 w 2195243"/>
              <a:gd name="connsiteY8" fmla="*/ 539247 h 3652962"/>
              <a:gd name="connsiteX9" fmla="*/ 365812 w 2195243"/>
              <a:gd name="connsiteY9" fmla="*/ 643617 h 3652962"/>
              <a:gd name="connsiteX10" fmla="*/ 331019 w 2195243"/>
              <a:gd name="connsiteY10" fmla="*/ 695803 h 3652962"/>
              <a:gd name="connsiteX11" fmla="*/ 278830 w 2195243"/>
              <a:gd name="connsiteY11" fmla="*/ 747988 h 3652962"/>
              <a:gd name="connsiteX12" fmla="*/ 226640 w 2195243"/>
              <a:gd name="connsiteY12" fmla="*/ 887148 h 3652962"/>
              <a:gd name="connsiteX13" fmla="*/ 174451 w 2195243"/>
              <a:gd name="connsiteY13" fmla="*/ 1008914 h 3652962"/>
              <a:gd name="connsiteX14" fmla="*/ 139658 w 2195243"/>
              <a:gd name="connsiteY14" fmla="*/ 1130679 h 3652962"/>
              <a:gd name="connsiteX15" fmla="*/ 87469 w 2195243"/>
              <a:gd name="connsiteY15" fmla="*/ 1165469 h 3652962"/>
              <a:gd name="connsiteX16" fmla="*/ 52676 w 2195243"/>
              <a:gd name="connsiteY16" fmla="*/ 1235049 h 3652962"/>
              <a:gd name="connsiteX17" fmla="*/ 487 w 2195243"/>
              <a:gd name="connsiteY17" fmla="*/ 1287234 h 3652962"/>
              <a:gd name="connsiteX18" fmla="*/ 87469 w 2195243"/>
              <a:gd name="connsiteY18" fmla="*/ 1409000 h 3652962"/>
              <a:gd name="connsiteX19" fmla="*/ 209244 w 2195243"/>
              <a:gd name="connsiteY19" fmla="*/ 1704716 h 3652962"/>
              <a:gd name="connsiteX20" fmla="*/ 261433 w 2195243"/>
              <a:gd name="connsiteY20" fmla="*/ 1878666 h 3652962"/>
              <a:gd name="connsiteX21" fmla="*/ 296226 w 2195243"/>
              <a:gd name="connsiteY21" fmla="*/ 1948246 h 3652962"/>
              <a:gd name="connsiteX22" fmla="*/ 331019 w 2195243"/>
              <a:gd name="connsiteY22" fmla="*/ 2035222 h 3652962"/>
              <a:gd name="connsiteX23" fmla="*/ 400605 w 2195243"/>
              <a:gd name="connsiteY23" fmla="*/ 2156987 h 3652962"/>
              <a:gd name="connsiteX24" fmla="*/ 435397 w 2195243"/>
              <a:gd name="connsiteY24" fmla="*/ 2261357 h 3652962"/>
              <a:gd name="connsiteX25" fmla="*/ 452794 w 2195243"/>
              <a:gd name="connsiteY25" fmla="*/ 2313543 h 3652962"/>
              <a:gd name="connsiteX26" fmla="*/ 435397 w 2195243"/>
              <a:gd name="connsiteY26" fmla="*/ 2557073 h 3652962"/>
              <a:gd name="connsiteX27" fmla="*/ 418001 w 2195243"/>
              <a:gd name="connsiteY27" fmla="*/ 2696234 h 3652962"/>
              <a:gd name="connsiteX28" fmla="*/ 435397 w 2195243"/>
              <a:gd name="connsiteY28" fmla="*/ 3374641 h 3652962"/>
              <a:gd name="connsiteX29" fmla="*/ 1218237 w 2195243"/>
              <a:gd name="connsiteY29" fmla="*/ 3583381 h 3652962"/>
              <a:gd name="connsiteX30" fmla="*/ 1287823 w 2195243"/>
              <a:gd name="connsiteY30" fmla="*/ 3600777 h 3652962"/>
              <a:gd name="connsiteX31" fmla="*/ 1653148 w 2195243"/>
              <a:gd name="connsiteY31" fmla="*/ 3652962 h 3652962"/>
              <a:gd name="connsiteX32" fmla="*/ 1792319 w 2195243"/>
              <a:gd name="connsiteY32" fmla="*/ 3618172 h 3652962"/>
              <a:gd name="connsiteX33" fmla="*/ 1879301 w 2195243"/>
              <a:gd name="connsiteY33" fmla="*/ 3513801 h 3652962"/>
              <a:gd name="connsiteX34" fmla="*/ 1931491 w 2195243"/>
              <a:gd name="connsiteY34" fmla="*/ 3479011 h 3652962"/>
              <a:gd name="connsiteX35" fmla="*/ 2018473 w 2195243"/>
              <a:gd name="connsiteY35" fmla="*/ 3357246 h 3652962"/>
              <a:gd name="connsiteX36" fmla="*/ 2053266 w 2195243"/>
              <a:gd name="connsiteY36" fmla="*/ 3235480 h 3652962"/>
              <a:gd name="connsiteX37" fmla="*/ 2088059 w 2195243"/>
              <a:gd name="connsiteY37" fmla="*/ 3131110 h 3652962"/>
              <a:gd name="connsiteX38" fmla="*/ 2122851 w 2195243"/>
              <a:gd name="connsiteY38" fmla="*/ 3009345 h 3652962"/>
              <a:gd name="connsiteX39" fmla="*/ 2192437 w 2195243"/>
              <a:gd name="connsiteY39" fmla="*/ 521852 h 3652962"/>
              <a:gd name="connsiteX40" fmla="*/ 2175041 w 2195243"/>
              <a:gd name="connsiteY40" fmla="*/ 469667 h 3652962"/>
              <a:gd name="connsiteX41" fmla="*/ 2122851 w 2195243"/>
              <a:gd name="connsiteY41" fmla="*/ 452272 h 3652962"/>
              <a:gd name="connsiteX42" fmla="*/ 2035869 w 2195243"/>
              <a:gd name="connsiteY42" fmla="*/ 434877 h 3652962"/>
              <a:gd name="connsiteX0" fmla="*/ 1287823 w 2195243"/>
              <a:gd name="connsiteY0" fmla="*/ 0 h 3652962"/>
              <a:gd name="connsiteX1" fmla="*/ 1131255 w 2195243"/>
              <a:gd name="connsiteY1" fmla="*/ 17395 h 3652962"/>
              <a:gd name="connsiteX2" fmla="*/ 1061669 w 2195243"/>
              <a:gd name="connsiteY2" fmla="*/ 52186 h 3652962"/>
              <a:gd name="connsiteX3" fmla="*/ 957290 w 2195243"/>
              <a:gd name="connsiteY3" fmla="*/ 139161 h 3652962"/>
              <a:gd name="connsiteX4" fmla="*/ 818119 w 2195243"/>
              <a:gd name="connsiteY4" fmla="*/ 243531 h 3652962"/>
              <a:gd name="connsiteX5" fmla="*/ 644155 w 2195243"/>
              <a:gd name="connsiteY5" fmla="*/ 347901 h 3652962"/>
              <a:gd name="connsiteX6" fmla="*/ 539776 w 2195243"/>
              <a:gd name="connsiteY6" fmla="*/ 452272 h 3652962"/>
              <a:gd name="connsiteX7" fmla="*/ 487587 w 2195243"/>
              <a:gd name="connsiteY7" fmla="*/ 504457 h 3652962"/>
              <a:gd name="connsiteX8" fmla="*/ 435397 w 2195243"/>
              <a:gd name="connsiteY8" fmla="*/ 539247 h 3652962"/>
              <a:gd name="connsiteX9" fmla="*/ 365812 w 2195243"/>
              <a:gd name="connsiteY9" fmla="*/ 643617 h 3652962"/>
              <a:gd name="connsiteX10" fmla="*/ 331019 w 2195243"/>
              <a:gd name="connsiteY10" fmla="*/ 695803 h 3652962"/>
              <a:gd name="connsiteX11" fmla="*/ 278830 w 2195243"/>
              <a:gd name="connsiteY11" fmla="*/ 747988 h 3652962"/>
              <a:gd name="connsiteX12" fmla="*/ 226640 w 2195243"/>
              <a:gd name="connsiteY12" fmla="*/ 887148 h 3652962"/>
              <a:gd name="connsiteX13" fmla="*/ 174451 w 2195243"/>
              <a:gd name="connsiteY13" fmla="*/ 1008914 h 3652962"/>
              <a:gd name="connsiteX14" fmla="*/ 139658 w 2195243"/>
              <a:gd name="connsiteY14" fmla="*/ 1130679 h 3652962"/>
              <a:gd name="connsiteX15" fmla="*/ 87469 w 2195243"/>
              <a:gd name="connsiteY15" fmla="*/ 1165469 h 3652962"/>
              <a:gd name="connsiteX16" fmla="*/ 52676 w 2195243"/>
              <a:gd name="connsiteY16" fmla="*/ 1235049 h 3652962"/>
              <a:gd name="connsiteX17" fmla="*/ 487 w 2195243"/>
              <a:gd name="connsiteY17" fmla="*/ 1287234 h 3652962"/>
              <a:gd name="connsiteX18" fmla="*/ 87469 w 2195243"/>
              <a:gd name="connsiteY18" fmla="*/ 1409000 h 3652962"/>
              <a:gd name="connsiteX19" fmla="*/ 209244 w 2195243"/>
              <a:gd name="connsiteY19" fmla="*/ 1704716 h 3652962"/>
              <a:gd name="connsiteX20" fmla="*/ 261433 w 2195243"/>
              <a:gd name="connsiteY20" fmla="*/ 1878666 h 3652962"/>
              <a:gd name="connsiteX21" fmla="*/ 296226 w 2195243"/>
              <a:gd name="connsiteY21" fmla="*/ 1948246 h 3652962"/>
              <a:gd name="connsiteX22" fmla="*/ 331019 w 2195243"/>
              <a:gd name="connsiteY22" fmla="*/ 2035222 h 3652962"/>
              <a:gd name="connsiteX23" fmla="*/ 400605 w 2195243"/>
              <a:gd name="connsiteY23" fmla="*/ 2156987 h 3652962"/>
              <a:gd name="connsiteX24" fmla="*/ 435397 w 2195243"/>
              <a:gd name="connsiteY24" fmla="*/ 2261357 h 3652962"/>
              <a:gd name="connsiteX25" fmla="*/ 452794 w 2195243"/>
              <a:gd name="connsiteY25" fmla="*/ 2313543 h 3652962"/>
              <a:gd name="connsiteX26" fmla="*/ 435397 w 2195243"/>
              <a:gd name="connsiteY26" fmla="*/ 2557073 h 3652962"/>
              <a:gd name="connsiteX27" fmla="*/ 418001 w 2195243"/>
              <a:gd name="connsiteY27" fmla="*/ 2696234 h 3652962"/>
              <a:gd name="connsiteX28" fmla="*/ 435397 w 2195243"/>
              <a:gd name="connsiteY28" fmla="*/ 3374641 h 3652962"/>
              <a:gd name="connsiteX29" fmla="*/ 1218237 w 2195243"/>
              <a:gd name="connsiteY29" fmla="*/ 3583381 h 3652962"/>
              <a:gd name="connsiteX30" fmla="*/ 1653148 w 2195243"/>
              <a:gd name="connsiteY30" fmla="*/ 3652962 h 3652962"/>
              <a:gd name="connsiteX31" fmla="*/ 1792319 w 2195243"/>
              <a:gd name="connsiteY31" fmla="*/ 3618172 h 3652962"/>
              <a:gd name="connsiteX32" fmla="*/ 1879301 w 2195243"/>
              <a:gd name="connsiteY32" fmla="*/ 3513801 h 3652962"/>
              <a:gd name="connsiteX33" fmla="*/ 1931491 w 2195243"/>
              <a:gd name="connsiteY33" fmla="*/ 3479011 h 3652962"/>
              <a:gd name="connsiteX34" fmla="*/ 2018473 w 2195243"/>
              <a:gd name="connsiteY34" fmla="*/ 3357246 h 3652962"/>
              <a:gd name="connsiteX35" fmla="*/ 2053266 w 2195243"/>
              <a:gd name="connsiteY35" fmla="*/ 3235480 h 3652962"/>
              <a:gd name="connsiteX36" fmla="*/ 2088059 w 2195243"/>
              <a:gd name="connsiteY36" fmla="*/ 3131110 h 3652962"/>
              <a:gd name="connsiteX37" fmla="*/ 2122851 w 2195243"/>
              <a:gd name="connsiteY37" fmla="*/ 3009345 h 3652962"/>
              <a:gd name="connsiteX38" fmla="*/ 2192437 w 2195243"/>
              <a:gd name="connsiteY38" fmla="*/ 521852 h 3652962"/>
              <a:gd name="connsiteX39" fmla="*/ 2175041 w 2195243"/>
              <a:gd name="connsiteY39" fmla="*/ 469667 h 3652962"/>
              <a:gd name="connsiteX40" fmla="*/ 2122851 w 2195243"/>
              <a:gd name="connsiteY40" fmla="*/ 452272 h 3652962"/>
              <a:gd name="connsiteX41" fmla="*/ 2035869 w 2195243"/>
              <a:gd name="connsiteY41" fmla="*/ 434877 h 3652962"/>
              <a:gd name="connsiteX0" fmla="*/ 1287823 w 2195243"/>
              <a:gd name="connsiteY0" fmla="*/ 0 h 3652962"/>
              <a:gd name="connsiteX1" fmla="*/ 1131255 w 2195243"/>
              <a:gd name="connsiteY1" fmla="*/ 17395 h 3652962"/>
              <a:gd name="connsiteX2" fmla="*/ 1061669 w 2195243"/>
              <a:gd name="connsiteY2" fmla="*/ 52186 h 3652962"/>
              <a:gd name="connsiteX3" fmla="*/ 957290 w 2195243"/>
              <a:gd name="connsiteY3" fmla="*/ 139161 h 3652962"/>
              <a:gd name="connsiteX4" fmla="*/ 818119 w 2195243"/>
              <a:gd name="connsiteY4" fmla="*/ 243531 h 3652962"/>
              <a:gd name="connsiteX5" fmla="*/ 644155 w 2195243"/>
              <a:gd name="connsiteY5" fmla="*/ 347901 h 3652962"/>
              <a:gd name="connsiteX6" fmla="*/ 539776 w 2195243"/>
              <a:gd name="connsiteY6" fmla="*/ 452272 h 3652962"/>
              <a:gd name="connsiteX7" fmla="*/ 487587 w 2195243"/>
              <a:gd name="connsiteY7" fmla="*/ 504457 h 3652962"/>
              <a:gd name="connsiteX8" fmla="*/ 435397 w 2195243"/>
              <a:gd name="connsiteY8" fmla="*/ 539247 h 3652962"/>
              <a:gd name="connsiteX9" fmla="*/ 365812 w 2195243"/>
              <a:gd name="connsiteY9" fmla="*/ 643617 h 3652962"/>
              <a:gd name="connsiteX10" fmla="*/ 331019 w 2195243"/>
              <a:gd name="connsiteY10" fmla="*/ 695803 h 3652962"/>
              <a:gd name="connsiteX11" fmla="*/ 278830 w 2195243"/>
              <a:gd name="connsiteY11" fmla="*/ 747988 h 3652962"/>
              <a:gd name="connsiteX12" fmla="*/ 226640 w 2195243"/>
              <a:gd name="connsiteY12" fmla="*/ 887148 h 3652962"/>
              <a:gd name="connsiteX13" fmla="*/ 174451 w 2195243"/>
              <a:gd name="connsiteY13" fmla="*/ 1008914 h 3652962"/>
              <a:gd name="connsiteX14" fmla="*/ 139658 w 2195243"/>
              <a:gd name="connsiteY14" fmla="*/ 1130679 h 3652962"/>
              <a:gd name="connsiteX15" fmla="*/ 87469 w 2195243"/>
              <a:gd name="connsiteY15" fmla="*/ 1165469 h 3652962"/>
              <a:gd name="connsiteX16" fmla="*/ 52676 w 2195243"/>
              <a:gd name="connsiteY16" fmla="*/ 1235049 h 3652962"/>
              <a:gd name="connsiteX17" fmla="*/ 487 w 2195243"/>
              <a:gd name="connsiteY17" fmla="*/ 1287234 h 3652962"/>
              <a:gd name="connsiteX18" fmla="*/ 87469 w 2195243"/>
              <a:gd name="connsiteY18" fmla="*/ 1409000 h 3652962"/>
              <a:gd name="connsiteX19" fmla="*/ 209244 w 2195243"/>
              <a:gd name="connsiteY19" fmla="*/ 1704716 h 3652962"/>
              <a:gd name="connsiteX20" fmla="*/ 261433 w 2195243"/>
              <a:gd name="connsiteY20" fmla="*/ 1878666 h 3652962"/>
              <a:gd name="connsiteX21" fmla="*/ 296226 w 2195243"/>
              <a:gd name="connsiteY21" fmla="*/ 1948246 h 3652962"/>
              <a:gd name="connsiteX22" fmla="*/ 331019 w 2195243"/>
              <a:gd name="connsiteY22" fmla="*/ 2035222 h 3652962"/>
              <a:gd name="connsiteX23" fmla="*/ 400605 w 2195243"/>
              <a:gd name="connsiteY23" fmla="*/ 2156987 h 3652962"/>
              <a:gd name="connsiteX24" fmla="*/ 435397 w 2195243"/>
              <a:gd name="connsiteY24" fmla="*/ 2261357 h 3652962"/>
              <a:gd name="connsiteX25" fmla="*/ 452794 w 2195243"/>
              <a:gd name="connsiteY25" fmla="*/ 2313543 h 3652962"/>
              <a:gd name="connsiteX26" fmla="*/ 435397 w 2195243"/>
              <a:gd name="connsiteY26" fmla="*/ 2557073 h 3652962"/>
              <a:gd name="connsiteX27" fmla="*/ 418001 w 2195243"/>
              <a:gd name="connsiteY27" fmla="*/ 2696234 h 3652962"/>
              <a:gd name="connsiteX28" fmla="*/ 435397 w 2195243"/>
              <a:gd name="connsiteY28" fmla="*/ 3374641 h 3652962"/>
              <a:gd name="connsiteX29" fmla="*/ 1653148 w 2195243"/>
              <a:gd name="connsiteY29" fmla="*/ 3652962 h 3652962"/>
              <a:gd name="connsiteX30" fmla="*/ 1792319 w 2195243"/>
              <a:gd name="connsiteY30" fmla="*/ 3618172 h 3652962"/>
              <a:gd name="connsiteX31" fmla="*/ 1879301 w 2195243"/>
              <a:gd name="connsiteY31" fmla="*/ 3513801 h 3652962"/>
              <a:gd name="connsiteX32" fmla="*/ 1931491 w 2195243"/>
              <a:gd name="connsiteY32" fmla="*/ 3479011 h 3652962"/>
              <a:gd name="connsiteX33" fmla="*/ 2018473 w 2195243"/>
              <a:gd name="connsiteY33" fmla="*/ 3357246 h 3652962"/>
              <a:gd name="connsiteX34" fmla="*/ 2053266 w 2195243"/>
              <a:gd name="connsiteY34" fmla="*/ 3235480 h 3652962"/>
              <a:gd name="connsiteX35" fmla="*/ 2088059 w 2195243"/>
              <a:gd name="connsiteY35" fmla="*/ 3131110 h 3652962"/>
              <a:gd name="connsiteX36" fmla="*/ 2122851 w 2195243"/>
              <a:gd name="connsiteY36" fmla="*/ 3009345 h 3652962"/>
              <a:gd name="connsiteX37" fmla="*/ 2192437 w 2195243"/>
              <a:gd name="connsiteY37" fmla="*/ 521852 h 3652962"/>
              <a:gd name="connsiteX38" fmla="*/ 2175041 w 2195243"/>
              <a:gd name="connsiteY38" fmla="*/ 469667 h 3652962"/>
              <a:gd name="connsiteX39" fmla="*/ 2122851 w 2195243"/>
              <a:gd name="connsiteY39" fmla="*/ 452272 h 3652962"/>
              <a:gd name="connsiteX40" fmla="*/ 2035869 w 2195243"/>
              <a:gd name="connsiteY40" fmla="*/ 434877 h 3652962"/>
              <a:gd name="connsiteX0" fmla="*/ 1287823 w 2195243"/>
              <a:gd name="connsiteY0" fmla="*/ 0 h 3621884"/>
              <a:gd name="connsiteX1" fmla="*/ 1131255 w 2195243"/>
              <a:gd name="connsiteY1" fmla="*/ 17395 h 3621884"/>
              <a:gd name="connsiteX2" fmla="*/ 1061669 w 2195243"/>
              <a:gd name="connsiteY2" fmla="*/ 52186 h 3621884"/>
              <a:gd name="connsiteX3" fmla="*/ 957290 w 2195243"/>
              <a:gd name="connsiteY3" fmla="*/ 139161 h 3621884"/>
              <a:gd name="connsiteX4" fmla="*/ 818119 w 2195243"/>
              <a:gd name="connsiteY4" fmla="*/ 243531 h 3621884"/>
              <a:gd name="connsiteX5" fmla="*/ 644155 w 2195243"/>
              <a:gd name="connsiteY5" fmla="*/ 347901 h 3621884"/>
              <a:gd name="connsiteX6" fmla="*/ 539776 w 2195243"/>
              <a:gd name="connsiteY6" fmla="*/ 452272 h 3621884"/>
              <a:gd name="connsiteX7" fmla="*/ 487587 w 2195243"/>
              <a:gd name="connsiteY7" fmla="*/ 504457 h 3621884"/>
              <a:gd name="connsiteX8" fmla="*/ 435397 w 2195243"/>
              <a:gd name="connsiteY8" fmla="*/ 539247 h 3621884"/>
              <a:gd name="connsiteX9" fmla="*/ 365812 w 2195243"/>
              <a:gd name="connsiteY9" fmla="*/ 643617 h 3621884"/>
              <a:gd name="connsiteX10" fmla="*/ 331019 w 2195243"/>
              <a:gd name="connsiteY10" fmla="*/ 695803 h 3621884"/>
              <a:gd name="connsiteX11" fmla="*/ 278830 w 2195243"/>
              <a:gd name="connsiteY11" fmla="*/ 747988 h 3621884"/>
              <a:gd name="connsiteX12" fmla="*/ 226640 w 2195243"/>
              <a:gd name="connsiteY12" fmla="*/ 887148 h 3621884"/>
              <a:gd name="connsiteX13" fmla="*/ 174451 w 2195243"/>
              <a:gd name="connsiteY13" fmla="*/ 1008914 h 3621884"/>
              <a:gd name="connsiteX14" fmla="*/ 139658 w 2195243"/>
              <a:gd name="connsiteY14" fmla="*/ 1130679 h 3621884"/>
              <a:gd name="connsiteX15" fmla="*/ 87469 w 2195243"/>
              <a:gd name="connsiteY15" fmla="*/ 1165469 h 3621884"/>
              <a:gd name="connsiteX16" fmla="*/ 52676 w 2195243"/>
              <a:gd name="connsiteY16" fmla="*/ 1235049 h 3621884"/>
              <a:gd name="connsiteX17" fmla="*/ 487 w 2195243"/>
              <a:gd name="connsiteY17" fmla="*/ 1287234 h 3621884"/>
              <a:gd name="connsiteX18" fmla="*/ 87469 w 2195243"/>
              <a:gd name="connsiteY18" fmla="*/ 1409000 h 3621884"/>
              <a:gd name="connsiteX19" fmla="*/ 209244 w 2195243"/>
              <a:gd name="connsiteY19" fmla="*/ 1704716 h 3621884"/>
              <a:gd name="connsiteX20" fmla="*/ 261433 w 2195243"/>
              <a:gd name="connsiteY20" fmla="*/ 1878666 h 3621884"/>
              <a:gd name="connsiteX21" fmla="*/ 296226 w 2195243"/>
              <a:gd name="connsiteY21" fmla="*/ 1948246 h 3621884"/>
              <a:gd name="connsiteX22" fmla="*/ 331019 w 2195243"/>
              <a:gd name="connsiteY22" fmla="*/ 2035222 h 3621884"/>
              <a:gd name="connsiteX23" fmla="*/ 400605 w 2195243"/>
              <a:gd name="connsiteY23" fmla="*/ 2156987 h 3621884"/>
              <a:gd name="connsiteX24" fmla="*/ 435397 w 2195243"/>
              <a:gd name="connsiteY24" fmla="*/ 2261357 h 3621884"/>
              <a:gd name="connsiteX25" fmla="*/ 452794 w 2195243"/>
              <a:gd name="connsiteY25" fmla="*/ 2313543 h 3621884"/>
              <a:gd name="connsiteX26" fmla="*/ 435397 w 2195243"/>
              <a:gd name="connsiteY26" fmla="*/ 2557073 h 3621884"/>
              <a:gd name="connsiteX27" fmla="*/ 418001 w 2195243"/>
              <a:gd name="connsiteY27" fmla="*/ 2696234 h 3621884"/>
              <a:gd name="connsiteX28" fmla="*/ 435397 w 2195243"/>
              <a:gd name="connsiteY28" fmla="*/ 3374641 h 3621884"/>
              <a:gd name="connsiteX29" fmla="*/ 1792319 w 2195243"/>
              <a:gd name="connsiteY29" fmla="*/ 3618172 h 3621884"/>
              <a:gd name="connsiteX30" fmla="*/ 1879301 w 2195243"/>
              <a:gd name="connsiteY30" fmla="*/ 3513801 h 3621884"/>
              <a:gd name="connsiteX31" fmla="*/ 1931491 w 2195243"/>
              <a:gd name="connsiteY31" fmla="*/ 3479011 h 3621884"/>
              <a:gd name="connsiteX32" fmla="*/ 2018473 w 2195243"/>
              <a:gd name="connsiteY32" fmla="*/ 3357246 h 3621884"/>
              <a:gd name="connsiteX33" fmla="*/ 2053266 w 2195243"/>
              <a:gd name="connsiteY33" fmla="*/ 3235480 h 3621884"/>
              <a:gd name="connsiteX34" fmla="*/ 2088059 w 2195243"/>
              <a:gd name="connsiteY34" fmla="*/ 3131110 h 3621884"/>
              <a:gd name="connsiteX35" fmla="*/ 2122851 w 2195243"/>
              <a:gd name="connsiteY35" fmla="*/ 3009345 h 3621884"/>
              <a:gd name="connsiteX36" fmla="*/ 2192437 w 2195243"/>
              <a:gd name="connsiteY36" fmla="*/ 521852 h 3621884"/>
              <a:gd name="connsiteX37" fmla="*/ 2175041 w 2195243"/>
              <a:gd name="connsiteY37" fmla="*/ 469667 h 3621884"/>
              <a:gd name="connsiteX38" fmla="*/ 2122851 w 2195243"/>
              <a:gd name="connsiteY38" fmla="*/ 452272 h 3621884"/>
              <a:gd name="connsiteX39" fmla="*/ 2035869 w 2195243"/>
              <a:gd name="connsiteY39" fmla="*/ 434877 h 3621884"/>
              <a:gd name="connsiteX0" fmla="*/ 1287823 w 2195243"/>
              <a:gd name="connsiteY0" fmla="*/ 0 h 3518073"/>
              <a:gd name="connsiteX1" fmla="*/ 1131255 w 2195243"/>
              <a:gd name="connsiteY1" fmla="*/ 17395 h 3518073"/>
              <a:gd name="connsiteX2" fmla="*/ 1061669 w 2195243"/>
              <a:gd name="connsiteY2" fmla="*/ 52186 h 3518073"/>
              <a:gd name="connsiteX3" fmla="*/ 957290 w 2195243"/>
              <a:gd name="connsiteY3" fmla="*/ 139161 h 3518073"/>
              <a:gd name="connsiteX4" fmla="*/ 818119 w 2195243"/>
              <a:gd name="connsiteY4" fmla="*/ 243531 h 3518073"/>
              <a:gd name="connsiteX5" fmla="*/ 644155 w 2195243"/>
              <a:gd name="connsiteY5" fmla="*/ 347901 h 3518073"/>
              <a:gd name="connsiteX6" fmla="*/ 539776 w 2195243"/>
              <a:gd name="connsiteY6" fmla="*/ 452272 h 3518073"/>
              <a:gd name="connsiteX7" fmla="*/ 487587 w 2195243"/>
              <a:gd name="connsiteY7" fmla="*/ 504457 h 3518073"/>
              <a:gd name="connsiteX8" fmla="*/ 435397 w 2195243"/>
              <a:gd name="connsiteY8" fmla="*/ 539247 h 3518073"/>
              <a:gd name="connsiteX9" fmla="*/ 365812 w 2195243"/>
              <a:gd name="connsiteY9" fmla="*/ 643617 h 3518073"/>
              <a:gd name="connsiteX10" fmla="*/ 331019 w 2195243"/>
              <a:gd name="connsiteY10" fmla="*/ 695803 h 3518073"/>
              <a:gd name="connsiteX11" fmla="*/ 278830 w 2195243"/>
              <a:gd name="connsiteY11" fmla="*/ 747988 h 3518073"/>
              <a:gd name="connsiteX12" fmla="*/ 226640 w 2195243"/>
              <a:gd name="connsiteY12" fmla="*/ 887148 h 3518073"/>
              <a:gd name="connsiteX13" fmla="*/ 174451 w 2195243"/>
              <a:gd name="connsiteY13" fmla="*/ 1008914 h 3518073"/>
              <a:gd name="connsiteX14" fmla="*/ 139658 w 2195243"/>
              <a:gd name="connsiteY14" fmla="*/ 1130679 h 3518073"/>
              <a:gd name="connsiteX15" fmla="*/ 87469 w 2195243"/>
              <a:gd name="connsiteY15" fmla="*/ 1165469 h 3518073"/>
              <a:gd name="connsiteX16" fmla="*/ 52676 w 2195243"/>
              <a:gd name="connsiteY16" fmla="*/ 1235049 h 3518073"/>
              <a:gd name="connsiteX17" fmla="*/ 487 w 2195243"/>
              <a:gd name="connsiteY17" fmla="*/ 1287234 h 3518073"/>
              <a:gd name="connsiteX18" fmla="*/ 87469 w 2195243"/>
              <a:gd name="connsiteY18" fmla="*/ 1409000 h 3518073"/>
              <a:gd name="connsiteX19" fmla="*/ 209244 w 2195243"/>
              <a:gd name="connsiteY19" fmla="*/ 1704716 h 3518073"/>
              <a:gd name="connsiteX20" fmla="*/ 261433 w 2195243"/>
              <a:gd name="connsiteY20" fmla="*/ 1878666 h 3518073"/>
              <a:gd name="connsiteX21" fmla="*/ 296226 w 2195243"/>
              <a:gd name="connsiteY21" fmla="*/ 1948246 h 3518073"/>
              <a:gd name="connsiteX22" fmla="*/ 331019 w 2195243"/>
              <a:gd name="connsiteY22" fmla="*/ 2035222 h 3518073"/>
              <a:gd name="connsiteX23" fmla="*/ 400605 w 2195243"/>
              <a:gd name="connsiteY23" fmla="*/ 2156987 h 3518073"/>
              <a:gd name="connsiteX24" fmla="*/ 435397 w 2195243"/>
              <a:gd name="connsiteY24" fmla="*/ 2261357 h 3518073"/>
              <a:gd name="connsiteX25" fmla="*/ 452794 w 2195243"/>
              <a:gd name="connsiteY25" fmla="*/ 2313543 h 3518073"/>
              <a:gd name="connsiteX26" fmla="*/ 435397 w 2195243"/>
              <a:gd name="connsiteY26" fmla="*/ 2557073 h 3518073"/>
              <a:gd name="connsiteX27" fmla="*/ 418001 w 2195243"/>
              <a:gd name="connsiteY27" fmla="*/ 2696234 h 3518073"/>
              <a:gd name="connsiteX28" fmla="*/ 435397 w 2195243"/>
              <a:gd name="connsiteY28" fmla="*/ 3374641 h 3518073"/>
              <a:gd name="connsiteX29" fmla="*/ 1879301 w 2195243"/>
              <a:gd name="connsiteY29" fmla="*/ 3513801 h 3518073"/>
              <a:gd name="connsiteX30" fmla="*/ 1931491 w 2195243"/>
              <a:gd name="connsiteY30" fmla="*/ 3479011 h 3518073"/>
              <a:gd name="connsiteX31" fmla="*/ 2018473 w 2195243"/>
              <a:gd name="connsiteY31" fmla="*/ 3357246 h 3518073"/>
              <a:gd name="connsiteX32" fmla="*/ 2053266 w 2195243"/>
              <a:gd name="connsiteY32" fmla="*/ 3235480 h 3518073"/>
              <a:gd name="connsiteX33" fmla="*/ 2088059 w 2195243"/>
              <a:gd name="connsiteY33" fmla="*/ 3131110 h 3518073"/>
              <a:gd name="connsiteX34" fmla="*/ 2122851 w 2195243"/>
              <a:gd name="connsiteY34" fmla="*/ 3009345 h 3518073"/>
              <a:gd name="connsiteX35" fmla="*/ 2192437 w 2195243"/>
              <a:gd name="connsiteY35" fmla="*/ 521852 h 3518073"/>
              <a:gd name="connsiteX36" fmla="*/ 2175041 w 2195243"/>
              <a:gd name="connsiteY36" fmla="*/ 469667 h 3518073"/>
              <a:gd name="connsiteX37" fmla="*/ 2122851 w 2195243"/>
              <a:gd name="connsiteY37" fmla="*/ 452272 h 3518073"/>
              <a:gd name="connsiteX38" fmla="*/ 2035869 w 2195243"/>
              <a:gd name="connsiteY38" fmla="*/ 434877 h 3518073"/>
              <a:gd name="connsiteX0" fmla="*/ 1287823 w 2195243"/>
              <a:gd name="connsiteY0" fmla="*/ 0 h 3514288"/>
              <a:gd name="connsiteX1" fmla="*/ 1131255 w 2195243"/>
              <a:gd name="connsiteY1" fmla="*/ 17395 h 3514288"/>
              <a:gd name="connsiteX2" fmla="*/ 1061669 w 2195243"/>
              <a:gd name="connsiteY2" fmla="*/ 52186 h 3514288"/>
              <a:gd name="connsiteX3" fmla="*/ 957290 w 2195243"/>
              <a:gd name="connsiteY3" fmla="*/ 139161 h 3514288"/>
              <a:gd name="connsiteX4" fmla="*/ 818119 w 2195243"/>
              <a:gd name="connsiteY4" fmla="*/ 243531 h 3514288"/>
              <a:gd name="connsiteX5" fmla="*/ 644155 w 2195243"/>
              <a:gd name="connsiteY5" fmla="*/ 347901 h 3514288"/>
              <a:gd name="connsiteX6" fmla="*/ 539776 w 2195243"/>
              <a:gd name="connsiteY6" fmla="*/ 452272 h 3514288"/>
              <a:gd name="connsiteX7" fmla="*/ 487587 w 2195243"/>
              <a:gd name="connsiteY7" fmla="*/ 504457 h 3514288"/>
              <a:gd name="connsiteX8" fmla="*/ 435397 w 2195243"/>
              <a:gd name="connsiteY8" fmla="*/ 539247 h 3514288"/>
              <a:gd name="connsiteX9" fmla="*/ 365812 w 2195243"/>
              <a:gd name="connsiteY9" fmla="*/ 643617 h 3514288"/>
              <a:gd name="connsiteX10" fmla="*/ 331019 w 2195243"/>
              <a:gd name="connsiteY10" fmla="*/ 695803 h 3514288"/>
              <a:gd name="connsiteX11" fmla="*/ 278830 w 2195243"/>
              <a:gd name="connsiteY11" fmla="*/ 747988 h 3514288"/>
              <a:gd name="connsiteX12" fmla="*/ 226640 w 2195243"/>
              <a:gd name="connsiteY12" fmla="*/ 887148 h 3514288"/>
              <a:gd name="connsiteX13" fmla="*/ 174451 w 2195243"/>
              <a:gd name="connsiteY13" fmla="*/ 1008914 h 3514288"/>
              <a:gd name="connsiteX14" fmla="*/ 139658 w 2195243"/>
              <a:gd name="connsiteY14" fmla="*/ 1130679 h 3514288"/>
              <a:gd name="connsiteX15" fmla="*/ 87469 w 2195243"/>
              <a:gd name="connsiteY15" fmla="*/ 1165469 h 3514288"/>
              <a:gd name="connsiteX16" fmla="*/ 52676 w 2195243"/>
              <a:gd name="connsiteY16" fmla="*/ 1235049 h 3514288"/>
              <a:gd name="connsiteX17" fmla="*/ 487 w 2195243"/>
              <a:gd name="connsiteY17" fmla="*/ 1287234 h 3514288"/>
              <a:gd name="connsiteX18" fmla="*/ 87469 w 2195243"/>
              <a:gd name="connsiteY18" fmla="*/ 1409000 h 3514288"/>
              <a:gd name="connsiteX19" fmla="*/ 209244 w 2195243"/>
              <a:gd name="connsiteY19" fmla="*/ 1704716 h 3514288"/>
              <a:gd name="connsiteX20" fmla="*/ 261433 w 2195243"/>
              <a:gd name="connsiteY20" fmla="*/ 1878666 h 3514288"/>
              <a:gd name="connsiteX21" fmla="*/ 296226 w 2195243"/>
              <a:gd name="connsiteY21" fmla="*/ 1948246 h 3514288"/>
              <a:gd name="connsiteX22" fmla="*/ 331019 w 2195243"/>
              <a:gd name="connsiteY22" fmla="*/ 2035222 h 3514288"/>
              <a:gd name="connsiteX23" fmla="*/ 400605 w 2195243"/>
              <a:gd name="connsiteY23" fmla="*/ 2156987 h 3514288"/>
              <a:gd name="connsiteX24" fmla="*/ 435397 w 2195243"/>
              <a:gd name="connsiteY24" fmla="*/ 2261357 h 3514288"/>
              <a:gd name="connsiteX25" fmla="*/ 452794 w 2195243"/>
              <a:gd name="connsiteY25" fmla="*/ 2313543 h 3514288"/>
              <a:gd name="connsiteX26" fmla="*/ 435397 w 2195243"/>
              <a:gd name="connsiteY26" fmla="*/ 2557073 h 3514288"/>
              <a:gd name="connsiteX27" fmla="*/ 418001 w 2195243"/>
              <a:gd name="connsiteY27" fmla="*/ 2696234 h 3514288"/>
              <a:gd name="connsiteX28" fmla="*/ 435397 w 2195243"/>
              <a:gd name="connsiteY28" fmla="*/ 3374641 h 3514288"/>
              <a:gd name="connsiteX29" fmla="*/ 1879301 w 2195243"/>
              <a:gd name="connsiteY29" fmla="*/ 3513801 h 3514288"/>
              <a:gd name="connsiteX30" fmla="*/ 2018473 w 2195243"/>
              <a:gd name="connsiteY30" fmla="*/ 3357246 h 3514288"/>
              <a:gd name="connsiteX31" fmla="*/ 2053266 w 2195243"/>
              <a:gd name="connsiteY31" fmla="*/ 3235480 h 3514288"/>
              <a:gd name="connsiteX32" fmla="*/ 2088059 w 2195243"/>
              <a:gd name="connsiteY32" fmla="*/ 3131110 h 3514288"/>
              <a:gd name="connsiteX33" fmla="*/ 2122851 w 2195243"/>
              <a:gd name="connsiteY33" fmla="*/ 3009345 h 3514288"/>
              <a:gd name="connsiteX34" fmla="*/ 2192437 w 2195243"/>
              <a:gd name="connsiteY34" fmla="*/ 521852 h 3514288"/>
              <a:gd name="connsiteX35" fmla="*/ 2175041 w 2195243"/>
              <a:gd name="connsiteY35" fmla="*/ 469667 h 3514288"/>
              <a:gd name="connsiteX36" fmla="*/ 2122851 w 2195243"/>
              <a:gd name="connsiteY36" fmla="*/ 452272 h 3514288"/>
              <a:gd name="connsiteX37" fmla="*/ 2035869 w 2195243"/>
              <a:gd name="connsiteY37" fmla="*/ 434877 h 3514288"/>
              <a:gd name="connsiteX0" fmla="*/ 1287823 w 2175041"/>
              <a:gd name="connsiteY0" fmla="*/ 0 h 3514288"/>
              <a:gd name="connsiteX1" fmla="*/ 1131255 w 2175041"/>
              <a:gd name="connsiteY1" fmla="*/ 17395 h 3514288"/>
              <a:gd name="connsiteX2" fmla="*/ 1061669 w 2175041"/>
              <a:gd name="connsiteY2" fmla="*/ 52186 h 3514288"/>
              <a:gd name="connsiteX3" fmla="*/ 957290 w 2175041"/>
              <a:gd name="connsiteY3" fmla="*/ 139161 h 3514288"/>
              <a:gd name="connsiteX4" fmla="*/ 818119 w 2175041"/>
              <a:gd name="connsiteY4" fmla="*/ 243531 h 3514288"/>
              <a:gd name="connsiteX5" fmla="*/ 644155 w 2175041"/>
              <a:gd name="connsiteY5" fmla="*/ 347901 h 3514288"/>
              <a:gd name="connsiteX6" fmla="*/ 539776 w 2175041"/>
              <a:gd name="connsiteY6" fmla="*/ 452272 h 3514288"/>
              <a:gd name="connsiteX7" fmla="*/ 487587 w 2175041"/>
              <a:gd name="connsiteY7" fmla="*/ 504457 h 3514288"/>
              <a:gd name="connsiteX8" fmla="*/ 435397 w 2175041"/>
              <a:gd name="connsiteY8" fmla="*/ 539247 h 3514288"/>
              <a:gd name="connsiteX9" fmla="*/ 365812 w 2175041"/>
              <a:gd name="connsiteY9" fmla="*/ 643617 h 3514288"/>
              <a:gd name="connsiteX10" fmla="*/ 331019 w 2175041"/>
              <a:gd name="connsiteY10" fmla="*/ 695803 h 3514288"/>
              <a:gd name="connsiteX11" fmla="*/ 278830 w 2175041"/>
              <a:gd name="connsiteY11" fmla="*/ 747988 h 3514288"/>
              <a:gd name="connsiteX12" fmla="*/ 226640 w 2175041"/>
              <a:gd name="connsiteY12" fmla="*/ 887148 h 3514288"/>
              <a:gd name="connsiteX13" fmla="*/ 174451 w 2175041"/>
              <a:gd name="connsiteY13" fmla="*/ 1008914 h 3514288"/>
              <a:gd name="connsiteX14" fmla="*/ 139658 w 2175041"/>
              <a:gd name="connsiteY14" fmla="*/ 1130679 h 3514288"/>
              <a:gd name="connsiteX15" fmla="*/ 87469 w 2175041"/>
              <a:gd name="connsiteY15" fmla="*/ 1165469 h 3514288"/>
              <a:gd name="connsiteX16" fmla="*/ 52676 w 2175041"/>
              <a:gd name="connsiteY16" fmla="*/ 1235049 h 3514288"/>
              <a:gd name="connsiteX17" fmla="*/ 487 w 2175041"/>
              <a:gd name="connsiteY17" fmla="*/ 1287234 h 3514288"/>
              <a:gd name="connsiteX18" fmla="*/ 87469 w 2175041"/>
              <a:gd name="connsiteY18" fmla="*/ 1409000 h 3514288"/>
              <a:gd name="connsiteX19" fmla="*/ 209244 w 2175041"/>
              <a:gd name="connsiteY19" fmla="*/ 1704716 h 3514288"/>
              <a:gd name="connsiteX20" fmla="*/ 261433 w 2175041"/>
              <a:gd name="connsiteY20" fmla="*/ 1878666 h 3514288"/>
              <a:gd name="connsiteX21" fmla="*/ 296226 w 2175041"/>
              <a:gd name="connsiteY21" fmla="*/ 1948246 h 3514288"/>
              <a:gd name="connsiteX22" fmla="*/ 331019 w 2175041"/>
              <a:gd name="connsiteY22" fmla="*/ 2035222 h 3514288"/>
              <a:gd name="connsiteX23" fmla="*/ 400605 w 2175041"/>
              <a:gd name="connsiteY23" fmla="*/ 2156987 h 3514288"/>
              <a:gd name="connsiteX24" fmla="*/ 435397 w 2175041"/>
              <a:gd name="connsiteY24" fmla="*/ 2261357 h 3514288"/>
              <a:gd name="connsiteX25" fmla="*/ 452794 w 2175041"/>
              <a:gd name="connsiteY25" fmla="*/ 2313543 h 3514288"/>
              <a:gd name="connsiteX26" fmla="*/ 435397 w 2175041"/>
              <a:gd name="connsiteY26" fmla="*/ 2557073 h 3514288"/>
              <a:gd name="connsiteX27" fmla="*/ 418001 w 2175041"/>
              <a:gd name="connsiteY27" fmla="*/ 2696234 h 3514288"/>
              <a:gd name="connsiteX28" fmla="*/ 435397 w 2175041"/>
              <a:gd name="connsiteY28" fmla="*/ 3374641 h 3514288"/>
              <a:gd name="connsiteX29" fmla="*/ 1879301 w 2175041"/>
              <a:gd name="connsiteY29" fmla="*/ 3513801 h 3514288"/>
              <a:gd name="connsiteX30" fmla="*/ 2018473 w 2175041"/>
              <a:gd name="connsiteY30" fmla="*/ 3357246 h 3514288"/>
              <a:gd name="connsiteX31" fmla="*/ 2053266 w 2175041"/>
              <a:gd name="connsiteY31" fmla="*/ 3235480 h 3514288"/>
              <a:gd name="connsiteX32" fmla="*/ 2088059 w 2175041"/>
              <a:gd name="connsiteY32" fmla="*/ 3131110 h 3514288"/>
              <a:gd name="connsiteX33" fmla="*/ 2122851 w 2175041"/>
              <a:gd name="connsiteY33" fmla="*/ 3009345 h 3514288"/>
              <a:gd name="connsiteX34" fmla="*/ 2175041 w 2175041"/>
              <a:gd name="connsiteY34" fmla="*/ 469667 h 3514288"/>
              <a:gd name="connsiteX35" fmla="*/ 2122851 w 2175041"/>
              <a:gd name="connsiteY35" fmla="*/ 452272 h 3514288"/>
              <a:gd name="connsiteX36" fmla="*/ 2035869 w 2175041"/>
              <a:gd name="connsiteY36" fmla="*/ 434877 h 3514288"/>
              <a:gd name="connsiteX0" fmla="*/ 1287823 w 2130784"/>
              <a:gd name="connsiteY0" fmla="*/ 0 h 3514288"/>
              <a:gd name="connsiteX1" fmla="*/ 1131255 w 2130784"/>
              <a:gd name="connsiteY1" fmla="*/ 17395 h 3514288"/>
              <a:gd name="connsiteX2" fmla="*/ 1061669 w 2130784"/>
              <a:gd name="connsiteY2" fmla="*/ 52186 h 3514288"/>
              <a:gd name="connsiteX3" fmla="*/ 957290 w 2130784"/>
              <a:gd name="connsiteY3" fmla="*/ 139161 h 3514288"/>
              <a:gd name="connsiteX4" fmla="*/ 818119 w 2130784"/>
              <a:gd name="connsiteY4" fmla="*/ 243531 h 3514288"/>
              <a:gd name="connsiteX5" fmla="*/ 644155 w 2130784"/>
              <a:gd name="connsiteY5" fmla="*/ 347901 h 3514288"/>
              <a:gd name="connsiteX6" fmla="*/ 539776 w 2130784"/>
              <a:gd name="connsiteY6" fmla="*/ 452272 h 3514288"/>
              <a:gd name="connsiteX7" fmla="*/ 487587 w 2130784"/>
              <a:gd name="connsiteY7" fmla="*/ 504457 h 3514288"/>
              <a:gd name="connsiteX8" fmla="*/ 435397 w 2130784"/>
              <a:gd name="connsiteY8" fmla="*/ 539247 h 3514288"/>
              <a:gd name="connsiteX9" fmla="*/ 365812 w 2130784"/>
              <a:gd name="connsiteY9" fmla="*/ 643617 h 3514288"/>
              <a:gd name="connsiteX10" fmla="*/ 331019 w 2130784"/>
              <a:gd name="connsiteY10" fmla="*/ 695803 h 3514288"/>
              <a:gd name="connsiteX11" fmla="*/ 278830 w 2130784"/>
              <a:gd name="connsiteY11" fmla="*/ 747988 h 3514288"/>
              <a:gd name="connsiteX12" fmla="*/ 226640 w 2130784"/>
              <a:gd name="connsiteY12" fmla="*/ 887148 h 3514288"/>
              <a:gd name="connsiteX13" fmla="*/ 174451 w 2130784"/>
              <a:gd name="connsiteY13" fmla="*/ 1008914 h 3514288"/>
              <a:gd name="connsiteX14" fmla="*/ 139658 w 2130784"/>
              <a:gd name="connsiteY14" fmla="*/ 1130679 h 3514288"/>
              <a:gd name="connsiteX15" fmla="*/ 87469 w 2130784"/>
              <a:gd name="connsiteY15" fmla="*/ 1165469 h 3514288"/>
              <a:gd name="connsiteX16" fmla="*/ 52676 w 2130784"/>
              <a:gd name="connsiteY16" fmla="*/ 1235049 h 3514288"/>
              <a:gd name="connsiteX17" fmla="*/ 487 w 2130784"/>
              <a:gd name="connsiteY17" fmla="*/ 1287234 h 3514288"/>
              <a:gd name="connsiteX18" fmla="*/ 87469 w 2130784"/>
              <a:gd name="connsiteY18" fmla="*/ 1409000 h 3514288"/>
              <a:gd name="connsiteX19" fmla="*/ 209244 w 2130784"/>
              <a:gd name="connsiteY19" fmla="*/ 1704716 h 3514288"/>
              <a:gd name="connsiteX20" fmla="*/ 261433 w 2130784"/>
              <a:gd name="connsiteY20" fmla="*/ 1878666 h 3514288"/>
              <a:gd name="connsiteX21" fmla="*/ 296226 w 2130784"/>
              <a:gd name="connsiteY21" fmla="*/ 1948246 h 3514288"/>
              <a:gd name="connsiteX22" fmla="*/ 331019 w 2130784"/>
              <a:gd name="connsiteY22" fmla="*/ 2035222 h 3514288"/>
              <a:gd name="connsiteX23" fmla="*/ 400605 w 2130784"/>
              <a:gd name="connsiteY23" fmla="*/ 2156987 h 3514288"/>
              <a:gd name="connsiteX24" fmla="*/ 435397 w 2130784"/>
              <a:gd name="connsiteY24" fmla="*/ 2261357 h 3514288"/>
              <a:gd name="connsiteX25" fmla="*/ 452794 w 2130784"/>
              <a:gd name="connsiteY25" fmla="*/ 2313543 h 3514288"/>
              <a:gd name="connsiteX26" fmla="*/ 435397 w 2130784"/>
              <a:gd name="connsiteY26" fmla="*/ 2557073 h 3514288"/>
              <a:gd name="connsiteX27" fmla="*/ 418001 w 2130784"/>
              <a:gd name="connsiteY27" fmla="*/ 2696234 h 3514288"/>
              <a:gd name="connsiteX28" fmla="*/ 435397 w 2130784"/>
              <a:gd name="connsiteY28" fmla="*/ 3374641 h 3514288"/>
              <a:gd name="connsiteX29" fmla="*/ 1879301 w 2130784"/>
              <a:gd name="connsiteY29" fmla="*/ 3513801 h 3514288"/>
              <a:gd name="connsiteX30" fmla="*/ 2018473 w 2130784"/>
              <a:gd name="connsiteY30" fmla="*/ 3357246 h 3514288"/>
              <a:gd name="connsiteX31" fmla="*/ 2053266 w 2130784"/>
              <a:gd name="connsiteY31" fmla="*/ 3235480 h 3514288"/>
              <a:gd name="connsiteX32" fmla="*/ 2088059 w 2130784"/>
              <a:gd name="connsiteY32" fmla="*/ 3131110 h 3514288"/>
              <a:gd name="connsiteX33" fmla="*/ 2122851 w 2130784"/>
              <a:gd name="connsiteY33" fmla="*/ 3009345 h 3514288"/>
              <a:gd name="connsiteX34" fmla="*/ 2122851 w 2130784"/>
              <a:gd name="connsiteY34" fmla="*/ 452272 h 3514288"/>
              <a:gd name="connsiteX35" fmla="*/ 2035869 w 2130784"/>
              <a:gd name="connsiteY35" fmla="*/ 434877 h 3514288"/>
              <a:gd name="connsiteX0" fmla="*/ 1287823 w 2122851"/>
              <a:gd name="connsiteY0" fmla="*/ 0 h 3514288"/>
              <a:gd name="connsiteX1" fmla="*/ 1131255 w 2122851"/>
              <a:gd name="connsiteY1" fmla="*/ 17395 h 3514288"/>
              <a:gd name="connsiteX2" fmla="*/ 1061669 w 2122851"/>
              <a:gd name="connsiteY2" fmla="*/ 52186 h 3514288"/>
              <a:gd name="connsiteX3" fmla="*/ 957290 w 2122851"/>
              <a:gd name="connsiteY3" fmla="*/ 139161 h 3514288"/>
              <a:gd name="connsiteX4" fmla="*/ 818119 w 2122851"/>
              <a:gd name="connsiteY4" fmla="*/ 243531 h 3514288"/>
              <a:gd name="connsiteX5" fmla="*/ 644155 w 2122851"/>
              <a:gd name="connsiteY5" fmla="*/ 347901 h 3514288"/>
              <a:gd name="connsiteX6" fmla="*/ 539776 w 2122851"/>
              <a:gd name="connsiteY6" fmla="*/ 452272 h 3514288"/>
              <a:gd name="connsiteX7" fmla="*/ 487587 w 2122851"/>
              <a:gd name="connsiteY7" fmla="*/ 504457 h 3514288"/>
              <a:gd name="connsiteX8" fmla="*/ 435397 w 2122851"/>
              <a:gd name="connsiteY8" fmla="*/ 539247 h 3514288"/>
              <a:gd name="connsiteX9" fmla="*/ 365812 w 2122851"/>
              <a:gd name="connsiteY9" fmla="*/ 643617 h 3514288"/>
              <a:gd name="connsiteX10" fmla="*/ 331019 w 2122851"/>
              <a:gd name="connsiteY10" fmla="*/ 695803 h 3514288"/>
              <a:gd name="connsiteX11" fmla="*/ 278830 w 2122851"/>
              <a:gd name="connsiteY11" fmla="*/ 747988 h 3514288"/>
              <a:gd name="connsiteX12" fmla="*/ 226640 w 2122851"/>
              <a:gd name="connsiteY12" fmla="*/ 887148 h 3514288"/>
              <a:gd name="connsiteX13" fmla="*/ 174451 w 2122851"/>
              <a:gd name="connsiteY13" fmla="*/ 1008914 h 3514288"/>
              <a:gd name="connsiteX14" fmla="*/ 139658 w 2122851"/>
              <a:gd name="connsiteY14" fmla="*/ 1130679 h 3514288"/>
              <a:gd name="connsiteX15" fmla="*/ 87469 w 2122851"/>
              <a:gd name="connsiteY15" fmla="*/ 1165469 h 3514288"/>
              <a:gd name="connsiteX16" fmla="*/ 52676 w 2122851"/>
              <a:gd name="connsiteY16" fmla="*/ 1235049 h 3514288"/>
              <a:gd name="connsiteX17" fmla="*/ 487 w 2122851"/>
              <a:gd name="connsiteY17" fmla="*/ 1287234 h 3514288"/>
              <a:gd name="connsiteX18" fmla="*/ 87469 w 2122851"/>
              <a:gd name="connsiteY18" fmla="*/ 1409000 h 3514288"/>
              <a:gd name="connsiteX19" fmla="*/ 209244 w 2122851"/>
              <a:gd name="connsiteY19" fmla="*/ 1704716 h 3514288"/>
              <a:gd name="connsiteX20" fmla="*/ 261433 w 2122851"/>
              <a:gd name="connsiteY20" fmla="*/ 1878666 h 3514288"/>
              <a:gd name="connsiteX21" fmla="*/ 296226 w 2122851"/>
              <a:gd name="connsiteY21" fmla="*/ 1948246 h 3514288"/>
              <a:gd name="connsiteX22" fmla="*/ 331019 w 2122851"/>
              <a:gd name="connsiteY22" fmla="*/ 2035222 h 3514288"/>
              <a:gd name="connsiteX23" fmla="*/ 400605 w 2122851"/>
              <a:gd name="connsiteY23" fmla="*/ 2156987 h 3514288"/>
              <a:gd name="connsiteX24" fmla="*/ 435397 w 2122851"/>
              <a:gd name="connsiteY24" fmla="*/ 2261357 h 3514288"/>
              <a:gd name="connsiteX25" fmla="*/ 452794 w 2122851"/>
              <a:gd name="connsiteY25" fmla="*/ 2313543 h 3514288"/>
              <a:gd name="connsiteX26" fmla="*/ 435397 w 2122851"/>
              <a:gd name="connsiteY26" fmla="*/ 2557073 h 3514288"/>
              <a:gd name="connsiteX27" fmla="*/ 418001 w 2122851"/>
              <a:gd name="connsiteY27" fmla="*/ 2696234 h 3514288"/>
              <a:gd name="connsiteX28" fmla="*/ 435397 w 2122851"/>
              <a:gd name="connsiteY28" fmla="*/ 3374641 h 3514288"/>
              <a:gd name="connsiteX29" fmla="*/ 1879301 w 2122851"/>
              <a:gd name="connsiteY29" fmla="*/ 3513801 h 3514288"/>
              <a:gd name="connsiteX30" fmla="*/ 2018473 w 2122851"/>
              <a:gd name="connsiteY30" fmla="*/ 3357246 h 3514288"/>
              <a:gd name="connsiteX31" fmla="*/ 2053266 w 2122851"/>
              <a:gd name="connsiteY31" fmla="*/ 3235480 h 3514288"/>
              <a:gd name="connsiteX32" fmla="*/ 2088059 w 2122851"/>
              <a:gd name="connsiteY32" fmla="*/ 3131110 h 3514288"/>
              <a:gd name="connsiteX33" fmla="*/ 2122851 w 2122851"/>
              <a:gd name="connsiteY33" fmla="*/ 3009345 h 3514288"/>
              <a:gd name="connsiteX34" fmla="*/ 2035869 w 2122851"/>
              <a:gd name="connsiteY34" fmla="*/ 434877 h 3514288"/>
              <a:gd name="connsiteX0" fmla="*/ 1287823 w 2088274"/>
              <a:gd name="connsiteY0" fmla="*/ 0 h 3514288"/>
              <a:gd name="connsiteX1" fmla="*/ 1131255 w 2088274"/>
              <a:gd name="connsiteY1" fmla="*/ 17395 h 3514288"/>
              <a:gd name="connsiteX2" fmla="*/ 1061669 w 2088274"/>
              <a:gd name="connsiteY2" fmla="*/ 52186 h 3514288"/>
              <a:gd name="connsiteX3" fmla="*/ 957290 w 2088274"/>
              <a:gd name="connsiteY3" fmla="*/ 139161 h 3514288"/>
              <a:gd name="connsiteX4" fmla="*/ 818119 w 2088274"/>
              <a:gd name="connsiteY4" fmla="*/ 243531 h 3514288"/>
              <a:gd name="connsiteX5" fmla="*/ 644155 w 2088274"/>
              <a:gd name="connsiteY5" fmla="*/ 347901 h 3514288"/>
              <a:gd name="connsiteX6" fmla="*/ 539776 w 2088274"/>
              <a:gd name="connsiteY6" fmla="*/ 452272 h 3514288"/>
              <a:gd name="connsiteX7" fmla="*/ 487587 w 2088274"/>
              <a:gd name="connsiteY7" fmla="*/ 504457 h 3514288"/>
              <a:gd name="connsiteX8" fmla="*/ 435397 w 2088274"/>
              <a:gd name="connsiteY8" fmla="*/ 539247 h 3514288"/>
              <a:gd name="connsiteX9" fmla="*/ 365812 w 2088274"/>
              <a:gd name="connsiteY9" fmla="*/ 643617 h 3514288"/>
              <a:gd name="connsiteX10" fmla="*/ 331019 w 2088274"/>
              <a:gd name="connsiteY10" fmla="*/ 695803 h 3514288"/>
              <a:gd name="connsiteX11" fmla="*/ 278830 w 2088274"/>
              <a:gd name="connsiteY11" fmla="*/ 747988 h 3514288"/>
              <a:gd name="connsiteX12" fmla="*/ 226640 w 2088274"/>
              <a:gd name="connsiteY12" fmla="*/ 887148 h 3514288"/>
              <a:gd name="connsiteX13" fmla="*/ 174451 w 2088274"/>
              <a:gd name="connsiteY13" fmla="*/ 1008914 h 3514288"/>
              <a:gd name="connsiteX14" fmla="*/ 139658 w 2088274"/>
              <a:gd name="connsiteY14" fmla="*/ 1130679 h 3514288"/>
              <a:gd name="connsiteX15" fmla="*/ 87469 w 2088274"/>
              <a:gd name="connsiteY15" fmla="*/ 1165469 h 3514288"/>
              <a:gd name="connsiteX16" fmla="*/ 52676 w 2088274"/>
              <a:gd name="connsiteY16" fmla="*/ 1235049 h 3514288"/>
              <a:gd name="connsiteX17" fmla="*/ 487 w 2088274"/>
              <a:gd name="connsiteY17" fmla="*/ 1287234 h 3514288"/>
              <a:gd name="connsiteX18" fmla="*/ 87469 w 2088274"/>
              <a:gd name="connsiteY18" fmla="*/ 1409000 h 3514288"/>
              <a:gd name="connsiteX19" fmla="*/ 209244 w 2088274"/>
              <a:gd name="connsiteY19" fmla="*/ 1704716 h 3514288"/>
              <a:gd name="connsiteX20" fmla="*/ 261433 w 2088274"/>
              <a:gd name="connsiteY20" fmla="*/ 1878666 h 3514288"/>
              <a:gd name="connsiteX21" fmla="*/ 296226 w 2088274"/>
              <a:gd name="connsiteY21" fmla="*/ 1948246 h 3514288"/>
              <a:gd name="connsiteX22" fmla="*/ 331019 w 2088274"/>
              <a:gd name="connsiteY22" fmla="*/ 2035222 h 3514288"/>
              <a:gd name="connsiteX23" fmla="*/ 400605 w 2088274"/>
              <a:gd name="connsiteY23" fmla="*/ 2156987 h 3514288"/>
              <a:gd name="connsiteX24" fmla="*/ 435397 w 2088274"/>
              <a:gd name="connsiteY24" fmla="*/ 2261357 h 3514288"/>
              <a:gd name="connsiteX25" fmla="*/ 452794 w 2088274"/>
              <a:gd name="connsiteY25" fmla="*/ 2313543 h 3514288"/>
              <a:gd name="connsiteX26" fmla="*/ 435397 w 2088274"/>
              <a:gd name="connsiteY26" fmla="*/ 2557073 h 3514288"/>
              <a:gd name="connsiteX27" fmla="*/ 418001 w 2088274"/>
              <a:gd name="connsiteY27" fmla="*/ 2696234 h 3514288"/>
              <a:gd name="connsiteX28" fmla="*/ 435397 w 2088274"/>
              <a:gd name="connsiteY28" fmla="*/ 3374641 h 3514288"/>
              <a:gd name="connsiteX29" fmla="*/ 1879301 w 2088274"/>
              <a:gd name="connsiteY29" fmla="*/ 3513801 h 3514288"/>
              <a:gd name="connsiteX30" fmla="*/ 2018473 w 2088274"/>
              <a:gd name="connsiteY30" fmla="*/ 3357246 h 3514288"/>
              <a:gd name="connsiteX31" fmla="*/ 2053266 w 2088274"/>
              <a:gd name="connsiteY31" fmla="*/ 3235480 h 3514288"/>
              <a:gd name="connsiteX32" fmla="*/ 2088059 w 2088274"/>
              <a:gd name="connsiteY32" fmla="*/ 3131110 h 3514288"/>
              <a:gd name="connsiteX33" fmla="*/ 2035869 w 2088274"/>
              <a:gd name="connsiteY33" fmla="*/ 434877 h 3514288"/>
              <a:gd name="connsiteX0" fmla="*/ 1287823 w 2053602"/>
              <a:gd name="connsiteY0" fmla="*/ 0 h 3514288"/>
              <a:gd name="connsiteX1" fmla="*/ 1131255 w 2053602"/>
              <a:gd name="connsiteY1" fmla="*/ 17395 h 3514288"/>
              <a:gd name="connsiteX2" fmla="*/ 1061669 w 2053602"/>
              <a:gd name="connsiteY2" fmla="*/ 52186 h 3514288"/>
              <a:gd name="connsiteX3" fmla="*/ 957290 w 2053602"/>
              <a:gd name="connsiteY3" fmla="*/ 139161 h 3514288"/>
              <a:gd name="connsiteX4" fmla="*/ 818119 w 2053602"/>
              <a:gd name="connsiteY4" fmla="*/ 243531 h 3514288"/>
              <a:gd name="connsiteX5" fmla="*/ 644155 w 2053602"/>
              <a:gd name="connsiteY5" fmla="*/ 347901 h 3514288"/>
              <a:gd name="connsiteX6" fmla="*/ 539776 w 2053602"/>
              <a:gd name="connsiteY6" fmla="*/ 452272 h 3514288"/>
              <a:gd name="connsiteX7" fmla="*/ 487587 w 2053602"/>
              <a:gd name="connsiteY7" fmla="*/ 504457 h 3514288"/>
              <a:gd name="connsiteX8" fmla="*/ 435397 w 2053602"/>
              <a:gd name="connsiteY8" fmla="*/ 539247 h 3514288"/>
              <a:gd name="connsiteX9" fmla="*/ 365812 w 2053602"/>
              <a:gd name="connsiteY9" fmla="*/ 643617 h 3514288"/>
              <a:gd name="connsiteX10" fmla="*/ 331019 w 2053602"/>
              <a:gd name="connsiteY10" fmla="*/ 695803 h 3514288"/>
              <a:gd name="connsiteX11" fmla="*/ 278830 w 2053602"/>
              <a:gd name="connsiteY11" fmla="*/ 747988 h 3514288"/>
              <a:gd name="connsiteX12" fmla="*/ 226640 w 2053602"/>
              <a:gd name="connsiteY12" fmla="*/ 887148 h 3514288"/>
              <a:gd name="connsiteX13" fmla="*/ 174451 w 2053602"/>
              <a:gd name="connsiteY13" fmla="*/ 1008914 h 3514288"/>
              <a:gd name="connsiteX14" fmla="*/ 139658 w 2053602"/>
              <a:gd name="connsiteY14" fmla="*/ 1130679 h 3514288"/>
              <a:gd name="connsiteX15" fmla="*/ 87469 w 2053602"/>
              <a:gd name="connsiteY15" fmla="*/ 1165469 h 3514288"/>
              <a:gd name="connsiteX16" fmla="*/ 52676 w 2053602"/>
              <a:gd name="connsiteY16" fmla="*/ 1235049 h 3514288"/>
              <a:gd name="connsiteX17" fmla="*/ 487 w 2053602"/>
              <a:gd name="connsiteY17" fmla="*/ 1287234 h 3514288"/>
              <a:gd name="connsiteX18" fmla="*/ 87469 w 2053602"/>
              <a:gd name="connsiteY18" fmla="*/ 1409000 h 3514288"/>
              <a:gd name="connsiteX19" fmla="*/ 209244 w 2053602"/>
              <a:gd name="connsiteY19" fmla="*/ 1704716 h 3514288"/>
              <a:gd name="connsiteX20" fmla="*/ 261433 w 2053602"/>
              <a:gd name="connsiteY20" fmla="*/ 1878666 h 3514288"/>
              <a:gd name="connsiteX21" fmla="*/ 296226 w 2053602"/>
              <a:gd name="connsiteY21" fmla="*/ 1948246 h 3514288"/>
              <a:gd name="connsiteX22" fmla="*/ 331019 w 2053602"/>
              <a:gd name="connsiteY22" fmla="*/ 2035222 h 3514288"/>
              <a:gd name="connsiteX23" fmla="*/ 400605 w 2053602"/>
              <a:gd name="connsiteY23" fmla="*/ 2156987 h 3514288"/>
              <a:gd name="connsiteX24" fmla="*/ 435397 w 2053602"/>
              <a:gd name="connsiteY24" fmla="*/ 2261357 h 3514288"/>
              <a:gd name="connsiteX25" fmla="*/ 452794 w 2053602"/>
              <a:gd name="connsiteY25" fmla="*/ 2313543 h 3514288"/>
              <a:gd name="connsiteX26" fmla="*/ 435397 w 2053602"/>
              <a:gd name="connsiteY26" fmla="*/ 2557073 h 3514288"/>
              <a:gd name="connsiteX27" fmla="*/ 418001 w 2053602"/>
              <a:gd name="connsiteY27" fmla="*/ 2696234 h 3514288"/>
              <a:gd name="connsiteX28" fmla="*/ 435397 w 2053602"/>
              <a:gd name="connsiteY28" fmla="*/ 3374641 h 3514288"/>
              <a:gd name="connsiteX29" fmla="*/ 1879301 w 2053602"/>
              <a:gd name="connsiteY29" fmla="*/ 3513801 h 3514288"/>
              <a:gd name="connsiteX30" fmla="*/ 2018473 w 2053602"/>
              <a:gd name="connsiteY30" fmla="*/ 3357246 h 3514288"/>
              <a:gd name="connsiteX31" fmla="*/ 2053266 w 2053602"/>
              <a:gd name="connsiteY31" fmla="*/ 3235480 h 3514288"/>
              <a:gd name="connsiteX32" fmla="*/ 2035869 w 2053602"/>
              <a:gd name="connsiteY32" fmla="*/ 434877 h 3514288"/>
              <a:gd name="connsiteX0" fmla="*/ 1287823 w 2038095"/>
              <a:gd name="connsiteY0" fmla="*/ 0 h 3633523"/>
              <a:gd name="connsiteX1" fmla="*/ 1131255 w 2038095"/>
              <a:gd name="connsiteY1" fmla="*/ 17395 h 3633523"/>
              <a:gd name="connsiteX2" fmla="*/ 1061669 w 2038095"/>
              <a:gd name="connsiteY2" fmla="*/ 52186 h 3633523"/>
              <a:gd name="connsiteX3" fmla="*/ 957290 w 2038095"/>
              <a:gd name="connsiteY3" fmla="*/ 139161 h 3633523"/>
              <a:gd name="connsiteX4" fmla="*/ 818119 w 2038095"/>
              <a:gd name="connsiteY4" fmla="*/ 243531 h 3633523"/>
              <a:gd name="connsiteX5" fmla="*/ 644155 w 2038095"/>
              <a:gd name="connsiteY5" fmla="*/ 347901 h 3633523"/>
              <a:gd name="connsiteX6" fmla="*/ 539776 w 2038095"/>
              <a:gd name="connsiteY6" fmla="*/ 452272 h 3633523"/>
              <a:gd name="connsiteX7" fmla="*/ 487587 w 2038095"/>
              <a:gd name="connsiteY7" fmla="*/ 504457 h 3633523"/>
              <a:gd name="connsiteX8" fmla="*/ 435397 w 2038095"/>
              <a:gd name="connsiteY8" fmla="*/ 539247 h 3633523"/>
              <a:gd name="connsiteX9" fmla="*/ 365812 w 2038095"/>
              <a:gd name="connsiteY9" fmla="*/ 643617 h 3633523"/>
              <a:gd name="connsiteX10" fmla="*/ 331019 w 2038095"/>
              <a:gd name="connsiteY10" fmla="*/ 695803 h 3633523"/>
              <a:gd name="connsiteX11" fmla="*/ 278830 w 2038095"/>
              <a:gd name="connsiteY11" fmla="*/ 747988 h 3633523"/>
              <a:gd name="connsiteX12" fmla="*/ 226640 w 2038095"/>
              <a:gd name="connsiteY12" fmla="*/ 887148 h 3633523"/>
              <a:gd name="connsiteX13" fmla="*/ 174451 w 2038095"/>
              <a:gd name="connsiteY13" fmla="*/ 1008914 h 3633523"/>
              <a:gd name="connsiteX14" fmla="*/ 139658 w 2038095"/>
              <a:gd name="connsiteY14" fmla="*/ 1130679 h 3633523"/>
              <a:gd name="connsiteX15" fmla="*/ 87469 w 2038095"/>
              <a:gd name="connsiteY15" fmla="*/ 1165469 h 3633523"/>
              <a:gd name="connsiteX16" fmla="*/ 52676 w 2038095"/>
              <a:gd name="connsiteY16" fmla="*/ 1235049 h 3633523"/>
              <a:gd name="connsiteX17" fmla="*/ 487 w 2038095"/>
              <a:gd name="connsiteY17" fmla="*/ 1287234 h 3633523"/>
              <a:gd name="connsiteX18" fmla="*/ 87469 w 2038095"/>
              <a:gd name="connsiteY18" fmla="*/ 1409000 h 3633523"/>
              <a:gd name="connsiteX19" fmla="*/ 209244 w 2038095"/>
              <a:gd name="connsiteY19" fmla="*/ 1704716 h 3633523"/>
              <a:gd name="connsiteX20" fmla="*/ 261433 w 2038095"/>
              <a:gd name="connsiteY20" fmla="*/ 1878666 h 3633523"/>
              <a:gd name="connsiteX21" fmla="*/ 296226 w 2038095"/>
              <a:gd name="connsiteY21" fmla="*/ 1948246 h 3633523"/>
              <a:gd name="connsiteX22" fmla="*/ 331019 w 2038095"/>
              <a:gd name="connsiteY22" fmla="*/ 2035222 h 3633523"/>
              <a:gd name="connsiteX23" fmla="*/ 400605 w 2038095"/>
              <a:gd name="connsiteY23" fmla="*/ 2156987 h 3633523"/>
              <a:gd name="connsiteX24" fmla="*/ 435397 w 2038095"/>
              <a:gd name="connsiteY24" fmla="*/ 2261357 h 3633523"/>
              <a:gd name="connsiteX25" fmla="*/ 452794 w 2038095"/>
              <a:gd name="connsiteY25" fmla="*/ 2313543 h 3633523"/>
              <a:gd name="connsiteX26" fmla="*/ 435397 w 2038095"/>
              <a:gd name="connsiteY26" fmla="*/ 2557073 h 3633523"/>
              <a:gd name="connsiteX27" fmla="*/ 418001 w 2038095"/>
              <a:gd name="connsiteY27" fmla="*/ 2696234 h 3633523"/>
              <a:gd name="connsiteX28" fmla="*/ 435397 w 2038095"/>
              <a:gd name="connsiteY28" fmla="*/ 3374641 h 3633523"/>
              <a:gd name="connsiteX29" fmla="*/ 1879301 w 2038095"/>
              <a:gd name="connsiteY29" fmla="*/ 3513801 h 3633523"/>
              <a:gd name="connsiteX30" fmla="*/ 2018473 w 2038095"/>
              <a:gd name="connsiteY30" fmla="*/ 3357246 h 3633523"/>
              <a:gd name="connsiteX31" fmla="*/ 2035869 w 2038095"/>
              <a:gd name="connsiteY31" fmla="*/ 434877 h 3633523"/>
              <a:gd name="connsiteX0" fmla="*/ 1287823 w 2045460"/>
              <a:gd name="connsiteY0" fmla="*/ 0 h 3726135"/>
              <a:gd name="connsiteX1" fmla="*/ 1131255 w 2045460"/>
              <a:gd name="connsiteY1" fmla="*/ 17395 h 3726135"/>
              <a:gd name="connsiteX2" fmla="*/ 1061669 w 2045460"/>
              <a:gd name="connsiteY2" fmla="*/ 52186 h 3726135"/>
              <a:gd name="connsiteX3" fmla="*/ 957290 w 2045460"/>
              <a:gd name="connsiteY3" fmla="*/ 139161 h 3726135"/>
              <a:gd name="connsiteX4" fmla="*/ 818119 w 2045460"/>
              <a:gd name="connsiteY4" fmla="*/ 243531 h 3726135"/>
              <a:gd name="connsiteX5" fmla="*/ 644155 w 2045460"/>
              <a:gd name="connsiteY5" fmla="*/ 347901 h 3726135"/>
              <a:gd name="connsiteX6" fmla="*/ 539776 w 2045460"/>
              <a:gd name="connsiteY6" fmla="*/ 452272 h 3726135"/>
              <a:gd name="connsiteX7" fmla="*/ 487587 w 2045460"/>
              <a:gd name="connsiteY7" fmla="*/ 504457 h 3726135"/>
              <a:gd name="connsiteX8" fmla="*/ 435397 w 2045460"/>
              <a:gd name="connsiteY8" fmla="*/ 539247 h 3726135"/>
              <a:gd name="connsiteX9" fmla="*/ 365812 w 2045460"/>
              <a:gd name="connsiteY9" fmla="*/ 643617 h 3726135"/>
              <a:gd name="connsiteX10" fmla="*/ 331019 w 2045460"/>
              <a:gd name="connsiteY10" fmla="*/ 695803 h 3726135"/>
              <a:gd name="connsiteX11" fmla="*/ 278830 w 2045460"/>
              <a:gd name="connsiteY11" fmla="*/ 747988 h 3726135"/>
              <a:gd name="connsiteX12" fmla="*/ 226640 w 2045460"/>
              <a:gd name="connsiteY12" fmla="*/ 887148 h 3726135"/>
              <a:gd name="connsiteX13" fmla="*/ 174451 w 2045460"/>
              <a:gd name="connsiteY13" fmla="*/ 1008914 h 3726135"/>
              <a:gd name="connsiteX14" fmla="*/ 139658 w 2045460"/>
              <a:gd name="connsiteY14" fmla="*/ 1130679 h 3726135"/>
              <a:gd name="connsiteX15" fmla="*/ 87469 w 2045460"/>
              <a:gd name="connsiteY15" fmla="*/ 1165469 h 3726135"/>
              <a:gd name="connsiteX16" fmla="*/ 52676 w 2045460"/>
              <a:gd name="connsiteY16" fmla="*/ 1235049 h 3726135"/>
              <a:gd name="connsiteX17" fmla="*/ 487 w 2045460"/>
              <a:gd name="connsiteY17" fmla="*/ 1287234 h 3726135"/>
              <a:gd name="connsiteX18" fmla="*/ 87469 w 2045460"/>
              <a:gd name="connsiteY18" fmla="*/ 1409000 h 3726135"/>
              <a:gd name="connsiteX19" fmla="*/ 209244 w 2045460"/>
              <a:gd name="connsiteY19" fmla="*/ 1704716 h 3726135"/>
              <a:gd name="connsiteX20" fmla="*/ 261433 w 2045460"/>
              <a:gd name="connsiteY20" fmla="*/ 1878666 h 3726135"/>
              <a:gd name="connsiteX21" fmla="*/ 296226 w 2045460"/>
              <a:gd name="connsiteY21" fmla="*/ 1948246 h 3726135"/>
              <a:gd name="connsiteX22" fmla="*/ 331019 w 2045460"/>
              <a:gd name="connsiteY22" fmla="*/ 2035222 h 3726135"/>
              <a:gd name="connsiteX23" fmla="*/ 400605 w 2045460"/>
              <a:gd name="connsiteY23" fmla="*/ 2156987 h 3726135"/>
              <a:gd name="connsiteX24" fmla="*/ 435397 w 2045460"/>
              <a:gd name="connsiteY24" fmla="*/ 2261357 h 3726135"/>
              <a:gd name="connsiteX25" fmla="*/ 452794 w 2045460"/>
              <a:gd name="connsiteY25" fmla="*/ 2313543 h 3726135"/>
              <a:gd name="connsiteX26" fmla="*/ 435397 w 2045460"/>
              <a:gd name="connsiteY26" fmla="*/ 2557073 h 3726135"/>
              <a:gd name="connsiteX27" fmla="*/ 418001 w 2045460"/>
              <a:gd name="connsiteY27" fmla="*/ 2696234 h 3726135"/>
              <a:gd name="connsiteX28" fmla="*/ 435397 w 2045460"/>
              <a:gd name="connsiteY28" fmla="*/ 3374641 h 3726135"/>
              <a:gd name="connsiteX29" fmla="*/ 1879301 w 2045460"/>
              <a:gd name="connsiteY29" fmla="*/ 3513801 h 3726135"/>
              <a:gd name="connsiteX30" fmla="*/ 2035869 w 2045460"/>
              <a:gd name="connsiteY30" fmla="*/ 434877 h 3726135"/>
              <a:gd name="connsiteX0" fmla="*/ 1287823 w 2035869"/>
              <a:gd name="connsiteY0" fmla="*/ 0 h 3471492"/>
              <a:gd name="connsiteX1" fmla="*/ 1131255 w 2035869"/>
              <a:gd name="connsiteY1" fmla="*/ 17395 h 3471492"/>
              <a:gd name="connsiteX2" fmla="*/ 1061669 w 2035869"/>
              <a:gd name="connsiteY2" fmla="*/ 52186 h 3471492"/>
              <a:gd name="connsiteX3" fmla="*/ 957290 w 2035869"/>
              <a:gd name="connsiteY3" fmla="*/ 139161 h 3471492"/>
              <a:gd name="connsiteX4" fmla="*/ 818119 w 2035869"/>
              <a:gd name="connsiteY4" fmla="*/ 243531 h 3471492"/>
              <a:gd name="connsiteX5" fmla="*/ 644155 w 2035869"/>
              <a:gd name="connsiteY5" fmla="*/ 347901 h 3471492"/>
              <a:gd name="connsiteX6" fmla="*/ 539776 w 2035869"/>
              <a:gd name="connsiteY6" fmla="*/ 452272 h 3471492"/>
              <a:gd name="connsiteX7" fmla="*/ 487587 w 2035869"/>
              <a:gd name="connsiteY7" fmla="*/ 504457 h 3471492"/>
              <a:gd name="connsiteX8" fmla="*/ 435397 w 2035869"/>
              <a:gd name="connsiteY8" fmla="*/ 539247 h 3471492"/>
              <a:gd name="connsiteX9" fmla="*/ 365812 w 2035869"/>
              <a:gd name="connsiteY9" fmla="*/ 643617 h 3471492"/>
              <a:gd name="connsiteX10" fmla="*/ 331019 w 2035869"/>
              <a:gd name="connsiteY10" fmla="*/ 695803 h 3471492"/>
              <a:gd name="connsiteX11" fmla="*/ 278830 w 2035869"/>
              <a:gd name="connsiteY11" fmla="*/ 747988 h 3471492"/>
              <a:gd name="connsiteX12" fmla="*/ 226640 w 2035869"/>
              <a:gd name="connsiteY12" fmla="*/ 887148 h 3471492"/>
              <a:gd name="connsiteX13" fmla="*/ 174451 w 2035869"/>
              <a:gd name="connsiteY13" fmla="*/ 1008914 h 3471492"/>
              <a:gd name="connsiteX14" fmla="*/ 139658 w 2035869"/>
              <a:gd name="connsiteY14" fmla="*/ 1130679 h 3471492"/>
              <a:gd name="connsiteX15" fmla="*/ 87469 w 2035869"/>
              <a:gd name="connsiteY15" fmla="*/ 1165469 h 3471492"/>
              <a:gd name="connsiteX16" fmla="*/ 52676 w 2035869"/>
              <a:gd name="connsiteY16" fmla="*/ 1235049 h 3471492"/>
              <a:gd name="connsiteX17" fmla="*/ 487 w 2035869"/>
              <a:gd name="connsiteY17" fmla="*/ 1287234 h 3471492"/>
              <a:gd name="connsiteX18" fmla="*/ 87469 w 2035869"/>
              <a:gd name="connsiteY18" fmla="*/ 1409000 h 3471492"/>
              <a:gd name="connsiteX19" fmla="*/ 209244 w 2035869"/>
              <a:gd name="connsiteY19" fmla="*/ 1704716 h 3471492"/>
              <a:gd name="connsiteX20" fmla="*/ 261433 w 2035869"/>
              <a:gd name="connsiteY20" fmla="*/ 1878666 h 3471492"/>
              <a:gd name="connsiteX21" fmla="*/ 296226 w 2035869"/>
              <a:gd name="connsiteY21" fmla="*/ 1948246 h 3471492"/>
              <a:gd name="connsiteX22" fmla="*/ 331019 w 2035869"/>
              <a:gd name="connsiteY22" fmla="*/ 2035222 h 3471492"/>
              <a:gd name="connsiteX23" fmla="*/ 400605 w 2035869"/>
              <a:gd name="connsiteY23" fmla="*/ 2156987 h 3471492"/>
              <a:gd name="connsiteX24" fmla="*/ 435397 w 2035869"/>
              <a:gd name="connsiteY24" fmla="*/ 2261357 h 3471492"/>
              <a:gd name="connsiteX25" fmla="*/ 452794 w 2035869"/>
              <a:gd name="connsiteY25" fmla="*/ 2313543 h 3471492"/>
              <a:gd name="connsiteX26" fmla="*/ 435397 w 2035869"/>
              <a:gd name="connsiteY26" fmla="*/ 2557073 h 3471492"/>
              <a:gd name="connsiteX27" fmla="*/ 418001 w 2035869"/>
              <a:gd name="connsiteY27" fmla="*/ 2696234 h 3471492"/>
              <a:gd name="connsiteX28" fmla="*/ 435397 w 2035869"/>
              <a:gd name="connsiteY28" fmla="*/ 3374641 h 3471492"/>
              <a:gd name="connsiteX29" fmla="*/ 2035869 w 2035869"/>
              <a:gd name="connsiteY29" fmla="*/ 434877 h 3471492"/>
              <a:gd name="connsiteX0" fmla="*/ 1287823 w 1287823"/>
              <a:gd name="connsiteY0" fmla="*/ 0 h 3471492"/>
              <a:gd name="connsiteX1" fmla="*/ 1131255 w 1287823"/>
              <a:gd name="connsiteY1" fmla="*/ 17395 h 3471492"/>
              <a:gd name="connsiteX2" fmla="*/ 1061669 w 1287823"/>
              <a:gd name="connsiteY2" fmla="*/ 52186 h 3471492"/>
              <a:gd name="connsiteX3" fmla="*/ 957290 w 1287823"/>
              <a:gd name="connsiteY3" fmla="*/ 139161 h 3471492"/>
              <a:gd name="connsiteX4" fmla="*/ 818119 w 1287823"/>
              <a:gd name="connsiteY4" fmla="*/ 243531 h 3471492"/>
              <a:gd name="connsiteX5" fmla="*/ 644155 w 1287823"/>
              <a:gd name="connsiteY5" fmla="*/ 347901 h 3471492"/>
              <a:gd name="connsiteX6" fmla="*/ 539776 w 1287823"/>
              <a:gd name="connsiteY6" fmla="*/ 452272 h 3471492"/>
              <a:gd name="connsiteX7" fmla="*/ 487587 w 1287823"/>
              <a:gd name="connsiteY7" fmla="*/ 504457 h 3471492"/>
              <a:gd name="connsiteX8" fmla="*/ 435397 w 1287823"/>
              <a:gd name="connsiteY8" fmla="*/ 539247 h 3471492"/>
              <a:gd name="connsiteX9" fmla="*/ 365812 w 1287823"/>
              <a:gd name="connsiteY9" fmla="*/ 643617 h 3471492"/>
              <a:gd name="connsiteX10" fmla="*/ 331019 w 1287823"/>
              <a:gd name="connsiteY10" fmla="*/ 695803 h 3471492"/>
              <a:gd name="connsiteX11" fmla="*/ 278830 w 1287823"/>
              <a:gd name="connsiteY11" fmla="*/ 747988 h 3471492"/>
              <a:gd name="connsiteX12" fmla="*/ 226640 w 1287823"/>
              <a:gd name="connsiteY12" fmla="*/ 887148 h 3471492"/>
              <a:gd name="connsiteX13" fmla="*/ 174451 w 1287823"/>
              <a:gd name="connsiteY13" fmla="*/ 1008914 h 3471492"/>
              <a:gd name="connsiteX14" fmla="*/ 139658 w 1287823"/>
              <a:gd name="connsiteY14" fmla="*/ 1130679 h 3471492"/>
              <a:gd name="connsiteX15" fmla="*/ 87469 w 1287823"/>
              <a:gd name="connsiteY15" fmla="*/ 1165469 h 3471492"/>
              <a:gd name="connsiteX16" fmla="*/ 52676 w 1287823"/>
              <a:gd name="connsiteY16" fmla="*/ 1235049 h 3471492"/>
              <a:gd name="connsiteX17" fmla="*/ 487 w 1287823"/>
              <a:gd name="connsiteY17" fmla="*/ 1287234 h 3471492"/>
              <a:gd name="connsiteX18" fmla="*/ 87469 w 1287823"/>
              <a:gd name="connsiteY18" fmla="*/ 1409000 h 3471492"/>
              <a:gd name="connsiteX19" fmla="*/ 209244 w 1287823"/>
              <a:gd name="connsiteY19" fmla="*/ 1704716 h 3471492"/>
              <a:gd name="connsiteX20" fmla="*/ 261433 w 1287823"/>
              <a:gd name="connsiteY20" fmla="*/ 1878666 h 3471492"/>
              <a:gd name="connsiteX21" fmla="*/ 296226 w 1287823"/>
              <a:gd name="connsiteY21" fmla="*/ 1948246 h 3471492"/>
              <a:gd name="connsiteX22" fmla="*/ 331019 w 1287823"/>
              <a:gd name="connsiteY22" fmla="*/ 2035222 h 3471492"/>
              <a:gd name="connsiteX23" fmla="*/ 400605 w 1287823"/>
              <a:gd name="connsiteY23" fmla="*/ 2156987 h 3471492"/>
              <a:gd name="connsiteX24" fmla="*/ 435397 w 1287823"/>
              <a:gd name="connsiteY24" fmla="*/ 2261357 h 3471492"/>
              <a:gd name="connsiteX25" fmla="*/ 452794 w 1287823"/>
              <a:gd name="connsiteY25" fmla="*/ 2313543 h 3471492"/>
              <a:gd name="connsiteX26" fmla="*/ 435397 w 1287823"/>
              <a:gd name="connsiteY26" fmla="*/ 2557073 h 3471492"/>
              <a:gd name="connsiteX27" fmla="*/ 418001 w 1287823"/>
              <a:gd name="connsiteY27" fmla="*/ 2696234 h 3471492"/>
              <a:gd name="connsiteX28" fmla="*/ 435397 w 1287823"/>
              <a:gd name="connsiteY28" fmla="*/ 3374641 h 3471492"/>
              <a:gd name="connsiteX0" fmla="*/ 1287823 w 1287823"/>
              <a:gd name="connsiteY0" fmla="*/ 0 h 3471492"/>
              <a:gd name="connsiteX1" fmla="*/ 1131255 w 1287823"/>
              <a:gd name="connsiteY1" fmla="*/ 17395 h 3471492"/>
              <a:gd name="connsiteX2" fmla="*/ 1061669 w 1287823"/>
              <a:gd name="connsiteY2" fmla="*/ 52186 h 3471492"/>
              <a:gd name="connsiteX3" fmla="*/ 957290 w 1287823"/>
              <a:gd name="connsiteY3" fmla="*/ 139161 h 3471492"/>
              <a:gd name="connsiteX4" fmla="*/ 644155 w 1287823"/>
              <a:gd name="connsiteY4" fmla="*/ 347901 h 3471492"/>
              <a:gd name="connsiteX5" fmla="*/ 539776 w 1287823"/>
              <a:gd name="connsiteY5" fmla="*/ 452272 h 3471492"/>
              <a:gd name="connsiteX6" fmla="*/ 487587 w 1287823"/>
              <a:gd name="connsiteY6" fmla="*/ 504457 h 3471492"/>
              <a:gd name="connsiteX7" fmla="*/ 435397 w 1287823"/>
              <a:gd name="connsiteY7" fmla="*/ 539247 h 3471492"/>
              <a:gd name="connsiteX8" fmla="*/ 365812 w 1287823"/>
              <a:gd name="connsiteY8" fmla="*/ 643617 h 3471492"/>
              <a:gd name="connsiteX9" fmla="*/ 331019 w 1287823"/>
              <a:gd name="connsiteY9" fmla="*/ 695803 h 3471492"/>
              <a:gd name="connsiteX10" fmla="*/ 278830 w 1287823"/>
              <a:gd name="connsiteY10" fmla="*/ 747988 h 3471492"/>
              <a:gd name="connsiteX11" fmla="*/ 226640 w 1287823"/>
              <a:gd name="connsiteY11" fmla="*/ 887148 h 3471492"/>
              <a:gd name="connsiteX12" fmla="*/ 174451 w 1287823"/>
              <a:gd name="connsiteY12" fmla="*/ 1008914 h 3471492"/>
              <a:gd name="connsiteX13" fmla="*/ 139658 w 1287823"/>
              <a:gd name="connsiteY13" fmla="*/ 1130679 h 3471492"/>
              <a:gd name="connsiteX14" fmla="*/ 87469 w 1287823"/>
              <a:gd name="connsiteY14" fmla="*/ 1165469 h 3471492"/>
              <a:gd name="connsiteX15" fmla="*/ 52676 w 1287823"/>
              <a:gd name="connsiteY15" fmla="*/ 1235049 h 3471492"/>
              <a:gd name="connsiteX16" fmla="*/ 487 w 1287823"/>
              <a:gd name="connsiteY16" fmla="*/ 1287234 h 3471492"/>
              <a:gd name="connsiteX17" fmla="*/ 87469 w 1287823"/>
              <a:gd name="connsiteY17" fmla="*/ 1409000 h 3471492"/>
              <a:gd name="connsiteX18" fmla="*/ 209244 w 1287823"/>
              <a:gd name="connsiteY18" fmla="*/ 1704716 h 3471492"/>
              <a:gd name="connsiteX19" fmla="*/ 261433 w 1287823"/>
              <a:gd name="connsiteY19" fmla="*/ 1878666 h 3471492"/>
              <a:gd name="connsiteX20" fmla="*/ 296226 w 1287823"/>
              <a:gd name="connsiteY20" fmla="*/ 1948246 h 3471492"/>
              <a:gd name="connsiteX21" fmla="*/ 331019 w 1287823"/>
              <a:gd name="connsiteY21" fmla="*/ 2035222 h 3471492"/>
              <a:gd name="connsiteX22" fmla="*/ 400605 w 1287823"/>
              <a:gd name="connsiteY22" fmla="*/ 2156987 h 3471492"/>
              <a:gd name="connsiteX23" fmla="*/ 435397 w 1287823"/>
              <a:gd name="connsiteY23" fmla="*/ 2261357 h 3471492"/>
              <a:gd name="connsiteX24" fmla="*/ 452794 w 1287823"/>
              <a:gd name="connsiteY24" fmla="*/ 2313543 h 3471492"/>
              <a:gd name="connsiteX25" fmla="*/ 435397 w 1287823"/>
              <a:gd name="connsiteY25" fmla="*/ 2557073 h 3471492"/>
              <a:gd name="connsiteX26" fmla="*/ 418001 w 1287823"/>
              <a:gd name="connsiteY26" fmla="*/ 2696234 h 3471492"/>
              <a:gd name="connsiteX27" fmla="*/ 435397 w 1287823"/>
              <a:gd name="connsiteY27" fmla="*/ 3374641 h 3471492"/>
              <a:gd name="connsiteX0" fmla="*/ 1287823 w 1287823"/>
              <a:gd name="connsiteY0" fmla="*/ 0 h 3471492"/>
              <a:gd name="connsiteX1" fmla="*/ 1131255 w 1287823"/>
              <a:gd name="connsiteY1" fmla="*/ 17395 h 3471492"/>
              <a:gd name="connsiteX2" fmla="*/ 1061669 w 1287823"/>
              <a:gd name="connsiteY2" fmla="*/ 52186 h 3471492"/>
              <a:gd name="connsiteX3" fmla="*/ 644155 w 1287823"/>
              <a:gd name="connsiteY3" fmla="*/ 347901 h 3471492"/>
              <a:gd name="connsiteX4" fmla="*/ 539776 w 1287823"/>
              <a:gd name="connsiteY4" fmla="*/ 452272 h 3471492"/>
              <a:gd name="connsiteX5" fmla="*/ 487587 w 1287823"/>
              <a:gd name="connsiteY5" fmla="*/ 504457 h 3471492"/>
              <a:gd name="connsiteX6" fmla="*/ 435397 w 1287823"/>
              <a:gd name="connsiteY6" fmla="*/ 539247 h 3471492"/>
              <a:gd name="connsiteX7" fmla="*/ 365812 w 1287823"/>
              <a:gd name="connsiteY7" fmla="*/ 643617 h 3471492"/>
              <a:gd name="connsiteX8" fmla="*/ 331019 w 1287823"/>
              <a:gd name="connsiteY8" fmla="*/ 695803 h 3471492"/>
              <a:gd name="connsiteX9" fmla="*/ 278830 w 1287823"/>
              <a:gd name="connsiteY9" fmla="*/ 747988 h 3471492"/>
              <a:gd name="connsiteX10" fmla="*/ 226640 w 1287823"/>
              <a:gd name="connsiteY10" fmla="*/ 887148 h 3471492"/>
              <a:gd name="connsiteX11" fmla="*/ 174451 w 1287823"/>
              <a:gd name="connsiteY11" fmla="*/ 1008914 h 3471492"/>
              <a:gd name="connsiteX12" fmla="*/ 139658 w 1287823"/>
              <a:gd name="connsiteY12" fmla="*/ 1130679 h 3471492"/>
              <a:gd name="connsiteX13" fmla="*/ 87469 w 1287823"/>
              <a:gd name="connsiteY13" fmla="*/ 1165469 h 3471492"/>
              <a:gd name="connsiteX14" fmla="*/ 52676 w 1287823"/>
              <a:gd name="connsiteY14" fmla="*/ 1235049 h 3471492"/>
              <a:gd name="connsiteX15" fmla="*/ 487 w 1287823"/>
              <a:gd name="connsiteY15" fmla="*/ 1287234 h 3471492"/>
              <a:gd name="connsiteX16" fmla="*/ 87469 w 1287823"/>
              <a:gd name="connsiteY16" fmla="*/ 1409000 h 3471492"/>
              <a:gd name="connsiteX17" fmla="*/ 209244 w 1287823"/>
              <a:gd name="connsiteY17" fmla="*/ 1704716 h 3471492"/>
              <a:gd name="connsiteX18" fmla="*/ 261433 w 1287823"/>
              <a:gd name="connsiteY18" fmla="*/ 1878666 h 3471492"/>
              <a:gd name="connsiteX19" fmla="*/ 296226 w 1287823"/>
              <a:gd name="connsiteY19" fmla="*/ 1948246 h 3471492"/>
              <a:gd name="connsiteX20" fmla="*/ 331019 w 1287823"/>
              <a:gd name="connsiteY20" fmla="*/ 2035222 h 3471492"/>
              <a:gd name="connsiteX21" fmla="*/ 400605 w 1287823"/>
              <a:gd name="connsiteY21" fmla="*/ 2156987 h 3471492"/>
              <a:gd name="connsiteX22" fmla="*/ 435397 w 1287823"/>
              <a:gd name="connsiteY22" fmla="*/ 2261357 h 3471492"/>
              <a:gd name="connsiteX23" fmla="*/ 452794 w 1287823"/>
              <a:gd name="connsiteY23" fmla="*/ 2313543 h 3471492"/>
              <a:gd name="connsiteX24" fmla="*/ 435397 w 1287823"/>
              <a:gd name="connsiteY24" fmla="*/ 2557073 h 3471492"/>
              <a:gd name="connsiteX25" fmla="*/ 418001 w 1287823"/>
              <a:gd name="connsiteY25" fmla="*/ 2696234 h 3471492"/>
              <a:gd name="connsiteX26" fmla="*/ 435397 w 1287823"/>
              <a:gd name="connsiteY26" fmla="*/ 3374641 h 3471492"/>
              <a:gd name="connsiteX0" fmla="*/ 1287823 w 1287823"/>
              <a:gd name="connsiteY0" fmla="*/ 12111 h 3483603"/>
              <a:gd name="connsiteX1" fmla="*/ 1131255 w 1287823"/>
              <a:gd name="connsiteY1" fmla="*/ 29506 h 3483603"/>
              <a:gd name="connsiteX2" fmla="*/ 644155 w 1287823"/>
              <a:gd name="connsiteY2" fmla="*/ 360012 h 3483603"/>
              <a:gd name="connsiteX3" fmla="*/ 539776 w 1287823"/>
              <a:gd name="connsiteY3" fmla="*/ 464383 h 3483603"/>
              <a:gd name="connsiteX4" fmla="*/ 487587 w 1287823"/>
              <a:gd name="connsiteY4" fmla="*/ 516568 h 3483603"/>
              <a:gd name="connsiteX5" fmla="*/ 435397 w 1287823"/>
              <a:gd name="connsiteY5" fmla="*/ 551358 h 3483603"/>
              <a:gd name="connsiteX6" fmla="*/ 365812 w 1287823"/>
              <a:gd name="connsiteY6" fmla="*/ 655728 h 3483603"/>
              <a:gd name="connsiteX7" fmla="*/ 331019 w 1287823"/>
              <a:gd name="connsiteY7" fmla="*/ 707914 h 3483603"/>
              <a:gd name="connsiteX8" fmla="*/ 278830 w 1287823"/>
              <a:gd name="connsiteY8" fmla="*/ 760099 h 3483603"/>
              <a:gd name="connsiteX9" fmla="*/ 226640 w 1287823"/>
              <a:gd name="connsiteY9" fmla="*/ 899259 h 3483603"/>
              <a:gd name="connsiteX10" fmla="*/ 174451 w 1287823"/>
              <a:gd name="connsiteY10" fmla="*/ 1021025 h 3483603"/>
              <a:gd name="connsiteX11" fmla="*/ 139658 w 1287823"/>
              <a:gd name="connsiteY11" fmla="*/ 1142790 h 3483603"/>
              <a:gd name="connsiteX12" fmla="*/ 87469 w 1287823"/>
              <a:gd name="connsiteY12" fmla="*/ 1177580 h 3483603"/>
              <a:gd name="connsiteX13" fmla="*/ 52676 w 1287823"/>
              <a:gd name="connsiteY13" fmla="*/ 1247160 h 3483603"/>
              <a:gd name="connsiteX14" fmla="*/ 487 w 1287823"/>
              <a:gd name="connsiteY14" fmla="*/ 1299345 h 3483603"/>
              <a:gd name="connsiteX15" fmla="*/ 87469 w 1287823"/>
              <a:gd name="connsiteY15" fmla="*/ 1421111 h 3483603"/>
              <a:gd name="connsiteX16" fmla="*/ 209244 w 1287823"/>
              <a:gd name="connsiteY16" fmla="*/ 1716827 h 3483603"/>
              <a:gd name="connsiteX17" fmla="*/ 261433 w 1287823"/>
              <a:gd name="connsiteY17" fmla="*/ 1890777 h 3483603"/>
              <a:gd name="connsiteX18" fmla="*/ 296226 w 1287823"/>
              <a:gd name="connsiteY18" fmla="*/ 1960357 h 3483603"/>
              <a:gd name="connsiteX19" fmla="*/ 331019 w 1287823"/>
              <a:gd name="connsiteY19" fmla="*/ 2047333 h 3483603"/>
              <a:gd name="connsiteX20" fmla="*/ 400605 w 1287823"/>
              <a:gd name="connsiteY20" fmla="*/ 2169098 h 3483603"/>
              <a:gd name="connsiteX21" fmla="*/ 435397 w 1287823"/>
              <a:gd name="connsiteY21" fmla="*/ 2273468 h 3483603"/>
              <a:gd name="connsiteX22" fmla="*/ 452794 w 1287823"/>
              <a:gd name="connsiteY22" fmla="*/ 2325654 h 3483603"/>
              <a:gd name="connsiteX23" fmla="*/ 435397 w 1287823"/>
              <a:gd name="connsiteY23" fmla="*/ 2569184 h 3483603"/>
              <a:gd name="connsiteX24" fmla="*/ 418001 w 1287823"/>
              <a:gd name="connsiteY24" fmla="*/ 2708345 h 3483603"/>
              <a:gd name="connsiteX25" fmla="*/ 435397 w 1287823"/>
              <a:gd name="connsiteY25" fmla="*/ 3386752 h 3483603"/>
              <a:gd name="connsiteX0" fmla="*/ 1287823 w 1287823"/>
              <a:gd name="connsiteY0" fmla="*/ 0 h 3471492"/>
              <a:gd name="connsiteX1" fmla="*/ 644155 w 1287823"/>
              <a:gd name="connsiteY1" fmla="*/ 347901 h 3471492"/>
              <a:gd name="connsiteX2" fmla="*/ 539776 w 1287823"/>
              <a:gd name="connsiteY2" fmla="*/ 452272 h 3471492"/>
              <a:gd name="connsiteX3" fmla="*/ 487587 w 1287823"/>
              <a:gd name="connsiteY3" fmla="*/ 504457 h 3471492"/>
              <a:gd name="connsiteX4" fmla="*/ 435397 w 1287823"/>
              <a:gd name="connsiteY4" fmla="*/ 539247 h 3471492"/>
              <a:gd name="connsiteX5" fmla="*/ 365812 w 1287823"/>
              <a:gd name="connsiteY5" fmla="*/ 643617 h 3471492"/>
              <a:gd name="connsiteX6" fmla="*/ 331019 w 1287823"/>
              <a:gd name="connsiteY6" fmla="*/ 695803 h 3471492"/>
              <a:gd name="connsiteX7" fmla="*/ 278830 w 1287823"/>
              <a:gd name="connsiteY7" fmla="*/ 747988 h 3471492"/>
              <a:gd name="connsiteX8" fmla="*/ 226640 w 1287823"/>
              <a:gd name="connsiteY8" fmla="*/ 887148 h 3471492"/>
              <a:gd name="connsiteX9" fmla="*/ 174451 w 1287823"/>
              <a:gd name="connsiteY9" fmla="*/ 1008914 h 3471492"/>
              <a:gd name="connsiteX10" fmla="*/ 139658 w 1287823"/>
              <a:gd name="connsiteY10" fmla="*/ 1130679 h 3471492"/>
              <a:gd name="connsiteX11" fmla="*/ 87469 w 1287823"/>
              <a:gd name="connsiteY11" fmla="*/ 1165469 h 3471492"/>
              <a:gd name="connsiteX12" fmla="*/ 52676 w 1287823"/>
              <a:gd name="connsiteY12" fmla="*/ 1235049 h 3471492"/>
              <a:gd name="connsiteX13" fmla="*/ 487 w 1287823"/>
              <a:gd name="connsiteY13" fmla="*/ 1287234 h 3471492"/>
              <a:gd name="connsiteX14" fmla="*/ 87469 w 1287823"/>
              <a:gd name="connsiteY14" fmla="*/ 1409000 h 3471492"/>
              <a:gd name="connsiteX15" fmla="*/ 209244 w 1287823"/>
              <a:gd name="connsiteY15" fmla="*/ 1704716 h 3471492"/>
              <a:gd name="connsiteX16" fmla="*/ 261433 w 1287823"/>
              <a:gd name="connsiteY16" fmla="*/ 1878666 h 3471492"/>
              <a:gd name="connsiteX17" fmla="*/ 296226 w 1287823"/>
              <a:gd name="connsiteY17" fmla="*/ 1948246 h 3471492"/>
              <a:gd name="connsiteX18" fmla="*/ 331019 w 1287823"/>
              <a:gd name="connsiteY18" fmla="*/ 2035222 h 3471492"/>
              <a:gd name="connsiteX19" fmla="*/ 400605 w 1287823"/>
              <a:gd name="connsiteY19" fmla="*/ 2156987 h 3471492"/>
              <a:gd name="connsiteX20" fmla="*/ 435397 w 1287823"/>
              <a:gd name="connsiteY20" fmla="*/ 2261357 h 3471492"/>
              <a:gd name="connsiteX21" fmla="*/ 452794 w 1287823"/>
              <a:gd name="connsiteY21" fmla="*/ 2313543 h 3471492"/>
              <a:gd name="connsiteX22" fmla="*/ 435397 w 1287823"/>
              <a:gd name="connsiteY22" fmla="*/ 2557073 h 3471492"/>
              <a:gd name="connsiteX23" fmla="*/ 418001 w 1287823"/>
              <a:gd name="connsiteY23" fmla="*/ 2696234 h 3471492"/>
              <a:gd name="connsiteX24" fmla="*/ 435397 w 1287823"/>
              <a:gd name="connsiteY24" fmla="*/ 3374641 h 3471492"/>
              <a:gd name="connsiteX0" fmla="*/ 644155 w 644155"/>
              <a:gd name="connsiteY0" fmla="*/ 0 h 3123591"/>
              <a:gd name="connsiteX1" fmla="*/ 539776 w 644155"/>
              <a:gd name="connsiteY1" fmla="*/ 104371 h 3123591"/>
              <a:gd name="connsiteX2" fmla="*/ 487587 w 644155"/>
              <a:gd name="connsiteY2" fmla="*/ 156556 h 3123591"/>
              <a:gd name="connsiteX3" fmla="*/ 435397 w 644155"/>
              <a:gd name="connsiteY3" fmla="*/ 191346 h 3123591"/>
              <a:gd name="connsiteX4" fmla="*/ 365812 w 644155"/>
              <a:gd name="connsiteY4" fmla="*/ 295716 h 3123591"/>
              <a:gd name="connsiteX5" fmla="*/ 331019 w 644155"/>
              <a:gd name="connsiteY5" fmla="*/ 347902 h 3123591"/>
              <a:gd name="connsiteX6" fmla="*/ 278830 w 644155"/>
              <a:gd name="connsiteY6" fmla="*/ 400087 h 3123591"/>
              <a:gd name="connsiteX7" fmla="*/ 226640 w 644155"/>
              <a:gd name="connsiteY7" fmla="*/ 539247 h 3123591"/>
              <a:gd name="connsiteX8" fmla="*/ 174451 w 644155"/>
              <a:gd name="connsiteY8" fmla="*/ 661013 h 3123591"/>
              <a:gd name="connsiteX9" fmla="*/ 139658 w 644155"/>
              <a:gd name="connsiteY9" fmla="*/ 782778 h 3123591"/>
              <a:gd name="connsiteX10" fmla="*/ 87469 w 644155"/>
              <a:gd name="connsiteY10" fmla="*/ 817568 h 3123591"/>
              <a:gd name="connsiteX11" fmla="*/ 52676 w 644155"/>
              <a:gd name="connsiteY11" fmla="*/ 887148 h 3123591"/>
              <a:gd name="connsiteX12" fmla="*/ 487 w 644155"/>
              <a:gd name="connsiteY12" fmla="*/ 939333 h 3123591"/>
              <a:gd name="connsiteX13" fmla="*/ 87469 w 644155"/>
              <a:gd name="connsiteY13" fmla="*/ 1061099 h 3123591"/>
              <a:gd name="connsiteX14" fmla="*/ 209244 w 644155"/>
              <a:gd name="connsiteY14" fmla="*/ 1356815 h 3123591"/>
              <a:gd name="connsiteX15" fmla="*/ 261433 w 644155"/>
              <a:gd name="connsiteY15" fmla="*/ 1530765 h 3123591"/>
              <a:gd name="connsiteX16" fmla="*/ 296226 w 644155"/>
              <a:gd name="connsiteY16" fmla="*/ 1600345 h 3123591"/>
              <a:gd name="connsiteX17" fmla="*/ 331019 w 644155"/>
              <a:gd name="connsiteY17" fmla="*/ 1687321 h 3123591"/>
              <a:gd name="connsiteX18" fmla="*/ 400605 w 644155"/>
              <a:gd name="connsiteY18" fmla="*/ 1809086 h 3123591"/>
              <a:gd name="connsiteX19" fmla="*/ 435397 w 644155"/>
              <a:gd name="connsiteY19" fmla="*/ 1913456 h 3123591"/>
              <a:gd name="connsiteX20" fmla="*/ 452794 w 644155"/>
              <a:gd name="connsiteY20" fmla="*/ 1965642 h 3123591"/>
              <a:gd name="connsiteX21" fmla="*/ 435397 w 644155"/>
              <a:gd name="connsiteY21" fmla="*/ 2209172 h 3123591"/>
              <a:gd name="connsiteX22" fmla="*/ 418001 w 644155"/>
              <a:gd name="connsiteY22" fmla="*/ 2348333 h 3123591"/>
              <a:gd name="connsiteX23" fmla="*/ 435397 w 644155"/>
              <a:gd name="connsiteY23" fmla="*/ 3026740 h 3123591"/>
              <a:gd name="connsiteX0" fmla="*/ 539776 w 539776"/>
              <a:gd name="connsiteY0" fmla="*/ 0 h 3019220"/>
              <a:gd name="connsiteX1" fmla="*/ 487587 w 539776"/>
              <a:gd name="connsiteY1" fmla="*/ 52185 h 3019220"/>
              <a:gd name="connsiteX2" fmla="*/ 435397 w 539776"/>
              <a:gd name="connsiteY2" fmla="*/ 86975 h 3019220"/>
              <a:gd name="connsiteX3" fmla="*/ 365812 w 539776"/>
              <a:gd name="connsiteY3" fmla="*/ 191345 h 3019220"/>
              <a:gd name="connsiteX4" fmla="*/ 331019 w 539776"/>
              <a:gd name="connsiteY4" fmla="*/ 243531 h 3019220"/>
              <a:gd name="connsiteX5" fmla="*/ 278830 w 539776"/>
              <a:gd name="connsiteY5" fmla="*/ 295716 h 3019220"/>
              <a:gd name="connsiteX6" fmla="*/ 226640 w 539776"/>
              <a:gd name="connsiteY6" fmla="*/ 434876 h 3019220"/>
              <a:gd name="connsiteX7" fmla="*/ 174451 w 539776"/>
              <a:gd name="connsiteY7" fmla="*/ 556642 h 3019220"/>
              <a:gd name="connsiteX8" fmla="*/ 139658 w 539776"/>
              <a:gd name="connsiteY8" fmla="*/ 678407 h 3019220"/>
              <a:gd name="connsiteX9" fmla="*/ 87469 w 539776"/>
              <a:gd name="connsiteY9" fmla="*/ 713197 h 3019220"/>
              <a:gd name="connsiteX10" fmla="*/ 52676 w 539776"/>
              <a:gd name="connsiteY10" fmla="*/ 782777 h 3019220"/>
              <a:gd name="connsiteX11" fmla="*/ 487 w 539776"/>
              <a:gd name="connsiteY11" fmla="*/ 834962 h 3019220"/>
              <a:gd name="connsiteX12" fmla="*/ 87469 w 539776"/>
              <a:gd name="connsiteY12" fmla="*/ 956728 h 3019220"/>
              <a:gd name="connsiteX13" fmla="*/ 209244 w 539776"/>
              <a:gd name="connsiteY13" fmla="*/ 1252444 h 3019220"/>
              <a:gd name="connsiteX14" fmla="*/ 261433 w 539776"/>
              <a:gd name="connsiteY14" fmla="*/ 1426394 h 3019220"/>
              <a:gd name="connsiteX15" fmla="*/ 296226 w 539776"/>
              <a:gd name="connsiteY15" fmla="*/ 1495974 h 3019220"/>
              <a:gd name="connsiteX16" fmla="*/ 331019 w 539776"/>
              <a:gd name="connsiteY16" fmla="*/ 1582950 h 3019220"/>
              <a:gd name="connsiteX17" fmla="*/ 400605 w 539776"/>
              <a:gd name="connsiteY17" fmla="*/ 1704715 h 3019220"/>
              <a:gd name="connsiteX18" fmla="*/ 435397 w 539776"/>
              <a:gd name="connsiteY18" fmla="*/ 1809085 h 3019220"/>
              <a:gd name="connsiteX19" fmla="*/ 452794 w 539776"/>
              <a:gd name="connsiteY19" fmla="*/ 1861271 h 3019220"/>
              <a:gd name="connsiteX20" fmla="*/ 435397 w 539776"/>
              <a:gd name="connsiteY20" fmla="*/ 2104801 h 3019220"/>
              <a:gd name="connsiteX21" fmla="*/ 418001 w 539776"/>
              <a:gd name="connsiteY21" fmla="*/ 2243962 h 3019220"/>
              <a:gd name="connsiteX22" fmla="*/ 435397 w 539776"/>
              <a:gd name="connsiteY22" fmla="*/ 2922369 h 3019220"/>
              <a:gd name="connsiteX0" fmla="*/ 539776 w 539776"/>
              <a:gd name="connsiteY0" fmla="*/ 0 h 3019220"/>
              <a:gd name="connsiteX1" fmla="*/ 487587 w 539776"/>
              <a:gd name="connsiteY1" fmla="*/ 52185 h 3019220"/>
              <a:gd name="connsiteX2" fmla="*/ 435397 w 539776"/>
              <a:gd name="connsiteY2" fmla="*/ 86975 h 3019220"/>
              <a:gd name="connsiteX3" fmla="*/ 331019 w 539776"/>
              <a:gd name="connsiteY3" fmla="*/ 243531 h 3019220"/>
              <a:gd name="connsiteX4" fmla="*/ 278830 w 539776"/>
              <a:gd name="connsiteY4" fmla="*/ 295716 h 3019220"/>
              <a:gd name="connsiteX5" fmla="*/ 226640 w 539776"/>
              <a:gd name="connsiteY5" fmla="*/ 434876 h 3019220"/>
              <a:gd name="connsiteX6" fmla="*/ 174451 w 539776"/>
              <a:gd name="connsiteY6" fmla="*/ 556642 h 3019220"/>
              <a:gd name="connsiteX7" fmla="*/ 139658 w 539776"/>
              <a:gd name="connsiteY7" fmla="*/ 678407 h 3019220"/>
              <a:gd name="connsiteX8" fmla="*/ 87469 w 539776"/>
              <a:gd name="connsiteY8" fmla="*/ 713197 h 3019220"/>
              <a:gd name="connsiteX9" fmla="*/ 52676 w 539776"/>
              <a:gd name="connsiteY9" fmla="*/ 782777 h 3019220"/>
              <a:gd name="connsiteX10" fmla="*/ 487 w 539776"/>
              <a:gd name="connsiteY10" fmla="*/ 834962 h 3019220"/>
              <a:gd name="connsiteX11" fmla="*/ 87469 w 539776"/>
              <a:gd name="connsiteY11" fmla="*/ 956728 h 3019220"/>
              <a:gd name="connsiteX12" fmla="*/ 209244 w 539776"/>
              <a:gd name="connsiteY12" fmla="*/ 1252444 h 3019220"/>
              <a:gd name="connsiteX13" fmla="*/ 261433 w 539776"/>
              <a:gd name="connsiteY13" fmla="*/ 1426394 h 3019220"/>
              <a:gd name="connsiteX14" fmla="*/ 296226 w 539776"/>
              <a:gd name="connsiteY14" fmla="*/ 1495974 h 3019220"/>
              <a:gd name="connsiteX15" fmla="*/ 331019 w 539776"/>
              <a:gd name="connsiteY15" fmla="*/ 1582950 h 3019220"/>
              <a:gd name="connsiteX16" fmla="*/ 400605 w 539776"/>
              <a:gd name="connsiteY16" fmla="*/ 1704715 h 3019220"/>
              <a:gd name="connsiteX17" fmla="*/ 435397 w 539776"/>
              <a:gd name="connsiteY17" fmla="*/ 1809085 h 3019220"/>
              <a:gd name="connsiteX18" fmla="*/ 452794 w 539776"/>
              <a:gd name="connsiteY18" fmla="*/ 1861271 h 3019220"/>
              <a:gd name="connsiteX19" fmla="*/ 435397 w 539776"/>
              <a:gd name="connsiteY19" fmla="*/ 2104801 h 3019220"/>
              <a:gd name="connsiteX20" fmla="*/ 418001 w 539776"/>
              <a:gd name="connsiteY20" fmla="*/ 2243962 h 3019220"/>
              <a:gd name="connsiteX21" fmla="*/ 435397 w 539776"/>
              <a:gd name="connsiteY21" fmla="*/ 2922369 h 3019220"/>
              <a:gd name="connsiteX0" fmla="*/ 539776 w 539776"/>
              <a:gd name="connsiteY0" fmla="*/ 0 h 3019220"/>
              <a:gd name="connsiteX1" fmla="*/ 487587 w 539776"/>
              <a:gd name="connsiteY1" fmla="*/ 52185 h 3019220"/>
              <a:gd name="connsiteX2" fmla="*/ 331019 w 539776"/>
              <a:gd name="connsiteY2" fmla="*/ 243531 h 3019220"/>
              <a:gd name="connsiteX3" fmla="*/ 278830 w 539776"/>
              <a:gd name="connsiteY3" fmla="*/ 295716 h 3019220"/>
              <a:gd name="connsiteX4" fmla="*/ 226640 w 539776"/>
              <a:gd name="connsiteY4" fmla="*/ 434876 h 3019220"/>
              <a:gd name="connsiteX5" fmla="*/ 174451 w 539776"/>
              <a:gd name="connsiteY5" fmla="*/ 556642 h 3019220"/>
              <a:gd name="connsiteX6" fmla="*/ 139658 w 539776"/>
              <a:gd name="connsiteY6" fmla="*/ 678407 h 3019220"/>
              <a:gd name="connsiteX7" fmla="*/ 87469 w 539776"/>
              <a:gd name="connsiteY7" fmla="*/ 713197 h 3019220"/>
              <a:gd name="connsiteX8" fmla="*/ 52676 w 539776"/>
              <a:gd name="connsiteY8" fmla="*/ 782777 h 3019220"/>
              <a:gd name="connsiteX9" fmla="*/ 487 w 539776"/>
              <a:gd name="connsiteY9" fmla="*/ 834962 h 3019220"/>
              <a:gd name="connsiteX10" fmla="*/ 87469 w 539776"/>
              <a:gd name="connsiteY10" fmla="*/ 956728 h 3019220"/>
              <a:gd name="connsiteX11" fmla="*/ 209244 w 539776"/>
              <a:gd name="connsiteY11" fmla="*/ 1252444 h 3019220"/>
              <a:gd name="connsiteX12" fmla="*/ 261433 w 539776"/>
              <a:gd name="connsiteY12" fmla="*/ 1426394 h 3019220"/>
              <a:gd name="connsiteX13" fmla="*/ 296226 w 539776"/>
              <a:gd name="connsiteY13" fmla="*/ 1495974 h 3019220"/>
              <a:gd name="connsiteX14" fmla="*/ 331019 w 539776"/>
              <a:gd name="connsiteY14" fmla="*/ 1582950 h 3019220"/>
              <a:gd name="connsiteX15" fmla="*/ 400605 w 539776"/>
              <a:gd name="connsiteY15" fmla="*/ 1704715 h 3019220"/>
              <a:gd name="connsiteX16" fmla="*/ 435397 w 539776"/>
              <a:gd name="connsiteY16" fmla="*/ 1809085 h 3019220"/>
              <a:gd name="connsiteX17" fmla="*/ 452794 w 539776"/>
              <a:gd name="connsiteY17" fmla="*/ 1861271 h 3019220"/>
              <a:gd name="connsiteX18" fmla="*/ 435397 w 539776"/>
              <a:gd name="connsiteY18" fmla="*/ 2104801 h 3019220"/>
              <a:gd name="connsiteX19" fmla="*/ 418001 w 539776"/>
              <a:gd name="connsiteY19" fmla="*/ 2243962 h 3019220"/>
              <a:gd name="connsiteX20" fmla="*/ 435397 w 539776"/>
              <a:gd name="connsiteY20" fmla="*/ 2922369 h 3019220"/>
              <a:gd name="connsiteX0" fmla="*/ 539776 w 539776"/>
              <a:gd name="connsiteY0" fmla="*/ 0 h 3019220"/>
              <a:gd name="connsiteX1" fmla="*/ 331019 w 539776"/>
              <a:gd name="connsiteY1" fmla="*/ 243531 h 3019220"/>
              <a:gd name="connsiteX2" fmla="*/ 278830 w 539776"/>
              <a:gd name="connsiteY2" fmla="*/ 295716 h 3019220"/>
              <a:gd name="connsiteX3" fmla="*/ 226640 w 539776"/>
              <a:gd name="connsiteY3" fmla="*/ 434876 h 3019220"/>
              <a:gd name="connsiteX4" fmla="*/ 174451 w 539776"/>
              <a:gd name="connsiteY4" fmla="*/ 556642 h 3019220"/>
              <a:gd name="connsiteX5" fmla="*/ 139658 w 539776"/>
              <a:gd name="connsiteY5" fmla="*/ 678407 h 3019220"/>
              <a:gd name="connsiteX6" fmla="*/ 87469 w 539776"/>
              <a:gd name="connsiteY6" fmla="*/ 713197 h 3019220"/>
              <a:gd name="connsiteX7" fmla="*/ 52676 w 539776"/>
              <a:gd name="connsiteY7" fmla="*/ 782777 h 3019220"/>
              <a:gd name="connsiteX8" fmla="*/ 487 w 539776"/>
              <a:gd name="connsiteY8" fmla="*/ 834962 h 3019220"/>
              <a:gd name="connsiteX9" fmla="*/ 87469 w 539776"/>
              <a:gd name="connsiteY9" fmla="*/ 956728 h 3019220"/>
              <a:gd name="connsiteX10" fmla="*/ 209244 w 539776"/>
              <a:gd name="connsiteY10" fmla="*/ 1252444 h 3019220"/>
              <a:gd name="connsiteX11" fmla="*/ 261433 w 539776"/>
              <a:gd name="connsiteY11" fmla="*/ 1426394 h 3019220"/>
              <a:gd name="connsiteX12" fmla="*/ 296226 w 539776"/>
              <a:gd name="connsiteY12" fmla="*/ 1495974 h 3019220"/>
              <a:gd name="connsiteX13" fmla="*/ 331019 w 539776"/>
              <a:gd name="connsiteY13" fmla="*/ 1582950 h 3019220"/>
              <a:gd name="connsiteX14" fmla="*/ 400605 w 539776"/>
              <a:gd name="connsiteY14" fmla="*/ 1704715 h 3019220"/>
              <a:gd name="connsiteX15" fmla="*/ 435397 w 539776"/>
              <a:gd name="connsiteY15" fmla="*/ 1809085 h 3019220"/>
              <a:gd name="connsiteX16" fmla="*/ 452794 w 539776"/>
              <a:gd name="connsiteY16" fmla="*/ 1861271 h 3019220"/>
              <a:gd name="connsiteX17" fmla="*/ 435397 w 539776"/>
              <a:gd name="connsiteY17" fmla="*/ 2104801 h 3019220"/>
              <a:gd name="connsiteX18" fmla="*/ 418001 w 539776"/>
              <a:gd name="connsiteY18" fmla="*/ 2243962 h 3019220"/>
              <a:gd name="connsiteX19" fmla="*/ 435397 w 539776"/>
              <a:gd name="connsiteY19" fmla="*/ 2922369 h 3019220"/>
              <a:gd name="connsiteX0" fmla="*/ 331019 w 452794"/>
              <a:gd name="connsiteY0" fmla="*/ 0 h 2775689"/>
              <a:gd name="connsiteX1" fmla="*/ 278830 w 452794"/>
              <a:gd name="connsiteY1" fmla="*/ 52185 h 2775689"/>
              <a:gd name="connsiteX2" fmla="*/ 226640 w 452794"/>
              <a:gd name="connsiteY2" fmla="*/ 191345 h 2775689"/>
              <a:gd name="connsiteX3" fmla="*/ 174451 w 452794"/>
              <a:gd name="connsiteY3" fmla="*/ 313111 h 2775689"/>
              <a:gd name="connsiteX4" fmla="*/ 139658 w 452794"/>
              <a:gd name="connsiteY4" fmla="*/ 434876 h 2775689"/>
              <a:gd name="connsiteX5" fmla="*/ 87469 w 452794"/>
              <a:gd name="connsiteY5" fmla="*/ 469666 h 2775689"/>
              <a:gd name="connsiteX6" fmla="*/ 52676 w 452794"/>
              <a:gd name="connsiteY6" fmla="*/ 539246 h 2775689"/>
              <a:gd name="connsiteX7" fmla="*/ 487 w 452794"/>
              <a:gd name="connsiteY7" fmla="*/ 591431 h 2775689"/>
              <a:gd name="connsiteX8" fmla="*/ 87469 w 452794"/>
              <a:gd name="connsiteY8" fmla="*/ 713197 h 2775689"/>
              <a:gd name="connsiteX9" fmla="*/ 209244 w 452794"/>
              <a:gd name="connsiteY9" fmla="*/ 1008913 h 2775689"/>
              <a:gd name="connsiteX10" fmla="*/ 261433 w 452794"/>
              <a:gd name="connsiteY10" fmla="*/ 1182863 h 2775689"/>
              <a:gd name="connsiteX11" fmla="*/ 296226 w 452794"/>
              <a:gd name="connsiteY11" fmla="*/ 1252443 h 2775689"/>
              <a:gd name="connsiteX12" fmla="*/ 331019 w 452794"/>
              <a:gd name="connsiteY12" fmla="*/ 1339419 h 2775689"/>
              <a:gd name="connsiteX13" fmla="*/ 400605 w 452794"/>
              <a:gd name="connsiteY13" fmla="*/ 1461184 h 2775689"/>
              <a:gd name="connsiteX14" fmla="*/ 435397 w 452794"/>
              <a:gd name="connsiteY14" fmla="*/ 1565554 h 2775689"/>
              <a:gd name="connsiteX15" fmla="*/ 452794 w 452794"/>
              <a:gd name="connsiteY15" fmla="*/ 1617740 h 2775689"/>
              <a:gd name="connsiteX16" fmla="*/ 435397 w 452794"/>
              <a:gd name="connsiteY16" fmla="*/ 1861270 h 2775689"/>
              <a:gd name="connsiteX17" fmla="*/ 418001 w 452794"/>
              <a:gd name="connsiteY17" fmla="*/ 2000431 h 2775689"/>
              <a:gd name="connsiteX18" fmla="*/ 435397 w 452794"/>
              <a:gd name="connsiteY18" fmla="*/ 2678838 h 2775689"/>
              <a:gd name="connsiteX0" fmla="*/ 331019 w 452794"/>
              <a:gd name="connsiteY0" fmla="*/ 0 h 2775689"/>
              <a:gd name="connsiteX1" fmla="*/ 226640 w 452794"/>
              <a:gd name="connsiteY1" fmla="*/ 191345 h 2775689"/>
              <a:gd name="connsiteX2" fmla="*/ 174451 w 452794"/>
              <a:gd name="connsiteY2" fmla="*/ 313111 h 2775689"/>
              <a:gd name="connsiteX3" fmla="*/ 139658 w 452794"/>
              <a:gd name="connsiteY3" fmla="*/ 434876 h 2775689"/>
              <a:gd name="connsiteX4" fmla="*/ 87469 w 452794"/>
              <a:gd name="connsiteY4" fmla="*/ 469666 h 2775689"/>
              <a:gd name="connsiteX5" fmla="*/ 52676 w 452794"/>
              <a:gd name="connsiteY5" fmla="*/ 539246 h 2775689"/>
              <a:gd name="connsiteX6" fmla="*/ 487 w 452794"/>
              <a:gd name="connsiteY6" fmla="*/ 591431 h 2775689"/>
              <a:gd name="connsiteX7" fmla="*/ 87469 w 452794"/>
              <a:gd name="connsiteY7" fmla="*/ 713197 h 2775689"/>
              <a:gd name="connsiteX8" fmla="*/ 209244 w 452794"/>
              <a:gd name="connsiteY8" fmla="*/ 1008913 h 2775689"/>
              <a:gd name="connsiteX9" fmla="*/ 261433 w 452794"/>
              <a:gd name="connsiteY9" fmla="*/ 1182863 h 2775689"/>
              <a:gd name="connsiteX10" fmla="*/ 296226 w 452794"/>
              <a:gd name="connsiteY10" fmla="*/ 1252443 h 2775689"/>
              <a:gd name="connsiteX11" fmla="*/ 331019 w 452794"/>
              <a:gd name="connsiteY11" fmla="*/ 1339419 h 2775689"/>
              <a:gd name="connsiteX12" fmla="*/ 400605 w 452794"/>
              <a:gd name="connsiteY12" fmla="*/ 1461184 h 2775689"/>
              <a:gd name="connsiteX13" fmla="*/ 435397 w 452794"/>
              <a:gd name="connsiteY13" fmla="*/ 1565554 h 2775689"/>
              <a:gd name="connsiteX14" fmla="*/ 452794 w 452794"/>
              <a:gd name="connsiteY14" fmla="*/ 1617740 h 2775689"/>
              <a:gd name="connsiteX15" fmla="*/ 435397 w 452794"/>
              <a:gd name="connsiteY15" fmla="*/ 1861270 h 2775689"/>
              <a:gd name="connsiteX16" fmla="*/ 418001 w 452794"/>
              <a:gd name="connsiteY16" fmla="*/ 2000431 h 2775689"/>
              <a:gd name="connsiteX17" fmla="*/ 435397 w 452794"/>
              <a:gd name="connsiteY17" fmla="*/ 2678838 h 2775689"/>
              <a:gd name="connsiteX0" fmla="*/ 226640 w 452794"/>
              <a:gd name="connsiteY0" fmla="*/ 0 h 2584344"/>
              <a:gd name="connsiteX1" fmla="*/ 174451 w 452794"/>
              <a:gd name="connsiteY1" fmla="*/ 121766 h 2584344"/>
              <a:gd name="connsiteX2" fmla="*/ 139658 w 452794"/>
              <a:gd name="connsiteY2" fmla="*/ 243531 h 2584344"/>
              <a:gd name="connsiteX3" fmla="*/ 87469 w 452794"/>
              <a:gd name="connsiteY3" fmla="*/ 278321 h 2584344"/>
              <a:gd name="connsiteX4" fmla="*/ 52676 w 452794"/>
              <a:gd name="connsiteY4" fmla="*/ 347901 h 2584344"/>
              <a:gd name="connsiteX5" fmla="*/ 487 w 452794"/>
              <a:gd name="connsiteY5" fmla="*/ 400086 h 2584344"/>
              <a:gd name="connsiteX6" fmla="*/ 87469 w 452794"/>
              <a:gd name="connsiteY6" fmla="*/ 521852 h 2584344"/>
              <a:gd name="connsiteX7" fmla="*/ 209244 w 452794"/>
              <a:gd name="connsiteY7" fmla="*/ 817568 h 2584344"/>
              <a:gd name="connsiteX8" fmla="*/ 261433 w 452794"/>
              <a:gd name="connsiteY8" fmla="*/ 991518 h 2584344"/>
              <a:gd name="connsiteX9" fmla="*/ 296226 w 452794"/>
              <a:gd name="connsiteY9" fmla="*/ 1061098 h 2584344"/>
              <a:gd name="connsiteX10" fmla="*/ 331019 w 452794"/>
              <a:gd name="connsiteY10" fmla="*/ 1148074 h 2584344"/>
              <a:gd name="connsiteX11" fmla="*/ 400605 w 452794"/>
              <a:gd name="connsiteY11" fmla="*/ 1269839 h 2584344"/>
              <a:gd name="connsiteX12" fmla="*/ 435397 w 452794"/>
              <a:gd name="connsiteY12" fmla="*/ 1374209 h 2584344"/>
              <a:gd name="connsiteX13" fmla="*/ 452794 w 452794"/>
              <a:gd name="connsiteY13" fmla="*/ 1426395 h 2584344"/>
              <a:gd name="connsiteX14" fmla="*/ 435397 w 452794"/>
              <a:gd name="connsiteY14" fmla="*/ 1669925 h 2584344"/>
              <a:gd name="connsiteX15" fmla="*/ 418001 w 452794"/>
              <a:gd name="connsiteY15" fmla="*/ 1809086 h 2584344"/>
              <a:gd name="connsiteX16" fmla="*/ 435397 w 452794"/>
              <a:gd name="connsiteY16" fmla="*/ 2487493 h 2584344"/>
              <a:gd name="connsiteX0" fmla="*/ 174451 w 452794"/>
              <a:gd name="connsiteY0" fmla="*/ 0 h 2462578"/>
              <a:gd name="connsiteX1" fmla="*/ 139658 w 452794"/>
              <a:gd name="connsiteY1" fmla="*/ 121765 h 2462578"/>
              <a:gd name="connsiteX2" fmla="*/ 87469 w 452794"/>
              <a:gd name="connsiteY2" fmla="*/ 156555 h 2462578"/>
              <a:gd name="connsiteX3" fmla="*/ 52676 w 452794"/>
              <a:gd name="connsiteY3" fmla="*/ 226135 h 2462578"/>
              <a:gd name="connsiteX4" fmla="*/ 487 w 452794"/>
              <a:gd name="connsiteY4" fmla="*/ 278320 h 2462578"/>
              <a:gd name="connsiteX5" fmla="*/ 87469 w 452794"/>
              <a:gd name="connsiteY5" fmla="*/ 400086 h 2462578"/>
              <a:gd name="connsiteX6" fmla="*/ 209244 w 452794"/>
              <a:gd name="connsiteY6" fmla="*/ 695802 h 2462578"/>
              <a:gd name="connsiteX7" fmla="*/ 261433 w 452794"/>
              <a:gd name="connsiteY7" fmla="*/ 869752 h 2462578"/>
              <a:gd name="connsiteX8" fmla="*/ 296226 w 452794"/>
              <a:gd name="connsiteY8" fmla="*/ 939332 h 2462578"/>
              <a:gd name="connsiteX9" fmla="*/ 331019 w 452794"/>
              <a:gd name="connsiteY9" fmla="*/ 1026308 h 2462578"/>
              <a:gd name="connsiteX10" fmla="*/ 400605 w 452794"/>
              <a:gd name="connsiteY10" fmla="*/ 1148073 h 2462578"/>
              <a:gd name="connsiteX11" fmla="*/ 435397 w 452794"/>
              <a:gd name="connsiteY11" fmla="*/ 1252443 h 2462578"/>
              <a:gd name="connsiteX12" fmla="*/ 452794 w 452794"/>
              <a:gd name="connsiteY12" fmla="*/ 1304629 h 2462578"/>
              <a:gd name="connsiteX13" fmla="*/ 435397 w 452794"/>
              <a:gd name="connsiteY13" fmla="*/ 1548159 h 2462578"/>
              <a:gd name="connsiteX14" fmla="*/ 418001 w 452794"/>
              <a:gd name="connsiteY14" fmla="*/ 1687320 h 2462578"/>
              <a:gd name="connsiteX15" fmla="*/ 435397 w 452794"/>
              <a:gd name="connsiteY15" fmla="*/ 2365727 h 2462578"/>
              <a:gd name="connsiteX0" fmla="*/ 139658 w 452794"/>
              <a:gd name="connsiteY0" fmla="*/ 0 h 2340813"/>
              <a:gd name="connsiteX1" fmla="*/ 87469 w 452794"/>
              <a:gd name="connsiteY1" fmla="*/ 34790 h 2340813"/>
              <a:gd name="connsiteX2" fmla="*/ 52676 w 452794"/>
              <a:gd name="connsiteY2" fmla="*/ 104370 h 2340813"/>
              <a:gd name="connsiteX3" fmla="*/ 487 w 452794"/>
              <a:gd name="connsiteY3" fmla="*/ 156555 h 2340813"/>
              <a:gd name="connsiteX4" fmla="*/ 87469 w 452794"/>
              <a:gd name="connsiteY4" fmla="*/ 278321 h 2340813"/>
              <a:gd name="connsiteX5" fmla="*/ 209244 w 452794"/>
              <a:gd name="connsiteY5" fmla="*/ 574037 h 2340813"/>
              <a:gd name="connsiteX6" fmla="*/ 261433 w 452794"/>
              <a:gd name="connsiteY6" fmla="*/ 747987 h 2340813"/>
              <a:gd name="connsiteX7" fmla="*/ 296226 w 452794"/>
              <a:gd name="connsiteY7" fmla="*/ 817567 h 2340813"/>
              <a:gd name="connsiteX8" fmla="*/ 331019 w 452794"/>
              <a:gd name="connsiteY8" fmla="*/ 904543 h 2340813"/>
              <a:gd name="connsiteX9" fmla="*/ 400605 w 452794"/>
              <a:gd name="connsiteY9" fmla="*/ 1026308 h 2340813"/>
              <a:gd name="connsiteX10" fmla="*/ 435397 w 452794"/>
              <a:gd name="connsiteY10" fmla="*/ 1130678 h 2340813"/>
              <a:gd name="connsiteX11" fmla="*/ 452794 w 452794"/>
              <a:gd name="connsiteY11" fmla="*/ 1182864 h 2340813"/>
              <a:gd name="connsiteX12" fmla="*/ 435397 w 452794"/>
              <a:gd name="connsiteY12" fmla="*/ 1426394 h 2340813"/>
              <a:gd name="connsiteX13" fmla="*/ 418001 w 452794"/>
              <a:gd name="connsiteY13" fmla="*/ 1565555 h 2340813"/>
              <a:gd name="connsiteX14" fmla="*/ 435397 w 452794"/>
              <a:gd name="connsiteY14" fmla="*/ 2243962 h 2340813"/>
              <a:gd name="connsiteX0" fmla="*/ 87469 w 452794"/>
              <a:gd name="connsiteY0" fmla="*/ 0 h 2306023"/>
              <a:gd name="connsiteX1" fmla="*/ 52676 w 452794"/>
              <a:gd name="connsiteY1" fmla="*/ 69580 h 2306023"/>
              <a:gd name="connsiteX2" fmla="*/ 487 w 452794"/>
              <a:gd name="connsiteY2" fmla="*/ 121765 h 2306023"/>
              <a:gd name="connsiteX3" fmla="*/ 87469 w 452794"/>
              <a:gd name="connsiteY3" fmla="*/ 243531 h 2306023"/>
              <a:gd name="connsiteX4" fmla="*/ 209244 w 452794"/>
              <a:gd name="connsiteY4" fmla="*/ 539247 h 2306023"/>
              <a:gd name="connsiteX5" fmla="*/ 261433 w 452794"/>
              <a:gd name="connsiteY5" fmla="*/ 713197 h 2306023"/>
              <a:gd name="connsiteX6" fmla="*/ 296226 w 452794"/>
              <a:gd name="connsiteY6" fmla="*/ 782777 h 2306023"/>
              <a:gd name="connsiteX7" fmla="*/ 331019 w 452794"/>
              <a:gd name="connsiteY7" fmla="*/ 869753 h 2306023"/>
              <a:gd name="connsiteX8" fmla="*/ 400605 w 452794"/>
              <a:gd name="connsiteY8" fmla="*/ 991518 h 2306023"/>
              <a:gd name="connsiteX9" fmla="*/ 435397 w 452794"/>
              <a:gd name="connsiteY9" fmla="*/ 1095888 h 2306023"/>
              <a:gd name="connsiteX10" fmla="*/ 452794 w 452794"/>
              <a:gd name="connsiteY10" fmla="*/ 1148074 h 2306023"/>
              <a:gd name="connsiteX11" fmla="*/ 435397 w 452794"/>
              <a:gd name="connsiteY11" fmla="*/ 1391604 h 2306023"/>
              <a:gd name="connsiteX12" fmla="*/ 418001 w 452794"/>
              <a:gd name="connsiteY12" fmla="*/ 1530765 h 2306023"/>
              <a:gd name="connsiteX13" fmla="*/ 435397 w 452794"/>
              <a:gd name="connsiteY13" fmla="*/ 2209172 h 2306023"/>
              <a:gd name="connsiteX0" fmla="*/ 86982 w 452307"/>
              <a:gd name="connsiteY0" fmla="*/ 0 h 2306023"/>
              <a:gd name="connsiteX1" fmla="*/ 0 w 452307"/>
              <a:gd name="connsiteY1" fmla="*/ 121765 h 2306023"/>
              <a:gd name="connsiteX2" fmla="*/ 86982 w 452307"/>
              <a:gd name="connsiteY2" fmla="*/ 243531 h 2306023"/>
              <a:gd name="connsiteX3" fmla="*/ 208757 w 452307"/>
              <a:gd name="connsiteY3" fmla="*/ 539247 h 2306023"/>
              <a:gd name="connsiteX4" fmla="*/ 260946 w 452307"/>
              <a:gd name="connsiteY4" fmla="*/ 713197 h 2306023"/>
              <a:gd name="connsiteX5" fmla="*/ 295739 w 452307"/>
              <a:gd name="connsiteY5" fmla="*/ 782777 h 2306023"/>
              <a:gd name="connsiteX6" fmla="*/ 330532 w 452307"/>
              <a:gd name="connsiteY6" fmla="*/ 869753 h 2306023"/>
              <a:gd name="connsiteX7" fmla="*/ 400118 w 452307"/>
              <a:gd name="connsiteY7" fmla="*/ 991518 h 2306023"/>
              <a:gd name="connsiteX8" fmla="*/ 434910 w 452307"/>
              <a:gd name="connsiteY8" fmla="*/ 1095888 h 2306023"/>
              <a:gd name="connsiteX9" fmla="*/ 452307 w 452307"/>
              <a:gd name="connsiteY9" fmla="*/ 1148074 h 2306023"/>
              <a:gd name="connsiteX10" fmla="*/ 434910 w 452307"/>
              <a:gd name="connsiteY10" fmla="*/ 1391604 h 2306023"/>
              <a:gd name="connsiteX11" fmla="*/ 417514 w 452307"/>
              <a:gd name="connsiteY11" fmla="*/ 1530765 h 2306023"/>
              <a:gd name="connsiteX12" fmla="*/ 434910 w 452307"/>
              <a:gd name="connsiteY12" fmla="*/ 2209172 h 2306023"/>
              <a:gd name="connsiteX0" fmla="*/ 0 w 452307"/>
              <a:gd name="connsiteY0" fmla="*/ 0 h 2184258"/>
              <a:gd name="connsiteX1" fmla="*/ 86982 w 452307"/>
              <a:gd name="connsiteY1" fmla="*/ 121766 h 2184258"/>
              <a:gd name="connsiteX2" fmla="*/ 208757 w 452307"/>
              <a:gd name="connsiteY2" fmla="*/ 417482 h 2184258"/>
              <a:gd name="connsiteX3" fmla="*/ 260946 w 452307"/>
              <a:gd name="connsiteY3" fmla="*/ 591432 h 2184258"/>
              <a:gd name="connsiteX4" fmla="*/ 295739 w 452307"/>
              <a:gd name="connsiteY4" fmla="*/ 661012 h 2184258"/>
              <a:gd name="connsiteX5" fmla="*/ 330532 w 452307"/>
              <a:gd name="connsiteY5" fmla="*/ 747988 h 2184258"/>
              <a:gd name="connsiteX6" fmla="*/ 400118 w 452307"/>
              <a:gd name="connsiteY6" fmla="*/ 869753 h 2184258"/>
              <a:gd name="connsiteX7" fmla="*/ 434910 w 452307"/>
              <a:gd name="connsiteY7" fmla="*/ 974123 h 2184258"/>
              <a:gd name="connsiteX8" fmla="*/ 452307 w 452307"/>
              <a:gd name="connsiteY8" fmla="*/ 1026309 h 2184258"/>
              <a:gd name="connsiteX9" fmla="*/ 434910 w 452307"/>
              <a:gd name="connsiteY9" fmla="*/ 1269839 h 2184258"/>
              <a:gd name="connsiteX10" fmla="*/ 417514 w 452307"/>
              <a:gd name="connsiteY10" fmla="*/ 1409000 h 2184258"/>
              <a:gd name="connsiteX11" fmla="*/ 434910 w 452307"/>
              <a:gd name="connsiteY11" fmla="*/ 2087407 h 218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307" h="2184258">
                <a:moveTo>
                  <a:pt x="0" y="0"/>
                </a:moveTo>
                <a:cubicBezTo>
                  <a:pt x="5799" y="28992"/>
                  <a:pt x="64673" y="77152"/>
                  <a:pt x="86982" y="121766"/>
                </a:cubicBezTo>
                <a:cubicBezTo>
                  <a:pt x="134659" y="217113"/>
                  <a:pt x="178123" y="315376"/>
                  <a:pt x="208757" y="417482"/>
                </a:cubicBezTo>
                <a:cubicBezTo>
                  <a:pt x="226153" y="475465"/>
                  <a:pt x="240584" y="534423"/>
                  <a:pt x="260946" y="591432"/>
                </a:cubicBezTo>
                <a:cubicBezTo>
                  <a:pt x="269668" y="615852"/>
                  <a:pt x="285207" y="637316"/>
                  <a:pt x="295739" y="661012"/>
                </a:cubicBezTo>
                <a:cubicBezTo>
                  <a:pt x="308422" y="689546"/>
                  <a:pt x="317849" y="719454"/>
                  <a:pt x="330532" y="747988"/>
                </a:cubicBezTo>
                <a:cubicBezTo>
                  <a:pt x="359960" y="814197"/>
                  <a:pt x="362804" y="813786"/>
                  <a:pt x="400118" y="869753"/>
                </a:cubicBezTo>
                <a:lnTo>
                  <a:pt x="434910" y="974123"/>
                </a:lnTo>
                <a:lnTo>
                  <a:pt x="452307" y="1026309"/>
                </a:lnTo>
                <a:cubicBezTo>
                  <a:pt x="446508" y="1107486"/>
                  <a:pt x="442279" y="1188790"/>
                  <a:pt x="434910" y="1269839"/>
                </a:cubicBezTo>
                <a:cubicBezTo>
                  <a:pt x="430677" y="1316395"/>
                  <a:pt x="417514" y="1362252"/>
                  <a:pt x="417514" y="1409000"/>
                </a:cubicBezTo>
                <a:cubicBezTo>
                  <a:pt x="417514" y="1635210"/>
                  <a:pt x="165265" y="2464300"/>
                  <a:pt x="434910" y="2087407"/>
                </a:cubicBezTo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923782" y="4696663"/>
            <a:ext cx="295740" cy="1322024"/>
          </a:xfrm>
          <a:custGeom>
            <a:avLst/>
            <a:gdLst>
              <a:gd name="connsiteX0" fmla="*/ 0 w 2052886"/>
              <a:gd name="connsiteY0" fmla="*/ 1182863 h 1734954"/>
              <a:gd name="connsiteX1" fmla="*/ 800235 w 2052886"/>
              <a:gd name="connsiteY1" fmla="*/ 1513369 h 1734954"/>
              <a:gd name="connsiteX2" fmla="*/ 939407 w 2052886"/>
              <a:gd name="connsiteY2" fmla="*/ 1582949 h 1734954"/>
              <a:gd name="connsiteX3" fmla="*/ 991596 w 2052886"/>
              <a:gd name="connsiteY3" fmla="*/ 1600345 h 1734954"/>
              <a:gd name="connsiteX4" fmla="*/ 1061182 w 2052886"/>
              <a:gd name="connsiteY4" fmla="*/ 1635135 h 1734954"/>
              <a:gd name="connsiteX5" fmla="*/ 1182957 w 2052886"/>
              <a:gd name="connsiteY5" fmla="*/ 1652530 h 1734954"/>
              <a:gd name="connsiteX6" fmla="*/ 1235146 w 2052886"/>
              <a:gd name="connsiteY6" fmla="*/ 1687320 h 1734954"/>
              <a:gd name="connsiteX7" fmla="*/ 1844021 w 2052886"/>
              <a:gd name="connsiteY7" fmla="*/ 1704715 h 1734954"/>
              <a:gd name="connsiteX8" fmla="*/ 2000589 w 2052886"/>
              <a:gd name="connsiteY8" fmla="*/ 1565554 h 1734954"/>
              <a:gd name="connsiteX9" fmla="*/ 2035382 w 2052886"/>
              <a:gd name="connsiteY9" fmla="*/ 1478579 h 1734954"/>
              <a:gd name="connsiteX10" fmla="*/ 2052779 w 2052886"/>
              <a:gd name="connsiteY10" fmla="*/ 1322024 h 1734954"/>
              <a:gd name="connsiteX11" fmla="*/ 1983193 w 2052886"/>
              <a:gd name="connsiteY11" fmla="*/ 643617 h 1734954"/>
              <a:gd name="connsiteX12" fmla="*/ 1948400 w 2052886"/>
              <a:gd name="connsiteY12" fmla="*/ 539246 h 1734954"/>
              <a:gd name="connsiteX13" fmla="*/ 1913607 w 2052886"/>
              <a:gd name="connsiteY13" fmla="*/ 417481 h 1734954"/>
              <a:gd name="connsiteX14" fmla="*/ 1878814 w 2052886"/>
              <a:gd name="connsiteY14" fmla="*/ 365296 h 1734954"/>
              <a:gd name="connsiteX15" fmla="*/ 1826625 w 2052886"/>
              <a:gd name="connsiteY15" fmla="*/ 226135 h 1734954"/>
              <a:gd name="connsiteX16" fmla="*/ 1791832 w 2052886"/>
              <a:gd name="connsiteY16" fmla="*/ 156555 h 1734954"/>
              <a:gd name="connsiteX17" fmla="*/ 1774436 w 2052886"/>
              <a:gd name="connsiteY17" fmla="*/ 52185 h 1734954"/>
              <a:gd name="connsiteX18" fmla="*/ 1757039 w 2052886"/>
              <a:gd name="connsiteY18" fmla="*/ 0 h 1734954"/>
              <a:gd name="connsiteX0" fmla="*/ 0 w 1252651"/>
              <a:gd name="connsiteY0" fmla="*/ 1513369 h 1734954"/>
              <a:gd name="connsiteX1" fmla="*/ 139172 w 1252651"/>
              <a:gd name="connsiteY1" fmla="*/ 1582949 h 1734954"/>
              <a:gd name="connsiteX2" fmla="*/ 191361 w 1252651"/>
              <a:gd name="connsiteY2" fmla="*/ 1600345 h 1734954"/>
              <a:gd name="connsiteX3" fmla="*/ 260947 w 1252651"/>
              <a:gd name="connsiteY3" fmla="*/ 1635135 h 1734954"/>
              <a:gd name="connsiteX4" fmla="*/ 382722 w 1252651"/>
              <a:gd name="connsiteY4" fmla="*/ 1652530 h 1734954"/>
              <a:gd name="connsiteX5" fmla="*/ 434911 w 1252651"/>
              <a:gd name="connsiteY5" fmla="*/ 1687320 h 1734954"/>
              <a:gd name="connsiteX6" fmla="*/ 1043786 w 1252651"/>
              <a:gd name="connsiteY6" fmla="*/ 1704715 h 1734954"/>
              <a:gd name="connsiteX7" fmla="*/ 1200354 w 1252651"/>
              <a:gd name="connsiteY7" fmla="*/ 1565554 h 1734954"/>
              <a:gd name="connsiteX8" fmla="*/ 1235147 w 1252651"/>
              <a:gd name="connsiteY8" fmla="*/ 1478579 h 1734954"/>
              <a:gd name="connsiteX9" fmla="*/ 1252544 w 1252651"/>
              <a:gd name="connsiteY9" fmla="*/ 1322024 h 1734954"/>
              <a:gd name="connsiteX10" fmla="*/ 1182958 w 1252651"/>
              <a:gd name="connsiteY10" fmla="*/ 643617 h 1734954"/>
              <a:gd name="connsiteX11" fmla="*/ 1148165 w 1252651"/>
              <a:gd name="connsiteY11" fmla="*/ 539246 h 1734954"/>
              <a:gd name="connsiteX12" fmla="*/ 1113372 w 1252651"/>
              <a:gd name="connsiteY12" fmla="*/ 417481 h 1734954"/>
              <a:gd name="connsiteX13" fmla="*/ 1078579 w 1252651"/>
              <a:gd name="connsiteY13" fmla="*/ 365296 h 1734954"/>
              <a:gd name="connsiteX14" fmla="*/ 1026390 w 1252651"/>
              <a:gd name="connsiteY14" fmla="*/ 226135 h 1734954"/>
              <a:gd name="connsiteX15" fmla="*/ 991597 w 1252651"/>
              <a:gd name="connsiteY15" fmla="*/ 156555 h 1734954"/>
              <a:gd name="connsiteX16" fmla="*/ 974201 w 1252651"/>
              <a:gd name="connsiteY16" fmla="*/ 52185 h 1734954"/>
              <a:gd name="connsiteX17" fmla="*/ 956804 w 1252651"/>
              <a:gd name="connsiteY17" fmla="*/ 0 h 1734954"/>
              <a:gd name="connsiteX0" fmla="*/ 0 w 1113479"/>
              <a:gd name="connsiteY0" fmla="*/ 1582949 h 1734954"/>
              <a:gd name="connsiteX1" fmla="*/ 52189 w 1113479"/>
              <a:gd name="connsiteY1" fmla="*/ 1600345 h 1734954"/>
              <a:gd name="connsiteX2" fmla="*/ 121775 w 1113479"/>
              <a:gd name="connsiteY2" fmla="*/ 1635135 h 1734954"/>
              <a:gd name="connsiteX3" fmla="*/ 243550 w 1113479"/>
              <a:gd name="connsiteY3" fmla="*/ 1652530 h 1734954"/>
              <a:gd name="connsiteX4" fmla="*/ 295739 w 1113479"/>
              <a:gd name="connsiteY4" fmla="*/ 1687320 h 1734954"/>
              <a:gd name="connsiteX5" fmla="*/ 904614 w 1113479"/>
              <a:gd name="connsiteY5" fmla="*/ 1704715 h 1734954"/>
              <a:gd name="connsiteX6" fmla="*/ 1061182 w 1113479"/>
              <a:gd name="connsiteY6" fmla="*/ 1565554 h 1734954"/>
              <a:gd name="connsiteX7" fmla="*/ 1095975 w 1113479"/>
              <a:gd name="connsiteY7" fmla="*/ 1478579 h 1734954"/>
              <a:gd name="connsiteX8" fmla="*/ 1113372 w 1113479"/>
              <a:gd name="connsiteY8" fmla="*/ 1322024 h 1734954"/>
              <a:gd name="connsiteX9" fmla="*/ 1043786 w 1113479"/>
              <a:gd name="connsiteY9" fmla="*/ 643617 h 1734954"/>
              <a:gd name="connsiteX10" fmla="*/ 1008993 w 1113479"/>
              <a:gd name="connsiteY10" fmla="*/ 539246 h 1734954"/>
              <a:gd name="connsiteX11" fmla="*/ 974200 w 1113479"/>
              <a:gd name="connsiteY11" fmla="*/ 417481 h 1734954"/>
              <a:gd name="connsiteX12" fmla="*/ 939407 w 1113479"/>
              <a:gd name="connsiteY12" fmla="*/ 365296 h 1734954"/>
              <a:gd name="connsiteX13" fmla="*/ 887218 w 1113479"/>
              <a:gd name="connsiteY13" fmla="*/ 226135 h 1734954"/>
              <a:gd name="connsiteX14" fmla="*/ 852425 w 1113479"/>
              <a:gd name="connsiteY14" fmla="*/ 156555 h 1734954"/>
              <a:gd name="connsiteX15" fmla="*/ 835029 w 1113479"/>
              <a:gd name="connsiteY15" fmla="*/ 52185 h 1734954"/>
              <a:gd name="connsiteX16" fmla="*/ 817632 w 1113479"/>
              <a:gd name="connsiteY16" fmla="*/ 0 h 1734954"/>
              <a:gd name="connsiteX0" fmla="*/ 0 w 1113479"/>
              <a:gd name="connsiteY0" fmla="*/ 1582949 h 1734954"/>
              <a:gd name="connsiteX1" fmla="*/ 121775 w 1113479"/>
              <a:gd name="connsiteY1" fmla="*/ 1635135 h 1734954"/>
              <a:gd name="connsiteX2" fmla="*/ 243550 w 1113479"/>
              <a:gd name="connsiteY2" fmla="*/ 1652530 h 1734954"/>
              <a:gd name="connsiteX3" fmla="*/ 295739 w 1113479"/>
              <a:gd name="connsiteY3" fmla="*/ 1687320 h 1734954"/>
              <a:gd name="connsiteX4" fmla="*/ 904614 w 1113479"/>
              <a:gd name="connsiteY4" fmla="*/ 1704715 h 1734954"/>
              <a:gd name="connsiteX5" fmla="*/ 1061182 w 1113479"/>
              <a:gd name="connsiteY5" fmla="*/ 1565554 h 1734954"/>
              <a:gd name="connsiteX6" fmla="*/ 1095975 w 1113479"/>
              <a:gd name="connsiteY6" fmla="*/ 1478579 h 1734954"/>
              <a:gd name="connsiteX7" fmla="*/ 1113372 w 1113479"/>
              <a:gd name="connsiteY7" fmla="*/ 1322024 h 1734954"/>
              <a:gd name="connsiteX8" fmla="*/ 1043786 w 1113479"/>
              <a:gd name="connsiteY8" fmla="*/ 643617 h 1734954"/>
              <a:gd name="connsiteX9" fmla="*/ 1008993 w 1113479"/>
              <a:gd name="connsiteY9" fmla="*/ 539246 h 1734954"/>
              <a:gd name="connsiteX10" fmla="*/ 974200 w 1113479"/>
              <a:gd name="connsiteY10" fmla="*/ 417481 h 1734954"/>
              <a:gd name="connsiteX11" fmla="*/ 939407 w 1113479"/>
              <a:gd name="connsiteY11" fmla="*/ 365296 h 1734954"/>
              <a:gd name="connsiteX12" fmla="*/ 887218 w 1113479"/>
              <a:gd name="connsiteY12" fmla="*/ 226135 h 1734954"/>
              <a:gd name="connsiteX13" fmla="*/ 852425 w 1113479"/>
              <a:gd name="connsiteY13" fmla="*/ 156555 h 1734954"/>
              <a:gd name="connsiteX14" fmla="*/ 835029 w 1113479"/>
              <a:gd name="connsiteY14" fmla="*/ 52185 h 1734954"/>
              <a:gd name="connsiteX15" fmla="*/ 817632 w 1113479"/>
              <a:gd name="connsiteY15" fmla="*/ 0 h 1734954"/>
              <a:gd name="connsiteX0" fmla="*/ 0 w 991704"/>
              <a:gd name="connsiteY0" fmla="*/ 1635135 h 1734954"/>
              <a:gd name="connsiteX1" fmla="*/ 121775 w 991704"/>
              <a:gd name="connsiteY1" fmla="*/ 1652530 h 1734954"/>
              <a:gd name="connsiteX2" fmla="*/ 173964 w 991704"/>
              <a:gd name="connsiteY2" fmla="*/ 1687320 h 1734954"/>
              <a:gd name="connsiteX3" fmla="*/ 782839 w 991704"/>
              <a:gd name="connsiteY3" fmla="*/ 1704715 h 1734954"/>
              <a:gd name="connsiteX4" fmla="*/ 939407 w 991704"/>
              <a:gd name="connsiteY4" fmla="*/ 1565554 h 1734954"/>
              <a:gd name="connsiteX5" fmla="*/ 974200 w 991704"/>
              <a:gd name="connsiteY5" fmla="*/ 1478579 h 1734954"/>
              <a:gd name="connsiteX6" fmla="*/ 991597 w 991704"/>
              <a:gd name="connsiteY6" fmla="*/ 1322024 h 1734954"/>
              <a:gd name="connsiteX7" fmla="*/ 922011 w 991704"/>
              <a:gd name="connsiteY7" fmla="*/ 643617 h 1734954"/>
              <a:gd name="connsiteX8" fmla="*/ 887218 w 991704"/>
              <a:gd name="connsiteY8" fmla="*/ 539246 h 1734954"/>
              <a:gd name="connsiteX9" fmla="*/ 852425 w 991704"/>
              <a:gd name="connsiteY9" fmla="*/ 417481 h 1734954"/>
              <a:gd name="connsiteX10" fmla="*/ 817632 w 991704"/>
              <a:gd name="connsiteY10" fmla="*/ 365296 h 1734954"/>
              <a:gd name="connsiteX11" fmla="*/ 765443 w 991704"/>
              <a:gd name="connsiteY11" fmla="*/ 226135 h 1734954"/>
              <a:gd name="connsiteX12" fmla="*/ 730650 w 991704"/>
              <a:gd name="connsiteY12" fmla="*/ 156555 h 1734954"/>
              <a:gd name="connsiteX13" fmla="*/ 713254 w 991704"/>
              <a:gd name="connsiteY13" fmla="*/ 52185 h 1734954"/>
              <a:gd name="connsiteX14" fmla="*/ 695857 w 991704"/>
              <a:gd name="connsiteY14" fmla="*/ 0 h 1734954"/>
              <a:gd name="connsiteX0" fmla="*/ 0 w 869929"/>
              <a:gd name="connsiteY0" fmla="*/ 1652530 h 1734954"/>
              <a:gd name="connsiteX1" fmla="*/ 52189 w 869929"/>
              <a:gd name="connsiteY1" fmla="*/ 1687320 h 1734954"/>
              <a:gd name="connsiteX2" fmla="*/ 661064 w 869929"/>
              <a:gd name="connsiteY2" fmla="*/ 1704715 h 1734954"/>
              <a:gd name="connsiteX3" fmla="*/ 817632 w 869929"/>
              <a:gd name="connsiteY3" fmla="*/ 1565554 h 1734954"/>
              <a:gd name="connsiteX4" fmla="*/ 852425 w 869929"/>
              <a:gd name="connsiteY4" fmla="*/ 1478579 h 1734954"/>
              <a:gd name="connsiteX5" fmla="*/ 869822 w 869929"/>
              <a:gd name="connsiteY5" fmla="*/ 1322024 h 1734954"/>
              <a:gd name="connsiteX6" fmla="*/ 800236 w 869929"/>
              <a:gd name="connsiteY6" fmla="*/ 643617 h 1734954"/>
              <a:gd name="connsiteX7" fmla="*/ 765443 w 869929"/>
              <a:gd name="connsiteY7" fmla="*/ 539246 h 1734954"/>
              <a:gd name="connsiteX8" fmla="*/ 730650 w 869929"/>
              <a:gd name="connsiteY8" fmla="*/ 417481 h 1734954"/>
              <a:gd name="connsiteX9" fmla="*/ 695857 w 869929"/>
              <a:gd name="connsiteY9" fmla="*/ 365296 h 1734954"/>
              <a:gd name="connsiteX10" fmla="*/ 643668 w 869929"/>
              <a:gd name="connsiteY10" fmla="*/ 226135 h 1734954"/>
              <a:gd name="connsiteX11" fmla="*/ 608875 w 869929"/>
              <a:gd name="connsiteY11" fmla="*/ 156555 h 1734954"/>
              <a:gd name="connsiteX12" fmla="*/ 591479 w 869929"/>
              <a:gd name="connsiteY12" fmla="*/ 52185 h 1734954"/>
              <a:gd name="connsiteX13" fmla="*/ 574082 w 869929"/>
              <a:gd name="connsiteY13" fmla="*/ 0 h 1734954"/>
              <a:gd name="connsiteX0" fmla="*/ 0 w 817740"/>
              <a:gd name="connsiteY0" fmla="*/ 1687320 h 1734954"/>
              <a:gd name="connsiteX1" fmla="*/ 608875 w 817740"/>
              <a:gd name="connsiteY1" fmla="*/ 1704715 h 1734954"/>
              <a:gd name="connsiteX2" fmla="*/ 765443 w 817740"/>
              <a:gd name="connsiteY2" fmla="*/ 1565554 h 1734954"/>
              <a:gd name="connsiteX3" fmla="*/ 800236 w 817740"/>
              <a:gd name="connsiteY3" fmla="*/ 1478579 h 1734954"/>
              <a:gd name="connsiteX4" fmla="*/ 817633 w 817740"/>
              <a:gd name="connsiteY4" fmla="*/ 1322024 h 1734954"/>
              <a:gd name="connsiteX5" fmla="*/ 748047 w 817740"/>
              <a:gd name="connsiteY5" fmla="*/ 643617 h 1734954"/>
              <a:gd name="connsiteX6" fmla="*/ 713254 w 817740"/>
              <a:gd name="connsiteY6" fmla="*/ 539246 h 1734954"/>
              <a:gd name="connsiteX7" fmla="*/ 678461 w 817740"/>
              <a:gd name="connsiteY7" fmla="*/ 417481 h 1734954"/>
              <a:gd name="connsiteX8" fmla="*/ 643668 w 817740"/>
              <a:gd name="connsiteY8" fmla="*/ 365296 h 1734954"/>
              <a:gd name="connsiteX9" fmla="*/ 591479 w 817740"/>
              <a:gd name="connsiteY9" fmla="*/ 226135 h 1734954"/>
              <a:gd name="connsiteX10" fmla="*/ 556686 w 817740"/>
              <a:gd name="connsiteY10" fmla="*/ 156555 h 1734954"/>
              <a:gd name="connsiteX11" fmla="*/ 539290 w 817740"/>
              <a:gd name="connsiteY11" fmla="*/ 52185 h 1734954"/>
              <a:gd name="connsiteX12" fmla="*/ 521893 w 817740"/>
              <a:gd name="connsiteY12" fmla="*/ 0 h 1734954"/>
              <a:gd name="connsiteX0" fmla="*/ 86982 w 295847"/>
              <a:gd name="connsiteY0" fmla="*/ 1704715 h 1704715"/>
              <a:gd name="connsiteX1" fmla="*/ 243550 w 295847"/>
              <a:gd name="connsiteY1" fmla="*/ 1565554 h 1704715"/>
              <a:gd name="connsiteX2" fmla="*/ 278343 w 295847"/>
              <a:gd name="connsiteY2" fmla="*/ 1478579 h 1704715"/>
              <a:gd name="connsiteX3" fmla="*/ 295740 w 295847"/>
              <a:gd name="connsiteY3" fmla="*/ 1322024 h 1704715"/>
              <a:gd name="connsiteX4" fmla="*/ 226154 w 295847"/>
              <a:gd name="connsiteY4" fmla="*/ 643617 h 1704715"/>
              <a:gd name="connsiteX5" fmla="*/ 191361 w 295847"/>
              <a:gd name="connsiteY5" fmla="*/ 539246 h 1704715"/>
              <a:gd name="connsiteX6" fmla="*/ 156568 w 295847"/>
              <a:gd name="connsiteY6" fmla="*/ 417481 h 1704715"/>
              <a:gd name="connsiteX7" fmla="*/ 121775 w 295847"/>
              <a:gd name="connsiteY7" fmla="*/ 365296 h 1704715"/>
              <a:gd name="connsiteX8" fmla="*/ 69586 w 295847"/>
              <a:gd name="connsiteY8" fmla="*/ 226135 h 1704715"/>
              <a:gd name="connsiteX9" fmla="*/ 34793 w 295847"/>
              <a:gd name="connsiteY9" fmla="*/ 156555 h 1704715"/>
              <a:gd name="connsiteX10" fmla="*/ 17397 w 295847"/>
              <a:gd name="connsiteY10" fmla="*/ 52185 h 1704715"/>
              <a:gd name="connsiteX11" fmla="*/ 0 w 295847"/>
              <a:gd name="connsiteY11" fmla="*/ 0 h 1704715"/>
              <a:gd name="connsiteX0" fmla="*/ 243550 w 295847"/>
              <a:gd name="connsiteY0" fmla="*/ 1565554 h 1565554"/>
              <a:gd name="connsiteX1" fmla="*/ 278343 w 295847"/>
              <a:gd name="connsiteY1" fmla="*/ 1478579 h 1565554"/>
              <a:gd name="connsiteX2" fmla="*/ 295740 w 295847"/>
              <a:gd name="connsiteY2" fmla="*/ 1322024 h 1565554"/>
              <a:gd name="connsiteX3" fmla="*/ 226154 w 295847"/>
              <a:gd name="connsiteY3" fmla="*/ 643617 h 1565554"/>
              <a:gd name="connsiteX4" fmla="*/ 191361 w 295847"/>
              <a:gd name="connsiteY4" fmla="*/ 539246 h 1565554"/>
              <a:gd name="connsiteX5" fmla="*/ 156568 w 295847"/>
              <a:gd name="connsiteY5" fmla="*/ 417481 h 1565554"/>
              <a:gd name="connsiteX6" fmla="*/ 121775 w 295847"/>
              <a:gd name="connsiteY6" fmla="*/ 365296 h 1565554"/>
              <a:gd name="connsiteX7" fmla="*/ 69586 w 295847"/>
              <a:gd name="connsiteY7" fmla="*/ 226135 h 1565554"/>
              <a:gd name="connsiteX8" fmla="*/ 34793 w 295847"/>
              <a:gd name="connsiteY8" fmla="*/ 156555 h 1565554"/>
              <a:gd name="connsiteX9" fmla="*/ 17397 w 295847"/>
              <a:gd name="connsiteY9" fmla="*/ 52185 h 1565554"/>
              <a:gd name="connsiteX10" fmla="*/ 0 w 295847"/>
              <a:gd name="connsiteY10" fmla="*/ 0 h 1565554"/>
              <a:gd name="connsiteX0" fmla="*/ 278343 w 295847"/>
              <a:gd name="connsiteY0" fmla="*/ 1478579 h 1478579"/>
              <a:gd name="connsiteX1" fmla="*/ 295740 w 295847"/>
              <a:gd name="connsiteY1" fmla="*/ 1322024 h 1478579"/>
              <a:gd name="connsiteX2" fmla="*/ 226154 w 295847"/>
              <a:gd name="connsiteY2" fmla="*/ 643617 h 1478579"/>
              <a:gd name="connsiteX3" fmla="*/ 191361 w 295847"/>
              <a:gd name="connsiteY3" fmla="*/ 539246 h 1478579"/>
              <a:gd name="connsiteX4" fmla="*/ 156568 w 295847"/>
              <a:gd name="connsiteY4" fmla="*/ 417481 h 1478579"/>
              <a:gd name="connsiteX5" fmla="*/ 121775 w 295847"/>
              <a:gd name="connsiteY5" fmla="*/ 365296 h 1478579"/>
              <a:gd name="connsiteX6" fmla="*/ 69586 w 295847"/>
              <a:gd name="connsiteY6" fmla="*/ 226135 h 1478579"/>
              <a:gd name="connsiteX7" fmla="*/ 34793 w 295847"/>
              <a:gd name="connsiteY7" fmla="*/ 156555 h 1478579"/>
              <a:gd name="connsiteX8" fmla="*/ 17397 w 295847"/>
              <a:gd name="connsiteY8" fmla="*/ 52185 h 1478579"/>
              <a:gd name="connsiteX9" fmla="*/ 0 w 295847"/>
              <a:gd name="connsiteY9" fmla="*/ 0 h 1478579"/>
              <a:gd name="connsiteX0" fmla="*/ 295740 w 295740"/>
              <a:gd name="connsiteY0" fmla="*/ 1322024 h 1322024"/>
              <a:gd name="connsiteX1" fmla="*/ 226154 w 295740"/>
              <a:gd name="connsiteY1" fmla="*/ 643617 h 1322024"/>
              <a:gd name="connsiteX2" fmla="*/ 191361 w 295740"/>
              <a:gd name="connsiteY2" fmla="*/ 539246 h 1322024"/>
              <a:gd name="connsiteX3" fmla="*/ 156568 w 295740"/>
              <a:gd name="connsiteY3" fmla="*/ 417481 h 1322024"/>
              <a:gd name="connsiteX4" fmla="*/ 121775 w 295740"/>
              <a:gd name="connsiteY4" fmla="*/ 365296 h 1322024"/>
              <a:gd name="connsiteX5" fmla="*/ 69586 w 295740"/>
              <a:gd name="connsiteY5" fmla="*/ 226135 h 1322024"/>
              <a:gd name="connsiteX6" fmla="*/ 34793 w 295740"/>
              <a:gd name="connsiteY6" fmla="*/ 156555 h 1322024"/>
              <a:gd name="connsiteX7" fmla="*/ 17397 w 295740"/>
              <a:gd name="connsiteY7" fmla="*/ 52185 h 1322024"/>
              <a:gd name="connsiteX8" fmla="*/ 0 w 295740"/>
              <a:gd name="connsiteY8" fmla="*/ 0 h 132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740" h="1322024">
                <a:moveTo>
                  <a:pt x="295740" y="1322024"/>
                </a:moveTo>
                <a:cubicBezTo>
                  <a:pt x="290131" y="1114520"/>
                  <a:pt x="276603" y="858007"/>
                  <a:pt x="226154" y="643617"/>
                </a:cubicBezTo>
                <a:cubicBezTo>
                  <a:pt x="217754" y="607920"/>
                  <a:pt x="200256" y="574823"/>
                  <a:pt x="191361" y="539246"/>
                </a:cubicBezTo>
                <a:cubicBezTo>
                  <a:pt x="185786" y="516947"/>
                  <a:pt x="169049" y="442440"/>
                  <a:pt x="156568" y="417481"/>
                </a:cubicBezTo>
                <a:cubicBezTo>
                  <a:pt x="147218" y="398782"/>
                  <a:pt x="131125" y="383995"/>
                  <a:pt x="121775" y="365296"/>
                </a:cubicBezTo>
                <a:cubicBezTo>
                  <a:pt x="49687" y="221132"/>
                  <a:pt x="114758" y="331528"/>
                  <a:pt x="69586" y="226135"/>
                </a:cubicBezTo>
                <a:cubicBezTo>
                  <a:pt x="59370" y="202301"/>
                  <a:pt x="46391" y="179748"/>
                  <a:pt x="34793" y="156555"/>
                </a:cubicBezTo>
                <a:cubicBezTo>
                  <a:pt x="28994" y="121765"/>
                  <a:pt x="25049" y="86615"/>
                  <a:pt x="17397" y="52185"/>
                </a:cubicBezTo>
                <a:cubicBezTo>
                  <a:pt x="13419" y="34286"/>
                  <a:pt x="0" y="0"/>
                  <a:pt x="0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12812" y="1484374"/>
            <a:ext cx="1144441" cy="803520"/>
            <a:chOff x="8000999" y="5257800"/>
            <a:chExt cx="1144441" cy="803520"/>
          </a:xfrm>
        </p:grpSpPr>
        <p:grpSp>
          <p:nvGrpSpPr>
            <p:cNvPr id="26" name="Group 25"/>
            <p:cNvGrpSpPr/>
            <p:nvPr/>
          </p:nvGrpSpPr>
          <p:grpSpPr>
            <a:xfrm>
              <a:off x="8000999" y="5257800"/>
              <a:ext cx="1144441" cy="457200"/>
              <a:chOff x="8000999" y="5257800"/>
              <a:chExt cx="1144441" cy="457200"/>
            </a:xfrm>
          </p:grpSpPr>
          <p:sp>
            <p:nvSpPr>
              <p:cNvPr id="29" name="Straight Connector 28"/>
              <p:cNvSpPr/>
              <p:nvPr/>
            </p:nvSpPr>
            <p:spPr>
              <a:xfrm>
                <a:off x="8000999" y="5257800"/>
                <a:ext cx="0" cy="457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endParaRPr>
              </a:p>
            </p:txBody>
          </p:sp>
          <p:sp>
            <p:nvSpPr>
              <p:cNvPr id="31" name="Straight Connector 30"/>
              <p:cNvSpPr/>
              <p:nvPr/>
            </p:nvSpPr>
            <p:spPr>
              <a:xfrm flipH="1">
                <a:off x="8000999" y="5715000"/>
                <a:ext cx="11444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128080" y="5410440"/>
                <a:ext cx="127080" cy="304560"/>
              </a:xfrm>
              <a:prstGeom prst="rect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382240" y="5410440"/>
                <a:ext cx="381960" cy="304560"/>
              </a:xfrm>
              <a:prstGeom prst="rect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891280" y="5410440"/>
                <a:ext cx="127080" cy="304560"/>
              </a:xfrm>
              <a:prstGeom prst="rect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000999" y="5715000"/>
              <a:ext cx="685799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time</a:t>
              </a: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8686800" y="5943600"/>
              <a:ext cx="457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69905" y="3345799"/>
            <a:ext cx="1144441" cy="803520"/>
            <a:chOff x="8000999" y="5257800"/>
            <a:chExt cx="1144441" cy="803520"/>
          </a:xfrm>
        </p:grpSpPr>
        <p:grpSp>
          <p:nvGrpSpPr>
            <p:cNvPr id="42" name="Group 41"/>
            <p:cNvGrpSpPr/>
            <p:nvPr/>
          </p:nvGrpSpPr>
          <p:grpSpPr>
            <a:xfrm>
              <a:off x="8000999" y="5257800"/>
              <a:ext cx="1144441" cy="457200"/>
              <a:chOff x="8000999" y="5257800"/>
              <a:chExt cx="1144441" cy="457200"/>
            </a:xfrm>
          </p:grpSpPr>
          <p:sp>
            <p:nvSpPr>
              <p:cNvPr id="45" name="Straight Connector 44"/>
              <p:cNvSpPr/>
              <p:nvPr/>
            </p:nvSpPr>
            <p:spPr>
              <a:xfrm>
                <a:off x="8000999" y="5257800"/>
                <a:ext cx="0" cy="457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endParaRPr>
              </a:p>
            </p:txBody>
          </p:sp>
          <p:sp>
            <p:nvSpPr>
              <p:cNvPr id="46" name="Straight Connector 45"/>
              <p:cNvSpPr/>
              <p:nvPr/>
            </p:nvSpPr>
            <p:spPr>
              <a:xfrm flipH="1">
                <a:off x="8000999" y="5715000"/>
                <a:ext cx="11444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128080" y="5410440"/>
                <a:ext cx="127080" cy="304560"/>
              </a:xfrm>
              <a:prstGeom prst="rect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382240" y="5410440"/>
                <a:ext cx="381960" cy="304560"/>
              </a:xfrm>
              <a:prstGeom prst="rect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891280" y="5410440"/>
                <a:ext cx="127080" cy="304560"/>
              </a:xfrm>
              <a:prstGeom prst="rect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8000999" y="5715000"/>
              <a:ext cx="685799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time</a:t>
              </a: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8686800" y="5943600"/>
              <a:ext cx="457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H="1">
            <a:off x="2174316" y="1632073"/>
            <a:ext cx="1900998" cy="30950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669905" y="2287894"/>
            <a:ext cx="549617" cy="1057905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75314" y="1382410"/>
            <a:ext cx="4120991" cy="954107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First-</a:t>
            </a:r>
            <a:r>
              <a:rPr lang="en-US" sz="2800" dirty="0"/>
              <a:t>l</a:t>
            </a:r>
            <a:r>
              <a:rPr lang="en-US" sz="2800" dirty="0" smtClean="0"/>
              <a:t>ast correlation attack (traffic confirmation)</a:t>
            </a:r>
          </a:p>
        </p:txBody>
      </p:sp>
    </p:spTree>
    <p:extLst>
      <p:ext uri="{BB962C8B-B14F-4D97-AF65-F5344CB8AC3E}">
        <p14:creationId xmlns:p14="http://schemas.microsoft.com/office/powerpoint/2010/main" val="9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Long messages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“Lazy” proof verification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Hybrid </a:t>
            </a:r>
            <a:r>
              <a:rPr lang="en-US" dirty="0" err="1" smtClean="0"/>
              <a:t>Dissent+Verdict</a:t>
            </a:r>
            <a:r>
              <a:rPr lang="en-US" dirty="0" smtClean="0"/>
              <a:t> DC-net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4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768"/>
            <a:ext cx="8229600" cy="4525963"/>
          </a:xfrm>
        </p:spPr>
        <p:txBody>
          <a:bodyPr/>
          <a:lstStyle/>
          <a:p>
            <a:r>
              <a:rPr lang="en-US" dirty="0" smtClean="0"/>
              <a:t>Short proofs for long messages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168396" y="2075070"/>
            <a:ext cx="846666" cy="4585888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flipH="1">
            <a:off x="7851414" y="2075070"/>
            <a:ext cx="620889" cy="4585888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137" y="3914297"/>
            <a:ext cx="1095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/>
              <a:t>PoK</a:t>
            </a:r>
            <a:endParaRPr lang="en-US" sz="4200" b="1" dirty="0" smtClean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6327" y="3346264"/>
            <a:ext cx="1028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D9D9D9"/>
                </a:solidFill>
              </a:rPr>
              <a:t>σ</a:t>
            </a:r>
            <a:r>
              <a:rPr lang="en-US" sz="4400" baseline="-25000" dirty="0" err="1" smtClean="0">
                <a:solidFill>
                  <a:srgbClr val="D9D9D9"/>
                </a:solidFill>
              </a:rPr>
              <a:t>ax</a:t>
            </a:r>
            <a:r>
              <a:rPr lang="en-US" sz="4400" dirty="0" smtClean="0">
                <a:solidFill>
                  <a:srgbClr val="D9D9D9"/>
                </a:solidFill>
              </a:rPr>
              <a:t/>
            </a:r>
            <a:br>
              <a:rPr lang="en-US" sz="4400" dirty="0" smtClean="0">
                <a:solidFill>
                  <a:srgbClr val="D9D9D9"/>
                </a:solidFill>
              </a:rPr>
            </a:br>
            <a:r>
              <a:rPr lang="en-US" sz="4000" dirty="0" err="1" smtClean="0">
                <a:solidFill>
                  <a:srgbClr val="D9D9D9"/>
                </a:solidFill>
              </a:rPr>
              <a:t>σ</a:t>
            </a:r>
            <a:r>
              <a:rPr lang="en-US" sz="4400" baseline="-25000" dirty="0" err="1" smtClean="0">
                <a:solidFill>
                  <a:srgbClr val="D9D9D9"/>
                </a:solidFill>
              </a:rPr>
              <a:t>ay</a:t>
            </a:r>
            <a:r>
              <a:rPr lang="en-US" sz="4400" dirty="0" smtClean="0">
                <a:solidFill>
                  <a:srgbClr val="D9D9D9"/>
                </a:solidFill>
              </a:rPr>
              <a:t> </a:t>
            </a:r>
            <a:br>
              <a:rPr lang="en-US" sz="4400" dirty="0" smtClean="0">
                <a:solidFill>
                  <a:srgbClr val="D9D9D9"/>
                </a:solidFill>
              </a:rPr>
            </a:br>
            <a:r>
              <a:rPr lang="en-US" sz="4400" dirty="0" smtClean="0">
                <a:solidFill>
                  <a:srgbClr val="D9D9D9"/>
                </a:solidFill>
              </a:rPr>
              <a:t>d</a:t>
            </a:r>
            <a:endParaRPr lang="en-US" sz="4200" dirty="0" smtClean="0">
              <a:solidFill>
                <a:srgbClr val="D9D9D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3408" y="3717258"/>
            <a:ext cx="482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solidFill>
                  <a:srgbClr val="000000"/>
                </a:solidFill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096229"/>
              </p:ext>
            </p:extLst>
          </p:nvPr>
        </p:nvGraphicFramePr>
        <p:xfrm>
          <a:off x="2879578" y="2271838"/>
          <a:ext cx="5186815" cy="438912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91816"/>
                <a:gridCol w="1341418"/>
                <a:gridCol w="367855"/>
                <a:gridCol w="1545901"/>
                <a:gridCol w="339825"/>
              </a:tblGrid>
              <a:tr h="370840">
                <a:tc rowSpan="5">
                  <a:txBody>
                    <a:bodyPr/>
                    <a:lstStyle/>
                    <a:p>
                      <a:pPr algn="r"/>
                      <a:r>
                        <a:rPr lang="en-US" sz="7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</a:t>
                      </a:r>
                      <a:r>
                        <a:rPr lang="en-US" sz="4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AND</a:t>
                      </a:r>
                      <a:endParaRPr lang="en-US" sz="7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4200" baseline="-25000" dirty="0" smtClean="0">
                          <a:solidFill>
                            <a:schemeClr val="tx1"/>
                          </a:solidFill>
                        </a:rPr>
                        <a:t>A,1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solidFill>
                            <a:srgbClr val="0000FF"/>
                          </a:solidFill>
                        </a:rPr>
                        <a:t>g</a:t>
                      </a:r>
                      <a:r>
                        <a:rPr lang="en-US" sz="4200" baseline="-25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7200" dirty="0" smtClean="0">
                          <a:solidFill>
                            <a:srgbClr val="D9D9D9"/>
                          </a:solidFill>
                        </a:rPr>
                        <a:t>)</a:t>
                      </a:r>
                      <a:endParaRPr lang="en-US" sz="7200" dirty="0">
                        <a:solidFill>
                          <a:srgbClr val="D9D9D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4200" baseline="-25000" dirty="0" smtClean="0">
                          <a:solidFill>
                            <a:schemeClr val="tx1"/>
                          </a:solidFill>
                        </a:rPr>
                        <a:t>A,2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solidFill>
                            <a:srgbClr val="0000FF"/>
                          </a:solidFill>
                        </a:rPr>
                        <a:t>g</a:t>
                      </a:r>
                      <a:r>
                        <a:rPr lang="en-US" sz="4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…   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4200" baseline="-25000" dirty="0" smtClean="0">
                          <a:solidFill>
                            <a:schemeClr val="tx1"/>
                          </a:solidFill>
                        </a:rPr>
                        <a:t>A,L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err="1" smtClean="0">
                          <a:solidFill>
                            <a:srgbClr val="0000FF"/>
                          </a:solidFill>
                        </a:rPr>
                        <a:t>g</a:t>
                      </a:r>
                      <a:r>
                        <a:rPr lang="en-US" sz="4200" baseline="-25000" dirty="0" err="1" smtClean="0">
                          <a:solidFill>
                            <a:srgbClr val="0000FF"/>
                          </a:solidFill>
                        </a:rPr>
                        <a:t>L</a:t>
                      </a:r>
                      <a:r>
                        <a:rPr lang="en-US" sz="420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sz="4200" dirty="0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</a:t>
                      </a:r>
                      <a:r>
                        <a:rPr lang="en-US" sz="4200" baseline="-250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ax</a:t>
                      </a:r>
                      <a:r>
                        <a:rPr lang="en-US" sz="42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</a:t>
                      </a:r>
                      <a:r>
                        <a:rPr lang="en-US" sz="4200" baseline="-250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ay</a:t>
                      </a:r>
                      <a:r>
                        <a:rPr lang="en-US" sz="4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endParaRPr lang="en-US" sz="4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=</a:t>
                      </a:r>
                      <a:endParaRPr lang="en-US" sz="4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h</a:t>
                      </a:r>
                      <a:endParaRPr lang="en-US" sz="4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420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</a:t>
                      </a:r>
                      <a:endParaRPr lang="en-US" sz="4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</a:t>
                      </a:r>
                      <a:endParaRPr lang="en-US" sz="4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=</a:t>
                      </a:r>
                      <a:endParaRPr lang="en-US" sz="4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g</a:t>
                      </a:r>
                      <a:r>
                        <a:rPr lang="en-US" sz="4200" baseline="300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</a:t>
                      </a:r>
                      <a:endParaRPr lang="en-US" sz="4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262669" y="4265741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ax</a:t>
            </a:r>
            <a:r>
              <a:rPr lang="en-US" sz="2800" dirty="0" err="1" smtClean="0">
                <a:solidFill>
                  <a:srgbClr val="000000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ay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62669" y="2075070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ax</a:t>
            </a:r>
            <a:r>
              <a:rPr lang="en-US" sz="2800" dirty="0" err="1" smtClean="0">
                <a:solidFill>
                  <a:srgbClr val="000000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ay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2669" y="2805454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ax</a:t>
            </a:r>
            <a:r>
              <a:rPr lang="en-US" sz="2800" dirty="0" err="1" smtClean="0">
                <a:solidFill>
                  <a:srgbClr val="000000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ay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2669" y="5010399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D9D9D9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D9D9D9"/>
                </a:solidFill>
              </a:rPr>
              <a:t>ax</a:t>
            </a:r>
            <a:r>
              <a:rPr lang="en-US" sz="2800" dirty="0" err="1" smtClean="0">
                <a:solidFill>
                  <a:srgbClr val="D9D9D9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D9D9D9"/>
                </a:solidFill>
              </a:rPr>
              <a:t>ay</a:t>
            </a:r>
            <a:endParaRPr lang="en-US" sz="2800" dirty="0">
              <a:solidFill>
                <a:srgbClr val="D9D9D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61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56667" y="2170134"/>
            <a:ext cx="1422400" cy="369866"/>
          </a:xfrm>
          <a:prstGeom prst="straightConnector1">
            <a:avLst/>
          </a:prstGeom>
          <a:ln w="57150" cmpd="sng">
            <a:solidFill>
              <a:srgbClr val="3366FF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27476" y="2890353"/>
            <a:ext cx="1151591" cy="403733"/>
          </a:xfrm>
          <a:prstGeom prst="straightConnector1">
            <a:avLst/>
          </a:prstGeom>
          <a:ln w="57150" cmpd="sng">
            <a:solidFill>
              <a:srgbClr val="3366FF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38133" y="2890353"/>
            <a:ext cx="1540934" cy="1762608"/>
          </a:xfrm>
          <a:prstGeom prst="straightConnector1">
            <a:avLst/>
          </a:prstGeom>
          <a:ln w="57150" cmpd="sng">
            <a:solidFill>
              <a:srgbClr val="3366FF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267" y="1518887"/>
            <a:ext cx="423320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use a public hash function to pick these generators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267" y="3294086"/>
            <a:ext cx="423320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Golle-Juels</a:t>
            </a:r>
            <a:r>
              <a:rPr lang="en-US" sz="3200" dirty="0" smtClean="0"/>
              <a:t> scheme required a pairing to achieve a similar effect</a:t>
            </a:r>
          </a:p>
        </p:txBody>
      </p:sp>
    </p:spTree>
    <p:extLst>
      <p:ext uri="{BB962C8B-B14F-4D97-AF65-F5344CB8AC3E}">
        <p14:creationId xmlns:p14="http://schemas.microsoft.com/office/powerpoint/2010/main" val="250470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1: Long Messages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62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26327" y="3346264"/>
            <a:ext cx="1028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σ</a:t>
            </a:r>
            <a:r>
              <a:rPr lang="en-US" sz="4400" baseline="-25000" dirty="0" err="1" smtClean="0"/>
              <a:t>ax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dirty="0" err="1" smtClean="0"/>
              <a:t>σ</a:t>
            </a:r>
            <a:r>
              <a:rPr lang="en-US" sz="4400" baseline="-25000" dirty="0" err="1" smtClean="0"/>
              <a:t>ay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d</a:t>
            </a:r>
            <a:endParaRPr lang="en-US" sz="4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93408" y="3717258"/>
            <a:ext cx="482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solidFill>
                  <a:srgbClr val="000000"/>
                </a:solidFill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454958"/>
              </p:ext>
            </p:extLst>
          </p:nvPr>
        </p:nvGraphicFramePr>
        <p:xfrm>
          <a:off x="2879578" y="2271838"/>
          <a:ext cx="5186815" cy="438912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91816"/>
                <a:gridCol w="1341418"/>
                <a:gridCol w="375597"/>
                <a:gridCol w="1538159"/>
                <a:gridCol w="339825"/>
              </a:tblGrid>
              <a:tr h="370840">
                <a:tc rowSpan="5">
                  <a:txBody>
                    <a:bodyPr/>
                    <a:lstStyle/>
                    <a:p>
                      <a:pPr algn="r"/>
                      <a:r>
                        <a:rPr lang="en-US" sz="7200" dirty="0" smtClean="0">
                          <a:solidFill>
                            <a:srgbClr val="D9D9D9"/>
                          </a:solidFill>
                        </a:rPr>
                        <a:t>(</a:t>
                      </a:r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AND</a:t>
                      </a:r>
                      <a:endParaRPr lang="en-US" sz="7200" dirty="0">
                        <a:solidFill>
                          <a:srgbClr val="D9D9D9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C</a:t>
                      </a:r>
                      <a:r>
                        <a:rPr lang="en-US" sz="4200" baseline="-25000" dirty="0" smtClean="0">
                          <a:solidFill>
                            <a:srgbClr val="D9D9D9"/>
                          </a:solidFill>
                        </a:rPr>
                        <a:t>A1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=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g</a:t>
                      </a:r>
                      <a:r>
                        <a:rPr lang="en-US" sz="4200" baseline="-25000" dirty="0" smtClean="0">
                          <a:solidFill>
                            <a:srgbClr val="D9D9D9"/>
                          </a:solidFill>
                        </a:rPr>
                        <a:t>1</a:t>
                      </a:r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       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7200" dirty="0" smtClean="0">
                          <a:solidFill>
                            <a:srgbClr val="D9D9D9"/>
                          </a:solidFill>
                        </a:rPr>
                        <a:t>)</a:t>
                      </a:r>
                      <a:endParaRPr lang="en-US" sz="7200" dirty="0">
                        <a:solidFill>
                          <a:srgbClr val="D9D9D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C</a:t>
                      </a:r>
                      <a:r>
                        <a:rPr lang="en-US" sz="4200" baseline="-25000" dirty="0" smtClean="0">
                          <a:solidFill>
                            <a:srgbClr val="D9D9D9"/>
                          </a:solidFill>
                        </a:rPr>
                        <a:t>A2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=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g</a:t>
                      </a:r>
                      <a:r>
                        <a:rPr lang="en-US" sz="4200" baseline="-25000" dirty="0" smtClean="0">
                          <a:solidFill>
                            <a:srgbClr val="D9D9D9"/>
                          </a:solidFill>
                        </a:rPr>
                        <a:t>2</a:t>
                      </a:r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       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…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=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…   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C</a:t>
                      </a:r>
                      <a:r>
                        <a:rPr lang="en-US" sz="4200" baseline="-25000" dirty="0" smtClean="0">
                          <a:solidFill>
                            <a:srgbClr val="D9D9D9"/>
                          </a:solidFill>
                        </a:rPr>
                        <a:t>A,L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=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err="1" smtClean="0">
                          <a:solidFill>
                            <a:srgbClr val="D9D9D9"/>
                          </a:solidFill>
                        </a:rPr>
                        <a:t>g</a:t>
                      </a:r>
                      <a:r>
                        <a:rPr lang="en-US" sz="4200" baseline="-25000" dirty="0" err="1" smtClean="0">
                          <a:solidFill>
                            <a:srgbClr val="D9D9D9"/>
                          </a:solidFill>
                        </a:rPr>
                        <a:t>L</a:t>
                      </a:r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       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sz="4200" dirty="0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err="1" smtClean="0">
                          <a:solidFill>
                            <a:srgbClr val="D9D9D9"/>
                          </a:solidFill>
                        </a:rPr>
                        <a:t>S</a:t>
                      </a:r>
                      <a:r>
                        <a:rPr lang="en-US" sz="4200" baseline="-25000" dirty="0" err="1" smtClean="0">
                          <a:solidFill>
                            <a:srgbClr val="D9D9D9"/>
                          </a:solidFill>
                        </a:rPr>
                        <a:t>ax</a:t>
                      </a:r>
                      <a:r>
                        <a:rPr lang="en-US" sz="4200" dirty="0" err="1" smtClean="0">
                          <a:solidFill>
                            <a:srgbClr val="D9D9D9"/>
                          </a:solidFill>
                        </a:rPr>
                        <a:t>S</a:t>
                      </a:r>
                      <a:r>
                        <a:rPr lang="en-US" sz="4200" baseline="-25000" dirty="0" err="1" smtClean="0">
                          <a:solidFill>
                            <a:srgbClr val="D9D9D9"/>
                          </a:solidFill>
                        </a:rPr>
                        <a:t>ay</a:t>
                      </a:r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 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=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h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420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OR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D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solidFill>
                            <a:srgbClr val="D9D9D9"/>
                          </a:solidFill>
                        </a:rPr>
                        <a:t>=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err="1" smtClean="0">
                          <a:solidFill>
                            <a:srgbClr val="D9D9D9"/>
                          </a:solidFill>
                        </a:rPr>
                        <a:t>g</a:t>
                      </a:r>
                      <a:r>
                        <a:rPr lang="en-US" sz="4200" baseline="30000" dirty="0" err="1" smtClean="0">
                          <a:solidFill>
                            <a:srgbClr val="D9D9D9"/>
                          </a:solidFill>
                        </a:rPr>
                        <a:t>d</a:t>
                      </a:r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200" dirty="0">
                        <a:solidFill>
                          <a:srgbClr val="D9D9D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262669" y="4265741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D9D9D9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D9D9D9"/>
                </a:solidFill>
              </a:rPr>
              <a:t>ax</a:t>
            </a:r>
            <a:r>
              <a:rPr lang="en-US" sz="2800" dirty="0" err="1" smtClean="0">
                <a:solidFill>
                  <a:srgbClr val="D9D9D9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D9D9D9"/>
                </a:solidFill>
              </a:rPr>
              <a:t>ay</a:t>
            </a:r>
            <a:endParaRPr lang="en-US" sz="2800" dirty="0">
              <a:solidFill>
                <a:srgbClr val="D9D9D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62669" y="2075070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D9D9D9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D9D9D9"/>
                </a:solidFill>
              </a:rPr>
              <a:t>ax</a:t>
            </a:r>
            <a:r>
              <a:rPr lang="en-US" sz="2800" dirty="0" err="1" smtClean="0">
                <a:solidFill>
                  <a:srgbClr val="D9D9D9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D9D9D9"/>
                </a:solidFill>
              </a:rPr>
              <a:t>ay</a:t>
            </a:r>
            <a:endParaRPr lang="en-US" sz="2800" dirty="0">
              <a:solidFill>
                <a:srgbClr val="D9D9D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2669" y="2805454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D9D9D9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D9D9D9"/>
                </a:solidFill>
              </a:rPr>
              <a:t>ax</a:t>
            </a:r>
            <a:r>
              <a:rPr lang="en-US" sz="2800" dirty="0" err="1" smtClean="0">
                <a:solidFill>
                  <a:srgbClr val="D9D9D9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D9D9D9"/>
                </a:solidFill>
              </a:rPr>
              <a:t>ay</a:t>
            </a:r>
            <a:endParaRPr lang="en-US" sz="2800" dirty="0">
              <a:solidFill>
                <a:srgbClr val="D9D9D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2669" y="5010399"/>
            <a:ext cx="1452889" cy="631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D9D9D9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D9D9D9"/>
                </a:solidFill>
              </a:rPr>
              <a:t>ax</a:t>
            </a:r>
            <a:r>
              <a:rPr lang="en-US" sz="2800" dirty="0" err="1" smtClean="0">
                <a:solidFill>
                  <a:srgbClr val="D9D9D9"/>
                </a:solidFill>
              </a:rPr>
              <a:t>+σ</a:t>
            </a:r>
            <a:r>
              <a:rPr lang="en-US" sz="2800" baseline="-25000" dirty="0" err="1" smtClean="0">
                <a:solidFill>
                  <a:srgbClr val="D9D9D9"/>
                </a:solidFill>
              </a:rPr>
              <a:t>ay</a:t>
            </a:r>
            <a:endParaRPr lang="en-US" sz="2800" dirty="0">
              <a:solidFill>
                <a:srgbClr val="D9D9D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0375" y="1507080"/>
            <a:ext cx="3702314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Proof length is linear in the number of variables, so we get </a:t>
            </a:r>
            <a:br>
              <a:rPr lang="en-US" sz="3200" dirty="0" smtClean="0"/>
            </a:br>
            <a:r>
              <a:rPr lang="en-US" sz="3200" dirty="0" smtClean="0"/>
              <a:t>O(1)-length proofs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593408" y="2592685"/>
            <a:ext cx="786967" cy="1070913"/>
          </a:xfrm>
          <a:prstGeom prst="straightConnector1">
            <a:avLst/>
          </a:prstGeom>
          <a:ln w="57150" cmpd="sng">
            <a:solidFill>
              <a:srgbClr val="3366FF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>
            <a:off x="1168396" y="2075070"/>
            <a:ext cx="846666" cy="4585888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flipH="1">
            <a:off x="7851414" y="2075070"/>
            <a:ext cx="620889" cy="4585888"/>
          </a:xfrm>
          <a:prstGeom prst="lef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6137" y="3914297"/>
            <a:ext cx="1095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/>
              <a:t>PoK</a:t>
            </a:r>
            <a:endParaRPr lang="en-US" sz="4200" b="1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7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Long messages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“Lazy” proof verification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Hybrid </a:t>
            </a:r>
            <a:r>
              <a:rPr lang="en-US" dirty="0" err="1" smtClean="0"/>
              <a:t>Dissent+Verdict</a:t>
            </a:r>
            <a:r>
              <a:rPr lang="en-US" dirty="0" smtClean="0"/>
              <a:t> DC-net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2: “Lazy”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Checking proofs is expensive</a:t>
            </a:r>
          </a:p>
          <a:p>
            <a:r>
              <a:rPr lang="en-US" dirty="0" smtClean="0"/>
              <a:t>Servers defer checking proofs until </a:t>
            </a:r>
            <a:r>
              <a:rPr lang="en-US" b="1" dirty="0" smtClean="0">
                <a:solidFill>
                  <a:srgbClr val="0000FF"/>
                </a:solidFill>
              </a:rPr>
              <a:t>after a disruption occurs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nonymous sender signs content with </a:t>
            </a:r>
            <a:r>
              <a:rPr lang="en-US" b="1" dirty="0" smtClean="0">
                <a:solidFill>
                  <a:srgbClr val="0000FF"/>
                </a:solidFill>
              </a:rPr>
              <a:t>pseudonym secret key</a:t>
            </a:r>
          </a:p>
          <a:p>
            <a:r>
              <a:rPr lang="en-US" dirty="0" smtClean="0"/>
              <a:t>If sig check fails, servers know that disruption has occurred—then they check proofs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84510" y="3630065"/>
            <a:ext cx="1157758" cy="5847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2267" y="3630065"/>
            <a:ext cx="2777067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content</a:t>
            </a:r>
          </a:p>
        </p:txBody>
      </p:sp>
      <p:sp>
        <p:nvSpPr>
          <p:cNvPr id="7" name="Left Brace 6"/>
          <p:cNvSpPr/>
          <p:nvPr/>
        </p:nvSpPr>
        <p:spPr>
          <a:xfrm rot="5400000">
            <a:off x="4384167" y="1386978"/>
            <a:ext cx="335507" cy="393482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0134" y="2609530"/>
            <a:ext cx="1032934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8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47768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Long messages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“Lazy” proof verification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Hybrid </a:t>
            </a:r>
            <a:r>
              <a:rPr lang="en-US" b="1" dirty="0" err="1" smtClean="0"/>
              <a:t>Dissent+Verdict</a:t>
            </a:r>
            <a:r>
              <a:rPr lang="en-US" b="1" dirty="0" smtClean="0"/>
              <a:t> DC-net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2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3: Hybrid DC-net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Verdict: heavy pub key crypto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Dissent/DC-nets: AES + XORs</a:t>
            </a:r>
          </a:p>
          <a:p>
            <a:r>
              <a:rPr lang="en-US" sz="3000" dirty="0" smtClean="0"/>
              <a:t>Recall: After a disruption in Dissent, the anonymous sender broadcasts an “accusation” </a:t>
            </a:r>
            <a:r>
              <a:rPr lang="en-US" sz="3000" dirty="0"/>
              <a:t>u</a:t>
            </a:r>
            <a:r>
              <a:rPr lang="en-US" sz="3000" dirty="0" smtClean="0"/>
              <a:t>sing a </a:t>
            </a:r>
            <a:r>
              <a:rPr lang="en-US" sz="3000" b="1" dirty="0" smtClean="0">
                <a:solidFill>
                  <a:srgbClr val="0000FF"/>
                </a:solidFill>
              </a:rPr>
              <a:t>verifiable shuffle protocol</a:t>
            </a:r>
          </a:p>
          <a:p>
            <a:pPr lvl="1"/>
            <a:r>
              <a:rPr lang="en-US" sz="2600" dirty="0" smtClean="0"/>
              <a:t>Participants use the accusation to trace the disruptor</a:t>
            </a:r>
          </a:p>
          <a:p>
            <a:pPr lvl="1"/>
            <a:r>
              <a:rPr lang="en-US" sz="2600" dirty="0" smtClean="0"/>
              <a:t>Over </a:t>
            </a:r>
            <a:r>
              <a:rPr lang="en-US" sz="2600" b="1" dirty="0" smtClean="0">
                <a:solidFill>
                  <a:srgbClr val="0000FF"/>
                </a:solidFill>
              </a:rPr>
              <a:t>99% of the “blame” process is spent in shuffle</a:t>
            </a:r>
          </a:p>
          <a:p>
            <a:r>
              <a:rPr lang="en-US" sz="3000" b="1" dirty="0" smtClean="0">
                <a:solidFill>
                  <a:srgbClr val="0000FF"/>
                </a:solidFill>
              </a:rPr>
              <a:t>Idea</a:t>
            </a:r>
            <a:r>
              <a:rPr lang="en-US" sz="3000" dirty="0" smtClean="0"/>
              <a:t>: Use Verdict to broadcast Dissent’s anonymous accusations </a:t>
            </a:r>
            <a:r>
              <a:rPr lang="en-US" sz="3000" dirty="0" smtClean="0">
                <a:sym typeface="Wingdings"/>
              </a:rPr>
              <a:t> </a:t>
            </a:r>
            <a:r>
              <a:rPr lang="en-US" sz="3000" i="1" dirty="0" smtClean="0">
                <a:sym typeface="Wingdings"/>
              </a:rPr>
              <a:t>hybrid</a:t>
            </a:r>
            <a:r>
              <a:rPr lang="en-US" sz="3000" dirty="0" smtClean="0">
                <a:sym typeface="Wingdings"/>
              </a:rPr>
              <a:t> DC-net</a:t>
            </a: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2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Participants set up parallel Dissent and Verdict communication sessions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3: Hybrid DC-net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67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3378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6445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9512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2579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5646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0266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17585" y="6197801"/>
            <a:ext cx="4192235" cy="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7585" y="5613988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6A6A6"/>
                </a:solidFill>
              </a:rPr>
              <a:t>time</a:t>
            </a:r>
            <a:endParaRPr lang="en-US" sz="3200" dirty="0">
              <a:solidFill>
                <a:srgbClr val="A6A6A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19" y="2985728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Dissent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1813378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6445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19512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2579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564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6026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19" y="4959994"/>
            <a:ext cx="1761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Verdict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Participants set up parallel Dissent and Verdict communication sessions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3: Hybrid DC-net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68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3378" y="2783475"/>
            <a:ext cx="1253067" cy="8353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4200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4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6445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9512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2579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5646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0266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17585" y="6197801"/>
            <a:ext cx="4192235" cy="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7585" y="5613988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6A6A6"/>
                </a:solidFill>
              </a:rPr>
              <a:t>time</a:t>
            </a:r>
            <a:endParaRPr lang="en-US" sz="3200" dirty="0">
              <a:solidFill>
                <a:srgbClr val="A6A6A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19" y="2985728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Dissent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1813378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6445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19512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2579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564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6026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19" y="4959994"/>
            <a:ext cx="1761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Verdict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3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Participants set up parallel Dissent and Verdict communication sessions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3: Hybrid DC-net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69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3378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4200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4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6445" y="2783475"/>
            <a:ext cx="1253067" cy="8353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42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4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9512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2579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5646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0266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17585" y="6197801"/>
            <a:ext cx="4192235" cy="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7585" y="5613988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6A6A6"/>
                </a:solidFill>
              </a:rPr>
              <a:t>time</a:t>
            </a:r>
            <a:endParaRPr lang="en-US" sz="3200" dirty="0">
              <a:solidFill>
                <a:srgbClr val="A6A6A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19" y="2985728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Dissent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1813378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6445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19512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2579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564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6026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19" y="4959994"/>
            <a:ext cx="1761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Verdict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3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7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1095893" y="1083733"/>
            <a:ext cx="5999173" cy="2308304"/>
          </a:xfrm>
          <a:prstGeom prst="cloudCallout">
            <a:avLst>
              <a:gd name="adj1" fmla="val -45238"/>
              <a:gd name="adj2" fmla="val 802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Dining Cryptographers networks (DC-nets) </a:t>
            </a:r>
            <a:r>
              <a:rPr lang="en-US" sz="2800" dirty="0" smtClean="0"/>
              <a:t>are resistant to traffic analysis attacks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49508" y="2405023"/>
            <a:ext cx="168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Blog Server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35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Participants set up parallel Dissent and Verdict communication sessions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3: Hybrid DC-net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70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3378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4200" baseline="-25000" dirty="0">
                <a:solidFill>
                  <a:srgbClr val="984807"/>
                </a:solidFill>
              </a:rPr>
              <a:t>1</a:t>
            </a:r>
            <a:endParaRPr lang="en-US" sz="4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6445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4200" baseline="-25000" dirty="0" smtClean="0">
                <a:solidFill>
                  <a:srgbClr val="984807"/>
                </a:solidFill>
              </a:rPr>
              <a:t>2</a:t>
            </a:r>
            <a:endParaRPr lang="en-US" sz="4200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9512" y="2783475"/>
            <a:ext cx="1253067" cy="8353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2579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5646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0266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17585" y="6197801"/>
            <a:ext cx="4192235" cy="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7585" y="5613988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6A6A6"/>
                </a:solidFill>
              </a:rPr>
              <a:t>time</a:t>
            </a:r>
            <a:endParaRPr lang="en-US" sz="3200" dirty="0">
              <a:solidFill>
                <a:srgbClr val="A6A6A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19" y="2985728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Dissent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1813378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6445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19512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2579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564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6026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19" y="4959994"/>
            <a:ext cx="1761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Verdict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99604" flipH="1">
            <a:off x="4440126" y="1050863"/>
            <a:ext cx="1669703" cy="1947985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5572579" y="3632059"/>
            <a:ext cx="0" cy="1138925"/>
          </a:xfrm>
          <a:prstGeom prst="straightConnector1">
            <a:avLst/>
          </a:prstGeom>
          <a:ln w="152400" cmpd="sng">
            <a:solidFill>
              <a:srgbClr val="008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01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Participants set up parallel Dissent and Verdict communication sessions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3: Hybrid DC-net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71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3378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sz="4200" baseline="-25000" dirty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en-US" sz="4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6445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sz="4200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en-US" sz="4200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9512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2579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5646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0266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17585" y="6197801"/>
            <a:ext cx="4192235" cy="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7585" y="5613988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6A6A6"/>
                </a:solidFill>
              </a:rPr>
              <a:t>time</a:t>
            </a:r>
            <a:endParaRPr lang="en-US" sz="3200" dirty="0">
              <a:solidFill>
                <a:srgbClr val="A6A6A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19" y="2985728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A6A6A6"/>
                </a:solidFill>
              </a:rPr>
              <a:t>Dissent</a:t>
            </a:r>
            <a:endParaRPr lang="en-US" sz="3600" dirty="0">
              <a:solidFill>
                <a:srgbClr val="A6A6A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3378" y="4757741"/>
            <a:ext cx="1253067" cy="83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6445" y="4757741"/>
            <a:ext cx="1253067" cy="83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19512" y="4757741"/>
            <a:ext cx="1253067" cy="83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2579" y="4757741"/>
            <a:ext cx="1253067" cy="8353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acc. blob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25646" y="4757741"/>
            <a:ext cx="1253067" cy="83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60266" y="4757741"/>
            <a:ext cx="1253067" cy="83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19" y="4959994"/>
            <a:ext cx="1761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Verdict</a:t>
            </a:r>
            <a:endParaRPr lang="en-US" sz="36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572579" y="3632059"/>
            <a:ext cx="0" cy="1138925"/>
          </a:xfrm>
          <a:prstGeom prst="straightConnector1">
            <a:avLst/>
          </a:prstGeom>
          <a:ln w="152400" cmpd="sng">
            <a:solidFill>
              <a:srgbClr val="008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37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Participants set up parallel Dissent and Verdict communication sessions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3: Hybrid DC-net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72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3378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sz="4200" baseline="-25000" dirty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en-US" sz="4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6445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sz="4200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en-US" sz="4200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9512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2579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5646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0266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17585" y="6197801"/>
            <a:ext cx="4192235" cy="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7585" y="5613988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6A6A6"/>
                </a:solidFill>
              </a:rPr>
              <a:t>time</a:t>
            </a:r>
            <a:endParaRPr lang="en-US" sz="3200" dirty="0">
              <a:solidFill>
                <a:srgbClr val="A6A6A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19" y="2985728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A6A6A6"/>
                </a:solidFill>
              </a:rPr>
              <a:t>Dissent</a:t>
            </a:r>
            <a:endParaRPr lang="en-US" sz="3600" dirty="0">
              <a:solidFill>
                <a:srgbClr val="A6A6A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3378" y="4757741"/>
            <a:ext cx="1253067" cy="83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6445" y="4757741"/>
            <a:ext cx="1253067" cy="83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19512" y="4757741"/>
            <a:ext cx="1253067" cy="83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2579" y="4757741"/>
            <a:ext cx="1253067" cy="8353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acc. blob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25646" y="4757741"/>
            <a:ext cx="1253067" cy="83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60266" y="4757741"/>
            <a:ext cx="1253067" cy="83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19" y="4959994"/>
            <a:ext cx="1761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Verdict</a:t>
            </a:r>
            <a:endParaRPr lang="en-US" sz="36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572579" y="3632059"/>
            <a:ext cx="0" cy="1138925"/>
          </a:xfrm>
          <a:prstGeom prst="straightConnector1">
            <a:avLst/>
          </a:prstGeom>
          <a:ln w="152400" cmpd="sng">
            <a:solidFill>
              <a:srgbClr val="008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81626" flipH="1">
            <a:off x="6439544" y="3719627"/>
            <a:ext cx="2188633" cy="21886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824" y="4309242"/>
            <a:ext cx="1444639" cy="14446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13531" y="4676753"/>
            <a:ext cx="1507067" cy="15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865 -0.05092 -0.15712 -0.10162 -0.2908 -0.11366 C -0.42448 -0.12569 -0.6132 -0.09884 -0.80191 -0.07176 " pathEditMode="relative" ptsTypes="aaA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865 -0.05092 -0.15712 -0.10162 -0.2908 -0.11366 C -0.42448 -0.12569 -0.6132 -0.09884 -0.80191 -0.07176 " pathEditMode="relative" ptsTypes="aaA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Participants set up parallel Dissent and Verdict communication sessions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3: Hybrid DC-net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73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3378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4200" baseline="-25000" dirty="0" smtClean="0">
                <a:solidFill>
                  <a:srgbClr val="984807"/>
                </a:solidFill>
              </a:rPr>
              <a:t>1</a:t>
            </a:r>
            <a:endParaRPr lang="en-US" sz="4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6445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4200" baseline="-25000" dirty="0">
                <a:solidFill>
                  <a:srgbClr val="984807"/>
                </a:solidFill>
              </a:rPr>
              <a:t>2</a:t>
            </a:r>
            <a:endParaRPr lang="en-US" sz="4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9512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2579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5646" y="2783475"/>
            <a:ext cx="1253067" cy="8353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4200" baseline="-25000" dirty="0" smtClean="0">
                <a:solidFill>
                  <a:srgbClr val="984807"/>
                </a:solidFill>
              </a:rPr>
              <a:t>3</a:t>
            </a:r>
            <a:endParaRPr lang="en-US" sz="4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0266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17585" y="6197801"/>
            <a:ext cx="4192235" cy="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7585" y="5613988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6A6A6"/>
                </a:solidFill>
              </a:rPr>
              <a:t>time</a:t>
            </a:r>
            <a:endParaRPr lang="en-US" sz="3200" dirty="0">
              <a:solidFill>
                <a:srgbClr val="A6A6A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19" y="2985728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Dissent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1813378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6445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19512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2579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acc. blob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564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6026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19" y="4959994"/>
            <a:ext cx="1761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Verdict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572579" y="3632059"/>
            <a:ext cx="0" cy="1138925"/>
          </a:xfrm>
          <a:prstGeom prst="straightConnector1">
            <a:avLst/>
          </a:prstGeom>
          <a:ln w="152400" cmpd="sng">
            <a:solidFill>
              <a:srgbClr val="008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18196" y="3618816"/>
            <a:ext cx="7450" cy="1138925"/>
          </a:xfrm>
          <a:prstGeom prst="straightConnector1">
            <a:avLst/>
          </a:prstGeom>
          <a:ln w="152400" cmpd="sng">
            <a:solidFill>
              <a:srgbClr val="008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21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Participants set up parallel Dissent and Verdict communication sessions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3: Hybrid DC-net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74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3378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4200" baseline="-25000" dirty="0">
                <a:solidFill>
                  <a:srgbClr val="984807"/>
                </a:solidFill>
              </a:rPr>
              <a:t>1</a:t>
            </a:r>
            <a:endParaRPr lang="en-US" sz="4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6445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4200" baseline="-25000" dirty="0">
                <a:solidFill>
                  <a:srgbClr val="984807"/>
                </a:solidFill>
              </a:rPr>
              <a:t>2</a:t>
            </a:r>
            <a:endParaRPr lang="en-US" sz="4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9512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2579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5646" y="2783475"/>
            <a:ext cx="1253067" cy="8353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4200" baseline="-25000" dirty="0" smtClean="0">
                <a:solidFill>
                  <a:srgbClr val="984807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60266" y="2783475"/>
            <a:ext cx="1253067" cy="8353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17585" y="6197801"/>
            <a:ext cx="4192235" cy="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7585" y="5613988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6A6A6"/>
                </a:solidFill>
              </a:rPr>
              <a:t>time</a:t>
            </a:r>
            <a:endParaRPr lang="en-US" sz="3200" dirty="0">
              <a:solidFill>
                <a:srgbClr val="A6A6A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19" y="2985728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Dissent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1813378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6445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19512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2579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acc. blob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564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6026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19" y="4959994"/>
            <a:ext cx="1761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Verdict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572579" y="3632059"/>
            <a:ext cx="0" cy="1138925"/>
          </a:xfrm>
          <a:prstGeom prst="straightConnector1">
            <a:avLst/>
          </a:prstGeom>
          <a:ln w="152400" cmpd="sng">
            <a:solidFill>
              <a:srgbClr val="008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18196" y="3618816"/>
            <a:ext cx="7450" cy="1138925"/>
          </a:xfrm>
          <a:prstGeom prst="straightConnector1">
            <a:avLst/>
          </a:prstGeom>
          <a:ln w="152400" cmpd="sng">
            <a:solidFill>
              <a:srgbClr val="008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81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Participants set up parallel Dissent and Verdict communication sessions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3: Hybrid DC-net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75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3378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err="1" smtClean="0">
                <a:solidFill>
                  <a:schemeClr val="accent6">
                    <a:lumMod val="50000"/>
                  </a:schemeClr>
                </a:solidFill>
              </a:rPr>
              <a:t>Acco</a:t>
            </a:r>
            <a:endParaRPr lang="en-US" sz="4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6445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err="1">
                <a:solidFill>
                  <a:srgbClr val="984807"/>
                </a:solidFill>
              </a:rPr>
              <a:t>u</a:t>
            </a:r>
            <a:r>
              <a:rPr lang="en-US" sz="4200" dirty="0" err="1" smtClean="0">
                <a:solidFill>
                  <a:srgbClr val="984807"/>
                </a:solidFill>
              </a:rPr>
              <a:t>nt</a:t>
            </a:r>
            <a:r>
              <a:rPr lang="en-US" sz="4200" dirty="0" smtClean="0">
                <a:solidFill>
                  <a:srgbClr val="984807"/>
                </a:solidFill>
              </a:rPr>
              <a:t>#</a:t>
            </a:r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9512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rgbClr val="98480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2579" y="2783475"/>
            <a:ext cx="1253067" cy="8353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5646" y="2783475"/>
            <a:ext cx="1253067" cy="8353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rgbClr val="984807"/>
                </a:solidFill>
              </a:rPr>
              <a:t>351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60266" y="2783475"/>
            <a:ext cx="1253067" cy="8353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17585" y="6197801"/>
            <a:ext cx="4192235" cy="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7585" y="5613988"/>
            <a:ext cx="2149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6A6A6"/>
                </a:solidFill>
              </a:rPr>
              <a:t>time</a:t>
            </a:r>
            <a:endParaRPr lang="en-US" sz="3200" dirty="0">
              <a:solidFill>
                <a:srgbClr val="A6A6A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19" y="2985728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Dissent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1813378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6445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19512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2579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acc. blob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564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60266" y="4757741"/>
            <a:ext cx="1253067" cy="835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19" y="4959994"/>
            <a:ext cx="1761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Verdict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572579" y="3632059"/>
            <a:ext cx="0" cy="1138925"/>
          </a:xfrm>
          <a:prstGeom prst="straightConnector1">
            <a:avLst/>
          </a:prstGeom>
          <a:ln w="152400" cmpd="sng">
            <a:solidFill>
              <a:srgbClr val="008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18196" y="3618816"/>
            <a:ext cx="7450" cy="1138925"/>
          </a:xfrm>
          <a:prstGeom prst="straightConnector1">
            <a:avLst/>
          </a:prstGeom>
          <a:ln w="152400" cmpd="sng">
            <a:solidFill>
              <a:srgbClr val="008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0"/>
            <a:ext cx="970721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2351" y="2990846"/>
            <a:ext cx="808444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Normal case</a:t>
            </a:r>
            <a:r>
              <a:rPr lang="en-US" sz="3200" dirty="0" smtClean="0"/>
              <a:t>: Dissent XOR-based DC-net</a:t>
            </a:r>
          </a:p>
          <a:p>
            <a:pPr algn="ctr"/>
            <a:r>
              <a:rPr lang="en-US" sz="3200" b="1" dirty="0" smtClean="0"/>
              <a:t>Under disruption</a:t>
            </a:r>
            <a:r>
              <a:rPr lang="en-US" sz="3200" dirty="0" smtClean="0"/>
              <a:t>: Verdict (faster than shuffle)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60913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Verdict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Challenges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Optimizations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4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Implemented in C++ as an extension to Dissent</a:t>
            </a:r>
          </a:p>
          <a:p>
            <a:r>
              <a:rPr lang="en-US" sz="2800" dirty="0" smtClean="0"/>
              <a:t>Cryptographic primitives</a:t>
            </a:r>
          </a:p>
          <a:p>
            <a:pPr lvl="1"/>
            <a:r>
              <a:rPr lang="en-US" dirty="0" err="1" smtClean="0"/>
              <a:t>OpenSSL</a:t>
            </a:r>
            <a:r>
              <a:rPr lang="en-US" dirty="0" smtClean="0"/>
              <a:t>, Crypto++, and </a:t>
            </a:r>
            <a:r>
              <a:rPr lang="en-US" dirty="0" err="1" smtClean="0"/>
              <a:t>Botan</a:t>
            </a:r>
            <a:r>
              <a:rPr lang="en-US" dirty="0" smtClean="0"/>
              <a:t> libraries</a:t>
            </a:r>
          </a:p>
          <a:p>
            <a:pPr lvl="1"/>
            <a:r>
              <a:rPr lang="en-US" dirty="0"/>
              <a:t>256-bit NIST elliptic curve </a:t>
            </a:r>
            <a:r>
              <a:rPr lang="en-US" dirty="0" smtClean="0"/>
              <a:t>group</a:t>
            </a:r>
          </a:p>
          <a:p>
            <a:r>
              <a:rPr lang="en-US" sz="2800" dirty="0" smtClean="0"/>
              <a:t>Used the </a:t>
            </a:r>
            <a:r>
              <a:rPr lang="en-US" sz="2800" dirty="0" err="1" smtClean="0"/>
              <a:t>DeterLab</a:t>
            </a:r>
            <a:r>
              <a:rPr lang="en-US" sz="2800" dirty="0" smtClean="0"/>
              <a:t> </a:t>
            </a:r>
            <a:r>
              <a:rPr lang="en-US" sz="2800" dirty="0" err="1" smtClean="0"/>
              <a:t>testbed</a:t>
            </a:r>
            <a:endParaRPr lang="en-US" sz="2800" dirty="0" smtClean="0"/>
          </a:p>
          <a:p>
            <a:pPr lvl="1"/>
            <a:r>
              <a:rPr lang="en-US" dirty="0" smtClean="0"/>
              <a:t>Physical nodes: 8 servers, 128 clients</a:t>
            </a:r>
          </a:p>
          <a:p>
            <a:pPr lvl="1"/>
            <a:r>
              <a:rPr lang="en-US" dirty="0" smtClean="0"/>
              <a:t>Ran many client processes per machine to simulate up to 1024 clients</a:t>
            </a:r>
          </a:p>
          <a:p>
            <a:r>
              <a:rPr lang="en-US" sz="2800" dirty="0"/>
              <a:t>Source code: https://</a:t>
            </a:r>
            <a:r>
              <a:rPr lang="en-US" sz="2800" dirty="0" err="1"/>
              <a:t>github.com</a:t>
            </a:r>
            <a:r>
              <a:rPr lang="en-US" sz="2800" dirty="0"/>
              <a:t>/</a:t>
            </a:r>
            <a:r>
              <a:rPr lang="en-US" sz="2800" dirty="0" err="1"/>
              <a:t>DeDis</a:t>
            </a:r>
            <a:r>
              <a:rPr lang="en-US" sz="2800" dirty="0"/>
              <a:t>/Dissent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Throughput (CPU Cost) </a:t>
            </a:r>
            <a:endParaRPr lang="en-US" dirty="0"/>
          </a:p>
        </p:txBody>
      </p:sp>
      <p:pic>
        <p:nvPicPr>
          <p:cNvPr id="6" name="Content Placeholder 5" descr="eval-variant-both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484975" y="1366839"/>
            <a:ext cx="9307248" cy="511862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78</a:t>
            </a:fld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5418667" y="2568587"/>
            <a:ext cx="3268133" cy="1429810"/>
          </a:xfrm>
          <a:prstGeom prst="wedgeEllipseCallout">
            <a:avLst>
              <a:gd name="adj1" fmla="val -14441"/>
              <a:gd name="adj2" fmla="val 7995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ElGamal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2.9x speedup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066571" y="1024346"/>
            <a:ext cx="3268133" cy="1429810"/>
          </a:xfrm>
          <a:prstGeom prst="wedgeEllipseCallout">
            <a:avLst>
              <a:gd name="adj1" fmla="val -14441"/>
              <a:gd name="adj2" fmla="val 7995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Hybrid: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138x speedup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554140" y="3029544"/>
            <a:ext cx="3268133" cy="1429810"/>
          </a:xfrm>
          <a:prstGeom prst="wedgeEllipseCallout">
            <a:avLst>
              <a:gd name="adj1" fmla="val -14441"/>
              <a:gd name="adj2" fmla="val 7995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Pairing-based: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4 KB/s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418666" y="2314639"/>
            <a:ext cx="3559891" cy="1429810"/>
          </a:xfrm>
          <a:prstGeom prst="wedgeEllipseCallout">
            <a:avLst>
              <a:gd name="adj1" fmla="val -14441"/>
              <a:gd name="adj2" fmla="val 7995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Fastest Verdict: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5.6x speedup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1" grpId="0" animBg="1"/>
      <p:bldP spid="11" grpId="1" animBg="1"/>
      <p:bldP spid="9" grpId="0" animBg="1"/>
      <p:bldP spid="9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Messaging Latency</a:t>
            </a:r>
            <a:br>
              <a:rPr lang="en-US" dirty="0" smtClean="0"/>
            </a:br>
            <a:r>
              <a:rPr lang="en-US" sz="3100" dirty="0" smtClean="0"/>
              <a:t>Tweet-length messages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1460" r="-11460"/>
          <a:stretch>
            <a:fillRect/>
          </a:stretch>
        </p:blipFill>
        <p:spPr>
          <a:xfrm>
            <a:off x="1185334" y="1417638"/>
            <a:ext cx="7074974" cy="3890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79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4" y="5784661"/>
            <a:ext cx="6553200" cy="410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069" y="6178541"/>
            <a:ext cx="6163390" cy="439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6" y="5232399"/>
            <a:ext cx="32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Clients (log scale)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7" y="1417639"/>
            <a:ext cx="1218856" cy="3560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85334" y="5784661"/>
            <a:ext cx="6705599" cy="83341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5427687" y="1604858"/>
            <a:ext cx="3716313" cy="1429810"/>
          </a:xfrm>
          <a:prstGeom prst="wedgeEllipseCallout">
            <a:avLst>
              <a:gd name="adj1" fmla="val -7887"/>
              <a:gd name="adj2" fmla="val 81175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“Lazy” Verdict: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2.3x speedup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875867" y="1220459"/>
            <a:ext cx="3268133" cy="1429810"/>
          </a:xfrm>
          <a:prstGeom prst="wedgeEllipseCallout">
            <a:avLst>
              <a:gd name="adj1" fmla="val -14441"/>
              <a:gd name="adj2" fmla="val 7995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Pure Verdict: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34 seconds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875867" y="2170901"/>
            <a:ext cx="3268133" cy="1429810"/>
          </a:xfrm>
          <a:prstGeom prst="wedgeEllipseCallout">
            <a:avLst>
              <a:gd name="adj1" fmla="val -14441"/>
              <a:gd name="adj2" fmla="val 7995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Hybrid: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27x speedup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Solution #2: DC-nets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9508" y="2405023"/>
            <a:ext cx="168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Blog Server</a:t>
            </a:r>
            <a:endParaRPr lang="en-US" sz="3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7" y="2405023"/>
            <a:ext cx="1507067" cy="1510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10" y="1701946"/>
            <a:ext cx="1507067" cy="15105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3" y="4398757"/>
            <a:ext cx="1507067" cy="15105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7" y="4845827"/>
            <a:ext cx="1507067" cy="15105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18" y="1417638"/>
            <a:ext cx="1507067" cy="15105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85" y="5154018"/>
            <a:ext cx="1507067" cy="1510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406" y="1417638"/>
            <a:ext cx="1507067" cy="1510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23" y="1562785"/>
            <a:ext cx="1507067" cy="1510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56" y="1824781"/>
            <a:ext cx="1507067" cy="15105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570" y="5165029"/>
            <a:ext cx="1507067" cy="15105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39" y="5101834"/>
            <a:ext cx="1507067" cy="15105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91" y="4587334"/>
            <a:ext cx="1507067" cy="15105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58" y="2405023"/>
            <a:ext cx="1507067" cy="15105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790" y="3335304"/>
            <a:ext cx="1507067" cy="1510523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1468110" y="4226998"/>
            <a:ext cx="15460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56224" y="3671901"/>
            <a:ext cx="857910" cy="24364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775506" y="3193533"/>
            <a:ext cx="294966" cy="56534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5852" y="2929797"/>
            <a:ext cx="1" cy="56534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9" idx="2"/>
          </p:cNvCxnSpPr>
          <p:nvPr/>
        </p:nvCxnSpPr>
        <p:spPr>
          <a:xfrm>
            <a:off x="3225152" y="2928161"/>
            <a:ext cx="290254" cy="65676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791221" y="3082197"/>
            <a:ext cx="167167" cy="56534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022473" y="3335304"/>
            <a:ext cx="432551" cy="58024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161637" y="3673445"/>
            <a:ext cx="672822" cy="39699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161636" y="4226998"/>
            <a:ext cx="672824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118612" y="4587334"/>
            <a:ext cx="672824" cy="25849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4703839" y="4716581"/>
            <a:ext cx="457798" cy="37886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0" idx="0"/>
          </p:cNvCxnSpPr>
          <p:nvPr/>
        </p:nvCxnSpPr>
        <p:spPr>
          <a:xfrm flipV="1">
            <a:off x="4408104" y="4638217"/>
            <a:ext cx="0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654571" y="4638217"/>
            <a:ext cx="190041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882523" y="4519273"/>
            <a:ext cx="632883" cy="52681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42623" y="4398757"/>
            <a:ext cx="1082529" cy="38392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161637" y="5216782"/>
            <a:ext cx="3777766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Everyone contributes an </a:t>
            </a:r>
            <a:br>
              <a:rPr lang="en-US" sz="2800" dirty="0" smtClean="0"/>
            </a:br>
            <a:r>
              <a:rPr lang="en-US" sz="2800" dirty="0" smtClean="0"/>
              <a:t>equal-length message</a:t>
            </a:r>
          </a:p>
        </p:txBody>
      </p:sp>
      <p:sp>
        <p:nvSpPr>
          <p:cNvPr id="77" name="Cloud 76"/>
          <p:cNvSpPr/>
          <p:nvPr/>
        </p:nvSpPr>
        <p:spPr>
          <a:xfrm>
            <a:off x="2314992" y="3423650"/>
            <a:ext cx="3140032" cy="1606695"/>
          </a:xfrm>
          <a:prstGeom prst="cloud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Acct #35139387</a:t>
            </a:r>
          </a:p>
        </p:txBody>
      </p:sp>
    </p:spTree>
    <p:extLst>
      <p:ext uri="{BB962C8B-B14F-4D97-AF65-F5344CB8AC3E}">
        <p14:creationId xmlns:p14="http://schemas.microsoft.com/office/powerpoint/2010/main" val="12424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Blame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80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4" y="5784661"/>
            <a:ext cx="6553200" cy="410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69" y="6178541"/>
            <a:ext cx="6163390" cy="439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6" y="5232399"/>
            <a:ext cx="32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Clients (log scale)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" y="1417639"/>
            <a:ext cx="1218856" cy="3560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85334" y="5784661"/>
            <a:ext cx="6705599" cy="83341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-12500" r="-1217"/>
          <a:stretch/>
        </p:blipFill>
        <p:spPr>
          <a:xfrm>
            <a:off x="1253069" y="1451699"/>
            <a:ext cx="6485465" cy="3920638"/>
          </a:xfrm>
        </p:spPr>
      </p:pic>
      <p:sp>
        <p:nvSpPr>
          <p:cNvPr id="17" name="Oval Callout 16"/>
          <p:cNvSpPr/>
          <p:nvPr/>
        </p:nvSpPr>
        <p:spPr>
          <a:xfrm>
            <a:off x="5875867" y="1443940"/>
            <a:ext cx="3268133" cy="1429810"/>
          </a:xfrm>
          <a:prstGeom prst="wedgeEllipseCallout">
            <a:avLst>
              <a:gd name="adj1" fmla="val -14441"/>
              <a:gd name="adj2" fmla="val 7995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Hybrid: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24 seconds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814306" y="1853682"/>
            <a:ext cx="3268133" cy="1429810"/>
          </a:xfrm>
          <a:prstGeom prst="wedgeEllipseCallout">
            <a:avLst>
              <a:gd name="adj1" fmla="val -14441"/>
              <a:gd name="adj2" fmla="val 7995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Pure Verdict: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6 seconds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218777" y="468313"/>
            <a:ext cx="3992956" cy="1429810"/>
          </a:xfrm>
          <a:prstGeom prst="wedgeEllipseCallout">
            <a:avLst>
              <a:gd name="adj1" fmla="val -446"/>
              <a:gd name="adj2" fmla="val 69299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Dissent: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1177 seconds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(19.6 minutes)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4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3" grpId="0" animBg="1"/>
      <p:bldP spid="15" grpId="0" animBg="1"/>
      <p:bldP spid="15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Verdict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Challenges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Optimizations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Conclusion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8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Messaging protocol</a:t>
            </a:r>
          </a:p>
          <a:p>
            <a:pPr lvl="1"/>
            <a:r>
              <a:rPr lang="en-US" dirty="0" smtClean="0"/>
              <a:t>Handling equivocation, dropped messages, etc.</a:t>
            </a:r>
          </a:p>
          <a:p>
            <a:r>
              <a:rPr lang="en-US" dirty="0" smtClean="0"/>
              <a:t>Proof constructions</a:t>
            </a:r>
          </a:p>
          <a:p>
            <a:pPr lvl="1"/>
            <a:r>
              <a:rPr lang="en-US" dirty="0" smtClean="0"/>
              <a:t>The paper describes three variants</a:t>
            </a:r>
          </a:p>
          <a:p>
            <a:pPr lvl="1"/>
            <a:r>
              <a:rPr lang="en-US" dirty="0" smtClean="0"/>
              <a:t>Implementation details</a:t>
            </a:r>
          </a:p>
          <a:p>
            <a:r>
              <a:rPr lang="en-US" dirty="0" smtClean="0"/>
              <a:t>Handling server failure</a:t>
            </a:r>
          </a:p>
          <a:p>
            <a:r>
              <a:rPr lang="en-US" dirty="0" smtClean="0"/>
              <a:t>Handling client churn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First practical verifiable DC-nets scheme</a:t>
            </a:r>
          </a:p>
          <a:p>
            <a:r>
              <a:rPr lang="en-US" dirty="0" smtClean="0"/>
              <a:t>Introduces two new verifiable DC-nets constructions</a:t>
            </a:r>
          </a:p>
          <a:p>
            <a:r>
              <a:rPr lang="en-US" dirty="0" smtClean="0"/>
              <a:t>Reduces the cost of finding DC-net disruptors by </a:t>
            </a:r>
            <a:r>
              <a:rPr lang="en-US" b="1" dirty="0" smtClean="0"/>
              <a:t>two orders of magnitude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By reducing the cost of disruption, Verdict brings strong </a:t>
            </a:r>
            <a:r>
              <a:rPr lang="en-US" b="1" dirty="0" smtClean="0">
                <a:sym typeface="Wingdings"/>
              </a:rPr>
              <a:t>traffic-analysis-resistant anonymity</a:t>
            </a:r>
            <a:r>
              <a:rPr lang="en-US" dirty="0" smtClean="0">
                <a:sym typeface="Wingdings"/>
              </a:rPr>
              <a:t> closer to practicality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8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Thanks to:</a:t>
            </a:r>
          </a:p>
          <a:p>
            <a:r>
              <a:rPr lang="en-US" dirty="0"/>
              <a:t>t</a:t>
            </a:r>
            <a:r>
              <a:rPr lang="en-US" dirty="0" smtClean="0"/>
              <a:t>he anonymous reviewers,</a:t>
            </a:r>
          </a:p>
          <a:p>
            <a:r>
              <a:rPr lang="en-US" dirty="0" smtClean="0"/>
              <a:t>our shepherd, Micah </a:t>
            </a:r>
            <a:r>
              <a:rPr lang="en-US" dirty="0" err="1" smtClean="0"/>
              <a:t>Sherr</a:t>
            </a:r>
            <a:r>
              <a:rPr lang="en-US" dirty="0" smtClean="0"/>
              <a:t>,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DeterLab</a:t>
            </a:r>
            <a:r>
              <a:rPr lang="en-US" dirty="0" smtClean="0"/>
              <a:t> staff,</a:t>
            </a:r>
          </a:p>
          <a:p>
            <a:r>
              <a:rPr lang="en-US" dirty="0"/>
              <a:t>Aaron Johnson, </a:t>
            </a:r>
            <a:r>
              <a:rPr lang="en-US" dirty="0" err="1"/>
              <a:t>Ewa</a:t>
            </a:r>
            <a:r>
              <a:rPr lang="en-US" dirty="0"/>
              <a:t> </a:t>
            </a:r>
            <a:r>
              <a:rPr lang="en-US" dirty="0" err="1"/>
              <a:t>Syta</a:t>
            </a:r>
            <a:r>
              <a:rPr lang="en-US" dirty="0"/>
              <a:t>, Michael J. Fischer, Michael Z. Lee, Michael “Fitz” </a:t>
            </a:r>
            <a:r>
              <a:rPr lang="en-US" dirty="0" err="1"/>
              <a:t>Nowlan</a:t>
            </a:r>
            <a:r>
              <a:rPr lang="en-US" dirty="0"/>
              <a:t>, </a:t>
            </a:r>
            <a:r>
              <a:rPr lang="en-US" dirty="0" err="1" smtClean="0"/>
              <a:t>Ramki</a:t>
            </a:r>
            <a:r>
              <a:rPr lang="en-US" dirty="0" smtClean="0"/>
              <a:t> </a:t>
            </a:r>
            <a:r>
              <a:rPr lang="en-US" dirty="0" err="1" smtClean="0"/>
              <a:t>Gummadi</a:t>
            </a:r>
            <a:r>
              <a:rPr lang="en-US" dirty="0" smtClean="0"/>
              <a:t>, and</a:t>
            </a:r>
          </a:p>
          <a:p>
            <a:r>
              <a:rPr lang="en-US" dirty="0"/>
              <a:t>a</a:t>
            </a:r>
            <a:r>
              <a:rPr lang="en-US" dirty="0" smtClean="0"/>
              <a:t>ll of you for listening.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>
                <a:solidFill>
                  <a:srgbClr val="0000FF"/>
                </a:solidFill>
                <a:sym typeface="Wingdings"/>
              </a:rPr>
              <a:t>https://</a:t>
            </a:r>
            <a:r>
              <a:rPr lang="en-US" b="1" dirty="0" err="1">
                <a:solidFill>
                  <a:srgbClr val="0000FF"/>
                </a:solidFill>
                <a:sym typeface="Wingdings"/>
              </a:rPr>
              <a:t>dedis.cs.yale.edu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/2010/anon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/</a:t>
            </a: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Shameless plug: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The Dissent project is hiring!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5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1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Solution #2: DC-nets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7146-F927-CE4B-8631-C03A9E1D23DE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41" y="3724086"/>
            <a:ext cx="1429933" cy="1429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9508" y="2405023"/>
            <a:ext cx="168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Blog Server</a:t>
            </a:r>
            <a:endParaRPr lang="en-US" sz="3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4926"/>
            <a:ext cx="1507067" cy="1510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7" y="2405023"/>
            <a:ext cx="1507067" cy="1510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10" y="1701946"/>
            <a:ext cx="1507067" cy="15105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3" y="4398757"/>
            <a:ext cx="1507067" cy="15105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7" y="4845827"/>
            <a:ext cx="1507067" cy="15105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18" y="1417638"/>
            <a:ext cx="1507067" cy="15105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85" y="5154018"/>
            <a:ext cx="1507067" cy="1510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406" y="1417638"/>
            <a:ext cx="1507067" cy="1510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23" y="1562785"/>
            <a:ext cx="1507067" cy="1510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56" y="1824781"/>
            <a:ext cx="1507067" cy="15105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570" y="5165029"/>
            <a:ext cx="1507067" cy="15105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39" y="5101834"/>
            <a:ext cx="1507067" cy="15105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91" y="4587334"/>
            <a:ext cx="1507067" cy="15105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58" y="2405023"/>
            <a:ext cx="1507067" cy="15105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790" y="3335304"/>
            <a:ext cx="1507067" cy="1510523"/>
          </a:xfrm>
          <a:prstGeom prst="rect">
            <a:avLst/>
          </a:prstGeom>
        </p:spPr>
      </p:pic>
      <p:sp>
        <p:nvSpPr>
          <p:cNvPr id="39" name="Cloud 38"/>
          <p:cNvSpPr/>
          <p:nvPr/>
        </p:nvSpPr>
        <p:spPr>
          <a:xfrm>
            <a:off x="2314992" y="3423650"/>
            <a:ext cx="3140032" cy="1606695"/>
          </a:xfrm>
          <a:prstGeom prst="cloud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Acct #35139387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5530720" y="3791114"/>
            <a:ext cx="2018788" cy="775384"/>
          </a:xfrm>
          <a:prstGeom prst="rightArrow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6808</TotalTime>
  <Words>2420</Words>
  <Application>Microsoft Macintosh PowerPoint</Application>
  <PresentationFormat>On-screen Show (4:3)</PresentationFormat>
  <Paragraphs>769</Paragraphs>
  <Slides>85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Proactively Accountable Anonymous Messaging in Verdict</vt:lpstr>
      <vt:lpstr>PowerPoint Presentation</vt:lpstr>
      <vt:lpstr>PowerPoint Presentation</vt:lpstr>
      <vt:lpstr>PowerPoint Presentation</vt:lpstr>
      <vt:lpstr>Possible Solution #1: Onion Routing</vt:lpstr>
      <vt:lpstr>Possible Solution #1: Onion Routing</vt:lpstr>
      <vt:lpstr>PowerPoint Presentation</vt:lpstr>
      <vt:lpstr>Possible Solution #2: DC-nets</vt:lpstr>
      <vt:lpstr>Possible Solution #2: DC-nets</vt:lpstr>
      <vt:lpstr>DC-nets in 30 Seconds</vt:lpstr>
      <vt:lpstr>DC-nets in 30 Seconds</vt:lpstr>
      <vt:lpstr>DC-nets in 30 Seconds</vt:lpstr>
      <vt:lpstr>DC-nets in 30 Seconds</vt:lpstr>
      <vt:lpstr>DC-nets in 30 Seconds</vt:lpstr>
      <vt:lpstr>Possible Solution #2: DC-nets</vt:lpstr>
      <vt:lpstr>Possible Solution #2: DC-nets</vt:lpstr>
      <vt:lpstr>PowerPoint Presentation</vt:lpstr>
      <vt:lpstr>PowerPoint Presentation</vt:lpstr>
      <vt:lpstr>Possible Solution #3: Dissent</vt:lpstr>
      <vt:lpstr>Possible Solution #3: Dissent</vt:lpstr>
      <vt:lpstr>Possible Solution #3: Dissent</vt:lpstr>
      <vt:lpstr>Possible Solution #3: Dissent</vt:lpstr>
      <vt:lpstr>Possible Solution #3: Dissent</vt:lpstr>
      <vt:lpstr>Possible Solution #3: Dissent</vt:lpstr>
      <vt:lpstr>Possible Solution #3: Dissent</vt:lpstr>
      <vt:lpstr>Possible Solution #3: Dissent</vt:lpstr>
      <vt:lpstr>Verdict: Motivation</vt:lpstr>
      <vt:lpstr>“Verifiable” DC-nets</vt:lpstr>
      <vt:lpstr>Verdict: Contributions</vt:lpstr>
      <vt:lpstr>Outline</vt:lpstr>
      <vt:lpstr>Design Challenges</vt:lpstr>
      <vt:lpstr>Design Challenges</vt:lpstr>
      <vt:lpstr>Challenge 1: Traffic Analysis Resistance</vt:lpstr>
      <vt:lpstr>Challenge 1: Traffic Analysis Resistance</vt:lpstr>
      <vt:lpstr>Challenge 1: Traffic Analysis Resistance</vt:lpstr>
      <vt:lpstr>Challenge 1: Traffic Analysis Resistance</vt:lpstr>
      <vt:lpstr>Design Challenges</vt:lpstr>
      <vt:lpstr>Challenge 2: Encoding Messages</vt:lpstr>
      <vt:lpstr>Challenge 2: Encoding Messages</vt:lpstr>
      <vt:lpstr>PowerPoint Presentation</vt:lpstr>
      <vt:lpstr>PowerPoint Presentation</vt:lpstr>
      <vt:lpstr>PowerPoint Presentation</vt:lpstr>
      <vt:lpstr>PowerPoint Presentation</vt:lpstr>
      <vt:lpstr>Challenge 2: Encoding Messages</vt:lpstr>
      <vt:lpstr>PowerPoint Presentation</vt:lpstr>
      <vt:lpstr>Design Challenges</vt:lpstr>
      <vt:lpstr>Challenge 3: Proving Correctness</vt:lpstr>
      <vt:lpstr>Challenge 3: Proving Correctness</vt:lpstr>
      <vt:lpstr>Challenge 3: Proving Correctness</vt:lpstr>
      <vt:lpstr>Challenge 3: Proving Correctness</vt:lpstr>
      <vt:lpstr>PowerPoint Presentation</vt:lpstr>
      <vt:lpstr>Challenge 3: Proving Correctness</vt:lpstr>
      <vt:lpstr>Challenge 3: Proving Correctness</vt:lpstr>
      <vt:lpstr>Challenge 3: Proving Correctness</vt:lpstr>
      <vt:lpstr>Challenge 3: Proving Correctness</vt:lpstr>
      <vt:lpstr>Challenge 3: Proving Correctness</vt:lpstr>
      <vt:lpstr>Challenge 3: Proving Correctness</vt:lpstr>
      <vt:lpstr>Outline</vt:lpstr>
      <vt:lpstr>Optimizations</vt:lpstr>
      <vt:lpstr>Optimizations</vt:lpstr>
      <vt:lpstr>Long Messages</vt:lpstr>
      <vt:lpstr>Optimization 1: Long Messages</vt:lpstr>
      <vt:lpstr>Optimizations</vt:lpstr>
      <vt:lpstr>Optimization 2: “Lazy” Verification</vt:lpstr>
      <vt:lpstr>Optimizations</vt:lpstr>
      <vt:lpstr>Optimization 3: Hybrid DC-net</vt:lpstr>
      <vt:lpstr>Optimization 3: Hybrid DC-net</vt:lpstr>
      <vt:lpstr>Optimization 3: Hybrid DC-net</vt:lpstr>
      <vt:lpstr>Optimization 3: Hybrid DC-net</vt:lpstr>
      <vt:lpstr>Optimization 3: Hybrid DC-net</vt:lpstr>
      <vt:lpstr>Optimization 3: Hybrid DC-net</vt:lpstr>
      <vt:lpstr>Optimization 3: Hybrid DC-net</vt:lpstr>
      <vt:lpstr>Optimization 3: Hybrid DC-net</vt:lpstr>
      <vt:lpstr>Optimization 3: Hybrid DC-net</vt:lpstr>
      <vt:lpstr>Optimization 3: Hybrid DC-net</vt:lpstr>
      <vt:lpstr>Outline</vt:lpstr>
      <vt:lpstr>Implementation</vt:lpstr>
      <vt:lpstr>Encryption Throughput (CPU Cost) </vt:lpstr>
      <vt:lpstr>Messaging Latency Tweet-length messages</vt:lpstr>
      <vt:lpstr>Blame Time</vt:lpstr>
      <vt:lpstr>Outline</vt:lpstr>
      <vt:lpstr>Details in the Paper</vt:lpstr>
      <vt:lpstr>Conclusion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Corrigan-Gibbs</dc:creator>
  <cp:lastModifiedBy>Henry Corrigan-Gibbs</cp:lastModifiedBy>
  <cp:revision>1358</cp:revision>
  <cp:lastPrinted>2013-08-15T03:18:39Z</cp:lastPrinted>
  <dcterms:created xsi:type="dcterms:W3CDTF">2013-07-14T14:07:45Z</dcterms:created>
  <dcterms:modified xsi:type="dcterms:W3CDTF">2013-08-15T11:32:50Z</dcterms:modified>
</cp:coreProperties>
</file>