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338" r:id="rId3"/>
    <p:sldId id="343" r:id="rId4"/>
    <p:sldId id="344" r:id="rId5"/>
    <p:sldId id="345" r:id="rId6"/>
    <p:sldId id="340" r:id="rId7"/>
    <p:sldId id="341" r:id="rId8"/>
    <p:sldId id="309" r:id="rId9"/>
    <p:sldId id="335" r:id="rId10"/>
    <p:sldId id="321" r:id="rId11"/>
    <p:sldId id="322" r:id="rId12"/>
    <p:sldId id="351" r:id="rId13"/>
    <p:sldId id="352" r:id="rId14"/>
    <p:sldId id="354" r:id="rId15"/>
    <p:sldId id="333" r:id="rId16"/>
    <p:sldId id="327" r:id="rId17"/>
    <p:sldId id="357" r:id="rId18"/>
    <p:sldId id="336" r:id="rId19"/>
    <p:sldId id="324" r:id="rId20"/>
    <p:sldId id="334" r:id="rId21"/>
    <p:sldId id="307" r:id="rId22"/>
    <p:sldId id="337" r:id="rId23"/>
    <p:sldId id="330" r:id="rId24"/>
    <p:sldId id="296" r:id="rId25"/>
    <p:sldId id="281" r:id="rId26"/>
    <p:sldId id="282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5BB6C8-2302-D542-AAA5-D3B304DF4858}">
          <p14:sldIdLst>
            <p14:sldId id="257"/>
          </p14:sldIdLst>
        </p14:section>
        <p14:section name="Motivation" id="{80E85EB4-28D3-5D44-B332-D008C4296C9A}">
          <p14:sldIdLst>
            <p14:sldId id="338"/>
            <p14:sldId id="343"/>
            <p14:sldId id="344"/>
            <p14:sldId id="345"/>
            <p14:sldId id="340"/>
            <p14:sldId id="341"/>
            <p14:sldId id="309"/>
          </p14:sldIdLst>
        </p14:section>
        <p14:section name="System Overview" id="{34DAE1AE-52AE-4A4B-AB36-96E86C84A6CD}">
          <p14:sldIdLst>
            <p14:sldId id="335"/>
            <p14:sldId id="321"/>
            <p14:sldId id="322"/>
            <p14:sldId id="351"/>
            <p14:sldId id="352"/>
            <p14:sldId id="354"/>
            <p14:sldId id="333"/>
            <p14:sldId id="327"/>
            <p14:sldId id="357"/>
          </p14:sldIdLst>
        </p14:section>
        <p14:section name="Attacks and Defenses" id="{8FF9537B-F737-AF42-9BE2-3E02E9721CDB}">
          <p14:sldIdLst>
            <p14:sldId id="336"/>
            <p14:sldId id="324"/>
            <p14:sldId id="334"/>
            <p14:sldId id="307"/>
          </p14:sldIdLst>
        </p14:section>
        <p14:section name="Evaluation" id="{97006BE9-BB9B-6049-BD07-F7C40D117384}">
          <p14:sldIdLst>
            <p14:sldId id="337"/>
            <p14:sldId id="330"/>
          </p14:sldIdLst>
        </p14:section>
        <p14:section name="Conclusion" id="{3D5C5CE0-28C1-674F-8216-C443C6ECA098}">
          <p14:sldIdLst>
            <p14:sldId id="296"/>
            <p14:sldId id="281"/>
            <p14:sldId id="282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F08C"/>
    <a:srgbClr val="ECE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B48051E7-809F-EE45-85DA-9B7807C54849}" type="datetimeFigureOut">
              <a:rPr lang="en-US" smtClean="0"/>
              <a:pPr/>
              <a:t>11/10/13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01B27C2F-FE95-184C-9959-78207BFA2D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3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messages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7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Box</a:t>
            </a:r>
            <a:r>
              <a:rPr lang="en-US" baseline="0" dirty="0" smtClean="0"/>
              <a:t> around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0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4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7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7C2F-FE95-184C-9959-78207BFA2D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4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2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6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6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2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8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1B49-7091-3C49-A5C0-5F40F221A52C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1418-596C-584F-A97F-12429D45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F2DD1B49-7091-3C49-A5C0-5F40F221A52C}" type="datetimeFigureOut">
              <a:rPr lang="en-US" smtClean="0"/>
              <a:pPr/>
              <a:t>11/10/13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8B251418-596C-584F-A97F-12429D457D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325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Conscript Your Friends into Larger Anonymity Sets with JavaScript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49321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ACM Workshop on Privacy in the Electronic Society</a:t>
            </a:r>
          </a:p>
          <a:p>
            <a:pPr algn="ctr"/>
            <a:r>
              <a:rPr lang="en-US" sz="2000" dirty="0">
                <a:latin typeface="Helvetica"/>
                <a:cs typeface="Helvetica"/>
              </a:rPr>
              <a:t>4</a:t>
            </a:r>
            <a:r>
              <a:rPr lang="en-US" sz="2000" dirty="0" smtClean="0">
                <a:latin typeface="Helvetica"/>
                <a:cs typeface="Helvetica"/>
              </a:rPr>
              <a:t> November 2013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36950"/>
              </p:ext>
            </p:extLst>
          </p:nvPr>
        </p:nvGraphicFramePr>
        <p:xfrm>
          <a:off x="685800" y="3445932"/>
          <a:ext cx="7772400" cy="102291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266028"/>
                <a:gridCol w="3506372"/>
              </a:tblGrid>
              <a:tr h="10229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Henry Corrigan-Gibbs</a:t>
                      </a:r>
                    </a:p>
                    <a:p>
                      <a:pPr algn="ctr"/>
                      <a:r>
                        <a:rPr lang="en-US" sz="2400" i="1" dirty="0" smtClean="0">
                          <a:latin typeface="Helvetica"/>
                          <a:cs typeface="Helvetica"/>
                        </a:rPr>
                        <a:t>Stanford</a:t>
                      </a:r>
                      <a:endParaRPr lang="en-US" sz="2400" i="1" dirty="0">
                        <a:latin typeface="Helvetica"/>
                        <a:cs typeface="Helvetic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Bryan Ford</a:t>
                      </a:r>
                    </a:p>
                    <a:p>
                      <a:pPr algn="ctr"/>
                      <a:r>
                        <a:rPr lang="en-US" sz="2400" i="1" dirty="0" smtClean="0">
                          <a:latin typeface="Helvetica"/>
                          <a:cs typeface="Helvetica"/>
                        </a:rPr>
                        <a:t>Yale</a:t>
                      </a:r>
                      <a:endParaRPr lang="en-US" sz="2400" i="1" dirty="0">
                        <a:latin typeface="Helvetica"/>
                        <a:cs typeface="Helvetic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7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4023448" y="3529152"/>
            <a:ext cx="2945834" cy="2841289"/>
          </a:xfrm>
          <a:prstGeom prst="roundRect">
            <a:avLst/>
          </a:prstGeom>
          <a:noFill/>
          <a:ln w="57150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000" y="3829053"/>
            <a:ext cx="590492" cy="98191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943" y="4157864"/>
            <a:ext cx="590492" cy="98191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78" y="5139776"/>
            <a:ext cx="590492" cy="981912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7197014" y="3942252"/>
            <a:ext cx="1322980" cy="5689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000</a:t>
            </a:r>
            <a:endParaRPr lang="en-US" sz="14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423" y="780647"/>
            <a:ext cx="885738" cy="1472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926" y="1095729"/>
            <a:ext cx="1376469" cy="1781969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2414397" y="1331520"/>
            <a:ext cx="4374215" cy="0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32" y="711928"/>
            <a:ext cx="1667298" cy="2354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57" y="1379419"/>
            <a:ext cx="1681404" cy="15832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0964" y="780647"/>
            <a:ext cx="322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GET /</a:t>
            </a:r>
            <a:r>
              <a:rPr lang="en-US" sz="2400" dirty="0" err="1" smtClean="0">
                <a:latin typeface="Courier"/>
                <a:cs typeface="Courier"/>
              </a:rPr>
              <a:t>index.html</a:t>
            </a:r>
            <a:endParaRPr lang="en-US" sz="2400" dirty="0">
              <a:latin typeface="Courier"/>
              <a:cs typeface="Courier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2548783" y="2022682"/>
            <a:ext cx="4134652" cy="0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6043" y="1561017"/>
            <a:ext cx="351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&lt;html&gt;&lt;script&gt;...</a:t>
            </a:r>
            <a:endParaRPr lang="en-US" sz="2400" dirty="0">
              <a:latin typeface="Courier"/>
              <a:cs typeface="Courier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010930" y="2962713"/>
            <a:ext cx="1852173" cy="1607935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3961" y="3092783"/>
            <a:ext cx="925825" cy="59947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654793" y="5153583"/>
            <a:ext cx="536756" cy="692498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71163" y="4292011"/>
            <a:ext cx="671054" cy="37639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14209" y="4854843"/>
            <a:ext cx="162591" cy="631557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989948" y="5486400"/>
            <a:ext cx="1075475" cy="372315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734117" y="4697336"/>
            <a:ext cx="331306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4037" y="3664600"/>
            <a:ext cx="296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E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r>
              <a:rPr lang="en-US" sz="2800" dirty="0" smtClean="0">
                <a:latin typeface="Helvetica"/>
                <a:cs typeface="Helvetica"/>
              </a:rPr>
              <a:t>(E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dirty="0" smtClean="0">
                <a:latin typeface="Helvetica"/>
                <a:cs typeface="Helvetica"/>
              </a:rPr>
              <a:t>(E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 smtClean="0">
                <a:latin typeface="Helvetica"/>
                <a:cs typeface="Helvetica"/>
              </a:rPr>
              <a:t>(000)))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336935" y="5006806"/>
            <a:ext cx="3526168" cy="1391703"/>
          </a:xfrm>
          <a:prstGeom prst="wedgeRectCallout">
            <a:avLst>
              <a:gd name="adj1" fmla="val -26477"/>
              <a:gd name="adj2" fmla="val -99293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Using a </a:t>
            </a:r>
            <a:r>
              <a:rPr lang="en-US" sz="2800" i="1" dirty="0" smtClean="0">
                <a:solidFill>
                  <a:schemeClr val="tx1"/>
                </a:solidFill>
                <a:latin typeface="Helvetica"/>
                <a:cs typeface="Helvetica"/>
              </a:rPr>
              <a:t>randomized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 encryption scheme</a:t>
            </a:r>
            <a:endParaRPr lang="en-US" sz="2800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746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2022682"/>
            <a:ext cx="2414397" cy="2674654"/>
          </a:xfrm>
          <a:prstGeom prst="roundRect">
            <a:avLst/>
          </a:prstGeom>
          <a:solidFill>
            <a:srgbClr val="FDEA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74" y="583653"/>
            <a:ext cx="2460887" cy="1904727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4023448" y="3529152"/>
            <a:ext cx="2945834" cy="2841289"/>
          </a:xfrm>
          <a:prstGeom prst="roundRect">
            <a:avLst/>
          </a:prstGeom>
          <a:noFill/>
          <a:ln w="57150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000" y="3829053"/>
            <a:ext cx="590492" cy="98191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943" y="4157864"/>
            <a:ext cx="590492" cy="98191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278" y="5139776"/>
            <a:ext cx="590492" cy="98191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423" y="780647"/>
            <a:ext cx="885738" cy="1472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926" y="1095729"/>
            <a:ext cx="1376469" cy="1781969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2414397" y="1331520"/>
            <a:ext cx="4374215" cy="0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20964" y="780647"/>
            <a:ext cx="322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GET /</a:t>
            </a:r>
            <a:r>
              <a:rPr lang="en-US" sz="2400" dirty="0" err="1" smtClean="0">
                <a:latin typeface="Courier"/>
                <a:cs typeface="Courier"/>
              </a:rPr>
              <a:t>index.html</a:t>
            </a:r>
            <a:endParaRPr lang="en-US" sz="2400" dirty="0">
              <a:latin typeface="Courier"/>
              <a:cs typeface="Courier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2548783" y="2022682"/>
            <a:ext cx="4134652" cy="0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6043" y="1561017"/>
            <a:ext cx="351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&lt;html&gt;&lt;script&gt;...</a:t>
            </a:r>
            <a:endParaRPr lang="en-US" sz="2400" dirty="0">
              <a:latin typeface="Courier"/>
              <a:cs typeface="Courier"/>
            </a:endParaRPr>
          </a:p>
        </p:txBody>
      </p:sp>
      <p:cxnSp>
        <p:nvCxnSpPr>
          <p:cNvPr id="21" name="Straight Arrow Connector 20"/>
          <p:cNvCxnSpPr>
            <a:endCxn id="34" idx="0"/>
          </p:cNvCxnSpPr>
          <p:nvPr/>
        </p:nvCxnSpPr>
        <p:spPr>
          <a:xfrm flipH="1">
            <a:off x="1681043" y="2523229"/>
            <a:ext cx="129850" cy="1241393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175" y="2818891"/>
            <a:ext cx="925825" cy="59947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654793" y="5153583"/>
            <a:ext cx="536756" cy="692498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71163" y="4292011"/>
            <a:ext cx="671054" cy="37639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14209" y="4854843"/>
            <a:ext cx="162591" cy="631557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989948" y="5486400"/>
            <a:ext cx="1075475" cy="372315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557" y="1379419"/>
            <a:ext cx="1681404" cy="15832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58646" y="3959761"/>
            <a:ext cx="2478396" cy="8950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Plugin</a:t>
            </a:r>
            <a:endParaRPr lang="en-US" sz="28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669143" y="4333549"/>
            <a:ext cx="2354305" cy="1152851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0" y="2670325"/>
            <a:ext cx="12006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Helvetica"/>
                <a:cs typeface="Helvetica"/>
              </a:rPr>
              <a:t>m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93687" y="5542744"/>
            <a:ext cx="296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E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r>
              <a:rPr lang="en-US" sz="2800" dirty="0" smtClean="0">
                <a:latin typeface="Helvetica"/>
                <a:cs typeface="Helvetica"/>
              </a:rPr>
              <a:t>(E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dirty="0" smtClean="0">
                <a:latin typeface="Helvetica"/>
                <a:cs typeface="Helvetica"/>
              </a:rPr>
              <a:t>(E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 smtClean="0">
                <a:latin typeface="Helvetica"/>
                <a:cs typeface="Helvetica"/>
              </a:rPr>
              <a:t>(</a:t>
            </a:r>
            <a:r>
              <a:rPr lang="en-US" sz="2800" b="1" dirty="0" smtClean="0">
                <a:solidFill>
                  <a:srgbClr val="008000"/>
                </a:solidFill>
                <a:latin typeface="Helvetica"/>
                <a:cs typeface="Helvetica"/>
              </a:rPr>
              <a:t>m</a:t>
            </a:r>
            <a:r>
              <a:rPr lang="en-US" sz="2800" dirty="0" smtClean="0">
                <a:latin typeface="Helvetica"/>
                <a:cs typeface="Helvetica"/>
              </a:rPr>
              <a:t>)))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66858" y="2701103"/>
            <a:ext cx="296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E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r>
              <a:rPr lang="en-US" sz="2800" dirty="0" smtClean="0">
                <a:latin typeface="Helvetica"/>
                <a:cs typeface="Helvetica"/>
              </a:rPr>
              <a:t>(E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dirty="0" smtClean="0">
                <a:latin typeface="Helvetica"/>
                <a:cs typeface="Helvetica"/>
              </a:rPr>
              <a:t>(E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 smtClean="0">
                <a:latin typeface="Helvetica"/>
                <a:cs typeface="Helvetica"/>
              </a:rPr>
              <a:t>(000)))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42335" y="3764622"/>
            <a:ext cx="477415" cy="5689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97014" y="4594975"/>
            <a:ext cx="1322980" cy="548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Helvetica"/>
                <a:cs typeface="Helvetica"/>
              </a:rPr>
              <a:t>m</a:t>
            </a:r>
            <a:endParaRPr lang="en-US" sz="14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6734117" y="4697336"/>
            <a:ext cx="331306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8783" y="4834797"/>
            <a:ext cx="1067675" cy="68212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7197014" y="3942252"/>
            <a:ext cx="1322980" cy="5689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000</a:t>
            </a:r>
            <a:endParaRPr lang="en-US" sz="14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cxnSp>
        <p:nvCxnSpPr>
          <p:cNvPr id="44" name="Straight Arrow Connector 43"/>
          <p:cNvCxnSpPr>
            <a:endCxn id="34" idx="1"/>
          </p:cNvCxnSpPr>
          <p:nvPr/>
        </p:nvCxnSpPr>
        <p:spPr>
          <a:xfrm>
            <a:off x="762000" y="3224323"/>
            <a:ext cx="680335" cy="824763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8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6" y="3672252"/>
            <a:ext cx="1760373" cy="1362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6" y="1870114"/>
            <a:ext cx="1113249" cy="15723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Adversary Sees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870" y="1357533"/>
            <a:ext cx="885738" cy="1472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373" y="1672615"/>
            <a:ext cx="1376469" cy="17819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238809" y="3672252"/>
            <a:ext cx="2945834" cy="2841289"/>
          </a:xfrm>
          <a:prstGeom prst="roundRect">
            <a:avLst/>
          </a:prstGeom>
          <a:noFill/>
          <a:ln w="57150" cmpd="sng">
            <a:solidFill>
              <a:srgbClr val="D9D9D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0361" y="3972153"/>
            <a:ext cx="590492" cy="9819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8304" y="4300964"/>
            <a:ext cx="590492" cy="9819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8639" y="5282876"/>
            <a:ext cx="590492" cy="981912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5870154" y="5296683"/>
            <a:ext cx="536756" cy="692498"/>
          </a:xfrm>
          <a:prstGeom prst="straightConnector1">
            <a:avLst/>
          </a:prstGeom>
          <a:ln w="38100" cmpd="sng">
            <a:solidFill>
              <a:srgbClr val="D9D9D9"/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86524" y="4435111"/>
            <a:ext cx="671054" cy="376392"/>
          </a:xfrm>
          <a:prstGeom prst="straightConnector1">
            <a:avLst/>
          </a:prstGeom>
          <a:ln w="38100" cmpd="sng">
            <a:solidFill>
              <a:srgbClr val="D9D9D9"/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929570" y="4997943"/>
            <a:ext cx="162591" cy="631557"/>
          </a:xfrm>
          <a:prstGeom prst="straightConnector1">
            <a:avLst/>
          </a:prstGeom>
          <a:ln w="38100" cmpd="sng">
            <a:solidFill>
              <a:srgbClr val="D9D9D9"/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995329" y="1927756"/>
            <a:ext cx="4318256" cy="358244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8" idx="3"/>
          </p:cNvCxnSpPr>
          <p:nvPr/>
        </p:nvCxnSpPr>
        <p:spPr>
          <a:xfrm flipH="1">
            <a:off x="1995329" y="2563600"/>
            <a:ext cx="4470656" cy="1789917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8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6" y="3672252"/>
            <a:ext cx="1760373" cy="1362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6" y="1870114"/>
            <a:ext cx="1113249" cy="15723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Adversary Sees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5870" y="1357533"/>
            <a:ext cx="885738" cy="1472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3373" y="1672615"/>
            <a:ext cx="1376469" cy="17819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238809" y="3672252"/>
            <a:ext cx="2945834" cy="2841289"/>
          </a:xfrm>
          <a:prstGeom prst="roundRect">
            <a:avLst/>
          </a:prstGeom>
          <a:noFill/>
          <a:ln w="57150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61" y="3972153"/>
            <a:ext cx="590492" cy="9819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304" y="4300964"/>
            <a:ext cx="590492" cy="9819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639" y="5282876"/>
            <a:ext cx="590492" cy="981912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5870154" y="5296683"/>
            <a:ext cx="536756" cy="692498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86524" y="4435111"/>
            <a:ext cx="671054" cy="37639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929570" y="4997943"/>
            <a:ext cx="162591" cy="631557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995329" y="1927756"/>
            <a:ext cx="4318256" cy="358244"/>
          </a:xfrm>
          <a:prstGeom prst="straightConnector1">
            <a:avLst/>
          </a:prstGeom>
          <a:ln w="76200" cmpd="sng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8" idx="3"/>
          </p:cNvCxnSpPr>
          <p:nvPr/>
        </p:nvCxnSpPr>
        <p:spPr>
          <a:xfrm flipH="1">
            <a:off x="1995329" y="2563600"/>
            <a:ext cx="4470656" cy="1789917"/>
          </a:xfrm>
          <a:prstGeom prst="straightConnector1">
            <a:avLst/>
          </a:prstGeom>
          <a:ln w="76200" cmpd="sng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89097" y="2657290"/>
            <a:ext cx="2266046" cy="1643674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69166" y="4787262"/>
            <a:ext cx="2285977" cy="210681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566" y="2563600"/>
            <a:ext cx="925825" cy="5994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329" y="4704193"/>
            <a:ext cx="925825" cy="5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6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6" y="3672252"/>
            <a:ext cx="1760373" cy="1362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6" y="1870114"/>
            <a:ext cx="1113249" cy="15723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Adversary Sees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5870" y="1357533"/>
            <a:ext cx="885738" cy="1472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3373" y="1672615"/>
            <a:ext cx="1376469" cy="17819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238809" y="3672252"/>
            <a:ext cx="2945834" cy="2841289"/>
          </a:xfrm>
          <a:prstGeom prst="roundRect">
            <a:avLst/>
          </a:prstGeom>
          <a:noFill/>
          <a:ln w="57150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61" y="3972153"/>
            <a:ext cx="590492" cy="9819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304" y="4300964"/>
            <a:ext cx="590492" cy="9819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639" y="5282876"/>
            <a:ext cx="590492" cy="981912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5870154" y="5296683"/>
            <a:ext cx="536756" cy="692498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86524" y="4435111"/>
            <a:ext cx="671054" cy="37639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929570" y="4997943"/>
            <a:ext cx="162591" cy="631557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995329" y="1927756"/>
            <a:ext cx="4318256" cy="358244"/>
          </a:xfrm>
          <a:prstGeom prst="straightConnector1">
            <a:avLst/>
          </a:prstGeom>
          <a:ln w="76200" cmpd="sng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8" idx="3"/>
          </p:cNvCxnSpPr>
          <p:nvPr/>
        </p:nvCxnSpPr>
        <p:spPr>
          <a:xfrm flipH="1">
            <a:off x="1995329" y="2563600"/>
            <a:ext cx="4470656" cy="1789917"/>
          </a:xfrm>
          <a:prstGeom prst="straightConnector1">
            <a:avLst/>
          </a:prstGeom>
          <a:ln w="76200" cmpd="sng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89097" y="2657290"/>
            <a:ext cx="2266046" cy="1643674"/>
          </a:xfrm>
          <a:prstGeom prst="straightConnector1">
            <a:avLst/>
          </a:prstGeom>
          <a:ln w="76200" cmpd="sng">
            <a:solidFill>
              <a:srgbClr val="D9D9D9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69166" y="4787262"/>
            <a:ext cx="2285977" cy="210681"/>
          </a:xfrm>
          <a:prstGeom prst="straightConnector1">
            <a:avLst/>
          </a:prstGeom>
          <a:ln w="76200" cmpd="sng">
            <a:solidFill>
              <a:srgbClr val="D9D9D9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1566" y="2563600"/>
            <a:ext cx="925825" cy="5994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5329" y="4704193"/>
            <a:ext cx="925825" cy="5994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342705" y="4100287"/>
            <a:ext cx="1754273" cy="10353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"/>
                <a:cs typeface="Helvetica"/>
              </a:rPr>
              <a:t>Start the revolution</a:t>
            </a:r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!</a:t>
            </a:r>
            <a:endParaRPr lang="en-US" sz="24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42705" y="5291349"/>
            <a:ext cx="1754273" cy="10353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00000000</a:t>
            </a:r>
            <a:endParaRPr lang="en-US" sz="24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88451" y="5696442"/>
            <a:ext cx="1260932" cy="353383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58910" y="4435111"/>
            <a:ext cx="383795" cy="446331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09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Property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sz="2800" dirty="0" smtClean="0"/>
              <a:t>		Casual users’ messages indistinguishable</a:t>
            </a:r>
            <a:br>
              <a:rPr lang="en-US" sz="2800" dirty="0" smtClean="0"/>
            </a:br>
            <a:r>
              <a:rPr lang="en-US" sz="2800" dirty="0" smtClean="0"/>
              <a:t>			from savvy users’ messages</a:t>
            </a:r>
          </a:p>
          <a:p>
            <a:pPr marL="0" indent="0">
              <a:buNone/>
            </a:pPr>
            <a:r>
              <a:rPr lang="en-US" sz="2800" dirty="0" smtClean="0"/>
              <a:t>THEN 	Conscripting increases the size of </a:t>
            </a:r>
            <a:br>
              <a:rPr lang="en-US" sz="2800" dirty="0" smtClean="0"/>
            </a:br>
            <a:r>
              <a:rPr lang="en-US" sz="2800" dirty="0" smtClean="0"/>
              <a:t>			the savvy users’ anonymity set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79" y="4662172"/>
            <a:ext cx="1893867" cy="1226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73" y="4641485"/>
            <a:ext cx="1976477" cy="1262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954" y="4218101"/>
            <a:ext cx="26012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0" dirty="0" smtClean="0"/>
              <a:t>≈</a:t>
            </a:r>
            <a:endParaRPr lang="en-US" sz="12800" dirty="0"/>
          </a:p>
        </p:txBody>
      </p:sp>
      <p:sp>
        <p:nvSpPr>
          <p:cNvPr id="8" name="TextBox 7"/>
          <p:cNvSpPr txBox="1"/>
          <p:nvPr/>
        </p:nvSpPr>
        <p:spPr>
          <a:xfrm>
            <a:off x="1161393" y="5864553"/>
            <a:ext cx="296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Casual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7704" y="5864553"/>
            <a:ext cx="296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Savvy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7628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Compatible Anonymity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Monotonic anonymity set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Possible to simulate traffic streams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Easy to identify malformed messages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Yes</a:t>
            </a:r>
            <a:r>
              <a:rPr lang="en-US" dirty="0" smtClean="0"/>
              <a:t>: Timed mix cascade, verifiable shuffles, 	remailers (maybe</a:t>
            </a:r>
            <a:r>
              <a:rPr lang="en-US" dirty="0"/>
              <a:t>), </a:t>
            </a:r>
            <a:r>
              <a:rPr lang="en-US" dirty="0" smtClean="0"/>
              <a:t>verifiable </a:t>
            </a:r>
            <a:r>
              <a:rPr lang="en-US" dirty="0"/>
              <a:t>DC-</a:t>
            </a:r>
            <a:r>
              <a:rPr lang="en-US" dirty="0" smtClean="0"/>
              <a:t>nets</a:t>
            </a:r>
          </a:p>
          <a:p>
            <a:pPr marL="0" indent="0">
              <a:buNone/>
            </a:pPr>
            <a:r>
              <a:rPr lang="en-US" b="1" dirty="0" smtClean="0"/>
              <a:t>No</a:t>
            </a:r>
            <a:r>
              <a:rPr lang="en-US" dirty="0" smtClean="0"/>
              <a:t>: Tor, batching mix net</a:t>
            </a:r>
          </a:p>
        </p:txBody>
      </p:sp>
    </p:spTree>
    <p:extLst>
      <p:ext uri="{BB962C8B-B14F-4D97-AF65-F5344CB8AC3E}">
        <p14:creationId xmlns:p14="http://schemas.microsoft.com/office/powerpoint/2010/main" val="338339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ConScript</a:t>
            </a:r>
            <a:r>
              <a:rPr lang="en-US" dirty="0" smtClean="0"/>
              <a:t>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E.g., for a mix-net</a:t>
            </a:r>
          </a:p>
          <a:p>
            <a:r>
              <a:rPr lang="en-US" dirty="0" smtClean="0"/>
              <a:t>The JavaScript application sends</a:t>
            </a:r>
          </a:p>
          <a:p>
            <a:pPr lvl="1"/>
            <a:r>
              <a:rPr lang="en-US" dirty="0" smtClean="0"/>
              <a:t>RSA encryption </a:t>
            </a:r>
            <a:r>
              <a:rPr lang="en-US" dirty="0"/>
              <a:t>routines, </a:t>
            </a:r>
            <a:endParaRPr lang="en-US" dirty="0" smtClean="0"/>
          </a:p>
          <a:p>
            <a:pPr lvl="1"/>
            <a:r>
              <a:rPr lang="en-US" dirty="0" smtClean="0"/>
              <a:t>server public keys, and</a:t>
            </a:r>
          </a:p>
          <a:p>
            <a:pPr lvl="1"/>
            <a:r>
              <a:rPr lang="en-US" dirty="0" smtClean="0"/>
              <a:t>code to POST ciphertext to mix-server.</a:t>
            </a:r>
          </a:p>
          <a:p>
            <a:r>
              <a:rPr lang="en-US" dirty="0" smtClean="0"/>
              <a:t>Mix servers uses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2400" dirty="0" smtClean="0">
                <a:latin typeface="Courier"/>
                <a:cs typeface="Courier"/>
              </a:rPr>
              <a:t>Access-Control-Allow-Origin</a:t>
            </a:r>
            <a:r>
              <a:rPr lang="en-US" sz="2400" dirty="0" smtClean="0">
                <a:cs typeface="Helvetica"/>
              </a:rPr>
              <a:t> </a:t>
            </a:r>
            <a:r>
              <a:rPr lang="en-US" dirty="0" smtClean="0">
                <a:cs typeface="Helvetica"/>
              </a:rPr>
              <a:t>header</a:t>
            </a:r>
            <a:endParaRPr lang="en-US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3627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Architecture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Attacks and Defenses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6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4023448" y="3529152"/>
            <a:ext cx="2945834" cy="2841289"/>
          </a:xfrm>
          <a:prstGeom prst="roundRect">
            <a:avLst/>
          </a:prstGeom>
          <a:noFill/>
          <a:ln w="57150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000" y="3829053"/>
            <a:ext cx="590492" cy="98191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943" y="4157864"/>
            <a:ext cx="590492" cy="98191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278" y="5139776"/>
            <a:ext cx="590492" cy="98191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423" y="780647"/>
            <a:ext cx="885738" cy="1472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926" y="1095729"/>
            <a:ext cx="1376469" cy="17819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32" y="711928"/>
            <a:ext cx="1667298" cy="2354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57" y="1379419"/>
            <a:ext cx="1681404" cy="158329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654793" y="5153583"/>
            <a:ext cx="536756" cy="692498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71163" y="4292011"/>
            <a:ext cx="671054" cy="376392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14209" y="4854843"/>
            <a:ext cx="162591" cy="631557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>
            <a:off x="2577688" y="2266861"/>
            <a:ext cx="3914624" cy="1391703"/>
          </a:xfrm>
          <a:prstGeom prst="wedgeRectCallout">
            <a:avLst>
              <a:gd name="adj1" fmla="val 58238"/>
              <a:gd name="adj2" fmla="val -87885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Web server can serve malicious JavaScript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620376" y="3679730"/>
            <a:ext cx="3914624" cy="1391703"/>
          </a:xfrm>
          <a:prstGeom prst="wedgeRectCallout">
            <a:avLst>
              <a:gd name="adj1" fmla="val -25576"/>
              <a:gd name="adj2" fmla="val -109434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User can submit incorrect messages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5229376" y="1804632"/>
            <a:ext cx="3914624" cy="1391703"/>
          </a:xfrm>
          <a:prstGeom prst="wedgeRectCallout">
            <a:avLst>
              <a:gd name="adj1" fmla="val -33687"/>
              <a:gd name="adj2" fmla="val 107325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Vulnerabilities of the underlying anonymity system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5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Anonymity Systems Have a “Chicken-and-Egg”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5999" y="3599990"/>
            <a:ext cx="3029858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Few </a:t>
            </a:r>
            <a:br>
              <a:rPr lang="en-US" sz="3200" dirty="0" smtClean="0">
                <a:latin typeface="Helvetica"/>
                <a:cs typeface="Helvetica"/>
              </a:rPr>
            </a:br>
            <a:r>
              <a:rPr lang="en-US" sz="3200" dirty="0" smtClean="0">
                <a:latin typeface="Helvetica"/>
                <a:cs typeface="Helvetica"/>
              </a:rPr>
              <a:t>users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4228" y="3333492"/>
            <a:ext cx="2652487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Small anonymity sets</a:t>
            </a:r>
            <a:endParaRPr lang="en-US" sz="3200" dirty="0">
              <a:latin typeface="Helvetica"/>
              <a:cs typeface="Helvetica"/>
            </a:endParaRPr>
          </a:p>
        </p:txBody>
      </p:sp>
      <p:cxnSp>
        <p:nvCxnSpPr>
          <p:cNvPr id="16" name="Curved Connector 15"/>
          <p:cNvCxnSpPr>
            <a:stCxn id="3" idx="0"/>
            <a:endCxn id="6" idx="0"/>
          </p:cNvCxnSpPr>
          <p:nvPr/>
        </p:nvCxnSpPr>
        <p:spPr>
          <a:xfrm rot="5400000" flipH="1" flipV="1">
            <a:off x="4197451" y="1666969"/>
            <a:ext cx="266498" cy="3599544"/>
          </a:xfrm>
          <a:prstGeom prst="curvedConnector3">
            <a:avLst>
              <a:gd name="adj1" fmla="val 430862"/>
            </a:avLst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6" idx="2"/>
            <a:endCxn id="3" idx="2"/>
          </p:cNvCxnSpPr>
          <p:nvPr/>
        </p:nvCxnSpPr>
        <p:spPr>
          <a:xfrm rot="5400000" flipH="1">
            <a:off x="4217728" y="2990408"/>
            <a:ext cx="225944" cy="3599544"/>
          </a:xfrm>
          <a:prstGeom prst="curvedConnector3">
            <a:avLst>
              <a:gd name="adj1" fmla="val -422368"/>
            </a:avLst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89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314" y="1950493"/>
            <a:ext cx="1226690" cy="122669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175153" y="2657764"/>
            <a:ext cx="3280993" cy="0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25" y="1417638"/>
            <a:ext cx="1821472" cy="1821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Attack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734" y="2161048"/>
            <a:ext cx="1267918" cy="1267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703" y="1976128"/>
            <a:ext cx="885738" cy="1472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57" y="1708630"/>
            <a:ext cx="1352542" cy="1910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1482" y="2376121"/>
            <a:ext cx="1363985" cy="1284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520" y="4325020"/>
            <a:ext cx="1915764" cy="1482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1482" y="4829159"/>
            <a:ext cx="1363985" cy="12843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71955" y="5659842"/>
            <a:ext cx="1493512" cy="6357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Plugin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714" y="4309319"/>
            <a:ext cx="1226690" cy="122669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3327553" y="5016590"/>
            <a:ext cx="3280993" cy="0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25" y="3776464"/>
            <a:ext cx="1821472" cy="18214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134" y="4519874"/>
            <a:ext cx="1267918" cy="12679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703" y="4334954"/>
            <a:ext cx="885738" cy="1472868"/>
          </a:xfrm>
          <a:prstGeom prst="rect">
            <a:avLst/>
          </a:prstGeom>
        </p:spPr>
      </p:pic>
      <p:sp>
        <p:nvSpPr>
          <p:cNvPr id="30" name="Rectangular Callout 29"/>
          <p:cNvSpPr/>
          <p:nvPr/>
        </p:nvSpPr>
        <p:spPr>
          <a:xfrm>
            <a:off x="2281947" y="2433299"/>
            <a:ext cx="3397050" cy="1711986"/>
          </a:xfrm>
          <a:prstGeom prst="wedgeRectCallout">
            <a:avLst>
              <a:gd name="adj1" fmla="val -36391"/>
              <a:gd name="adj2" fmla="val 125071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Plugin only swaps </a:t>
            </a:r>
            <a:b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out </a:t>
            </a:r>
            <a:r>
              <a:rPr lang="en-US" sz="2800" dirty="0" err="1" smtClean="0">
                <a:solidFill>
                  <a:schemeClr val="tx1"/>
                </a:solidFill>
                <a:latin typeface="Helvetica"/>
                <a:cs typeface="Helvetica"/>
              </a:rPr>
              <a:t>msg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 if scripts </a:t>
            </a:r>
            <a:b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match exactly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502" y="6022253"/>
            <a:ext cx="633959" cy="6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Side-channel attack</a:t>
            </a:r>
          </a:p>
          <a:p>
            <a:r>
              <a:rPr lang="en-US" dirty="0" smtClean="0"/>
              <a:t>Selective </a:t>
            </a:r>
            <a:r>
              <a:rPr lang="en-US" dirty="0" err="1" smtClean="0"/>
              <a:t>DoS</a:t>
            </a:r>
            <a:r>
              <a:rPr lang="en-US" dirty="0" smtClean="0"/>
              <a:t> attack (“trickle attack”)</a:t>
            </a:r>
          </a:p>
          <a:p>
            <a:r>
              <a:rPr lang="en-US" dirty="0" smtClean="0"/>
              <a:t>Distribution point monitoring</a:t>
            </a:r>
          </a:p>
          <a:p>
            <a:pPr lvl="1"/>
            <a:r>
              <a:rPr lang="en-US" dirty="0" smtClean="0"/>
              <a:t>Who downloads the plug-in?</a:t>
            </a:r>
          </a:p>
          <a:p>
            <a:r>
              <a:rPr lang="en-US" dirty="0" smtClean="0"/>
              <a:t>User-counting attack</a:t>
            </a:r>
          </a:p>
          <a:p>
            <a:r>
              <a:rPr lang="en-US" dirty="0" smtClean="0"/>
              <a:t>[…]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3366FF"/>
                </a:solidFill>
              </a:rPr>
              <a:t>Even if adversary can distinguish:</a:t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dirty="0" smtClean="0"/>
              <a:t>Anonymity provided ≥ | Savvy users |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289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Architecture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Attacks and Defenses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Evaluation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4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Proof-of-Concept Evaluation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562026"/>
              </p:ext>
            </p:extLst>
          </p:nvPr>
        </p:nvGraphicFramePr>
        <p:xfrm>
          <a:off x="898191" y="2583714"/>
          <a:ext cx="7392483" cy="3114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4161"/>
                <a:gridCol w="2464161"/>
                <a:gridCol w="2464161"/>
              </a:tblGrid>
              <a:tr h="55061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/>
                          <a:cs typeface="Helvetica"/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/>
                          <a:cs typeface="Helvetica"/>
                        </a:rPr>
                      </a:br>
                      <a:r>
                        <a:rPr lang="en-US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/>
                          <a:cs typeface="Helvetica"/>
                        </a:rPr>
                        <a:t>Device</a:t>
                      </a:r>
                      <a:endParaRPr lang="en-US" sz="2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/>
                          <a:cs typeface="Helvetica"/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/>
                          <a:cs typeface="Helvetica"/>
                        </a:rPr>
                      </a:br>
                      <a:r>
                        <a:rPr lang="en-US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/>
                          <a:cs typeface="Helvetica"/>
                        </a:rPr>
                        <a:t>Mix-net</a:t>
                      </a:r>
                      <a:endParaRPr lang="en-US" sz="2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/>
                          <a:cs typeface="Helvetica"/>
                        </a:rPr>
                        <a:t>Verifiable</a:t>
                      </a:r>
                    </a:p>
                    <a:p>
                      <a:pPr algn="r"/>
                      <a:r>
                        <a:rPr lang="en-US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/>
                          <a:cs typeface="Helvetica"/>
                        </a:rPr>
                        <a:t>DC-net</a:t>
                      </a:r>
                      <a:endParaRPr lang="en-US" sz="2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86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Workstation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81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156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61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Laptop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133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231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61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iPhone 4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9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009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62 973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61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Milestone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–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63 504</a:t>
                      </a:r>
                      <a:endParaRPr lang="en-US" sz="28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1" y="145617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Time (</a:t>
            </a:r>
            <a:r>
              <a:rPr lang="en-US" sz="2400" dirty="0" err="1" smtClean="0">
                <a:latin typeface="Helvetica"/>
                <a:cs typeface="Helvetica"/>
              </a:rPr>
              <a:t>ms</a:t>
            </a:r>
            <a:r>
              <a:rPr lang="en-US" sz="2400" dirty="0" smtClean="0">
                <a:latin typeface="Helvetica"/>
                <a:cs typeface="Helvetica"/>
              </a:rPr>
              <a:t>) to generate a dummy message on different devices. </a:t>
            </a:r>
            <a:r>
              <a:rPr lang="en-US" sz="2400" dirty="0" err="1" smtClean="0">
                <a:latin typeface="Helvetica"/>
                <a:cs typeface="Helvetica"/>
              </a:rPr>
              <a:t>OpenPGP.js</a:t>
            </a:r>
            <a:r>
              <a:rPr lang="en-US" sz="2400" dirty="0" smtClean="0">
                <a:latin typeface="Helvetica"/>
                <a:cs typeface="Helvetica"/>
              </a:rPr>
              <a:t> for RSA encryption, SJCL for ECC.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4266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ym typeface="Wingdings"/>
              </a:rPr>
              <a:t>AdLeaks</a:t>
            </a:r>
            <a:r>
              <a:rPr lang="en-US" dirty="0" smtClean="0">
                <a:sym typeface="Wingdings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[Roth et al., FC‘13]</a:t>
            </a:r>
          </a:p>
          <a:p>
            <a:pPr lvl="1"/>
            <a:r>
              <a:rPr lang="en-US" dirty="0" smtClean="0">
                <a:sym typeface="Wingdings"/>
              </a:rPr>
              <a:t>Similar idea: JS for dummy messages</a:t>
            </a:r>
          </a:p>
          <a:p>
            <a:pPr lvl="1"/>
            <a:r>
              <a:rPr lang="en-US" dirty="0" smtClean="0">
                <a:sym typeface="Wingdings"/>
              </a:rPr>
              <a:t>Works with one particular anonymity system</a:t>
            </a:r>
          </a:p>
          <a:p>
            <a:pPr lvl="1"/>
            <a:r>
              <a:rPr lang="en-US" dirty="0" smtClean="0">
                <a:sym typeface="Wingdings"/>
              </a:rPr>
              <a:t>Vulnerable to active attacks by browsers</a:t>
            </a:r>
          </a:p>
          <a:p>
            <a:r>
              <a:rPr lang="en-US" dirty="0" err="1" smtClean="0">
                <a:sym typeface="Wingdings"/>
              </a:rPr>
              <a:t>FlashProxy</a:t>
            </a:r>
            <a:r>
              <a:rPr lang="en-US" dirty="0" smtClean="0">
                <a:sym typeface="Wingdings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[</a:t>
            </a:r>
            <a:r>
              <a:rPr lang="en-US" sz="2400" dirty="0" err="1" smtClean="0">
                <a:solidFill>
                  <a:srgbClr val="3366FF"/>
                </a:solidFill>
                <a:sym typeface="Wingdings"/>
              </a:rPr>
              <a:t>Fifield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 et al., PETS‘12]</a:t>
            </a:r>
          </a:p>
          <a:p>
            <a:pPr lvl="1"/>
            <a:r>
              <a:rPr lang="en-US" dirty="0" smtClean="0">
                <a:sym typeface="Wingdings"/>
              </a:rPr>
              <a:t>Use JavaScript to “conscript” browsers into acting as Tor bridges</a:t>
            </a:r>
          </a:p>
          <a:p>
            <a:r>
              <a:rPr lang="en-US" dirty="0" smtClean="0">
                <a:sym typeface="Wingdings"/>
              </a:rPr>
              <a:t>Bauer 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[WPES ‘03]</a:t>
            </a:r>
          </a:p>
          <a:p>
            <a:pPr lvl="1"/>
            <a:r>
              <a:rPr lang="en-US" dirty="0" smtClean="0">
                <a:sym typeface="Wingdings"/>
              </a:rPr>
              <a:t>Covert channel </a:t>
            </a:r>
            <a:r>
              <a:rPr lang="en-US" i="1" dirty="0" smtClean="0">
                <a:sym typeface="Wingdings"/>
              </a:rPr>
              <a:t>between</a:t>
            </a:r>
            <a:r>
              <a:rPr lang="en-US" dirty="0" smtClean="0">
                <a:sym typeface="Wingdings"/>
              </a:rPr>
              <a:t> mix servers</a:t>
            </a:r>
          </a:p>
        </p:txBody>
      </p:sp>
    </p:spTree>
    <p:extLst>
      <p:ext uri="{BB962C8B-B14F-4D97-AF65-F5344CB8AC3E}">
        <p14:creationId xmlns:p14="http://schemas.microsoft.com/office/powerpoint/2010/main" val="296489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Conscripted anonymity is one possible way to address the</a:t>
            </a:r>
            <a:r>
              <a:rPr lang="en-US" dirty="0"/>
              <a:t> </a:t>
            </a:r>
            <a:r>
              <a:rPr lang="en-US" dirty="0" smtClean="0"/>
              <a:t>chicken-and-egg problem in online anonymity</a:t>
            </a:r>
          </a:p>
          <a:p>
            <a:r>
              <a:rPr lang="en-US" dirty="0" smtClean="0"/>
              <a:t>Ongoing work on in-browser crypto could have benefits for anonymity systems too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W3C Crypto API standard</a:t>
            </a:r>
          </a:p>
        </p:txBody>
      </p:sp>
    </p:spTree>
    <p:extLst>
      <p:ext uri="{BB962C8B-B14F-4D97-AF65-F5344CB8AC3E}">
        <p14:creationId xmlns:p14="http://schemas.microsoft.com/office/powerpoint/2010/main" val="57308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3333" y="1058333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Questions?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Henry Corrigan-Gibbs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henrycg@stanford.edu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</a:rPr>
              <a:t>Thanks to David </a:t>
            </a:r>
            <a:r>
              <a:rPr lang="en-US" sz="2600" dirty="0" err="1" smtClean="0">
                <a:solidFill>
                  <a:schemeClr val="bg1"/>
                </a:solidFill>
              </a:rPr>
              <a:t>Fifield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and </a:t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>David </a:t>
            </a:r>
            <a:r>
              <a:rPr lang="en-US" sz="2600" dirty="0" err="1" smtClean="0">
                <a:solidFill>
                  <a:schemeClr val="bg1"/>
                </a:solidFill>
              </a:rPr>
              <a:t>Wolinsky</a:t>
            </a:r>
            <a:r>
              <a:rPr lang="en-US" sz="2600" dirty="0" smtClean="0">
                <a:solidFill>
                  <a:schemeClr val="bg1"/>
                </a:solidFill>
              </a:rPr>
              <a:t> for their comments.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8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09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434287" y="1795335"/>
            <a:ext cx="3757264" cy="3868539"/>
          </a:xfrm>
          <a:prstGeom prst="roundRect">
            <a:avLst/>
          </a:prstGeom>
          <a:noFill/>
          <a:ln w="76200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" y="3504911"/>
            <a:ext cx="1760373" cy="1362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4" y="2107100"/>
            <a:ext cx="1113249" cy="1572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" y="4982609"/>
            <a:ext cx="1760373" cy="1362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094" y="1961831"/>
            <a:ext cx="826880" cy="13749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530" y="4070019"/>
            <a:ext cx="826880" cy="1374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815" y="2304491"/>
            <a:ext cx="826880" cy="137499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817246" y="2649328"/>
            <a:ext cx="1216791" cy="211114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35137" y="4174942"/>
            <a:ext cx="998900" cy="442978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</p:cNvCxnSpPr>
          <p:nvPr/>
        </p:nvCxnSpPr>
        <p:spPr>
          <a:xfrm flipV="1">
            <a:off x="2035137" y="5207701"/>
            <a:ext cx="998900" cy="456173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137" y="2460908"/>
            <a:ext cx="617040" cy="3995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537" y="4037311"/>
            <a:ext cx="617040" cy="3995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767" y="5097370"/>
            <a:ext cx="617040" cy="3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434287" y="1795335"/>
            <a:ext cx="3757264" cy="3868539"/>
          </a:xfrm>
          <a:prstGeom prst="roundRect">
            <a:avLst/>
          </a:prstGeom>
          <a:noFill/>
          <a:ln w="76200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" y="3504911"/>
            <a:ext cx="1760373" cy="1362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4" y="2107100"/>
            <a:ext cx="1113249" cy="1572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" y="4982609"/>
            <a:ext cx="1760373" cy="1362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094" y="1961831"/>
            <a:ext cx="826880" cy="13749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530" y="4070019"/>
            <a:ext cx="826880" cy="1374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815" y="2304491"/>
            <a:ext cx="826880" cy="137499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4119974" y="3723770"/>
            <a:ext cx="852243" cy="692497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25814" y="2711332"/>
            <a:ext cx="810026" cy="298220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527949" y="3425030"/>
            <a:ext cx="178585" cy="581961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91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985337" y="4273765"/>
            <a:ext cx="2028570" cy="10482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Emacs</a:t>
            </a:r>
            <a:r>
              <a:rPr lang="en-US" sz="26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rulz</a:t>
            </a:r>
            <a:r>
              <a:rPr lang="en-US" sz="2600" b="1" dirty="0" smtClean="0">
                <a:solidFill>
                  <a:schemeClr val="tx1"/>
                </a:solidFill>
                <a:latin typeface="Helvetica"/>
                <a:cs typeface="Helvetica"/>
              </a:rPr>
              <a:t>!!</a:t>
            </a:r>
            <a:endParaRPr lang="en-US" sz="26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85337" y="1718399"/>
            <a:ext cx="2028570" cy="10482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Overthrow the regime!!</a:t>
            </a:r>
            <a:endParaRPr lang="en-US" sz="24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85337" y="2980794"/>
            <a:ext cx="2028570" cy="10482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elvetica"/>
                <a:cs typeface="Helvetica"/>
              </a:rPr>
              <a:t>Start the revolution!!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434287" y="1795335"/>
            <a:ext cx="3757264" cy="3868539"/>
          </a:xfrm>
          <a:prstGeom prst="roundRect">
            <a:avLst/>
          </a:prstGeom>
          <a:noFill/>
          <a:ln w="76200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" y="3504911"/>
            <a:ext cx="1760373" cy="1362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4" y="2107100"/>
            <a:ext cx="1113249" cy="1572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" y="4982609"/>
            <a:ext cx="1760373" cy="1362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094" y="1961831"/>
            <a:ext cx="826880" cy="13749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530" y="4070019"/>
            <a:ext cx="826880" cy="1374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815" y="2304491"/>
            <a:ext cx="826880" cy="1374994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4312033" y="4617920"/>
            <a:ext cx="2391069" cy="589784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29157" y="3155334"/>
            <a:ext cx="673945" cy="349577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ular Callout 17"/>
          <p:cNvSpPr/>
          <p:nvPr/>
        </p:nvSpPr>
        <p:spPr>
          <a:xfrm>
            <a:off x="3070712" y="181207"/>
            <a:ext cx="4531145" cy="1089014"/>
          </a:xfrm>
          <a:prstGeom prst="wedgeRectCallout">
            <a:avLst>
              <a:gd name="adj1" fmla="val 36403"/>
              <a:gd name="adj2" fmla="val 122552"/>
            </a:avLst>
          </a:prstGeom>
          <a:solidFill>
            <a:srgbClr val="FDF08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Adversary could just arrest all three participants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8650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434287" y="1795335"/>
            <a:ext cx="3757264" cy="3868539"/>
          </a:xfrm>
          <a:prstGeom prst="roundRect">
            <a:avLst/>
          </a:prstGeom>
          <a:noFill/>
          <a:ln w="76200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" y="3504911"/>
            <a:ext cx="1760373" cy="1362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4" y="2107100"/>
            <a:ext cx="1113249" cy="1572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" y="4982609"/>
            <a:ext cx="1760373" cy="1362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094" y="1961831"/>
            <a:ext cx="826880" cy="13749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530" y="4070019"/>
            <a:ext cx="826880" cy="1374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815" y="2304491"/>
            <a:ext cx="826880" cy="137499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817246" y="2649328"/>
            <a:ext cx="1216791" cy="211114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35137" y="4174942"/>
            <a:ext cx="998900" cy="442978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</p:cNvCxnSpPr>
          <p:nvPr/>
        </p:nvCxnSpPr>
        <p:spPr>
          <a:xfrm flipV="1">
            <a:off x="2035137" y="5207701"/>
            <a:ext cx="998900" cy="456173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137" y="2460908"/>
            <a:ext cx="617040" cy="3995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537" y="4037311"/>
            <a:ext cx="617040" cy="3995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767" y="5097370"/>
            <a:ext cx="617040" cy="3995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25178"/>
            <a:ext cx="1446459" cy="12121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29" y="4305058"/>
            <a:ext cx="1446459" cy="12121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718" y="1031918"/>
            <a:ext cx="1446459" cy="1212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" y="1151343"/>
            <a:ext cx="1446459" cy="12121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69" y="2823646"/>
            <a:ext cx="1760373" cy="13625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" y="599302"/>
            <a:ext cx="1760373" cy="13625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" y="3883028"/>
            <a:ext cx="1113249" cy="15723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58" y="5369758"/>
            <a:ext cx="1113249" cy="15723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263" y="2107100"/>
            <a:ext cx="1113249" cy="15723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42" y="636766"/>
            <a:ext cx="1113249" cy="157238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3719" y="4416105"/>
            <a:ext cx="1760373" cy="13625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42" y="5663873"/>
            <a:ext cx="1760373" cy="13625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887" y="3995568"/>
            <a:ext cx="1446459" cy="1212133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1189952" y="1891405"/>
            <a:ext cx="1960661" cy="757923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843" y="1795335"/>
            <a:ext cx="617040" cy="399534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1715931" y="1795335"/>
            <a:ext cx="1318106" cy="509156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822" y="1691638"/>
            <a:ext cx="617040" cy="399534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flipV="1">
            <a:off x="1205718" y="3045313"/>
            <a:ext cx="1944895" cy="459598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546" y="3060209"/>
            <a:ext cx="617040" cy="399534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V="1">
            <a:off x="697769" y="2424112"/>
            <a:ext cx="2481761" cy="68358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323" y="2265229"/>
            <a:ext cx="617040" cy="399534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flipV="1">
            <a:off x="1426741" y="4867440"/>
            <a:ext cx="1607296" cy="102595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497" y="4467906"/>
            <a:ext cx="617040" cy="399534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987058" y="3336825"/>
            <a:ext cx="2192472" cy="699989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949" y="3637280"/>
            <a:ext cx="617040" cy="3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8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434287" y="1795335"/>
            <a:ext cx="3757264" cy="3868539"/>
          </a:xfrm>
          <a:prstGeom prst="roundRect">
            <a:avLst/>
          </a:prstGeom>
          <a:noFill/>
          <a:ln w="76200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" y="3504911"/>
            <a:ext cx="1760373" cy="1362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4" y="2107100"/>
            <a:ext cx="1113249" cy="1572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" y="4982609"/>
            <a:ext cx="1760373" cy="1362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094" y="1961831"/>
            <a:ext cx="826880" cy="13749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530" y="4070019"/>
            <a:ext cx="826880" cy="1374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815" y="2304491"/>
            <a:ext cx="826880" cy="137499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817246" y="2649328"/>
            <a:ext cx="1216791" cy="211114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35137" y="4174942"/>
            <a:ext cx="998900" cy="442978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</p:cNvCxnSpPr>
          <p:nvPr/>
        </p:nvCxnSpPr>
        <p:spPr>
          <a:xfrm flipV="1">
            <a:off x="2035137" y="5207701"/>
            <a:ext cx="998900" cy="456173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137" y="2460908"/>
            <a:ext cx="617040" cy="3995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537" y="4037311"/>
            <a:ext cx="617040" cy="3995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767" y="5097370"/>
            <a:ext cx="617040" cy="3995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25178"/>
            <a:ext cx="1446459" cy="12121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29" y="4305058"/>
            <a:ext cx="1446459" cy="12121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718" y="1031918"/>
            <a:ext cx="1446459" cy="1212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" y="1151343"/>
            <a:ext cx="1446459" cy="12121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69" y="2823646"/>
            <a:ext cx="1760373" cy="13625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" y="599302"/>
            <a:ext cx="1760373" cy="13625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" y="3883028"/>
            <a:ext cx="1113249" cy="15723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58" y="5369758"/>
            <a:ext cx="1113249" cy="15723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263" y="2107100"/>
            <a:ext cx="1113249" cy="15723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42" y="636766"/>
            <a:ext cx="1113249" cy="157238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3719" y="4416105"/>
            <a:ext cx="1760373" cy="13625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42" y="5663873"/>
            <a:ext cx="1760373" cy="13625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887" y="3995568"/>
            <a:ext cx="1446459" cy="1212133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1189952" y="1891405"/>
            <a:ext cx="1960661" cy="757923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843" y="1795335"/>
            <a:ext cx="617040" cy="399534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1715931" y="1795335"/>
            <a:ext cx="1318106" cy="509156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822" y="1691638"/>
            <a:ext cx="617040" cy="399534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flipV="1">
            <a:off x="1205718" y="3045313"/>
            <a:ext cx="1944895" cy="459598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546" y="3060209"/>
            <a:ext cx="617040" cy="399534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V="1">
            <a:off x="697769" y="2424112"/>
            <a:ext cx="2481761" cy="68358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323" y="2265229"/>
            <a:ext cx="617040" cy="399534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flipV="1">
            <a:off x="1426741" y="4867440"/>
            <a:ext cx="1607296" cy="102595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497" y="4467906"/>
            <a:ext cx="617040" cy="399534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987058" y="3336825"/>
            <a:ext cx="2192472" cy="699989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949" y="3637280"/>
            <a:ext cx="617040" cy="39953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985337" y="1718399"/>
            <a:ext cx="2028570" cy="10482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Overthrow the regime!!</a:t>
            </a:r>
            <a:endParaRPr lang="en-US" sz="24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85337" y="2980794"/>
            <a:ext cx="2028570" cy="10482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elvetica"/>
                <a:cs typeface="Helvetica"/>
              </a:rPr>
              <a:t>Start the revolution!!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985337" y="4344329"/>
            <a:ext cx="2028570" cy="10482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Emacs</a:t>
            </a:r>
            <a:r>
              <a:rPr lang="en-US" sz="26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rulz</a:t>
            </a:r>
            <a:r>
              <a:rPr lang="en-US" sz="2600" b="1" dirty="0" smtClean="0">
                <a:solidFill>
                  <a:schemeClr val="tx1"/>
                </a:solidFill>
                <a:latin typeface="Helvetica"/>
                <a:cs typeface="Helvetica"/>
              </a:rPr>
              <a:t>!!</a:t>
            </a:r>
            <a:endParaRPr lang="en-US" sz="26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4312033" y="4617920"/>
            <a:ext cx="2391069" cy="589784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029157" y="3155334"/>
            <a:ext cx="673945" cy="349577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015" y="4939067"/>
            <a:ext cx="1871360" cy="17066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029157" y="4939067"/>
            <a:ext cx="1248216" cy="125322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190437" y="3774535"/>
            <a:ext cx="13985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00" b="1" dirty="0" smtClean="0">
                <a:solidFill>
                  <a:srgbClr val="FF0000"/>
                </a:solidFill>
                <a:latin typeface="Helvetica"/>
                <a:cs typeface="Helvetica"/>
              </a:rPr>
              <a:t>??</a:t>
            </a:r>
            <a:endParaRPr lang="en-US" sz="71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4329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“Conscript” casual Internet users into an anonymity system using JavaScript</a:t>
            </a:r>
          </a:p>
          <a:p>
            <a:pPr lvl="1"/>
            <a:r>
              <a:rPr lang="en-US" b="1" dirty="0" smtClean="0"/>
              <a:t>Casual users </a:t>
            </a:r>
            <a:r>
              <a:rPr lang="en-US" dirty="0" smtClean="0"/>
              <a:t>submit null messages</a:t>
            </a:r>
          </a:p>
          <a:p>
            <a:pPr lvl="1"/>
            <a:r>
              <a:rPr lang="en-US" b="1" dirty="0" smtClean="0"/>
              <a:t>Savvy users</a:t>
            </a:r>
            <a:r>
              <a:rPr lang="en-US" dirty="0" smtClean="0"/>
              <a:t> use a browser plug-in to swap out the null messages with real ones</a:t>
            </a:r>
          </a:p>
          <a:p>
            <a:r>
              <a:rPr lang="en-US" dirty="0" smtClean="0"/>
              <a:t>Compatible with a number of 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existing anonymity systems</a:t>
            </a:r>
          </a:p>
        </p:txBody>
      </p:sp>
    </p:spTree>
    <p:extLst>
      <p:ext uri="{BB962C8B-B14F-4D97-AF65-F5344CB8AC3E}">
        <p14:creationId xmlns:p14="http://schemas.microsoft.com/office/powerpoint/2010/main" val="30939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Attacks and Defenses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3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4699</TotalTime>
  <Words>531</Words>
  <Application>Microsoft Macintosh PowerPoint</Application>
  <PresentationFormat>On-screen Show (4:3)</PresentationFormat>
  <Paragraphs>139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Conscript Your Friends into Larger Anonymity Sets with JavaScript </vt:lpstr>
      <vt:lpstr>New Anonymity Systems Have a “Chicken-and-Egg”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</vt:lpstr>
      <vt:lpstr>Outline</vt:lpstr>
      <vt:lpstr>PowerPoint Presentation</vt:lpstr>
      <vt:lpstr>PowerPoint Presentation</vt:lpstr>
      <vt:lpstr>The Adversary Sees</vt:lpstr>
      <vt:lpstr>The Adversary Sees</vt:lpstr>
      <vt:lpstr>The Adversary Sees</vt:lpstr>
      <vt:lpstr>Security Property</vt:lpstr>
      <vt:lpstr>Compatible Anonymity Systems</vt:lpstr>
      <vt:lpstr>The ConScript Script</vt:lpstr>
      <vt:lpstr>Outline</vt:lpstr>
      <vt:lpstr>Threats</vt:lpstr>
      <vt:lpstr>JavaScript Attack</vt:lpstr>
      <vt:lpstr>More Attacks</vt:lpstr>
      <vt:lpstr>Outline</vt:lpstr>
      <vt:lpstr>Proof-of-Concept Evaluation</vt:lpstr>
      <vt:lpstr>Related Work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Proactively Accountable Anonymous Messaging in Verdict</dc:title>
  <dc:creator>Henry Corrigan-Gibbs</dc:creator>
  <cp:lastModifiedBy>Henry Corrigan-Gibbs</cp:lastModifiedBy>
  <cp:revision>800</cp:revision>
  <cp:lastPrinted>2013-11-04T12:55:40Z</cp:lastPrinted>
  <dcterms:created xsi:type="dcterms:W3CDTF">2013-10-19T16:35:59Z</dcterms:created>
  <dcterms:modified xsi:type="dcterms:W3CDTF">2013-11-11T07:18:14Z</dcterms:modified>
</cp:coreProperties>
</file>