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327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1pPr>
    <a:lvl2pPr marL="1316664" algn="l" defTabSz="2633327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2pPr>
    <a:lvl3pPr marL="2633327" algn="l" defTabSz="2633327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3pPr>
    <a:lvl4pPr marL="3949991" algn="l" defTabSz="2633327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4pPr>
    <a:lvl5pPr marL="5266654" algn="l" defTabSz="2633327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5pPr>
    <a:lvl6pPr marL="6583318" algn="l" defTabSz="2633327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6pPr>
    <a:lvl7pPr marL="7899982" algn="l" defTabSz="2633327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7pPr>
    <a:lvl8pPr marL="9216645" algn="l" defTabSz="2633327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8pPr>
    <a:lvl9pPr marL="10533309" algn="l" defTabSz="2633327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6047"/>
  </p:normalViewPr>
  <p:slideViewPr>
    <p:cSldViewPr snapToGrid="0" snapToObjects="1">
      <p:cViewPr>
        <p:scale>
          <a:sx n="31" d="100"/>
          <a:sy n="31" d="100"/>
        </p:scale>
        <p:origin x="2608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3E4-2B01-2B4F-B172-3C6DF5B7C4F1}" type="datetimeFigureOut">
              <a:rPr lang="en-US" smtClean="0"/>
              <a:t>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4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3E4-2B01-2B4F-B172-3C6DF5B7C4F1}" type="datetimeFigureOut">
              <a:rPr lang="en-US" smtClean="0"/>
              <a:t>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3E4-2B01-2B4F-B172-3C6DF5B7C4F1}" type="datetimeFigureOut">
              <a:rPr lang="en-US" smtClean="0"/>
              <a:t>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5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3E4-2B01-2B4F-B172-3C6DF5B7C4F1}" type="datetimeFigureOut">
              <a:rPr lang="en-US" smtClean="0"/>
              <a:t>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1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3E4-2B01-2B4F-B172-3C6DF5B7C4F1}" type="datetimeFigureOut">
              <a:rPr lang="en-US" smtClean="0"/>
              <a:t>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3E4-2B01-2B4F-B172-3C6DF5B7C4F1}" type="datetimeFigureOut">
              <a:rPr lang="en-US" smtClean="0"/>
              <a:t>6/11/19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3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3E4-2B01-2B4F-B172-3C6DF5B7C4F1}" type="datetimeFigureOut">
              <a:rPr lang="en-US" smtClean="0"/>
              <a:t>6/11/19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7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3E4-2B01-2B4F-B172-3C6DF5B7C4F1}" type="datetimeFigureOut">
              <a:rPr lang="en-US" smtClean="0"/>
              <a:t>6/11/19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7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3E4-2B01-2B4F-B172-3C6DF5B7C4F1}" type="datetimeFigureOut">
              <a:rPr lang="en-US" smtClean="0"/>
              <a:t>6/11/19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8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3E4-2B01-2B4F-B172-3C6DF5B7C4F1}" type="datetimeFigureOut">
              <a:rPr lang="en-US" smtClean="0"/>
              <a:t>6/11/19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3E4-2B01-2B4F-B172-3C6DF5B7C4F1}" type="datetimeFigureOut">
              <a:rPr lang="en-US" smtClean="0"/>
              <a:t>6/11/19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3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0A3E4-2B01-2B4F-B172-3C6DF5B7C4F1}" type="datetimeFigureOut">
              <a:rPr lang="en-US" smtClean="0"/>
              <a:t>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6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image" Target="../media/image11.emf"/><Relationship Id="rId13" Type="http://schemas.openxmlformats.org/officeDocument/2006/relationships/image" Target="../media/image12.emf"/><Relationship Id="rId14" Type="http://schemas.openxmlformats.org/officeDocument/2006/relationships/image" Target="../media/image13.emf"/><Relationship Id="rId15" Type="http://schemas.openxmlformats.org/officeDocument/2006/relationships/image" Target="../media/image14.emf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png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0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/>
          <p:cNvSpPr txBox="1">
            <a:spLocks/>
          </p:cNvSpPr>
          <p:nvPr/>
        </p:nvSpPr>
        <p:spPr>
          <a:xfrm>
            <a:off x="11140810" y="12255184"/>
            <a:ext cx="10507830" cy="541867"/>
          </a:xfrm>
          <a:prstGeom prst="round1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731520" indent="-731520" algn="l" defTabSz="2926080" rtl="0" eaLnBrk="1" latinLnBrk="0" hangingPunct="1">
              <a:lnSpc>
                <a:spcPct val="90000"/>
              </a:lnSpc>
              <a:spcBef>
                <a:spcPts val="3200"/>
              </a:spcBef>
              <a:buFont typeface="Arial" panose="020B0604020202020204" pitchFamily="34" charset="0"/>
              <a:buChar char="•"/>
              <a:defRPr sz="8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06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368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097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358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7"/>
              </a:spcBef>
              <a:buNone/>
            </a:pPr>
            <a:r>
              <a:rPr lang="en-US" sz="3334" dirty="0">
                <a:solidFill>
                  <a:schemeClr val="bg1"/>
                </a:solidFill>
              </a:rPr>
              <a:t> </a:t>
            </a:r>
            <a:r>
              <a:rPr lang="en-US" sz="3334" dirty="0" smtClean="0">
                <a:solidFill>
                  <a:schemeClr val="bg1"/>
                </a:solidFill>
              </a:rPr>
              <a:t> </a:t>
            </a:r>
            <a:r>
              <a:rPr lang="en-US" sz="2667" b="1" dirty="0" smtClean="0">
                <a:solidFill>
                  <a:schemeClr val="bg1"/>
                </a:solidFill>
              </a:rPr>
              <a:t>Variance Reduction</a:t>
            </a:r>
            <a:endParaRPr lang="en-US" sz="2667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287020" y="4226639"/>
            <a:ext cx="10266709" cy="541867"/>
          </a:xfrm>
          <a:prstGeom prst="round1Rect">
            <a:avLst>
              <a:gd name="adj" fmla="val 50000"/>
            </a:avLst>
          </a:prstGeom>
          <a:solidFill>
            <a:srgbClr val="C05B14"/>
          </a:solidFill>
        </p:spPr>
        <p:txBody>
          <a:bodyPr/>
          <a:lstStyle>
            <a:lvl1pPr marL="731520" indent="-731520" algn="l" defTabSz="2926080" rtl="0" eaLnBrk="1" latinLnBrk="0" hangingPunct="1">
              <a:lnSpc>
                <a:spcPct val="90000"/>
              </a:lnSpc>
              <a:spcBef>
                <a:spcPts val="3200"/>
              </a:spcBef>
              <a:buFont typeface="Arial" panose="020B0604020202020204" pitchFamily="34" charset="0"/>
              <a:buChar char="•"/>
              <a:defRPr sz="8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06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368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097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358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7"/>
              </a:spcBef>
              <a:buNone/>
            </a:pPr>
            <a:r>
              <a:rPr lang="en-US" sz="3334" dirty="0">
                <a:solidFill>
                  <a:schemeClr val="bg1"/>
                </a:solidFill>
              </a:rPr>
              <a:t>  </a:t>
            </a:r>
            <a:r>
              <a:rPr lang="en-US" sz="2667" b="1" dirty="0" smtClean="0">
                <a:solidFill>
                  <a:schemeClr val="bg1"/>
                </a:solidFill>
              </a:rPr>
              <a:t>Background</a:t>
            </a:r>
            <a:endParaRPr lang="en-US" sz="2667" b="1" dirty="0">
              <a:solidFill>
                <a:schemeClr val="bg1"/>
              </a:solidFill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11140810" y="4227981"/>
            <a:ext cx="10507829" cy="541867"/>
          </a:xfrm>
          <a:prstGeom prst="round1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</p:spPr>
        <p:txBody>
          <a:bodyPr/>
          <a:lstStyle>
            <a:lvl1pPr marL="731520" indent="-731520" algn="l" defTabSz="2926080" rtl="0" eaLnBrk="1" latinLnBrk="0" hangingPunct="1">
              <a:lnSpc>
                <a:spcPct val="90000"/>
              </a:lnSpc>
              <a:spcBef>
                <a:spcPts val="3200"/>
              </a:spcBef>
              <a:buFont typeface="Arial" panose="020B0604020202020204" pitchFamily="34" charset="0"/>
              <a:buChar char="•"/>
              <a:defRPr sz="8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06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368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097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358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7"/>
              </a:spcBef>
              <a:buNone/>
            </a:pPr>
            <a:r>
              <a:rPr lang="en-US" sz="3334" dirty="0">
                <a:solidFill>
                  <a:schemeClr val="bg1"/>
                </a:solidFill>
              </a:rPr>
              <a:t>  </a:t>
            </a:r>
            <a:r>
              <a:rPr lang="en-US" sz="2667" b="1" dirty="0" smtClean="0">
                <a:solidFill>
                  <a:schemeClr val="bg1"/>
                </a:solidFill>
              </a:rPr>
              <a:t>RL setup for video bitrate adaptation</a:t>
            </a:r>
            <a:endParaRPr lang="en-US" sz="2667" b="1" dirty="0">
              <a:solidFill>
                <a:schemeClr val="bg1"/>
              </a:solidFill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87020" y="12255184"/>
            <a:ext cx="10266709" cy="541867"/>
          </a:xfrm>
          <a:prstGeom prst="round1Rect">
            <a:avLst>
              <a:gd name="adj" fmla="val 50000"/>
            </a:avLst>
          </a:prstGeom>
          <a:solidFill>
            <a:srgbClr val="7030A0"/>
          </a:solidFill>
        </p:spPr>
        <p:txBody>
          <a:bodyPr/>
          <a:lstStyle>
            <a:lvl1pPr marL="731520" indent="-731520" algn="l" defTabSz="2926080" rtl="0" eaLnBrk="1" latinLnBrk="0" hangingPunct="1">
              <a:lnSpc>
                <a:spcPct val="90000"/>
              </a:lnSpc>
              <a:spcBef>
                <a:spcPts val="3200"/>
              </a:spcBef>
              <a:buFont typeface="Arial" panose="020B0604020202020204" pitchFamily="34" charset="0"/>
              <a:buChar char="•"/>
              <a:defRPr sz="8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06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368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097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358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7"/>
              </a:spcBef>
              <a:buNone/>
            </a:pPr>
            <a:r>
              <a:rPr lang="en-US" sz="3334" dirty="0" smtClean="0">
                <a:solidFill>
                  <a:schemeClr val="bg1"/>
                </a:solidFill>
              </a:rPr>
              <a:t>  </a:t>
            </a:r>
            <a:r>
              <a:rPr lang="en-US" sz="2667" b="1" dirty="0" smtClean="0">
                <a:solidFill>
                  <a:schemeClr val="bg1"/>
                </a:solidFill>
              </a:rPr>
              <a:t>Policy Network Architecture</a:t>
            </a:r>
            <a:endParaRPr lang="en-US" sz="2667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-1"/>
            <a:ext cx="21945600" cy="40191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>
              <a:solidFill>
                <a:srgbClr val="FF0000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923687" y="62501"/>
            <a:ext cx="18088275" cy="1053327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>
            <a:lvl1pPr algn="ctr" defTabSz="29260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>
                <a:solidFill>
                  <a:schemeClr val="bg1"/>
                </a:solidFill>
              </a:rPr>
              <a:t>Real-world Video Adaptation with Reinforcement Learning</a:t>
            </a:r>
          </a:p>
        </p:txBody>
      </p:sp>
      <p:sp>
        <p:nvSpPr>
          <p:cNvPr id="10" name="Text Placeholder 22"/>
          <p:cNvSpPr txBox="1">
            <a:spLocks/>
          </p:cNvSpPr>
          <p:nvPr/>
        </p:nvSpPr>
        <p:spPr>
          <a:xfrm>
            <a:off x="4201771" y="1761582"/>
            <a:ext cx="13532108" cy="1780572"/>
          </a:xfrm>
          <a:prstGeom prst="rect">
            <a:avLst/>
          </a:prstGeom>
        </p:spPr>
        <p:txBody>
          <a:bodyPr/>
          <a:lstStyle>
            <a:lvl1pPr marL="731520" indent="-731520" algn="l" defTabSz="2926080" rtl="0" eaLnBrk="1" latinLnBrk="0" hangingPunct="1">
              <a:lnSpc>
                <a:spcPct val="90000"/>
              </a:lnSpc>
              <a:spcBef>
                <a:spcPts val="3200"/>
              </a:spcBef>
              <a:buFont typeface="Arial" panose="020B0604020202020204" pitchFamily="34" charset="0"/>
              <a:buChar char="•"/>
              <a:defRPr sz="8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06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368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097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358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Hongzi Mao</a:t>
            </a:r>
            <a:r>
              <a:rPr lang="en-US" sz="2600" baseline="30000" dirty="0" smtClean="0">
                <a:solidFill>
                  <a:schemeClr val="bg1"/>
                </a:solidFill>
              </a:rPr>
              <a:t>12</a:t>
            </a:r>
            <a:r>
              <a:rPr lang="en-US" sz="2600" dirty="0" smtClean="0">
                <a:solidFill>
                  <a:schemeClr val="bg1"/>
                </a:solidFill>
              </a:rPr>
              <a:t>,  </a:t>
            </a:r>
            <a:r>
              <a:rPr lang="en-US" sz="2600" dirty="0">
                <a:solidFill>
                  <a:schemeClr val="bg1"/>
                </a:solidFill>
              </a:rPr>
              <a:t>Shannon </a:t>
            </a:r>
            <a:r>
              <a:rPr lang="en-US" sz="2600" dirty="0" smtClean="0">
                <a:solidFill>
                  <a:schemeClr val="bg1"/>
                </a:solidFill>
              </a:rPr>
              <a:t>Chen</a:t>
            </a:r>
            <a:r>
              <a:rPr lang="en-US" sz="2600" baseline="30000" dirty="0">
                <a:solidFill>
                  <a:schemeClr val="bg1"/>
                </a:solidFill>
              </a:rPr>
              <a:t>2</a:t>
            </a:r>
            <a:r>
              <a:rPr lang="en-US" sz="2600" dirty="0" smtClean="0">
                <a:solidFill>
                  <a:schemeClr val="bg1"/>
                </a:solidFill>
              </a:rPr>
              <a:t>,  </a:t>
            </a:r>
            <a:r>
              <a:rPr lang="en-US" sz="2600" dirty="0">
                <a:solidFill>
                  <a:schemeClr val="bg1"/>
                </a:solidFill>
              </a:rPr>
              <a:t>Drew </a:t>
            </a:r>
            <a:r>
              <a:rPr lang="en-US" sz="2600" dirty="0" smtClean="0">
                <a:solidFill>
                  <a:schemeClr val="bg1"/>
                </a:solidFill>
              </a:rPr>
              <a:t>Dimmery</a:t>
            </a:r>
            <a:r>
              <a:rPr lang="en-US" sz="2600" baseline="30000" dirty="0" smtClean="0">
                <a:solidFill>
                  <a:schemeClr val="bg1"/>
                </a:solidFill>
              </a:rPr>
              <a:t>2</a:t>
            </a:r>
            <a:r>
              <a:rPr lang="en-US" sz="2600" dirty="0" smtClean="0">
                <a:solidFill>
                  <a:schemeClr val="bg1"/>
                </a:solidFill>
              </a:rPr>
              <a:t>,  </a:t>
            </a:r>
            <a:r>
              <a:rPr lang="en-US" sz="2600" dirty="0">
                <a:solidFill>
                  <a:schemeClr val="bg1"/>
                </a:solidFill>
              </a:rPr>
              <a:t>Shaun </a:t>
            </a:r>
            <a:r>
              <a:rPr lang="en-US" sz="2600" dirty="0" smtClean="0">
                <a:solidFill>
                  <a:schemeClr val="bg1"/>
                </a:solidFill>
              </a:rPr>
              <a:t>Singh</a:t>
            </a:r>
            <a:r>
              <a:rPr lang="en-US" sz="2600" baseline="30000" dirty="0" smtClean="0">
                <a:solidFill>
                  <a:schemeClr val="bg1"/>
                </a:solidFill>
              </a:rPr>
              <a:t>2</a:t>
            </a:r>
            <a:r>
              <a:rPr lang="en-US" sz="2600" dirty="0" smtClean="0">
                <a:solidFill>
                  <a:schemeClr val="bg1"/>
                </a:solidFill>
              </a:rPr>
              <a:t>,  </a:t>
            </a:r>
            <a:r>
              <a:rPr lang="en-US" sz="2600" dirty="0">
                <a:solidFill>
                  <a:schemeClr val="bg1"/>
                </a:solidFill>
              </a:rPr>
              <a:t>Drew </a:t>
            </a:r>
            <a:r>
              <a:rPr lang="en-US" sz="2600" dirty="0" smtClean="0">
                <a:solidFill>
                  <a:schemeClr val="bg1"/>
                </a:solidFill>
              </a:rPr>
              <a:t>Blaisdell</a:t>
            </a:r>
            <a:r>
              <a:rPr lang="en-US" sz="2600" baseline="30000" dirty="0" smtClean="0">
                <a:solidFill>
                  <a:schemeClr val="bg1"/>
                </a:solidFill>
              </a:rPr>
              <a:t>2</a:t>
            </a:r>
            <a:r>
              <a:rPr lang="en-US" sz="2600" dirty="0" smtClean="0">
                <a:solidFill>
                  <a:schemeClr val="bg1"/>
                </a:solidFill>
              </a:rPr>
              <a:t>,  </a:t>
            </a:r>
            <a:r>
              <a:rPr lang="en-US" sz="2600" dirty="0" err="1" smtClean="0">
                <a:solidFill>
                  <a:schemeClr val="bg1"/>
                </a:solidFill>
              </a:rPr>
              <a:t>Yuandong</a:t>
            </a:r>
            <a:r>
              <a:rPr lang="en-US" sz="2600" dirty="0" smtClean="0">
                <a:solidFill>
                  <a:schemeClr val="bg1"/>
                </a:solidFill>
              </a:rPr>
              <a:t> Tian</a:t>
            </a:r>
            <a:r>
              <a:rPr lang="en-US" sz="2600" baseline="30000" dirty="0" smtClean="0">
                <a:solidFill>
                  <a:schemeClr val="bg1"/>
                </a:solidFill>
              </a:rPr>
              <a:t>2</a:t>
            </a:r>
            <a:r>
              <a:rPr lang="en-US" sz="2600" dirty="0" smtClean="0">
                <a:solidFill>
                  <a:schemeClr val="bg1"/>
                </a:solidFill>
              </a:rPr>
              <a:t>, </a:t>
            </a:r>
            <a:r>
              <a:rPr lang="en-US" sz="2600" dirty="0">
                <a:solidFill>
                  <a:schemeClr val="bg1"/>
                </a:solidFill>
              </a:rPr>
              <a:t>Mohammad </a:t>
            </a:r>
            <a:r>
              <a:rPr lang="en-US" sz="2600" dirty="0" smtClean="0">
                <a:solidFill>
                  <a:schemeClr val="bg1"/>
                </a:solidFill>
              </a:rPr>
              <a:t>Alizadeh</a:t>
            </a:r>
            <a:r>
              <a:rPr lang="en-US" sz="2600" baseline="30000" dirty="0" smtClean="0">
                <a:solidFill>
                  <a:schemeClr val="bg1"/>
                </a:solidFill>
              </a:rPr>
              <a:t>1</a:t>
            </a:r>
            <a:r>
              <a:rPr lang="en-US" sz="2600" dirty="0" smtClean="0">
                <a:solidFill>
                  <a:schemeClr val="bg1"/>
                </a:solidFill>
              </a:rPr>
              <a:t>,  </a:t>
            </a:r>
            <a:r>
              <a:rPr lang="en-US" sz="2600" dirty="0" err="1" smtClean="0">
                <a:solidFill>
                  <a:schemeClr val="bg1"/>
                </a:solidFill>
              </a:rPr>
              <a:t>Eytan</a:t>
            </a:r>
            <a:r>
              <a:rPr lang="en-US" sz="2600" dirty="0" smtClean="0">
                <a:solidFill>
                  <a:schemeClr val="bg1"/>
                </a:solidFill>
              </a:rPr>
              <a:t> Bakshy</a:t>
            </a:r>
            <a:r>
              <a:rPr lang="en-US" sz="2600" baseline="30000" dirty="0" smtClean="0">
                <a:solidFill>
                  <a:schemeClr val="bg1"/>
                </a:solidFill>
              </a:rPr>
              <a:t>2</a:t>
            </a:r>
            <a:endParaRPr lang="en-US" sz="26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MIT </a:t>
            </a:r>
            <a:r>
              <a:rPr lang="en-US" sz="2600" dirty="0">
                <a:solidFill>
                  <a:schemeClr val="bg1"/>
                </a:solidFill>
              </a:rPr>
              <a:t>Computer Science and Artificial </a:t>
            </a:r>
            <a:r>
              <a:rPr lang="en-US" sz="2600">
                <a:solidFill>
                  <a:schemeClr val="bg1"/>
                </a:solidFill>
              </a:rPr>
              <a:t>Intelligence </a:t>
            </a:r>
            <a:r>
              <a:rPr lang="en-US" sz="2600" smtClean="0">
                <a:solidFill>
                  <a:schemeClr val="bg1"/>
                </a:solidFill>
              </a:rPr>
              <a:t>Laboratory</a:t>
            </a:r>
            <a:r>
              <a:rPr lang="en-US" sz="2600" baseline="30000" smtClean="0">
                <a:solidFill>
                  <a:schemeClr val="bg1"/>
                </a:solidFill>
              </a:rPr>
              <a:t>1</a:t>
            </a:r>
            <a:r>
              <a:rPr lang="en-US" sz="2600" smtClean="0">
                <a:solidFill>
                  <a:schemeClr val="bg1"/>
                </a:solidFill>
              </a:rPr>
              <a:t>    Facebook</a:t>
            </a:r>
            <a:r>
              <a:rPr lang="en-US" sz="2600" baseline="30000" smtClean="0">
                <a:solidFill>
                  <a:schemeClr val="bg1"/>
                </a:solidFill>
              </a:rPr>
              <a:t>2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7" y="418801"/>
            <a:ext cx="2117022" cy="1117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7" y="1933138"/>
            <a:ext cx="1735442" cy="17354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980" y="523156"/>
            <a:ext cx="2819964" cy="2819964"/>
          </a:xfrm>
          <a:prstGeom prst="rect">
            <a:avLst/>
          </a:prstGeom>
        </p:spPr>
      </p:pic>
      <p:sp>
        <p:nvSpPr>
          <p:cNvPr id="15" name="Text Placeholder 4"/>
          <p:cNvSpPr txBox="1">
            <a:spLocks/>
          </p:cNvSpPr>
          <p:nvPr/>
        </p:nvSpPr>
        <p:spPr>
          <a:xfrm>
            <a:off x="287014" y="21460848"/>
            <a:ext cx="7196137" cy="541867"/>
          </a:xfrm>
          <a:prstGeom prst="round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</p:spPr>
        <p:txBody>
          <a:bodyPr/>
          <a:lstStyle>
            <a:lvl1pPr marL="731520" indent="-731520" algn="l" defTabSz="2926080" rtl="0" eaLnBrk="1" latinLnBrk="0" hangingPunct="1">
              <a:lnSpc>
                <a:spcPct val="90000"/>
              </a:lnSpc>
              <a:spcBef>
                <a:spcPts val="3200"/>
              </a:spcBef>
              <a:buFont typeface="Arial" panose="020B0604020202020204" pitchFamily="34" charset="0"/>
              <a:buChar char="•"/>
              <a:defRPr sz="8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06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368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097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358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7"/>
              </a:spcBef>
              <a:buNone/>
            </a:pPr>
            <a:r>
              <a:rPr lang="en-US" sz="3334" dirty="0">
                <a:solidFill>
                  <a:schemeClr val="bg1"/>
                </a:solidFill>
              </a:rPr>
              <a:t>  </a:t>
            </a:r>
            <a:r>
              <a:rPr lang="en-US" sz="2667" b="1" dirty="0" smtClean="0">
                <a:solidFill>
                  <a:schemeClr val="bg1"/>
                </a:solidFill>
              </a:rPr>
              <a:t>Reward Shaping with Bayesian Optimization</a:t>
            </a:r>
            <a:endParaRPr lang="en-US" sz="2667" b="1" dirty="0">
              <a:solidFill>
                <a:schemeClr val="bg1"/>
              </a:solidFill>
            </a:endParaRPr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8105619" y="21460847"/>
            <a:ext cx="13543014" cy="541867"/>
          </a:xfrm>
          <a:prstGeom prst="round1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txBody>
          <a:bodyPr/>
          <a:lstStyle>
            <a:lvl1pPr marL="731520" indent="-731520" algn="l" defTabSz="2926080" rtl="0" eaLnBrk="1" latinLnBrk="0" hangingPunct="1">
              <a:lnSpc>
                <a:spcPct val="90000"/>
              </a:lnSpc>
              <a:spcBef>
                <a:spcPts val="3200"/>
              </a:spcBef>
              <a:buFont typeface="Arial" panose="020B0604020202020204" pitchFamily="34" charset="0"/>
              <a:buChar char="•"/>
              <a:defRPr sz="8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06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368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097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358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7"/>
              </a:spcBef>
              <a:buNone/>
            </a:pPr>
            <a:r>
              <a:rPr lang="en-US" sz="3334" dirty="0">
                <a:solidFill>
                  <a:schemeClr val="bg1"/>
                </a:solidFill>
              </a:rPr>
              <a:t>  </a:t>
            </a:r>
            <a:r>
              <a:rPr lang="en-US" sz="2667" b="1" smtClean="0">
                <a:solidFill>
                  <a:schemeClr val="bg1"/>
                </a:solidFill>
              </a:rPr>
              <a:t>Policy Translation</a:t>
            </a:r>
            <a:endParaRPr lang="en-US" sz="2667" b="1" dirty="0">
              <a:solidFill>
                <a:schemeClr val="bg1"/>
              </a:solidFill>
            </a:endParaRPr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287014" y="27535532"/>
            <a:ext cx="21361619" cy="541867"/>
          </a:xfrm>
          <a:prstGeom prst="round1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</p:spPr>
        <p:txBody>
          <a:bodyPr/>
          <a:lstStyle>
            <a:lvl1pPr marL="731520" indent="-731520" algn="l" defTabSz="2926080" rtl="0" eaLnBrk="1" latinLnBrk="0" hangingPunct="1">
              <a:lnSpc>
                <a:spcPct val="90000"/>
              </a:lnSpc>
              <a:spcBef>
                <a:spcPts val="3200"/>
              </a:spcBef>
              <a:buFont typeface="Arial" panose="020B0604020202020204" pitchFamily="34" charset="0"/>
              <a:buChar char="•"/>
              <a:defRPr sz="8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06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368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097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358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7"/>
              </a:spcBef>
              <a:buNone/>
            </a:pPr>
            <a:r>
              <a:rPr lang="en-US" sz="3334" dirty="0">
                <a:solidFill>
                  <a:schemeClr val="bg1"/>
                </a:solidFill>
              </a:rPr>
              <a:t>  </a:t>
            </a:r>
            <a:r>
              <a:rPr lang="en-US" sz="2667" b="1" dirty="0" smtClean="0">
                <a:solidFill>
                  <a:schemeClr val="bg1"/>
                </a:solidFill>
              </a:rPr>
              <a:t>Experiment</a:t>
            </a:r>
            <a:endParaRPr lang="en-US" sz="2667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633" y="4808352"/>
            <a:ext cx="10414000" cy="3378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633" y="8385672"/>
            <a:ext cx="10414000" cy="36550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4" y="6814031"/>
            <a:ext cx="10167034" cy="51198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13527" y="4938205"/>
            <a:ext cx="9517670" cy="1823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74320">
              <a:lnSpc>
                <a:spcPts val="4500"/>
              </a:lnSpc>
              <a:buFont typeface="Arial" charset="0"/>
              <a:buChar char="•"/>
            </a:pPr>
            <a:r>
              <a:rPr lang="en-US" sz="3000" dirty="0" smtClean="0"/>
              <a:t>Video bitrate adaptation (720P, HD, 4K, etc.)</a:t>
            </a:r>
          </a:p>
          <a:p>
            <a:pPr indent="-274320">
              <a:lnSpc>
                <a:spcPts val="4500"/>
              </a:lnSpc>
              <a:buFont typeface="Arial" charset="0"/>
              <a:buChar char="•"/>
            </a:pPr>
            <a:r>
              <a:rPr lang="en-US" sz="3000" dirty="0" smtClean="0"/>
              <a:t>Adapt the bitrates based on network and video conditions</a:t>
            </a:r>
          </a:p>
          <a:p>
            <a:pPr indent="-274320">
              <a:lnSpc>
                <a:spcPts val="4500"/>
              </a:lnSpc>
              <a:buFont typeface="Arial" charset="0"/>
              <a:buChar char="•"/>
            </a:pPr>
            <a:r>
              <a:rPr lang="en-US" sz="3000" dirty="0" smtClean="0"/>
              <a:t>Goal: maximize video quality, minimize stalls</a:t>
            </a:r>
            <a:endParaRPr lang="en-US" sz="30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4" y="13003301"/>
            <a:ext cx="10167034" cy="51886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7014" y="18145923"/>
            <a:ext cx="10266715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ts val="4500"/>
              </a:lnSpc>
              <a:buFont typeface="Arial" charset="0"/>
              <a:buChar char="•"/>
            </a:pPr>
            <a:r>
              <a:rPr lang="en-US" sz="3200" dirty="0" smtClean="0"/>
              <a:t>For each bitrate, the input feature is fed to a copy of the </a:t>
            </a:r>
            <a:r>
              <a:rPr lang="en-US" sz="3200" i="1" dirty="0" smtClean="0"/>
              <a:t>same </a:t>
            </a:r>
            <a:r>
              <a:rPr lang="en-US" sz="3200" dirty="0" smtClean="0"/>
              <a:t>policy network. We then apply a </a:t>
            </a:r>
            <a:r>
              <a:rPr lang="en-US" sz="3200" dirty="0" err="1" smtClean="0"/>
              <a:t>softmax</a:t>
            </a:r>
            <a:r>
              <a:rPr lang="en-US" sz="3200" dirty="0" smtClean="0"/>
              <a:t> layer for all the outputs from the policy network to compute the probability distribution of actions. This architecture can generalize to videos with arbitrary bitrate encodings</a:t>
            </a:r>
            <a:endParaRPr lang="en-US" sz="3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814" y="13040030"/>
            <a:ext cx="9147638" cy="456274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308276" y="17701915"/>
            <a:ext cx="1026671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ts val="4500"/>
              </a:lnSpc>
              <a:buFont typeface="Arial" charset="0"/>
              <a:buChar char="•"/>
            </a:pPr>
            <a:r>
              <a:rPr lang="en-US" sz="3200" dirty="0" smtClean="0"/>
              <a:t>Input-driven MDP, where </a:t>
            </a:r>
            <a:r>
              <a:rPr lang="en-US" sz="3200" dirty="0"/>
              <a:t>an exogenous, </a:t>
            </a:r>
            <a:r>
              <a:rPr lang="en-US" sz="3200" dirty="0" smtClean="0"/>
              <a:t>stochastic process significantly affects the system dynamics</a:t>
            </a:r>
          </a:p>
          <a:p>
            <a:pPr marL="274320" indent="-274320">
              <a:lnSpc>
                <a:spcPts val="4500"/>
              </a:lnSpc>
              <a:buFont typeface="Arial" charset="0"/>
              <a:buChar char="•"/>
            </a:pPr>
            <a:r>
              <a:rPr lang="en-US" sz="3200" dirty="0" smtClean="0"/>
              <a:t>When the input process is independent with the action, we can use an “input-dependent” baseline to reduce variance</a:t>
            </a:r>
          </a:p>
          <a:p>
            <a:pPr marL="274320" indent="-274320">
              <a:lnSpc>
                <a:spcPts val="4500"/>
              </a:lnSpc>
              <a:buFont typeface="Arial" charset="0"/>
              <a:buChar char="•"/>
            </a:pPr>
            <a:r>
              <a:rPr lang="en-US" sz="3200" dirty="0" smtClean="0"/>
              <a:t>Operationally, repeat the same network and watch time trace to compute baseline during training in simulator</a:t>
            </a:r>
            <a:endParaRPr lang="en-US" sz="32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08" y="22339902"/>
            <a:ext cx="6946543" cy="465875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005" y="22206827"/>
            <a:ext cx="4178300" cy="51181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548" y="22206827"/>
            <a:ext cx="4191000" cy="51181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7302762" y="22339900"/>
            <a:ext cx="4345871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ts val="4500"/>
              </a:lnSpc>
              <a:buFont typeface="Arial" charset="0"/>
              <a:buChar char="•"/>
            </a:pPr>
            <a:r>
              <a:rPr lang="en-US" sz="3200" dirty="0" smtClean="0"/>
              <a:t>Translate the learned policy into linear policy</a:t>
            </a:r>
          </a:p>
          <a:p>
            <a:pPr>
              <a:lnSpc>
                <a:spcPts val="3000"/>
              </a:lnSpc>
            </a:pPr>
            <a:endParaRPr lang="en-US" sz="1200" dirty="0" smtClean="0"/>
          </a:p>
          <a:p>
            <a:pPr marL="274320" indent="-274320">
              <a:lnSpc>
                <a:spcPts val="4500"/>
              </a:lnSpc>
              <a:buFont typeface="Arial" charset="0"/>
              <a:buChar char="•"/>
            </a:pPr>
            <a:r>
              <a:rPr lang="en-US" sz="3200" dirty="0" smtClean="0"/>
              <a:t>Trade-off performance for interpretability</a:t>
            </a:r>
          </a:p>
          <a:p>
            <a:pPr>
              <a:lnSpc>
                <a:spcPts val="3000"/>
              </a:lnSpc>
            </a:pPr>
            <a:r>
              <a:rPr lang="en-US" sz="3200" dirty="0" smtClean="0"/>
              <a:t> </a:t>
            </a:r>
          </a:p>
          <a:p>
            <a:pPr marL="274320" indent="-274320">
              <a:lnSpc>
                <a:spcPts val="4500"/>
              </a:lnSpc>
              <a:buFont typeface="Arial" charset="0"/>
              <a:buChar char="•"/>
            </a:pPr>
            <a:r>
              <a:rPr lang="en-US" sz="3200" dirty="0" smtClean="0"/>
              <a:t>Directly train RL on linear policy doesn’t work well</a:t>
            </a:r>
            <a:endParaRPr lang="en-US" sz="32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7" y="28371689"/>
            <a:ext cx="4355958" cy="244197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610" y="28371689"/>
            <a:ext cx="4358648" cy="24434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24131" y="30901033"/>
            <a:ext cx="10592479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ts val="4500"/>
              </a:lnSpc>
              <a:buFont typeface="Arial" charset="0"/>
              <a:buChar char="•"/>
            </a:pPr>
            <a:r>
              <a:rPr lang="en-US" sz="3200" dirty="0" smtClean="0"/>
              <a:t>In a week-long world-wide deployment on Facebook’s web based video platform with 30 million video sessions, ABRL improves the video quality by 1.6%, reduces the stall by 0.4%</a:t>
            </a:r>
            <a:endParaRPr lang="en-US" sz="32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576" y="28255662"/>
            <a:ext cx="3498115" cy="460208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334" y="28255662"/>
            <a:ext cx="3511415" cy="460208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7977897" y="28414585"/>
            <a:ext cx="3967703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ts val="4500"/>
              </a:lnSpc>
              <a:buFont typeface="Arial" charset="0"/>
              <a:buChar char="•"/>
            </a:pPr>
            <a:r>
              <a:rPr lang="en-US" sz="3200" dirty="0" smtClean="0"/>
              <a:t>On slow networks, where the bitrate adaptation task is harder, ABRL improves video quality by 5.9%, with 2.4% fewer stalls</a:t>
            </a:r>
          </a:p>
        </p:txBody>
      </p:sp>
    </p:spTree>
    <p:extLst>
      <p:ext uri="{BB962C8B-B14F-4D97-AF65-F5344CB8AC3E}">
        <p14:creationId xmlns:p14="http://schemas.microsoft.com/office/powerpoint/2010/main" val="6567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2082</TotalTime>
  <Words>272</Words>
  <Application>Microsoft Macintosh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Hongzi Mao</dc:creator>
  <cp:lastModifiedBy>Hongzi Mao</cp:lastModifiedBy>
  <cp:revision>160</cp:revision>
  <cp:lastPrinted>2018-12-05T16:09:17Z</cp:lastPrinted>
  <dcterms:created xsi:type="dcterms:W3CDTF">2018-12-03T21:39:55Z</dcterms:created>
  <dcterms:modified xsi:type="dcterms:W3CDTF">2019-06-11T18:37:17Z</dcterms:modified>
</cp:coreProperties>
</file>