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"/>
  </p:notesMasterIdLst>
  <p:sldIdLst>
    <p:sldId id="256" r:id="rId2"/>
  </p:sldIdLst>
  <p:sldSz cx="21945600" cy="2011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25"/>
    <p:restoredTop sz="96000"/>
  </p:normalViewPr>
  <p:slideViewPr>
    <p:cSldViewPr snapToGrid="0" snapToObjects="1">
      <p:cViewPr>
        <p:scale>
          <a:sx n="82" d="100"/>
          <a:sy n="82" d="100"/>
        </p:scale>
        <p:origin x="-2584" y="-4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DC233-CAD8-0046-9A12-B3611E129814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0" y="1143000"/>
            <a:ext cx="3365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A6001-5967-DD48-9791-23A17C82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3292265"/>
            <a:ext cx="18653760" cy="7003627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0565978"/>
            <a:ext cx="16459200" cy="4856902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1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4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071033"/>
            <a:ext cx="4732020" cy="170480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071033"/>
            <a:ext cx="13921740" cy="1704805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1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5015236"/>
            <a:ext cx="18928080" cy="836802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13462429"/>
            <a:ext cx="18928080" cy="44005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3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5355167"/>
            <a:ext cx="9326880" cy="12763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5355167"/>
            <a:ext cx="9326880" cy="12763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6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071038"/>
            <a:ext cx="18928080" cy="38883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4931411"/>
            <a:ext cx="9284016" cy="241680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7348220"/>
            <a:ext cx="9284016" cy="10808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4931411"/>
            <a:ext cx="9329738" cy="241680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7348220"/>
            <a:ext cx="9329738" cy="10808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12/9/19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5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12/9/19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0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341120"/>
            <a:ext cx="7078027" cy="469392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2896451"/>
            <a:ext cx="11109960" cy="14295967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6035040"/>
            <a:ext cx="7078027" cy="11180658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1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341120"/>
            <a:ext cx="7078027" cy="469392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2896451"/>
            <a:ext cx="11109960" cy="14295967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6035040"/>
            <a:ext cx="7078027" cy="11180658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A3E4-2B01-2B4F-B172-3C6DF5B7C4F1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0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071038"/>
            <a:ext cx="18928080" cy="3888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5355167"/>
            <a:ext cx="18928080" cy="1276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8645298"/>
            <a:ext cx="493776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A3E4-2B01-2B4F-B172-3C6DF5B7C4F1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8645298"/>
            <a:ext cx="740664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8645298"/>
            <a:ext cx="493776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C823-3F96-DE4E-86CB-2C8FDB690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7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 txBox="1">
            <a:spLocks/>
          </p:cNvSpPr>
          <p:nvPr/>
        </p:nvSpPr>
        <p:spPr>
          <a:xfrm>
            <a:off x="10664025" y="8019161"/>
            <a:ext cx="10991489" cy="541867"/>
          </a:xfrm>
          <a:prstGeom prst="round1Rect">
            <a:avLst>
              <a:gd name="adj" fmla="val 50000"/>
            </a:avLst>
          </a:prstGeom>
          <a:solidFill>
            <a:srgbClr val="7030A0"/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6" b="1" dirty="0">
                <a:solidFill>
                  <a:schemeClr val="bg1"/>
                </a:solidFill>
              </a:rPr>
              <a:t>RL with subsampling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0664025" y="13239405"/>
            <a:ext cx="10991489" cy="545935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6" b="1" dirty="0">
                <a:solidFill>
                  <a:schemeClr val="bg1"/>
                </a:solidFill>
              </a:rPr>
              <a:t>Theoretical Analysis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87022" y="3252545"/>
            <a:ext cx="9835176" cy="541867"/>
          </a:xfrm>
          <a:prstGeom prst="round1Rect">
            <a:avLst>
              <a:gd name="adj" fmla="val 50000"/>
            </a:avLst>
          </a:prstGeom>
          <a:solidFill>
            <a:srgbClr val="C05B14"/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6" b="1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0667093" y="3247551"/>
            <a:ext cx="10991489" cy="541867"/>
          </a:xfrm>
          <a:prstGeom prst="round1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6" b="1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21945600" cy="2917426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6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923695" y="33162"/>
            <a:ext cx="18088276" cy="1053328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>
                <a:solidFill>
                  <a:schemeClr val="bg1"/>
                </a:solidFill>
              </a:rPr>
              <a:t>Learning Caching Policies with Subsampling </a:t>
            </a:r>
          </a:p>
        </p:txBody>
      </p:sp>
      <p:sp>
        <p:nvSpPr>
          <p:cNvPr id="10" name="Text Placeholder 22"/>
          <p:cNvSpPr txBox="1">
            <a:spLocks/>
          </p:cNvSpPr>
          <p:nvPr/>
        </p:nvSpPr>
        <p:spPr>
          <a:xfrm>
            <a:off x="4201776" y="1494957"/>
            <a:ext cx="13532108" cy="1780572"/>
          </a:xfrm>
          <a:prstGeom prst="rect">
            <a:avLst/>
          </a:prstGeom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600" dirty="0" err="1">
                <a:solidFill>
                  <a:schemeClr val="bg1"/>
                </a:solidFill>
              </a:rPr>
              <a:t>Haonan</a:t>
            </a:r>
            <a:r>
              <a:rPr lang="en-US" sz="2600" dirty="0">
                <a:solidFill>
                  <a:schemeClr val="bg1"/>
                </a:solidFill>
              </a:rPr>
              <a:t> Wang,  Hao He,  Mohammad Alizadeh,  Hongzi Mao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4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600" dirty="0">
                <a:solidFill>
                  <a:schemeClr val="bg1"/>
                </a:solidFill>
              </a:rPr>
              <a:t>MIT Computer Science and Artificial Intelligence Laboratory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9" y="554507"/>
            <a:ext cx="2269446" cy="1197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56" y="358822"/>
            <a:ext cx="1995776" cy="180724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7C56FFE-D65B-3C4E-A14B-AEE71C31EF4B}"/>
              </a:ext>
            </a:extLst>
          </p:cNvPr>
          <p:cNvGrpSpPr/>
          <p:nvPr/>
        </p:nvGrpSpPr>
        <p:grpSpPr>
          <a:xfrm>
            <a:off x="492372" y="4267094"/>
            <a:ext cx="9835176" cy="3018556"/>
            <a:chOff x="390772" y="4609987"/>
            <a:chExt cx="9835176" cy="30185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E89924-D07B-8546-A45C-3F70DEC30299}"/>
                </a:ext>
              </a:extLst>
            </p:cNvPr>
            <p:cNvSpPr txBox="1"/>
            <p:nvPr/>
          </p:nvSpPr>
          <p:spPr>
            <a:xfrm>
              <a:off x="390772" y="4609987"/>
              <a:ext cx="9835176" cy="62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400"/>
                </a:lnSpc>
              </a:pPr>
              <a:r>
                <a:rPr lang="en-US" sz="3200" dirty="0"/>
                <a:t>Why learning approach for caching policies?</a:t>
              </a:r>
              <a:endParaRPr lang="en-US" sz="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7686E4-2CE6-4E4A-8198-57C1C9B9910C}"/>
                </a:ext>
              </a:extLst>
            </p:cNvPr>
            <p:cNvSpPr txBox="1"/>
            <p:nvPr/>
          </p:nvSpPr>
          <p:spPr>
            <a:xfrm>
              <a:off x="390772" y="5422811"/>
              <a:ext cx="9005885" cy="2205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>
                <a:lnSpc>
                  <a:spcPts val="4400"/>
                </a:lnSpc>
                <a:buFont typeface="Arial" charset="0"/>
                <a:buChar char="•"/>
              </a:pPr>
              <a:r>
                <a:rPr lang="en-US" sz="3200" dirty="0"/>
                <a:t>Handcrafting optimal policy can be tedious</a:t>
              </a:r>
            </a:p>
            <a:p>
              <a:pPr indent="-274309">
                <a:lnSpc>
                  <a:spcPts val="4400"/>
                </a:lnSpc>
                <a:buFont typeface="Arial" charset="0"/>
                <a:buChar char="•"/>
              </a:pPr>
              <a:r>
                <a:rPr lang="en-US" sz="3200" dirty="0"/>
                <a:t>Object size distribution/arrival pattern changes</a:t>
              </a:r>
            </a:p>
            <a:p>
              <a:pPr marL="285738" indent="-285738">
                <a:buFont typeface="Arial" panose="020B0604020202020204" pitchFamily="34" charset="0"/>
                <a:buChar char="•"/>
              </a:pPr>
              <a:r>
                <a:rPr lang="en-US" sz="3200" dirty="0"/>
                <a:t>Optimize for different objectives (e.g., minimize overwrites for SSD based caches)</a:t>
              </a:r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DFB7E9B-8F56-1B43-BBAD-7E8198F55F8B}"/>
              </a:ext>
            </a:extLst>
          </p:cNvPr>
          <p:cNvSpPr txBox="1">
            <a:spLocks/>
          </p:cNvSpPr>
          <p:nvPr/>
        </p:nvSpPr>
        <p:spPr>
          <a:xfrm>
            <a:off x="287023" y="8024157"/>
            <a:ext cx="9835175" cy="541867"/>
          </a:xfrm>
          <a:prstGeom prst="round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6" b="1" dirty="0">
                <a:solidFill>
                  <a:schemeClr val="bg1"/>
                </a:solidFill>
              </a:rPr>
              <a:t>Problem setup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55A5CDEF-4129-3E4F-AEB0-1FCDF53F0327}"/>
              </a:ext>
            </a:extLst>
          </p:cNvPr>
          <p:cNvSpPr txBox="1">
            <a:spLocks/>
          </p:cNvSpPr>
          <p:nvPr/>
        </p:nvSpPr>
        <p:spPr>
          <a:xfrm>
            <a:off x="287022" y="13239405"/>
            <a:ext cx="9835175" cy="541867"/>
          </a:xfrm>
          <a:prstGeom prst="round1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731520" indent="-731520" algn="l" defTabSz="2926080" rtl="0" eaLnBrk="1" latinLnBrk="0" hangingPunct="1">
              <a:lnSpc>
                <a:spcPct val="90000"/>
              </a:lnSpc>
              <a:spcBef>
                <a:spcPts val="3200"/>
              </a:spcBef>
              <a:buFont typeface="Arial" panose="020B0604020202020204" pitchFamily="34" charset="0"/>
              <a:buChar char="•"/>
              <a:defRPr sz="8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7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06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7"/>
              </a:spcBef>
              <a:buNone/>
            </a:pPr>
            <a:r>
              <a:rPr lang="en-US" sz="3334" dirty="0">
                <a:solidFill>
                  <a:schemeClr val="bg1"/>
                </a:solidFill>
              </a:rPr>
              <a:t>  </a:t>
            </a:r>
            <a:r>
              <a:rPr lang="en-US" sz="2666" b="1" dirty="0">
                <a:solidFill>
                  <a:schemeClr val="bg1"/>
                </a:solidFill>
              </a:rPr>
              <a:t>Experiment</a:t>
            </a:r>
          </a:p>
        </p:txBody>
      </p:sp>
      <p:pic>
        <p:nvPicPr>
          <p:cNvPr id="48" name="图片 20">
            <a:extLst>
              <a:ext uri="{FF2B5EF4-FFF2-40B4-BE49-F238E27FC236}">
                <a16:creationId xmlns:a16="http://schemas.microsoft.com/office/drawing/2014/main" id="{93F7AEDD-1786-1849-9DC3-11230E541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008" y="4172067"/>
            <a:ext cx="5159617" cy="329877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BA8C08C-5817-704E-AD8A-D330BCA9F31C}"/>
              </a:ext>
            </a:extLst>
          </p:cNvPr>
          <p:cNvSpPr txBox="1"/>
          <p:nvPr/>
        </p:nvSpPr>
        <p:spPr>
          <a:xfrm>
            <a:off x="15336044" y="4367655"/>
            <a:ext cx="612763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09">
              <a:lnSpc>
                <a:spcPts val="3000"/>
              </a:lnSpc>
              <a:buFont typeface="Arial" charset="0"/>
              <a:buChar char="•"/>
            </a:pPr>
            <a:r>
              <a:rPr lang="en-US" sz="2500" dirty="0"/>
              <a:t>Large caches significantly delay the reward feedback</a:t>
            </a:r>
          </a:p>
          <a:p>
            <a:pPr lvl="1" indent="-274309">
              <a:lnSpc>
                <a:spcPts val="3000"/>
              </a:lnSpc>
              <a:buFont typeface="Arial" charset="0"/>
              <a:buChar char="•"/>
            </a:pPr>
            <a:r>
              <a:rPr lang="en-US" sz="2500" dirty="0"/>
              <a:t>Typical CDN caches are hundreds of GBs (hosts many millions of objects)</a:t>
            </a:r>
          </a:p>
          <a:p>
            <a:pPr lvl="1" indent="-274309">
              <a:lnSpc>
                <a:spcPts val="3000"/>
              </a:lnSpc>
              <a:buFont typeface="Arial" charset="0"/>
              <a:buChar char="•"/>
            </a:pPr>
            <a:r>
              <a:rPr lang="en-US" sz="2500" dirty="0"/>
              <a:t>Reward feedback are 100</a:t>
            </a:r>
            <a:r>
              <a:rPr lang="en" altLang="zh-CN" sz="2500" dirty="0"/>
              <a:t>× longer than normal RL applications (e.g., AlphaGo only deals with MDPs of &lt; 400 steps) </a:t>
            </a:r>
            <a:endParaRPr lang="en-US" sz="25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0EC390-AAEE-844D-8770-77D3D4E7BE6A}"/>
              </a:ext>
            </a:extLst>
          </p:cNvPr>
          <p:cNvSpPr txBox="1"/>
          <p:nvPr/>
        </p:nvSpPr>
        <p:spPr>
          <a:xfrm>
            <a:off x="492376" y="9103323"/>
            <a:ext cx="9109636" cy="3445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09">
              <a:lnSpc>
                <a:spcPts val="4400"/>
              </a:lnSpc>
              <a:buFont typeface="Arial" charset="0"/>
              <a:buChar char="•"/>
            </a:pPr>
            <a:r>
              <a:rPr lang="en-US" sz="3200" dirty="0"/>
              <a:t>Cache admission setting (LRU for eviction)</a:t>
            </a:r>
          </a:p>
          <a:p>
            <a:pPr indent="-274309">
              <a:lnSpc>
                <a:spcPts val="4400"/>
              </a:lnSpc>
              <a:buFont typeface="Arial" charset="0"/>
              <a:buChar char="•"/>
            </a:pPr>
            <a:r>
              <a:rPr lang="en-US" sz="3200" dirty="0"/>
              <a:t>State: size of incoming object, steps since last object visit, object total visit count, remaining cache size</a:t>
            </a:r>
          </a:p>
          <a:p>
            <a:pPr indent="-274309">
              <a:lnSpc>
                <a:spcPts val="4400"/>
              </a:lnSpc>
              <a:buFont typeface="Arial" charset="0"/>
              <a:buChar char="•"/>
            </a:pPr>
            <a:r>
              <a:rPr lang="en-US" sz="3200" dirty="0"/>
              <a:t>Action: admit/drop</a:t>
            </a:r>
          </a:p>
          <a:p>
            <a:pPr indent="-274309">
              <a:lnSpc>
                <a:spcPts val="4400"/>
              </a:lnSpc>
              <a:buFont typeface="Arial" charset="0"/>
              <a:buChar char="•"/>
            </a:pPr>
            <a:r>
              <a:rPr lang="en-US" sz="3200" dirty="0"/>
              <a:t>Reward: total byte hits since last action</a:t>
            </a:r>
          </a:p>
          <a:p>
            <a:pPr indent="-274309">
              <a:lnSpc>
                <a:spcPts val="4400"/>
              </a:lnSpc>
              <a:buFont typeface="Arial" charset="0"/>
              <a:buChar char="•"/>
            </a:pPr>
            <a:r>
              <a:rPr lang="en-US" sz="3200" dirty="0"/>
              <a:t>Step: proceed until next cache miss</a:t>
            </a:r>
          </a:p>
        </p:txBody>
      </p:sp>
      <p:pic>
        <p:nvPicPr>
          <p:cNvPr id="57" name="图片 40">
            <a:extLst>
              <a:ext uri="{FF2B5EF4-FFF2-40B4-BE49-F238E27FC236}">
                <a16:creationId xmlns:a16="http://schemas.microsoft.com/office/drawing/2014/main" id="{F7C25632-5119-D94A-9327-3F3CDB2EA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7710" y="8942672"/>
            <a:ext cx="6108730" cy="228737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5E828AF-7700-8B47-B732-41FC6964C4B4}"/>
              </a:ext>
            </a:extLst>
          </p:cNvPr>
          <p:cNvGrpSpPr/>
          <p:nvPr/>
        </p:nvGrpSpPr>
        <p:grpSpPr>
          <a:xfrm>
            <a:off x="17612536" y="8850609"/>
            <a:ext cx="4246562" cy="2647066"/>
            <a:chOff x="17217112" y="9318201"/>
            <a:chExt cx="4246562" cy="264706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5E09D37-3C12-D84C-951F-DD8082B6CC96}"/>
                </a:ext>
              </a:extLst>
            </p:cNvPr>
            <p:cNvSpPr txBox="1"/>
            <p:nvPr/>
          </p:nvSpPr>
          <p:spPr>
            <a:xfrm>
              <a:off x="17217112" y="9318201"/>
              <a:ext cx="4246562" cy="163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73" indent="-457182">
                <a:lnSpc>
                  <a:spcPts val="3000"/>
                </a:lnSpc>
                <a:buFont typeface="+mj-lt"/>
                <a:buAutoNum type="arabicPeriod"/>
              </a:pPr>
              <a:r>
                <a:rPr lang="en-US" sz="2500" dirty="0"/>
                <a:t>Subsample trace by </a:t>
              </a:r>
              <a:r>
                <a:rPr lang="en-US" sz="2500" b="1" dirty="0"/>
                <a:t>hashing</a:t>
              </a:r>
              <a:r>
                <a:rPr lang="en-US" sz="2500" dirty="0"/>
                <a:t> on object ID</a:t>
              </a:r>
            </a:p>
            <a:p>
              <a:pPr marL="182873" indent="-457182">
                <a:lnSpc>
                  <a:spcPts val="3000"/>
                </a:lnSpc>
                <a:buFont typeface="+mj-lt"/>
                <a:buAutoNum type="arabicPeriod"/>
              </a:pPr>
              <a:r>
                <a:rPr lang="en-US" sz="2500" dirty="0"/>
                <a:t>Reduce the cache size proportionally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205F692-FF6A-3941-848F-69EF1DAF4C4E}"/>
                </a:ext>
              </a:extLst>
            </p:cNvPr>
            <p:cNvSpPr txBox="1"/>
            <p:nvPr/>
          </p:nvSpPr>
          <p:spPr>
            <a:xfrm>
              <a:off x="17217112" y="11103494"/>
              <a:ext cx="424656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 dirty="0">
                  <a:sym typeface="Wingdings" pitchFamily="2" charset="2"/>
                </a:rPr>
                <a:t> </a:t>
              </a:r>
              <a:r>
                <a:rPr lang="en-US" sz="2500" dirty="0"/>
                <a:t>The caching statistics remains unchanged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8406994-9E19-B84A-8A94-47FCA704E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6047" y="1292108"/>
            <a:ext cx="1421008" cy="142100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612A9FAD-558F-3F48-899A-AECD7E0C9A10}"/>
              </a:ext>
            </a:extLst>
          </p:cNvPr>
          <p:cNvSpPr txBox="1"/>
          <p:nvPr/>
        </p:nvSpPr>
        <p:spPr>
          <a:xfrm>
            <a:off x="10667093" y="11801632"/>
            <a:ext cx="11163827" cy="96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73" indent="-457182">
              <a:lnSpc>
                <a:spcPts val="3500"/>
              </a:lnSpc>
              <a:buFont typeface="+mj-lt"/>
              <a:buAutoNum type="arabicPeriod"/>
            </a:pPr>
            <a:r>
              <a:rPr lang="en-US" sz="2500" dirty="0"/>
              <a:t>Train RL on reduced caching problem (with small cache and subsampled trace)</a:t>
            </a:r>
          </a:p>
          <a:p>
            <a:pPr marL="182873" indent="-457182">
              <a:lnSpc>
                <a:spcPts val="3500"/>
              </a:lnSpc>
              <a:buFont typeface="+mj-lt"/>
              <a:buAutoNum type="arabicPeriod"/>
            </a:pPr>
            <a:r>
              <a:rPr lang="en-US" sz="2500" dirty="0"/>
              <a:t>Generalize the policy to larger problem (normalize remaining cache size to [0, 1]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DB50EA3-A16B-074A-BE79-BC5BF0702C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83" y="14291271"/>
            <a:ext cx="4516106" cy="333633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C99FD32-A7C9-AB4F-8A74-50A578D73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9026" y="14291271"/>
            <a:ext cx="4503420" cy="3336337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00060591-DB61-A948-861C-8990BD144E62}"/>
              </a:ext>
            </a:extLst>
          </p:cNvPr>
          <p:cNvGrpSpPr/>
          <p:nvPr/>
        </p:nvGrpSpPr>
        <p:grpSpPr>
          <a:xfrm>
            <a:off x="538244" y="18096055"/>
            <a:ext cx="9334207" cy="1424555"/>
            <a:chOff x="538237" y="18012906"/>
            <a:chExt cx="9334207" cy="142455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EEB7B48-A1A5-654D-89D1-9B513F3DCC14}"/>
                </a:ext>
              </a:extLst>
            </p:cNvPr>
            <p:cNvSpPr txBox="1"/>
            <p:nvPr/>
          </p:nvSpPr>
          <p:spPr>
            <a:xfrm>
              <a:off x="538237" y="18012906"/>
              <a:ext cx="933420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>
                <a:lnSpc>
                  <a:spcPts val="3000"/>
                </a:lnSpc>
                <a:buFont typeface="Arial" charset="0"/>
                <a:buChar char="•"/>
              </a:pPr>
              <a:r>
                <a:rPr lang="en-US" sz="2500" dirty="0"/>
                <a:t>As a reference, directly training RL on small cache (both subsampled and original) reaches state-of-the-art performance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28BA1F2-BFD3-DD49-B133-107A55554B58}"/>
                </a:ext>
              </a:extLst>
            </p:cNvPr>
            <p:cNvSpPr txBox="1"/>
            <p:nvPr/>
          </p:nvSpPr>
          <p:spPr>
            <a:xfrm>
              <a:off x="538237" y="18960406"/>
              <a:ext cx="933420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274309">
                <a:lnSpc>
                  <a:spcPts val="3000"/>
                </a:lnSpc>
                <a:buFont typeface="Arial" charset="0"/>
                <a:buChar char="•"/>
              </a:pPr>
              <a:r>
                <a:rPr lang="en-US" sz="2500" dirty="0"/>
                <a:t>For large caches, only subsampled RL can successfully train</a:t>
              </a:r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07A9D8F8-6793-F943-81E2-4A1AC9DD50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2419" y="14387196"/>
            <a:ext cx="10934700" cy="2184400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321ABD3D-D759-C849-B904-117F13C702A1}"/>
              </a:ext>
            </a:extLst>
          </p:cNvPr>
          <p:cNvGrpSpPr/>
          <p:nvPr/>
        </p:nvGrpSpPr>
        <p:grpSpPr>
          <a:xfrm>
            <a:off x="10465337" y="18488402"/>
            <a:ext cx="11161782" cy="1110308"/>
            <a:chOff x="10465337" y="17923083"/>
            <a:chExt cx="11161782" cy="1110308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CE16C8FA-F5FF-004E-A489-D29C126C0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65345" y="17923083"/>
              <a:ext cx="11161773" cy="363196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48E8315-328D-C24B-BB13-024AE3414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465337" y="18261600"/>
              <a:ext cx="11161782" cy="771791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1BBF74F-C1E1-574F-89D1-F63871583061}"/>
              </a:ext>
            </a:extLst>
          </p:cNvPr>
          <p:cNvGrpSpPr/>
          <p:nvPr/>
        </p:nvGrpSpPr>
        <p:grpSpPr>
          <a:xfrm>
            <a:off x="12254231" y="17119782"/>
            <a:ext cx="9310895" cy="947360"/>
            <a:chOff x="613229" y="8535307"/>
            <a:chExt cx="25748345" cy="2619829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7A06ED6C-B5E1-EE40-9254-2CBDA80FC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3229" y="8535307"/>
              <a:ext cx="18046700" cy="113030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67A669EE-39F9-B745-A974-FA3F74EE3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3229" y="9790794"/>
              <a:ext cx="16027400" cy="13208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5664D912-C79E-0848-8078-66C9303A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531774" y="9593036"/>
              <a:ext cx="9829800" cy="1562100"/>
            </a:xfrm>
            <a:prstGeom prst="rect">
              <a:avLst/>
            </a:prstGeom>
          </p:spPr>
        </p:pic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1A5DA07D-3F47-AE44-8AA7-790A38011608}"/>
              </a:ext>
            </a:extLst>
          </p:cNvPr>
          <p:cNvSpPr txBox="1"/>
          <p:nvPr/>
        </p:nvSpPr>
        <p:spPr>
          <a:xfrm>
            <a:off x="10540041" y="17119782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transition: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3D5D7C2-C081-3543-B2C6-682088D7E156}"/>
              </a:ext>
            </a:extLst>
          </p:cNvPr>
          <p:cNvSpPr txBox="1"/>
          <p:nvPr/>
        </p:nvSpPr>
        <p:spPr>
          <a:xfrm>
            <a:off x="10540040" y="17596185"/>
            <a:ext cx="184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Reward function: </a:t>
            </a:r>
          </a:p>
        </p:txBody>
      </p:sp>
    </p:spTree>
    <p:extLst>
      <p:ext uri="{BB962C8B-B14F-4D97-AF65-F5344CB8AC3E}">
        <p14:creationId xmlns:p14="http://schemas.microsoft.com/office/powerpoint/2010/main" val="65675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2164</TotalTime>
  <Words>255</Words>
  <Application>Microsoft Macintosh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Hongzi Mao</dc:creator>
  <cp:lastModifiedBy>Hongzi Mao</cp:lastModifiedBy>
  <cp:revision>193</cp:revision>
  <cp:lastPrinted>2018-12-05T16:09:17Z</cp:lastPrinted>
  <dcterms:created xsi:type="dcterms:W3CDTF">2018-12-03T21:39:55Z</dcterms:created>
  <dcterms:modified xsi:type="dcterms:W3CDTF">2019-12-10T01:20:47Z</dcterms:modified>
</cp:coreProperties>
</file>