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38" r:id="rId2"/>
    <p:sldId id="1450" r:id="rId3"/>
    <p:sldId id="1451" r:id="rId4"/>
    <p:sldId id="1416" r:id="rId5"/>
    <p:sldId id="1453" r:id="rId6"/>
    <p:sldId id="1459" r:id="rId7"/>
    <p:sldId id="1460" r:id="rId8"/>
    <p:sldId id="1462" r:id="rId9"/>
    <p:sldId id="1463" r:id="rId10"/>
    <p:sldId id="1464" r:id="rId11"/>
    <p:sldId id="1466" r:id="rId12"/>
    <p:sldId id="1465" r:id="rId13"/>
    <p:sldId id="14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56B"/>
    <a:srgbClr val="FC6F00"/>
    <a:srgbClr val="FA4900"/>
    <a:srgbClr val="4793E2"/>
    <a:srgbClr val="D70002"/>
    <a:srgbClr val="870002"/>
    <a:srgbClr val="A10306"/>
    <a:srgbClr val="CA452D"/>
    <a:srgbClr val="FC8600"/>
    <a:srgbClr val="70BB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83"/>
    <p:restoredTop sz="65401"/>
  </p:normalViewPr>
  <p:slideViewPr>
    <p:cSldViewPr snapToGrid="0" snapToObjects="1">
      <p:cViewPr varScale="1">
        <p:scale>
          <a:sx n="70" d="100"/>
          <a:sy n="70" d="100"/>
        </p:scale>
        <p:origin x="192" y="296"/>
      </p:cViewPr>
      <p:guideLst/>
    </p:cSldViewPr>
  </p:slideViewPr>
  <p:notesTextViewPr>
    <p:cViewPr>
      <p:scale>
        <a:sx n="140" d="100"/>
        <a:sy n="14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B232-D30F-2E4D-B4FF-130882F41A92}" type="datetimeFigureOut">
              <a:rPr lang="en-US" smtClean="0"/>
              <a:t>10/29/19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B99A3-7DEE-4F48-849C-1D6E801D1B04}" type="slidenum">
              <a:rPr lang="en-US" smtClean="0"/>
              <a:t>‹#›</a:t>
            </a:fld>
            <a:endParaRPr lang="en-US"/>
          </a:p>
        </p:txBody>
      </p:sp>
    </p:spTree>
    <p:extLst>
      <p:ext uri="{BB962C8B-B14F-4D97-AF65-F5344CB8AC3E}">
        <p14:creationId xmlns:p14="http://schemas.microsoft.com/office/powerpoint/2010/main" val="36965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 </a:t>
            </a:r>
            <a:r>
              <a:rPr lang="en-US" baseline="0" dirty="0" err="1"/>
              <a:t>gonna</a:t>
            </a:r>
            <a:r>
              <a:rPr lang="en-US" baseline="0" dirty="0"/>
              <a:t> present “Park: an open platform for learning-augmented systems”. This talk is based on a paper to appear at </a:t>
            </a:r>
            <a:r>
              <a:rPr lang="en-US" baseline="0" dirty="0" err="1"/>
              <a:t>NeurIPS</a:t>
            </a:r>
            <a:r>
              <a:rPr lang="en-US" baseline="0" dirty="0"/>
              <a:t> this year. So this work is about building a benchmarking dataset for applying machine learning especially reinforcement learning to computer systems. It’s a collaboration joined by 15 other folks at MIT. </a:t>
            </a:r>
          </a:p>
        </p:txBody>
      </p:sp>
      <p:sp>
        <p:nvSpPr>
          <p:cNvPr id="4" name="Slide Number Placeholder 3"/>
          <p:cNvSpPr>
            <a:spLocks noGrp="1"/>
          </p:cNvSpPr>
          <p:nvPr>
            <p:ph type="sldNum" sz="quarter" idx="10"/>
          </p:nvPr>
        </p:nvSpPr>
        <p:spPr/>
        <p:txBody>
          <a:bodyPr/>
          <a:lstStyle/>
          <a:p>
            <a:fld id="{C6EB99A3-7DEE-4F48-849C-1D6E801D1B04}" type="slidenum">
              <a:rPr lang="en-US" smtClean="0"/>
              <a:t>1</a:t>
            </a:fld>
            <a:endParaRPr lang="en-US"/>
          </a:p>
        </p:txBody>
      </p:sp>
    </p:spTree>
    <p:extLst>
      <p:ext uri="{BB962C8B-B14F-4D97-AF65-F5344CB8AC3E}">
        <p14:creationId xmlns:p14="http://schemas.microsoft.com/office/powerpoint/2010/main" val="155905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system problems, encoding the state observation efficiently is the key to learn strong and generalizable RL controllers.</a:t>
            </a:r>
          </a:p>
          <a:p>
            <a:endParaRPr lang="en-US" dirty="0"/>
          </a:p>
          <a:p>
            <a:r>
              <a:rPr lang="en-US" dirty="0"/>
              <a:t>For example, many of the problems have this graph encoding of information. For job scheduling, many computation jobs are represented as directed acyclic graphs, where each node is a computation stage and the edge is data dependency. Similar structure shows up in database query optimization and </a:t>
            </a:r>
            <a:r>
              <a:rPr lang="en-US" dirty="0" err="1"/>
              <a:t>tensorflow</a:t>
            </a:r>
            <a:r>
              <a:rPr lang="en-US" dirty="0"/>
              <a:t> device placement.</a:t>
            </a:r>
          </a:p>
          <a:p>
            <a:endParaRPr lang="en-US" dirty="0"/>
          </a:p>
          <a:p>
            <a:r>
              <a:rPr lang="en-US" dirty="0"/>
              <a:t>For those problems, we use variants of graph neural network to process those graph state inputs. And we show, especially this device placement problem, that graph neural network naturally encodes the  state information, because it aligns with the problem structure and can  empirically generalize much better than other ways of naïve state encoding like traversing through all nodes without naturally capturing the topology information</a:t>
            </a:r>
          </a:p>
          <a:p>
            <a:endParaRPr lang="en-US" dirty="0"/>
          </a:p>
          <a:p>
            <a:r>
              <a:rPr lang="en-US" dirty="0"/>
              <a:t>Figuring out an efficient way of state representation for different systems can be an interesting challenge.</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10</a:t>
            </a:fld>
            <a:endParaRPr lang="en-US"/>
          </a:p>
        </p:txBody>
      </p:sp>
    </p:spTree>
    <p:extLst>
      <p:ext uri="{BB962C8B-B14F-4D97-AF65-F5344CB8AC3E}">
        <p14:creationId xmlns:p14="http://schemas.microsoft.com/office/powerpoint/2010/main" val="108158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an efficient representation for the action space sometimes can also be challenging. </a:t>
            </a:r>
          </a:p>
          <a:p>
            <a:endParaRPr lang="en-US" dirty="0"/>
          </a:p>
          <a:p>
            <a:r>
              <a:rPr lang="en-US" dirty="0"/>
              <a:t>For example, in Park, we have a switch scheduling problem. It is about output a matching between input port and output port so that the packet throughput is maximized over a period of time. The possible mapping is exponentially large as we grow the number of input and output ports. </a:t>
            </a:r>
          </a:p>
          <a:p>
            <a:endParaRPr lang="en-US" dirty="0"/>
          </a:p>
          <a:p>
            <a:r>
              <a:rPr lang="en-US" dirty="0"/>
              <a:t>For naïve encoding, if we just ask the agent to directly output the mapping, the action space will be exponentially large because it has to contain every single possible mapping. Btw, in our benchmarking experiment for existing RL, we have to reduce the problem to a toy problem of 3 by 3 switch so that the action space is manageable. For practical switch can easily have over one hundred ports. Efficiently encoding the action space is a challenging task.</a:t>
            </a:r>
          </a:p>
        </p:txBody>
      </p:sp>
      <p:sp>
        <p:nvSpPr>
          <p:cNvPr id="4" name="Slide Number Placeholder 3"/>
          <p:cNvSpPr>
            <a:spLocks noGrp="1"/>
          </p:cNvSpPr>
          <p:nvPr>
            <p:ph type="sldNum" sz="quarter" idx="5"/>
          </p:nvPr>
        </p:nvSpPr>
        <p:spPr/>
        <p:txBody>
          <a:bodyPr/>
          <a:lstStyle/>
          <a:p>
            <a:fld id="{C6EB99A3-7DEE-4F48-849C-1D6E801D1B04}" type="slidenum">
              <a:rPr lang="en-US" smtClean="0"/>
              <a:t>11</a:t>
            </a:fld>
            <a:endParaRPr lang="en-US"/>
          </a:p>
        </p:txBody>
      </p:sp>
    </p:spTree>
    <p:extLst>
      <p:ext uri="{BB962C8B-B14F-4D97-AF65-F5344CB8AC3E}">
        <p14:creationId xmlns:p14="http://schemas.microsoft.com/office/powerpoint/2010/main" val="170661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highlight this needle-in-a-haystack problem. For some systems, most of the state space doesn’t provide a gradient or difference in the reward signal for exploration. This means the outcome for reward is indifferent  in most of the state space. This type of feedback is not meaningful to do gradient descent based training.</a:t>
            </a:r>
          </a:p>
          <a:p>
            <a:endParaRPr lang="en-US" dirty="0"/>
          </a:p>
          <a:p>
            <a:r>
              <a:rPr lang="en-US" dirty="0"/>
              <a:t>Circuit design can be an example. If the RL agent output a circuit that is invalid, which can happen quite frequently in general if the circuit is large, there is no electric current running the circuit. In these cases, the reward you receive will be equally bad. In that case, the RL agent doesn’t have a gradient in the reward feedback to update its circuit generation policy.</a:t>
            </a:r>
          </a:p>
          <a:p>
            <a:endParaRPr lang="en-US" dirty="0"/>
          </a:p>
          <a:p>
            <a:r>
              <a:rPr lang="en-US" dirty="0"/>
              <a:t>Network congestion control can also be an example, although this is a very different system applications.  So the agent might send the network packets faster than network capacity, so the packets keeps being dropped at the queue. Now, the agent has to keep the sending rate small, for multiple, consecutive steps, in order to drain the queue. Only after the queue is drained or significantly reduced, I receive a difference in the reward for the improvement of packet delay. Before this happens, in between these conservative actions, once the agent chooses to be aggressive, which happens easily for random exploration, the queue builds up again and the agent receive indifferent low rewards. Learns to keep action consistent for multiple steps can be difficult for random exploration if the feedback does not provide a meaningful signal.</a:t>
            </a:r>
          </a:p>
          <a:p>
            <a:endParaRPr lang="en-US" dirty="0"/>
          </a:p>
          <a:p>
            <a:r>
              <a:rPr lang="en-US" dirty="0"/>
              <a:t>So efficient learning for these problems require us to design smarter exploration process. One possible solution is to try relying on some prior knowledge for systems to guide the agent for exploration.</a:t>
            </a:r>
          </a:p>
        </p:txBody>
      </p:sp>
      <p:sp>
        <p:nvSpPr>
          <p:cNvPr id="4" name="Slide Number Placeholder 3"/>
          <p:cNvSpPr>
            <a:spLocks noGrp="1"/>
          </p:cNvSpPr>
          <p:nvPr>
            <p:ph type="sldNum" sz="quarter" idx="5"/>
          </p:nvPr>
        </p:nvSpPr>
        <p:spPr/>
        <p:txBody>
          <a:bodyPr/>
          <a:lstStyle/>
          <a:p>
            <a:fld id="{C6EB99A3-7DEE-4F48-849C-1D6E801D1B04}" type="slidenum">
              <a:rPr lang="en-US" smtClean="0"/>
              <a:t>12</a:t>
            </a:fld>
            <a:endParaRPr lang="en-US"/>
          </a:p>
        </p:txBody>
      </p:sp>
    </p:spTree>
    <p:extLst>
      <p:ext uri="{BB962C8B-B14F-4D97-AF65-F5344CB8AC3E}">
        <p14:creationId xmlns:p14="http://schemas.microsoft.com/office/powerpoint/2010/main" val="3673952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quick summary, through park we build an open platform that uses a single API to connect to 12 representative computer system problems that you can develop RL or other machine learning algorithms to optimize. </a:t>
            </a:r>
          </a:p>
          <a:p>
            <a:endParaRPr lang="en-US" dirty="0"/>
          </a:p>
          <a:p>
            <a:r>
              <a:rPr lang="en-US" dirty="0"/>
              <a:t>Many of these systems contain unique challenges that may require new learning algorithms.</a:t>
            </a:r>
          </a:p>
          <a:p>
            <a:endParaRPr lang="en-US" dirty="0"/>
          </a:p>
          <a:p>
            <a:r>
              <a:rPr lang="en-US" dirty="0"/>
              <a:t>More information and open sourced code can be found in this website.</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6EB99A3-7DEE-4F48-849C-1D6E801D1B04}" type="slidenum">
              <a:rPr lang="en-US" smtClean="0"/>
              <a:t>13</a:t>
            </a:fld>
            <a:endParaRPr lang="en-US"/>
          </a:p>
        </p:txBody>
      </p:sp>
    </p:spTree>
    <p:extLst>
      <p:ext uri="{BB962C8B-B14F-4D97-AF65-F5344CB8AC3E}">
        <p14:creationId xmlns:p14="http://schemas.microsoft.com/office/powerpoint/2010/main" val="155398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probably all heard many impressive and successful stories of deep reinforcement learning these few years. For example, RL algorithms developed by </a:t>
            </a:r>
            <a:r>
              <a:rPr lang="en-US" dirty="0" err="1"/>
              <a:t>Deepmind</a:t>
            </a:r>
            <a:r>
              <a:rPr lang="en-US" dirty="0"/>
              <a:t> has defeated human champions in board games like go or real time strategy games like </a:t>
            </a:r>
            <a:r>
              <a:rPr lang="en-US" dirty="0" err="1"/>
              <a:t>Starcraft</a:t>
            </a:r>
            <a:r>
              <a:rPr lang="en-US" dirty="0"/>
              <a:t>. Also, just very recently, </a:t>
            </a:r>
            <a:r>
              <a:rPr lang="en-US" dirty="0" err="1"/>
              <a:t>OpenAI</a:t>
            </a:r>
            <a:r>
              <a:rPr lang="en-US" dirty="0"/>
              <a:t> has trained a robotic arm to manipulate and solve a </a:t>
            </a:r>
            <a:r>
              <a:rPr lang="en-US" dirty="0" err="1"/>
              <a:t>rubik’s</a:t>
            </a:r>
            <a:r>
              <a:rPr lang="en-US" dirty="0"/>
              <a:t> cube. </a:t>
            </a:r>
          </a:p>
          <a:p>
            <a:endParaRPr lang="en-US" dirty="0"/>
          </a:p>
          <a:p>
            <a:r>
              <a:rPr lang="en-US" dirty="0"/>
              <a:t>But despite all the success, I think it’s reasonable to say RL so far has been largely limited to controlled settings. For settings like well simulated games or in-lab robotics. Compared to those settings, we rarely see RL being applied and deployed to some real world control systems. </a:t>
            </a:r>
          </a:p>
        </p:txBody>
      </p:sp>
      <p:sp>
        <p:nvSpPr>
          <p:cNvPr id="4" name="Slide Number Placeholder 3"/>
          <p:cNvSpPr>
            <a:spLocks noGrp="1"/>
          </p:cNvSpPr>
          <p:nvPr>
            <p:ph type="sldNum" sz="quarter" idx="5"/>
          </p:nvPr>
        </p:nvSpPr>
        <p:spPr/>
        <p:txBody>
          <a:bodyPr/>
          <a:lstStyle/>
          <a:p>
            <a:fld id="{C6EB99A3-7DEE-4F48-849C-1D6E801D1B04}" type="slidenum">
              <a:rPr lang="en-US" smtClean="0"/>
              <a:t>2</a:t>
            </a:fld>
            <a:endParaRPr lang="en-US"/>
          </a:p>
        </p:txBody>
      </p:sp>
    </p:spTree>
    <p:extLst>
      <p:ext uri="{BB962C8B-B14F-4D97-AF65-F5344CB8AC3E}">
        <p14:creationId xmlns:p14="http://schemas.microsoft.com/office/powerpoint/2010/main" val="358956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work aims to help apply RL to real-world computer systems. This is a relatively unexplored area for modern reinforcement learning, certainly not as popular as applying RL to robotics. </a:t>
            </a:r>
          </a:p>
          <a:p>
            <a:endParaRPr lang="en-US" dirty="0"/>
          </a:p>
          <a:p>
            <a:r>
              <a:rPr lang="en-US" dirty="0"/>
              <a:t>Now just at a high level, why do we think applying RL to computer systems is a sensible direction to explore. You have seen some research work in this session, but there is a broader conceptual motivation for this direction.</a:t>
            </a:r>
          </a:p>
          <a:p>
            <a:endParaRPr lang="en-US" dirty="0"/>
          </a:p>
          <a:p>
            <a:r>
              <a:rPr lang="en-US" altLang="zh-CN" dirty="0"/>
              <a:t>-</a:t>
            </a:r>
          </a:p>
          <a:p>
            <a:endParaRPr lang="en-US" dirty="0"/>
          </a:p>
          <a:p>
            <a:r>
              <a:rPr lang="en-US" dirty="0"/>
              <a:t>First of all, many control problems in computer systems have a natural flavor of sequential decision-making process. They can fit into the </a:t>
            </a:r>
            <a:r>
              <a:rPr lang="en-US" dirty="0" err="1"/>
              <a:t>markov</a:t>
            </a:r>
            <a:r>
              <a:rPr lang="en-US" dirty="0"/>
              <a:t> decision process framework suitable for RL. For example, for congestion control, packets arrive in a stream, each packet provides a piece of observation data for the network, and the receiver can decide how the next packet should be sent. This naturally is a sequential decision process.</a:t>
            </a:r>
            <a:r>
              <a:rPr lang="zh-CN" altLang="en-US" dirty="0"/>
              <a:t> </a:t>
            </a:r>
            <a:r>
              <a:rPr lang="en-US" altLang="zh-CN" dirty="0"/>
              <a:t>And</a:t>
            </a:r>
            <a:r>
              <a:rPr lang="zh-CN" altLang="en-US" dirty="0"/>
              <a:t> </a:t>
            </a:r>
            <a:r>
              <a:rPr lang="en-US" altLang="zh-CN" dirty="0"/>
              <a:t>many</a:t>
            </a:r>
            <a:r>
              <a:rPr lang="zh-CN" altLang="en-US" dirty="0"/>
              <a:t> </a:t>
            </a:r>
            <a:r>
              <a:rPr lang="en-US" altLang="zh-CN" dirty="0"/>
              <a:t>systems</a:t>
            </a:r>
            <a:r>
              <a:rPr lang="zh-CN" altLang="en-US" dirty="0"/>
              <a:t> </a:t>
            </a:r>
            <a:r>
              <a:rPr lang="en-US" altLang="zh-CN" dirty="0"/>
              <a:t>naturally</a:t>
            </a:r>
            <a:r>
              <a:rPr lang="zh-CN" altLang="en-US" dirty="0"/>
              <a:t> </a:t>
            </a:r>
            <a:r>
              <a:rPr lang="en-US" altLang="zh-CN" dirty="0"/>
              <a:t>have</a:t>
            </a:r>
            <a:r>
              <a:rPr lang="zh-CN" altLang="en-US" dirty="0"/>
              <a:t> </a:t>
            </a:r>
            <a:r>
              <a:rPr lang="en-US" altLang="zh-CN" dirty="0"/>
              <a:t>this</a:t>
            </a:r>
            <a:r>
              <a:rPr lang="zh-CN" altLang="en-US" dirty="0"/>
              <a:t> </a:t>
            </a:r>
            <a:r>
              <a:rPr lang="en-US" altLang="zh-CN" dirty="0"/>
              <a:t>kind</a:t>
            </a:r>
            <a:r>
              <a:rPr lang="zh-CN" altLang="en-US" dirty="0"/>
              <a:t> </a:t>
            </a:r>
            <a:r>
              <a:rPr lang="en-US" altLang="zh-CN" dirty="0"/>
              <a:t>of</a:t>
            </a:r>
            <a:r>
              <a:rPr lang="zh-CN" altLang="en-US" dirty="0"/>
              <a:t> </a:t>
            </a:r>
            <a:r>
              <a:rPr lang="en-US" altLang="zh-CN" dirty="0"/>
              <a:t>sequential</a:t>
            </a:r>
            <a:r>
              <a:rPr lang="zh-CN" altLang="en-US" dirty="0"/>
              <a:t> </a:t>
            </a:r>
            <a:r>
              <a:rPr lang="en-US" altLang="zh-CN" dirty="0"/>
              <a:t>model</a:t>
            </a:r>
            <a:endParaRPr lang="en-US" dirty="0"/>
          </a:p>
          <a:p>
            <a:endParaRPr lang="en-US" dirty="0"/>
          </a:p>
          <a:p>
            <a:r>
              <a:rPr lang="en-US" altLang="zh-CN" dirty="0"/>
              <a:t>-</a:t>
            </a:r>
          </a:p>
          <a:p>
            <a:endParaRPr lang="en-US" dirty="0"/>
          </a:p>
          <a:p>
            <a:r>
              <a:rPr lang="en-US" dirty="0"/>
              <a:t>Also, real world systems are hard to model accurately. Most state-of-the-art system controllers rely on human-engineered heuristics, which develop over simplified models. This potentially leaves significant room for improvement. Also, these heuristics sometimes are pretty complex, for example, a commercial database query optimizer can have many hundreds of parameters, tuning those heuristics for different workloads and systems are tedious. A general purpose learning solution that can adapt to different environments is a more scalable solution.</a:t>
            </a:r>
          </a:p>
          <a:p>
            <a:endParaRPr lang="en-US" dirty="0"/>
          </a:p>
          <a:p>
            <a:r>
              <a:rPr lang="en-US" altLang="zh-CN" dirty="0"/>
              <a:t>-</a:t>
            </a:r>
          </a:p>
          <a:p>
            <a:endParaRPr lang="en-US" dirty="0"/>
          </a:p>
          <a:p>
            <a:r>
              <a:rPr lang="en-US" dirty="0"/>
              <a:t>Now, unlike physical systems like you have to assemble and maintain robots, most software systems are already running with commodity hardware and collecting data is relatively cheap. The cost of experiment is cheaper and experiment most of the time can be faster. Compared to physical systems, this largely mitigate the high sample complexity problem of reinforcement learning.</a:t>
            </a:r>
          </a:p>
          <a:p>
            <a:endParaRPr lang="en-US" dirty="0"/>
          </a:p>
          <a:p>
            <a:r>
              <a:rPr lang="en-US" altLang="zh-CN" dirty="0"/>
              <a:t>-</a:t>
            </a:r>
          </a:p>
          <a:p>
            <a:endParaRPr lang="en-US" dirty="0"/>
          </a:p>
          <a:p>
            <a:r>
              <a:rPr lang="en-US" dirty="0"/>
              <a:t>Lastly, the benefit can directly translate into performance improvement or cost saving if we learn a better controller.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a:t>
            </a:fld>
            <a:endParaRPr lang="en-US"/>
          </a:p>
        </p:txBody>
      </p:sp>
    </p:spTree>
    <p:extLst>
      <p:ext uri="{BB962C8B-B14F-4D97-AF65-F5344CB8AC3E}">
        <p14:creationId xmlns:p14="http://schemas.microsoft.com/office/powerpoint/2010/main" val="135353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So</a:t>
            </a:r>
            <a:r>
              <a:rPr lang="zh-CN" altLang="en-US" baseline="0" dirty="0"/>
              <a:t> </a:t>
            </a:r>
            <a:r>
              <a:rPr lang="en-US" altLang="zh-CN" baseline="0" dirty="0"/>
              <a:t>because</a:t>
            </a:r>
            <a:r>
              <a:rPr lang="zh-CN" altLang="en-US" baseline="0" dirty="0"/>
              <a:t> </a:t>
            </a:r>
            <a:r>
              <a:rPr lang="en-US" altLang="zh-CN" baseline="0" dirty="0"/>
              <a:t>of</a:t>
            </a:r>
            <a:r>
              <a:rPr lang="zh-CN" altLang="en-US" baseline="0" dirty="0"/>
              <a:t> </a:t>
            </a:r>
            <a:r>
              <a:rPr lang="en-US" altLang="zh-CN" baseline="0" dirty="0"/>
              <a:t>all</a:t>
            </a:r>
            <a:r>
              <a:rPr lang="zh-CN" altLang="en-US" baseline="0" dirty="0"/>
              <a:t> </a:t>
            </a:r>
            <a:r>
              <a:rPr lang="en-US" altLang="zh-CN" baseline="0" dirty="0"/>
              <a:t>these</a:t>
            </a:r>
            <a:r>
              <a:rPr lang="zh-CN" altLang="en-US" baseline="0" dirty="0"/>
              <a:t> </a:t>
            </a:r>
            <a:r>
              <a:rPr lang="en-US" altLang="zh-CN" baseline="0" dirty="0"/>
              <a:t>benefits,</a:t>
            </a:r>
            <a:r>
              <a:rPr lang="zh-CN" altLang="en-US" baseline="0" dirty="0"/>
              <a:t> </a:t>
            </a:r>
            <a:r>
              <a:rPr lang="en-US" altLang="zh-CN" baseline="0" dirty="0"/>
              <a:t>w</a:t>
            </a:r>
            <a:r>
              <a:rPr lang="en-US" baseline="0" dirty="0"/>
              <a:t>e have witnessed some of the early work on applying RL to systems. There are both academic and industrial push on this direction. Just on this session today, you have seen Ryan presented a work on query optimization and Ravi talked about his work on </a:t>
            </a:r>
            <a:r>
              <a:rPr lang="en-US" baseline="0" dirty="0" err="1"/>
              <a:t>tensorflow</a:t>
            </a:r>
            <a:r>
              <a:rPr lang="en-US" baseline="0" dirty="0"/>
              <a:t> device placement. But despite the conceptual attraction and some ongoing research work, the area isn’t as popular as many other machine learning branches yet. </a:t>
            </a:r>
          </a:p>
        </p:txBody>
      </p:sp>
      <p:sp>
        <p:nvSpPr>
          <p:cNvPr id="4" name="Slide Number Placeholder 3"/>
          <p:cNvSpPr>
            <a:spLocks noGrp="1"/>
          </p:cNvSpPr>
          <p:nvPr>
            <p:ph type="sldNum" sz="quarter" idx="10"/>
          </p:nvPr>
        </p:nvSpPr>
        <p:spPr/>
        <p:txBody>
          <a:bodyPr/>
          <a:lstStyle/>
          <a:p>
            <a:fld id="{11C067B6-79AB-F549-B831-2B835A305380}" type="slidenum">
              <a:rPr lang="en-US" smtClean="0"/>
              <a:t>4</a:t>
            </a:fld>
            <a:endParaRPr lang="en-US"/>
          </a:p>
        </p:txBody>
      </p:sp>
    </p:spTree>
    <p:extLst>
      <p:ext uri="{BB962C8B-B14F-4D97-AF65-F5344CB8AC3E}">
        <p14:creationId xmlns:p14="http://schemas.microsoft.com/office/powerpoint/2010/main" val="160567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want to facilitate machine learning research in computer systems. One major obstacle we believe, is a lack of common benchmark for comparing different solutions and a lack of easy-to-use platform to develop new RL algorithms in computer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if you think about it, the spring of machine learning in computer visions and other areas like health care, they thrived on large scale, well-labeled dataset.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Unlike those datasets of fixed data, RL for systems require interaction between a learning-based controller and a dynamical systems that provides feedback based on how a controller takes actions. It’s really a source of live data. You really need to run a real system or a realistic simulators to interact with the learning </a:t>
            </a:r>
            <a:r>
              <a:rPr lang="en-US" baseline="0" dirty="0" err="1"/>
              <a:t>aglrotihms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machine learning people want to avoid the overhead of building a complex computer system, and system people want to just test and really use robust ML models in a real system.</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5</a:t>
            </a:fld>
            <a:endParaRPr lang="en-US"/>
          </a:p>
        </p:txBody>
      </p:sp>
    </p:spTree>
    <p:extLst>
      <p:ext uri="{BB962C8B-B14F-4D97-AF65-F5344CB8AC3E}">
        <p14:creationId xmlns:p14="http://schemas.microsoft.com/office/powerpoint/2010/main" val="201043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research easier in this direction, we build an open platform.</a:t>
            </a:r>
          </a:p>
          <a:p>
            <a:endParaRPr lang="en-US" dirty="0"/>
          </a:p>
          <a:p>
            <a:r>
              <a:rPr lang="en-US" dirty="0"/>
              <a:t>This platform uses a single API to connect between an RL controller and the underlying computer systems. </a:t>
            </a:r>
          </a:p>
          <a:p>
            <a:endParaRPr lang="en-US" dirty="0"/>
          </a:p>
          <a:p>
            <a:r>
              <a:rPr lang="en-US" dirty="0"/>
              <a:t>To develop new RL algorithms, </a:t>
            </a:r>
            <a:r>
              <a:rPr lang="en-US" altLang="zh-CN" dirty="0"/>
              <a:t>the</a:t>
            </a:r>
            <a:r>
              <a:rPr lang="zh-CN" altLang="en-US" dirty="0"/>
              <a:t> </a:t>
            </a:r>
            <a:r>
              <a:rPr lang="en-US" altLang="zh-CN" dirty="0"/>
              <a:t>researchers</a:t>
            </a:r>
            <a:r>
              <a:rPr lang="en-US" dirty="0"/>
              <a:t> just need to implement an agent object in python. The interface will invoke the agent whenever the system requests a control action. </a:t>
            </a:r>
            <a:r>
              <a:rPr lang="en-US" altLang="zh-CN" dirty="0"/>
              <a:t>Through</a:t>
            </a:r>
            <a:r>
              <a:rPr lang="zh-CN" altLang="en-US" dirty="0"/>
              <a:t> </a:t>
            </a:r>
            <a:r>
              <a:rPr lang="en-US" altLang="zh-CN" dirty="0"/>
              <a:t>this</a:t>
            </a:r>
            <a:r>
              <a:rPr lang="zh-CN" altLang="en-US" dirty="0"/>
              <a:t> </a:t>
            </a:r>
            <a:r>
              <a:rPr lang="en-US" altLang="zh-CN" dirty="0"/>
              <a:t>interface,</a:t>
            </a:r>
            <a:r>
              <a:rPr lang="zh-CN" altLang="en-US" dirty="0"/>
              <a:t> </a:t>
            </a:r>
            <a:r>
              <a:rPr lang="en-US" altLang="zh-CN" dirty="0"/>
              <a:t>the</a:t>
            </a:r>
            <a:r>
              <a:rPr lang="zh-CN" altLang="en-US" dirty="0"/>
              <a:t> </a:t>
            </a:r>
            <a:r>
              <a:rPr lang="en-US" altLang="zh-CN" dirty="0"/>
              <a:t>system</a:t>
            </a:r>
            <a:r>
              <a:rPr lang="zh-CN" altLang="en-US" dirty="0"/>
              <a:t> </a:t>
            </a:r>
            <a:r>
              <a:rPr lang="en-US" altLang="zh-CN" dirty="0"/>
              <a:t>provides</a:t>
            </a:r>
            <a:r>
              <a:rPr lang="zh-CN" altLang="en-US" dirty="0"/>
              <a:t> </a:t>
            </a:r>
            <a:r>
              <a:rPr lang="en-US" altLang="zh-CN" dirty="0"/>
              <a:t>observation</a:t>
            </a:r>
            <a:r>
              <a:rPr lang="zh-CN" altLang="en-US" dirty="0"/>
              <a:t> </a:t>
            </a:r>
            <a:r>
              <a:rPr lang="en-US" altLang="zh-CN" dirty="0"/>
              <a:t>data</a:t>
            </a:r>
            <a:r>
              <a:rPr lang="zh-CN" altLang="en-US" dirty="0"/>
              <a:t> </a:t>
            </a:r>
            <a:r>
              <a:rPr lang="en-US" altLang="zh-CN" dirty="0"/>
              <a:t>for</a:t>
            </a:r>
            <a:r>
              <a:rPr lang="zh-CN" altLang="en-US" dirty="0"/>
              <a:t> </a:t>
            </a:r>
            <a:r>
              <a:rPr lang="en-US" altLang="zh-CN" dirty="0"/>
              <a:t>the</a:t>
            </a:r>
            <a:r>
              <a:rPr lang="zh-CN" altLang="en-US" dirty="0"/>
              <a:t> </a:t>
            </a:r>
            <a:r>
              <a:rPr lang="en-US" altLang="zh-CN" dirty="0"/>
              <a:t>agent.</a:t>
            </a:r>
            <a:r>
              <a:rPr lang="zh-CN" altLang="en-US" dirty="0"/>
              <a:t> </a:t>
            </a:r>
            <a:r>
              <a:rPr lang="en-US" dirty="0"/>
              <a:t>The agent is stateful, it can save the experience data for training as it is replying the system for what action to take.</a:t>
            </a:r>
          </a:p>
          <a:p>
            <a:endParaRPr lang="en-US" dirty="0"/>
          </a:p>
          <a:p>
            <a:r>
              <a:rPr lang="en-US" dirty="0"/>
              <a:t>The interface communicates with the underlying system with remote procedure calls. So the underlying systems live in a different process and can be written in different languages.</a:t>
            </a:r>
          </a:p>
          <a:p>
            <a:endParaRPr lang="en-US" dirty="0"/>
          </a:p>
          <a:p>
            <a:r>
              <a:rPr lang="en-US" dirty="0"/>
              <a:t>[.]</a:t>
            </a:r>
          </a:p>
          <a:p>
            <a:endParaRPr lang="en-US" dirty="0"/>
          </a:p>
          <a:p>
            <a:r>
              <a:rPr lang="en-US" dirty="0"/>
              <a:t>Along with this platform, we open sourced 12 system environments. So we hacked real systems to expose control to the RL agent through this RPC. These systems span different areas in networking and distributed systems, things like congestion control, database query optimization, caching, load balancing and so on. There are also both simulators and real systems in the dataset. </a:t>
            </a:r>
          </a:p>
          <a:p>
            <a:endParaRPr lang="en-US" dirty="0"/>
          </a:p>
          <a:p>
            <a:r>
              <a:rPr lang="en-US" dirty="0"/>
              <a:t>In terms of its functionality, this platform is somewhat similar to </a:t>
            </a:r>
            <a:r>
              <a:rPr lang="en-US" dirty="0" err="1"/>
              <a:t>OpenAI</a:t>
            </a:r>
            <a:r>
              <a:rPr lang="en-US" dirty="0"/>
              <a:t> gym but for computer system environments. </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6</a:t>
            </a:fld>
            <a:endParaRPr lang="en-US"/>
          </a:p>
        </p:txBody>
      </p:sp>
    </p:spTree>
    <p:extLst>
      <p:ext uri="{BB962C8B-B14F-4D97-AF65-F5344CB8AC3E}">
        <p14:creationId xmlns:p14="http://schemas.microsoft.com/office/powerpoint/2010/main" val="397578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each environment, we run some standard reinforcement learning algorithms. This set of plots are the learning curves of each environment. This is like a sanity check of our code. </a:t>
            </a:r>
            <a:r>
              <a:rPr lang="en-US" altLang="zh-CN" dirty="0"/>
              <a:t>For</a:t>
            </a:r>
            <a:r>
              <a:rPr lang="zh-CN" altLang="en-US" dirty="0"/>
              <a:t> </a:t>
            </a:r>
            <a:r>
              <a:rPr lang="en-US" altLang="zh-CN" dirty="0"/>
              <a:t>each</a:t>
            </a:r>
            <a:r>
              <a:rPr lang="zh-CN" altLang="en-US" dirty="0"/>
              <a:t> </a:t>
            </a:r>
            <a:r>
              <a:rPr lang="en-US" altLang="zh-CN" dirty="0"/>
              <a:t>environment,</a:t>
            </a:r>
            <a:r>
              <a:rPr lang="zh-CN" altLang="en-US" dirty="0"/>
              <a:t> </a:t>
            </a:r>
            <a:r>
              <a:rPr lang="en-US" altLang="zh-CN" dirty="0"/>
              <a:t>over</a:t>
            </a:r>
            <a:r>
              <a:rPr lang="zh-CN" altLang="en-US" dirty="0"/>
              <a:t> </a:t>
            </a:r>
            <a:r>
              <a:rPr lang="en-US" altLang="zh-CN" dirty="0"/>
              <a:t>time</a:t>
            </a:r>
            <a:r>
              <a:rPr lang="zh-CN" altLang="en-US" dirty="0"/>
              <a:t> </a:t>
            </a:r>
            <a:r>
              <a:rPr lang="en-US" altLang="zh-CN" dirty="0"/>
              <a:t>the</a:t>
            </a:r>
            <a:r>
              <a:rPr lang="zh-CN" altLang="en-US" dirty="0"/>
              <a:t> </a:t>
            </a:r>
            <a:r>
              <a:rPr lang="en-US" altLang="zh-CN" dirty="0"/>
              <a:t>learning</a:t>
            </a:r>
            <a:r>
              <a:rPr lang="zh-CN" altLang="en-US" dirty="0"/>
              <a:t> </a:t>
            </a:r>
            <a:r>
              <a:rPr lang="en-US" altLang="zh-CN" dirty="0"/>
              <a:t>algorithm</a:t>
            </a:r>
            <a:r>
              <a:rPr lang="zh-CN" altLang="en-US" dirty="0"/>
              <a:t> </a:t>
            </a:r>
            <a:r>
              <a:rPr lang="en-US" altLang="zh-CN" dirty="0"/>
              <a:t>will</a:t>
            </a:r>
            <a:r>
              <a:rPr lang="zh-CN" altLang="en-US" dirty="0"/>
              <a:t> </a:t>
            </a:r>
            <a:r>
              <a:rPr lang="en-US" altLang="zh-CN" dirty="0"/>
              <a:t>improve</a:t>
            </a:r>
            <a:r>
              <a:rPr lang="zh-CN" altLang="en-US" dirty="0"/>
              <a:t> </a:t>
            </a:r>
            <a:r>
              <a:rPr lang="en-US" altLang="zh-CN" dirty="0"/>
              <a:t>the</a:t>
            </a:r>
            <a:r>
              <a:rPr lang="zh-CN" altLang="en-US" dirty="0"/>
              <a:t> </a:t>
            </a:r>
            <a:r>
              <a:rPr lang="en-US" altLang="zh-CN" dirty="0"/>
              <a:t>performance</a:t>
            </a:r>
            <a:endParaRPr lang="en-US" dirty="0"/>
          </a:p>
          <a:p>
            <a:endParaRPr lang="en-US" dirty="0"/>
          </a:p>
          <a:p>
            <a:r>
              <a:rPr lang="en-US" dirty="0"/>
              <a:t>By no means that those problems are all solved by existing RL methods. For many systems,</a:t>
            </a:r>
            <a:r>
              <a:rPr lang="zh-CN" altLang="en-US" dirty="0"/>
              <a:t> </a:t>
            </a:r>
            <a:r>
              <a:rPr lang="en-US" altLang="zh-CN" dirty="0"/>
              <a:t>the</a:t>
            </a:r>
            <a:r>
              <a:rPr lang="zh-CN" altLang="en-US" dirty="0"/>
              <a:t> </a:t>
            </a:r>
            <a:r>
              <a:rPr lang="en-US" altLang="zh-CN" dirty="0"/>
              <a:t>learning</a:t>
            </a:r>
            <a:r>
              <a:rPr lang="zh-CN" altLang="en-US" dirty="0"/>
              <a:t> </a:t>
            </a:r>
            <a:r>
              <a:rPr lang="en-US" altLang="zh-CN" dirty="0"/>
              <a:t>algorithms</a:t>
            </a:r>
            <a:r>
              <a:rPr lang="zh-CN" altLang="en-US" dirty="0"/>
              <a:t> </a:t>
            </a:r>
            <a:r>
              <a:rPr lang="en-US" altLang="zh-CN" dirty="0"/>
              <a:t>actually</a:t>
            </a:r>
            <a:r>
              <a:rPr lang="zh-CN" altLang="en-US" dirty="0"/>
              <a:t> </a:t>
            </a:r>
            <a:r>
              <a:rPr lang="en-US" altLang="zh-CN" dirty="0"/>
              <a:t>underperforms</a:t>
            </a:r>
            <a:r>
              <a:rPr lang="zh-CN" altLang="en-US" dirty="0"/>
              <a:t> </a:t>
            </a:r>
            <a:r>
              <a:rPr lang="en-US" altLang="zh-CN" dirty="0"/>
              <a:t>existing</a:t>
            </a:r>
            <a:r>
              <a:rPr lang="zh-CN" altLang="en-US" dirty="0"/>
              <a:t> </a:t>
            </a:r>
            <a:r>
              <a:rPr lang="en-US" altLang="zh-CN" dirty="0" err="1"/>
              <a:t>heuritics</a:t>
            </a:r>
            <a:r>
              <a:rPr lang="en-US" altLang="zh-CN" dirty="0"/>
              <a:t>.</a:t>
            </a:r>
            <a:r>
              <a:rPr lang="zh-CN" altLang="en-US" dirty="0"/>
              <a:t> </a:t>
            </a:r>
            <a:r>
              <a:rPr lang="en-US" altLang="zh-CN" dirty="0"/>
              <a:t>And</a:t>
            </a:r>
            <a:r>
              <a:rPr lang="zh-CN" altLang="en-US" dirty="0"/>
              <a:t> </a:t>
            </a:r>
            <a:r>
              <a:rPr lang="en-US" altLang="zh-CN" dirty="0"/>
              <a:t>sometimes,</a:t>
            </a:r>
            <a:r>
              <a:rPr lang="en-US" dirty="0"/>
              <a:t> we actually have to largely reduce the problem size to make reinforcement learning algorithms even feasible to run. There are many challenges for the system problems.</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7</a:t>
            </a:fld>
            <a:endParaRPr lang="en-US"/>
          </a:p>
        </p:txBody>
      </p:sp>
    </p:spTree>
    <p:extLst>
      <p:ext uri="{BB962C8B-B14F-4D97-AF65-F5344CB8AC3E}">
        <p14:creationId xmlns:p14="http://schemas.microsoft.com/office/powerpoint/2010/main" val="363132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hard - platform makes it easy to play with the environment. Zoom in the results more. More "applications" of this platform.]</a:t>
            </a:r>
          </a:p>
          <a:p>
            <a:endParaRPr lang="en-US" dirty="0"/>
          </a:p>
          <a:p>
            <a:r>
              <a:rPr lang="en-US" dirty="0"/>
              <a:t>Let me just give a few examples that we can foresee.</a:t>
            </a:r>
          </a:p>
          <a:p>
            <a:endParaRPr lang="en-US" dirty="0"/>
          </a:p>
          <a:p>
            <a:r>
              <a:rPr lang="en-US" dirty="0"/>
              <a:t>First is a problem about delayed reward for an action. It’s known that reinforcement learning is increasingly difficult if the reward delay is long, because by the time the reward feedback arrives, the RL agent would have taken many actions. It is hard to assign credit to an action if the reward is delayed for many steps. </a:t>
            </a:r>
          </a:p>
          <a:p>
            <a:endParaRPr lang="en-US" dirty="0"/>
          </a:p>
          <a:p>
            <a:r>
              <a:rPr lang="en-US" dirty="0"/>
              <a:t>Now, for applications that we successfully applied state of the art reinforcement learning techniques, like game of Go, each game will last for at most less than 400 steps, because the entire board is 19 by 19. For larger problems, like playing </a:t>
            </a:r>
            <a:r>
              <a:rPr lang="en-US" dirty="0" err="1"/>
              <a:t>dota</a:t>
            </a:r>
            <a:r>
              <a:rPr lang="en-US" dirty="0"/>
              <a:t>, the game lasts for about 80 thousand steps. </a:t>
            </a:r>
          </a:p>
          <a:p>
            <a:endParaRPr lang="en-US" dirty="0"/>
          </a:p>
          <a:p>
            <a:r>
              <a:rPr lang="en-US" dirty="0"/>
              <a:t>But system problems, the reward delay sometimes can be very long. Caching is an example. For CDN caches, which stores popular objects for a CDN network, the cache size can easily be hundreds of Gigabytes. This means the cache can store over many millions of objects. Now on average, each object will be hit again in the cache after some millions of other object request. If we use object hit as the reward, each reward signal will be delayed for millions of steps on average. This delay is orders of magnitude longer than any of the current RL applications </a:t>
            </a:r>
          </a:p>
          <a:p>
            <a:endParaRPr lang="en-US" dirty="0"/>
          </a:p>
          <a:p>
            <a:r>
              <a:rPr lang="en-US" dirty="0"/>
              <a:t>So dealing with delayed reward in general can be very tricky.  For this CDN caching problem in this Park platform, we have a preliminary solution of using subsampling. Because of the time I can’t go into details but there is a workshop paper to appear also at </a:t>
            </a:r>
            <a:r>
              <a:rPr lang="en-US" dirty="0" err="1"/>
              <a:t>NeurIPS</a:t>
            </a:r>
            <a:r>
              <a:rPr lang="en-US" dirty="0"/>
              <a:t> this year.</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8</a:t>
            </a:fld>
            <a:endParaRPr lang="en-US"/>
          </a:p>
        </p:txBody>
      </p:sp>
    </p:spTree>
    <p:extLst>
      <p:ext uri="{BB962C8B-B14F-4D97-AF65-F5344CB8AC3E}">
        <p14:creationId xmlns:p14="http://schemas.microsoft.com/office/powerpoint/2010/main" val="3069010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is infinite horizon problem. Unlike RL for games, sometimes there isn’t really an end of episode for system problems. Many systems like scheduling or load balancing, the controller is designed to sit at the system forever. It doesn’t really have an end. </a:t>
            </a:r>
          </a:p>
          <a:p>
            <a:endParaRPr lang="en-US" dirty="0"/>
          </a:p>
          <a:p>
            <a:r>
              <a:rPr lang="en-US" dirty="0"/>
              <a:t>For those problem, we might need to think carefully for how we aggregate the reward signal through the steps. </a:t>
            </a:r>
          </a:p>
          <a:p>
            <a:endParaRPr lang="en-US" dirty="0"/>
          </a:p>
          <a:p>
            <a:r>
              <a:rPr lang="en-US" dirty="0"/>
              <a:t>You know, currently people focus mostly on the discounted reward formulation, which basically counts the reward in the far future as less important than the reward in the near future. But this might not be the right formulation for long running systems. A scheduler might send some job to finish in the future and some other jobs to finish </a:t>
            </a:r>
            <a:r>
              <a:rPr lang="en-US" dirty="0" err="1"/>
              <a:t>sonner</a:t>
            </a:r>
            <a:r>
              <a:rPr lang="en-US" dirty="0"/>
              <a:t>, but the job completes in the future might be equally important as the job completes now.</a:t>
            </a:r>
          </a:p>
          <a:p>
            <a:endParaRPr lang="en-US" dirty="0"/>
          </a:p>
          <a:p>
            <a:r>
              <a:rPr lang="en-US" dirty="0"/>
              <a:t>So if we think about it, actually in the beginning of RL formulation, there are two branches of the framework. One is this discounted framework that’s being used a lot. The other one is an average reward formulation. We might want to explore more on the other branch for these system problems. </a:t>
            </a:r>
          </a:p>
        </p:txBody>
      </p:sp>
      <p:sp>
        <p:nvSpPr>
          <p:cNvPr id="4" name="Slide Number Placeholder 3"/>
          <p:cNvSpPr>
            <a:spLocks noGrp="1"/>
          </p:cNvSpPr>
          <p:nvPr>
            <p:ph type="sldNum" sz="quarter" idx="5"/>
          </p:nvPr>
        </p:nvSpPr>
        <p:spPr/>
        <p:txBody>
          <a:bodyPr/>
          <a:lstStyle/>
          <a:p>
            <a:fld id="{C6EB99A3-7DEE-4F48-849C-1D6E801D1B04}" type="slidenum">
              <a:rPr lang="en-US" smtClean="0"/>
              <a:t>9</a:t>
            </a:fld>
            <a:endParaRPr lang="en-US"/>
          </a:p>
        </p:txBody>
      </p:sp>
    </p:spTree>
    <p:extLst>
      <p:ext uri="{BB962C8B-B14F-4D97-AF65-F5344CB8AC3E}">
        <p14:creationId xmlns:p14="http://schemas.microsoft.com/office/powerpoint/2010/main" val="20187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FF8-42F7-A841-8116-76F39C879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C683A-83F9-7544-8B3E-69D59F083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F9BF4-C07F-C743-A7E5-BCA330AA7E47}"/>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5F97FFC1-E8CA-E04E-8C1F-3119779E1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B483B-702A-454B-820E-3DAD096B8CF2}"/>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859309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949-3E26-7A4D-83CC-20D0B389D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F6FB2-A76D-A349-916A-A7F91E7D1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255C9-7081-FE41-AB4C-6C2BEB22C6F8}"/>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98490EBC-9E85-9045-BECB-2326CDF88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DC216-FEA3-F246-8930-F05644F55F33}"/>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68181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734AF8-8126-7944-BBB3-02F08A38C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2EA531-0BAE-934B-AF7E-A8ECBE4ACD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8447-F681-DD43-ACB6-EEA3DBA15413}"/>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CA014366-9B53-AA4C-BCC7-4AC1B7D98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5B01-BEAE-C443-902D-2E52936ECBF9}"/>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5395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B13-4FB5-2649-A655-EB3DB8D28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16DE2-0542-7444-8177-FAC2DC446F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2DDE3-EA8A-964E-8E1A-9D2204B05CA2}"/>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3CCABDC9-DCD0-7240-B109-7A14A44A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2C14D-467B-E14C-A6B3-ACA18A69742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2061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AD7-E067-F542-8504-BA41A3C81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0FD9AD-01C3-1E42-8926-DE65248A4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C989EE-DA4C-614F-B372-90AFB44E8D27}"/>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6FBDE354-F224-1D41-84E5-572014FB5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9A56B-EC92-2F4C-ACE9-2FDED5F8923F}"/>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76797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36F5-806E-9540-9505-AD8823FBF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44632-83A8-A744-9A36-F3A9E7497E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6FC22-769F-7149-A0E6-77D63B604C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A5AA5-7813-4745-9D5C-495F3880F569}"/>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6" name="Footer Placeholder 5">
            <a:extLst>
              <a:ext uri="{FF2B5EF4-FFF2-40B4-BE49-F238E27FC236}">
                <a16:creationId xmlns:a16="http://schemas.microsoft.com/office/drawing/2014/main" id="{CFC7B817-C96C-8841-984A-0A36D1D05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FA16A-708F-CE47-87CA-94911E4AB1BB}"/>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608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3B7-9AA2-7444-B6FE-A2E6A77B1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EB8356-D413-8E47-9EDF-8BB1E5B91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983F7-F6DE-5A48-B67F-59E9F5B0D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AD5C8-CBCC-5B49-9B44-39FE2A98E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9F3E54-2FB4-5143-9A1E-B309794127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89D32-FD65-234E-89F8-49BFB69E7DBA}"/>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8" name="Footer Placeholder 7">
            <a:extLst>
              <a:ext uri="{FF2B5EF4-FFF2-40B4-BE49-F238E27FC236}">
                <a16:creationId xmlns:a16="http://schemas.microsoft.com/office/drawing/2014/main" id="{5CF2ED6A-A9F7-B248-94FD-9FA1FD8647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22BE0-D4DB-6246-B34A-99A864965E67}"/>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183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D71-0B60-DF4C-8B4C-92C00217F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68E72-F505-984A-A3AC-8F9D53D8FDB8}"/>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4" name="Footer Placeholder 3">
            <a:extLst>
              <a:ext uri="{FF2B5EF4-FFF2-40B4-BE49-F238E27FC236}">
                <a16:creationId xmlns:a16="http://schemas.microsoft.com/office/drawing/2014/main" id="{8C422DDF-85A9-FB41-A9D2-83C26D57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067311-43A4-3948-BD54-BCCBF30CB02D}"/>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7211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473DC-88C7-434C-803E-02E2D76CDCFA}"/>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3" name="Footer Placeholder 2">
            <a:extLst>
              <a:ext uri="{FF2B5EF4-FFF2-40B4-BE49-F238E27FC236}">
                <a16:creationId xmlns:a16="http://schemas.microsoft.com/office/drawing/2014/main" id="{D21C7BB6-B0F1-C54A-9B9B-6530FA2B4A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C86A79-B56F-EB4C-8F25-C48B350ED736}"/>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02984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D82-244D-344F-9488-0C0715FFD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71F3B-2BEB-E343-B01B-435F40E67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0B50A-2533-464E-9368-3DC916E0D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83BA77-9271-1D44-8DB9-9F9F6721EE1F}"/>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6" name="Footer Placeholder 5">
            <a:extLst>
              <a:ext uri="{FF2B5EF4-FFF2-40B4-BE49-F238E27FC236}">
                <a16:creationId xmlns:a16="http://schemas.microsoft.com/office/drawing/2014/main" id="{D8A3A91A-AB25-124F-8EE6-59C2B0EF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3DCF0-9A66-884B-B8AA-129D6D61C4E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4277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EFD-0EB0-2746-865B-3BC82CDE2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C3A53-2163-414B-92FC-E8516224F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85DF1-DD5F-0042-A13F-9A3F5F8AB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358804-8AD6-5043-B16A-E7A63F346B98}"/>
              </a:ext>
            </a:extLst>
          </p:cNvPr>
          <p:cNvSpPr>
            <a:spLocks noGrp="1"/>
          </p:cNvSpPr>
          <p:nvPr>
            <p:ph type="dt" sz="half" idx="10"/>
          </p:nvPr>
        </p:nvSpPr>
        <p:spPr/>
        <p:txBody>
          <a:bodyPr/>
          <a:lstStyle/>
          <a:p>
            <a:fld id="{92ACE965-1CEF-F64A-B2FD-3F0B8C4965F9}" type="datetimeFigureOut">
              <a:rPr lang="en-US" smtClean="0"/>
              <a:t>10/29/19</a:t>
            </a:fld>
            <a:endParaRPr lang="en-US"/>
          </a:p>
        </p:txBody>
      </p:sp>
      <p:sp>
        <p:nvSpPr>
          <p:cNvPr id="6" name="Footer Placeholder 5">
            <a:extLst>
              <a:ext uri="{FF2B5EF4-FFF2-40B4-BE49-F238E27FC236}">
                <a16:creationId xmlns:a16="http://schemas.microsoft.com/office/drawing/2014/main" id="{F447CE3D-E0A5-CD4F-A3EE-DECEBA97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78502-CA92-9741-ADF3-2820373DFE2C}"/>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2275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BBD42-803F-5D42-B3E8-575A547E6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7C4F19-2CB1-8E49-BABF-BC55F249F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E376-FDC1-A348-A8AA-B03F900BE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CE965-1CEF-F64A-B2FD-3F0B8C4965F9}" type="datetimeFigureOut">
              <a:rPr lang="en-US" smtClean="0"/>
              <a:t>10/29/19</a:t>
            </a:fld>
            <a:endParaRPr lang="en-US"/>
          </a:p>
        </p:txBody>
      </p:sp>
      <p:sp>
        <p:nvSpPr>
          <p:cNvPr id="5" name="Footer Placeholder 4">
            <a:extLst>
              <a:ext uri="{FF2B5EF4-FFF2-40B4-BE49-F238E27FC236}">
                <a16:creationId xmlns:a16="http://schemas.microsoft.com/office/drawing/2014/main" id="{6F6C383B-D30B-754D-93DE-D9CFE9CC9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3474B-CC43-F948-BE86-D46AE3C3F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8429A-6A1C-1C4F-80FB-0115F81C6BA7}" type="slidenum">
              <a:rPr lang="en-US" smtClean="0"/>
              <a:t>‹#›</a:t>
            </a:fld>
            <a:endParaRPr lang="en-US"/>
          </a:p>
        </p:txBody>
      </p:sp>
    </p:spTree>
    <p:extLst>
      <p:ext uri="{BB962C8B-B14F-4D97-AF65-F5344CB8AC3E}">
        <p14:creationId xmlns:p14="http://schemas.microsoft.com/office/powerpoint/2010/main" val="161683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park-project/par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58" y="774757"/>
            <a:ext cx="10958284" cy="2387600"/>
          </a:xfrm>
        </p:spPr>
        <p:txBody>
          <a:bodyPr>
            <a:normAutofit/>
          </a:bodyPr>
          <a:lstStyle/>
          <a:p>
            <a:r>
              <a:rPr lang="en-US" sz="5000" dirty="0">
                <a:latin typeface="+mn-lt"/>
              </a:rPr>
              <a:t>Park: An Open Platform for Learning-</a:t>
            </a:r>
            <a:br>
              <a:rPr lang="en-US" sz="5400" dirty="0">
                <a:latin typeface="+mn-lt"/>
              </a:rPr>
            </a:br>
            <a:br>
              <a:rPr lang="en-US" sz="1100" dirty="0">
                <a:latin typeface="+mn-lt"/>
              </a:rPr>
            </a:br>
            <a:r>
              <a:rPr lang="en-US" sz="5000" dirty="0">
                <a:latin typeface="+mn-lt"/>
              </a:rPr>
              <a:t>Augmented Systems</a:t>
            </a:r>
            <a:br>
              <a:rPr lang="en-US" sz="5400" dirty="0">
                <a:latin typeface="+mn-lt"/>
              </a:rPr>
            </a:br>
            <a:endParaRPr lang="en-US" sz="2500" dirty="0">
              <a:latin typeface="+mn-lt"/>
            </a:endParaRPr>
          </a:p>
        </p:txBody>
      </p:sp>
      <p:sp>
        <p:nvSpPr>
          <p:cNvPr id="3" name="Subtitle 2"/>
          <p:cNvSpPr>
            <a:spLocks noGrp="1"/>
          </p:cNvSpPr>
          <p:nvPr>
            <p:ph type="subTitle" idx="1"/>
          </p:nvPr>
        </p:nvSpPr>
        <p:spPr>
          <a:xfrm>
            <a:off x="1523999" y="3601163"/>
            <a:ext cx="9144000" cy="2461137"/>
          </a:xfrm>
        </p:spPr>
        <p:txBody>
          <a:bodyPr>
            <a:noAutofit/>
          </a:bodyPr>
          <a:lstStyle/>
          <a:p>
            <a:endParaRPr lang="en-US" dirty="0"/>
          </a:p>
          <a:p>
            <a:endParaRPr lang="en-US" dirty="0"/>
          </a:p>
          <a:p>
            <a:r>
              <a:rPr lang="en-US" dirty="0"/>
              <a:t>Hongzi Mao</a:t>
            </a:r>
          </a:p>
          <a:p>
            <a:r>
              <a:rPr lang="en-US" dirty="0"/>
              <a:t>October 29, 2019</a:t>
            </a:r>
          </a:p>
        </p:txBody>
      </p:sp>
      <p:pic>
        <p:nvPicPr>
          <p:cNvPr id="4" name="Picture 3"/>
          <p:cNvPicPr>
            <a:picLocks noChangeAspect="1"/>
          </p:cNvPicPr>
          <p:nvPr/>
        </p:nvPicPr>
        <p:blipFill>
          <a:blip r:embed="rId3"/>
          <a:stretch>
            <a:fillRect/>
          </a:stretch>
        </p:blipFill>
        <p:spPr>
          <a:xfrm>
            <a:off x="9621157" y="4273414"/>
            <a:ext cx="1788886" cy="1788886"/>
          </a:xfrm>
          <a:prstGeom prst="rect">
            <a:avLst/>
          </a:prstGeom>
        </p:spPr>
      </p:pic>
      <p:pic>
        <p:nvPicPr>
          <p:cNvPr id="5" name="Picture 4"/>
          <p:cNvPicPr>
            <a:picLocks noChangeAspect="1"/>
          </p:cNvPicPr>
          <p:nvPr/>
        </p:nvPicPr>
        <p:blipFill>
          <a:blip r:embed="rId4"/>
          <a:stretch>
            <a:fillRect/>
          </a:stretch>
        </p:blipFill>
        <p:spPr>
          <a:xfrm>
            <a:off x="315686" y="4405350"/>
            <a:ext cx="2485426" cy="1656950"/>
          </a:xfrm>
          <a:prstGeom prst="rect">
            <a:avLst/>
          </a:prstGeom>
        </p:spPr>
      </p:pic>
      <p:sp>
        <p:nvSpPr>
          <p:cNvPr id="7" name="TextBox 6">
            <a:extLst>
              <a:ext uri="{FF2B5EF4-FFF2-40B4-BE49-F238E27FC236}">
                <a16:creationId xmlns:a16="http://schemas.microsoft.com/office/drawing/2014/main" id="{2E62CC0A-C7D5-CF46-8954-C5ECD2EFDDCA}"/>
              </a:ext>
            </a:extLst>
          </p:cNvPr>
          <p:cNvSpPr txBox="1"/>
          <p:nvPr/>
        </p:nvSpPr>
        <p:spPr>
          <a:xfrm>
            <a:off x="509554" y="6242108"/>
            <a:ext cx="11172891" cy="492443"/>
          </a:xfrm>
          <a:prstGeom prst="rect">
            <a:avLst/>
          </a:prstGeom>
          <a:noFill/>
        </p:spPr>
        <p:txBody>
          <a:bodyPr wrap="square" rtlCol="0">
            <a:spAutoFit/>
          </a:bodyPr>
          <a:lstStyle/>
          <a:p>
            <a:pPr marL="342900" indent="-182880">
              <a:buFont typeface="Arial" panose="020B0604020202020204" pitchFamily="34" charset="0"/>
              <a:buChar char="•"/>
            </a:pPr>
            <a:r>
              <a:rPr lang="en-US" sz="1300" b="1" dirty="0"/>
              <a:t>Park: An Open Platform for Learning-Augmented Computer Systems</a:t>
            </a:r>
            <a:r>
              <a:rPr lang="en-US" sz="1300" dirty="0"/>
              <a:t>. H. Mao, P. Negi, A. Narayan, H. Wang, J. Yang, H. Wang, R. Marcus, R. </a:t>
            </a:r>
            <a:r>
              <a:rPr lang="en-US" sz="1300" dirty="0" err="1"/>
              <a:t>Addanki</a:t>
            </a:r>
            <a:r>
              <a:rPr lang="en-US" sz="1300" dirty="0"/>
              <a:t>, M. </a:t>
            </a:r>
            <a:r>
              <a:rPr lang="en-US" sz="1300" dirty="0" err="1"/>
              <a:t>Khani</a:t>
            </a:r>
            <a:r>
              <a:rPr lang="en-US" sz="1300" dirty="0"/>
              <a:t>, S. He, V. Nathan, F. </a:t>
            </a:r>
            <a:r>
              <a:rPr lang="en-US" sz="1300" dirty="0" err="1"/>
              <a:t>Cangialosi</a:t>
            </a:r>
            <a:r>
              <a:rPr lang="en-US" sz="1300" dirty="0"/>
              <a:t>, S. </a:t>
            </a:r>
            <a:r>
              <a:rPr lang="en-US" sz="1300" dirty="0" err="1"/>
              <a:t>Venkatakrishnan</a:t>
            </a:r>
            <a:r>
              <a:rPr lang="en-US" sz="1300" dirty="0"/>
              <a:t>, W. Weng, S. Han, T. </a:t>
            </a:r>
            <a:r>
              <a:rPr lang="en-US" sz="1300" dirty="0" err="1"/>
              <a:t>Kraska</a:t>
            </a:r>
            <a:r>
              <a:rPr lang="en-US" sz="1300" dirty="0"/>
              <a:t>, M. Alizadeh. </a:t>
            </a:r>
            <a:r>
              <a:rPr lang="en-US" sz="1300" i="1" dirty="0"/>
              <a:t>Neural Information Processing Systems (</a:t>
            </a:r>
            <a:r>
              <a:rPr lang="en-US" sz="1300" i="1" dirty="0" err="1"/>
              <a:t>NeurIPS</a:t>
            </a:r>
            <a:r>
              <a:rPr lang="en-US" sz="1300" i="1" dirty="0"/>
              <a:t>)</a:t>
            </a:r>
            <a:r>
              <a:rPr lang="en-US" sz="1300" dirty="0"/>
              <a:t>, 2019.</a:t>
            </a:r>
          </a:p>
        </p:txBody>
      </p:sp>
    </p:spTree>
    <p:extLst>
      <p:ext uri="{BB962C8B-B14F-4D97-AF65-F5344CB8AC3E}">
        <p14:creationId xmlns:p14="http://schemas.microsoft.com/office/powerpoint/2010/main" val="27475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8D0F0-B4A9-5D4C-B1D7-D5D58CBCB400}"/>
              </a:ext>
            </a:extLst>
          </p:cNvPr>
          <p:cNvSpPr>
            <a:spLocks noGrp="1"/>
          </p:cNvSpPr>
          <p:nvPr>
            <p:ph idx="1"/>
          </p:nvPr>
        </p:nvSpPr>
        <p:spPr/>
        <p:txBody>
          <a:bodyPr>
            <a:normAutofit/>
          </a:bodyPr>
          <a:lstStyle/>
          <a:p>
            <a:r>
              <a:rPr lang="en-US" sz="3200" dirty="0"/>
              <a:t>Representation of states and actions</a:t>
            </a:r>
          </a:p>
        </p:txBody>
      </p:sp>
      <p:sp>
        <p:nvSpPr>
          <p:cNvPr id="4" name="Title 1">
            <a:extLst>
              <a:ext uri="{FF2B5EF4-FFF2-40B4-BE49-F238E27FC236}">
                <a16:creationId xmlns:a16="http://schemas.microsoft.com/office/drawing/2014/main" id="{B385BDFD-1A3D-EE45-B602-1E953E16E1D9}"/>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Challenges</a:t>
            </a:r>
          </a:p>
        </p:txBody>
      </p:sp>
      <p:pic>
        <p:nvPicPr>
          <p:cNvPr id="2" name="Picture 1">
            <a:extLst>
              <a:ext uri="{FF2B5EF4-FFF2-40B4-BE49-F238E27FC236}">
                <a16:creationId xmlns:a16="http://schemas.microsoft.com/office/drawing/2014/main" id="{F1961239-0CFC-2244-8B8A-D381EB39708D}"/>
              </a:ext>
            </a:extLst>
          </p:cNvPr>
          <p:cNvPicPr>
            <a:picLocks noChangeAspect="1"/>
          </p:cNvPicPr>
          <p:nvPr/>
        </p:nvPicPr>
        <p:blipFill>
          <a:blip r:embed="rId3"/>
          <a:stretch>
            <a:fillRect/>
          </a:stretch>
        </p:blipFill>
        <p:spPr>
          <a:xfrm>
            <a:off x="7978129" y="3089260"/>
            <a:ext cx="3593432" cy="1586891"/>
          </a:xfrm>
          <a:prstGeom prst="rect">
            <a:avLst/>
          </a:prstGeom>
        </p:spPr>
      </p:pic>
      <p:pic>
        <p:nvPicPr>
          <p:cNvPr id="6" name="Picture 5">
            <a:extLst>
              <a:ext uri="{FF2B5EF4-FFF2-40B4-BE49-F238E27FC236}">
                <a16:creationId xmlns:a16="http://schemas.microsoft.com/office/drawing/2014/main" id="{351052FC-0EDA-1C4E-A811-7B4E59599A34}"/>
              </a:ext>
            </a:extLst>
          </p:cNvPr>
          <p:cNvPicPr>
            <a:picLocks noChangeAspect="1"/>
          </p:cNvPicPr>
          <p:nvPr/>
        </p:nvPicPr>
        <p:blipFill>
          <a:blip r:embed="rId4"/>
          <a:stretch>
            <a:fillRect/>
          </a:stretch>
        </p:blipFill>
        <p:spPr>
          <a:xfrm>
            <a:off x="4204917" y="3119925"/>
            <a:ext cx="3153823" cy="1586892"/>
          </a:xfrm>
          <a:prstGeom prst="rect">
            <a:avLst/>
          </a:prstGeom>
        </p:spPr>
      </p:pic>
      <p:pic>
        <p:nvPicPr>
          <p:cNvPr id="8" name="Picture 7">
            <a:extLst>
              <a:ext uri="{FF2B5EF4-FFF2-40B4-BE49-F238E27FC236}">
                <a16:creationId xmlns:a16="http://schemas.microsoft.com/office/drawing/2014/main" id="{3FE2D6C2-0E5D-EE45-87A2-B38203136CE1}"/>
              </a:ext>
            </a:extLst>
          </p:cNvPr>
          <p:cNvPicPr>
            <a:picLocks noChangeAspect="1"/>
          </p:cNvPicPr>
          <p:nvPr/>
        </p:nvPicPr>
        <p:blipFill>
          <a:blip r:embed="rId5"/>
          <a:stretch>
            <a:fillRect/>
          </a:stretch>
        </p:blipFill>
        <p:spPr>
          <a:xfrm>
            <a:off x="635669" y="2898655"/>
            <a:ext cx="2743080" cy="2029433"/>
          </a:xfrm>
          <a:prstGeom prst="rect">
            <a:avLst/>
          </a:prstGeom>
        </p:spPr>
      </p:pic>
      <p:sp>
        <p:nvSpPr>
          <p:cNvPr id="9" name="TextBox 8">
            <a:extLst>
              <a:ext uri="{FF2B5EF4-FFF2-40B4-BE49-F238E27FC236}">
                <a16:creationId xmlns:a16="http://schemas.microsoft.com/office/drawing/2014/main" id="{5DD93703-F144-3E4A-A4FF-4EA9DF193583}"/>
              </a:ext>
            </a:extLst>
          </p:cNvPr>
          <p:cNvSpPr txBox="1"/>
          <p:nvPr/>
        </p:nvSpPr>
        <p:spPr>
          <a:xfrm>
            <a:off x="848107" y="5277809"/>
            <a:ext cx="2600392" cy="430887"/>
          </a:xfrm>
          <a:prstGeom prst="rect">
            <a:avLst/>
          </a:prstGeom>
          <a:noFill/>
        </p:spPr>
        <p:txBody>
          <a:bodyPr wrap="none" rtlCol="0">
            <a:spAutoFit/>
          </a:bodyPr>
          <a:lstStyle/>
          <a:p>
            <a:r>
              <a:rPr lang="en-US" sz="2200" dirty="0"/>
              <a:t>Spark job scheduling</a:t>
            </a:r>
          </a:p>
        </p:txBody>
      </p:sp>
      <p:sp>
        <p:nvSpPr>
          <p:cNvPr id="10" name="TextBox 9">
            <a:extLst>
              <a:ext uri="{FF2B5EF4-FFF2-40B4-BE49-F238E27FC236}">
                <a16:creationId xmlns:a16="http://schemas.microsoft.com/office/drawing/2014/main" id="{24B88F84-F40D-9A43-8BA0-7EBCC7A5451C}"/>
              </a:ext>
            </a:extLst>
          </p:cNvPr>
          <p:cNvSpPr txBox="1"/>
          <p:nvPr/>
        </p:nvSpPr>
        <p:spPr>
          <a:xfrm>
            <a:off x="4041832" y="5278561"/>
            <a:ext cx="3479992" cy="430887"/>
          </a:xfrm>
          <a:prstGeom prst="rect">
            <a:avLst/>
          </a:prstGeom>
          <a:noFill/>
        </p:spPr>
        <p:txBody>
          <a:bodyPr wrap="none" rtlCol="0">
            <a:spAutoFit/>
          </a:bodyPr>
          <a:lstStyle/>
          <a:p>
            <a:r>
              <a:rPr lang="en-US" sz="2200" dirty="0"/>
              <a:t>Database query optimization</a:t>
            </a:r>
          </a:p>
        </p:txBody>
      </p:sp>
      <p:sp>
        <p:nvSpPr>
          <p:cNvPr id="11" name="TextBox 10">
            <a:extLst>
              <a:ext uri="{FF2B5EF4-FFF2-40B4-BE49-F238E27FC236}">
                <a16:creationId xmlns:a16="http://schemas.microsoft.com/office/drawing/2014/main" id="{06560A39-FEC6-B643-BE14-B31EA30E0224}"/>
              </a:ext>
            </a:extLst>
          </p:cNvPr>
          <p:cNvSpPr txBox="1"/>
          <p:nvPr/>
        </p:nvSpPr>
        <p:spPr>
          <a:xfrm>
            <a:off x="8049122" y="5277809"/>
            <a:ext cx="3522439" cy="430887"/>
          </a:xfrm>
          <a:prstGeom prst="rect">
            <a:avLst/>
          </a:prstGeom>
          <a:noFill/>
        </p:spPr>
        <p:txBody>
          <a:bodyPr wrap="none" rtlCol="0">
            <a:spAutoFit/>
          </a:bodyPr>
          <a:lstStyle/>
          <a:p>
            <a:r>
              <a:rPr lang="en-US" sz="2200" dirty="0" err="1"/>
              <a:t>Tensorflow</a:t>
            </a:r>
            <a:r>
              <a:rPr lang="en-US" sz="2200" dirty="0"/>
              <a:t> device placement</a:t>
            </a:r>
          </a:p>
        </p:txBody>
      </p:sp>
      <p:sp>
        <p:nvSpPr>
          <p:cNvPr id="12" name="TextBox 11">
            <a:extLst>
              <a:ext uri="{FF2B5EF4-FFF2-40B4-BE49-F238E27FC236}">
                <a16:creationId xmlns:a16="http://schemas.microsoft.com/office/drawing/2014/main" id="{F0005025-7D6D-6F4A-97E5-8094083EE2E2}"/>
              </a:ext>
            </a:extLst>
          </p:cNvPr>
          <p:cNvSpPr txBox="1"/>
          <p:nvPr/>
        </p:nvSpPr>
        <p:spPr>
          <a:xfrm>
            <a:off x="0" y="6086124"/>
            <a:ext cx="10920662" cy="692497"/>
          </a:xfrm>
          <a:prstGeom prst="rect">
            <a:avLst/>
          </a:prstGeom>
          <a:noFill/>
        </p:spPr>
        <p:txBody>
          <a:bodyPr wrap="square" rtlCol="0">
            <a:spAutoFit/>
          </a:bodyPr>
          <a:lstStyle/>
          <a:p>
            <a:pPr marL="342900" indent="-182880">
              <a:buFont typeface="Arial" panose="020B0604020202020204" pitchFamily="34" charset="0"/>
              <a:buChar char="•"/>
            </a:pPr>
            <a:r>
              <a:rPr lang="en-US" sz="1300" b="1" dirty="0"/>
              <a:t>Learning Scheduling Algorithms for Data Processing Clusters</a:t>
            </a:r>
            <a:r>
              <a:rPr lang="en-US" sz="1300" dirty="0"/>
              <a:t>. H. Mao, M. Schwarzkopf, S. </a:t>
            </a:r>
            <a:r>
              <a:rPr lang="en-US" sz="1300" dirty="0" err="1"/>
              <a:t>Venkatakrishnan</a:t>
            </a:r>
            <a:r>
              <a:rPr lang="en-US" sz="1300" dirty="0"/>
              <a:t>, Z. Meng,  M. Alizadeh. </a:t>
            </a:r>
            <a:r>
              <a:rPr lang="en-US" sz="1300" i="1" dirty="0"/>
              <a:t>SIGCOMM</a:t>
            </a:r>
            <a:r>
              <a:rPr lang="en-US" sz="1300" dirty="0"/>
              <a:t>, 2019.</a:t>
            </a:r>
          </a:p>
          <a:p>
            <a:pPr marL="342900" indent="-182880">
              <a:buFont typeface="Arial" panose="020B0604020202020204" pitchFamily="34" charset="0"/>
              <a:buChar char="•"/>
            </a:pPr>
            <a:r>
              <a:rPr lang="en-US" sz="1300" b="1" dirty="0"/>
              <a:t>Neo: A Learned Query Optimizer</a:t>
            </a:r>
            <a:r>
              <a:rPr lang="en-US" sz="1300" dirty="0"/>
              <a:t>. R. Marcus, P. Negi, H. Mao, C. Zhang, M. Alizadeh, T. </a:t>
            </a:r>
            <a:r>
              <a:rPr lang="en-US" sz="1300" dirty="0" err="1"/>
              <a:t>Kraska</a:t>
            </a:r>
            <a:r>
              <a:rPr lang="en-US" sz="1300" dirty="0"/>
              <a:t>, O. </a:t>
            </a:r>
            <a:r>
              <a:rPr lang="en-US" sz="1300" dirty="0" err="1"/>
              <a:t>Papaemmanouil</a:t>
            </a:r>
            <a:r>
              <a:rPr lang="en-US" sz="1300" dirty="0"/>
              <a:t>, N. </a:t>
            </a:r>
            <a:r>
              <a:rPr lang="en-US" sz="1300" dirty="0" err="1"/>
              <a:t>Tatbul</a:t>
            </a:r>
            <a:r>
              <a:rPr lang="en-US" sz="1300" dirty="0"/>
              <a:t>. </a:t>
            </a:r>
            <a:r>
              <a:rPr lang="en-US" sz="1300" i="1" dirty="0"/>
              <a:t>VLDB</a:t>
            </a:r>
            <a:r>
              <a:rPr lang="en-US" sz="1300" dirty="0"/>
              <a:t>, 2019.</a:t>
            </a:r>
          </a:p>
          <a:p>
            <a:pPr marL="342900" indent="-182880">
              <a:buFont typeface="Arial" panose="020B0604020202020204" pitchFamily="34" charset="0"/>
              <a:buChar char="•"/>
            </a:pPr>
            <a:r>
              <a:rPr lang="fr" sz="1300" b="1" dirty="0" err="1"/>
              <a:t>Placeto</a:t>
            </a:r>
            <a:r>
              <a:rPr lang="fr" sz="1300" b="1" dirty="0"/>
              <a:t>: Efficient Progressive </a:t>
            </a:r>
            <a:r>
              <a:rPr lang="fr" sz="1300" b="1" dirty="0" err="1"/>
              <a:t>Device</a:t>
            </a:r>
            <a:r>
              <a:rPr lang="fr" sz="1300" b="1" dirty="0"/>
              <a:t> Placement </a:t>
            </a:r>
            <a:r>
              <a:rPr lang="fr" sz="1300" b="1" dirty="0" err="1"/>
              <a:t>Optimization</a:t>
            </a:r>
            <a:r>
              <a:rPr lang="fr" sz="1300" b="1" dirty="0"/>
              <a:t>. </a:t>
            </a:r>
            <a:r>
              <a:rPr lang="en-US" sz="1300" dirty="0"/>
              <a:t>R. </a:t>
            </a:r>
            <a:r>
              <a:rPr lang="en-US" sz="1300" dirty="0" err="1"/>
              <a:t>Addanki</a:t>
            </a:r>
            <a:r>
              <a:rPr lang="en-US" sz="1300" dirty="0"/>
              <a:t>, S. </a:t>
            </a:r>
            <a:r>
              <a:rPr lang="en-US" sz="1300" dirty="0" err="1"/>
              <a:t>Venkatakrishnan</a:t>
            </a:r>
            <a:r>
              <a:rPr lang="en-US" sz="1300" dirty="0"/>
              <a:t>, S. Gupta, H. Mao, M. Alizadeh. </a:t>
            </a:r>
            <a:r>
              <a:rPr lang="en-US" sz="1300" i="1" dirty="0" err="1"/>
              <a:t>NeurIPS</a:t>
            </a:r>
            <a:r>
              <a:rPr lang="en-US" sz="1300" dirty="0"/>
              <a:t>, 2019.</a:t>
            </a:r>
          </a:p>
        </p:txBody>
      </p:sp>
    </p:spTree>
    <p:extLst>
      <p:ext uri="{BB962C8B-B14F-4D97-AF65-F5344CB8AC3E}">
        <p14:creationId xmlns:p14="http://schemas.microsoft.com/office/powerpoint/2010/main" val="46601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8D0F0-B4A9-5D4C-B1D7-D5D58CBCB400}"/>
              </a:ext>
            </a:extLst>
          </p:cNvPr>
          <p:cNvSpPr>
            <a:spLocks noGrp="1"/>
          </p:cNvSpPr>
          <p:nvPr>
            <p:ph idx="1"/>
          </p:nvPr>
        </p:nvSpPr>
        <p:spPr>
          <a:xfrm>
            <a:off x="838200" y="1825625"/>
            <a:ext cx="10515600" cy="4351338"/>
          </a:xfrm>
        </p:spPr>
        <p:txBody>
          <a:bodyPr>
            <a:normAutofit/>
          </a:bodyPr>
          <a:lstStyle/>
          <a:p>
            <a:r>
              <a:rPr lang="en-US" sz="3200" dirty="0"/>
              <a:t>Representation of states and actions</a:t>
            </a:r>
          </a:p>
        </p:txBody>
      </p:sp>
      <p:sp>
        <p:nvSpPr>
          <p:cNvPr id="4" name="Title 1">
            <a:extLst>
              <a:ext uri="{FF2B5EF4-FFF2-40B4-BE49-F238E27FC236}">
                <a16:creationId xmlns:a16="http://schemas.microsoft.com/office/drawing/2014/main" id="{B385BDFD-1A3D-EE45-B602-1E953E16E1D9}"/>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Challenges</a:t>
            </a:r>
          </a:p>
        </p:txBody>
      </p:sp>
      <p:grpSp>
        <p:nvGrpSpPr>
          <p:cNvPr id="22" name="Group 21">
            <a:extLst>
              <a:ext uri="{FF2B5EF4-FFF2-40B4-BE49-F238E27FC236}">
                <a16:creationId xmlns:a16="http://schemas.microsoft.com/office/drawing/2014/main" id="{51E5E6AC-683A-FB47-82DA-9E92052B8A44}"/>
              </a:ext>
            </a:extLst>
          </p:cNvPr>
          <p:cNvGrpSpPr/>
          <p:nvPr/>
        </p:nvGrpSpPr>
        <p:grpSpPr>
          <a:xfrm>
            <a:off x="4685631" y="3016674"/>
            <a:ext cx="2820737" cy="2807369"/>
            <a:chOff x="3922963" y="3111791"/>
            <a:chExt cx="2820737" cy="2807369"/>
          </a:xfrm>
        </p:grpSpPr>
        <p:sp>
          <p:nvSpPr>
            <p:cNvPr id="2" name="Rectangle 1">
              <a:extLst>
                <a:ext uri="{FF2B5EF4-FFF2-40B4-BE49-F238E27FC236}">
                  <a16:creationId xmlns:a16="http://schemas.microsoft.com/office/drawing/2014/main" id="{6C5CB28B-9ACA-F54F-BA3F-597740D2E3F5}"/>
                </a:ext>
              </a:extLst>
            </p:cNvPr>
            <p:cNvSpPr/>
            <p:nvPr/>
          </p:nvSpPr>
          <p:spPr>
            <a:xfrm>
              <a:off x="3922963" y="3111791"/>
              <a:ext cx="2820737" cy="28073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C1DE96-5CB2-C446-B17E-8C5FCF8E908D}"/>
                </a:ext>
              </a:extLst>
            </p:cNvPr>
            <p:cNvSpPr/>
            <p:nvPr/>
          </p:nvSpPr>
          <p:spPr>
            <a:xfrm>
              <a:off x="4168433" y="3322721"/>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5FBCFC3-5519-5C45-BEA2-046867847E9E}"/>
                </a:ext>
              </a:extLst>
            </p:cNvPr>
            <p:cNvSpPr/>
            <p:nvPr/>
          </p:nvSpPr>
          <p:spPr>
            <a:xfrm>
              <a:off x="4168433" y="3895015"/>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B1A442-DFAC-9D44-894E-01C972364966}"/>
                </a:ext>
              </a:extLst>
            </p:cNvPr>
            <p:cNvSpPr/>
            <p:nvPr/>
          </p:nvSpPr>
          <p:spPr>
            <a:xfrm>
              <a:off x="4168433" y="4447297"/>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B230AC-FC56-0242-80C6-CC5663BDC264}"/>
                </a:ext>
              </a:extLst>
            </p:cNvPr>
            <p:cNvSpPr/>
            <p:nvPr/>
          </p:nvSpPr>
          <p:spPr>
            <a:xfrm>
              <a:off x="4168433" y="5475997"/>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66E7D4-80AB-EB49-BD61-3318450F460A}"/>
                </a:ext>
              </a:extLst>
            </p:cNvPr>
            <p:cNvSpPr/>
            <p:nvPr/>
          </p:nvSpPr>
          <p:spPr>
            <a:xfrm>
              <a:off x="6226326" y="3322721"/>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8EDAB-C913-A746-8257-0FC5082DEB1C}"/>
                </a:ext>
              </a:extLst>
            </p:cNvPr>
            <p:cNvSpPr/>
            <p:nvPr/>
          </p:nvSpPr>
          <p:spPr>
            <a:xfrm>
              <a:off x="6226326" y="3895015"/>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B3797C-9323-F747-A8F4-296F50EAD81D}"/>
                </a:ext>
              </a:extLst>
            </p:cNvPr>
            <p:cNvSpPr/>
            <p:nvPr/>
          </p:nvSpPr>
          <p:spPr>
            <a:xfrm>
              <a:off x="6226326" y="4447297"/>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9B7A29-9806-BD44-ABAD-CF1D10223D20}"/>
                </a:ext>
              </a:extLst>
            </p:cNvPr>
            <p:cNvSpPr/>
            <p:nvPr/>
          </p:nvSpPr>
          <p:spPr>
            <a:xfrm>
              <a:off x="6226326" y="5475997"/>
              <a:ext cx="212558" cy="2125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0BB48F2-5F0E-5640-B566-2BC393350179}"/>
                </a:ext>
              </a:extLst>
            </p:cNvPr>
            <p:cNvGrpSpPr/>
            <p:nvPr/>
          </p:nvGrpSpPr>
          <p:grpSpPr>
            <a:xfrm>
              <a:off x="4246216" y="4939024"/>
              <a:ext cx="56991" cy="257803"/>
              <a:chOff x="5033993" y="5111620"/>
              <a:chExt cx="56991" cy="257803"/>
            </a:xfrm>
          </p:grpSpPr>
          <p:sp>
            <p:nvSpPr>
              <p:cNvPr id="13" name="Oval 12">
                <a:extLst>
                  <a:ext uri="{FF2B5EF4-FFF2-40B4-BE49-F238E27FC236}">
                    <a16:creationId xmlns:a16="http://schemas.microsoft.com/office/drawing/2014/main" id="{36674A2F-C29F-824E-9B89-00CA67E73BA2}"/>
                  </a:ext>
                </a:extLst>
              </p:cNvPr>
              <p:cNvSpPr/>
              <p:nvPr/>
            </p:nvSpPr>
            <p:spPr>
              <a:xfrm>
                <a:off x="5033995" y="5111620"/>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323906-8E36-FC41-938A-C5EC8D5B9A5A}"/>
                  </a:ext>
                </a:extLst>
              </p:cNvPr>
              <p:cNvSpPr/>
              <p:nvPr/>
            </p:nvSpPr>
            <p:spPr>
              <a:xfrm>
                <a:off x="5033994" y="5212027"/>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F2FD28F-9106-384E-88F7-3022CD9F40F7}"/>
                  </a:ext>
                </a:extLst>
              </p:cNvPr>
              <p:cNvSpPr/>
              <p:nvPr/>
            </p:nvSpPr>
            <p:spPr>
              <a:xfrm>
                <a:off x="5033993" y="5312434"/>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21C2FF0-04D2-FA4A-8503-0395A3C96AAC}"/>
                </a:ext>
              </a:extLst>
            </p:cNvPr>
            <p:cNvGrpSpPr/>
            <p:nvPr/>
          </p:nvGrpSpPr>
          <p:grpSpPr>
            <a:xfrm>
              <a:off x="6304109" y="4939024"/>
              <a:ext cx="56991" cy="257803"/>
              <a:chOff x="5186393" y="5264020"/>
              <a:chExt cx="56991" cy="257803"/>
            </a:xfrm>
          </p:grpSpPr>
          <p:sp>
            <p:nvSpPr>
              <p:cNvPr id="16" name="Oval 15">
                <a:extLst>
                  <a:ext uri="{FF2B5EF4-FFF2-40B4-BE49-F238E27FC236}">
                    <a16:creationId xmlns:a16="http://schemas.microsoft.com/office/drawing/2014/main" id="{663FE417-E832-0544-914E-1AA45071DC79}"/>
                  </a:ext>
                </a:extLst>
              </p:cNvPr>
              <p:cNvSpPr/>
              <p:nvPr/>
            </p:nvSpPr>
            <p:spPr>
              <a:xfrm>
                <a:off x="5186395" y="5264020"/>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4AD339-6232-0141-8415-112FF04D5139}"/>
                  </a:ext>
                </a:extLst>
              </p:cNvPr>
              <p:cNvSpPr/>
              <p:nvPr/>
            </p:nvSpPr>
            <p:spPr>
              <a:xfrm>
                <a:off x="5186394" y="5364427"/>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4EBFBC-BCB7-8E4F-AF9A-B2782957219D}"/>
                  </a:ext>
                </a:extLst>
              </p:cNvPr>
              <p:cNvSpPr/>
              <p:nvPr/>
            </p:nvSpPr>
            <p:spPr>
              <a:xfrm>
                <a:off x="5186393" y="5464834"/>
                <a:ext cx="56989" cy="56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FDD221C3-87C8-1A4F-8812-ECEAE1360422}"/>
              </a:ext>
            </a:extLst>
          </p:cNvPr>
          <p:cNvSpPr txBox="1"/>
          <p:nvPr/>
        </p:nvSpPr>
        <p:spPr>
          <a:xfrm>
            <a:off x="4953410" y="6061103"/>
            <a:ext cx="2285177" cy="430887"/>
          </a:xfrm>
          <a:prstGeom prst="rect">
            <a:avLst/>
          </a:prstGeom>
          <a:noFill/>
        </p:spPr>
        <p:txBody>
          <a:bodyPr wrap="none" rtlCol="0">
            <a:spAutoFit/>
          </a:bodyPr>
          <a:lstStyle/>
          <a:p>
            <a:r>
              <a:rPr lang="en-US" sz="2200" dirty="0"/>
              <a:t>Switch scheduling</a:t>
            </a:r>
          </a:p>
        </p:txBody>
      </p:sp>
      <p:cxnSp>
        <p:nvCxnSpPr>
          <p:cNvPr id="24" name="Straight Connector 23">
            <a:extLst>
              <a:ext uri="{FF2B5EF4-FFF2-40B4-BE49-F238E27FC236}">
                <a16:creationId xmlns:a16="http://schemas.microsoft.com/office/drawing/2014/main" id="{B9FEE6F8-0DA1-5A45-901C-61CD7754A20A}"/>
              </a:ext>
            </a:extLst>
          </p:cNvPr>
          <p:cNvCxnSpPr>
            <a:cxnSpLocks/>
          </p:cNvCxnSpPr>
          <p:nvPr/>
        </p:nvCxnSpPr>
        <p:spPr>
          <a:xfrm>
            <a:off x="3703317" y="3333883"/>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C4BE5E-E629-174A-993F-C61F1E588AA0}"/>
              </a:ext>
            </a:extLst>
          </p:cNvPr>
          <p:cNvCxnSpPr>
            <a:cxnSpLocks/>
          </p:cNvCxnSpPr>
          <p:nvPr/>
        </p:nvCxnSpPr>
        <p:spPr>
          <a:xfrm>
            <a:off x="3703318" y="3906177"/>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F44205-AD85-5841-B4F9-0B366ADE1A2A}"/>
              </a:ext>
            </a:extLst>
          </p:cNvPr>
          <p:cNvCxnSpPr>
            <a:cxnSpLocks/>
          </p:cNvCxnSpPr>
          <p:nvPr/>
        </p:nvCxnSpPr>
        <p:spPr>
          <a:xfrm>
            <a:off x="3703316" y="4458459"/>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3EDA1C-AEF9-0446-8098-C2F1E4A2AC6C}"/>
              </a:ext>
            </a:extLst>
          </p:cNvPr>
          <p:cNvCxnSpPr>
            <a:cxnSpLocks/>
          </p:cNvCxnSpPr>
          <p:nvPr/>
        </p:nvCxnSpPr>
        <p:spPr>
          <a:xfrm>
            <a:off x="3703315" y="5487159"/>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EEB80E-F6AA-0642-B436-480B56FEE866}"/>
              </a:ext>
            </a:extLst>
          </p:cNvPr>
          <p:cNvCxnSpPr>
            <a:cxnSpLocks/>
          </p:cNvCxnSpPr>
          <p:nvPr/>
        </p:nvCxnSpPr>
        <p:spPr>
          <a:xfrm>
            <a:off x="7201552" y="3333883"/>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E0AA1D-59C7-2248-B75B-A9E4E5E40C63}"/>
              </a:ext>
            </a:extLst>
          </p:cNvPr>
          <p:cNvCxnSpPr>
            <a:cxnSpLocks/>
          </p:cNvCxnSpPr>
          <p:nvPr/>
        </p:nvCxnSpPr>
        <p:spPr>
          <a:xfrm>
            <a:off x="7201551" y="3906177"/>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6182D31-7318-B346-9F9B-C69AA7DEF231}"/>
              </a:ext>
            </a:extLst>
          </p:cNvPr>
          <p:cNvCxnSpPr>
            <a:cxnSpLocks/>
          </p:cNvCxnSpPr>
          <p:nvPr/>
        </p:nvCxnSpPr>
        <p:spPr>
          <a:xfrm>
            <a:off x="7201551" y="4458459"/>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64EE19-66E3-A74A-A102-C0C116137244}"/>
              </a:ext>
            </a:extLst>
          </p:cNvPr>
          <p:cNvCxnSpPr>
            <a:cxnSpLocks/>
          </p:cNvCxnSpPr>
          <p:nvPr/>
        </p:nvCxnSpPr>
        <p:spPr>
          <a:xfrm>
            <a:off x="7201551" y="5487159"/>
            <a:ext cx="12277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B9102C-D68C-4843-AB28-BE26781A72D5}"/>
              </a:ext>
            </a:extLst>
          </p:cNvPr>
          <p:cNvCxnSpPr>
            <a:cxnSpLocks/>
            <a:stCxn id="5" idx="6"/>
            <a:endCxn id="11" idx="2"/>
          </p:cNvCxnSpPr>
          <p:nvPr/>
        </p:nvCxnSpPr>
        <p:spPr>
          <a:xfrm>
            <a:off x="5143659" y="3333883"/>
            <a:ext cx="1845335" cy="112457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C81FE3-DA71-A44B-9E24-C4238A651E2A}"/>
              </a:ext>
            </a:extLst>
          </p:cNvPr>
          <p:cNvCxnSpPr>
            <a:cxnSpLocks/>
            <a:stCxn id="6" idx="6"/>
            <a:endCxn id="12" idx="2"/>
          </p:cNvCxnSpPr>
          <p:nvPr/>
        </p:nvCxnSpPr>
        <p:spPr>
          <a:xfrm>
            <a:off x="5143659" y="3906177"/>
            <a:ext cx="1845335" cy="158098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C05A21D-C87E-1F45-86B3-181D99853C8E}"/>
              </a:ext>
            </a:extLst>
          </p:cNvPr>
          <p:cNvCxnSpPr>
            <a:cxnSpLocks/>
            <a:stCxn id="7" idx="6"/>
            <a:endCxn id="10" idx="2"/>
          </p:cNvCxnSpPr>
          <p:nvPr/>
        </p:nvCxnSpPr>
        <p:spPr>
          <a:xfrm flipV="1">
            <a:off x="5143659" y="3906177"/>
            <a:ext cx="1845335" cy="55228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3FA8A7-7929-DE4F-9984-DAC648F66DE2}"/>
              </a:ext>
            </a:extLst>
          </p:cNvPr>
          <p:cNvCxnSpPr>
            <a:cxnSpLocks/>
            <a:stCxn id="8" idx="6"/>
            <a:endCxn id="9" idx="2"/>
          </p:cNvCxnSpPr>
          <p:nvPr/>
        </p:nvCxnSpPr>
        <p:spPr>
          <a:xfrm flipV="1">
            <a:off x="5143659" y="3333883"/>
            <a:ext cx="1845335" cy="215327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FDF1008-6C67-0148-BC11-0F9F5D7C1D45}"/>
              </a:ext>
            </a:extLst>
          </p:cNvPr>
          <p:cNvSpPr txBox="1"/>
          <p:nvPr/>
        </p:nvSpPr>
        <p:spPr>
          <a:xfrm>
            <a:off x="4870146" y="2640300"/>
            <a:ext cx="391454" cy="369332"/>
          </a:xfrm>
          <a:prstGeom prst="rect">
            <a:avLst/>
          </a:prstGeom>
          <a:noFill/>
        </p:spPr>
        <p:txBody>
          <a:bodyPr wrap="none" rtlCol="0">
            <a:spAutoFit/>
          </a:bodyPr>
          <a:lstStyle/>
          <a:p>
            <a:r>
              <a:rPr lang="en-US" dirty="0"/>
              <a:t>IN</a:t>
            </a:r>
          </a:p>
        </p:txBody>
      </p:sp>
      <p:sp>
        <p:nvSpPr>
          <p:cNvPr id="52" name="TextBox 51">
            <a:extLst>
              <a:ext uri="{FF2B5EF4-FFF2-40B4-BE49-F238E27FC236}">
                <a16:creationId xmlns:a16="http://schemas.microsoft.com/office/drawing/2014/main" id="{6B77F51E-8106-5B44-8424-30B4AF1236FA}"/>
              </a:ext>
            </a:extLst>
          </p:cNvPr>
          <p:cNvSpPr txBox="1"/>
          <p:nvPr/>
        </p:nvSpPr>
        <p:spPr>
          <a:xfrm>
            <a:off x="6796952" y="2643821"/>
            <a:ext cx="596638" cy="369332"/>
          </a:xfrm>
          <a:prstGeom prst="rect">
            <a:avLst/>
          </a:prstGeom>
          <a:noFill/>
        </p:spPr>
        <p:txBody>
          <a:bodyPr wrap="none" rtlCol="0">
            <a:spAutoFit/>
          </a:bodyPr>
          <a:lstStyle/>
          <a:p>
            <a:r>
              <a:rPr lang="en-US" dirty="0"/>
              <a:t>OUT</a:t>
            </a:r>
          </a:p>
        </p:txBody>
      </p:sp>
    </p:spTree>
    <p:extLst>
      <p:ext uri="{BB962C8B-B14F-4D97-AF65-F5344CB8AC3E}">
        <p14:creationId xmlns:p14="http://schemas.microsoft.com/office/powerpoint/2010/main" val="234891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8D0F0-B4A9-5D4C-B1D7-D5D58CBCB400}"/>
              </a:ext>
            </a:extLst>
          </p:cNvPr>
          <p:cNvSpPr>
            <a:spLocks noGrp="1"/>
          </p:cNvSpPr>
          <p:nvPr>
            <p:ph idx="1"/>
          </p:nvPr>
        </p:nvSpPr>
        <p:spPr/>
        <p:txBody>
          <a:bodyPr>
            <a:normAutofit/>
          </a:bodyPr>
          <a:lstStyle/>
          <a:p>
            <a:r>
              <a:rPr lang="en-US" sz="3200" dirty="0"/>
              <a:t>Needle-in-a-haystack problem</a:t>
            </a:r>
          </a:p>
        </p:txBody>
      </p:sp>
      <p:sp>
        <p:nvSpPr>
          <p:cNvPr id="4" name="Title 1">
            <a:extLst>
              <a:ext uri="{FF2B5EF4-FFF2-40B4-BE49-F238E27FC236}">
                <a16:creationId xmlns:a16="http://schemas.microsoft.com/office/drawing/2014/main" id="{B385BDFD-1A3D-EE45-B602-1E953E16E1D9}"/>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Challenges</a:t>
            </a:r>
          </a:p>
        </p:txBody>
      </p:sp>
      <p:pic>
        <p:nvPicPr>
          <p:cNvPr id="5" name="Picture 4">
            <a:extLst>
              <a:ext uri="{FF2B5EF4-FFF2-40B4-BE49-F238E27FC236}">
                <a16:creationId xmlns:a16="http://schemas.microsoft.com/office/drawing/2014/main" id="{E2869FCF-0EC2-F548-A30C-1ACDAD60B7BE}"/>
              </a:ext>
            </a:extLst>
          </p:cNvPr>
          <p:cNvPicPr>
            <a:picLocks noChangeAspect="1"/>
          </p:cNvPicPr>
          <p:nvPr/>
        </p:nvPicPr>
        <p:blipFill>
          <a:blip r:embed="rId3"/>
          <a:stretch>
            <a:fillRect/>
          </a:stretch>
        </p:blipFill>
        <p:spPr>
          <a:xfrm>
            <a:off x="1072612" y="3116816"/>
            <a:ext cx="3695290" cy="2221105"/>
          </a:xfrm>
          <a:prstGeom prst="rect">
            <a:avLst/>
          </a:prstGeom>
        </p:spPr>
      </p:pic>
      <p:sp>
        <p:nvSpPr>
          <p:cNvPr id="6" name="TextBox 5">
            <a:extLst>
              <a:ext uri="{FF2B5EF4-FFF2-40B4-BE49-F238E27FC236}">
                <a16:creationId xmlns:a16="http://schemas.microsoft.com/office/drawing/2014/main" id="{A889FB11-5D04-F44C-ADE2-9FE4C9E347D8}"/>
              </a:ext>
            </a:extLst>
          </p:cNvPr>
          <p:cNvSpPr txBox="1"/>
          <p:nvPr/>
        </p:nvSpPr>
        <p:spPr>
          <a:xfrm>
            <a:off x="2057328" y="5366498"/>
            <a:ext cx="1725857" cy="430887"/>
          </a:xfrm>
          <a:prstGeom prst="rect">
            <a:avLst/>
          </a:prstGeom>
          <a:noFill/>
        </p:spPr>
        <p:txBody>
          <a:bodyPr wrap="none" rtlCol="0">
            <a:spAutoFit/>
          </a:bodyPr>
          <a:lstStyle/>
          <a:p>
            <a:r>
              <a:rPr lang="en-US" sz="2200" dirty="0"/>
              <a:t>Circuit design</a:t>
            </a:r>
          </a:p>
        </p:txBody>
      </p:sp>
      <p:sp>
        <p:nvSpPr>
          <p:cNvPr id="7" name="Rectangle 6">
            <a:extLst>
              <a:ext uri="{FF2B5EF4-FFF2-40B4-BE49-F238E27FC236}">
                <a16:creationId xmlns:a16="http://schemas.microsoft.com/office/drawing/2014/main" id="{790FC01C-E945-FA47-927E-7CCD06F9CCE4}"/>
              </a:ext>
            </a:extLst>
          </p:cNvPr>
          <p:cNvSpPr/>
          <p:nvPr/>
        </p:nvSpPr>
        <p:spPr>
          <a:xfrm>
            <a:off x="6011390" y="3717196"/>
            <a:ext cx="1136526" cy="1020346"/>
          </a:xfrm>
          <a:prstGeom prst="rect">
            <a:avLst/>
          </a:prstGeom>
          <a:solidFill>
            <a:schemeClr val="accent4">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Sender</a:t>
            </a:r>
          </a:p>
        </p:txBody>
      </p:sp>
      <p:sp>
        <p:nvSpPr>
          <p:cNvPr id="24" name="Rectangle 23">
            <a:extLst>
              <a:ext uri="{FF2B5EF4-FFF2-40B4-BE49-F238E27FC236}">
                <a16:creationId xmlns:a16="http://schemas.microsoft.com/office/drawing/2014/main" id="{8753D9B4-DFB8-604D-A887-C7671AF0E7DB}"/>
              </a:ext>
            </a:extLst>
          </p:cNvPr>
          <p:cNvSpPr/>
          <p:nvPr/>
        </p:nvSpPr>
        <p:spPr>
          <a:xfrm>
            <a:off x="9133079" y="3921435"/>
            <a:ext cx="107686" cy="611887"/>
          </a:xfrm>
          <a:prstGeom prst="rect">
            <a:avLst/>
          </a:prstGeom>
          <a:solidFill>
            <a:schemeClr val="accent1">
              <a:lumMod val="60000"/>
              <a:lumOff val="4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0EA906F-04A0-CC43-851B-31D8D2791F58}"/>
              </a:ext>
            </a:extLst>
          </p:cNvPr>
          <p:cNvGrpSpPr/>
          <p:nvPr/>
        </p:nvGrpSpPr>
        <p:grpSpPr>
          <a:xfrm>
            <a:off x="7610713" y="3921426"/>
            <a:ext cx="1635699" cy="611901"/>
            <a:chOff x="3100546" y="3726310"/>
            <a:chExt cx="1635699" cy="356688"/>
          </a:xfrm>
        </p:grpSpPr>
        <p:cxnSp>
          <p:nvCxnSpPr>
            <p:cNvPr id="26" name="Straight Arrow Connector 25">
              <a:extLst>
                <a:ext uri="{FF2B5EF4-FFF2-40B4-BE49-F238E27FC236}">
                  <a16:creationId xmlns:a16="http://schemas.microsoft.com/office/drawing/2014/main" id="{4F158653-F71F-6143-8F8A-9BA3DF57B0F2}"/>
                </a:ext>
              </a:extLst>
            </p:cNvPr>
            <p:cNvCxnSpPr>
              <a:cxnSpLocks/>
            </p:cNvCxnSpPr>
            <p:nvPr/>
          </p:nvCxnSpPr>
          <p:spPr>
            <a:xfrm>
              <a:off x="3100546" y="3726310"/>
              <a:ext cx="1635699" cy="8"/>
            </a:xfrm>
            <a:prstGeom prst="straightConnector1">
              <a:avLst/>
            </a:prstGeom>
            <a:ln w="31750" cmpd="sng">
              <a:solidFill>
                <a:srgbClr val="000000"/>
              </a:solidFill>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781EB01-603E-A444-81DB-CE3253CF0352}"/>
                </a:ext>
              </a:extLst>
            </p:cNvPr>
            <p:cNvCxnSpPr>
              <a:cxnSpLocks/>
            </p:cNvCxnSpPr>
            <p:nvPr/>
          </p:nvCxnSpPr>
          <p:spPr>
            <a:xfrm>
              <a:off x="3100546" y="4082998"/>
              <a:ext cx="1630053" cy="0"/>
            </a:xfrm>
            <a:prstGeom prst="straightConnector1">
              <a:avLst/>
            </a:prstGeom>
            <a:ln w="31750" cmpd="sng">
              <a:solidFill>
                <a:srgbClr val="000000"/>
              </a:solidFill>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grpSp>
      <p:sp>
        <p:nvSpPr>
          <p:cNvPr id="28" name="Rectangle 27">
            <a:extLst>
              <a:ext uri="{FF2B5EF4-FFF2-40B4-BE49-F238E27FC236}">
                <a16:creationId xmlns:a16="http://schemas.microsoft.com/office/drawing/2014/main" id="{DB8BF359-D55C-9747-9510-96C8E717A80D}"/>
              </a:ext>
            </a:extLst>
          </p:cNvPr>
          <p:cNvSpPr/>
          <p:nvPr/>
        </p:nvSpPr>
        <p:spPr>
          <a:xfrm>
            <a:off x="8825760" y="3921433"/>
            <a:ext cx="317626" cy="611887"/>
          </a:xfrm>
          <a:prstGeom prst="rect">
            <a:avLst/>
          </a:prstGeom>
          <a:solidFill>
            <a:schemeClr val="accent6">
              <a:lumMod val="60000"/>
              <a:lumOff val="4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9A4A0A7-5CAF-6D4E-B96B-86053296635C}"/>
              </a:ext>
            </a:extLst>
          </p:cNvPr>
          <p:cNvSpPr/>
          <p:nvPr/>
        </p:nvSpPr>
        <p:spPr>
          <a:xfrm>
            <a:off x="8182977" y="3921433"/>
            <a:ext cx="642784" cy="611887"/>
          </a:xfrm>
          <a:prstGeom prst="rect">
            <a:avLst/>
          </a:prstGeom>
          <a:solidFill>
            <a:srgbClr val="FF756B"/>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91C051E-4223-6043-84FB-4022AC67966E}"/>
              </a:ext>
            </a:extLst>
          </p:cNvPr>
          <p:cNvSpPr/>
          <p:nvPr/>
        </p:nvSpPr>
        <p:spPr>
          <a:xfrm>
            <a:off x="7865350" y="3921426"/>
            <a:ext cx="317626" cy="611887"/>
          </a:xfrm>
          <a:prstGeom prst="rect">
            <a:avLst/>
          </a:prstGeom>
          <a:solidFill>
            <a:schemeClr val="accent2">
              <a:lumMod val="60000"/>
              <a:lumOff val="4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424A58F-936E-B746-9D51-E71EF4D4EFA9}"/>
              </a:ext>
            </a:extLst>
          </p:cNvPr>
          <p:cNvSpPr/>
          <p:nvPr/>
        </p:nvSpPr>
        <p:spPr>
          <a:xfrm>
            <a:off x="9735938" y="3717196"/>
            <a:ext cx="1319605" cy="1020346"/>
          </a:xfrm>
          <a:prstGeom prst="rect">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Receiver</a:t>
            </a:r>
          </a:p>
        </p:txBody>
      </p:sp>
      <p:cxnSp>
        <p:nvCxnSpPr>
          <p:cNvPr id="35" name="Straight Arrow Connector 34">
            <a:extLst>
              <a:ext uri="{FF2B5EF4-FFF2-40B4-BE49-F238E27FC236}">
                <a16:creationId xmlns:a16="http://schemas.microsoft.com/office/drawing/2014/main" id="{44A5A9BE-3B44-8040-91A2-E71D58BE8E2B}"/>
              </a:ext>
            </a:extLst>
          </p:cNvPr>
          <p:cNvCxnSpPr>
            <a:stCxn id="7" idx="3"/>
            <a:endCxn id="30" idx="1"/>
          </p:cNvCxnSpPr>
          <p:nvPr/>
        </p:nvCxnSpPr>
        <p:spPr>
          <a:xfrm>
            <a:off x="7147916" y="4227369"/>
            <a:ext cx="717434" cy="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7632515-94DD-5F43-906A-A4507E2EBDCB}"/>
              </a:ext>
            </a:extLst>
          </p:cNvPr>
          <p:cNvCxnSpPr>
            <a:cxnSpLocks/>
            <a:endCxn id="33" idx="1"/>
          </p:cNvCxnSpPr>
          <p:nvPr/>
        </p:nvCxnSpPr>
        <p:spPr>
          <a:xfrm>
            <a:off x="9275957" y="4227369"/>
            <a:ext cx="459981"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FD53389-F10D-964B-B6D6-C9EB689F98EE}"/>
              </a:ext>
            </a:extLst>
          </p:cNvPr>
          <p:cNvSpPr txBox="1"/>
          <p:nvPr/>
        </p:nvSpPr>
        <p:spPr>
          <a:xfrm>
            <a:off x="6823043" y="5366498"/>
            <a:ext cx="3362652" cy="430887"/>
          </a:xfrm>
          <a:prstGeom prst="rect">
            <a:avLst/>
          </a:prstGeom>
          <a:noFill/>
        </p:spPr>
        <p:txBody>
          <a:bodyPr wrap="none" rtlCol="0">
            <a:spAutoFit/>
          </a:bodyPr>
          <a:lstStyle/>
          <a:p>
            <a:r>
              <a:rPr lang="en-US" sz="2200" dirty="0"/>
              <a:t>Network congestion control</a:t>
            </a:r>
          </a:p>
        </p:txBody>
      </p:sp>
      <p:sp>
        <p:nvSpPr>
          <p:cNvPr id="19" name="TextBox 18">
            <a:extLst>
              <a:ext uri="{FF2B5EF4-FFF2-40B4-BE49-F238E27FC236}">
                <a16:creationId xmlns:a16="http://schemas.microsoft.com/office/drawing/2014/main" id="{9735B9BD-C481-0842-B0C4-20EFDCB4EBFA}"/>
              </a:ext>
            </a:extLst>
          </p:cNvPr>
          <p:cNvSpPr txBox="1"/>
          <p:nvPr/>
        </p:nvSpPr>
        <p:spPr>
          <a:xfrm>
            <a:off x="0" y="6488155"/>
            <a:ext cx="10380132" cy="292388"/>
          </a:xfrm>
          <a:prstGeom prst="rect">
            <a:avLst/>
          </a:prstGeom>
          <a:noFill/>
        </p:spPr>
        <p:txBody>
          <a:bodyPr wrap="square" rtlCol="0">
            <a:spAutoFit/>
          </a:bodyPr>
          <a:lstStyle/>
          <a:p>
            <a:pPr marL="342900" indent="-182880">
              <a:buFont typeface="Arial" panose="020B0604020202020204" pitchFamily="34" charset="0"/>
              <a:buChar char="•"/>
            </a:pPr>
            <a:r>
              <a:rPr lang="en-US" sz="1300" b="1" dirty="0"/>
              <a:t>Learning to Design Circuits</a:t>
            </a:r>
            <a:r>
              <a:rPr lang="en-US" sz="1300" dirty="0"/>
              <a:t>. H. Wang, J. Yang, H.-S. Lee, S. Han. </a:t>
            </a:r>
            <a:r>
              <a:rPr lang="en-US" sz="1300" i="1" dirty="0"/>
              <a:t>NIPS Machine Learning for Systems Workshop</a:t>
            </a:r>
            <a:r>
              <a:rPr lang="en-US" sz="1300" dirty="0"/>
              <a:t>, 2018.</a:t>
            </a:r>
          </a:p>
        </p:txBody>
      </p:sp>
    </p:spTree>
    <p:extLst>
      <p:ext uri="{BB962C8B-B14F-4D97-AF65-F5344CB8AC3E}">
        <p14:creationId xmlns:p14="http://schemas.microsoft.com/office/powerpoint/2010/main" val="12626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EE6BE-5C65-D14C-BE79-059073023152}"/>
              </a:ext>
            </a:extLst>
          </p:cNvPr>
          <p:cNvSpPr>
            <a:spLocks noGrp="1"/>
          </p:cNvSpPr>
          <p:nvPr>
            <p:ph idx="1"/>
          </p:nvPr>
        </p:nvSpPr>
        <p:spPr/>
        <p:txBody>
          <a:bodyPr/>
          <a:lstStyle/>
          <a:p>
            <a:endParaRPr lang="en-US" dirty="0"/>
          </a:p>
          <a:p>
            <a:r>
              <a:rPr lang="en-US" dirty="0"/>
              <a:t>Park builds an open platform that uses a single API to connect to 12 computer system environments</a:t>
            </a:r>
          </a:p>
          <a:p>
            <a:endParaRPr lang="en-US" dirty="0"/>
          </a:p>
          <a:p>
            <a:r>
              <a:rPr lang="en-US" dirty="0"/>
              <a:t>Many systems expose unique challenges that need new RL algorithms</a:t>
            </a:r>
          </a:p>
          <a:p>
            <a:endParaRPr lang="en-US" dirty="0"/>
          </a:p>
          <a:p>
            <a:r>
              <a:rPr lang="en-US" dirty="0"/>
              <a:t>Park repo: </a:t>
            </a:r>
            <a:r>
              <a:rPr lang="en-US" dirty="0">
                <a:hlinkClick r:id="rId3"/>
              </a:rPr>
              <a:t>https://github.com/park-project/park</a:t>
            </a:r>
            <a:r>
              <a:rPr lang="en-US" dirty="0"/>
              <a:t>  </a:t>
            </a:r>
          </a:p>
          <a:p>
            <a:endParaRPr lang="en-US" dirty="0"/>
          </a:p>
        </p:txBody>
      </p:sp>
      <p:sp>
        <p:nvSpPr>
          <p:cNvPr id="6" name="Title 1">
            <a:extLst>
              <a:ext uri="{FF2B5EF4-FFF2-40B4-BE49-F238E27FC236}">
                <a16:creationId xmlns:a16="http://schemas.microsoft.com/office/drawing/2014/main" id="{BD07BD9D-644E-114A-A4F6-3BB1861CF5D4}"/>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Summary</a:t>
            </a:r>
          </a:p>
        </p:txBody>
      </p:sp>
    </p:spTree>
    <p:extLst>
      <p:ext uri="{BB962C8B-B14F-4D97-AF65-F5344CB8AC3E}">
        <p14:creationId xmlns:p14="http://schemas.microsoft.com/office/powerpoint/2010/main" val="329585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7EB2A5-243D-004C-890F-C94C38EA5209}"/>
              </a:ext>
            </a:extLst>
          </p:cNvPr>
          <p:cNvSpPr txBox="1">
            <a:spLocks/>
          </p:cNvSpPr>
          <p:nvPr/>
        </p:nvSpPr>
        <p:spPr>
          <a:xfrm>
            <a:off x="635669" y="444490"/>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Reinforcement Learning in Controlled Settings</a:t>
            </a:r>
          </a:p>
        </p:txBody>
      </p:sp>
      <p:pic>
        <p:nvPicPr>
          <p:cNvPr id="9" name="Picture 8">
            <a:extLst>
              <a:ext uri="{FF2B5EF4-FFF2-40B4-BE49-F238E27FC236}">
                <a16:creationId xmlns:a16="http://schemas.microsoft.com/office/drawing/2014/main" id="{284ACC61-8A19-2644-A449-B5715616A753}"/>
              </a:ext>
            </a:extLst>
          </p:cNvPr>
          <p:cNvPicPr>
            <a:picLocks noChangeAspect="1"/>
          </p:cNvPicPr>
          <p:nvPr/>
        </p:nvPicPr>
        <p:blipFill>
          <a:blip r:embed="rId3"/>
          <a:stretch>
            <a:fillRect/>
          </a:stretch>
        </p:blipFill>
        <p:spPr>
          <a:xfrm>
            <a:off x="1003969" y="1997330"/>
            <a:ext cx="2997200" cy="3721100"/>
          </a:xfrm>
          <a:prstGeom prst="rect">
            <a:avLst/>
          </a:prstGeom>
        </p:spPr>
      </p:pic>
      <p:pic>
        <p:nvPicPr>
          <p:cNvPr id="13" name="Picture 12">
            <a:extLst>
              <a:ext uri="{FF2B5EF4-FFF2-40B4-BE49-F238E27FC236}">
                <a16:creationId xmlns:a16="http://schemas.microsoft.com/office/drawing/2014/main" id="{87B1C919-190D-3A40-B4B9-921B6DA08395}"/>
              </a:ext>
            </a:extLst>
          </p:cNvPr>
          <p:cNvPicPr>
            <a:picLocks noChangeAspect="1"/>
          </p:cNvPicPr>
          <p:nvPr/>
        </p:nvPicPr>
        <p:blipFill>
          <a:blip r:embed="rId4"/>
          <a:stretch>
            <a:fillRect/>
          </a:stretch>
        </p:blipFill>
        <p:spPr>
          <a:xfrm>
            <a:off x="4613845" y="1997330"/>
            <a:ext cx="3092647" cy="3721100"/>
          </a:xfrm>
          <a:prstGeom prst="rect">
            <a:avLst/>
          </a:prstGeom>
        </p:spPr>
      </p:pic>
      <p:pic>
        <p:nvPicPr>
          <p:cNvPr id="17" name="Picture 16">
            <a:extLst>
              <a:ext uri="{FF2B5EF4-FFF2-40B4-BE49-F238E27FC236}">
                <a16:creationId xmlns:a16="http://schemas.microsoft.com/office/drawing/2014/main" id="{3EA55D54-BDE8-2C45-8B9D-C205E66D8106}"/>
              </a:ext>
            </a:extLst>
          </p:cNvPr>
          <p:cNvPicPr>
            <a:picLocks noChangeAspect="1"/>
          </p:cNvPicPr>
          <p:nvPr/>
        </p:nvPicPr>
        <p:blipFill>
          <a:blip r:embed="rId5"/>
          <a:stretch>
            <a:fillRect/>
          </a:stretch>
        </p:blipFill>
        <p:spPr>
          <a:xfrm>
            <a:off x="8319168" y="1997330"/>
            <a:ext cx="3118636" cy="3721100"/>
          </a:xfrm>
          <a:prstGeom prst="rect">
            <a:avLst/>
          </a:prstGeom>
        </p:spPr>
      </p:pic>
      <p:sp>
        <p:nvSpPr>
          <p:cNvPr id="18" name="TextBox 17">
            <a:extLst>
              <a:ext uri="{FF2B5EF4-FFF2-40B4-BE49-F238E27FC236}">
                <a16:creationId xmlns:a16="http://schemas.microsoft.com/office/drawing/2014/main" id="{40B00A44-1A05-1A4B-8F45-E4743A8D4B28}"/>
              </a:ext>
            </a:extLst>
          </p:cNvPr>
          <p:cNvSpPr txBox="1"/>
          <p:nvPr/>
        </p:nvSpPr>
        <p:spPr>
          <a:xfrm>
            <a:off x="1588168" y="5814419"/>
            <a:ext cx="1737976" cy="477054"/>
          </a:xfrm>
          <a:prstGeom prst="rect">
            <a:avLst/>
          </a:prstGeom>
          <a:noFill/>
        </p:spPr>
        <p:txBody>
          <a:bodyPr wrap="none" rtlCol="0">
            <a:spAutoFit/>
          </a:bodyPr>
          <a:lstStyle/>
          <a:p>
            <a:r>
              <a:rPr lang="en-US" sz="2500" dirty="0"/>
              <a:t>Game of Go</a:t>
            </a:r>
          </a:p>
        </p:txBody>
      </p:sp>
      <p:sp>
        <p:nvSpPr>
          <p:cNvPr id="19" name="TextBox 18">
            <a:extLst>
              <a:ext uri="{FF2B5EF4-FFF2-40B4-BE49-F238E27FC236}">
                <a16:creationId xmlns:a16="http://schemas.microsoft.com/office/drawing/2014/main" id="{46C99C13-CF1A-624C-B68B-982F38697996}"/>
              </a:ext>
            </a:extLst>
          </p:cNvPr>
          <p:cNvSpPr txBox="1"/>
          <p:nvPr/>
        </p:nvSpPr>
        <p:spPr>
          <a:xfrm>
            <a:off x="5512106" y="5814419"/>
            <a:ext cx="1296124" cy="477054"/>
          </a:xfrm>
          <a:prstGeom prst="rect">
            <a:avLst/>
          </a:prstGeom>
          <a:noFill/>
        </p:spPr>
        <p:txBody>
          <a:bodyPr wrap="none" rtlCol="0">
            <a:spAutoFit/>
          </a:bodyPr>
          <a:lstStyle/>
          <a:p>
            <a:r>
              <a:rPr lang="en-US" sz="2500" dirty="0" err="1"/>
              <a:t>Starcraft</a:t>
            </a:r>
            <a:endParaRPr lang="en-US" sz="2500" dirty="0"/>
          </a:p>
        </p:txBody>
      </p:sp>
      <p:sp>
        <p:nvSpPr>
          <p:cNvPr id="20" name="TextBox 19">
            <a:extLst>
              <a:ext uri="{FF2B5EF4-FFF2-40B4-BE49-F238E27FC236}">
                <a16:creationId xmlns:a16="http://schemas.microsoft.com/office/drawing/2014/main" id="{2EAC2A7B-E5B9-944D-8D43-970D1E615F88}"/>
              </a:ext>
            </a:extLst>
          </p:cNvPr>
          <p:cNvSpPr txBox="1"/>
          <p:nvPr/>
        </p:nvSpPr>
        <p:spPr>
          <a:xfrm>
            <a:off x="8389104" y="5814419"/>
            <a:ext cx="2978764" cy="477054"/>
          </a:xfrm>
          <a:prstGeom prst="rect">
            <a:avLst/>
          </a:prstGeom>
          <a:noFill/>
        </p:spPr>
        <p:txBody>
          <a:bodyPr wrap="none" rtlCol="0">
            <a:spAutoFit/>
          </a:bodyPr>
          <a:lstStyle/>
          <a:p>
            <a:r>
              <a:rPr lang="en-US" sz="2500" dirty="0"/>
              <a:t>Robotic manipulation</a:t>
            </a:r>
          </a:p>
        </p:txBody>
      </p:sp>
    </p:spTree>
    <p:extLst>
      <p:ext uri="{BB962C8B-B14F-4D97-AF65-F5344CB8AC3E}">
        <p14:creationId xmlns:p14="http://schemas.microsoft.com/office/powerpoint/2010/main" val="307320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6B44137-848D-8F4B-A537-00F77C8B4A42}"/>
              </a:ext>
            </a:extLst>
          </p:cNvPr>
          <p:cNvSpPr>
            <a:spLocks noGrp="1"/>
          </p:cNvSpPr>
          <p:nvPr>
            <p:ph type="title"/>
          </p:nvPr>
        </p:nvSpPr>
        <p:spPr>
          <a:xfrm>
            <a:off x="838200" y="311341"/>
            <a:ext cx="10515600" cy="1325563"/>
          </a:xfrm>
        </p:spPr>
        <p:txBody>
          <a:bodyPr>
            <a:normAutofit/>
          </a:bodyPr>
          <a:lstStyle/>
          <a:p>
            <a:pPr algn="ctr"/>
            <a:r>
              <a:rPr lang="en-US" sz="4000" b="1" dirty="0"/>
              <a:t>Computer Systems: Natural Arena for RL</a:t>
            </a:r>
          </a:p>
        </p:txBody>
      </p:sp>
      <p:sp>
        <p:nvSpPr>
          <p:cNvPr id="7" name="TextBox 6">
            <a:extLst>
              <a:ext uri="{FF2B5EF4-FFF2-40B4-BE49-F238E27FC236}">
                <a16:creationId xmlns:a16="http://schemas.microsoft.com/office/drawing/2014/main" id="{7C5BA900-68E7-AA4C-BF8F-D5735F764665}"/>
              </a:ext>
            </a:extLst>
          </p:cNvPr>
          <p:cNvSpPr txBox="1"/>
          <p:nvPr/>
        </p:nvSpPr>
        <p:spPr>
          <a:xfrm>
            <a:off x="1033588" y="2454442"/>
            <a:ext cx="10124823" cy="3323987"/>
          </a:xfrm>
          <a:prstGeom prst="rect">
            <a:avLst/>
          </a:prstGeom>
          <a:noFill/>
        </p:spPr>
        <p:txBody>
          <a:bodyPr wrap="none" rtlCol="0">
            <a:spAutoFit/>
          </a:bodyPr>
          <a:lstStyle/>
          <a:p>
            <a:pPr marL="285750" indent="-256032">
              <a:buFont typeface="Arial" panose="020B0604020202020204" pitchFamily="34" charset="0"/>
              <a:buChar char="•"/>
            </a:pPr>
            <a:r>
              <a:rPr lang="en-US" sz="3000" dirty="0"/>
              <a:t>Full of sequential decision-making processes</a:t>
            </a:r>
          </a:p>
          <a:p>
            <a:pPr marL="285750" indent="-256032">
              <a:buFont typeface="Arial" panose="020B0604020202020204" pitchFamily="34" charset="0"/>
              <a:buChar char="•"/>
            </a:pPr>
            <a:endParaRPr lang="en-US" sz="3000" dirty="0"/>
          </a:p>
          <a:p>
            <a:pPr marL="285750" indent="-256032">
              <a:buFont typeface="Arial" panose="020B0604020202020204" pitchFamily="34" charset="0"/>
              <a:buChar char="•"/>
            </a:pPr>
            <a:r>
              <a:rPr lang="en-US" sz="3000" dirty="0"/>
              <a:t>Hard to model, currently rely on human-engineered heuristics</a:t>
            </a:r>
          </a:p>
          <a:p>
            <a:pPr marL="285750" indent="-256032">
              <a:buFont typeface="Arial" panose="020B0604020202020204" pitchFamily="34" charset="0"/>
              <a:buChar char="•"/>
            </a:pPr>
            <a:endParaRPr lang="en-US" sz="3000" dirty="0"/>
          </a:p>
          <a:p>
            <a:pPr marL="285750" indent="-256032">
              <a:buFont typeface="Arial" panose="020B0604020202020204" pitchFamily="34" charset="0"/>
              <a:buChar char="•"/>
            </a:pPr>
            <a:r>
              <a:rPr lang="en-US" sz="3000" dirty="0"/>
              <a:t>Abundant amount of data in software systems</a:t>
            </a:r>
          </a:p>
          <a:p>
            <a:pPr marL="285750" indent="-256032">
              <a:buFont typeface="Arial" panose="020B0604020202020204" pitchFamily="34" charset="0"/>
              <a:buChar char="•"/>
            </a:pPr>
            <a:endParaRPr lang="en-US" sz="3000" dirty="0"/>
          </a:p>
          <a:p>
            <a:pPr marL="285750" indent="-256032">
              <a:buFont typeface="Arial" panose="020B0604020202020204" pitchFamily="34" charset="0"/>
              <a:buChar char="•"/>
            </a:pPr>
            <a:r>
              <a:rPr lang="en-US" sz="3000" dirty="0"/>
              <a:t>Direct real benefit </a:t>
            </a:r>
          </a:p>
        </p:txBody>
      </p:sp>
    </p:spTree>
    <p:extLst>
      <p:ext uri="{BB962C8B-B14F-4D97-AF65-F5344CB8AC3E}">
        <p14:creationId xmlns:p14="http://schemas.microsoft.com/office/powerpoint/2010/main" val="402355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804982B-3540-1C4C-B573-9CCBE131E930}"/>
              </a:ext>
            </a:extLst>
          </p:cNvPr>
          <p:cNvSpPr txBox="1"/>
          <p:nvPr/>
        </p:nvSpPr>
        <p:spPr>
          <a:xfrm>
            <a:off x="652272" y="2042585"/>
            <a:ext cx="10887456" cy="3956981"/>
          </a:xfrm>
          <a:prstGeom prst="rect">
            <a:avLst/>
          </a:prstGeom>
          <a:noFill/>
        </p:spPr>
        <p:txBody>
          <a:bodyPr wrap="square" rtlCol="0">
            <a:spAutoFit/>
          </a:bodyPr>
          <a:lstStyle/>
          <a:p>
            <a:pPr>
              <a:lnSpc>
                <a:spcPts val="3840"/>
              </a:lnSpc>
            </a:pPr>
            <a:r>
              <a:rPr lang="en-US" sz="3200" dirty="0"/>
              <a:t>A surge of research work:</a:t>
            </a:r>
          </a:p>
          <a:p>
            <a:pPr marL="457200" indent="-320040">
              <a:lnSpc>
                <a:spcPts val="3840"/>
              </a:lnSpc>
              <a:buFont typeface="Arial" panose="020B0604020202020204" pitchFamily="34" charset="0"/>
              <a:buChar char="•"/>
            </a:pPr>
            <a:r>
              <a:rPr lang="en-US" sz="2600" dirty="0"/>
              <a:t>Datacenters: job scheduling </a:t>
            </a:r>
            <a:r>
              <a:rPr lang="en-US" sz="2600" i="1" dirty="0"/>
              <a:t>(SIGCOMM 19)</a:t>
            </a:r>
            <a:r>
              <a:rPr lang="en-US" sz="2600" dirty="0"/>
              <a:t>, device placement </a:t>
            </a:r>
            <a:r>
              <a:rPr lang="en-US" sz="2600" i="1" dirty="0"/>
              <a:t>(ICLR 18)</a:t>
            </a:r>
          </a:p>
          <a:p>
            <a:pPr marL="457200" indent="-320040">
              <a:lnSpc>
                <a:spcPts val="3840"/>
              </a:lnSpc>
              <a:buFont typeface="Arial" panose="020B0604020202020204" pitchFamily="34" charset="0"/>
              <a:buChar char="•"/>
            </a:pPr>
            <a:r>
              <a:rPr lang="en-US" sz="2600" dirty="0"/>
              <a:t>Networking: congestion control </a:t>
            </a:r>
            <a:r>
              <a:rPr lang="en-US" sz="2600" i="1" dirty="0"/>
              <a:t>(ICML 19), </a:t>
            </a:r>
            <a:r>
              <a:rPr lang="en-US" sz="2600" dirty="0"/>
              <a:t>video adaptation </a:t>
            </a:r>
            <a:r>
              <a:rPr lang="en-US" sz="2600" i="1" dirty="0"/>
              <a:t>(SIGCOMM 17)</a:t>
            </a:r>
          </a:p>
          <a:p>
            <a:pPr marL="457200" indent="-320040">
              <a:lnSpc>
                <a:spcPts val="3840"/>
              </a:lnSpc>
              <a:buFont typeface="Arial" panose="020B0604020202020204" pitchFamily="34" charset="0"/>
              <a:buChar char="•"/>
            </a:pPr>
            <a:r>
              <a:rPr lang="en-US" sz="2600" dirty="0"/>
              <a:t>Databases: query optimization </a:t>
            </a:r>
            <a:r>
              <a:rPr lang="en-US" sz="2600" i="1" dirty="0"/>
              <a:t>(VLDB 19), </a:t>
            </a:r>
            <a:r>
              <a:rPr lang="en-US" sz="2600" dirty="0"/>
              <a:t>index structure </a:t>
            </a:r>
            <a:r>
              <a:rPr lang="en-US" sz="2600" i="1" dirty="0"/>
              <a:t>(SIGMOD 18)</a:t>
            </a:r>
          </a:p>
          <a:p>
            <a:pPr>
              <a:lnSpc>
                <a:spcPts val="3840"/>
              </a:lnSpc>
            </a:pPr>
            <a:endParaRPr lang="en-US" sz="2600" dirty="0"/>
          </a:p>
          <a:p>
            <a:pPr>
              <a:lnSpc>
                <a:spcPts val="3840"/>
              </a:lnSpc>
            </a:pPr>
            <a:r>
              <a:rPr lang="en-US" sz="3200" dirty="0"/>
              <a:t>Ongoing industrial push:</a:t>
            </a:r>
          </a:p>
          <a:p>
            <a:pPr marL="457200" indent="-320040">
              <a:lnSpc>
                <a:spcPts val="3840"/>
              </a:lnSpc>
              <a:buFont typeface="Arial" panose="020B0604020202020204" pitchFamily="34" charset="0"/>
              <a:buChar char="•"/>
            </a:pPr>
            <a:r>
              <a:rPr lang="en-US" sz="2600" dirty="0"/>
              <a:t>Smart Choices </a:t>
            </a:r>
            <a:r>
              <a:rPr lang="en-US" sz="2600" i="1" dirty="0"/>
              <a:t>(ICML 19)</a:t>
            </a:r>
          </a:p>
          <a:p>
            <a:pPr marL="457200" indent="-320040">
              <a:lnSpc>
                <a:spcPts val="3840"/>
              </a:lnSpc>
              <a:buFont typeface="Arial" panose="020B0604020202020204" pitchFamily="34" charset="0"/>
              <a:buChar char="•"/>
            </a:pPr>
            <a:r>
              <a:rPr lang="en-US" sz="2600" dirty="0"/>
              <a:t>Facebook Horizon </a:t>
            </a:r>
            <a:r>
              <a:rPr lang="en-US" sz="2600" i="1" dirty="0"/>
              <a:t>(ICML 19)</a:t>
            </a:r>
          </a:p>
        </p:txBody>
      </p:sp>
      <p:sp>
        <p:nvSpPr>
          <p:cNvPr id="7" name="Title 1">
            <a:extLst>
              <a:ext uri="{FF2B5EF4-FFF2-40B4-BE49-F238E27FC236}">
                <a16:creationId xmlns:a16="http://schemas.microsoft.com/office/drawing/2014/main" id="{83D83181-98F8-2441-981A-69C9A9127533}"/>
              </a:ext>
            </a:extLst>
          </p:cNvPr>
          <p:cNvSpPr>
            <a:spLocks noGrp="1"/>
          </p:cNvSpPr>
          <p:nvPr>
            <p:ph type="title"/>
          </p:nvPr>
        </p:nvSpPr>
        <p:spPr>
          <a:xfrm>
            <a:off x="838200" y="311341"/>
            <a:ext cx="10515600" cy="1325563"/>
          </a:xfrm>
        </p:spPr>
        <p:txBody>
          <a:bodyPr>
            <a:normAutofit/>
          </a:bodyPr>
          <a:lstStyle/>
          <a:p>
            <a:pPr algn="ctr"/>
            <a:r>
              <a:rPr lang="en-US" sz="4000" b="1" dirty="0"/>
              <a:t>RL in Computer Systems</a:t>
            </a:r>
          </a:p>
        </p:txBody>
      </p:sp>
    </p:spTree>
    <p:custDataLst>
      <p:tags r:id="rId1"/>
    </p:custDataLst>
    <p:extLst>
      <p:ext uri="{BB962C8B-B14F-4D97-AF65-F5344CB8AC3E}">
        <p14:creationId xmlns:p14="http://schemas.microsoft.com/office/powerpoint/2010/main" val="1457920897"/>
      </p:ext>
    </p:extLst>
  </p:cSld>
  <p:clrMapOvr>
    <a:masterClrMapping/>
  </p:clrMapOvr>
  <mc:AlternateContent xmlns:mc="http://schemas.openxmlformats.org/markup-compatibility/2006" xmlns:p14="http://schemas.microsoft.com/office/powerpoint/2010/main">
    <mc:Choice Requires="p14">
      <p:transition spd="slow" p14:dur="2000" advTm="69544"/>
    </mc:Choice>
    <mc:Fallback xmlns="">
      <p:transition spd="slow" advTm="6954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827C4F-C1E0-C946-A6D6-10323B4C25DC}"/>
              </a:ext>
            </a:extLst>
          </p:cNvPr>
          <p:cNvSpPr>
            <a:spLocks noGrp="1"/>
          </p:cNvSpPr>
          <p:nvPr>
            <p:ph type="title"/>
          </p:nvPr>
        </p:nvSpPr>
        <p:spPr>
          <a:xfrm>
            <a:off x="838200" y="311341"/>
            <a:ext cx="10515600" cy="1325563"/>
          </a:xfrm>
        </p:spPr>
        <p:txBody>
          <a:bodyPr>
            <a:normAutofit/>
          </a:bodyPr>
          <a:lstStyle/>
          <a:p>
            <a:pPr algn="ctr"/>
            <a:r>
              <a:rPr lang="en-US" sz="4000" b="1" dirty="0"/>
              <a:t>Common Platform for Benchmarking is Missing</a:t>
            </a:r>
          </a:p>
        </p:txBody>
      </p:sp>
      <p:sp>
        <p:nvSpPr>
          <p:cNvPr id="7" name="TextBox 6">
            <a:extLst>
              <a:ext uri="{FF2B5EF4-FFF2-40B4-BE49-F238E27FC236}">
                <a16:creationId xmlns:a16="http://schemas.microsoft.com/office/drawing/2014/main" id="{6DD097B7-C243-4343-9FD2-942339D9176B}"/>
              </a:ext>
            </a:extLst>
          </p:cNvPr>
          <p:cNvSpPr txBox="1"/>
          <p:nvPr/>
        </p:nvSpPr>
        <p:spPr>
          <a:xfrm>
            <a:off x="1161926" y="3015915"/>
            <a:ext cx="10837570" cy="2400657"/>
          </a:xfrm>
          <a:prstGeom prst="rect">
            <a:avLst/>
          </a:prstGeom>
          <a:noFill/>
        </p:spPr>
        <p:txBody>
          <a:bodyPr wrap="square" rtlCol="0">
            <a:spAutoFit/>
          </a:bodyPr>
          <a:lstStyle/>
          <a:p>
            <a:pPr marL="285750" indent="-256032">
              <a:buFont typeface="Arial" panose="020B0604020202020204" pitchFamily="34" charset="0"/>
              <a:buChar char="•"/>
            </a:pPr>
            <a:r>
              <a:rPr lang="en-US" sz="3000" dirty="0"/>
              <a:t>Bridge RL community to focus on algorithmic development</a:t>
            </a:r>
          </a:p>
          <a:p>
            <a:pPr marL="285750" indent="-256032">
              <a:buFont typeface="Arial" panose="020B0604020202020204" pitchFamily="34" charset="0"/>
              <a:buChar char="•"/>
            </a:pPr>
            <a:endParaRPr lang="en-US" sz="3000" dirty="0"/>
          </a:p>
          <a:p>
            <a:pPr marL="285750" indent="-256032">
              <a:buFont typeface="Arial" panose="020B0604020202020204" pitchFamily="34" charset="0"/>
              <a:buChar char="•"/>
            </a:pPr>
            <a:r>
              <a:rPr lang="en-US" sz="3000" dirty="0"/>
              <a:t>Allow easy deployment of RL controllers in real systems</a:t>
            </a:r>
          </a:p>
          <a:p>
            <a:pPr marL="285750" indent="-256032">
              <a:buFont typeface="Arial" panose="020B0604020202020204" pitchFamily="34" charset="0"/>
              <a:buChar char="•"/>
            </a:pPr>
            <a:endParaRPr lang="en-US" sz="3000" dirty="0"/>
          </a:p>
          <a:p>
            <a:pPr marL="285750" indent="-256032">
              <a:buFont typeface="Arial" panose="020B0604020202020204" pitchFamily="34" charset="0"/>
              <a:buChar char="•"/>
            </a:pPr>
            <a:r>
              <a:rPr lang="en-US" sz="3000" dirty="0"/>
              <a:t>Compare different RL algorithms in common ground</a:t>
            </a:r>
          </a:p>
        </p:txBody>
      </p:sp>
    </p:spTree>
    <p:extLst>
      <p:ext uri="{BB962C8B-B14F-4D97-AF65-F5344CB8AC3E}">
        <p14:creationId xmlns:p14="http://schemas.microsoft.com/office/powerpoint/2010/main" val="31452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0918D9-3D7A-A241-B62D-25942147F825}"/>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Park: An Open Platform</a:t>
            </a:r>
          </a:p>
        </p:txBody>
      </p:sp>
      <p:sp>
        <p:nvSpPr>
          <p:cNvPr id="4" name="Slide Number Placeholder 3">
            <a:extLst>
              <a:ext uri="{FF2B5EF4-FFF2-40B4-BE49-F238E27FC236}">
                <a16:creationId xmlns:a16="http://schemas.microsoft.com/office/drawing/2014/main" id="{EB6B246F-5C85-1F47-9CB2-E0F3B51D8A9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6</a:t>
            </a:fld>
            <a:endParaRPr lang="en-US">
              <a:solidFill>
                <a:prstClr val="black">
                  <a:tint val="75000"/>
                </a:prstClr>
              </a:solidFill>
            </a:endParaRPr>
          </a:p>
        </p:txBody>
      </p:sp>
      <p:pic>
        <p:nvPicPr>
          <p:cNvPr id="6" name="Picture 5">
            <a:extLst>
              <a:ext uri="{FF2B5EF4-FFF2-40B4-BE49-F238E27FC236}">
                <a16:creationId xmlns:a16="http://schemas.microsoft.com/office/drawing/2014/main" id="{66A56AA9-EDA1-DE41-B8F9-48A196BDEA92}"/>
              </a:ext>
            </a:extLst>
          </p:cNvPr>
          <p:cNvPicPr>
            <a:picLocks noChangeAspect="1"/>
          </p:cNvPicPr>
          <p:nvPr/>
        </p:nvPicPr>
        <p:blipFill>
          <a:blip r:embed="rId3"/>
          <a:stretch>
            <a:fillRect/>
          </a:stretch>
        </p:blipFill>
        <p:spPr>
          <a:xfrm>
            <a:off x="2792329" y="1675969"/>
            <a:ext cx="6607342" cy="3000582"/>
          </a:xfrm>
          <a:prstGeom prst="rect">
            <a:avLst/>
          </a:prstGeom>
        </p:spPr>
      </p:pic>
      <p:sp>
        <p:nvSpPr>
          <p:cNvPr id="8" name="TextBox 7">
            <a:extLst>
              <a:ext uri="{FF2B5EF4-FFF2-40B4-BE49-F238E27FC236}">
                <a16:creationId xmlns:a16="http://schemas.microsoft.com/office/drawing/2014/main" id="{FC4B6B55-473A-8B4F-9975-7C2986434FC3}"/>
              </a:ext>
            </a:extLst>
          </p:cNvPr>
          <p:cNvSpPr txBox="1"/>
          <p:nvPr/>
        </p:nvSpPr>
        <p:spPr>
          <a:xfrm>
            <a:off x="890337" y="5109855"/>
            <a:ext cx="10411326" cy="1246495"/>
          </a:xfrm>
          <a:prstGeom prst="rect">
            <a:avLst/>
          </a:prstGeom>
          <a:noFill/>
        </p:spPr>
        <p:txBody>
          <a:bodyPr wrap="square" rtlCol="0">
            <a:spAutoFit/>
          </a:bodyPr>
          <a:lstStyle/>
          <a:p>
            <a:pPr marL="285750" indent="-285750">
              <a:buFont typeface="Arial" panose="020B0604020202020204" pitchFamily="34" charset="0"/>
              <a:buChar char="•"/>
            </a:pPr>
            <a:r>
              <a:rPr lang="en-US" sz="2500" dirty="0"/>
              <a:t>12 system environments for networking, databases, distributed systems, … </a:t>
            </a:r>
          </a:p>
          <a:p>
            <a:pPr marL="285750" indent="-285750">
              <a:buFont typeface="Arial" panose="020B0604020202020204" pitchFamily="34" charset="0"/>
              <a:buChar char="•"/>
            </a:pPr>
            <a:r>
              <a:rPr lang="en-US" sz="2500" dirty="0"/>
              <a:t>Contains real system and simulation</a:t>
            </a:r>
          </a:p>
          <a:p>
            <a:pPr marL="285750" indent="-285750">
              <a:buFont typeface="Arial" panose="020B0604020202020204" pitchFamily="34" charset="0"/>
              <a:buChar char="•"/>
            </a:pPr>
            <a:r>
              <a:rPr lang="en-US" sz="2500" dirty="0"/>
              <a:t>Interact with the system with a standard API</a:t>
            </a:r>
          </a:p>
        </p:txBody>
      </p:sp>
    </p:spTree>
    <p:extLst>
      <p:ext uri="{BB962C8B-B14F-4D97-AF65-F5344CB8AC3E}">
        <p14:creationId xmlns:p14="http://schemas.microsoft.com/office/powerpoint/2010/main" val="17652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0918D9-3D7A-A241-B62D-25942147F825}"/>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Existing RL Algorithms on Park</a:t>
            </a:r>
          </a:p>
        </p:txBody>
      </p:sp>
      <p:sp>
        <p:nvSpPr>
          <p:cNvPr id="4" name="Slide Number Placeholder 3">
            <a:extLst>
              <a:ext uri="{FF2B5EF4-FFF2-40B4-BE49-F238E27FC236}">
                <a16:creationId xmlns:a16="http://schemas.microsoft.com/office/drawing/2014/main" id="{EB6B246F-5C85-1F47-9CB2-E0F3B51D8A9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7</a:t>
            </a:fld>
            <a:endParaRPr lang="en-US">
              <a:solidFill>
                <a:prstClr val="black">
                  <a:tint val="75000"/>
                </a:prstClr>
              </a:solidFill>
            </a:endParaRPr>
          </a:p>
        </p:txBody>
      </p:sp>
      <p:pic>
        <p:nvPicPr>
          <p:cNvPr id="3" name="Picture 2">
            <a:extLst>
              <a:ext uri="{FF2B5EF4-FFF2-40B4-BE49-F238E27FC236}">
                <a16:creationId xmlns:a16="http://schemas.microsoft.com/office/drawing/2014/main" id="{345A6EC7-79D4-CE44-AE18-33C9419A0D5C}"/>
              </a:ext>
            </a:extLst>
          </p:cNvPr>
          <p:cNvPicPr>
            <a:picLocks noChangeAspect="1"/>
          </p:cNvPicPr>
          <p:nvPr/>
        </p:nvPicPr>
        <p:blipFill>
          <a:blip r:embed="rId3"/>
          <a:stretch>
            <a:fillRect/>
          </a:stretch>
        </p:blipFill>
        <p:spPr>
          <a:xfrm>
            <a:off x="2449571" y="1665201"/>
            <a:ext cx="7292858" cy="4822954"/>
          </a:xfrm>
          <a:prstGeom prst="rect">
            <a:avLst/>
          </a:prstGeom>
        </p:spPr>
      </p:pic>
    </p:spTree>
    <p:extLst>
      <p:ext uri="{BB962C8B-B14F-4D97-AF65-F5344CB8AC3E}">
        <p14:creationId xmlns:p14="http://schemas.microsoft.com/office/powerpoint/2010/main" val="146300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8D0F0-B4A9-5D4C-B1D7-D5D58CBCB400}"/>
              </a:ext>
            </a:extLst>
          </p:cNvPr>
          <p:cNvSpPr>
            <a:spLocks noGrp="1"/>
          </p:cNvSpPr>
          <p:nvPr>
            <p:ph idx="1"/>
          </p:nvPr>
        </p:nvSpPr>
        <p:spPr/>
        <p:txBody>
          <a:bodyPr>
            <a:normAutofit/>
          </a:bodyPr>
          <a:lstStyle/>
          <a:p>
            <a:r>
              <a:rPr lang="en-US" sz="3200" dirty="0"/>
              <a:t>Extremely long delay in reward feedback</a:t>
            </a:r>
          </a:p>
        </p:txBody>
      </p:sp>
      <p:sp>
        <p:nvSpPr>
          <p:cNvPr id="4" name="Title 1">
            <a:extLst>
              <a:ext uri="{FF2B5EF4-FFF2-40B4-BE49-F238E27FC236}">
                <a16:creationId xmlns:a16="http://schemas.microsoft.com/office/drawing/2014/main" id="{B385BDFD-1A3D-EE45-B602-1E953E16E1D9}"/>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Challenges</a:t>
            </a:r>
          </a:p>
        </p:txBody>
      </p:sp>
      <p:pic>
        <p:nvPicPr>
          <p:cNvPr id="6" name="Picture 5">
            <a:extLst>
              <a:ext uri="{FF2B5EF4-FFF2-40B4-BE49-F238E27FC236}">
                <a16:creationId xmlns:a16="http://schemas.microsoft.com/office/drawing/2014/main" id="{3E6FEC80-6330-5D43-8934-3EC4E66832A4}"/>
              </a:ext>
            </a:extLst>
          </p:cNvPr>
          <p:cNvPicPr>
            <a:picLocks noChangeAspect="1"/>
          </p:cNvPicPr>
          <p:nvPr/>
        </p:nvPicPr>
        <p:blipFill>
          <a:blip r:embed="rId3"/>
          <a:stretch>
            <a:fillRect/>
          </a:stretch>
        </p:blipFill>
        <p:spPr>
          <a:xfrm>
            <a:off x="948266" y="2763563"/>
            <a:ext cx="2760134" cy="2754535"/>
          </a:xfrm>
          <a:prstGeom prst="rect">
            <a:avLst/>
          </a:prstGeom>
        </p:spPr>
      </p:pic>
      <p:pic>
        <p:nvPicPr>
          <p:cNvPr id="10" name="Picture 9">
            <a:extLst>
              <a:ext uri="{FF2B5EF4-FFF2-40B4-BE49-F238E27FC236}">
                <a16:creationId xmlns:a16="http://schemas.microsoft.com/office/drawing/2014/main" id="{61DCACC3-0AB3-FB42-9A2B-34E3E5B22057}"/>
              </a:ext>
            </a:extLst>
          </p:cNvPr>
          <p:cNvPicPr>
            <a:picLocks noChangeAspect="1"/>
          </p:cNvPicPr>
          <p:nvPr/>
        </p:nvPicPr>
        <p:blipFill>
          <a:blip r:embed="rId4"/>
          <a:stretch>
            <a:fillRect/>
          </a:stretch>
        </p:blipFill>
        <p:spPr>
          <a:xfrm>
            <a:off x="4350180" y="2856756"/>
            <a:ext cx="2530101" cy="2568148"/>
          </a:xfrm>
          <a:prstGeom prst="rect">
            <a:avLst/>
          </a:prstGeom>
        </p:spPr>
      </p:pic>
      <p:pic>
        <p:nvPicPr>
          <p:cNvPr id="12" name="Picture 11">
            <a:extLst>
              <a:ext uri="{FF2B5EF4-FFF2-40B4-BE49-F238E27FC236}">
                <a16:creationId xmlns:a16="http://schemas.microsoft.com/office/drawing/2014/main" id="{538CA6A1-845D-454C-B812-9770359D4037}"/>
              </a:ext>
            </a:extLst>
          </p:cNvPr>
          <p:cNvPicPr>
            <a:picLocks noChangeAspect="1"/>
          </p:cNvPicPr>
          <p:nvPr/>
        </p:nvPicPr>
        <p:blipFill>
          <a:blip r:embed="rId5"/>
          <a:stretch>
            <a:fillRect/>
          </a:stretch>
        </p:blipFill>
        <p:spPr>
          <a:xfrm>
            <a:off x="7395015" y="2634737"/>
            <a:ext cx="4279673" cy="2950634"/>
          </a:xfrm>
          <a:prstGeom prst="rect">
            <a:avLst/>
          </a:prstGeom>
        </p:spPr>
      </p:pic>
      <p:sp>
        <p:nvSpPr>
          <p:cNvPr id="13" name="TextBox 12">
            <a:extLst>
              <a:ext uri="{FF2B5EF4-FFF2-40B4-BE49-F238E27FC236}">
                <a16:creationId xmlns:a16="http://schemas.microsoft.com/office/drawing/2014/main" id="{A485B95E-F35E-5F4D-AB4D-6541B4CDF796}"/>
              </a:ext>
            </a:extLst>
          </p:cNvPr>
          <p:cNvSpPr txBox="1"/>
          <p:nvPr/>
        </p:nvSpPr>
        <p:spPr>
          <a:xfrm>
            <a:off x="865977" y="5776852"/>
            <a:ext cx="2924711" cy="430887"/>
          </a:xfrm>
          <a:prstGeom prst="rect">
            <a:avLst/>
          </a:prstGeom>
          <a:noFill/>
        </p:spPr>
        <p:txBody>
          <a:bodyPr wrap="none" rtlCol="0">
            <a:spAutoFit/>
          </a:bodyPr>
          <a:lstStyle/>
          <a:p>
            <a:r>
              <a:rPr lang="en-US" sz="2200" dirty="0"/>
              <a:t>Game of Go: &lt;400 steps</a:t>
            </a:r>
          </a:p>
        </p:txBody>
      </p:sp>
      <p:sp>
        <p:nvSpPr>
          <p:cNvPr id="14" name="TextBox 13">
            <a:extLst>
              <a:ext uri="{FF2B5EF4-FFF2-40B4-BE49-F238E27FC236}">
                <a16:creationId xmlns:a16="http://schemas.microsoft.com/office/drawing/2014/main" id="{1F8C0D29-796C-EC47-9440-579F60F7E8A9}"/>
              </a:ext>
            </a:extLst>
          </p:cNvPr>
          <p:cNvSpPr txBox="1"/>
          <p:nvPr/>
        </p:nvSpPr>
        <p:spPr>
          <a:xfrm>
            <a:off x="4350180" y="5776851"/>
            <a:ext cx="2523704" cy="430887"/>
          </a:xfrm>
          <a:prstGeom prst="rect">
            <a:avLst/>
          </a:prstGeom>
          <a:noFill/>
        </p:spPr>
        <p:txBody>
          <a:bodyPr wrap="none" rtlCol="0">
            <a:spAutoFit/>
          </a:bodyPr>
          <a:lstStyle/>
          <a:p>
            <a:r>
              <a:rPr lang="en-US" sz="2200" dirty="0" err="1"/>
              <a:t>Dota</a:t>
            </a:r>
            <a:r>
              <a:rPr lang="en-US" sz="2200" dirty="0"/>
              <a:t> 2: 80,000 steps</a:t>
            </a:r>
          </a:p>
        </p:txBody>
      </p:sp>
      <p:sp>
        <p:nvSpPr>
          <p:cNvPr id="15" name="TextBox 14">
            <a:extLst>
              <a:ext uri="{FF2B5EF4-FFF2-40B4-BE49-F238E27FC236}">
                <a16:creationId xmlns:a16="http://schemas.microsoft.com/office/drawing/2014/main" id="{D0A9F04F-4C31-3940-8801-F168758C7F0C}"/>
              </a:ext>
            </a:extLst>
          </p:cNvPr>
          <p:cNvSpPr txBox="1"/>
          <p:nvPr/>
        </p:nvSpPr>
        <p:spPr>
          <a:xfrm>
            <a:off x="7627856" y="5616147"/>
            <a:ext cx="3813993" cy="769441"/>
          </a:xfrm>
          <a:prstGeom prst="rect">
            <a:avLst/>
          </a:prstGeom>
          <a:noFill/>
        </p:spPr>
        <p:txBody>
          <a:bodyPr wrap="none" rtlCol="0">
            <a:spAutoFit/>
          </a:bodyPr>
          <a:lstStyle/>
          <a:p>
            <a:pPr algn="ctr"/>
            <a:r>
              <a:rPr lang="en-US" sz="2200" dirty="0"/>
              <a:t>CDN cache: each reward delays </a:t>
            </a:r>
          </a:p>
          <a:p>
            <a:pPr algn="ctr"/>
            <a:r>
              <a:rPr lang="en-US" sz="2200" dirty="0"/>
              <a:t>&gt; millions of steps</a:t>
            </a:r>
          </a:p>
        </p:txBody>
      </p:sp>
      <p:sp>
        <p:nvSpPr>
          <p:cNvPr id="16" name="TextBox 15">
            <a:extLst>
              <a:ext uri="{FF2B5EF4-FFF2-40B4-BE49-F238E27FC236}">
                <a16:creationId xmlns:a16="http://schemas.microsoft.com/office/drawing/2014/main" id="{D6E24A7A-FD0F-7140-A7D3-1A4738AF878F}"/>
              </a:ext>
            </a:extLst>
          </p:cNvPr>
          <p:cNvSpPr txBox="1"/>
          <p:nvPr/>
        </p:nvSpPr>
        <p:spPr>
          <a:xfrm>
            <a:off x="0" y="6488155"/>
            <a:ext cx="10380132" cy="292388"/>
          </a:xfrm>
          <a:prstGeom prst="rect">
            <a:avLst/>
          </a:prstGeom>
          <a:noFill/>
        </p:spPr>
        <p:txBody>
          <a:bodyPr wrap="square" rtlCol="0">
            <a:spAutoFit/>
          </a:bodyPr>
          <a:lstStyle/>
          <a:p>
            <a:pPr marL="342900" indent="-182880">
              <a:buFont typeface="Arial" panose="020B0604020202020204" pitchFamily="34" charset="0"/>
              <a:buChar char="•"/>
            </a:pPr>
            <a:r>
              <a:rPr lang="en-US" sz="1300" b="1" dirty="0"/>
              <a:t>Learning Caching Policies with Subsampling</a:t>
            </a:r>
            <a:r>
              <a:rPr lang="en-US" sz="1300" dirty="0"/>
              <a:t>. H. Wang, H. He, M. Alizadeh, H. Mao. </a:t>
            </a:r>
            <a:r>
              <a:rPr lang="en-US" sz="1300" i="1" dirty="0" err="1"/>
              <a:t>NeurIPS</a:t>
            </a:r>
            <a:r>
              <a:rPr lang="en-US" sz="1300" i="1" dirty="0"/>
              <a:t> Machine Learning for Systems Workshop</a:t>
            </a:r>
            <a:r>
              <a:rPr lang="en-US" sz="1300" dirty="0"/>
              <a:t>, 2019.</a:t>
            </a:r>
          </a:p>
        </p:txBody>
      </p:sp>
    </p:spTree>
    <p:extLst>
      <p:ext uri="{BB962C8B-B14F-4D97-AF65-F5344CB8AC3E}">
        <p14:creationId xmlns:p14="http://schemas.microsoft.com/office/powerpoint/2010/main" val="74742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8D0F0-B4A9-5D4C-B1D7-D5D58CBCB400}"/>
              </a:ext>
            </a:extLst>
          </p:cNvPr>
          <p:cNvSpPr>
            <a:spLocks noGrp="1"/>
          </p:cNvSpPr>
          <p:nvPr>
            <p:ph idx="1"/>
          </p:nvPr>
        </p:nvSpPr>
        <p:spPr>
          <a:xfrm>
            <a:off x="838200" y="1825624"/>
            <a:ext cx="12477268" cy="5163073"/>
          </a:xfrm>
        </p:spPr>
        <p:txBody>
          <a:bodyPr>
            <a:normAutofit/>
          </a:bodyPr>
          <a:lstStyle/>
          <a:p>
            <a:r>
              <a:rPr lang="en-US" sz="3200" dirty="0"/>
              <a:t>Infinite horizon</a:t>
            </a:r>
          </a:p>
        </p:txBody>
      </p:sp>
      <p:sp>
        <p:nvSpPr>
          <p:cNvPr id="4" name="Title 1">
            <a:extLst>
              <a:ext uri="{FF2B5EF4-FFF2-40B4-BE49-F238E27FC236}">
                <a16:creationId xmlns:a16="http://schemas.microsoft.com/office/drawing/2014/main" id="{B385BDFD-1A3D-EE45-B602-1E953E16E1D9}"/>
              </a:ext>
            </a:extLst>
          </p:cNvPr>
          <p:cNvSpPr txBox="1">
            <a:spLocks/>
          </p:cNvSpPr>
          <p:nvPr/>
        </p:nvSpPr>
        <p:spPr>
          <a:xfrm>
            <a:off x="635669" y="369845"/>
            <a:ext cx="10920662" cy="100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Challenges</a:t>
            </a:r>
          </a:p>
        </p:txBody>
      </p:sp>
      <p:sp>
        <p:nvSpPr>
          <p:cNvPr id="2" name="Rectangle 1">
            <a:extLst>
              <a:ext uri="{FF2B5EF4-FFF2-40B4-BE49-F238E27FC236}">
                <a16:creationId xmlns:a16="http://schemas.microsoft.com/office/drawing/2014/main" id="{4B2C4FB8-CF43-3741-A9D4-9320D14096A2}"/>
              </a:ext>
            </a:extLst>
          </p:cNvPr>
          <p:cNvSpPr/>
          <p:nvPr/>
        </p:nvSpPr>
        <p:spPr>
          <a:xfrm>
            <a:off x="635669" y="4413510"/>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t>
            </a:r>
            <a:r>
              <a:rPr lang="en-US" sz="2800" baseline="-25000" dirty="0" err="1">
                <a:solidFill>
                  <a:schemeClr val="tx1"/>
                </a:solidFill>
              </a:rPr>
              <a:t>t</a:t>
            </a:r>
            <a:endParaRPr lang="en-US" sz="2800" dirty="0">
              <a:solidFill>
                <a:schemeClr val="tx1"/>
              </a:solidFill>
            </a:endParaRPr>
          </a:p>
        </p:txBody>
      </p:sp>
      <p:sp>
        <p:nvSpPr>
          <p:cNvPr id="17" name="Rectangle 16">
            <a:extLst>
              <a:ext uri="{FF2B5EF4-FFF2-40B4-BE49-F238E27FC236}">
                <a16:creationId xmlns:a16="http://schemas.microsoft.com/office/drawing/2014/main" id="{D43E0A52-1A41-E649-8D4D-35DB2653A903}"/>
              </a:ext>
            </a:extLst>
          </p:cNvPr>
          <p:cNvSpPr/>
          <p:nvPr/>
        </p:nvSpPr>
        <p:spPr>
          <a:xfrm>
            <a:off x="1889840" y="4413510"/>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a:t>
            </a:r>
            <a:r>
              <a:rPr lang="en-US" sz="2800" baseline="-25000" dirty="0">
                <a:solidFill>
                  <a:schemeClr val="tx1"/>
                </a:solidFill>
              </a:rPr>
              <a:t>t+1</a:t>
            </a:r>
            <a:endParaRPr lang="en-US" sz="2800" dirty="0">
              <a:solidFill>
                <a:schemeClr val="tx1"/>
              </a:solidFill>
            </a:endParaRPr>
          </a:p>
        </p:txBody>
      </p:sp>
      <p:sp>
        <p:nvSpPr>
          <p:cNvPr id="18" name="Rectangle 17">
            <a:extLst>
              <a:ext uri="{FF2B5EF4-FFF2-40B4-BE49-F238E27FC236}">
                <a16:creationId xmlns:a16="http://schemas.microsoft.com/office/drawing/2014/main" id="{A4DEA99C-52CE-EB49-9CD8-A80F50A0F215}"/>
              </a:ext>
            </a:extLst>
          </p:cNvPr>
          <p:cNvSpPr/>
          <p:nvPr/>
        </p:nvSpPr>
        <p:spPr>
          <a:xfrm>
            <a:off x="3144011" y="4413510"/>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a:t>
            </a:r>
            <a:r>
              <a:rPr lang="en-US" sz="2800" baseline="-25000" dirty="0">
                <a:solidFill>
                  <a:schemeClr val="tx1"/>
                </a:solidFill>
              </a:rPr>
              <a:t>t+2</a:t>
            </a:r>
            <a:endParaRPr lang="en-US" sz="2800" dirty="0">
              <a:solidFill>
                <a:schemeClr val="tx1"/>
              </a:solidFill>
            </a:endParaRPr>
          </a:p>
        </p:txBody>
      </p:sp>
      <p:sp>
        <p:nvSpPr>
          <p:cNvPr id="19" name="Rectangle 18">
            <a:extLst>
              <a:ext uri="{FF2B5EF4-FFF2-40B4-BE49-F238E27FC236}">
                <a16:creationId xmlns:a16="http://schemas.microsoft.com/office/drawing/2014/main" id="{106A4834-5FB0-CF44-831E-CFD6947A7869}"/>
              </a:ext>
            </a:extLst>
          </p:cNvPr>
          <p:cNvSpPr/>
          <p:nvPr/>
        </p:nvSpPr>
        <p:spPr>
          <a:xfrm>
            <a:off x="4886766" y="4413510"/>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t>
            </a:r>
            <a:r>
              <a:rPr lang="en-US" sz="2800" baseline="-25000" dirty="0" err="1">
                <a:solidFill>
                  <a:schemeClr val="tx1"/>
                </a:solidFill>
              </a:rPr>
              <a:t>t+n</a:t>
            </a:r>
            <a:endParaRPr lang="en-US" sz="2800" dirty="0">
              <a:solidFill>
                <a:schemeClr val="tx1"/>
              </a:solidFill>
            </a:endParaRPr>
          </a:p>
        </p:txBody>
      </p:sp>
      <p:sp>
        <p:nvSpPr>
          <p:cNvPr id="7" name="TextBox 6">
            <a:extLst>
              <a:ext uri="{FF2B5EF4-FFF2-40B4-BE49-F238E27FC236}">
                <a16:creationId xmlns:a16="http://schemas.microsoft.com/office/drawing/2014/main" id="{2A74309C-30CA-2543-B57A-F9F1F41189DD}"/>
              </a:ext>
            </a:extLst>
          </p:cNvPr>
          <p:cNvSpPr txBox="1"/>
          <p:nvPr/>
        </p:nvSpPr>
        <p:spPr>
          <a:xfrm>
            <a:off x="4156689" y="4413510"/>
            <a:ext cx="450764" cy="553998"/>
          </a:xfrm>
          <a:prstGeom prst="rect">
            <a:avLst/>
          </a:prstGeom>
          <a:noFill/>
        </p:spPr>
        <p:txBody>
          <a:bodyPr wrap="none" rtlCol="0">
            <a:spAutoFit/>
          </a:bodyPr>
          <a:lstStyle/>
          <a:p>
            <a:r>
              <a:rPr lang="en-US" sz="3000" dirty="0"/>
              <a:t>…</a:t>
            </a:r>
          </a:p>
        </p:txBody>
      </p:sp>
      <p:cxnSp>
        <p:nvCxnSpPr>
          <p:cNvPr id="9" name="Curved Connector 8">
            <a:extLst>
              <a:ext uri="{FF2B5EF4-FFF2-40B4-BE49-F238E27FC236}">
                <a16:creationId xmlns:a16="http://schemas.microsoft.com/office/drawing/2014/main" id="{1D431F6D-6547-1A46-BDAD-2AFC5FBFFC67}"/>
              </a:ext>
            </a:extLst>
          </p:cNvPr>
          <p:cNvCxnSpPr>
            <a:stCxn id="17" idx="0"/>
            <a:endCxn id="2" idx="0"/>
          </p:cNvCxnSpPr>
          <p:nvPr/>
        </p:nvCxnSpPr>
        <p:spPr>
          <a:xfrm rot="16200000" flipV="1">
            <a:off x="1629438" y="3786424"/>
            <a:ext cx="12700" cy="1254171"/>
          </a:xfrm>
          <a:prstGeom prst="curvedConnector3">
            <a:avLst>
              <a:gd name="adj1" fmla="val 1800000"/>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D092CF82-B627-AF41-A628-E86BD94ADA80}"/>
              </a:ext>
            </a:extLst>
          </p:cNvPr>
          <p:cNvCxnSpPr>
            <a:cxnSpLocks/>
            <a:stCxn id="18" idx="0"/>
            <a:endCxn id="2" idx="0"/>
          </p:cNvCxnSpPr>
          <p:nvPr/>
        </p:nvCxnSpPr>
        <p:spPr>
          <a:xfrm rot="16200000" flipV="1">
            <a:off x="2256523" y="3159339"/>
            <a:ext cx="12700" cy="2508342"/>
          </a:xfrm>
          <a:prstGeom prst="curvedConnector3">
            <a:avLst>
              <a:gd name="adj1" fmla="val 472173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954B252-6270-4147-8D84-A0E7284F7EE4}"/>
              </a:ext>
            </a:extLst>
          </p:cNvPr>
          <p:cNvCxnSpPr>
            <a:cxnSpLocks/>
            <a:stCxn id="19" idx="0"/>
            <a:endCxn id="2" idx="0"/>
          </p:cNvCxnSpPr>
          <p:nvPr/>
        </p:nvCxnSpPr>
        <p:spPr>
          <a:xfrm rot="16200000" flipV="1">
            <a:off x="3127901" y="2287961"/>
            <a:ext cx="12700" cy="4251097"/>
          </a:xfrm>
          <a:prstGeom prst="curvedConnector3">
            <a:avLst>
              <a:gd name="adj1" fmla="val 9104354"/>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ED7AEE9-77F7-ED47-937F-73CCA9E7A04F}"/>
              </a:ext>
            </a:extLst>
          </p:cNvPr>
          <p:cNvSpPr txBox="1"/>
          <p:nvPr/>
        </p:nvSpPr>
        <p:spPr>
          <a:xfrm>
            <a:off x="1929189" y="3837191"/>
            <a:ext cx="327334" cy="477054"/>
          </a:xfrm>
          <a:prstGeom prst="rect">
            <a:avLst/>
          </a:prstGeom>
          <a:noFill/>
        </p:spPr>
        <p:txBody>
          <a:bodyPr wrap="none" rtlCol="0">
            <a:spAutoFit/>
          </a:bodyPr>
          <a:lstStyle/>
          <a:p>
            <a:r>
              <a:rPr lang="el-GR" sz="2500" dirty="0"/>
              <a:t>γ</a:t>
            </a:r>
            <a:endParaRPr lang="en-US" sz="2500" dirty="0"/>
          </a:p>
        </p:txBody>
      </p:sp>
      <p:sp>
        <p:nvSpPr>
          <p:cNvPr id="28" name="TextBox 27">
            <a:extLst>
              <a:ext uri="{FF2B5EF4-FFF2-40B4-BE49-F238E27FC236}">
                <a16:creationId xmlns:a16="http://schemas.microsoft.com/office/drawing/2014/main" id="{3BAE6758-7C5A-314E-81ED-2A8CF81E81CC}"/>
              </a:ext>
            </a:extLst>
          </p:cNvPr>
          <p:cNvSpPr txBox="1"/>
          <p:nvPr/>
        </p:nvSpPr>
        <p:spPr>
          <a:xfrm>
            <a:off x="2970584" y="3484103"/>
            <a:ext cx="436338" cy="477054"/>
          </a:xfrm>
          <a:prstGeom prst="rect">
            <a:avLst/>
          </a:prstGeom>
          <a:noFill/>
        </p:spPr>
        <p:txBody>
          <a:bodyPr wrap="none" rtlCol="0">
            <a:spAutoFit/>
          </a:bodyPr>
          <a:lstStyle/>
          <a:p>
            <a:r>
              <a:rPr lang="el-GR" sz="2500" dirty="0"/>
              <a:t>γ</a:t>
            </a:r>
            <a:r>
              <a:rPr lang="en-US" sz="2500" baseline="30000" dirty="0"/>
              <a:t>2</a:t>
            </a:r>
            <a:endParaRPr lang="en-US" sz="2500" dirty="0"/>
          </a:p>
        </p:txBody>
      </p:sp>
      <p:sp>
        <p:nvSpPr>
          <p:cNvPr id="29" name="TextBox 28">
            <a:extLst>
              <a:ext uri="{FF2B5EF4-FFF2-40B4-BE49-F238E27FC236}">
                <a16:creationId xmlns:a16="http://schemas.microsoft.com/office/drawing/2014/main" id="{67DE7340-855B-3348-8666-ABADEB1DF069}"/>
              </a:ext>
            </a:extLst>
          </p:cNvPr>
          <p:cNvSpPr txBox="1"/>
          <p:nvPr/>
        </p:nvSpPr>
        <p:spPr>
          <a:xfrm>
            <a:off x="4443786" y="3043837"/>
            <a:ext cx="439544" cy="477054"/>
          </a:xfrm>
          <a:prstGeom prst="rect">
            <a:avLst/>
          </a:prstGeom>
          <a:noFill/>
        </p:spPr>
        <p:txBody>
          <a:bodyPr wrap="none" rtlCol="0">
            <a:spAutoFit/>
          </a:bodyPr>
          <a:lstStyle/>
          <a:p>
            <a:r>
              <a:rPr lang="el-GR" sz="2500" dirty="0"/>
              <a:t>γ</a:t>
            </a:r>
            <a:r>
              <a:rPr lang="en-US" sz="2500" baseline="30000" dirty="0"/>
              <a:t>n</a:t>
            </a:r>
            <a:endParaRPr lang="en-US" sz="2500" dirty="0"/>
          </a:p>
        </p:txBody>
      </p:sp>
      <p:sp>
        <p:nvSpPr>
          <p:cNvPr id="38" name="Rectangle 37">
            <a:extLst>
              <a:ext uri="{FF2B5EF4-FFF2-40B4-BE49-F238E27FC236}">
                <a16:creationId xmlns:a16="http://schemas.microsoft.com/office/drawing/2014/main" id="{F4B5C79E-FCC8-BF45-BDBA-F59E82E424E7}"/>
              </a:ext>
            </a:extLst>
          </p:cNvPr>
          <p:cNvSpPr/>
          <p:nvPr/>
        </p:nvSpPr>
        <p:spPr>
          <a:xfrm>
            <a:off x="6806667" y="3453188"/>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t>
            </a:r>
            <a:r>
              <a:rPr lang="en-US" sz="2800" baseline="-25000" dirty="0" err="1">
                <a:solidFill>
                  <a:schemeClr val="tx1"/>
                </a:solidFill>
              </a:rPr>
              <a:t>t</a:t>
            </a:r>
            <a:endParaRPr lang="en-US" sz="2800" dirty="0">
              <a:solidFill>
                <a:schemeClr val="tx1"/>
              </a:solidFill>
            </a:endParaRPr>
          </a:p>
        </p:txBody>
      </p:sp>
      <p:sp>
        <p:nvSpPr>
          <p:cNvPr id="39" name="Rectangle 38">
            <a:extLst>
              <a:ext uri="{FF2B5EF4-FFF2-40B4-BE49-F238E27FC236}">
                <a16:creationId xmlns:a16="http://schemas.microsoft.com/office/drawing/2014/main" id="{2895E6C6-3172-C14A-9206-F06D2E51BAE2}"/>
              </a:ext>
            </a:extLst>
          </p:cNvPr>
          <p:cNvSpPr/>
          <p:nvPr/>
        </p:nvSpPr>
        <p:spPr>
          <a:xfrm>
            <a:off x="8060838" y="3453188"/>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a:t>
            </a:r>
            <a:r>
              <a:rPr lang="en-US" sz="2800" baseline="-25000" dirty="0">
                <a:solidFill>
                  <a:schemeClr val="tx1"/>
                </a:solidFill>
              </a:rPr>
              <a:t>t+1</a:t>
            </a:r>
            <a:endParaRPr lang="en-US" sz="2800" dirty="0">
              <a:solidFill>
                <a:schemeClr val="tx1"/>
              </a:solidFill>
            </a:endParaRPr>
          </a:p>
        </p:txBody>
      </p:sp>
      <p:sp>
        <p:nvSpPr>
          <p:cNvPr id="40" name="Rectangle 39">
            <a:extLst>
              <a:ext uri="{FF2B5EF4-FFF2-40B4-BE49-F238E27FC236}">
                <a16:creationId xmlns:a16="http://schemas.microsoft.com/office/drawing/2014/main" id="{3988C6A1-583F-EA46-AF6E-6C33C4A6C454}"/>
              </a:ext>
            </a:extLst>
          </p:cNvPr>
          <p:cNvSpPr/>
          <p:nvPr/>
        </p:nvSpPr>
        <p:spPr>
          <a:xfrm>
            <a:off x="9315009" y="3453188"/>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a:t>
            </a:r>
            <a:r>
              <a:rPr lang="en-US" sz="2800" baseline="-25000" dirty="0">
                <a:solidFill>
                  <a:schemeClr val="tx1"/>
                </a:solidFill>
              </a:rPr>
              <a:t>t+2</a:t>
            </a:r>
            <a:endParaRPr lang="en-US" sz="2800" dirty="0">
              <a:solidFill>
                <a:schemeClr val="tx1"/>
              </a:solidFill>
            </a:endParaRPr>
          </a:p>
        </p:txBody>
      </p:sp>
      <p:sp>
        <p:nvSpPr>
          <p:cNvPr id="41" name="Rectangle 40">
            <a:extLst>
              <a:ext uri="{FF2B5EF4-FFF2-40B4-BE49-F238E27FC236}">
                <a16:creationId xmlns:a16="http://schemas.microsoft.com/office/drawing/2014/main" id="{B10B3AF4-4C3D-9443-A3D2-302F17C738E3}"/>
              </a:ext>
            </a:extLst>
          </p:cNvPr>
          <p:cNvSpPr/>
          <p:nvPr/>
        </p:nvSpPr>
        <p:spPr>
          <a:xfrm>
            <a:off x="11057764" y="3453188"/>
            <a:ext cx="733366" cy="7032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t>
            </a:r>
            <a:r>
              <a:rPr lang="en-US" sz="2800" baseline="-25000" dirty="0" err="1">
                <a:solidFill>
                  <a:schemeClr val="tx1"/>
                </a:solidFill>
              </a:rPr>
              <a:t>t+n</a:t>
            </a:r>
            <a:endParaRPr lang="en-US" sz="2800" dirty="0">
              <a:solidFill>
                <a:schemeClr val="tx1"/>
              </a:solidFill>
            </a:endParaRPr>
          </a:p>
        </p:txBody>
      </p:sp>
      <p:sp>
        <p:nvSpPr>
          <p:cNvPr id="42" name="TextBox 41">
            <a:extLst>
              <a:ext uri="{FF2B5EF4-FFF2-40B4-BE49-F238E27FC236}">
                <a16:creationId xmlns:a16="http://schemas.microsoft.com/office/drawing/2014/main" id="{09547A9D-BCAA-C646-88B0-E6DF4F2E98E8}"/>
              </a:ext>
            </a:extLst>
          </p:cNvPr>
          <p:cNvSpPr txBox="1"/>
          <p:nvPr/>
        </p:nvSpPr>
        <p:spPr>
          <a:xfrm>
            <a:off x="10327687" y="3453188"/>
            <a:ext cx="450764" cy="553998"/>
          </a:xfrm>
          <a:prstGeom prst="rect">
            <a:avLst/>
          </a:prstGeom>
          <a:noFill/>
        </p:spPr>
        <p:txBody>
          <a:bodyPr wrap="none" rtlCol="0">
            <a:spAutoFit/>
          </a:bodyPr>
          <a:lstStyle/>
          <a:p>
            <a:r>
              <a:rPr lang="en-US" sz="3000" dirty="0"/>
              <a:t>…</a:t>
            </a:r>
          </a:p>
        </p:txBody>
      </p:sp>
      <p:cxnSp>
        <p:nvCxnSpPr>
          <p:cNvPr id="47" name="Straight Arrow Connector 46">
            <a:extLst>
              <a:ext uri="{FF2B5EF4-FFF2-40B4-BE49-F238E27FC236}">
                <a16:creationId xmlns:a16="http://schemas.microsoft.com/office/drawing/2014/main" id="{F47338B8-66D3-884F-AD5B-7EE5279698B8}"/>
              </a:ext>
            </a:extLst>
          </p:cNvPr>
          <p:cNvCxnSpPr>
            <a:stCxn id="39" idx="1"/>
            <a:endCxn id="38" idx="3"/>
          </p:cNvCxnSpPr>
          <p:nvPr/>
        </p:nvCxnSpPr>
        <p:spPr>
          <a:xfrm flipH="1">
            <a:off x="7540033" y="3804802"/>
            <a:ext cx="52080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0CB5768-D293-AB4D-A479-B710F698D4F5}"/>
              </a:ext>
            </a:extLst>
          </p:cNvPr>
          <p:cNvCxnSpPr>
            <a:cxnSpLocks/>
            <a:stCxn id="40" idx="1"/>
            <a:endCxn id="39" idx="3"/>
          </p:cNvCxnSpPr>
          <p:nvPr/>
        </p:nvCxnSpPr>
        <p:spPr>
          <a:xfrm flipH="1">
            <a:off x="8794204" y="3804802"/>
            <a:ext cx="52080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7EC89D3-D110-1A4A-98BA-32E3D79F547D}"/>
              </a:ext>
            </a:extLst>
          </p:cNvPr>
          <p:cNvSpPr txBox="1"/>
          <p:nvPr/>
        </p:nvSpPr>
        <p:spPr>
          <a:xfrm>
            <a:off x="1264201" y="5663967"/>
            <a:ext cx="3759619" cy="430887"/>
          </a:xfrm>
          <a:prstGeom prst="rect">
            <a:avLst/>
          </a:prstGeom>
          <a:noFill/>
        </p:spPr>
        <p:txBody>
          <a:bodyPr wrap="none" rtlCol="0">
            <a:spAutoFit/>
          </a:bodyPr>
          <a:lstStyle/>
          <a:p>
            <a:r>
              <a:rPr lang="en-US" sz="2200" dirty="0"/>
              <a:t>Discounted reward formulation</a:t>
            </a:r>
          </a:p>
        </p:txBody>
      </p:sp>
      <p:sp>
        <p:nvSpPr>
          <p:cNvPr id="52" name="TextBox 51">
            <a:extLst>
              <a:ext uri="{FF2B5EF4-FFF2-40B4-BE49-F238E27FC236}">
                <a16:creationId xmlns:a16="http://schemas.microsoft.com/office/drawing/2014/main" id="{6F956A14-952F-6D45-9950-8C581DE35B6A}"/>
              </a:ext>
            </a:extLst>
          </p:cNvPr>
          <p:cNvSpPr txBox="1"/>
          <p:nvPr/>
        </p:nvSpPr>
        <p:spPr>
          <a:xfrm>
            <a:off x="7662154" y="5663966"/>
            <a:ext cx="3395610" cy="430887"/>
          </a:xfrm>
          <a:prstGeom prst="rect">
            <a:avLst/>
          </a:prstGeom>
          <a:noFill/>
        </p:spPr>
        <p:txBody>
          <a:bodyPr wrap="none" rtlCol="0">
            <a:spAutoFit/>
          </a:bodyPr>
          <a:lstStyle/>
          <a:p>
            <a:r>
              <a:rPr lang="en-US" sz="2200" dirty="0"/>
              <a:t>Average reward formulation</a:t>
            </a:r>
          </a:p>
        </p:txBody>
      </p:sp>
      <p:pic>
        <p:nvPicPr>
          <p:cNvPr id="54" name="Picture 53">
            <a:extLst>
              <a:ext uri="{FF2B5EF4-FFF2-40B4-BE49-F238E27FC236}">
                <a16:creationId xmlns:a16="http://schemas.microsoft.com/office/drawing/2014/main" id="{2B7AE01F-C475-E54F-9156-B10BB07B5161}"/>
              </a:ext>
            </a:extLst>
          </p:cNvPr>
          <p:cNvPicPr>
            <a:picLocks noChangeAspect="1"/>
          </p:cNvPicPr>
          <p:nvPr/>
        </p:nvPicPr>
        <p:blipFill>
          <a:blip r:embed="rId3"/>
          <a:stretch>
            <a:fillRect/>
          </a:stretch>
        </p:blipFill>
        <p:spPr>
          <a:xfrm>
            <a:off x="7367479" y="4492330"/>
            <a:ext cx="3640315" cy="888874"/>
          </a:xfrm>
          <a:prstGeom prst="rect">
            <a:avLst/>
          </a:prstGeom>
        </p:spPr>
      </p:pic>
    </p:spTree>
    <p:extLst>
      <p:ext uri="{BB962C8B-B14F-4D97-AF65-F5344CB8AC3E}">
        <p14:creationId xmlns:p14="http://schemas.microsoft.com/office/powerpoint/2010/main" val="3918248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28375</TotalTime>
  <Words>2936</Words>
  <Application>Microsoft Macintosh PowerPoint</Application>
  <PresentationFormat>Widescreen</PresentationFormat>
  <Paragraphs>197</Paragraphs>
  <Slides>13</Slides>
  <Notes>13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Park: An Open Platform for Learning-  Augmented Systems </vt:lpstr>
      <vt:lpstr>PowerPoint Presentation</vt:lpstr>
      <vt:lpstr>Computer Systems: Natural Arena for RL</vt:lpstr>
      <vt:lpstr>RL in Computer Systems</vt:lpstr>
      <vt:lpstr>Common Platform for Benchmarking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to Adapt Bitrates with Repomen </dc:title>
  <dc:creator>Hongzi Mao</dc:creator>
  <cp:lastModifiedBy>Hongzi Mao</cp:lastModifiedBy>
  <cp:revision>2377</cp:revision>
  <dcterms:created xsi:type="dcterms:W3CDTF">2018-07-14T21:06:20Z</dcterms:created>
  <dcterms:modified xsi:type="dcterms:W3CDTF">2019-10-29T17:01:25Z</dcterms:modified>
</cp:coreProperties>
</file>