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1pPr>
    <a:lvl2pPr marL="1316664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2pPr>
    <a:lvl3pPr marL="2633327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3pPr>
    <a:lvl4pPr marL="3949991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4pPr>
    <a:lvl5pPr marL="5266654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5pPr>
    <a:lvl6pPr marL="6583318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6pPr>
    <a:lvl7pPr marL="7899982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7pPr>
    <a:lvl8pPr marL="9216645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8pPr>
    <a:lvl9pPr marL="10533309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6015"/>
  </p:normalViewPr>
  <p:slideViewPr>
    <p:cSldViewPr snapToGrid="0" snapToObjects="1">
      <p:cViewPr>
        <p:scale>
          <a:sx n="87" d="100"/>
          <a:sy n="87" d="100"/>
        </p:scale>
        <p:origin x="144" y="-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4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1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3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7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8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emf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 txBox="1">
            <a:spLocks/>
          </p:cNvSpPr>
          <p:nvPr/>
        </p:nvSpPr>
        <p:spPr>
          <a:xfrm>
            <a:off x="287020" y="9013314"/>
            <a:ext cx="21268903" cy="541867"/>
          </a:xfrm>
          <a:prstGeom prst="round1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7" b="1" dirty="0" smtClean="0">
                <a:solidFill>
                  <a:schemeClr val="bg1"/>
                </a:solidFill>
              </a:rPr>
              <a:t>Park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0122195" y="24392663"/>
            <a:ext cx="11526445" cy="541867"/>
          </a:xfrm>
          <a:prstGeom prst="round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7" b="1" smtClean="0">
                <a:solidFill>
                  <a:schemeClr val="bg1"/>
                </a:solidFill>
              </a:rPr>
              <a:t>Benchmark Experiments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7020" y="4455239"/>
            <a:ext cx="8666479" cy="541867"/>
          </a:xfrm>
          <a:prstGeom prst="round1Rect">
            <a:avLst>
              <a:gd name="adj" fmla="val 50000"/>
            </a:avLst>
          </a:prstGeom>
          <a:solidFill>
            <a:srgbClr val="C05B14"/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7" b="1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9274630" y="4456581"/>
            <a:ext cx="12374010" cy="541867"/>
          </a:xfrm>
          <a:prstGeom prst="round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7" b="1" dirty="0" smtClean="0">
                <a:solidFill>
                  <a:schemeClr val="bg1"/>
                </a:solidFill>
              </a:rPr>
              <a:t>Sequential Decision Making Problems  in Computer Systems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87019" y="24392664"/>
            <a:ext cx="9516199" cy="541867"/>
          </a:xfrm>
          <a:prstGeom prst="round1Rect">
            <a:avLst>
              <a:gd name="adj" fmla="val 50000"/>
            </a:avLst>
          </a:prstGeom>
          <a:solidFill>
            <a:srgbClr val="7030A0"/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7" b="1" dirty="0" smtClean="0">
                <a:solidFill>
                  <a:schemeClr val="bg1"/>
                </a:solidFill>
              </a:rPr>
              <a:t>Challenges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11375"/>
            <a:ext cx="21945600" cy="40304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923689" y="21782"/>
            <a:ext cx="18088275" cy="1053327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smtClean="0">
                <a:solidFill>
                  <a:schemeClr val="bg1"/>
                </a:solidFill>
              </a:rPr>
              <a:t>Park: An Open Platform for Learning-Augmented Computer Systems</a:t>
            </a:r>
            <a:endParaRPr lang="en-US" sz="4267" b="1" dirty="0">
              <a:solidFill>
                <a:schemeClr val="bg1"/>
              </a:solidFill>
            </a:endParaRPr>
          </a:p>
        </p:txBody>
      </p:sp>
      <p:sp>
        <p:nvSpPr>
          <p:cNvPr id="10" name="Text Placeholder 22"/>
          <p:cNvSpPr txBox="1">
            <a:spLocks/>
          </p:cNvSpPr>
          <p:nvPr/>
        </p:nvSpPr>
        <p:spPr>
          <a:xfrm>
            <a:off x="4201772" y="1510807"/>
            <a:ext cx="13532108" cy="1780572"/>
          </a:xfrm>
          <a:prstGeom prst="rect">
            <a:avLst/>
          </a:prstGeom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Hongzi </a:t>
            </a:r>
            <a:r>
              <a:rPr lang="en-US" sz="2600" dirty="0" smtClean="0">
                <a:solidFill>
                  <a:schemeClr val="bg1"/>
                </a:solidFill>
              </a:rPr>
              <a:t>Mao,  </a:t>
            </a:r>
            <a:r>
              <a:rPr lang="en-US" sz="2600" dirty="0" err="1" smtClean="0">
                <a:solidFill>
                  <a:schemeClr val="bg1"/>
                </a:solidFill>
              </a:rPr>
              <a:t>Parimarjan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Negi</a:t>
            </a:r>
            <a:r>
              <a:rPr lang="en-US" sz="2600" dirty="0" smtClean="0">
                <a:solidFill>
                  <a:schemeClr val="bg1"/>
                </a:solidFill>
              </a:rPr>
              <a:t>,  </a:t>
            </a:r>
            <a:r>
              <a:rPr lang="en-US" sz="2600" dirty="0" err="1">
                <a:solidFill>
                  <a:schemeClr val="bg1"/>
                </a:solidFill>
              </a:rPr>
              <a:t>Akshay</a:t>
            </a:r>
            <a:r>
              <a:rPr lang="en-US" sz="2600" dirty="0">
                <a:solidFill>
                  <a:schemeClr val="bg1"/>
                </a:solidFill>
              </a:rPr>
              <a:t> Narayan,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Hanrui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Wang,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Jiacheng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Yang,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Haonan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Wang, </a:t>
            </a:r>
            <a:r>
              <a:rPr lang="en-US" sz="2600" dirty="0" smtClean="0">
                <a:solidFill>
                  <a:schemeClr val="bg1"/>
                </a:solidFill>
              </a:rPr>
              <a:t>Ryan </a:t>
            </a:r>
            <a:r>
              <a:rPr lang="en-US" sz="2600" dirty="0">
                <a:solidFill>
                  <a:schemeClr val="bg1"/>
                </a:solidFill>
              </a:rPr>
              <a:t>Marcus,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Ravichandra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Addanki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Mehrdad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Khani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Songtao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He,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Vikram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Nathan, </a:t>
            </a:r>
            <a:r>
              <a:rPr lang="en-US" sz="2600" dirty="0" smtClean="0">
                <a:solidFill>
                  <a:schemeClr val="bg1"/>
                </a:solidFill>
              </a:rPr>
              <a:t> Frank </a:t>
            </a:r>
            <a:r>
              <a:rPr lang="en-US" sz="2600" dirty="0" err="1">
                <a:solidFill>
                  <a:schemeClr val="bg1"/>
                </a:solidFill>
              </a:rPr>
              <a:t>Cangialosi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Shaileshh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Bojja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Venkatakrishnan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 Wei-Hung </a:t>
            </a:r>
            <a:r>
              <a:rPr lang="en-US" sz="2600" dirty="0" err="1">
                <a:solidFill>
                  <a:schemeClr val="bg1"/>
                </a:solidFill>
              </a:rPr>
              <a:t>Weng</a:t>
            </a:r>
            <a:r>
              <a:rPr lang="en-US" sz="2600" dirty="0" smtClean="0">
                <a:solidFill>
                  <a:schemeClr val="bg1"/>
                </a:solidFill>
              </a:rPr>
              <a:t>,  </a:t>
            </a:r>
            <a:r>
              <a:rPr lang="en-US" sz="2600" dirty="0">
                <a:solidFill>
                  <a:schemeClr val="bg1"/>
                </a:solidFill>
              </a:rPr>
              <a:t>Song Han, </a:t>
            </a:r>
            <a:r>
              <a:rPr lang="en-US" sz="2600" dirty="0" smtClean="0">
                <a:solidFill>
                  <a:schemeClr val="bg1"/>
                </a:solidFill>
              </a:rPr>
              <a:t> Tim </a:t>
            </a:r>
            <a:r>
              <a:rPr lang="en-US" sz="2600" dirty="0" err="1">
                <a:solidFill>
                  <a:schemeClr val="bg1"/>
                </a:solidFill>
              </a:rPr>
              <a:t>Kraska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 Mohammad </a:t>
            </a:r>
            <a:r>
              <a:rPr lang="en-US" sz="2600" dirty="0" err="1">
                <a:solidFill>
                  <a:schemeClr val="bg1"/>
                </a:solidFill>
              </a:rPr>
              <a:t>Alizadeh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MIT </a:t>
            </a:r>
            <a:r>
              <a:rPr lang="en-US" sz="2600" dirty="0">
                <a:solidFill>
                  <a:schemeClr val="bg1"/>
                </a:solidFill>
              </a:rPr>
              <a:t>Computer Science and Artificial Intelligence Laboratory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" y="418801"/>
            <a:ext cx="2117022" cy="1117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" y="1933138"/>
            <a:ext cx="1968166" cy="1782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540" y="697033"/>
            <a:ext cx="2648848" cy="2648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619" y="5339728"/>
            <a:ext cx="8944372" cy="2913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74320">
              <a:lnSpc>
                <a:spcPts val="4400"/>
              </a:lnSpc>
              <a:buFont typeface="Arial" charset="0"/>
              <a:buChar char="•"/>
            </a:pPr>
            <a:r>
              <a:rPr lang="en-US" sz="3200" dirty="0" smtClean="0"/>
              <a:t>Computer systems are full of MDPs</a:t>
            </a:r>
          </a:p>
          <a:p>
            <a:pPr indent="-274320">
              <a:lnSpc>
                <a:spcPts val="4400"/>
              </a:lnSpc>
              <a:buFont typeface="Arial" charset="0"/>
              <a:buChar char="•"/>
            </a:pPr>
            <a:r>
              <a:rPr lang="en-US" sz="3200" dirty="0" smtClean="0"/>
              <a:t>Software systems are cheap to generate data</a:t>
            </a:r>
          </a:p>
          <a:p>
            <a:pPr indent="-274320">
              <a:lnSpc>
                <a:spcPts val="4400"/>
              </a:lnSpc>
              <a:buFont typeface="Arial" charset="0"/>
              <a:buChar char="•"/>
            </a:pPr>
            <a:r>
              <a:rPr lang="en-US" sz="3200" dirty="0" smtClean="0"/>
              <a:t>Small improvements translate to huge gains</a:t>
            </a:r>
          </a:p>
          <a:p>
            <a:pPr indent="-274320">
              <a:lnSpc>
                <a:spcPts val="4400"/>
              </a:lnSpc>
              <a:buFont typeface="Arial" charset="0"/>
              <a:buChar char="•"/>
            </a:pPr>
            <a:r>
              <a:rPr lang="en-US" sz="3200" dirty="0" smtClean="0"/>
              <a:t>Unique challenges that require </a:t>
            </a:r>
            <a:r>
              <a:rPr lang="en-US" sz="3200" smtClean="0"/>
              <a:t>new </a:t>
            </a:r>
            <a:r>
              <a:rPr lang="en-US" sz="3200" smtClean="0"/>
              <a:t>RL methods</a:t>
            </a:r>
            <a:endParaRPr lang="en-US" sz="3200" dirty="0" smtClean="0"/>
          </a:p>
          <a:p>
            <a:pPr indent="-274320">
              <a:lnSpc>
                <a:spcPts val="4400"/>
              </a:lnSpc>
              <a:buFont typeface="Arial" charset="0"/>
              <a:buChar char="•"/>
            </a:pPr>
            <a:r>
              <a:rPr lang="en-US" sz="3200" dirty="0" smtClean="0"/>
              <a:t>Human-engineered schemes are often sub-optimal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5207659"/>
            <a:ext cx="12281294" cy="3497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7020" y="22634006"/>
            <a:ext cx="10022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buFont typeface="Arial" charset="0"/>
              <a:buChar char="•"/>
            </a:pPr>
            <a:r>
              <a:rPr lang="en-US" sz="3200" dirty="0" smtClean="0"/>
              <a:t>Wide range of problems in computer systems</a:t>
            </a:r>
          </a:p>
          <a:p>
            <a:pPr marL="1097280" lvl="1" indent="-274320">
              <a:buFont typeface="Arial" charset="0"/>
              <a:buChar char="•"/>
            </a:pPr>
            <a:r>
              <a:rPr lang="en-US" sz="3200" dirty="0" smtClean="0"/>
              <a:t>operating systems, networking, distributed systems, databases, hardware designs, </a:t>
            </a:r>
            <a:r>
              <a:rPr lang="mr-IN" sz="3200" dirty="0" smtClean="0"/>
              <a:t>…</a:t>
            </a:r>
            <a:endParaRPr lang="en-US" sz="32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6" y="9743607"/>
            <a:ext cx="21234400" cy="12890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998704" y="22634006"/>
            <a:ext cx="10337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buFont typeface="Arial" charset="0"/>
              <a:buChar char="•"/>
            </a:pPr>
            <a:r>
              <a:rPr lang="en-US" sz="3200" dirty="0" smtClean="0"/>
              <a:t>Different problem settings</a:t>
            </a:r>
          </a:p>
          <a:p>
            <a:pPr marL="1097280" lvl="1" indent="-274320">
              <a:buFont typeface="Arial" charset="0"/>
              <a:buChar char="•"/>
            </a:pPr>
            <a:r>
              <a:rPr lang="en-US" sz="3200" dirty="0" smtClean="0"/>
              <a:t>Fast reactive control loop vs. long-term planning</a:t>
            </a:r>
          </a:p>
          <a:p>
            <a:pPr marL="1097280" lvl="1" indent="-274320">
              <a:buFont typeface="Arial" charset="0"/>
              <a:buChar char="•"/>
            </a:pPr>
            <a:r>
              <a:rPr lang="en-US" sz="3200" dirty="0" smtClean="0"/>
              <a:t>Centralized control vs. multi-agent distributed control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22" y="25110488"/>
            <a:ext cx="11189901" cy="73613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9303" y="25177392"/>
            <a:ext cx="103376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buFont typeface="Arial" charset="0"/>
              <a:buChar char="•"/>
            </a:pPr>
            <a:r>
              <a:rPr lang="en-US" sz="3200" dirty="0" smtClean="0"/>
              <a:t>State-action space</a:t>
            </a:r>
          </a:p>
          <a:p>
            <a:pPr marL="1097280" lvl="1" indent="-274320">
              <a:buFont typeface="Arial" charset="0"/>
              <a:buChar char="•"/>
            </a:pPr>
            <a:r>
              <a:rPr lang="en-US" sz="3200" dirty="0" smtClean="0"/>
              <a:t>The needle-in-the-haystack problem</a:t>
            </a:r>
            <a:endParaRPr lang="en-US" sz="3200" dirty="0"/>
          </a:p>
          <a:p>
            <a:pPr marL="1097280" lvl="1" indent="-274320">
              <a:buFont typeface="Arial" charset="0"/>
              <a:buChar char="•"/>
            </a:pPr>
            <a:r>
              <a:rPr lang="en-US" sz="3200" dirty="0" smtClean="0"/>
              <a:t>Representation of state-action space</a:t>
            </a:r>
          </a:p>
          <a:p>
            <a:pPr marL="1097280" lvl="1" indent="-274320">
              <a:buFont typeface="Arial" charset="0"/>
              <a:buChar char="•"/>
            </a:pPr>
            <a:endParaRPr lang="en-US" sz="3200" dirty="0"/>
          </a:p>
          <a:p>
            <a:pPr marL="182880"/>
            <a:endParaRPr lang="en-US" sz="3200" dirty="0"/>
          </a:p>
          <a:p>
            <a:pPr marL="182880"/>
            <a:endParaRPr lang="en-US" sz="1600" dirty="0" smtClean="0"/>
          </a:p>
          <a:p>
            <a:pPr marL="457200" indent="-274320">
              <a:buFont typeface="Arial" charset="0"/>
              <a:buChar char="•"/>
            </a:pPr>
            <a:r>
              <a:rPr lang="en-US" sz="3200" dirty="0" smtClean="0"/>
              <a:t>Decision process</a:t>
            </a:r>
          </a:p>
          <a:p>
            <a:pPr marL="1097280" lvl="1" indent="-274320">
              <a:buFont typeface="Arial" charset="0"/>
              <a:buChar char="•"/>
            </a:pPr>
            <a:r>
              <a:rPr lang="en-US" sz="3200" dirty="0"/>
              <a:t>Infinite horizon </a:t>
            </a:r>
            <a:r>
              <a:rPr lang="en-US" sz="3200" dirty="0" smtClean="0"/>
              <a:t>problem</a:t>
            </a:r>
          </a:p>
          <a:p>
            <a:pPr marL="1097280" lvl="1" indent="-274320">
              <a:buFont typeface="Arial" charset="0"/>
              <a:buChar char="•"/>
            </a:pPr>
            <a:r>
              <a:rPr lang="en-US" sz="3200" dirty="0" err="1" smtClean="0"/>
              <a:t>Stochasticity</a:t>
            </a:r>
            <a:r>
              <a:rPr lang="en-US" sz="3200" dirty="0" smtClean="0"/>
              <a:t> in MDP </a:t>
            </a:r>
          </a:p>
          <a:p>
            <a:pPr marL="822960" lvl="1"/>
            <a:r>
              <a:rPr lang="en-US" sz="3200" dirty="0"/>
              <a:t> </a:t>
            </a:r>
            <a:r>
              <a:rPr lang="en-US" sz="3200" dirty="0" smtClean="0"/>
              <a:t>  causing huge variance</a:t>
            </a:r>
          </a:p>
          <a:p>
            <a:pPr marL="822960" lvl="1"/>
            <a:endParaRPr lang="en-US" sz="1600" dirty="0" smtClean="0"/>
          </a:p>
          <a:p>
            <a:pPr marL="457200" indent="-274320">
              <a:buFont typeface="Arial" charset="0"/>
              <a:buChar char="•"/>
            </a:pPr>
            <a:r>
              <a:rPr lang="en-US" sz="3200" dirty="0" smtClean="0"/>
              <a:t>Reality gap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0" y="26785020"/>
            <a:ext cx="8759338" cy="10216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35" y="28390860"/>
            <a:ext cx="4183233" cy="20469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9" y="30753496"/>
            <a:ext cx="9835176" cy="15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2013</TotalTime>
  <Words>178</Words>
  <Application>Microsoft Macintosh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Mangal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Hongzi Mao</dc:creator>
  <cp:lastModifiedBy>Hongzi Mao</cp:lastModifiedBy>
  <cp:revision>143</cp:revision>
  <cp:lastPrinted>2018-12-05T16:09:17Z</cp:lastPrinted>
  <dcterms:created xsi:type="dcterms:W3CDTF">2018-12-03T21:39:55Z</dcterms:created>
  <dcterms:modified xsi:type="dcterms:W3CDTF">2019-06-11T17:50:23Z</dcterms:modified>
</cp:coreProperties>
</file>