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21945600" cy="2926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74"/>
    <p:restoredTop sz="96024"/>
  </p:normalViewPr>
  <p:slideViewPr>
    <p:cSldViewPr snapToGrid="0" snapToObjects="1">
      <p:cViewPr>
        <p:scale>
          <a:sx n="23" d="100"/>
          <a:sy n="23" d="100"/>
        </p:scale>
        <p:origin x="1208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DC233-CAD8-0046-9A12-B3611E129814}" type="datetimeFigureOut">
              <a:rPr lang="en-US" smtClean="0"/>
              <a:t>12/9/19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A6001-5967-DD48-9791-23A17C82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3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4788749"/>
            <a:ext cx="18653760" cy="10187093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5368695"/>
            <a:ext cx="16459200" cy="7064585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0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5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557867"/>
            <a:ext cx="473202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557867"/>
            <a:ext cx="13921740" cy="247971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8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7294888"/>
            <a:ext cx="18928080" cy="1217167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9581715"/>
            <a:ext cx="18928080" cy="64007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8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7789333"/>
            <a:ext cx="932688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7789333"/>
            <a:ext cx="932688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5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557873"/>
            <a:ext cx="1892808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7172962"/>
            <a:ext cx="9284016" cy="351535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0688320"/>
            <a:ext cx="9284016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7172962"/>
            <a:ext cx="9329738" cy="351535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0688320"/>
            <a:ext cx="9329738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3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9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950720"/>
            <a:ext cx="7078027" cy="682752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213020"/>
            <a:ext cx="11109960" cy="20794133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8778240"/>
            <a:ext cx="7078027" cy="16262775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4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950720"/>
            <a:ext cx="7078027" cy="682752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213020"/>
            <a:ext cx="11109960" cy="20794133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8778240"/>
            <a:ext cx="7078027" cy="16262775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8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557873"/>
            <a:ext cx="1892808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7789333"/>
            <a:ext cx="1892808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27120433"/>
            <a:ext cx="493776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A3E4-2B01-2B4F-B172-3C6DF5B7C4F1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27120433"/>
            <a:ext cx="740664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27120433"/>
            <a:ext cx="493776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C823-3F96-DE4E-86CB-2C8FDB69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3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 txBox="1">
            <a:spLocks/>
          </p:cNvSpPr>
          <p:nvPr/>
        </p:nvSpPr>
        <p:spPr>
          <a:xfrm>
            <a:off x="10839423" y="8486745"/>
            <a:ext cx="10819154" cy="541867"/>
          </a:xfrm>
          <a:prstGeom prst="round1Rect">
            <a:avLst>
              <a:gd name="adj" fmla="val 50000"/>
            </a:avLst>
          </a:prstGeom>
          <a:solidFill>
            <a:srgbClr val="7030A0"/>
          </a:solidFill>
        </p:spPr>
        <p:txBody>
          <a:bodyPr/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7"/>
              </a:spcBef>
              <a:buNone/>
            </a:pPr>
            <a:r>
              <a:rPr lang="en-US" sz="3334" dirty="0">
                <a:solidFill>
                  <a:schemeClr val="bg1"/>
                </a:solidFill>
              </a:rPr>
              <a:t>  </a:t>
            </a:r>
            <a:r>
              <a:rPr lang="en-US" sz="2667" b="1" dirty="0">
                <a:solidFill>
                  <a:schemeClr val="bg1"/>
                </a:solidFill>
              </a:rPr>
              <a:t>Training  Wheels</a:t>
            </a: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10839423" y="24130961"/>
            <a:ext cx="10682709" cy="618297"/>
          </a:xfrm>
          <a:prstGeom prst="round1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txBody>
          <a:bodyPr/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7"/>
              </a:spcBef>
              <a:buNone/>
            </a:pPr>
            <a:r>
              <a:rPr lang="en-US" sz="3334" dirty="0">
                <a:solidFill>
                  <a:schemeClr val="bg1"/>
                </a:solidFill>
              </a:rPr>
              <a:t>  </a:t>
            </a:r>
            <a:r>
              <a:rPr lang="en-US" sz="2667" b="1" dirty="0">
                <a:solidFill>
                  <a:schemeClr val="bg1"/>
                </a:solidFill>
              </a:rPr>
              <a:t>Open Problems</a:t>
            </a: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287022" y="3595437"/>
            <a:ext cx="9835176" cy="541867"/>
          </a:xfrm>
          <a:prstGeom prst="round1Rect">
            <a:avLst>
              <a:gd name="adj" fmla="val 50000"/>
            </a:avLst>
          </a:prstGeom>
          <a:solidFill>
            <a:srgbClr val="C05B14"/>
          </a:solidFill>
        </p:spPr>
        <p:txBody>
          <a:bodyPr/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7"/>
              </a:spcBef>
              <a:buNone/>
            </a:pPr>
            <a:r>
              <a:rPr lang="en-US" sz="3334" dirty="0">
                <a:solidFill>
                  <a:schemeClr val="bg1"/>
                </a:solidFill>
              </a:rPr>
              <a:t>  </a:t>
            </a:r>
            <a:r>
              <a:rPr lang="en-US" sz="2667" b="1" dirty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839423" y="3590442"/>
            <a:ext cx="10819155" cy="541867"/>
          </a:xfrm>
          <a:prstGeom prst="round1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</p:spPr>
        <p:txBody>
          <a:bodyPr/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7"/>
              </a:spcBef>
              <a:buNone/>
            </a:pPr>
            <a:r>
              <a:rPr lang="en-US" sz="3334" dirty="0">
                <a:solidFill>
                  <a:schemeClr val="bg1"/>
                </a:solidFill>
              </a:rPr>
              <a:t>  </a:t>
            </a:r>
            <a:r>
              <a:rPr lang="en-US" sz="2667" b="1" dirty="0">
                <a:solidFill>
                  <a:schemeClr val="bg1"/>
                </a:solidFill>
              </a:rPr>
              <a:t>Example: Request Load Balancing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00645" y="24130963"/>
            <a:ext cx="9721553" cy="541866"/>
          </a:xfrm>
          <a:prstGeom prst="round1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txBody>
          <a:bodyPr/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7"/>
              </a:spcBef>
              <a:buNone/>
            </a:pPr>
            <a:r>
              <a:rPr lang="en-US" sz="3334" dirty="0">
                <a:solidFill>
                  <a:schemeClr val="bg1"/>
                </a:solidFill>
              </a:rPr>
              <a:t>  </a:t>
            </a:r>
            <a:r>
              <a:rPr lang="en-US" sz="2667" b="1" dirty="0">
                <a:solidFill>
                  <a:schemeClr val="bg1"/>
                </a:solidFill>
              </a:rPr>
              <a:t>Optimality Analysis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945600" cy="326478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56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923692" y="33159"/>
            <a:ext cx="18088275" cy="1053327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67" b="1" dirty="0">
                <a:solidFill>
                  <a:schemeClr val="bg1"/>
                </a:solidFill>
              </a:rPr>
              <a:t>Towards Safe Online Reinforcement Learning in Computer Systems </a:t>
            </a:r>
          </a:p>
        </p:txBody>
      </p:sp>
      <p:sp>
        <p:nvSpPr>
          <p:cNvPr id="10" name="Text Placeholder 22"/>
          <p:cNvSpPr txBox="1">
            <a:spLocks/>
          </p:cNvSpPr>
          <p:nvPr/>
        </p:nvSpPr>
        <p:spPr>
          <a:xfrm>
            <a:off x="4155420" y="1484210"/>
            <a:ext cx="13532108" cy="1780572"/>
          </a:xfrm>
          <a:prstGeom prst="rect">
            <a:avLst/>
          </a:prstGeom>
        </p:spPr>
        <p:txBody>
          <a:bodyPr/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2600" dirty="0">
                <a:solidFill>
                  <a:schemeClr val="bg1"/>
                </a:solidFill>
              </a:rPr>
              <a:t>Hongzi Mao,  Malte Schwarzkopf,  Hao He,  Mohammad Alizadeh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2600" dirty="0">
                <a:solidFill>
                  <a:schemeClr val="bg1"/>
                </a:solidFill>
              </a:rPr>
              <a:t>MIT Computer Science and Artificial Intelligence Laboratory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38" y="554505"/>
            <a:ext cx="2269446" cy="11977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356" y="358819"/>
            <a:ext cx="1995776" cy="18072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5E85F95-4985-174D-93DC-DC8132252C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8119" y="1305864"/>
            <a:ext cx="1609708" cy="160970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8E89924-D07B-8546-A45C-3F70DEC30299}"/>
              </a:ext>
            </a:extLst>
          </p:cNvPr>
          <p:cNvSpPr txBox="1"/>
          <p:nvPr/>
        </p:nvSpPr>
        <p:spPr>
          <a:xfrm>
            <a:off x="322192" y="4345549"/>
            <a:ext cx="9835176" cy="623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US" sz="3200" dirty="0"/>
              <a:t>Road to deploy RL in real world: What is missing?</a:t>
            </a:r>
            <a:endParaRPr lang="en-US" sz="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7686E4-2CE6-4E4A-8198-57C1C9B9910C}"/>
              </a:ext>
            </a:extLst>
          </p:cNvPr>
          <p:cNvSpPr txBox="1"/>
          <p:nvPr/>
        </p:nvSpPr>
        <p:spPr>
          <a:xfrm>
            <a:off x="322192" y="5158374"/>
            <a:ext cx="9835176" cy="262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lnSpc>
                <a:spcPts val="4400"/>
              </a:lnSpc>
              <a:buFont typeface="Arial" charset="0"/>
              <a:buChar char="•"/>
            </a:pPr>
            <a:r>
              <a:rPr lang="en-US" sz="3200" dirty="0"/>
              <a:t>Generalization and safety are major hurdles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Most existing systems are trained offline, in simulators or trace-driven experiments on dedicated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But no amount of offline training can capture </a:t>
            </a:r>
            <a:r>
              <a:rPr lang="en-US" sz="3200" i="1" dirty="0"/>
              <a:t>all </a:t>
            </a:r>
            <a:r>
              <a:rPr lang="en-US" sz="3200" dirty="0"/>
              <a:t>possible dynamics of a complex 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9DF1142-CDD9-E147-8751-5A639109CF4F}"/>
              </a:ext>
            </a:extLst>
          </p:cNvPr>
          <p:cNvGrpSpPr/>
          <p:nvPr/>
        </p:nvGrpSpPr>
        <p:grpSpPr>
          <a:xfrm>
            <a:off x="10554906" y="5164137"/>
            <a:ext cx="11103672" cy="2539004"/>
            <a:chOff x="10554906" y="4997883"/>
            <a:chExt cx="11103672" cy="2539004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780FEF-75B7-3841-AFA5-1E2E9ECF7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554906" y="4997883"/>
              <a:ext cx="11103672" cy="2539004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18DDE8A-2209-F147-8D2C-8038E677A247}"/>
                </a:ext>
              </a:extLst>
            </p:cNvPr>
            <p:cNvSpPr/>
            <p:nvPr/>
          </p:nvSpPr>
          <p:spPr>
            <a:xfrm>
              <a:off x="16971612" y="5622150"/>
              <a:ext cx="822960" cy="4229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56F39F6-5E44-EF48-BCD1-946F8AF90588}"/>
                </a:ext>
              </a:extLst>
            </p:cNvPr>
            <p:cNvSpPr/>
            <p:nvPr/>
          </p:nvSpPr>
          <p:spPr>
            <a:xfrm>
              <a:off x="16971612" y="6574169"/>
              <a:ext cx="914400" cy="537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FEC1C8FB-AAE9-A045-A172-87B877C87D4B}"/>
              </a:ext>
            </a:extLst>
          </p:cNvPr>
          <p:cNvSpPr txBox="1"/>
          <p:nvPr/>
        </p:nvSpPr>
        <p:spPr>
          <a:xfrm>
            <a:off x="12964821" y="4423451"/>
            <a:ext cx="717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Proactive replication or “hedging”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6DFB7E9B-8F56-1B43-BBAD-7E8198F55F8B}"/>
              </a:ext>
            </a:extLst>
          </p:cNvPr>
          <p:cNvSpPr txBox="1">
            <a:spLocks/>
          </p:cNvSpPr>
          <p:nvPr/>
        </p:nvSpPr>
        <p:spPr>
          <a:xfrm>
            <a:off x="287023" y="8491740"/>
            <a:ext cx="9835175" cy="541867"/>
          </a:xfrm>
          <a:prstGeom prst="round1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txBody>
          <a:bodyPr/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7"/>
              </a:spcBef>
              <a:buNone/>
            </a:pPr>
            <a:r>
              <a:rPr lang="en-US" sz="3334" dirty="0">
                <a:solidFill>
                  <a:schemeClr val="bg1"/>
                </a:solidFill>
              </a:rPr>
              <a:t>  </a:t>
            </a:r>
            <a:r>
              <a:rPr lang="en-US" sz="2667" b="1" dirty="0">
                <a:solidFill>
                  <a:schemeClr val="bg1"/>
                </a:solidFill>
              </a:rPr>
              <a:t>Standard RL Agents under Workload Changes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827F161-A54C-F04A-B862-D52A14C18A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898" y="10418415"/>
            <a:ext cx="9893300" cy="26670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A5418D1-204B-0945-9B08-D87C4E72CCA9}"/>
              </a:ext>
            </a:extLst>
          </p:cNvPr>
          <p:cNvSpPr txBox="1"/>
          <p:nvPr/>
        </p:nvSpPr>
        <p:spPr>
          <a:xfrm>
            <a:off x="1787869" y="9257133"/>
            <a:ext cx="2955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size </a:t>
            </a:r>
            <a:r>
              <a:rPr lang="en-US" dirty="0">
                <a:latin typeface="Times" pitchFamily="2" charset="0"/>
              </a:rPr>
              <a:t>~</a:t>
            </a:r>
            <a:r>
              <a:rPr lang="en-US" dirty="0"/>
              <a:t> Pareto(shape = 1.5)</a:t>
            </a:r>
          </a:p>
          <a:p>
            <a:r>
              <a:rPr lang="en-US" dirty="0"/>
              <a:t>Arrival </a:t>
            </a:r>
            <a:r>
              <a:rPr lang="en-US" dirty="0">
                <a:latin typeface="Times" pitchFamily="2" charset="0"/>
              </a:rPr>
              <a:t>~</a:t>
            </a:r>
            <a:r>
              <a:rPr lang="en-US" dirty="0"/>
              <a:t> Poisson(</a:t>
            </a:r>
            <a:r>
              <a:rPr lang="el-GR" dirty="0"/>
              <a:t>λ</a:t>
            </a:r>
            <a:r>
              <a:rPr lang="en-US" dirty="0"/>
              <a:t> = 30)</a:t>
            </a:r>
          </a:p>
          <a:p>
            <a:r>
              <a:rPr lang="en-US" dirty="0"/>
              <a:t>Effective load: 36%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A80D29-FECE-5747-869D-2EF2BF842E30}"/>
              </a:ext>
            </a:extLst>
          </p:cNvPr>
          <p:cNvSpPr txBox="1"/>
          <p:nvPr/>
        </p:nvSpPr>
        <p:spPr>
          <a:xfrm>
            <a:off x="6372396" y="9254837"/>
            <a:ext cx="2955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size </a:t>
            </a:r>
            <a:r>
              <a:rPr lang="en-US" dirty="0">
                <a:latin typeface="Times" pitchFamily="2" charset="0"/>
              </a:rPr>
              <a:t>~</a:t>
            </a:r>
            <a:r>
              <a:rPr lang="en-US" dirty="0"/>
              <a:t> Pareto(shape = 1.5)</a:t>
            </a:r>
          </a:p>
          <a:p>
            <a:r>
              <a:rPr lang="en-US" dirty="0"/>
              <a:t>Arrival </a:t>
            </a:r>
            <a:r>
              <a:rPr lang="en-US" dirty="0">
                <a:latin typeface="Times" pitchFamily="2" charset="0"/>
              </a:rPr>
              <a:t>~</a:t>
            </a:r>
            <a:r>
              <a:rPr lang="en-US" dirty="0"/>
              <a:t> Poisson(</a:t>
            </a:r>
            <a:r>
              <a:rPr lang="el-GR" dirty="0"/>
              <a:t>λ</a:t>
            </a:r>
            <a:r>
              <a:rPr lang="en-US" dirty="0"/>
              <a:t> = 60)</a:t>
            </a:r>
          </a:p>
          <a:p>
            <a:r>
              <a:rPr lang="en-US" dirty="0"/>
              <a:t>Effective load: 72%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D9D9FCF-33D6-4845-B887-696D1879AA3E}"/>
              </a:ext>
            </a:extLst>
          </p:cNvPr>
          <p:cNvGrpSpPr/>
          <p:nvPr/>
        </p:nvGrpSpPr>
        <p:grpSpPr>
          <a:xfrm>
            <a:off x="468546" y="13302027"/>
            <a:ext cx="7498050" cy="3199009"/>
            <a:chOff x="2353800" y="1585732"/>
            <a:chExt cx="11659003" cy="4974261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5557B301-F369-1448-8041-B5E00CDD9E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52298"/>
            <a:stretch/>
          </p:blipFill>
          <p:spPr>
            <a:xfrm>
              <a:off x="2353800" y="1585732"/>
              <a:ext cx="6767051" cy="4974261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B151D4A-6A1C-9C42-99F6-338FF9B76327}"/>
                </a:ext>
              </a:extLst>
            </p:cNvPr>
            <p:cNvCxnSpPr/>
            <p:nvPr/>
          </p:nvCxnSpPr>
          <p:spPr>
            <a:xfrm flipH="1">
              <a:off x="7974957" y="4328932"/>
              <a:ext cx="1273215" cy="671331"/>
            </a:xfrm>
            <a:prstGeom prst="straightConnector1">
              <a:avLst/>
            </a:prstGeom>
            <a:ln w="38100">
              <a:solidFill>
                <a:srgbClr val="2077B4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F404475-7365-E64D-BE20-E40A1C1859D3}"/>
                </a:ext>
              </a:extLst>
            </p:cNvPr>
            <p:cNvCxnSpPr/>
            <p:nvPr/>
          </p:nvCxnSpPr>
          <p:spPr>
            <a:xfrm flipH="1">
              <a:off x="7245751" y="2815501"/>
              <a:ext cx="1875100" cy="0"/>
            </a:xfrm>
            <a:prstGeom prst="straightConnector1">
              <a:avLst/>
            </a:prstGeom>
            <a:ln w="38100">
              <a:solidFill>
                <a:srgbClr val="FF7F0E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FC1DA67-9A12-974E-A6C7-79AC4C40FF98}"/>
                </a:ext>
              </a:extLst>
            </p:cNvPr>
            <p:cNvSpPr txBox="1"/>
            <p:nvPr/>
          </p:nvSpPr>
          <p:spPr>
            <a:xfrm>
              <a:off x="9248171" y="2553888"/>
              <a:ext cx="4764632" cy="813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7F0E"/>
                  </a:solidFill>
                </a:rPr>
                <a:t>Online training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CA3B154-B572-E148-B1DD-DE0C813FC8D2}"/>
                </a:ext>
              </a:extLst>
            </p:cNvPr>
            <p:cNvSpPr txBox="1"/>
            <p:nvPr/>
          </p:nvSpPr>
          <p:spPr>
            <a:xfrm>
              <a:off x="9331124" y="3910057"/>
              <a:ext cx="4024257" cy="813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2077B4"/>
                  </a:solidFill>
                </a:rPr>
                <a:t>Offline training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0CBD078-FA2F-A444-93E7-729F194E18E2}"/>
              </a:ext>
            </a:extLst>
          </p:cNvPr>
          <p:cNvSpPr txBox="1"/>
          <p:nvPr/>
        </p:nvSpPr>
        <p:spPr>
          <a:xfrm>
            <a:off x="1999248" y="10967229"/>
            <a:ext cx="24440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Change workload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17CC0FD-19A5-6344-B274-B57AE2330119}"/>
              </a:ext>
            </a:extLst>
          </p:cNvPr>
          <p:cNvCxnSpPr>
            <a:cxnSpLocks/>
          </p:cNvCxnSpPr>
          <p:nvPr/>
        </p:nvCxnSpPr>
        <p:spPr>
          <a:xfrm>
            <a:off x="4443315" y="11205756"/>
            <a:ext cx="796465" cy="66405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E13B036-BE42-764B-B719-B2562DBBE293}"/>
              </a:ext>
            </a:extLst>
          </p:cNvPr>
          <p:cNvSpPr txBox="1"/>
          <p:nvPr/>
        </p:nvSpPr>
        <p:spPr>
          <a:xfrm>
            <a:off x="7597148" y="13788861"/>
            <a:ext cx="252505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Random exploration makes online training unstable and dangerous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1B402720-D05D-3849-A13A-BF84E8B45D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55944" y="9372695"/>
            <a:ext cx="9986112" cy="547119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F4404D83-7806-BC4C-AA25-2642934F0A2A}"/>
              </a:ext>
            </a:extLst>
          </p:cNvPr>
          <p:cNvSpPr txBox="1"/>
          <p:nvPr/>
        </p:nvSpPr>
        <p:spPr>
          <a:xfrm>
            <a:off x="11245598" y="15039419"/>
            <a:ext cx="10276534" cy="19697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Computer systems often have well defined safety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Existing deployment already implements policies for fallback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The fallback policies need not to be 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55A5CDEF-4129-3E4F-AEB0-1FCDF53F0327}"/>
              </a:ext>
            </a:extLst>
          </p:cNvPr>
          <p:cNvSpPr txBox="1">
            <a:spLocks/>
          </p:cNvSpPr>
          <p:nvPr/>
        </p:nvSpPr>
        <p:spPr>
          <a:xfrm>
            <a:off x="344171" y="16861851"/>
            <a:ext cx="21235111" cy="541867"/>
          </a:xfrm>
          <a:prstGeom prst="round1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7"/>
              </a:spcBef>
              <a:buNone/>
            </a:pPr>
            <a:r>
              <a:rPr lang="en-US" sz="3334" dirty="0">
                <a:solidFill>
                  <a:schemeClr val="bg1"/>
                </a:solidFill>
              </a:rPr>
              <a:t>  </a:t>
            </a:r>
            <a:r>
              <a:rPr lang="en-US" sz="2667" b="1" dirty="0">
                <a:solidFill>
                  <a:schemeClr val="bg1"/>
                </a:solidFill>
              </a:rPr>
              <a:t>Experiment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85AF7E57-46FA-2745-9E0A-8A40D8A3538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211" y="17747792"/>
            <a:ext cx="20563845" cy="6112227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94C5A912-DC65-3E47-AE5E-E913935486BE}"/>
              </a:ext>
            </a:extLst>
          </p:cNvPr>
          <p:cNvGrpSpPr/>
          <p:nvPr/>
        </p:nvGrpSpPr>
        <p:grpSpPr>
          <a:xfrm>
            <a:off x="10682303" y="24831304"/>
            <a:ext cx="10781371" cy="4034459"/>
            <a:chOff x="10682303" y="24630583"/>
            <a:chExt cx="10781371" cy="403445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472429-361E-2F4F-B891-ABD82BC8FD30}"/>
                </a:ext>
              </a:extLst>
            </p:cNvPr>
            <p:cNvSpPr txBox="1"/>
            <p:nvPr/>
          </p:nvSpPr>
          <p:spPr>
            <a:xfrm>
              <a:off x="10682303" y="24630583"/>
              <a:ext cx="10781371" cy="1421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3200" dirty="0"/>
                <a:t>How to minimize training wheel involvement?</a:t>
              </a:r>
            </a:p>
            <a:p>
              <a:pPr marL="914400" lvl="1" indent="-457200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2800" dirty="0"/>
                <a:t>Need fast exploration and adaptation</a:t>
              </a:r>
            </a:p>
            <a:p>
              <a:pPr marL="914400" lvl="1" indent="-457200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2800" dirty="0"/>
                <a:t>Make use of data from fallback policy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615ADEC-8605-4547-BC10-BAEA40F06CB6}"/>
                </a:ext>
              </a:extLst>
            </p:cNvPr>
            <p:cNvSpPr txBox="1"/>
            <p:nvPr/>
          </p:nvSpPr>
          <p:spPr>
            <a:xfrm>
              <a:off x="10682303" y="26134044"/>
              <a:ext cx="10781371" cy="1421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3200" dirty="0"/>
                <a:t>How to remember the past? </a:t>
              </a:r>
            </a:p>
            <a:p>
              <a:pPr marL="914400" lvl="1" indent="-457200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2800" dirty="0"/>
                <a:t>Continual online training leads to “catastrophic forgetting”</a:t>
              </a:r>
            </a:p>
            <a:p>
              <a:pPr marL="914400" lvl="1" indent="-457200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2800" dirty="0"/>
                <a:t>An ideal system should adapt faster with more experience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4434D06-1D97-B445-AA70-39A4548F2497}"/>
                </a:ext>
              </a:extLst>
            </p:cNvPr>
            <p:cNvSpPr txBox="1"/>
            <p:nvPr/>
          </p:nvSpPr>
          <p:spPr>
            <a:xfrm>
              <a:off x="10682303" y="27243627"/>
              <a:ext cx="10781371" cy="1421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endParaRPr lang="en-US" sz="2800" dirty="0"/>
            </a:p>
            <a:p>
              <a:pPr marL="457200" indent="-457200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3200" dirty="0"/>
                <a:t>How to design systems for safely outsourcing control</a:t>
              </a:r>
            </a:p>
            <a:p>
              <a:pPr marL="914400" lvl="1" indent="-457200">
                <a:lnSpc>
                  <a:spcPts val="3500"/>
                </a:lnSpc>
                <a:buFont typeface="Arial" panose="020B0604020202020204" pitchFamily="34" charset="0"/>
                <a:buChar char="•"/>
              </a:pPr>
              <a:r>
                <a:rPr lang="en-US" sz="2800" dirty="0"/>
                <a:t>Abstractions for specifying safety properties, fallback policies, etc.</a:t>
              </a:r>
            </a:p>
          </p:txBody>
        </p:sp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A3C0504A-DF62-3B41-8E3A-7F3DCA2DB3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696" y="25058073"/>
            <a:ext cx="9356188" cy="384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2062</TotalTime>
  <Words>250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Hongzi Mao</dc:creator>
  <cp:lastModifiedBy>Hongzi Mao</cp:lastModifiedBy>
  <cp:revision>172</cp:revision>
  <cp:lastPrinted>2018-12-05T16:09:17Z</cp:lastPrinted>
  <dcterms:created xsi:type="dcterms:W3CDTF">2018-12-03T21:39:55Z</dcterms:created>
  <dcterms:modified xsi:type="dcterms:W3CDTF">2019-12-09T14:49:09Z</dcterms:modified>
</cp:coreProperties>
</file>