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8"/>
  </p:notesMasterIdLst>
  <p:handoutMasterIdLst>
    <p:handoutMasterId r:id="rId39"/>
  </p:handoutMasterIdLst>
  <p:sldIdLst>
    <p:sldId id="258" r:id="rId5"/>
    <p:sldId id="261" r:id="rId6"/>
    <p:sldId id="360" r:id="rId7"/>
    <p:sldId id="308" r:id="rId8"/>
    <p:sldId id="309" r:id="rId9"/>
    <p:sldId id="333" r:id="rId10"/>
    <p:sldId id="347" r:id="rId11"/>
    <p:sldId id="270" r:id="rId12"/>
    <p:sldId id="271" r:id="rId13"/>
    <p:sldId id="313" r:id="rId14"/>
    <p:sldId id="334" r:id="rId15"/>
    <p:sldId id="337" r:id="rId16"/>
    <p:sldId id="346" r:id="rId17"/>
    <p:sldId id="345" r:id="rId18"/>
    <p:sldId id="357" r:id="rId19"/>
    <p:sldId id="358" r:id="rId20"/>
    <p:sldId id="356" r:id="rId21"/>
    <p:sldId id="310" r:id="rId22"/>
    <p:sldId id="354" r:id="rId23"/>
    <p:sldId id="355" r:id="rId24"/>
    <p:sldId id="353" r:id="rId25"/>
    <p:sldId id="331" r:id="rId26"/>
    <p:sldId id="349" r:id="rId27"/>
    <p:sldId id="352" r:id="rId28"/>
    <p:sldId id="263" r:id="rId29"/>
    <p:sldId id="351" r:id="rId30"/>
    <p:sldId id="332" r:id="rId31"/>
    <p:sldId id="265" r:id="rId32"/>
    <p:sldId id="359" r:id="rId33"/>
    <p:sldId id="259" r:id="rId34"/>
    <p:sldId id="266" r:id="rId35"/>
    <p:sldId id="329" r:id="rId36"/>
    <p:sldId id="269" r:id="rId37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7"/>
    <a:srgbClr val="E2E2E2"/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75259" autoAdjust="0"/>
  </p:normalViewPr>
  <p:slideViewPr>
    <p:cSldViewPr snapToGrid="0">
      <p:cViewPr varScale="1">
        <p:scale>
          <a:sx n="56" d="100"/>
          <a:sy n="56" d="100"/>
        </p:scale>
        <p:origin x="126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ami_000\Dropbox\MSR-Internship-2013\Presentations\Pie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ami_000\Dropbox\MSR-Internship-2013\Presentations\PieChar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ami_000\Dropbox\MSR-Internship-2013\Presentations\PieChar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ami_000\Dropbox\MSR-Internship-2013\Presentations\PieChart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ami_000\Dropbox\MSR-Internship-2013\Presentations\PieChart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ami_000\Dropbox\MSR-Internship-2013\Presentations\Pie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ami_000\Dropbox\MSR-Internship-2013\Presentations\PieCha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ami_000\Dropbox\MSR-Internship-2013\Presentations\PieChar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ami_000\Dropbox\MSR-Internship-2013\Presentations\PieChar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ami_000\Dropbox\MSR-Internship-2013\Presentations\PieChar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ami_000\Dropbox\MSR-Internship-2013\Presentations\PieChar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ami_000\Dropbox\MSR-Internship-2013\Presentations\PieChar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401.bzip2 x4</a:t>
            </a:r>
          </a:p>
        </c:rich>
      </c:tx>
      <c:layout>
        <c:manualLayout>
          <c:xMode val="edge"/>
          <c:yMode val="edge"/>
          <c:x val="0.25867494926089352"/>
          <c:y val="7.8244513464361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Sheet1!$A$3</c:f>
              <c:strCache>
                <c:ptCount val="1"/>
                <c:pt idx="0">
                  <c:v>401.bzip2 x4</c:v>
                </c:pt>
              </c:strCache>
            </c:strRef>
          </c:tx>
          <c:spPr>
            <a:ln w="22225"/>
          </c:spPr>
          <c:dPt>
            <c:idx val="0"/>
            <c:bubble3D val="0"/>
            <c:spPr>
              <a:solidFill>
                <a:srgbClr val="009E47">
                  <a:alpha val="79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F0"/>
              </a:solidFill>
              <a:ln w="22225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>
                  <a:alpha val="58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C000">
                  <a:alpha val="51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0852510618654785"/>
                  <c:y val="-0.134490232334719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496470852139344"/>
                  <c:y val="-7.003140727547776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207109165501283"/>
                  <c:y val="3.86097498607109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998609940543888"/>
                  <c:y val="0.1846419342610516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Sheet1!$B$2:$E$2</c:f>
              <c:strCache>
                <c:ptCount val="4"/>
                <c:pt idx="0">
                  <c:v>Successful Recovery</c:v>
                </c:pt>
                <c:pt idx="1">
                  <c:v>Scheduler Locks</c:v>
                </c:pt>
                <c:pt idx="2">
                  <c:v>FS/MM Locks</c:v>
                </c:pt>
                <c:pt idx="3">
                  <c:v>Other Locks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70</c:v>
                </c:pt>
                <c:pt idx="1">
                  <c:v>8</c:v>
                </c:pt>
                <c:pt idx="2">
                  <c:v>5</c:v>
                </c:pt>
                <c:pt idx="3">
                  <c:v>17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K-means </a:t>
            </a:r>
            <a:r>
              <a:rPr lang="en-US" sz="2000" dirty="0" smtClean="0">
                <a:solidFill>
                  <a:schemeClr val="tx1"/>
                </a:solidFill>
              </a:rPr>
              <a:t>x8</a:t>
            </a:r>
            <a:endParaRPr lang="en-US" sz="2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813458523940448"/>
          <c:y val="4.59375813546364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Sheet1!$A$7</c:f>
              <c:strCache>
                <c:ptCount val="1"/>
                <c:pt idx="0">
                  <c:v>K-means x 8</c:v>
                </c:pt>
              </c:strCache>
            </c:strRef>
          </c:tx>
          <c:spPr>
            <a:ln w="22225"/>
          </c:spPr>
          <c:dPt>
            <c:idx val="0"/>
            <c:bubble3D val="0"/>
            <c:spPr>
              <a:solidFill>
                <a:srgbClr val="009E47">
                  <a:alpha val="80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F0"/>
              </a:solidFill>
              <a:ln w="22225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>
                  <a:alpha val="58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C000">
                  <a:alpha val="51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8.324205053714448E-2"/>
                  <c:y val="0.129030898137801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5851389764197831E-2"/>
                  <c:y val="0.141174304572905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Sheet1!$B$2:$E$2</c:f>
              <c:strCache>
                <c:ptCount val="4"/>
                <c:pt idx="0">
                  <c:v>Successful Recovery</c:v>
                </c:pt>
                <c:pt idx="1">
                  <c:v>Scheduler Locks</c:v>
                </c:pt>
                <c:pt idx="2">
                  <c:v>FS/MM Locks</c:v>
                </c:pt>
                <c:pt idx="3">
                  <c:v>Other Locks</c:v>
                </c:pt>
              </c:strCache>
            </c:strRef>
          </c:cat>
          <c:val>
            <c:numRef>
              <c:f>Sheet1!$B$7:$E$7</c:f>
              <c:numCache>
                <c:formatCode>General</c:formatCode>
                <c:ptCount val="4"/>
                <c:pt idx="0">
                  <c:v>86</c:v>
                </c:pt>
                <c:pt idx="1">
                  <c:v>8</c:v>
                </c:pt>
                <c:pt idx="2">
                  <c:v>0</c:v>
                </c:pt>
                <c:pt idx="3">
                  <c:v>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K-means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x16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21771274117011402"/>
          <c:y val="6.2125281324473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Sheet1!$A$8</c:f>
              <c:strCache>
                <c:ptCount val="1"/>
                <c:pt idx="0">
                  <c:v>K-means x 16</c:v>
                </c:pt>
              </c:strCache>
            </c:strRef>
          </c:tx>
          <c:spPr>
            <a:ln w="19050"/>
          </c:spPr>
          <c:dPt>
            <c:idx val="0"/>
            <c:bubble3D val="0"/>
            <c:spPr>
              <a:solidFill>
                <a:srgbClr val="009E47">
                  <a:alpha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>
                  <a:alpha val="58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C000">
                  <a:alpha val="51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5.3130580655296973E-2"/>
                  <c:y val="0.150676474624606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561515252626394E-2"/>
                  <c:y val="0.12224257403236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Sheet1!$B$2:$E$2</c:f>
              <c:strCache>
                <c:ptCount val="4"/>
                <c:pt idx="0">
                  <c:v>Successful Recovery</c:v>
                </c:pt>
                <c:pt idx="1">
                  <c:v>Scheduler Locks</c:v>
                </c:pt>
                <c:pt idx="2">
                  <c:v>FS/MM Locks</c:v>
                </c:pt>
                <c:pt idx="3">
                  <c:v>Other Locks</c:v>
                </c:pt>
              </c:strCache>
            </c:strRef>
          </c:cat>
          <c:val>
            <c:numRef>
              <c:f>Sheet1!$B$8:$E$8</c:f>
              <c:numCache>
                <c:formatCode>General</c:formatCode>
                <c:ptCount val="4"/>
                <c:pt idx="0">
                  <c:v>88</c:v>
                </c:pt>
                <c:pt idx="1">
                  <c:v>8</c:v>
                </c:pt>
                <c:pt idx="2">
                  <c:v>0</c:v>
                </c:pt>
                <c:pt idx="3">
                  <c:v>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119140433569259"/>
          <c:y val="0.21927652076670662"/>
          <c:w val="0.37460480954960584"/>
          <c:h val="0.67179455803643695"/>
        </c:manualLayout>
      </c:layout>
      <c:overlay val="0"/>
      <c:spPr>
        <a:solidFill>
          <a:schemeClr val="tx2">
            <a:lumMod val="40000"/>
            <a:lumOff val="60000"/>
          </a:schemeClr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429.mcf x4</a:t>
            </a:r>
          </a:p>
        </c:rich>
      </c:tx>
      <c:layout>
        <c:manualLayout>
          <c:xMode val="edge"/>
          <c:yMode val="edge"/>
          <c:x val="0.29330674812958463"/>
          <c:y val="7.883778841773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Sheet1!$A$5</c:f>
              <c:strCache>
                <c:ptCount val="1"/>
                <c:pt idx="0">
                  <c:v>429.mcf x4</c:v>
                </c:pt>
              </c:strCache>
            </c:strRef>
          </c:tx>
          <c:spPr>
            <a:ln w="22225"/>
          </c:spPr>
          <c:dPt>
            <c:idx val="0"/>
            <c:bubble3D val="0"/>
            <c:spPr>
              <a:solidFill>
                <a:srgbClr val="009E47">
                  <a:alpha val="80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F0"/>
              </a:solidFill>
              <a:ln w="22225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>
                  <a:alpha val="58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C000">
                  <a:alpha val="51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0.14380186706178621"/>
                  <c:y val="-2.78319444429892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7280870238596105"/>
                  <c:y val="4.61554086454506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2882970225791307"/>
                  <c:y val="0.172440199507103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Sheet1!$B$2:$E$2</c:f>
              <c:strCache>
                <c:ptCount val="4"/>
                <c:pt idx="0">
                  <c:v>Successful Recovery</c:v>
                </c:pt>
                <c:pt idx="1">
                  <c:v>Scheduler Locks</c:v>
                </c:pt>
                <c:pt idx="2">
                  <c:v>FS/MM Locks</c:v>
                </c:pt>
                <c:pt idx="3">
                  <c:v>Other Locks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70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359323434124494"/>
          <c:y val="7.42281073900280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Sheet1!$A$6</c:f>
              <c:strCache>
                <c:ptCount val="1"/>
                <c:pt idx="0">
                  <c:v>Postmark x4</c:v>
                </c:pt>
              </c:strCache>
            </c:strRef>
          </c:tx>
          <c:spPr>
            <a:ln w="22225"/>
          </c:spPr>
          <c:dPt>
            <c:idx val="0"/>
            <c:bubble3D val="0"/>
            <c:spPr>
              <a:solidFill>
                <a:srgbClr val="009E47">
                  <a:alpha val="80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F0"/>
              </a:solidFill>
              <a:ln w="22225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>
                  <a:alpha val="58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C000">
                  <a:alpha val="51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0.16090546529016139"/>
                  <c:y val="-2.51273810289044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624264719639956"/>
                  <c:y val="8.64086906215851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046790241262631"/>
                  <c:y val="0.153690300186411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Sheet1!$B$2:$E$2</c:f>
              <c:strCache>
                <c:ptCount val="4"/>
                <c:pt idx="0">
                  <c:v>Successful Recovery</c:v>
                </c:pt>
                <c:pt idx="1">
                  <c:v>Scheduler Locks</c:v>
                </c:pt>
                <c:pt idx="2">
                  <c:v>FS/MM Locks</c:v>
                </c:pt>
                <c:pt idx="3">
                  <c:v>Other Locks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68</c:v>
                </c:pt>
                <c:pt idx="1">
                  <c:v>10</c:v>
                </c:pt>
                <c:pt idx="2">
                  <c:v>12</c:v>
                </c:pt>
                <c:pt idx="3">
                  <c:v>10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Workload</a:t>
            </a:r>
            <a:r>
              <a:rPr lang="en-US" b="1" baseline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 Properties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31998755293633724"/>
          <c:y val="0.126678896536171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Postmark</c:v>
                </c:pt>
                <c:pt idx="1">
                  <c:v>429.mcf</c:v>
                </c:pt>
                <c:pt idx="2">
                  <c:v>K-means</c:v>
                </c:pt>
                <c:pt idx="3">
                  <c:v>410.bwaves</c:v>
                </c:pt>
                <c:pt idx="4">
                  <c:v>401.bzip2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0.05</c:v>
                </c:pt>
                <c:pt idx="1">
                  <c:v>0.22</c:v>
                </c:pt>
                <c:pt idx="2">
                  <c:v>0.99</c:v>
                </c:pt>
                <c:pt idx="3">
                  <c:v>0.99</c:v>
                </c:pt>
                <c:pt idx="4">
                  <c:v>0.99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System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187812275648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129798866766581E-2"/>
                  <c:y val="-5.50777811026832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18781227564894E-2"/>
                  <c:y val="-1.009747655524776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9129798866766723E-2"/>
                  <c:y val="5.50777811026832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Postmark</c:v>
                </c:pt>
                <c:pt idx="1">
                  <c:v>429.mcf</c:v>
                </c:pt>
                <c:pt idx="2">
                  <c:v>K-means</c:v>
                </c:pt>
                <c:pt idx="3">
                  <c:v>410.bwaves</c:v>
                </c:pt>
                <c:pt idx="4">
                  <c:v>401.bzip2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0.21</c:v>
                </c:pt>
                <c:pt idx="1">
                  <c:v>0.14000000000000001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IOWait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Postmark</c:v>
                </c:pt>
                <c:pt idx="1">
                  <c:v>429.mcf</c:v>
                </c:pt>
                <c:pt idx="2">
                  <c:v>K-means</c:v>
                </c:pt>
                <c:pt idx="3">
                  <c:v>410.bwaves</c:v>
                </c:pt>
                <c:pt idx="4">
                  <c:v>401.bzip2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0.21</c:v>
                </c:pt>
                <c:pt idx="1">
                  <c:v>0.45</c:v>
                </c:pt>
                <c:pt idx="2" formatCode="General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Idle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Postmark</c:v>
                </c:pt>
                <c:pt idx="1">
                  <c:v>429.mcf</c:v>
                </c:pt>
                <c:pt idx="2">
                  <c:v>K-means</c:v>
                </c:pt>
                <c:pt idx="3">
                  <c:v>410.bwaves</c:v>
                </c:pt>
                <c:pt idx="4">
                  <c:v>401.bzip2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0.53</c:v>
                </c:pt>
                <c:pt idx="1">
                  <c:v>0.19</c:v>
                </c:pt>
                <c:pt idx="2" formatCode="General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1072352"/>
        <c:axId val="331072744"/>
        <c:axId val="0"/>
      </c:bar3DChart>
      <c:catAx>
        <c:axId val="331072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1072744"/>
        <c:crosses val="autoZero"/>
        <c:auto val="1"/>
        <c:lblAlgn val="ctr"/>
        <c:lblOffset val="100"/>
        <c:noMultiLvlLbl val="0"/>
      </c:catAx>
      <c:valAx>
        <c:axId val="331072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3107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238013393590985"/>
          <c:y val="0.40087560661453792"/>
          <c:w val="0.11771022960550913"/>
          <c:h val="0.42379880563614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410.bwaves x4</a:t>
            </a:r>
          </a:p>
        </c:rich>
      </c:tx>
      <c:layout>
        <c:manualLayout>
          <c:xMode val="edge"/>
          <c:yMode val="edge"/>
          <c:x val="0.20434482113277921"/>
          <c:y val="6.3957902877680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Sheet1!$A$4</c:f>
              <c:strCache>
                <c:ptCount val="1"/>
                <c:pt idx="0">
                  <c:v>410.bwaves x4</c:v>
                </c:pt>
              </c:strCache>
            </c:strRef>
          </c:tx>
          <c:spPr>
            <a:ln w="22225"/>
          </c:spPr>
          <c:dPt>
            <c:idx val="0"/>
            <c:bubble3D val="0"/>
            <c:spPr>
              <a:solidFill>
                <a:srgbClr val="009E47">
                  <a:alpha val="80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F0"/>
              </a:solidFill>
              <a:ln w="22225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>
                  <a:alpha val="58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C000">
                  <a:alpha val="51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D7FC9E5-3413-472F-A622-1FBCF045B68C}" type="PERCENTAGE">
                      <a: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9.830071625688061E-2"/>
                  <c:y val="0.137967607683091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9992506065403275E-2"/>
                  <c:y val="0.127176781575269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06291054011491"/>
                      <c:h val="0.10887163282491123"/>
                    </c:manualLayout>
                  </c15:layout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Sheet1!$B$2:$E$2</c:f>
              <c:strCache>
                <c:ptCount val="4"/>
                <c:pt idx="0">
                  <c:v>Successful Recovery</c:v>
                </c:pt>
                <c:pt idx="1">
                  <c:v>Scheduler Locks</c:v>
                </c:pt>
                <c:pt idx="2">
                  <c:v>FS/MM Locks</c:v>
                </c:pt>
                <c:pt idx="3">
                  <c:v>Other Locks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88</c:v>
                </c:pt>
                <c:pt idx="1">
                  <c:v>4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K-means </a:t>
            </a:r>
            <a:r>
              <a:rPr lang="en-US" sz="2000" dirty="0" smtClean="0">
                <a:solidFill>
                  <a:schemeClr val="tx1"/>
                </a:solidFill>
              </a:rPr>
              <a:t>x8</a:t>
            </a:r>
            <a:endParaRPr lang="en-US" sz="2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813458523940448"/>
          <c:y val="4.59375813546364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Sheet1!$A$7</c:f>
              <c:strCache>
                <c:ptCount val="1"/>
                <c:pt idx="0">
                  <c:v>K-means x 8</c:v>
                </c:pt>
              </c:strCache>
            </c:strRef>
          </c:tx>
          <c:spPr>
            <a:ln w="22225"/>
          </c:spPr>
          <c:dPt>
            <c:idx val="0"/>
            <c:bubble3D val="0"/>
            <c:spPr>
              <a:solidFill>
                <a:srgbClr val="009E47">
                  <a:alpha val="80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F0"/>
              </a:solidFill>
              <a:ln w="22225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>
                  <a:alpha val="58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C000">
                  <a:alpha val="51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8.324205053714448E-2"/>
                  <c:y val="0.129030898137801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5851389764197831E-2"/>
                  <c:y val="0.141174304572905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Sheet1!$B$2:$E$2</c:f>
              <c:strCache>
                <c:ptCount val="4"/>
                <c:pt idx="0">
                  <c:v>Successful Recovery</c:v>
                </c:pt>
                <c:pt idx="1">
                  <c:v>Scheduler Locks</c:v>
                </c:pt>
                <c:pt idx="2">
                  <c:v>FS/MM Locks</c:v>
                </c:pt>
                <c:pt idx="3">
                  <c:v>Other Locks</c:v>
                </c:pt>
              </c:strCache>
            </c:strRef>
          </c:cat>
          <c:val>
            <c:numRef>
              <c:f>Sheet1!$B$7:$E$7</c:f>
              <c:numCache>
                <c:formatCode>General</c:formatCode>
                <c:ptCount val="4"/>
                <c:pt idx="0">
                  <c:v>86</c:v>
                </c:pt>
                <c:pt idx="1">
                  <c:v>8</c:v>
                </c:pt>
                <c:pt idx="2">
                  <c:v>0</c:v>
                </c:pt>
                <c:pt idx="3">
                  <c:v>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K-means 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x16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21771274117011402"/>
          <c:y val="6.2125281324473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Sheet1!$A$8</c:f>
              <c:strCache>
                <c:ptCount val="1"/>
                <c:pt idx="0">
                  <c:v>K-means x 16</c:v>
                </c:pt>
              </c:strCache>
            </c:strRef>
          </c:tx>
          <c:spPr>
            <a:ln w="19050"/>
          </c:spPr>
          <c:dPt>
            <c:idx val="0"/>
            <c:bubble3D val="0"/>
            <c:spPr>
              <a:solidFill>
                <a:srgbClr val="009E47">
                  <a:alpha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>
                  <a:alpha val="58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C000">
                  <a:alpha val="51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5.3130580655296973E-2"/>
                  <c:y val="0.150676474624606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561515252626394E-2"/>
                  <c:y val="0.12224257403236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Sheet1!$B$2:$E$2</c:f>
              <c:strCache>
                <c:ptCount val="4"/>
                <c:pt idx="0">
                  <c:v>Successful Recovery</c:v>
                </c:pt>
                <c:pt idx="1">
                  <c:v>Scheduler Locks</c:v>
                </c:pt>
                <c:pt idx="2">
                  <c:v>FS/MM Locks</c:v>
                </c:pt>
                <c:pt idx="3">
                  <c:v>Other Locks</c:v>
                </c:pt>
              </c:strCache>
            </c:strRef>
          </c:cat>
          <c:val>
            <c:numRef>
              <c:f>Sheet1!$B$8:$E$8</c:f>
              <c:numCache>
                <c:formatCode>General</c:formatCode>
                <c:ptCount val="4"/>
                <c:pt idx="0">
                  <c:v>88</c:v>
                </c:pt>
                <c:pt idx="1">
                  <c:v>8</c:v>
                </c:pt>
                <c:pt idx="2">
                  <c:v>0</c:v>
                </c:pt>
                <c:pt idx="3">
                  <c:v>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119140433569259"/>
          <c:y val="0.21927652076670662"/>
          <c:w val="0.37460480954960584"/>
          <c:h val="0.67179455803643695"/>
        </c:manualLayout>
      </c:layout>
      <c:overlay val="0"/>
      <c:spPr>
        <a:solidFill>
          <a:schemeClr val="tx2">
            <a:lumMod val="40000"/>
            <a:lumOff val="60000"/>
          </a:schemeClr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429.mcf x4</a:t>
            </a:r>
          </a:p>
        </c:rich>
      </c:tx>
      <c:layout>
        <c:manualLayout>
          <c:xMode val="edge"/>
          <c:yMode val="edge"/>
          <c:x val="0.29330674812958463"/>
          <c:y val="7.883778841773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Sheet1!$A$5</c:f>
              <c:strCache>
                <c:ptCount val="1"/>
                <c:pt idx="0">
                  <c:v>429.mcf x4</c:v>
                </c:pt>
              </c:strCache>
            </c:strRef>
          </c:tx>
          <c:spPr>
            <a:ln w="22225"/>
          </c:spPr>
          <c:dPt>
            <c:idx val="0"/>
            <c:bubble3D val="0"/>
            <c:spPr>
              <a:solidFill>
                <a:srgbClr val="009E47">
                  <a:alpha val="80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F0"/>
              </a:solidFill>
              <a:ln w="22225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>
                  <a:alpha val="58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C000">
                  <a:alpha val="51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0.14380186706178621"/>
                  <c:y val="-2.78319444429892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7280870238596105"/>
                  <c:y val="4.61554086454506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2882970225791307"/>
                  <c:y val="0.172440199507103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Sheet1!$B$2:$E$2</c:f>
              <c:strCache>
                <c:ptCount val="4"/>
                <c:pt idx="0">
                  <c:v>Successful Recovery</c:v>
                </c:pt>
                <c:pt idx="1">
                  <c:v>Scheduler Locks</c:v>
                </c:pt>
                <c:pt idx="2">
                  <c:v>FS/MM Locks</c:v>
                </c:pt>
                <c:pt idx="3">
                  <c:v>Other Locks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70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359323434124494"/>
          <c:y val="7.42281073900280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Sheet1!$A$6</c:f>
              <c:strCache>
                <c:ptCount val="1"/>
                <c:pt idx="0">
                  <c:v>Postmark x4</c:v>
                </c:pt>
              </c:strCache>
            </c:strRef>
          </c:tx>
          <c:spPr>
            <a:ln w="22225"/>
          </c:spPr>
          <c:dPt>
            <c:idx val="0"/>
            <c:bubble3D val="0"/>
            <c:spPr>
              <a:solidFill>
                <a:srgbClr val="009E47">
                  <a:alpha val="80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F0"/>
              </a:solidFill>
              <a:ln w="22225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>
                  <a:alpha val="58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C000">
                  <a:alpha val="51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0.16090546529016139"/>
                  <c:y val="-2.51273810289044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624264719639956"/>
                  <c:y val="8.64086906215851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046790241262631"/>
                  <c:y val="0.153690300186411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Sheet1!$B$2:$E$2</c:f>
              <c:strCache>
                <c:ptCount val="4"/>
                <c:pt idx="0">
                  <c:v>Successful Recovery</c:v>
                </c:pt>
                <c:pt idx="1">
                  <c:v>Scheduler Locks</c:v>
                </c:pt>
                <c:pt idx="2">
                  <c:v>FS/MM Locks</c:v>
                </c:pt>
                <c:pt idx="3">
                  <c:v>Other Locks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68</c:v>
                </c:pt>
                <c:pt idx="1">
                  <c:v>10</c:v>
                </c:pt>
                <c:pt idx="2">
                  <c:v>12</c:v>
                </c:pt>
                <c:pt idx="3">
                  <c:v>10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Workload</a:t>
            </a:r>
            <a:r>
              <a:rPr lang="en-US" b="1" baseline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 Properties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31998755293633724"/>
          <c:y val="0.126678896536171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Postmark</c:v>
                </c:pt>
                <c:pt idx="1">
                  <c:v>429.mcf</c:v>
                </c:pt>
                <c:pt idx="2">
                  <c:v>K-means</c:v>
                </c:pt>
                <c:pt idx="3">
                  <c:v>410.bwaves</c:v>
                </c:pt>
                <c:pt idx="4">
                  <c:v>401.bzip2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0.05</c:v>
                </c:pt>
                <c:pt idx="1">
                  <c:v>0.22</c:v>
                </c:pt>
                <c:pt idx="2">
                  <c:v>0.99</c:v>
                </c:pt>
                <c:pt idx="3">
                  <c:v>0.99</c:v>
                </c:pt>
                <c:pt idx="4">
                  <c:v>0.99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System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187812275648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129798866766581E-2"/>
                  <c:y val="-5.50777811026832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18781227564894E-2"/>
                  <c:y val="-1.009747655524776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9129798866766723E-2"/>
                  <c:y val="5.50777811026832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Postmark</c:v>
                </c:pt>
                <c:pt idx="1">
                  <c:v>429.mcf</c:v>
                </c:pt>
                <c:pt idx="2">
                  <c:v>K-means</c:v>
                </c:pt>
                <c:pt idx="3">
                  <c:v>410.bwaves</c:v>
                </c:pt>
                <c:pt idx="4">
                  <c:v>401.bzip2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0.21</c:v>
                </c:pt>
                <c:pt idx="1">
                  <c:v>0.14000000000000001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IOWait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Postmark</c:v>
                </c:pt>
                <c:pt idx="1">
                  <c:v>429.mcf</c:v>
                </c:pt>
                <c:pt idx="2">
                  <c:v>K-means</c:v>
                </c:pt>
                <c:pt idx="3">
                  <c:v>410.bwaves</c:v>
                </c:pt>
                <c:pt idx="4">
                  <c:v>401.bzip2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0.21</c:v>
                </c:pt>
                <c:pt idx="1">
                  <c:v>0.45</c:v>
                </c:pt>
                <c:pt idx="2" formatCode="General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Idle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Postmark</c:v>
                </c:pt>
                <c:pt idx="1">
                  <c:v>429.mcf</c:v>
                </c:pt>
                <c:pt idx="2">
                  <c:v>K-means</c:v>
                </c:pt>
                <c:pt idx="3">
                  <c:v>410.bwaves</c:v>
                </c:pt>
                <c:pt idx="4">
                  <c:v>401.bzip2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0.53</c:v>
                </c:pt>
                <c:pt idx="1">
                  <c:v>0.19</c:v>
                </c:pt>
                <c:pt idx="2" formatCode="General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1074312"/>
        <c:axId val="331075880"/>
        <c:axId val="0"/>
      </c:bar3DChart>
      <c:catAx>
        <c:axId val="331074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1075880"/>
        <c:crosses val="autoZero"/>
        <c:auto val="1"/>
        <c:lblAlgn val="ctr"/>
        <c:lblOffset val="100"/>
        <c:noMultiLvlLbl val="0"/>
      </c:catAx>
      <c:valAx>
        <c:axId val="3310758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31074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238013393590985"/>
          <c:y val="0.40087560661453792"/>
          <c:w val="0.11771022960550913"/>
          <c:h val="0.42379880563614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401.bzip2 x4</a:t>
            </a:r>
          </a:p>
        </c:rich>
      </c:tx>
      <c:layout>
        <c:manualLayout>
          <c:xMode val="edge"/>
          <c:yMode val="edge"/>
          <c:x val="0.25867494926089352"/>
          <c:y val="7.8244513464361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Sheet1!$A$3</c:f>
              <c:strCache>
                <c:ptCount val="1"/>
                <c:pt idx="0">
                  <c:v>401.bzip2 x4</c:v>
                </c:pt>
              </c:strCache>
            </c:strRef>
          </c:tx>
          <c:spPr>
            <a:ln w="22225"/>
          </c:spPr>
          <c:dPt>
            <c:idx val="0"/>
            <c:bubble3D val="0"/>
            <c:spPr>
              <a:solidFill>
                <a:srgbClr val="009E47">
                  <a:alpha val="79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F0"/>
              </a:solidFill>
              <a:ln w="22225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>
                  <a:alpha val="58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C000">
                  <a:alpha val="51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0852510618654785"/>
                  <c:y val="-0.134490232334719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496470852139344"/>
                  <c:y val="-7.003140727547776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207109165501283"/>
                  <c:y val="3.86097498607109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998609940543888"/>
                  <c:y val="0.1846419342610516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Sheet1!$B$2:$E$2</c:f>
              <c:strCache>
                <c:ptCount val="4"/>
                <c:pt idx="0">
                  <c:v>Successful Recovery</c:v>
                </c:pt>
                <c:pt idx="1">
                  <c:v>Scheduler Locks</c:v>
                </c:pt>
                <c:pt idx="2">
                  <c:v>FS/MM Locks</c:v>
                </c:pt>
                <c:pt idx="3">
                  <c:v>Other Locks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70</c:v>
                </c:pt>
                <c:pt idx="1">
                  <c:v>8</c:v>
                </c:pt>
                <c:pt idx="2">
                  <c:v>5</c:v>
                </c:pt>
                <c:pt idx="3">
                  <c:v>17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410.bwaves x4</a:t>
            </a:r>
          </a:p>
        </c:rich>
      </c:tx>
      <c:layout>
        <c:manualLayout>
          <c:xMode val="edge"/>
          <c:yMode val="edge"/>
          <c:x val="0.20434482113277921"/>
          <c:y val="6.3957902877680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Sheet1!$A$4</c:f>
              <c:strCache>
                <c:ptCount val="1"/>
                <c:pt idx="0">
                  <c:v>410.bwaves x4</c:v>
                </c:pt>
              </c:strCache>
            </c:strRef>
          </c:tx>
          <c:spPr>
            <a:ln w="22225"/>
          </c:spPr>
          <c:dPt>
            <c:idx val="0"/>
            <c:bubble3D val="0"/>
            <c:spPr>
              <a:solidFill>
                <a:srgbClr val="009E47">
                  <a:alpha val="80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F0"/>
              </a:solidFill>
              <a:ln w="22225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>
                  <a:alpha val="58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C000">
                  <a:alpha val="51000"/>
                </a:srgbClr>
              </a:solidFill>
              <a:ln w="22225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D7FC9E5-3413-472F-A622-1FBCF045B68C}" type="PERCENTAGE">
                      <a: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9.830071625688061E-2"/>
                  <c:y val="0.137967607683091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9992506065403275E-2"/>
                  <c:y val="0.127176781575269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06291054011491"/>
                      <c:h val="0.10887163282491123"/>
                    </c:manualLayout>
                  </c15:layout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Sheet1!$B$2:$E$2</c:f>
              <c:strCache>
                <c:ptCount val="4"/>
                <c:pt idx="0">
                  <c:v>Successful Recovery</c:v>
                </c:pt>
                <c:pt idx="1">
                  <c:v>Scheduler Locks</c:v>
                </c:pt>
                <c:pt idx="2">
                  <c:v>FS/MM Locks</c:v>
                </c:pt>
                <c:pt idx="3">
                  <c:v>Other Locks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88</c:v>
                </c:pt>
                <c:pt idx="1">
                  <c:v>4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7A4A2A1-7C32-4BF4-9827-41E0C3224426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4F648E-0C0F-4878-9413-0957281E1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1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1E70D1-572D-46C2-AD13-4A504D8FFA66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65B1B4-DB38-4DA5-B557-78FC11211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7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20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11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02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18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32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56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56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14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83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15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19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590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60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8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43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07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526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862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515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06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888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74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358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196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350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101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4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="1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5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endParaRPr lang="en-US" altLang="en-US" sz="1200" dirty="0" smtClean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34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58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11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63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5B1B4-DB38-4DA5-B557-78FC11211B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4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F7D3F8-7819-4838-AAFE-A2125E488C71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0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A0C7E-DBF4-4E74-98DD-E50D23525C3E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2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7F38C-6716-4DF8-8EB5-40BB24B31C3B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02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F7D3F8-7819-4838-AAFE-A2125E488C71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05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70A16-29B8-4DED-A47E-31C94D494CEC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87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Chevron 15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C99E8-00DF-4EBD-8C87-F77B260B8A72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16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07DC9-6D72-40CC-A50F-1023D63981FF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43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8BEB8-23A2-46FF-AD6C-62DDE8D341F1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67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1B7C5-6C19-4AC0-B5C9-9D75551A3C1C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003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F5FB8-150B-423E-B7C4-1531528265C2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85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9B46B-7441-47C5-AE06-D5C36B7D2FFB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9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70A16-29B8-4DED-A47E-31C94D494CEC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3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Chevron 20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2781F-9D7D-4860-8F3A-E0E67531D85A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34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A0C7E-DBF4-4E74-98DD-E50D23525C3E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07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7F38C-6716-4DF8-8EB5-40BB24B31C3B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65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F7D3F8-7819-4838-AAFE-A2125E488C71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89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70A16-29B8-4DED-A47E-31C94D494CEC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6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Chevron 15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C99E8-00DF-4EBD-8C87-F77B260B8A72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57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07DC9-6D72-40CC-A50F-1023D63981FF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17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8BEB8-23A2-46FF-AD6C-62DDE8D341F1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02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1B7C5-6C19-4AC0-B5C9-9D75551A3C1C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63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F5FB8-150B-423E-B7C4-1531528265C2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24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Chevron 15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C99E8-00DF-4EBD-8C87-F77B260B8A72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38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9B46B-7441-47C5-AE06-D5C36B7D2FFB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86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Chevron 20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2781F-9D7D-4860-8F3A-E0E67531D85A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57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A0C7E-DBF4-4E74-98DD-E50D23525C3E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195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7F38C-6716-4DF8-8EB5-40BB24B31C3B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666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F7D3F8-7819-4838-AAFE-A2125E488C71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37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70A16-29B8-4DED-A47E-31C94D494CEC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602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Chevron 15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C99E8-00DF-4EBD-8C87-F77B260B8A72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98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07DC9-6D72-40CC-A50F-1023D63981FF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3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8BEB8-23A2-46FF-AD6C-62DDE8D341F1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99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1B7C5-6C19-4AC0-B5C9-9D75551A3C1C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5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07DC9-6D72-40CC-A50F-1023D63981FF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F5FB8-150B-423E-B7C4-1531528265C2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792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9B46B-7441-47C5-AE06-D5C36B7D2FFB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35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Chevron 20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2781F-9D7D-4860-8F3A-E0E67531D85A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18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A0C7E-DBF4-4E74-98DD-E50D23525C3E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48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7F38C-6716-4DF8-8EB5-40BB24B31C3B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2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8BEB8-23A2-46FF-AD6C-62DDE8D341F1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5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1B7C5-6C19-4AC0-B5C9-9D75551A3C1C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95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F5FB8-150B-423E-B7C4-1531528265C2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6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9B46B-7441-47C5-AE06-D5C36B7D2FFB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27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Chevron 20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2781F-9D7D-4860-8F3A-E0E67531D85A}" type="slidenum">
              <a:rPr lang="he-IL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38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cs typeface="Arial" pitchFamily="34" charset="0"/>
              </a:defRPr>
            </a:lvl1pPr>
            <a:extLst/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Arial" pitchFamily="34" charset="0"/>
              </a:defRPr>
            </a:lvl1pPr>
            <a:extLst/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fld id="{58CDD497-1528-4012-8E86-0FF8F5A508B1}" type="slidenum">
              <a:rPr lang="he-IL">
                <a:solidFill>
                  <a:prstClr val="black"/>
                </a:solidFill>
                <a:latin typeface="Tahoma" panose="020B0604030504040204" pitchFamily="34" charset="0"/>
              </a:rPr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9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cs typeface="Arial" pitchFamily="34" charset="0"/>
              </a:defRPr>
            </a:lvl1pPr>
            <a:extLst/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Arial" pitchFamily="34" charset="0"/>
              </a:defRPr>
            </a:lvl1pPr>
            <a:extLst/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fld id="{58CDD497-1528-4012-8E86-0FF8F5A508B1}" type="slidenum">
              <a:rPr lang="he-IL">
                <a:solidFill>
                  <a:prstClr val="black"/>
                </a:solidFill>
                <a:latin typeface="Tahoma" panose="020B0604030504040204" pitchFamily="34" charset="0"/>
              </a:rPr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9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cs typeface="Arial" pitchFamily="34" charset="0"/>
              </a:defRPr>
            </a:lvl1pPr>
            <a:extLst/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Arial" pitchFamily="34" charset="0"/>
              </a:defRPr>
            </a:lvl1pPr>
            <a:extLst/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fld id="{58CDD497-1528-4012-8E86-0FF8F5A508B1}" type="slidenum">
              <a:rPr lang="he-IL">
                <a:solidFill>
                  <a:prstClr val="black"/>
                </a:solidFill>
                <a:latin typeface="Tahoma" panose="020B0604030504040204" pitchFamily="34" charset="0"/>
              </a:rPr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9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3802063 w 5760"/>
              <a:gd name="T3" fmla="*/ 0 h 528"/>
              <a:gd name="T4" fmla="*/ 3802063 w 5760"/>
              <a:gd name="T5" fmla="*/ 838200 h 528"/>
              <a:gd name="T6" fmla="*/ 3168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cs typeface="Arial" pitchFamily="34" charset="0"/>
              </a:defRPr>
            </a:lvl1pPr>
            <a:extLst/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Arial" pitchFamily="34" charset="0"/>
              </a:defRPr>
            </a:lvl1pPr>
            <a:extLst/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fld id="{58CDD497-1528-4012-8E86-0FF8F5A508B1}" type="slidenum">
              <a:rPr lang="he-IL">
                <a:solidFill>
                  <a:prstClr val="black"/>
                </a:solidFill>
                <a:latin typeface="Tahoma" panose="020B0604030504040204" pitchFamily="34" charset="0"/>
              </a:rPr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0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pitchFamily="34" charset="0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gif"/><Relationship Id="rId5" Type="http://schemas.openxmlformats.org/officeDocument/2006/relationships/image" Target="../media/image38.gif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914400" y="120615"/>
            <a:ext cx="10363200" cy="1829761"/>
          </a:xfrm>
        </p:spPr>
        <p:txBody>
          <a:bodyPr>
            <a:normAutofit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mbria" pitchFamily="18" charset="0"/>
              </a:rPr>
              <a:t>CSR: Core Surprise Removal in Commodity Operating Systems</a:t>
            </a:r>
            <a:endParaRPr lang="he-IL" dirty="0" smtClean="0"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0473" y="6201074"/>
            <a:ext cx="11837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altLang="en-US" sz="2400" dirty="0">
                <a:latin typeface="Cambria" panose="02040503050406030204" pitchFamily="18" charset="0"/>
                <a:cs typeface="Arial" panose="020B0604020202020204" pitchFamily="34" charset="0"/>
              </a:rPr>
              <a:t>April 6, </a:t>
            </a:r>
            <a:r>
              <a:rPr lang="en-US" altLang="en-US" sz="2400" dirty="0" smtClean="0">
                <a:latin typeface="Cambria" panose="02040503050406030204" pitchFamily="18" charset="0"/>
                <a:cs typeface="Arial" panose="020B0604020202020204" pitchFamily="34" charset="0"/>
              </a:rPr>
              <a:t> 2016			ASPLOS  2016				Atlanta, Georgia</a:t>
            </a:r>
            <a:r>
              <a:rPr lang="en-US" altLang="en-US" sz="2400" dirty="0"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altLang="en-US" sz="2400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02904" y="4414617"/>
            <a:ext cx="20682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Yaron</a:t>
            </a:r>
            <a:r>
              <a:rPr lang="en-US" sz="2000" dirty="0" smtClean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Weinsberg</a:t>
            </a:r>
            <a:r>
              <a:rPr lang="en-US" sz="2000" dirty="0" smtClean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dirty="0" smtClean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IBM Research</a:t>
            </a:r>
            <a:endParaRPr lang="en-US" sz="2000" dirty="0"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1070" y="4414187"/>
            <a:ext cx="20682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Idit</a:t>
            </a:r>
            <a:r>
              <a:rPr lang="en-US" sz="2000" dirty="0" smtClean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Keidar</a:t>
            </a:r>
            <a:r>
              <a:rPr lang="en-US" sz="2000" dirty="0" smtClean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dirty="0" smtClean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Technion</a:t>
            </a:r>
            <a:endParaRPr lang="en-US" sz="2000" dirty="0"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9984" y="4413668"/>
            <a:ext cx="20682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Hagar </a:t>
            </a:r>
            <a:r>
              <a:rPr lang="en-US" sz="2000" dirty="0" err="1" smtClean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Porat</a:t>
            </a:r>
            <a:r>
              <a:rPr lang="en-US" sz="2000" dirty="0" smtClean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dirty="0" smtClean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Technion</a:t>
            </a:r>
            <a:endParaRPr lang="en-US" sz="2000" dirty="0"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8822" y="4420286"/>
            <a:ext cx="20682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Eran</a:t>
            </a:r>
            <a:r>
              <a:rPr lang="en-US" sz="2000" dirty="0" smtClean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Harpaz</a:t>
            </a:r>
            <a:r>
              <a:rPr lang="en-US" sz="2000" dirty="0" smtClean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dirty="0" smtClean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 smtClean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Technion</a:t>
            </a:r>
            <a:endParaRPr lang="en-US" sz="2000" dirty="0"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://webee.technion.ac.il/%7Eidish/Images/IditKeidarSmilin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" t="1837" r="835" b="2"/>
          <a:stretch/>
        </p:blipFill>
        <p:spPr bwMode="auto">
          <a:xfrm>
            <a:off x="7481344" y="3117987"/>
            <a:ext cx="1345641" cy="129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2109" b="356"/>
          <a:stretch/>
        </p:blipFill>
        <p:spPr>
          <a:xfrm>
            <a:off x="5291548" y="3119198"/>
            <a:ext cx="1345156" cy="1294470"/>
          </a:xfrm>
          <a:prstGeom prst="rect">
            <a:avLst/>
          </a:prstGeom>
        </p:spPr>
      </p:pic>
      <p:pic>
        <p:nvPicPr>
          <p:cNvPr id="5" name="Picture 2" descr="Inline imag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t="12881" r="14801" b="29329"/>
          <a:stretch/>
        </p:blipFill>
        <p:spPr bwMode="auto">
          <a:xfrm>
            <a:off x="3136447" y="3125878"/>
            <a:ext cx="1353034" cy="1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0173" y="3085354"/>
            <a:ext cx="1320197" cy="13349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5849" y="4104503"/>
            <a:ext cx="206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Noam Shalev</a:t>
            </a:r>
            <a:br>
              <a:rPr lang="en-US" sz="2000" dirty="0" smtClean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 smtClean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Technion</a:t>
            </a:r>
            <a:endParaRPr lang="en-US" sz="2000" dirty="0"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3" t="20651" r="24680" b="26418"/>
          <a:stretch/>
        </p:blipFill>
        <p:spPr>
          <a:xfrm>
            <a:off x="565315" y="2648005"/>
            <a:ext cx="1489352" cy="145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8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dirty="0" smtClean="0">
                <a:latin typeface="Cambria" panose="02040503050406030204" pitchFamily="18" charset="0"/>
              </a:rPr>
              <a:t>Flag as </a:t>
            </a:r>
            <a:r>
              <a:rPr lang="en-US" sz="28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faulty</a:t>
            </a:r>
          </a:p>
          <a:p>
            <a:pPr lvl="1" algn="l" rtl="0"/>
            <a:r>
              <a:rPr lang="en-US" sz="2200" dirty="0" smtClean="0">
                <a:latin typeface="Cambria" panose="02040503050406030204" pitchFamily="18" charset="0"/>
              </a:rPr>
              <a:t>Treat it </a:t>
            </a:r>
            <a:r>
              <a:rPr lang="en-US" sz="2200" dirty="0">
                <a:latin typeface="Cambria" panose="02040503050406030204" pitchFamily="18" charset="0"/>
              </a:rPr>
              <a:t>as </a:t>
            </a:r>
            <a:r>
              <a:rPr lang="en-US" sz="2200" dirty="0" smtClean="0">
                <a:latin typeface="Cambria" panose="02040503050406030204" pitchFamily="18" charset="0"/>
              </a:rPr>
              <a:t>offline, and never Hot-plug it again</a:t>
            </a:r>
            <a:endParaRPr lang="en-US" sz="2200" dirty="0">
              <a:latin typeface="Cambria" panose="02040503050406030204" pitchFamily="18" charset="0"/>
            </a:endParaRPr>
          </a:p>
          <a:p>
            <a:pPr algn="l" rtl="0"/>
            <a:r>
              <a:rPr lang="en-US" sz="2800" dirty="0" smtClean="0">
                <a:latin typeface="Cambria" panose="02040503050406030204" pitchFamily="18" charset="0"/>
              </a:rPr>
              <a:t>Reset </a:t>
            </a:r>
            <a:r>
              <a:rPr lang="en-US" sz="2800" dirty="0">
                <a:latin typeface="Cambria" panose="02040503050406030204" pitchFamily="18" charset="0"/>
              </a:rPr>
              <a:t>interrupt </a:t>
            </a:r>
            <a:r>
              <a:rPr lang="en-US" sz="2800" dirty="0" smtClean="0">
                <a:latin typeface="Cambria" panose="02040503050406030204" pitchFamily="18" charset="0"/>
              </a:rPr>
              <a:t>affinities</a:t>
            </a:r>
          </a:p>
          <a:p>
            <a:pPr lvl="1" algn="l" rtl="0"/>
            <a:r>
              <a:rPr lang="en-US" sz="2200" dirty="0" smtClean="0">
                <a:latin typeface="Cambria" panose="02040503050406030204" pitchFamily="18" charset="0"/>
              </a:rPr>
              <a:t>Handle </a:t>
            </a:r>
            <a:r>
              <a:rPr lang="en-US" sz="2200" dirty="0">
                <a:latin typeface="Cambria" panose="02040503050406030204" pitchFamily="18" charset="0"/>
              </a:rPr>
              <a:t>lost </a:t>
            </a:r>
            <a:r>
              <a:rPr lang="en-US" sz="2200" dirty="0" smtClean="0">
                <a:latin typeface="Cambria" panose="02040503050406030204" pitchFamily="18" charset="0"/>
              </a:rPr>
              <a:t>interrupts, migrate </a:t>
            </a:r>
            <a:r>
              <a:rPr lang="en-US" sz="2200" dirty="0">
                <a:latin typeface="Cambria" panose="02040503050406030204" pitchFamily="18" charset="0"/>
              </a:rPr>
              <a:t>IPI queue</a:t>
            </a:r>
          </a:p>
          <a:p>
            <a:pPr algn="l" rtl="0"/>
            <a:r>
              <a:rPr lang="en-US" sz="2800" dirty="0" smtClean="0">
                <a:latin typeface="Cambria" panose="02040503050406030204" pitchFamily="18" charset="0"/>
              </a:rPr>
              <a:t>Migrate tasklets, work-queues</a:t>
            </a:r>
            <a:endParaRPr lang="en-US" sz="2800" dirty="0">
              <a:latin typeface="Cambria" panose="02040503050406030204" pitchFamily="18" charset="0"/>
            </a:endParaRPr>
          </a:p>
          <a:p>
            <a:pPr algn="l" rtl="0"/>
            <a:r>
              <a:rPr lang="en-US" sz="2800" dirty="0" smtClean="0">
                <a:latin typeface="Cambria" panose="02040503050406030204" pitchFamily="18" charset="0"/>
              </a:rPr>
              <a:t>Update </a:t>
            </a:r>
            <a:r>
              <a:rPr lang="en-US" sz="2800" dirty="0">
                <a:latin typeface="Cambria" panose="02040503050406030204" pitchFamily="18" charset="0"/>
              </a:rPr>
              <a:t>kernel </a:t>
            </a:r>
            <a:r>
              <a:rPr lang="en-US" sz="2800" dirty="0" smtClean="0">
                <a:latin typeface="Cambria" panose="02040503050406030204" pitchFamily="18" charset="0"/>
              </a:rPr>
              <a:t>services</a:t>
            </a:r>
          </a:p>
          <a:p>
            <a:pPr lvl="1" algn="l" rtl="0"/>
            <a:r>
              <a:rPr lang="en-US" sz="22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RCU </a:t>
            </a:r>
            <a:r>
              <a:rPr lang="en-US" sz="2200" dirty="0">
                <a:solidFill>
                  <a:schemeClr val="accent1"/>
                </a:solidFill>
                <a:latin typeface="Cambria" panose="02040503050406030204" pitchFamily="18" charset="0"/>
              </a:rPr>
              <a:t>subsystem</a:t>
            </a:r>
            <a:r>
              <a:rPr lang="en-US" sz="2200" dirty="0" smtClean="0">
                <a:latin typeface="Cambria" panose="02040503050406030204" pitchFamily="18" charset="0"/>
              </a:rPr>
              <a:t>, </a:t>
            </a:r>
            <a:r>
              <a:rPr lang="en-US" sz="22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performance events</a:t>
            </a:r>
            <a:r>
              <a:rPr lang="en-US" sz="2200" dirty="0" smtClean="0">
                <a:latin typeface="Cambria" panose="02040503050406030204" pitchFamily="18" charset="0"/>
              </a:rPr>
              <a:t>, etc.</a:t>
            </a:r>
            <a:endParaRPr lang="en-US" sz="1400" dirty="0" smtClean="0">
              <a:latin typeface="Cambria" panose="02040503050406030204" pitchFamily="18" charset="0"/>
            </a:endParaRPr>
          </a:p>
          <a:p>
            <a:pPr algn="l" rtl="0"/>
            <a:r>
              <a:rPr lang="en-US" sz="2800" dirty="0">
                <a:latin typeface="Cambria" panose="02040503050406030204" pitchFamily="18" charset="0"/>
              </a:rPr>
              <a:t>Terminate the running </a:t>
            </a:r>
            <a:r>
              <a:rPr lang="en-US" sz="2800" dirty="0" smtClean="0">
                <a:latin typeface="Cambria" panose="02040503050406030204" pitchFamily="18" charset="0"/>
              </a:rPr>
              <a:t>process</a:t>
            </a:r>
          </a:p>
          <a:p>
            <a:pPr lvl="1" algn="l" rtl="0"/>
            <a:r>
              <a:rPr lang="en-US" sz="2200" dirty="0" smtClean="0">
                <a:latin typeface="Cambria" panose="02040503050406030204" pitchFamily="18" charset="0"/>
              </a:rPr>
              <a:t>Free its resources</a:t>
            </a:r>
            <a:endParaRPr lang="en-US" sz="2200" dirty="0">
              <a:latin typeface="Cambria" panose="02040503050406030204" pitchFamily="18" charset="0"/>
            </a:endParaRPr>
          </a:p>
          <a:p>
            <a:pPr algn="l" rtl="0"/>
            <a:r>
              <a:rPr lang="en-US" sz="2800" dirty="0" smtClean="0">
                <a:latin typeface="Cambria" panose="02040503050406030204" pitchFamily="18" charset="0"/>
              </a:rPr>
              <a:t>Migrate processes.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CSR – Recovery </a:t>
            </a:r>
            <a:r>
              <a:rPr lang="en-US" dirty="0" smtClean="0">
                <a:latin typeface="Cambria" panose="02040503050406030204" pitchFamily="18" charset="0"/>
              </a:rPr>
              <a:t>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2" descr="http://www.izmitsiemensservisi.net/wp-content/uploads/siemenstekniker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273" y="1303851"/>
            <a:ext cx="3307160" cy="42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6646921" y="3662412"/>
            <a:ext cx="178816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omic Sans MS" panose="030F0702030302020204" pitchFamily="66" charset="0"/>
              </a:rPr>
              <a:t>OS dependent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flipH="1">
            <a:off x="4686041" y="3982452"/>
            <a:ext cx="196088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634547" y="3084173"/>
            <a:ext cx="73030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solidFill>
                  <a:srgbClr val="0070C0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CSR</a:t>
            </a:r>
            <a:endParaRPr lang="en-US" b="1" spc="50" dirty="0">
              <a:ln w="11430"/>
              <a:solidFill>
                <a:srgbClr val="0070C0"/>
              </a:solidFill>
              <a:effectLst>
                <a:glow rad="228600">
                  <a:schemeClr val="bg1">
                    <a:lumMod val="50000"/>
                    <a:alpha val="40000"/>
                  </a:schemeClr>
                </a:glow>
              </a:effectLst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hysionet.ph.biu.ac.il/%7Ebashan/images/MyImages/Domi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83" y="4922160"/>
            <a:ext cx="2578017" cy="193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dirty="0" smtClean="0">
                <a:latin typeface="Cambria" panose="02040503050406030204" pitchFamily="18" charset="0"/>
              </a:rPr>
              <a:t>Flag as </a:t>
            </a:r>
            <a:r>
              <a:rPr lang="en-US" sz="28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faulty</a:t>
            </a:r>
          </a:p>
          <a:p>
            <a:pPr lvl="1" algn="l" rtl="0"/>
            <a:endParaRPr lang="en-US" sz="2200" dirty="0">
              <a:latin typeface="Cambria" panose="02040503050406030204" pitchFamily="18" charset="0"/>
            </a:endParaRPr>
          </a:p>
          <a:p>
            <a:pPr algn="l" rtl="0"/>
            <a:r>
              <a:rPr lang="en-US" sz="2800" dirty="0" smtClean="0">
                <a:latin typeface="Cambria" panose="02040503050406030204" pitchFamily="18" charset="0"/>
              </a:rPr>
              <a:t>Reset </a:t>
            </a:r>
            <a:r>
              <a:rPr lang="en-US" sz="2800" dirty="0">
                <a:latin typeface="Cambria" panose="02040503050406030204" pitchFamily="18" charset="0"/>
              </a:rPr>
              <a:t>interrupt </a:t>
            </a:r>
            <a:r>
              <a:rPr lang="en-US" sz="2800" dirty="0" smtClean="0">
                <a:latin typeface="Cambria" panose="02040503050406030204" pitchFamily="18" charset="0"/>
              </a:rPr>
              <a:t>affinities</a:t>
            </a:r>
          </a:p>
          <a:p>
            <a:pPr lvl="1" algn="l" rtl="0"/>
            <a:endParaRPr lang="en-US" sz="2200" dirty="0" smtClean="0">
              <a:latin typeface="Cambria" panose="02040503050406030204" pitchFamily="18" charset="0"/>
            </a:endParaRPr>
          </a:p>
          <a:p>
            <a:pPr algn="l" rtl="0"/>
            <a:r>
              <a:rPr lang="en-US" sz="2800" dirty="0" smtClean="0">
                <a:latin typeface="Cambria" panose="02040503050406030204" pitchFamily="18" charset="0"/>
              </a:rPr>
              <a:t>Migrate tasklets, work-queues</a:t>
            </a:r>
            <a:endParaRPr lang="en-US" sz="2800" dirty="0">
              <a:latin typeface="Cambria" panose="02040503050406030204" pitchFamily="18" charset="0"/>
            </a:endParaRPr>
          </a:p>
          <a:p>
            <a:pPr algn="l" rtl="0"/>
            <a:r>
              <a:rPr lang="en-US" sz="2800" dirty="0" smtClean="0">
                <a:latin typeface="Cambria" panose="02040503050406030204" pitchFamily="18" charset="0"/>
              </a:rPr>
              <a:t>Update </a:t>
            </a:r>
            <a:r>
              <a:rPr lang="en-US" sz="2800" dirty="0">
                <a:latin typeface="Cambria" panose="02040503050406030204" pitchFamily="18" charset="0"/>
              </a:rPr>
              <a:t>kernel </a:t>
            </a:r>
            <a:r>
              <a:rPr lang="en-US" sz="2800" dirty="0" smtClean="0">
                <a:latin typeface="Cambria" panose="02040503050406030204" pitchFamily="18" charset="0"/>
              </a:rPr>
              <a:t>services</a:t>
            </a:r>
          </a:p>
          <a:p>
            <a:pPr lvl="1" algn="l" rtl="0"/>
            <a:endParaRPr lang="en-US" sz="2200" dirty="0" smtClean="0">
              <a:latin typeface="Cambria" panose="02040503050406030204" pitchFamily="18" charset="0"/>
            </a:endParaRPr>
          </a:p>
          <a:p>
            <a:pPr algn="l" rtl="0"/>
            <a:r>
              <a:rPr lang="en-US" sz="2800" dirty="0">
                <a:latin typeface="Cambria" panose="02040503050406030204" pitchFamily="18" charset="0"/>
              </a:rPr>
              <a:t>Terminate the running </a:t>
            </a:r>
            <a:r>
              <a:rPr lang="en-US" sz="2800" dirty="0" smtClean="0">
                <a:latin typeface="Cambria" panose="02040503050406030204" pitchFamily="18" charset="0"/>
              </a:rPr>
              <a:t>process</a:t>
            </a:r>
          </a:p>
          <a:p>
            <a:pPr lvl="1" algn="l" rtl="0"/>
            <a:endParaRPr lang="en-US" sz="2200" dirty="0">
              <a:latin typeface="Cambria" panose="02040503050406030204" pitchFamily="18" charset="0"/>
            </a:endParaRPr>
          </a:p>
          <a:p>
            <a:pPr algn="l" rtl="0"/>
            <a:r>
              <a:rPr lang="en-US" sz="2800" dirty="0" smtClean="0">
                <a:latin typeface="Cambria" panose="02040503050406030204" pitchFamily="18" charset="0"/>
              </a:rPr>
              <a:t>Migrate processes.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CSR – Recovery </a:t>
            </a:r>
            <a:r>
              <a:rPr lang="en-US" dirty="0" smtClean="0">
                <a:latin typeface="Cambria" panose="02040503050406030204" pitchFamily="18" charset="0"/>
              </a:rPr>
              <a:t>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7559063" y="1867193"/>
            <a:ext cx="3609474" cy="1720516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latin typeface="Cambria" panose="02040503050406030204" pitchFamily="18" charset="0"/>
              </a:rPr>
              <a:t>What about</a:t>
            </a:r>
            <a:br>
              <a:rPr lang="en-US" sz="2800" b="1" dirty="0" smtClean="0">
                <a:latin typeface="Cambria" panose="02040503050406030204" pitchFamily="18" charset="0"/>
              </a:rPr>
            </a:br>
            <a:r>
              <a:rPr lang="en-US" sz="2800" b="1" dirty="0" smtClean="0">
                <a:latin typeface="Cambria" panose="02040503050406030204" pitchFamily="18" charset="0"/>
              </a:rPr>
              <a:t>cascading failures?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pic>
        <p:nvPicPr>
          <p:cNvPr id="1034" name="Picture 10" descr="https://cdn3.iconfinder.com/data/icons/humano2/128x128/status/dialog-ques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83" y="397376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90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algn="l" rtl="0">
              <a:buNone/>
            </a:pPr>
            <a:r>
              <a:rPr lang="en-US" sz="2800" dirty="0" smtClean="0">
                <a:latin typeface="Cambria" panose="02040503050406030204" pitchFamily="18" charset="0"/>
              </a:rPr>
              <a:t> 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CSR – Recovery </a:t>
            </a:r>
            <a:r>
              <a:rPr lang="en-US" dirty="0" smtClean="0">
                <a:latin typeface="Cambria" panose="02040503050406030204" pitchFamily="18" charset="0"/>
              </a:rPr>
              <a:t>Strategy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089802" y="4606848"/>
            <a:ext cx="1773714" cy="4426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Close Task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89803" y="2366676"/>
            <a:ext cx="2230913" cy="442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Reset Interrupts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89803" y="3218162"/>
            <a:ext cx="2230914" cy="442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Migrate Tasklets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89802" y="1537009"/>
            <a:ext cx="1773714" cy="442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Mark Faulty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95728" y="3218162"/>
            <a:ext cx="2690083" cy="4426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Migrate </a:t>
            </a:r>
            <a:r>
              <a:rPr lang="en-US" sz="2000" b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Workqueues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89802" y="5419188"/>
            <a:ext cx="2375293" cy="4426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Migrate Processes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89802" y="3912505"/>
            <a:ext cx="2230914" cy="4426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Update Services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2" name="Picture 6" descr="http://physionet.ph.biu.ac.il/%7Ebashan/images/MyImages/Domi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83" y="4922160"/>
            <a:ext cx="2578017" cy="193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5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algn="l" rtl="0">
              <a:buNone/>
            </a:pPr>
            <a:r>
              <a:rPr lang="en-US" sz="2800" dirty="0" smtClean="0">
                <a:latin typeface="Cambria" panose="02040503050406030204" pitchFamily="18" charset="0"/>
              </a:rPr>
              <a:t> 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CSR – Recovery </a:t>
            </a:r>
            <a:r>
              <a:rPr lang="en-US" dirty="0" smtClean="0">
                <a:latin typeface="Cambria" panose="02040503050406030204" pitchFamily="18" charset="0"/>
              </a:rPr>
              <a:t>Strategy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089802" y="4606848"/>
            <a:ext cx="1773714" cy="4426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Close Task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89803" y="2366676"/>
            <a:ext cx="2230913" cy="442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Reset Interrupts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89803" y="3218162"/>
            <a:ext cx="2230914" cy="442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Migrate Tasklets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89802" y="1537009"/>
            <a:ext cx="1773714" cy="442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Mark Faulty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95728" y="3218162"/>
            <a:ext cx="2690083" cy="4426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Migrate </a:t>
            </a:r>
            <a:r>
              <a:rPr lang="en-US" sz="2000" b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Workqueues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89802" y="5419188"/>
            <a:ext cx="2375293" cy="4426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Migrate Processes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89802" y="3912505"/>
            <a:ext cx="2230914" cy="4426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Update Services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70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1019 L 0.37773 0.14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7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162 L 0.35924 0.123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627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46 L 0.35898 0.1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6" y="50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47 L 0.64674 0.000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18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115 L 0.66497 -0.30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29" y="-152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0047 L 0.64062 -0.116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1" y="-58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0.00116 L 0.38086 -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530388" y="1828799"/>
            <a:ext cx="3157085" cy="35613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412568" y="1945454"/>
            <a:ext cx="3498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  <a:ea typeface="Adobe Song Std L" panose="02020300000000000000" pitchFamily="18" charset="-128"/>
                <a:cs typeface="Adobe Hebrew" panose="02040503050201020203" pitchFamily="18" charset="-79"/>
              </a:rPr>
              <a:t>Recovery </a:t>
            </a:r>
            <a:r>
              <a:rPr lang="en-US" sz="2000" b="1" dirty="0" err="1" smtClean="0">
                <a:latin typeface="Comic Sans MS" panose="030F0702030302020204" pitchFamily="66" charset="0"/>
                <a:ea typeface="Adobe Song Std L" panose="02020300000000000000" pitchFamily="18" charset="-128"/>
                <a:cs typeface="Adobe Hebrew" panose="02040503050201020203" pitchFamily="18" charset="-79"/>
              </a:rPr>
              <a:t>Workqueue</a:t>
            </a:r>
            <a:endParaRPr lang="en-US" sz="2000" b="1" dirty="0">
              <a:latin typeface="Comic Sans MS" panose="030F0702030302020204" pitchFamily="66" charset="0"/>
              <a:ea typeface="Adobe Song Std L" panose="02020300000000000000" pitchFamily="18" charset="-128"/>
              <a:cs typeface="Adobe Hebrew" panose="02040503050201020203" pitchFamily="18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21705" y="1828800"/>
            <a:ext cx="2674150" cy="3561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65178" y="1945454"/>
            <a:ext cx="2230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  <a:ea typeface="Adobe Song Std L" panose="02020300000000000000" pitchFamily="18" charset="-128"/>
                <a:cs typeface="Adobe Hebrew" panose="02040503050201020203" pitchFamily="18" charset="-79"/>
              </a:rPr>
              <a:t>Tasklet Queue</a:t>
            </a:r>
            <a:endParaRPr lang="en-US" sz="2000" b="1" dirty="0">
              <a:latin typeface="Comic Sans MS" panose="030F0702030302020204" pitchFamily="66" charset="0"/>
              <a:ea typeface="Adobe Song Std L" panose="02020300000000000000" pitchFamily="18" charset="-128"/>
              <a:cs typeface="Adobe Hebrew" panose="02040503050201020203" pitchFamily="18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CSR – Recovery </a:t>
            </a:r>
            <a:r>
              <a:rPr lang="en-US" dirty="0" smtClean="0">
                <a:latin typeface="Cambria" panose="02040503050406030204" pitchFamily="18" charset="0"/>
              </a:rPr>
              <a:t>Strategy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198102" y="2518089"/>
            <a:ext cx="1773714" cy="4426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Close Task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65179" y="3215898"/>
            <a:ext cx="2230913" cy="442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Reset Interrupts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65178" y="3910218"/>
            <a:ext cx="2230914" cy="442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Migrate Tasklets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93778" y="2521578"/>
            <a:ext cx="1773714" cy="442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Mark Faulty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739916" y="3218162"/>
            <a:ext cx="2690083" cy="4426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Migrate </a:t>
            </a:r>
            <a:r>
              <a:rPr lang="en-US" sz="2000" b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Workqueues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897312" y="4617608"/>
            <a:ext cx="2375293" cy="4426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Migrate Processes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969502" y="3918235"/>
            <a:ext cx="2230914" cy="4426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Update Services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65178" y="4627366"/>
            <a:ext cx="2230914" cy="442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Queue Work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96092" y="4836695"/>
            <a:ext cx="5335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217534" y="2730809"/>
            <a:ext cx="300788" cy="400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229600" y="2715420"/>
            <a:ext cx="0" cy="21391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52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30388" y="1828799"/>
            <a:ext cx="3157085" cy="35613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12568" y="1945454"/>
            <a:ext cx="3498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  <a:ea typeface="Adobe Song Std L" panose="02020300000000000000" pitchFamily="18" charset="-128"/>
                <a:cs typeface="Adobe Hebrew" panose="02040503050201020203" pitchFamily="18" charset="-79"/>
              </a:rPr>
              <a:t>Recovery </a:t>
            </a:r>
            <a:r>
              <a:rPr lang="en-US" sz="2000" b="1" dirty="0" err="1" smtClean="0">
                <a:latin typeface="Comic Sans MS" panose="030F0702030302020204" pitchFamily="66" charset="0"/>
                <a:ea typeface="Adobe Song Std L" panose="02020300000000000000" pitchFamily="18" charset="-128"/>
                <a:cs typeface="Adobe Hebrew" panose="02040503050201020203" pitchFamily="18" charset="-79"/>
              </a:rPr>
              <a:t>Workqueue</a:t>
            </a:r>
            <a:endParaRPr lang="en-US" sz="2000" b="1" dirty="0">
              <a:latin typeface="Comic Sans MS" panose="030F0702030302020204" pitchFamily="66" charset="0"/>
              <a:ea typeface="Adobe Song Std L" panose="02020300000000000000" pitchFamily="18" charset="-128"/>
              <a:cs typeface="Adobe Hebrew" panose="02040503050201020203" pitchFamily="18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1705" y="1828800"/>
            <a:ext cx="2674150" cy="3561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65178" y="1945454"/>
            <a:ext cx="2230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  <a:ea typeface="Adobe Song Std L" panose="02020300000000000000" pitchFamily="18" charset="-128"/>
                <a:cs typeface="Adobe Hebrew" panose="02040503050201020203" pitchFamily="18" charset="-79"/>
              </a:rPr>
              <a:t>Tasklet Queue</a:t>
            </a:r>
            <a:endParaRPr lang="en-US" sz="2000" b="1" dirty="0">
              <a:latin typeface="Comic Sans MS" panose="030F0702030302020204" pitchFamily="66" charset="0"/>
              <a:ea typeface="Adobe Song Std L" panose="02020300000000000000" pitchFamily="18" charset="-128"/>
              <a:cs typeface="Adobe Hebrew" panose="02040503050201020203" pitchFamily="18" charset="-79"/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CSR – Recovery </a:t>
            </a:r>
            <a:r>
              <a:rPr lang="en-US" dirty="0" smtClean="0">
                <a:latin typeface="Cambria" panose="02040503050406030204" pitchFamily="18" charset="0"/>
              </a:rPr>
              <a:t>Strategy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198102" y="2518089"/>
            <a:ext cx="1773714" cy="4426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Close Task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65179" y="3215898"/>
            <a:ext cx="2230913" cy="442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Reset Interrupts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65178" y="3910218"/>
            <a:ext cx="2230914" cy="442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Migrate Tasklets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93778" y="2521578"/>
            <a:ext cx="1773714" cy="442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Mark Faulty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739916" y="3218162"/>
            <a:ext cx="2690083" cy="4426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Migrate </a:t>
            </a:r>
            <a:r>
              <a:rPr lang="en-US" sz="2000" b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Workqueues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897312" y="4617608"/>
            <a:ext cx="2375293" cy="4426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Migrate Processes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969502" y="3918235"/>
            <a:ext cx="2230914" cy="4426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Update Services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465178" y="4627366"/>
            <a:ext cx="2230914" cy="442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Queue Work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13022" y="1828800"/>
            <a:ext cx="2674150" cy="35613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56495" y="1945454"/>
            <a:ext cx="2230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  <a:ea typeface="Adobe Song Std L" panose="02020300000000000000" pitchFamily="18" charset="-128"/>
                <a:cs typeface="Adobe Hebrew" panose="02040503050201020203" pitchFamily="18" charset="-79"/>
              </a:rPr>
              <a:t>Recovery Ops</a:t>
            </a:r>
            <a:endParaRPr lang="en-US" sz="2000" b="1" dirty="0">
              <a:latin typeface="Comic Sans MS" panose="030F0702030302020204" pitchFamily="66" charset="0"/>
              <a:ea typeface="Adobe Song Std L" panose="02020300000000000000" pitchFamily="18" charset="-128"/>
              <a:cs typeface="Adobe Hebrew" panose="02040503050201020203" pitchFamily="18" charset="-79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56496" y="3215898"/>
            <a:ext cx="2230913" cy="4426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Verify Visibility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156495" y="3910218"/>
            <a:ext cx="2230914" cy="4426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Inform FDU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149058" y="2518089"/>
            <a:ext cx="2202077" cy="4426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Queue Tasklets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156495" y="4627366"/>
            <a:ext cx="2230914" cy="4426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Resume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24" name="Straight Arrow Connector 23"/>
          <p:cNvCxnSpPr>
            <a:endCxn id="22" idx="1"/>
          </p:cNvCxnSpPr>
          <p:nvPr/>
        </p:nvCxnSpPr>
        <p:spPr>
          <a:xfrm>
            <a:off x="13493" y="2739426"/>
            <a:ext cx="2135565" cy="0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1"/>
          </p:cNvCxnSpPr>
          <p:nvPr/>
        </p:nvCxnSpPr>
        <p:spPr>
          <a:xfrm flipH="1">
            <a:off x="13493" y="4131555"/>
            <a:ext cx="2143002" cy="0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765" y="2033614"/>
            <a:ext cx="1899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omic Sans MS" panose="030F0702030302020204" pitchFamily="66" charset="0"/>
                <a:ea typeface="Adobe Song Std L" panose="02020300000000000000" pitchFamily="18" charset="-128"/>
                <a:cs typeface="Adobe Hebrew" panose="02040503050201020203" pitchFamily="18" charset="-79"/>
              </a:rPr>
              <a:t>FDU</a:t>
            </a:r>
            <a:br>
              <a:rPr lang="en-US" sz="2000" b="1" dirty="0" smtClean="0">
                <a:latin typeface="Comic Sans MS" panose="030F0702030302020204" pitchFamily="66" charset="0"/>
                <a:ea typeface="Adobe Song Std L" panose="02020300000000000000" pitchFamily="18" charset="-128"/>
                <a:cs typeface="Adobe Hebrew" panose="02040503050201020203" pitchFamily="18" charset="-79"/>
              </a:rPr>
            </a:br>
            <a:r>
              <a:rPr lang="en-US" sz="2000" b="1" dirty="0" smtClean="0">
                <a:latin typeface="Comic Sans MS" panose="030F0702030302020204" pitchFamily="66" charset="0"/>
                <a:ea typeface="Adobe Song Std L" panose="02020300000000000000" pitchFamily="18" charset="-128"/>
                <a:cs typeface="Adobe Hebrew" panose="02040503050201020203" pitchFamily="18" charset="-79"/>
              </a:rPr>
              <a:t>Triggered</a:t>
            </a:r>
            <a:endParaRPr lang="en-US" sz="2000" b="1" dirty="0">
              <a:latin typeface="Comic Sans MS" panose="030F0702030302020204" pitchFamily="66" charset="0"/>
              <a:ea typeface="Adobe Song Std L" panose="02020300000000000000" pitchFamily="18" charset="-128"/>
              <a:cs typeface="Adobe Hebrew" panose="02040503050201020203" pitchFamily="18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1510" y="3739462"/>
            <a:ext cx="1899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Comic Sans MS" panose="030F0702030302020204" pitchFamily="66" charset="0"/>
                <a:ea typeface="Adobe Song Std L" panose="02020300000000000000" pitchFamily="18" charset="-128"/>
                <a:cs typeface="Adobe Hebrew" panose="02040503050201020203" pitchFamily="18" charset="-79"/>
              </a:rPr>
              <a:t>Ack</a:t>
            </a:r>
            <a:endParaRPr lang="en-US" sz="2000" b="1" dirty="0">
              <a:latin typeface="Comic Sans MS" panose="030F0702030302020204" pitchFamily="66" charset="0"/>
              <a:ea typeface="Adobe Song Std L" panose="02020300000000000000" pitchFamily="18" charset="-128"/>
              <a:cs typeface="Adobe Hebrew" panose="02040503050201020203" pitchFamily="18" charset="-79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7696092" y="4836695"/>
            <a:ext cx="5335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217534" y="2730809"/>
            <a:ext cx="300788" cy="400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8229600" y="2715420"/>
            <a:ext cx="0" cy="21391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384092" y="2739426"/>
            <a:ext cx="837613" cy="401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1" t="13972" r="13582" b="20447"/>
          <a:stretch/>
        </p:blipFill>
        <p:spPr>
          <a:xfrm>
            <a:off x="118861" y="2866698"/>
            <a:ext cx="1696452" cy="33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0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" y="6411674"/>
            <a:ext cx="488949" cy="365125"/>
          </a:xfrm>
        </p:spPr>
        <p:txBody>
          <a:bodyPr/>
          <a:lstStyle/>
          <a:p>
            <a:fld id="{03570A16-29B8-4DED-A47E-31C94D494CEC}" type="slidenum">
              <a:rPr lang="he-IL" sz="1200" smtClean="0">
                <a:solidFill>
                  <a:prstClr val="black"/>
                </a:solidFill>
              </a:rPr>
              <a:pPr/>
              <a:t>16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792074" y="3293250"/>
            <a:ext cx="1816387" cy="274722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7892186" y="4881815"/>
            <a:ext cx="1578935" cy="3471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Migrate Tasklets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92188" y="4881153"/>
            <a:ext cx="1578935" cy="3471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Migrate Tasklets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latin typeface="Cambria" panose="02040503050406030204" pitchFamily="18" charset="0"/>
              </a:rPr>
              <a:t>Cascading Failures Support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609600" y="1481137"/>
            <a:ext cx="10972800" cy="3920627"/>
          </a:xfrm>
        </p:spPr>
        <p:txBody>
          <a:bodyPr/>
          <a:lstStyle/>
          <a:p>
            <a:pPr algn="l" rtl="0"/>
            <a:r>
              <a:rPr lang="en-US" sz="2800" dirty="0" smtClean="0">
                <a:latin typeface="Cambria" panose="02040503050406030204" pitchFamily="18" charset="0"/>
              </a:rPr>
              <a:t>Use tasklets and work-queues to execute the recovery process</a:t>
            </a:r>
          </a:p>
          <a:p>
            <a:pPr algn="l" rtl="0"/>
            <a:r>
              <a:rPr lang="en-US" sz="2800" dirty="0" smtClean="0">
                <a:latin typeface="Cambria" panose="02040503050406030204" pitchFamily="18" charset="0"/>
              </a:rPr>
              <a:t>In a cascading failure case:</a:t>
            </a:r>
            <a:endParaRPr lang="en-US" sz="2400" dirty="0">
              <a:latin typeface="Cambria" panose="02040503050406030204" pitchFamily="18" charset="0"/>
            </a:endParaRPr>
          </a:p>
          <a:p>
            <a:pPr lvl="1" algn="l" rtl="0"/>
            <a:r>
              <a:rPr lang="en-US" sz="2400" dirty="0" smtClean="0">
                <a:latin typeface="Cambria" panose="02040503050406030204" pitchFamily="18" charset="0"/>
              </a:rPr>
              <a:t>FDU chooses a new core</a:t>
            </a:r>
          </a:p>
          <a:p>
            <a:pPr lvl="1" algn="l" rtl="0"/>
            <a:r>
              <a:rPr lang="en-US" sz="2400" dirty="0" smtClean="0">
                <a:latin typeface="Cambria" panose="02040503050406030204" pitchFamily="18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third tasklet </a:t>
            </a:r>
            <a:r>
              <a:rPr lang="en-US" sz="2400" dirty="0" smtClean="0">
                <a:latin typeface="Cambria" panose="02040503050406030204" pitchFamily="18" charset="0"/>
              </a:rPr>
              <a:t>migrates the remaining operations.</a:t>
            </a:r>
          </a:p>
          <a:p>
            <a:pPr algn="l" rtl="0"/>
            <a:endParaRPr lang="en-US" sz="2800" dirty="0">
              <a:latin typeface="Cambria" panose="02040503050406030204" pitchFamily="18" charset="0"/>
            </a:endParaRPr>
          </a:p>
          <a:p>
            <a:pPr algn="l" rtl="0"/>
            <a:endParaRPr lang="en-US" sz="2800" dirty="0" smtClean="0">
              <a:latin typeface="Cambria" panose="02040503050406030204" pitchFamily="18" charset="0"/>
            </a:endParaRPr>
          </a:p>
          <a:p>
            <a:pPr algn="l" rtl="0"/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92187" y="3729088"/>
            <a:ext cx="1578935" cy="3471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Mark as faulty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892189" y="4305121"/>
            <a:ext cx="1578935" cy="3471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Reset Interrupts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92189" y="5457186"/>
            <a:ext cx="1578935" cy="3471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Queue Work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4664" y="3323634"/>
            <a:ext cx="1713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Tasklets Queue</a:t>
            </a:r>
            <a:endParaRPr lang="en-US" sz="1600" b="1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998455" y="3293250"/>
            <a:ext cx="1773094" cy="314959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5" name="Rounded Rectangle 14"/>
          <p:cNvSpPr/>
          <p:nvPr/>
        </p:nvSpPr>
        <p:spPr>
          <a:xfrm>
            <a:off x="10125159" y="3995164"/>
            <a:ext cx="1578935" cy="34711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Close Task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125159" y="4523180"/>
            <a:ext cx="1578935" cy="4915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Migrate </a:t>
            </a:r>
            <a:r>
              <a:rPr lang="en-US" sz="1400" dirty="0" err="1" smtClean="0">
                <a:solidFill>
                  <a:schemeClr val="tx1"/>
                </a:solidFill>
              </a:rPr>
              <a:t>Workqueues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125159" y="5230830"/>
            <a:ext cx="1578935" cy="4915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Update Kernel Services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125159" y="5903326"/>
            <a:ext cx="1578935" cy="32346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Migrate Tasks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93861" y="3359312"/>
            <a:ext cx="183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Recovery </a:t>
            </a:r>
            <a:r>
              <a:rPr lang="en-US" sz="1600" b="1" dirty="0" err="1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Workqueue</a:t>
            </a:r>
            <a:endParaRPr lang="en-US" sz="1600" b="1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481235" y="5621409"/>
            <a:ext cx="32999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798199" y="3687058"/>
            <a:ext cx="13026" cy="191013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797610" y="3695391"/>
            <a:ext cx="196251" cy="1336"/>
          </a:xfrm>
          <a:prstGeom prst="line">
            <a:avLst/>
          </a:prstGeom>
          <a:ln w="381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88136" y="6262514"/>
            <a:ext cx="162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Executing core</a:t>
            </a:r>
            <a:endParaRPr lang="en-US" b="1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48074" y="6442849"/>
            <a:ext cx="1326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Any Core</a:t>
            </a:r>
            <a:endParaRPr lang="en-US" sz="2000" b="1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696078" y="3687058"/>
            <a:ext cx="1659963" cy="2112207"/>
            <a:chOff x="5696078" y="3991858"/>
            <a:chExt cx="1659963" cy="2112207"/>
          </a:xfrm>
        </p:grpSpPr>
        <p:sp>
          <p:nvSpPr>
            <p:cNvPr id="26" name="Rounded Rectangle 25"/>
            <p:cNvSpPr/>
            <p:nvPr/>
          </p:nvSpPr>
          <p:spPr>
            <a:xfrm>
              <a:off x="5696079" y="3991858"/>
              <a:ext cx="1659962" cy="34711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Queue Tasklets</a:t>
              </a:r>
              <a:endParaRPr lang="en-US" sz="1400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696078" y="4567891"/>
              <a:ext cx="1659961" cy="34711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Verify Visibility</a:t>
              </a:r>
              <a:endParaRPr lang="en-US" sz="1400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696078" y="5164047"/>
              <a:ext cx="1659961" cy="34711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Inform FDU</a:t>
              </a:r>
              <a:endParaRPr lang="en-US" sz="1400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696078" y="5756954"/>
              <a:ext cx="1659962" cy="34711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Execute Tasklets</a:t>
              </a:r>
              <a:endParaRPr lang="en-US" sz="1400" dirty="0"/>
            </a:p>
          </p:txBody>
        </p:sp>
        <p:cxnSp>
          <p:nvCxnSpPr>
            <p:cNvPr id="30" name="Straight Connector 29"/>
            <p:cNvCxnSpPr>
              <a:stCxn id="26" idx="2"/>
              <a:endCxn id="27" idx="0"/>
            </p:cNvCxnSpPr>
            <p:nvPr/>
          </p:nvCxnSpPr>
          <p:spPr>
            <a:xfrm flipH="1">
              <a:off x="6526059" y="4338969"/>
              <a:ext cx="1" cy="228922"/>
            </a:xfrm>
            <a:prstGeom prst="line">
              <a:avLst/>
            </a:prstGeom>
            <a:ln w="3810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6526057" y="4933500"/>
              <a:ext cx="1" cy="228922"/>
            </a:xfrm>
            <a:prstGeom prst="line">
              <a:avLst/>
            </a:prstGeom>
            <a:ln w="3810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507600" y="5530898"/>
              <a:ext cx="1" cy="228922"/>
            </a:xfrm>
            <a:prstGeom prst="line">
              <a:avLst/>
            </a:prstGeom>
            <a:ln w="3810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 flipV="1">
            <a:off x="7354251" y="5599978"/>
            <a:ext cx="243060" cy="107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583252" y="3601955"/>
            <a:ext cx="3635" cy="201649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569122" y="3614248"/>
            <a:ext cx="222952" cy="0"/>
          </a:xfrm>
          <a:prstGeom prst="line">
            <a:avLst/>
          </a:prstGeom>
          <a:ln w="381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77817" y="6262514"/>
            <a:ext cx="162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Executing core</a:t>
            </a:r>
            <a:endParaRPr lang="en-US" b="1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966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200maction.com/wp-content/uploads/2014/04/domin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1"/>
          <a:stretch/>
        </p:blipFill>
        <p:spPr bwMode="auto">
          <a:xfrm>
            <a:off x="10048240" y="5430279"/>
            <a:ext cx="2143760" cy="14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pngtransparent.com/wp-content/uploads/01/Pointed-Finger-PNG-003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120" y="5841196"/>
            <a:ext cx="1011488" cy="1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latin typeface="Cambria" panose="02040503050406030204" pitchFamily="18" charset="0"/>
              </a:rPr>
              <a:t>CSR – Interim Summary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09600" y="6390974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570A16-29B8-4DED-A47E-31C94D494CEC}" type="slidenum">
              <a:rPr lang="he-IL" sz="1200" smtClean="0">
                <a:solidFill>
                  <a:prstClr val="black"/>
                </a:solidFill>
              </a:rPr>
              <a:pPr/>
              <a:t>17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609600" y="1481138"/>
            <a:ext cx="10972800" cy="4525962"/>
          </a:xfrm>
        </p:spPr>
        <p:txBody>
          <a:bodyPr/>
          <a:lstStyle/>
          <a:p>
            <a:pPr algn="l" rtl="0"/>
            <a:r>
              <a:rPr lang="en-US" sz="2800" dirty="0" smtClean="0">
                <a:latin typeface="Cambria" panose="02040503050406030204" pitchFamily="18" charset="0"/>
              </a:rPr>
              <a:t>Designed to integrate into </a:t>
            </a:r>
            <a:r>
              <a:rPr lang="en-US" sz="2800" b="1" dirty="0" smtClean="0">
                <a:latin typeface="Cambria" panose="02040503050406030204" pitchFamily="18" charset="0"/>
              </a:rPr>
              <a:t>commodity operating systems</a:t>
            </a:r>
          </a:p>
          <a:p>
            <a:pPr algn="l" rtl="0"/>
            <a:endParaRPr lang="en-US" sz="2800" b="1" dirty="0" smtClean="0">
              <a:latin typeface="Cambria" panose="02040503050406030204" pitchFamily="18" charset="0"/>
            </a:endParaRPr>
          </a:p>
          <a:p>
            <a:pPr algn="l" rtl="0"/>
            <a:r>
              <a:rPr lang="en-US" sz="2800" b="1" dirty="0" smtClean="0">
                <a:latin typeface="Cambria" panose="02040503050406030204" pitchFamily="18" charset="0"/>
              </a:rPr>
              <a:t>No overhead </a:t>
            </a:r>
            <a:r>
              <a:rPr lang="en-US" sz="2800" dirty="0" smtClean="0">
                <a:latin typeface="Cambria" panose="02040503050406030204" pitchFamily="18" charset="0"/>
              </a:rPr>
              <a:t>when the system is correct</a:t>
            </a:r>
          </a:p>
          <a:p>
            <a:pPr algn="l" rtl="0"/>
            <a:endParaRPr lang="en-US" sz="2800" dirty="0" smtClean="0">
              <a:latin typeface="Cambria" panose="02040503050406030204" pitchFamily="18" charset="0"/>
            </a:endParaRPr>
          </a:p>
          <a:p>
            <a:pPr algn="l" rtl="0"/>
            <a:r>
              <a:rPr lang="en-US" sz="2800" dirty="0" smtClean="0">
                <a:latin typeface="Cambria" panose="02040503050406030204" pitchFamily="18" charset="0"/>
              </a:rPr>
              <a:t>Tolerates </a:t>
            </a:r>
            <a:r>
              <a:rPr lang="en-US" sz="2800" b="1" dirty="0">
                <a:latin typeface="Cambria" panose="02040503050406030204" pitchFamily="18" charset="0"/>
              </a:rPr>
              <a:t>cascading </a:t>
            </a:r>
            <a:r>
              <a:rPr lang="en-US" sz="2800" b="1" dirty="0" smtClean="0">
                <a:latin typeface="Cambria" panose="02040503050406030204" pitchFamily="18" charset="0"/>
              </a:rPr>
              <a:t>failures</a:t>
            </a:r>
          </a:p>
          <a:p>
            <a:pPr algn="l" rtl="0"/>
            <a:endParaRPr lang="en-US" sz="2800" b="1" dirty="0" smtClean="0">
              <a:latin typeface="Cambria" panose="02040503050406030204" pitchFamily="18" charset="0"/>
            </a:endParaRPr>
          </a:p>
          <a:p>
            <a:pPr algn="l" rtl="0"/>
            <a:r>
              <a:rPr lang="en-US" sz="2800" b="1" dirty="0" smtClean="0">
                <a:latin typeface="Cambria" panose="02040503050406030204" pitchFamily="18" charset="0"/>
              </a:rPr>
              <a:t>Scalable</a:t>
            </a:r>
          </a:p>
          <a:p>
            <a:pPr algn="l" rtl="0"/>
            <a:endParaRPr lang="en-US" sz="2800" dirty="0" smtClean="0">
              <a:latin typeface="Cambria" panose="02040503050406030204" pitchFamily="18" charset="0"/>
            </a:endParaRPr>
          </a:p>
          <a:p>
            <a:pPr marL="109537" indent="0" algn="l" rtl="0">
              <a:buNone/>
            </a:pPr>
            <a:r>
              <a:rPr lang="en-US" sz="2800" dirty="0" smtClean="0">
                <a:latin typeface="Cambria" panose="02040503050406030204" pitchFamily="18" charset="0"/>
              </a:rPr>
              <a:t>                      Recovery guarantees?</a:t>
            </a:r>
          </a:p>
        </p:txBody>
      </p:sp>
      <p:pic>
        <p:nvPicPr>
          <p:cNvPr id="8" name="Picture 6" descr="http://winblog.blob.core.windows.net/win/sites/2/2012/02/6874.5_5F00_01C91EB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5" y="2225772"/>
            <a:ext cx="901065" cy="89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wikimedia.org/wikipedia/commons/thumb/3/35/Tux.svg/2000px-Tux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943" y="1426853"/>
            <a:ext cx="1144905" cy="132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www.cyrusone.com/insights/wp-content/uploads/colocation-services-can-rival-the-cloud-when-it-comes-to-scalability_21_424068_0_14085959_500-499x19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129" y="4173984"/>
            <a:ext cx="2740025" cy="108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51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2247898"/>
          </a:xfrm>
        </p:spPr>
        <p:txBody>
          <a:bodyPr anchor="t">
            <a:normAutofit fontScale="90000"/>
          </a:bodyPr>
          <a:lstStyle/>
          <a:p>
            <a:pPr algn="l" rtl="0"/>
            <a:r>
              <a:rPr lang="en-US" sz="6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 – Take </a:t>
            </a:r>
            <a:r>
              <a: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rtl="0"/>
            <a:r>
              <a:rPr lang="en-US" sz="3200" b="1" dirty="0" smtClean="0">
                <a:latin typeface="Cambria" panose="02040503050406030204" pitchFamily="18" charset="0"/>
              </a:rPr>
              <a:t>	</a:t>
            </a:r>
            <a:r>
              <a:rPr lang="en-US" sz="43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But… How?</a:t>
            </a:r>
            <a:endParaRPr lang="en-US" sz="32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050" name="Picture 2" descr="https://cdn3.iconfinder.com/data/icons/humano2/128x128/status/dialog-ques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4" y="3434309"/>
            <a:ext cx="1396499" cy="139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34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geinstruments.com/files/images/headers%20270/industry%20application/pharma/pharma_testimonials_2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814" y="4953000"/>
            <a:ext cx="2571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56484" y="6408739"/>
            <a:ext cx="488949" cy="365125"/>
          </a:xfrm>
        </p:spPr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609600" y="1481138"/>
            <a:ext cx="10972800" cy="4525962"/>
          </a:xfrm>
        </p:spPr>
        <p:txBody>
          <a:bodyPr/>
          <a:lstStyle/>
          <a:p>
            <a:pPr algn="l" rtl="0" eaLnBrk="1" hangingPunct="1"/>
            <a:r>
              <a:rPr lang="en-US" altLang="en-US" sz="2800" dirty="0" smtClean="0">
                <a:latin typeface="Cambria" panose="02040503050406030204" pitchFamily="18" charset="0"/>
              </a:rPr>
              <a:t>Modified </a:t>
            </a:r>
            <a:r>
              <a:rPr lang="en-US" altLang="en-US" sz="2800" b="1" dirty="0" smtClean="0">
                <a:latin typeface="Cambria" panose="02040503050406030204" pitchFamily="18" charset="0"/>
              </a:rPr>
              <a:t>QEMU</a:t>
            </a:r>
          </a:p>
          <a:p>
            <a:pPr lvl="1" algn="l" rtl="0" eaLnBrk="1" hangingPunct="1"/>
            <a:r>
              <a:rPr lang="en-US" altLang="en-US" sz="2400" dirty="0" smtClean="0">
                <a:latin typeface="Cambria" panose="02040503050406030204" pitchFamily="18" charset="0"/>
              </a:rPr>
              <a:t>Crashes a </a:t>
            </a:r>
            <a:r>
              <a:rPr lang="en-US" altLang="en-US" sz="2400" b="1" dirty="0" smtClean="0">
                <a:solidFill>
                  <a:srgbClr val="00B0F0"/>
                </a:solidFill>
                <a:latin typeface="Cambria" panose="02040503050406030204" pitchFamily="18" charset="0"/>
              </a:rPr>
              <a:t>random core </a:t>
            </a:r>
            <a:r>
              <a:rPr lang="en-US" altLang="en-US" sz="2400" dirty="0" smtClean="0">
                <a:latin typeface="Cambria" panose="02040503050406030204" pitchFamily="18" charset="0"/>
              </a:rPr>
              <a:t>at </a:t>
            </a:r>
            <a:r>
              <a:rPr lang="en-US" altLang="en-US" sz="24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random time</a:t>
            </a:r>
          </a:p>
          <a:p>
            <a:pPr lvl="1" algn="l" rtl="0" eaLnBrk="1" hangingPunct="1"/>
            <a:r>
              <a:rPr lang="en-US" altLang="en-US" sz="2400" dirty="0" smtClean="0">
                <a:latin typeface="Cambria" panose="02040503050406030204" pitchFamily="18" charset="0"/>
              </a:rPr>
              <a:t>Distinguish between </a:t>
            </a:r>
            <a:r>
              <a:rPr lang="en-US" altLang="en-US" sz="2400" b="1" dirty="0" smtClean="0">
                <a:solidFill>
                  <a:srgbClr val="009E47"/>
                </a:solidFill>
                <a:latin typeface="Cambria" panose="02040503050406030204" pitchFamily="18" charset="0"/>
              </a:rPr>
              <a:t>idle</a:t>
            </a:r>
            <a:r>
              <a:rPr lang="en-US" altLang="en-US" sz="2400" dirty="0" smtClean="0">
                <a:latin typeface="Cambria" panose="02040503050406030204" pitchFamily="18" charset="0"/>
              </a:rPr>
              <a:t>, </a:t>
            </a:r>
            <a:r>
              <a:rPr lang="en-US" altLang="en-US" sz="24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user</a:t>
            </a:r>
            <a:r>
              <a:rPr lang="en-US" altLang="en-US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400" dirty="0" smtClean="0">
                <a:latin typeface="Cambria" panose="02040503050406030204" pitchFamily="18" charset="0"/>
              </a:rPr>
              <a:t>and </a:t>
            </a:r>
            <a:r>
              <a:rPr lang="en-US" altLang="en-US" sz="2400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kernel</a:t>
            </a:r>
            <a:r>
              <a:rPr lang="en-US" altLang="en-US" sz="24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400" dirty="0" smtClean="0">
                <a:latin typeface="Cambria" panose="02040503050406030204" pitchFamily="18" charset="0"/>
              </a:rPr>
              <a:t>mode</a:t>
            </a:r>
            <a:endParaRPr lang="en-US" altLang="en-US" sz="2400" dirty="0">
              <a:latin typeface="Cambria" panose="02040503050406030204" pitchFamily="18" charset="0"/>
            </a:endParaRPr>
          </a:p>
          <a:p>
            <a:pPr algn="l" rtl="0" eaLnBrk="1" hangingPunct="1"/>
            <a:endParaRPr lang="en-US" altLang="en-US" sz="2400" dirty="0" smtClean="0">
              <a:latin typeface="Cambria" panose="02040503050406030204" pitchFamily="18" charset="0"/>
            </a:endParaRPr>
          </a:p>
          <a:p>
            <a:pPr algn="l" rtl="0" eaLnBrk="1" hangingPunct="1"/>
            <a:r>
              <a:rPr lang="en-US" altLang="en-US" sz="2800" dirty="0" smtClean="0">
                <a:latin typeface="Cambria" panose="02040503050406030204" pitchFamily="18" charset="0"/>
              </a:rPr>
              <a:t>Run different workloads</a:t>
            </a:r>
          </a:p>
          <a:p>
            <a:pPr lvl="1" algn="l" rtl="0" eaLnBrk="1" hangingPunct="1"/>
            <a:r>
              <a:rPr lang="en-US" altLang="en-US" sz="2400" b="1" dirty="0" smtClean="0">
                <a:latin typeface="Cambria" panose="02040503050406030204" pitchFamily="18" charset="0"/>
              </a:rPr>
              <a:t>Postmark</a:t>
            </a:r>
            <a:r>
              <a:rPr lang="en-US" altLang="en-US" sz="2400" dirty="0" smtClean="0">
                <a:latin typeface="Cambria" panose="02040503050406030204" pitchFamily="18" charset="0"/>
              </a:rPr>
              <a:t>, </a:t>
            </a:r>
            <a:r>
              <a:rPr lang="en-US" altLang="en-US" sz="2400" b="1" dirty="0" smtClean="0">
                <a:latin typeface="Cambria" panose="02040503050406030204" pitchFamily="18" charset="0"/>
              </a:rPr>
              <a:t>Metis</a:t>
            </a:r>
            <a:r>
              <a:rPr lang="en-US" altLang="en-US" sz="2400" dirty="0" smtClean="0">
                <a:latin typeface="Cambria" panose="02040503050406030204" pitchFamily="18" charset="0"/>
              </a:rPr>
              <a:t> and </a:t>
            </a:r>
            <a:r>
              <a:rPr lang="en-US" altLang="en-US" sz="2400" b="1" dirty="0" smtClean="0">
                <a:latin typeface="Cambria" panose="02040503050406030204" pitchFamily="18" charset="0"/>
              </a:rPr>
              <a:t>SPEC CPU2006 </a:t>
            </a:r>
            <a:r>
              <a:rPr lang="en-US" altLang="en-US" sz="2400" dirty="0" smtClean="0">
                <a:latin typeface="Cambria" panose="02040503050406030204" pitchFamily="18" charset="0"/>
              </a:rPr>
              <a:t>benchmarks</a:t>
            </a:r>
            <a:endParaRPr lang="en-US" altLang="en-US" sz="2400" dirty="0">
              <a:latin typeface="Cambria" panose="02040503050406030204" pitchFamily="18" charset="0"/>
            </a:endParaRPr>
          </a:p>
          <a:p>
            <a:pPr algn="l" rtl="0" eaLnBrk="1" hangingPunct="1"/>
            <a:endParaRPr lang="en-US" altLang="en-US" sz="2000" dirty="0" smtClean="0">
              <a:latin typeface="Cambria" panose="02040503050406030204" pitchFamily="18" charset="0"/>
            </a:endParaRPr>
          </a:p>
          <a:p>
            <a:pPr algn="l" rtl="0" eaLnBrk="1" hangingPunct="1"/>
            <a:r>
              <a:rPr lang="en-US" altLang="en-US" sz="2800" dirty="0" smtClean="0">
                <a:latin typeface="Cambria" panose="02040503050406030204" pitchFamily="18" charset="0"/>
              </a:rPr>
              <a:t>Recovery validation </a:t>
            </a:r>
            <a:endParaRPr lang="en-US" altLang="en-US" sz="2400" dirty="0" smtClean="0">
              <a:latin typeface="Cambria" panose="02040503050406030204" pitchFamily="18" charset="0"/>
            </a:endParaRPr>
          </a:p>
          <a:p>
            <a:pPr lvl="1" algn="l" rtl="0" eaLnBrk="1" hangingPunct="1"/>
            <a:r>
              <a:rPr lang="en-US" altLang="en-US" sz="2400" dirty="0" smtClean="0">
                <a:latin typeface="Cambria" panose="02040503050406030204" pitchFamily="18" charset="0"/>
              </a:rPr>
              <a:t>By creating a file and flushing it to the disk using  </a:t>
            </a:r>
            <a:r>
              <a:rPr lang="en-US" alt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sync</a:t>
            </a:r>
            <a:endParaRPr lang="en-US" alt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rtl="0" eaLnBrk="1" hangingPunct="1"/>
            <a:endParaRPr lang="en-US" altLang="en-US" sz="2000" dirty="0" smtClean="0">
              <a:latin typeface="Cambria" panose="02040503050406030204" pitchFamily="18" charset="0"/>
            </a:endParaRPr>
          </a:p>
          <a:p>
            <a:pPr algn="l" rtl="0" eaLnBrk="1" hangingPunct="1"/>
            <a:endParaRPr lang="en-US" altLang="en-US" sz="2000" dirty="0">
              <a:latin typeface="Cambria" panose="02040503050406030204" pitchFamily="18" charset="0"/>
            </a:endParaRPr>
          </a:p>
          <a:p>
            <a:pPr algn="l" rtl="0" eaLnBrk="1" hangingPunct="1"/>
            <a:endParaRPr lang="en-US" altLang="en-US" sz="2000" dirty="0">
              <a:latin typeface="Cambria" panose="02040503050406030204" pitchFamily="18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pitchFamily="18" charset="0"/>
              </a:rPr>
              <a:t>Virtualized Environment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8" name="Picture 2" descr="http://www.linaro.org/wp-content/uploads/2014/09/Qemu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682" y="2485607"/>
            <a:ext cx="1857449" cy="59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spec.org/images/SPECsmalllogore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853" y="3491456"/>
            <a:ext cx="5810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elektronikab2b.pl/images/stories/48753:tech_fault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272" y="-3176"/>
            <a:ext cx="2315728" cy="196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81138"/>
            <a:ext cx="11226800" cy="4525962"/>
          </a:xfrm>
        </p:spPr>
        <p:txBody>
          <a:bodyPr/>
          <a:lstStyle/>
          <a:p>
            <a:pPr marL="365125" lvl="1" indent="-255588" algn="l" rtl="0" eaLnBrk="1" hangingPunct="1">
              <a:spcBef>
                <a:spcPts val="400"/>
              </a:spcBef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800" dirty="0">
                <a:latin typeface="Cambria" panose="02040503050406030204" pitchFamily="18" charset="0"/>
              </a:rPr>
              <a:t>Technology scaling</a:t>
            </a:r>
          </a:p>
          <a:p>
            <a:pPr lvl="1" algn="l" rtl="0" eaLnBrk="1" hangingPunct="1"/>
            <a:r>
              <a:rPr lang="en-US" altLang="en-US" sz="2400" dirty="0" smtClean="0">
                <a:latin typeface="Cambria" panose="02040503050406030204" pitchFamily="18" charset="0"/>
                <a:cs typeface="Arial" panose="020B0604020202020204" pitchFamily="34" charset="0"/>
              </a:rPr>
              <a:t>Many-core architecture is here</a:t>
            </a:r>
          </a:p>
          <a:p>
            <a:pPr lvl="1" algn="l" rtl="0" eaLnBrk="1" hangingPunct="1"/>
            <a:r>
              <a:rPr lang="en-US" altLang="en-US" sz="2400" dirty="0" smtClean="0">
                <a:latin typeface="Cambria" panose="02040503050406030204" pitchFamily="18" charset="0"/>
                <a:cs typeface="Arial" panose="020B0604020202020204" pitchFamily="34" charset="0"/>
              </a:rPr>
              <a:t>Machines with a thousand cores are subject to research [</a:t>
            </a:r>
            <a:r>
              <a:rPr lang="en-US" altLang="en-US" sz="24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TERAFLUX, 2014</a:t>
            </a:r>
            <a:r>
              <a:rPr lang="en-US" altLang="en-US" sz="2400" dirty="0" smtClean="0">
                <a:latin typeface="Cambria" panose="02040503050406030204" pitchFamily="18" charset="0"/>
                <a:cs typeface="Arial" panose="020B0604020202020204" pitchFamily="34" charset="0"/>
              </a:rPr>
              <a:t>]</a:t>
            </a:r>
          </a:p>
          <a:p>
            <a:pPr marL="109537" lvl="1" indent="0" algn="l" rtl="0" eaLnBrk="1" hangingPunct="1">
              <a:spcBef>
                <a:spcPts val="400"/>
              </a:spcBef>
              <a:buSzPct val="68000"/>
              <a:buNone/>
            </a:pPr>
            <a:endParaRPr lang="en-US" altLang="en-US" sz="2800" dirty="0">
              <a:latin typeface="Cambria" panose="02040503050406030204" pitchFamily="18" charset="0"/>
            </a:endParaRPr>
          </a:p>
          <a:p>
            <a:pPr algn="l" rtl="0" eaLnBrk="1" hangingPunct="1"/>
            <a:endParaRPr lang="en-US" altLang="en-US" sz="2800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endParaRPr lang="en-US" altLang="en-US" sz="1800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Motivation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B7C5-6C19-4AC0-B5C9-9D75551A3C1C}" type="slidenum">
              <a:rPr lang="he-IL" smtClean="0"/>
              <a:pPr/>
              <a:t>2</a:t>
            </a:fld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" r="1098"/>
          <a:stretch/>
        </p:blipFill>
        <p:spPr bwMode="auto">
          <a:xfrm>
            <a:off x="3276599" y="3163175"/>
            <a:ext cx="5524501" cy="166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://ih0.redbubble.net/image.120559837.5298/flat,800x800,075,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1667"/>
          <a:stretch/>
        </p:blipFill>
        <p:spPr bwMode="auto">
          <a:xfrm>
            <a:off x="3257816" y="4824663"/>
            <a:ext cx="5604777" cy="146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22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Results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609600" y="1481138"/>
            <a:ext cx="10972800" cy="4525962"/>
          </a:xfrm>
        </p:spPr>
        <p:txBody>
          <a:bodyPr/>
          <a:lstStyle/>
          <a:p>
            <a:pPr algn="l" rtl="0" eaLnBrk="1" hangingPunct="1"/>
            <a:r>
              <a:rPr lang="en-US" altLang="en-US" sz="3200" b="1" dirty="0" smtClean="0">
                <a:solidFill>
                  <a:srgbClr val="009E47"/>
                </a:solidFill>
                <a:latin typeface="Cambria" panose="02040503050406030204" pitchFamily="18" charset="0"/>
              </a:rPr>
              <a:t>Idle mode </a:t>
            </a:r>
            <a:r>
              <a:rPr lang="en-US" altLang="en-US" sz="3200" dirty="0" smtClean="0">
                <a:latin typeface="Cambria" panose="02040503050406030204" pitchFamily="18" charset="0"/>
              </a:rPr>
              <a:t>success rate:   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100%</a:t>
            </a:r>
            <a:r>
              <a:rPr lang="en-US" altLang="en-US" sz="3200" dirty="0" smtClean="0">
                <a:latin typeface="Cambria" panose="02040503050406030204" pitchFamily="18" charset="0"/>
              </a:rPr>
              <a:t>    </a:t>
            </a:r>
            <a:r>
              <a:rPr lang="en-US" altLang="en-US" sz="32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 </a:t>
            </a:r>
            <a:endParaRPr lang="en-US" altLang="en-US" sz="3200" b="1" dirty="0" smtClean="0">
              <a:latin typeface="Cambria" panose="02040503050406030204" pitchFamily="18" charset="0"/>
            </a:endParaRPr>
          </a:p>
          <a:p>
            <a:pPr algn="l" rtl="0" eaLnBrk="1" hangingPunct="1"/>
            <a:endParaRPr lang="en-US" altLang="en-US" sz="2400" dirty="0" smtClean="0">
              <a:latin typeface="Cambria" panose="02040503050406030204" pitchFamily="18" charset="0"/>
            </a:endParaRPr>
          </a:p>
          <a:p>
            <a:pPr algn="l" rtl="0" eaLnBrk="1" hangingPunct="1"/>
            <a:r>
              <a:rPr lang="en-US" altLang="en-US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User </a:t>
            </a:r>
            <a:r>
              <a:rPr lang="en-US" altLang="en-US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mode </a:t>
            </a:r>
            <a:r>
              <a:rPr lang="en-US" altLang="en-US" sz="3200" dirty="0">
                <a:latin typeface="Cambria" panose="02040503050406030204" pitchFamily="18" charset="0"/>
              </a:rPr>
              <a:t>success rate: </a:t>
            </a:r>
            <a:r>
              <a:rPr lang="en-US" altLang="en-US" sz="3200" dirty="0" smtClean="0">
                <a:latin typeface="Cambria" panose="02040503050406030204" pitchFamily="18" charset="0"/>
              </a:rPr>
              <a:t> 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100%</a:t>
            </a:r>
            <a:r>
              <a:rPr lang="en-US" altLang="en-US" sz="3200" dirty="0" smtClean="0">
                <a:latin typeface="Cambria" panose="02040503050406030204" pitchFamily="18" charset="0"/>
              </a:rPr>
              <a:t>    </a:t>
            </a:r>
            <a:r>
              <a:rPr lang="en-US" altLang="en-US" sz="32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 </a:t>
            </a:r>
            <a:endParaRPr lang="en-US" altLang="en-US" sz="3200" b="1" dirty="0"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 algn="l" rtl="0" eaLnBrk="1" hangingPunct="1"/>
            <a:endParaRPr lang="en-US" altLang="en-US" sz="2800" b="1" dirty="0" smtClean="0"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 algn="l" rtl="0" eaLnBrk="1" hangingPunct="1"/>
            <a:r>
              <a:rPr lang="en-US" altLang="en-US" sz="3200" dirty="0" smtClean="0">
                <a:latin typeface="Cambria" panose="02040503050406030204" pitchFamily="18" charset="0"/>
                <a:sym typeface="Wingdings" panose="05000000000000000000" pitchFamily="2" charset="2"/>
              </a:rPr>
              <a:t>Meaning that the system is protected </a:t>
            </a:r>
            <a:r>
              <a:rPr lang="en-US" altLang="en-US" sz="3200" b="1" dirty="0" smtClean="0">
                <a:latin typeface="Cambria" panose="02040503050406030204" pitchFamily="18" charset="0"/>
                <a:sym typeface="Wingdings" panose="05000000000000000000" pitchFamily="2" charset="2"/>
              </a:rPr>
              <a:t>ALL </a:t>
            </a:r>
            <a:r>
              <a:rPr lang="en-US" altLang="en-US" sz="3200" dirty="0" smtClean="0">
                <a:latin typeface="Cambria" panose="02040503050406030204" pitchFamily="18" charset="0"/>
                <a:sym typeface="Wingdings" panose="05000000000000000000" pitchFamily="2" charset="2"/>
              </a:rPr>
              <a:t>the time, </a:t>
            </a:r>
            <a:br>
              <a:rPr lang="en-US" altLang="en-US" sz="3200" dirty="0" smtClean="0"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en-US" altLang="en-US" sz="3200" dirty="0" smtClean="0">
                <a:latin typeface="Cambria" panose="02040503050406030204" pitchFamily="18" charset="0"/>
                <a:sym typeface="Wingdings" panose="05000000000000000000" pitchFamily="2" charset="2"/>
              </a:rPr>
              <a:t>except for….</a:t>
            </a:r>
            <a:endParaRPr lang="en-US" altLang="en-US" sz="3200" dirty="0"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 algn="l" rtl="0" eaLnBrk="1" hangingPunct="1"/>
            <a:endParaRPr lang="en-US" altLang="en-US" sz="3200" b="1" dirty="0"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 algn="l" rtl="0" eaLnBrk="1" hangingPunct="1"/>
            <a:r>
              <a:rPr lang="en-US" alt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Kernel mode</a:t>
            </a:r>
          </a:p>
          <a:p>
            <a:pPr lvl="2" algn="l" rtl="0" eaLnBrk="1" hangingPunct="1"/>
            <a:r>
              <a:rPr lang="en-US" altLang="en-US" sz="2800" b="1" dirty="0" smtClean="0">
                <a:latin typeface="Cambria" panose="02040503050406030204" pitchFamily="18" charset="0"/>
                <a:sym typeface="Wingdings" panose="05000000000000000000" pitchFamily="2" charset="2"/>
              </a:rPr>
              <a:t>Well… It’s complicated.</a:t>
            </a:r>
            <a:endParaRPr lang="en-US" altLang="en-US" sz="2800" dirty="0">
              <a:latin typeface="Cambria" panose="02040503050406030204" pitchFamily="18" charset="0"/>
            </a:endParaRPr>
          </a:p>
          <a:p>
            <a:pPr algn="l" rtl="0" eaLnBrk="1" hangingPunct="1"/>
            <a:endParaRPr lang="en-US" altLang="en-US" sz="2000" dirty="0">
              <a:latin typeface="Cambria" panose="02040503050406030204" pitchFamily="18" charset="0"/>
            </a:endParaRPr>
          </a:p>
        </p:txBody>
      </p:sp>
      <p:pic>
        <p:nvPicPr>
          <p:cNvPr id="7" name="Picture 2" descr="http://powellbrothersroofing.com/wp-content/uploads/2013/04/sat-guarante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06" y="846138"/>
            <a:ext cx="3237330" cy="23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28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latin typeface="Cambria" panose="02040503050406030204" pitchFamily="18" charset="0"/>
              </a:rPr>
              <a:t>Critical Kernel Sections</a:t>
            </a:r>
            <a:endParaRPr lang="he-IL" dirty="0">
              <a:latin typeface="Cambria" panose="02040503050406030204" pitchFamily="18" charset="0"/>
            </a:endParaRPr>
          </a:p>
        </p:txBody>
      </p:sp>
      <p:grpSp>
        <p:nvGrpSpPr>
          <p:cNvPr id="6" name="Group 14"/>
          <p:cNvGrpSpPr/>
          <p:nvPr/>
        </p:nvGrpSpPr>
        <p:grpSpPr>
          <a:xfrm>
            <a:off x="7374476" y="2880859"/>
            <a:ext cx="4392488" cy="3240360"/>
            <a:chOff x="611560" y="1844824"/>
            <a:chExt cx="4392488" cy="3240360"/>
          </a:xfrm>
        </p:grpSpPr>
        <p:sp>
          <p:nvSpPr>
            <p:cNvPr id="7" name="Rectangle 6"/>
            <p:cNvSpPr/>
            <p:nvPr/>
          </p:nvSpPr>
          <p:spPr>
            <a:xfrm>
              <a:off x="611560" y="1844824"/>
              <a:ext cx="4392488" cy="32403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atin typeface="+mj-lt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27584" y="2060848"/>
              <a:ext cx="1944216" cy="1368152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dirty="0" smtClean="0">
                  <a:latin typeface="+mj-lt"/>
                </a:rPr>
                <a:t>Core#0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43808" y="2060848"/>
              <a:ext cx="1944216" cy="1368152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dirty="0" smtClean="0">
                  <a:latin typeface="+mj-lt"/>
                </a:rPr>
                <a:t>Core#1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27584" y="3501008"/>
              <a:ext cx="1944216" cy="1368152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dirty="0" smtClean="0">
                  <a:latin typeface="+mj-lt"/>
                </a:rPr>
                <a:t>Core#2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843808" y="3501008"/>
              <a:ext cx="1944216" cy="1368152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dirty="0" smtClean="0">
                  <a:latin typeface="+mj-lt"/>
                </a:rPr>
                <a:t>Core#3</a:t>
              </a:r>
            </a:p>
          </p:txBody>
        </p:sp>
      </p:grpSp>
      <p:pic>
        <p:nvPicPr>
          <p:cNvPr id="12" name="Picture 2" descr="C:\Users\Hagar\Downloads\119710687050730804piotr_halas_padloc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3228" y="4751527"/>
            <a:ext cx="891748" cy="939181"/>
          </a:xfrm>
          <a:prstGeom prst="rect">
            <a:avLst/>
          </a:prstGeom>
          <a:noFill/>
        </p:spPr>
      </p:pic>
      <p:sp>
        <p:nvSpPr>
          <p:cNvPr id="13" name="Multiply 12"/>
          <p:cNvSpPr/>
          <p:nvPr/>
        </p:nvSpPr>
        <p:spPr>
          <a:xfrm>
            <a:off x="9714736" y="4537042"/>
            <a:ext cx="1728192" cy="136815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Content Placeholder 1"/>
          <p:cNvSpPr>
            <a:spLocks noGrp="1"/>
          </p:cNvSpPr>
          <p:nvPr>
            <p:ph idx="1"/>
          </p:nvPr>
        </p:nvSpPr>
        <p:spPr>
          <a:xfrm>
            <a:off x="609600" y="1481137"/>
            <a:ext cx="10972800" cy="4500563"/>
          </a:xfrm>
        </p:spPr>
        <p:txBody>
          <a:bodyPr/>
          <a:lstStyle/>
          <a:p>
            <a:pPr algn="l" rtl="0"/>
            <a:r>
              <a:rPr lang="en-US" sz="3600" dirty="0" smtClean="0">
                <a:latin typeface="Cambria" panose="02040503050406030204" pitchFamily="18" charset="0"/>
              </a:rPr>
              <a:t>Fault during critical kernel section execution</a:t>
            </a:r>
          </a:p>
          <a:p>
            <a:pPr lvl="1" algn="l" rtl="0"/>
            <a:r>
              <a:rPr lang="en-US" sz="2800" dirty="0" smtClean="0">
                <a:latin typeface="Cambria" panose="02040503050406030204" pitchFamily="18" charset="0"/>
              </a:rPr>
              <a:t>Deadlock</a:t>
            </a:r>
          </a:p>
          <a:p>
            <a:pPr lvl="1" algn="l" rtl="0"/>
            <a:r>
              <a:rPr lang="en-US" sz="2800" dirty="0" smtClean="0">
                <a:latin typeface="Cambria" panose="02040503050406030204" pitchFamily="18" charset="0"/>
              </a:rPr>
              <a:t>Cannot kill kernel space</a:t>
            </a:r>
          </a:p>
          <a:p>
            <a:pPr lvl="1" algn="l" rtl="0"/>
            <a:r>
              <a:rPr lang="en-US" sz="2800" dirty="0" smtClean="0">
                <a:latin typeface="Cambria" panose="02040503050406030204" pitchFamily="18" charset="0"/>
              </a:rPr>
              <a:t>Reclaim lock by keeping ownership?</a:t>
            </a:r>
          </a:p>
          <a:p>
            <a:pPr lvl="2" algn="l" rtl="0"/>
            <a:r>
              <a:rPr lang="en-US" sz="2400" dirty="0" smtClean="0">
                <a:latin typeface="Cambria" panose="02040503050406030204" pitchFamily="18" charset="0"/>
              </a:rPr>
              <a:t>No – inconsistent data.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59" y="4681059"/>
            <a:ext cx="667698" cy="11066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59" y="3248774"/>
            <a:ext cx="667698" cy="11066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975" y="3248774"/>
            <a:ext cx="667698" cy="110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8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Results – Kernel Mode Fault Injections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733099"/>
              </p:ext>
            </p:extLst>
          </p:nvPr>
        </p:nvGraphicFramePr>
        <p:xfrm>
          <a:off x="161164" y="1724181"/>
          <a:ext cx="3407628" cy="2311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764345"/>
              </p:ext>
            </p:extLst>
          </p:nvPr>
        </p:nvGraphicFramePr>
        <p:xfrm>
          <a:off x="2266893" y="1746779"/>
          <a:ext cx="3045695" cy="230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691862"/>
              </p:ext>
            </p:extLst>
          </p:nvPr>
        </p:nvGraphicFramePr>
        <p:xfrm>
          <a:off x="4000941" y="1774600"/>
          <a:ext cx="3435295" cy="2300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543513"/>
              </p:ext>
            </p:extLst>
          </p:nvPr>
        </p:nvGraphicFramePr>
        <p:xfrm>
          <a:off x="5700669" y="1746779"/>
          <a:ext cx="5652338" cy="235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484273"/>
              </p:ext>
            </p:extLst>
          </p:nvPr>
        </p:nvGraphicFramePr>
        <p:xfrm>
          <a:off x="2236660" y="3833334"/>
          <a:ext cx="3280020" cy="2333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359912"/>
              </p:ext>
            </p:extLst>
          </p:nvPr>
        </p:nvGraphicFramePr>
        <p:xfrm>
          <a:off x="138845" y="3846031"/>
          <a:ext cx="3474015" cy="233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170505189"/>
              </p:ext>
            </p:extLst>
          </p:nvPr>
        </p:nvGraphicFramePr>
        <p:xfrm>
          <a:off x="5042705" y="3833334"/>
          <a:ext cx="6539695" cy="2305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79737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Results – Kernel Mode Fault Injections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3733099"/>
              </p:ext>
            </p:extLst>
          </p:nvPr>
        </p:nvGraphicFramePr>
        <p:xfrm>
          <a:off x="161164" y="1724181"/>
          <a:ext cx="3407628" cy="2311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764345"/>
              </p:ext>
            </p:extLst>
          </p:nvPr>
        </p:nvGraphicFramePr>
        <p:xfrm>
          <a:off x="2266893" y="1746779"/>
          <a:ext cx="3045695" cy="230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691862"/>
              </p:ext>
            </p:extLst>
          </p:nvPr>
        </p:nvGraphicFramePr>
        <p:xfrm>
          <a:off x="4000941" y="1774600"/>
          <a:ext cx="3435295" cy="2300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543513"/>
              </p:ext>
            </p:extLst>
          </p:nvPr>
        </p:nvGraphicFramePr>
        <p:xfrm>
          <a:off x="5700669" y="1746779"/>
          <a:ext cx="5652338" cy="235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484273"/>
              </p:ext>
            </p:extLst>
          </p:nvPr>
        </p:nvGraphicFramePr>
        <p:xfrm>
          <a:off x="2236660" y="3833334"/>
          <a:ext cx="3280020" cy="2333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359912"/>
              </p:ext>
            </p:extLst>
          </p:nvPr>
        </p:nvGraphicFramePr>
        <p:xfrm>
          <a:off x="138845" y="3846031"/>
          <a:ext cx="3474015" cy="233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170505189"/>
              </p:ext>
            </p:extLst>
          </p:nvPr>
        </p:nvGraphicFramePr>
        <p:xfrm>
          <a:off x="5042705" y="3833334"/>
          <a:ext cx="6539695" cy="2305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5185611" y="4128199"/>
            <a:ext cx="6343873" cy="187555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System crashes always </a:t>
            </a:r>
            <a:b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happen due to a held lock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3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latin typeface="Cambria" panose="02040503050406030204" pitchFamily="18" charset="0"/>
              </a:rPr>
              <a:t>Critical Kernel Sections - Solution</a:t>
            </a:r>
            <a:endParaRPr lang="he-IL" dirty="0">
              <a:latin typeface="Cambria" panose="02040503050406030204" pitchFamily="18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609600" y="1481137"/>
            <a:ext cx="10972800" cy="4500563"/>
          </a:xfrm>
        </p:spPr>
        <p:txBody>
          <a:bodyPr/>
          <a:lstStyle/>
          <a:p>
            <a:pPr algn="l" rtl="0"/>
            <a:r>
              <a:rPr lang="en-US" sz="3200" b="1" dirty="0" smtClean="0">
                <a:solidFill>
                  <a:srgbClr val="009E47"/>
                </a:solidFill>
                <a:latin typeface="Cambria" panose="02040503050406030204" pitchFamily="18" charset="0"/>
              </a:rPr>
              <a:t>Solution</a:t>
            </a:r>
            <a:r>
              <a:rPr lang="en-US" sz="3200" dirty="0" smtClean="0">
                <a:latin typeface="Cambria" panose="02040503050406030204" pitchFamily="18" charset="0"/>
              </a:rPr>
              <a:t>: </a:t>
            </a:r>
            <a:r>
              <a:rPr lang="en-US" sz="32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Use 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Hardware Transactional Memory </a:t>
            </a:r>
            <a:r>
              <a:rPr lang="en-US" sz="32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to execute 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</a:rPr>
              <a:t>kernel critical </a:t>
            </a:r>
            <a:r>
              <a:rPr lang="en-US" sz="32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sections </a:t>
            </a:r>
          </a:p>
          <a:p>
            <a:pPr lvl="1" algn="l" rtl="0"/>
            <a:r>
              <a:rPr lang="en-US" sz="2800" dirty="0" err="1">
                <a:latin typeface="Cambria" panose="02040503050406030204" pitchFamily="18" charset="0"/>
              </a:rPr>
              <a:t>TxLinux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</a:rPr>
              <a:t>[</a:t>
            </a:r>
            <a:r>
              <a:rPr lang="en-US" sz="2000" dirty="0" err="1">
                <a:latin typeface="Cambria" panose="02040503050406030204" pitchFamily="18" charset="0"/>
              </a:rPr>
              <a:t>Rossbach</a:t>
            </a:r>
            <a:r>
              <a:rPr lang="en-US" sz="2000" dirty="0">
                <a:latin typeface="Cambria" panose="02040503050406030204" pitchFamily="18" charset="0"/>
              </a:rPr>
              <a:t> et al. SOSP </a:t>
            </a:r>
            <a:r>
              <a:rPr lang="en-US" sz="2000" dirty="0" smtClean="0">
                <a:latin typeface="Cambria" panose="02040503050406030204" pitchFamily="18" charset="0"/>
              </a:rPr>
              <a:t>07’]</a:t>
            </a:r>
            <a:endParaRPr lang="en-US" sz="2800" dirty="0">
              <a:latin typeface="Cambria" panose="02040503050406030204" pitchFamily="18" charset="0"/>
            </a:endParaRPr>
          </a:p>
          <a:p>
            <a:pPr lvl="2" algn="l" rtl="0"/>
            <a:r>
              <a:rPr lang="en-US" sz="2600" dirty="0">
                <a:latin typeface="Cambria" panose="02040503050406030204" pitchFamily="18" charset="0"/>
              </a:rPr>
              <a:t>For reliability purposes</a:t>
            </a:r>
          </a:p>
          <a:p>
            <a:pPr marL="392113" lvl="1" indent="0" algn="l" rtl="0">
              <a:buNone/>
            </a:pPr>
            <a:endParaRPr lang="en-US" sz="2800" dirty="0" smtClean="0">
              <a:latin typeface="Cambria" panose="02040503050406030204" pitchFamily="18" charset="0"/>
            </a:endParaRPr>
          </a:p>
          <a:p>
            <a:pPr lvl="1" algn="l" rtl="0"/>
            <a:r>
              <a:rPr lang="en-US" sz="2800" dirty="0" smtClean="0">
                <a:latin typeface="Cambria" panose="02040503050406030204" pitchFamily="18" charset="0"/>
              </a:rPr>
              <a:t>Does not use locks</a:t>
            </a:r>
          </a:p>
          <a:p>
            <a:pPr lvl="2" algn="l" rtl="0"/>
            <a:r>
              <a:rPr lang="en-US" sz="2200" dirty="0" smtClean="0">
                <a:latin typeface="Cambria" panose="02040503050406030204" pitchFamily="18" charset="0"/>
              </a:rPr>
              <a:t>Prevent deadlocks</a:t>
            </a:r>
          </a:p>
          <a:p>
            <a:pPr lvl="1" algn="l" rtl="0"/>
            <a:r>
              <a:rPr lang="en-US" sz="2800" dirty="0" smtClean="0">
                <a:latin typeface="Cambria" panose="02040503050406030204" pitchFamily="18" charset="0"/>
              </a:rPr>
              <a:t>Execute atomically</a:t>
            </a:r>
          </a:p>
          <a:p>
            <a:pPr lvl="2" algn="l" rtl="0"/>
            <a:r>
              <a:rPr lang="en-US" sz="2200" dirty="0" smtClean="0">
                <a:latin typeface="Cambria" panose="02040503050406030204" pitchFamily="18" charset="0"/>
              </a:rPr>
              <a:t>Prevent inconsistent data</a:t>
            </a:r>
          </a:p>
          <a:p>
            <a:pPr marL="109537" indent="0" algn="l" rtl="0">
              <a:buNone/>
            </a:pPr>
            <a:r>
              <a:rPr lang="en-US" sz="2800" dirty="0" smtClean="0">
                <a:latin typeface="Cambria" panose="02040503050406030204" pitchFamily="18" charset="0"/>
              </a:rPr>
              <a:t> </a:t>
            </a:r>
            <a:endParaRPr lang="en-US" sz="2400" dirty="0" smtClean="0">
              <a:latin typeface="Cambria" panose="02040503050406030204" pitchFamily="18" charset="0"/>
            </a:endParaRPr>
          </a:p>
          <a:p>
            <a:pPr algn="l" rtl="0"/>
            <a:endParaRPr lang="en-US" sz="2400" dirty="0" smtClean="0">
              <a:latin typeface="Cambria" panose="02040503050406030204" pitchFamily="18" charset="0"/>
            </a:endParaRPr>
          </a:p>
        </p:txBody>
      </p:sp>
      <p:pic>
        <p:nvPicPr>
          <p:cNvPr id="8" name="Picture 6" descr="http://s7d5.scene7.com/is/image/KLog/MRG-NoLock-NL?$Swatch180$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68" y="3731418"/>
            <a:ext cx="927267" cy="92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egymbb.sk/vesmir/assets/Atom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417" y="4658351"/>
            <a:ext cx="1372435" cy="155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52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 l="1635" r="8042"/>
          <a:stretch>
            <a:fillRect/>
          </a:stretch>
        </p:blipFill>
        <p:spPr>
          <a:xfrm>
            <a:off x="8884410" y="1206039"/>
            <a:ext cx="3134023" cy="3692077"/>
          </a:xfrm>
          <a:prstGeom prst="rect">
            <a:avLst/>
          </a:prstGeom>
        </p:spPr>
      </p:pic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767800" y="1500188"/>
            <a:ext cx="9235516" cy="4114800"/>
          </a:xfrm>
        </p:spPr>
        <p:txBody>
          <a:bodyPr/>
          <a:lstStyle/>
          <a:p>
            <a:pPr algn="l" rtl="0" eaLnBrk="1" hangingPunct="1"/>
            <a:r>
              <a:rPr lang="en-US" altLang="en-US" sz="2800" dirty="0" smtClean="0">
                <a:latin typeface="Cambria" panose="02040503050406030204" pitchFamily="18" charset="0"/>
                <a:cs typeface="Arial" panose="020B0604020202020204" pitchFamily="34" charset="0"/>
              </a:rPr>
              <a:t>A strategy for overcoming </a:t>
            </a:r>
            <a:r>
              <a:rPr lang="en-US" altLang="en-US" sz="2800" i="1" dirty="0" smtClean="0">
                <a:latin typeface="Cambria" panose="02040503050406030204" pitchFamily="18" charset="0"/>
                <a:cs typeface="Arial" panose="020B0604020202020204" pitchFamily="34" charset="0"/>
              </a:rPr>
              <a:t>Core Surprise Removal (CSR)</a:t>
            </a:r>
            <a:endParaRPr lang="en-US" altLang="en-US" sz="2800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1" algn="l" rtl="0" eaLnBrk="1" hangingPunct="1"/>
            <a:r>
              <a:rPr lang="en-US" altLang="en-US" sz="2000" dirty="0" smtClean="0">
                <a:latin typeface="Cambria" panose="02040503050406030204" pitchFamily="18" charset="0"/>
                <a:cs typeface="Arial" panose="020B0604020202020204" pitchFamily="34" charset="0"/>
              </a:rPr>
              <a:t>Objective – keep the system alive following a core fault</a:t>
            </a:r>
          </a:p>
          <a:p>
            <a:pPr lvl="1" algn="l" rtl="0" eaLnBrk="1" hangingPunct="1"/>
            <a:r>
              <a:rPr lang="en-US" altLang="en-US" sz="2000" dirty="0" smtClean="0">
                <a:latin typeface="Cambria" panose="02040503050406030204" pitchFamily="18" charset="0"/>
                <a:cs typeface="Arial" panose="020B0604020202020204" pitchFamily="34" charset="0"/>
              </a:rPr>
              <a:t>Easily </a:t>
            </a:r>
            <a:r>
              <a:rPr lang="en-US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integrate into existing operating systems</a:t>
            </a:r>
          </a:p>
          <a:p>
            <a:pPr lvl="1" algn="l" rtl="0" eaLnBrk="1" hangingPunct="1"/>
            <a:endParaRPr lang="en-US" altLang="en-US" sz="2000" i="1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altLang="en-US" sz="2800" dirty="0" smtClean="0">
                <a:latin typeface="Cambria" panose="02040503050406030204" pitchFamily="18" charset="0"/>
                <a:cs typeface="Arial" panose="020B0604020202020204" pitchFamily="34" charset="0"/>
              </a:rPr>
              <a:t>Implementation in </a:t>
            </a:r>
            <a:r>
              <a:rPr lang="en-US" altLang="en-US" sz="2800" dirty="0">
                <a:latin typeface="Cambria" panose="02040503050406030204" pitchFamily="18" charset="0"/>
                <a:cs typeface="Arial" panose="020B0604020202020204" pitchFamily="34" charset="0"/>
              </a:rPr>
              <a:t>the Linux kernel</a:t>
            </a:r>
          </a:p>
          <a:p>
            <a:pPr algn="l" rtl="0" eaLnBrk="1" hangingPunct="1"/>
            <a:endParaRPr lang="en-US" altLang="en-US" sz="2400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altLang="en-US" sz="2800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Use </a:t>
            </a:r>
            <a:r>
              <a:rPr lang="en-US" altLang="en-US" sz="2800" b="1" i="1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Hardware Transactional Memory</a:t>
            </a:r>
            <a:r>
              <a:rPr lang="en-US" altLang="en-US" sz="2800" b="1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to cope with </a:t>
            </a:r>
            <a:r>
              <a:rPr lang="en-US" altLang="en-US" sz="2800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failures in </a:t>
            </a:r>
            <a:r>
              <a:rPr lang="en-US" altLang="en-US" sz="2800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critical kernel </a:t>
            </a:r>
            <a:r>
              <a:rPr lang="en-US" altLang="en-US" sz="2800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code</a:t>
            </a:r>
          </a:p>
          <a:p>
            <a:pPr algn="l" rtl="0" eaLnBrk="1" hangingPunct="1"/>
            <a:endParaRPr lang="en-US" altLang="en-US" sz="24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altLang="en-US" sz="2800" dirty="0" smtClean="0">
                <a:latin typeface="Cambria" panose="02040503050406030204" pitchFamily="18" charset="0"/>
              </a:rPr>
              <a:t>Provide a proof of concept on a real system.</a:t>
            </a:r>
            <a:endParaRPr lang="he-IL" altLang="en-US" sz="2800" dirty="0">
              <a:latin typeface="Cambria" panose="02040503050406030204" pitchFamily="18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5EE0744-444A-4C70-B4F7-C05693A039B4}" type="slidenum">
              <a:rPr lang="he-IL" altLang="en-US" sz="1000">
                <a:solidFill>
                  <a:prstClr val="black"/>
                </a:solidFill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mbria" pitchFamily="18" charset="0"/>
              </a:rPr>
              <a:t>Con</a:t>
            </a:r>
            <a:r>
              <a:rPr lang="en-US" dirty="0">
                <a:latin typeface="Cambria" pitchFamily="18" charset="0"/>
              </a:rPr>
              <a:t>tribut</a:t>
            </a:r>
            <a:r>
              <a:rPr lang="en-US" dirty="0" smtClean="0">
                <a:latin typeface="Cambria" pitchFamily="18" charset="0"/>
              </a:rPr>
              <a:t>ions</a:t>
            </a:r>
            <a:endParaRPr lang="he-IL" dirty="0" smtClean="0"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80568" y="2492803"/>
            <a:ext cx="73030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CSR</a:t>
            </a:r>
            <a:endParaRPr lang="en-US" b="1" spc="50" dirty="0">
              <a:ln w="11430"/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 JULI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11636" y="2492803"/>
            <a:ext cx="73030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solidFill>
                  <a:srgbClr val="009E47"/>
                </a:solidFill>
                <a:effectLst>
                  <a:glow rad="228600">
                    <a:srgbClr val="92D050">
                      <a:alpha val="70000"/>
                    </a:srgbClr>
                  </a:glow>
                </a:effectLst>
                <a:latin typeface="AR JULIAN" panose="02000000000000000000" pitchFamily="2" charset="0"/>
              </a:rPr>
              <a:t>HTM</a:t>
            </a:r>
            <a:endParaRPr lang="en-US" b="1" spc="50" dirty="0">
              <a:ln w="11430"/>
              <a:solidFill>
                <a:srgbClr val="009E47"/>
              </a:solidFill>
              <a:effectLst>
                <a:glow rad="228600">
                  <a:srgbClr val="92D050">
                    <a:alpha val="70000"/>
                  </a:srgbClr>
                </a:glow>
              </a:effectLst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91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609600" y="1481138"/>
            <a:ext cx="10972800" cy="4525962"/>
          </a:xfrm>
        </p:spPr>
        <p:txBody>
          <a:bodyPr/>
          <a:lstStyle/>
          <a:p>
            <a:pPr algn="l" rtl="0"/>
            <a:r>
              <a:rPr lang="en-US" sz="2800" dirty="0" smtClean="0">
                <a:latin typeface="Cambria" panose="02040503050406030204" pitchFamily="18" charset="0"/>
              </a:rPr>
              <a:t>Replace scheduler locks with </a:t>
            </a:r>
            <a:r>
              <a:rPr lang="en-US" sz="2800" b="1" dirty="0" smtClean="0">
                <a:latin typeface="Cambria" panose="02040503050406030204" pitchFamily="18" charset="0"/>
              </a:rPr>
              <a:t>lock elision code</a:t>
            </a:r>
          </a:p>
          <a:p>
            <a:pPr algn="l" rtl="0"/>
            <a:r>
              <a:rPr lang="en-US" sz="2800" dirty="0" smtClean="0">
                <a:latin typeface="Cambria" panose="02040503050406030204" pitchFamily="18" charset="0"/>
              </a:rPr>
              <a:t>TSX is a </a:t>
            </a:r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best effort HTM</a:t>
            </a:r>
          </a:p>
          <a:p>
            <a:pPr lvl="1" algn="l" rtl="0"/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Transactions are not guaranteed to commit</a:t>
            </a:r>
          </a:p>
          <a:p>
            <a:pPr lvl="2" algn="l" rtl="0"/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Retry</a:t>
            </a:r>
          </a:p>
          <a:p>
            <a:pPr lvl="1" algn="l" rtl="0"/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Not all instructions can commit </a:t>
            </a:r>
            <a:r>
              <a:rPr lang="en-US" sz="2400" dirty="0" err="1" smtClean="0">
                <a:solidFill>
                  <a:srgbClr val="C0000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transactionally</a:t>
            </a:r>
            <a:endParaRPr lang="en-US" sz="2400" dirty="0" smtClean="0">
              <a:solidFill>
                <a:srgbClr val="C00000"/>
              </a:solidFill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algn="l" rtl="0"/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Resort to regular locking</a:t>
            </a:r>
          </a:p>
          <a:p>
            <a:pPr lvl="1" algn="l" rtl="0"/>
            <a:r>
              <a:rPr lang="en-US" sz="2400" dirty="0" smtClean="0">
                <a:solidFill>
                  <a:srgbClr val="C0000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Too large sections</a:t>
            </a:r>
            <a:endParaRPr lang="en-US" sz="24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algn="l" rtl="0"/>
            <a:r>
              <a:rPr lang="en-US" sz="24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Split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latin typeface="Cambria" panose="02040503050406030204" pitchFamily="18" charset="0"/>
              </a:rPr>
              <a:t>Integrating Intel TSX® with Linux</a:t>
            </a:r>
            <a:endParaRPr lang="he-IL" dirty="0">
              <a:latin typeface="Cambria" panose="020405030504060302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091232" y="4598002"/>
          <a:ext cx="6948368" cy="1920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37092"/>
                <a:gridCol w="1737092"/>
                <a:gridCol w="1737092"/>
                <a:gridCol w="1737092"/>
              </a:tblGrid>
              <a:tr h="533573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latin typeface="+mj-lt"/>
                        </a:rPr>
                        <a:t>Energy Saving</a:t>
                      </a:r>
                      <a:endParaRPr lang="he-IL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latin typeface="+mj-lt"/>
                        </a:rPr>
                        <a:t>Performance Gain</a:t>
                      </a:r>
                      <a:endParaRPr lang="he-IL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latin typeface="+mj-lt"/>
                        </a:rPr>
                        <a:t>Commit Rate</a:t>
                      </a:r>
                      <a:endParaRPr lang="he-IL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latin typeface="+mj-lt"/>
                        </a:rPr>
                        <a:t>Workload</a:t>
                      </a:r>
                      <a:endParaRPr lang="he-IL" sz="1600" dirty="0">
                        <a:latin typeface="+mj-lt"/>
                      </a:endParaRPr>
                    </a:p>
                  </a:txBody>
                  <a:tcPr anchor="ctr"/>
                </a:tc>
              </a:tr>
              <a:tr h="317607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latin typeface="+mj-lt"/>
                        </a:rPr>
                        <a:t>4%</a:t>
                      </a:r>
                      <a:endParaRPr lang="he-IL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latin typeface="+mj-lt"/>
                        </a:rPr>
                        <a:t>-</a:t>
                      </a:r>
                      <a:endParaRPr lang="he-IL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latin typeface="+mj-lt"/>
                        </a:rPr>
                        <a:t>100%</a:t>
                      </a:r>
                      <a:endParaRPr lang="he-IL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latin typeface="+mj-lt"/>
                        </a:rPr>
                        <a:t>Idle</a:t>
                      </a:r>
                      <a:endParaRPr lang="he-IL" sz="1600" dirty="0">
                        <a:latin typeface="+mj-lt"/>
                      </a:endParaRPr>
                    </a:p>
                  </a:txBody>
                  <a:tcPr anchor="ctr"/>
                </a:tc>
              </a:tr>
              <a:tr h="317607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latin typeface="+mj-lt"/>
                        </a:rPr>
                        <a:t>1%</a:t>
                      </a:r>
                      <a:endParaRPr lang="he-IL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latin typeface="+mj-lt"/>
                        </a:rPr>
                        <a:t>0%</a:t>
                      </a:r>
                      <a:endParaRPr lang="he-IL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latin typeface="+mj-lt"/>
                        </a:rPr>
                        <a:t>99.9%</a:t>
                      </a:r>
                      <a:endParaRPr lang="he-IL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latin typeface="+mj-lt"/>
                        </a:rPr>
                        <a:t>16-threads</a:t>
                      </a:r>
                      <a:endParaRPr lang="he-IL" sz="1600" dirty="0">
                        <a:latin typeface="+mj-lt"/>
                      </a:endParaRPr>
                    </a:p>
                  </a:txBody>
                  <a:tcPr anchor="ctr"/>
                </a:tc>
              </a:tr>
              <a:tr h="317607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latin typeface="+mj-lt"/>
                        </a:rPr>
                        <a:t>3%</a:t>
                      </a:r>
                      <a:endParaRPr lang="he-IL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latin typeface="+mj-lt"/>
                        </a:rPr>
                        <a:t>3%</a:t>
                      </a:r>
                      <a:endParaRPr lang="he-IL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latin typeface="+mj-lt"/>
                        </a:rPr>
                        <a:t>99.9%</a:t>
                      </a:r>
                      <a:endParaRPr lang="he-IL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</a:rPr>
                        <a:t>32-threads</a:t>
                      </a:r>
                      <a:endParaRPr lang="he-IL" sz="16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317607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latin typeface="+mj-lt"/>
                        </a:rPr>
                        <a:t>2%</a:t>
                      </a:r>
                      <a:endParaRPr lang="he-IL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latin typeface="+mj-lt"/>
                        </a:rPr>
                        <a:t>4%</a:t>
                      </a:r>
                      <a:endParaRPr lang="he-IL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latin typeface="+mj-lt"/>
                        </a:rPr>
                        <a:t>99.8%</a:t>
                      </a:r>
                      <a:endParaRPr lang="he-IL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</a:rPr>
                        <a:t>64-threads</a:t>
                      </a:r>
                      <a:endParaRPr lang="he-IL" sz="1600" dirty="0" smtClean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76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pPr algn="l" rtl="0"/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 – Take 2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70419"/>
            <a:ext cx="10363200" cy="1199704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again… </a:t>
            </a:r>
            <a:r>
              <a:rPr lang="en-US" sz="40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en-US" sz="40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800" b="1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3074" name="Picture 2" descr="https://cdn3.iconfinder.com/data/icons/humano2/128x128/status/dialog-ques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627" y="3370419"/>
            <a:ext cx="1431144" cy="143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8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97317" y="2122124"/>
            <a:ext cx="8740764" cy="1015663"/>
          </a:xfrm>
          <a:prstGeom prst="rect">
            <a:avLst/>
          </a:prstGeom>
          <a:solidFill>
            <a:srgbClr val="E2E2E2"/>
          </a:solidFill>
        </p:spPr>
        <p:txBody>
          <a:bodyPr wrap="square" rtlCol="0">
            <a:spAutoFit/>
          </a:bodyPr>
          <a:lstStyle/>
          <a:p>
            <a:pPr marL="109537"/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interrupts_disable</a:t>
            </a: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  </a:t>
            </a:r>
            <a:r>
              <a:rPr lang="en-US" altLang="en-US" sz="20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//unresponsive</a:t>
            </a:r>
          </a:p>
          <a:p>
            <a:pPr marL="109537"/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(fault_injection()==smp_processor_id())</a:t>
            </a:r>
            <a:endParaRPr lang="en-US" alt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9537"/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while(TRUE);	 </a:t>
            </a:r>
            <a:r>
              <a:rPr lang="en-US" altLang="en-US" sz="20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//”stops” executing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 pitchFamily="18" charset="0"/>
              </a:rPr>
              <a:t>Fault Injection on a Real System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609600" y="1481138"/>
            <a:ext cx="10972800" cy="4525962"/>
          </a:xfrm>
        </p:spPr>
        <p:txBody>
          <a:bodyPr/>
          <a:lstStyle/>
          <a:p>
            <a:pPr algn="l" rtl="0" eaLnBrk="1" hangingPunct="1"/>
            <a:r>
              <a:rPr lang="en-US" altLang="en-US" sz="2800" dirty="0" smtClean="0">
                <a:latin typeface="Cambria" panose="02040503050406030204" pitchFamily="18" charset="0"/>
              </a:rPr>
              <a:t>Crash simulation on a real system</a:t>
            </a:r>
          </a:p>
          <a:p>
            <a:pPr algn="l" rtl="0" eaLnBrk="1" hangingPunct="1"/>
            <a:endParaRPr lang="en-US" altLang="en-US" sz="2800" dirty="0">
              <a:latin typeface="Cambria" panose="02040503050406030204" pitchFamily="18" charset="0"/>
            </a:endParaRPr>
          </a:p>
          <a:p>
            <a:pPr algn="l" rtl="0" eaLnBrk="1" hangingPunct="1"/>
            <a:endParaRPr lang="en-US" altLang="en-US" sz="2800" dirty="0" smtClean="0">
              <a:latin typeface="Cambria" panose="02040503050406030204" pitchFamily="18" charset="0"/>
            </a:endParaRPr>
          </a:p>
          <a:p>
            <a:pPr algn="l" rtl="0" eaLnBrk="1" hangingPunct="1"/>
            <a:endParaRPr lang="en-US" altLang="en-US" sz="2800" dirty="0" smtClean="0">
              <a:latin typeface="Cambria" panose="02040503050406030204" pitchFamily="18" charset="0"/>
            </a:endParaRPr>
          </a:p>
          <a:p>
            <a:pPr lvl="1" algn="l" rtl="0" eaLnBrk="1" hangingPunct="1"/>
            <a:r>
              <a:rPr lang="en-US" altLang="en-US" sz="2400" dirty="0" smtClean="0">
                <a:latin typeface="Cambria" panose="02040503050406030204" pitchFamily="18" charset="0"/>
              </a:rPr>
              <a:t>Executed in kernel mode</a:t>
            </a:r>
            <a:endParaRPr lang="en-US" altLang="en-US" sz="2400" dirty="0">
              <a:latin typeface="Cambria" panose="02040503050406030204" pitchFamily="18" charset="0"/>
            </a:endParaRPr>
          </a:p>
          <a:p>
            <a:pPr algn="l" rtl="0" eaLnBrk="1" hangingPunct="1"/>
            <a:endParaRPr lang="en-US" altLang="en-US" sz="2800" dirty="0" smtClean="0">
              <a:latin typeface="Cambria" panose="02040503050406030204" pitchFamily="18" charset="0"/>
            </a:endParaRPr>
          </a:p>
          <a:p>
            <a:pPr algn="l" rtl="0" eaLnBrk="1" hangingPunct="1"/>
            <a:endParaRPr lang="en-US" altLang="en-US" sz="2000" dirty="0" smtClean="0">
              <a:latin typeface="Cambria" panose="02040503050406030204" pitchFamily="18" charset="0"/>
            </a:endParaRPr>
          </a:p>
          <a:p>
            <a:pPr algn="l" rtl="0" eaLnBrk="1" hangingPunct="1"/>
            <a:endParaRPr lang="en-US" altLang="en-US" sz="2000" dirty="0">
              <a:latin typeface="Cambria" panose="02040503050406030204" pitchFamily="18" charset="0"/>
            </a:endParaRPr>
          </a:p>
          <a:p>
            <a:pPr algn="l" rtl="0" eaLnBrk="1" hangingPunct="1"/>
            <a:endParaRPr lang="en-US" altLang="en-US" sz="2000" dirty="0" smtClean="0">
              <a:latin typeface="Cambria" panose="02040503050406030204" pitchFamily="18" charset="0"/>
            </a:endParaRPr>
          </a:p>
          <a:p>
            <a:pPr algn="l" rtl="0" eaLnBrk="1" hangingPunct="1"/>
            <a:endParaRPr lang="en-US" altLang="en-US" sz="2000" dirty="0">
              <a:latin typeface="Cambria" panose="02040503050406030204" pitchFamily="18" charset="0"/>
            </a:endParaRPr>
          </a:p>
          <a:p>
            <a:pPr algn="l" rtl="0" eaLnBrk="1" hangingPunct="1"/>
            <a:endParaRPr lang="en-US" altLang="en-US" sz="2000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760" y="4202034"/>
            <a:ext cx="3322320" cy="186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mbria" pitchFamily="18" charset="0"/>
              </a:rPr>
              <a:t>Evaluation – Recovery </a:t>
            </a:r>
            <a:r>
              <a:rPr lang="en-US" dirty="0" smtClean="0">
                <a:latin typeface="Cambria" pitchFamily="18" charset="0"/>
              </a:rPr>
              <a:t>Timeline (Real System)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7838" y="5255137"/>
            <a:ext cx="51449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latin typeface="Cambria" panose="02040503050406030204" pitchFamily="18" charset="0"/>
              </a:rPr>
              <a:t>64-core server, only 0-15 are presented.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latin typeface="Cambria" panose="02040503050406030204" pitchFamily="18" charset="0"/>
              </a:rPr>
              <a:t>10 tasks are affined to each core.</a:t>
            </a:r>
            <a:endParaRPr lang="en-US" altLang="en-US" sz="2000" b="1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1752599"/>
            <a:ext cx="11487150" cy="3352800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2435731" y="3766955"/>
            <a:ext cx="2220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Calibri" panose="020F0502020204030204" pitchFamily="34" charset="0"/>
              </a:rPr>
              <a:t>Failure is detected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187915" y="3399818"/>
            <a:ext cx="514899" cy="4136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4"/>
          <p:cNvSpPr txBox="1"/>
          <p:nvPr/>
        </p:nvSpPr>
        <p:spPr>
          <a:xfrm>
            <a:off x="5114830" y="3991299"/>
            <a:ext cx="2972993" cy="374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Calibri" panose="020F0502020204030204" pitchFamily="34" charset="0"/>
              </a:rPr>
              <a:t>Core #13 has no tasks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2300985" y="2045968"/>
            <a:ext cx="2972993" cy="374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Calibri" panose="020F0502020204030204" pitchFamily="34" charset="0"/>
              </a:rPr>
              <a:t>Tasks migrated to core #0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7773160" y="1964108"/>
            <a:ext cx="1954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Calibri" panose="020F0502020204030204" pitchFamily="34" charset="0"/>
              </a:rPr>
              <a:t>Load is balanced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447548" y="2233033"/>
            <a:ext cx="240632" cy="2130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877184" y="2379917"/>
            <a:ext cx="2121" cy="3017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09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377" y="3315721"/>
            <a:ext cx="4131342" cy="310897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lvl="1" indent="-255588" algn="l" rtl="0" eaLnBrk="1" hangingPunct="1">
              <a:spcBef>
                <a:spcPts val="400"/>
              </a:spcBef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800" dirty="0">
                <a:latin typeface="Cambria" panose="02040503050406030204" pitchFamily="18" charset="0"/>
              </a:rPr>
              <a:t>Technology scaling</a:t>
            </a:r>
          </a:p>
          <a:p>
            <a:pPr marL="603250" lvl="2" indent="-255588" algn="l" rtl="0" eaLnBrk="1" hangingPunct="1">
              <a:spcBef>
                <a:spcPts val="400"/>
              </a:spcBef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600" dirty="0" smtClean="0">
                <a:latin typeface="Cambria" panose="02040503050406030204" pitchFamily="18" charset="0"/>
                <a:cs typeface="Arial" panose="020B0604020202020204" pitchFamily="34" charset="0"/>
              </a:rPr>
              <a:t>Nano scale phenomena</a:t>
            </a:r>
          </a:p>
          <a:p>
            <a:pPr marL="603250" lvl="2" indent="-255588" algn="l" rtl="0" eaLnBrk="1" hangingPunct="1">
              <a:spcBef>
                <a:spcPts val="400"/>
              </a:spcBef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600" dirty="0">
                <a:latin typeface="Cambria" panose="02040503050406030204" pitchFamily="18" charset="0"/>
              </a:rPr>
              <a:t>Hardware reliability </a:t>
            </a:r>
            <a:r>
              <a:rPr lang="en-US" altLang="en-US" sz="2600" dirty="0" smtClean="0">
                <a:latin typeface="Cambria" panose="02040503050406030204" pitchFamily="18" charset="0"/>
              </a:rPr>
              <a:t>decreases </a:t>
            </a:r>
            <a:r>
              <a:rPr lang="en-US" altLang="en-US" sz="2400" dirty="0" smtClean="0">
                <a:latin typeface="Cambria" panose="02040503050406030204" pitchFamily="18" charset="0"/>
              </a:rPr>
              <a:t>[</a:t>
            </a:r>
            <a:r>
              <a:rPr lang="en-US" sz="2400" dirty="0" err="1" smtClean="0">
                <a:latin typeface="Cambria" panose="02040503050406030204" pitchFamily="18" charset="0"/>
              </a:rPr>
              <a:t>Radetzki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</a:rPr>
              <a:t>et al., </a:t>
            </a:r>
            <a:r>
              <a:rPr lang="en-US" sz="2400" dirty="0" smtClean="0">
                <a:latin typeface="Cambria" panose="02040503050406030204" pitchFamily="18" charset="0"/>
              </a:rPr>
              <a:t>2013]</a:t>
            </a:r>
            <a:endParaRPr lang="en-US" altLang="en-US" sz="2600" dirty="0" smtClean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marL="603250" lvl="2" indent="-255588" algn="l" rtl="0" eaLnBrk="1" hangingPunct="1">
              <a:spcBef>
                <a:spcPts val="400"/>
              </a:spcBef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600" dirty="0" smtClean="0">
                <a:latin typeface="Cambria" panose="02040503050406030204" pitchFamily="18" charset="0"/>
                <a:cs typeface="Arial" panose="020B0604020202020204" pitchFamily="34" charset="0"/>
              </a:rPr>
              <a:t>Faults more likely</a:t>
            </a:r>
            <a:endParaRPr lang="en-US" altLang="en-US" sz="2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lvl="1" algn="l" rtl="0" eaLnBrk="1" hangingPunct="1"/>
            <a:endParaRPr lang="en-US" altLang="en-US" sz="24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endParaRPr lang="en-US" altLang="en-US" sz="2800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endParaRPr lang="en-US" altLang="en-US" sz="2800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endParaRPr lang="en-US" altLang="en-US" sz="2800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603250" lvl="2" indent="-255588" algn="l" rtl="0" eaLnBrk="1" hangingPunct="1">
              <a:spcBef>
                <a:spcPts val="400"/>
              </a:spcBef>
              <a:buSzPct val="68000"/>
              <a:buFont typeface="Wingdings 3" panose="05040102010807070707" pitchFamily="18" charset="2"/>
              <a:buChar char=""/>
            </a:pPr>
            <a:endParaRPr lang="en-US" alt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65125" lvl="1" indent="-255588" algn="l" rtl="0" eaLnBrk="1" hangingPunct="1">
              <a:spcBef>
                <a:spcPts val="400"/>
              </a:spcBef>
              <a:buSzPct val="68000"/>
              <a:buFont typeface="Wingdings 3" panose="05040102010807070707" pitchFamily="18" charset="2"/>
              <a:buChar char=""/>
            </a:pPr>
            <a:endParaRPr lang="en-US" altLang="en-US" sz="2800" dirty="0">
              <a:latin typeface="Cambria" panose="02040503050406030204" pitchFamily="18" charset="0"/>
            </a:endParaRPr>
          </a:p>
          <a:p>
            <a:pPr algn="l" rtl="0" eaLnBrk="1" hangingPunct="1"/>
            <a:endParaRPr lang="en-US" altLang="en-US" sz="2800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endParaRPr lang="en-US" altLang="en-US" sz="1800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mbria" pitchFamily="18" charset="0"/>
              </a:rPr>
              <a:t>Motivation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B7C5-6C19-4AC0-B5C9-9D75551A3C1C}" type="slidenum">
              <a:rPr lang="he-IL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68654" y="6308812"/>
            <a:ext cx="2887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Technology Node (nm)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769657" y="4578852"/>
            <a:ext cx="2229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Relative Failure Rate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488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422" y="2123044"/>
            <a:ext cx="4676559" cy="3535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27" y="2121667"/>
            <a:ext cx="4678382" cy="35364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9317" y="44624"/>
            <a:ext cx="8693992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itchFamily="18" charset="0"/>
              </a:rPr>
              <a:t>Evaluation – </a:t>
            </a:r>
            <a:r>
              <a:rPr lang="en-US" dirty="0" smtClean="0">
                <a:latin typeface="Cambria" pitchFamily="18" charset="0"/>
              </a:rPr>
              <a:t>Cloud Setting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969485" y="5941777"/>
            <a:ext cx="4638101" cy="42138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>
              <a:buClr>
                <a:srgbClr val="2DA2BF"/>
              </a:buClr>
            </a:pPr>
            <a:r>
              <a:rPr lang="en-US" altLang="en-U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Initial correct state cloud setting</a:t>
            </a:r>
            <a:endParaRPr lang="en-US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>
          <a:xfrm>
            <a:off x="6566054" y="5941776"/>
            <a:ext cx="4661928" cy="421383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After a crash, original kernel</a:t>
            </a:r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 rot="20185733">
            <a:off x="6325394" y="2172697"/>
            <a:ext cx="1344058" cy="4076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Crash!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1884884">
            <a:off x="9350511" y="2251649"/>
            <a:ext cx="1344058" cy="4076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Crash!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20185733">
            <a:off x="6325394" y="3885728"/>
            <a:ext cx="1344058" cy="4076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Crash!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984695">
            <a:off x="9345943" y="3964925"/>
            <a:ext cx="1333710" cy="4076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Crash!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Placeholder 10"/>
          <p:cNvSpPr txBox="1">
            <a:spLocks/>
          </p:cNvSpPr>
          <p:nvPr/>
        </p:nvSpPr>
        <p:spPr bwMode="auto">
          <a:xfrm>
            <a:off x="1454028" y="1499584"/>
            <a:ext cx="3096584" cy="421382"/>
          </a:xfrm>
          <a:prstGeom prst="rect">
            <a:avLst/>
          </a:prstGeom>
          <a:noFill/>
          <a:ln w="9652">
            <a:noFill/>
            <a:miter lim="800000"/>
          </a:ln>
          <a:extLst/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0713" indent="-22860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rtl="0">
              <a:buClr>
                <a:srgbClr val="2DA2BF"/>
              </a:buClr>
            </a:pPr>
            <a:r>
              <a:rPr lang="en-US" altLang="en-US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Real Time: 7:58</a:t>
            </a:r>
            <a:endParaRPr lang="en-US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http://etc.usf.edu/clipart/34000/34072/nclock-07-58_34072_lg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5" y="1416451"/>
            <a:ext cx="474304" cy="4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10"/>
          <p:cNvSpPr txBox="1">
            <a:spLocks/>
          </p:cNvSpPr>
          <p:nvPr/>
        </p:nvSpPr>
        <p:spPr bwMode="auto">
          <a:xfrm>
            <a:off x="7096275" y="1446291"/>
            <a:ext cx="3096584" cy="421382"/>
          </a:xfrm>
          <a:prstGeom prst="rect">
            <a:avLst/>
          </a:prstGeom>
          <a:noFill/>
          <a:ln w="9652">
            <a:noFill/>
            <a:miter lim="800000"/>
          </a:ln>
          <a:extLst/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0713" indent="-22860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rtl="0">
              <a:buClr>
                <a:srgbClr val="2DA2BF"/>
              </a:buClr>
            </a:pPr>
            <a:r>
              <a:rPr lang="en-US" altLang="en-US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Real Time: 8:00</a:t>
            </a:r>
            <a:endParaRPr lang="en-US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2" name="Picture 4" descr="http://etc.usf.edu/clipart/34000/34074/nclock-08-00_34074_lg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422" y="1413817"/>
            <a:ext cx="486331" cy="48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95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animBg="1"/>
      <p:bldP spid="2" grpId="0" animBg="1"/>
      <p:bldP spid="9" grpId="0" animBg="1"/>
      <p:bldP spid="10" grpId="0" animBg="1"/>
      <p:bldP spid="13" grpId="0" animBg="1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055" y="2114972"/>
            <a:ext cx="4737252" cy="35809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3" y="2121667"/>
            <a:ext cx="4678382" cy="35364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9317" y="44624"/>
            <a:ext cx="8693992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itchFamily="18" charset="0"/>
              </a:rPr>
              <a:t>Evaluation – </a:t>
            </a:r>
            <a:r>
              <a:rPr lang="en-US" dirty="0" smtClean="0">
                <a:latin typeface="Cambria" pitchFamily="18" charset="0"/>
              </a:rPr>
              <a:t>Cloud Setting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969485" y="5941777"/>
            <a:ext cx="4638101" cy="42138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>
              <a:buClr>
                <a:srgbClr val="2DA2BF"/>
              </a:buClr>
            </a:pPr>
            <a:r>
              <a:rPr lang="en-US" altLang="en-US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Initial correct state cloud setting</a:t>
            </a:r>
            <a:endParaRPr lang="en-US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3"/>
          </p:nvPr>
        </p:nvSpPr>
        <p:spPr>
          <a:xfrm>
            <a:off x="6566054" y="5941776"/>
            <a:ext cx="4737252" cy="421383"/>
          </a:xfrm>
          <a:solidFill>
            <a:srgbClr val="92D050"/>
          </a:solidFill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After a crash, CSR on host</a:t>
            </a:r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 rot="2226067">
            <a:off x="9479920" y="4151071"/>
            <a:ext cx="1344058" cy="4076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Crash!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20185733">
            <a:off x="6165161" y="4151072"/>
            <a:ext cx="1344058" cy="407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Alive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20185733">
            <a:off x="6165161" y="2218769"/>
            <a:ext cx="1344058" cy="407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Alive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2162377">
            <a:off x="9484306" y="2317642"/>
            <a:ext cx="1344058" cy="407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Alive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Placeholder 10"/>
          <p:cNvSpPr txBox="1">
            <a:spLocks/>
          </p:cNvSpPr>
          <p:nvPr/>
        </p:nvSpPr>
        <p:spPr bwMode="auto">
          <a:xfrm>
            <a:off x="7096275" y="1446291"/>
            <a:ext cx="3096584" cy="421382"/>
          </a:xfrm>
          <a:prstGeom prst="rect">
            <a:avLst/>
          </a:prstGeom>
          <a:noFill/>
          <a:ln w="9652">
            <a:noFill/>
            <a:miter lim="800000"/>
          </a:ln>
          <a:extLst/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0713" indent="-22860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rtl="0">
              <a:buClr>
                <a:srgbClr val="2DA2BF"/>
              </a:buClr>
            </a:pPr>
            <a:r>
              <a:rPr lang="en-US" altLang="en-US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Real Time: 8:00</a:t>
            </a:r>
            <a:endParaRPr lang="en-US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icture 4" descr="http://etc.usf.edu/clipart/34000/34074/nclock-08-00_34074_lg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422" y="1413817"/>
            <a:ext cx="486331" cy="48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10"/>
          <p:cNvSpPr txBox="1">
            <a:spLocks/>
          </p:cNvSpPr>
          <p:nvPr/>
        </p:nvSpPr>
        <p:spPr bwMode="auto">
          <a:xfrm>
            <a:off x="1454028" y="1499584"/>
            <a:ext cx="3096584" cy="421382"/>
          </a:xfrm>
          <a:prstGeom prst="rect">
            <a:avLst/>
          </a:prstGeom>
          <a:noFill/>
          <a:ln w="9652">
            <a:noFill/>
            <a:miter lim="800000"/>
          </a:ln>
          <a:extLst/>
        </p:spPr>
        <p:txBody>
          <a:bodyPr vert="horz" wrap="square" lIns="18288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0713" indent="-22860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rtl="0">
              <a:buClr>
                <a:srgbClr val="2DA2BF"/>
              </a:buClr>
            </a:pPr>
            <a:r>
              <a:rPr lang="en-US" altLang="en-US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Real Time: 7:58</a:t>
            </a:r>
            <a:endParaRPr lang="en-US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Picture 2" descr="http://etc.usf.edu/clipart/34000/34072/nclock-07-58_34072_lg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5" y="1416451"/>
            <a:ext cx="474304" cy="4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35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  <p:bldP spid="9" grpId="0" animBg="1"/>
      <p:bldP spid="10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kingDemoTrimmed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0"/>
            <a:ext cx="12282487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4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1484" y="2430815"/>
            <a:ext cx="6075947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b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Questions?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lvl="1" indent="-255588" algn="l" rtl="0" eaLnBrk="1" hangingPunct="1">
              <a:spcBef>
                <a:spcPts val="400"/>
              </a:spcBef>
              <a:buSzPct val="68000"/>
              <a:buFont typeface="Wingdings 3" panose="05040102010807070707" pitchFamily="18" charset="2"/>
              <a:buChar char=""/>
            </a:pPr>
            <a:r>
              <a:rPr lang="en-US" altLang="en-US" sz="3200" b="1" dirty="0" smtClean="0">
                <a:latin typeface="Cambria" panose="02040503050406030204" pitchFamily="18" charset="0"/>
              </a:rPr>
              <a:t>Core failures can no longer be ruled out </a:t>
            </a:r>
            <a:r>
              <a:rPr lang="en-US" altLang="en-US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[Srinivasan et al. 2004]</a:t>
            </a:r>
            <a:endParaRPr lang="en-US" altLang="en-US" sz="3200" dirty="0">
              <a:latin typeface="Cambria" panose="02040503050406030204" pitchFamily="18" charset="0"/>
            </a:endParaRPr>
          </a:p>
          <a:p>
            <a:pPr lvl="1" algn="l" rtl="0" eaLnBrk="1" hangingPunct="1"/>
            <a:endParaRPr lang="en-US" altLang="en-US" sz="24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endParaRPr lang="en-US" altLang="en-US" sz="2800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endParaRPr lang="en-US" altLang="en-US" sz="2800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endParaRPr lang="en-US" altLang="en-US" sz="2800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endParaRPr lang="en-US" altLang="en-US" sz="28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603250" lvl="2" indent="-255588" algn="l" rtl="0" eaLnBrk="1" hangingPunct="1">
              <a:spcBef>
                <a:spcPts val="400"/>
              </a:spcBef>
              <a:buSzPct val="68000"/>
              <a:buFont typeface="Wingdings 3" panose="05040102010807070707" pitchFamily="18" charset="2"/>
              <a:buChar char=""/>
            </a:pPr>
            <a:endParaRPr lang="en-US" altLang="en-US" sz="26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65125" lvl="1" indent="-255588" algn="l" rtl="0" eaLnBrk="1" hangingPunct="1">
              <a:spcBef>
                <a:spcPts val="400"/>
              </a:spcBef>
              <a:buSzPct val="68000"/>
              <a:buFont typeface="Wingdings 3" panose="05040102010807070707" pitchFamily="18" charset="2"/>
              <a:buChar char=""/>
            </a:pPr>
            <a:endParaRPr lang="en-US" altLang="en-US" sz="2800" dirty="0">
              <a:latin typeface="Cambria" panose="02040503050406030204" pitchFamily="18" charset="0"/>
            </a:endParaRPr>
          </a:p>
          <a:p>
            <a:pPr algn="l" rtl="0" eaLnBrk="1" hangingPunct="1"/>
            <a:endParaRPr lang="en-US" altLang="en-US" sz="2800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endParaRPr lang="en-US" altLang="en-US" sz="1800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ambria" pitchFamily="18" charset="0"/>
              </a:rPr>
              <a:t>Motivation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B7C5-6C19-4AC0-B5C9-9D75551A3C1C}" type="slidenum">
              <a:rPr lang="he-IL" smtClean="0"/>
              <a:pPr/>
              <a:t>4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234543" y="2315061"/>
            <a:ext cx="4878409" cy="4093678"/>
            <a:chOff x="4430486" y="2312867"/>
            <a:chExt cx="4878409" cy="4093678"/>
          </a:xfrm>
        </p:grpSpPr>
        <p:grpSp>
          <p:nvGrpSpPr>
            <p:cNvPr id="15" name="Group 14"/>
            <p:cNvGrpSpPr/>
            <p:nvPr/>
          </p:nvGrpSpPr>
          <p:grpSpPr>
            <a:xfrm>
              <a:off x="4430486" y="2312867"/>
              <a:ext cx="4878409" cy="4093678"/>
              <a:chOff x="4430486" y="2312867"/>
              <a:chExt cx="4878409" cy="4093678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0486" y="2312867"/>
                <a:ext cx="4878409" cy="4093678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792006" y="4459744"/>
                <a:ext cx="191631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2800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Less</a:t>
                </a:r>
                <a:endParaRPr lang="en-US" sz="2400" b="1" dirty="0" smtClean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  <a:p>
                <a:pPr algn="l" rtl="0"/>
                <a:r>
                  <a:rPr lang="en-US" sz="2800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Reliability</a:t>
                </a:r>
                <a:endParaRPr lang="en-US" sz="2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543640" y="3328620"/>
              <a:ext cx="16882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800" b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More</a:t>
              </a:r>
            </a:p>
            <a:p>
              <a:pPr algn="ctr" rtl="0"/>
              <a:r>
                <a:rPr lang="en-US" sz="2800" b="1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Cores</a:t>
              </a:r>
              <a:endParaRPr lang="en-US" sz="2800" b="1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096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3200" dirty="0" smtClean="0">
                <a:latin typeface="Cambria" panose="02040503050406030204" pitchFamily="18" charset="0"/>
              </a:rPr>
              <a:t>What happens today?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 descr="https://upload.wikimedia.org/wikipedia/commons/3/39/BSoD_in_Windows_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69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rcRect l="1635" r="8042"/>
          <a:stretch>
            <a:fillRect/>
          </a:stretch>
        </p:blipFill>
        <p:spPr>
          <a:xfrm>
            <a:off x="9057977" y="3165923"/>
            <a:ext cx="3134023" cy="3692077"/>
          </a:xfrm>
          <a:prstGeom prst="rect">
            <a:avLst/>
          </a:prstGeom>
        </p:spPr>
      </p:pic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767799" y="1500188"/>
            <a:ext cx="10120779" cy="4114800"/>
          </a:xfrm>
        </p:spPr>
        <p:txBody>
          <a:bodyPr/>
          <a:lstStyle/>
          <a:p>
            <a:pPr algn="l" rtl="0" eaLnBrk="1" hangingPunct="1"/>
            <a:r>
              <a:rPr lang="en-US" altLang="en-US" sz="2800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 strategy for overcoming </a:t>
            </a:r>
            <a:r>
              <a:rPr lang="en-US" altLang="en-US" sz="2800" b="1" i="1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Core Surprise Removal (CSR)</a:t>
            </a:r>
            <a:endParaRPr lang="en-US" altLang="en-US" sz="2800" b="1" dirty="0" smtClean="0">
              <a:solidFill>
                <a:srgbClr val="0070C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1" algn="l" rtl="0" eaLnBrk="1" hangingPunct="1"/>
            <a:r>
              <a:rPr lang="en-US" altLang="en-US" sz="2000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Objective – keep the system alive following a core fault</a:t>
            </a:r>
          </a:p>
          <a:p>
            <a:pPr lvl="1" algn="l" rtl="0" eaLnBrk="1" hangingPunct="1"/>
            <a:r>
              <a:rPr lang="en-US" altLang="en-US" sz="2000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Easily </a:t>
            </a:r>
            <a:r>
              <a:rPr lang="en-US" altLang="en-US" sz="2000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integrate into existing operating systems</a:t>
            </a:r>
          </a:p>
          <a:p>
            <a:pPr lvl="1" algn="l" rtl="0" eaLnBrk="1" hangingPunct="1"/>
            <a:endParaRPr lang="en-US" altLang="en-US" sz="2000" i="1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endParaRPr lang="en-US" altLang="en-US" sz="2400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endParaRPr lang="en-US" altLang="en-US" sz="24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endParaRPr lang="he-IL" altLang="en-US" sz="2800" dirty="0">
              <a:latin typeface="Cambria" panose="02040503050406030204" pitchFamily="18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783484" y="6408739"/>
            <a:ext cx="48894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5EE0744-444A-4C70-B4F7-C05693A039B4}" type="slidenum">
              <a:rPr lang="he-IL" altLang="en-US" sz="1000">
                <a:solidFill>
                  <a:prstClr val="black"/>
                </a:solidFill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mbria" pitchFamily="18" charset="0"/>
              </a:rPr>
              <a:t>Con</a:t>
            </a:r>
            <a:r>
              <a:rPr lang="en-US" dirty="0">
                <a:latin typeface="Cambria" pitchFamily="18" charset="0"/>
              </a:rPr>
              <a:t>tribut</a:t>
            </a:r>
            <a:r>
              <a:rPr lang="en-US" dirty="0" smtClean="0">
                <a:latin typeface="Cambria" pitchFamily="18" charset="0"/>
              </a:rPr>
              <a:t>ions</a:t>
            </a:r>
            <a:endParaRPr lang="he-IL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6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rcRect l="1635" r="8042"/>
          <a:stretch>
            <a:fillRect/>
          </a:stretch>
        </p:blipFill>
        <p:spPr>
          <a:xfrm>
            <a:off x="9057977" y="3165923"/>
            <a:ext cx="3134023" cy="3692077"/>
          </a:xfrm>
          <a:prstGeom prst="rect">
            <a:avLst/>
          </a:prstGeom>
        </p:spPr>
      </p:pic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767799" y="1500188"/>
            <a:ext cx="10120779" cy="4114800"/>
          </a:xfrm>
        </p:spPr>
        <p:txBody>
          <a:bodyPr/>
          <a:lstStyle/>
          <a:p>
            <a:pPr algn="l" rtl="0" eaLnBrk="1" hangingPunct="1"/>
            <a:r>
              <a:rPr lang="en-US" altLang="en-US" sz="2800" dirty="0" smtClean="0">
                <a:latin typeface="Cambria" panose="02040503050406030204" pitchFamily="18" charset="0"/>
                <a:cs typeface="Arial" panose="020B0604020202020204" pitchFamily="34" charset="0"/>
              </a:rPr>
              <a:t>A strategy for overcoming </a:t>
            </a:r>
            <a:r>
              <a:rPr lang="en-US" altLang="en-US" sz="2800" b="1" i="1" dirty="0" smtClean="0">
                <a:latin typeface="Cambria" panose="02040503050406030204" pitchFamily="18" charset="0"/>
                <a:cs typeface="Arial" panose="020B0604020202020204" pitchFamily="34" charset="0"/>
              </a:rPr>
              <a:t>Core Surprise Removal (CSR)</a:t>
            </a:r>
            <a:endParaRPr lang="en-US" altLang="en-US" sz="2800" b="1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lvl="1" algn="l" rtl="0" eaLnBrk="1" hangingPunct="1"/>
            <a:r>
              <a:rPr lang="en-US" altLang="en-US" sz="2000" dirty="0" smtClean="0">
                <a:latin typeface="Cambria" panose="02040503050406030204" pitchFamily="18" charset="0"/>
                <a:cs typeface="Arial" panose="020B0604020202020204" pitchFamily="34" charset="0"/>
              </a:rPr>
              <a:t>Objective – keep the system alive following a core fault</a:t>
            </a:r>
          </a:p>
          <a:p>
            <a:pPr lvl="1" algn="l" rtl="0" eaLnBrk="1" hangingPunct="1"/>
            <a:r>
              <a:rPr lang="en-US" altLang="en-US" sz="2000" dirty="0" smtClean="0">
                <a:latin typeface="Cambria" panose="02040503050406030204" pitchFamily="18" charset="0"/>
                <a:cs typeface="Arial" panose="020B0604020202020204" pitchFamily="34" charset="0"/>
              </a:rPr>
              <a:t>Easily </a:t>
            </a:r>
            <a:r>
              <a:rPr lang="en-US" altLang="en-US" sz="2000" dirty="0">
                <a:latin typeface="Cambria" panose="02040503050406030204" pitchFamily="18" charset="0"/>
                <a:cs typeface="Arial" panose="020B0604020202020204" pitchFamily="34" charset="0"/>
              </a:rPr>
              <a:t>integrate into existing operating systems</a:t>
            </a:r>
          </a:p>
          <a:p>
            <a:pPr lvl="1" algn="l" rtl="0" eaLnBrk="1" hangingPunct="1"/>
            <a:endParaRPr lang="en-US" altLang="en-US" sz="2000" i="1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altLang="en-US" sz="2800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Implementation in </a:t>
            </a:r>
            <a:r>
              <a:rPr lang="en-US" altLang="en-US" sz="2800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the Linux </a:t>
            </a:r>
            <a:r>
              <a:rPr lang="en-US" altLang="en-US" sz="2800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kernel.</a:t>
            </a:r>
            <a:endParaRPr lang="en-US" altLang="en-US" sz="2800" dirty="0">
              <a:solidFill>
                <a:srgbClr val="0070C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endParaRPr lang="en-US" altLang="en-US" sz="2400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altLang="en-US" sz="2800" dirty="0">
                <a:latin typeface="Cambria" panose="02040503050406030204" pitchFamily="18" charset="0"/>
                <a:cs typeface="Arial" panose="020B0604020202020204" pitchFamily="34" charset="0"/>
              </a:rPr>
              <a:t>Use </a:t>
            </a:r>
            <a:r>
              <a:rPr lang="en-US" altLang="en-US" sz="2800" b="1" i="1" dirty="0">
                <a:latin typeface="Cambria" panose="02040503050406030204" pitchFamily="18" charset="0"/>
                <a:cs typeface="Arial" panose="020B0604020202020204" pitchFamily="34" charset="0"/>
              </a:rPr>
              <a:t>Hardware Transactional Memory</a:t>
            </a:r>
            <a:r>
              <a:rPr lang="en-US" altLang="en-US" sz="2800" b="1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latin typeface="Cambria" panose="02040503050406030204" pitchFamily="18" charset="0"/>
                <a:cs typeface="Arial" panose="020B0604020202020204" pitchFamily="34" charset="0"/>
              </a:rPr>
              <a:t>to cope with </a:t>
            </a:r>
            <a:r>
              <a:rPr lang="en-US" altLang="en-US" sz="2800" dirty="0" smtClean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US" altLang="en-US" sz="2800" dirty="0" smtClean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altLang="en-US" sz="2800" dirty="0" smtClean="0">
                <a:latin typeface="Cambria" panose="02040503050406030204" pitchFamily="18" charset="0"/>
                <a:cs typeface="Arial" panose="020B0604020202020204" pitchFamily="34" charset="0"/>
              </a:rPr>
              <a:t>failures </a:t>
            </a:r>
            <a:r>
              <a:rPr lang="en-US" altLang="en-US" sz="2800" dirty="0">
                <a:latin typeface="Cambria" panose="02040503050406030204" pitchFamily="18" charset="0"/>
                <a:cs typeface="Arial" panose="020B0604020202020204" pitchFamily="34" charset="0"/>
              </a:rPr>
              <a:t>in critical kernel code</a:t>
            </a:r>
          </a:p>
          <a:p>
            <a:pPr algn="l" rtl="0" eaLnBrk="1" hangingPunct="1"/>
            <a:endParaRPr lang="en-US" altLang="en-US" sz="24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r>
              <a:rPr lang="en-US" altLang="en-US" sz="2800" dirty="0">
                <a:latin typeface="Cambria" panose="02040503050406030204" pitchFamily="18" charset="0"/>
              </a:rPr>
              <a:t>Provide a proof of concept on a real </a:t>
            </a:r>
            <a:r>
              <a:rPr lang="en-US" altLang="en-US" sz="2800" dirty="0" smtClean="0">
                <a:latin typeface="Cambria" panose="02040503050406030204" pitchFamily="18" charset="0"/>
              </a:rPr>
              <a:t>system.</a:t>
            </a:r>
            <a:endParaRPr lang="he-IL" altLang="en-US" sz="2800" dirty="0">
              <a:latin typeface="Cambria" panose="02040503050406030204" pitchFamily="18" charset="0"/>
            </a:endParaRPr>
          </a:p>
          <a:p>
            <a:pPr algn="l" rtl="0" eaLnBrk="1" hangingPunct="1"/>
            <a:endParaRPr lang="en-US" altLang="en-US" sz="2400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endParaRPr lang="en-US" altLang="en-US" sz="24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 rtl="0" eaLnBrk="1" hangingPunct="1"/>
            <a:endParaRPr lang="he-IL" altLang="en-US" sz="2800" dirty="0">
              <a:latin typeface="Cambria" panose="02040503050406030204" pitchFamily="18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1783484" y="6408739"/>
            <a:ext cx="48894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5EE0744-444A-4C70-B4F7-C05693A039B4}" type="slidenum">
              <a:rPr lang="he-IL" altLang="en-US" sz="1000">
                <a:solidFill>
                  <a:prstClr val="black"/>
                </a:solidFill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mbria" pitchFamily="18" charset="0"/>
              </a:rPr>
              <a:t>Con</a:t>
            </a:r>
            <a:r>
              <a:rPr lang="en-US" dirty="0">
                <a:latin typeface="Cambria" pitchFamily="18" charset="0"/>
              </a:rPr>
              <a:t>tribut</a:t>
            </a:r>
            <a:r>
              <a:rPr lang="en-US" dirty="0" smtClean="0">
                <a:latin typeface="Cambria" pitchFamily="18" charset="0"/>
              </a:rPr>
              <a:t>ions</a:t>
            </a:r>
            <a:endParaRPr lang="he-IL" dirty="0" smtClean="0"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20350" y="4452687"/>
            <a:ext cx="76409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 JULIAN" panose="02000000000000000000" pitchFamily="2" charset="0"/>
              </a:rPr>
              <a:t>CSR</a:t>
            </a:r>
            <a:endParaRPr lang="en-US" b="1" spc="50" dirty="0">
              <a:ln w="11430">
                <a:noFill/>
              </a:ln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9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dirty="0" smtClean="0">
                <a:latin typeface="Cambria" panose="02040503050406030204" pitchFamily="18" charset="0"/>
              </a:rPr>
              <a:t>Chip Multi-Processor </a:t>
            </a:r>
            <a:r>
              <a:rPr lang="en-US" sz="2800" dirty="0">
                <a:latin typeface="Cambria" panose="02040503050406030204" pitchFamily="18" charset="0"/>
              </a:rPr>
              <a:t>System</a:t>
            </a:r>
          </a:p>
          <a:p>
            <a:pPr lvl="1" algn="l" rtl="0"/>
            <a:r>
              <a:rPr lang="en-US" sz="2800" dirty="0">
                <a:latin typeface="Cambria" panose="02040503050406030204" pitchFamily="18" charset="0"/>
              </a:rPr>
              <a:t>Reliable shared </a:t>
            </a:r>
            <a:r>
              <a:rPr lang="en-US" sz="2800" dirty="0" smtClean="0">
                <a:latin typeface="Cambria" panose="02040503050406030204" pitchFamily="18" charset="0"/>
              </a:rPr>
              <a:t>memory</a:t>
            </a:r>
          </a:p>
          <a:p>
            <a:pPr lvl="1" algn="l" rtl="0"/>
            <a:endParaRPr lang="en-US" sz="2800" dirty="0" smtClean="0">
              <a:latin typeface="Cambria" panose="02040503050406030204" pitchFamily="18" charset="0"/>
            </a:endParaRPr>
          </a:p>
          <a:p>
            <a:pPr algn="l" rtl="0"/>
            <a:r>
              <a:rPr lang="en-US" sz="2800" dirty="0" smtClean="0">
                <a:latin typeface="Cambria" panose="02040503050406030204" pitchFamily="18" charset="0"/>
              </a:rPr>
              <a:t>Fault-prone cores</a:t>
            </a:r>
            <a:endParaRPr lang="en-US" sz="2800" dirty="0">
              <a:latin typeface="Cambria" panose="02040503050406030204" pitchFamily="18" charset="0"/>
            </a:endParaRPr>
          </a:p>
          <a:p>
            <a:pPr lvl="1" algn="l" rtl="0"/>
            <a:endParaRPr lang="en-US" sz="1800" dirty="0" smtClean="0">
              <a:latin typeface="Cambria" panose="02040503050406030204" pitchFamily="18" charset="0"/>
            </a:endParaRPr>
          </a:p>
          <a:p>
            <a:pPr lvl="1" algn="l" rtl="0"/>
            <a:endParaRPr lang="en-US" sz="1800" dirty="0" smtClean="0">
              <a:latin typeface="Cambria" panose="02040503050406030204" pitchFamily="18" charset="0"/>
            </a:endParaRPr>
          </a:p>
          <a:p>
            <a:pPr algn="l" rtl="0"/>
            <a:r>
              <a:rPr lang="en-US" sz="2800" dirty="0" smtClean="0">
                <a:latin typeface="Cambria" panose="02040503050406030204" pitchFamily="18" charset="0"/>
              </a:rPr>
              <a:t>Reliable </a:t>
            </a:r>
            <a:r>
              <a:rPr lang="en-US" sz="2800" i="1" dirty="0">
                <a:latin typeface="Cambria" panose="02040503050406030204" pitchFamily="18" charset="0"/>
              </a:rPr>
              <a:t>Failure Detection Unit (FDU) </a:t>
            </a:r>
            <a:r>
              <a:rPr lang="en-US" sz="2800" i="1" dirty="0" smtClean="0">
                <a:latin typeface="Cambria" panose="02040503050406030204" pitchFamily="18" charset="0"/>
              </a:rPr>
              <a:t>   </a:t>
            </a:r>
            <a:r>
              <a:rPr lang="en-US" sz="2800" dirty="0" smtClean="0">
                <a:latin typeface="Cambria" panose="02040503050406030204" pitchFamily="18" charset="0"/>
              </a:rPr>
              <a:t>[</a:t>
            </a:r>
            <a:r>
              <a:rPr lang="en-US" sz="2800" dirty="0">
                <a:latin typeface="Cambria" panose="02040503050406030204" pitchFamily="18" charset="0"/>
              </a:rPr>
              <a:t>Weis et al. ,2012]</a:t>
            </a:r>
          </a:p>
          <a:p>
            <a:pPr lvl="1" algn="l" rtl="0"/>
            <a:r>
              <a:rPr lang="en-US" sz="2400" dirty="0" smtClean="0">
                <a:latin typeface="Cambria" panose="02040503050406030204" pitchFamily="18" charset="0"/>
              </a:rPr>
              <a:t>Halts </a:t>
            </a:r>
            <a:r>
              <a:rPr lang="en-US" sz="2400" dirty="0">
                <a:latin typeface="Cambria" panose="02040503050406030204" pitchFamily="18" charset="0"/>
              </a:rPr>
              <a:t>execution of the faulty core</a:t>
            </a:r>
          </a:p>
          <a:p>
            <a:pPr lvl="1" algn="l" rtl="0"/>
            <a:r>
              <a:rPr lang="en-US" sz="2400" dirty="0" smtClean="0">
                <a:latin typeface="Cambria" panose="02040503050406030204" pitchFamily="18" charset="0"/>
              </a:rPr>
              <a:t>Flush L1 </a:t>
            </a:r>
            <a:r>
              <a:rPr lang="en-US" sz="2400" dirty="0">
                <a:latin typeface="Cambria" panose="02040503050406030204" pitchFamily="18" charset="0"/>
              </a:rPr>
              <a:t>upon failure detection</a:t>
            </a:r>
          </a:p>
          <a:p>
            <a:pPr lvl="1" algn="l" rtl="0"/>
            <a:r>
              <a:rPr lang="en-US" sz="2400" dirty="0">
                <a:latin typeface="Cambria" panose="02040503050406030204" pitchFamily="18" charset="0"/>
              </a:rPr>
              <a:t>Reports to </a:t>
            </a:r>
            <a:r>
              <a:rPr lang="en-US" sz="2400" dirty="0" smtClean="0">
                <a:latin typeface="Cambria" panose="02040503050406030204" pitchFamily="18" charset="0"/>
              </a:rPr>
              <a:t>OS.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Fault Model (1/2)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 descr="http://www.extremetech.com/wp-content/uploads/2012/04/Aubrey_Isle_die-640x4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52" y="1592567"/>
            <a:ext cx="1952194" cy="146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162" y="4802898"/>
            <a:ext cx="2871537" cy="14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800" b="1" i="1" dirty="0" smtClean="0">
                <a:latin typeface="Cambria" panose="02040503050406030204" pitchFamily="18" charset="0"/>
              </a:rPr>
              <a:t>Fail-Stop</a:t>
            </a:r>
            <a:r>
              <a:rPr lang="en-US" sz="2800" i="1" dirty="0" smtClean="0">
                <a:latin typeface="Cambria" panose="020405030504060302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</a:rPr>
              <a:t>Model</a:t>
            </a:r>
          </a:p>
          <a:p>
            <a:pPr lvl="1" algn="l" rtl="0"/>
            <a:r>
              <a:rPr lang="en-US" sz="2400" dirty="0">
                <a:latin typeface="Cambria" panose="02040503050406030204" pitchFamily="18" charset="0"/>
              </a:rPr>
              <a:t>Faulty core </a:t>
            </a:r>
            <a:r>
              <a:rPr lang="en-US" sz="2400" b="1" dirty="0">
                <a:latin typeface="Cambria" panose="02040503050406030204" pitchFamily="18" charset="0"/>
              </a:rPr>
              <a:t>stops executing </a:t>
            </a:r>
            <a:r>
              <a:rPr lang="en-US" sz="2400" dirty="0">
                <a:latin typeface="Cambria" panose="02040503050406030204" pitchFamily="18" charset="0"/>
              </a:rPr>
              <a:t>from some point onward</a:t>
            </a:r>
          </a:p>
          <a:p>
            <a:pPr lvl="1" algn="l" rtl="0"/>
            <a:r>
              <a:rPr lang="en-US" sz="2400" dirty="0">
                <a:latin typeface="Cambria" panose="02040503050406030204" pitchFamily="18" charset="0"/>
              </a:rPr>
              <a:t>Registers and buffers are </a:t>
            </a:r>
            <a:r>
              <a:rPr lang="en-US" sz="2400" b="1" dirty="0" smtClean="0">
                <a:latin typeface="Cambria" panose="02040503050406030204" pitchFamily="18" charset="0"/>
              </a:rPr>
              <a:t>unavailable</a:t>
            </a:r>
          </a:p>
          <a:p>
            <a:pPr lvl="1" algn="l" rtl="0"/>
            <a:r>
              <a:rPr lang="en-US" sz="2400" dirty="0" smtClean="0">
                <a:latin typeface="Cambria" panose="02040503050406030204" pitchFamily="18" charset="0"/>
              </a:rPr>
              <a:t>L1 Cache data is flushed upon failure  [Giorgi et al., 2014].</a:t>
            </a:r>
            <a:endParaRPr lang="en-US" sz="2400" dirty="0">
              <a:latin typeface="Cambria" panose="02040503050406030204" pitchFamily="18" charset="0"/>
            </a:endParaRPr>
          </a:p>
          <a:p>
            <a:pPr lvl="1" algn="l" rtl="0"/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Fault Model (2/2)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0A16-29B8-4DED-A47E-31C94D494CEC}" type="slidenum">
              <a:rPr lang="he-IL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2911" y="3394450"/>
            <a:ext cx="733425" cy="285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Core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6336" y="3394450"/>
            <a:ext cx="733425" cy="285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Core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52911" y="3680200"/>
            <a:ext cx="733425" cy="1866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Comic Sans MS" panose="030F0702030302020204" pitchFamily="66" charset="0"/>
              </a:rPr>
              <a:t>L1</a:t>
            </a:r>
            <a:endParaRPr lang="en-US" sz="11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86335" y="3680200"/>
            <a:ext cx="733425" cy="1866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Comic Sans MS" panose="030F0702030302020204" pitchFamily="66" charset="0"/>
              </a:rPr>
              <a:t>L1</a:t>
            </a:r>
            <a:endParaRPr lang="en-US" sz="11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52911" y="4331615"/>
            <a:ext cx="1466849" cy="249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Comic Sans MS" panose="030F0702030302020204" pitchFamily="66" charset="0"/>
              </a:rPr>
              <a:t>L2 Cache</a:t>
            </a:r>
            <a:endParaRPr lang="en-US" sz="1100" dirty="0">
              <a:latin typeface="Comic Sans MS" panose="030F0702030302020204" pitchFamily="66" charset="0"/>
            </a:endParaRPr>
          </a:p>
        </p:txBody>
      </p:sp>
      <p:cxnSp>
        <p:nvCxnSpPr>
          <p:cNvPr id="12" name="Elbow Connector 11"/>
          <p:cNvCxnSpPr>
            <a:stCxn id="9" idx="2"/>
            <a:endCxn id="10" idx="0"/>
          </p:cNvCxnSpPr>
          <p:nvPr/>
        </p:nvCxnSpPr>
        <p:spPr>
          <a:xfrm rot="5400000">
            <a:off x="4937330" y="3915896"/>
            <a:ext cx="464725" cy="366712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8" idx="2"/>
            <a:endCxn id="10" idx="0"/>
          </p:cNvCxnSpPr>
          <p:nvPr/>
        </p:nvCxnSpPr>
        <p:spPr>
          <a:xfrm rot="16200000" flipH="1">
            <a:off x="4570618" y="3915896"/>
            <a:ext cx="464725" cy="36671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716551" y="5059456"/>
            <a:ext cx="2461261" cy="3540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Comic Sans MS" panose="030F0702030302020204" pitchFamily="66" charset="0"/>
              </a:rPr>
              <a:t>L3 Cache</a:t>
            </a:r>
            <a:endParaRPr lang="en-US" sz="11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41091" y="5753448"/>
            <a:ext cx="6012179" cy="6134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anose="030F0702030302020204" pitchFamily="66" charset="0"/>
              </a:rPr>
              <a:t>Reliable Shared Memory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56971" y="3394450"/>
            <a:ext cx="733425" cy="285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Core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90396" y="3394450"/>
            <a:ext cx="733425" cy="285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Core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56971" y="3680200"/>
            <a:ext cx="733425" cy="1866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Comic Sans MS" panose="030F0702030302020204" pitchFamily="66" charset="0"/>
              </a:rPr>
              <a:t>L1</a:t>
            </a:r>
            <a:endParaRPr lang="en-US" sz="1100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90395" y="3680200"/>
            <a:ext cx="733425" cy="1866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Comic Sans MS" panose="030F0702030302020204" pitchFamily="66" charset="0"/>
              </a:rPr>
              <a:t>L1</a:t>
            </a:r>
            <a:endParaRPr lang="en-US" sz="1100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56971" y="4331615"/>
            <a:ext cx="1466849" cy="249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Comic Sans MS" panose="030F0702030302020204" pitchFamily="66" charset="0"/>
              </a:rPr>
              <a:t>L2 Cache</a:t>
            </a:r>
            <a:endParaRPr lang="en-US" sz="1100" dirty="0">
              <a:latin typeface="Comic Sans MS" panose="030F0702030302020204" pitchFamily="66" charset="0"/>
            </a:endParaRPr>
          </a:p>
        </p:txBody>
      </p:sp>
      <p:cxnSp>
        <p:nvCxnSpPr>
          <p:cNvPr id="23" name="Elbow Connector 22"/>
          <p:cNvCxnSpPr>
            <a:stCxn id="21" idx="2"/>
            <a:endCxn id="22" idx="0"/>
          </p:cNvCxnSpPr>
          <p:nvPr/>
        </p:nvCxnSpPr>
        <p:spPr>
          <a:xfrm rot="5400000">
            <a:off x="6941390" y="3915896"/>
            <a:ext cx="464725" cy="366712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20" idx="2"/>
            <a:endCxn id="22" idx="0"/>
          </p:cNvCxnSpPr>
          <p:nvPr/>
        </p:nvCxnSpPr>
        <p:spPr>
          <a:xfrm rot="16200000" flipH="1">
            <a:off x="6574678" y="3915896"/>
            <a:ext cx="464725" cy="36671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261031" y="3420485"/>
            <a:ext cx="733425" cy="285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Core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994456" y="3420485"/>
            <a:ext cx="733425" cy="285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Core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261031" y="3706235"/>
            <a:ext cx="733425" cy="1866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Comic Sans MS" panose="030F0702030302020204" pitchFamily="66" charset="0"/>
              </a:rPr>
              <a:t>L1</a:t>
            </a:r>
            <a:endParaRPr lang="en-US" sz="1100" dirty="0">
              <a:latin typeface="Comic Sans MS" panose="030F0702030302020204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994455" y="3706235"/>
            <a:ext cx="733425" cy="1866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Comic Sans MS" panose="030F0702030302020204" pitchFamily="66" charset="0"/>
              </a:rPr>
              <a:t>L1</a:t>
            </a:r>
            <a:endParaRPr lang="en-US" sz="1100" dirty="0">
              <a:latin typeface="Comic Sans MS" panose="030F0702030302020204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261031" y="4325900"/>
            <a:ext cx="1466849" cy="249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Comic Sans MS" panose="030F0702030302020204" pitchFamily="66" charset="0"/>
              </a:rPr>
              <a:t>L2 Cache</a:t>
            </a:r>
            <a:endParaRPr lang="en-US" sz="1100" dirty="0">
              <a:latin typeface="Comic Sans MS" panose="030F0702030302020204" pitchFamily="66" charset="0"/>
            </a:endParaRPr>
          </a:p>
        </p:txBody>
      </p:sp>
      <p:cxnSp>
        <p:nvCxnSpPr>
          <p:cNvPr id="37" name="Elbow Connector 36"/>
          <p:cNvCxnSpPr>
            <a:stCxn id="35" idx="2"/>
            <a:endCxn id="36" idx="0"/>
          </p:cNvCxnSpPr>
          <p:nvPr/>
        </p:nvCxnSpPr>
        <p:spPr>
          <a:xfrm rot="5400000">
            <a:off x="8961325" y="3926056"/>
            <a:ext cx="432975" cy="366712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4" idx="2"/>
            <a:endCxn id="36" idx="0"/>
          </p:cNvCxnSpPr>
          <p:nvPr/>
        </p:nvCxnSpPr>
        <p:spPr>
          <a:xfrm rot="16200000" flipH="1">
            <a:off x="8594613" y="3926056"/>
            <a:ext cx="432975" cy="36671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0265091" y="3420485"/>
            <a:ext cx="733425" cy="285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Core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998516" y="3420485"/>
            <a:ext cx="733425" cy="285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Core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265091" y="3706235"/>
            <a:ext cx="733425" cy="1866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Comic Sans MS" panose="030F0702030302020204" pitchFamily="66" charset="0"/>
              </a:rPr>
              <a:t>L1</a:t>
            </a:r>
            <a:endParaRPr lang="en-US" sz="1100" dirty="0">
              <a:latin typeface="Comic Sans MS" panose="030F0702030302020204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998515" y="3706235"/>
            <a:ext cx="733425" cy="1866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Comic Sans MS" panose="030F0702030302020204" pitchFamily="66" charset="0"/>
              </a:rPr>
              <a:t>L1</a:t>
            </a:r>
            <a:endParaRPr lang="en-US" sz="1100" dirty="0">
              <a:latin typeface="Comic Sans MS" panose="030F0702030302020204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265091" y="4325900"/>
            <a:ext cx="1466849" cy="249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Comic Sans MS" panose="030F0702030302020204" pitchFamily="66" charset="0"/>
              </a:rPr>
              <a:t>L2 Cache</a:t>
            </a:r>
            <a:endParaRPr lang="en-US" sz="1100" dirty="0">
              <a:latin typeface="Comic Sans MS" panose="030F0702030302020204" pitchFamily="66" charset="0"/>
            </a:endParaRPr>
          </a:p>
        </p:txBody>
      </p:sp>
      <p:cxnSp>
        <p:nvCxnSpPr>
          <p:cNvPr id="44" name="Elbow Connector 43"/>
          <p:cNvCxnSpPr>
            <a:stCxn id="42" idx="2"/>
            <a:endCxn id="43" idx="0"/>
          </p:cNvCxnSpPr>
          <p:nvPr/>
        </p:nvCxnSpPr>
        <p:spPr>
          <a:xfrm rot="5400000">
            <a:off x="10965385" y="3926056"/>
            <a:ext cx="432975" cy="366712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41" idx="2"/>
            <a:endCxn id="43" idx="0"/>
          </p:cNvCxnSpPr>
          <p:nvPr/>
        </p:nvCxnSpPr>
        <p:spPr>
          <a:xfrm rot="16200000" flipH="1">
            <a:off x="10598673" y="3926056"/>
            <a:ext cx="432975" cy="36671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0" idx="2"/>
            <a:endCxn id="16" idx="0"/>
          </p:cNvCxnSpPr>
          <p:nvPr/>
        </p:nvCxnSpPr>
        <p:spPr>
          <a:xfrm rot="16200000" flipH="1">
            <a:off x="6227616" y="3339890"/>
            <a:ext cx="478286" cy="296084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22" idx="2"/>
            <a:endCxn id="16" idx="0"/>
          </p:cNvCxnSpPr>
          <p:nvPr/>
        </p:nvCxnSpPr>
        <p:spPr>
          <a:xfrm rot="16200000" flipH="1">
            <a:off x="7229646" y="4341920"/>
            <a:ext cx="478286" cy="95678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36" idx="2"/>
            <a:endCxn id="16" idx="0"/>
          </p:cNvCxnSpPr>
          <p:nvPr/>
        </p:nvCxnSpPr>
        <p:spPr>
          <a:xfrm rot="5400000">
            <a:off x="8228819" y="4293818"/>
            <a:ext cx="484001" cy="104727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43" idx="2"/>
            <a:endCxn id="16" idx="0"/>
          </p:cNvCxnSpPr>
          <p:nvPr/>
        </p:nvCxnSpPr>
        <p:spPr>
          <a:xfrm rot="5400000">
            <a:off x="9230849" y="3291788"/>
            <a:ext cx="484001" cy="305133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16" idx="2"/>
            <a:endCxn id="17" idx="0"/>
          </p:cNvCxnSpPr>
          <p:nvPr/>
        </p:nvCxnSpPr>
        <p:spPr>
          <a:xfrm rot="5400000">
            <a:off x="7777193" y="5583458"/>
            <a:ext cx="339979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4" descr="Fire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5359" y="3114476"/>
            <a:ext cx="422155" cy="548253"/>
          </a:xfrm>
          <a:prstGeom prst="rect">
            <a:avLst/>
          </a:prstGeom>
          <a:noFill/>
        </p:spPr>
      </p:pic>
      <p:grpSp>
        <p:nvGrpSpPr>
          <p:cNvPr id="89" name="Group 88"/>
          <p:cNvGrpSpPr/>
          <p:nvPr/>
        </p:nvGrpSpPr>
        <p:grpSpPr>
          <a:xfrm>
            <a:off x="7241377" y="3973202"/>
            <a:ext cx="190501" cy="206328"/>
            <a:chOff x="901699" y="4125287"/>
            <a:chExt cx="190501" cy="206328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901700" y="4125287"/>
              <a:ext cx="190500" cy="206328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901699" y="4125287"/>
              <a:ext cx="190501" cy="206328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80" name="Elbow Connector 79"/>
          <p:cNvCxnSpPr/>
          <p:nvPr/>
        </p:nvCxnSpPr>
        <p:spPr>
          <a:xfrm rot="5400000">
            <a:off x="6941389" y="3902936"/>
            <a:ext cx="464725" cy="366712"/>
          </a:xfrm>
          <a:prstGeom prst="bentConnector3">
            <a:avLst/>
          </a:prstGeom>
          <a:ln w="57150" cmpd="sng">
            <a:solidFill>
              <a:srgbClr val="0070C0"/>
            </a:solidFill>
            <a:prstDash val="solid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94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13208</TotalTime>
  <Words>1103</Words>
  <Application>Microsoft Office PowerPoint</Application>
  <PresentationFormat>Widescreen</PresentationFormat>
  <Paragraphs>447</Paragraphs>
  <Slides>33</Slides>
  <Notes>33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52" baseType="lpstr">
      <vt:lpstr>Adobe Song Std L</vt:lpstr>
      <vt:lpstr>Adobe Arabic</vt:lpstr>
      <vt:lpstr>Adobe Hebrew</vt:lpstr>
      <vt:lpstr>AR JULIAN</vt:lpstr>
      <vt:lpstr>Arial</vt:lpstr>
      <vt:lpstr>Calibri</vt:lpstr>
      <vt:lpstr>Cambria</vt:lpstr>
      <vt:lpstr>Comic Sans MS</vt:lpstr>
      <vt:lpstr>Courier New</vt:lpstr>
      <vt:lpstr>Lucida Sans Unicode</vt:lpstr>
      <vt:lpstr>Tahoma</vt:lpstr>
      <vt:lpstr>Verdana</vt:lpstr>
      <vt:lpstr>Wingdings</vt:lpstr>
      <vt:lpstr>Wingdings 2</vt:lpstr>
      <vt:lpstr>Wingdings 3</vt:lpstr>
      <vt:lpstr>Concourse</vt:lpstr>
      <vt:lpstr>1_Concourse</vt:lpstr>
      <vt:lpstr>2_Concourse</vt:lpstr>
      <vt:lpstr>3_Concourse</vt:lpstr>
      <vt:lpstr>CSR: Core Surprise Removal in Commodity Operating Systems</vt:lpstr>
      <vt:lpstr>Motivation</vt:lpstr>
      <vt:lpstr>Motivation</vt:lpstr>
      <vt:lpstr>Motivation</vt:lpstr>
      <vt:lpstr>Motivation</vt:lpstr>
      <vt:lpstr>Contributions</vt:lpstr>
      <vt:lpstr>Contributions</vt:lpstr>
      <vt:lpstr>Fault Model (1/2)</vt:lpstr>
      <vt:lpstr>Fault Model (2/2)</vt:lpstr>
      <vt:lpstr>CSR – Recovery Strategy</vt:lpstr>
      <vt:lpstr>CSR – Recovery Strategy</vt:lpstr>
      <vt:lpstr>CSR – Recovery Strategy</vt:lpstr>
      <vt:lpstr>CSR – Recovery Strategy</vt:lpstr>
      <vt:lpstr>CSR – Recovery Strategy</vt:lpstr>
      <vt:lpstr>CSR – Recovery Strategy</vt:lpstr>
      <vt:lpstr>Cascading Failures Support</vt:lpstr>
      <vt:lpstr>CSR – Interim Summary</vt:lpstr>
      <vt:lpstr>Evaluation – Take 1      </vt:lpstr>
      <vt:lpstr>Virtualized Environment</vt:lpstr>
      <vt:lpstr>Results</vt:lpstr>
      <vt:lpstr>Critical Kernel Sections</vt:lpstr>
      <vt:lpstr>Results – Kernel Mode Fault Injections</vt:lpstr>
      <vt:lpstr>Results – Kernel Mode Fault Injections</vt:lpstr>
      <vt:lpstr>Critical Kernel Sections - Solution</vt:lpstr>
      <vt:lpstr>Contributions</vt:lpstr>
      <vt:lpstr>Integrating Intel TSX® with Linux</vt:lpstr>
      <vt:lpstr>Evaluation – Take 2</vt:lpstr>
      <vt:lpstr>Fault Injection on a Real System</vt:lpstr>
      <vt:lpstr>Evaluation – Recovery Timeline (Real System)</vt:lpstr>
      <vt:lpstr>Evaluation – Cloud Setting</vt:lpstr>
      <vt:lpstr>Evaluation – Cloud Setting</vt:lpstr>
      <vt:lpstr>PowerPoint Presentation</vt:lpstr>
      <vt:lpstr>Thank You! 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CSR: Core Surprise Removal in Commodity Operating Systems</dc:title>
  <dc:creator>Noam Shalev</dc:creator>
  <cp:lastModifiedBy>Noam Shalev</cp:lastModifiedBy>
  <cp:revision>815</cp:revision>
  <cp:lastPrinted>2014-12-07T11:39:07Z</cp:lastPrinted>
  <dcterms:created xsi:type="dcterms:W3CDTF">2014-12-03T16:41:53Z</dcterms:created>
  <dcterms:modified xsi:type="dcterms:W3CDTF">2016-04-13T13:02:59Z</dcterms:modified>
</cp:coreProperties>
</file>