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804" r:id="rId1"/>
    <p:sldMasterId id="2147483816" r:id="rId2"/>
    <p:sldMasterId id="2147483828" r:id="rId3"/>
    <p:sldMasterId id="2147483840" r:id="rId4"/>
  </p:sldMasterIdLst>
  <p:notesMasterIdLst>
    <p:notesMasterId r:id="rId39"/>
  </p:notesMasterIdLst>
  <p:sldIdLst>
    <p:sldId id="256" r:id="rId5"/>
    <p:sldId id="257" r:id="rId6"/>
    <p:sldId id="297" r:id="rId7"/>
    <p:sldId id="298" r:id="rId8"/>
    <p:sldId id="260" r:id="rId9"/>
    <p:sldId id="265" r:id="rId10"/>
    <p:sldId id="279" r:id="rId11"/>
    <p:sldId id="281" r:id="rId12"/>
    <p:sldId id="268" r:id="rId13"/>
    <p:sldId id="303" r:id="rId14"/>
    <p:sldId id="267" r:id="rId15"/>
    <p:sldId id="286" r:id="rId16"/>
    <p:sldId id="287" r:id="rId17"/>
    <p:sldId id="274" r:id="rId18"/>
    <p:sldId id="307" r:id="rId19"/>
    <p:sldId id="275" r:id="rId20"/>
    <p:sldId id="276" r:id="rId21"/>
    <p:sldId id="311" r:id="rId22"/>
    <p:sldId id="312" r:id="rId23"/>
    <p:sldId id="313" r:id="rId24"/>
    <p:sldId id="314" r:id="rId25"/>
    <p:sldId id="315" r:id="rId26"/>
    <p:sldId id="302" r:id="rId27"/>
    <p:sldId id="304" r:id="rId28"/>
    <p:sldId id="288" r:id="rId29"/>
    <p:sldId id="316" r:id="rId30"/>
    <p:sldId id="317" r:id="rId31"/>
    <p:sldId id="289" r:id="rId32"/>
    <p:sldId id="290" r:id="rId33"/>
    <p:sldId id="291" r:id="rId34"/>
    <p:sldId id="292" r:id="rId35"/>
    <p:sldId id="293" r:id="rId36"/>
    <p:sldId id="294" r:id="rId37"/>
    <p:sldId id="295" r:id="rId38"/>
  </p:sldIdLst>
  <p:sldSz cx="9144000" cy="6858000" type="screen4x3"/>
  <p:notesSz cx="6858000" cy="9144000"/>
  <p:embeddedFontLst>
    <p:embeddedFont>
      <p:font typeface="Calibri" pitchFamily="34" charset="0"/>
      <p:regular r:id="rId40"/>
      <p:bold r:id="rId41"/>
      <p:italic r:id="rId42"/>
      <p:boldItalic r:id="rId43"/>
    </p:embeddedFont>
    <p:embeddedFont>
      <p:font typeface="cmsy10"/>
      <p:regular r:id="rId44"/>
    </p:embeddedFont>
    <p:embeddedFont>
      <p:font typeface="cmmi10"/>
      <p:regular r:id="rId45"/>
    </p:embeddedFont>
  </p:embeddedFontLst>
  <p:custDataLst>
    <p:tags r:id="rId4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7" autoAdjust="0"/>
    <p:restoredTop sz="94782" autoAdjust="0"/>
  </p:normalViewPr>
  <p:slideViewPr>
    <p:cSldViewPr snapToGrid="0" snapToObjects="1">
      <p:cViewPr varScale="1">
        <p:scale>
          <a:sx n="73" d="100"/>
          <a:sy n="73" d="100"/>
        </p:scale>
        <p:origin x="-1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font" Target="fonts/font3.fntdata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font" Target="fonts/font1.fntdata"/><Relationship Id="rId45" Type="http://schemas.openxmlformats.org/officeDocument/2006/relationships/font" Target="fonts/font6.fntdata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font" Target="fonts/font5.fntdata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font" Target="fonts/font4.fntdata"/><Relationship Id="rId48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0289DBD-3D2C-4C5D-81DF-488AD3671279}" type="datetimeFigureOut">
              <a:rPr lang="en-US"/>
              <a:pPr>
                <a:defRPr/>
              </a:pPr>
              <a:t>8/16/2010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B250330-FC7A-4261-A27D-62A6C0974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white">
          <a:xfrm rot="10800000">
            <a:off x="0" y="4581525"/>
            <a:ext cx="9144000" cy="2276475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white">
          <a:xfrm>
            <a:off x="0" y="6553200"/>
            <a:ext cx="865188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 fontAlgn="auto">
              <a:spcBef>
                <a:spcPct val="5000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14554364-F1CC-4F74-8E8E-90799408B777}" type="slidenum">
              <a:rPr lang="he-IL" sz="1400">
                <a:latin typeface="+mn-lt"/>
              </a:rPr>
              <a:pPr defTabSz="457200" fontAlgn="auto">
                <a:spcBef>
                  <a:spcPct val="500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‹#›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white">
          <a:xfrm>
            <a:off x="0" y="0"/>
            <a:ext cx="9144000" cy="213360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pic>
        <p:nvPicPr>
          <p:cNvPr id="7" name="Picture 13" descr="mit-redgrey-display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04250" y="6599238"/>
            <a:ext cx="468313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4" descr="csail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7657" t="7521" r="23166" b="21240"/>
          <a:stretch>
            <a:fillRect/>
          </a:stretch>
        </p:blipFill>
        <p:spPr bwMode="auto">
          <a:xfrm>
            <a:off x="8196263" y="6570663"/>
            <a:ext cx="4095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csail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33238" t="78760" r="11137" b="-1239"/>
          <a:stretch>
            <a:fillRect/>
          </a:stretch>
        </p:blipFill>
        <p:spPr bwMode="auto">
          <a:xfrm>
            <a:off x="7092950" y="6581775"/>
            <a:ext cx="1128713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58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</p:spPr>
        <p:txBody>
          <a:bodyPr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758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-26988"/>
            <a:ext cx="2286000" cy="6275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-26988"/>
            <a:ext cx="6705600" cy="6275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 userDrawn="1"/>
        </p:nvSpPr>
        <p:spPr bwMode="white">
          <a:xfrm>
            <a:off x="0" y="6553200"/>
            <a:ext cx="865188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 fontAlgn="auto">
              <a:spcBef>
                <a:spcPct val="5000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1987476B-056B-4629-B997-A545D1B76DCF}" type="slidenum">
              <a:rPr lang="he-IL" sz="1400">
                <a:latin typeface="+mn-lt"/>
              </a:rPr>
              <a:pPr defTabSz="457200" fontAlgn="auto">
                <a:spcBef>
                  <a:spcPct val="500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‹#›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white">
          <a:xfrm>
            <a:off x="0" y="6497638"/>
            <a:ext cx="9144000" cy="366712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B2B2B2"/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>
              <a:solidFill>
                <a:schemeClr val="accent1"/>
              </a:solidFill>
              <a:latin typeface="+mn-lt"/>
              <a:cs typeface="+mn-cs"/>
            </a:endParaRPr>
          </a:p>
        </p:txBody>
      </p:sp>
      <p:sp>
        <p:nvSpPr>
          <p:cNvPr id="6" name="Rectangle 6"/>
          <p:cNvSpPr>
            <a:spLocks noChangeArrowheads="1"/>
          </p:cNvSpPr>
          <p:nvPr userDrawn="1"/>
        </p:nvSpPr>
        <p:spPr bwMode="white">
          <a:xfrm rot="10800000">
            <a:off x="0" y="0"/>
            <a:ext cx="9144000" cy="366713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B2B2B2"/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rot="10800000" lIns="90000" tIns="46800" rIns="90000" bIns="46800" anchor="ctr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>
              <a:solidFill>
                <a:schemeClr val="accent1"/>
              </a:solidFill>
              <a:latin typeface="+mn-lt"/>
              <a:cs typeface="+mn-cs"/>
            </a:endParaRPr>
          </a:p>
        </p:txBody>
      </p:sp>
      <p:sp>
        <p:nvSpPr>
          <p:cNvPr id="1055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</p:spPr>
        <p:txBody>
          <a:bodyPr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55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19200"/>
            <a:ext cx="43053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3053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-26988"/>
            <a:ext cx="2286000" cy="6275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-26988"/>
            <a:ext cx="6705600" cy="6275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 userDrawn="1"/>
        </p:nvSpPr>
        <p:spPr bwMode="white">
          <a:xfrm>
            <a:off x="0" y="6553200"/>
            <a:ext cx="865188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 fontAlgn="auto">
              <a:spcBef>
                <a:spcPct val="5000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BE87C05B-F1F6-4CBC-9804-74B15BB9F7B5}" type="slidenum">
              <a:rPr lang="he-IL" sz="1400">
                <a:latin typeface="+mn-lt"/>
              </a:rPr>
              <a:pPr defTabSz="457200" fontAlgn="auto">
                <a:spcBef>
                  <a:spcPct val="500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‹#›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white">
          <a:xfrm>
            <a:off x="0" y="6497638"/>
            <a:ext cx="9144000" cy="366712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B2B2B2"/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>
              <a:solidFill>
                <a:schemeClr val="accent1"/>
              </a:solidFill>
              <a:latin typeface="+mn-lt"/>
              <a:cs typeface="+mn-cs"/>
            </a:endParaRPr>
          </a:p>
        </p:txBody>
      </p:sp>
      <p:sp>
        <p:nvSpPr>
          <p:cNvPr id="6" name="Rectangle 6"/>
          <p:cNvSpPr>
            <a:spLocks noChangeArrowheads="1"/>
          </p:cNvSpPr>
          <p:nvPr userDrawn="1"/>
        </p:nvSpPr>
        <p:spPr bwMode="white">
          <a:xfrm rot="10800000">
            <a:off x="0" y="0"/>
            <a:ext cx="9144000" cy="366713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B2B2B2"/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rot="10800000" lIns="90000" tIns="46800" rIns="90000" bIns="46800" anchor="ctr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>
              <a:solidFill>
                <a:schemeClr val="accent1"/>
              </a:solidFill>
              <a:latin typeface="+mn-lt"/>
              <a:cs typeface="+mn-cs"/>
            </a:endParaRPr>
          </a:p>
        </p:txBody>
      </p:sp>
      <p:sp>
        <p:nvSpPr>
          <p:cNvPr id="1055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</p:spPr>
        <p:txBody>
          <a:bodyPr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55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19200"/>
            <a:ext cx="43053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3053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-26988"/>
            <a:ext cx="2286000" cy="6275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-26988"/>
            <a:ext cx="6705600" cy="6275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46394-6254-4DFE-9BD1-BE1E4037E876}" type="datetime1">
              <a:rPr lang="en-US"/>
              <a:pPr>
                <a:defRPr/>
              </a:pPr>
              <a:t>8/16/2010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D048A-D751-48FF-9415-577E8F1CC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083A2-C395-4118-BF5A-4A2D69F3DC79}" type="datetime1">
              <a:rPr lang="en-US"/>
              <a:pPr>
                <a:defRPr/>
              </a:pPr>
              <a:t>8/16/2010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EC754-60F2-4F2F-9804-349DCE7E9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DBE42-2BB3-4792-AF78-21B109B63579}" type="datetime1">
              <a:rPr lang="en-US"/>
              <a:pPr>
                <a:defRPr/>
              </a:pPr>
              <a:t>8/16/2010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77CF0-4CCD-4267-B606-358F01A73A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0B4FB-B158-45E7-BB81-0B8C96732E7D}" type="datetime1">
              <a:rPr lang="en-US"/>
              <a:pPr>
                <a:defRPr/>
              </a:pPr>
              <a:t>8/16/2010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AEC7A-53E4-44A9-9458-2A436A32C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A6C62-F3F8-46CC-8B4A-43081A56AFE5}" type="datetime1">
              <a:rPr lang="en-US"/>
              <a:pPr>
                <a:defRPr/>
              </a:pPr>
              <a:t>8/16/2010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D06ED-9D46-4D32-9319-2246BF437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7CCBB-42B7-4B72-9B33-755CB8275E9E}" type="datetime1">
              <a:rPr lang="en-US"/>
              <a:pPr>
                <a:defRPr/>
              </a:pPr>
              <a:t>8/16/2010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EB5CB-9F96-40B6-80E7-744F4B7F9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19200"/>
            <a:ext cx="43053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3053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4BA98-28ED-4FAE-996B-74A1E29974E5}" type="datetime1">
              <a:rPr lang="en-US"/>
              <a:pPr>
                <a:defRPr/>
              </a:pPr>
              <a:t>8/16/2010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A62D9-0F5E-4451-9AEF-DF8F526CD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898AD-399E-44EC-AAA0-0EA1024FE96C}" type="datetime1">
              <a:rPr lang="en-US"/>
              <a:pPr>
                <a:defRPr/>
              </a:pPr>
              <a:t>8/16/2010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70B07-9492-4223-9886-9629F036F0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09FF1-CA09-44C7-AF71-974932FE828F}" type="datetime1">
              <a:rPr lang="en-US"/>
              <a:pPr>
                <a:defRPr/>
              </a:pPr>
              <a:t>8/16/2010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0141C-D947-43E7-BF5D-DADC3F21C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80143-5349-426A-B04C-2ADEA7B074FE}" type="datetime1">
              <a:rPr lang="en-US"/>
              <a:pPr>
                <a:defRPr/>
              </a:pPr>
              <a:t>8/16/2010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F8801-EB24-46D1-9357-308FDC897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49C33-DB8A-41E7-8AD4-E4E02CB8BFA9}" type="datetime1">
              <a:rPr lang="en-US"/>
              <a:pPr>
                <a:defRPr/>
              </a:pPr>
              <a:t>8/16/2010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58D1C-3917-436D-9879-FB712A542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>
                <a:lumMod val="65000"/>
              </a:schemeClr>
            </a:gs>
            <a:gs pos="7000">
              <a:schemeClr val="bg1"/>
            </a:gs>
            <a:gs pos="93000">
              <a:schemeClr val="bg1"/>
            </a:gs>
            <a:gs pos="100000">
              <a:schemeClr val="bg1">
                <a:lumMod val="6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83" name="Rectangle 67"/>
          <p:cNvSpPr>
            <a:spLocks noChangeArrowheads="1"/>
          </p:cNvSpPr>
          <p:nvPr/>
        </p:nvSpPr>
        <p:spPr bwMode="white">
          <a:xfrm>
            <a:off x="0" y="6497638"/>
            <a:ext cx="9144000" cy="366712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B2B2B2"/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>
              <a:solidFill>
                <a:schemeClr val="accent1"/>
              </a:solidFill>
              <a:latin typeface="+mn-lt"/>
              <a:cs typeface="+mn-cs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0" y="-26988"/>
            <a:ext cx="9144000" cy="838201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192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51671" name="Text Box 55"/>
          <p:cNvSpPr txBox="1">
            <a:spLocks noChangeArrowheads="1"/>
          </p:cNvSpPr>
          <p:nvPr/>
        </p:nvSpPr>
        <p:spPr bwMode="white">
          <a:xfrm>
            <a:off x="0" y="6610350"/>
            <a:ext cx="865188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 fontAlgn="auto">
              <a:spcBef>
                <a:spcPct val="5000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8196EA37-0F81-456D-A986-56ABFC09B023}" type="slidenum">
              <a:rPr lang="he-IL" sz="1200">
                <a:latin typeface="+mn-lt"/>
              </a:rPr>
              <a:pPr defTabSz="457200" fontAlgn="auto">
                <a:spcBef>
                  <a:spcPct val="500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‹#›</a:t>
            </a:fld>
            <a:endParaRPr lang="en-US" sz="1200">
              <a:latin typeface="+mn-lt"/>
              <a:cs typeface="+mn-cs"/>
            </a:endParaRPr>
          </a:p>
        </p:txBody>
      </p:sp>
      <p:pic>
        <p:nvPicPr>
          <p:cNvPr id="1030" name="Picture 64" descr="mit-redgrey-display3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04250" y="6599238"/>
            <a:ext cx="468313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65" descr="csail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7657" t="7521" r="23166" b="21240"/>
          <a:stretch>
            <a:fillRect/>
          </a:stretch>
        </p:blipFill>
        <p:spPr bwMode="auto">
          <a:xfrm>
            <a:off x="8196263" y="6570663"/>
            <a:ext cx="4095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66" descr="csail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33238" t="78760" r="11137" b="-1239"/>
          <a:stretch>
            <a:fillRect/>
          </a:stretch>
        </p:blipFill>
        <p:spPr bwMode="auto">
          <a:xfrm>
            <a:off x="7092950" y="6581775"/>
            <a:ext cx="1128713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1684" name="Rectangle 68"/>
          <p:cNvSpPr>
            <a:spLocks noChangeArrowheads="1"/>
          </p:cNvSpPr>
          <p:nvPr/>
        </p:nvSpPr>
        <p:spPr bwMode="white">
          <a:xfrm rot="10800000">
            <a:off x="0" y="765175"/>
            <a:ext cx="9150350" cy="366713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EAEAEA"/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rot="10800000" lIns="90000" tIns="46800" rIns="90000" bIns="46800" anchor="ctr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>
              <a:solidFill>
                <a:schemeClr val="accent1"/>
              </a:solidFill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53" r:id="rId2"/>
    <p:sldLayoutId id="2147483852" r:id="rId3"/>
    <p:sldLayoutId id="2147483851" r:id="rId4"/>
    <p:sldLayoutId id="2147483850" r:id="rId5"/>
    <p:sldLayoutId id="2147483849" r:id="rId6"/>
    <p:sldLayoutId id="2147483848" r:id="rId7"/>
    <p:sldLayoutId id="2147483847" r:id="rId8"/>
    <p:sldLayoutId id="2147483846" r:id="rId9"/>
    <p:sldLayoutId id="2147483845" r:id="rId10"/>
    <p:sldLayoutId id="2147483844" r:id="rId11"/>
  </p:sldLayoutIdLst>
  <p:transition spd="slow"/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>
                <a:lumMod val="65000"/>
              </a:schemeClr>
            </a:gs>
            <a:gs pos="7000">
              <a:schemeClr val="bg1"/>
            </a:gs>
            <a:gs pos="93000">
              <a:schemeClr val="bg1"/>
            </a:gs>
            <a:gs pos="100000">
              <a:schemeClr val="bg1">
                <a:lumMod val="6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22" name="Rectangle 2"/>
          <p:cNvSpPr>
            <a:spLocks noChangeArrowheads="1"/>
          </p:cNvSpPr>
          <p:nvPr/>
        </p:nvSpPr>
        <p:spPr bwMode="white">
          <a:xfrm>
            <a:off x="0" y="6497638"/>
            <a:ext cx="9144000" cy="366712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B2B2B2"/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>
              <a:solidFill>
                <a:schemeClr val="accent1"/>
              </a:solidFill>
              <a:latin typeface="+mn-lt"/>
              <a:cs typeface="+mn-cs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0" y="-26988"/>
            <a:ext cx="9144000" cy="838201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192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54725" name="Text Box 5"/>
          <p:cNvSpPr txBox="1">
            <a:spLocks noChangeArrowheads="1"/>
          </p:cNvSpPr>
          <p:nvPr/>
        </p:nvSpPr>
        <p:spPr bwMode="white">
          <a:xfrm>
            <a:off x="0" y="6610350"/>
            <a:ext cx="865188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 fontAlgn="auto">
              <a:spcBef>
                <a:spcPct val="5000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98695254-F7F3-4A11-AF73-E64389D6A3F9}" type="slidenum">
              <a:rPr lang="he-IL" sz="1200">
                <a:latin typeface="+mn-lt"/>
              </a:rPr>
              <a:pPr defTabSz="457200" fontAlgn="auto">
                <a:spcBef>
                  <a:spcPct val="500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‹#›</a:t>
            </a:fld>
            <a:endParaRPr lang="en-US" sz="1200">
              <a:latin typeface="+mn-lt"/>
              <a:cs typeface="+mn-cs"/>
            </a:endParaRPr>
          </a:p>
        </p:txBody>
      </p:sp>
      <p:pic>
        <p:nvPicPr>
          <p:cNvPr id="13318" name="Picture 6" descr="mit-redgrey-display3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04250" y="6599238"/>
            <a:ext cx="468313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7" descr="csail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7657" t="7521" r="23166" b="21240"/>
          <a:stretch>
            <a:fillRect/>
          </a:stretch>
        </p:blipFill>
        <p:spPr bwMode="auto">
          <a:xfrm>
            <a:off x="8196263" y="6570663"/>
            <a:ext cx="4095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8" descr="csail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33238" t="78760" r="11137" b="-1239"/>
          <a:stretch>
            <a:fillRect/>
          </a:stretch>
        </p:blipFill>
        <p:spPr bwMode="auto">
          <a:xfrm>
            <a:off x="7092950" y="6581775"/>
            <a:ext cx="1128713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4729" name="Rectangle 9"/>
          <p:cNvSpPr>
            <a:spLocks noChangeArrowheads="1"/>
          </p:cNvSpPr>
          <p:nvPr/>
        </p:nvSpPr>
        <p:spPr bwMode="white">
          <a:xfrm rot="10800000">
            <a:off x="0" y="765175"/>
            <a:ext cx="9150350" cy="366713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EAEAEA"/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rot="10800000" lIns="90000" tIns="46800" rIns="90000" bIns="46800" anchor="ctr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>
              <a:solidFill>
                <a:schemeClr val="accent1"/>
              </a:solidFill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63" r:id="rId2"/>
    <p:sldLayoutId id="2147483862" r:id="rId3"/>
    <p:sldLayoutId id="2147483861" r:id="rId4"/>
    <p:sldLayoutId id="2147483860" r:id="rId5"/>
    <p:sldLayoutId id="2147483859" r:id="rId6"/>
    <p:sldLayoutId id="2147483858" r:id="rId7"/>
    <p:sldLayoutId id="2147483857" r:id="rId8"/>
    <p:sldLayoutId id="2147483856" r:id="rId9"/>
    <p:sldLayoutId id="2147483855" r:id="rId10"/>
    <p:sldLayoutId id="2147483854" r:id="rId11"/>
  </p:sldLayoutIdLst>
  <p:transition spd="slow"/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  <a:cs typeface="Arial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  <a:cs typeface="Arial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  <a:cs typeface="Arial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  <a:cs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  <a:cs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  <a:cs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  <a:cs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>
                <a:lumMod val="65000"/>
              </a:schemeClr>
            </a:gs>
            <a:gs pos="7000">
              <a:schemeClr val="bg1"/>
            </a:gs>
            <a:gs pos="93000">
              <a:schemeClr val="bg1"/>
            </a:gs>
            <a:gs pos="100000">
              <a:schemeClr val="bg1">
                <a:lumMod val="6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22" name="Rectangle 2"/>
          <p:cNvSpPr>
            <a:spLocks noChangeArrowheads="1"/>
          </p:cNvSpPr>
          <p:nvPr/>
        </p:nvSpPr>
        <p:spPr bwMode="white">
          <a:xfrm>
            <a:off x="0" y="6497638"/>
            <a:ext cx="9144000" cy="366712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B2B2B2"/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>
              <a:solidFill>
                <a:schemeClr val="accent1"/>
              </a:solidFill>
              <a:latin typeface="+mn-lt"/>
              <a:cs typeface="+mn-cs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0" y="-26988"/>
            <a:ext cx="9144000" cy="838201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192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54725" name="Text Box 5"/>
          <p:cNvSpPr txBox="1">
            <a:spLocks noChangeArrowheads="1"/>
          </p:cNvSpPr>
          <p:nvPr/>
        </p:nvSpPr>
        <p:spPr bwMode="white">
          <a:xfrm>
            <a:off x="0" y="6610350"/>
            <a:ext cx="865188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 fontAlgn="auto">
              <a:spcBef>
                <a:spcPct val="5000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9F7D1E66-E61D-4AC3-9075-442246A97A74}" type="slidenum">
              <a:rPr lang="he-IL" sz="1200">
                <a:latin typeface="+mn-lt"/>
              </a:rPr>
              <a:pPr defTabSz="457200" fontAlgn="auto">
                <a:spcBef>
                  <a:spcPct val="500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‹#›</a:t>
            </a:fld>
            <a:endParaRPr lang="en-US" sz="1200">
              <a:latin typeface="+mn-lt"/>
              <a:cs typeface="+mn-cs"/>
            </a:endParaRPr>
          </a:p>
        </p:txBody>
      </p:sp>
      <p:pic>
        <p:nvPicPr>
          <p:cNvPr id="25606" name="Picture 6" descr="mit-redgrey-display3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04250" y="6599238"/>
            <a:ext cx="468313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7" descr="csail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7657" t="7521" r="23166" b="21240"/>
          <a:stretch>
            <a:fillRect/>
          </a:stretch>
        </p:blipFill>
        <p:spPr bwMode="auto">
          <a:xfrm>
            <a:off x="8196263" y="6570663"/>
            <a:ext cx="4095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8" name="Picture 8" descr="csail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33238" t="78760" r="11137" b="-1239"/>
          <a:stretch>
            <a:fillRect/>
          </a:stretch>
        </p:blipFill>
        <p:spPr bwMode="auto">
          <a:xfrm>
            <a:off x="7092950" y="6581775"/>
            <a:ext cx="1128713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4729" name="Rectangle 9"/>
          <p:cNvSpPr>
            <a:spLocks noChangeArrowheads="1"/>
          </p:cNvSpPr>
          <p:nvPr/>
        </p:nvSpPr>
        <p:spPr bwMode="white">
          <a:xfrm rot="10800000">
            <a:off x="0" y="765175"/>
            <a:ext cx="9150350" cy="366713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EAEAEA"/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rot="10800000" lIns="90000" tIns="46800" rIns="90000" bIns="46800" anchor="ctr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>
              <a:solidFill>
                <a:schemeClr val="accent1"/>
              </a:solidFill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73" r:id="rId2"/>
    <p:sldLayoutId id="2147483872" r:id="rId3"/>
    <p:sldLayoutId id="2147483871" r:id="rId4"/>
    <p:sldLayoutId id="2147483870" r:id="rId5"/>
    <p:sldLayoutId id="2147483869" r:id="rId6"/>
    <p:sldLayoutId id="2147483868" r:id="rId7"/>
    <p:sldLayoutId id="2147483867" r:id="rId8"/>
    <p:sldLayoutId id="2147483866" r:id="rId9"/>
    <p:sldLayoutId id="2147483865" r:id="rId10"/>
    <p:sldLayoutId id="2147483864" r:id="rId11"/>
  </p:sldLayoutIdLst>
  <p:transition spd="slow"/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  <a:cs typeface="Arial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  <a:cs typeface="Arial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  <a:cs typeface="Arial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  <a:cs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  <a:cs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  <a:cs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  <a:cs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65000"/>
              </a:schemeClr>
            </a:gs>
            <a:gs pos="7000">
              <a:schemeClr val="bg1"/>
            </a:gs>
            <a:gs pos="93000">
              <a:schemeClr val="bg1"/>
            </a:gs>
            <a:gs pos="100000">
              <a:schemeClr val="bg1">
                <a:lumMod val="6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789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395D15-32E4-4241-94E3-13039258DB03}" type="datetime1">
              <a:rPr lang="en-US"/>
              <a:pPr>
                <a:defRPr/>
              </a:pPr>
              <a:t>8/16/2010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438F36-DFB8-4B08-B1FE-71817D0A9C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3" r:id="rId2"/>
    <p:sldLayoutId id="2147483882" r:id="rId3"/>
    <p:sldLayoutId id="2147483881" r:id="rId4"/>
    <p:sldLayoutId id="2147483880" r:id="rId5"/>
    <p:sldLayoutId id="2147483879" r:id="rId6"/>
    <p:sldLayoutId id="2147483878" r:id="rId7"/>
    <p:sldLayoutId id="2147483877" r:id="rId8"/>
    <p:sldLayoutId id="2147483876" r:id="rId9"/>
    <p:sldLayoutId id="2147483875" r:id="rId10"/>
    <p:sldLayoutId id="2147483874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10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10" Type="http://schemas.openxmlformats.org/officeDocument/2006/relationships/image" Target="../media/image7.gif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Cryptography in The Presence of Continuous Side-Channel Attacks</a:t>
            </a:r>
          </a:p>
        </p:txBody>
      </p:sp>
      <p:sp>
        <p:nvSpPr>
          <p:cNvPr id="51202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2882900" cy="11938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Ali Juma</a:t>
            </a:r>
          </a:p>
          <a:p>
            <a:r>
              <a:rPr lang="en-US" sz="2400" smtClean="0">
                <a:solidFill>
                  <a:schemeClr val="tx1"/>
                </a:solidFill>
              </a:rPr>
              <a:t>University of Toronto</a:t>
            </a:r>
          </a:p>
          <a:p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51203" name="Subtitle 2"/>
          <p:cNvSpPr txBox="1">
            <a:spLocks/>
          </p:cNvSpPr>
          <p:nvPr/>
        </p:nvSpPr>
        <p:spPr bwMode="auto">
          <a:xfrm>
            <a:off x="4991100" y="3898900"/>
            <a:ext cx="288290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3200">
                <a:latin typeface="Calibri" pitchFamily="34" charset="0"/>
              </a:rPr>
              <a:t>Yevgeniy Vahlis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2400">
                <a:latin typeface="Calibri" pitchFamily="34" charset="0"/>
              </a:rPr>
              <a:t>Columbia University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sz="320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Proxies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25500" y="1731963"/>
            <a:ext cx="68992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[JR</a:t>
            </a:r>
            <a:r>
              <a:rPr lang="en-US" sz="2400">
                <a:solidFill>
                  <a:srgbClr val="FF0000"/>
                </a:solidFill>
                <a:latin typeface="Calibri" pitchFamily="34" charset="0"/>
              </a:rPr>
              <a:t>V</a:t>
            </a:r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10]: </a:t>
            </a:r>
            <a:r>
              <a:rPr lang="en-US" sz="2400">
                <a:latin typeface="Calibri" pitchFamily="34" charset="0"/>
              </a:rPr>
              <a:t>“Key Proxy”, a new primitive to immunize a</a:t>
            </a:r>
            <a:r>
              <a:rPr lang="en-US" sz="2400" i="1">
                <a:solidFill>
                  <a:srgbClr val="0070C0"/>
                </a:solidFill>
                <a:latin typeface="Calibri" pitchFamily="34" charset="0"/>
              </a:rPr>
              <a:t> </a:t>
            </a:r>
          </a:p>
          <a:p>
            <a:r>
              <a:rPr lang="en-US" sz="2400">
                <a:latin typeface="Calibri" pitchFamily="34" charset="0"/>
              </a:rPr>
              <a:t>cryptographic key against leakage, but allow arbitrary </a:t>
            </a:r>
          </a:p>
          <a:p>
            <a:r>
              <a:rPr lang="en-US" sz="2400">
                <a:latin typeface="Calibri" pitchFamily="34" charset="0"/>
              </a:rPr>
              <a:t>computation</a:t>
            </a:r>
            <a:endParaRPr lang="en-US" sz="2400" i="1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25500" y="3094038"/>
            <a:ext cx="78613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Building blocks:</a:t>
            </a:r>
          </a:p>
          <a:p>
            <a:pPr lvl="1"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Fully homomorphic encryption</a:t>
            </a:r>
          </a:p>
          <a:p>
            <a:pPr lvl="1"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Secure hardware component independent from K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25500" y="4643438"/>
            <a:ext cx="70358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Properties:</a:t>
            </a:r>
          </a:p>
          <a:p>
            <a:pPr marL="914400" lvl="1" indent="-457200">
              <a:buFont typeface="Calibri" pitchFamily="34" charset="0"/>
              <a:buAutoNum type="arabicPeriod"/>
            </a:pPr>
            <a:r>
              <a:rPr lang="en-US" sz="2400">
                <a:latin typeface="Calibri" pitchFamily="34" charset="0"/>
              </a:rPr>
              <a:t>Resilience to polynomial time leakage assuming that “only computation leaks”</a:t>
            </a:r>
          </a:p>
          <a:p>
            <a:pPr marL="914400" lvl="1" indent="-457200">
              <a:buFont typeface="Calibri" pitchFamily="34" charset="0"/>
              <a:buAutoNum type="arabicPeriod"/>
            </a:pPr>
            <a:r>
              <a:rPr lang="en-US" sz="2400"/>
              <a:t>2</a:t>
            </a:r>
            <a:r>
              <a:rPr lang="en-US" sz="2400" baseline="30000">
                <a:latin typeface="Calibri" pitchFamily="34" charset="0"/>
              </a:rPr>
              <a:t>l(n)</a:t>
            </a:r>
            <a:r>
              <a:rPr lang="en-US" sz="2400">
                <a:latin typeface="Calibri" pitchFamily="34" charset="0"/>
              </a:rPr>
              <a:t> secure encryption allows l(n) leakage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376363" y="3094038"/>
            <a:ext cx="6484937" cy="1223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Resilience to </a:t>
            </a:r>
            <a:r>
              <a:rPr lang="en-US" sz="2400" dirty="0" err="1"/>
              <a:t>polytime</a:t>
            </a:r>
            <a:r>
              <a:rPr lang="en-US" sz="2400" dirty="0"/>
              <a:t> leakage without any leak-free computation on the state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3" grpId="0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Proxies</a:t>
            </a:r>
          </a:p>
        </p:txBody>
      </p:sp>
      <p:sp>
        <p:nvSpPr>
          <p:cNvPr id="5" name="Rectangle 4"/>
          <p:cNvSpPr/>
          <p:nvPr/>
        </p:nvSpPr>
        <p:spPr>
          <a:xfrm>
            <a:off x="5972175" y="5035550"/>
            <a:ext cx="1579563" cy="654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Initialization</a:t>
            </a:r>
            <a:endParaRPr lang="en-US" dirty="0"/>
          </a:p>
        </p:txBody>
      </p: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4227513" y="4278313"/>
            <a:ext cx="2903537" cy="1095375"/>
            <a:chOff x="4227690" y="4278285"/>
            <a:chExt cx="2903472" cy="1095225"/>
          </a:xfrm>
        </p:grpSpPr>
        <p:grpSp>
          <p:nvGrpSpPr>
            <p:cNvPr id="61456" name="Group 27"/>
            <p:cNvGrpSpPr>
              <a:grpSpLocks/>
            </p:cNvGrpSpPr>
            <p:nvPr/>
          </p:nvGrpSpPr>
          <p:grpSpPr bwMode="auto">
            <a:xfrm>
              <a:off x="6439178" y="4278285"/>
              <a:ext cx="691984" cy="756558"/>
              <a:chOff x="6439178" y="4278285"/>
              <a:chExt cx="691984" cy="756558"/>
            </a:xfrm>
          </p:grpSpPr>
          <p:sp>
            <p:nvSpPr>
              <p:cNvPr id="61459" name="TextBox 6"/>
              <p:cNvSpPr txBox="1">
                <a:spLocks noChangeArrowheads="1"/>
              </p:cNvSpPr>
              <p:nvPr/>
            </p:nvSpPr>
            <p:spPr bwMode="auto">
              <a:xfrm>
                <a:off x="6439178" y="4278285"/>
                <a:ext cx="69198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Key </a:t>
                </a:r>
                <a:r>
                  <a:rPr lang="en-US" i="1">
                    <a:latin typeface="Calibri" pitchFamily="34" charset="0"/>
                  </a:rPr>
                  <a:t>K</a:t>
                </a:r>
              </a:p>
            </p:txBody>
          </p:sp>
          <p:cxnSp>
            <p:nvCxnSpPr>
              <p:cNvPr id="8" name="Elbow Connector 7"/>
              <p:cNvCxnSpPr>
                <a:stCxn id="61459" idx="2"/>
              </p:cNvCxnSpPr>
              <p:nvPr/>
            </p:nvCxnSpPr>
            <p:spPr>
              <a:xfrm rot="16200000" flipH="1">
                <a:off x="6591446" y="4841770"/>
                <a:ext cx="387297" cy="0"/>
              </a:xfrm>
              <a:prstGeom prst="bentConnector3">
                <a:avLst>
                  <a:gd name="adj1" fmla="val 50000"/>
                </a:avLst>
              </a:prstGeom>
              <a:ln w="3492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" name="Elbow Connector 8"/>
            <p:cNvCxnSpPr>
              <a:stCxn id="5" idx="1"/>
              <a:endCxn id="6" idx="3"/>
            </p:cNvCxnSpPr>
            <p:nvPr/>
          </p:nvCxnSpPr>
          <p:spPr>
            <a:xfrm rot="10800000">
              <a:off x="4227690" y="5362399"/>
              <a:ext cx="1744623" cy="1588"/>
            </a:xfrm>
            <a:prstGeom prst="bentConnector3">
              <a:avLst>
                <a:gd name="adj1" fmla="val 50000"/>
              </a:avLst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458" name="TextBox 11"/>
            <p:cNvSpPr txBox="1">
              <a:spLocks noChangeArrowheads="1"/>
            </p:cNvSpPr>
            <p:nvPr/>
          </p:nvSpPr>
          <p:spPr bwMode="auto">
            <a:xfrm>
              <a:off x="4581606" y="5004178"/>
              <a:ext cx="124162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Initial State</a:t>
              </a:r>
              <a:endParaRPr lang="en-US" i="1">
                <a:latin typeface="Calibri" pitchFamily="34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2647950" y="5035550"/>
            <a:ext cx="1579563" cy="654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Evaluation</a:t>
            </a:r>
            <a:endParaRPr lang="en-US" dirty="0"/>
          </a:p>
        </p:txBody>
      </p: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1284288" y="4371975"/>
            <a:ext cx="2901950" cy="2051050"/>
            <a:chOff x="1284404" y="4372000"/>
            <a:chExt cx="2901278" cy="2051378"/>
          </a:xfrm>
        </p:grpSpPr>
        <p:sp>
          <p:nvSpPr>
            <p:cNvPr id="61450" name="TextBox 12"/>
            <p:cNvSpPr txBox="1">
              <a:spLocks noChangeArrowheads="1"/>
            </p:cNvSpPr>
            <p:nvPr/>
          </p:nvSpPr>
          <p:spPr bwMode="auto">
            <a:xfrm>
              <a:off x="2861252" y="6054046"/>
              <a:ext cx="11524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Program </a:t>
              </a:r>
              <a:r>
                <a:rPr lang="en-US" i="1">
                  <a:latin typeface="Calibri" pitchFamily="34" charset="0"/>
                </a:rPr>
                <a:t>P</a:t>
              </a:r>
            </a:p>
          </p:txBody>
        </p:sp>
        <p:cxnSp>
          <p:nvCxnSpPr>
            <p:cNvPr id="14" name="Elbow Connector 13"/>
            <p:cNvCxnSpPr>
              <a:stCxn id="61450" idx="0"/>
              <a:endCxn id="6" idx="2"/>
            </p:cNvCxnSpPr>
            <p:nvPr/>
          </p:nvCxnSpPr>
          <p:spPr>
            <a:xfrm rot="16200000" flipV="1">
              <a:off x="3256344" y="5871634"/>
              <a:ext cx="363596" cy="0"/>
            </a:xfrm>
            <a:prstGeom prst="bentConnector3">
              <a:avLst>
                <a:gd name="adj1" fmla="val 50000"/>
              </a:avLst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ight Arrow 18"/>
            <p:cNvSpPr/>
            <p:nvPr/>
          </p:nvSpPr>
          <p:spPr>
            <a:xfrm rot="10800000">
              <a:off x="1927192" y="5159526"/>
              <a:ext cx="582478" cy="311200"/>
            </a:xfrm>
            <a:prstGeom prst="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1453" name="TextBox 19"/>
            <p:cNvSpPr txBox="1">
              <a:spLocks noChangeArrowheads="1"/>
            </p:cNvSpPr>
            <p:nvPr/>
          </p:nvSpPr>
          <p:spPr bwMode="auto">
            <a:xfrm>
              <a:off x="1284404" y="5130716"/>
              <a:ext cx="56457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Calibri" pitchFamily="34" charset="0"/>
                </a:rPr>
                <a:t>P(K)</a:t>
              </a:r>
            </a:p>
          </p:txBody>
        </p:sp>
        <p:sp>
          <p:nvSpPr>
            <p:cNvPr id="61454" name="TextBox 21"/>
            <p:cNvSpPr txBox="1">
              <a:spLocks noChangeArrowheads="1"/>
            </p:cNvSpPr>
            <p:nvPr/>
          </p:nvSpPr>
          <p:spPr bwMode="auto">
            <a:xfrm>
              <a:off x="2658533" y="4372000"/>
              <a:ext cx="152714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Updated State</a:t>
              </a:r>
              <a:endParaRPr lang="en-US" i="1">
                <a:latin typeface="Calibri" pitchFamily="34" charset="0"/>
              </a:endParaRPr>
            </a:p>
          </p:txBody>
        </p:sp>
        <p:sp>
          <p:nvSpPr>
            <p:cNvPr id="45" name="Arc 44"/>
            <p:cNvSpPr/>
            <p:nvPr/>
          </p:nvSpPr>
          <p:spPr>
            <a:xfrm rot="16200000">
              <a:off x="3126947" y="4680163"/>
              <a:ext cx="598583" cy="703099"/>
            </a:xfrm>
            <a:prstGeom prst="arc">
              <a:avLst>
                <a:gd name="adj1" fmla="val 16200000"/>
                <a:gd name="adj2" fmla="val 5426856"/>
              </a:avLst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11200" y="2090738"/>
            <a:ext cx="78851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A key proxy is a pair of algorithms: </a:t>
            </a:r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Initialization</a:t>
            </a:r>
            <a:r>
              <a:rPr lang="en-US" sz="2400">
                <a:latin typeface="Calibri" pitchFamily="34" charset="0"/>
              </a:rPr>
              <a:t> and </a:t>
            </a:r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Evaluation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11200" y="2565400"/>
            <a:ext cx="757396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 Initialization</a:t>
            </a:r>
            <a:r>
              <a:rPr lang="en-US" sz="2400">
                <a:latin typeface="Calibri" pitchFamily="34" charset="0"/>
              </a:rPr>
              <a:t> generates an initial encoding of a key </a:t>
            </a:r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K</a:t>
            </a:r>
          </a:p>
          <a:p>
            <a:pPr>
              <a:buFont typeface="Arial" charset="0"/>
              <a:buChar char="•"/>
            </a:pPr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 Evaluation</a:t>
            </a:r>
            <a:r>
              <a:rPr lang="en-US" sz="2400">
                <a:latin typeface="Calibri" pitchFamily="34" charset="0"/>
              </a:rPr>
              <a:t> allows arbitrary computation on </a:t>
            </a:r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K</a:t>
            </a:r>
            <a:r>
              <a:rPr lang="en-US" sz="2400">
                <a:latin typeface="Calibri" pitchFamily="34" charset="0"/>
              </a:rPr>
              <a:t> and updates</a:t>
            </a:r>
            <a:br>
              <a:rPr lang="en-US" sz="2400">
                <a:latin typeface="Calibri" pitchFamily="34" charset="0"/>
              </a:rPr>
            </a:br>
            <a:r>
              <a:rPr lang="en-US" sz="2400">
                <a:latin typeface="Calibri" pitchFamily="34" charset="0"/>
              </a:rPr>
              <a:t>  encoding</a:t>
            </a:r>
            <a:endParaRPr lang="en-US" sz="2400">
              <a:solidFill>
                <a:srgbClr val="0070C0"/>
              </a:solidFill>
              <a:latin typeface="Calibri" pitchFamily="34" charset="0"/>
            </a:endParaRPr>
          </a:p>
          <a:p>
            <a:endParaRPr lang="en-US" sz="240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61448" name="TextBox 24"/>
          <p:cNvSpPr txBox="1">
            <a:spLocks noChangeArrowheads="1"/>
          </p:cNvSpPr>
          <p:nvPr/>
        </p:nvSpPr>
        <p:spPr bwMode="auto">
          <a:xfrm>
            <a:off x="711200" y="3027363"/>
            <a:ext cx="254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11200" y="1417638"/>
            <a:ext cx="7962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alibri" pitchFamily="34" charset="0"/>
              </a:rPr>
              <a:t>Key Proxies encapsulate a key and allow structured access to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3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Definition of Security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2052638" y="5300663"/>
            <a:ext cx="1643062" cy="854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Distinguisher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241925" y="4162425"/>
            <a:ext cx="1644650" cy="447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Initialization</a:t>
            </a:r>
            <a:endParaRPr lang="en-US" dirty="0"/>
          </a:p>
        </p:txBody>
      </p: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5241925" y="4610100"/>
            <a:ext cx="1644650" cy="1544638"/>
            <a:chOff x="6095999" y="2471850"/>
            <a:chExt cx="1643743" cy="1544979"/>
          </a:xfrm>
        </p:grpSpPr>
        <p:sp>
          <p:nvSpPr>
            <p:cNvPr id="7" name="Rectangle 6"/>
            <p:cNvSpPr/>
            <p:nvPr/>
          </p:nvSpPr>
          <p:spPr>
            <a:xfrm>
              <a:off x="6095999" y="3162565"/>
              <a:ext cx="1643743" cy="8542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Evaluation</a:t>
              </a:r>
              <a:endParaRPr lang="en-US" dirty="0"/>
            </a:p>
          </p:txBody>
        </p:sp>
        <p:cxnSp>
          <p:nvCxnSpPr>
            <p:cNvPr id="11" name="Straight Arrow Connector 10"/>
            <p:cNvCxnSpPr>
              <a:stCxn id="6" idx="2"/>
              <a:endCxn id="7" idx="0"/>
            </p:cNvCxnSpPr>
            <p:nvPr/>
          </p:nvCxnSpPr>
          <p:spPr>
            <a:xfrm rot="5400000">
              <a:off x="6573306" y="2816415"/>
              <a:ext cx="690715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Left Arrow 11"/>
          <p:cNvSpPr/>
          <p:nvPr/>
        </p:nvSpPr>
        <p:spPr>
          <a:xfrm>
            <a:off x="3870325" y="5500688"/>
            <a:ext cx="1138238" cy="447675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Leakage</a:t>
            </a:r>
            <a:endParaRPr lang="en-US" dirty="0"/>
          </a:p>
        </p:txBody>
      </p: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3695700" y="5008563"/>
            <a:ext cx="1546225" cy="369887"/>
            <a:chOff x="4550229" y="2869962"/>
            <a:chExt cx="1545770" cy="370920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4550229" y="3239291"/>
              <a:ext cx="1545770" cy="1591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62485" name="TextBox 22"/>
            <p:cNvSpPr txBox="1">
              <a:spLocks noChangeArrowheads="1"/>
            </p:cNvSpPr>
            <p:nvPr/>
          </p:nvSpPr>
          <p:spPr bwMode="auto">
            <a:xfrm>
              <a:off x="4724400" y="2869962"/>
              <a:ext cx="11524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Program </a:t>
              </a:r>
              <a:r>
                <a:rPr lang="en-US">
                  <a:solidFill>
                    <a:srgbClr val="0070C0"/>
                  </a:solidFill>
                  <a:latin typeface="Calibri" pitchFamily="34" charset="0"/>
                </a:rPr>
                <a:t>P</a:t>
              </a:r>
            </a:p>
          </p:txBody>
        </p:sp>
      </p:grp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3695700" y="6035675"/>
            <a:ext cx="1546225" cy="401638"/>
            <a:chOff x="4550229" y="3897672"/>
            <a:chExt cx="1545770" cy="401401"/>
          </a:xfrm>
        </p:grpSpPr>
        <p:cxnSp>
          <p:nvCxnSpPr>
            <p:cNvPr id="22" name="Straight Arrow Connector 21"/>
            <p:cNvCxnSpPr/>
            <p:nvPr/>
          </p:nvCxnSpPr>
          <p:spPr>
            <a:xfrm flipH="1">
              <a:off x="4550229" y="3897672"/>
              <a:ext cx="1545770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62483" name="TextBox 23"/>
            <p:cNvSpPr txBox="1">
              <a:spLocks noChangeArrowheads="1"/>
            </p:cNvSpPr>
            <p:nvPr/>
          </p:nvSpPr>
          <p:spPr bwMode="auto">
            <a:xfrm>
              <a:off x="5063337" y="3929741"/>
              <a:ext cx="56457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70C0"/>
                  </a:solidFill>
                  <a:latin typeface="Calibri" pitchFamily="34" charset="0"/>
                </a:rPr>
                <a:t>P(K)</a:t>
              </a:r>
            </a:p>
          </p:txBody>
        </p:sp>
      </p:grp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2874963" y="3978275"/>
            <a:ext cx="2366962" cy="1322388"/>
            <a:chOff x="2874571" y="3978338"/>
            <a:chExt cx="2367641" cy="1322222"/>
          </a:xfrm>
        </p:grpSpPr>
        <p:cxnSp>
          <p:nvCxnSpPr>
            <p:cNvPr id="9" name="Shape 8"/>
            <p:cNvCxnSpPr>
              <a:stCxn id="4" idx="0"/>
              <a:endCxn id="6" idx="1"/>
            </p:cNvCxnSpPr>
            <p:nvPr/>
          </p:nvCxnSpPr>
          <p:spPr>
            <a:xfrm rot="5400000" flipH="1" flipV="1">
              <a:off x="3601249" y="3659597"/>
              <a:ext cx="914285" cy="2367641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62481" name="TextBox 24"/>
            <p:cNvSpPr txBox="1">
              <a:spLocks noChangeArrowheads="1"/>
            </p:cNvSpPr>
            <p:nvPr/>
          </p:nvSpPr>
          <p:spPr bwMode="auto">
            <a:xfrm>
              <a:off x="3696443" y="3978338"/>
              <a:ext cx="6919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Key </a:t>
              </a:r>
              <a:r>
                <a:rPr lang="en-US">
                  <a:solidFill>
                    <a:srgbClr val="0070C0"/>
                  </a:solidFill>
                  <a:latin typeface="Calibri" pitchFamily="34" charset="0"/>
                </a:rPr>
                <a:t>K</a:t>
              </a:r>
            </a:p>
          </p:txBody>
        </p:sp>
      </p:grp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6886575" y="5300663"/>
            <a:ext cx="1223963" cy="830262"/>
            <a:chOff x="7761513" y="3186567"/>
            <a:chExt cx="1222493" cy="830262"/>
          </a:xfrm>
        </p:grpSpPr>
        <p:sp>
          <p:nvSpPr>
            <p:cNvPr id="26" name="Curved Right Arrow 25"/>
            <p:cNvSpPr/>
            <p:nvPr/>
          </p:nvSpPr>
          <p:spPr>
            <a:xfrm flipH="1" flipV="1">
              <a:off x="7761513" y="3186567"/>
              <a:ext cx="348831" cy="830262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479" name="TextBox 26"/>
            <p:cNvSpPr txBox="1">
              <a:spLocks noChangeArrowheads="1"/>
            </p:cNvSpPr>
            <p:nvPr/>
          </p:nvSpPr>
          <p:spPr bwMode="auto">
            <a:xfrm>
              <a:off x="8109856" y="3239294"/>
              <a:ext cx="87415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Update</a:t>
              </a:r>
            </a:p>
            <a:p>
              <a:r>
                <a:rPr lang="en-US">
                  <a:latin typeface="Calibri" pitchFamily="34" charset="0"/>
                </a:rPr>
                <a:t>State</a:t>
              </a:r>
            </a:p>
          </p:txBody>
        </p:sp>
      </p:grp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195388" y="1878013"/>
            <a:ext cx="3014662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AutoNum type="arabicPeriod"/>
            </a:pPr>
            <a:r>
              <a:rPr lang="en-US">
                <a:latin typeface="Calibri" pitchFamily="34" charset="0"/>
              </a:rPr>
              <a:t>Adversary submits a key 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K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>
                <a:latin typeface="Calibri" pitchFamily="34" charset="0"/>
              </a:rPr>
              <a:t>Repeat:</a:t>
            </a:r>
          </a:p>
          <a:p>
            <a:pPr marL="800100" lvl="1" indent="-342900">
              <a:buFont typeface="Calibri" pitchFamily="34" charset="0"/>
              <a:buAutoNum type="arabicPeriod"/>
            </a:pPr>
            <a:r>
              <a:rPr lang="en-US">
                <a:latin typeface="Calibri" pitchFamily="34" charset="0"/>
              </a:rPr>
              <a:t>Submit program 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P</a:t>
            </a:r>
          </a:p>
          <a:p>
            <a:pPr marL="800100" lvl="1" indent="-342900">
              <a:buFont typeface="Calibri" pitchFamily="34" charset="0"/>
              <a:buAutoNum type="arabicPeriod"/>
            </a:pPr>
            <a:r>
              <a:rPr lang="en-US">
                <a:latin typeface="Calibri" pitchFamily="34" charset="0"/>
              </a:rPr>
              <a:t>Obtain leakage</a:t>
            </a:r>
          </a:p>
          <a:p>
            <a:pPr marL="800100" lvl="1" indent="-342900">
              <a:buFont typeface="Calibri" pitchFamily="34" charset="0"/>
              <a:buAutoNum type="arabicPeriod"/>
            </a:pPr>
            <a:r>
              <a:rPr lang="en-US">
                <a:latin typeface="Calibri" pitchFamily="34" charset="0"/>
              </a:rPr>
              <a:t>Get 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P(K)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2278063" y="1565275"/>
            <a:ext cx="596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Real</a:t>
            </a:r>
          </a:p>
        </p:txBody>
      </p:sp>
      <p:sp>
        <p:nvSpPr>
          <p:cNvPr id="40" name="Oval 39"/>
          <p:cNvSpPr/>
          <p:nvPr/>
        </p:nvSpPr>
        <p:spPr>
          <a:xfrm>
            <a:off x="2278063" y="4048125"/>
            <a:ext cx="350837" cy="33813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1468438" y="5300663"/>
            <a:ext cx="350837" cy="33655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9" grpId="0"/>
      <p:bldP spid="40" grpId="0" animBg="1"/>
      <p:bldP spid="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Definition of Security</a:t>
            </a:r>
          </a:p>
        </p:txBody>
      </p:sp>
      <p:sp>
        <p:nvSpPr>
          <p:cNvPr id="63490" name="TextBox 37"/>
          <p:cNvSpPr txBox="1">
            <a:spLocks noChangeArrowheads="1"/>
          </p:cNvSpPr>
          <p:nvPr/>
        </p:nvSpPr>
        <p:spPr bwMode="auto">
          <a:xfrm>
            <a:off x="1195388" y="1662113"/>
            <a:ext cx="3014662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AutoNum type="arabicPeriod"/>
            </a:pPr>
            <a:r>
              <a:rPr lang="en-US">
                <a:latin typeface="Calibri" pitchFamily="34" charset="0"/>
              </a:rPr>
              <a:t>Adversary submits a key 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K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>
                <a:latin typeface="Calibri" pitchFamily="34" charset="0"/>
              </a:rPr>
              <a:t>Repeat:</a:t>
            </a:r>
          </a:p>
          <a:p>
            <a:pPr marL="800100" lvl="1" indent="-342900">
              <a:buFont typeface="Calibri" pitchFamily="34" charset="0"/>
              <a:buAutoNum type="arabicPeriod"/>
            </a:pPr>
            <a:r>
              <a:rPr lang="en-US">
                <a:latin typeface="Calibri" pitchFamily="34" charset="0"/>
              </a:rPr>
              <a:t>Submit program 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P</a:t>
            </a:r>
          </a:p>
          <a:p>
            <a:pPr marL="800100" lvl="1" indent="-342900">
              <a:buFont typeface="Calibri" pitchFamily="34" charset="0"/>
              <a:buAutoNum type="arabicPeriod"/>
            </a:pPr>
            <a:r>
              <a:rPr lang="en-US">
                <a:latin typeface="Calibri" pitchFamily="34" charset="0"/>
              </a:rPr>
              <a:t>Obtain leakage</a:t>
            </a:r>
          </a:p>
          <a:p>
            <a:pPr marL="800100" lvl="1" indent="-342900">
              <a:buFont typeface="Calibri" pitchFamily="34" charset="0"/>
              <a:buAutoNum type="arabicPeriod"/>
            </a:pPr>
            <a:r>
              <a:rPr lang="en-US">
                <a:latin typeface="Calibri" pitchFamily="34" charset="0"/>
              </a:rPr>
              <a:t>Get 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P(K)</a:t>
            </a:r>
          </a:p>
        </p:txBody>
      </p:sp>
      <p:sp>
        <p:nvSpPr>
          <p:cNvPr id="63491" name="TextBox 38"/>
          <p:cNvSpPr txBox="1">
            <a:spLocks noChangeArrowheads="1"/>
          </p:cNvSpPr>
          <p:nvPr/>
        </p:nvSpPr>
        <p:spPr bwMode="auto">
          <a:xfrm>
            <a:off x="2278063" y="1347788"/>
            <a:ext cx="596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Real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416675" y="1347788"/>
            <a:ext cx="6556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Ideal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997450" y="1662113"/>
            <a:ext cx="3444875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AutoNum type="arabicPeriod"/>
            </a:pPr>
            <a:r>
              <a:rPr lang="en-US">
                <a:latin typeface="Calibri" pitchFamily="34" charset="0"/>
              </a:rPr>
              <a:t>Adversary submits a key 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K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>
                <a:latin typeface="Calibri" pitchFamily="34" charset="0"/>
              </a:rPr>
              <a:t>Repeat:</a:t>
            </a:r>
          </a:p>
          <a:p>
            <a:pPr marL="800100" lvl="1" indent="-342900">
              <a:buFont typeface="Calibri" pitchFamily="34" charset="0"/>
              <a:buAutoNum type="arabicPeriod"/>
            </a:pPr>
            <a:r>
              <a:rPr lang="en-US">
                <a:latin typeface="Calibri" pitchFamily="34" charset="0"/>
              </a:rPr>
              <a:t>Submit program 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P</a:t>
            </a:r>
          </a:p>
          <a:p>
            <a:pPr marL="800100" lvl="1" indent="-342900">
              <a:buFont typeface="Calibri" pitchFamily="34" charset="0"/>
              <a:buAutoNum type="arabicPeriod"/>
            </a:pPr>
            <a:r>
              <a:rPr lang="en-US">
                <a:latin typeface="Calibri" pitchFamily="34" charset="0"/>
              </a:rPr>
              <a:t>Simulator is given 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P, P(K)</a:t>
            </a:r>
          </a:p>
          <a:p>
            <a:pPr marL="800100" lvl="1" indent="-342900">
              <a:buFont typeface="Calibri" pitchFamily="34" charset="0"/>
              <a:buAutoNum type="arabicPeriod"/>
            </a:pPr>
            <a:r>
              <a:rPr lang="en-US">
                <a:latin typeface="Calibri" pitchFamily="34" charset="0"/>
              </a:rPr>
              <a:t>Obtain  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simulated</a:t>
            </a:r>
            <a:r>
              <a:rPr lang="en-US">
                <a:latin typeface="Calibri" pitchFamily="34" charset="0"/>
              </a:rPr>
              <a:t> leakage</a:t>
            </a:r>
          </a:p>
          <a:p>
            <a:pPr marL="800100" lvl="1" indent="-342900">
              <a:buFont typeface="Calibri" pitchFamily="34" charset="0"/>
              <a:buAutoNum type="arabicPeriod"/>
            </a:pPr>
            <a:r>
              <a:rPr lang="en-US">
                <a:latin typeface="Calibri" pitchFamily="34" charset="0"/>
              </a:rPr>
              <a:t>Get 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P(K)</a:t>
            </a:r>
          </a:p>
        </p:txBody>
      </p:sp>
      <p:sp>
        <p:nvSpPr>
          <p:cNvPr id="4" name="Rectangle 3"/>
          <p:cNvSpPr/>
          <p:nvPr/>
        </p:nvSpPr>
        <p:spPr>
          <a:xfrm>
            <a:off x="2052638" y="5300663"/>
            <a:ext cx="1643062" cy="854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Distinguisher</a:t>
            </a:r>
            <a:endParaRPr lang="en-US" dirty="0"/>
          </a:p>
        </p:txBody>
      </p:sp>
      <p:sp>
        <p:nvSpPr>
          <p:cNvPr id="12" name="Left Arrow 11"/>
          <p:cNvSpPr/>
          <p:nvPr/>
        </p:nvSpPr>
        <p:spPr>
          <a:xfrm>
            <a:off x="3870325" y="5500688"/>
            <a:ext cx="1703388" cy="447675"/>
          </a:xfrm>
          <a:prstGeom prst="lef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Leakage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695700" y="4594225"/>
            <a:ext cx="1884363" cy="7826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403600" y="4822825"/>
            <a:ext cx="1152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Program 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P</a:t>
            </a:r>
          </a:p>
        </p:txBody>
      </p:sp>
      <p:grpSp>
        <p:nvGrpSpPr>
          <p:cNvPr id="8" name="Group 31"/>
          <p:cNvGrpSpPr>
            <a:grpSpLocks/>
          </p:cNvGrpSpPr>
          <p:nvPr/>
        </p:nvGrpSpPr>
        <p:grpSpPr bwMode="auto">
          <a:xfrm>
            <a:off x="3695700" y="6035675"/>
            <a:ext cx="2068513" cy="401638"/>
            <a:chOff x="4550229" y="3897672"/>
            <a:chExt cx="1545770" cy="401401"/>
          </a:xfrm>
        </p:grpSpPr>
        <p:cxnSp>
          <p:nvCxnSpPr>
            <p:cNvPr id="22" name="Straight Arrow Connector 21"/>
            <p:cNvCxnSpPr/>
            <p:nvPr/>
          </p:nvCxnSpPr>
          <p:spPr>
            <a:xfrm flipH="1">
              <a:off x="4550229" y="3897672"/>
              <a:ext cx="1545770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63508" name="TextBox 23"/>
            <p:cNvSpPr txBox="1">
              <a:spLocks noChangeArrowheads="1"/>
            </p:cNvSpPr>
            <p:nvPr/>
          </p:nvSpPr>
          <p:spPr bwMode="auto">
            <a:xfrm>
              <a:off x="5063337" y="3929741"/>
              <a:ext cx="56457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70C0"/>
                  </a:solidFill>
                  <a:latin typeface="Calibri" pitchFamily="34" charset="0"/>
                </a:rPr>
                <a:t>P(K)</a:t>
              </a:r>
            </a:p>
          </p:txBody>
        </p:sp>
      </p:grpSp>
      <p:cxnSp>
        <p:nvCxnSpPr>
          <p:cNvPr id="9" name="Shape 8"/>
          <p:cNvCxnSpPr>
            <a:stCxn id="4" idx="0"/>
            <a:endCxn id="30" idx="2"/>
          </p:cNvCxnSpPr>
          <p:nvPr/>
        </p:nvCxnSpPr>
        <p:spPr>
          <a:xfrm rot="5400000" flipH="1" flipV="1">
            <a:off x="3771900" y="3492501"/>
            <a:ext cx="911225" cy="270510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863975" y="4048125"/>
            <a:ext cx="692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Key 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K</a:t>
            </a:r>
          </a:p>
        </p:txBody>
      </p:sp>
      <p:sp>
        <p:nvSpPr>
          <p:cNvPr id="40" name="Oval 39"/>
          <p:cNvSpPr/>
          <p:nvPr/>
        </p:nvSpPr>
        <p:spPr>
          <a:xfrm>
            <a:off x="2278063" y="4048125"/>
            <a:ext cx="350837" cy="33813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1468438" y="5300663"/>
            <a:ext cx="350837" cy="33655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</a:t>
            </a:r>
            <a:endParaRPr lang="en-US" dirty="0"/>
          </a:p>
        </p:txBody>
      </p:sp>
      <p:sp>
        <p:nvSpPr>
          <p:cNvPr id="30" name="Cloud 29"/>
          <p:cNvSpPr/>
          <p:nvPr/>
        </p:nvSpPr>
        <p:spPr>
          <a:xfrm>
            <a:off x="5573713" y="3978275"/>
            <a:ext cx="2024062" cy="822325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Trusted 3</a:t>
            </a:r>
            <a:r>
              <a:rPr lang="en-US" baseline="30000" dirty="0"/>
              <a:t>rd</a:t>
            </a:r>
            <a:r>
              <a:rPr lang="en-US" dirty="0"/>
              <a:t> party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5764213" y="5300663"/>
            <a:ext cx="1643062" cy="8540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Simulator</a:t>
            </a:r>
            <a:endParaRPr lang="en-US" dirty="0"/>
          </a:p>
        </p:txBody>
      </p:sp>
      <p:cxnSp>
        <p:nvCxnSpPr>
          <p:cNvPr id="36" name="Straight Arrow Connector 35"/>
          <p:cNvCxnSpPr>
            <a:stCxn id="30" idx="1"/>
            <a:endCxn id="33" idx="0"/>
          </p:cNvCxnSpPr>
          <p:nvPr/>
        </p:nvCxnSpPr>
        <p:spPr>
          <a:xfrm rot="5400000">
            <a:off x="6335713" y="5049838"/>
            <a:ext cx="50165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6642100" y="4799013"/>
            <a:ext cx="765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70C0"/>
                </a:solidFill>
                <a:latin typeface="Calibri" pitchFamily="34" charset="0"/>
              </a:rPr>
              <a:t>P, P(K)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4" grpId="0" animBg="1"/>
      <p:bldP spid="12" grpId="0" animBg="1"/>
      <p:bldP spid="23" grpId="0"/>
      <p:bldP spid="25" grpId="0"/>
      <p:bldP spid="40" grpId="0" animBg="1"/>
      <p:bldP spid="41" grpId="0" animBg="1"/>
      <p:bldP spid="30" grpId="0" animBg="1"/>
      <p:bldP spid="33" grpId="0" animBg="1"/>
      <p:bldP spid="4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Main Tools: Fully Homomorphic Encryption</a:t>
            </a:r>
          </a:p>
        </p:txBody>
      </p: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2767013" y="3670300"/>
            <a:ext cx="3544887" cy="585788"/>
            <a:chOff x="2767806" y="3669725"/>
            <a:chExt cx="3544094" cy="585569"/>
          </a:xfrm>
        </p:grpSpPr>
        <p:cxnSp>
          <p:nvCxnSpPr>
            <p:cNvPr id="8" name="Straight Arrow Connector 7"/>
            <p:cNvCxnSpPr/>
            <p:nvPr/>
          </p:nvCxnSpPr>
          <p:spPr>
            <a:xfrm rot="5400000">
              <a:off x="6094494" y="4037887"/>
              <a:ext cx="433226" cy="1587"/>
            </a:xfrm>
            <a:prstGeom prst="straightConnector1">
              <a:avLst/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5400000">
              <a:off x="3797101" y="4038681"/>
              <a:ext cx="433226" cy="0"/>
            </a:xfrm>
            <a:prstGeom prst="straightConnector1">
              <a:avLst/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>
              <a:off x="2551987" y="4037887"/>
              <a:ext cx="433226" cy="1587"/>
            </a:xfrm>
            <a:prstGeom prst="straightConnector1">
              <a:avLst/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537" name="TextBox 12"/>
            <p:cNvSpPr txBox="1">
              <a:spLocks noChangeArrowheads="1"/>
            </p:cNvSpPr>
            <p:nvPr/>
          </p:nvSpPr>
          <p:spPr bwMode="auto">
            <a:xfrm>
              <a:off x="4689765" y="3669725"/>
              <a:ext cx="1055097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0070C0"/>
                  </a:solidFill>
                  <a:latin typeface="Calibri" pitchFamily="34" charset="0"/>
                </a:rPr>
                <a:t>.   .   .</a:t>
              </a:r>
            </a:p>
          </p:txBody>
        </p:sp>
      </p:grp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2170113" y="3176588"/>
            <a:ext cx="4740275" cy="646112"/>
            <a:chOff x="2170455" y="3176369"/>
            <a:chExt cx="4739590" cy="646331"/>
          </a:xfrm>
        </p:grpSpPr>
        <p:sp>
          <p:nvSpPr>
            <p:cNvPr id="64531" name="TextBox 13"/>
            <p:cNvSpPr txBox="1">
              <a:spLocks noChangeArrowheads="1"/>
            </p:cNvSpPr>
            <p:nvPr/>
          </p:nvSpPr>
          <p:spPr bwMode="auto">
            <a:xfrm>
              <a:off x="2170455" y="3176369"/>
              <a:ext cx="119629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Calibri" pitchFamily="34" charset="0"/>
                </a:rPr>
                <a:t>Encryption</a:t>
              </a:r>
            </a:p>
            <a:p>
              <a:pPr algn="ctr"/>
              <a:r>
                <a:rPr lang="en-US">
                  <a:latin typeface="Calibri" pitchFamily="34" charset="0"/>
                </a:rPr>
                <a:t>of  </a:t>
              </a:r>
              <a:r>
                <a:rPr lang="en-US" i="1">
                  <a:solidFill>
                    <a:srgbClr val="0070C0"/>
                  </a:solidFill>
                </a:rPr>
                <a:t>M</a:t>
              </a:r>
              <a:r>
                <a:rPr lang="en-US" i="1" baseline="-25000">
                  <a:solidFill>
                    <a:srgbClr val="0070C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64532" name="TextBox 14"/>
            <p:cNvSpPr txBox="1">
              <a:spLocks noChangeArrowheads="1"/>
            </p:cNvSpPr>
            <p:nvPr/>
          </p:nvSpPr>
          <p:spPr bwMode="auto">
            <a:xfrm>
              <a:off x="3428550" y="3176369"/>
              <a:ext cx="119629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Calibri" pitchFamily="34" charset="0"/>
                </a:rPr>
                <a:t>Encryption</a:t>
              </a:r>
            </a:p>
            <a:p>
              <a:pPr algn="ctr"/>
              <a:r>
                <a:rPr lang="en-US">
                  <a:latin typeface="Calibri" pitchFamily="34" charset="0"/>
                </a:rPr>
                <a:t>of  </a:t>
              </a:r>
              <a:r>
                <a:rPr lang="en-US" i="1">
                  <a:solidFill>
                    <a:srgbClr val="0070C0"/>
                  </a:solidFill>
                </a:rPr>
                <a:t>M</a:t>
              </a:r>
              <a:r>
                <a:rPr lang="en-US" i="1" baseline="-25000">
                  <a:solidFill>
                    <a:srgbClr val="0070C0"/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64533" name="TextBox 15"/>
            <p:cNvSpPr txBox="1">
              <a:spLocks noChangeArrowheads="1"/>
            </p:cNvSpPr>
            <p:nvPr/>
          </p:nvSpPr>
          <p:spPr bwMode="auto">
            <a:xfrm>
              <a:off x="5713755" y="3176369"/>
              <a:ext cx="119629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Calibri" pitchFamily="34" charset="0"/>
                </a:rPr>
                <a:t>Encryption</a:t>
              </a:r>
            </a:p>
            <a:p>
              <a:pPr algn="ctr"/>
              <a:r>
                <a:rPr lang="en-US">
                  <a:latin typeface="Calibri" pitchFamily="34" charset="0"/>
                </a:rPr>
                <a:t>of  </a:t>
              </a:r>
              <a:r>
                <a:rPr lang="en-US" i="1">
                  <a:solidFill>
                    <a:srgbClr val="0070C0"/>
                  </a:solidFill>
                </a:rPr>
                <a:t>M</a:t>
              </a:r>
              <a:r>
                <a:rPr lang="en-US" i="1" baseline="-25000">
                  <a:solidFill>
                    <a:srgbClr val="0070C0"/>
                  </a:solidFill>
                  <a:latin typeface="Calibri" pitchFamily="34" charset="0"/>
                </a:rPr>
                <a:t>n</a:t>
              </a:r>
            </a:p>
          </p:txBody>
        </p:sp>
      </p:grp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530225" y="4254500"/>
            <a:ext cx="6276975" cy="558800"/>
            <a:chOff x="530608" y="4254500"/>
            <a:chExt cx="6276592" cy="558800"/>
          </a:xfrm>
        </p:grpSpPr>
        <p:sp>
          <p:nvSpPr>
            <p:cNvPr id="6" name="Rectangle 5"/>
            <p:cNvSpPr/>
            <p:nvPr/>
          </p:nvSpPr>
          <p:spPr>
            <a:xfrm>
              <a:off x="2286276" y="4254500"/>
              <a:ext cx="4520924" cy="558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Evaluate</a:t>
              </a:r>
              <a:endParaRPr lang="en-US" dirty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1852915" y="4521200"/>
              <a:ext cx="433361" cy="1588"/>
            </a:xfrm>
            <a:prstGeom prst="straightConnector1">
              <a:avLst/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530" name="TextBox 17"/>
            <p:cNvSpPr txBox="1">
              <a:spLocks noChangeArrowheads="1"/>
            </p:cNvSpPr>
            <p:nvPr/>
          </p:nvSpPr>
          <p:spPr bwMode="auto">
            <a:xfrm>
              <a:off x="530608" y="4337328"/>
              <a:ext cx="13227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Algorithm </a:t>
              </a:r>
              <a:r>
                <a:rPr lang="en-US" i="1">
                  <a:solidFill>
                    <a:srgbClr val="0070C0"/>
                  </a:solidFill>
                </a:rPr>
                <a:t>P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3749675" y="4813300"/>
            <a:ext cx="1747838" cy="1079500"/>
            <a:chOff x="3750249" y="4813300"/>
            <a:chExt cx="1747594" cy="1078925"/>
          </a:xfrm>
        </p:grpSpPr>
        <p:cxnSp>
          <p:nvCxnSpPr>
            <p:cNvPr id="19" name="Straight Arrow Connector 18"/>
            <p:cNvCxnSpPr/>
            <p:nvPr/>
          </p:nvCxnSpPr>
          <p:spPr>
            <a:xfrm rot="5400000">
              <a:off x="4408261" y="5029879"/>
              <a:ext cx="433157" cy="0"/>
            </a:xfrm>
            <a:prstGeom prst="straightConnector1">
              <a:avLst/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527" name="TextBox 19"/>
            <p:cNvSpPr txBox="1">
              <a:spLocks noChangeArrowheads="1"/>
            </p:cNvSpPr>
            <p:nvPr/>
          </p:nvSpPr>
          <p:spPr bwMode="auto">
            <a:xfrm>
              <a:off x="3750249" y="5245894"/>
              <a:ext cx="1747594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Calibri" pitchFamily="34" charset="0"/>
                </a:rPr>
                <a:t>Encryption</a:t>
              </a:r>
            </a:p>
            <a:p>
              <a:pPr algn="ctr"/>
              <a:r>
                <a:rPr lang="en-US">
                  <a:latin typeface="Calibri" pitchFamily="34" charset="0"/>
                </a:rPr>
                <a:t>of  </a:t>
              </a:r>
              <a:r>
                <a:rPr lang="en-US" i="1">
                  <a:solidFill>
                    <a:srgbClr val="0070C0"/>
                  </a:solidFill>
                </a:rPr>
                <a:t>P(M</a:t>
              </a:r>
              <a:r>
                <a:rPr lang="en-US" i="1" baseline="-25000">
                  <a:solidFill>
                    <a:srgbClr val="0070C0"/>
                  </a:solidFill>
                </a:rPr>
                <a:t>1</a:t>
              </a:r>
              <a:r>
                <a:rPr lang="en-US" i="1">
                  <a:solidFill>
                    <a:srgbClr val="0070C0"/>
                  </a:solidFill>
                </a:rPr>
                <a:t>,…,M</a:t>
              </a:r>
              <a:r>
                <a:rPr lang="en-US" i="1" baseline="-25000">
                  <a:solidFill>
                    <a:srgbClr val="0070C0"/>
                  </a:solidFill>
                </a:rPr>
                <a:t>n</a:t>
              </a:r>
              <a:r>
                <a:rPr lang="en-US" i="1">
                  <a:solidFill>
                    <a:srgbClr val="0070C0"/>
                  </a:solidFill>
                </a:rPr>
                <a:t>)</a:t>
              </a:r>
              <a:endParaRPr lang="en-US" i="1" baseline="-25000">
                <a:solidFill>
                  <a:srgbClr val="0070C0"/>
                </a:solidFill>
                <a:latin typeface="Calibri" pitchFamily="34" charset="0"/>
              </a:endParaRPr>
            </a:p>
          </p:txBody>
        </p:sp>
      </p:grp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5422900" y="5246688"/>
            <a:ext cx="3721100" cy="646112"/>
            <a:chOff x="5422937" y="5245894"/>
            <a:chExt cx="3721063" cy="646331"/>
          </a:xfrm>
        </p:grpSpPr>
        <p:sp>
          <p:nvSpPr>
            <p:cNvPr id="64522" name="TextBox 24"/>
            <p:cNvSpPr txBox="1">
              <a:spLocks noChangeArrowheads="1"/>
            </p:cNvSpPr>
            <p:nvPr/>
          </p:nvSpPr>
          <p:spPr bwMode="auto">
            <a:xfrm>
              <a:off x="5422937" y="5295612"/>
              <a:ext cx="38985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0070C0"/>
                  </a:solidFill>
                  <a:latin typeface="Calibri" pitchFamily="34" charset="0"/>
                </a:rPr>
                <a:t>+</a:t>
              </a:r>
            </a:p>
          </p:txBody>
        </p:sp>
        <p:sp>
          <p:nvSpPr>
            <p:cNvPr id="64523" name="TextBox 25"/>
            <p:cNvSpPr txBox="1">
              <a:spLocks noChangeArrowheads="1"/>
            </p:cNvSpPr>
            <p:nvPr/>
          </p:nvSpPr>
          <p:spPr bwMode="auto">
            <a:xfrm>
              <a:off x="5731448" y="5245894"/>
              <a:ext cx="119629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Calibri" pitchFamily="34" charset="0"/>
                </a:rPr>
                <a:t>Encryption</a:t>
              </a:r>
            </a:p>
            <a:p>
              <a:pPr algn="ctr"/>
              <a:r>
                <a:rPr lang="en-US">
                  <a:latin typeface="Calibri" pitchFamily="34" charset="0"/>
                </a:rPr>
                <a:t>of  </a:t>
              </a:r>
              <a:r>
                <a:rPr lang="en-US" i="1">
                  <a:solidFill>
                    <a:srgbClr val="0070C0"/>
                  </a:solidFill>
                </a:rPr>
                <a:t>0</a:t>
              </a:r>
              <a:endParaRPr lang="en-US" i="1" baseline="-25000">
                <a:solidFill>
                  <a:srgbClr val="0070C0"/>
                </a:solidFill>
                <a:latin typeface="Calibri" pitchFamily="34" charset="0"/>
              </a:endParaRPr>
            </a:p>
          </p:txBody>
        </p:sp>
        <p:sp>
          <p:nvSpPr>
            <p:cNvPr id="64524" name="TextBox 26"/>
            <p:cNvSpPr txBox="1">
              <a:spLocks noChangeArrowheads="1"/>
            </p:cNvSpPr>
            <p:nvPr/>
          </p:nvSpPr>
          <p:spPr bwMode="auto">
            <a:xfrm>
              <a:off x="6807200" y="5307450"/>
              <a:ext cx="38985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0070C0"/>
                  </a:solidFill>
                  <a:latin typeface="Calibri" pitchFamily="34" charset="0"/>
                </a:rPr>
                <a:t>=</a:t>
              </a:r>
            </a:p>
          </p:txBody>
        </p:sp>
        <p:sp>
          <p:nvSpPr>
            <p:cNvPr id="64525" name="TextBox 27"/>
            <p:cNvSpPr txBox="1">
              <a:spLocks noChangeArrowheads="1"/>
            </p:cNvSpPr>
            <p:nvPr/>
          </p:nvSpPr>
          <p:spPr bwMode="auto">
            <a:xfrm>
              <a:off x="7106133" y="5245894"/>
              <a:ext cx="2037867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Calibri" pitchFamily="34" charset="0"/>
                </a:rPr>
                <a:t>Random encryption</a:t>
              </a:r>
            </a:p>
            <a:p>
              <a:pPr algn="ctr"/>
              <a:r>
                <a:rPr lang="en-US">
                  <a:latin typeface="Calibri" pitchFamily="34" charset="0"/>
                </a:rPr>
                <a:t>of  </a:t>
              </a:r>
              <a:r>
                <a:rPr lang="en-US" i="1">
                  <a:solidFill>
                    <a:srgbClr val="0070C0"/>
                  </a:solidFill>
                </a:rPr>
                <a:t>P(M</a:t>
              </a:r>
              <a:r>
                <a:rPr lang="en-US" i="1" baseline="-25000">
                  <a:solidFill>
                    <a:srgbClr val="0070C0"/>
                  </a:solidFill>
                </a:rPr>
                <a:t>1</a:t>
              </a:r>
              <a:r>
                <a:rPr lang="en-US" i="1">
                  <a:solidFill>
                    <a:srgbClr val="0070C0"/>
                  </a:solidFill>
                </a:rPr>
                <a:t>,…,M</a:t>
              </a:r>
              <a:r>
                <a:rPr lang="en-US" i="1" baseline="-25000">
                  <a:solidFill>
                    <a:srgbClr val="0070C0"/>
                  </a:solidFill>
                </a:rPr>
                <a:t>n</a:t>
              </a:r>
              <a:r>
                <a:rPr lang="en-US" i="1">
                  <a:solidFill>
                    <a:srgbClr val="0070C0"/>
                  </a:solidFill>
                </a:rPr>
                <a:t>)</a:t>
              </a:r>
              <a:endParaRPr lang="en-US" i="1" baseline="-25000">
                <a:solidFill>
                  <a:srgbClr val="0070C0"/>
                </a:solidFill>
                <a:latin typeface="Calibri" pitchFamily="34" charset="0"/>
              </a:endParaRPr>
            </a:p>
          </p:txBody>
        </p:sp>
      </p:grp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88975" y="5184775"/>
            <a:ext cx="28225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Calibri" pitchFamily="34" charset="0"/>
              </a:rPr>
              <a:t>We require randomizable</a:t>
            </a:r>
          </a:p>
          <a:p>
            <a:r>
              <a:rPr lang="en-US" sz="2000">
                <a:solidFill>
                  <a:srgbClr val="0070C0"/>
                </a:solidFill>
                <a:latin typeface="Calibri" pitchFamily="34" charset="0"/>
              </a:rPr>
              <a:t>ciphertexts: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776288" y="1427163"/>
            <a:ext cx="51482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Public key encryption </a:t>
            </a:r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KeyGen, Enc, Dec</a:t>
            </a:r>
            <a:r>
              <a:rPr lang="en-US" sz="2400">
                <a:latin typeface="Calibri" pitchFamily="34" charset="0"/>
              </a:rPr>
              <a:t> 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776288" y="1968500"/>
            <a:ext cx="71802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Allows computation on encrypted data </a:t>
            </a:r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[G09]</a:t>
            </a:r>
            <a:r>
              <a:rPr lang="en-US" sz="2400">
                <a:latin typeface="Calibri" pitchFamily="34" charset="0"/>
              </a:rPr>
              <a:t>, </a:t>
            </a:r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[DGHV10]</a:t>
            </a:r>
            <a:endParaRPr lang="en-US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Main Tools: Our Secure Hardware</a:t>
            </a:r>
          </a:p>
        </p:txBody>
      </p:sp>
      <p:pic>
        <p:nvPicPr>
          <p:cNvPr id="5" name="Picture 2" descr="C:\Users\Greebo\AppData\Local\Microsoft\Windows\Temporary Internet Files\Content.IE5\3HXOI5EJ\MCDD00820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24663" y="2397125"/>
            <a:ext cx="8763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6221413" y="1549400"/>
            <a:ext cx="2082800" cy="2603500"/>
            <a:chOff x="6221552" y="1549841"/>
            <a:chExt cx="2082750" cy="2603282"/>
          </a:xfrm>
        </p:grpSpPr>
        <p:sp>
          <p:nvSpPr>
            <p:cNvPr id="65549" name="TextBox 5"/>
            <p:cNvSpPr txBox="1">
              <a:spLocks noChangeArrowheads="1"/>
            </p:cNvSpPr>
            <p:nvPr/>
          </p:nvSpPr>
          <p:spPr bwMode="auto">
            <a:xfrm>
              <a:off x="6548503" y="1549841"/>
              <a:ext cx="142795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Calibri" pitchFamily="34" charset="0"/>
                </a:rPr>
                <a:t>Public key</a:t>
              </a:r>
            </a:p>
          </p:txBody>
        </p:sp>
        <p:cxnSp>
          <p:nvCxnSpPr>
            <p:cNvPr id="8" name="Straight Arrow Connector 7"/>
            <p:cNvCxnSpPr>
              <a:stCxn id="65549" idx="2"/>
              <a:endCxn id="5" idx="0"/>
            </p:cNvCxnSpPr>
            <p:nvPr/>
          </p:nvCxnSpPr>
          <p:spPr>
            <a:xfrm rot="5400000">
              <a:off x="7069268" y="2203836"/>
              <a:ext cx="38573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65551" name="TextBox 9"/>
            <p:cNvSpPr txBox="1">
              <a:spLocks noChangeArrowheads="1"/>
            </p:cNvSpPr>
            <p:nvPr/>
          </p:nvSpPr>
          <p:spPr bwMode="auto">
            <a:xfrm>
              <a:off x="6221552" y="3691458"/>
              <a:ext cx="208275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latin typeface="Calibri" pitchFamily="34" charset="0"/>
                </a:rPr>
                <a:t>Encryption of </a:t>
              </a:r>
              <a:r>
                <a:rPr lang="en-US" sz="2400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  <p:cxnSp>
          <p:nvCxnSpPr>
            <p:cNvPr id="11" name="Straight Arrow Connector 10"/>
            <p:cNvCxnSpPr>
              <a:stCxn id="5" idx="2"/>
              <a:endCxn id="65551" idx="0"/>
            </p:cNvCxnSpPr>
            <p:nvPr/>
          </p:nvCxnSpPr>
          <p:spPr>
            <a:xfrm rot="16200000" flipH="1">
              <a:off x="7049426" y="3477699"/>
              <a:ext cx="42700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962025" y="2011363"/>
            <a:ext cx="35544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We use a secure chip twice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962025" y="2625725"/>
            <a:ext cx="43386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Given a public key, generate two</a:t>
            </a:r>
          </a:p>
          <a:p>
            <a:r>
              <a:rPr lang="en-US" sz="2400">
                <a:latin typeface="Calibri" pitchFamily="34" charset="0"/>
              </a:rPr>
              <a:t>Encryptions of </a:t>
            </a:r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962025" y="3656013"/>
            <a:ext cx="42386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Both input and output leak,</a:t>
            </a:r>
          </a:p>
          <a:p>
            <a:r>
              <a:rPr lang="en-US" sz="2400">
                <a:latin typeface="Calibri" pitchFamily="34" charset="0"/>
              </a:rPr>
              <a:t>but not the internal randomness</a:t>
            </a:r>
          </a:p>
        </p:txBody>
      </p: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7700963" y="2508250"/>
            <a:ext cx="1246187" cy="646113"/>
            <a:chOff x="7700212" y="2507789"/>
            <a:chExt cx="1246383" cy="646331"/>
          </a:xfrm>
        </p:grpSpPr>
        <p:sp>
          <p:nvSpPr>
            <p:cNvPr id="65547" name="TextBox 19"/>
            <p:cNvSpPr txBox="1">
              <a:spLocks noChangeArrowheads="1"/>
            </p:cNvSpPr>
            <p:nvPr/>
          </p:nvSpPr>
          <p:spPr bwMode="auto">
            <a:xfrm>
              <a:off x="7976458" y="2507789"/>
              <a:ext cx="970137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Calibri" pitchFamily="34" charset="0"/>
                </a:rPr>
                <a:t>Random</a:t>
              </a:r>
            </a:p>
            <a:p>
              <a:pPr algn="ctr"/>
              <a:r>
                <a:rPr lang="en-US">
                  <a:latin typeface="Calibri" pitchFamily="34" charset="0"/>
                </a:rPr>
                <a:t>bits</a:t>
              </a:r>
            </a:p>
          </p:txBody>
        </p:sp>
        <p:cxnSp>
          <p:nvCxnSpPr>
            <p:cNvPr id="22" name="Straight Arrow Connector 21"/>
            <p:cNvCxnSpPr>
              <a:stCxn id="65547" idx="1"/>
              <a:endCxn id="5" idx="3"/>
            </p:cNvCxnSpPr>
            <p:nvPr/>
          </p:nvCxnSpPr>
          <p:spPr>
            <a:xfrm rot="10800000" flipV="1">
              <a:off x="7700212" y="2830161"/>
              <a:ext cx="27626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6548438" y="1549400"/>
            <a:ext cx="1428750" cy="461963"/>
          </a:xfrm>
          <a:prstGeom prst="rect">
            <a:avLst/>
          </a:prstGeom>
          <a:solidFill>
            <a:schemeClr val="accent2">
              <a:alpha val="52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221413" y="3690938"/>
            <a:ext cx="2082800" cy="461962"/>
          </a:xfrm>
          <a:prstGeom prst="rect">
            <a:avLst/>
          </a:prstGeom>
          <a:solidFill>
            <a:schemeClr val="accent2">
              <a:alpha val="52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8012113" y="2519363"/>
            <a:ext cx="935037" cy="635000"/>
          </a:xfrm>
          <a:prstGeom prst="rect">
            <a:avLst/>
          </a:prstGeom>
          <a:solidFill>
            <a:schemeClr val="accent3">
              <a:alpha val="37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7" grpId="0" animBg="1"/>
      <p:bldP spid="28" grpId="0" animBg="1"/>
      <p:bldP spid="2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 of Construction</a:t>
            </a:r>
          </a:p>
        </p:txBody>
      </p:sp>
      <p:sp>
        <p:nvSpPr>
          <p:cNvPr id="66562" name="TextBox 3"/>
          <p:cNvSpPr txBox="1">
            <a:spLocks noChangeArrowheads="1"/>
          </p:cNvSpPr>
          <p:nvPr/>
        </p:nvSpPr>
        <p:spPr bwMode="auto">
          <a:xfrm>
            <a:off x="749300" y="1417638"/>
            <a:ext cx="40767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alibri" pitchFamily="34" charset="0"/>
              </a:rPr>
              <a:t>Initialization: </a:t>
            </a:r>
          </a:p>
          <a:p>
            <a:pPr lvl="1"/>
            <a:r>
              <a:rPr lang="en-US">
                <a:latin typeface="Calibri" pitchFamily="34" charset="0"/>
              </a:rPr>
              <a:t>Generate </a:t>
            </a:r>
            <a:r>
              <a:rPr lang="en-US" i="1">
                <a:solidFill>
                  <a:srgbClr val="0070C0"/>
                </a:solidFill>
                <a:latin typeface="Calibri" pitchFamily="34" charset="0"/>
              </a:rPr>
              <a:t>(pub, pri) ←</a:t>
            </a:r>
            <a:r>
              <a:rPr lang="en-US" i="1" baseline="-25000">
                <a:solidFill>
                  <a:srgbClr val="0070C0"/>
                </a:solidFill>
                <a:latin typeface="Calibri" pitchFamily="34" charset="0"/>
              </a:rPr>
              <a:t>R </a:t>
            </a:r>
            <a:r>
              <a:rPr lang="en-US">
                <a:solidFill>
                  <a:srgbClr val="0070C0"/>
                </a:solidFill>
              </a:rPr>
              <a:t>KeyGen</a:t>
            </a:r>
            <a:r>
              <a:rPr lang="en-US" i="1">
                <a:solidFill>
                  <a:srgbClr val="0070C0"/>
                </a:solidFill>
              </a:rPr>
              <a:t>(1</a:t>
            </a:r>
            <a:r>
              <a:rPr lang="en-US" i="1" baseline="30000">
                <a:solidFill>
                  <a:srgbClr val="0070C0"/>
                </a:solidFill>
                <a:latin typeface="Calibri" pitchFamily="34" charset="0"/>
              </a:rPr>
              <a:t>n</a:t>
            </a:r>
            <a:r>
              <a:rPr lang="en-US" i="1">
                <a:solidFill>
                  <a:srgbClr val="0070C0"/>
                </a:solidFill>
                <a:latin typeface="Calibri" pitchFamily="34" charset="0"/>
              </a:rPr>
              <a:t>)</a:t>
            </a:r>
          </a:p>
          <a:p>
            <a:pPr lvl="1"/>
            <a:r>
              <a:rPr lang="en-US">
                <a:latin typeface="Calibri" pitchFamily="34" charset="0"/>
              </a:rPr>
              <a:t>Encrypt </a:t>
            </a:r>
            <a:r>
              <a:rPr lang="en-US" i="1">
                <a:solidFill>
                  <a:srgbClr val="0070C0"/>
                </a:solidFill>
                <a:latin typeface="Calibri" pitchFamily="34" charset="0"/>
              </a:rPr>
              <a:t>K</a:t>
            </a:r>
            <a:r>
              <a:rPr lang="en-US">
                <a:latin typeface="Calibri" pitchFamily="34" charset="0"/>
              </a:rPr>
              <a:t> using pub: </a:t>
            </a:r>
            <a:r>
              <a:rPr lang="en-US" i="1">
                <a:solidFill>
                  <a:srgbClr val="0070C0"/>
                </a:solidFill>
                <a:latin typeface="Calibri" pitchFamily="34" charset="0"/>
              </a:rPr>
              <a:t>C</a:t>
            </a:r>
            <a:r>
              <a:rPr lang="en-US">
                <a:latin typeface="Calibri" pitchFamily="34" charset="0"/>
              </a:rPr>
              <a:t> </a:t>
            </a:r>
            <a:r>
              <a:rPr lang="en-US" i="1">
                <a:solidFill>
                  <a:srgbClr val="0070C0"/>
                </a:solidFill>
                <a:latin typeface="Calibri" pitchFamily="34" charset="0"/>
              </a:rPr>
              <a:t>←</a:t>
            </a:r>
            <a:r>
              <a:rPr lang="en-US" i="1" baseline="-25000">
                <a:solidFill>
                  <a:srgbClr val="0070C0"/>
                </a:solidFill>
                <a:latin typeface="Calibri" pitchFamily="34" charset="0"/>
              </a:rPr>
              <a:t>R </a:t>
            </a:r>
            <a:r>
              <a:rPr lang="en-US">
                <a:solidFill>
                  <a:srgbClr val="0070C0"/>
                </a:solidFill>
              </a:rPr>
              <a:t>Enc</a:t>
            </a:r>
            <a:r>
              <a:rPr lang="en-US" i="1" baseline="-25000">
                <a:solidFill>
                  <a:srgbClr val="0070C0"/>
                </a:solidFill>
              </a:rPr>
              <a:t>pub</a:t>
            </a:r>
            <a:r>
              <a:rPr lang="en-US" i="1">
                <a:solidFill>
                  <a:srgbClr val="0070C0"/>
                </a:solidFill>
              </a:rPr>
              <a:t>(K)</a:t>
            </a:r>
          </a:p>
          <a:p>
            <a:pPr lvl="1"/>
            <a:r>
              <a:rPr lang="en-US">
                <a:latin typeface="Calibri" pitchFamily="34" charset="0"/>
              </a:rPr>
              <a:t>View initial state as a pair</a:t>
            </a:r>
          </a:p>
          <a:p>
            <a:pPr lvl="1"/>
            <a:r>
              <a:rPr lang="en-US" i="1">
                <a:solidFill>
                  <a:srgbClr val="0070C0"/>
                </a:solidFill>
                <a:latin typeface="Calibri" pitchFamily="34" charset="0"/>
              </a:rPr>
              <a:t>(</a:t>
            </a:r>
            <a:r>
              <a:rPr lang="en-US" i="1">
                <a:solidFill>
                  <a:srgbClr val="0070C0"/>
                </a:solidFill>
              </a:rPr>
              <a:t>Mem</a:t>
            </a:r>
            <a:r>
              <a:rPr lang="en-US" i="1" baseline="-25000">
                <a:solidFill>
                  <a:srgbClr val="0070C0"/>
                </a:solidFill>
              </a:rPr>
              <a:t>A</a:t>
            </a:r>
            <a:r>
              <a:rPr lang="en-US" i="1">
                <a:solidFill>
                  <a:srgbClr val="0070C0"/>
                </a:solidFill>
              </a:rPr>
              <a:t>, Mem</a:t>
            </a:r>
            <a:r>
              <a:rPr lang="en-US" i="1" baseline="-25000">
                <a:solidFill>
                  <a:srgbClr val="0070C0"/>
                </a:solidFill>
                <a:latin typeface="Calibri" pitchFamily="34" charset="0"/>
              </a:rPr>
              <a:t>B</a:t>
            </a:r>
            <a:r>
              <a:rPr lang="en-US" i="1">
                <a:solidFill>
                  <a:srgbClr val="0070C0"/>
                </a:solidFill>
                <a:latin typeface="Calibri" pitchFamily="34" charset="0"/>
              </a:rPr>
              <a:t>) = (pri, C)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008438" y="3225800"/>
            <a:ext cx="10842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alibri" pitchFamily="34" charset="0"/>
              </a:rPr>
              <a:t>Key </a:t>
            </a:r>
            <a:r>
              <a:rPr lang="en-US" sz="3200" i="1">
                <a:solidFill>
                  <a:srgbClr val="0070C0"/>
                </a:solidFill>
                <a:latin typeface="Calibri" pitchFamily="34" charset="0"/>
              </a:rPr>
              <a:t>K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0" y="4076700"/>
            <a:ext cx="18415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Memory B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solidFill>
                  <a:srgbClr val="0070C0"/>
                </a:solidFill>
                <a:latin typeface="Arial"/>
              </a:rPr>
              <a:t>C=</a:t>
            </a:r>
            <a:r>
              <a:rPr lang="en-US" i="1" dirty="0" err="1">
                <a:solidFill>
                  <a:srgbClr val="0070C0"/>
                </a:solidFill>
                <a:latin typeface="Arial"/>
              </a:rPr>
              <a:t>Enc</a:t>
            </a:r>
            <a:r>
              <a:rPr lang="en-US" i="1" baseline="-25000" dirty="0" err="1">
                <a:solidFill>
                  <a:srgbClr val="0070C0"/>
                </a:solidFill>
              </a:rPr>
              <a:t>pub</a:t>
            </a:r>
            <a:r>
              <a:rPr lang="en-US" i="1" dirty="0">
                <a:solidFill>
                  <a:srgbClr val="0070C0"/>
                </a:solidFill>
                <a:latin typeface="Arial"/>
              </a:rPr>
              <a:t>(K</a:t>
            </a:r>
            <a:r>
              <a:rPr lang="en-US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cxnSp>
        <p:nvCxnSpPr>
          <p:cNvPr id="10" name="Straight Arrow Connector 9"/>
          <p:cNvCxnSpPr>
            <a:stCxn id="8" idx="2"/>
            <a:endCxn id="7" idx="1"/>
          </p:cNvCxnSpPr>
          <p:nvPr/>
        </p:nvCxnSpPr>
        <p:spPr>
          <a:xfrm rot="16200000" flipH="1">
            <a:off x="4999832" y="3361531"/>
            <a:ext cx="647700" cy="15446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092200" y="4076700"/>
            <a:ext cx="18415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Memory 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pri</a:t>
            </a:r>
            <a:endParaRPr lang="en-US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traight Arrow Connector 11"/>
          <p:cNvCxnSpPr>
            <a:stCxn id="8" idx="2"/>
            <a:endCxn id="6" idx="3"/>
          </p:cNvCxnSpPr>
          <p:nvPr/>
        </p:nvCxnSpPr>
        <p:spPr>
          <a:xfrm rot="5400000">
            <a:off x="3418682" y="3325018"/>
            <a:ext cx="647700" cy="16176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 of Construction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0" y="4076700"/>
            <a:ext cx="18415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Memory B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solidFill>
                  <a:srgbClr val="0070C0"/>
                </a:solidFill>
                <a:latin typeface="Arial"/>
              </a:rPr>
              <a:t>C=</a:t>
            </a:r>
            <a:r>
              <a:rPr lang="en-US" i="1" dirty="0" err="1">
                <a:solidFill>
                  <a:srgbClr val="0070C0"/>
                </a:solidFill>
                <a:latin typeface="Arial"/>
              </a:rPr>
              <a:t>Enc</a:t>
            </a:r>
            <a:r>
              <a:rPr lang="en-US" i="1" baseline="-25000" dirty="0" err="1">
                <a:solidFill>
                  <a:srgbClr val="0070C0"/>
                </a:solidFill>
              </a:rPr>
              <a:t>pub</a:t>
            </a:r>
            <a:r>
              <a:rPr lang="en-US" i="1" dirty="0">
                <a:solidFill>
                  <a:srgbClr val="0070C0"/>
                </a:solidFill>
                <a:latin typeface="Arial"/>
              </a:rPr>
              <a:t>(K</a:t>
            </a:r>
            <a:r>
              <a:rPr lang="en-US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2200" y="4076700"/>
            <a:ext cx="18415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Memory 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pri</a:t>
            </a:r>
            <a:endParaRPr lang="en-US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Construction – Step 1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0" y="1801813"/>
            <a:ext cx="18415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Memory B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70C0"/>
                </a:solidFill>
                <a:latin typeface="Arial"/>
              </a:rPr>
              <a:t>C=</a:t>
            </a:r>
            <a:r>
              <a:rPr lang="en-US" dirty="0" err="1">
                <a:solidFill>
                  <a:srgbClr val="0070C0"/>
                </a:solidFill>
                <a:latin typeface="Arial"/>
              </a:rPr>
              <a:t>Enc</a:t>
            </a:r>
            <a:r>
              <a:rPr lang="en-US" baseline="-25000" dirty="0" err="1">
                <a:solidFill>
                  <a:srgbClr val="0070C0"/>
                </a:solidFill>
              </a:rPr>
              <a:t>pub</a:t>
            </a:r>
            <a:r>
              <a:rPr lang="en-US" dirty="0">
                <a:solidFill>
                  <a:srgbClr val="0070C0"/>
                </a:solidFill>
                <a:latin typeface="Arial"/>
              </a:rPr>
              <a:t>(K</a:t>
            </a:r>
            <a:r>
              <a:rPr lang="en-US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2200" y="1801813"/>
            <a:ext cx="18415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Memory 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pri</a:t>
            </a:r>
            <a:endParaRPr lang="en-US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" y="3008313"/>
            <a:ext cx="7594600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alibri" pitchFamily="34" charset="0"/>
              </a:rPr>
              <a:t>Computing on</a:t>
            </a:r>
            <a:r>
              <a:rPr lang="en-US" sz="2400">
                <a:latin typeface="Calibri" pitchFamily="34" charset="0"/>
              </a:rPr>
              <a:t> </a:t>
            </a:r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Memory A:</a:t>
            </a:r>
          </a:p>
          <a:p>
            <a:pPr marL="914400" lvl="1" indent="-457200">
              <a:buFont typeface="Calibri" pitchFamily="34" charset="0"/>
              <a:buAutoNum type="arabicPeriod"/>
            </a:pPr>
            <a:r>
              <a:rPr lang="en-US" sz="2400">
                <a:latin typeface="Calibri" pitchFamily="34" charset="0"/>
              </a:rPr>
              <a:t>Generate a new public-private key pair </a:t>
            </a:r>
            <a:r>
              <a:rPr lang="en-US" sz="2400">
                <a:solidFill>
                  <a:srgbClr val="0070C0"/>
                </a:solidFill>
              </a:rPr>
              <a:t>(pub’,pri’)</a:t>
            </a:r>
            <a:r>
              <a:rPr lang="en-US" sz="2400">
                <a:latin typeface="Calibri" pitchFamily="34" charset="0"/>
              </a:rPr>
              <a:t> for the fully homomorphic encryption.</a:t>
            </a:r>
            <a:br>
              <a:rPr lang="en-US" sz="2400">
                <a:latin typeface="Calibri" pitchFamily="34" charset="0"/>
              </a:rPr>
            </a:br>
            <a:endParaRPr lang="en-US" sz="2400">
              <a:latin typeface="Calibri" pitchFamily="34" charset="0"/>
            </a:endParaRPr>
          </a:p>
          <a:p>
            <a:pPr marL="914400" lvl="1" indent="-457200">
              <a:buFont typeface="Calibri" pitchFamily="34" charset="0"/>
              <a:buAutoNum type="arabicPeriod"/>
            </a:pPr>
            <a:r>
              <a:rPr lang="en-US" sz="2400">
                <a:latin typeface="Calibri" pitchFamily="34" charset="0"/>
              </a:rPr>
              <a:t>Encrypt the old private key </a:t>
            </a:r>
            <a:r>
              <a:rPr lang="en-US" sz="2400">
                <a:solidFill>
                  <a:srgbClr val="0070C0"/>
                </a:solidFill>
              </a:rPr>
              <a:t>pri</a:t>
            </a:r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400">
                <a:latin typeface="Calibri" pitchFamily="34" charset="0"/>
              </a:rPr>
              <a:t>under the new public key and write the ciphertext on the public channel.</a:t>
            </a:r>
            <a:br>
              <a:rPr lang="en-US" sz="2400">
                <a:latin typeface="Calibri" pitchFamily="34" charset="0"/>
              </a:rPr>
            </a:br>
            <a:endParaRPr lang="en-US" sz="2400">
              <a:latin typeface="Calibri" pitchFamily="34" charset="0"/>
            </a:endParaRPr>
          </a:p>
          <a:p>
            <a:pPr marL="914400" lvl="1" indent="-457200">
              <a:buFont typeface="Calibri" pitchFamily="34" charset="0"/>
              <a:buAutoNum type="arabicPeriod"/>
            </a:pPr>
            <a:r>
              <a:rPr lang="en-US" sz="2400">
                <a:latin typeface="Calibri" pitchFamily="34" charset="0"/>
              </a:rPr>
              <a:t>Overwrite the contents of </a:t>
            </a:r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Memory A </a:t>
            </a:r>
            <a:r>
              <a:rPr lang="en-US" sz="2400">
                <a:latin typeface="Calibri" pitchFamily="34" charset="0"/>
              </a:rPr>
              <a:t>with </a:t>
            </a:r>
            <a:r>
              <a:rPr lang="en-US" sz="2400">
                <a:solidFill>
                  <a:srgbClr val="0070C0"/>
                </a:solidFill>
              </a:rPr>
              <a:t>pri’</a:t>
            </a:r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2933700" y="1549400"/>
            <a:ext cx="3162300" cy="385763"/>
            <a:chOff x="2933700" y="1549990"/>
            <a:chExt cx="3162300" cy="385454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2933700" y="1933857"/>
              <a:ext cx="3162300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68616" name="TextBox 9"/>
            <p:cNvSpPr txBox="1">
              <a:spLocks noChangeArrowheads="1"/>
            </p:cNvSpPr>
            <p:nvPr/>
          </p:nvSpPr>
          <p:spPr bwMode="auto">
            <a:xfrm>
              <a:off x="3066052" y="1549990"/>
              <a:ext cx="283295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Encryption of </a:t>
              </a:r>
              <a:r>
                <a:rPr lang="en-US">
                  <a:solidFill>
                    <a:srgbClr val="0070C0"/>
                  </a:solidFill>
                  <a:latin typeface="Calibri" pitchFamily="34" charset="0"/>
                </a:rPr>
                <a:t>pri </a:t>
              </a:r>
              <a:r>
                <a:rPr lang="en-US">
                  <a:latin typeface="Calibri" pitchFamily="34" charset="0"/>
                </a:rPr>
                <a:t>under </a:t>
              </a:r>
              <a:r>
                <a:rPr lang="en-US">
                  <a:solidFill>
                    <a:srgbClr val="0070C0"/>
                  </a:solidFill>
                  <a:latin typeface="Calibri" pitchFamily="34" charset="0"/>
                </a:rPr>
                <a:t>pub’</a:t>
              </a:r>
            </a:p>
          </p:txBody>
        </p:sp>
      </p:grpSp>
      <p:sp>
        <p:nvSpPr>
          <p:cNvPr id="13" name="Rectangle 12"/>
          <p:cNvSpPr/>
          <p:nvPr/>
        </p:nvSpPr>
        <p:spPr>
          <a:xfrm>
            <a:off x="1092200" y="1801813"/>
            <a:ext cx="18415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Memory 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pri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'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Construction – Step 2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0" y="1801813"/>
            <a:ext cx="18415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Memory B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70C0"/>
                </a:solidFill>
                <a:latin typeface="Arial"/>
              </a:rPr>
              <a:t>C=</a:t>
            </a:r>
            <a:r>
              <a:rPr lang="en-US" dirty="0" err="1">
                <a:solidFill>
                  <a:srgbClr val="0070C0"/>
                </a:solidFill>
                <a:latin typeface="Arial"/>
              </a:rPr>
              <a:t>Enc</a:t>
            </a:r>
            <a:r>
              <a:rPr lang="en-US" baseline="-25000" dirty="0" err="1">
                <a:solidFill>
                  <a:srgbClr val="0070C0"/>
                </a:solidFill>
              </a:rPr>
              <a:t>pub</a:t>
            </a:r>
            <a:r>
              <a:rPr lang="en-US" dirty="0">
                <a:solidFill>
                  <a:srgbClr val="0070C0"/>
                </a:solidFill>
                <a:latin typeface="Arial"/>
              </a:rPr>
              <a:t>(K</a:t>
            </a:r>
            <a:r>
              <a:rPr lang="en-US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2200" y="1801813"/>
            <a:ext cx="18415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Memory 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pri</a:t>
            </a:r>
            <a:endParaRPr lang="en-US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" y="3008313"/>
            <a:ext cx="75946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alibri" pitchFamily="34" charset="0"/>
              </a:rPr>
              <a:t>Computing on</a:t>
            </a:r>
            <a:r>
              <a:rPr lang="en-US" sz="2400">
                <a:latin typeface="Calibri" pitchFamily="34" charset="0"/>
              </a:rPr>
              <a:t> </a:t>
            </a:r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Memory B: 	        External input: program P</a:t>
            </a:r>
          </a:p>
          <a:p>
            <a:pPr marL="914400" lvl="1" indent="-457200">
              <a:buFont typeface="Calibri" pitchFamily="34" charset="0"/>
              <a:buAutoNum type="arabicPeriod"/>
            </a:pPr>
            <a:r>
              <a:rPr lang="en-US" sz="2400">
                <a:latin typeface="Calibri" pitchFamily="34" charset="0"/>
              </a:rPr>
              <a:t>Evaluate homomorphically on encryption of </a:t>
            </a:r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pri</a:t>
            </a:r>
            <a:r>
              <a:rPr lang="en-US" sz="2400">
                <a:latin typeface="Calibri" pitchFamily="34" charset="0"/>
              </a:rPr>
              <a:t>:</a:t>
            </a:r>
            <a:br>
              <a:rPr lang="en-US" sz="2400">
                <a:latin typeface="Calibri" pitchFamily="34" charset="0"/>
              </a:rPr>
            </a:br>
            <a:r>
              <a:rPr lang="en-US" sz="2400">
                <a:solidFill>
                  <a:srgbClr val="0070C0"/>
                </a:solidFill>
              </a:rPr>
              <a:t>Dec</a:t>
            </a:r>
            <a:r>
              <a:rPr lang="en-US" sz="2400" baseline="-25000">
                <a:solidFill>
                  <a:srgbClr val="0070C0"/>
                </a:solidFill>
                <a:latin typeface="Calibri" pitchFamily="34" charset="0"/>
              </a:rPr>
              <a:t>pri</a:t>
            </a:r>
            <a:r>
              <a:rPr lang="en-US" sz="2400">
                <a:solidFill>
                  <a:srgbClr val="0070C0"/>
                </a:solidFill>
              </a:rPr>
              <a:t>(C) </a:t>
            </a:r>
            <a:r>
              <a:rPr lang="en-US" sz="2400"/>
              <a:t>and </a:t>
            </a:r>
            <a:r>
              <a:rPr lang="en-US" sz="2400">
                <a:solidFill>
                  <a:srgbClr val="0070C0"/>
                </a:solidFill>
              </a:rPr>
              <a:t>P(Dec</a:t>
            </a:r>
            <a:r>
              <a:rPr lang="en-US" sz="2400" baseline="-25000">
                <a:solidFill>
                  <a:srgbClr val="0070C0"/>
                </a:solidFill>
                <a:latin typeface="Calibri" pitchFamily="34" charset="0"/>
              </a:rPr>
              <a:t>pri</a:t>
            </a:r>
            <a:r>
              <a:rPr lang="en-US" sz="2400">
                <a:solidFill>
                  <a:srgbClr val="0070C0"/>
                </a:solidFill>
              </a:rPr>
              <a:t>(C))</a:t>
            </a:r>
            <a:r>
              <a:rPr lang="en-US" sz="2400">
                <a:latin typeface="Calibri" pitchFamily="34" charset="0"/>
              </a:rPr>
              <a:t/>
            </a:r>
            <a:br>
              <a:rPr lang="en-US" sz="2400">
                <a:latin typeface="Calibri" pitchFamily="34" charset="0"/>
              </a:rPr>
            </a:br>
            <a:endParaRPr lang="en-US" sz="2400">
              <a:latin typeface="Calibri" pitchFamily="34" charset="0"/>
            </a:endParaRPr>
          </a:p>
          <a:p>
            <a:pPr marL="914400" lvl="1" indent="-457200">
              <a:buFont typeface="Calibri" pitchFamily="34" charset="0"/>
              <a:buAutoNum type="arabicPeriod"/>
            </a:pPr>
            <a:r>
              <a:rPr lang="en-US" sz="2400">
                <a:latin typeface="Calibri" pitchFamily="34" charset="0"/>
              </a:rPr>
              <a:t>Homomorphic evaluation produces encryptions </a:t>
            </a:r>
            <a:br>
              <a:rPr lang="en-US" sz="2400">
                <a:latin typeface="Calibri" pitchFamily="34" charset="0"/>
              </a:rPr>
            </a:br>
            <a:r>
              <a:rPr lang="en-US" sz="2400">
                <a:solidFill>
                  <a:srgbClr val="0070C0"/>
                </a:solidFill>
              </a:rPr>
              <a:t>C</a:t>
            </a:r>
            <a:r>
              <a:rPr lang="en-US" sz="2400" baseline="-25000">
                <a:solidFill>
                  <a:srgbClr val="0070C0"/>
                </a:solidFill>
                <a:latin typeface="Calibri" pitchFamily="34" charset="0"/>
              </a:rPr>
              <a:t>K</a:t>
            </a:r>
            <a:r>
              <a:rPr lang="en-US" sz="2400">
                <a:latin typeface="Calibri" pitchFamily="34" charset="0"/>
              </a:rPr>
              <a:t> of </a:t>
            </a:r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K</a:t>
            </a:r>
            <a:r>
              <a:rPr lang="en-US" sz="2400">
                <a:latin typeface="Calibri" pitchFamily="34" charset="0"/>
              </a:rPr>
              <a:t> and </a:t>
            </a:r>
            <a:br>
              <a:rPr lang="en-US" sz="2400">
                <a:latin typeface="Calibri" pitchFamily="34" charset="0"/>
              </a:rPr>
            </a:br>
            <a:r>
              <a:rPr lang="en-US" sz="2400">
                <a:solidFill>
                  <a:srgbClr val="0070C0"/>
                </a:solidFill>
              </a:rPr>
              <a:t>C</a:t>
            </a:r>
            <a:r>
              <a:rPr lang="en-US" sz="2400" baseline="-25000">
                <a:solidFill>
                  <a:srgbClr val="0070C0"/>
                </a:solidFill>
                <a:latin typeface="Calibri" pitchFamily="34" charset="0"/>
              </a:rPr>
              <a:t>P</a:t>
            </a:r>
            <a:r>
              <a:rPr lang="en-US" sz="2400">
                <a:latin typeface="Calibri" pitchFamily="34" charset="0"/>
              </a:rPr>
              <a:t> of </a:t>
            </a:r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P(K)</a:t>
            </a:r>
            <a:br>
              <a:rPr lang="en-US" sz="2400">
                <a:solidFill>
                  <a:srgbClr val="0070C0"/>
                </a:solidFill>
                <a:latin typeface="Calibri" pitchFamily="34" charset="0"/>
              </a:rPr>
            </a:br>
            <a:r>
              <a:rPr lang="en-US" sz="2400">
                <a:latin typeface="Calibri" pitchFamily="34" charset="0"/>
              </a:rPr>
              <a:t>Both under the new public key </a:t>
            </a:r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pub’</a:t>
            </a:r>
          </a:p>
          <a:p>
            <a:pPr marL="914400" lvl="1" indent="-457200">
              <a:buFont typeface="Calibri" pitchFamily="34" charset="0"/>
              <a:buAutoNum type="arabicPeriod"/>
            </a:pPr>
            <a:endParaRPr lang="en-US" sz="2400">
              <a:solidFill>
                <a:srgbClr val="0070C0"/>
              </a:solidFill>
              <a:latin typeface="Calibri" pitchFamily="34" charset="0"/>
            </a:endParaRPr>
          </a:p>
        </p:txBody>
      </p:sp>
      <p:grpSp>
        <p:nvGrpSpPr>
          <p:cNvPr id="69637" name="Group 13"/>
          <p:cNvGrpSpPr>
            <a:grpSpLocks/>
          </p:cNvGrpSpPr>
          <p:nvPr/>
        </p:nvGrpSpPr>
        <p:grpSpPr bwMode="auto">
          <a:xfrm>
            <a:off x="2933700" y="1549400"/>
            <a:ext cx="3162300" cy="385763"/>
            <a:chOff x="2933700" y="1549990"/>
            <a:chExt cx="3162300" cy="385454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2933700" y="1933857"/>
              <a:ext cx="3162300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69642" name="TextBox 9"/>
            <p:cNvSpPr txBox="1">
              <a:spLocks noChangeArrowheads="1"/>
            </p:cNvSpPr>
            <p:nvPr/>
          </p:nvSpPr>
          <p:spPr bwMode="auto">
            <a:xfrm>
              <a:off x="3066052" y="1549990"/>
              <a:ext cx="283295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Encryption of </a:t>
              </a:r>
              <a:r>
                <a:rPr lang="en-US">
                  <a:solidFill>
                    <a:srgbClr val="0070C0"/>
                  </a:solidFill>
                  <a:latin typeface="Calibri" pitchFamily="34" charset="0"/>
                </a:rPr>
                <a:t>pri </a:t>
              </a:r>
              <a:r>
                <a:rPr lang="en-US">
                  <a:latin typeface="Calibri" pitchFamily="34" charset="0"/>
                </a:rPr>
                <a:t>under </a:t>
              </a:r>
              <a:r>
                <a:rPr lang="en-US">
                  <a:solidFill>
                    <a:srgbClr val="0070C0"/>
                  </a:solidFill>
                  <a:latin typeface="Calibri" pitchFamily="34" charset="0"/>
                </a:rPr>
                <a:t>pub’</a:t>
              </a:r>
            </a:p>
          </p:txBody>
        </p:sp>
      </p:grpSp>
      <p:sp>
        <p:nvSpPr>
          <p:cNvPr id="13" name="Rectangle 12"/>
          <p:cNvSpPr/>
          <p:nvPr/>
        </p:nvSpPr>
        <p:spPr>
          <a:xfrm>
            <a:off x="1092200" y="1801813"/>
            <a:ext cx="18415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Memory 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pri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'</a:t>
            </a:r>
          </a:p>
        </p:txBody>
      </p:sp>
      <p:cxnSp>
        <p:nvCxnSpPr>
          <p:cNvPr id="12" name="Straight Arrow Connector 11"/>
          <p:cNvCxnSpPr>
            <a:endCxn id="7" idx="0"/>
          </p:cNvCxnSpPr>
          <p:nvPr/>
        </p:nvCxnSpPr>
        <p:spPr>
          <a:xfrm rot="5400000">
            <a:off x="6895306" y="1670844"/>
            <a:ext cx="252413" cy="95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9640" name="TextBox 13"/>
          <p:cNvSpPr txBox="1">
            <a:spLocks noChangeArrowheads="1"/>
          </p:cNvSpPr>
          <p:nvPr/>
        </p:nvSpPr>
        <p:spPr bwMode="auto">
          <a:xfrm>
            <a:off x="6437313" y="1233488"/>
            <a:ext cx="1152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Program 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Crypto as We’ve Known It</a:t>
            </a:r>
          </a:p>
        </p:txBody>
      </p:sp>
      <p:grpSp>
        <p:nvGrpSpPr>
          <p:cNvPr id="52226" name="Group 107"/>
          <p:cNvGrpSpPr>
            <a:grpSpLocks/>
          </p:cNvGrpSpPr>
          <p:nvPr/>
        </p:nvGrpSpPr>
        <p:grpSpPr bwMode="auto">
          <a:xfrm>
            <a:off x="-1793875" y="1851025"/>
            <a:ext cx="1538287" cy="1393825"/>
            <a:chOff x="4973784" y="3699164"/>
            <a:chExt cx="1537854" cy="1392380"/>
          </a:xfrm>
        </p:grpSpPr>
        <p:sp>
          <p:nvSpPr>
            <p:cNvPr id="102" name="Rectangle 101"/>
            <p:cNvSpPr/>
            <p:nvPr/>
          </p:nvSpPr>
          <p:spPr>
            <a:xfrm>
              <a:off x="5576864" y="3699164"/>
              <a:ext cx="934774" cy="4345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CPU</a:t>
              </a:r>
              <a:endParaRPr lang="en-US" dirty="0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5576864" y="4300203"/>
              <a:ext cx="934774" cy="791341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Storage</a:t>
              </a:r>
              <a:endParaRPr lang="en-US" dirty="0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4973784" y="3699164"/>
              <a:ext cx="463420" cy="13923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Input</a:t>
              </a:r>
              <a:endParaRPr lang="en-US" dirty="0"/>
            </a:p>
          </p:txBody>
        </p:sp>
      </p:grpSp>
      <p:sp>
        <p:nvSpPr>
          <p:cNvPr id="116" name="Cloud 115"/>
          <p:cNvSpPr/>
          <p:nvPr/>
        </p:nvSpPr>
        <p:spPr>
          <a:xfrm>
            <a:off x="3303588" y="2043113"/>
            <a:ext cx="2994025" cy="1392237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Communication Channels</a:t>
            </a:r>
            <a:endParaRPr lang="en-US" dirty="0"/>
          </a:p>
        </p:txBody>
      </p:sp>
      <p:grpSp>
        <p:nvGrpSpPr>
          <p:cNvPr id="131" name="Group 130"/>
          <p:cNvGrpSpPr>
            <a:grpSpLocks/>
          </p:cNvGrpSpPr>
          <p:nvPr/>
        </p:nvGrpSpPr>
        <p:grpSpPr bwMode="auto">
          <a:xfrm>
            <a:off x="968375" y="1868488"/>
            <a:ext cx="1374775" cy="1584325"/>
            <a:chOff x="1054677" y="1767470"/>
            <a:chExt cx="1374198" cy="1584295"/>
          </a:xfrm>
        </p:grpSpPr>
        <p:pic>
          <p:nvPicPr>
            <p:cNvPr id="52243" name="Picture 128" descr="compaq-desktop-computers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54677" y="2285998"/>
              <a:ext cx="1374198" cy="1065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2244" name="TextBox 129"/>
            <p:cNvSpPr txBox="1">
              <a:spLocks noChangeArrowheads="1"/>
            </p:cNvSpPr>
            <p:nvPr/>
          </p:nvSpPr>
          <p:spPr bwMode="auto">
            <a:xfrm>
              <a:off x="1054677" y="1767470"/>
              <a:ext cx="987771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latin typeface="Calibri" pitchFamily="34" charset="0"/>
                </a:rPr>
                <a:t>Alice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7312025" y="1851025"/>
            <a:ext cx="1374775" cy="1809750"/>
            <a:chOff x="7312602" y="1851818"/>
            <a:chExt cx="1374198" cy="1808378"/>
          </a:xfrm>
        </p:grpSpPr>
        <p:sp>
          <p:nvSpPr>
            <p:cNvPr id="52241" name="TextBox 126"/>
            <p:cNvSpPr txBox="1">
              <a:spLocks noChangeArrowheads="1"/>
            </p:cNvSpPr>
            <p:nvPr/>
          </p:nvSpPr>
          <p:spPr bwMode="auto">
            <a:xfrm>
              <a:off x="7312602" y="1851818"/>
              <a:ext cx="840295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latin typeface="Calibri" pitchFamily="34" charset="0"/>
                </a:rPr>
                <a:t>Bob</a:t>
              </a:r>
            </a:p>
          </p:txBody>
        </p:sp>
        <p:pic>
          <p:nvPicPr>
            <p:cNvPr id="52242" name="Picture 131" descr="hcl-desktop-pc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312602" y="2285998"/>
              <a:ext cx="1374198" cy="1374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36" name="Picture 135" descr="pipe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25725" y="2452688"/>
            <a:ext cx="44100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0" name="Group 139"/>
          <p:cNvGrpSpPr>
            <a:grpSpLocks/>
          </p:cNvGrpSpPr>
          <p:nvPr/>
        </p:nvGrpSpPr>
        <p:grpSpPr bwMode="auto">
          <a:xfrm>
            <a:off x="2343150" y="2190750"/>
            <a:ext cx="4981575" cy="900113"/>
            <a:chOff x="2343120" y="2190557"/>
            <a:chExt cx="4980876" cy="900603"/>
          </a:xfrm>
        </p:grpSpPr>
        <p:pic>
          <p:nvPicPr>
            <p:cNvPr id="52239" name="Picture 137" descr="12236155211606767678djmx1_cadenas_3.svg.hi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343120" y="2285998"/>
              <a:ext cx="576469" cy="805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2240" name="Picture 138" descr="12236155211606767678djmx1_cadenas_3.svg.hi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747527" y="2190557"/>
              <a:ext cx="576469" cy="805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2" name="Content Placeholder 2"/>
          <p:cNvSpPr>
            <a:spLocks noGrp="1"/>
          </p:cNvSpPr>
          <p:nvPr>
            <p:ph idx="1"/>
          </p:nvPr>
        </p:nvSpPr>
        <p:spPr>
          <a:xfrm>
            <a:off x="457200" y="5168900"/>
            <a:ext cx="8229600" cy="1235075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Crypto runs on </a:t>
            </a:r>
            <a:r>
              <a:rPr lang="en-US" b="1" dirty="0" smtClean="0"/>
              <a:t>dedicated </a:t>
            </a:r>
            <a:r>
              <a:rPr lang="en-US" dirty="0" smtClean="0"/>
              <a:t>and </a:t>
            </a:r>
            <a:r>
              <a:rPr lang="en-US" b="1" dirty="0" smtClean="0"/>
              <a:t>isolated</a:t>
            </a:r>
            <a:r>
              <a:rPr lang="en-US" dirty="0" smtClean="0"/>
              <a:t> devices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Adversary is 3</a:t>
            </a:r>
            <a:r>
              <a:rPr lang="en-US" baseline="30000" dirty="0" smtClean="0"/>
              <a:t>rd</a:t>
            </a:r>
            <a:r>
              <a:rPr lang="en-US" dirty="0" smtClean="0"/>
              <a:t> party with access to communication channels</a:t>
            </a:r>
          </a:p>
        </p:txBody>
      </p:sp>
      <p:pic>
        <p:nvPicPr>
          <p:cNvPr id="162" name="Picture 161" descr="laptoprun1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4663" y="4116388"/>
            <a:ext cx="1092200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8" name="Group 177"/>
          <p:cNvGrpSpPr>
            <a:grpSpLocks/>
          </p:cNvGrpSpPr>
          <p:nvPr/>
        </p:nvGrpSpPr>
        <p:grpSpPr bwMode="auto">
          <a:xfrm>
            <a:off x="3678238" y="2995613"/>
            <a:ext cx="2286000" cy="1120775"/>
            <a:chOff x="3678382" y="2995715"/>
            <a:chExt cx="2286003" cy="1120807"/>
          </a:xfrm>
        </p:grpSpPr>
        <p:cxnSp>
          <p:nvCxnSpPr>
            <p:cNvPr id="167" name="Straight Arrow Connector 166"/>
            <p:cNvCxnSpPr/>
            <p:nvPr/>
          </p:nvCxnSpPr>
          <p:spPr>
            <a:xfrm rot="5400000">
              <a:off x="5109500" y="3261637"/>
              <a:ext cx="1120807" cy="588964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Arrow Connector 168"/>
            <p:cNvCxnSpPr/>
            <p:nvPr/>
          </p:nvCxnSpPr>
          <p:spPr>
            <a:xfrm rot="16200000" flipH="1">
              <a:off x="4219704" y="3556119"/>
              <a:ext cx="1120807" cy="0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Arrow Connector 171"/>
            <p:cNvCxnSpPr/>
            <p:nvPr/>
          </p:nvCxnSpPr>
          <p:spPr>
            <a:xfrm rot="16200000" flipH="1">
              <a:off x="3468818" y="3300532"/>
              <a:ext cx="1025554" cy="606426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457200" y="5168900"/>
            <a:ext cx="82296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Secure communication is achievable through encryption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142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Construction – Step 3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0" y="1801813"/>
            <a:ext cx="18415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Memory B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70C0"/>
                </a:solidFill>
                <a:latin typeface="Arial"/>
              </a:rPr>
              <a:t>C=</a:t>
            </a:r>
            <a:r>
              <a:rPr lang="en-US" dirty="0" err="1">
                <a:solidFill>
                  <a:srgbClr val="0070C0"/>
                </a:solidFill>
                <a:latin typeface="Arial"/>
              </a:rPr>
              <a:t>Enc</a:t>
            </a:r>
            <a:r>
              <a:rPr lang="en-US" baseline="-25000" dirty="0" err="1">
                <a:solidFill>
                  <a:srgbClr val="0070C0"/>
                </a:solidFill>
              </a:rPr>
              <a:t>pub</a:t>
            </a:r>
            <a:r>
              <a:rPr lang="en-US" dirty="0">
                <a:solidFill>
                  <a:srgbClr val="0070C0"/>
                </a:solidFill>
                <a:latin typeface="Arial"/>
              </a:rPr>
              <a:t>(K</a:t>
            </a:r>
            <a:r>
              <a:rPr lang="en-US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2200" y="1801813"/>
            <a:ext cx="18415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Memory 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pri</a:t>
            </a:r>
            <a:endParaRPr lang="en-US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" y="3008313"/>
            <a:ext cx="7594600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alibri" pitchFamily="34" charset="0"/>
              </a:rPr>
              <a:t>Computing on</a:t>
            </a:r>
            <a:r>
              <a:rPr lang="en-US" sz="2400">
                <a:latin typeface="Calibri" pitchFamily="34" charset="0"/>
              </a:rPr>
              <a:t> </a:t>
            </a:r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Memory B: </a:t>
            </a:r>
            <a:br>
              <a:rPr lang="en-US" sz="2400">
                <a:solidFill>
                  <a:srgbClr val="0070C0"/>
                </a:solidFill>
                <a:latin typeface="Calibri" pitchFamily="34" charset="0"/>
              </a:rPr>
            </a:br>
            <a:r>
              <a:rPr lang="en-US" sz="2400">
                <a:solidFill>
                  <a:srgbClr val="0070C0"/>
                </a:solidFill>
              </a:rPr>
              <a:t>C</a:t>
            </a:r>
            <a:r>
              <a:rPr lang="en-US" sz="2400" baseline="-25000">
                <a:solidFill>
                  <a:srgbClr val="0070C0"/>
                </a:solidFill>
                <a:latin typeface="Calibri" pitchFamily="34" charset="0"/>
              </a:rPr>
              <a:t>K</a:t>
            </a:r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 = encryption of</a:t>
            </a:r>
            <a:r>
              <a:rPr lang="en-US" sz="2400">
                <a:latin typeface="Calibri" pitchFamily="34" charset="0"/>
              </a:rPr>
              <a:t> </a:t>
            </a:r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K</a:t>
            </a:r>
            <a:r>
              <a:rPr lang="en-US" sz="2400">
                <a:latin typeface="Calibri" pitchFamily="34" charset="0"/>
              </a:rPr>
              <a:t> and </a:t>
            </a:r>
            <a:r>
              <a:rPr lang="en-US" sz="2400">
                <a:solidFill>
                  <a:srgbClr val="0070C0"/>
                </a:solidFill>
              </a:rPr>
              <a:t>C</a:t>
            </a:r>
            <a:r>
              <a:rPr lang="en-US" sz="2400" baseline="-25000">
                <a:solidFill>
                  <a:srgbClr val="0070C0"/>
                </a:solidFill>
                <a:latin typeface="Calibri" pitchFamily="34" charset="0"/>
              </a:rPr>
              <a:t>P</a:t>
            </a:r>
            <a:r>
              <a:rPr lang="en-US" sz="2400">
                <a:latin typeface="Calibri" pitchFamily="34" charset="0"/>
              </a:rPr>
              <a:t> </a:t>
            </a:r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= encryption of P(K)</a:t>
            </a:r>
          </a:p>
          <a:p>
            <a:pPr marL="914400" lvl="1" indent="-457200">
              <a:buFont typeface="Calibri" pitchFamily="34" charset="0"/>
              <a:buAutoNum type="arabicPeriod"/>
            </a:pPr>
            <a:r>
              <a:rPr lang="en-US" sz="2400">
                <a:latin typeface="Calibri" pitchFamily="34" charset="0"/>
              </a:rPr>
              <a:t>Using the </a:t>
            </a:r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secure hardware component</a:t>
            </a:r>
            <a:r>
              <a:rPr lang="en-US" sz="2400">
                <a:latin typeface="Calibri" pitchFamily="34" charset="0"/>
              </a:rPr>
              <a:t> generate two encryptions </a:t>
            </a:r>
            <a:r>
              <a:rPr lang="en-US" sz="2400">
                <a:solidFill>
                  <a:srgbClr val="0070C0"/>
                </a:solidFill>
                <a:latin typeface="cmmi10"/>
              </a:rPr>
              <a:t>®</a:t>
            </a:r>
            <a:r>
              <a:rPr lang="en-US" sz="2400" baseline="-25000">
                <a:solidFill>
                  <a:srgbClr val="0070C0"/>
                </a:solidFill>
                <a:latin typeface="cmmi10"/>
              </a:rPr>
              <a:t>k</a:t>
            </a:r>
            <a:r>
              <a:rPr lang="en-US" sz="2400">
                <a:latin typeface="Calibri" pitchFamily="34" charset="0"/>
              </a:rPr>
              <a:t> and </a:t>
            </a:r>
            <a:r>
              <a:rPr lang="en-US" sz="2400">
                <a:solidFill>
                  <a:srgbClr val="0070C0"/>
                </a:solidFill>
                <a:latin typeface="cmmi10"/>
              </a:rPr>
              <a:t>®</a:t>
            </a:r>
            <a:r>
              <a:rPr lang="en-US" sz="2400" baseline="-25000">
                <a:solidFill>
                  <a:srgbClr val="0070C0"/>
                </a:solidFill>
                <a:latin typeface="Calibri" pitchFamily="34" charset="0"/>
              </a:rPr>
              <a:t>p </a:t>
            </a:r>
            <a:r>
              <a:rPr lang="en-US" sz="2400">
                <a:latin typeface="Calibri" pitchFamily="34" charset="0"/>
              </a:rPr>
              <a:t>of </a:t>
            </a:r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0</a:t>
            </a:r>
          </a:p>
          <a:p>
            <a:pPr marL="914400" lvl="1" indent="-457200">
              <a:buFont typeface="Calibri" pitchFamily="34" charset="0"/>
              <a:buAutoNum type="arabicPeriod"/>
            </a:pPr>
            <a:r>
              <a:rPr lang="en-US" sz="2400">
                <a:latin typeface="Calibri" pitchFamily="34" charset="0"/>
              </a:rPr>
              <a:t>Randomize </a:t>
            </a:r>
            <a:r>
              <a:rPr lang="en-US" sz="2400">
                <a:solidFill>
                  <a:srgbClr val="0070C0"/>
                </a:solidFill>
              </a:rPr>
              <a:t>C</a:t>
            </a:r>
            <a:r>
              <a:rPr lang="en-US" sz="2400" baseline="-25000">
                <a:solidFill>
                  <a:srgbClr val="0070C0"/>
                </a:solidFill>
                <a:latin typeface="Calibri" pitchFamily="34" charset="0"/>
              </a:rPr>
              <a:t>K</a:t>
            </a:r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400">
                <a:latin typeface="Calibri" pitchFamily="34" charset="0"/>
              </a:rPr>
              <a:t>and </a:t>
            </a:r>
            <a:r>
              <a:rPr lang="en-US" sz="2400">
                <a:solidFill>
                  <a:srgbClr val="0070C0"/>
                </a:solidFill>
              </a:rPr>
              <a:t>C</a:t>
            </a:r>
            <a:r>
              <a:rPr lang="en-US" sz="2400" baseline="-25000">
                <a:solidFill>
                  <a:srgbClr val="0070C0"/>
                </a:solidFill>
                <a:latin typeface="Calibri" pitchFamily="34" charset="0"/>
              </a:rPr>
              <a:t>P</a:t>
            </a:r>
            <a:r>
              <a:rPr lang="en-US" sz="2400">
                <a:latin typeface="Calibri" pitchFamily="34" charset="0"/>
              </a:rPr>
              <a:t>:</a:t>
            </a:r>
            <a:br>
              <a:rPr lang="en-US" sz="2400">
                <a:latin typeface="Calibri" pitchFamily="34" charset="0"/>
              </a:rPr>
            </a:br>
            <a:r>
              <a:rPr lang="en-US" sz="2400">
                <a:solidFill>
                  <a:srgbClr val="0070C0"/>
                </a:solidFill>
              </a:rPr>
              <a:t> C</a:t>
            </a:r>
            <a:r>
              <a:rPr lang="en-US" sz="2400" baseline="-25000">
                <a:solidFill>
                  <a:srgbClr val="0070C0"/>
                </a:solidFill>
                <a:latin typeface="Calibri" pitchFamily="34" charset="0"/>
              </a:rPr>
              <a:t>K </a:t>
            </a:r>
            <a:r>
              <a:rPr lang="en-US" sz="2400">
                <a:solidFill>
                  <a:srgbClr val="0070C0"/>
                </a:solidFill>
              </a:rPr>
              <a:t>← C</a:t>
            </a:r>
            <a:r>
              <a:rPr lang="en-US" sz="2400" baseline="-25000">
                <a:solidFill>
                  <a:srgbClr val="0070C0"/>
                </a:solidFill>
                <a:latin typeface="Calibri" pitchFamily="34" charset="0"/>
              </a:rPr>
              <a:t>K</a:t>
            </a:r>
            <a:r>
              <a:rPr lang="en-US" sz="2400">
                <a:solidFill>
                  <a:srgbClr val="0070C0"/>
                </a:solidFill>
              </a:rPr>
              <a:t>+</a:t>
            </a:r>
            <a:r>
              <a:rPr lang="en-US" sz="2400">
                <a:solidFill>
                  <a:srgbClr val="0070C0"/>
                </a:solidFill>
                <a:latin typeface="cmmi10"/>
              </a:rPr>
              <a:t>®</a:t>
            </a:r>
            <a:r>
              <a:rPr lang="en-US" sz="2400" baseline="-25000">
                <a:solidFill>
                  <a:srgbClr val="0070C0"/>
                </a:solidFill>
                <a:latin typeface="cmmi10"/>
              </a:rPr>
              <a:t>k</a:t>
            </a:r>
            <a:r>
              <a:rPr lang="en-US" sz="2400">
                <a:latin typeface="Calibri" pitchFamily="34" charset="0"/>
              </a:rPr>
              <a:t> and </a:t>
            </a:r>
            <a:r>
              <a:rPr lang="en-US" sz="2400">
                <a:solidFill>
                  <a:srgbClr val="0070C0"/>
                </a:solidFill>
              </a:rPr>
              <a:t>C</a:t>
            </a:r>
            <a:r>
              <a:rPr lang="en-US" sz="2400" baseline="-25000">
                <a:solidFill>
                  <a:srgbClr val="0070C0"/>
                </a:solidFill>
                <a:latin typeface="Calibri" pitchFamily="34" charset="0"/>
              </a:rPr>
              <a:t>P </a:t>
            </a:r>
            <a:r>
              <a:rPr lang="en-US" sz="2400">
                <a:solidFill>
                  <a:srgbClr val="0070C0"/>
                </a:solidFill>
              </a:rPr>
              <a:t>← C</a:t>
            </a:r>
            <a:r>
              <a:rPr lang="en-US" sz="2400" baseline="-25000">
                <a:solidFill>
                  <a:srgbClr val="0070C0"/>
                </a:solidFill>
                <a:latin typeface="Calibri" pitchFamily="34" charset="0"/>
              </a:rPr>
              <a:t>P</a:t>
            </a:r>
            <a:r>
              <a:rPr lang="en-US" sz="2400">
                <a:solidFill>
                  <a:srgbClr val="0070C0"/>
                </a:solidFill>
              </a:rPr>
              <a:t>+</a:t>
            </a:r>
            <a:r>
              <a:rPr lang="en-US" sz="2400">
                <a:solidFill>
                  <a:srgbClr val="0070C0"/>
                </a:solidFill>
                <a:latin typeface="cmmi10"/>
              </a:rPr>
              <a:t>®</a:t>
            </a:r>
            <a:r>
              <a:rPr lang="en-US" sz="2400" baseline="-25000">
                <a:solidFill>
                  <a:srgbClr val="0070C0"/>
                </a:solidFill>
                <a:latin typeface="Calibri" pitchFamily="34" charset="0"/>
              </a:rPr>
              <a:t>p</a:t>
            </a:r>
          </a:p>
          <a:p>
            <a:pPr marL="914400" lvl="1" indent="-457200">
              <a:buFont typeface="Calibri" pitchFamily="34" charset="0"/>
              <a:buAutoNum type="arabicPeriod"/>
            </a:pPr>
            <a:r>
              <a:rPr lang="en-US" sz="2400">
                <a:latin typeface="Calibri" pitchFamily="34" charset="0"/>
              </a:rPr>
              <a:t>Write </a:t>
            </a:r>
            <a:r>
              <a:rPr lang="en-US" sz="2400">
                <a:solidFill>
                  <a:srgbClr val="0070C0"/>
                </a:solidFill>
              </a:rPr>
              <a:t>C</a:t>
            </a:r>
            <a:r>
              <a:rPr lang="en-US" sz="2400" baseline="-25000">
                <a:solidFill>
                  <a:srgbClr val="0070C0"/>
                </a:solidFill>
                <a:latin typeface="Calibri" pitchFamily="34" charset="0"/>
              </a:rPr>
              <a:t>P</a:t>
            </a:r>
            <a:r>
              <a:rPr lang="en-US" sz="2400">
                <a:latin typeface="Calibri" pitchFamily="34" charset="0"/>
              </a:rPr>
              <a:t> on the public channel</a:t>
            </a:r>
            <a:endParaRPr lang="en-US" sz="2400" baseline="-25000">
              <a:solidFill>
                <a:srgbClr val="0070C0"/>
              </a:solidFill>
              <a:latin typeface="Calibri" pitchFamily="34" charset="0"/>
            </a:endParaRPr>
          </a:p>
          <a:p>
            <a:pPr marL="914400" lvl="1" indent="-457200">
              <a:buFont typeface="Calibri" pitchFamily="34" charset="0"/>
              <a:buAutoNum type="arabicPeriod"/>
            </a:pPr>
            <a:r>
              <a:rPr lang="en-US" sz="2400">
                <a:latin typeface="Calibri" pitchFamily="34" charset="0"/>
              </a:rPr>
              <a:t>Overwrite the contents of </a:t>
            </a:r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Memory B</a:t>
            </a:r>
            <a:r>
              <a:rPr lang="en-US" sz="2400">
                <a:latin typeface="Calibri" pitchFamily="34" charset="0"/>
              </a:rPr>
              <a:t> with </a:t>
            </a:r>
            <a:r>
              <a:rPr lang="en-US" sz="2400">
                <a:solidFill>
                  <a:srgbClr val="0070C0"/>
                </a:solidFill>
              </a:rPr>
              <a:t>C</a:t>
            </a:r>
            <a:r>
              <a:rPr lang="en-US" sz="2400" baseline="-25000">
                <a:solidFill>
                  <a:srgbClr val="0070C0"/>
                </a:solidFill>
                <a:latin typeface="Calibri" pitchFamily="34" charset="0"/>
              </a:rPr>
              <a:t>K</a:t>
            </a:r>
          </a:p>
        </p:txBody>
      </p:sp>
      <p:grpSp>
        <p:nvGrpSpPr>
          <p:cNvPr id="70661" name="Group 13"/>
          <p:cNvGrpSpPr>
            <a:grpSpLocks/>
          </p:cNvGrpSpPr>
          <p:nvPr/>
        </p:nvGrpSpPr>
        <p:grpSpPr bwMode="auto">
          <a:xfrm>
            <a:off x="2933700" y="1549400"/>
            <a:ext cx="3162300" cy="385763"/>
            <a:chOff x="2933700" y="1549990"/>
            <a:chExt cx="3162300" cy="385454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2933700" y="1933857"/>
              <a:ext cx="3162300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70673" name="TextBox 9"/>
            <p:cNvSpPr txBox="1">
              <a:spLocks noChangeArrowheads="1"/>
            </p:cNvSpPr>
            <p:nvPr/>
          </p:nvSpPr>
          <p:spPr bwMode="auto">
            <a:xfrm>
              <a:off x="3066052" y="1549990"/>
              <a:ext cx="283295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Encryption of </a:t>
              </a:r>
              <a:r>
                <a:rPr lang="en-US">
                  <a:solidFill>
                    <a:srgbClr val="0070C0"/>
                  </a:solidFill>
                  <a:latin typeface="Calibri" pitchFamily="34" charset="0"/>
                </a:rPr>
                <a:t>pri </a:t>
              </a:r>
              <a:r>
                <a:rPr lang="en-US">
                  <a:latin typeface="Calibri" pitchFamily="34" charset="0"/>
                </a:rPr>
                <a:t>under </a:t>
              </a:r>
              <a:r>
                <a:rPr lang="en-US">
                  <a:solidFill>
                    <a:srgbClr val="0070C0"/>
                  </a:solidFill>
                  <a:latin typeface="Calibri" pitchFamily="34" charset="0"/>
                </a:rPr>
                <a:t>pub’</a:t>
              </a:r>
            </a:p>
          </p:txBody>
        </p:sp>
      </p:grpSp>
      <p:sp>
        <p:nvSpPr>
          <p:cNvPr id="13" name="Rectangle 12"/>
          <p:cNvSpPr/>
          <p:nvPr/>
        </p:nvSpPr>
        <p:spPr>
          <a:xfrm>
            <a:off x="1092200" y="1801813"/>
            <a:ext cx="18415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Memory 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pri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'</a:t>
            </a:r>
          </a:p>
        </p:txBody>
      </p:sp>
      <p:cxnSp>
        <p:nvCxnSpPr>
          <p:cNvPr id="12" name="Straight Arrow Connector 11"/>
          <p:cNvCxnSpPr>
            <a:endCxn id="7" idx="0"/>
          </p:cNvCxnSpPr>
          <p:nvPr/>
        </p:nvCxnSpPr>
        <p:spPr>
          <a:xfrm rot="5400000">
            <a:off x="6895306" y="1670844"/>
            <a:ext cx="252413" cy="95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0664" name="TextBox 13"/>
          <p:cNvSpPr txBox="1">
            <a:spLocks noChangeArrowheads="1"/>
          </p:cNvSpPr>
          <p:nvPr/>
        </p:nvSpPr>
        <p:spPr bwMode="auto">
          <a:xfrm>
            <a:off x="6437313" y="1233488"/>
            <a:ext cx="1152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Program P</a:t>
            </a:r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2933700" y="2390775"/>
            <a:ext cx="3162300" cy="371475"/>
            <a:chOff x="2933700" y="2391502"/>
            <a:chExt cx="3162300" cy="370920"/>
          </a:xfrm>
        </p:grpSpPr>
        <p:cxnSp>
          <p:nvCxnSpPr>
            <p:cNvPr id="16" name="Straight Arrow Connector 15"/>
            <p:cNvCxnSpPr/>
            <p:nvPr/>
          </p:nvCxnSpPr>
          <p:spPr>
            <a:xfrm flipH="1">
              <a:off x="2933700" y="2391502"/>
              <a:ext cx="3162300" cy="158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70671" name="TextBox 16"/>
            <p:cNvSpPr txBox="1">
              <a:spLocks noChangeArrowheads="1"/>
            </p:cNvSpPr>
            <p:nvPr/>
          </p:nvSpPr>
          <p:spPr bwMode="auto">
            <a:xfrm>
              <a:off x="3066052" y="2393090"/>
              <a:ext cx="296440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Encryption of </a:t>
              </a:r>
              <a:r>
                <a:rPr lang="en-US">
                  <a:solidFill>
                    <a:srgbClr val="0070C0"/>
                  </a:solidFill>
                  <a:latin typeface="Calibri" pitchFamily="34" charset="0"/>
                </a:rPr>
                <a:t>P(K) </a:t>
              </a:r>
              <a:r>
                <a:rPr lang="en-US">
                  <a:latin typeface="Calibri" pitchFamily="34" charset="0"/>
                </a:rPr>
                <a:t>under </a:t>
              </a:r>
              <a:r>
                <a:rPr lang="en-US">
                  <a:solidFill>
                    <a:srgbClr val="0070C0"/>
                  </a:solidFill>
                  <a:latin typeface="Calibri" pitchFamily="34" charset="0"/>
                </a:rPr>
                <a:t>pub’</a:t>
              </a:r>
            </a:p>
          </p:txBody>
        </p:sp>
      </p:grpSp>
      <p:sp>
        <p:nvSpPr>
          <p:cNvPr id="19" name="Rectangle 18"/>
          <p:cNvSpPr/>
          <p:nvPr/>
        </p:nvSpPr>
        <p:spPr>
          <a:xfrm>
            <a:off x="6096000" y="1801813"/>
            <a:ext cx="18415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Memory B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70C0"/>
                </a:solidFill>
                <a:latin typeface="Arial"/>
              </a:rPr>
              <a:t>C=</a:t>
            </a:r>
            <a:r>
              <a:rPr lang="en-US" dirty="0" err="1">
                <a:solidFill>
                  <a:srgbClr val="0070C0"/>
                </a:solidFill>
                <a:latin typeface="Arial"/>
              </a:rPr>
              <a:t>Enc</a:t>
            </a:r>
            <a:r>
              <a:rPr lang="en-US" b="1" baseline="-25000" dirty="0" err="1">
                <a:solidFill>
                  <a:srgbClr val="FF0000"/>
                </a:solidFill>
              </a:rPr>
              <a:t>pub</a:t>
            </a:r>
            <a:r>
              <a:rPr lang="en-US" b="1" baseline="-25000" dirty="0">
                <a:solidFill>
                  <a:srgbClr val="FF0000"/>
                </a:solidFill>
              </a:rPr>
              <a:t>’</a:t>
            </a:r>
            <a:r>
              <a:rPr lang="en-US" dirty="0">
                <a:solidFill>
                  <a:srgbClr val="0070C0"/>
                </a:solidFill>
                <a:latin typeface="Arial"/>
              </a:rPr>
              <a:t>(K</a:t>
            </a:r>
            <a:r>
              <a:rPr lang="en-US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193675" y="3825875"/>
            <a:ext cx="860425" cy="652463"/>
            <a:chOff x="193314" y="3825560"/>
            <a:chExt cx="861564" cy="653143"/>
          </a:xfrm>
        </p:grpSpPr>
        <p:sp>
          <p:nvSpPr>
            <p:cNvPr id="20" name="Left Brace 19"/>
            <p:cNvSpPr/>
            <p:nvPr/>
          </p:nvSpPr>
          <p:spPr>
            <a:xfrm>
              <a:off x="821207" y="3825560"/>
              <a:ext cx="233671" cy="653143"/>
            </a:xfrm>
            <a:prstGeom prst="leftBrac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pic>
          <p:nvPicPr>
            <p:cNvPr id="70669" name="Picture 2" descr="C:\Users\Greebo\AppData\Local\Microsoft\Windows\Temporary Internet Files\Content.IE5\3HXOI5EJ\MCDD00820_0000[1]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3314" y="3937057"/>
              <a:ext cx="527772" cy="5229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Construction – Step 4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0" y="1801813"/>
            <a:ext cx="18415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Memory B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70C0"/>
                </a:solidFill>
                <a:latin typeface="Arial"/>
              </a:rPr>
              <a:t>C=</a:t>
            </a:r>
            <a:r>
              <a:rPr lang="en-US" dirty="0" err="1">
                <a:solidFill>
                  <a:srgbClr val="0070C0"/>
                </a:solidFill>
                <a:latin typeface="Arial"/>
              </a:rPr>
              <a:t>Enc</a:t>
            </a:r>
            <a:r>
              <a:rPr lang="en-US" baseline="-25000" dirty="0" err="1">
                <a:solidFill>
                  <a:srgbClr val="0070C0"/>
                </a:solidFill>
              </a:rPr>
              <a:t>pub</a:t>
            </a:r>
            <a:r>
              <a:rPr lang="en-US" dirty="0">
                <a:solidFill>
                  <a:srgbClr val="0070C0"/>
                </a:solidFill>
                <a:latin typeface="Arial"/>
              </a:rPr>
              <a:t>(K</a:t>
            </a:r>
            <a:r>
              <a:rPr lang="en-US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2200" y="1801813"/>
            <a:ext cx="18415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Memory 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pri</a:t>
            </a:r>
            <a:endParaRPr lang="en-US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" y="3008313"/>
            <a:ext cx="7594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alibri" pitchFamily="34" charset="0"/>
              </a:rPr>
              <a:t>Computing on</a:t>
            </a:r>
            <a:r>
              <a:rPr lang="en-US" sz="2400">
                <a:latin typeface="Calibri" pitchFamily="34" charset="0"/>
              </a:rPr>
              <a:t> </a:t>
            </a:r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Memory A: </a:t>
            </a:r>
          </a:p>
          <a:p>
            <a:pPr marL="914400" lvl="1" indent="-457200">
              <a:buFont typeface="Calibri" pitchFamily="34" charset="0"/>
              <a:buAutoNum type="arabicPeriod"/>
            </a:pPr>
            <a:r>
              <a:rPr lang="en-US" sz="2400">
                <a:latin typeface="Calibri" pitchFamily="34" charset="0"/>
              </a:rPr>
              <a:t>Use </a:t>
            </a:r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pri’</a:t>
            </a:r>
            <a:r>
              <a:rPr lang="en-US" sz="2400">
                <a:latin typeface="Calibri" pitchFamily="34" charset="0"/>
              </a:rPr>
              <a:t> to decrypt the encryption of </a:t>
            </a:r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P(K)</a:t>
            </a:r>
            <a:r>
              <a:rPr lang="en-US" sz="2400">
                <a:latin typeface="Calibri" pitchFamily="34" charset="0"/>
              </a:rPr>
              <a:t>, and </a:t>
            </a:r>
            <a:r>
              <a:rPr lang="en-US" sz="2400" b="1">
                <a:latin typeface="Calibri" pitchFamily="34" charset="0"/>
              </a:rPr>
              <a:t>output </a:t>
            </a:r>
            <a:r>
              <a:rPr lang="en-US" sz="2400" b="1">
                <a:solidFill>
                  <a:srgbClr val="0070C0"/>
                </a:solidFill>
                <a:latin typeface="Calibri" pitchFamily="34" charset="0"/>
              </a:rPr>
              <a:t>P(K)</a:t>
            </a:r>
          </a:p>
        </p:txBody>
      </p:sp>
      <p:grpSp>
        <p:nvGrpSpPr>
          <p:cNvPr id="71685" name="Group 13"/>
          <p:cNvGrpSpPr>
            <a:grpSpLocks/>
          </p:cNvGrpSpPr>
          <p:nvPr/>
        </p:nvGrpSpPr>
        <p:grpSpPr bwMode="auto">
          <a:xfrm>
            <a:off x="2933700" y="1549400"/>
            <a:ext cx="3162300" cy="385763"/>
            <a:chOff x="2933700" y="1549990"/>
            <a:chExt cx="3162300" cy="385454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2933700" y="1933857"/>
              <a:ext cx="3162300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71694" name="TextBox 9"/>
            <p:cNvSpPr txBox="1">
              <a:spLocks noChangeArrowheads="1"/>
            </p:cNvSpPr>
            <p:nvPr/>
          </p:nvSpPr>
          <p:spPr bwMode="auto">
            <a:xfrm>
              <a:off x="3066052" y="1549990"/>
              <a:ext cx="283295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Encryption of </a:t>
              </a:r>
              <a:r>
                <a:rPr lang="en-US">
                  <a:solidFill>
                    <a:srgbClr val="0070C0"/>
                  </a:solidFill>
                  <a:latin typeface="Calibri" pitchFamily="34" charset="0"/>
                </a:rPr>
                <a:t>pri </a:t>
              </a:r>
              <a:r>
                <a:rPr lang="en-US">
                  <a:latin typeface="Calibri" pitchFamily="34" charset="0"/>
                </a:rPr>
                <a:t>under </a:t>
              </a:r>
              <a:r>
                <a:rPr lang="en-US">
                  <a:solidFill>
                    <a:srgbClr val="0070C0"/>
                  </a:solidFill>
                  <a:latin typeface="Calibri" pitchFamily="34" charset="0"/>
                </a:rPr>
                <a:t>pub’</a:t>
              </a:r>
            </a:p>
          </p:txBody>
        </p:sp>
      </p:grpSp>
      <p:sp>
        <p:nvSpPr>
          <p:cNvPr id="13" name="Rectangle 12"/>
          <p:cNvSpPr/>
          <p:nvPr/>
        </p:nvSpPr>
        <p:spPr>
          <a:xfrm>
            <a:off x="1092200" y="1801813"/>
            <a:ext cx="18415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Memory 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pri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'</a:t>
            </a:r>
          </a:p>
        </p:txBody>
      </p:sp>
      <p:cxnSp>
        <p:nvCxnSpPr>
          <p:cNvPr id="12" name="Straight Arrow Connector 11"/>
          <p:cNvCxnSpPr>
            <a:endCxn id="7" idx="0"/>
          </p:cNvCxnSpPr>
          <p:nvPr/>
        </p:nvCxnSpPr>
        <p:spPr>
          <a:xfrm rot="5400000">
            <a:off x="6895306" y="1670844"/>
            <a:ext cx="252413" cy="95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1688" name="TextBox 13"/>
          <p:cNvSpPr txBox="1">
            <a:spLocks noChangeArrowheads="1"/>
          </p:cNvSpPr>
          <p:nvPr/>
        </p:nvSpPr>
        <p:spPr bwMode="auto">
          <a:xfrm>
            <a:off x="6437313" y="1233488"/>
            <a:ext cx="1152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Program P</a:t>
            </a:r>
          </a:p>
        </p:txBody>
      </p:sp>
      <p:grpSp>
        <p:nvGrpSpPr>
          <p:cNvPr id="71689" name="Group 17"/>
          <p:cNvGrpSpPr>
            <a:grpSpLocks/>
          </p:cNvGrpSpPr>
          <p:nvPr/>
        </p:nvGrpSpPr>
        <p:grpSpPr bwMode="auto">
          <a:xfrm>
            <a:off x="2933700" y="2390775"/>
            <a:ext cx="3162300" cy="371475"/>
            <a:chOff x="2933700" y="2391502"/>
            <a:chExt cx="3162300" cy="370920"/>
          </a:xfrm>
        </p:grpSpPr>
        <p:cxnSp>
          <p:nvCxnSpPr>
            <p:cNvPr id="16" name="Straight Arrow Connector 15"/>
            <p:cNvCxnSpPr/>
            <p:nvPr/>
          </p:nvCxnSpPr>
          <p:spPr>
            <a:xfrm flipH="1">
              <a:off x="2933700" y="2391502"/>
              <a:ext cx="3162300" cy="158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71692" name="TextBox 16"/>
            <p:cNvSpPr txBox="1">
              <a:spLocks noChangeArrowheads="1"/>
            </p:cNvSpPr>
            <p:nvPr/>
          </p:nvSpPr>
          <p:spPr bwMode="auto">
            <a:xfrm>
              <a:off x="3066052" y="2393090"/>
              <a:ext cx="296440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Encryption of </a:t>
              </a:r>
              <a:r>
                <a:rPr lang="en-US">
                  <a:solidFill>
                    <a:srgbClr val="0070C0"/>
                  </a:solidFill>
                  <a:latin typeface="Calibri" pitchFamily="34" charset="0"/>
                </a:rPr>
                <a:t>P(K) </a:t>
              </a:r>
              <a:r>
                <a:rPr lang="en-US">
                  <a:latin typeface="Calibri" pitchFamily="34" charset="0"/>
                </a:rPr>
                <a:t>under </a:t>
              </a:r>
              <a:r>
                <a:rPr lang="en-US">
                  <a:solidFill>
                    <a:srgbClr val="0070C0"/>
                  </a:solidFill>
                  <a:latin typeface="Calibri" pitchFamily="34" charset="0"/>
                </a:rPr>
                <a:t>pub’</a:t>
              </a:r>
            </a:p>
          </p:txBody>
        </p:sp>
      </p:grpSp>
      <p:sp>
        <p:nvSpPr>
          <p:cNvPr id="19" name="Rectangle 18"/>
          <p:cNvSpPr/>
          <p:nvPr/>
        </p:nvSpPr>
        <p:spPr>
          <a:xfrm>
            <a:off x="6105525" y="1801813"/>
            <a:ext cx="18415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Memory B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70C0"/>
                </a:solidFill>
                <a:latin typeface="Arial"/>
              </a:rPr>
              <a:t>C=</a:t>
            </a:r>
            <a:r>
              <a:rPr lang="en-US" dirty="0" err="1">
                <a:solidFill>
                  <a:srgbClr val="0070C0"/>
                </a:solidFill>
                <a:latin typeface="Arial"/>
              </a:rPr>
              <a:t>Enc</a:t>
            </a:r>
            <a:r>
              <a:rPr lang="en-US" b="1" baseline="-25000" dirty="0" err="1">
                <a:solidFill>
                  <a:srgbClr val="FF0000"/>
                </a:solidFill>
              </a:rPr>
              <a:t>pub</a:t>
            </a:r>
            <a:r>
              <a:rPr lang="en-US" b="1" baseline="-25000" dirty="0">
                <a:solidFill>
                  <a:srgbClr val="FF0000"/>
                </a:solidFill>
              </a:rPr>
              <a:t>’</a:t>
            </a:r>
            <a:r>
              <a:rPr lang="en-US" dirty="0">
                <a:solidFill>
                  <a:srgbClr val="0070C0"/>
                </a:solidFill>
                <a:latin typeface="Arial"/>
              </a:rPr>
              <a:t>(K</a:t>
            </a:r>
            <a:r>
              <a:rPr lang="en-US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Construction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90563" y="1268413"/>
            <a:ext cx="2741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alibri" pitchFamily="34" charset="0"/>
              </a:rPr>
              <a:t>Everything together:</a:t>
            </a:r>
          </a:p>
        </p:txBody>
      </p:sp>
      <p:grpSp>
        <p:nvGrpSpPr>
          <p:cNvPr id="63" name="Group 62"/>
          <p:cNvGrpSpPr>
            <a:grpSpLocks/>
          </p:cNvGrpSpPr>
          <p:nvPr/>
        </p:nvGrpSpPr>
        <p:grpSpPr bwMode="auto">
          <a:xfrm>
            <a:off x="3154363" y="2705100"/>
            <a:ext cx="2855912" cy="725488"/>
            <a:chOff x="3153747" y="2704893"/>
            <a:chExt cx="2856720" cy="725484"/>
          </a:xfrm>
        </p:grpSpPr>
        <p:cxnSp>
          <p:nvCxnSpPr>
            <p:cNvPr id="13" name="Straight Arrow Connector 12"/>
            <p:cNvCxnSpPr>
              <a:stCxn id="5" idx="3"/>
              <a:endCxn id="6" idx="1"/>
            </p:cNvCxnSpPr>
            <p:nvPr/>
          </p:nvCxnSpPr>
          <p:spPr>
            <a:xfrm>
              <a:off x="3153747" y="3428789"/>
              <a:ext cx="285672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72733" name="TextBox 13"/>
            <p:cNvSpPr txBox="1">
              <a:spLocks noChangeArrowheads="1"/>
            </p:cNvSpPr>
            <p:nvPr/>
          </p:nvSpPr>
          <p:spPr bwMode="auto">
            <a:xfrm>
              <a:off x="3431793" y="2704893"/>
              <a:ext cx="2298193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Encryption of previous</a:t>
              </a:r>
            </a:p>
            <a:p>
              <a:r>
                <a:rPr lang="en-US">
                  <a:latin typeface="Calibri" pitchFamily="34" charset="0"/>
                </a:rPr>
                <a:t>private key under </a:t>
              </a:r>
              <a:r>
                <a:rPr lang="en-US">
                  <a:solidFill>
                    <a:srgbClr val="0070C0"/>
                  </a:solidFill>
                  <a:latin typeface="Calibri" pitchFamily="34" charset="0"/>
                </a:rPr>
                <a:t>pub’</a:t>
              </a:r>
            </a:p>
          </p:txBody>
        </p:sp>
      </p:grpSp>
      <p:grpSp>
        <p:nvGrpSpPr>
          <p:cNvPr id="61" name="Group 60"/>
          <p:cNvGrpSpPr>
            <a:grpSpLocks/>
          </p:cNvGrpSpPr>
          <p:nvPr/>
        </p:nvGrpSpPr>
        <p:grpSpPr bwMode="auto">
          <a:xfrm>
            <a:off x="684213" y="2074863"/>
            <a:ext cx="2470150" cy="1708150"/>
            <a:chOff x="684244" y="2075295"/>
            <a:chExt cx="2469503" cy="1708057"/>
          </a:xfrm>
        </p:grpSpPr>
        <p:sp>
          <p:nvSpPr>
            <p:cNvPr id="5" name="Rectangle 4"/>
            <p:cNvSpPr/>
            <p:nvPr/>
          </p:nvSpPr>
          <p:spPr>
            <a:xfrm>
              <a:off x="684244" y="3073778"/>
              <a:ext cx="2469503" cy="70957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Generate new key pair </a:t>
              </a:r>
              <a:r>
                <a:rPr lang="en-US" dirty="0" err="1">
                  <a:solidFill>
                    <a:srgbClr val="0070C0"/>
                  </a:solidFill>
                </a:rPr>
                <a:t>pub’</a:t>
              </a:r>
              <a:r>
                <a:rPr lang="en-US" dirty="0" err="1"/>
                <a:t>,</a:t>
              </a:r>
              <a:r>
                <a:rPr lang="en-US" dirty="0" err="1">
                  <a:solidFill>
                    <a:srgbClr val="0070C0"/>
                  </a:solidFill>
                </a:rPr>
                <a:t>pri</a:t>
              </a:r>
              <a:r>
                <a:rPr lang="en-US" dirty="0">
                  <a:solidFill>
                    <a:srgbClr val="0070C0"/>
                  </a:solidFill>
                </a:rPr>
                <a:t>’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cxnSp>
          <p:nvCxnSpPr>
            <p:cNvPr id="28" name="Straight Arrow Connector 27"/>
            <p:cNvCxnSpPr>
              <a:endCxn id="5" idx="0"/>
            </p:cNvCxnSpPr>
            <p:nvPr/>
          </p:nvCxnSpPr>
          <p:spPr>
            <a:xfrm rot="5400000">
              <a:off x="1604688" y="2759470"/>
              <a:ext cx="628616" cy="0"/>
            </a:xfrm>
            <a:prstGeom prst="straightConnector1">
              <a:avLst/>
            </a:prstGeom>
            <a:ln>
              <a:prstDash val="sysDash"/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72731" name="TextBox 29"/>
            <p:cNvSpPr txBox="1">
              <a:spLocks noChangeArrowheads="1"/>
            </p:cNvSpPr>
            <p:nvPr/>
          </p:nvSpPr>
          <p:spPr bwMode="auto">
            <a:xfrm>
              <a:off x="786048" y="2075295"/>
              <a:ext cx="236769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Previous private key </a:t>
              </a:r>
              <a:r>
                <a:rPr lang="en-US">
                  <a:solidFill>
                    <a:srgbClr val="0070C0"/>
                  </a:solidFill>
                  <a:latin typeface="Calibri" pitchFamily="34" charset="0"/>
                </a:rPr>
                <a:t>pri</a:t>
              </a:r>
            </a:p>
          </p:txBody>
        </p:sp>
      </p:grpSp>
      <p:grpSp>
        <p:nvGrpSpPr>
          <p:cNvPr id="62" name="Group 61"/>
          <p:cNvGrpSpPr>
            <a:grpSpLocks/>
          </p:cNvGrpSpPr>
          <p:nvPr/>
        </p:nvGrpSpPr>
        <p:grpSpPr bwMode="auto">
          <a:xfrm>
            <a:off x="6010275" y="1798638"/>
            <a:ext cx="2347913" cy="1984375"/>
            <a:chOff x="6010467" y="1798296"/>
            <a:chExt cx="2348205" cy="1985056"/>
          </a:xfrm>
        </p:grpSpPr>
        <p:sp>
          <p:nvSpPr>
            <p:cNvPr id="6" name="Rectangle 5"/>
            <p:cNvSpPr/>
            <p:nvPr/>
          </p:nvSpPr>
          <p:spPr>
            <a:xfrm>
              <a:off x="6010467" y="3073495"/>
              <a:ext cx="2348205" cy="70985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Compute encryptions of </a:t>
              </a:r>
              <a:r>
                <a:rPr lang="en-US" dirty="0">
                  <a:solidFill>
                    <a:srgbClr val="0070C0"/>
                  </a:solidFill>
                </a:rPr>
                <a:t>K</a:t>
              </a:r>
              <a:r>
                <a:rPr lang="en-US" dirty="0"/>
                <a:t>, </a:t>
              </a:r>
              <a:r>
                <a:rPr lang="en-US" dirty="0">
                  <a:solidFill>
                    <a:srgbClr val="0070C0"/>
                  </a:solidFill>
                </a:rPr>
                <a:t>P(K) </a:t>
              </a:r>
              <a:r>
                <a:rPr lang="en-US" dirty="0">
                  <a:solidFill>
                    <a:schemeClr val="tx1"/>
                  </a:solidFill>
                </a:rPr>
                <a:t>under </a:t>
              </a:r>
              <a:r>
                <a:rPr lang="en-US" dirty="0">
                  <a:solidFill>
                    <a:srgbClr val="0070C0"/>
                  </a:solidFill>
                </a:rPr>
                <a:t>pub’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cxnSp>
          <p:nvCxnSpPr>
            <p:cNvPr id="32" name="Straight Arrow Connector 31"/>
            <p:cNvCxnSpPr>
              <a:stCxn id="72728" idx="2"/>
              <a:endCxn id="6" idx="0"/>
            </p:cNvCxnSpPr>
            <p:nvPr/>
          </p:nvCxnSpPr>
          <p:spPr>
            <a:xfrm rot="16200000" flipH="1">
              <a:off x="6870137" y="2758269"/>
              <a:ext cx="628866" cy="1587"/>
            </a:xfrm>
            <a:prstGeom prst="straightConnector1">
              <a:avLst/>
            </a:prstGeom>
            <a:ln>
              <a:prstDash val="sysDash"/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72728" name="TextBox 32"/>
            <p:cNvSpPr txBox="1">
              <a:spLocks noChangeArrowheads="1"/>
            </p:cNvSpPr>
            <p:nvPr/>
          </p:nvSpPr>
          <p:spPr bwMode="auto">
            <a:xfrm>
              <a:off x="6069464" y="1798296"/>
              <a:ext cx="2228623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Encryption of </a:t>
              </a:r>
              <a:r>
                <a:rPr lang="en-US">
                  <a:solidFill>
                    <a:srgbClr val="0070C0"/>
                  </a:solidFill>
                  <a:latin typeface="Calibri" pitchFamily="34" charset="0"/>
                </a:rPr>
                <a:t>K</a:t>
              </a:r>
              <a:r>
                <a:rPr lang="en-US">
                  <a:latin typeface="Calibri" pitchFamily="34" charset="0"/>
                </a:rPr>
                <a:t> under</a:t>
              </a:r>
            </a:p>
            <a:p>
              <a:r>
                <a:rPr lang="en-US">
                  <a:latin typeface="Calibri" pitchFamily="34" charset="0"/>
                </a:rPr>
                <a:t>previous public key</a:t>
              </a:r>
            </a:p>
          </p:txBody>
        </p:sp>
      </p:grpSp>
      <p:grpSp>
        <p:nvGrpSpPr>
          <p:cNvPr id="68" name="Group 67"/>
          <p:cNvGrpSpPr>
            <a:grpSpLocks/>
          </p:cNvGrpSpPr>
          <p:nvPr/>
        </p:nvGrpSpPr>
        <p:grpSpPr bwMode="auto">
          <a:xfrm>
            <a:off x="6010275" y="3784600"/>
            <a:ext cx="2992438" cy="2328863"/>
            <a:chOff x="6010467" y="3784146"/>
            <a:chExt cx="2992542" cy="2329920"/>
          </a:xfrm>
        </p:grpSpPr>
        <p:grpSp>
          <p:nvGrpSpPr>
            <p:cNvPr id="72719" name="Group 64"/>
            <p:cNvGrpSpPr>
              <a:grpSpLocks/>
            </p:cNvGrpSpPr>
            <p:nvPr/>
          </p:nvGrpSpPr>
          <p:grpSpPr bwMode="auto">
            <a:xfrm>
              <a:off x="6010467" y="3784146"/>
              <a:ext cx="2992542" cy="2206111"/>
              <a:chOff x="6010467" y="3784146"/>
              <a:chExt cx="2992542" cy="2206111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6010467" y="4759313"/>
                <a:ext cx="2347995" cy="708346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/>
                  <a:t>Randomize encryptions of </a:t>
                </a:r>
                <a:r>
                  <a:rPr lang="en-US" dirty="0">
                    <a:solidFill>
                      <a:srgbClr val="0070C0"/>
                    </a:solidFill>
                  </a:rPr>
                  <a:t>K</a:t>
                </a:r>
                <a:r>
                  <a:rPr lang="en-US" dirty="0"/>
                  <a:t>, </a:t>
                </a:r>
                <a:r>
                  <a:rPr lang="en-US" dirty="0">
                    <a:solidFill>
                      <a:srgbClr val="0070C0"/>
                    </a:solidFill>
                  </a:rPr>
                  <a:t>P(K)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  <p:grpSp>
            <p:nvGrpSpPr>
              <p:cNvPr id="72722" name="Group 63"/>
              <p:cNvGrpSpPr>
                <a:grpSpLocks/>
              </p:cNvGrpSpPr>
              <p:nvPr/>
            </p:nvGrpSpPr>
            <p:grpSpPr bwMode="auto">
              <a:xfrm>
                <a:off x="7183776" y="3784146"/>
                <a:ext cx="1819233" cy="975256"/>
                <a:chOff x="7183776" y="3784146"/>
                <a:chExt cx="1819233" cy="975256"/>
              </a:xfrm>
            </p:grpSpPr>
            <p:cxnSp>
              <p:nvCxnSpPr>
                <p:cNvPr id="19" name="Straight Arrow Connector 18"/>
                <p:cNvCxnSpPr>
                  <a:stCxn id="6" idx="2"/>
                  <a:endCxn id="9" idx="0"/>
                </p:cNvCxnSpPr>
                <p:nvPr/>
              </p:nvCxnSpPr>
              <p:spPr>
                <a:xfrm rot="5400000">
                  <a:off x="6696881" y="4270936"/>
                  <a:ext cx="975168" cy="1587"/>
                </a:xfrm>
                <a:prstGeom prst="straightConnector1">
                  <a:avLst/>
                </a:prstGeom>
                <a:ln>
                  <a:prstDash val="sysDash"/>
                  <a:tailEnd type="arrow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2725" name="TextBox 46"/>
                <p:cNvSpPr txBox="1">
                  <a:spLocks noChangeArrowheads="1"/>
                </p:cNvSpPr>
                <p:nvPr/>
              </p:nvSpPr>
              <p:spPr bwMode="auto">
                <a:xfrm>
                  <a:off x="7277729" y="3922751"/>
                  <a:ext cx="1725280" cy="6463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Calibri" pitchFamily="34" charset="0"/>
                    </a:rPr>
                    <a:t>Encryption of </a:t>
                  </a:r>
                  <a:r>
                    <a:rPr lang="en-US">
                      <a:solidFill>
                        <a:srgbClr val="0070C0"/>
                      </a:solidFill>
                      <a:latin typeface="Calibri" pitchFamily="34" charset="0"/>
                    </a:rPr>
                    <a:t>K, </a:t>
                  </a:r>
                </a:p>
                <a:p>
                  <a:r>
                    <a:rPr lang="en-US">
                      <a:solidFill>
                        <a:srgbClr val="0070C0"/>
                      </a:solidFill>
                      <a:latin typeface="Calibri" pitchFamily="34" charset="0"/>
                    </a:rPr>
                    <a:t>P(K)</a:t>
                  </a:r>
                  <a:r>
                    <a:rPr lang="en-US">
                      <a:latin typeface="Calibri" pitchFamily="34" charset="0"/>
                    </a:rPr>
                    <a:t> under </a:t>
                  </a:r>
                  <a:r>
                    <a:rPr lang="en-US">
                      <a:solidFill>
                        <a:srgbClr val="0070C0"/>
                      </a:solidFill>
                      <a:latin typeface="Calibri" pitchFamily="34" charset="0"/>
                    </a:rPr>
                    <a:t>pub’</a:t>
                  </a:r>
                </a:p>
              </p:txBody>
            </p:sp>
          </p:grpSp>
          <p:cxnSp>
            <p:nvCxnSpPr>
              <p:cNvPr id="54" name="Straight Arrow Connector 53"/>
              <p:cNvCxnSpPr>
                <a:stCxn id="9" idx="2"/>
              </p:cNvCxnSpPr>
              <p:nvPr/>
            </p:nvCxnSpPr>
            <p:spPr>
              <a:xfrm rot="16200000" flipH="1">
                <a:off x="6923995" y="5728922"/>
                <a:ext cx="522525" cy="0"/>
              </a:xfrm>
              <a:prstGeom prst="straightConnector1">
                <a:avLst/>
              </a:prstGeom>
              <a:ln>
                <a:prstDash val="sysDash"/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720" name="TextBox 56"/>
            <p:cNvSpPr txBox="1">
              <a:spLocks noChangeArrowheads="1"/>
            </p:cNvSpPr>
            <p:nvPr/>
          </p:nvSpPr>
          <p:spPr bwMode="auto">
            <a:xfrm>
              <a:off x="7277729" y="5467735"/>
              <a:ext cx="1614673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Encryption of </a:t>
              </a:r>
              <a:r>
                <a:rPr lang="en-US">
                  <a:solidFill>
                    <a:srgbClr val="0070C0"/>
                  </a:solidFill>
                  <a:latin typeface="Calibri" pitchFamily="34" charset="0"/>
                </a:rPr>
                <a:t>K</a:t>
              </a:r>
            </a:p>
            <a:p>
              <a:r>
                <a:rPr lang="en-US">
                  <a:latin typeface="Calibri" pitchFamily="34" charset="0"/>
                </a:rPr>
                <a:t>under </a:t>
              </a:r>
              <a:r>
                <a:rPr lang="en-US">
                  <a:solidFill>
                    <a:srgbClr val="0070C0"/>
                  </a:solidFill>
                  <a:latin typeface="Calibri" pitchFamily="34" charset="0"/>
                </a:rPr>
                <a:t>pub’</a:t>
              </a:r>
            </a:p>
          </p:txBody>
        </p:sp>
      </p:grpSp>
      <p:grpSp>
        <p:nvGrpSpPr>
          <p:cNvPr id="67" name="Group 66"/>
          <p:cNvGrpSpPr>
            <a:grpSpLocks/>
          </p:cNvGrpSpPr>
          <p:nvPr/>
        </p:nvGrpSpPr>
        <p:grpSpPr bwMode="auto">
          <a:xfrm>
            <a:off x="158750" y="3784600"/>
            <a:ext cx="5851525" cy="2205038"/>
            <a:chOff x="158624" y="3784145"/>
            <a:chExt cx="5851843" cy="2206113"/>
          </a:xfrm>
        </p:grpSpPr>
        <p:sp>
          <p:nvSpPr>
            <p:cNvPr id="11" name="Rectangle 10"/>
            <p:cNvSpPr/>
            <p:nvPr/>
          </p:nvSpPr>
          <p:spPr>
            <a:xfrm>
              <a:off x="684116" y="4759345"/>
              <a:ext cx="2470284" cy="70837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Decrypt using </a:t>
              </a:r>
              <a:r>
                <a:rPr lang="en-US" dirty="0" err="1">
                  <a:solidFill>
                    <a:srgbClr val="0070C0"/>
                  </a:solidFill>
                </a:rPr>
                <a:t>pri</a:t>
              </a:r>
              <a:r>
                <a:rPr lang="en-US" dirty="0">
                  <a:solidFill>
                    <a:srgbClr val="0070C0"/>
                  </a:solidFill>
                </a:rPr>
                <a:t>’ </a:t>
              </a:r>
              <a:r>
                <a:rPr lang="en-US" dirty="0"/>
                <a:t>and </a:t>
              </a:r>
              <a:r>
                <a:rPr lang="en-US" b="1" dirty="0"/>
                <a:t>output </a:t>
              </a:r>
              <a:r>
                <a:rPr lang="en-US" b="1" dirty="0">
                  <a:solidFill>
                    <a:srgbClr val="0070C0"/>
                  </a:solidFill>
                </a:rPr>
                <a:t>P(K)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cxnSp>
          <p:nvCxnSpPr>
            <p:cNvPr id="21" name="Straight Arrow Connector 20"/>
            <p:cNvCxnSpPr>
              <a:endCxn id="11" idx="3"/>
            </p:cNvCxnSpPr>
            <p:nvPr/>
          </p:nvCxnSpPr>
          <p:spPr>
            <a:xfrm rot="10800000">
              <a:off x="3154400" y="5113531"/>
              <a:ext cx="285606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72714" name="TextBox 21"/>
            <p:cNvSpPr txBox="1">
              <a:spLocks noChangeArrowheads="1"/>
            </p:cNvSpPr>
            <p:nvPr/>
          </p:nvSpPr>
          <p:spPr bwMode="auto">
            <a:xfrm>
              <a:off x="3508319" y="4480640"/>
              <a:ext cx="1874359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Encryption of </a:t>
              </a:r>
              <a:r>
                <a:rPr lang="en-US">
                  <a:solidFill>
                    <a:srgbClr val="0070C0"/>
                  </a:solidFill>
                  <a:latin typeface="Calibri" pitchFamily="34" charset="0"/>
                </a:rPr>
                <a:t>P(K)</a:t>
              </a:r>
            </a:p>
            <a:p>
              <a:r>
                <a:rPr lang="en-US">
                  <a:latin typeface="Calibri" pitchFamily="34" charset="0"/>
                </a:rPr>
                <a:t>under </a:t>
              </a:r>
              <a:r>
                <a:rPr lang="en-US">
                  <a:solidFill>
                    <a:srgbClr val="0070C0"/>
                  </a:solidFill>
                  <a:latin typeface="Calibri" pitchFamily="34" charset="0"/>
                </a:rPr>
                <a:t>pub’</a:t>
              </a:r>
            </a:p>
          </p:txBody>
        </p:sp>
        <p:cxnSp>
          <p:nvCxnSpPr>
            <p:cNvPr id="35" name="Straight Arrow Connector 34"/>
            <p:cNvCxnSpPr>
              <a:stCxn id="5" idx="2"/>
              <a:endCxn id="11" idx="0"/>
            </p:cNvCxnSpPr>
            <p:nvPr/>
          </p:nvCxnSpPr>
          <p:spPr>
            <a:xfrm rot="5400000">
              <a:off x="1430863" y="4270952"/>
              <a:ext cx="975200" cy="1588"/>
            </a:xfrm>
            <a:prstGeom prst="straightConnector1">
              <a:avLst/>
            </a:prstGeom>
            <a:ln>
              <a:prstDash val="sysDash"/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72716" name="TextBox 50"/>
            <p:cNvSpPr txBox="1">
              <a:spLocks noChangeArrowheads="1"/>
            </p:cNvSpPr>
            <p:nvPr/>
          </p:nvSpPr>
          <p:spPr bwMode="auto">
            <a:xfrm>
              <a:off x="177469" y="3922754"/>
              <a:ext cx="1740733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Calibri" pitchFamily="34" charset="0"/>
                </a:rPr>
                <a:t>New private key </a:t>
              </a:r>
            </a:p>
            <a:p>
              <a:r>
                <a:rPr lang="en-US">
                  <a:solidFill>
                    <a:srgbClr val="0070C0"/>
                  </a:solidFill>
                  <a:latin typeface="Calibri" pitchFamily="34" charset="0"/>
                </a:rPr>
                <a:t>pri'</a:t>
              </a:r>
            </a:p>
          </p:txBody>
        </p:sp>
        <p:cxnSp>
          <p:nvCxnSpPr>
            <p:cNvPr id="58" name="Straight Arrow Connector 57"/>
            <p:cNvCxnSpPr>
              <a:stCxn id="11" idx="2"/>
            </p:cNvCxnSpPr>
            <p:nvPr/>
          </p:nvCxnSpPr>
          <p:spPr>
            <a:xfrm rot="16200000" flipH="1">
              <a:off x="1657986" y="5728987"/>
              <a:ext cx="522543" cy="0"/>
            </a:xfrm>
            <a:prstGeom prst="straightConnector1">
              <a:avLst/>
            </a:prstGeom>
            <a:ln>
              <a:prstDash val="sysDash"/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72718" name="TextBox 59"/>
            <p:cNvSpPr txBox="1">
              <a:spLocks noChangeArrowheads="1"/>
            </p:cNvSpPr>
            <p:nvPr/>
          </p:nvSpPr>
          <p:spPr bwMode="auto">
            <a:xfrm>
              <a:off x="158624" y="5505059"/>
              <a:ext cx="174073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Calibri" pitchFamily="34" charset="0"/>
                </a:rPr>
                <a:t>Private key </a:t>
              </a:r>
              <a:r>
                <a:rPr lang="en-US">
                  <a:solidFill>
                    <a:srgbClr val="0070C0"/>
                  </a:solidFill>
                  <a:latin typeface="Calibri" pitchFamily="34" charset="0"/>
                </a:rPr>
                <a:t>pri'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Secure Hardware Components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35000" y="1417638"/>
            <a:ext cx="7953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alibri" pitchFamily="34" charset="0"/>
              </a:rPr>
              <a:t>Can we rely on secure hardware to achieve leakage resilience?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35000" y="2165350"/>
            <a:ext cx="7853363" cy="2678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Yes, but it would be nice if it is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  <a:latin typeface="+mn-lt"/>
                <a:cs typeface="+mn-cs"/>
              </a:rPr>
              <a:t>Independent from protected functionality:</a:t>
            </a:r>
            <a:r>
              <a:rPr lang="en-US" sz="2400" dirty="0">
                <a:latin typeface="+mn-lt"/>
                <a:cs typeface="+mn-cs"/>
              </a:rPr>
              <a:t> amount and function of hardware should be same for all applications</a:t>
            </a:r>
            <a:br>
              <a:rPr lang="en-US" sz="2400" dirty="0">
                <a:latin typeface="+mn-lt"/>
                <a:cs typeface="+mn-cs"/>
              </a:rPr>
            </a:br>
            <a:endParaRPr lang="en-US" sz="24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  <a:latin typeface="+mn-lt"/>
                <a:cs typeface="+mn-cs"/>
              </a:rPr>
              <a:t>Memory-less:</a:t>
            </a:r>
            <a:r>
              <a:rPr lang="en-US" sz="2400" dirty="0">
                <a:latin typeface="+mn-lt"/>
                <a:cs typeface="+mn-cs"/>
              </a:rPr>
              <a:t> secure against adversaries with a drill</a:t>
            </a:r>
            <a:br>
              <a:rPr lang="en-US" sz="2400" dirty="0">
                <a:latin typeface="+mn-lt"/>
                <a:cs typeface="+mn-cs"/>
              </a:rPr>
            </a:br>
            <a:endParaRPr lang="en-US" sz="24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  <a:latin typeface="+mn-lt"/>
                <a:cs typeface="+mn-cs"/>
              </a:rPr>
              <a:t>Testable:</a:t>
            </a:r>
            <a:r>
              <a:rPr lang="en-US" sz="2400" dirty="0">
                <a:latin typeface="+mn-lt"/>
                <a:cs typeface="+mn-cs"/>
              </a:rPr>
              <a:t> operates on inputs from a known distribution</a:t>
            </a:r>
            <a:endParaRPr lang="en-US" sz="24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Achieving Resilience - Robustness</a:t>
            </a: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1158875" y="3257550"/>
            <a:ext cx="1268413" cy="963613"/>
            <a:chOff x="762572" y="5334460"/>
            <a:chExt cx="1269386" cy="964403"/>
          </a:xfrm>
        </p:grpSpPr>
        <p:pic>
          <p:nvPicPr>
            <p:cNvPr id="74772" name="Picture 2" descr="C:\Users\Greebo\AppData\Local\Microsoft\Windows\Temporary Internet Files\Content.IE5\3HXOI5EJ\MCDD00820_0000[1]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23950" y="5334460"/>
              <a:ext cx="541077" cy="536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4773" name="TextBox 10"/>
            <p:cNvSpPr txBox="1">
              <a:spLocks noChangeArrowheads="1"/>
            </p:cNvSpPr>
            <p:nvPr/>
          </p:nvSpPr>
          <p:spPr bwMode="auto">
            <a:xfrm>
              <a:off x="762572" y="5929531"/>
              <a:ext cx="12693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Leaks </a:t>
              </a:r>
              <a:r>
                <a:rPr lang="en-US">
                  <a:solidFill>
                    <a:srgbClr val="0070C0"/>
                  </a:solidFill>
                  <a:latin typeface="Calibri" pitchFamily="34" charset="0"/>
                </a:rPr>
                <a:t>n</a:t>
              </a:r>
              <a:r>
                <a:rPr lang="en-US">
                  <a:latin typeface="Calibri" pitchFamily="34" charset="0"/>
                </a:rPr>
                <a:t> bits</a:t>
              </a:r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2524125" y="2989263"/>
            <a:ext cx="2513013" cy="1717675"/>
            <a:chOff x="2127570" y="5066376"/>
            <a:chExt cx="2513237" cy="1718669"/>
          </a:xfrm>
        </p:grpSpPr>
        <p:sp>
          <p:nvSpPr>
            <p:cNvPr id="13" name="Right Arrow 12"/>
            <p:cNvSpPr/>
            <p:nvPr/>
          </p:nvSpPr>
          <p:spPr>
            <a:xfrm>
              <a:off x="2127570" y="5468245"/>
              <a:ext cx="860502" cy="268443"/>
            </a:xfrm>
            <a:prstGeom prst="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74767" name="Picture 2" descr="C:\Users\Greebo\AppData\Local\Microsoft\Windows\Temporary Internet Files\Content.IE5\3HXOI5EJ\MCDD00820_0000[1]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336381" y="5066376"/>
              <a:ext cx="541077" cy="536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4768" name="Picture 2" descr="C:\Users\Greebo\AppData\Local\Microsoft\Windows\Temporary Internet Files\Content.IE5\3HXOI5EJ\MCDD00820_0000[1]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77458" y="5066376"/>
              <a:ext cx="541077" cy="536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4769" name="Picture 2" descr="C:\Users\Greebo\AppData\Local\Microsoft\Windows\Temporary Internet Files\Content.IE5\3HXOI5EJ\MCDD00820_0000[1]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336381" y="5602544"/>
              <a:ext cx="541077" cy="536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4770" name="Picture 2" descr="C:\Users\Greebo\AppData\Local\Microsoft\Windows\Temporary Internet Files\Content.IE5\3HXOI5EJ\MCDD00820_0000[1]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77458" y="5602545"/>
              <a:ext cx="541077" cy="536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4771" name="TextBox 17"/>
            <p:cNvSpPr txBox="1">
              <a:spLocks noChangeArrowheads="1"/>
            </p:cNvSpPr>
            <p:nvPr/>
          </p:nvSpPr>
          <p:spPr bwMode="auto">
            <a:xfrm>
              <a:off x="3133600" y="6138714"/>
              <a:ext cx="1507207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Calibri" pitchFamily="34" charset="0"/>
                </a:rPr>
                <a:t>Size grows by </a:t>
              </a:r>
            </a:p>
            <a:p>
              <a:pPr algn="ctr"/>
              <a:r>
                <a:rPr lang="en-US">
                  <a:latin typeface="Calibri" pitchFamily="34" charset="0"/>
                </a:rPr>
                <a:t>function of </a:t>
              </a:r>
              <a:r>
                <a:rPr lang="en-US">
                  <a:solidFill>
                    <a:srgbClr val="0070C0"/>
                  </a:solidFill>
                  <a:latin typeface="Calibri" pitchFamily="34" charset="0"/>
                </a:rPr>
                <a:t>n</a:t>
              </a:r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1828800" y="2357438"/>
            <a:ext cx="6119813" cy="1546225"/>
            <a:chOff x="1433015" y="4435522"/>
            <a:chExt cx="6120033" cy="1545269"/>
          </a:xfrm>
        </p:grpSpPr>
        <p:sp>
          <p:nvSpPr>
            <p:cNvPr id="20" name="Right Arrow 19"/>
            <p:cNvSpPr/>
            <p:nvPr/>
          </p:nvSpPr>
          <p:spPr>
            <a:xfrm>
              <a:off x="4620830" y="5487383"/>
              <a:ext cx="862044" cy="268122"/>
            </a:xfrm>
            <a:prstGeom prst="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4764" name="TextBox 20"/>
            <p:cNvSpPr txBox="1">
              <a:spLocks noChangeArrowheads="1"/>
            </p:cNvSpPr>
            <p:nvPr/>
          </p:nvSpPr>
          <p:spPr bwMode="auto">
            <a:xfrm>
              <a:off x="5668493" y="5334460"/>
              <a:ext cx="1884555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Leakage grows by </a:t>
              </a:r>
            </a:p>
            <a:p>
              <a:r>
                <a:rPr lang="en-US">
                  <a:latin typeface="Calibri" pitchFamily="34" charset="0"/>
                </a:rPr>
                <a:t>unknown amount</a:t>
              </a:r>
            </a:p>
          </p:txBody>
        </p:sp>
        <p:sp>
          <p:nvSpPr>
            <p:cNvPr id="22" name="Curved Down Arrow 21"/>
            <p:cNvSpPr/>
            <p:nvPr/>
          </p:nvSpPr>
          <p:spPr>
            <a:xfrm flipH="1">
              <a:off x="1433015" y="4435522"/>
              <a:ext cx="5472310" cy="631434"/>
            </a:xfrm>
            <a:prstGeom prst="curved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68275" y="1684338"/>
            <a:ext cx="40941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alibri" pitchFamily="34" charset="0"/>
              </a:rPr>
              <a:t>Leakage depends on the device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68275" y="4929188"/>
            <a:ext cx="76517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alibri" pitchFamily="34" charset="0"/>
              </a:rPr>
              <a:t>Robustness [GKPV09]: </a:t>
            </a:r>
            <a:r>
              <a:rPr lang="en-US" sz="2400">
                <a:latin typeface="Calibri" pitchFamily="34" charset="0"/>
              </a:rPr>
              <a:t>more leakage -&gt; stronger assumption</a:t>
            </a:r>
            <a:br>
              <a:rPr lang="en-US" sz="2400">
                <a:latin typeface="Calibri" pitchFamily="34" charset="0"/>
              </a:rPr>
            </a:br>
            <a:r>
              <a:rPr lang="en-US" sz="2400">
                <a:latin typeface="Calibri" pitchFamily="34" charset="0"/>
              </a:rPr>
              <a:t>but security parameter stays the same</a:t>
            </a:r>
            <a:endParaRPr lang="en-US" sz="2400">
              <a:solidFill>
                <a:srgbClr val="FF0000"/>
              </a:solidFill>
              <a:latin typeface="Calibri" pitchFamily="34" charset="0"/>
            </a:endParaRPr>
          </a:p>
        </p:txBody>
      </p: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2897188" y="5864225"/>
            <a:ext cx="2752725" cy="536575"/>
            <a:chOff x="5878366" y="5595926"/>
            <a:chExt cx="2753508" cy="536169"/>
          </a:xfrm>
        </p:grpSpPr>
        <p:pic>
          <p:nvPicPr>
            <p:cNvPr id="74760" name="Picture 2" descr="C:\Users\Greebo\AppData\Local\Microsoft\Windows\Temporary Internet Files\Content.IE5\3HXOI5EJ\MCDD00820_0000[1]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878366" y="5595926"/>
              <a:ext cx="541077" cy="536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2" descr="C:\Users\Greebo\AppData\Local\Microsoft\Windows\Temporary Internet Files\Content.IE5\3HXOI5EJ\MCDD00820_0000[1].wmf"/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8090797" y="5595926"/>
              <a:ext cx="541077" cy="536169"/>
            </a:xfrm>
            <a:prstGeom prst="rect">
              <a:avLst/>
            </a:prstGeom>
            <a:noFill/>
          </p:spPr>
        </p:pic>
        <p:sp>
          <p:nvSpPr>
            <p:cNvPr id="27" name="Right Arrow 26"/>
            <p:cNvSpPr/>
            <p:nvPr/>
          </p:nvSpPr>
          <p:spPr>
            <a:xfrm>
              <a:off x="6786674" y="5727589"/>
              <a:ext cx="860670" cy="268084"/>
            </a:xfrm>
            <a:prstGeom prst="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Security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28663" y="1600200"/>
            <a:ext cx="44862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Observations:</a:t>
            </a:r>
          </a:p>
          <a:p>
            <a:pPr lvl="1"/>
            <a:r>
              <a:rPr lang="en-US">
                <a:latin typeface="Calibri" pitchFamily="34" charset="0"/>
              </a:rPr>
              <a:t>After each round </a:t>
            </a:r>
            <a:br>
              <a:rPr lang="en-US">
                <a:latin typeface="Calibri" pitchFamily="34" charset="0"/>
              </a:rPr>
            </a:br>
            <a:r>
              <a:rPr lang="en-US">
                <a:solidFill>
                  <a:srgbClr val="0070C0"/>
                </a:solidFill>
                <a:latin typeface="Calibri" pitchFamily="34" charset="0"/>
              </a:rPr>
              <a:t>Memory A</a:t>
            </a:r>
            <a:r>
              <a:rPr lang="en-US">
                <a:latin typeface="Calibri" pitchFamily="34" charset="0"/>
              </a:rPr>
              <a:t>: a fresh private key</a:t>
            </a:r>
            <a:br>
              <a:rPr lang="en-US">
                <a:latin typeface="Calibri" pitchFamily="34" charset="0"/>
              </a:rPr>
            </a:br>
            <a:r>
              <a:rPr lang="en-US">
                <a:solidFill>
                  <a:srgbClr val="0070C0"/>
                </a:solidFill>
                <a:latin typeface="Calibri" pitchFamily="34" charset="0"/>
              </a:rPr>
              <a:t>Memory B</a:t>
            </a:r>
            <a:r>
              <a:rPr lang="en-US">
                <a:latin typeface="Calibri" pitchFamily="34" charset="0"/>
              </a:rPr>
              <a:t>: a fresh encryption of 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K</a:t>
            </a:r>
            <a:r>
              <a:rPr lang="en-US">
                <a:latin typeface="Calibri" pitchFamily="34" charset="0"/>
              </a:rPr>
              <a:t>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486400" y="1600200"/>
            <a:ext cx="3049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Clearly secure without leakage</a:t>
            </a:r>
          </a:p>
          <a:p>
            <a:r>
              <a:rPr lang="en-US">
                <a:latin typeface="Calibri" pitchFamily="34" charset="0"/>
              </a:rPr>
              <a:t>But uninteresting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28663" y="3449638"/>
            <a:ext cx="29130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Consider leakage structure in</a:t>
            </a:r>
          </a:p>
          <a:p>
            <a:r>
              <a:rPr lang="en-US">
                <a:latin typeface="Calibri" pitchFamily="34" charset="0"/>
              </a:rPr>
              <a:t>each round:</a:t>
            </a:r>
          </a:p>
        </p:txBody>
      </p: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4592638" y="3571875"/>
            <a:ext cx="3660775" cy="1216025"/>
            <a:chOff x="4592995" y="3571106"/>
            <a:chExt cx="3660709" cy="1216089"/>
          </a:xfrm>
        </p:grpSpPr>
        <p:sp>
          <p:nvSpPr>
            <p:cNvPr id="9" name="Rectangle 8"/>
            <p:cNvSpPr/>
            <p:nvPr/>
          </p:nvSpPr>
          <p:spPr>
            <a:xfrm>
              <a:off x="6778943" y="3571106"/>
              <a:ext cx="1474761" cy="3921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C</a:t>
              </a:r>
              <a:endParaRPr lang="en-US" dirty="0"/>
            </a:p>
          </p:txBody>
        </p:sp>
        <p:cxnSp>
          <p:nvCxnSpPr>
            <p:cNvPr id="13" name="Straight Arrow Connector 12"/>
            <p:cNvCxnSpPr>
              <a:stCxn id="9" idx="2"/>
              <a:endCxn id="11" idx="0"/>
            </p:cNvCxnSpPr>
            <p:nvPr/>
          </p:nvCxnSpPr>
          <p:spPr>
            <a:xfrm rot="5400000">
              <a:off x="7310731" y="4168037"/>
              <a:ext cx="41118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4592995" y="3571106"/>
              <a:ext cx="1474760" cy="3921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err="1">
                  <a:latin typeface="Arial" pitchFamily="34" charset="0"/>
                  <a:cs typeface="Arial" pitchFamily="34" charset="0"/>
                </a:rPr>
                <a:t>pri</a:t>
              </a:r>
              <a:r>
                <a:rPr lang="en-US" dirty="0"/>
                <a:t>, </a:t>
              </a:r>
              <a:r>
                <a:rPr lang="en-US" dirty="0">
                  <a:latin typeface="Arial"/>
                </a:rPr>
                <a:t>pri</a:t>
              </a:r>
              <a:r>
                <a:rPr lang="en-US" baseline="-25000" dirty="0"/>
                <a:t>0</a:t>
              </a:r>
              <a:endParaRPr lang="en-US" baseline="-250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592995" y="4372836"/>
              <a:ext cx="1474760" cy="4143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Arial"/>
                </a:rPr>
                <a:t>pri</a:t>
              </a:r>
              <a:r>
                <a:rPr lang="en-US" baseline="-25000" dirty="0"/>
                <a:t>0</a:t>
              </a:r>
              <a:r>
                <a:rPr lang="en-US" dirty="0">
                  <a:latin typeface="Arial"/>
                </a:rPr>
                <a:t>, C</a:t>
              </a:r>
              <a:r>
                <a:rPr lang="en-US" baseline="-25000" dirty="0">
                  <a:latin typeface="Arial"/>
                </a:rPr>
                <a:t>r</a:t>
              </a:r>
              <a:endParaRPr lang="en-US" baseline="-25000" dirty="0">
                <a:latin typeface="Arial"/>
              </a:endParaRPr>
            </a:p>
          </p:txBody>
        </p:sp>
        <p:cxnSp>
          <p:nvCxnSpPr>
            <p:cNvPr id="12" name="Straight Arrow Connector 11"/>
            <p:cNvCxnSpPr>
              <a:stCxn id="8" idx="3"/>
              <a:endCxn id="9" idx="1"/>
            </p:cNvCxnSpPr>
            <p:nvPr/>
          </p:nvCxnSpPr>
          <p:spPr>
            <a:xfrm>
              <a:off x="6067755" y="3766379"/>
              <a:ext cx="711187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11" idx="1"/>
              <a:endCxn id="10" idx="3"/>
            </p:cNvCxnSpPr>
            <p:nvPr/>
          </p:nvCxnSpPr>
          <p:spPr>
            <a:xfrm rot="10800000">
              <a:off x="6067755" y="4580809"/>
              <a:ext cx="71118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/>
          <p:cNvSpPr/>
          <p:nvPr/>
        </p:nvSpPr>
        <p:spPr>
          <a:xfrm>
            <a:off x="4479925" y="3449638"/>
            <a:ext cx="1698625" cy="635000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479925" y="4257675"/>
            <a:ext cx="1698625" cy="633413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28663" y="4575175"/>
            <a:ext cx="358775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alibri" pitchFamily="34" charset="0"/>
              </a:rPr>
              <a:t>Problem:</a:t>
            </a:r>
            <a:r>
              <a:rPr lang="en-US">
                <a:latin typeface="Calibri" pitchFamily="34" charset="0"/>
              </a:rPr>
              <a:t> Leakage on the 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private key</a:t>
            </a:r>
          </a:p>
          <a:p>
            <a:r>
              <a:rPr lang="en-US">
                <a:latin typeface="Calibri" pitchFamily="34" charset="0"/>
              </a:rPr>
              <a:t>both before and after leakage on 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C</a:t>
            </a:r>
          </a:p>
          <a:p>
            <a:r>
              <a:rPr lang="en-US">
                <a:latin typeface="Calibri" pitchFamily="34" charset="0"/>
              </a:rPr>
              <a:t>+ the leakage is adaptive.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669088" y="3451225"/>
            <a:ext cx="1697037" cy="1439863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780213" y="4373563"/>
            <a:ext cx="1473200" cy="414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Randomize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252663" y="5497513"/>
            <a:ext cx="4679950" cy="790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solidFill>
                  <a:schemeClr val="bg1"/>
                </a:solidFill>
              </a:rPr>
              <a:t>Ciphertexts</a:t>
            </a:r>
            <a:r>
              <a:rPr lang="en-US" sz="2400" dirty="0">
                <a:solidFill>
                  <a:schemeClr val="bg1"/>
                </a:solidFill>
              </a:rPr>
              <a:t> are incompressible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5" grpId="1" animBg="1"/>
      <p:bldP spid="17" grpId="0" animBg="1"/>
      <p:bldP spid="19" grpId="0"/>
      <p:bldP spid="16" grpId="0" animBg="1"/>
      <p:bldP spid="16" grpId="1" animBg="1"/>
      <p:bldP spid="11" grpId="0" animBg="1"/>
      <p:bldP spid="2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do we randomize?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19113" y="1663700"/>
            <a:ext cx="8356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alibri" pitchFamily="34" charset="0"/>
              </a:rPr>
              <a:t>Fully homomorphic encryption may not preserve function privacy</a:t>
            </a:r>
          </a:p>
        </p:txBody>
      </p: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817563" y="2616200"/>
            <a:ext cx="6475412" cy="1676400"/>
            <a:chOff x="839755" y="3508310"/>
            <a:chExt cx="6475446" cy="1676412"/>
          </a:xfrm>
        </p:grpSpPr>
        <p:sp>
          <p:nvSpPr>
            <p:cNvPr id="6" name="Rectangle 5"/>
            <p:cNvSpPr/>
            <p:nvPr/>
          </p:nvSpPr>
          <p:spPr>
            <a:xfrm>
              <a:off x="3116242" y="3508310"/>
              <a:ext cx="1866910" cy="78423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/>
                <a:t>Evaluate</a:t>
              </a:r>
              <a:endParaRPr lang="en-US" sz="2400" dirty="0"/>
            </a:p>
          </p:txBody>
        </p:sp>
        <p:sp>
          <p:nvSpPr>
            <p:cNvPr id="76810" name="TextBox 6"/>
            <p:cNvSpPr txBox="1">
              <a:spLocks noChangeArrowheads="1"/>
            </p:cNvSpPr>
            <p:nvPr/>
          </p:nvSpPr>
          <p:spPr bwMode="auto">
            <a:xfrm>
              <a:off x="839755" y="3577030"/>
              <a:ext cx="1530221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Calibri" pitchFamily="34" charset="0"/>
                </a:rPr>
                <a:t>Encryption of message </a:t>
              </a:r>
              <a:r>
                <a:rPr lang="en-US">
                  <a:solidFill>
                    <a:srgbClr val="0070C0"/>
                  </a:solidFill>
                  <a:latin typeface="Calibri" pitchFamily="34" charset="0"/>
                </a:rPr>
                <a:t>M</a:t>
              </a:r>
            </a:p>
          </p:txBody>
        </p:sp>
        <p:cxnSp>
          <p:nvCxnSpPr>
            <p:cNvPr id="9" name="Straight Arrow Connector 8"/>
            <p:cNvCxnSpPr>
              <a:stCxn id="76810" idx="3"/>
              <a:endCxn id="6" idx="1"/>
            </p:cNvCxnSpPr>
            <p:nvPr/>
          </p:nvCxnSpPr>
          <p:spPr>
            <a:xfrm>
              <a:off x="2370113" y="3900426"/>
              <a:ext cx="746129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76813" idx="0"/>
              <a:endCxn id="6" idx="2"/>
            </p:cNvCxnSpPr>
            <p:nvPr/>
          </p:nvCxnSpPr>
          <p:spPr>
            <a:xfrm rot="5400000" flipH="1" flipV="1">
              <a:off x="3787757" y="4552892"/>
              <a:ext cx="52229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76813" name="TextBox 14"/>
            <p:cNvSpPr txBox="1">
              <a:spLocks noChangeArrowheads="1"/>
            </p:cNvSpPr>
            <p:nvPr/>
          </p:nvSpPr>
          <p:spPr bwMode="auto">
            <a:xfrm>
              <a:off x="3283581" y="4815390"/>
              <a:ext cx="153022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Calibri" pitchFamily="34" charset="0"/>
                </a:rPr>
                <a:t>Algorithm </a:t>
              </a:r>
              <a:r>
                <a:rPr lang="en-US">
                  <a:solidFill>
                    <a:srgbClr val="0070C0"/>
                  </a:solidFill>
                  <a:latin typeface="Calibri" pitchFamily="34" charset="0"/>
                </a:rPr>
                <a:t>P</a:t>
              </a:r>
            </a:p>
          </p:txBody>
        </p:sp>
        <p:cxnSp>
          <p:nvCxnSpPr>
            <p:cNvPr id="17" name="Straight Arrow Connector 16"/>
            <p:cNvCxnSpPr>
              <a:stCxn id="6" idx="3"/>
            </p:cNvCxnSpPr>
            <p:nvPr/>
          </p:nvCxnSpPr>
          <p:spPr>
            <a:xfrm>
              <a:off x="4983152" y="3900426"/>
              <a:ext cx="801691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76815" name="TextBox 19"/>
            <p:cNvSpPr txBox="1">
              <a:spLocks noChangeArrowheads="1"/>
            </p:cNvSpPr>
            <p:nvPr/>
          </p:nvSpPr>
          <p:spPr bwMode="auto">
            <a:xfrm>
              <a:off x="5784980" y="3578618"/>
              <a:ext cx="1530221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Calibri" pitchFamily="34" charset="0"/>
                </a:rPr>
                <a:t>Encryption of message </a:t>
              </a:r>
              <a:r>
                <a:rPr lang="en-US">
                  <a:solidFill>
                    <a:srgbClr val="0070C0"/>
                  </a:solidFill>
                  <a:latin typeface="Calibri" pitchFamily="34" charset="0"/>
                </a:rPr>
                <a:t>P(M)</a:t>
              </a:r>
            </a:p>
          </p:txBody>
        </p:sp>
      </p:grp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7105650" y="2546350"/>
            <a:ext cx="1677988" cy="922338"/>
            <a:chOff x="7128591" y="3438531"/>
            <a:chExt cx="1677287" cy="923330"/>
          </a:xfrm>
        </p:grpSpPr>
        <p:sp>
          <p:nvSpPr>
            <p:cNvPr id="22" name="Right Brace 21"/>
            <p:cNvSpPr/>
            <p:nvPr/>
          </p:nvSpPr>
          <p:spPr>
            <a:xfrm>
              <a:off x="7128591" y="3564079"/>
              <a:ext cx="279283" cy="716732"/>
            </a:xfrm>
            <a:prstGeom prst="rightBrac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6808" name="TextBox 22"/>
            <p:cNvSpPr txBox="1">
              <a:spLocks noChangeArrowheads="1"/>
            </p:cNvSpPr>
            <p:nvPr/>
          </p:nvSpPr>
          <p:spPr bwMode="auto">
            <a:xfrm>
              <a:off x="7460958" y="3438531"/>
              <a:ext cx="1344920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May contain</a:t>
              </a:r>
            </a:p>
            <a:p>
              <a:r>
                <a:rPr lang="en-US">
                  <a:latin typeface="Calibri" pitchFamily="34" charset="0"/>
                </a:rPr>
                <a:t>information </a:t>
              </a:r>
            </a:p>
            <a:p>
              <a:r>
                <a:rPr lang="en-US">
                  <a:latin typeface="Calibri" pitchFamily="34" charset="0"/>
                </a:rPr>
                <a:t>about </a:t>
              </a:r>
              <a:r>
                <a:rPr lang="en-US">
                  <a:solidFill>
                    <a:srgbClr val="0070C0"/>
                  </a:solidFill>
                  <a:latin typeface="Calibri" pitchFamily="34" charset="0"/>
                </a:rPr>
                <a:t>P</a:t>
              </a:r>
              <a:endParaRPr lang="en-US">
                <a:latin typeface="Calibri" pitchFamily="34" charset="0"/>
              </a:endParaRPr>
            </a:p>
          </p:txBody>
        </p:sp>
      </p:grp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19113" y="4329113"/>
            <a:ext cx="7964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In our construction </a:t>
            </a:r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M=pri</a:t>
            </a:r>
            <a:r>
              <a:rPr lang="en-US" sz="2400">
                <a:latin typeface="Calibri" pitchFamily="34" charset="0"/>
              </a:rPr>
              <a:t> and </a:t>
            </a:r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P</a:t>
            </a:r>
            <a:r>
              <a:rPr lang="en-US" sz="2400">
                <a:latin typeface="Calibri" pitchFamily="34" charset="0"/>
              </a:rPr>
              <a:t> contains the encryption </a:t>
            </a:r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C</a:t>
            </a:r>
            <a:r>
              <a:rPr lang="en-US" sz="2400">
                <a:latin typeface="Calibri" pitchFamily="34" charset="0"/>
              </a:rPr>
              <a:t> of </a:t>
            </a:r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K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519113" y="5091113"/>
            <a:ext cx="79644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Without randomization the final leakage function could compute on </a:t>
            </a:r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pri</a:t>
            </a:r>
            <a:r>
              <a:rPr lang="en-US" sz="2400">
                <a:latin typeface="Calibri" pitchFamily="34" charset="0"/>
              </a:rPr>
              <a:t> and </a:t>
            </a:r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C</a:t>
            </a:r>
            <a:r>
              <a:rPr lang="en-US" sz="2400">
                <a:latin typeface="Calibri" pitchFamily="34" charset="0"/>
              </a:rPr>
              <a:t> together!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7" grpId="0"/>
      <p:bldP spid="2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Simulator</a:t>
            </a:r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698500" y="3052763"/>
            <a:ext cx="5619750" cy="922337"/>
            <a:chOff x="698500" y="3052465"/>
            <a:chExt cx="5620000" cy="923330"/>
          </a:xfrm>
        </p:grpSpPr>
        <p:sp>
          <p:nvSpPr>
            <p:cNvPr id="77833" name="TextBox 4"/>
            <p:cNvSpPr txBox="1">
              <a:spLocks noChangeArrowheads="1"/>
            </p:cNvSpPr>
            <p:nvPr/>
          </p:nvSpPr>
          <p:spPr bwMode="auto">
            <a:xfrm>
              <a:off x="698500" y="3052465"/>
              <a:ext cx="56200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70C0"/>
                  </a:solidFill>
                  <a:latin typeface="Calibri" pitchFamily="34" charset="0"/>
                </a:rPr>
                <a:t>Change 2: </a:t>
              </a:r>
              <a:r>
                <a:rPr lang="en-US" sz="2400">
                  <a:latin typeface="Calibri" pitchFamily="34" charset="0"/>
                </a:rPr>
                <a:t>encrypted output is computed as</a:t>
              </a:r>
              <a:endParaRPr lang="en-US" sz="2400">
                <a:solidFill>
                  <a:srgbClr val="0070C0"/>
                </a:solidFill>
                <a:latin typeface="Calibri" pitchFamily="34" charset="0"/>
              </a:endParaRPr>
            </a:p>
          </p:txBody>
        </p:sp>
        <p:sp>
          <p:nvSpPr>
            <p:cNvPr id="77834" name="TextBox 5"/>
            <p:cNvSpPr txBox="1">
              <a:spLocks noChangeArrowheads="1"/>
            </p:cNvSpPr>
            <p:nvPr/>
          </p:nvSpPr>
          <p:spPr bwMode="auto">
            <a:xfrm>
              <a:off x="1892300" y="3514130"/>
              <a:ext cx="28381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70C0"/>
                  </a:solidFill>
                </a:rPr>
                <a:t>C’</a:t>
              </a:r>
              <a:r>
                <a:rPr lang="en-US" sz="2400" baseline="-25000">
                  <a:solidFill>
                    <a:srgbClr val="0070C0"/>
                  </a:solidFill>
                  <a:latin typeface="Calibri" pitchFamily="34" charset="0"/>
                </a:rPr>
                <a:t>res,i</a:t>
              </a:r>
              <a:r>
                <a:rPr lang="en-US" sz="2400">
                  <a:solidFill>
                    <a:srgbClr val="0070C0"/>
                  </a:solidFill>
                  <a:latin typeface="Calibri" pitchFamily="34" charset="0"/>
                </a:rPr>
                <a:t> = </a:t>
              </a:r>
              <a:r>
                <a:rPr lang="en-US" sz="2400">
                  <a:solidFill>
                    <a:srgbClr val="0070C0"/>
                  </a:solidFill>
                </a:rPr>
                <a:t>Enc</a:t>
              </a:r>
              <a:r>
                <a:rPr lang="en-US" sz="2400" baseline="-25000">
                  <a:solidFill>
                    <a:srgbClr val="0070C0"/>
                  </a:solidFill>
                  <a:latin typeface="Calibri" pitchFamily="34" charset="0"/>
                </a:rPr>
                <a:t>pubi</a:t>
              </a:r>
              <a:r>
                <a:rPr lang="en-US" sz="2400">
                  <a:solidFill>
                    <a:srgbClr val="0070C0"/>
                  </a:solidFill>
                  <a:latin typeface="Calibri" pitchFamily="34" charset="0"/>
                </a:rPr>
                <a:t>(</a:t>
              </a:r>
              <a:r>
                <a:rPr lang="en-US" sz="2400">
                  <a:solidFill>
                    <a:srgbClr val="0070C0"/>
                  </a:solidFill>
                </a:rPr>
                <a:t>F</a:t>
              </a:r>
              <a:r>
                <a:rPr lang="en-US" sz="2400" baseline="-25000">
                  <a:solidFill>
                    <a:srgbClr val="0070C0"/>
                  </a:solidFill>
                  <a:latin typeface="Calibri" pitchFamily="34" charset="0"/>
                </a:rPr>
                <a:t>i</a:t>
              </a:r>
              <a:r>
                <a:rPr lang="en-US" sz="2400">
                  <a:solidFill>
                    <a:srgbClr val="0070C0"/>
                  </a:solidFill>
                </a:rPr>
                <a:t>(K</a:t>
              </a:r>
              <a:r>
                <a:rPr lang="en-US" sz="2400">
                  <a:solidFill>
                    <a:srgbClr val="0070C0"/>
                  </a:solidFill>
                  <a:latin typeface="Calibri" pitchFamily="34" charset="0"/>
                </a:rPr>
                <a:t>))</a:t>
              </a:r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698500" y="4787900"/>
            <a:ext cx="7680325" cy="936625"/>
            <a:chOff x="698500" y="4787900"/>
            <a:chExt cx="7680372" cy="936030"/>
          </a:xfrm>
        </p:grpSpPr>
        <p:sp>
          <p:nvSpPr>
            <p:cNvPr id="77831" name="TextBox 6"/>
            <p:cNvSpPr txBox="1">
              <a:spLocks noChangeArrowheads="1"/>
            </p:cNvSpPr>
            <p:nvPr/>
          </p:nvSpPr>
          <p:spPr bwMode="auto">
            <a:xfrm>
              <a:off x="698500" y="4787900"/>
              <a:ext cx="768037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70C0"/>
                  </a:solidFill>
                  <a:latin typeface="Calibri" pitchFamily="34" charset="0"/>
                </a:rPr>
                <a:t>Change 3: </a:t>
              </a:r>
              <a:r>
                <a:rPr lang="en-US" sz="2400">
                  <a:latin typeface="Calibri" pitchFamily="34" charset="0"/>
                </a:rPr>
                <a:t>output of one leak-free component is replaced by</a:t>
              </a:r>
              <a:endParaRPr lang="en-US" sz="2400">
                <a:solidFill>
                  <a:srgbClr val="0070C0"/>
                </a:solidFill>
                <a:latin typeface="Calibri" pitchFamily="34" charset="0"/>
              </a:endParaRPr>
            </a:p>
          </p:txBody>
        </p:sp>
        <p:sp>
          <p:nvSpPr>
            <p:cNvPr id="77832" name="TextBox 7"/>
            <p:cNvSpPr txBox="1">
              <a:spLocks noChangeArrowheads="1"/>
            </p:cNvSpPr>
            <p:nvPr/>
          </p:nvSpPr>
          <p:spPr bwMode="auto">
            <a:xfrm>
              <a:off x="1892300" y="5262265"/>
              <a:ext cx="25164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70C0"/>
                  </a:solidFill>
                  <a:latin typeface="cmmi10"/>
                </a:rPr>
                <a:t>®</a:t>
              </a:r>
              <a:r>
                <a:rPr lang="en-US" sz="2400" baseline="-25000">
                  <a:solidFill>
                    <a:srgbClr val="0070C0"/>
                  </a:solidFill>
                  <a:latin typeface="cmmi10"/>
                </a:rPr>
                <a:t>p,i</a:t>
              </a:r>
              <a:r>
                <a:rPr lang="en-US" sz="2400">
                  <a:solidFill>
                    <a:srgbClr val="0070C0"/>
                  </a:solidFill>
                </a:rPr>
                <a:t> = C’</a:t>
              </a:r>
              <a:r>
                <a:rPr lang="en-US" sz="2400" baseline="-25000">
                  <a:solidFill>
                    <a:srgbClr val="0070C0"/>
                  </a:solidFill>
                  <a:latin typeface="Calibri" pitchFamily="34" charset="0"/>
                </a:rPr>
                <a:t>res,i</a:t>
              </a:r>
              <a:r>
                <a:rPr lang="en-US" sz="2400">
                  <a:solidFill>
                    <a:srgbClr val="0070C0"/>
                  </a:solidFill>
                </a:rPr>
                <a:t> - C</a:t>
              </a:r>
              <a:r>
                <a:rPr lang="en-US" sz="2400" baseline="-25000">
                  <a:solidFill>
                    <a:srgbClr val="0070C0"/>
                  </a:solidFill>
                  <a:latin typeface="Calibri" pitchFamily="34" charset="0"/>
                </a:rPr>
                <a:t>res,i</a:t>
              </a:r>
              <a:endParaRPr lang="en-US" sz="2400">
                <a:solidFill>
                  <a:srgbClr val="0070C0"/>
                </a:solidFill>
                <a:latin typeface="Calibri" pitchFamily="34" charset="0"/>
              </a:endParaRP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698500" y="1816100"/>
            <a:ext cx="8132763" cy="855663"/>
            <a:chOff x="698500" y="1816100"/>
            <a:chExt cx="8133380" cy="856397"/>
          </a:xfrm>
        </p:grpSpPr>
        <p:sp>
          <p:nvSpPr>
            <p:cNvPr id="77829" name="TextBox 3"/>
            <p:cNvSpPr txBox="1">
              <a:spLocks noChangeArrowheads="1"/>
            </p:cNvSpPr>
            <p:nvPr/>
          </p:nvSpPr>
          <p:spPr bwMode="auto">
            <a:xfrm>
              <a:off x="698500" y="1816100"/>
              <a:ext cx="81333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70C0"/>
                  </a:solidFill>
                  <a:latin typeface="Calibri" pitchFamily="34" charset="0"/>
                </a:rPr>
                <a:t>Change 1: </a:t>
              </a:r>
              <a:r>
                <a:rPr lang="en-US" sz="2400">
                  <a:latin typeface="Calibri" pitchFamily="34" charset="0"/>
                </a:rPr>
                <a:t>memory B now contains encryptions of </a:t>
              </a:r>
              <a:r>
                <a:rPr lang="en-US" sz="2400">
                  <a:solidFill>
                    <a:srgbClr val="0070C0"/>
                  </a:solidFill>
                  <a:latin typeface="Calibri" pitchFamily="34" charset="0"/>
                </a:rPr>
                <a:t>0 </a:t>
              </a:r>
              <a:r>
                <a:rPr lang="en-US" sz="2400">
                  <a:latin typeface="Calibri" pitchFamily="34" charset="0"/>
                </a:rPr>
                <a:t>instead of </a:t>
              </a:r>
              <a:r>
                <a:rPr lang="en-US" sz="2400">
                  <a:solidFill>
                    <a:srgbClr val="0070C0"/>
                  </a:solidFill>
                  <a:latin typeface="Calibri" pitchFamily="34" charset="0"/>
                </a:rPr>
                <a:t>K</a:t>
              </a:r>
            </a:p>
          </p:txBody>
        </p:sp>
        <p:sp>
          <p:nvSpPr>
            <p:cNvPr id="77830" name="TextBox 8"/>
            <p:cNvSpPr txBox="1">
              <a:spLocks noChangeArrowheads="1"/>
            </p:cNvSpPr>
            <p:nvPr/>
          </p:nvSpPr>
          <p:spPr bwMode="auto">
            <a:xfrm>
              <a:off x="762000" y="2303165"/>
              <a:ext cx="753879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After change 1 pre-randomization encrypted output is </a:t>
              </a:r>
              <a:r>
                <a:rPr lang="en-US">
                  <a:solidFill>
                    <a:srgbClr val="0070C0"/>
                  </a:solidFill>
                </a:rPr>
                <a:t>C</a:t>
              </a:r>
              <a:r>
                <a:rPr lang="en-US" baseline="-25000">
                  <a:solidFill>
                    <a:srgbClr val="0070C0"/>
                  </a:solidFill>
                  <a:latin typeface="Calibri" pitchFamily="34" charset="0"/>
                </a:rPr>
                <a:t>res,i</a:t>
              </a:r>
              <a:r>
                <a:rPr lang="en-US">
                  <a:solidFill>
                    <a:srgbClr val="0070C0"/>
                  </a:solidFill>
                  <a:latin typeface="Calibri" pitchFamily="34" charset="0"/>
                </a:rPr>
                <a:t> = </a:t>
              </a:r>
              <a:r>
                <a:rPr lang="en-US">
                  <a:solidFill>
                    <a:srgbClr val="0070C0"/>
                  </a:solidFill>
                </a:rPr>
                <a:t>Enc</a:t>
              </a:r>
              <a:r>
                <a:rPr lang="en-US" baseline="-25000">
                  <a:solidFill>
                    <a:srgbClr val="0070C0"/>
                  </a:solidFill>
                  <a:latin typeface="Calibri" pitchFamily="34" charset="0"/>
                </a:rPr>
                <a:t>pubi</a:t>
              </a:r>
              <a:r>
                <a:rPr lang="en-US">
                  <a:solidFill>
                    <a:srgbClr val="0070C0"/>
                  </a:solidFill>
                  <a:latin typeface="Calibri" pitchFamily="34" charset="0"/>
                </a:rPr>
                <a:t>(</a:t>
              </a:r>
              <a:r>
                <a:rPr lang="en-US">
                  <a:solidFill>
                    <a:srgbClr val="0070C0"/>
                  </a:solidFill>
                </a:rPr>
                <a:t>F</a:t>
              </a:r>
              <a:r>
                <a:rPr lang="en-US" baseline="-25000">
                  <a:solidFill>
                    <a:srgbClr val="0070C0"/>
                  </a:solidFill>
                  <a:latin typeface="Calibri" pitchFamily="34" charset="0"/>
                </a:rPr>
                <a:t>i</a:t>
              </a:r>
              <a:r>
                <a:rPr lang="en-US">
                  <a:solidFill>
                    <a:srgbClr val="0070C0"/>
                  </a:solidFill>
                </a:rPr>
                <a:t>(0</a:t>
              </a:r>
              <a:r>
                <a:rPr lang="en-US">
                  <a:solidFill>
                    <a:srgbClr val="0070C0"/>
                  </a:solidFill>
                  <a:latin typeface="Calibri" pitchFamily="34" charset="0"/>
                </a:rPr>
                <a:t>))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4838700" y="1606550"/>
            <a:ext cx="3749675" cy="1243013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8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Sim Works</a:t>
            </a:r>
          </a:p>
        </p:txBody>
      </p:sp>
      <p:sp>
        <p:nvSpPr>
          <p:cNvPr id="6" name="Rectangle 5"/>
          <p:cNvSpPr/>
          <p:nvPr/>
        </p:nvSpPr>
        <p:spPr>
          <a:xfrm>
            <a:off x="4937125" y="1728788"/>
            <a:ext cx="1425575" cy="3286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1</a:t>
            </a:r>
            <a:endParaRPr lang="en-US" sz="1400" baseline="-25000" dirty="0">
              <a:latin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51675" y="1728788"/>
            <a:ext cx="1423988" cy="3286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2</a:t>
            </a:r>
            <a:endParaRPr lang="en-US" sz="1400" baseline="-25000" dirty="0">
              <a:latin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37125" y="2401888"/>
            <a:ext cx="1425575" cy="3476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4</a:t>
            </a:r>
            <a:endParaRPr lang="en-US" sz="1400" baseline="-25000" dirty="0">
              <a:latin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51675" y="2401888"/>
            <a:ext cx="1423988" cy="3476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3</a:t>
            </a:r>
            <a:endParaRPr lang="en-US" sz="1400" dirty="0"/>
          </a:p>
        </p:txBody>
      </p:sp>
      <p:cxnSp>
        <p:nvCxnSpPr>
          <p:cNvPr id="10" name="Straight Arrow Connector 9"/>
          <p:cNvCxnSpPr>
            <a:stCxn id="6" idx="3"/>
            <a:endCxn id="7" idx="1"/>
          </p:cNvCxnSpPr>
          <p:nvPr/>
        </p:nvCxnSpPr>
        <p:spPr>
          <a:xfrm>
            <a:off x="6362700" y="1893888"/>
            <a:ext cx="6889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1" name="Straight Arrow Connector 10"/>
          <p:cNvCxnSpPr>
            <a:stCxn id="7" idx="2"/>
            <a:endCxn id="9" idx="0"/>
          </p:cNvCxnSpPr>
          <p:nvPr/>
        </p:nvCxnSpPr>
        <p:spPr>
          <a:xfrm rot="5400000">
            <a:off x="7591425" y="2230438"/>
            <a:ext cx="34448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2" name="Straight Arrow Connector 11"/>
          <p:cNvCxnSpPr>
            <a:stCxn id="9" idx="1"/>
            <a:endCxn id="8" idx="3"/>
          </p:cNvCxnSpPr>
          <p:nvPr/>
        </p:nvCxnSpPr>
        <p:spPr>
          <a:xfrm rot="10800000">
            <a:off x="6362700" y="2574925"/>
            <a:ext cx="6889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472238" y="1574800"/>
            <a:ext cx="461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C</a:t>
            </a:r>
            <a:r>
              <a:rPr lang="en-US" sz="1400" baseline="-25000"/>
              <a:t>pri</a:t>
            </a:r>
          </a:p>
        </p:txBody>
      </p:sp>
      <p:cxnSp>
        <p:nvCxnSpPr>
          <p:cNvPr id="25" name="Straight Arrow Connector 24"/>
          <p:cNvCxnSpPr>
            <a:stCxn id="6" idx="2"/>
            <a:endCxn id="8" idx="0"/>
          </p:cNvCxnSpPr>
          <p:nvPr/>
        </p:nvCxnSpPr>
        <p:spPr>
          <a:xfrm rot="5400000">
            <a:off x="5476875" y="2230438"/>
            <a:ext cx="344487" cy="1588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6" name="Rectangle 25"/>
          <p:cNvSpPr/>
          <p:nvPr/>
        </p:nvSpPr>
        <p:spPr>
          <a:xfrm>
            <a:off x="4938713" y="3379788"/>
            <a:ext cx="1423987" cy="3286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1</a:t>
            </a:r>
            <a:endParaRPr lang="en-US" sz="1400" baseline="-25000" dirty="0">
              <a:latin typeface="Arial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51675" y="3379788"/>
            <a:ext cx="1425575" cy="3286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2</a:t>
            </a:r>
            <a:endParaRPr lang="en-US" sz="1400" baseline="-25000" dirty="0">
              <a:latin typeface="Arial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938713" y="4052888"/>
            <a:ext cx="1423987" cy="3476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4</a:t>
            </a:r>
            <a:endParaRPr lang="en-US" sz="1400" baseline="-25000" dirty="0">
              <a:latin typeface="Arial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051675" y="4052888"/>
            <a:ext cx="1425575" cy="3476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3</a:t>
            </a:r>
            <a:endParaRPr lang="en-US" sz="1400" dirty="0"/>
          </a:p>
        </p:txBody>
      </p:sp>
      <p:cxnSp>
        <p:nvCxnSpPr>
          <p:cNvPr id="30" name="Straight Arrow Connector 29"/>
          <p:cNvCxnSpPr>
            <a:stCxn id="26" idx="3"/>
            <a:endCxn id="27" idx="1"/>
          </p:cNvCxnSpPr>
          <p:nvPr/>
        </p:nvCxnSpPr>
        <p:spPr>
          <a:xfrm>
            <a:off x="6362700" y="3544888"/>
            <a:ext cx="6889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31" name="Straight Arrow Connector 30"/>
          <p:cNvCxnSpPr>
            <a:stCxn id="27" idx="2"/>
            <a:endCxn id="29" idx="0"/>
          </p:cNvCxnSpPr>
          <p:nvPr/>
        </p:nvCxnSpPr>
        <p:spPr>
          <a:xfrm rot="5400000">
            <a:off x="7592219" y="3880644"/>
            <a:ext cx="3429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32" name="Straight Arrow Connector 31"/>
          <p:cNvCxnSpPr>
            <a:stCxn id="29" idx="1"/>
            <a:endCxn id="28" idx="3"/>
          </p:cNvCxnSpPr>
          <p:nvPr/>
        </p:nvCxnSpPr>
        <p:spPr>
          <a:xfrm rot="10800000">
            <a:off x="6362700" y="4225925"/>
            <a:ext cx="6889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472238" y="3225800"/>
            <a:ext cx="461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C</a:t>
            </a:r>
            <a:r>
              <a:rPr lang="en-US" sz="1400" baseline="-25000"/>
              <a:t>pri</a:t>
            </a:r>
          </a:p>
        </p:txBody>
      </p:sp>
      <p:cxnSp>
        <p:nvCxnSpPr>
          <p:cNvPr id="35" name="Straight Arrow Connector 34"/>
          <p:cNvCxnSpPr>
            <a:stCxn id="26" idx="2"/>
            <a:endCxn id="28" idx="0"/>
          </p:cNvCxnSpPr>
          <p:nvPr/>
        </p:nvCxnSpPr>
        <p:spPr>
          <a:xfrm rot="5400000">
            <a:off x="5478463" y="3881438"/>
            <a:ext cx="344487" cy="1587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36" name="Rectangle 35"/>
          <p:cNvSpPr/>
          <p:nvPr/>
        </p:nvSpPr>
        <p:spPr>
          <a:xfrm>
            <a:off x="4937125" y="5029200"/>
            <a:ext cx="1423988" cy="3286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1</a:t>
            </a:r>
            <a:endParaRPr lang="en-US" sz="1400" baseline="-25000" dirty="0">
              <a:latin typeface="Arial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050088" y="5029200"/>
            <a:ext cx="1425575" cy="3286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2</a:t>
            </a:r>
            <a:endParaRPr lang="en-US" sz="1400" baseline="-25000" dirty="0">
              <a:latin typeface="Arial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937125" y="5702300"/>
            <a:ext cx="1423988" cy="347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4</a:t>
            </a:r>
            <a:endParaRPr lang="en-US" sz="1400" baseline="-25000" dirty="0">
              <a:latin typeface="Arial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50088" y="5702300"/>
            <a:ext cx="1425575" cy="347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3</a:t>
            </a:r>
            <a:endParaRPr lang="en-US" sz="1400" dirty="0"/>
          </a:p>
        </p:txBody>
      </p:sp>
      <p:cxnSp>
        <p:nvCxnSpPr>
          <p:cNvPr id="40" name="Straight Arrow Connector 39"/>
          <p:cNvCxnSpPr>
            <a:stCxn id="36" idx="3"/>
            <a:endCxn id="37" idx="1"/>
          </p:cNvCxnSpPr>
          <p:nvPr/>
        </p:nvCxnSpPr>
        <p:spPr>
          <a:xfrm>
            <a:off x="6361113" y="5194300"/>
            <a:ext cx="68897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1" name="Straight Arrow Connector 40"/>
          <p:cNvCxnSpPr>
            <a:stCxn id="37" idx="2"/>
            <a:endCxn id="39" idx="0"/>
          </p:cNvCxnSpPr>
          <p:nvPr/>
        </p:nvCxnSpPr>
        <p:spPr>
          <a:xfrm rot="5400000">
            <a:off x="7590631" y="5531644"/>
            <a:ext cx="3444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2" name="Straight Arrow Connector 41"/>
          <p:cNvCxnSpPr>
            <a:stCxn id="39" idx="1"/>
            <a:endCxn id="38" idx="3"/>
          </p:cNvCxnSpPr>
          <p:nvPr/>
        </p:nvCxnSpPr>
        <p:spPr>
          <a:xfrm rot="10800000">
            <a:off x="6361113" y="5876925"/>
            <a:ext cx="6889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6470650" y="4875213"/>
            <a:ext cx="461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C</a:t>
            </a:r>
            <a:r>
              <a:rPr lang="en-US" sz="1400" baseline="-25000"/>
              <a:t>pri</a:t>
            </a:r>
          </a:p>
        </p:txBody>
      </p:sp>
      <p:cxnSp>
        <p:nvCxnSpPr>
          <p:cNvPr id="45" name="Straight Arrow Connector 44"/>
          <p:cNvCxnSpPr>
            <a:stCxn id="36" idx="2"/>
            <a:endCxn id="38" idx="0"/>
          </p:cNvCxnSpPr>
          <p:nvPr/>
        </p:nvCxnSpPr>
        <p:spPr>
          <a:xfrm rot="5400000">
            <a:off x="5476875" y="5530850"/>
            <a:ext cx="344488" cy="1588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48" name="Rectangle 47"/>
          <p:cNvSpPr/>
          <p:nvPr/>
        </p:nvSpPr>
        <p:spPr>
          <a:xfrm>
            <a:off x="4838700" y="3252788"/>
            <a:ext cx="3749675" cy="1243012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838700" y="4894263"/>
            <a:ext cx="3749675" cy="124142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0" name="Straight Arrow Connector 49"/>
          <p:cNvCxnSpPr>
            <a:stCxn id="8" idx="2"/>
            <a:endCxn id="26" idx="0"/>
          </p:cNvCxnSpPr>
          <p:nvPr/>
        </p:nvCxnSpPr>
        <p:spPr>
          <a:xfrm rot="16200000" flipH="1">
            <a:off x="5334794" y="3064669"/>
            <a:ext cx="630238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57" name="Straight Arrow Connector 56"/>
          <p:cNvCxnSpPr>
            <a:stCxn id="9" idx="2"/>
            <a:endCxn id="27" idx="0"/>
          </p:cNvCxnSpPr>
          <p:nvPr/>
        </p:nvCxnSpPr>
        <p:spPr>
          <a:xfrm rot="16200000" flipH="1">
            <a:off x="7448550" y="3063875"/>
            <a:ext cx="630238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60" name="Straight Arrow Connector 59"/>
          <p:cNvCxnSpPr>
            <a:stCxn id="28" idx="2"/>
            <a:endCxn id="36" idx="0"/>
          </p:cNvCxnSpPr>
          <p:nvPr/>
        </p:nvCxnSpPr>
        <p:spPr>
          <a:xfrm rot="5400000">
            <a:off x="5334794" y="4714081"/>
            <a:ext cx="628650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63" name="Straight Arrow Connector 62"/>
          <p:cNvCxnSpPr>
            <a:stCxn id="29" idx="2"/>
            <a:endCxn id="37" idx="0"/>
          </p:cNvCxnSpPr>
          <p:nvPr/>
        </p:nvCxnSpPr>
        <p:spPr>
          <a:xfrm rot="5400000">
            <a:off x="7449344" y="4714081"/>
            <a:ext cx="628650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788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7888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82" name="Group 81"/>
          <p:cNvGrpSpPr>
            <a:grpSpLocks/>
          </p:cNvGrpSpPr>
          <p:nvPr/>
        </p:nvGrpSpPr>
        <p:grpSpPr bwMode="auto">
          <a:xfrm>
            <a:off x="6484938" y="2320925"/>
            <a:ext cx="544512" cy="3602038"/>
            <a:chOff x="6472590" y="2285514"/>
            <a:chExt cx="544744" cy="3601460"/>
          </a:xfrm>
        </p:grpSpPr>
        <p:sp>
          <p:nvSpPr>
            <p:cNvPr id="78895" name="TextBox 22"/>
            <p:cNvSpPr txBox="1">
              <a:spLocks noChangeArrowheads="1"/>
            </p:cNvSpPr>
            <p:nvPr/>
          </p:nvSpPr>
          <p:spPr bwMode="auto">
            <a:xfrm>
              <a:off x="6579223" y="2285514"/>
              <a:ext cx="38183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R’</a:t>
              </a:r>
              <a:r>
                <a:rPr lang="en-US" sz="1400" baseline="-25000">
                  <a:solidFill>
                    <a:srgbClr val="FF0000"/>
                  </a:solidFill>
                </a:rPr>
                <a:t>i</a:t>
              </a:r>
            </a:p>
          </p:txBody>
        </p:sp>
        <p:sp>
          <p:nvSpPr>
            <p:cNvPr id="78896" name="TextBox 71"/>
            <p:cNvSpPr txBox="1">
              <a:spLocks noChangeArrowheads="1"/>
            </p:cNvSpPr>
            <p:nvPr/>
          </p:nvSpPr>
          <p:spPr bwMode="auto">
            <a:xfrm>
              <a:off x="6472590" y="3925538"/>
              <a:ext cx="51969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R’</a:t>
              </a:r>
              <a:r>
                <a:rPr lang="en-US" sz="1400" baseline="-25000">
                  <a:solidFill>
                    <a:srgbClr val="FF0000"/>
                  </a:solidFill>
                </a:rPr>
                <a:t>i+1</a:t>
              </a:r>
            </a:p>
          </p:txBody>
        </p:sp>
        <p:sp>
          <p:nvSpPr>
            <p:cNvPr id="78897" name="TextBox 72"/>
            <p:cNvSpPr txBox="1">
              <a:spLocks noChangeArrowheads="1"/>
            </p:cNvSpPr>
            <p:nvPr/>
          </p:nvSpPr>
          <p:spPr bwMode="auto">
            <a:xfrm>
              <a:off x="6497640" y="5579197"/>
              <a:ext cx="51969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R’</a:t>
              </a:r>
              <a:r>
                <a:rPr lang="en-US" sz="1400" baseline="-25000">
                  <a:solidFill>
                    <a:srgbClr val="FF0000"/>
                  </a:solidFill>
                </a:rPr>
                <a:t>i+2</a:t>
              </a:r>
            </a:p>
          </p:txBody>
        </p:sp>
      </p:grpSp>
      <p:grpSp>
        <p:nvGrpSpPr>
          <p:cNvPr id="52" name="Group 51"/>
          <p:cNvGrpSpPr>
            <a:grpSpLocks/>
          </p:cNvGrpSpPr>
          <p:nvPr/>
        </p:nvGrpSpPr>
        <p:grpSpPr bwMode="auto">
          <a:xfrm>
            <a:off x="550863" y="1592263"/>
            <a:ext cx="3651250" cy="1257300"/>
            <a:chOff x="550290" y="1592633"/>
            <a:chExt cx="3651641" cy="1257099"/>
          </a:xfrm>
        </p:grpSpPr>
        <p:sp>
          <p:nvSpPr>
            <p:cNvPr id="78893" name="TextBox 3"/>
            <p:cNvSpPr txBox="1">
              <a:spLocks noChangeArrowheads="1"/>
            </p:cNvSpPr>
            <p:nvPr/>
          </p:nvSpPr>
          <p:spPr bwMode="auto">
            <a:xfrm>
              <a:off x="550290" y="1592633"/>
              <a:ext cx="3651641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latin typeface="Calibri" pitchFamily="34" charset="0"/>
                </a:rPr>
                <a:t>Claim 1:</a:t>
              </a:r>
              <a:r>
                <a:rPr lang="en-US">
                  <a:latin typeface="Calibri" pitchFamily="34" charset="0"/>
                </a:rPr>
                <a:t> security of </a:t>
              </a:r>
              <a:r>
                <a:rPr lang="en-US">
                  <a:solidFill>
                    <a:srgbClr val="0070C0"/>
                  </a:solidFill>
                  <a:latin typeface="Calibri" pitchFamily="34" charset="0"/>
                </a:rPr>
                <a:t>n rounds </a:t>
              </a:r>
              <a:r>
                <a:rPr lang="en-US">
                  <a:latin typeface="Calibri" pitchFamily="34" charset="0"/>
                </a:rPr>
                <a:t>reduces</a:t>
              </a:r>
            </a:p>
            <a:p>
              <a:r>
                <a:rPr lang="en-US">
                  <a:latin typeface="Calibri" pitchFamily="34" charset="0"/>
                </a:rPr>
                <a:t>to security of </a:t>
              </a:r>
              <a:r>
                <a:rPr lang="en-US">
                  <a:solidFill>
                    <a:srgbClr val="0070C0"/>
                  </a:solidFill>
                  <a:latin typeface="Calibri" pitchFamily="34" charset="0"/>
                </a:rPr>
                <a:t>two rounds</a:t>
              </a:r>
            </a:p>
          </p:txBody>
        </p:sp>
        <p:sp>
          <p:nvSpPr>
            <p:cNvPr id="78894" name="TextBox 73"/>
            <p:cNvSpPr txBox="1">
              <a:spLocks noChangeArrowheads="1"/>
            </p:cNvSpPr>
            <p:nvPr/>
          </p:nvSpPr>
          <p:spPr bwMode="auto">
            <a:xfrm>
              <a:off x="550290" y="2480400"/>
              <a:ext cx="75642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latin typeface="Calibri" pitchFamily="34" charset="0"/>
                </a:rPr>
                <a:t>Proof:</a:t>
              </a:r>
            </a:p>
          </p:txBody>
        </p:sp>
      </p:grp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914400" y="2836863"/>
            <a:ext cx="376237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alibri" pitchFamily="34" charset="0"/>
              </a:rPr>
              <a:t>Step 1:</a:t>
            </a:r>
          </a:p>
          <a:p>
            <a:r>
              <a:rPr lang="en-US">
                <a:latin typeface="Calibri" pitchFamily="34" charset="0"/>
              </a:rPr>
              <a:t>- Replace all messages </a:t>
            </a:r>
            <a:r>
              <a:rPr lang="en-US">
                <a:solidFill>
                  <a:srgbClr val="0070C0"/>
                </a:solidFill>
              </a:rPr>
              <a:t>R</a:t>
            </a:r>
            <a:r>
              <a:rPr lang="en-US" baseline="-25000">
                <a:solidFill>
                  <a:srgbClr val="0070C0"/>
                </a:solidFill>
                <a:latin typeface="Calibri" pitchFamily="34" charset="0"/>
              </a:rPr>
              <a:t>i </a:t>
            </a:r>
            <a:r>
              <a:rPr lang="en-US">
                <a:latin typeface="Calibri" pitchFamily="34" charset="0"/>
              </a:rPr>
              <a:t>with random</a:t>
            </a:r>
          </a:p>
          <a:p>
            <a:r>
              <a:rPr lang="en-US">
                <a:latin typeface="Calibri" pitchFamily="34" charset="0"/>
              </a:rPr>
              <a:t>encryptions </a:t>
            </a:r>
            <a:r>
              <a:rPr lang="en-US">
                <a:solidFill>
                  <a:srgbClr val="0070C0"/>
                </a:solidFill>
              </a:rPr>
              <a:t>R’</a:t>
            </a:r>
            <a:r>
              <a:rPr lang="en-US" baseline="-25000">
                <a:solidFill>
                  <a:srgbClr val="0070C0"/>
                </a:solidFill>
                <a:latin typeface="Calibri" pitchFamily="34" charset="0"/>
              </a:rPr>
              <a:t>i </a:t>
            </a:r>
            <a:r>
              <a:rPr lang="en-US">
                <a:latin typeface="Calibri" pitchFamily="34" charset="0"/>
              </a:rPr>
              <a:t>of </a:t>
            </a:r>
            <a:r>
              <a:rPr lang="en-US">
                <a:solidFill>
                  <a:srgbClr val="0070C0"/>
                </a:solidFill>
              </a:rPr>
              <a:t>P</a:t>
            </a:r>
            <a:r>
              <a:rPr lang="en-US" baseline="-25000">
                <a:solidFill>
                  <a:srgbClr val="0070C0"/>
                </a:solidFill>
                <a:latin typeface="Calibri" pitchFamily="34" charset="0"/>
              </a:rPr>
              <a:t>i</a:t>
            </a:r>
            <a:r>
              <a:rPr lang="en-US">
                <a:solidFill>
                  <a:srgbClr val="0070C0"/>
                </a:solidFill>
              </a:rPr>
              <a:t>(K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)</a:t>
            </a:r>
          </a:p>
          <a:p>
            <a:endParaRPr lang="en-US" baseline="-2500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- Replace </a:t>
            </a:r>
            <a:r>
              <a:rPr lang="en-US">
                <a:solidFill>
                  <a:srgbClr val="0070C0"/>
                </a:solidFill>
                <a:latin typeface="cmmi10"/>
              </a:rPr>
              <a:t>®</a:t>
            </a:r>
            <a:r>
              <a:rPr lang="en-US" baseline="-25000">
                <a:solidFill>
                  <a:srgbClr val="0070C0"/>
                </a:solidFill>
                <a:latin typeface="Calibri" pitchFamily="34" charset="0"/>
              </a:rPr>
              <a:t>p,i</a:t>
            </a:r>
            <a:r>
              <a:rPr lang="en-US">
                <a:latin typeface="Calibri" pitchFamily="34" charset="0"/>
              </a:rPr>
              <a:t> with </a:t>
            </a:r>
            <a:r>
              <a:rPr lang="en-US">
                <a:solidFill>
                  <a:srgbClr val="0070C0"/>
                </a:solidFill>
                <a:latin typeface="cmmi10"/>
              </a:rPr>
              <a:t>®</a:t>
            </a:r>
            <a:r>
              <a:rPr lang="en-US">
                <a:solidFill>
                  <a:srgbClr val="0070C0"/>
                </a:solidFill>
              </a:rPr>
              <a:t>’</a:t>
            </a:r>
            <a:r>
              <a:rPr lang="en-US" baseline="-25000">
                <a:solidFill>
                  <a:srgbClr val="0070C0"/>
                </a:solidFill>
                <a:latin typeface="Calibri" pitchFamily="34" charset="0"/>
              </a:rPr>
              <a:t>p,i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 = </a:t>
            </a:r>
            <a:r>
              <a:rPr lang="en-US">
                <a:solidFill>
                  <a:srgbClr val="0070C0"/>
                </a:solidFill>
              </a:rPr>
              <a:t>R’</a:t>
            </a:r>
            <a:r>
              <a:rPr lang="en-US" baseline="-25000">
                <a:solidFill>
                  <a:srgbClr val="0070C0"/>
                </a:solidFill>
                <a:latin typeface="Calibri" pitchFamily="34" charset="0"/>
              </a:rPr>
              <a:t>i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 – </a:t>
            </a:r>
            <a:r>
              <a:rPr lang="en-US">
                <a:solidFill>
                  <a:srgbClr val="0070C0"/>
                </a:solidFill>
              </a:rPr>
              <a:t>C</a:t>
            </a:r>
            <a:r>
              <a:rPr lang="en-US" baseline="-25000">
                <a:solidFill>
                  <a:srgbClr val="0070C0"/>
                </a:solidFill>
                <a:latin typeface="Calibri" pitchFamily="34" charset="0"/>
              </a:rPr>
              <a:t>res,i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Change is conceptual</a:t>
            </a:r>
            <a:endParaRPr lang="en-US" baseline="-25000">
              <a:solidFill>
                <a:srgbClr val="0070C0"/>
              </a:solidFill>
              <a:latin typeface="Calibri" pitchFamily="34" charset="0"/>
            </a:endParaRPr>
          </a:p>
        </p:txBody>
      </p:sp>
      <p:grpSp>
        <p:nvGrpSpPr>
          <p:cNvPr id="83" name="Group 82"/>
          <p:cNvGrpSpPr>
            <a:grpSpLocks/>
          </p:cNvGrpSpPr>
          <p:nvPr/>
        </p:nvGrpSpPr>
        <p:grpSpPr bwMode="auto">
          <a:xfrm>
            <a:off x="6472238" y="2332038"/>
            <a:ext cx="501650" cy="3609975"/>
            <a:chOff x="6472590" y="2285514"/>
            <a:chExt cx="501390" cy="3604295"/>
          </a:xfrm>
        </p:grpSpPr>
        <p:sp>
          <p:nvSpPr>
            <p:cNvPr id="78890" name="TextBox 83"/>
            <p:cNvSpPr txBox="1">
              <a:spLocks noChangeArrowheads="1"/>
            </p:cNvSpPr>
            <p:nvPr/>
          </p:nvSpPr>
          <p:spPr bwMode="auto">
            <a:xfrm>
              <a:off x="6579223" y="2285514"/>
              <a:ext cx="35458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R</a:t>
              </a:r>
              <a:r>
                <a:rPr lang="en-US" sz="1400" baseline="-25000"/>
                <a:t>i</a:t>
              </a:r>
            </a:p>
          </p:txBody>
        </p:sp>
        <p:sp>
          <p:nvSpPr>
            <p:cNvPr id="78891" name="TextBox 84"/>
            <p:cNvSpPr txBox="1">
              <a:spLocks noChangeArrowheads="1"/>
            </p:cNvSpPr>
            <p:nvPr/>
          </p:nvSpPr>
          <p:spPr bwMode="auto">
            <a:xfrm>
              <a:off x="6472590" y="3914436"/>
              <a:ext cx="47961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R</a:t>
              </a:r>
              <a:r>
                <a:rPr lang="en-US" sz="1400" baseline="-25000"/>
                <a:t>i+1</a:t>
              </a:r>
            </a:p>
          </p:txBody>
        </p:sp>
        <p:sp>
          <p:nvSpPr>
            <p:cNvPr id="78892" name="TextBox 85"/>
            <p:cNvSpPr txBox="1">
              <a:spLocks noChangeArrowheads="1"/>
            </p:cNvSpPr>
            <p:nvPr/>
          </p:nvSpPr>
          <p:spPr bwMode="auto">
            <a:xfrm>
              <a:off x="6494362" y="5582032"/>
              <a:ext cx="47961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R</a:t>
              </a:r>
              <a:r>
                <a:rPr lang="en-US" sz="1400" baseline="-25000"/>
                <a:t>i+2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6" grpId="0" animBg="1"/>
      <p:bldP spid="7" grpId="0" animBg="1"/>
      <p:bldP spid="8" grpId="0" animBg="1"/>
      <p:bldP spid="9" grpId="0" animBg="1"/>
      <p:bldP spid="22" grpId="0"/>
      <p:bldP spid="26" grpId="0" animBg="1"/>
      <p:bldP spid="27" grpId="0" animBg="1"/>
      <p:bldP spid="28" grpId="0" animBg="1"/>
      <p:bldP spid="29" grpId="0" animBg="1"/>
      <p:bldP spid="33" grpId="0"/>
      <p:bldP spid="36" grpId="0" animBg="1"/>
      <p:bldP spid="37" grpId="0" animBg="1"/>
      <p:bldP spid="38" grpId="0" animBg="1"/>
      <p:bldP spid="39" grpId="0" animBg="1"/>
      <p:bldP spid="43" grpId="0"/>
      <p:bldP spid="48" grpId="0" animBg="1"/>
      <p:bldP spid="49" grpId="0" animBg="1"/>
      <p:bldP spid="77" grpId="0" build="allAtOnce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4838700" y="1606550"/>
            <a:ext cx="3749675" cy="1243013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Sim Works</a:t>
            </a:r>
          </a:p>
        </p:txBody>
      </p:sp>
      <p:sp>
        <p:nvSpPr>
          <p:cNvPr id="79875" name="TextBox 3"/>
          <p:cNvSpPr txBox="1">
            <a:spLocks noChangeArrowheads="1"/>
          </p:cNvSpPr>
          <p:nvPr/>
        </p:nvSpPr>
        <p:spPr bwMode="auto">
          <a:xfrm>
            <a:off x="550863" y="1592263"/>
            <a:ext cx="3651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alibri" pitchFamily="34" charset="0"/>
              </a:rPr>
              <a:t>Claim 1:</a:t>
            </a:r>
            <a:r>
              <a:rPr lang="en-US">
                <a:latin typeface="Calibri" pitchFamily="34" charset="0"/>
              </a:rPr>
              <a:t> security of 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n rounds </a:t>
            </a:r>
            <a:r>
              <a:rPr lang="en-US">
                <a:latin typeface="Calibri" pitchFamily="34" charset="0"/>
              </a:rPr>
              <a:t>reduces</a:t>
            </a:r>
          </a:p>
          <a:p>
            <a:r>
              <a:rPr lang="en-US">
                <a:latin typeface="Calibri" pitchFamily="34" charset="0"/>
              </a:rPr>
              <a:t>to security of 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two rounds</a:t>
            </a:r>
          </a:p>
        </p:txBody>
      </p:sp>
      <p:sp>
        <p:nvSpPr>
          <p:cNvPr id="6" name="Rectangle 5"/>
          <p:cNvSpPr/>
          <p:nvPr/>
        </p:nvSpPr>
        <p:spPr>
          <a:xfrm>
            <a:off x="4937125" y="1728788"/>
            <a:ext cx="1425575" cy="3286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1</a:t>
            </a:r>
            <a:endParaRPr lang="en-US" sz="1400" baseline="-25000" dirty="0">
              <a:latin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51675" y="1728788"/>
            <a:ext cx="1423988" cy="3286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2</a:t>
            </a:r>
            <a:endParaRPr lang="en-US" sz="1400" baseline="-25000" dirty="0">
              <a:latin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37125" y="2401888"/>
            <a:ext cx="1425575" cy="3476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4</a:t>
            </a:r>
            <a:endParaRPr lang="en-US" sz="1400" baseline="-25000" dirty="0">
              <a:latin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51675" y="2401888"/>
            <a:ext cx="1423988" cy="3476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3</a:t>
            </a:r>
            <a:endParaRPr lang="en-US" sz="1400" dirty="0"/>
          </a:p>
        </p:txBody>
      </p:sp>
      <p:cxnSp>
        <p:nvCxnSpPr>
          <p:cNvPr id="10" name="Straight Arrow Connector 9"/>
          <p:cNvCxnSpPr>
            <a:stCxn id="6" idx="3"/>
            <a:endCxn id="7" idx="1"/>
          </p:cNvCxnSpPr>
          <p:nvPr/>
        </p:nvCxnSpPr>
        <p:spPr>
          <a:xfrm>
            <a:off x="6362700" y="1893888"/>
            <a:ext cx="6889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1" name="Straight Arrow Connector 10"/>
          <p:cNvCxnSpPr>
            <a:stCxn id="7" idx="2"/>
            <a:endCxn id="9" idx="0"/>
          </p:cNvCxnSpPr>
          <p:nvPr/>
        </p:nvCxnSpPr>
        <p:spPr>
          <a:xfrm rot="5400000">
            <a:off x="7591425" y="2230438"/>
            <a:ext cx="34448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2" name="Straight Arrow Connector 11"/>
          <p:cNvCxnSpPr>
            <a:stCxn id="9" idx="1"/>
            <a:endCxn id="8" idx="3"/>
          </p:cNvCxnSpPr>
          <p:nvPr/>
        </p:nvCxnSpPr>
        <p:spPr>
          <a:xfrm rot="10800000">
            <a:off x="6362700" y="2574925"/>
            <a:ext cx="6889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79883" name="TextBox 21"/>
          <p:cNvSpPr txBox="1">
            <a:spLocks noChangeArrowheads="1"/>
          </p:cNvSpPr>
          <p:nvPr/>
        </p:nvSpPr>
        <p:spPr bwMode="auto">
          <a:xfrm>
            <a:off x="6472238" y="1574800"/>
            <a:ext cx="461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C</a:t>
            </a:r>
            <a:r>
              <a:rPr lang="en-US" sz="1400" baseline="-25000"/>
              <a:t>pri</a:t>
            </a:r>
          </a:p>
        </p:txBody>
      </p:sp>
      <p:cxnSp>
        <p:nvCxnSpPr>
          <p:cNvPr id="25" name="Straight Arrow Connector 24"/>
          <p:cNvCxnSpPr>
            <a:stCxn id="6" idx="2"/>
            <a:endCxn id="8" idx="0"/>
          </p:cNvCxnSpPr>
          <p:nvPr/>
        </p:nvCxnSpPr>
        <p:spPr>
          <a:xfrm rot="5400000">
            <a:off x="5476875" y="2230438"/>
            <a:ext cx="344487" cy="1588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6" name="Rectangle 25"/>
          <p:cNvSpPr/>
          <p:nvPr/>
        </p:nvSpPr>
        <p:spPr>
          <a:xfrm>
            <a:off x="4938713" y="3379788"/>
            <a:ext cx="1423987" cy="3286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1</a:t>
            </a:r>
            <a:endParaRPr lang="en-US" sz="1400" baseline="-25000" dirty="0">
              <a:latin typeface="Arial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51675" y="3379788"/>
            <a:ext cx="1425575" cy="3286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2</a:t>
            </a:r>
            <a:endParaRPr lang="en-US" sz="1400" baseline="-25000" dirty="0">
              <a:latin typeface="Arial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938713" y="4052888"/>
            <a:ext cx="1423987" cy="3476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4</a:t>
            </a:r>
            <a:endParaRPr lang="en-US" sz="1400" baseline="-25000" dirty="0">
              <a:latin typeface="Arial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051675" y="4052888"/>
            <a:ext cx="1425575" cy="3476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3</a:t>
            </a:r>
            <a:endParaRPr lang="en-US" sz="1400" dirty="0"/>
          </a:p>
        </p:txBody>
      </p:sp>
      <p:cxnSp>
        <p:nvCxnSpPr>
          <p:cNvPr id="30" name="Straight Arrow Connector 29"/>
          <p:cNvCxnSpPr>
            <a:stCxn id="26" idx="3"/>
            <a:endCxn id="27" idx="1"/>
          </p:cNvCxnSpPr>
          <p:nvPr/>
        </p:nvCxnSpPr>
        <p:spPr>
          <a:xfrm>
            <a:off x="6362700" y="3544888"/>
            <a:ext cx="6889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31" name="Straight Arrow Connector 30"/>
          <p:cNvCxnSpPr>
            <a:stCxn id="27" idx="2"/>
            <a:endCxn id="29" idx="0"/>
          </p:cNvCxnSpPr>
          <p:nvPr/>
        </p:nvCxnSpPr>
        <p:spPr>
          <a:xfrm rot="5400000">
            <a:off x="7592219" y="3880644"/>
            <a:ext cx="3429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32" name="Straight Arrow Connector 31"/>
          <p:cNvCxnSpPr>
            <a:stCxn id="29" idx="1"/>
            <a:endCxn id="28" idx="3"/>
          </p:cNvCxnSpPr>
          <p:nvPr/>
        </p:nvCxnSpPr>
        <p:spPr>
          <a:xfrm rot="10800000">
            <a:off x="6362700" y="4225925"/>
            <a:ext cx="6889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79892" name="TextBox 32"/>
          <p:cNvSpPr txBox="1">
            <a:spLocks noChangeArrowheads="1"/>
          </p:cNvSpPr>
          <p:nvPr/>
        </p:nvSpPr>
        <p:spPr bwMode="auto">
          <a:xfrm>
            <a:off x="6472238" y="3225800"/>
            <a:ext cx="461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C</a:t>
            </a:r>
            <a:r>
              <a:rPr lang="en-US" sz="1400" baseline="-25000"/>
              <a:t>pri</a:t>
            </a:r>
          </a:p>
        </p:txBody>
      </p:sp>
      <p:cxnSp>
        <p:nvCxnSpPr>
          <p:cNvPr id="35" name="Straight Arrow Connector 34"/>
          <p:cNvCxnSpPr>
            <a:stCxn id="26" idx="2"/>
            <a:endCxn id="28" idx="0"/>
          </p:cNvCxnSpPr>
          <p:nvPr/>
        </p:nvCxnSpPr>
        <p:spPr>
          <a:xfrm rot="5400000">
            <a:off x="5478463" y="3881438"/>
            <a:ext cx="344487" cy="1587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36" name="Rectangle 35"/>
          <p:cNvSpPr/>
          <p:nvPr/>
        </p:nvSpPr>
        <p:spPr>
          <a:xfrm>
            <a:off x="4937125" y="5029200"/>
            <a:ext cx="1423988" cy="3286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1</a:t>
            </a:r>
            <a:endParaRPr lang="en-US" sz="1400" baseline="-25000" dirty="0">
              <a:latin typeface="Arial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050088" y="5029200"/>
            <a:ext cx="1425575" cy="3286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2</a:t>
            </a:r>
            <a:endParaRPr lang="en-US" sz="1400" baseline="-25000" dirty="0">
              <a:latin typeface="Arial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937125" y="5702300"/>
            <a:ext cx="1423988" cy="347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4</a:t>
            </a:r>
            <a:endParaRPr lang="en-US" sz="1400" baseline="-25000" dirty="0">
              <a:latin typeface="Arial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50088" y="5702300"/>
            <a:ext cx="1425575" cy="347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3</a:t>
            </a:r>
            <a:endParaRPr lang="en-US" sz="1400" dirty="0"/>
          </a:p>
        </p:txBody>
      </p:sp>
      <p:cxnSp>
        <p:nvCxnSpPr>
          <p:cNvPr id="40" name="Straight Arrow Connector 39"/>
          <p:cNvCxnSpPr>
            <a:stCxn id="36" idx="3"/>
            <a:endCxn id="37" idx="1"/>
          </p:cNvCxnSpPr>
          <p:nvPr/>
        </p:nvCxnSpPr>
        <p:spPr>
          <a:xfrm>
            <a:off x="6361113" y="5194300"/>
            <a:ext cx="68897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1" name="Straight Arrow Connector 40"/>
          <p:cNvCxnSpPr>
            <a:stCxn id="37" idx="2"/>
            <a:endCxn id="39" idx="0"/>
          </p:cNvCxnSpPr>
          <p:nvPr/>
        </p:nvCxnSpPr>
        <p:spPr>
          <a:xfrm rot="5400000">
            <a:off x="7590631" y="5531644"/>
            <a:ext cx="3444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2" name="Straight Arrow Connector 41"/>
          <p:cNvCxnSpPr>
            <a:stCxn id="39" idx="1"/>
            <a:endCxn id="38" idx="3"/>
          </p:cNvCxnSpPr>
          <p:nvPr/>
        </p:nvCxnSpPr>
        <p:spPr>
          <a:xfrm rot="10800000">
            <a:off x="6361113" y="5876925"/>
            <a:ext cx="6889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79901" name="TextBox 42"/>
          <p:cNvSpPr txBox="1">
            <a:spLocks noChangeArrowheads="1"/>
          </p:cNvSpPr>
          <p:nvPr/>
        </p:nvSpPr>
        <p:spPr bwMode="auto">
          <a:xfrm>
            <a:off x="6470650" y="4875213"/>
            <a:ext cx="461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C</a:t>
            </a:r>
            <a:r>
              <a:rPr lang="en-US" sz="1400" baseline="-25000"/>
              <a:t>pri</a:t>
            </a:r>
          </a:p>
        </p:txBody>
      </p:sp>
      <p:cxnSp>
        <p:nvCxnSpPr>
          <p:cNvPr id="45" name="Straight Arrow Connector 44"/>
          <p:cNvCxnSpPr>
            <a:stCxn id="36" idx="2"/>
            <a:endCxn id="38" idx="0"/>
          </p:cNvCxnSpPr>
          <p:nvPr/>
        </p:nvCxnSpPr>
        <p:spPr>
          <a:xfrm rot="5400000">
            <a:off x="5476875" y="5530850"/>
            <a:ext cx="344488" cy="1588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48" name="Rectangle 47"/>
          <p:cNvSpPr/>
          <p:nvPr/>
        </p:nvSpPr>
        <p:spPr>
          <a:xfrm>
            <a:off x="4838700" y="3252788"/>
            <a:ext cx="3749675" cy="1243012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838700" y="4894263"/>
            <a:ext cx="3749675" cy="124142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0" name="Straight Arrow Connector 49"/>
          <p:cNvCxnSpPr>
            <a:stCxn id="8" idx="2"/>
            <a:endCxn id="26" idx="0"/>
          </p:cNvCxnSpPr>
          <p:nvPr/>
        </p:nvCxnSpPr>
        <p:spPr>
          <a:xfrm rot="16200000" flipH="1">
            <a:off x="5334794" y="3064669"/>
            <a:ext cx="630238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57" name="Straight Arrow Connector 56"/>
          <p:cNvCxnSpPr>
            <a:stCxn id="9" idx="2"/>
            <a:endCxn id="27" idx="0"/>
          </p:cNvCxnSpPr>
          <p:nvPr/>
        </p:nvCxnSpPr>
        <p:spPr>
          <a:xfrm rot="16200000" flipH="1">
            <a:off x="7448550" y="3063875"/>
            <a:ext cx="630238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60" name="Straight Arrow Connector 59"/>
          <p:cNvCxnSpPr>
            <a:stCxn id="28" idx="2"/>
            <a:endCxn id="36" idx="0"/>
          </p:cNvCxnSpPr>
          <p:nvPr/>
        </p:nvCxnSpPr>
        <p:spPr>
          <a:xfrm rot="5400000">
            <a:off x="5334794" y="4714081"/>
            <a:ext cx="628650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63" name="Straight Arrow Connector 62"/>
          <p:cNvCxnSpPr>
            <a:stCxn id="29" idx="2"/>
            <a:endCxn id="37" idx="0"/>
          </p:cNvCxnSpPr>
          <p:nvPr/>
        </p:nvCxnSpPr>
        <p:spPr>
          <a:xfrm rot="5400000">
            <a:off x="7449344" y="4714081"/>
            <a:ext cx="628650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7990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799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79911" name="Group 81"/>
          <p:cNvGrpSpPr>
            <a:grpSpLocks/>
          </p:cNvGrpSpPr>
          <p:nvPr/>
        </p:nvGrpSpPr>
        <p:grpSpPr bwMode="auto">
          <a:xfrm>
            <a:off x="6445250" y="2300288"/>
            <a:ext cx="546100" cy="3600450"/>
            <a:chOff x="6472590" y="2285514"/>
            <a:chExt cx="544744" cy="3601460"/>
          </a:xfrm>
        </p:grpSpPr>
        <p:sp>
          <p:nvSpPr>
            <p:cNvPr id="79916" name="TextBox 22"/>
            <p:cNvSpPr txBox="1">
              <a:spLocks noChangeArrowheads="1"/>
            </p:cNvSpPr>
            <p:nvPr/>
          </p:nvSpPr>
          <p:spPr bwMode="auto">
            <a:xfrm>
              <a:off x="6579223" y="2285514"/>
              <a:ext cx="38183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R’</a:t>
              </a:r>
              <a:r>
                <a:rPr lang="en-US" sz="1400" baseline="-25000">
                  <a:solidFill>
                    <a:srgbClr val="FF0000"/>
                  </a:solidFill>
                </a:rPr>
                <a:t>i</a:t>
              </a:r>
            </a:p>
          </p:txBody>
        </p:sp>
        <p:sp>
          <p:nvSpPr>
            <p:cNvPr id="79917" name="TextBox 71"/>
            <p:cNvSpPr txBox="1">
              <a:spLocks noChangeArrowheads="1"/>
            </p:cNvSpPr>
            <p:nvPr/>
          </p:nvSpPr>
          <p:spPr bwMode="auto">
            <a:xfrm>
              <a:off x="6472590" y="3925538"/>
              <a:ext cx="51969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R’</a:t>
              </a:r>
              <a:r>
                <a:rPr lang="en-US" sz="1400" baseline="-25000">
                  <a:solidFill>
                    <a:srgbClr val="FF0000"/>
                  </a:solidFill>
                </a:rPr>
                <a:t>i+1</a:t>
              </a:r>
            </a:p>
          </p:txBody>
        </p:sp>
        <p:sp>
          <p:nvSpPr>
            <p:cNvPr id="79918" name="TextBox 72"/>
            <p:cNvSpPr txBox="1">
              <a:spLocks noChangeArrowheads="1"/>
            </p:cNvSpPr>
            <p:nvPr/>
          </p:nvSpPr>
          <p:spPr bwMode="auto">
            <a:xfrm>
              <a:off x="6497640" y="5579197"/>
              <a:ext cx="51969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R’</a:t>
              </a:r>
              <a:r>
                <a:rPr lang="en-US" sz="1400" baseline="-25000">
                  <a:solidFill>
                    <a:srgbClr val="FF0000"/>
                  </a:solidFill>
                </a:rPr>
                <a:t>i+2</a:t>
              </a:r>
            </a:p>
          </p:txBody>
        </p:sp>
      </p:grpSp>
      <p:sp>
        <p:nvSpPr>
          <p:cNvPr id="79912" name="TextBox 73"/>
          <p:cNvSpPr txBox="1">
            <a:spLocks noChangeArrowheads="1"/>
          </p:cNvSpPr>
          <p:nvPr/>
        </p:nvSpPr>
        <p:spPr bwMode="auto">
          <a:xfrm>
            <a:off x="550863" y="2479675"/>
            <a:ext cx="755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alibri" pitchFamily="34" charset="0"/>
              </a:rPr>
              <a:t>Proof:</a:t>
            </a:r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914400" y="2836863"/>
            <a:ext cx="3617913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alibri" pitchFamily="34" charset="0"/>
              </a:rPr>
              <a:t>Step 2:</a:t>
            </a:r>
          </a:p>
          <a:p>
            <a:r>
              <a:rPr lang="en-US">
                <a:latin typeface="Calibri" pitchFamily="34" charset="0"/>
              </a:rPr>
              <a:t>Replace encryptions of 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K</a:t>
            </a:r>
            <a:r>
              <a:rPr lang="en-US">
                <a:latin typeface="Calibri" pitchFamily="34" charset="0"/>
              </a:rPr>
              <a:t> with </a:t>
            </a:r>
          </a:p>
          <a:p>
            <a:r>
              <a:rPr lang="en-US">
                <a:latin typeface="Calibri" pitchFamily="34" charset="0"/>
              </a:rPr>
              <a:t>Encryptions of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 0</a:t>
            </a:r>
            <a:endParaRPr lang="en-US" b="1">
              <a:solidFill>
                <a:srgbClr val="0070C0"/>
              </a:solidFill>
              <a:latin typeface="Calibri" pitchFamily="34" charset="0"/>
            </a:endParaRPr>
          </a:p>
          <a:p>
            <a:endParaRPr lang="en-US" baseline="-2500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Change is significant</a:t>
            </a:r>
          </a:p>
          <a:p>
            <a:r>
              <a:rPr lang="en-US" b="1">
                <a:latin typeface="Calibri" pitchFamily="34" charset="0"/>
              </a:rPr>
              <a:t>But output is not affected</a:t>
            </a:r>
          </a:p>
          <a:p>
            <a:endParaRPr lang="en-US" b="1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If an adversary can detect the switch</a:t>
            </a:r>
          </a:p>
          <a:p>
            <a:r>
              <a:rPr lang="en-US">
                <a:latin typeface="Calibri" pitchFamily="34" charset="0"/>
              </a:rPr>
              <a:t>then she detects it for some 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i</a:t>
            </a:r>
            <a:endParaRPr lang="en-US" baseline="-25000">
              <a:solidFill>
                <a:srgbClr val="0070C0"/>
              </a:solidFill>
              <a:latin typeface="Calibri" pitchFamily="34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rot="5400000">
            <a:off x="7450138" y="6364288"/>
            <a:ext cx="630237" cy="158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>
            <a:off x="5332413" y="6364288"/>
            <a:ext cx="630237" cy="158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 Computing Environments</a:t>
            </a:r>
          </a:p>
        </p:txBody>
      </p:sp>
      <p:pic>
        <p:nvPicPr>
          <p:cNvPr id="53250" name="Picture 4" descr="compaq-desktop-computer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92550" y="2311400"/>
            <a:ext cx="1055688" cy="81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5294313" y="2168525"/>
            <a:ext cx="2911475" cy="889000"/>
            <a:chOff x="5211192" y="2564181"/>
            <a:chExt cx="2911876" cy="888057"/>
          </a:xfrm>
        </p:grpSpPr>
        <p:pic>
          <p:nvPicPr>
            <p:cNvPr id="53257" name="Picture 8" descr="data-center-servers-t001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08113" y="2787527"/>
              <a:ext cx="914955" cy="664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3258" name="Group 14"/>
            <p:cNvGrpSpPr>
              <a:grpSpLocks/>
            </p:cNvGrpSpPr>
            <p:nvPr/>
          </p:nvGrpSpPr>
          <p:grpSpPr bwMode="auto">
            <a:xfrm>
              <a:off x="5211192" y="2564181"/>
              <a:ext cx="1813317" cy="720557"/>
              <a:chOff x="5211192" y="2564181"/>
              <a:chExt cx="1813317" cy="720557"/>
            </a:xfrm>
          </p:grpSpPr>
          <p:sp>
            <p:nvSpPr>
              <p:cNvPr id="10" name="Right Arrow 9"/>
              <p:cNvSpPr/>
              <p:nvPr/>
            </p:nvSpPr>
            <p:spPr>
              <a:xfrm>
                <a:off x="5220718" y="2946363"/>
                <a:ext cx="1783008" cy="337778"/>
              </a:xfrm>
              <a:prstGeom prst="rightArrow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53260" name="TextBox 11"/>
              <p:cNvSpPr txBox="1">
                <a:spLocks noChangeArrowheads="1"/>
              </p:cNvSpPr>
              <p:nvPr/>
            </p:nvSpPr>
            <p:spPr bwMode="auto">
              <a:xfrm>
                <a:off x="5211192" y="2564181"/>
                <a:ext cx="181331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Cloud Computing</a:t>
                </a:r>
              </a:p>
            </p:txBody>
          </p:sp>
        </p:grp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722313" y="2182813"/>
            <a:ext cx="2906712" cy="874712"/>
            <a:chOff x="638908" y="2578054"/>
            <a:chExt cx="2907724" cy="874184"/>
          </a:xfrm>
        </p:grpSpPr>
        <p:pic>
          <p:nvPicPr>
            <p:cNvPr id="53253" name="Picture 2" descr="C:\Users\Greebo\AppData\Local\Microsoft\Windows\Temporary Internet Files\Content.IE5\SMUQ4OXL\MCj04397980000[1]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38908" y="2706229"/>
              <a:ext cx="746009" cy="7460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3254" name="Group 13"/>
            <p:cNvGrpSpPr>
              <a:grpSpLocks/>
            </p:cNvGrpSpPr>
            <p:nvPr/>
          </p:nvGrpSpPr>
          <p:grpSpPr bwMode="auto">
            <a:xfrm>
              <a:off x="1613089" y="2578054"/>
              <a:ext cx="1933543" cy="706684"/>
              <a:chOff x="1613089" y="2578054"/>
              <a:chExt cx="1933543" cy="706684"/>
            </a:xfrm>
          </p:grpSpPr>
          <p:sp>
            <p:nvSpPr>
              <p:cNvPr id="11" name="Right Arrow 10"/>
              <p:cNvSpPr/>
              <p:nvPr/>
            </p:nvSpPr>
            <p:spPr>
              <a:xfrm flipH="1">
                <a:off x="1690199" y="2947718"/>
                <a:ext cx="1784971" cy="336347"/>
              </a:xfrm>
              <a:prstGeom prst="rightArrow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53256" name="TextBox 12"/>
              <p:cNvSpPr txBox="1">
                <a:spLocks noChangeArrowheads="1"/>
              </p:cNvSpPr>
              <p:nvPr/>
            </p:nvSpPr>
            <p:spPr bwMode="auto">
              <a:xfrm>
                <a:off x="1613089" y="2578054"/>
                <a:ext cx="193354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Mobile Computing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4838700" y="1606550"/>
            <a:ext cx="3749675" cy="1243013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08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Security</a:t>
            </a:r>
          </a:p>
        </p:txBody>
      </p:sp>
      <p:sp>
        <p:nvSpPr>
          <p:cNvPr id="80899" name="TextBox 3"/>
          <p:cNvSpPr txBox="1">
            <a:spLocks noChangeArrowheads="1"/>
          </p:cNvSpPr>
          <p:nvPr/>
        </p:nvSpPr>
        <p:spPr bwMode="auto">
          <a:xfrm>
            <a:off x="550863" y="1592263"/>
            <a:ext cx="3651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alibri" pitchFamily="34" charset="0"/>
              </a:rPr>
              <a:t>Claim 1:</a:t>
            </a:r>
            <a:r>
              <a:rPr lang="en-US">
                <a:latin typeface="Calibri" pitchFamily="34" charset="0"/>
              </a:rPr>
              <a:t> security of 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n rounds </a:t>
            </a:r>
            <a:r>
              <a:rPr lang="en-US">
                <a:latin typeface="Calibri" pitchFamily="34" charset="0"/>
              </a:rPr>
              <a:t>reduces</a:t>
            </a:r>
          </a:p>
          <a:p>
            <a:r>
              <a:rPr lang="en-US">
                <a:latin typeface="Calibri" pitchFamily="34" charset="0"/>
              </a:rPr>
              <a:t>to security of 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two rounds</a:t>
            </a:r>
          </a:p>
        </p:txBody>
      </p:sp>
      <p:sp>
        <p:nvSpPr>
          <p:cNvPr id="6" name="Rectangle 5"/>
          <p:cNvSpPr/>
          <p:nvPr/>
        </p:nvSpPr>
        <p:spPr>
          <a:xfrm>
            <a:off x="4937125" y="1728788"/>
            <a:ext cx="1425575" cy="3286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1</a:t>
            </a:r>
            <a:endParaRPr lang="en-US" sz="1400" baseline="-25000" dirty="0">
              <a:latin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51675" y="1728788"/>
            <a:ext cx="1423988" cy="3286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2</a:t>
            </a:r>
            <a:endParaRPr lang="en-US" sz="1400" baseline="-25000" dirty="0">
              <a:latin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37125" y="2401888"/>
            <a:ext cx="1425575" cy="3476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4</a:t>
            </a:r>
            <a:endParaRPr lang="en-US" sz="1400" baseline="-25000" dirty="0">
              <a:latin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51675" y="2401888"/>
            <a:ext cx="1423988" cy="3476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3</a:t>
            </a:r>
            <a:endParaRPr lang="en-US" sz="1400" dirty="0"/>
          </a:p>
        </p:txBody>
      </p:sp>
      <p:cxnSp>
        <p:nvCxnSpPr>
          <p:cNvPr id="10" name="Straight Arrow Connector 9"/>
          <p:cNvCxnSpPr>
            <a:stCxn id="6" idx="3"/>
            <a:endCxn id="7" idx="1"/>
          </p:cNvCxnSpPr>
          <p:nvPr/>
        </p:nvCxnSpPr>
        <p:spPr>
          <a:xfrm>
            <a:off x="6362700" y="1893888"/>
            <a:ext cx="6889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1" name="Straight Arrow Connector 10"/>
          <p:cNvCxnSpPr>
            <a:stCxn id="7" idx="2"/>
            <a:endCxn id="9" idx="0"/>
          </p:cNvCxnSpPr>
          <p:nvPr/>
        </p:nvCxnSpPr>
        <p:spPr>
          <a:xfrm rot="5400000">
            <a:off x="7591425" y="2230438"/>
            <a:ext cx="34448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2" name="Straight Arrow Connector 11"/>
          <p:cNvCxnSpPr>
            <a:stCxn id="9" idx="1"/>
            <a:endCxn id="8" idx="3"/>
          </p:cNvCxnSpPr>
          <p:nvPr/>
        </p:nvCxnSpPr>
        <p:spPr>
          <a:xfrm rot="10800000">
            <a:off x="6362700" y="2574925"/>
            <a:ext cx="6889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80907" name="TextBox 21"/>
          <p:cNvSpPr txBox="1">
            <a:spLocks noChangeArrowheads="1"/>
          </p:cNvSpPr>
          <p:nvPr/>
        </p:nvSpPr>
        <p:spPr bwMode="auto">
          <a:xfrm>
            <a:off x="6472238" y="1574800"/>
            <a:ext cx="461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C</a:t>
            </a:r>
            <a:r>
              <a:rPr lang="en-US" sz="1400" baseline="-25000"/>
              <a:t>pri</a:t>
            </a:r>
          </a:p>
        </p:txBody>
      </p:sp>
      <p:cxnSp>
        <p:nvCxnSpPr>
          <p:cNvPr id="25" name="Straight Arrow Connector 24"/>
          <p:cNvCxnSpPr>
            <a:stCxn id="6" idx="2"/>
            <a:endCxn id="8" idx="0"/>
          </p:cNvCxnSpPr>
          <p:nvPr/>
        </p:nvCxnSpPr>
        <p:spPr>
          <a:xfrm rot="5400000">
            <a:off x="5476875" y="2230438"/>
            <a:ext cx="344487" cy="1588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6" name="Rectangle 25"/>
          <p:cNvSpPr/>
          <p:nvPr/>
        </p:nvSpPr>
        <p:spPr>
          <a:xfrm>
            <a:off x="4938713" y="3379788"/>
            <a:ext cx="1423987" cy="3286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1</a:t>
            </a:r>
            <a:endParaRPr lang="en-US" sz="1400" baseline="-25000" dirty="0">
              <a:latin typeface="Arial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51675" y="3379788"/>
            <a:ext cx="1425575" cy="3286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2</a:t>
            </a:r>
            <a:endParaRPr lang="en-US" sz="1400" baseline="-25000" dirty="0">
              <a:latin typeface="Arial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938713" y="4052888"/>
            <a:ext cx="1423987" cy="3476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4</a:t>
            </a:r>
            <a:endParaRPr lang="en-US" sz="1400" baseline="-25000" dirty="0">
              <a:latin typeface="Arial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051675" y="4052888"/>
            <a:ext cx="1425575" cy="3476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3</a:t>
            </a:r>
            <a:endParaRPr lang="en-US" sz="1400" dirty="0"/>
          </a:p>
        </p:txBody>
      </p:sp>
      <p:cxnSp>
        <p:nvCxnSpPr>
          <p:cNvPr id="30" name="Straight Arrow Connector 29"/>
          <p:cNvCxnSpPr>
            <a:stCxn id="26" idx="3"/>
            <a:endCxn id="27" idx="1"/>
          </p:cNvCxnSpPr>
          <p:nvPr/>
        </p:nvCxnSpPr>
        <p:spPr>
          <a:xfrm>
            <a:off x="6362700" y="3544888"/>
            <a:ext cx="6889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31" name="Straight Arrow Connector 30"/>
          <p:cNvCxnSpPr>
            <a:stCxn id="27" idx="2"/>
            <a:endCxn id="29" idx="0"/>
          </p:cNvCxnSpPr>
          <p:nvPr/>
        </p:nvCxnSpPr>
        <p:spPr>
          <a:xfrm rot="5400000">
            <a:off x="7592219" y="3880644"/>
            <a:ext cx="3429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32" name="Straight Arrow Connector 31"/>
          <p:cNvCxnSpPr>
            <a:stCxn id="29" idx="1"/>
            <a:endCxn id="28" idx="3"/>
          </p:cNvCxnSpPr>
          <p:nvPr/>
        </p:nvCxnSpPr>
        <p:spPr>
          <a:xfrm rot="10800000">
            <a:off x="6362700" y="4225925"/>
            <a:ext cx="6889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80916" name="TextBox 32"/>
          <p:cNvSpPr txBox="1">
            <a:spLocks noChangeArrowheads="1"/>
          </p:cNvSpPr>
          <p:nvPr/>
        </p:nvSpPr>
        <p:spPr bwMode="auto">
          <a:xfrm>
            <a:off x="6472238" y="3225800"/>
            <a:ext cx="461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C</a:t>
            </a:r>
            <a:r>
              <a:rPr lang="en-US" sz="1400" baseline="-25000"/>
              <a:t>pri</a:t>
            </a:r>
          </a:p>
        </p:txBody>
      </p:sp>
      <p:cxnSp>
        <p:nvCxnSpPr>
          <p:cNvPr id="35" name="Straight Arrow Connector 34"/>
          <p:cNvCxnSpPr>
            <a:stCxn id="26" idx="2"/>
            <a:endCxn id="28" idx="0"/>
          </p:cNvCxnSpPr>
          <p:nvPr/>
        </p:nvCxnSpPr>
        <p:spPr>
          <a:xfrm rot="5400000">
            <a:off x="5478463" y="3881438"/>
            <a:ext cx="344487" cy="1587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36" name="Rectangle 35"/>
          <p:cNvSpPr/>
          <p:nvPr/>
        </p:nvSpPr>
        <p:spPr>
          <a:xfrm>
            <a:off x="4937125" y="5029200"/>
            <a:ext cx="1423988" cy="3286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1</a:t>
            </a:r>
            <a:endParaRPr lang="en-US" sz="1400" baseline="-25000" dirty="0">
              <a:latin typeface="Arial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050088" y="5029200"/>
            <a:ext cx="1425575" cy="3286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2</a:t>
            </a:r>
            <a:endParaRPr lang="en-US" sz="1400" baseline="-25000" dirty="0">
              <a:latin typeface="Arial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937125" y="5702300"/>
            <a:ext cx="1423988" cy="347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4</a:t>
            </a:r>
            <a:endParaRPr lang="en-US" sz="1400" baseline="-25000" dirty="0">
              <a:latin typeface="Arial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50088" y="5702300"/>
            <a:ext cx="1425575" cy="347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3</a:t>
            </a:r>
            <a:endParaRPr lang="en-US" sz="1400" dirty="0"/>
          </a:p>
        </p:txBody>
      </p:sp>
      <p:cxnSp>
        <p:nvCxnSpPr>
          <p:cNvPr id="40" name="Straight Arrow Connector 39"/>
          <p:cNvCxnSpPr>
            <a:stCxn id="36" idx="3"/>
            <a:endCxn id="37" idx="1"/>
          </p:cNvCxnSpPr>
          <p:nvPr/>
        </p:nvCxnSpPr>
        <p:spPr>
          <a:xfrm>
            <a:off x="6361113" y="5194300"/>
            <a:ext cx="68897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1" name="Straight Arrow Connector 40"/>
          <p:cNvCxnSpPr>
            <a:stCxn id="37" idx="2"/>
            <a:endCxn id="39" idx="0"/>
          </p:cNvCxnSpPr>
          <p:nvPr/>
        </p:nvCxnSpPr>
        <p:spPr>
          <a:xfrm rot="5400000">
            <a:off x="7590631" y="5531644"/>
            <a:ext cx="3444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2" name="Straight Arrow Connector 41"/>
          <p:cNvCxnSpPr>
            <a:stCxn id="39" idx="1"/>
            <a:endCxn id="38" idx="3"/>
          </p:cNvCxnSpPr>
          <p:nvPr/>
        </p:nvCxnSpPr>
        <p:spPr>
          <a:xfrm rot="10800000">
            <a:off x="6361113" y="5876925"/>
            <a:ext cx="6889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80925" name="TextBox 42"/>
          <p:cNvSpPr txBox="1">
            <a:spLocks noChangeArrowheads="1"/>
          </p:cNvSpPr>
          <p:nvPr/>
        </p:nvSpPr>
        <p:spPr bwMode="auto">
          <a:xfrm>
            <a:off x="6470650" y="4875213"/>
            <a:ext cx="461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C</a:t>
            </a:r>
            <a:r>
              <a:rPr lang="en-US" sz="1400" baseline="-25000"/>
              <a:t>pri</a:t>
            </a:r>
          </a:p>
        </p:txBody>
      </p:sp>
      <p:cxnSp>
        <p:nvCxnSpPr>
          <p:cNvPr id="45" name="Straight Arrow Connector 44"/>
          <p:cNvCxnSpPr>
            <a:stCxn id="36" idx="2"/>
            <a:endCxn id="38" idx="0"/>
          </p:cNvCxnSpPr>
          <p:nvPr/>
        </p:nvCxnSpPr>
        <p:spPr>
          <a:xfrm rot="5400000">
            <a:off x="5476875" y="5530850"/>
            <a:ext cx="344488" cy="1588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48" name="Rectangle 47"/>
          <p:cNvSpPr/>
          <p:nvPr/>
        </p:nvSpPr>
        <p:spPr>
          <a:xfrm>
            <a:off x="4838700" y="3252788"/>
            <a:ext cx="3749675" cy="1243012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838700" y="4894263"/>
            <a:ext cx="3749675" cy="124142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0" name="Straight Arrow Connector 49"/>
          <p:cNvCxnSpPr>
            <a:stCxn id="8" idx="2"/>
            <a:endCxn id="26" idx="0"/>
          </p:cNvCxnSpPr>
          <p:nvPr/>
        </p:nvCxnSpPr>
        <p:spPr>
          <a:xfrm rot="16200000" flipH="1">
            <a:off x="5334794" y="3064669"/>
            <a:ext cx="630238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57" name="Straight Arrow Connector 56"/>
          <p:cNvCxnSpPr>
            <a:stCxn id="9" idx="2"/>
            <a:endCxn id="27" idx="0"/>
          </p:cNvCxnSpPr>
          <p:nvPr/>
        </p:nvCxnSpPr>
        <p:spPr>
          <a:xfrm rot="16200000" flipH="1">
            <a:off x="7448550" y="3063875"/>
            <a:ext cx="630238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60" name="Straight Arrow Connector 59"/>
          <p:cNvCxnSpPr>
            <a:stCxn id="28" idx="2"/>
            <a:endCxn id="36" idx="0"/>
          </p:cNvCxnSpPr>
          <p:nvPr/>
        </p:nvCxnSpPr>
        <p:spPr>
          <a:xfrm rot="5400000">
            <a:off x="5334794" y="4714081"/>
            <a:ext cx="628650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63" name="Straight Arrow Connector 62"/>
          <p:cNvCxnSpPr>
            <a:stCxn id="29" idx="2"/>
            <a:endCxn id="37" idx="0"/>
          </p:cNvCxnSpPr>
          <p:nvPr/>
        </p:nvCxnSpPr>
        <p:spPr>
          <a:xfrm rot="5400000">
            <a:off x="7449344" y="4714081"/>
            <a:ext cx="628650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8093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093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80935" name="Group 81"/>
          <p:cNvGrpSpPr>
            <a:grpSpLocks/>
          </p:cNvGrpSpPr>
          <p:nvPr/>
        </p:nvGrpSpPr>
        <p:grpSpPr bwMode="auto">
          <a:xfrm>
            <a:off x="6445250" y="2300288"/>
            <a:ext cx="546100" cy="3600450"/>
            <a:chOff x="6472590" y="2285514"/>
            <a:chExt cx="544744" cy="3601460"/>
          </a:xfrm>
        </p:grpSpPr>
        <p:sp>
          <p:nvSpPr>
            <p:cNvPr id="80943" name="TextBox 22"/>
            <p:cNvSpPr txBox="1">
              <a:spLocks noChangeArrowheads="1"/>
            </p:cNvSpPr>
            <p:nvPr/>
          </p:nvSpPr>
          <p:spPr bwMode="auto">
            <a:xfrm>
              <a:off x="6579223" y="2285514"/>
              <a:ext cx="38183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R’</a:t>
              </a:r>
              <a:r>
                <a:rPr lang="en-US" sz="1400" baseline="-25000">
                  <a:solidFill>
                    <a:srgbClr val="FF0000"/>
                  </a:solidFill>
                </a:rPr>
                <a:t>i</a:t>
              </a:r>
            </a:p>
          </p:txBody>
        </p:sp>
        <p:sp>
          <p:nvSpPr>
            <p:cNvPr id="80944" name="TextBox 71"/>
            <p:cNvSpPr txBox="1">
              <a:spLocks noChangeArrowheads="1"/>
            </p:cNvSpPr>
            <p:nvPr/>
          </p:nvSpPr>
          <p:spPr bwMode="auto">
            <a:xfrm>
              <a:off x="6472590" y="3925538"/>
              <a:ext cx="51969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R’</a:t>
              </a:r>
              <a:r>
                <a:rPr lang="en-US" sz="1400" baseline="-25000">
                  <a:solidFill>
                    <a:srgbClr val="FF0000"/>
                  </a:solidFill>
                </a:rPr>
                <a:t>i+1</a:t>
              </a:r>
            </a:p>
          </p:txBody>
        </p:sp>
        <p:sp>
          <p:nvSpPr>
            <p:cNvPr id="80945" name="TextBox 72"/>
            <p:cNvSpPr txBox="1">
              <a:spLocks noChangeArrowheads="1"/>
            </p:cNvSpPr>
            <p:nvPr/>
          </p:nvSpPr>
          <p:spPr bwMode="auto">
            <a:xfrm>
              <a:off x="6497640" y="5579197"/>
              <a:ext cx="51969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R’</a:t>
              </a:r>
              <a:r>
                <a:rPr lang="en-US" sz="1400" baseline="-25000">
                  <a:solidFill>
                    <a:srgbClr val="FF0000"/>
                  </a:solidFill>
                </a:rPr>
                <a:t>i+2</a:t>
              </a:r>
            </a:p>
          </p:txBody>
        </p:sp>
      </p:grpSp>
      <p:sp>
        <p:nvSpPr>
          <p:cNvPr id="80936" name="TextBox 73"/>
          <p:cNvSpPr txBox="1">
            <a:spLocks noChangeArrowheads="1"/>
          </p:cNvSpPr>
          <p:nvPr/>
        </p:nvSpPr>
        <p:spPr bwMode="auto">
          <a:xfrm>
            <a:off x="550863" y="2479675"/>
            <a:ext cx="755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alibri" pitchFamily="34" charset="0"/>
              </a:rPr>
              <a:t>Proof:</a:t>
            </a:r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914400" y="2836863"/>
            <a:ext cx="3465513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alibri" pitchFamily="34" charset="0"/>
              </a:rPr>
              <a:t>i-th hybrid:</a:t>
            </a:r>
          </a:p>
          <a:p>
            <a:r>
              <a:rPr lang="en-US">
                <a:solidFill>
                  <a:srgbClr val="0070C0"/>
                </a:solidFill>
              </a:rPr>
              <a:t>C</a:t>
            </a:r>
            <a:r>
              <a:rPr lang="en-US" baseline="-25000">
                <a:solidFill>
                  <a:srgbClr val="0070C0"/>
                </a:solidFill>
                <a:latin typeface="Calibri" pitchFamily="34" charset="0"/>
              </a:rPr>
              <a:t>K,1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,…,</a:t>
            </a:r>
            <a:r>
              <a:rPr lang="en-US">
                <a:solidFill>
                  <a:srgbClr val="0070C0"/>
                </a:solidFill>
              </a:rPr>
              <a:t> C</a:t>
            </a:r>
            <a:r>
              <a:rPr lang="en-US" baseline="-25000">
                <a:solidFill>
                  <a:srgbClr val="0070C0"/>
                </a:solidFill>
                <a:latin typeface="Calibri" pitchFamily="34" charset="0"/>
              </a:rPr>
              <a:t>K,i-1</a:t>
            </a:r>
            <a:r>
              <a:rPr lang="en-US">
                <a:latin typeface="Calibri" pitchFamily="34" charset="0"/>
              </a:rPr>
              <a:t> are encryptions of 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K</a:t>
            </a:r>
          </a:p>
          <a:p>
            <a:r>
              <a:rPr lang="en-US">
                <a:solidFill>
                  <a:srgbClr val="FF0000"/>
                </a:solidFill>
              </a:rPr>
              <a:t>C’</a:t>
            </a:r>
            <a:r>
              <a:rPr lang="en-US" baseline="-25000">
                <a:solidFill>
                  <a:srgbClr val="FF0000"/>
                </a:solidFill>
              </a:rPr>
              <a:t>K,i</a:t>
            </a:r>
            <a:r>
              <a:rPr lang="en-US">
                <a:solidFill>
                  <a:srgbClr val="FF0000"/>
                </a:solidFill>
                <a:latin typeface="Calibri" pitchFamily="34" charset="0"/>
              </a:rPr>
              <a:t>,…,</a:t>
            </a:r>
            <a:r>
              <a:rPr lang="en-US">
                <a:solidFill>
                  <a:srgbClr val="FF0000"/>
                </a:solidFill>
              </a:rPr>
              <a:t>C’</a:t>
            </a:r>
            <a:r>
              <a:rPr lang="en-US" baseline="-25000">
                <a:solidFill>
                  <a:srgbClr val="FF0000"/>
                </a:solidFill>
              </a:rPr>
              <a:t>K,n</a:t>
            </a:r>
            <a:r>
              <a:rPr lang="en-US" baseline="-25000"/>
              <a:t> </a:t>
            </a:r>
            <a:r>
              <a:rPr lang="en-US">
                <a:latin typeface="Calibri" pitchFamily="34" charset="0"/>
              </a:rPr>
              <a:t>are encryptions of 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0</a:t>
            </a:r>
          </a:p>
          <a:p>
            <a:r>
              <a:rPr lang="en-US">
                <a:latin typeface="cmmi10"/>
              </a:rPr>
              <a:t>®</a:t>
            </a:r>
            <a:r>
              <a:rPr lang="en-US" baseline="-50000">
                <a:latin typeface="Calibri" pitchFamily="34" charset="0"/>
              </a:rPr>
              <a:t>K,i</a:t>
            </a:r>
            <a:r>
              <a:rPr lang="en-US">
                <a:latin typeface="Calibri" pitchFamily="34" charset="0"/>
              </a:rPr>
              <a:t> = </a:t>
            </a:r>
            <a:r>
              <a:rPr lang="en-US"/>
              <a:t>C</a:t>
            </a:r>
            <a:r>
              <a:rPr lang="en-US" baseline="-25000">
                <a:latin typeface="Calibri" pitchFamily="34" charset="0"/>
              </a:rPr>
              <a:t>K,i</a:t>
            </a:r>
            <a:r>
              <a:rPr lang="en-US">
                <a:latin typeface="Calibri" pitchFamily="34" charset="0"/>
              </a:rPr>
              <a:t> – </a:t>
            </a:r>
            <a:r>
              <a:rPr lang="en-US"/>
              <a:t>C</a:t>
            </a:r>
            <a:r>
              <a:rPr lang="en-US" baseline="-25000">
                <a:latin typeface="Calibri" pitchFamily="34" charset="0"/>
              </a:rPr>
              <a:t>K,i-1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Suppose adversary distinguishes</a:t>
            </a:r>
          </a:p>
          <a:p>
            <a:r>
              <a:rPr lang="en-US">
                <a:latin typeface="Calibri" pitchFamily="34" charset="0"/>
              </a:rPr>
              <a:t>between hybrids 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i</a:t>
            </a:r>
            <a:r>
              <a:rPr lang="en-US">
                <a:latin typeface="Calibri" pitchFamily="34" charset="0"/>
              </a:rPr>
              <a:t> and 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i+1</a:t>
            </a:r>
          </a:p>
          <a:p>
            <a:endParaRPr lang="en-US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Rounds 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1,…,i-1 </a:t>
            </a:r>
            <a:r>
              <a:rPr lang="en-US">
                <a:latin typeface="Calibri" pitchFamily="34" charset="0"/>
              </a:rPr>
              <a:t>and 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i+2,…,n</a:t>
            </a:r>
            <a:r>
              <a:rPr lang="en-US">
                <a:latin typeface="Calibri" pitchFamily="34" charset="0"/>
              </a:rPr>
              <a:t> are</a:t>
            </a:r>
          </a:p>
          <a:p>
            <a:r>
              <a:rPr lang="en-US">
                <a:latin typeface="Calibri" pitchFamily="34" charset="0"/>
              </a:rPr>
              <a:t>identical in both hybrids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solidFill>
                  <a:srgbClr val="0070C0"/>
                </a:solidFill>
              </a:rPr>
              <a:t>C</a:t>
            </a:r>
            <a:r>
              <a:rPr lang="en-US" baseline="-25000">
                <a:solidFill>
                  <a:srgbClr val="0070C0"/>
                </a:solidFill>
              </a:rPr>
              <a:t>K,i </a:t>
            </a:r>
            <a:r>
              <a:rPr lang="en-US">
                <a:latin typeface="Calibri" pitchFamily="34" charset="0"/>
              </a:rPr>
              <a:t>is used in both rounds 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i</a:t>
            </a:r>
            <a:r>
              <a:rPr lang="en-US">
                <a:latin typeface="Calibri" pitchFamily="34" charset="0"/>
              </a:rPr>
              <a:t> and 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i+1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 rot="5400000">
            <a:off x="7450138" y="6364288"/>
            <a:ext cx="630237" cy="158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>
            <a:off x="5332413" y="6364288"/>
            <a:ext cx="630237" cy="158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80940" name="TextBox 51"/>
          <p:cNvSpPr txBox="1">
            <a:spLocks noChangeArrowheads="1"/>
          </p:cNvSpPr>
          <p:nvPr/>
        </p:nvSpPr>
        <p:spPr bwMode="auto">
          <a:xfrm>
            <a:off x="7858125" y="2895600"/>
            <a:ext cx="1244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70C0"/>
                </a:solidFill>
              </a:rPr>
              <a:t>C</a:t>
            </a:r>
            <a:r>
              <a:rPr lang="en-US" baseline="-25000">
                <a:solidFill>
                  <a:srgbClr val="0070C0"/>
                </a:solidFill>
                <a:latin typeface="Calibri" pitchFamily="34" charset="0"/>
              </a:rPr>
              <a:t>K,i</a:t>
            </a:r>
            <a:r>
              <a:rPr lang="en-US"/>
              <a:t> or </a:t>
            </a:r>
            <a:r>
              <a:rPr lang="en-US">
                <a:solidFill>
                  <a:srgbClr val="FF0000"/>
                </a:solidFill>
              </a:rPr>
              <a:t>C’</a:t>
            </a:r>
            <a:r>
              <a:rPr lang="en-US" baseline="-25000">
                <a:solidFill>
                  <a:srgbClr val="FF0000"/>
                </a:solidFill>
                <a:latin typeface="Calibri" pitchFamily="34" charset="0"/>
              </a:rPr>
              <a:t>K,i</a:t>
            </a:r>
          </a:p>
        </p:txBody>
      </p:sp>
      <p:sp>
        <p:nvSpPr>
          <p:cNvPr id="80941" name="TextBox 63"/>
          <p:cNvSpPr txBox="1">
            <a:spLocks noChangeArrowheads="1"/>
          </p:cNvSpPr>
          <p:nvPr/>
        </p:nvSpPr>
        <p:spPr bwMode="auto">
          <a:xfrm>
            <a:off x="7858125" y="4495800"/>
            <a:ext cx="711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C’</a:t>
            </a:r>
            <a:r>
              <a:rPr lang="en-US" baseline="-25000">
                <a:solidFill>
                  <a:srgbClr val="FF0000"/>
                </a:solidFill>
                <a:latin typeface="Calibri" pitchFamily="34" charset="0"/>
              </a:rPr>
              <a:t>K,i+1</a:t>
            </a:r>
          </a:p>
        </p:txBody>
      </p:sp>
      <p:sp>
        <p:nvSpPr>
          <p:cNvPr id="80942" name="TextBox 64"/>
          <p:cNvSpPr txBox="1">
            <a:spLocks noChangeArrowheads="1"/>
          </p:cNvSpPr>
          <p:nvPr/>
        </p:nvSpPr>
        <p:spPr bwMode="auto">
          <a:xfrm>
            <a:off x="7858125" y="6159500"/>
            <a:ext cx="711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C’</a:t>
            </a:r>
            <a:r>
              <a:rPr lang="en-US" baseline="-25000">
                <a:solidFill>
                  <a:srgbClr val="FF0000"/>
                </a:solidFill>
                <a:latin typeface="Calibri" pitchFamily="34" charset="0"/>
              </a:rPr>
              <a:t>K,i+2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Security</a:t>
            </a:r>
          </a:p>
        </p:txBody>
      </p:sp>
      <p:sp>
        <p:nvSpPr>
          <p:cNvPr id="8192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1923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674688" y="1620838"/>
            <a:ext cx="2935287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We reduced the problem to</a:t>
            </a:r>
          </a:p>
          <a:p>
            <a:r>
              <a:rPr lang="en-US">
                <a:latin typeface="Calibri" pitchFamily="34" charset="0"/>
              </a:rPr>
              <a:t>this leakage structure for two</a:t>
            </a:r>
          </a:p>
          <a:p>
            <a:r>
              <a:rPr lang="en-US">
                <a:latin typeface="Calibri" pitchFamily="34" charset="0"/>
              </a:rPr>
              <a:t>rounds:</a:t>
            </a: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grpSp>
        <p:nvGrpSpPr>
          <p:cNvPr id="55" name="Group 54"/>
          <p:cNvGrpSpPr>
            <a:grpSpLocks/>
          </p:cNvGrpSpPr>
          <p:nvPr/>
        </p:nvGrpSpPr>
        <p:grpSpPr bwMode="auto">
          <a:xfrm>
            <a:off x="4937125" y="1339850"/>
            <a:ext cx="4130675" cy="4332288"/>
            <a:chOff x="4937269" y="1340385"/>
            <a:chExt cx="4130840" cy="4332115"/>
          </a:xfrm>
        </p:grpSpPr>
        <p:sp>
          <p:nvSpPr>
            <p:cNvPr id="81936" name="TextBox 51"/>
            <p:cNvSpPr txBox="1">
              <a:spLocks noChangeArrowheads="1"/>
            </p:cNvSpPr>
            <p:nvPr/>
          </p:nvSpPr>
          <p:spPr bwMode="auto">
            <a:xfrm>
              <a:off x="7857521" y="3538814"/>
              <a:ext cx="121058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70C0"/>
                  </a:solidFill>
                </a:rPr>
                <a:t>C</a:t>
              </a:r>
              <a:r>
                <a:rPr lang="en-US" baseline="-25000">
                  <a:solidFill>
                    <a:srgbClr val="0070C0"/>
                  </a:solidFill>
                  <a:latin typeface="Calibri" pitchFamily="34" charset="0"/>
                </a:rPr>
                <a:t>K,i</a:t>
              </a:r>
              <a:r>
                <a:rPr lang="en-US"/>
                <a:t> or </a:t>
              </a:r>
              <a:r>
                <a:rPr lang="en-US">
                  <a:solidFill>
                    <a:srgbClr val="FF0000"/>
                  </a:solidFill>
                </a:rPr>
                <a:t>C’</a:t>
              </a:r>
              <a:r>
                <a:rPr lang="en-US" baseline="-25000">
                  <a:solidFill>
                    <a:srgbClr val="FF0000"/>
                  </a:solidFill>
                  <a:latin typeface="Calibri" pitchFamily="34" charset="0"/>
                </a:rPr>
                <a:t>K,i</a:t>
              </a:r>
            </a:p>
          </p:txBody>
        </p:sp>
        <p:grpSp>
          <p:nvGrpSpPr>
            <p:cNvPr id="81937" name="Group 53"/>
            <p:cNvGrpSpPr>
              <a:grpSpLocks/>
            </p:cNvGrpSpPr>
            <p:nvPr/>
          </p:nvGrpSpPr>
          <p:grpSpPr bwMode="auto">
            <a:xfrm>
              <a:off x="4937269" y="1340385"/>
              <a:ext cx="3632306" cy="4332115"/>
              <a:chOff x="4937269" y="1340385"/>
              <a:chExt cx="3632306" cy="4332115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4937269" y="2372219"/>
                <a:ext cx="1425632" cy="32860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>
                    <a:latin typeface="Arial"/>
                    <a:cs typeface="Arial" pitchFamily="34" charset="0"/>
                  </a:rPr>
                  <a:t>P</a:t>
                </a:r>
                <a:r>
                  <a:rPr lang="en-US" sz="1400" baseline="-25000" dirty="0">
                    <a:latin typeface="Arial"/>
                    <a:cs typeface="Arial" pitchFamily="34" charset="0"/>
                  </a:rPr>
                  <a:t>1</a:t>
                </a:r>
                <a:endParaRPr lang="en-US" sz="1400" baseline="-25000" dirty="0">
                  <a:latin typeface="Arial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7050316" y="2372219"/>
                <a:ext cx="1425632" cy="32860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>
                    <a:latin typeface="Arial"/>
                    <a:cs typeface="Arial" pitchFamily="34" charset="0"/>
                  </a:rPr>
                  <a:t>P</a:t>
                </a:r>
                <a:r>
                  <a:rPr lang="en-US" sz="1400" baseline="-25000" dirty="0">
                    <a:latin typeface="Arial"/>
                    <a:cs typeface="Arial" pitchFamily="34" charset="0"/>
                  </a:rPr>
                  <a:t>2</a:t>
                </a:r>
                <a:endParaRPr lang="en-US" sz="1400" baseline="-25000" dirty="0">
                  <a:latin typeface="Arial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937269" y="3045292"/>
                <a:ext cx="1425632" cy="346061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>
                    <a:latin typeface="Arial"/>
                    <a:cs typeface="Arial" pitchFamily="34" charset="0"/>
                  </a:rPr>
                  <a:t>P</a:t>
                </a:r>
                <a:r>
                  <a:rPr lang="en-US" sz="1400" baseline="-25000" dirty="0">
                    <a:latin typeface="Arial"/>
                    <a:cs typeface="Arial" pitchFamily="34" charset="0"/>
                  </a:rPr>
                  <a:t>4</a:t>
                </a:r>
                <a:endParaRPr lang="en-US" sz="1400" baseline="-25000" dirty="0">
                  <a:latin typeface="Arial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7050316" y="3045292"/>
                <a:ext cx="1425632" cy="346061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>
                    <a:latin typeface="Arial"/>
                    <a:cs typeface="Arial" pitchFamily="34" charset="0"/>
                  </a:rPr>
                  <a:t>P</a:t>
                </a:r>
                <a:r>
                  <a:rPr lang="en-US" sz="1400" baseline="-25000" dirty="0">
                    <a:latin typeface="Arial"/>
                    <a:cs typeface="Arial" pitchFamily="34" charset="0"/>
                  </a:rPr>
                  <a:t>3</a:t>
                </a:r>
                <a:endParaRPr lang="en-US" sz="1400" dirty="0"/>
              </a:p>
            </p:txBody>
          </p:sp>
          <p:cxnSp>
            <p:nvCxnSpPr>
              <p:cNvPr id="10" name="Straight Arrow Connector 9"/>
              <p:cNvCxnSpPr>
                <a:stCxn id="6" idx="3"/>
                <a:endCxn id="7" idx="1"/>
              </p:cNvCxnSpPr>
              <p:nvPr/>
            </p:nvCxnSpPr>
            <p:spPr>
              <a:xfrm>
                <a:off x="6362901" y="2535725"/>
                <a:ext cx="687415" cy="158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1" name="Straight Arrow Connector 10"/>
              <p:cNvCxnSpPr>
                <a:stCxn id="7" idx="2"/>
                <a:endCxn id="9" idx="0"/>
              </p:cNvCxnSpPr>
              <p:nvPr/>
            </p:nvCxnSpPr>
            <p:spPr>
              <a:xfrm rot="5400000">
                <a:off x="7591689" y="2872262"/>
                <a:ext cx="344473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2" name="Straight Arrow Connector 11"/>
              <p:cNvCxnSpPr>
                <a:stCxn id="9" idx="1"/>
                <a:endCxn id="8" idx="3"/>
              </p:cNvCxnSpPr>
              <p:nvPr/>
            </p:nvCxnSpPr>
            <p:spPr>
              <a:xfrm rot="10800000">
                <a:off x="6362901" y="3218323"/>
                <a:ext cx="687415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sp>
            <p:nvSpPr>
              <p:cNvPr id="81945" name="TextBox 21"/>
              <p:cNvSpPr txBox="1">
                <a:spLocks noChangeArrowheads="1"/>
              </p:cNvSpPr>
              <p:nvPr/>
            </p:nvSpPr>
            <p:spPr bwMode="auto">
              <a:xfrm>
                <a:off x="6471821" y="2217825"/>
                <a:ext cx="46198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C</a:t>
                </a:r>
                <a:r>
                  <a:rPr lang="en-US" sz="1400" baseline="-25000"/>
                  <a:t>pri</a:t>
                </a:r>
              </a:p>
            </p:txBody>
          </p:sp>
          <p:cxnSp>
            <p:nvCxnSpPr>
              <p:cNvPr id="25" name="Straight Arrow Connector 24"/>
              <p:cNvCxnSpPr>
                <a:stCxn id="6" idx="2"/>
                <a:endCxn id="8" idx="0"/>
              </p:cNvCxnSpPr>
              <p:nvPr/>
            </p:nvCxnSpPr>
            <p:spPr>
              <a:xfrm rot="5400000">
                <a:off x="5477054" y="2872262"/>
                <a:ext cx="344473" cy="1588"/>
              </a:xfrm>
              <a:prstGeom prst="straightConnector1">
                <a:avLst/>
              </a:prstGeom>
              <a:ln>
                <a:prstDash val="sysDot"/>
                <a:tailEnd type="arrow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sp>
            <p:nvSpPr>
              <p:cNvPr id="26" name="Rectangle 25"/>
              <p:cNvSpPr/>
              <p:nvPr/>
            </p:nvSpPr>
            <p:spPr>
              <a:xfrm>
                <a:off x="4937269" y="4023153"/>
                <a:ext cx="1425632" cy="32860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>
                    <a:latin typeface="Arial"/>
                    <a:cs typeface="Arial" pitchFamily="34" charset="0"/>
                  </a:rPr>
                  <a:t>P</a:t>
                </a:r>
                <a:r>
                  <a:rPr lang="en-US" sz="1400" baseline="-25000" dirty="0">
                    <a:latin typeface="Arial"/>
                    <a:cs typeface="Arial" pitchFamily="34" charset="0"/>
                  </a:rPr>
                  <a:t>1</a:t>
                </a:r>
                <a:endParaRPr lang="en-US" sz="1400" baseline="-25000" dirty="0">
                  <a:latin typeface="Arial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051903" y="4023153"/>
                <a:ext cx="1425632" cy="32860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>
                    <a:latin typeface="Arial"/>
                    <a:cs typeface="Arial" pitchFamily="34" charset="0"/>
                  </a:rPr>
                  <a:t>P</a:t>
                </a:r>
                <a:r>
                  <a:rPr lang="en-US" sz="1400" baseline="-25000" dirty="0">
                    <a:latin typeface="Arial"/>
                    <a:cs typeface="Arial" pitchFamily="34" charset="0"/>
                  </a:rPr>
                  <a:t>2</a:t>
                </a:r>
                <a:endParaRPr lang="en-US" sz="1400" baseline="-25000" dirty="0">
                  <a:latin typeface="Arial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4937269" y="4696226"/>
                <a:ext cx="1425632" cy="346061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>
                    <a:latin typeface="Arial"/>
                    <a:cs typeface="Arial" pitchFamily="34" charset="0"/>
                  </a:rPr>
                  <a:t>P</a:t>
                </a:r>
                <a:r>
                  <a:rPr lang="en-US" sz="1400" baseline="-25000" dirty="0">
                    <a:latin typeface="Arial"/>
                    <a:cs typeface="Arial" pitchFamily="34" charset="0"/>
                  </a:rPr>
                  <a:t>4</a:t>
                </a:r>
                <a:endParaRPr lang="en-US" sz="1400" baseline="-25000" dirty="0">
                  <a:latin typeface="Arial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7051903" y="4696226"/>
                <a:ext cx="1425632" cy="346061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>
                    <a:latin typeface="Arial"/>
                    <a:cs typeface="Arial" pitchFamily="34" charset="0"/>
                  </a:rPr>
                  <a:t>P</a:t>
                </a:r>
                <a:r>
                  <a:rPr lang="en-US" sz="1400" baseline="-25000" dirty="0">
                    <a:latin typeface="Arial"/>
                    <a:cs typeface="Arial" pitchFamily="34" charset="0"/>
                  </a:rPr>
                  <a:t>3</a:t>
                </a:r>
                <a:endParaRPr lang="en-US" sz="1400" dirty="0"/>
              </a:p>
            </p:txBody>
          </p:sp>
          <p:cxnSp>
            <p:nvCxnSpPr>
              <p:cNvPr id="30" name="Straight Arrow Connector 29"/>
              <p:cNvCxnSpPr>
                <a:stCxn id="26" idx="3"/>
                <a:endCxn id="27" idx="1"/>
              </p:cNvCxnSpPr>
              <p:nvPr/>
            </p:nvCxnSpPr>
            <p:spPr>
              <a:xfrm>
                <a:off x="6362901" y="4186659"/>
                <a:ext cx="689003" cy="158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31" name="Straight Arrow Connector 30"/>
              <p:cNvCxnSpPr>
                <a:stCxn id="27" idx="2"/>
                <a:endCxn id="29" idx="0"/>
              </p:cNvCxnSpPr>
              <p:nvPr/>
            </p:nvCxnSpPr>
            <p:spPr>
              <a:xfrm rot="5400000">
                <a:off x="7591689" y="4523196"/>
                <a:ext cx="344473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32" name="Straight Arrow Connector 31"/>
              <p:cNvCxnSpPr>
                <a:stCxn id="29" idx="1"/>
                <a:endCxn id="28" idx="3"/>
              </p:cNvCxnSpPr>
              <p:nvPr/>
            </p:nvCxnSpPr>
            <p:spPr>
              <a:xfrm rot="10800000">
                <a:off x="6362901" y="4869257"/>
                <a:ext cx="689003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sp>
            <p:nvSpPr>
              <p:cNvPr id="81954" name="TextBox 32"/>
              <p:cNvSpPr txBox="1">
                <a:spLocks noChangeArrowheads="1"/>
              </p:cNvSpPr>
              <p:nvPr/>
            </p:nvSpPr>
            <p:spPr bwMode="auto">
              <a:xfrm>
                <a:off x="6472590" y="3868735"/>
                <a:ext cx="46198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C</a:t>
                </a:r>
                <a:r>
                  <a:rPr lang="en-US" sz="1400" baseline="-25000"/>
                  <a:t>pri</a:t>
                </a:r>
              </a:p>
            </p:txBody>
          </p:sp>
          <p:cxnSp>
            <p:nvCxnSpPr>
              <p:cNvPr id="35" name="Straight Arrow Connector 34"/>
              <p:cNvCxnSpPr>
                <a:stCxn id="26" idx="2"/>
                <a:endCxn id="28" idx="0"/>
              </p:cNvCxnSpPr>
              <p:nvPr/>
            </p:nvCxnSpPr>
            <p:spPr>
              <a:xfrm rot="5400000">
                <a:off x="5478642" y="4523196"/>
                <a:ext cx="344473" cy="1587"/>
              </a:xfrm>
              <a:prstGeom prst="straightConnector1">
                <a:avLst/>
              </a:prstGeom>
              <a:ln>
                <a:prstDash val="sysDot"/>
                <a:tailEnd type="arrow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50" name="Straight Arrow Connector 49"/>
              <p:cNvCxnSpPr>
                <a:stCxn id="8" idx="2"/>
                <a:endCxn id="26" idx="0"/>
              </p:cNvCxnSpPr>
              <p:nvPr/>
            </p:nvCxnSpPr>
            <p:spPr>
              <a:xfrm rot="16200000" flipH="1">
                <a:off x="5334185" y="3707253"/>
                <a:ext cx="631800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sysDot"/>
                <a:tailEnd type="arrow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57" name="Straight Arrow Connector 56"/>
              <p:cNvCxnSpPr>
                <a:stCxn id="9" idx="2"/>
                <a:endCxn id="27" idx="0"/>
              </p:cNvCxnSpPr>
              <p:nvPr/>
            </p:nvCxnSpPr>
            <p:spPr>
              <a:xfrm rot="16200000" flipH="1">
                <a:off x="7448025" y="3706459"/>
                <a:ext cx="631800" cy="1588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sysDot"/>
                <a:tailEnd type="arrow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60" name="Straight Arrow Connector 59"/>
              <p:cNvCxnSpPr>
                <a:stCxn id="28" idx="2"/>
              </p:cNvCxnSpPr>
              <p:nvPr/>
            </p:nvCxnSpPr>
            <p:spPr>
              <a:xfrm rot="5400000">
                <a:off x="5334185" y="5356600"/>
                <a:ext cx="630213" cy="1588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sysDot"/>
                <a:tailEnd type="arrow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63" name="Straight Arrow Connector 62"/>
              <p:cNvCxnSpPr>
                <a:stCxn id="29" idx="2"/>
              </p:cNvCxnSpPr>
              <p:nvPr/>
            </p:nvCxnSpPr>
            <p:spPr>
              <a:xfrm rot="5400000">
                <a:off x="7448819" y="5356600"/>
                <a:ext cx="630213" cy="1588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sysDot"/>
                <a:tailEnd type="arrow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grpSp>
            <p:nvGrpSpPr>
              <p:cNvPr id="81960" name="Group 81"/>
              <p:cNvGrpSpPr>
                <a:grpSpLocks/>
              </p:cNvGrpSpPr>
              <p:nvPr/>
            </p:nvGrpSpPr>
            <p:grpSpPr bwMode="auto">
              <a:xfrm>
                <a:off x="6446004" y="2942425"/>
                <a:ext cx="519694" cy="1947801"/>
                <a:chOff x="6472590" y="2285514"/>
                <a:chExt cx="519694" cy="1947801"/>
              </a:xfrm>
            </p:grpSpPr>
            <p:sp>
              <p:nvSpPr>
                <p:cNvPr id="81970" name="TextBox 22"/>
                <p:cNvSpPr txBox="1">
                  <a:spLocks noChangeArrowheads="1"/>
                </p:cNvSpPr>
                <p:nvPr/>
              </p:nvSpPr>
              <p:spPr bwMode="auto">
                <a:xfrm>
                  <a:off x="6579223" y="2285514"/>
                  <a:ext cx="381836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>
                      <a:solidFill>
                        <a:srgbClr val="FF0000"/>
                      </a:solidFill>
                    </a:rPr>
                    <a:t>R’</a:t>
                  </a:r>
                  <a:r>
                    <a:rPr lang="en-US" sz="1400" baseline="-25000">
                      <a:solidFill>
                        <a:srgbClr val="FF0000"/>
                      </a:solidFill>
                    </a:rPr>
                    <a:t>i</a:t>
                  </a:r>
                </a:p>
              </p:txBody>
            </p:sp>
            <p:sp>
              <p:nvSpPr>
                <p:cNvPr id="81971" name="TextBox 71"/>
                <p:cNvSpPr txBox="1">
                  <a:spLocks noChangeArrowheads="1"/>
                </p:cNvSpPr>
                <p:nvPr/>
              </p:nvSpPr>
              <p:spPr bwMode="auto">
                <a:xfrm>
                  <a:off x="6472590" y="3925538"/>
                  <a:ext cx="519694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>
                      <a:solidFill>
                        <a:srgbClr val="FF0000"/>
                      </a:solidFill>
                    </a:rPr>
                    <a:t>R’</a:t>
                  </a:r>
                  <a:r>
                    <a:rPr lang="en-US" sz="1400" baseline="-25000">
                      <a:solidFill>
                        <a:srgbClr val="FF0000"/>
                      </a:solidFill>
                    </a:rPr>
                    <a:t>i+1</a:t>
                  </a:r>
                </a:p>
              </p:txBody>
            </p:sp>
          </p:grpSp>
          <p:sp>
            <p:nvSpPr>
              <p:cNvPr id="81961" name="TextBox 63"/>
              <p:cNvSpPr txBox="1">
                <a:spLocks noChangeArrowheads="1"/>
              </p:cNvSpPr>
              <p:nvPr/>
            </p:nvSpPr>
            <p:spPr bwMode="auto">
              <a:xfrm>
                <a:off x="7857521" y="5138538"/>
                <a:ext cx="71205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C’</a:t>
                </a:r>
                <a:r>
                  <a:rPr lang="en-US" baseline="-25000">
                    <a:solidFill>
                      <a:srgbClr val="FF0000"/>
                    </a:solidFill>
                    <a:latin typeface="Calibri" pitchFamily="34" charset="0"/>
                  </a:rPr>
                  <a:t>K,i+1</a:t>
                </a:r>
              </a:p>
            </p:txBody>
          </p:sp>
          <p:cxnSp>
            <p:nvCxnSpPr>
              <p:cNvPr id="51" name="Straight Arrow Connector 50"/>
              <p:cNvCxnSpPr/>
              <p:nvPr/>
            </p:nvCxnSpPr>
            <p:spPr>
              <a:xfrm rot="5400000">
                <a:off x="5335773" y="2056319"/>
                <a:ext cx="630212" cy="1587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sysDot"/>
                <a:tailEnd type="arrow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 rot="5400000">
                <a:off x="7448819" y="2056319"/>
                <a:ext cx="630212" cy="1588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sysDot"/>
                <a:tailEnd type="arrow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sp>
            <p:nvSpPr>
              <p:cNvPr id="81964" name="Rectangle 55"/>
              <p:cNvSpPr>
                <a:spLocks noChangeArrowheads="1"/>
              </p:cNvSpPr>
              <p:nvPr/>
            </p:nvSpPr>
            <p:spPr bwMode="auto">
              <a:xfrm>
                <a:off x="7582354" y="1372651"/>
                <a:ext cx="48603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T</a:t>
                </a:r>
                <a:r>
                  <a:rPr lang="en-US" baseline="-25000">
                    <a:latin typeface="Calibri" pitchFamily="34" charset="0"/>
                  </a:rPr>
                  <a:t>i-1</a:t>
                </a:r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81965" name="Rectangle 57"/>
              <p:cNvSpPr>
                <a:spLocks noChangeArrowheads="1"/>
              </p:cNvSpPr>
              <p:nvPr/>
            </p:nvSpPr>
            <p:spPr bwMode="auto">
              <a:xfrm>
                <a:off x="5408418" y="1340385"/>
                <a:ext cx="60144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pri</a:t>
                </a:r>
                <a:r>
                  <a:rPr lang="en-US" baseline="-25000">
                    <a:latin typeface="Calibri" pitchFamily="34" charset="0"/>
                  </a:rPr>
                  <a:t>i-1</a:t>
                </a:r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81966" name="Rectangle 58"/>
              <p:cNvSpPr>
                <a:spLocks noChangeArrowheads="1"/>
              </p:cNvSpPr>
              <p:nvPr/>
            </p:nvSpPr>
            <p:spPr bwMode="auto">
              <a:xfrm>
                <a:off x="5057345" y="3515446"/>
                <a:ext cx="47641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pri</a:t>
                </a:r>
                <a:r>
                  <a:rPr lang="en-US" baseline="-25000">
                    <a:latin typeface="Calibri" pitchFamily="34" charset="0"/>
                  </a:rPr>
                  <a:t>i</a:t>
                </a:r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81967" name="Rectangle 60"/>
              <p:cNvSpPr>
                <a:spLocks noChangeArrowheads="1"/>
              </p:cNvSpPr>
              <p:nvPr/>
            </p:nvSpPr>
            <p:spPr bwMode="auto">
              <a:xfrm>
                <a:off x="5047629" y="5138538"/>
                <a:ext cx="63190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pri</a:t>
                </a:r>
                <a:r>
                  <a:rPr lang="en-US" baseline="-25000">
                    <a:latin typeface="Calibri" pitchFamily="34" charset="0"/>
                  </a:rPr>
                  <a:t>i+1</a:t>
                </a:r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81968" name="Rectangle 67"/>
              <p:cNvSpPr>
                <a:spLocks noChangeArrowheads="1"/>
              </p:cNvSpPr>
              <p:nvPr/>
            </p:nvSpPr>
            <p:spPr bwMode="auto">
              <a:xfrm>
                <a:off x="5057345" y="2700456"/>
                <a:ext cx="47641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pri</a:t>
                </a:r>
                <a:r>
                  <a:rPr lang="en-US" baseline="-25000">
                    <a:latin typeface="Calibri" pitchFamily="34" charset="0"/>
                  </a:rPr>
                  <a:t>i</a:t>
                </a:r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81969" name="Rectangle 68"/>
              <p:cNvSpPr>
                <a:spLocks noChangeArrowheads="1"/>
              </p:cNvSpPr>
              <p:nvPr/>
            </p:nvSpPr>
            <p:spPr bwMode="auto">
              <a:xfrm>
                <a:off x="5057015" y="4326431"/>
                <a:ext cx="63190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pri</a:t>
                </a:r>
                <a:r>
                  <a:rPr lang="en-US" baseline="-25000">
                    <a:latin typeface="Calibri" pitchFamily="34" charset="0"/>
                  </a:rPr>
                  <a:t>i+1</a:t>
                </a:r>
                <a:endParaRPr lang="en-US">
                  <a:latin typeface="Calibri" pitchFamily="34" charset="0"/>
                </a:endParaRPr>
              </a:p>
            </p:txBody>
          </p:sp>
        </p:grpSp>
      </p:grpSp>
      <p:sp>
        <p:nvSpPr>
          <p:cNvPr id="70" name="Rectangle 69"/>
          <p:cNvSpPr/>
          <p:nvPr/>
        </p:nvSpPr>
        <p:spPr>
          <a:xfrm>
            <a:off x="4560888" y="2071688"/>
            <a:ext cx="1911350" cy="7524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934200" y="2082800"/>
            <a:ext cx="1911350" cy="14922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560888" y="2909888"/>
            <a:ext cx="1911350" cy="15684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934200" y="3890963"/>
            <a:ext cx="1911350" cy="13271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572000" y="4586288"/>
            <a:ext cx="1911350" cy="6207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770563" y="5751513"/>
            <a:ext cx="1911350" cy="7508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Get </a:t>
            </a:r>
            <a:r>
              <a:rPr lang="en-US" dirty="0">
                <a:solidFill>
                  <a:srgbClr val="FF0000"/>
                </a:solidFill>
                <a:latin typeface="Arial"/>
              </a:rPr>
              <a:t>pri</a:t>
            </a:r>
            <a:r>
              <a:rPr lang="en-US" baseline="-25000" dirty="0">
                <a:solidFill>
                  <a:srgbClr val="FF0000"/>
                </a:solidFill>
              </a:rPr>
              <a:t>i+1</a:t>
            </a:r>
          </a:p>
        </p:txBody>
      </p:sp>
      <p:sp>
        <p:nvSpPr>
          <p:cNvPr id="8193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65" name="Group 64"/>
          <p:cNvGrpSpPr>
            <a:grpSpLocks/>
          </p:cNvGrpSpPr>
          <p:nvPr/>
        </p:nvGrpSpPr>
        <p:grpSpPr bwMode="auto">
          <a:xfrm>
            <a:off x="674688" y="3475038"/>
            <a:ext cx="3319462" cy="1476375"/>
            <a:chOff x="457200" y="4664954"/>
            <a:chExt cx="3320143" cy="1477328"/>
          </a:xfrm>
        </p:grpSpPr>
        <p:sp>
          <p:nvSpPr>
            <p:cNvPr id="81934" name="Rectangle 80"/>
            <p:cNvSpPr>
              <a:spLocks noChangeArrowheads="1"/>
            </p:cNvSpPr>
            <p:nvPr/>
          </p:nvSpPr>
          <p:spPr bwMode="auto">
            <a:xfrm>
              <a:off x="457200" y="4664954"/>
              <a:ext cx="3320143" cy="1477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Leakage 6:</a:t>
              </a:r>
            </a:p>
            <a:p>
              <a:r>
                <a:rPr lang="en-US">
                  <a:solidFill>
                    <a:srgbClr val="0070C0"/>
                  </a:solidFill>
                </a:rPr>
                <a:t>pri</a:t>
              </a:r>
              <a:r>
                <a:rPr lang="en-US" baseline="-25000">
                  <a:solidFill>
                    <a:srgbClr val="0070C0"/>
                  </a:solidFill>
                  <a:latin typeface="Calibri" pitchFamily="34" charset="0"/>
                </a:rPr>
                <a:t>i+1 </a:t>
              </a:r>
              <a:r>
                <a:rPr lang="en-US">
                  <a:latin typeface="Calibri" pitchFamily="34" charset="0"/>
                </a:rPr>
                <a:t>is needed to conclude</a:t>
              </a:r>
            </a:p>
            <a:p>
              <a:r>
                <a:rPr lang="en-US">
                  <a:latin typeface="Calibri" pitchFamily="34" charset="0"/>
                </a:rPr>
                <a:t>the simulation</a:t>
              </a:r>
            </a:p>
            <a:p>
              <a:endParaRPr lang="en-US">
                <a:latin typeface="Calibri" pitchFamily="34" charset="0"/>
              </a:endParaRPr>
            </a:p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81935" name="Picture 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42580" y="5695553"/>
              <a:ext cx="2428875" cy="409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70" grpId="0" animBg="1"/>
      <p:bldP spid="75" grpId="0" animBg="1"/>
      <p:bldP spid="76" grpId="0" animBg="1"/>
      <p:bldP spid="78" grpId="0" animBg="1"/>
      <p:bldP spid="79" grpId="0" animBg="1"/>
      <p:bldP spid="8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Security</a:t>
            </a:r>
          </a:p>
        </p:txBody>
      </p:sp>
      <p:sp>
        <p:nvSpPr>
          <p:cNvPr id="6" name="Rectangle 5"/>
          <p:cNvSpPr/>
          <p:nvPr/>
        </p:nvSpPr>
        <p:spPr>
          <a:xfrm>
            <a:off x="4937125" y="2371725"/>
            <a:ext cx="1425575" cy="3286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1</a:t>
            </a:r>
            <a:endParaRPr lang="en-US" sz="1400" baseline="-25000" dirty="0">
              <a:latin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51675" y="2371725"/>
            <a:ext cx="1423988" cy="3286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2</a:t>
            </a:r>
            <a:endParaRPr lang="en-US" sz="1400" baseline="-25000" dirty="0">
              <a:latin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37125" y="3044825"/>
            <a:ext cx="1425575" cy="347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4</a:t>
            </a:r>
            <a:endParaRPr lang="en-US" sz="1400" baseline="-25000" dirty="0">
              <a:latin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51675" y="3044825"/>
            <a:ext cx="1423988" cy="347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3</a:t>
            </a:r>
            <a:endParaRPr lang="en-US" sz="1400" dirty="0"/>
          </a:p>
        </p:txBody>
      </p:sp>
      <p:cxnSp>
        <p:nvCxnSpPr>
          <p:cNvPr id="10" name="Straight Arrow Connector 9"/>
          <p:cNvCxnSpPr>
            <a:stCxn id="6" idx="3"/>
            <a:endCxn id="7" idx="1"/>
          </p:cNvCxnSpPr>
          <p:nvPr/>
        </p:nvCxnSpPr>
        <p:spPr>
          <a:xfrm>
            <a:off x="6362700" y="2536825"/>
            <a:ext cx="6889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1" name="Straight Arrow Connector 10"/>
          <p:cNvCxnSpPr>
            <a:stCxn id="7" idx="2"/>
            <a:endCxn id="9" idx="0"/>
          </p:cNvCxnSpPr>
          <p:nvPr/>
        </p:nvCxnSpPr>
        <p:spPr>
          <a:xfrm rot="5400000">
            <a:off x="7591425" y="2871788"/>
            <a:ext cx="34448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2" name="Straight Arrow Connector 11"/>
          <p:cNvCxnSpPr>
            <a:stCxn id="9" idx="1"/>
            <a:endCxn id="8" idx="3"/>
          </p:cNvCxnSpPr>
          <p:nvPr/>
        </p:nvCxnSpPr>
        <p:spPr>
          <a:xfrm rot="10800000">
            <a:off x="6362700" y="3217863"/>
            <a:ext cx="6889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82953" name="TextBox 21"/>
          <p:cNvSpPr txBox="1">
            <a:spLocks noChangeArrowheads="1"/>
          </p:cNvSpPr>
          <p:nvPr/>
        </p:nvSpPr>
        <p:spPr bwMode="auto">
          <a:xfrm>
            <a:off x="6472238" y="2217738"/>
            <a:ext cx="461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C</a:t>
            </a:r>
            <a:r>
              <a:rPr lang="en-US" sz="1400" baseline="-25000"/>
              <a:t>pri</a:t>
            </a:r>
          </a:p>
        </p:txBody>
      </p:sp>
      <p:cxnSp>
        <p:nvCxnSpPr>
          <p:cNvPr id="25" name="Straight Arrow Connector 24"/>
          <p:cNvCxnSpPr>
            <a:stCxn id="6" idx="2"/>
            <a:endCxn id="8" idx="0"/>
          </p:cNvCxnSpPr>
          <p:nvPr/>
        </p:nvCxnSpPr>
        <p:spPr>
          <a:xfrm rot="5400000">
            <a:off x="5476875" y="2873375"/>
            <a:ext cx="344488" cy="1588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6" name="Rectangle 25"/>
          <p:cNvSpPr/>
          <p:nvPr/>
        </p:nvSpPr>
        <p:spPr>
          <a:xfrm>
            <a:off x="4938713" y="4022725"/>
            <a:ext cx="1423987" cy="3286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1</a:t>
            </a:r>
            <a:endParaRPr lang="en-US" sz="1400" baseline="-25000" dirty="0">
              <a:latin typeface="Arial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51675" y="4022725"/>
            <a:ext cx="1425575" cy="3286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2</a:t>
            </a:r>
            <a:endParaRPr lang="en-US" sz="1400" baseline="-25000" dirty="0">
              <a:latin typeface="Arial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938713" y="4695825"/>
            <a:ext cx="1423987" cy="347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4</a:t>
            </a:r>
            <a:endParaRPr lang="en-US" sz="1400" baseline="-25000" dirty="0">
              <a:latin typeface="Arial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051675" y="4695825"/>
            <a:ext cx="1425575" cy="347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3</a:t>
            </a:r>
            <a:endParaRPr lang="en-US" sz="1400" dirty="0"/>
          </a:p>
        </p:txBody>
      </p:sp>
      <p:cxnSp>
        <p:nvCxnSpPr>
          <p:cNvPr id="30" name="Straight Arrow Connector 29"/>
          <p:cNvCxnSpPr>
            <a:stCxn id="26" idx="3"/>
            <a:endCxn id="27" idx="1"/>
          </p:cNvCxnSpPr>
          <p:nvPr/>
        </p:nvCxnSpPr>
        <p:spPr>
          <a:xfrm>
            <a:off x="6362700" y="4186238"/>
            <a:ext cx="688975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31" name="Straight Arrow Connector 30"/>
          <p:cNvCxnSpPr>
            <a:stCxn id="27" idx="2"/>
            <a:endCxn id="29" idx="0"/>
          </p:cNvCxnSpPr>
          <p:nvPr/>
        </p:nvCxnSpPr>
        <p:spPr>
          <a:xfrm rot="5400000">
            <a:off x="7591425" y="4522788"/>
            <a:ext cx="34448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32" name="Straight Arrow Connector 31"/>
          <p:cNvCxnSpPr>
            <a:stCxn id="29" idx="1"/>
            <a:endCxn id="28" idx="3"/>
          </p:cNvCxnSpPr>
          <p:nvPr/>
        </p:nvCxnSpPr>
        <p:spPr>
          <a:xfrm rot="10800000">
            <a:off x="6362700" y="4868863"/>
            <a:ext cx="6889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82962" name="TextBox 32"/>
          <p:cNvSpPr txBox="1">
            <a:spLocks noChangeArrowheads="1"/>
          </p:cNvSpPr>
          <p:nvPr/>
        </p:nvSpPr>
        <p:spPr bwMode="auto">
          <a:xfrm>
            <a:off x="6472238" y="3868738"/>
            <a:ext cx="461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C</a:t>
            </a:r>
            <a:r>
              <a:rPr lang="en-US" sz="1400" baseline="-25000"/>
              <a:t>pri</a:t>
            </a:r>
          </a:p>
        </p:txBody>
      </p:sp>
      <p:cxnSp>
        <p:nvCxnSpPr>
          <p:cNvPr id="35" name="Straight Arrow Connector 34"/>
          <p:cNvCxnSpPr>
            <a:stCxn id="26" idx="2"/>
            <a:endCxn id="28" idx="0"/>
          </p:cNvCxnSpPr>
          <p:nvPr/>
        </p:nvCxnSpPr>
        <p:spPr>
          <a:xfrm rot="5400000">
            <a:off x="5479257" y="4523581"/>
            <a:ext cx="342900" cy="1587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50" name="Straight Arrow Connector 49"/>
          <p:cNvCxnSpPr>
            <a:stCxn id="8" idx="2"/>
            <a:endCxn id="26" idx="0"/>
          </p:cNvCxnSpPr>
          <p:nvPr/>
        </p:nvCxnSpPr>
        <p:spPr>
          <a:xfrm rot="16200000" flipH="1">
            <a:off x="5334794" y="3707607"/>
            <a:ext cx="630237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57" name="Straight Arrow Connector 56"/>
          <p:cNvCxnSpPr>
            <a:stCxn id="9" idx="2"/>
            <a:endCxn id="27" idx="0"/>
          </p:cNvCxnSpPr>
          <p:nvPr/>
        </p:nvCxnSpPr>
        <p:spPr>
          <a:xfrm rot="16200000" flipH="1">
            <a:off x="7448550" y="3706813"/>
            <a:ext cx="630237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60" name="Straight Arrow Connector 59"/>
          <p:cNvCxnSpPr>
            <a:stCxn id="28" idx="2"/>
          </p:cNvCxnSpPr>
          <p:nvPr/>
        </p:nvCxnSpPr>
        <p:spPr>
          <a:xfrm rot="5400000">
            <a:off x="5334794" y="5357019"/>
            <a:ext cx="628650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63" name="Straight Arrow Connector 62"/>
          <p:cNvCxnSpPr>
            <a:stCxn id="29" idx="2"/>
          </p:cNvCxnSpPr>
          <p:nvPr/>
        </p:nvCxnSpPr>
        <p:spPr>
          <a:xfrm rot="5400000">
            <a:off x="7449344" y="5357019"/>
            <a:ext cx="628650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829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2969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82970" name="Group 81"/>
          <p:cNvGrpSpPr>
            <a:grpSpLocks/>
          </p:cNvGrpSpPr>
          <p:nvPr/>
        </p:nvGrpSpPr>
        <p:grpSpPr bwMode="auto">
          <a:xfrm>
            <a:off x="6445250" y="2941638"/>
            <a:ext cx="520700" cy="1947862"/>
            <a:chOff x="6472590" y="2285514"/>
            <a:chExt cx="519694" cy="1947801"/>
          </a:xfrm>
        </p:grpSpPr>
        <p:sp>
          <p:nvSpPr>
            <p:cNvPr id="82991" name="TextBox 22"/>
            <p:cNvSpPr txBox="1">
              <a:spLocks noChangeArrowheads="1"/>
            </p:cNvSpPr>
            <p:nvPr/>
          </p:nvSpPr>
          <p:spPr bwMode="auto">
            <a:xfrm>
              <a:off x="6579223" y="2285514"/>
              <a:ext cx="38183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R’</a:t>
              </a:r>
              <a:r>
                <a:rPr lang="en-US" sz="1400" baseline="-25000">
                  <a:solidFill>
                    <a:srgbClr val="FF0000"/>
                  </a:solidFill>
                </a:rPr>
                <a:t>i</a:t>
              </a:r>
            </a:p>
          </p:txBody>
        </p:sp>
        <p:sp>
          <p:nvSpPr>
            <p:cNvPr id="82992" name="TextBox 71"/>
            <p:cNvSpPr txBox="1">
              <a:spLocks noChangeArrowheads="1"/>
            </p:cNvSpPr>
            <p:nvPr/>
          </p:nvSpPr>
          <p:spPr bwMode="auto">
            <a:xfrm>
              <a:off x="6472590" y="3925538"/>
              <a:ext cx="51969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R’</a:t>
              </a:r>
              <a:r>
                <a:rPr lang="en-US" sz="1400" baseline="-25000">
                  <a:solidFill>
                    <a:srgbClr val="FF0000"/>
                  </a:solidFill>
                </a:rPr>
                <a:t>i+1</a:t>
              </a:r>
            </a:p>
          </p:txBody>
        </p:sp>
      </p:grpSp>
      <p:sp>
        <p:nvSpPr>
          <p:cNvPr id="82971" name="TextBox 51"/>
          <p:cNvSpPr txBox="1">
            <a:spLocks noChangeArrowheads="1"/>
          </p:cNvSpPr>
          <p:nvPr/>
        </p:nvSpPr>
        <p:spPr bwMode="auto">
          <a:xfrm>
            <a:off x="7858125" y="3538538"/>
            <a:ext cx="12350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70C0"/>
                </a:solidFill>
              </a:rPr>
              <a:t>C</a:t>
            </a:r>
            <a:r>
              <a:rPr lang="en-US" baseline="-25000">
                <a:solidFill>
                  <a:srgbClr val="0070C0"/>
                </a:solidFill>
                <a:latin typeface="Calibri" pitchFamily="34" charset="0"/>
              </a:rPr>
              <a:t>K,i</a:t>
            </a:r>
            <a:r>
              <a:rPr lang="en-US"/>
              <a:t> or </a:t>
            </a:r>
            <a:r>
              <a:rPr lang="en-US">
                <a:solidFill>
                  <a:srgbClr val="FF0000"/>
                </a:solidFill>
              </a:rPr>
              <a:t>C’</a:t>
            </a:r>
            <a:r>
              <a:rPr lang="en-US" baseline="-25000">
                <a:solidFill>
                  <a:srgbClr val="FF0000"/>
                </a:solidFill>
              </a:rPr>
              <a:t>K,i</a:t>
            </a:r>
            <a:endParaRPr lang="en-US" baseline="-250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2972" name="TextBox 63"/>
          <p:cNvSpPr txBox="1">
            <a:spLocks noChangeArrowheads="1"/>
          </p:cNvSpPr>
          <p:nvPr/>
        </p:nvSpPr>
        <p:spPr bwMode="auto">
          <a:xfrm>
            <a:off x="7858125" y="5138738"/>
            <a:ext cx="711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C’</a:t>
            </a:r>
            <a:r>
              <a:rPr lang="en-US" baseline="-25000">
                <a:solidFill>
                  <a:srgbClr val="FF0000"/>
                </a:solidFill>
                <a:latin typeface="Calibri" pitchFamily="34" charset="0"/>
              </a:rPr>
              <a:t>K,i+1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 rot="5400000">
            <a:off x="5335588" y="2055813"/>
            <a:ext cx="630237" cy="158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>
            <a:off x="7448550" y="2055813"/>
            <a:ext cx="630237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82975" name="Rectangle 55"/>
          <p:cNvSpPr>
            <a:spLocks noChangeArrowheads="1"/>
          </p:cNvSpPr>
          <p:nvPr/>
        </p:nvSpPr>
        <p:spPr bwMode="auto">
          <a:xfrm>
            <a:off x="7581900" y="1373188"/>
            <a:ext cx="4857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  <a:r>
              <a:rPr lang="en-US" baseline="-25000">
                <a:latin typeface="Calibri" pitchFamily="34" charset="0"/>
              </a:rPr>
              <a:t>i-1</a:t>
            </a:r>
            <a:endParaRPr lang="en-US">
              <a:latin typeface="Calibri" pitchFamily="34" charset="0"/>
            </a:endParaRPr>
          </a:p>
        </p:txBody>
      </p:sp>
      <p:sp>
        <p:nvSpPr>
          <p:cNvPr id="82976" name="Rectangle 57"/>
          <p:cNvSpPr>
            <a:spLocks noChangeArrowheads="1"/>
          </p:cNvSpPr>
          <p:nvPr/>
        </p:nvSpPr>
        <p:spPr bwMode="auto">
          <a:xfrm>
            <a:off x="5408613" y="1339850"/>
            <a:ext cx="601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pri</a:t>
            </a:r>
            <a:r>
              <a:rPr lang="en-US" baseline="-25000">
                <a:latin typeface="Calibri" pitchFamily="34" charset="0"/>
              </a:rPr>
              <a:t>i-1</a:t>
            </a:r>
            <a:endParaRPr lang="en-US">
              <a:latin typeface="Calibri" pitchFamily="34" charset="0"/>
            </a:endParaRPr>
          </a:p>
        </p:txBody>
      </p:sp>
      <p:sp>
        <p:nvSpPr>
          <p:cNvPr id="82977" name="Rectangle 58"/>
          <p:cNvSpPr>
            <a:spLocks noChangeArrowheads="1"/>
          </p:cNvSpPr>
          <p:nvPr/>
        </p:nvSpPr>
        <p:spPr bwMode="auto">
          <a:xfrm>
            <a:off x="5057775" y="3514725"/>
            <a:ext cx="476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pri</a:t>
            </a:r>
            <a:r>
              <a:rPr lang="en-US" baseline="-25000">
                <a:latin typeface="Calibri" pitchFamily="34" charset="0"/>
              </a:rPr>
              <a:t>i</a:t>
            </a:r>
            <a:endParaRPr lang="en-US">
              <a:latin typeface="Calibri" pitchFamily="34" charset="0"/>
            </a:endParaRPr>
          </a:p>
        </p:txBody>
      </p:sp>
      <p:sp>
        <p:nvSpPr>
          <p:cNvPr id="82978" name="Rectangle 60"/>
          <p:cNvSpPr>
            <a:spLocks noChangeArrowheads="1"/>
          </p:cNvSpPr>
          <p:nvPr/>
        </p:nvSpPr>
        <p:spPr bwMode="auto">
          <a:xfrm>
            <a:off x="5048250" y="5138738"/>
            <a:ext cx="631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pri</a:t>
            </a:r>
            <a:r>
              <a:rPr lang="en-US" baseline="-25000">
                <a:latin typeface="Calibri" pitchFamily="34" charset="0"/>
              </a:rPr>
              <a:t>i+1</a:t>
            </a:r>
            <a:endParaRPr lang="en-US">
              <a:latin typeface="Calibri" pitchFamily="34" charset="0"/>
            </a:endParaRPr>
          </a:p>
        </p:txBody>
      </p:sp>
      <p:sp>
        <p:nvSpPr>
          <p:cNvPr id="82979" name="Rectangle 67"/>
          <p:cNvSpPr>
            <a:spLocks noChangeArrowheads="1"/>
          </p:cNvSpPr>
          <p:nvPr/>
        </p:nvSpPr>
        <p:spPr bwMode="auto">
          <a:xfrm>
            <a:off x="5057775" y="2700338"/>
            <a:ext cx="476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pri</a:t>
            </a:r>
            <a:r>
              <a:rPr lang="en-US" baseline="-25000">
                <a:latin typeface="Calibri" pitchFamily="34" charset="0"/>
              </a:rPr>
              <a:t>i</a:t>
            </a:r>
            <a:endParaRPr lang="en-US">
              <a:latin typeface="Calibri" pitchFamily="34" charset="0"/>
            </a:endParaRPr>
          </a:p>
        </p:txBody>
      </p:sp>
      <p:sp>
        <p:nvSpPr>
          <p:cNvPr id="82980" name="Rectangle 68"/>
          <p:cNvSpPr>
            <a:spLocks noChangeArrowheads="1"/>
          </p:cNvSpPr>
          <p:nvPr/>
        </p:nvSpPr>
        <p:spPr bwMode="auto">
          <a:xfrm>
            <a:off x="5057775" y="4325938"/>
            <a:ext cx="631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pri</a:t>
            </a:r>
            <a:r>
              <a:rPr lang="en-US" baseline="-25000">
                <a:latin typeface="Calibri" pitchFamily="34" charset="0"/>
              </a:rPr>
              <a:t>i+1</a:t>
            </a:r>
            <a:endParaRPr lang="en-US">
              <a:latin typeface="Calibri" pitchFamily="34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60888" y="2068513"/>
            <a:ext cx="1911350" cy="7508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934200" y="2079625"/>
            <a:ext cx="1911350" cy="1490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560888" y="2906713"/>
            <a:ext cx="1911350" cy="15668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934200" y="3886200"/>
            <a:ext cx="1911350" cy="13287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572000" y="4583113"/>
            <a:ext cx="1911350" cy="6207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768975" y="5748338"/>
            <a:ext cx="1911350" cy="7508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Get </a:t>
            </a:r>
            <a:r>
              <a:rPr lang="en-US" dirty="0">
                <a:solidFill>
                  <a:srgbClr val="FF0000"/>
                </a:solidFill>
                <a:latin typeface="Arial"/>
              </a:rPr>
              <a:t>pri</a:t>
            </a:r>
            <a:r>
              <a:rPr lang="en-US" baseline="-25000" dirty="0">
                <a:solidFill>
                  <a:srgbClr val="FF0000"/>
                </a:solidFill>
              </a:rPr>
              <a:t>i+1</a:t>
            </a:r>
          </a:p>
        </p:txBody>
      </p:sp>
      <p:sp>
        <p:nvSpPr>
          <p:cNvPr id="8298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179388" y="1592263"/>
            <a:ext cx="42116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alibri" pitchFamily="34" charset="0"/>
              </a:rPr>
              <a:t>Claim 2:</a:t>
            </a:r>
            <a:r>
              <a:rPr lang="en-US">
                <a:latin typeface="Calibri" pitchFamily="34" charset="0"/>
              </a:rPr>
              <a:t> security of 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two rounds </a:t>
            </a:r>
            <a:r>
              <a:rPr lang="en-US">
                <a:latin typeface="Calibri" pitchFamily="34" charset="0"/>
              </a:rPr>
              <a:t>reduces</a:t>
            </a:r>
          </a:p>
          <a:p>
            <a:r>
              <a:rPr lang="en-US">
                <a:latin typeface="Calibri" pitchFamily="34" charset="0"/>
              </a:rPr>
              <a:t>to semantic security of 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fully homomorphic </a:t>
            </a:r>
            <a:br>
              <a:rPr lang="en-US">
                <a:solidFill>
                  <a:srgbClr val="0070C0"/>
                </a:solidFill>
                <a:latin typeface="Calibri" pitchFamily="34" charset="0"/>
              </a:rPr>
            </a:br>
            <a:r>
              <a:rPr lang="en-US">
                <a:solidFill>
                  <a:srgbClr val="0070C0"/>
                </a:solidFill>
                <a:latin typeface="Calibri" pitchFamily="34" charset="0"/>
              </a:rPr>
              <a:t>encryption </a:t>
            </a:r>
            <a:r>
              <a:rPr lang="en-US">
                <a:latin typeface="Calibri" pitchFamily="34" charset="0"/>
              </a:rPr>
              <a:t>with leakage on private key</a:t>
            </a:r>
            <a:endParaRPr lang="en-US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179388" y="2676525"/>
            <a:ext cx="757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alibri" pitchFamily="34" charset="0"/>
              </a:rPr>
              <a:t>Proof: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509588" y="3170238"/>
            <a:ext cx="3900487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Leakage on private key happens both</a:t>
            </a:r>
            <a:br>
              <a:rPr lang="en-US">
                <a:latin typeface="Calibri" pitchFamily="34" charset="0"/>
              </a:rPr>
            </a:br>
            <a:r>
              <a:rPr lang="en-US">
                <a:latin typeface="Calibri" pitchFamily="34" charset="0"/>
              </a:rPr>
              <a:t>before and after leakage on </a:t>
            </a:r>
            <a:r>
              <a:rPr lang="en-US">
                <a:solidFill>
                  <a:srgbClr val="0070C0"/>
                </a:solidFill>
              </a:rPr>
              <a:t>C</a:t>
            </a:r>
            <a:r>
              <a:rPr lang="en-US" baseline="-25000">
                <a:solidFill>
                  <a:srgbClr val="0070C0"/>
                </a:solidFill>
              </a:rPr>
              <a:t>K,i</a:t>
            </a:r>
            <a:r>
              <a:rPr lang="en-US"/>
              <a:t> or </a:t>
            </a:r>
            <a:r>
              <a:rPr lang="en-US">
                <a:solidFill>
                  <a:srgbClr val="FF0000"/>
                </a:solidFill>
              </a:rPr>
              <a:t>C’</a:t>
            </a:r>
            <a:r>
              <a:rPr lang="en-US" baseline="-25000">
                <a:solidFill>
                  <a:srgbClr val="FF0000"/>
                </a:solidFill>
              </a:rPr>
              <a:t>K,i</a:t>
            </a:r>
          </a:p>
          <a:p>
            <a:endParaRPr lang="en-US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Guess </a:t>
            </a:r>
            <a:r>
              <a:rPr lang="en-US">
                <a:solidFill>
                  <a:srgbClr val="0070C0"/>
                </a:solidFill>
                <a:latin typeface="cmmi10"/>
              </a:rPr>
              <a:t>¸</a:t>
            </a:r>
            <a:r>
              <a:rPr lang="en-US">
                <a:latin typeface="Calibri" pitchFamily="34" charset="0"/>
              </a:rPr>
              <a:t> for leakage 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>
                <a:latin typeface="Calibri" pitchFamily="34" charset="0"/>
              </a:rPr>
              <a:t> and squeeze</a:t>
            </a:r>
            <a:br>
              <a:rPr lang="en-US">
                <a:latin typeface="Calibri" pitchFamily="34" charset="0"/>
              </a:rPr>
            </a:br>
            <a:r>
              <a:rPr lang="en-US">
                <a:latin typeface="Calibri" pitchFamily="34" charset="0"/>
              </a:rPr>
              <a:t>leakage 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>
                <a:latin typeface="Calibri" pitchFamily="34" charset="0"/>
              </a:rPr>
              <a:t> and 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>
                <a:latin typeface="Calibri" pitchFamily="34" charset="0"/>
              </a:rPr>
              <a:t> into 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>
                <a:latin typeface="Calibri" pitchFamily="34" charset="0"/>
              </a:rPr>
              <a:t>.</a:t>
            </a:r>
            <a:endParaRPr lang="en-US">
              <a:solidFill>
                <a:srgbClr val="0070C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9" grpId="0" animBg="1"/>
      <p:bldP spid="80" grpId="0" animBg="1"/>
      <p:bldP spid="54" grpId="0"/>
      <p:bldP spid="5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Security</a:t>
            </a:r>
          </a:p>
        </p:txBody>
      </p:sp>
      <p:sp>
        <p:nvSpPr>
          <p:cNvPr id="6" name="Rectangle 5"/>
          <p:cNvSpPr/>
          <p:nvPr/>
        </p:nvSpPr>
        <p:spPr>
          <a:xfrm>
            <a:off x="4937125" y="2371725"/>
            <a:ext cx="1425575" cy="3286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1</a:t>
            </a:r>
            <a:endParaRPr lang="en-US" sz="1400" baseline="-25000" dirty="0">
              <a:latin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51675" y="2371725"/>
            <a:ext cx="1423988" cy="3286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2</a:t>
            </a:r>
            <a:endParaRPr lang="en-US" sz="1400" baseline="-25000" dirty="0">
              <a:latin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37125" y="3044825"/>
            <a:ext cx="1425575" cy="347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4</a:t>
            </a:r>
            <a:endParaRPr lang="en-US" sz="1400" baseline="-25000" dirty="0">
              <a:latin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51675" y="3044825"/>
            <a:ext cx="1423988" cy="347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3</a:t>
            </a:r>
            <a:endParaRPr lang="en-US" sz="1400" dirty="0"/>
          </a:p>
        </p:txBody>
      </p:sp>
      <p:cxnSp>
        <p:nvCxnSpPr>
          <p:cNvPr id="10" name="Straight Arrow Connector 9"/>
          <p:cNvCxnSpPr>
            <a:stCxn id="6" idx="3"/>
            <a:endCxn id="7" idx="1"/>
          </p:cNvCxnSpPr>
          <p:nvPr/>
        </p:nvCxnSpPr>
        <p:spPr>
          <a:xfrm>
            <a:off x="6362700" y="2536825"/>
            <a:ext cx="6889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1" name="Straight Arrow Connector 10"/>
          <p:cNvCxnSpPr>
            <a:stCxn id="7" idx="2"/>
            <a:endCxn id="9" idx="0"/>
          </p:cNvCxnSpPr>
          <p:nvPr/>
        </p:nvCxnSpPr>
        <p:spPr>
          <a:xfrm rot="5400000">
            <a:off x="7591425" y="2871788"/>
            <a:ext cx="34448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2" name="Straight Arrow Connector 11"/>
          <p:cNvCxnSpPr>
            <a:stCxn id="9" idx="1"/>
            <a:endCxn id="8" idx="3"/>
          </p:cNvCxnSpPr>
          <p:nvPr/>
        </p:nvCxnSpPr>
        <p:spPr>
          <a:xfrm rot="10800000">
            <a:off x="6362700" y="3217863"/>
            <a:ext cx="6889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83977" name="TextBox 21"/>
          <p:cNvSpPr txBox="1">
            <a:spLocks noChangeArrowheads="1"/>
          </p:cNvSpPr>
          <p:nvPr/>
        </p:nvSpPr>
        <p:spPr bwMode="auto">
          <a:xfrm>
            <a:off x="6472238" y="2217738"/>
            <a:ext cx="461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C</a:t>
            </a:r>
            <a:r>
              <a:rPr lang="en-US" sz="1400" baseline="-25000"/>
              <a:t>pri</a:t>
            </a:r>
          </a:p>
        </p:txBody>
      </p:sp>
      <p:cxnSp>
        <p:nvCxnSpPr>
          <p:cNvPr id="25" name="Straight Arrow Connector 24"/>
          <p:cNvCxnSpPr>
            <a:stCxn id="6" idx="2"/>
            <a:endCxn id="8" idx="0"/>
          </p:cNvCxnSpPr>
          <p:nvPr/>
        </p:nvCxnSpPr>
        <p:spPr>
          <a:xfrm rot="5400000">
            <a:off x="5476875" y="2873375"/>
            <a:ext cx="344488" cy="1588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6" name="Rectangle 25"/>
          <p:cNvSpPr/>
          <p:nvPr/>
        </p:nvSpPr>
        <p:spPr>
          <a:xfrm>
            <a:off x="4938713" y="4022725"/>
            <a:ext cx="1423987" cy="3286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1</a:t>
            </a:r>
            <a:endParaRPr lang="en-US" sz="1400" baseline="-25000" dirty="0">
              <a:latin typeface="Arial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51675" y="4022725"/>
            <a:ext cx="1425575" cy="3286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2</a:t>
            </a:r>
            <a:endParaRPr lang="en-US" sz="1400" baseline="-25000" dirty="0">
              <a:latin typeface="Arial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938713" y="4695825"/>
            <a:ext cx="1423987" cy="347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4</a:t>
            </a:r>
            <a:endParaRPr lang="en-US" sz="1400" baseline="-25000" dirty="0">
              <a:latin typeface="Arial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051675" y="4695825"/>
            <a:ext cx="1425575" cy="347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3</a:t>
            </a:r>
            <a:endParaRPr lang="en-US" sz="1400" dirty="0"/>
          </a:p>
        </p:txBody>
      </p:sp>
      <p:cxnSp>
        <p:nvCxnSpPr>
          <p:cNvPr id="30" name="Straight Arrow Connector 29"/>
          <p:cNvCxnSpPr>
            <a:stCxn id="26" idx="3"/>
            <a:endCxn id="27" idx="1"/>
          </p:cNvCxnSpPr>
          <p:nvPr/>
        </p:nvCxnSpPr>
        <p:spPr>
          <a:xfrm>
            <a:off x="6362700" y="4186238"/>
            <a:ext cx="688975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31" name="Straight Arrow Connector 30"/>
          <p:cNvCxnSpPr>
            <a:stCxn id="27" idx="2"/>
            <a:endCxn id="29" idx="0"/>
          </p:cNvCxnSpPr>
          <p:nvPr/>
        </p:nvCxnSpPr>
        <p:spPr>
          <a:xfrm rot="5400000">
            <a:off x="7591425" y="4522788"/>
            <a:ext cx="34448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32" name="Straight Arrow Connector 31"/>
          <p:cNvCxnSpPr>
            <a:stCxn id="29" idx="1"/>
            <a:endCxn id="28" idx="3"/>
          </p:cNvCxnSpPr>
          <p:nvPr/>
        </p:nvCxnSpPr>
        <p:spPr>
          <a:xfrm rot="10800000">
            <a:off x="6362700" y="4868863"/>
            <a:ext cx="6889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83986" name="TextBox 32"/>
          <p:cNvSpPr txBox="1">
            <a:spLocks noChangeArrowheads="1"/>
          </p:cNvSpPr>
          <p:nvPr/>
        </p:nvSpPr>
        <p:spPr bwMode="auto">
          <a:xfrm>
            <a:off x="6472238" y="3868738"/>
            <a:ext cx="461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C</a:t>
            </a:r>
            <a:r>
              <a:rPr lang="en-US" sz="1400" baseline="-25000"/>
              <a:t>pri</a:t>
            </a:r>
          </a:p>
        </p:txBody>
      </p:sp>
      <p:cxnSp>
        <p:nvCxnSpPr>
          <p:cNvPr id="35" name="Straight Arrow Connector 34"/>
          <p:cNvCxnSpPr>
            <a:stCxn id="26" idx="2"/>
            <a:endCxn id="28" idx="0"/>
          </p:cNvCxnSpPr>
          <p:nvPr/>
        </p:nvCxnSpPr>
        <p:spPr>
          <a:xfrm rot="5400000">
            <a:off x="5479257" y="4523581"/>
            <a:ext cx="342900" cy="1587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50" name="Straight Arrow Connector 49"/>
          <p:cNvCxnSpPr>
            <a:stCxn id="8" idx="2"/>
            <a:endCxn id="26" idx="0"/>
          </p:cNvCxnSpPr>
          <p:nvPr/>
        </p:nvCxnSpPr>
        <p:spPr>
          <a:xfrm rot="16200000" flipH="1">
            <a:off x="5334794" y="3707607"/>
            <a:ext cx="630237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57" name="Straight Arrow Connector 56"/>
          <p:cNvCxnSpPr>
            <a:stCxn id="9" idx="2"/>
            <a:endCxn id="27" idx="0"/>
          </p:cNvCxnSpPr>
          <p:nvPr/>
        </p:nvCxnSpPr>
        <p:spPr>
          <a:xfrm rot="16200000" flipH="1">
            <a:off x="7448550" y="3706813"/>
            <a:ext cx="630237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60" name="Straight Arrow Connector 59"/>
          <p:cNvCxnSpPr>
            <a:stCxn id="28" idx="2"/>
          </p:cNvCxnSpPr>
          <p:nvPr/>
        </p:nvCxnSpPr>
        <p:spPr>
          <a:xfrm rot="5400000">
            <a:off x="5334794" y="5357019"/>
            <a:ext cx="628650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63" name="Straight Arrow Connector 62"/>
          <p:cNvCxnSpPr>
            <a:stCxn id="29" idx="2"/>
          </p:cNvCxnSpPr>
          <p:nvPr/>
        </p:nvCxnSpPr>
        <p:spPr>
          <a:xfrm rot="5400000">
            <a:off x="7449344" y="5357019"/>
            <a:ext cx="628650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839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3993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83994" name="Group 81"/>
          <p:cNvGrpSpPr>
            <a:grpSpLocks/>
          </p:cNvGrpSpPr>
          <p:nvPr/>
        </p:nvGrpSpPr>
        <p:grpSpPr bwMode="auto">
          <a:xfrm>
            <a:off x="6445250" y="2941638"/>
            <a:ext cx="520700" cy="1947862"/>
            <a:chOff x="6472590" y="2285514"/>
            <a:chExt cx="519694" cy="1947801"/>
          </a:xfrm>
        </p:grpSpPr>
        <p:sp>
          <p:nvSpPr>
            <p:cNvPr id="84016" name="TextBox 22"/>
            <p:cNvSpPr txBox="1">
              <a:spLocks noChangeArrowheads="1"/>
            </p:cNvSpPr>
            <p:nvPr/>
          </p:nvSpPr>
          <p:spPr bwMode="auto">
            <a:xfrm>
              <a:off x="6579223" y="2285514"/>
              <a:ext cx="38183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R’</a:t>
              </a:r>
              <a:r>
                <a:rPr lang="en-US" sz="1400" baseline="-25000">
                  <a:solidFill>
                    <a:srgbClr val="FF0000"/>
                  </a:solidFill>
                </a:rPr>
                <a:t>i</a:t>
              </a:r>
            </a:p>
          </p:txBody>
        </p:sp>
        <p:sp>
          <p:nvSpPr>
            <p:cNvPr id="84017" name="TextBox 71"/>
            <p:cNvSpPr txBox="1">
              <a:spLocks noChangeArrowheads="1"/>
            </p:cNvSpPr>
            <p:nvPr/>
          </p:nvSpPr>
          <p:spPr bwMode="auto">
            <a:xfrm>
              <a:off x="6472590" y="3925538"/>
              <a:ext cx="51969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R’</a:t>
              </a:r>
              <a:r>
                <a:rPr lang="en-US" sz="1400" baseline="-25000">
                  <a:solidFill>
                    <a:srgbClr val="FF0000"/>
                  </a:solidFill>
                </a:rPr>
                <a:t>i+1</a:t>
              </a:r>
            </a:p>
          </p:txBody>
        </p:sp>
      </p:grpSp>
      <p:sp>
        <p:nvSpPr>
          <p:cNvPr id="83995" name="TextBox 51"/>
          <p:cNvSpPr txBox="1">
            <a:spLocks noChangeArrowheads="1"/>
          </p:cNvSpPr>
          <p:nvPr/>
        </p:nvSpPr>
        <p:spPr bwMode="auto">
          <a:xfrm>
            <a:off x="7858125" y="3538538"/>
            <a:ext cx="1244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70C0"/>
                </a:solidFill>
              </a:rPr>
              <a:t>C</a:t>
            </a:r>
            <a:r>
              <a:rPr lang="en-US" baseline="-25000">
                <a:solidFill>
                  <a:srgbClr val="0070C0"/>
                </a:solidFill>
                <a:latin typeface="Calibri" pitchFamily="34" charset="0"/>
              </a:rPr>
              <a:t>K,i</a:t>
            </a:r>
            <a:r>
              <a:rPr lang="en-US"/>
              <a:t> or </a:t>
            </a:r>
            <a:r>
              <a:rPr lang="en-US">
                <a:solidFill>
                  <a:srgbClr val="FF0000"/>
                </a:solidFill>
              </a:rPr>
              <a:t>C’</a:t>
            </a:r>
            <a:r>
              <a:rPr lang="en-US" baseline="-25000">
                <a:solidFill>
                  <a:srgbClr val="FF0000"/>
                </a:solidFill>
                <a:latin typeface="Calibri" pitchFamily="34" charset="0"/>
              </a:rPr>
              <a:t>K,i</a:t>
            </a:r>
          </a:p>
        </p:txBody>
      </p:sp>
      <p:sp>
        <p:nvSpPr>
          <p:cNvPr id="83996" name="TextBox 63"/>
          <p:cNvSpPr txBox="1">
            <a:spLocks noChangeArrowheads="1"/>
          </p:cNvSpPr>
          <p:nvPr/>
        </p:nvSpPr>
        <p:spPr bwMode="auto">
          <a:xfrm>
            <a:off x="7858125" y="5138738"/>
            <a:ext cx="711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C’</a:t>
            </a:r>
            <a:r>
              <a:rPr lang="en-US" baseline="-25000">
                <a:solidFill>
                  <a:srgbClr val="FF0000"/>
                </a:solidFill>
                <a:latin typeface="Calibri" pitchFamily="34" charset="0"/>
              </a:rPr>
              <a:t>K,i+1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 rot="5400000">
            <a:off x="5335588" y="2055813"/>
            <a:ext cx="630237" cy="158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>
            <a:off x="7448550" y="2055813"/>
            <a:ext cx="630237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83999" name="Rectangle 55"/>
          <p:cNvSpPr>
            <a:spLocks noChangeArrowheads="1"/>
          </p:cNvSpPr>
          <p:nvPr/>
        </p:nvSpPr>
        <p:spPr bwMode="auto">
          <a:xfrm>
            <a:off x="7581900" y="1373188"/>
            <a:ext cx="4857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  <a:r>
              <a:rPr lang="en-US" baseline="-25000">
                <a:latin typeface="Calibri" pitchFamily="34" charset="0"/>
              </a:rPr>
              <a:t>i-1</a:t>
            </a:r>
            <a:endParaRPr lang="en-US">
              <a:latin typeface="Calibri" pitchFamily="34" charset="0"/>
            </a:endParaRPr>
          </a:p>
        </p:txBody>
      </p:sp>
      <p:sp>
        <p:nvSpPr>
          <p:cNvPr id="84000" name="Rectangle 57"/>
          <p:cNvSpPr>
            <a:spLocks noChangeArrowheads="1"/>
          </p:cNvSpPr>
          <p:nvPr/>
        </p:nvSpPr>
        <p:spPr bwMode="auto">
          <a:xfrm>
            <a:off x="5408613" y="1339850"/>
            <a:ext cx="601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pri</a:t>
            </a:r>
            <a:r>
              <a:rPr lang="en-US" baseline="-25000">
                <a:latin typeface="Calibri" pitchFamily="34" charset="0"/>
              </a:rPr>
              <a:t>i-1</a:t>
            </a:r>
            <a:endParaRPr lang="en-US">
              <a:latin typeface="Calibri" pitchFamily="34" charset="0"/>
            </a:endParaRPr>
          </a:p>
        </p:txBody>
      </p:sp>
      <p:sp>
        <p:nvSpPr>
          <p:cNvPr id="84001" name="Rectangle 58"/>
          <p:cNvSpPr>
            <a:spLocks noChangeArrowheads="1"/>
          </p:cNvSpPr>
          <p:nvPr/>
        </p:nvSpPr>
        <p:spPr bwMode="auto">
          <a:xfrm>
            <a:off x="5057775" y="3514725"/>
            <a:ext cx="476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pri</a:t>
            </a:r>
            <a:r>
              <a:rPr lang="en-US" baseline="-25000">
                <a:latin typeface="Calibri" pitchFamily="34" charset="0"/>
              </a:rPr>
              <a:t>i</a:t>
            </a:r>
            <a:endParaRPr lang="en-US">
              <a:latin typeface="Calibri" pitchFamily="34" charset="0"/>
            </a:endParaRPr>
          </a:p>
        </p:txBody>
      </p:sp>
      <p:sp>
        <p:nvSpPr>
          <p:cNvPr id="84002" name="Rectangle 60"/>
          <p:cNvSpPr>
            <a:spLocks noChangeArrowheads="1"/>
          </p:cNvSpPr>
          <p:nvPr/>
        </p:nvSpPr>
        <p:spPr bwMode="auto">
          <a:xfrm>
            <a:off x="5048250" y="5138738"/>
            <a:ext cx="631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pri</a:t>
            </a:r>
            <a:r>
              <a:rPr lang="en-US" baseline="-25000">
                <a:latin typeface="Calibri" pitchFamily="34" charset="0"/>
              </a:rPr>
              <a:t>i+1</a:t>
            </a:r>
            <a:endParaRPr lang="en-US">
              <a:latin typeface="Calibri" pitchFamily="34" charset="0"/>
            </a:endParaRPr>
          </a:p>
        </p:txBody>
      </p:sp>
      <p:sp>
        <p:nvSpPr>
          <p:cNvPr id="84003" name="Rectangle 67"/>
          <p:cNvSpPr>
            <a:spLocks noChangeArrowheads="1"/>
          </p:cNvSpPr>
          <p:nvPr/>
        </p:nvSpPr>
        <p:spPr bwMode="auto">
          <a:xfrm>
            <a:off x="5057775" y="2700338"/>
            <a:ext cx="476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pri</a:t>
            </a:r>
            <a:r>
              <a:rPr lang="en-US" baseline="-25000">
                <a:latin typeface="Calibri" pitchFamily="34" charset="0"/>
              </a:rPr>
              <a:t>i</a:t>
            </a:r>
            <a:endParaRPr lang="en-US">
              <a:latin typeface="Calibri" pitchFamily="34" charset="0"/>
            </a:endParaRPr>
          </a:p>
        </p:txBody>
      </p:sp>
      <p:sp>
        <p:nvSpPr>
          <p:cNvPr id="84004" name="Rectangle 68"/>
          <p:cNvSpPr>
            <a:spLocks noChangeArrowheads="1"/>
          </p:cNvSpPr>
          <p:nvPr/>
        </p:nvSpPr>
        <p:spPr bwMode="auto">
          <a:xfrm>
            <a:off x="5057775" y="4325938"/>
            <a:ext cx="631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pri</a:t>
            </a:r>
            <a:r>
              <a:rPr lang="en-US" baseline="-25000">
                <a:latin typeface="Calibri" pitchFamily="34" charset="0"/>
              </a:rPr>
              <a:t>i+1</a:t>
            </a:r>
            <a:endParaRPr lang="en-US">
              <a:latin typeface="Calibri" pitchFamily="34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60888" y="2068513"/>
            <a:ext cx="1911350" cy="7508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934200" y="2079625"/>
            <a:ext cx="1911350" cy="1490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560888" y="2906713"/>
            <a:ext cx="1911350" cy="15668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934200" y="3886200"/>
            <a:ext cx="1911350" cy="13287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572000" y="4583113"/>
            <a:ext cx="1911350" cy="6207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768975" y="5748338"/>
            <a:ext cx="1911350" cy="7508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Get </a:t>
            </a:r>
            <a:r>
              <a:rPr lang="en-US" dirty="0">
                <a:solidFill>
                  <a:srgbClr val="FF0000"/>
                </a:solidFill>
                <a:latin typeface="Arial"/>
              </a:rPr>
              <a:t>pri</a:t>
            </a:r>
            <a:r>
              <a:rPr lang="en-US" baseline="-25000" dirty="0">
                <a:solidFill>
                  <a:srgbClr val="FF0000"/>
                </a:solidFill>
              </a:rPr>
              <a:t>i+1</a:t>
            </a:r>
          </a:p>
        </p:txBody>
      </p:sp>
      <p:sp>
        <p:nvSpPr>
          <p:cNvPr id="840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4012" name="TextBox 53"/>
          <p:cNvSpPr txBox="1">
            <a:spLocks noChangeArrowheads="1"/>
          </p:cNvSpPr>
          <p:nvPr/>
        </p:nvSpPr>
        <p:spPr bwMode="auto">
          <a:xfrm>
            <a:off x="179388" y="1592263"/>
            <a:ext cx="42116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alibri" pitchFamily="34" charset="0"/>
              </a:rPr>
              <a:t>Claim 2:</a:t>
            </a:r>
            <a:r>
              <a:rPr lang="en-US">
                <a:latin typeface="Calibri" pitchFamily="34" charset="0"/>
              </a:rPr>
              <a:t> security of 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two rounds </a:t>
            </a:r>
            <a:r>
              <a:rPr lang="en-US">
                <a:latin typeface="Calibri" pitchFamily="34" charset="0"/>
              </a:rPr>
              <a:t>reduces</a:t>
            </a:r>
          </a:p>
          <a:p>
            <a:r>
              <a:rPr lang="en-US">
                <a:latin typeface="Calibri" pitchFamily="34" charset="0"/>
              </a:rPr>
              <a:t>to semantic security of 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fully homomorphic </a:t>
            </a:r>
            <a:br>
              <a:rPr lang="en-US">
                <a:solidFill>
                  <a:srgbClr val="0070C0"/>
                </a:solidFill>
                <a:latin typeface="Calibri" pitchFamily="34" charset="0"/>
              </a:rPr>
            </a:br>
            <a:r>
              <a:rPr lang="en-US">
                <a:solidFill>
                  <a:srgbClr val="0070C0"/>
                </a:solidFill>
                <a:latin typeface="Calibri" pitchFamily="34" charset="0"/>
              </a:rPr>
              <a:t>encryption </a:t>
            </a:r>
            <a:r>
              <a:rPr lang="en-US">
                <a:latin typeface="Calibri" pitchFamily="34" charset="0"/>
              </a:rPr>
              <a:t>with leakage on private key</a:t>
            </a:r>
            <a:endParaRPr lang="en-US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84013" name="TextBox 54"/>
          <p:cNvSpPr txBox="1">
            <a:spLocks noChangeArrowheads="1"/>
          </p:cNvSpPr>
          <p:nvPr/>
        </p:nvSpPr>
        <p:spPr bwMode="auto">
          <a:xfrm>
            <a:off x="179388" y="2676525"/>
            <a:ext cx="757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alibri" pitchFamily="34" charset="0"/>
              </a:rPr>
              <a:t>Proof: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509588" y="3170238"/>
            <a:ext cx="3867150" cy="203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Leakage on private key happens both</a:t>
            </a:r>
            <a:br>
              <a:rPr lang="en-US">
                <a:latin typeface="Calibri" pitchFamily="34" charset="0"/>
              </a:rPr>
            </a:br>
            <a:r>
              <a:rPr lang="en-US">
                <a:latin typeface="Calibri" pitchFamily="34" charset="0"/>
              </a:rPr>
              <a:t>before and after leakage on </a:t>
            </a:r>
            <a:r>
              <a:rPr lang="en-US">
                <a:solidFill>
                  <a:srgbClr val="0070C0"/>
                </a:solidFill>
              </a:rPr>
              <a:t>C</a:t>
            </a:r>
            <a:r>
              <a:rPr lang="en-US" baseline="-25000">
                <a:solidFill>
                  <a:srgbClr val="0070C0"/>
                </a:solidFill>
              </a:rPr>
              <a:t>K,i</a:t>
            </a:r>
            <a:r>
              <a:rPr lang="en-US"/>
              <a:t> or </a:t>
            </a:r>
            <a:r>
              <a:rPr lang="en-US">
                <a:solidFill>
                  <a:srgbClr val="FF0000"/>
                </a:solidFill>
              </a:rPr>
              <a:t>C’</a:t>
            </a:r>
            <a:r>
              <a:rPr lang="en-US" baseline="-25000">
                <a:solidFill>
                  <a:srgbClr val="FF0000"/>
                </a:solidFill>
              </a:rPr>
              <a:t>K,i</a:t>
            </a:r>
          </a:p>
          <a:p>
            <a:endParaRPr lang="en-US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Guess </a:t>
            </a:r>
            <a:r>
              <a:rPr lang="en-US">
                <a:solidFill>
                  <a:srgbClr val="0070C0"/>
                </a:solidFill>
                <a:latin typeface="cmmi10"/>
              </a:rPr>
              <a:t>¸</a:t>
            </a:r>
            <a:r>
              <a:rPr lang="en-US">
                <a:latin typeface="Calibri" pitchFamily="34" charset="0"/>
              </a:rPr>
              <a:t> for leakage 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>
                <a:latin typeface="Calibri" pitchFamily="34" charset="0"/>
              </a:rPr>
              <a:t> and squeeze</a:t>
            </a:r>
            <a:br>
              <a:rPr lang="en-US">
                <a:latin typeface="Calibri" pitchFamily="34" charset="0"/>
              </a:rPr>
            </a:br>
            <a:r>
              <a:rPr lang="en-US">
                <a:latin typeface="Calibri" pitchFamily="34" charset="0"/>
              </a:rPr>
              <a:t>leakage 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>
                <a:latin typeface="Calibri" pitchFamily="34" charset="0"/>
              </a:rPr>
              <a:t> and 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>
                <a:latin typeface="Calibri" pitchFamily="34" charset="0"/>
              </a:rPr>
              <a:t> into 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>
                <a:latin typeface="Calibri" pitchFamily="34" charset="0"/>
              </a:rPr>
              <a:t>.</a:t>
            </a:r>
          </a:p>
          <a:p>
            <a:endParaRPr lang="en-US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Use the challenge </a:t>
            </a:r>
            <a:r>
              <a:rPr lang="en-US">
                <a:solidFill>
                  <a:srgbClr val="0070C0"/>
                </a:solidFill>
              </a:rPr>
              <a:t>C</a:t>
            </a:r>
            <a:r>
              <a:rPr lang="en-US" baseline="-25000">
                <a:solidFill>
                  <a:srgbClr val="0070C0"/>
                </a:solidFill>
              </a:rPr>
              <a:t>K,i</a:t>
            </a:r>
            <a:r>
              <a:rPr lang="en-US"/>
              <a:t>/</a:t>
            </a:r>
            <a:r>
              <a:rPr lang="en-US">
                <a:solidFill>
                  <a:srgbClr val="FF0000"/>
                </a:solidFill>
              </a:rPr>
              <a:t>C’</a:t>
            </a:r>
            <a:r>
              <a:rPr lang="en-US" baseline="-25000">
                <a:solidFill>
                  <a:srgbClr val="FF0000"/>
                </a:solidFill>
              </a:rPr>
              <a:t>K,i </a:t>
            </a:r>
            <a:r>
              <a:rPr lang="en-US">
                <a:latin typeface="Calibri" pitchFamily="34" charset="0"/>
              </a:rPr>
              <a:t>to verify </a:t>
            </a:r>
            <a:r>
              <a:rPr lang="en-US">
                <a:solidFill>
                  <a:srgbClr val="0070C0"/>
                </a:solidFill>
                <a:latin typeface="cmmi10"/>
              </a:rPr>
              <a:t>¸</a:t>
            </a:r>
          </a:p>
        </p:txBody>
      </p:sp>
      <p:sp>
        <p:nvSpPr>
          <p:cNvPr id="62" name="Rectangle 61"/>
          <p:cNvSpPr/>
          <p:nvPr/>
        </p:nvSpPr>
        <p:spPr>
          <a:xfrm>
            <a:off x="4578350" y="2906713"/>
            <a:ext cx="1911350" cy="32893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8" grpId="0" animBg="1"/>
      <p:bldP spid="79" grpId="0" animBg="1"/>
      <p:bldP spid="80" grpId="0" animBg="1"/>
      <p:bldP spid="65" grpId="0" build="allAtOnce"/>
      <p:bldP spid="6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Security</a:t>
            </a:r>
          </a:p>
        </p:txBody>
      </p:sp>
      <p:sp>
        <p:nvSpPr>
          <p:cNvPr id="6" name="Rectangle 5"/>
          <p:cNvSpPr/>
          <p:nvPr/>
        </p:nvSpPr>
        <p:spPr>
          <a:xfrm>
            <a:off x="4937125" y="2371725"/>
            <a:ext cx="1425575" cy="3286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1</a:t>
            </a:r>
            <a:endParaRPr lang="en-US" sz="1400" baseline="-25000" dirty="0">
              <a:latin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51675" y="2371725"/>
            <a:ext cx="1423988" cy="3286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2</a:t>
            </a:r>
            <a:endParaRPr lang="en-US" sz="1400" baseline="-25000" dirty="0">
              <a:latin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37125" y="3044825"/>
            <a:ext cx="1425575" cy="347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4</a:t>
            </a:r>
            <a:endParaRPr lang="en-US" sz="1400" baseline="-25000" dirty="0">
              <a:latin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51675" y="3044825"/>
            <a:ext cx="1423988" cy="347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3</a:t>
            </a:r>
            <a:endParaRPr lang="en-US" sz="1400" dirty="0"/>
          </a:p>
        </p:txBody>
      </p:sp>
      <p:cxnSp>
        <p:nvCxnSpPr>
          <p:cNvPr id="10" name="Straight Arrow Connector 9"/>
          <p:cNvCxnSpPr>
            <a:stCxn id="6" idx="3"/>
            <a:endCxn id="7" idx="1"/>
          </p:cNvCxnSpPr>
          <p:nvPr/>
        </p:nvCxnSpPr>
        <p:spPr>
          <a:xfrm>
            <a:off x="6362700" y="2536825"/>
            <a:ext cx="6889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1" name="Straight Arrow Connector 10"/>
          <p:cNvCxnSpPr>
            <a:stCxn id="7" idx="2"/>
            <a:endCxn id="9" idx="0"/>
          </p:cNvCxnSpPr>
          <p:nvPr/>
        </p:nvCxnSpPr>
        <p:spPr>
          <a:xfrm rot="5400000">
            <a:off x="7591425" y="2871788"/>
            <a:ext cx="34448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2" name="Straight Arrow Connector 11"/>
          <p:cNvCxnSpPr>
            <a:stCxn id="9" idx="1"/>
            <a:endCxn id="8" idx="3"/>
          </p:cNvCxnSpPr>
          <p:nvPr/>
        </p:nvCxnSpPr>
        <p:spPr>
          <a:xfrm rot="10800000">
            <a:off x="6362700" y="3217863"/>
            <a:ext cx="6889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85001" name="TextBox 21"/>
          <p:cNvSpPr txBox="1">
            <a:spLocks noChangeArrowheads="1"/>
          </p:cNvSpPr>
          <p:nvPr/>
        </p:nvSpPr>
        <p:spPr bwMode="auto">
          <a:xfrm>
            <a:off x="6472238" y="2217738"/>
            <a:ext cx="461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C</a:t>
            </a:r>
            <a:r>
              <a:rPr lang="en-US" sz="1400" baseline="-25000"/>
              <a:t>pri</a:t>
            </a:r>
          </a:p>
        </p:txBody>
      </p:sp>
      <p:cxnSp>
        <p:nvCxnSpPr>
          <p:cNvPr id="25" name="Straight Arrow Connector 24"/>
          <p:cNvCxnSpPr>
            <a:stCxn id="6" idx="2"/>
            <a:endCxn id="8" idx="0"/>
          </p:cNvCxnSpPr>
          <p:nvPr/>
        </p:nvCxnSpPr>
        <p:spPr>
          <a:xfrm rot="5400000">
            <a:off x="5476875" y="2873375"/>
            <a:ext cx="344488" cy="1588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6" name="Rectangle 25"/>
          <p:cNvSpPr/>
          <p:nvPr/>
        </p:nvSpPr>
        <p:spPr>
          <a:xfrm>
            <a:off x="4938713" y="4022725"/>
            <a:ext cx="1423987" cy="3286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1</a:t>
            </a:r>
            <a:endParaRPr lang="en-US" sz="1400" baseline="-25000" dirty="0">
              <a:latin typeface="Arial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51675" y="4022725"/>
            <a:ext cx="1425575" cy="3286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2</a:t>
            </a:r>
            <a:endParaRPr lang="en-US" sz="1400" baseline="-25000" dirty="0">
              <a:latin typeface="Arial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938713" y="4695825"/>
            <a:ext cx="1423987" cy="347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4</a:t>
            </a:r>
            <a:endParaRPr lang="en-US" sz="1400" baseline="-25000" dirty="0">
              <a:latin typeface="Arial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051675" y="4695825"/>
            <a:ext cx="1425575" cy="347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 pitchFamily="34" charset="0"/>
              </a:rPr>
              <a:t>P</a:t>
            </a:r>
            <a:r>
              <a:rPr lang="en-US" sz="1400" baseline="-25000" dirty="0">
                <a:latin typeface="Arial"/>
                <a:cs typeface="Arial" pitchFamily="34" charset="0"/>
              </a:rPr>
              <a:t>3</a:t>
            </a:r>
            <a:endParaRPr lang="en-US" sz="1400" dirty="0"/>
          </a:p>
        </p:txBody>
      </p:sp>
      <p:cxnSp>
        <p:nvCxnSpPr>
          <p:cNvPr id="30" name="Straight Arrow Connector 29"/>
          <p:cNvCxnSpPr>
            <a:stCxn id="26" idx="3"/>
            <a:endCxn id="27" idx="1"/>
          </p:cNvCxnSpPr>
          <p:nvPr/>
        </p:nvCxnSpPr>
        <p:spPr>
          <a:xfrm>
            <a:off x="6362700" y="4186238"/>
            <a:ext cx="688975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31" name="Straight Arrow Connector 30"/>
          <p:cNvCxnSpPr>
            <a:stCxn id="27" idx="2"/>
            <a:endCxn id="29" idx="0"/>
          </p:cNvCxnSpPr>
          <p:nvPr/>
        </p:nvCxnSpPr>
        <p:spPr>
          <a:xfrm rot="5400000">
            <a:off x="7591425" y="4522788"/>
            <a:ext cx="34448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32" name="Straight Arrow Connector 31"/>
          <p:cNvCxnSpPr>
            <a:stCxn id="29" idx="1"/>
            <a:endCxn id="28" idx="3"/>
          </p:cNvCxnSpPr>
          <p:nvPr/>
        </p:nvCxnSpPr>
        <p:spPr>
          <a:xfrm rot="10800000">
            <a:off x="6362700" y="4868863"/>
            <a:ext cx="6889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85010" name="TextBox 32"/>
          <p:cNvSpPr txBox="1">
            <a:spLocks noChangeArrowheads="1"/>
          </p:cNvSpPr>
          <p:nvPr/>
        </p:nvSpPr>
        <p:spPr bwMode="auto">
          <a:xfrm>
            <a:off x="6472238" y="3868738"/>
            <a:ext cx="461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C</a:t>
            </a:r>
            <a:r>
              <a:rPr lang="en-US" sz="1400" baseline="-25000"/>
              <a:t>pri</a:t>
            </a:r>
          </a:p>
        </p:txBody>
      </p:sp>
      <p:cxnSp>
        <p:nvCxnSpPr>
          <p:cNvPr id="35" name="Straight Arrow Connector 34"/>
          <p:cNvCxnSpPr>
            <a:stCxn id="26" idx="2"/>
            <a:endCxn id="28" idx="0"/>
          </p:cNvCxnSpPr>
          <p:nvPr/>
        </p:nvCxnSpPr>
        <p:spPr>
          <a:xfrm rot="5400000">
            <a:off x="5479257" y="4523581"/>
            <a:ext cx="342900" cy="1587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50" name="Straight Arrow Connector 49"/>
          <p:cNvCxnSpPr>
            <a:stCxn id="8" idx="2"/>
            <a:endCxn id="26" idx="0"/>
          </p:cNvCxnSpPr>
          <p:nvPr/>
        </p:nvCxnSpPr>
        <p:spPr>
          <a:xfrm rot="16200000" flipH="1">
            <a:off x="5334794" y="3707607"/>
            <a:ext cx="630237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57" name="Straight Arrow Connector 56"/>
          <p:cNvCxnSpPr>
            <a:stCxn id="9" idx="2"/>
            <a:endCxn id="27" idx="0"/>
          </p:cNvCxnSpPr>
          <p:nvPr/>
        </p:nvCxnSpPr>
        <p:spPr>
          <a:xfrm rot="16200000" flipH="1">
            <a:off x="7448550" y="3706813"/>
            <a:ext cx="630237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60" name="Straight Arrow Connector 59"/>
          <p:cNvCxnSpPr>
            <a:stCxn id="28" idx="2"/>
          </p:cNvCxnSpPr>
          <p:nvPr/>
        </p:nvCxnSpPr>
        <p:spPr>
          <a:xfrm rot="5400000">
            <a:off x="5334794" y="5357019"/>
            <a:ext cx="628650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63" name="Straight Arrow Connector 62"/>
          <p:cNvCxnSpPr>
            <a:stCxn id="29" idx="2"/>
          </p:cNvCxnSpPr>
          <p:nvPr/>
        </p:nvCxnSpPr>
        <p:spPr>
          <a:xfrm rot="5400000">
            <a:off x="7449344" y="5357019"/>
            <a:ext cx="628650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850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5017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85018" name="Group 81"/>
          <p:cNvGrpSpPr>
            <a:grpSpLocks/>
          </p:cNvGrpSpPr>
          <p:nvPr/>
        </p:nvGrpSpPr>
        <p:grpSpPr bwMode="auto">
          <a:xfrm>
            <a:off x="6445250" y="2941638"/>
            <a:ext cx="520700" cy="1947862"/>
            <a:chOff x="6472590" y="2285514"/>
            <a:chExt cx="519694" cy="1947801"/>
          </a:xfrm>
        </p:grpSpPr>
        <p:sp>
          <p:nvSpPr>
            <p:cNvPr id="85039" name="TextBox 22"/>
            <p:cNvSpPr txBox="1">
              <a:spLocks noChangeArrowheads="1"/>
            </p:cNvSpPr>
            <p:nvPr/>
          </p:nvSpPr>
          <p:spPr bwMode="auto">
            <a:xfrm>
              <a:off x="6579223" y="2285514"/>
              <a:ext cx="38183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R’</a:t>
              </a:r>
              <a:r>
                <a:rPr lang="en-US" sz="1400" baseline="-25000">
                  <a:solidFill>
                    <a:srgbClr val="FF0000"/>
                  </a:solidFill>
                </a:rPr>
                <a:t>i</a:t>
              </a:r>
            </a:p>
          </p:txBody>
        </p:sp>
        <p:sp>
          <p:nvSpPr>
            <p:cNvPr id="85040" name="TextBox 71"/>
            <p:cNvSpPr txBox="1">
              <a:spLocks noChangeArrowheads="1"/>
            </p:cNvSpPr>
            <p:nvPr/>
          </p:nvSpPr>
          <p:spPr bwMode="auto">
            <a:xfrm>
              <a:off x="6472590" y="3925538"/>
              <a:ext cx="51969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R’</a:t>
              </a:r>
              <a:r>
                <a:rPr lang="en-US" sz="1400" baseline="-25000">
                  <a:solidFill>
                    <a:srgbClr val="FF0000"/>
                  </a:solidFill>
                </a:rPr>
                <a:t>i+1</a:t>
              </a:r>
            </a:p>
          </p:txBody>
        </p:sp>
      </p:grpSp>
      <p:sp>
        <p:nvSpPr>
          <p:cNvPr id="85019" name="TextBox 51"/>
          <p:cNvSpPr txBox="1">
            <a:spLocks noChangeArrowheads="1"/>
          </p:cNvSpPr>
          <p:nvPr/>
        </p:nvSpPr>
        <p:spPr bwMode="auto">
          <a:xfrm>
            <a:off x="7858125" y="3538538"/>
            <a:ext cx="1244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70C0"/>
                </a:solidFill>
              </a:rPr>
              <a:t>C</a:t>
            </a:r>
            <a:r>
              <a:rPr lang="en-US" baseline="-25000">
                <a:solidFill>
                  <a:srgbClr val="0070C0"/>
                </a:solidFill>
                <a:latin typeface="Calibri" pitchFamily="34" charset="0"/>
              </a:rPr>
              <a:t>K,i</a:t>
            </a:r>
            <a:r>
              <a:rPr lang="en-US"/>
              <a:t> or </a:t>
            </a:r>
            <a:r>
              <a:rPr lang="en-US">
                <a:solidFill>
                  <a:srgbClr val="FF0000"/>
                </a:solidFill>
              </a:rPr>
              <a:t>C’</a:t>
            </a:r>
            <a:r>
              <a:rPr lang="en-US" baseline="-25000">
                <a:solidFill>
                  <a:srgbClr val="FF0000"/>
                </a:solidFill>
                <a:latin typeface="Calibri" pitchFamily="34" charset="0"/>
              </a:rPr>
              <a:t>K,i</a:t>
            </a:r>
          </a:p>
        </p:txBody>
      </p:sp>
      <p:sp>
        <p:nvSpPr>
          <p:cNvPr id="85020" name="TextBox 63"/>
          <p:cNvSpPr txBox="1">
            <a:spLocks noChangeArrowheads="1"/>
          </p:cNvSpPr>
          <p:nvPr/>
        </p:nvSpPr>
        <p:spPr bwMode="auto">
          <a:xfrm>
            <a:off x="7858125" y="5138738"/>
            <a:ext cx="566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T’</a:t>
            </a:r>
            <a:r>
              <a:rPr lang="en-US" baseline="-25000">
                <a:solidFill>
                  <a:srgbClr val="FF0000"/>
                </a:solidFill>
                <a:latin typeface="Calibri" pitchFamily="34" charset="0"/>
              </a:rPr>
              <a:t>i+1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 rot="5400000">
            <a:off x="5335588" y="2055813"/>
            <a:ext cx="630237" cy="158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>
            <a:off x="7448550" y="2055813"/>
            <a:ext cx="630237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85023" name="Rectangle 55"/>
          <p:cNvSpPr>
            <a:spLocks noChangeArrowheads="1"/>
          </p:cNvSpPr>
          <p:nvPr/>
        </p:nvSpPr>
        <p:spPr bwMode="auto">
          <a:xfrm>
            <a:off x="7581900" y="1373188"/>
            <a:ext cx="4857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  <a:r>
              <a:rPr lang="en-US" baseline="-25000">
                <a:latin typeface="Calibri" pitchFamily="34" charset="0"/>
              </a:rPr>
              <a:t>i-1</a:t>
            </a:r>
            <a:endParaRPr lang="en-US">
              <a:latin typeface="Calibri" pitchFamily="34" charset="0"/>
            </a:endParaRPr>
          </a:p>
        </p:txBody>
      </p:sp>
      <p:sp>
        <p:nvSpPr>
          <p:cNvPr id="85024" name="Rectangle 57"/>
          <p:cNvSpPr>
            <a:spLocks noChangeArrowheads="1"/>
          </p:cNvSpPr>
          <p:nvPr/>
        </p:nvSpPr>
        <p:spPr bwMode="auto">
          <a:xfrm>
            <a:off x="5408613" y="1339850"/>
            <a:ext cx="601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pri</a:t>
            </a:r>
            <a:r>
              <a:rPr lang="en-US" baseline="-25000">
                <a:latin typeface="Calibri" pitchFamily="34" charset="0"/>
              </a:rPr>
              <a:t>i-1</a:t>
            </a:r>
            <a:endParaRPr lang="en-US">
              <a:latin typeface="Calibri" pitchFamily="34" charset="0"/>
            </a:endParaRPr>
          </a:p>
        </p:txBody>
      </p:sp>
      <p:sp>
        <p:nvSpPr>
          <p:cNvPr id="85025" name="Rectangle 58"/>
          <p:cNvSpPr>
            <a:spLocks noChangeArrowheads="1"/>
          </p:cNvSpPr>
          <p:nvPr/>
        </p:nvSpPr>
        <p:spPr bwMode="auto">
          <a:xfrm>
            <a:off x="5057775" y="3514725"/>
            <a:ext cx="476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pri</a:t>
            </a:r>
            <a:r>
              <a:rPr lang="en-US" baseline="-25000">
                <a:latin typeface="Calibri" pitchFamily="34" charset="0"/>
              </a:rPr>
              <a:t>i</a:t>
            </a:r>
            <a:endParaRPr lang="en-US">
              <a:latin typeface="Calibri" pitchFamily="34" charset="0"/>
            </a:endParaRPr>
          </a:p>
        </p:txBody>
      </p:sp>
      <p:sp>
        <p:nvSpPr>
          <p:cNvPr id="85026" name="Rectangle 60"/>
          <p:cNvSpPr>
            <a:spLocks noChangeArrowheads="1"/>
          </p:cNvSpPr>
          <p:nvPr/>
        </p:nvSpPr>
        <p:spPr bwMode="auto">
          <a:xfrm>
            <a:off x="5048250" y="5138738"/>
            <a:ext cx="631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pri</a:t>
            </a:r>
            <a:r>
              <a:rPr lang="en-US" baseline="-25000">
                <a:latin typeface="Calibri" pitchFamily="34" charset="0"/>
              </a:rPr>
              <a:t>i+1</a:t>
            </a:r>
            <a:endParaRPr lang="en-US">
              <a:latin typeface="Calibri" pitchFamily="34" charset="0"/>
            </a:endParaRPr>
          </a:p>
        </p:txBody>
      </p:sp>
      <p:sp>
        <p:nvSpPr>
          <p:cNvPr id="85027" name="Rectangle 67"/>
          <p:cNvSpPr>
            <a:spLocks noChangeArrowheads="1"/>
          </p:cNvSpPr>
          <p:nvPr/>
        </p:nvSpPr>
        <p:spPr bwMode="auto">
          <a:xfrm>
            <a:off x="5057775" y="2700338"/>
            <a:ext cx="476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pri</a:t>
            </a:r>
            <a:r>
              <a:rPr lang="en-US" baseline="-25000">
                <a:latin typeface="Calibri" pitchFamily="34" charset="0"/>
              </a:rPr>
              <a:t>i</a:t>
            </a:r>
            <a:endParaRPr lang="en-US">
              <a:latin typeface="Calibri" pitchFamily="34" charset="0"/>
            </a:endParaRPr>
          </a:p>
        </p:txBody>
      </p:sp>
      <p:sp>
        <p:nvSpPr>
          <p:cNvPr id="85028" name="Rectangle 68"/>
          <p:cNvSpPr>
            <a:spLocks noChangeArrowheads="1"/>
          </p:cNvSpPr>
          <p:nvPr/>
        </p:nvSpPr>
        <p:spPr bwMode="auto">
          <a:xfrm>
            <a:off x="5057775" y="4325938"/>
            <a:ext cx="631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pri</a:t>
            </a:r>
            <a:r>
              <a:rPr lang="en-US" baseline="-25000">
                <a:latin typeface="Calibri" pitchFamily="34" charset="0"/>
              </a:rPr>
              <a:t>i+1</a:t>
            </a:r>
            <a:endParaRPr lang="en-US">
              <a:latin typeface="Calibri" pitchFamily="34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60888" y="2068513"/>
            <a:ext cx="1911350" cy="7508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934200" y="2079625"/>
            <a:ext cx="1911350" cy="1490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503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5032" name="TextBox 53"/>
          <p:cNvSpPr txBox="1">
            <a:spLocks noChangeArrowheads="1"/>
          </p:cNvSpPr>
          <p:nvPr/>
        </p:nvSpPr>
        <p:spPr bwMode="auto">
          <a:xfrm>
            <a:off x="179388" y="1592263"/>
            <a:ext cx="42116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alibri" pitchFamily="34" charset="0"/>
              </a:rPr>
              <a:t>Claim 2:</a:t>
            </a:r>
            <a:r>
              <a:rPr lang="en-US">
                <a:latin typeface="Calibri" pitchFamily="34" charset="0"/>
              </a:rPr>
              <a:t> security of 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two rounds </a:t>
            </a:r>
            <a:r>
              <a:rPr lang="en-US">
                <a:latin typeface="Calibri" pitchFamily="34" charset="0"/>
              </a:rPr>
              <a:t>reduces</a:t>
            </a:r>
          </a:p>
          <a:p>
            <a:r>
              <a:rPr lang="en-US">
                <a:latin typeface="Calibri" pitchFamily="34" charset="0"/>
              </a:rPr>
              <a:t>to semantic security of 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fully homomorphic </a:t>
            </a:r>
            <a:br>
              <a:rPr lang="en-US">
                <a:solidFill>
                  <a:srgbClr val="0070C0"/>
                </a:solidFill>
                <a:latin typeface="Calibri" pitchFamily="34" charset="0"/>
              </a:rPr>
            </a:br>
            <a:r>
              <a:rPr lang="en-US">
                <a:solidFill>
                  <a:srgbClr val="0070C0"/>
                </a:solidFill>
                <a:latin typeface="Calibri" pitchFamily="34" charset="0"/>
              </a:rPr>
              <a:t>encryption </a:t>
            </a:r>
            <a:r>
              <a:rPr lang="en-US">
                <a:latin typeface="Calibri" pitchFamily="34" charset="0"/>
              </a:rPr>
              <a:t>with leakage on private key</a:t>
            </a:r>
            <a:endParaRPr lang="en-US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85033" name="TextBox 54"/>
          <p:cNvSpPr txBox="1">
            <a:spLocks noChangeArrowheads="1"/>
          </p:cNvSpPr>
          <p:nvPr/>
        </p:nvSpPr>
        <p:spPr bwMode="auto">
          <a:xfrm>
            <a:off x="179388" y="2676525"/>
            <a:ext cx="757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alibri" pitchFamily="34" charset="0"/>
              </a:rPr>
              <a:t>Proof: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509588" y="3170238"/>
            <a:ext cx="3381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Guess </a:t>
            </a:r>
            <a:r>
              <a:rPr lang="en-US">
                <a:solidFill>
                  <a:srgbClr val="0070C0"/>
                </a:solidFill>
                <a:latin typeface="cmmi10"/>
              </a:rPr>
              <a:t>±</a:t>
            </a:r>
            <a:r>
              <a:rPr lang="en-US">
                <a:latin typeface="Calibri" pitchFamily="34" charset="0"/>
              </a:rPr>
              <a:t> for leakage 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>
                <a:latin typeface="Calibri" pitchFamily="34" charset="0"/>
              </a:rPr>
              <a:t> and squeeze</a:t>
            </a:r>
            <a:br>
              <a:rPr lang="en-US">
                <a:latin typeface="Calibri" pitchFamily="34" charset="0"/>
              </a:rPr>
            </a:br>
            <a:r>
              <a:rPr lang="en-US">
                <a:latin typeface="Calibri" pitchFamily="34" charset="0"/>
              </a:rPr>
              <a:t>leakage 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>
                <a:latin typeface="Calibri" pitchFamily="34" charset="0"/>
              </a:rPr>
              <a:t> into 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62" name="Rectangle 61"/>
          <p:cNvSpPr/>
          <p:nvPr/>
        </p:nvSpPr>
        <p:spPr>
          <a:xfrm>
            <a:off x="4578350" y="2906713"/>
            <a:ext cx="1911350" cy="32893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578350" y="2079625"/>
            <a:ext cx="1911350" cy="4116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144463" y="4176713"/>
            <a:ext cx="3983037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alibri" pitchFamily="34" charset="0"/>
              </a:rPr>
              <a:t>Claim 3: </a:t>
            </a:r>
            <a:r>
              <a:rPr lang="en-US">
                <a:latin typeface="Calibri" pitchFamily="34" charset="0"/>
              </a:rPr>
              <a:t>any </a:t>
            </a:r>
            <a:r>
              <a:rPr lang="en-US">
                <a:solidFill>
                  <a:srgbClr val="0070C0"/>
                </a:solidFill>
              </a:rPr>
              <a:t>2</a:t>
            </a:r>
            <a:r>
              <a:rPr lang="en-US" baseline="30000">
                <a:solidFill>
                  <a:srgbClr val="0070C0"/>
                </a:solidFill>
                <a:latin typeface="Calibri" pitchFamily="34" charset="0"/>
              </a:rPr>
              <a:t>l(n)</a:t>
            </a:r>
            <a:r>
              <a:rPr lang="en-US">
                <a:latin typeface="Calibri" pitchFamily="34" charset="0"/>
              </a:rPr>
              <a:t> secure public key encryption is resilient to 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O(l(n))</a:t>
            </a:r>
            <a:r>
              <a:rPr lang="en-US">
                <a:latin typeface="Calibri" pitchFamily="34" charset="0"/>
              </a:rPr>
              <a:t> leakage on the private key</a:t>
            </a: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144463" y="5210175"/>
            <a:ext cx="39830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alibri" pitchFamily="34" charset="0"/>
              </a:rPr>
              <a:t>Proof idea: </a:t>
            </a:r>
            <a:r>
              <a:rPr lang="en-US">
                <a:latin typeface="Calibri" pitchFamily="34" charset="0"/>
              </a:rPr>
              <a:t>since we can run in time </a:t>
            </a:r>
            <a:r>
              <a:rPr lang="en-US">
                <a:solidFill>
                  <a:srgbClr val="0070C0"/>
                </a:solidFill>
              </a:rPr>
              <a:t>2</a:t>
            </a:r>
            <a:r>
              <a:rPr lang="en-US" baseline="30000">
                <a:solidFill>
                  <a:srgbClr val="0070C0"/>
                </a:solidFill>
                <a:latin typeface="Calibri" pitchFamily="34" charset="0"/>
              </a:rPr>
              <a:t>l(n)</a:t>
            </a:r>
            <a:r>
              <a:rPr lang="en-US">
                <a:latin typeface="Calibri" pitchFamily="34" charset="0"/>
              </a:rPr>
              <a:t>, try all possible values of leakage.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5" grpId="0" animBg="1"/>
      <p:bldP spid="65" grpId="0"/>
      <p:bldP spid="62" grpId="0" animBg="1"/>
      <p:bldP spid="47" grpId="0" animBg="1"/>
      <p:bldP spid="49" grpId="0"/>
      <p:bldP spid="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 Computing Environments</a:t>
            </a:r>
          </a:p>
        </p:txBody>
      </p:sp>
      <p:pic>
        <p:nvPicPr>
          <p:cNvPr id="5" name="Picture 4" descr="compaq-desktop-computer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92550" y="2311400"/>
            <a:ext cx="1055688" cy="81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5294313" y="2168525"/>
            <a:ext cx="2911475" cy="889000"/>
            <a:chOff x="5211192" y="2564181"/>
            <a:chExt cx="2911876" cy="888057"/>
          </a:xfrm>
        </p:grpSpPr>
        <p:pic>
          <p:nvPicPr>
            <p:cNvPr id="54291" name="Picture 8" descr="data-center-servers-t001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08113" y="2787527"/>
              <a:ext cx="914955" cy="664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4292" name="Group 14"/>
            <p:cNvGrpSpPr>
              <a:grpSpLocks/>
            </p:cNvGrpSpPr>
            <p:nvPr/>
          </p:nvGrpSpPr>
          <p:grpSpPr bwMode="auto">
            <a:xfrm>
              <a:off x="5211192" y="2564181"/>
              <a:ext cx="1813317" cy="720557"/>
              <a:chOff x="5211192" y="2564181"/>
              <a:chExt cx="1813317" cy="720557"/>
            </a:xfrm>
          </p:grpSpPr>
          <p:sp>
            <p:nvSpPr>
              <p:cNvPr id="10" name="Right Arrow 9"/>
              <p:cNvSpPr/>
              <p:nvPr/>
            </p:nvSpPr>
            <p:spPr>
              <a:xfrm>
                <a:off x="5220718" y="2946363"/>
                <a:ext cx="1783008" cy="337778"/>
              </a:xfrm>
              <a:prstGeom prst="rightArrow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54294" name="TextBox 11"/>
              <p:cNvSpPr txBox="1">
                <a:spLocks noChangeArrowheads="1"/>
              </p:cNvSpPr>
              <p:nvPr/>
            </p:nvSpPr>
            <p:spPr bwMode="auto">
              <a:xfrm>
                <a:off x="5211192" y="2564181"/>
                <a:ext cx="181331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Cloud Computing</a:t>
                </a:r>
              </a:p>
            </p:txBody>
          </p:sp>
        </p:grpSp>
      </p:grpSp>
      <p:pic>
        <p:nvPicPr>
          <p:cNvPr id="54276" name="Picture 2" descr="C:\Users\Greebo\AppData\Local\Microsoft\Windows\Temporary Internet Files\Content.IE5\SMUQ4OXL\MCj0439798000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2313" y="2311400"/>
            <a:ext cx="7461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13"/>
          <p:cNvGrpSpPr>
            <a:grpSpLocks/>
          </p:cNvGrpSpPr>
          <p:nvPr/>
        </p:nvGrpSpPr>
        <p:grpSpPr bwMode="auto">
          <a:xfrm>
            <a:off x="1695450" y="2182813"/>
            <a:ext cx="1933575" cy="706437"/>
            <a:chOff x="1613089" y="2578054"/>
            <a:chExt cx="1933543" cy="706684"/>
          </a:xfrm>
        </p:grpSpPr>
        <p:sp>
          <p:nvSpPr>
            <p:cNvPr id="11" name="Right Arrow 10"/>
            <p:cNvSpPr/>
            <p:nvPr/>
          </p:nvSpPr>
          <p:spPr>
            <a:xfrm flipH="1">
              <a:off x="1690876" y="2948070"/>
              <a:ext cx="1784320" cy="336668"/>
            </a:xfrm>
            <a:prstGeom prst="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4290" name="TextBox 12"/>
            <p:cNvSpPr txBox="1">
              <a:spLocks noChangeArrowheads="1"/>
            </p:cNvSpPr>
            <p:nvPr/>
          </p:nvSpPr>
          <p:spPr bwMode="auto">
            <a:xfrm>
              <a:off x="1613089" y="2578054"/>
              <a:ext cx="193354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Mobile Computing</a:t>
              </a:r>
            </a:p>
          </p:txBody>
        </p:sp>
      </p:grp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122488" y="2311400"/>
            <a:ext cx="5651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Modern computing environments create new security risks</a:t>
            </a:r>
          </a:p>
        </p:txBody>
      </p:sp>
      <p:pic>
        <p:nvPicPr>
          <p:cNvPr id="15" name="Picture 14" descr="PAWDC24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43138" y="4978400"/>
            <a:ext cx="685800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 descr="1228430543657071922Startright_Automotive_Amp_Meter.svg.med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03300" y="4978400"/>
            <a:ext cx="987425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 descr="742microphone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36725" y="3570288"/>
            <a:ext cx="1011238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 descr="C:\Users\Greebo\AppData\Local\Microsoft\Windows\Temporary Internet Files\Content.IE5\88CC3U10\MCj04242140000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31900" y="3937000"/>
            <a:ext cx="544513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9" descr="radiate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870375">
            <a:off x="998538" y="2994025"/>
            <a:ext cx="939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382963" y="3570288"/>
            <a:ext cx="51863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alibri" pitchFamily="34" charset="0"/>
              </a:rPr>
              <a:t>Devices leak data through side-channels</a:t>
            </a:r>
          </a:p>
          <a:p>
            <a:endParaRPr lang="en-US" sz="2400">
              <a:latin typeface="Calibri" pitchFamily="34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5394325" y="4048125"/>
            <a:ext cx="305911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Timing</a:t>
            </a:r>
          </a:p>
          <a:p>
            <a:pPr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Sound emanations</a:t>
            </a:r>
          </a:p>
          <a:p>
            <a:pPr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Radiation</a:t>
            </a:r>
          </a:p>
          <a:p>
            <a:pPr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Power consumption</a:t>
            </a:r>
          </a:p>
        </p:txBody>
      </p: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2928938" y="3700463"/>
            <a:ext cx="1473200" cy="2493962"/>
            <a:chOff x="2929587" y="3701143"/>
            <a:chExt cx="1472666" cy="2492828"/>
          </a:xfrm>
        </p:grpSpPr>
        <p:pic>
          <p:nvPicPr>
            <p:cNvPr id="54287" name="Picture 22" descr="laptoprun1.gif"/>
            <p:cNvPicPr>
              <a:picLocks noChangeAspect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3310665" y="4400682"/>
              <a:ext cx="1091588" cy="10519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" name="Right Brace 27"/>
            <p:cNvSpPr/>
            <p:nvPr/>
          </p:nvSpPr>
          <p:spPr>
            <a:xfrm>
              <a:off x="2929587" y="3701143"/>
              <a:ext cx="453860" cy="2492828"/>
            </a:xfrm>
            <a:prstGeom prst="rightBrac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947738" y="1698625"/>
            <a:ext cx="7167562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How can we model a large class of side channel attacks?</a:t>
            </a: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latin typeface="Calibri" pitchFamily="34" charset="0"/>
              </a:rPr>
              <a:t>Allow the adversary to select </a:t>
            </a:r>
          </a:p>
          <a:p>
            <a:r>
              <a:rPr lang="en-US" sz="2400">
                <a:latin typeface="Calibri" pitchFamily="34" charset="0"/>
              </a:rPr>
              <a:t>leakage function </a:t>
            </a:r>
            <a:r>
              <a:rPr lang="en-US" sz="2400" i="1">
                <a:solidFill>
                  <a:srgbClr val="0070C0"/>
                </a:solidFill>
                <a:latin typeface="Calibri" pitchFamily="34" charset="0"/>
              </a:rPr>
              <a:t>f </a:t>
            </a:r>
            <a:r>
              <a:rPr lang="en-US" sz="2400">
                <a:latin typeface="Calibri" pitchFamily="34" charset="0"/>
              </a:rPr>
              <a:t>and see </a:t>
            </a:r>
            <a:r>
              <a:rPr lang="en-US" sz="2400" i="1">
                <a:solidFill>
                  <a:srgbClr val="0070C0"/>
                </a:solidFill>
                <a:latin typeface="Calibri" pitchFamily="34" charset="0"/>
              </a:rPr>
              <a:t>f(state)</a:t>
            </a:r>
          </a:p>
          <a:p>
            <a:endParaRPr lang="en-US" sz="2400" i="1">
              <a:solidFill>
                <a:srgbClr val="0070C0"/>
              </a:solidFill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2400" i="1">
                <a:latin typeface="Calibri" pitchFamily="34" charset="0"/>
              </a:rPr>
              <a:t> </a:t>
            </a:r>
            <a:r>
              <a:rPr lang="en-US" sz="2400">
                <a:latin typeface="Calibri" pitchFamily="34" charset="0"/>
              </a:rPr>
              <a:t>Leaking entire state breaks security</a:t>
            </a:r>
          </a:p>
          <a:p>
            <a:pPr>
              <a:buFont typeface="Arial" charset="0"/>
              <a:buChar char="•"/>
            </a:pPr>
            <a:r>
              <a:rPr lang="en-US" sz="2400" i="1">
                <a:latin typeface="Calibri" pitchFamily="34" charset="0"/>
              </a:rPr>
              <a:t> </a:t>
            </a:r>
            <a:r>
              <a:rPr lang="en-US" sz="2400">
                <a:latin typeface="Calibri" pitchFamily="34" charset="0"/>
              </a:rPr>
              <a:t>Restrict </a:t>
            </a:r>
            <a:r>
              <a:rPr lang="en-US" sz="2400" i="1">
                <a:solidFill>
                  <a:srgbClr val="0070C0"/>
                </a:solidFill>
                <a:latin typeface="Calibri" pitchFamily="34" charset="0"/>
              </a:rPr>
              <a:t>f</a:t>
            </a:r>
            <a:r>
              <a:rPr lang="en-US" sz="2400">
                <a:latin typeface="Calibri" pitchFamily="34" charset="0"/>
              </a:rPr>
              <a:t> to shrinking functions</a:t>
            </a:r>
          </a:p>
          <a:p>
            <a:pPr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Other restrictions are usually needed</a:t>
            </a:r>
          </a:p>
          <a:p>
            <a:pPr lvl="1"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Restrict </a:t>
            </a:r>
            <a:r>
              <a:rPr lang="en-US" sz="2400" i="1">
                <a:solidFill>
                  <a:srgbClr val="0070C0"/>
                </a:solidFill>
                <a:latin typeface="Calibri" pitchFamily="34" charset="0"/>
              </a:rPr>
              <a:t>f </a:t>
            </a:r>
            <a:r>
              <a:rPr lang="en-US" sz="2400">
                <a:latin typeface="Calibri" pitchFamily="34" charset="0"/>
              </a:rPr>
              <a:t>to access only “active”</a:t>
            </a:r>
            <a:br>
              <a:rPr lang="en-US" sz="2400">
                <a:latin typeface="Calibri" pitchFamily="34" charset="0"/>
              </a:rPr>
            </a:br>
            <a:r>
              <a:rPr lang="en-US" sz="2400">
                <a:latin typeface="Calibri" pitchFamily="34" charset="0"/>
              </a:rPr>
              <a:t>memory</a:t>
            </a:r>
          </a:p>
          <a:p>
            <a:pPr lvl="1"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Use secure hardware</a:t>
            </a:r>
          </a:p>
        </p:txBody>
      </p:sp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Modeling Leakage</a:t>
            </a:r>
          </a:p>
        </p:txBody>
      </p: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6056313" y="2938463"/>
            <a:ext cx="2224087" cy="2925762"/>
            <a:chOff x="6056590" y="2939142"/>
            <a:chExt cx="2223052" cy="2925764"/>
          </a:xfrm>
        </p:grpSpPr>
        <p:sp>
          <p:nvSpPr>
            <p:cNvPr id="5" name="Rectangle 4"/>
            <p:cNvSpPr/>
            <p:nvPr/>
          </p:nvSpPr>
          <p:spPr>
            <a:xfrm>
              <a:off x="6056590" y="2939142"/>
              <a:ext cx="2223052" cy="10191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/>
                <a:t>State</a:t>
              </a:r>
              <a:endParaRPr lang="en-US" sz="3200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7230477" y="4266466"/>
              <a:ext cx="1357313" cy="74101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 flipH="1">
              <a:off x="5695286" y="4319622"/>
              <a:ext cx="1357313" cy="63470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303" name="TextBox 7"/>
            <p:cNvSpPr txBox="1">
              <a:spLocks noChangeArrowheads="1"/>
            </p:cNvSpPr>
            <p:nvPr/>
          </p:nvSpPr>
          <p:spPr bwMode="auto">
            <a:xfrm>
              <a:off x="6488619" y="4155803"/>
              <a:ext cx="1388265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i="1">
                  <a:latin typeface="Calibri" pitchFamily="34" charset="0"/>
                </a:rPr>
                <a:t>f(state)</a:t>
              </a:r>
            </a:p>
          </p:txBody>
        </p:sp>
        <p:sp>
          <p:nvSpPr>
            <p:cNvPr id="55304" name="TextBox 8"/>
            <p:cNvSpPr txBox="1">
              <a:spLocks noChangeArrowheads="1"/>
            </p:cNvSpPr>
            <p:nvPr/>
          </p:nvSpPr>
          <p:spPr bwMode="auto">
            <a:xfrm>
              <a:off x="6235492" y="5280131"/>
              <a:ext cx="1847557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latin typeface="Calibri" pitchFamily="34" charset="0"/>
                </a:rPr>
                <a:t>Adversary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Continuous Leakage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93750" y="1906588"/>
            <a:ext cx="383698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Leakage accumulates over time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Each time a computation is performed,</a:t>
            </a:r>
          </a:p>
          <a:p>
            <a:r>
              <a:rPr lang="en-US">
                <a:solidFill>
                  <a:srgbClr val="0070C0"/>
                </a:solidFill>
                <a:latin typeface="Calibri" pitchFamily="34" charset="0"/>
              </a:rPr>
              <a:t>information leaks</a:t>
            </a:r>
          </a:p>
          <a:p>
            <a:endParaRPr lang="en-US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Even one bit of leakage can be fatal:</a:t>
            </a:r>
          </a:p>
          <a:p>
            <a:r>
              <a:rPr lang="en-US">
                <a:solidFill>
                  <a:srgbClr val="0070C0"/>
                </a:solidFill>
              </a:rPr>
              <a:t>f</a:t>
            </a:r>
            <a:r>
              <a:rPr lang="en-US" baseline="-25000">
                <a:solidFill>
                  <a:srgbClr val="0070C0"/>
                </a:solidFill>
                <a:latin typeface="Calibri" pitchFamily="34" charset="0"/>
              </a:rPr>
              <a:t>i</a:t>
            </a:r>
            <a:r>
              <a:rPr lang="en-US">
                <a:solidFill>
                  <a:srgbClr val="0070C0"/>
                </a:solidFill>
              </a:rPr>
              <a:t>(state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) = ith bit of state</a:t>
            </a:r>
          </a:p>
          <a:p>
            <a:endParaRPr lang="en-US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41500" y="3976688"/>
            <a:ext cx="5640388" cy="24812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Two “conflicting” new goals: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Refresh state while maintaining functionality:</a:t>
            </a:r>
            <a:br>
              <a:rPr lang="en-US" dirty="0"/>
            </a:br>
            <a:r>
              <a:rPr lang="en-US" dirty="0"/>
              <a:t>e.g. if </a:t>
            </a:r>
            <a:r>
              <a:rPr lang="en-US" dirty="0">
                <a:solidFill>
                  <a:srgbClr val="0070C0"/>
                </a:solidFill>
              </a:rPr>
              <a:t>state</a:t>
            </a:r>
            <a:r>
              <a:rPr lang="en-US" dirty="0"/>
              <a:t> is decryption key then for all</a:t>
            </a:r>
            <a:br>
              <a:rPr lang="en-US" dirty="0"/>
            </a:br>
            <a:r>
              <a:rPr lang="en-US" dirty="0">
                <a:solidFill>
                  <a:srgbClr val="0070C0"/>
                </a:solidFill>
                <a:latin typeface="Arial"/>
              </a:rPr>
              <a:t>state’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  <a:latin typeface="cmsy10"/>
              </a:rPr>
              <a:t>2</a:t>
            </a:r>
            <a:r>
              <a:rPr lang="en-US" dirty="0">
                <a:solidFill>
                  <a:srgbClr val="0070C0"/>
                </a:solidFill>
              </a:rPr>
              <a:t> Supp(Refresh(state))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  <a:latin typeface="Arial"/>
              </a:rPr>
              <a:t>state’</a:t>
            </a:r>
            <a:r>
              <a:rPr lang="en-US" baseline="-25000" dirty="0">
                <a:solidFill>
                  <a:srgbClr val="0070C0"/>
                </a:solidFill>
              </a:rPr>
              <a:t> </a:t>
            </a:r>
            <a:r>
              <a:rPr lang="en-US" dirty="0"/>
              <a:t> is also a valid decryption key</a:t>
            </a:r>
            <a:br>
              <a:rPr lang="en-US" dirty="0"/>
            </a:br>
            <a:endParaRPr lang="en-US" dirty="0"/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Leakage from different states should be hard to</a:t>
            </a:r>
            <a:br>
              <a:rPr lang="en-US" dirty="0"/>
            </a:br>
            <a:r>
              <a:rPr lang="en-US" dirty="0"/>
              <a:t>combine into a new valid state</a:t>
            </a:r>
          </a:p>
        </p:txBody>
      </p: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4957763" y="1906588"/>
            <a:ext cx="3303587" cy="511175"/>
            <a:chOff x="4957011" y="1905918"/>
            <a:chExt cx="3304673" cy="512429"/>
          </a:xfrm>
        </p:grpSpPr>
        <p:sp>
          <p:nvSpPr>
            <p:cNvPr id="11" name="Rectangle 10"/>
            <p:cNvSpPr/>
            <p:nvPr/>
          </p:nvSpPr>
          <p:spPr>
            <a:xfrm>
              <a:off x="4957011" y="1905918"/>
              <a:ext cx="998865" cy="5124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Key K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108326" y="1905918"/>
              <a:ext cx="998866" cy="5124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Key K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262819" y="1905918"/>
              <a:ext cx="998865" cy="5124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Key K</a:t>
              </a:r>
              <a:endParaRPr lang="en-US" dirty="0"/>
            </a:p>
          </p:txBody>
        </p:sp>
      </p:grp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4957763" y="2570163"/>
            <a:ext cx="3303587" cy="512762"/>
            <a:chOff x="4957011" y="2570747"/>
            <a:chExt cx="3304673" cy="512429"/>
          </a:xfrm>
        </p:grpSpPr>
        <p:sp>
          <p:nvSpPr>
            <p:cNvPr id="12" name="Rectangle 11"/>
            <p:cNvSpPr/>
            <p:nvPr/>
          </p:nvSpPr>
          <p:spPr>
            <a:xfrm>
              <a:off x="4957011" y="2570747"/>
              <a:ext cx="998865" cy="512429"/>
            </a:xfrm>
            <a:prstGeom prst="rect">
              <a:avLst/>
            </a:prstGeom>
            <a:gradFill>
              <a:gsLst>
                <a:gs pos="19000">
                  <a:schemeClr val="accent2">
                    <a:lumMod val="75000"/>
                  </a:schemeClr>
                </a:gs>
                <a:gs pos="30000">
                  <a:schemeClr val="bg1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Key K</a:t>
              </a: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108326" y="2570747"/>
              <a:ext cx="998866" cy="512429"/>
            </a:xfrm>
            <a:prstGeom prst="rect">
              <a:avLst/>
            </a:prstGeom>
            <a:gradFill>
              <a:gsLst>
                <a:gs pos="60000">
                  <a:schemeClr val="accent2">
                    <a:lumMod val="75000"/>
                  </a:schemeClr>
                </a:gs>
                <a:gs pos="70000">
                  <a:schemeClr val="bg1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Key K</a:t>
              </a:r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262819" y="2570747"/>
              <a:ext cx="998865" cy="51242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Key K</a:t>
              </a:r>
              <a:endParaRPr lang="en-US" dirty="0"/>
            </a:p>
          </p:txBody>
        </p:sp>
      </p:grpSp>
      <p:sp>
        <p:nvSpPr>
          <p:cNvPr id="24" name="Right Arrow 23"/>
          <p:cNvSpPr/>
          <p:nvPr/>
        </p:nvSpPr>
        <p:spPr>
          <a:xfrm>
            <a:off x="4957763" y="1417638"/>
            <a:ext cx="3303587" cy="417512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Device state over time</a:t>
            </a:r>
            <a:endParaRPr lang="en-US" dirty="0"/>
          </a:p>
        </p:txBody>
      </p:sp>
      <p:sp>
        <p:nvSpPr>
          <p:cNvPr id="25" name="Right Arrow 24"/>
          <p:cNvSpPr/>
          <p:nvPr/>
        </p:nvSpPr>
        <p:spPr>
          <a:xfrm>
            <a:off x="4957763" y="3095625"/>
            <a:ext cx="3303587" cy="417513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Leakage</a:t>
            </a:r>
            <a:r>
              <a:rPr lang="en-US" dirty="0"/>
              <a:t> over 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Only Computation Leaks</a:t>
            </a:r>
          </a:p>
        </p:txBody>
      </p:sp>
      <p:sp>
        <p:nvSpPr>
          <p:cNvPr id="57346" name="TextBox 3"/>
          <p:cNvSpPr txBox="1">
            <a:spLocks noChangeArrowheads="1"/>
          </p:cNvSpPr>
          <p:nvPr/>
        </p:nvSpPr>
        <p:spPr bwMode="auto">
          <a:xfrm>
            <a:off x="762000" y="1817688"/>
            <a:ext cx="5291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We already know that computation leaks</a:t>
            </a:r>
          </a:p>
        </p:txBody>
      </p:sp>
      <p:pic>
        <p:nvPicPr>
          <p:cNvPr id="57347" name="Picture 2" descr="C:\Users\Greebo\AppData\Local\Microsoft\Windows\Temporary Internet Files\Content.IE5\SMUQ4OXL\MCj0439798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37313" y="1563688"/>
            <a:ext cx="1433512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8" name="Picture 4" descr="C:\Users\Greebo\AppData\Local\Microsoft\Windows\Temporary Internet Files\Content.IE5\SMUQ4OXL\MCj0441753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31088" y="2279650"/>
            <a:ext cx="877887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62000" y="2765425"/>
            <a:ext cx="4410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[MR04]:</a:t>
            </a:r>
            <a:r>
              <a:rPr lang="en-US" sz="2400">
                <a:latin typeface="Calibri" pitchFamily="34" charset="0"/>
              </a:rPr>
              <a:t> “only computation leaks”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62000" y="3359150"/>
            <a:ext cx="9032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alibri" pitchFamily="34" charset="0"/>
              </a:rPr>
              <a:t>State: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478588" y="4591050"/>
            <a:ext cx="881062" cy="717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CPU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3668713" y="3971925"/>
            <a:ext cx="2187575" cy="195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3854450" y="5226050"/>
            <a:ext cx="9191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Inactive</a:t>
            </a:r>
          </a:p>
        </p:txBody>
      </p:sp>
      <p:grpSp>
        <p:nvGrpSpPr>
          <p:cNvPr id="77" name="Group 76"/>
          <p:cNvGrpSpPr>
            <a:grpSpLocks/>
          </p:cNvGrpSpPr>
          <p:nvPr/>
        </p:nvGrpSpPr>
        <p:grpSpPr bwMode="auto">
          <a:xfrm>
            <a:off x="4659313" y="4103688"/>
            <a:ext cx="1819275" cy="882650"/>
            <a:chOff x="4659086" y="4103914"/>
            <a:chExt cx="1820176" cy="881743"/>
          </a:xfrm>
        </p:grpSpPr>
        <p:sp>
          <p:nvSpPr>
            <p:cNvPr id="63" name="Freeform 62"/>
            <p:cNvSpPr/>
            <p:nvPr/>
          </p:nvSpPr>
          <p:spPr>
            <a:xfrm>
              <a:off x="4659086" y="4103914"/>
              <a:ext cx="1035563" cy="881743"/>
            </a:xfrm>
            <a:custGeom>
              <a:avLst/>
              <a:gdLst>
                <a:gd name="connsiteX0" fmla="*/ 849086 w 1035845"/>
                <a:gd name="connsiteY0" fmla="*/ 54429 h 881743"/>
                <a:gd name="connsiteX1" fmla="*/ 990600 w 1035845"/>
                <a:gd name="connsiteY1" fmla="*/ 130629 h 881743"/>
                <a:gd name="connsiteX2" fmla="*/ 1012372 w 1035845"/>
                <a:gd name="connsiteY2" fmla="*/ 174172 h 881743"/>
                <a:gd name="connsiteX3" fmla="*/ 1001486 w 1035845"/>
                <a:gd name="connsiteY3" fmla="*/ 533400 h 881743"/>
                <a:gd name="connsiteX4" fmla="*/ 968829 w 1035845"/>
                <a:gd name="connsiteY4" fmla="*/ 587829 h 881743"/>
                <a:gd name="connsiteX5" fmla="*/ 947057 w 1035845"/>
                <a:gd name="connsiteY5" fmla="*/ 653143 h 881743"/>
                <a:gd name="connsiteX6" fmla="*/ 925286 w 1035845"/>
                <a:gd name="connsiteY6" fmla="*/ 674915 h 881743"/>
                <a:gd name="connsiteX7" fmla="*/ 903514 w 1035845"/>
                <a:gd name="connsiteY7" fmla="*/ 707572 h 881743"/>
                <a:gd name="connsiteX8" fmla="*/ 870857 w 1035845"/>
                <a:gd name="connsiteY8" fmla="*/ 751115 h 881743"/>
                <a:gd name="connsiteX9" fmla="*/ 827314 w 1035845"/>
                <a:gd name="connsiteY9" fmla="*/ 838200 h 881743"/>
                <a:gd name="connsiteX10" fmla="*/ 816429 w 1035845"/>
                <a:gd name="connsiteY10" fmla="*/ 870857 h 881743"/>
                <a:gd name="connsiteX11" fmla="*/ 783772 w 1035845"/>
                <a:gd name="connsiteY11" fmla="*/ 881743 h 881743"/>
                <a:gd name="connsiteX12" fmla="*/ 664029 w 1035845"/>
                <a:gd name="connsiteY12" fmla="*/ 849086 h 881743"/>
                <a:gd name="connsiteX13" fmla="*/ 631372 w 1035845"/>
                <a:gd name="connsiteY13" fmla="*/ 838200 h 881743"/>
                <a:gd name="connsiteX14" fmla="*/ 544286 w 1035845"/>
                <a:gd name="connsiteY14" fmla="*/ 794657 h 881743"/>
                <a:gd name="connsiteX15" fmla="*/ 457200 w 1035845"/>
                <a:gd name="connsiteY15" fmla="*/ 772886 h 881743"/>
                <a:gd name="connsiteX16" fmla="*/ 424543 w 1035845"/>
                <a:gd name="connsiteY16" fmla="*/ 751115 h 881743"/>
                <a:gd name="connsiteX17" fmla="*/ 304800 w 1035845"/>
                <a:gd name="connsiteY17" fmla="*/ 718457 h 881743"/>
                <a:gd name="connsiteX18" fmla="*/ 97972 w 1035845"/>
                <a:gd name="connsiteY18" fmla="*/ 707572 h 881743"/>
                <a:gd name="connsiteX19" fmla="*/ 65314 w 1035845"/>
                <a:gd name="connsiteY19" fmla="*/ 642257 h 881743"/>
                <a:gd name="connsiteX20" fmla="*/ 43543 w 1035845"/>
                <a:gd name="connsiteY20" fmla="*/ 609600 h 881743"/>
                <a:gd name="connsiteX21" fmla="*/ 32657 w 1035845"/>
                <a:gd name="connsiteY21" fmla="*/ 576943 h 881743"/>
                <a:gd name="connsiteX22" fmla="*/ 0 w 1035845"/>
                <a:gd name="connsiteY22" fmla="*/ 478972 h 881743"/>
                <a:gd name="connsiteX23" fmla="*/ 21772 w 1035845"/>
                <a:gd name="connsiteY23" fmla="*/ 337457 h 881743"/>
                <a:gd name="connsiteX24" fmla="*/ 32657 w 1035845"/>
                <a:gd name="connsiteY24" fmla="*/ 304800 h 881743"/>
                <a:gd name="connsiteX25" fmla="*/ 97972 w 1035845"/>
                <a:gd name="connsiteY25" fmla="*/ 272143 h 881743"/>
                <a:gd name="connsiteX26" fmla="*/ 130629 w 1035845"/>
                <a:gd name="connsiteY26" fmla="*/ 250372 h 881743"/>
                <a:gd name="connsiteX27" fmla="*/ 195943 w 1035845"/>
                <a:gd name="connsiteY27" fmla="*/ 228600 h 881743"/>
                <a:gd name="connsiteX28" fmla="*/ 228600 w 1035845"/>
                <a:gd name="connsiteY28" fmla="*/ 206829 h 881743"/>
                <a:gd name="connsiteX29" fmla="*/ 315686 w 1035845"/>
                <a:gd name="connsiteY29" fmla="*/ 108857 h 881743"/>
                <a:gd name="connsiteX30" fmla="*/ 326572 w 1035845"/>
                <a:gd name="connsiteY30" fmla="*/ 65315 h 881743"/>
                <a:gd name="connsiteX31" fmla="*/ 348343 w 1035845"/>
                <a:gd name="connsiteY31" fmla="*/ 0 h 881743"/>
                <a:gd name="connsiteX32" fmla="*/ 576943 w 1035845"/>
                <a:gd name="connsiteY32" fmla="*/ 21772 h 881743"/>
                <a:gd name="connsiteX33" fmla="*/ 642257 w 1035845"/>
                <a:gd name="connsiteY33" fmla="*/ 43543 h 881743"/>
                <a:gd name="connsiteX34" fmla="*/ 674914 w 1035845"/>
                <a:gd name="connsiteY34" fmla="*/ 54429 h 881743"/>
                <a:gd name="connsiteX35" fmla="*/ 740229 w 1035845"/>
                <a:gd name="connsiteY35" fmla="*/ 65315 h 881743"/>
                <a:gd name="connsiteX36" fmla="*/ 838200 w 1035845"/>
                <a:gd name="connsiteY36" fmla="*/ 54429 h 881743"/>
                <a:gd name="connsiteX37" fmla="*/ 849086 w 1035845"/>
                <a:gd name="connsiteY37" fmla="*/ 54429 h 881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035845" h="881743">
                  <a:moveTo>
                    <a:pt x="849086" y="54429"/>
                  </a:moveTo>
                  <a:cubicBezTo>
                    <a:pt x="874486" y="67129"/>
                    <a:pt x="927296" y="77876"/>
                    <a:pt x="990600" y="130629"/>
                  </a:cubicBezTo>
                  <a:cubicBezTo>
                    <a:pt x="1003066" y="141018"/>
                    <a:pt x="1005115" y="159658"/>
                    <a:pt x="1012372" y="174172"/>
                  </a:cubicBezTo>
                  <a:cubicBezTo>
                    <a:pt x="1027488" y="325340"/>
                    <a:pt x="1035845" y="340990"/>
                    <a:pt x="1001486" y="533400"/>
                  </a:cubicBezTo>
                  <a:cubicBezTo>
                    <a:pt x="997767" y="554229"/>
                    <a:pt x="977584" y="568567"/>
                    <a:pt x="968829" y="587829"/>
                  </a:cubicBezTo>
                  <a:cubicBezTo>
                    <a:pt x="959333" y="608721"/>
                    <a:pt x="963284" y="636915"/>
                    <a:pt x="947057" y="653143"/>
                  </a:cubicBezTo>
                  <a:cubicBezTo>
                    <a:pt x="939800" y="660400"/>
                    <a:pt x="931697" y="666901"/>
                    <a:pt x="925286" y="674915"/>
                  </a:cubicBezTo>
                  <a:cubicBezTo>
                    <a:pt x="917113" y="685131"/>
                    <a:pt x="911118" y="696926"/>
                    <a:pt x="903514" y="707572"/>
                  </a:cubicBezTo>
                  <a:cubicBezTo>
                    <a:pt x="892969" y="722335"/>
                    <a:pt x="881743" y="736601"/>
                    <a:pt x="870857" y="751115"/>
                  </a:cubicBezTo>
                  <a:cubicBezTo>
                    <a:pt x="849214" y="837690"/>
                    <a:pt x="876658" y="751848"/>
                    <a:pt x="827314" y="838200"/>
                  </a:cubicBezTo>
                  <a:cubicBezTo>
                    <a:pt x="821621" y="848163"/>
                    <a:pt x="824543" y="862743"/>
                    <a:pt x="816429" y="870857"/>
                  </a:cubicBezTo>
                  <a:cubicBezTo>
                    <a:pt x="808315" y="878971"/>
                    <a:pt x="794658" y="878114"/>
                    <a:pt x="783772" y="881743"/>
                  </a:cubicBezTo>
                  <a:cubicBezTo>
                    <a:pt x="729266" y="868116"/>
                    <a:pt x="728721" y="868494"/>
                    <a:pt x="664029" y="849086"/>
                  </a:cubicBezTo>
                  <a:cubicBezTo>
                    <a:pt x="653038" y="845789"/>
                    <a:pt x="641635" y="843332"/>
                    <a:pt x="631372" y="838200"/>
                  </a:cubicBezTo>
                  <a:cubicBezTo>
                    <a:pt x="561465" y="803247"/>
                    <a:pt x="642212" y="824788"/>
                    <a:pt x="544286" y="794657"/>
                  </a:cubicBezTo>
                  <a:cubicBezTo>
                    <a:pt x="515687" y="785857"/>
                    <a:pt x="457200" y="772886"/>
                    <a:pt x="457200" y="772886"/>
                  </a:cubicBezTo>
                  <a:cubicBezTo>
                    <a:pt x="446314" y="765629"/>
                    <a:pt x="436498" y="756428"/>
                    <a:pt x="424543" y="751115"/>
                  </a:cubicBezTo>
                  <a:cubicBezTo>
                    <a:pt x="398001" y="739319"/>
                    <a:pt x="336321" y="721084"/>
                    <a:pt x="304800" y="718457"/>
                  </a:cubicBezTo>
                  <a:cubicBezTo>
                    <a:pt x="236000" y="712724"/>
                    <a:pt x="166915" y="711200"/>
                    <a:pt x="97972" y="707572"/>
                  </a:cubicBezTo>
                  <a:cubicBezTo>
                    <a:pt x="35584" y="613992"/>
                    <a:pt x="110378" y="732387"/>
                    <a:pt x="65314" y="642257"/>
                  </a:cubicBezTo>
                  <a:cubicBezTo>
                    <a:pt x="59463" y="630555"/>
                    <a:pt x="49394" y="621302"/>
                    <a:pt x="43543" y="609600"/>
                  </a:cubicBezTo>
                  <a:cubicBezTo>
                    <a:pt x="38411" y="599337"/>
                    <a:pt x="36686" y="587687"/>
                    <a:pt x="32657" y="576943"/>
                  </a:cubicBezTo>
                  <a:cubicBezTo>
                    <a:pt x="1914" y="494963"/>
                    <a:pt x="18240" y="551932"/>
                    <a:pt x="0" y="478972"/>
                  </a:cubicBezTo>
                  <a:cubicBezTo>
                    <a:pt x="7257" y="431800"/>
                    <a:pt x="12977" y="384366"/>
                    <a:pt x="21772" y="337457"/>
                  </a:cubicBezTo>
                  <a:cubicBezTo>
                    <a:pt x="23887" y="326179"/>
                    <a:pt x="25489" y="313760"/>
                    <a:pt x="32657" y="304800"/>
                  </a:cubicBezTo>
                  <a:cubicBezTo>
                    <a:pt x="53454" y="278804"/>
                    <a:pt x="71679" y="285289"/>
                    <a:pt x="97972" y="272143"/>
                  </a:cubicBezTo>
                  <a:cubicBezTo>
                    <a:pt x="109674" y="266292"/>
                    <a:pt x="118674" y="255685"/>
                    <a:pt x="130629" y="250372"/>
                  </a:cubicBezTo>
                  <a:cubicBezTo>
                    <a:pt x="151600" y="241051"/>
                    <a:pt x="176848" y="241330"/>
                    <a:pt x="195943" y="228600"/>
                  </a:cubicBezTo>
                  <a:cubicBezTo>
                    <a:pt x="206829" y="221343"/>
                    <a:pt x="218754" y="215444"/>
                    <a:pt x="228600" y="206829"/>
                  </a:cubicBezTo>
                  <a:cubicBezTo>
                    <a:pt x="277515" y="164029"/>
                    <a:pt x="280605" y="155633"/>
                    <a:pt x="315686" y="108857"/>
                  </a:cubicBezTo>
                  <a:cubicBezTo>
                    <a:pt x="319315" y="94343"/>
                    <a:pt x="322273" y="79645"/>
                    <a:pt x="326572" y="65315"/>
                  </a:cubicBezTo>
                  <a:cubicBezTo>
                    <a:pt x="333166" y="43334"/>
                    <a:pt x="348343" y="0"/>
                    <a:pt x="348343" y="0"/>
                  </a:cubicBezTo>
                  <a:cubicBezTo>
                    <a:pt x="368460" y="1676"/>
                    <a:pt x="543275" y="15038"/>
                    <a:pt x="576943" y="21772"/>
                  </a:cubicBezTo>
                  <a:cubicBezTo>
                    <a:pt x="599446" y="26273"/>
                    <a:pt x="620486" y="36286"/>
                    <a:pt x="642257" y="43543"/>
                  </a:cubicBezTo>
                  <a:cubicBezTo>
                    <a:pt x="653143" y="47172"/>
                    <a:pt x="663596" y="52543"/>
                    <a:pt x="674914" y="54429"/>
                  </a:cubicBezTo>
                  <a:lnTo>
                    <a:pt x="740229" y="65315"/>
                  </a:lnTo>
                  <a:cubicBezTo>
                    <a:pt x="772886" y="61686"/>
                    <a:pt x="805672" y="59076"/>
                    <a:pt x="838200" y="54429"/>
                  </a:cubicBezTo>
                  <a:cubicBezTo>
                    <a:pt x="856516" y="51812"/>
                    <a:pt x="823686" y="41729"/>
                    <a:pt x="849086" y="54429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Active</a:t>
              </a:r>
              <a:endParaRPr lang="en-US" dirty="0"/>
            </a:p>
          </p:txBody>
        </p:sp>
        <p:cxnSp>
          <p:nvCxnSpPr>
            <p:cNvPr id="66" name="Straight Arrow Connector 65"/>
            <p:cNvCxnSpPr>
              <a:stCxn id="63" idx="4"/>
              <a:endCxn id="19" idx="1"/>
            </p:cNvCxnSpPr>
            <p:nvPr/>
          </p:nvCxnSpPr>
          <p:spPr>
            <a:xfrm>
              <a:off x="5627941" y="4692271"/>
              <a:ext cx="851321" cy="25691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>
            <a:grpSpLocks/>
          </p:cNvGrpSpPr>
          <p:nvPr/>
        </p:nvGrpSpPr>
        <p:grpSpPr bwMode="auto">
          <a:xfrm>
            <a:off x="2525713" y="4103688"/>
            <a:ext cx="2917825" cy="882650"/>
            <a:chOff x="2525486" y="4103914"/>
            <a:chExt cx="2917372" cy="881743"/>
          </a:xfrm>
        </p:grpSpPr>
        <p:cxnSp>
          <p:nvCxnSpPr>
            <p:cNvPr id="70" name="Straight Connector 69"/>
            <p:cNvCxnSpPr>
              <a:stCxn id="63" idx="31"/>
            </p:cNvCxnSpPr>
            <p:nvPr/>
          </p:nvCxnSpPr>
          <p:spPr>
            <a:xfrm flipH="1">
              <a:off x="2525486" y="4103914"/>
              <a:ext cx="2482465" cy="588357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63" idx="11"/>
            </p:cNvCxnSpPr>
            <p:nvPr/>
          </p:nvCxnSpPr>
          <p:spPr>
            <a:xfrm flipH="1" flipV="1">
              <a:off x="2525486" y="4949182"/>
              <a:ext cx="2917372" cy="3647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1584325" y="4600575"/>
            <a:ext cx="9413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Leakage</a:t>
            </a:r>
            <a:endParaRPr lang="en-US" i="1">
              <a:solidFill>
                <a:srgbClr val="0070C0"/>
              </a:solidFill>
              <a:latin typeface="Calibri" pitchFamily="34" charset="0"/>
            </a:endParaRPr>
          </a:p>
        </p:txBody>
      </p:sp>
      <p:grpSp>
        <p:nvGrpSpPr>
          <p:cNvPr id="93" name="Group 92"/>
          <p:cNvGrpSpPr>
            <a:grpSpLocks/>
          </p:cNvGrpSpPr>
          <p:nvPr/>
        </p:nvGrpSpPr>
        <p:grpSpPr bwMode="auto">
          <a:xfrm>
            <a:off x="2525713" y="4175125"/>
            <a:ext cx="2176462" cy="609600"/>
            <a:chOff x="2525486" y="4175371"/>
            <a:chExt cx="2177143" cy="609209"/>
          </a:xfrm>
        </p:grpSpPr>
        <p:cxnSp>
          <p:nvCxnSpPr>
            <p:cNvPr id="90" name="Straight Connector 89"/>
            <p:cNvCxnSpPr>
              <a:stCxn id="87" idx="22"/>
            </p:cNvCxnSpPr>
            <p:nvPr/>
          </p:nvCxnSpPr>
          <p:spPr>
            <a:xfrm flipH="1">
              <a:off x="2525486" y="4175371"/>
              <a:ext cx="1861132" cy="41565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87" idx="12"/>
            </p:cNvCxnSpPr>
            <p:nvPr/>
          </p:nvCxnSpPr>
          <p:spPr>
            <a:xfrm flipH="1">
              <a:off x="2525486" y="4676699"/>
              <a:ext cx="2177143" cy="10788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96" name="Group 95"/>
          <p:cNvGrpSpPr>
            <a:grpSpLocks/>
          </p:cNvGrpSpPr>
          <p:nvPr/>
        </p:nvGrpSpPr>
        <p:grpSpPr bwMode="auto">
          <a:xfrm>
            <a:off x="4137025" y="4121150"/>
            <a:ext cx="2341563" cy="828675"/>
            <a:chOff x="4136572" y="4120712"/>
            <a:chExt cx="2342690" cy="829076"/>
          </a:xfrm>
        </p:grpSpPr>
        <p:sp>
          <p:nvSpPr>
            <p:cNvPr id="87" name="Freeform 86"/>
            <p:cNvSpPr/>
            <p:nvPr/>
          </p:nvSpPr>
          <p:spPr>
            <a:xfrm>
              <a:off x="4136572" y="4120712"/>
              <a:ext cx="1491380" cy="643249"/>
            </a:xfrm>
            <a:custGeom>
              <a:avLst/>
              <a:gdLst>
                <a:gd name="connsiteX0" fmla="*/ 1197428 w 1491343"/>
                <a:gd name="connsiteY0" fmla="*/ 32888 h 642488"/>
                <a:gd name="connsiteX1" fmla="*/ 1349828 w 1491343"/>
                <a:gd name="connsiteY1" fmla="*/ 43774 h 642488"/>
                <a:gd name="connsiteX2" fmla="*/ 1382485 w 1491343"/>
                <a:gd name="connsiteY2" fmla="*/ 54659 h 642488"/>
                <a:gd name="connsiteX3" fmla="*/ 1415143 w 1491343"/>
                <a:gd name="connsiteY3" fmla="*/ 87316 h 642488"/>
                <a:gd name="connsiteX4" fmla="*/ 1469571 w 1491343"/>
                <a:gd name="connsiteY4" fmla="*/ 185288 h 642488"/>
                <a:gd name="connsiteX5" fmla="*/ 1491343 w 1491343"/>
                <a:gd name="connsiteY5" fmla="*/ 315916 h 642488"/>
                <a:gd name="connsiteX6" fmla="*/ 1480457 w 1491343"/>
                <a:gd name="connsiteY6" fmla="*/ 479202 h 642488"/>
                <a:gd name="connsiteX7" fmla="*/ 1458685 w 1491343"/>
                <a:gd name="connsiteY7" fmla="*/ 533631 h 642488"/>
                <a:gd name="connsiteX8" fmla="*/ 1393371 w 1491343"/>
                <a:gd name="connsiteY8" fmla="*/ 642488 h 642488"/>
                <a:gd name="connsiteX9" fmla="*/ 783771 w 1491343"/>
                <a:gd name="connsiteY9" fmla="*/ 609831 h 642488"/>
                <a:gd name="connsiteX10" fmla="*/ 751114 w 1491343"/>
                <a:gd name="connsiteY10" fmla="*/ 598945 h 642488"/>
                <a:gd name="connsiteX11" fmla="*/ 696685 w 1491343"/>
                <a:gd name="connsiteY11" fmla="*/ 588059 h 642488"/>
                <a:gd name="connsiteX12" fmla="*/ 566057 w 1491343"/>
                <a:gd name="connsiteY12" fmla="*/ 555402 h 642488"/>
                <a:gd name="connsiteX13" fmla="*/ 304800 w 1491343"/>
                <a:gd name="connsiteY13" fmla="*/ 533631 h 642488"/>
                <a:gd name="connsiteX14" fmla="*/ 87085 w 1491343"/>
                <a:gd name="connsiteY14" fmla="*/ 511859 h 642488"/>
                <a:gd name="connsiteX15" fmla="*/ 54428 w 1491343"/>
                <a:gd name="connsiteY15" fmla="*/ 500974 h 642488"/>
                <a:gd name="connsiteX16" fmla="*/ 10885 w 1491343"/>
                <a:gd name="connsiteY16" fmla="*/ 413888 h 642488"/>
                <a:gd name="connsiteX17" fmla="*/ 0 w 1491343"/>
                <a:gd name="connsiteY17" fmla="*/ 381231 h 642488"/>
                <a:gd name="connsiteX18" fmla="*/ 21771 w 1491343"/>
                <a:gd name="connsiteY18" fmla="*/ 250602 h 642488"/>
                <a:gd name="connsiteX19" fmla="*/ 54428 w 1491343"/>
                <a:gd name="connsiteY19" fmla="*/ 185288 h 642488"/>
                <a:gd name="connsiteX20" fmla="*/ 97971 w 1491343"/>
                <a:gd name="connsiteY20" fmla="*/ 119974 h 642488"/>
                <a:gd name="connsiteX21" fmla="*/ 152400 w 1491343"/>
                <a:gd name="connsiteY21" fmla="*/ 76431 h 642488"/>
                <a:gd name="connsiteX22" fmla="*/ 250371 w 1491343"/>
                <a:gd name="connsiteY22" fmla="*/ 54659 h 642488"/>
                <a:gd name="connsiteX23" fmla="*/ 326571 w 1491343"/>
                <a:gd name="connsiteY23" fmla="*/ 43774 h 642488"/>
                <a:gd name="connsiteX24" fmla="*/ 903514 w 1491343"/>
                <a:gd name="connsiteY24" fmla="*/ 32888 h 642488"/>
                <a:gd name="connsiteX25" fmla="*/ 1197428 w 1491343"/>
                <a:gd name="connsiteY25" fmla="*/ 32888 h 642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91343" h="642488">
                  <a:moveTo>
                    <a:pt x="1197428" y="32888"/>
                  </a:moveTo>
                  <a:cubicBezTo>
                    <a:pt x="1271814" y="34702"/>
                    <a:pt x="1299247" y="37823"/>
                    <a:pt x="1349828" y="43774"/>
                  </a:cubicBezTo>
                  <a:cubicBezTo>
                    <a:pt x="1361224" y="45115"/>
                    <a:pt x="1372938" y="48294"/>
                    <a:pt x="1382485" y="54659"/>
                  </a:cubicBezTo>
                  <a:cubicBezTo>
                    <a:pt x="1395294" y="63198"/>
                    <a:pt x="1405691" y="75164"/>
                    <a:pt x="1415143" y="87316"/>
                  </a:cubicBezTo>
                  <a:cubicBezTo>
                    <a:pt x="1438643" y="117530"/>
                    <a:pt x="1461991" y="147387"/>
                    <a:pt x="1469571" y="185288"/>
                  </a:cubicBezTo>
                  <a:cubicBezTo>
                    <a:pt x="1478228" y="228574"/>
                    <a:pt x="1491343" y="315916"/>
                    <a:pt x="1491343" y="315916"/>
                  </a:cubicBezTo>
                  <a:cubicBezTo>
                    <a:pt x="1487714" y="370345"/>
                    <a:pt x="1488549" y="425256"/>
                    <a:pt x="1480457" y="479202"/>
                  </a:cubicBezTo>
                  <a:cubicBezTo>
                    <a:pt x="1477558" y="498526"/>
                    <a:pt x="1466771" y="515842"/>
                    <a:pt x="1458685" y="533631"/>
                  </a:cubicBezTo>
                  <a:cubicBezTo>
                    <a:pt x="1427322" y="602628"/>
                    <a:pt x="1433620" y="588822"/>
                    <a:pt x="1393371" y="642488"/>
                  </a:cubicBezTo>
                  <a:cubicBezTo>
                    <a:pt x="1122343" y="634516"/>
                    <a:pt x="1029788" y="639353"/>
                    <a:pt x="783771" y="609831"/>
                  </a:cubicBezTo>
                  <a:cubicBezTo>
                    <a:pt x="772378" y="608464"/>
                    <a:pt x="762246" y="601728"/>
                    <a:pt x="751114" y="598945"/>
                  </a:cubicBezTo>
                  <a:cubicBezTo>
                    <a:pt x="733164" y="594457"/>
                    <a:pt x="714535" y="592927"/>
                    <a:pt x="696685" y="588059"/>
                  </a:cubicBezTo>
                  <a:cubicBezTo>
                    <a:pt x="594801" y="560273"/>
                    <a:pt x="669041" y="569134"/>
                    <a:pt x="566057" y="555402"/>
                  </a:cubicBezTo>
                  <a:cubicBezTo>
                    <a:pt x="437640" y="538279"/>
                    <a:pt x="461408" y="547054"/>
                    <a:pt x="304800" y="533631"/>
                  </a:cubicBezTo>
                  <a:cubicBezTo>
                    <a:pt x="232133" y="527402"/>
                    <a:pt x="159657" y="519116"/>
                    <a:pt x="87085" y="511859"/>
                  </a:cubicBezTo>
                  <a:cubicBezTo>
                    <a:pt x="76199" y="508231"/>
                    <a:pt x="63243" y="508320"/>
                    <a:pt x="54428" y="500974"/>
                  </a:cubicBezTo>
                  <a:cubicBezTo>
                    <a:pt x="17126" y="469889"/>
                    <a:pt x="22599" y="454889"/>
                    <a:pt x="10885" y="413888"/>
                  </a:cubicBezTo>
                  <a:cubicBezTo>
                    <a:pt x="7733" y="402855"/>
                    <a:pt x="3628" y="392117"/>
                    <a:pt x="0" y="381231"/>
                  </a:cubicBezTo>
                  <a:cubicBezTo>
                    <a:pt x="7257" y="337688"/>
                    <a:pt x="9956" y="293135"/>
                    <a:pt x="21771" y="250602"/>
                  </a:cubicBezTo>
                  <a:cubicBezTo>
                    <a:pt x="28286" y="227149"/>
                    <a:pt x="42163" y="206313"/>
                    <a:pt x="54428" y="185288"/>
                  </a:cubicBezTo>
                  <a:cubicBezTo>
                    <a:pt x="67612" y="162686"/>
                    <a:pt x="80467" y="139423"/>
                    <a:pt x="97971" y="119974"/>
                  </a:cubicBezTo>
                  <a:cubicBezTo>
                    <a:pt x="113514" y="102704"/>
                    <a:pt x="132697" y="88745"/>
                    <a:pt x="152400" y="76431"/>
                  </a:cubicBezTo>
                  <a:cubicBezTo>
                    <a:pt x="171734" y="64347"/>
                    <a:pt x="239643" y="56309"/>
                    <a:pt x="250371" y="54659"/>
                  </a:cubicBezTo>
                  <a:cubicBezTo>
                    <a:pt x="275730" y="50758"/>
                    <a:pt x="300927" y="44629"/>
                    <a:pt x="326571" y="43774"/>
                  </a:cubicBezTo>
                  <a:cubicBezTo>
                    <a:pt x="518813" y="37366"/>
                    <a:pt x="711200" y="36517"/>
                    <a:pt x="903514" y="32888"/>
                  </a:cubicBezTo>
                  <a:cubicBezTo>
                    <a:pt x="1035063" y="0"/>
                    <a:pt x="1123042" y="31074"/>
                    <a:pt x="1197428" y="32888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Active</a:t>
              </a:r>
              <a:endParaRPr lang="en-US" dirty="0"/>
            </a:p>
          </p:txBody>
        </p:sp>
        <p:cxnSp>
          <p:nvCxnSpPr>
            <p:cNvPr id="95" name="Straight Arrow Connector 94"/>
            <p:cNvCxnSpPr>
              <a:stCxn id="87" idx="6"/>
              <a:endCxn id="19" idx="1"/>
            </p:cNvCxnSpPr>
            <p:nvPr/>
          </p:nvCxnSpPr>
          <p:spPr>
            <a:xfrm>
              <a:off x="5616834" y="4600369"/>
              <a:ext cx="862428" cy="349419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8" grpId="0" animBg="1"/>
      <p:bldP spid="64" grpId="0"/>
      <p:bldP spid="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Only Computation Leaks</a:t>
            </a:r>
          </a:p>
        </p:txBody>
      </p:sp>
      <p:sp>
        <p:nvSpPr>
          <p:cNvPr id="58370" name="TextBox 3"/>
          <p:cNvSpPr txBox="1">
            <a:spLocks noChangeArrowheads="1"/>
          </p:cNvSpPr>
          <p:nvPr/>
        </p:nvSpPr>
        <p:spPr bwMode="auto">
          <a:xfrm>
            <a:off x="762000" y="1817688"/>
            <a:ext cx="5291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We already know that computation leaks</a:t>
            </a:r>
          </a:p>
        </p:txBody>
      </p:sp>
      <p:pic>
        <p:nvPicPr>
          <p:cNvPr id="58371" name="Picture 2" descr="C:\Users\Greebo\AppData\Local\Microsoft\Windows\Temporary Internet Files\Content.IE5\SMUQ4OXL\MCj0439798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37313" y="1563688"/>
            <a:ext cx="1433512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2" name="Picture 4" descr="C:\Users\Greebo\AppData\Local\Microsoft\Windows\Temporary Internet Files\Content.IE5\SMUQ4OXL\MCj0441753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31088" y="2279650"/>
            <a:ext cx="877887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3" name="TextBox 6"/>
          <p:cNvSpPr txBox="1">
            <a:spLocks noChangeArrowheads="1"/>
          </p:cNvSpPr>
          <p:nvPr/>
        </p:nvSpPr>
        <p:spPr bwMode="auto">
          <a:xfrm>
            <a:off x="762000" y="2765425"/>
            <a:ext cx="4410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[MR04]:</a:t>
            </a:r>
            <a:r>
              <a:rPr lang="en-US" sz="2400">
                <a:latin typeface="Calibri" pitchFamily="34" charset="0"/>
              </a:rPr>
              <a:t> “only computation leaks”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62000" y="3776663"/>
            <a:ext cx="28844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More formally:</a:t>
            </a:r>
          </a:p>
          <a:p>
            <a:pPr lvl="1"/>
            <a:r>
              <a:rPr lang="en-US" sz="2400">
                <a:solidFill>
                  <a:srgbClr val="0070C0"/>
                </a:solidFill>
              </a:rPr>
              <a:t>state=(s</a:t>
            </a:r>
            <a:r>
              <a:rPr lang="en-US" sz="2400" baseline="-25000">
                <a:solidFill>
                  <a:srgbClr val="0070C0"/>
                </a:solidFill>
              </a:rPr>
              <a:t>1</a:t>
            </a:r>
            <a:r>
              <a:rPr lang="en-US" sz="2400">
                <a:solidFill>
                  <a:srgbClr val="0070C0"/>
                </a:solidFill>
              </a:rPr>
              <a:t>,…,s</a:t>
            </a:r>
            <a:r>
              <a:rPr lang="en-US" sz="2400" baseline="-25000">
                <a:solidFill>
                  <a:srgbClr val="0070C0"/>
                </a:solidFill>
              </a:rPr>
              <a:t>n</a:t>
            </a:r>
            <a:r>
              <a:rPr lang="en-US" sz="240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172075" y="3776663"/>
            <a:ext cx="3744913" cy="12017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An algorithm consists of </a:t>
            </a:r>
            <a:r>
              <a:rPr lang="en-US" sz="2400" i="1" dirty="0">
                <a:solidFill>
                  <a:srgbClr val="0070C0"/>
                </a:solidFill>
              </a:rPr>
              <a:t>m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/>
              <a:t>parts: </a:t>
            </a:r>
            <a:r>
              <a:rPr lang="en-US" sz="2400" dirty="0">
                <a:solidFill>
                  <a:srgbClr val="0070C0"/>
                </a:solidFill>
                <a:latin typeface="Arial"/>
                <a:cs typeface="Arial" pitchFamily="34" charset="0"/>
              </a:rPr>
              <a:t>P</a:t>
            </a:r>
            <a:r>
              <a:rPr lang="en-US" sz="2400" baseline="-25000" dirty="0">
                <a:solidFill>
                  <a:srgbClr val="0070C0"/>
                </a:solidFill>
                <a:latin typeface="Arial"/>
                <a:cs typeface="Arial" pitchFamily="34" charset="0"/>
              </a:rPr>
              <a:t>1</a:t>
            </a:r>
            <a:r>
              <a:rPr lang="en-US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,…,</a:t>
            </a:r>
            <a:r>
              <a:rPr lang="en-US" sz="2400" dirty="0">
                <a:solidFill>
                  <a:srgbClr val="0070C0"/>
                </a:solidFill>
                <a:latin typeface="Arial"/>
                <a:cs typeface="Arial" pitchFamily="34" charset="0"/>
              </a:rPr>
              <a:t>P</a:t>
            </a:r>
            <a:r>
              <a:rPr lang="en-US" sz="2400" baseline="-25000" dirty="0">
                <a:solidFill>
                  <a:srgbClr val="0070C0"/>
                </a:solidFill>
                <a:latin typeface="Arial"/>
                <a:cs typeface="Arial" pitchFamily="34" charset="0"/>
              </a:rPr>
              <a:t>m</a:t>
            </a:r>
            <a:r>
              <a:rPr lang="en-US" sz="2400" dirty="0">
                <a:solidFill>
                  <a:srgbClr val="0070C0"/>
                </a:solidFill>
                <a:latin typeface="Arial"/>
                <a:cs typeface="Arial" pitchFamily="34" charset="0"/>
              </a:rPr>
              <a:t> </a:t>
            </a:r>
            <a:r>
              <a:rPr lang="en-US" sz="2400" dirty="0"/>
              <a:t>and sets </a:t>
            </a:r>
            <a:r>
              <a:rPr lang="en-US" sz="2400" dirty="0">
                <a:solidFill>
                  <a:srgbClr val="0070C0"/>
                </a:solidFill>
                <a:latin typeface="Arial"/>
              </a:rPr>
              <a:t>W</a:t>
            </a:r>
            <a:r>
              <a:rPr lang="en-US" sz="2400" baseline="-25000" dirty="0">
                <a:solidFill>
                  <a:srgbClr val="0070C0"/>
                </a:solidFill>
              </a:rPr>
              <a:t>1</a:t>
            </a:r>
            <a:r>
              <a:rPr lang="en-US" sz="2400" dirty="0">
                <a:solidFill>
                  <a:srgbClr val="0070C0"/>
                </a:solidFill>
              </a:rPr>
              <a:t>,…,</a:t>
            </a:r>
            <a:r>
              <a:rPr lang="en-US" sz="2400" dirty="0">
                <a:solidFill>
                  <a:srgbClr val="0070C0"/>
                </a:solidFill>
                <a:latin typeface="Arial"/>
              </a:rPr>
              <a:t>W</a:t>
            </a:r>
            <a:r>
              <a:rPr lang="en-US" sz="2400" baseline="-25000" dirty="0">
                <a:solidFill>
                  <a:srgbClr val="0070C0"/>
                </a:solidFill>
              </a:rPr>
              <a:t>m</a:t>
            </a:r>
            <a:r>
              <a:rPr lang="en-US" sz="2400" dirty="0">
                <a:solidFill>
                  <a:srgbClr val="0070C0"/>
                </a:solidFill>
                <a:latin typeface="cmsy10"/>
              </a:rPr>
              <a:t>µ</a:t>
            </a:r>
            <a:r>
              <a:rPr lang="en-US" sz="2400" dirty="0">
                <a:solidFill>
                  <a:srgbClr val="0070C0"/>
                </a:solidFill>
                <a:latin typeface="Arial"/>
              </a:rPr>
              <a:t> [n]</a:t>
            </a:r>
            <a:endParaRPr lang="en-US" sz="2400" baseline="-25000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62000" y="5402263"/>
            <a:ext cx="39290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Part </a:t>
            </a:r>
            <a:r>
              <a:rPr lang="en-US" sz="2400">
                <a:solidFill>
                  <a:srgbClr val="0070C0"/>
                </a:solidFill>
              </a:rPr>
              <a:t>P</a:t>
            </a:r>
            <a:r>
              <a:rPr lang="en-US" sz="2400" baseline="-25000">
                <a:solidFill>
                  <a:srgbClr val="0070C0"/>
                </a:solidFill>
              </a:rPr>
              <a:t>i </a:t>
            </a:r>
            <a:r>
              <a:rPr lang="en-US" sz="2400">
                <a:latin typeface="Calibri" pitchFamily="34" charset="0"/>
              </a:rPr>
              <a:t>computes and leaks on </a:t>
            </a:r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{</a:t>
            </a:r>
            <a:r>
              <a:rPr lang="en-US" sz="2400">
                <a:solidFill>
                  <a:srgbClr val="0070C0"/>
                </a:solidFill>
              </a:rPr>
              <a:t>s</a:t>
            </a:r>
            <a:r>
              <a:rPr lang="en-US" sz="2400" baseline="-25000">
                <a:solidFill>
                  <a:srgbClr val="0070C0"/>
                </a:solidFill>
                <a:latin typeface="Calibri" pitchFamily="34" charset="0"/>
              </a:rPr>
              <a:t>j </a:t>
            </a:r>
            <a:r>
              <a:rPr lang="en-US" sz="2400">
                <a:solidFill>
                  <a:srgbClr val="0070C0"/>
                </a:solidFill>
              </a:rPr>
              <a:t>| j</a:t>
            </a:r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400">
                <a:solidFill>
                  <a:srgbClr val="0070C0"/>
                </a:solidFill>
                <a:latin typeface="cmsy10"/>
              </a:rPr>
              <a:t>2</a:t>
            </a:r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400">
                <a:solidFill>
                  <a:srgbClr val="0070C0"/>
                </a:solidFill>
              </a:rPr>
              <a:t>W</a:t>
            </a:r>
            <a:r>
              <a:rPr lang="en-US" sz="2400" baseline="-25000">
                <a:solidFill>
                  <a:srgbClr val="0070C0"/>
                </a:solidFill>
                <a:latin typeface="Calibri" pitchFamily="34" charset="0"/>
              </a:rPr>
              <a:t>i</a:t>
            </a:r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} </a:t>
            </a:r>
            <a:r>
              <a:rPr lang="en-US" sz="2400">
                <a:latin typeface="Calibri" pitchFamily="34" charset="0"/>
              </a:rPr>
              <a:t>and randomness </a:t>
            </a:r>
            <a:r>
              <a:rPr lang="en-US" sz="2400">
                <a:solidFill>
                  <a:srgbClr val="0070C0"/>
                </a:solidFill>
              </a:rPr>
              <a:t>r</a:t>
            </a:r>
            <a:r>
              <a:rPr lang="en-US" sz="2400" baseline="-25000">
                <a:solidFill>
                  <a:srgbClr val="0070C0"/>
                </a:solidFill>
                <a:latin typeface="Calibri" pitchFamily="34" charset="0"/>
              </a:rPr>
              <a:t>i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172075" y="5402263"/>
            <a:ext cx="3744913" cy="83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We model secure hardware as </a:t>
            </a:r>
            <a:r>
              <a:rPr lang="en-US" sz="2400" dirty="0">
                <a:solidFill>
                  <a:srgbClr val="FFC000"/>
                </a:solidFill>
                <a:latin typeface="Arial"/>
              </a:rPr>
              <a:t>P</a:t>
            </a:r>
            <a:r>
              <a:rPr lang="en-US" sz="2400" baseline="-25000" dirty="0">
                <a:solidFill>
                  <a:srgbClr val="FFC000"/>
                </a:solidFill>
              </a:rPr>
              <a:t>i  </a:t>
            </a:r>
            <a:r>
              <a:rPr lang="en-US" sz="2400" dirty="0"/>
              <a:t>that does not leak on </a:t>
            </a:r>
            <a:r>
              <a:rPr lang="en-US" sz="2400" dirty="0" err="1">
                <a:solidFill>
                  <a:srgbClr val="FFC000"/>
                </a:solidFill>
                <a:latin typeface="Arial"/>
              </a:rPr>
              <a:t>r</a:t>
            </a:r>
            <a:r>
              <a:rPr lang="en-US" sz="2400" baseline="-25000" dirty="0" err="1">
                <a:solidFill>
                  <a:srgbClr val="FFC000"/>
                </a:solidFill>
              </a:rPr>
              <a:t>i</a:t>
            </a:r>
            <a:endParaRPr lang="en-US" sz="2400" baseline="-25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animBg="1"/>
      <p:bldP spid="27" grpId="0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Resilience To Continuous Leakage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70C0"/>
                </a:solidFill>
              </a:rPr>
              <a:t>[G87,GO96] </a:t>
            </a:r>
            <a:r>
              <a:rPr lang="en-US" dirty="0" smtClean="0"/>
              <a:t>oblivious RAMs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70C0"/>
                </a:solidFill>
              </a:rPr>
              <a:t>[ISW03] </a:t>
            </a:r>
            <a:r>
              <a:rPr lang="en-US" dirty="0" smtClean="0"/>
              <a:t>Private circuits:  securing hardware against probing attacks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70C0"/>
                </a:solidFill>
              </a:rPr>
              <a:t>[MR04] </a:t>
            </a:r>
            <a:r>
              <a:rPr lang="en-US" dirty="0" smtClean="0"/>
              <a:t>Physically observable cryptography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70C0"/>
                </a:solidFill>
              </a:rPr>
              <a:t>[GKR08] </a:t>
            </a:r>
            <a:r>
              <a:rPr lang="en-US" dirty="0" smtClean="0"/>
              <a:t>One-time programs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70C0"/>
                </a:solidFill>
              </a:rPr>
              <a:t>[DP08] </a:t>
            </a:r>
            <a:r>
              <a:rPr lang="en-US" dirty="0" smtClean="0"/>
              <a:t>Leakage-resilient cryptography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70C0"/>
                </a:solidFill>
              </a:rPr>
              <a:t>[FKPR10] </a:t>
            </a:r>
            <a:r>
              <a:rPr lang="en-US" dirty="0" smtClean="0"/>
              <a:t>Leakage-resilient signatures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70C0"/>
                </a:solidFill>
              </a:rPr>
              <a:t>[FRRTV10] </a:t>
            </a:r>
            <a:r>
              <a:rPr lang="en-US" dirty="0" smtClean="0"/>
              <a:t>Protecting against computationally bounded and noisy leakage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0070C0"/>
                </a:solidFill>
              </a:rPr>
              <a:t>[JV10] </a:t>
            </a:r>
            <a:r>
              <a:rPr lang="en-US" dirty="0" smtClean="0"/>
              <a:t>On protecting cryptographic keys against continual leakage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70C0"/>
                </a:solidFill>
              </a:rPr>
              <a:t>[GR10] </a:t>
            </a:r>
            <a:r>
              <a:rPr lang="en-US" dirty="0" smtClean="0"/>
              <a:t>How to play mental solitaire under continuous side-channels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70C0"/>
                </a:solidFill>
              </a:rPr>
              <a:t>[BKKV10] </a:t>
            </a:r>
            <a:r>
              <a:rPr lang="en-US" dirty="0" smtClean="0"/>
              <a:t>Cryptography resilient to continual memory leakage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70C0"/>
                </a:solidFill>
              </a:rPr>
              <a:t>[DHLW10] </a:t>
            </a:r>
            <a:r>
              <a:rPr lang="en-US" dirty="0" smtClean="0"/>
              <a:t>Cryptography against continuous memory attacks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GREEBO@S67ZLEEP8FHBKMAF" val="3760"/>
  <p:tag name="FIRSTADMINISTRATOR@BFATBZJ2QSQH8GKQ" val="3764"/>
  <p:tag name="FIRSTADMINISTRATOR@XELDCEDQSWBO8XW5" val="3816"/>
</p:tagLst>
</file>

<file path=ppt/theme/theme1.xml><?xml version="1.0" encoding="utf-8"?>
<a:theme xmlns:a="http://schemas.openxmlformats.org/drawingml/2006/main" name="Theme1">
  <a:themeElements>
    <a:clrScheme name="">
      <a:dk1>
        <a:srgbClr val="000000"/>
      </a:dk1>
      <a:lt1>
        <a:srgbClr val="B2B2B2"/>
      </a:lt1>
      <a:dk2>
        <a:srgbClr val="FFFFFF"/>
      </a:dk2>
      <a:lt2>
        <a:srgbClr val="969696"/>
      </a:lt2>
      <a:accent1>
        <a:srgbClr val="2D5DAD"/>
      </a:accent1>
      <a:accent2>
        <a:srgbClr val="FF0000"/>
      </a:accent2>
      <a:accent3>
        <a:srgbClr val="D5D5D5"/>
      </a:accent3>
      <a:accent4>
        <a:srgbClr val="000000"/>
      </a:accent4>
      <a:accent5>
        <a:srgbClr val="ADB6D3"/>
      </a:accent5>
      <a:accent6>
        <a:srgbClr val="E70000"/>
      </a:accent6>
      <a:hlink>
        <a:srgbClr val="FF6600"/>
      </a:hlink>
      <a:folHlink>
        <a:srgbClr val="FFCC00"/>
      </a:folHlink>
    </a:clrScheme>
    <a:fontScheme name="RSA2006ConferenceTemplate1">
      <a:majorFont>
        <a:latin typeface="Arial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A427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A427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SA2006ConferenceTemplate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6666FF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00008A"/>
        </a:accent6>
        <a:hlink>
          <a:srgbClr val="808080"/>
        </a:hlink>
        <a:folHlink>
          <a:srgbClr val="1C1C1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RSA2006ConferenceTemplate1">
  <a:themeElements>
    <a:clrScheme name="">
      <a:dk1>
        <a:srgbClr val="000000"/>
      </a:dk1>
      <a:lt1>
        <a:srgbClr val="B2B2B2"/>
      </a:lt1>
      <a:dk2>
        <a:srgbClr val="FFFFFF"/>
      </a:dk2>
      <a:lt2>
        <a:srgbClr val="969696"/>
      </a:lt2>
      <a:accent1>
        <a:srgbClr val="2D5DAD"/>
      </a:accent1>
      <a:accent2>
        <a:srgbClr val="FF0000"/>
      </a:accent2>
      <a:accent3>
        <a:srgbClr val="D5D5D5"/>
      </a:accent3>
      <a:accent4>
        <a:srgbClr val="000000"/>
      </a:accent4>
      <a:accent5>
        <a:srgbClr val="ADB6D3"/>
      </a:accent5>
      <a:accent6>
        <a:srgbClr val="E70000"/>
      </a:accent6>
      <a:hlink>
        <a:srgbClr val="FF6600"/>
      </a:hlink>
      <a:folHlink>
        <a:srgbClr val="FFCC00"/>
      </a:folHlink>
    </a:clrScheme>
    <a:fontScheme name="1_RSA2006ConferenceTemplate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A427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A427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RSA2006ConferenceTemplate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6666FF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00008A"/>
        </a:accent6>
        <a:hlink>
          <a:srgbClr val="808080"/>
        </a:hlink>
        <a:folHlink>
          <a:srgbClr val="1C1C1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RSA2006ConferenceTemplate1">
  <a:themeElements>
    <a:clrScheme name="">
      <a:dk1>
        <a:srgbClr val="000000"/>
      </a:dk1>
      <a:lt1>
        <a:srgbClr val="B2B2B2"/>
      </a:lt1>
      <a:dk2>
        <a:srgbClr val="FFFFFF"/>
      </a:dk2>
      <a:lt2>
        <a:srgbClr val="969696"/>
      </a:lt2>
      <a:accent1>
        <a:srgbClr val="2D5DAD"/>
      </a:accent1>
      <a:accent2>
        <a:srgbClr val="FF0000"/>
      </a:accent2>
      <a:accent3>
        <a:srgbClr val="D5D5D5"/>
      </a:accent3>
      <a:accent4>
        <a:srgbClr val="000000"/>
      </a:accent4>
      <a:accent5>
        <a:srgbClr val="ADB6D3"/>
      </a:accent5>
      <a:accent6>
        <a:srgbClr val="E70000"/>
      </a:accent6>
      <a:hlink>
        <a:srgbClr val="FF6600"/>
      </a:hlink>
      <a:folHlink>
        <a:srgbClr val="FFCC00"/>
      </a:folHlink>
    </a:clrScheme>
    <a:fontScheme name="1_RSA2006ConferenceTemplate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A427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A427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RSA2006ConferenceTemplate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6666FF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00008A"/>
        </a:accent6>
        <a:hlink>
          <a:srgbClr val="808080"/>
        </a:hlink>
        <a:folHlink>
          <a:srgbClr val="1C1C1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10164</TotalTime>
  <Words>1734</Words>
  <Application>Microsoft Office PowerPoint</Application>
  <PresentationFormat>On-screen Show (4:3)</PresentationFormat>
  <Paragraphs>561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34</vt:i4>
      </vt:variant>
    </vt:vector>
  </HeadingPairs>
  <TitlesOfParts>
    <vt:vector size="45" baseType="lpstr">
      <vt:lpstr>Arial</vt:lpstr>
      <vt:lpstr>Calibri</vt:lpstr>
      <vt:lpstr>cmsy10</vt:lpstr>
      <vt:lpstr>cmmi10</vt:lpstr>
      <vt:lpstr>Theme1</vt:lpstr>
      <vt:lpstr>1_RSA2006ConferenceTemplate1</vt:lpstr>
      <vt:lpstr>2_RSA2006ConferenceTemplate1</vt:lpstr>
      <vt:lpstr>Office Theme</vt:lpstr>
      <vt:lpstr>Theme1</vt:lpstr>
      <vt:lpstr>1_RSA2006ConferenceTemplate1</vt:lpstr>
      <vt:lpstr>2_RSA2006ConferenceTemplate1</vt:lpstr>
      <vt:lpstr>Cryptography in The Presence of Continuous Side-Channel Attacks</vt:lpstr>
      <vt:lpstr>Crypto as We’ve Known It</vt:lpstr>
      <vt:lpstr>New Computing Environments</vt:lpstr>
      <vt:lpstr>New Computing Environments</vt:lpstr>
      <vt:lpstr>Modeling Leakage</vt:lpstr>
      <vt:lpstr>Continuous Leakage</vt:lpstr>
      <vt:lpstr>Only Computation Leaks</vt:lpstr>
      <vt:lpstr>Only Computation Leaks</vt:lpstr>
      <vt:lpstr>Resilience To Continuous Leakage</vt:lpstr>
      <vt:lpstr>Key Proxies</vt:lpstr>
      <vt:lpstr>Key Proxies</vt:lpstr>
      <vt:lpstr>Definition of Security</vt:lpstr>
      <vt:lpstr>Definition of Security</vt:lpstr>
      <vt:lpstr>Main Tools: Fully Homomorphic Encryption</vt:lpstr>
      <vt:lpstr>Main Tools: Our Secure Hardware</vt:lpstr>
      <vt:lpstr>Overview of Construction</vt:lpstr>
      <vt:lpstr>Overview of Construction</vt:lpstr>
      <vt:lpstr>Construction – Step 1</vt:lpstr>
      <vt:lpstr>Construction – Step 2</vt:lpstr>
      <vt:lpstr>Construction – Step 3</vt:lpstr>
      <vt:lpstr>Construction – Step 4</vt:lpstr>
      <vt:lpstr>Construction</vt:lpstr>
      <vt:lpstr>Secure Hardware Components</vt:lpstr>
      <vt:lpstr>Achieving Resilience - Robustness</vt:lpstr>
      <vt:lpstr>Security</vt:lpstr>
      <vt:lpstr>Why do we randomize?</vt:lpstr>
      <vt:lpstr>Simulator</vt:lpstr>
      <vt:lpstr>Why Sim Works</vt:lpstr>
      <vt:lpstr>Why Sim Works</vt:lpstr>
      <vt:lpstr>Security</vt:lpstr>
      <vt:lpstr>Security</vt:lpstr>
      <vt:lpstr>Security</vt:lpstr>
      <vt:lpstr>Security</vt:lpstr>
      <vt:lpstr>Security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Greebo</dc:creator>
  <cp:lastModifiedBy>TIG-CSAIL</cp:lastModifiedBy>
  <cp:revision>592</cp:revision>
  <dcterms:created xsi:type="dcterms:W3CDTF">2010-04-18T18:34:04Z</dcterms:created>
  <dcterms:modified xsi:type="dcterms:W3CDTF">2010-08-16T15:22:45Z</dcterms:modified>
</cp:coreProperties>
</file>