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xlsx" ContentType="application/vnd.openxmlformats-officedocument.spreadsheetml.sheet"/>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0"/>
  </p:notesMasterIdLst>
  <p:sldIdLst>
    <p:sldId id="304" r:id="rId2"/>
    <p:sldId id="259" r:id="rId3"/>
    <p:sldId id="261" r:id="rId4"/>
    <p:sldId id="361" r:id="rId5"/>
    <p:sldId id="262" r:id="rId6"/>
    <p:sldId id="362" r:id="rId7"/>
    <p:sldId id="263" r:id="rId8"/>
    <p:sldId id="363" r:id="rId9"/>
    <p:sldId id="264" r:id="rId10"/>
    <p:sldId id="364" r:id="rId11"/>
    <p:sldId id="265" r:id="rId12"/>
    <p:sldId id="365" r:id="rId13"/>
    <p:sldId id="266" r:id="rId14"/>
    <p:sldId id="268" r:id="rId15"/>
    <p:sldId id="269" r:id="rId16"/>
    <p:sldId id="291" r:id="rId17"/>
    <p:sldId id="294" r:id="rId18"/>
    <p:sldId id="292" r:id="rId19"/>
    <p:sldId id="270" r:id="rId20"/>
    <p:sldId id="302" r:id="rId21"/>
    <p:sldId id="366" r:id="rId22"/>
    <p:sldId id="267" r:id="rId23"/>
    <p:sldId id="341" r:id="rId24"/>
    <p:sldId id="324" r:id="rId25"/>
    <p:sldId id="347" r:id="rId26"/>
    <p:sldId id="326" r:id="rId27"/>
    <p:sldId id="348" r:id="rId28"/>
    <p:sldId id="349" r:id="rId29"/>
    <p:sldId id="350" r:id="rId30"/>
    <p:sldId id="351" r:id="rId31"/>
    <p:sldId id="352" r:id="rId32"/>
    <p:sldId id="353" r:id="rId33"/>
    <p:sldId id="354" r:id="rId34"/>
    <p:sldId id="356" r:id="rId35"/>
    <p:sldId id="357" r:id="rId36"/>
    <p:sldId id="367" r:id="rId37"/>
    <p:sldId id="368" r:id="rId38"/>
    <p:sldId id="369" r:id="rId39"/>
    <p:sldId id="370" r:id="rId40"/>
    <p:sldId id="371" r:id="rId41"/>
    <p:sldId id="372" r:id="rId42"/>
    <p:sldId id="373" r:id="rId43"/>
    <p:sldId id="298" r:id="rId44"/>
    <p:sldId id="299" r:id="rId45"/>
    <p:sldId id="300" r:id="rId46"/>
    <p:sldId id="301" r:id="rId47"/>
    <p:sldId id="374" r:id="rId48"/>
    <p:sldId id="382" r:id="rId49"/>
    <p:sldId id="286" r:id="rId50"/>
    <p:sldId id="288" r:id="rId51"/>
    <p:sldId id="375" r:id="rId52"/>
    <p:sldId id="383" r:id="rId53"/>
    <p:sldId id="377" r:id="rId54"/>
    <p:sldId id="359" r:id="rId55"/>
    <p:sldId id="378" r:id="rId56"/>
    <p:sldId id="360" r:id="rId57"/>
    <p:sldId id="379" r:id="rId58"/>
    <p:sldId id="380" r:id="rId59"/>
    <p:sldId id="381" r:id="rId60"/>
    <p:sldId id="303" r:id="rId61"/>
    <p:sldId id="391" r:id="rId62"/>
    <p:sldId id="271" r:id="rId63"/>
    <p:sldId id="384" r:id="rId64"/>
    <p:sldId id="387" r:id="rId65"/>
    <p:sldId id="388" r:id="rId66"/>
    <p:sldId id="389" r:id="rId67"/>
    <p:sldId id="390" r:id="rId68"/>
    <p:sldId id="385" r:id="rId69"/>
    <p:sldId id="386" r:id="rId70"/>
    <p:sldId id="272" r:id="rId71"/>
    <p:sldId id="314" r:id="rId72"/>
    <p:sldId id="317" r:id="rId73"/>
    <p:sldId id="315" r:id="rId74"/>
    <p:sldId id="318" r:id="rId75"/>
    <p:sldId id="316" r:id="rId76"/>
    <p:sldId id="319" r:id="rId77"/>
    <p:sldId id="323" r:id="rId78"/>
    <p:sldId id="321" r:id="rId79"/>
    <p:sldId id="346" r:id="rId80"/>
    <p:sldId id="273" r:id="rId81"/>
    <p:sldId id="331" r:id="rId82"/>
    <p:sldId id="329" r:id="rId83"/>
    <p:sldId id="330" r:id="rId84"/>
    <p:sldId id="392" r:id="rId85"/>
    <p:sldId id="333" r:id="rId86"/>
    <p:sldId id="342" r:id="rId87"/>
    <p:sldId id="343" r:id="rId88"/>
    <p:sldId id="334"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CA0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12" d="100"/>
          <a:sy n="112" d="100"/>
        </p:scale>
        <p:origin x="-816" y="1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5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SDK</c:v>
                </c:pt>
              </c:strCache>
            </c:strRef>
          </c:tx>
          <c:dLbls>
            <c:showLegendKey val="0"/>
            <c:showVal val="1"/>
            <c:showCatName val="1"/>
            <c:showSerName val="0"/>
            <c:showPercent val="0"/>
            <c:showBubbleSize val="0"/>
            <c:showLeaderLines val="1"/>
          </c:dLbls>
          <c:cat>
            <c:strRef>
              <c:f>Sheet1!$A$2:$A$7</c:f>
              <c:strCache>
                <c:ptCount val="6"/>
                <c:pt idx="0">
                  <c:v>Cupcake</c:v>
                </c:pt>
                <c:pt idx="1">
                  <c:v>Donut</c:v>
                </c:pt>
                <c:pt idx="2">
                  <c:v>Eclair</c:v>
                </c:pt>
                <c:pt idx="3">
                  <c:v>Froyo</c:v>
                </c:pt>
                <c:pt idx="4">
                  <c:v>Gingerbread</c:v>
                </c:pt>
                <c:pt idx="5">
                  <c:v>Honeycomb</c:v>
                </c:pt>
              </c:strCache>
            </c:strRef>
          </c:cat>
          <c:val>
            <c:numRef>
              <c:f>Sheet1!$B$2:$B$7</c:f>
              <c:numCache>
                <c:formatCode>0.00%</c:formatCode>
                <c:ptCount val="6"/>
                <c:pt idx="0">
                  <c:v>0.019</c:v>
                </c:pt>
                <c:pt idx="1">
                  <c:v>0.025</c:v>
                </c:pt>
                <c:pt idx="2">
                  <c:v>0.212</c:v>
                </c:pt>
                <c:pt idx="3">
                  <c:v>0.646</c:v>
                </c:pt>
                <c:pt idx="4">
                  <c:v>0.092</c:v>
                </c:pt>
                <c:pt idx="5">
                  <c:v>0.006</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SDK</c:v>
                </c:pt>
              </c:strCache>
            </c:strRef>
          </c:tx>
          <c:dLbls>
            <c:txPr>
              <a:bodyPr/>
              <a:lstStyle/>
              <a:p>
                <a:pPr>
                  <a:defRPr sz="1200"/>
                </a:pPr>
                <a:endParaRPr lang="en-US"/>
              </a:p>
            </c:txPr>
            <c:showLegendKey val="0"/>
            <c:showVal val="1"/>
            <c:showCatName val="1"/>
            <c:showSerName val="0"/>
            <c:showPercent val="0"/>
            <c:showBubbleSize val="0"/>
            <c:showLeaderLines val="1"/>
          </c:dLbls>
          <c:cat>
            <c:strRef>
              <c:f>Sheet1!$A$2:$A$7</c:f>
              <c:strCache>
                <c:ptCount val="6"/>
                <c:pt idx="0">
                  <c:v>Cupcake</c:v>
                </c:pt>
                <c:pt idx="1">
                  <c:v>Donut</c:v>
                </c:pt>
                <c:pt idx="2">
                  <c:v>Eclair</c:v>
                </c:pt>
                <c:pt idx="3">
                  <c:v>Froyo</c:v>
                </c:pt>
                <c:pt idx="4">
                  <c:v>Gingerbread</c:v>
                </c:pt>
                <c:pt idx="5">
                  <c:v>Honeycomb</c:v>
                </c:pt>
              </c:strCache>
            </c:strRef>
          </c:cat>
          <c:val>
            <c:numRef>
              <c:f>Sheet1!$B$2:$B$7</c:f>
              <c:numCache>
                <c:formatCode>0.00%</c:formatCode>
                <c:ptCount val="6"/>
                <c:pt idx="0">
                  <c:v>0.014</c:v>
                </c:pt>
                <c:pt idx="1">
                  <c:v>0.022</c:v>
                </c:pt>
                <c:pt idx="2">
                  <c:v>0.175</c:v>
                </c:pt>
                <c:pt idx="3">
                  <c:v>0.594</c:v>
                </c:pt>
                <c:pt idx="4">
                  <c:v>0.186</c:v>
                </c:pt>
                <c:pt idx="5">
                  <c:v>0.009</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dk2" tx1="lt1" bg2="dk1" tx2="lt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SDK</c:v>
                </c:pt>
              </c:strCache>
            </c:strRef>
          </c:tx>
          <c:dLbls>
            <c:txPr>
              <a:bodyPr/>
              <a:lstStyle/>
              <a:p>
                <a:pPr>
                  <a:defRPr sz="1200"/>
                </a:pPr>
                <a:endParaRPr lang="en-US"/>
              </a:p>
            </c:txPr>
            <c:showLegendKey val="0"/>
            <c:showVal val="1"/>
            <c:showCatName val="1"/>
            <c:showSerName val="0"/>
            <c:showPercent val="0"/>
            <c:showBubbleSize val="0"/>
            <c:showLeaderLines val="1"/>
          </c:dLbls>
          <c:cat>
            <c:strRef>
              <c:f>Sheet1!$A$2:$A$9</c:f>
              <c:strCache>
                <c:ptCount val="8"/>
                <c:pt idx="0">
                  <c:v>Cupcake</c:v>
                </c:pt>
                <c:pt idx="1">
                  <c:v>Donut</c:v>
                </c:pt>
                <c:pt idx="2">
                  <c:v>Éclair</c:v>
                </c:pt>
                <c:pt idx="3">
                  <c:v>Froyo</c:v>
                </c:pt>
                <c:pt idx="4">
                  <c:v>Gingerbread</c:v>
                </c:pt>
                <c:pt idx="5">
                  <c:v>Honeycomb</c:v>
                </c:pt>
                <c:pt idx="6">
                  <c:v>Ice Cream Sandwich</c:v>
                </c:pt>
                <c:pt idx="7">
                  <c:v>Jelly Bean</c:v>
                </c:pt>
              </c:strCache>
            </c:strRef>
          </c:cat>
          <c:val>
            <c:numRef>
              <c:f>Sheet1!$B$2:$B$9</c:f>
              <c:numCache>
                <c:formatCode>0.00%</c:formatCode>
                <c:ptCount val="8"/>
                <c:pt idx="0">
                  <c:v>0.002</c:v>
                </c:pt>
                <c:pt idx="1">
                  <c:v>0.004</c:v>
                </c:pt>
                <c:pt idx="2">
                  <c:v>0.037</c:v>
                </c:pt>
                <c:pt idx="3">
                  <c:v>0.14</c:v>
                </c:pt>
                <c:pt idx="4">
                  <c:v>0.575</c:v>
                </c:pt>
                <c:pt idx="5">
                  <c:v>0.021</c:v>
                </c:pt>
                <c:pt idx="6">
                  <c:v>0.209</c:v>
                </c:pt>
                <c:pt idx="7">
                  <c:v>0.012</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912923-C198-EC47-BF44-D0201AACE055}" type="datetimeFigureOut">
              <a:rPr lang="en-US" smtClean="0"/>
              <a:t>5/25/13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B502DC-1544-AF42-9092-935C6AA9C69A}" type="slidenum">
              <a:rPr lang="en-US" smtClean="0"/>
              <a:t>‹#›</a:t>
            </a:fld>
            <a:endParaRPr lang="en-US"/>
          </a:p>
        </p:txBody>
      </p:sp>
    </p:spTree>
    <p:extLst>
      <p:ext uri="{BB962C8B-B14F-4D97-AF65-F5344CB8AC3E}">
        <p14:creationId xmlns:p14="http://schemas.microsoft.com/office/powerpoint/2010/main" val="33170861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87A337CE-0549-4334-BBF4-D20940015A9B}" type="slidenum">
              <a:rPr lang="en-US" smtClean="0"/>
              <a:pPr>
                <a:defRPr/>
              </a:pPr>
              <a:t>1</a:t>
            </a:fld>
            <a:endParaRPr lang="en-US" dirty="0"/>
          </a:p>
        </p:txBody>
      </p:sp>
    </p:spTree>
    <p:extLst>
      <p:ext uri="{BB962C8B-B14F-4D97-AF65-F5344CB8AC3E}">
        <p14:creationId xmlns:p14="http://schemas.microsoft.com/office/powerpoint/2010/main" val="704752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94AA26-E4A4-2740-80F9-14A512FAA279}" type="slidenum">
              <a:rPr lang="en-US"/>
              <a:pPr/>
              <a:t>14</a:t>
            </a:fld>
            <a:endParaRPr lang="en-US"/>
          </a:p>
        </p:txBody>
      </p:sp>
      <p:sp>
        <p:nvSpPr>
          <p:cNvPr id="7885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78851" name="Rectangle 3"/>
          <p:cNvSpPr>
            <a:spLocks noGrp="1" noChangeArrowheads="1"/>
          </p:cNvSpPr>
          <p:nvPr>
            <p:ph type="body" idx="1"/>
          </p:nvPr>
        </p:nvSpPr>
        <p:spPr>
          <a:xfrm>
            <a:off x="913805" y="4343704"/>
            <a:ext cx="5030391" cy="4113892"/>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838BAD-6B53-4945-A18B-B1E1F211159B}" type="slidenum">
              <a:rPr lang="en-US"/>
              <a:pPr/>
              <a:t>17</a:t>
            </a:fld>
            <a:endParaRPr lang="en-US"/>
          </a:p>
        </p:txBody>
      </p:sp>
      <p:sp>
        <p:nvSpPr>
          <p:cNvPr id="438272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4382723" name="Rectangle 3"/>
          <p:cNvSpPr>
            <a:spLocks noGrp="1" noChangeArrowheads="1"/>
          </p:cNvSpPr>
          <p:nvPr>
            <p:ph type="body" idx="1"/>
          </p:nvPr>
        </p:nvSpPr>
        <p:spPr/>
        <p:txBody>
          <a:bodyPr/>
          <a:lstStyle/>
          <a:p>
            <a:r>
              <a:rPr lang="en-GB"/>
              <a:t>This shows how the vertex and fragment shaders fit into the ES 2.0 pipeline.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6D43BD-B7EB-9040-8C1F-B36E5D8928F4}" type="slidenum">
              <a:rPr lang="en-US"/>
              <a:pPr/>
              <a:t>21</a:t>
            </a:fld>
            <a:endParaRPr lang="en-US"/>
          </a:p>
        </p:txBody>
      </p:sp>
      <p:sp>
        <p:nvSpPr>
          <p:cNvPr id="438477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4384771" name="Rectangle 3"/>
          <p:cNvSpPr>
            <a:spLocks noGrp="1" noChangeArrowheads="1"/>
          </p:cNvSpPr>
          <p:nvPr>
            <p:ph type="body" idx="1"/>
          </p:nvPr>
        </p:nvSpPr>
        <p:spPr/>
        <p:txBody>
          <a:bodyPr/>
          <a:lstStyle/>
          <a:p>
            <a:pPr>
              <a:lnSpc>
                <a:spcPct val="80000"/>
              </a:lnSpc>
            </a:pPr>
            <a:r>
              <a:rPr lang="en-GB" sz="900"/>
              <a:t>The input to the pipeline is a set of attributes. Each vertex can have up to 8 attributes and each attribute can be up to a 4-vector in size. Attributes are not shared between vertices. Note that for each draw call (e.g. a triangle list or a triangle strip), all the vertices must have the same number and type of attributes.</a:t>
            </a:r>
          </a:p>
          <a:p>
            <a:pPr>
              <a:lnSpc>
                <a:spcPct val="80000"/>
              </a:lnSpc>
            </a:pPr>
            <a:endParaRPr lang="en-GB" sz="900"/>
          </a:p>
          <a:p>
            <a:pPr>
              <a:lnSpc>
                <a:spcPct val="80000"/>
              </a:lnSpc>
            </a:pPr>
            <a:r>
              <a:rPr lang="en-GB" sz="900"/>
              <a:t>The vertex shader is run once for each vertex. The inputs to the vertex shader are the vertex attributes and the vertex uniforms. Attributes are used to specify values that vary relatively frequently such as position that usually varies per vertex. Uniforms are used to specify values that vary less frequently such as transforms and light positions.</a:t>
            </a:r>
          </a:p>
          <a:p>
            <a:pPr>
              <a:lnSpc>
                <a:spcPct val="80000"/>
              </a:lnSpc>
            </a:pPr>
            <a:endParaRPr lang="en-GB" sz="900"/>
          </a:p>
          <a:p>
            <a:pPr>
              <a:lnSpc>
                <a:spcPct val="80000"/>
              </a:lnSpc>
            </a:pPr>
            <a:r>
              <a:rPr lang="en-GB" sz="900"/>
              <a:t>For each vertex processed, as set of value is output from the vertex shader to the rasterizer. The number and types of values output does not need to be the same as the number and types input.</a:t>
            </a:r>
          </a:p>
          <a:p>
            <a:pPr>
              <a:lnSpc>
                <a:spcPct val="80000"/>
              </a:lnSpc>
            </a:pPr>
            <a:endParaRPr lang="en-GB" sz="900"/>
          </a:p>
          <a:p>
            <a:pPr>
              <a:lnSpc>
                <a:spcPct val="80000"/>
              </a:lnSpc>
            </a:pPr>
            <a:r>
              <a:rPr lang="en-GB" sz="900"/>
              <a:t>Up until this point, the values are per-vertex. The rasterizer inputs each triangle with its associated vertex values and generates a set of fragments, one for each pixel of the triangle. The vertex input values are interpolated across the triangle (taking into account the perspective) and the per-fragment values that are output are known as ‘varyings’</a:t>
            </a:r>
          </a:p>
          <a:p>
            <a:pPr>
              <a:lnSpc>
                <a:spcPct val="80000"/>
              </a:lnSpc>
            </a:pPr>
            <a:endParaRPr lang="en-GB" sz="900"/>
          </a:p>
          <a:p>
            <a:pPr>
              <a:lnSpc>
                <a:spcPct val="80000"/>
              </a:lnSpc>
            </a:pPr>
            <a:r>
              <a:rPr lang="en-GB" sz="900"/>
              <a:t>The fragment shader operates in a similar manner to the vertex shader. The shader runs once for each fragment input. It reads the incoming varyings and the fragment uniforms and outputs a colour value.</a:t>
            </a:r>
          </a:p>
          <a:p>
            <a:pPr>
              <a:lnSpc>
                <a:spcPct val="80000"/>
              </a:lnSpc>
            </a:pPr>
            <a:endParaRPr lang="en-GB" sz="900"/>
          </a:p>
          <a:p>
            <a:pPr>
              <a:lnSpc>
                <a:spcPct val="80000"/>
              </a:lnSpc>
            </a:pPr>
            <a:r>
              <a:rPr lang="en-GB" sz="900"/>
              <a:t>This is the end of the programmable operations. After the fragment shader, the rest of the pipeline is fixed function. The per-sample operations are depth-stencil, colour blend and dither. Depending on the implementation, these may be performed at per-pixel resolution or may (in the case of multi-sampling) be performed at a higher resolution.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Let’s look at some Android OS version market share numbers released at the beginning of June.  This most recent public chart gives the basic idea of the breakdown of Android versions across all Android devices.  If you support Éclair and newer, you will cover about 96% of the active devices.  If you make </a:t>
            </a:r>
            <a:r>
              <a:rPr lang="en-US" dirty="0" err="1" smtClean="0"/>
              <a:t>Froyo</a:t>
            </a:r>
            <a:r>
              <a:rPr lang="en-US" dirty="0" smtClean="0"/>
              <a:t> your </a:t>
            </a:r>
            <a:r>
              <a:rPr lang="en-US" dirty="0" err="1" smtClean="0"/>
              <a:t>minspec</a:t>
            </a:r>
            <a:r>
              <a:rPr lang="en-US" dirty="0" smtClean="0"/>
              <a:t>, you’ll still net about three-quarters and rising.  If you choose to make Gingerbread or Honeycomb your </a:t>
            </a:r>
            <a:r>
              <a:rPr lang="en-US" dirty="0" err="1" smtClean="0"/>
              <a:t>minspec</a:t>
            </a:r>
            <a:r>
              <a:rPr lang="en-US" dirty="0" smtClean="0"/>
              <a:t>, you’ll be </a:t>
            </a:r>
            <a:r>
              <a:rPr lang="en-US" b="1" i="1" dirty="0" smtClean="0"/>
              <a:t>WAITING</a:t>
            </a:r>
            <a:r>
              <a:rPr lang="en-US" dirty="0" smtClean="0"/>
              <a:t> at least a while for your total addressable market to expand.  So why would you select a newer OS version as a </a:t>
            </a:r>
            <a:r>
              <a:rPr lang="en-US" dirty="0" err="1" smtClean="0"/>
              <a:t>minspec</a:t>
            </a:r>
            <a:r>
              <a:rPr lang="en-US" dirty="0" smtClean="0"/>
              <a:t>?  The main answer is required features: let’s discuss them in more detail.</a:t>
            </a:r>
          </a:p>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AB2A3A9-3984-4E42-87B4-164AB99DEDB5}" type="slidenum">
              <a:rPr lang="en-US" smtClean="0"/>
              <a:pPr eaLnBrk="1" hangingPunct="1"/>
              <a:t>23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It’s interesting to see how the market share is changing in one month.</a:t>
            </a:r>
          </a:p>
          <a:p>
            <a:pPr eaLnBrk="1" hangingPunct="1">
              <a:spcBef>
                <a:spcPct val="0"/>
              </a:spcBef>
            </a:pPr>
            <a:endParaRPr lang="en-US"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9E7EA6E-CB64-407D-8562-E799E41BFBDE}" type="slidenum">
              <a:rPr lang="en-US" smtClean="0"/>
              <a:pPr eaLnBrk="1" hangingPunct="1"/>
              <a:t>24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9E7EA6E-CB64-407D-8562-E799E41BFBDE}" type="slidenum">
              <a:rPr lang="en-US" smtClean="0"/>
              <a:pPr eaLnBrk="1" hangingPunct="1"/>
              <a:t>25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E946D0-A596-7B4E-93F7-C274B6D50241}" type="slidenum">
              <a:rPr lang="en-US"/>
              <a:pPr/>
              <a:t>43</a:t>
            </a:fld>
            <a:endParaRPr lang="en-US"/>
          </a:p>
        </p:txBody>
      </p:sp>
      <p:sp>
        <p:nvSpPr>
          <p:cNvPr id="439091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4390915" name="Rectangle 3"/>
          <p:cNvSpPr>
            <a:spLocks noGrp="1" noChangeArrowheads="1"/>
          </p:cNvSpPr>
          <p:nvPr>
            <p:ph type="body" idx="1"/>
          </p:nvPr>
        </p:nvSpPr>
        <p:spPr/>
        <p:txBody>
          <a:bodyPr/>
          <a:lstStyle/>
          <a:p>
            <a:r>
              <a:rPr lang="en-GB"/>
              <a:t>In general, any operation that takes in a vertex and outputs a modified form of that vertex, one at a time, can be performed by the vertex shader.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03707E-5261-B249-9273-33E7F8F8B50A}" type="slidenum">
              <a:rPr lang="en-US"/>
              <a:pPr/>
              <a:t>44</a:t>
            </a:fld>
            <a:endParaRPr lang="en-US"/>
          </a:p>
        </p:txBody>
      </p:sp>
      <p:sp>
        <p:nvSpPr>
          <p:cNvPr id="439296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4392963" name="Rectangle 3"/>
          <p:cNvSpPr>
            <a:spLocks noGrp="1" noChangeArrowheads="1"/>
          </p:cNvSpPr>
          <p:nvPr>
            <p:ph type="body" idx="1"/>
          </p:nvPr>
        </p:nvSpPr>
        <p:spPr/>
        <p:txBody>
          <a:bodyPr/>
          <a:lstStyle/>
          <a:p>
            <a:r>
              <a:rPr lang="en-GB"/>
              <a:t>The vertex shader does not have access to neighbouring vertices or any per-pixel or per-fragment values.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D2CF3F-10F8-484F-9E0E-9D910EF9B9F4}" type="slidenum">
              <a:rPr lang="en-US"/>
              <a:pPr/>
              <a:t>45</a:t>
            </a:fld>
            <a:endParaRPr lang="en-US"/>
          </a:p>
        </p:txBody>
      </p:sp>
      <p:sp>
        <p:nvSpPr>
          <p:cNvPr id="43950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4395011" name="Rectangle 3"/>
          <p:cNvSpPr>
            <a:spLocks noGrp="1" noChangeArrowheads="1"/>
          </p:cNvSpPr>
          <p:nvPr>
            <p:ph type="body" idx="1"/>
          </p:nvPr>
        </p:nvSpPr>
        <p:spPr/>
        <p:txBody>
          <a:bodyPr/>
          <a:lstStyle/>
          <a:p>
            <a:r>
              <a:rPr lang="en-GB"/>
              <a:t>In general any operation that takes in a fragment and generates a colour can be performed by the fragment shader.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3BDFF9-D44F-8E4E-9C28-60DD47807CAB}" type="slidenum">
              <a:rPr lang="en-US"/>
              <a:pPr/>
              <a:t>46</a:t>
            </a:fld>
            <a:endParaRPr lang="en-US"/>
          </a:p>
        </p:txBody>
      </p:sp>
      <p:sp>
        <p:nvSpPr>
          <p:cNvPr id="439705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4397059" name="Rectangle 3"/>
          <p:cNvSpPr>
            <a:spLocks noGrp="1" noChangeArrowheads="1"/>
          </p:cNvSpPr>
          <p:nvPr>
            <p:ph type="body" idx="1"/>
          </p:nvPr>
        </p:nvSpPr>
        <p:spPr/>
        <p:txBody>
          <a:bodyPr/>
          <a:lstStyle/>
          <a:p>
            <a:r>
              <a:rPr lang="en-GB"/>
              <a:t>Certain operations are not possible due to the difficulties they cause with implementations. For example, programmable blending operations require a read before or during shader execution and this can incur a high silicon and/or performance cost. Depth and stencil operations may be done at higher that pixel resolution if multi-sampling is used and so requires a 3</a:t>
            </a:r>
            <a:r>
              <a:rPr lang="en-GB" baseline="30000"/>
              <a:t>rd</a:t>
            </a:r>
            <a:r>
              <a:rPr lang="en-GB"/>
              <a:t> type of shader. Programming these functions is generally less useful although it is possible it may be introduced in a later version of the specification.</a:t>
            </a:r>
          </a:p>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59341B-69A9-B249-B560-42D17D399642}" type="slidenum">
              <a:rPr lang="en-US"/>
              <a:pPr/>
              <a:t>3</a:t>
            </a:fld>
            <a:endParaRPr lang="en-US"/>
          </a:p>
        </p:txBody>
      </p:sp>
      <p:sp>
        <p:nvSpPr>
          <p:cNvPr id="686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a:xfrm>
            <a:off x="913805" y="4343704"/>
            <a:ext cx="5030391" cy="4113892"/>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The first issues that most games face is the questions of Java versus C code.  The question of Java versus native code has several facets on Android which we</a:t>
            </a:r>
            <a:r>
              <a:rPr lang="ja-JP" altLang="en-US" dirty="0">
                <a:latin typeface="Calibri" charset="0"/>
              </a:rPr>
              <a:t>’</a:t>
            </a:r>
            <a:r>
              <a:rPr lang="en-US" dirty="0" err="1">
                <a:latin typeface="Calibri" charset="0"/>
              </a:rPr>
              <a:t>ll</a:t>
            </a:r>
            <a:r>
              <a:rPr lang="en-US" dirty="0">
                <a:latin typeface="Calibri" charset="0"/>
              </a:rPr>
              <a:t> detail in this talk, but for now, an overview. The question is oversimplified: </a:t>
            </a:r>
            <a:r>
              <a:rPr lang="en-US" b="1" i="1" dirty="0">
                <a:latin typeface="Calibri" charset="0"/>
              </a:rPr>
              <a:t>all</a:t>
            </a:r>
            <a:r>
              <a:rPr lang="en-US" dirty="0">
                <a:latin typeface="Calibri" charset="0"/>
              </a:rPr>
              <a:t> Android apps are Java at the top level, although in the latest versions of Android, you the developer may not have to write any of that Java code.</a:t>
            </a:r>
          </a:p>
          <a:p>
            <a:r>
              <a:rPr lang="en-US" dirty="0">
                <a:latin typeface="Calibri" charset="0"/>
              </a:rPr>
              <a:t>Java-level APIs give access to all Android platform features</a:t>
            </a:r>
          </a:p>
          <a:p>
            <a:r>
              <a:rPr lang="en-US" dirty="0">
                <a:latin typeface="Calibri" charset="0"/>
              </a:rPr>
              <a:t>Native (C/C++)-level APIs give access to many important game platform features, but not all of them</a:t>
            </a:r>
          </a:p>
          <a:p>
            <a:r>
              <a:rPr lang="en-US" dirty="0">
                <a:latin typeface="Calibri" charset="0"/>
              </a:rPr>
              <a:t>Java-only apps can be simpler to code and manage</a:t>
            </a:r>
          </a:p>
          <a:p>
            <a:r>
              <a:rPr lang="en-US" dirty="0">
                <a:latin typeface="Calibri" charset="0"/>
              </a:rPr>
              <a:t>But Native apps unlock both peak system/app performance and allow for reuse of existing console and PC engine source code</a:t>
            </a:r>
          </a:p>
          <a:p>
            <a:r>
              <a:rPr lang="en-US" dirty="0">
                <a:latin typeface="Calibri" charset="0"/>
              </a:rPr>
              <a:t>The choice is per-game, but for high-end, differentiated content, we mainly see Native-based games and engines</a:t>
            </a:r>
          </a:p>
          <a:p>
            <a:r>
              <a:rPr lang="en-US" dirty="0">
                <a:latin typeface="Calibri" charset="0"/>
              </a:rPr>
              <a:t>Native C++ code is handled via the Native Development Kit and generally called from a Java-based app class.  We</a:t>
            </a:r>
            <a:r>
              <a:rPr lang="ja-JP" altLang="en-US" dirty="0">
                <a:latin typeface="Calibri" charset="0"/>
              </a:rPr>
              <a:t>’</a:t>
            </a:r>
            <a:r>
              <a:rPr lang="en-US" dirty="0" err="1">
                <a:latin typeface="Calibri" charset="0"/>
              </a:rPr>
              <a:t>ll</a:t>
            </a:r>
            <a:r>
              <a:rPr lang="en-US" dirty="0">
                <a:latin typeface="Calibri" charset="0"/>
              </a:rPr>
              <a:t> be spending a good bit of quality time with the NDK, so let me introduce it.</a:t>
            </a:r>
          </a:p>
          <a:p>
            <a:endParaRPr lang="en-US" dirty="0">
              <a:latin typeface="Calibri"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Put simply, the NDK is a set of cross-compiler </a:t>
            </a:r>
            <a:r>
              <a:rPr lang="en-US" dirty="0" err="1" smtClean="0">
                <a:latin typeface="Calibri" charset="0"/>
              </a:rPr>
              <a:t>toolchains</a:t>
            </a:r>
            <a:r>
              <a:rPr lang="en-US" dirty="0" smtClean="0">
                <a:latin typeface="Calibri" charset="0"/>
              </a:rPr>
              <a:t> that build your C and C++ code for Android devices, along with a set of headers and libs for the APIs that Android allows native code to call directly.  These APIs are known as </a:t>
            </a:r>
            <a:r>
              <a:rPr lang="ja-JP" altLang="en-US" dirty="0" smtClean="0">
                <a:latin typeface="Calibri" charset="0"/>
              </a:rPr>
              <a:t>“</a:t>
            </a:r>
            <a:r>
              <a:rPr lang="en-US" dirty="0" smtClean="0">
                <a:latin typeface="Calibri" charset="0"/>
              </a:rPr>
              <a:t>stable</a:t>
            </a:r>
            <a:r>
              <a:rPr lang="ja-JP" altLang="en-US" dirty="0" smtClean="0">
                <a:latin typeface="Calibri" charset="0"/>
              </a:rPr>
              <a:t>”</a:t>
            </a:r>
            <a:r>
              <a:rPr lang="en-US" dirty="0" smtClean="0">
                <a:latin typeface="Calibri" charset="0"/>
              </a:rPr>
              <a:t> APIs, not in the sense of being stable at runtime, but in the sense that the APIs themselves won</a:t>
            </a:r>
            <a:r>
              <a:rPr lang="ja-JP" altLang="en-US" dirty="0" smtClean="0">
                <a:latin typeface="Calibri" charset="0"/>
              </a:rPr>
              <a:t>’</a:t>
            </a:r>
            <a:r>
              <a:rPr lang="en-US" dirty="0" smtClean="0">
                <a:latin typeface="Calibri" charset="0"/>
              </a:rPr>
              <a:t>t require changes moving forward, and thus an app built on them can be forward-compatible with new Android versions. Finally, the NDK includes as a part of its stable APIs the Java-to-Native code bindings known as JNI, or the Java Native Interface.  All of this serves to generate shared library code that can </a:t>
            </a:r>
            <a:r>
              <a:rPr lang="en-US" dirty="0" err="1" smtClean="0">
                <a:latin typeface="Calibri" charset="0"/>
              </a:rPr>
              <a:t>interop</a:t>
            </a:r>
            <a:r>
              <a:rPr lang="en-US" dirty="0" smtClean="0">
                <a:latin typeface="Calibri" charset="0"/>
              </a:rPr>
              <a:t> with the Java level app.</a:t>
            </a:r>
          </a:p>
          <a:p>
            <a:endParaRPr lang="en-US" dirty="0">
              <a:latin typeface="Calibri"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02756" indent="-270291" eaLnBrk="0" hangingPunct="0">
              <a:defRPr>
                <a:solidFill>
                  <a:schemeClr val="tx1"/>
                </a:solidFill>
                <a:latin typeface="Arial" charset="0"/>
                <a:ea typeface="Arial" charset="0"/>
                <a:cs typeface="Arial" charset="0"/>
              </a:defRPr>
            </a:lvl2pPr>
            <a:lvl3pPr marL="1081164" indent="-216233" eaLnBrk="0" hangingPunct="0">
              <a:defRPr>
                <a:solidFill>
                  <a:schemeClr val="tx1"/>
                </a:solidFill>
                <a:latin typeface="Arial" charset="0"/>
                <a:ea typeface="Arial" charset="0"/>
                <a:cs typeface="Arial" charset="0"/>
              </a:defRPr>
            </a:lvl3pPr>
            <a:lvl4pPr marL="1513629" indent="-216233" eaLnBrk="0" hangingPunct="0">
              <a:defRPr>
                <a:solidFill>
                  <a:schemeClr val="tx1"/>
                </a:solidFill>
                <a:latin typeface="Arial" charset="0"/>
                <a:ea typeface="Arial" charset="0"/>
                <a:cs typeface="Arial" charset="0"/>
              </a:defRPr>
            </a:lvl4pPr>
            <a:lvl5pPr marL="1946095" indent="-216233" eaLnBrk="0" hangingPunct="0">
              <a:defRPr>
                <a:solidFill>
                  <a:schemeClr val="tx1"/>
                </a:solidFill>
                <a:latin typeface="Arial" charset="0"/>
                <a:ea typeface="Arial" charset="0"/>
                <a:cs typeface="Arial" charset="0"/>
              </a:defRPr>
            </a:lvl5pPr>
            <a:lvl6pPr marL="2378560" indent="-216233" eaLnBrk="0" fontAlgn="base" hangingPunct="0">
              <a:spcBef>
                <a:spcPct val="0"/>
              </a:spcBef>
              <a:spcAft>
                <a:spcPct val="0"/>
              </a:spcAft>
              <a:defRPr>
                <a:solidFill>
                  <a:schemeClr val="tx1"/>
                </a:solidFill>
                <a:latin typeface="Arial" charset="0"/>
                <a:ea typeface="Arial" charset="0"/>
                <a:cs typeface="Arial" charset="0"/>
              </a:defRPr>
            </a:lvl6pPr>
            <a:lvl7pPr marL="2811026" indent="-216233" eaLnBrk="0" fontAlgn="base" hangingPunct="0">
              <a:spcBef>
                <a:spcPct val="0"/>
              </a:spcBef>
              <a:spcAft>
                <a:spcPct val="0"/>
              </a:spcAft>
              <a:defRPr>
                <a:solidFill>
                  <a:schemeClr val="tx1"/>
                </a:solidFill>
                <a:latin typeface="Arial" charset="0"/>
                <a:ea typeface="Arial" charset="0"/>
                <a:cs typeface="Arial" charset="0"/>
              </a:defRPr>
            </a:lvl7pPr>
            <a:lvl8pPr marL="3243491" indent="-216233" eaLnBrk="0" fontAlgn="base" hangingPunct="0">
              <a:spcBef>
                <a:spcPct val="0"/>
              </a:spcBef>
              <a:spcAft>
                <a:spcPct val="0"/>
              </a:spcAft>
              <a:defRPr>
                <a:solidFill>
                  <a:schemeClr val="tx1"/>
                </a:solidFill>
                <a:latin typeface="Arial" charset="0"/>
                <a:ea typeface="Arial" charset="0"/>
                <a:cs typeface="Arial" charset="0"/>
              </a:defRPr>
            </a:lvl8pPr>
            <a:lvl9pPr marL="3675957" indent="-21623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9CF0477-EFEB-F742-838F-CEDF5F3ABAC4}" type="slidenum">
              <a:rPr lang="en-US"/>
              <a:pPr eaLnBrk="1" hangingPunct="1"/>
              <a:t>60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the HTML code creates a canvas and as the page loads, it calls </a:t>
            </a:r>
            <a:r>
              <a:rPr lang="en-US" baseline="0" dirty="0" err="1" smtClean="0"/>
              <a:t>javascript</a:t>
            </a:r>
            <a:r>
              <a:rPr lang="en-US" baseline="0" dirty="0" smtClean="0"/>
              <a:t> function </a:t>
            </a:r>
            <a:r>
              <a:rPr lang="en-US" baseline="0" dirty="0" err="1" smtClean="0"/>
              <a:t>webGLStart</a:t>
            </a:r>
            <a:r>
              <a:rPr lang="en-US" baseline="0" dirty="0" smtClean="0"/>
              <a:t>()</a:t>
            </a:r>
          </a:p>
          <a:p>
            <a:endParaRPr lang="en-US" dirty="0" smtClean="0"/>
          </a:p>
          <a:p>
            <a:r>
              <a:rPr lang="en-US" dirty="0" smtClean="0"/>
              <a:t>The HTML script</a:t>
            </a:r>
            <a:r>
              <a:rPr lang="en-US" baseline="0" dirty="0" smtClean="0"/>
              <a:t> node contains that function, which gets a handle to the canvas so it can draw on it, and it calls a few functions defined in the same script node, calls some </a:t>
            </a:r>
            <a:r>
              <a:rPr lang="en-US" baseline="0" dirty="0" err="1" smtClean="0"/>
              <a:t>gl</a:t>
            </a:r>
            <a:r>
              <a:rPr lang="en-US" baseline="0" dirty="0" smtClean="0"/>
              <a:t> calls, and calls another function that does the rendering.</a:t>
            </a:r>
            <a:endParaRPr lang="en-US" dirty="0" smtClean="0"/>
          </a:p>
          <a:p>
            <a:endParaRPr lang="en-US" dirty="0" smtClean="0"/>
          </a:p>
          <a:p>
            <a:r>
              <a:rPr lang="en-US" dirty="0" smtClean="0"/>
              <a:t>GLES code</a:t>
            </a:r>
            <a:r>
              <a:rPr lang="en-US" baseline="0" dirty="0" smtClean="0"/>
              <a:t> in yellow</a:t>
            </a:r>
            <a:endParaRPr lang="en-US" dirty="0"/>
          </a:p>
        </p:txBody>
      </p:sp>
      <p:sp>
        <p:nvSpPr>
          <p:cNvPr id="4" name="Slide Number Placeholder 3"/>
          <p:cNvSpPr>
            <a:spLocks noGrp="1"/>
          </p:cNvSpPr>
          <p:nvPr>
            <p:ph type="sldNum" sz="quarter" idx="10"/>
          </p:nvPr>
        </p:nvSpPr>
        <p:spPr/>
        <p:txBody>
          <a:bodyPr/>
          <a:lstStyle/>
          <a:p>
            <a:fld id="{82B502DC-1544-AF42-9092-935C6AA9C69A}" type="slidenum">
              <a:rPr lang="en-US" smtClean="0"/>
              <a:t>71</a:t>
            </a:fld>
            <a:endParaRPr lang="en-US"/>
          </a:p>
        </p:txBody>
      </p:sp>
    </p:spTree>
    <p:extLst>
      <p:ext uri="{BB962C8B-B14F-4D97-AF65-F5344CB8AC3E}">
        <p14:creationId xmlns:p14="http://schemas.microsoft.com/office/powerpoint/2010/main" val="2936615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init</a:t>
            </a:r>
            <a:r>
              <a:rPr lang="en-US" dirty="0" smtClean="0"/>
              <a:t> function sets up the </a:t>
            </a:r>
            <a:r>
              <a:rPr lang="en-US" dirty="0" err="1" smtClean="0"/>
              <a:t>webgl</a:t>
            </a:r>
            <a:r>
              <a:rPr lang="en-US" dirty="0" smtClean="0"/>
              <a:t> context from the canvas, and stores there also the size of the canvas</a:t>
            </a:r>
            <a:endParaRPr lang="en-US" dirty="0"/>
          </a:p>
        </p:txBody>
      </p:sp>
      <p:sp>
        <p:nvSpPr>
          <p:cNvPr id="4" name="Slide Number Placeholder 3"/>
          <p:cNvSpPr>
            <a:spLocks noGrp="1"/>
          </p:cNvSpPr>
          <p:nvPr>
            <p:ph type="sldNum" sz="quarter" idx="10"/>
          </p:nvPr>
        </p:nvSpPr>
        <p:spPr/>
        <p:txBody>
          <a:bodyPr/>
          <a:lstStyle/>
          <a:p>
            <a:fld id="{82B502DC-1544-AF42-9092-935C6AA9C69A}" type="slidenum">
              <a:rPr lang="en-US" smtClean="0"/>
              <a:t>72</a:t>
            </a:fld>
            <a:endParaRPr lang="en-US"/>
          </a:p>
        </p:txBody>
      </p:sp>
    </p:spTree>
    <p:extLst>
      <p:ext uri="{BB962C8B-B14F-4D97-AF65-F5344CB8AC3E}">
        <p14:creationId xmlns:p14="http://schemas.microsoft.com/office/powerpoint/2010/main" val="2356776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script nodes that store the</a:t>
            </a:r>
            <a:r>
              <a:rPr lang="en-US" baseline="0" dirty="0" smtClean="0"/>
              <a:t> vertex and fragment </a:t>
            </a:r>
            <a:r>
              <a:rPr lang="en-US" baseline="0" dirty="0" err="1" smtClean="0"/>
              <a:t>shaders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2B502DC-1544-AF42-9092-935C6AA9C69A}" type="slidenum">
              <a:rPr lang="en-US" smtClean="0"/>
              <a:t>73</a:t>
            </a:fld>
            <a:endParaRPr lang="en-US"/>
          </a:p>
        </p:txBody>
      </p:sp>
    </p:spTree>
    <p:extLst>
      <p:ext uri="{BB962C8B-B14F-4D97-AF65-F5344CB8AC3E}">
        <p14:creationId xmlns:p14="http://schemas.microsoft.com/office/powerpoint/2010/main" val="4077679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getShader</a:t>
            </a:r>
            <a:r>
              <a:rPr lang="en-US" baseline="0" dirty="0" smtClean="0"/>
              <a:t>() function gets a </a:t>
            </a:r>
            <a:r>
              <a:rPr lang="en-US" baseline="0" dirty="0" err="1" smtClean="0"/>
              <a:t>shader</a:t>
            </a:r>
            <a:r>
              <a:rPr lang="en-US" baseline="0" dirty="0" smtClean="0"/>
              <a:t> code string, creates a </a:t>
            </a:r>
            <a:r>
              <a:rPr lang="en-US" baseline="0" dirty="0" err="1" smtClean="0"/>
              <a:t>shader</a:t>
            </a:r>
            <a:r>
              <a:rPr lang="en-US" baseline="0" dirty="0" smtClean="0"/>
              <a:t>, compiles it, and checks whether the compilation was successful.</a:t>
            </a:r>
            <a:endParaRPr lang="en-US" dirty="0"/>
          </a:p>
        </p:txBody>
      </p:sp>
      <p:sp>
        <p:nvSpPr>
          <p:cNvPr id="4" name="Slide Number Placeholder 3"/>
          <p:cNvSpPr>
            <a:spLocks noGrp="1"/>
          </p:cNvSpPr>
          <p:nvPr>
            <p:ph type="sldNum" sz="quarter" idx="10"/>
          </p:nvPr>
        </p:nvSpPr>
        <p:spPr/>
        <p:txBody>
          <a:bodyPr/>
          <a:lstStyle/>
          <a:p>
            <a:fld id="{82B502DC-1544-AF42-9092-935C6AA9C69A}" type="slidenum">
              <a:rPr lang="en-US" smtClean="0"/>
              <a:t>74</a:t>
            </a:fld>
            <a:endParaRPr lang="en-US"/>
          </a:p>
        </p:txBody>
      </p:sp>
    </p:spTree>
    <p:extLst>
      <p:ext uri="{BB962C8B-B14F-4D97-AF65-F5344CB8AC3E}">
        <p14:creationId xmlns:p14="http://schemas.microsoft.com/office/powerpoint/2010/main" val="3883844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initShaders</a:t>
            </a:r>
            <a:r>
              <a:rPr lang="en-US" dirty="0" smtClean="0"/>
              <a:t>()</a:t>
            </a:r>
            <a:r>
              <a:rPr lang="en-US" baseline="0" dirty="0" smtClean="0"/>
              <a:t> calls that </a:t>
            </a:r>
            <a:r>
              <a:rPr lang="en-US" baseline="0" dirty="0" err="1" smtClean="0"/>
              <a:t>getShader</a:t>
            </a:r>
            <a:r>
              <a:rPr lang="en-US" baseline="0" dirty="0" smtClean="0"/>
              <a:t>() method twice, once for each </a:t>
            </a:r>
            <a:r>
              <a:rPr lang="en-US" baseline="0" dirty="0" err="1" smtClean="0"/>
              <a:t>shader</a:t>
            </a:r>
            <a:r>
              <a:rPr lang="en-US" baseline="0" dirty="0" smtClean="0"/>
              <a:t>, links, sets up the program, and stores handles to the attributes and uniforms in the </a:t>
            </a:r>
            <a:r>
              <a:rPr lang="en-US" baseline="0" dirty="0" err="1" smtClean="0"/>
              <a:t>shader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2B502DC-1544-AF42-9092-935C6AA9C69A}" type="slidenum">
              <a:rPr lang="en-US" smtClean="0"/>
              <a:t>75</a:t>
            </a:fld>
            <a:endParaRPr lang="en-US"/>
          </a:p>
        </p:txBody>
      </p:sp>
    </p:spTree>
    <p:extLst>
      <p:ext uri="{BB962C8B-B14F-4D97-AF65-F5344CB8AC3E}">
        <p14:creationId xmlns:p14="http://schemas.microsoft.com/office/powerpoint/2010/main" val="873062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initBuffers</a:t>
            </a:r>
            <a:r>
              <a:rPr lang="en-US" dirty="0" smtClean="0"/>
              <a:t>() creates two buffers</a:t>
            </a:r>
            <a:r>
              <a:rPr lang="en-US" baseline="0" dirty="0" smtClean="0"/>
              <a:t> and fills them with the vertex data for a triangle and a square.</a:t>
            </a:r>
            <a:endParaRPr lang="en-US" dirty="0"/>
          </a:p>
        </p:txBody>
      </p:sp>
      <p:sp>
        <p:nvSpPr>
          <p:cNvPr id="4" name="Slide Number Placeholder 3"/>
          <p:cNvSpPr>
            <a:spLocks noGrp="1"/>
          </p:cNvSpPr>
          <p:nvPr>
            <p:ph type="sldNum" sz="quarter" idx="10"/>
          </p:nvPr>
        </p:nvSpPr>
        <p:spPr/>
        <p:txBody>
          <a:bodyPr/>
          <a:lstStyle/>
          <a:p>
            <a:fld id="{82B502DC-1544-AF42-9092-935C6AA9C69A}" type="slidenum">
              <a:rPr lang="en-US" smtClean="0"/>
              <a:t>76</a:t>
            </a:fld>
            <a:endParaRPr lang="en-US"/>
          </a:p>
        </p:txBody>
      </p:sp>
    </p:spTree>
    <p:extLst>
      <p:ext uri="{BB962C8B-B14F-4D97-AF65-F5344CB8AC3E}">
        <p14:creationId xmlns:p14="http://schemas.microsoft.com/office/powerpoint/2010/main" val="1033762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include a small matrix utility library which is in a separate file (it could be </a:t>
            </a:r>
            <a:r>
              <a:rPr lang="en-US" dirty="0" err="1" smtClean="0"/>
              <a:t>inlined</a:t>
            </a:r>
            <a:r>
              <a:rPr lang="en-US" dirty="0" smtClean="0"/>
              <a:t> too)</a:t>
            </a:r>
            <a:endParaRPr lang="en-US" dirty="0"/>
          </a:p>
        </p:txBody>
      </p:sp>
      <p:sp>
        <p:nvSpPr>
          <p:cNvPr id="4" name="Slide Number Placeholder 3"/>
          <p:cNvSpPr>
            <a:spLocks noGrp="1"/>
          </p:cNvSpPr>
          <p:nvPr>
            <p:ph type="sldNum" sz="quarter" idx="10"/>
          </p:nvPr>
        </p:nvSpPr>
        <p:spPr/>
        <p:txBody>
          <a:bodyPr/>
          <a:lstStyle/>
          <a:p>
            <a:fld id="{82B502DC-1544-AF42-9092-935C6AA9C69A}" type="slidenum">
              <a:rPr lang="en-US" smtClean="0"/>
              <a:t>77</a:t>
            </a:fld>
            <a:endParaRPr lang="en-US"/>
          </a:p>
        </p:txBody>
      </p:sp>
    </p:spTree>
    <p:extLst>
      <p:ext uri="{BB962C8B-B14F-4D97-AF65-F5344CB8AC3E}">
        <p14:creationId xmlns:p14="http://schemas.microsoft.com/office/powerpoint/2010/main" val="946936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lines call</a:t>
            </a:r>
            <a:r>
              <a:rPr lang="en-US" baseline="0" dirty="0" smtClean="0"/>
              <a:t> to that matrix utility, the rest are normal </a:t>
            </a:r>
            <a:r>
              <a:rPr lang="en-US" baseline="0" dirty="0" err="1" smtClean="0"/>
              <a:t>gl</a:t>
            </a:r>
            <a:r>
              <a:rPr lang="en-US" baseline="0" dirty="0" smtClean="0"/>
              <a:t> calls.</a:t>
            </a:r>
            <a:endParaRPr lang="en-US" dirty="0"/>
          </a:p>
        </p:txBody>
      </p:sp>
      <p:sp>
        <p:nvSpPr>
          <p:cNvPr id="4" name="Slide Number Placeholder 3"/>
          <p:cNvSpPr>
            <a:spLocks noGrp="1"/>
          </p:cNvSpPr>
          <p:nvPr>
            <p:ph type="sldNum" sz="quarter" idx="10"/>
          </p:nvPr>
        </p:nvSpPr>
        <p:spPr/>
        <p:txBody>
          <a:bodyPr/>
          <a:lstStyle/>
          <a:p>
            <a:fld id="{82B502DC-1544-AF42-9092-935C6AA9C69A}" type="slidenum">
              <a:rPr lang="en-US" smtClean="0"/>
              <a:t>78</a:t>
            </a:fld>
            <a:endParaRPr lang="en-US"/>
          </a:p>
        </p:txBody>
      </p:sp>
    </p:spTree>
    <p:extLst>
      <p:ext uri="{BB962C8B-B14F-4D97-AF65-F5344CB8AC3E}">
        <p14:creationId xmlns:p14="http://schemas.microsoft.com/office/powerpoint/2010/main" val="24387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the soon-to-be</a:t>
            </a:r>
            <a:r>
              <a:rPr lang="en-US" baseline="0" dirty="0" smtClean="0"/>
              <a:t> ubiquitous nature of computer vision.  Why discuss this stuff at an automotive conference – The auto industry will be able to leverage this technology, just like it’s leveraging graphics technology.</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82</a:t>
            </a:fld>
            <a:endParaRPr lang="en-US"/>
          </a:p>
        </p:txBody>
      </p:sp>
    </p:spTree>
    <p:extLst>
      <p:ext uri="{BB962C8B-B14F-4D97-AF65-F5344CB8AC3E}">
        <p14:creationId xmlns:p14="http://schemas.microsoft.com/office/powerpoint/2010/main" val="2492356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C5EADD-0586-B845-BA62-EF9AEA80FAFC}" type="slidenum">
              <a:rPr lang="en-US"/>
              <a:pPr/>
              <a:t>4</a:t>
            </a:fld>
            <a:endParaRPr lang="en-US"/>
          </a:p>
        </p:txBody>
      </p:sp>
      <p:sp>
        <p:nvSpPr>
          <p:cNvPr id="438067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4380675" name="Rectangle 3"/>
          <p:cNvSpPr>
            <a:spLocks noGrp="1" noChangeArrowheads="1"/>
          </p:cNvSpPr>
          <p:nvPr>
            <p:ph type="body" idx="1"/>
          </p:nvPr>
        </p:nvSpPr>
        <p:spPr/>
        <p:txBody>
          <a:bodyPr/>
          <a:lstStyle/>
          <a:p>
            <a:r>
              <a:rPr lang="en-GB" dirty="0"/>
              <a:t>This shows the existing ES 1.1 pipeline. The boxes coloured orange represent the functions that will be replaced by </a:t>
            </a:r>
            <a:r>
              <a:rPr lang="en-GB" dirty="0" err="1"/>
              <a:t>shaders</a:t>
            </a:r>
            <a:r>
              <a:rPr lang="en-GB" dirty="0"/>
              <a:t> in ES 2.0. The transform and lighting block is replaced by the vertex </a:t>
            </a:r>
            <a:r>
              <a:rPr lang="en-GB" dirty="0" err="1"/>
              <a:t>shader</a:t>
            </a:r>
            <a:r>
              <a:rPr lang="en-GB" dirty="0"/>
              <a:t>. The texture environment, colour sum, fog and alpha test are all replaced by the fragment </a:t>
            </a:r>
            <a:r>
              <a:rPr lang="en-GB" dirty="0" err="1"/>
              <a:t>shader</a:t>
            </a:r>
            <a:r>
              <a:rPr lang="en-GB" dirty="0" smtClean="0"/>
              <a:t>. </a:t>
            </a:r>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C5EADD-0586-B845-BA62-EF9AEA80FAFC}" type="slidenum">
              <a:rPr lang="en-US"/>
              <a:pPr/>
              <a:t>6</a:t>
            </a:fld>
            <a:endParaRPr lang="en-US"/>
          </a:p>
        </p:txBody>
      </p:sp>
      <p:sp>
        <p:nvSpPr>
          <p:cNvPr id="438067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4380675" name="Rectangle 3"/>
          <p:cNvSpPr>
            <a:spLocks noGrp="1" noChangeArrowheads="1"/>
          </p:cNvSpPr>
          <p:nvPr>
            <p:ph type="body" idx="1"/>
          </p:nvPr>
        </p:nvSpPr>
        <p:spPr/>
        <p:txBody>
          <a:bodyPr/>
          <a:lstStyle/>
          <a:p>
            <a:r>
              <a:rPr lang="en-GB" dirty="0" smtClean="0"/>
              <a:t>That used the vertices that were transformed</a:t>
            </a:r>
            <a:r>
              <a:rPr lang="en-GB" baseline="0" dirty="0" smtClean="0"/>
              <a:t> and given </a:t>
            </a:r>
            <a:r>
              <a:rPr lang="en-GB" baseline="0" dirty="0" err="1" smtClean="0"/>
              <a:t>colors</a:t>
            </a:r>
            <a:r>
              <a:rPr lang="en-GB" baseline="0" dirty="0" smtClean="0"/>
              <a:t> but not lit, assembled to lines, rasterized to pixels connecting the end points, and displayed.</a:t>
            </a:r>
          </a:p>
          <a:p>
            <a:r>
              <a:rPr lang="en-GB" dirty="0" smtClean="0"/>
              <a:t>It</a:t>
            </a:r>
            <a:r>
              <a:rPr lang="en-GB" baseline="0" dirty="0" smtClean="0"/>
              <a:t> exercised mostly part of the top line.</a:t>
            </a:r>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C5EADD-0586-B845-BA62-EF9AEA80FAFC}" type="slidenum">
              <a:rPr lang="en-US"/>
              <a:pPr/>
              <a:t>8</a:t>
            </a:fld>
            <a:endParaRPr lang="en-US"/>
          </a:p>
        </p:txBody>
      </p:sp>
      <p:sp>
        <p:nvSpPr>
          <p:cNvPr id="438067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4380675" name="Rectangle 3"/>
          <p:cNvSpPr>
            <a:spLocks noGrp="1" noChangeArrowheads="1"/>
          </p:cNvSpPr>
          <p:nvPr>
            <p:ph type="body" idx="1"/>
          </p:nvPr>
        </p:nvSpPr>
        <p:spPr/>
        <p:txBody>
          <a:bodyPr/>
          <a:lstStyle/>
          <a:p>
            <a:r>
              <a:rPr lang="en-GB" dirty="0" smtClean="0"/>
              <a:t>Now vertices are connected to opaque triangles, more pixels are generated by the rasterizer to fill the triangles, and a depth</a:t>
            </a:r>
            <a:r>
              <a:rPr lang="en-GB" baseline="0" dirty="0" smtClean="0"/>
              <a:t> test in the bottom row is applied to throw away pixels that are behind some object closer to the camera.</a:t>
            </a:r>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C5EADD-0586-B845-BA62-EF9AEA80FAFC}" type="slidenum">
              <a:rPr lang="en-US"/>
              <a:pPr/>
              <a:t>10</a:t>
            </a:fld>
            <a:endParaRPr lang="en-US"/>
          </a:p>
        </p:txBody>
      </p:sp>
      <p:sp>
        <p:nvSpPr>
          <p:cNvPr id="438067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4380675" name="Rectangle 3"/>
          <p:cNvSpPr>
            <a:spLocks noGrp="1" noChangeArrowheads="1"/>
          </p:cNvSpPr>
          <p:nvPr>
            <p:ph type="body" idx="1"/>
          </p:nvPr>
        </p:nvSpPr>
        <p:spPr/>
        <p:txBody>
          <a:bodyPr/>
          <a:lstStyle/>
          <a:p>
            <a:r>
              <a:rPr lang="en-GB" dirty="0" smtClean="0"/>
              <a:t>Now lighting</a:t>
            </a:r>
            <a:r>
              <a:rPr lang="en-GB" baseline="0" dirty="0" smtClean="0"/>
              <a:t> is applied, that is still in the first orange box.</a:t>
            </a:r>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B502DC-1544-AF42-9092-935C6AA9C69A}" type="slidenum">
              <a:rPr lang="en-US" smtClean="0"/>
              <a:t>11</a:t>
            </a:fld>
            <a:endParaRPr lang="en-US"/>
          </a:p>
        </p:txBody>
      </p:sp>
    </p:spTree>
    <p:extLst>
      <p:ext uri="{BB962C8B-B14F-4D97-AF65-F5344CB8AC3E}">
        <p14:creationId xmlns:p14="http://schemas.microsoft.com/office/powerpoint/2010/main" val="564518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C5EADD-0586-B845-BA62-EF9AEA80FAFC}" type="slidenum">
              <a:rPr lang="en-US"/>
              <a:pPr/>
              <a:t>12</a:t>
            </a:fld>
            <a:endParaRPr lang="en-US"/>
          </a:p>
        </p:txBody>
      </p:sp>
      <p:sp>
        <p:nvSpPr>
          <p:cNvPr id="438067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4380675" name="Rectangle 3"/>
          <p:cNvSpPr>
            <a:spLocks noGrp="1" noChangeArrowheads="1"/>
          </p:cNvSpPr>
          <p:nvPr>
            <p:ph type="body" idx="1"/>
          </p:nvPr>
        </p:nvSpPr>
        <p:spPr/>
        <p:txBody>
          <a:bodyPr/>
          <a:lstStyle/>
          <a:p>
            <a:r>
              <a:rPr lang="en-GB" dirty="0" smtClean="0"/>
              <a:t>Texture</a:t>
            </a:r>
            <a:r>
              <a:rPr lang="en-GB" baseline="0" dirty="0" smtClean="0"/>
              <a:t> maps modify the </a:t>
            </a:r>
            <a:r>
              <a:rPr lang="en-GB" baseline="0" dirty="0" err="1" smtClean="0"/>
              <a:t>colors</a:t>
            </a:r>
            <a:r>
              <a:rPr lang="en-GB" baseline="0" dirty="0" smtClean="0"/>
              <a:t> for the pixels filling in the triangles, this is in the middle row. Stencil buffers are often used to create shadows (last row).</a:t>
            </a:r>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3A1418-0CF0-884A-AEDD-75653B3490C8}" type="slidenum">
              <a:rPr lang="en-US"/>
              <a:pPr/>
              <a:t>13</a:t>
            </a:fld>
            <a:endParaRPr lang="en-US"/>
          </a:p>
        </p:txBody>
      </p:sp>
      <p:sp>
        <p:nvSpPr>
          <p:cNvPr id="7065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a:xfrm>
            <a:off x="913805" y="4343704"/>
            <a:ext cx="5030391" cy="4113892"/>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4" descr="NVLogo_3D_H.png"/>
          <p:cNvPicPr>
            <a:picLocks noChangeAspect="1"/>
          </p:cNvPicPr>
          <p:nvPr/>
        </p:nvPicPr>
        <p:blipFill>
          <a:blip r:embed="rId3" cstate="print"/>
          <a:srcRect/>
          <a:stretch>
            <a:fillRect/>
          </a:stretch>
        </p:blipFill>
        <p:spPr bwMode="auto">
          <a:xfrm>
            <a:off x="6535739" y="5943614"/>
            <a:ext cx="2227262" cy="506413"/>
          </a:xfrm>
          <a:prstGeom prst="rect">
            <a:avLst/>
          </a:prstGeom>
          <a:noFill/>
          <a:ln w="9525">
            <a:noFill/>
            <a:miter lim="800000"/>
            <a:headEnd/>
            <a:tailEnd/>
          </a:ln>
        </p:spPr>
      </p:pic>
      <p:sp>
        <p:nvSpPr>
          <p:cNvPr id="4099" name="Rectangle 3"/>
          <p:cNvSpPr>
            <a:spLocks noGrp="1" noChangeArrowheads="1"/>
          </p:cNvSpPr>
          <p:nvPr>
            <p:ph type="ctrTitle"/>
          </p:nvPr>
        </p:nvSpPr>
        <p:spPr>
          <a:xfrm>
            <a:off x="381007" y="3957949"/>
            <a:ext cx="4954587" cy="1118175"/>
          </a:xfrm>
        </p:spPr>
        <p:txBody>
          <a:bodyPr/>
          <a:lstStyle>
            <a:lvl1pPr algn="ctr">
              <a:defRPr/>
            </a:lvl1pPr>
          </a:lstStyle>
          <a:p>
            <a:r>
              <a:rPr lang="en-US" smtClean="0"/>
              <a:t>Click to edit Master title style</a:t>
            </a:r>
            <a:endParaRPr lang="en-US" dirty="0"/>
          </a:p>
        </p:txBody>
      </p:sp>
      <p:sp>
        <p:nvSpPr>
          <p:cNvPr id="4100" name="Rectangle 4"/>
          <p:cNvSpPr>
            <a:spLocks noGrp="1" noChangeArrowheads="1"/>
          </p:cNvSpPr>
          <p:nvPr>
            <p:ph type="subTitle" idx="1"/>
          </p:nvPr>
        </p:nvSpPr>
        <p:spPr>
          <a:xfrm>
            <a:off x="382594" y="5253349"/>
            <a:ext cx="4954587" cy="461665"/>
          </a:xfrm>
        </p:spPr>
        <p:txBody>
          <a:bodyPr>
            <a:spAutoFit/>
          </a:bodyPr>
          <a:lstStyle>
            <a:lvl1pPr marL="0" indent="0" algn="ctr">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666262220"/>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111085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09692" y="274638"/>
            <a:ext cx="677108"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59610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VIDIA Title Slide Master">
    <p:spTree>
      <p:nvGrpSpPr>
        <p:cNvPr id="1" name=""/>
        <p:cNvGrpSpPr/>
        <p:nvPr/>
      </p:nvGrpSpPr>
      <p:grpSpPr>
        <a:xfrm>
          <a:off x="0" y="0"/>
          <a:ext cx="0" cy="0"/>
          <a:chOff x="0" y="0"/>
          <a:chExt cx="0" cy="0"/>
        </a:xfrm>
      </p:grpSpPr>
      <p:sp>
        <p:nvSpPr>
          <p:cNvPr id="12" name="Title 1"/>
          <p:cNvSpPr>
            <a:spLocks noGrp="1"/>
          </p:cNvSpPr>
          <p:nvPr>
            <p:ph type="title"/>
          </p:nvPr>
        </p:nvSpPr>
        <p:spPr>
          <a:xfrm>
            <a:off x="546104" y="5074507"/>
            <a:ext cx="8263689" cy="338554"/>
          </a:xfrm>
          <a:prstGeom prst="rect">
            <a:avLst/>
          </a:prstGeom>
        </p:spPr>
        <p:txBody>
          <a:bodyPr/>
          <a:lstStyle>
            <a:lvl1pPr algn="l">
              <a:defRPr sz="1600" b="0" cap="none" baseline="0">
                <a:solidFill>
                  <a:schemeClr val="bg1"/>
                </a:solidFill>
                <a:effectLst>
                  <a:outerShdw blurRad="38100" dist="38100" dir="2700000" algn="tl">
                    <a:srgbClr val="000000">
                      <a:alpha val="43137"/>
                    </a:srgbClr>
                  </a:outerShdw>
                </a:effectLst>
                <a:latin typeface="+mj-lt"/>
                <a:cs typeface="Arial"/>
              </a:defRPr>
            </a:lvl1pPr>
          </a:lstStyle>
          <a:p>
            <a:r>
              <a:rPr lang="en-US" dirty="0" smtClean="0"/>
              <a:t>Click to edit Master title style</a:t>
            </a:r>
            <a:endParaRPr lang="en-US" dirty="0"/>
          </a:p>
        </p:txBody>
      </p:sp>
      <p:sp>
        <p:nvSpPr>
          <p:cNvPr id="13" name="Text Placeholder 2"/>
          <p:cNvSpPr>
            <a:spLocks noGrp="1"/>
          </p:cNvSpPr>
          <p:nvPr>
            <p:ph type="body" idx="1"/>
          </p:nvPr>
        </p:nvSpPr>
        <p:spPr>
          <a:xfrm>
            <a:off x="546104" y="3581741"/>
            <a:ext cx="8263689" cy="1500187"/>
          </a:xfrm>
          <a:prstGeom prst="rect">
            <a:avLst/>
          </a:prstGeom>
        </p:spPr>
        <p:txBody>
          <a:bodyPr anchor="b">
            <a:normAutofit/>
          </a:bodyPr>
          <a:lstStyle>
            <a:lvl1pPr marL="0" indent="0">
              <a:lnSpc>
                <a:spcPct val="90000"/>
              </a:lnSpc>
              <a:buNone/>
              <a:defRPr sz="3800" b="1">
                <a:solidFill>
                  <a:schemeClr val="bg1"/>
                </a:solidFill>
                <a:effectLst>
                  <a:outerShdw blurRad="38100" dist="38100" dir="2700000" algn="tl">
                    <a:srgbClr val="000000">
                      <a:alpha val="43137"/>
                    </a:srgbClr>
                  </a:outerShdw>
                </a:effectLst>
                <a:latin typeface="+mj-lt"/>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15886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307050"/>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9749" y="2843057"/>
            <a:ext cx="7772400" cy="1323439"/>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8304" y="3833205"/>
            <a:ext cx="7772400" cy="76184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036892405"/>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724400"/>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314091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4776"/>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156943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9370382"/>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086184"/>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27214"/>
            <a:ext cx="3008313" cy="70788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64"/>
            <a:ext cx="5111750" cy="5853113"/>
          </a:xfrm>
        </p:spPr>
        <p:txBody>
          <a:bodyPr/>
          <a:lstStyle>
            <a:lvl1pPr>
              <a:defRPr sz="24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582513"/>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58737604"/>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52"/>
            <a:ext cx="7391400" cy="57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95400"/>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Forth Level</a:t>
            </a:r>
          </a:p>
          <a:p>
            <a:pPr lvl="4"/>
            <a:r>
              <a:rPr lang="en-US" dirty="0" smtClean="0"/>
              <a:t>Fifth Level</a:t>
            </a:r>
          </a:p>
        </p:txBody>
      </p:sp>
      <p:sp>
        <p:nvSpPr>
          <p:cNvPr id="1032" name="Text Box 8"/>
          <p:cNvSpPr txBox="1">
            <a:spLocks noChangeArrowheads="1"/>
          </p:cNvSpPr>
          <p:nvPr/>
        </p:nvSpPr>
        <p:spPr bwMode="auto">
          <a:xfrm>
            <a:off x="457200" y="6477014"/>
            <a:ext cx="2057400" cy="214313"/>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800" dirty="0">
                <a:solidFill>
                  <a:srgbClr val="FFFFFF"/>
                </a:solidFill>
                <a:latin typeface="Arial" charset="0"/>
                <a:cs typeface="Arial" charset="0"/>
              </a:rPr>
              <a:t>NVIDIA Research</a:t>
            </a:r>
          </a:p>
        </p:txBody>
      </p:sp>
    </p:spTree>
    <p:extLst>
      <p:ext uri="{BB962C8B-B14F-4D97-AF65-F5344CB8AC3E}">
        <p14:creationId xmlns:p14="http://schemas.microsoft.com/office/powerpoint/2010/main" val="395592469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xmlns:p14="http://schemas.microsoft.com/office/powerpoint/2010/main"/>
  <p:txStyles>
    <p:titleStyle>
      <a:lvl1pPr algn="l" rtl="0" eaLnBrk="1" fontAlgn="base" hangingPunct="1">
        <a:spcBef>
          <a:spcPct val="0"/>
        </a:spcBef>
        <a:spcAft>
          <a:spcPct val="0"/>
        </a:spcAft>
        <a:defRPr sz="3200" b="1">
          <a:solidFill>
            <a:srgbClr val="73B900"/>
          </a:solidFill>
          <a:latin typeface="+mj-lt"/>
          <a:ea typeface="+mj-ea"/>
          <a:cs typeface="+mj-cs"/>
        </a:defRPr>
      </a:lvl1pPr>
      <a:lvl2pPr algn="l" rtl="0" eaLnBrk="1" fontAlgn="base" hangingPunct="1">
        <a:spcBef>
          <a:spcPct val="0"/>
        </a:spcBef>
        <a:spcAft>
          <a:spcPct val="0"/>
        </a:spcAft>
        <a:defRPr sz="3200" b="1">
          <a:solidFill>
            <a:srgbClr val="73B900"/>
          </a:solidFill>
          <a:latin typeface="Arial" charset="0"/>
        </a:defRPr>
      </a:lvl2pPr>
      <a:lvl3pPr algn="l" rtl="0" eaLnBrk="1" fontAlgn="base" hangingPunct="1">
        <a:spcBef>
          <a:spcPct val="0"/>
        </a:spcBef>
        <a:spcAft>
          <a:spcPct val="0"/>
        </a:spcAft>
        <a:defRPr sz="3200" b="1">
          <a:solidFill>
            <a:srgbClr val="73B900"/>
          </a:solidFill>
          <a:latin typeface="Arial" charset="0"/>
        </a:defRPr>
      </a:lvl3pPr>
      <a:lvl4pPr algn="l" rtl="0" eaLnBrk="1" fontAlgn="base" hangingPunct="1">
        <a:spcBef>
          <a:spcPct val="0"/>
        </a:spcBef>
        <a:spcAft>
          <a:spcPct val="0"/>
        </a:spcAft>
        <a:defRPr sz="3200" b="1">
          <a:solidFill>
            <a:srgbClr val="73B900"/>
          </a:solidFill>
          <a:latin typeface="Arial" charset="0"/>
        </a:defRPr>
      </a:lvl4pPr>
      <a:lvl5pPr algn="l" rtl="0" eaLnBrk="1" fontAlgn="base" hangingPunct="1">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344488" indent="-344488" algn="l" rtl="0" eaLnBrk="1" fontAlgn="base" hangingPunct="1">
        <a:spcBef>
          <a:spcPct val="20000"/>
        </a:spcBef>
        <a:spcAft>
          <a:spcPct val="0"/>
        </a:spcAft>
        <a:buSzPct val="100000"/>
        <a:buBlip>
          <a:blip r:embed="rId15"/>
        </a:buBlip>
        <a:defRPr sz="2400" b="1">
          <a:solidFill>
            <a:schemeClr val="tx1"/>
          </a:solidFill>
          <a:latin typeface="+mn-lt"/>
          <a:ea typeface="+mn-ea"/>
          <a:cs typeface="+mn-cs"/>
        </a:defRPr>
      </a:lvl1pPr>
      <a:lvl2pPr marL="914400" indent="-342900" algn="l" rtl="0" eaLnBrk="1" fontAlgn="base" hangingPunct="1">
        <a:spcBef>
          <a:spcPct val="20000"/>
        </a:spcBef>
        <a:spcAft>
          <a:spcPct val="0"/>
        </a:spcAft>
        <a:buSzPct val="100000"/>
        <a:buBlip>
          <a:blip r:embed="rId15"/>
        </a:buBlip>
        <a:defRPr sz="2000" b="1">
          <a:solidFill>
            <a:schemeClr val="tx1"/>
          </a:solidFill>
          <a:latin typeface="+mn-lt"/>
        </a:defRPr>
      </a:lvl2pPr>
      <a:lvl3pPr marL="1371600" indent="-282575" algn="l" rtl="0" eaLnBrk="1" fontAlgn="base" hangingPunct="1">
        <a:spcBef>
          <a:spcPct val="20000"/>
        </a:spcBef>
        <a:spcAft>
          <a:spcPct val="0"/>
        </a:spcAft>
        <a:buSzPct val="100000"/>
        <a:buBlip>
          <a:blip r:embed="rId15"/>
        </a:buBlip>
        <a:defRPr b="1">
          <a:solidFill>
            <a:schemeClr val="tx1"/>
          </a:solidFill>
          <a:latin typeface="+mn-lt"/>
        </a:defRPr>
      </a:lvl3pPr>
      <a:lvl4pPr marL="1774825" indent="-228600" algn="l" rtl="0" eaLnBrk="1" fontAlgn="base" hangingPunct="1">
        <a:spcBef>
          <a:spcPct val="20000"/>
        </a:spcBef>
        <a:spcAft>
          <a:spcPct val="0"/>
        </a:spcAft>
        <a:buChar char="–"/>
        <a:defRPr sz="1600" b="1">
          <a:solidFill>
            <a:schemeClr val="tx1"/>
          </a:solidFill>
          <a:latin typeface="+mn-lt"/>
        </a:defRPr>
      </a:lvl4pPr>
      <a:lvl5pPr marL="2117725" indent="-228600" algn="l" rtl="0" eaLnBrk="1" fontAlgn="base" hangingPunct="1">
        <a:spcBef>
          <a:spcPct val="20000"/>
        </a:spcBef>
        <a:spcAft>
          <a:spcPct val="0"/>
        </a:spcAft>
        <a:buChar char="»"/>
        <a:defRPr sz="1400" b="1">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eveloper.android.com/" TargetMode="External"/><Relationship Id="rId3" Type="http://schemas.openxmlformats.org/officeDocument/2006/relationships/hyperlink" Target="http://developer.nvidia.com/tegra-android-development-pack"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developer.android.com/resources/dashboard/platform-versions.html" TargetMode="External"/><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hyperlink" Target="http://developer.android.com/resources/dashboard/platform-versions.html" TargetMode="Externa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hyperlink" Target="http://developer.android.com/resources/dashboard/platform-versions.html" TargetMode="External"/><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8.png"/><Relationship Id="rId1" Type="http://schemas.microsoft.com/office/2007/relationships/media" Target="../media/media1.mp4"/><Relationship Id="rId2" Type="http://schemas.openxmlformats.org/officeDocument/2006/relationships/video" Target="../media/media1.mp4"/></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1.png"/><Relationship Id="rId1" Type="http://schemas.microsoft.com/office/2007/relationships/media" Target="../media/media2.mp4"/><Relationship Id="rId2" Type="http://schemas.openxmlformats.org/officeDocument/2006/relationships/video" Target="../media/media2.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eveloper.nvidia.com/tegra-android-development-pack"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tiff"/><Relationship Id="rId4" Type="http://schemas.openxmlformats.org/officeDocument/2006/relationships/image" Target="../media/image79.png"/><Relationship Id="rId5" Type="http://schemas.openxmlformats.org/officeDocument/2006/relationships/image" Target="../media/image80.jpeg"/><Relationship Id="rId6" Type="http://schemas.openxmlformats.org/officeDocument/2006/relationships/image" Target="../media/image81.png"/><Relationship Id="rId7"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84.xml.rels><?xml version="1.0" encoding="UTF-8" standalone="yes"?>
<Relationships xmlns="http://schemas.openxmlformats.org/package/2006/relationships"><Relationship Id="rId11" Type="http://schemas.openxmlformats.org/officeDocument/2006/relationships/image" Target="../media/image99.png"/><Relationship Id="rId12" Type="http://schemas.openxmlformats.org/officeDocument/2006/relationships/image" Target="../media/image100.png"/><Relationship Id="rId13" Type="http://schemas.openxmlformats.org/officeDocument/2006/relationships/image" Target="../media/image101.png"/><Relationship Id="rId14" Type="http://schemas.openxmlformats.org/officeDocument/2006/relationships/image" Target="../media/image78.tiff"/><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96.png"/><Relationship Id="rId9" Type="http://schemas.openxmlformats.org/officeDocument/2006/relationships/image" Target="../media/image97.png"/><Relationship Id="rId10" Type="http://schemas.openxmlformats.org/officeDocument/2006/relationships/image" Target="../media/image98.png"/></Relationships>
</file>

<file path=ppt/slides/_rels/slide85.xml.rels><?xml version="1.0" encoding="UTF-8" standalone="yes"?>
<Relationships xmlns="http://schemas.openxmlformats.org/package/2006/relationships"><Relationship Id="rId3" Type="http://schemas.openxmlformats.org/officeDocument/2006/relationships/image" Target="../media/image78.tiff"/><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9"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hyperlink" Target="http://opencv.itseez.com/doc/tutorials/introduction/android_binary_package/android_binary_package.html"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p:cNvGrpSpPr/>
          <p:nvPr/>
        </p:nvGrpSpPr>
        <p:grpSpPr>
          <a:xfrm>
            <a:off x="1507273" y="-747118"/>
            <a:ext cx="7636733" cy="5587996"/>
            <a:chOff x="2835876" y="-185347"/>
            <a:chExt cx="9164080" cy="5029196"/>
          </a:xfrm>
        </p:grpSpPr>
        <p:pic>
          <p:nvPicPr>
            <p:cNvPr id="5" name="Picture 4" descr="tegra_3D_phone_v07_SW_1080p.png"/>
            <p:cNvPicPr>
              <a:picLocks noChangeAspect="1"/>
            </p:cNvPicPr>
            <p:nvPr/>
          </p:nvPicPr>
          <p:blipFill>
            <a:blip r:embed="rId3" cstate="print"/>
            <a:srcRect b="17681"/>
            <a:stretch>
              <a:fillRect/>
            </a:stretch>
          </p:blipFill>
          <p:spPr>
            <a:xfrm>
              <a:off x="2835876" y="-185347"/>
              <a:ext cx="9164080" cy="5029196"/>
            </a:xfrm>
            <a:prstGeom prst="rect">
              <a:avLst/>
            </a:prstGeom>
            <a:effectLst/>
          </p:spPr>
        </p:pic>
        <p:pic>
          <p:nvPicPr>
            <p:cNvPr id="6" name="Picture 5" descr="tegra_3D_phone_v07_SW_1080p.png"/>
            <p:cNvPicPr>
              <a:picLocks noChangeAspect="1"/>
            </p:cNvPicPr>
            <p:nvPr/>
          </p:nvPicPr>
          <p:blipFill>
            <a:blip r:embed="rId3" cstate="print"/>
            <a:srcRect t="49149" b="17681"/>
            <a:stretch>
              <a:fillRect/>
            </a:stretch>
          </p:blipFill>
          <p:spPr>
            <a:xfrm>
              <a:off x="2835876" y="2817341"/>
              <a:ext cx="9164080" cy="2026508"/>
            </a:xfrm>
            <a:prstGeom prst="rect">
              <a:avLst/>
            </a:prstGeom>
            <a:effectLst>
              <a:reflection blurRad="6350" stA="52000" endA="300" endPos="35000" dir="5400000" sy="-100000" algn="bl" rotWithShape="0"/>
            </a:effectLst>
          </p:spPr>
        </p:pic>
      </p:grpSp>
      <p:sp>
        <p:nvSpPr>
          <p:cNvPr id="7" name="Title 4"/>
          <p:cNvSpPr txBox="1">
            <a:spLocks/>
          </p:cNvSpPr>
          <p:nvPr/>
        </p:nvSpPr>
        <p:spPr bwMode="auto">
          <a:xfrm>
            <a:off x="381007" y="3957937"/>
            <a:ext cx="4954587" cy="10772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spcBef>
                <a:spcPct val="0"/>
              </a:spcBef>
              <a:spcAft>
                <a:spcPct val="0"/>
              </a:spcAft>
              <a:defRPr sz="1600" b="0" cap="none" baseline="0">
                <a:solidFill>
                  <a:schemeClr val="bg1"/>
                </a:solidFill>
                <a:effectLst>
                  <a:outerShdw blurRad="38100" dist="38100" dir="2700000" algn="tl">
                    <a:srgbClr val="000000">
                      <a:alpha val="43137"/>
                    </a:srgbClr>
                  </a:outerShdw>
                </a:effectLst>
                <a:latin typeface="+mj-lt"/>
                <a:ea typeface="+mj-ea"/>
                <a:cs typeface="Arial"/>
              </a:defRPr>
            </a:lvl1pPr>
            <a:lvl2pPr algn="l" rtl="0" eaLnBrk="1" fontAlgn="base" hangingPunct="1">
              <a:spcBef>
                <a:spcPct val="0"/>
              </a:spcBef>
              <a:spcAft>
                <a:spcPct val="0"/>
              </a:spcAft>
              <a:defRPr sz="3200" b="1">
                <a:solidFill>
                  <a:srgbClr val="73B900"/>
                </a:solidFill>
                <a:latin typeface="Arial" charset="0"/>
              </a:defRPr>
            </a:lvl2pPr>
            <a:lvl3pPr algn="l" rtl="0" eaLnBrk="1" fontAlgn="base" hangingPunct="1">
              <a:spcBef>
                <a:spcPct val="0"/>
              </a:spcBef>
              <a:spcAft>
                <a:spcPct val="0"/>
              </a:spcAft>
              <a:defRPr sz="3200" b="1">
                <a:solidFill>
                  <a:srgbClr val="73B900"/>
                </a:solidFill>
                <a:latin typeface="Arial" charset="0"/>
              </a:defRPr>
            </a:lvl3pPr>
            <a:lvl4pPr algn="l" rtl="0" eaLnBrk="1" fontAlgn="base" hangingPunct="1">
              <a:spcBef>
                <a:spcPct val="0"/>
              </a:spcBef>
              <a:spcAft>
                <a:spcPct val="0"/>
              </a:spcAft>
              <a:defRPr sz="3200" b="1">
                <a:solidFill>
                  <a:srgbClr val="73B900"/>
                </a:solidFill>
                <a:latin typeface="Arial" charset="0"/>
              </a:defRPr>
            </a:lvl4pPr>
            <a:lvl5pPr algn="l" rtl="0" eaLnBrk="1" fontAlgn="base" hangingPunct="1">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3200" b="1" dirty="0" smtClean="0">
                <a:solidFill>
                  <a:srgbClr val="47CA06"/>
                </a:solidFill>
              </a:rPr>
              <a:t>3D Graphics and Cameras</a:t>
            </a:r>
            <a:endParaRPr lang="en-US" sz="3200" b="1" dirty="0">
              <a:solidFill>
                <a:srgbClr val="47CA06"/>
              </a:solidFill>
            </a:endParaRPr>
          </a:p>
        </p:txBody>
      </p:sp>
      <p:sp>
        <p:nvSpPr>
          <p:cNvPr id="8" name="Subtitle 5"/>
          <p:cNvSpPr txBox="1">
            <a:spLocks/>
          </p:cNvSpPr>
          <p:nvPr/>
        </p:nvSpPr>
        <p:spPr bwMode="auto">
          <a:xfrm>
            <a:off x="382594" y="5075549"/>
            <a:ext cx="4954587" cy="134806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marL="0" indent="0" algn="l" rtl="0" eaLnBrk="1" fontAlgn="base" hangingPunct="1">
              <a:lnSpc>
                <a:spcPct val="90000"/>
              </a:lnSpc>
              <a:spcBef>
                <a:spcPct val="20000"/>
              </a:spcBef>
              <a:spcAft>
                <a:spcPct val="0"/>
              </a:spcAft>
              <a:buSzPct val="100000"/>
              <a:buNone/>
              <a:defRPr sz="3800" b="1">
                <a:solidFill>
                  <a:schemeClr val="bg1"/>
                </a:solidFill>
                <a:effectLst>
                  <a:outerShdw blurRad="38100" dist="38100" dir="2700000" algn="tl">
                    <a:srgbClr val="000000">
                      <a:alpha val="43137"/>
                    </a:srgbClr>
                  </a:outerShdw>
                </a:effectLst>
                <a:latin typeface="+mj-lt"/>
                <a:ea typeface="+mn-ea"/>
                <a:cs typeface="Arial"/>
              </a:defRPr>
            </a:lvl1pPr>
            <a:lvl2pPr marL="457200" indent="0" algn="l" rtl="0" eaLnBrk="1" fontAlgn="base" hangingPunct="1">
              <a:spcBef>
                <a:spcPct val="20000"/>
              </a:spcBef>
              <a:spcAft>
                <a:spcPct val="0"/>
              </a:spcAft>
              <a:buSzPct val="100000"/>
              <a:buNone/>
              <a:defRPr sz="1800" b="1">
                <a:solidFill>
                  <a:schemeClr val="tx1">
                    <a:tint val="75000"/>
                  </a:schemeClr>
                </a:solidFill>
                <a:latin typeface="+mn-lt"/>
              </a:defRPr>
            </a:lvl2pPr>
            <a:lvl3pPr marL="914400" indent="0" algn="l" rtl="0" eaLnBrk="1" fontAlgn="base" hangingPunct="1">
              <a:spcBef>
                <a:spcPct val="20000"/>
              </a:spcBef>
              <a:spcAft>
                <a:spcPct val="0"/>
              </a:spcAft>
              <a:buSzPct val="100000"/>
              <a:buNone/>
              <a:defRPr sz="1600" b="1">
                <a:solidFill>
                  <a:schemeClr val="tx1">
                    <a:tint val="75000"/>
                  </a:schemeClr>
                </a:solidFill>
                <a:latin typeface="+mn-lt"/>
              </a:defRPr>
            </a:lvl3pPr>
            <a:lvl4pPr marL="1371600" indent="0" algn="l" rtl="0" eaLnBrk="1" fontAlgn="base" hangingPunct="1">
              <a:spcBef>
                <a:spcPct val="20000"/>
              </a:spcBef>
              <a:spcAft>
                <a:spcPct val="0"/>
              </a:spcAft>
              <a:buNone/>
              <a:defRPr sz="1400" b="1">
                <a:solidFill>
                  <a:schemeClr val="tx1">
                    <a:tint val="75000"/>
                  </a:schemeClr>
                </a:solidFill>
                <a:latin typeface="+mn-lt"/>
              </a:defRPr>
            </a:lvl4pPr>
            <a:lvl5pPr marL="1828800" indent="0" algn="l" rtl="0" eaLnBrk="1" fontAlgn="base" hangingPunct="1">
              <a:spcBef>
                <a:spcPct val="20000"/>
              </a:spcBef>
              <a:spcAft>
                <a:spcPct val="0"/>
              </a:spcAft>
              <a:buNone/>
              <a:defRPr sz="1400" b="1">
                <a:solidFill>
                  <a:schemeClr val="tx1">
                    <a:tint val="75000"/>
                  </a:schemeClr>
                </a:solidFill>
                <a:latin typeface="+mn-lt"/>
              </a:defRPr>
            </a:lvl5pPr>
            <a:lvl6pPr marL="2286000" indent="0" algn="l" rtl="0" eaLnBrk="1" fontAlgn="base" hangingPunct="1">
              <a:spcBef>
                <a:spcPct val="20000"/>
              </a:spcBef>
              <a:spcAft>
                <a:spcPct val="0"/>
              </a:spcAft>
              <a:buNone/>
              <a:defRPr sz="1400">
                <a:solidFill>
                  <a:schemeClr val="tx1">
                    <a:tint val="75000"/>
                  </a:schemeClr>
                </a:solidFill>
                <a:latin typeface="+mn-lt"/>
              </a:defRPr>
            </a:lvl6pPr>
            <a:lvl7pPr marL="2743200" indent="0" algn="l" rtl="0" eaLnBrk="1" fontAlgn="base" hangingPunct="1">
              <a:spcBef>
                <a:spcPct val="20000"/>
              </a:spcBef>
              <a:spcAft>
                <a:spcPct val="0"/>
              </a:spcAft>
              <a:buNone/>
              <a:defRPr sz="1400">
                <a:solidFill>
                  <a:schemeClr val="tx1">
                    <a:tint val="75000"/>
                  </a:schemeClr>
                </a:solidFill>
                <a:latin typeface="+mn-lt"/>
              </a:defRPr>
            </a:lvl7pPr>
            <a:lvl8pPr marL="3200400" indent="0" algn="l" rtl="0" eaLnBrk="1" fontAlgn="base" hangingPunct="1">
              <a:spcBef>
                <a:spcPct val="20000"/>
              </a:spcBef>
              <a:spcAft>
                <a:spcPct val="0"/>
              </a:spcAft>
              <a:buNone/>
              <a:defRPr sz="1400">
                <a:solidFill>
                  <a:schemeClr val="tx1">
                    <a:tint val="75000"/>
                  </a:schemeClr>
                </a:solidFill>
                <a:latin typeface="+mn-lt"/>
              </a:defRPr>
            </a:lvl8pPr>
            <a:lvl9pPr marL="3657600" indent="0" algn="l" rtl="0" eaLnBrk="1" fontAlgn="base" hangingPunct="1">
              <a:spcBef>
                <a:spcPct val="20000"/>
              </a:spcBef>
              <a:spcAft>
                <a:spcPct val="0"/>
              </a:spcAft>
              <a:buNone/>
              <a:defRPr sz="1400">
                <a:solidFill>
                  <a:schemeClr val="tx1">
                    <a:tint val="75000"/>
                  </a:schemeClr>
                </a:solidFill>
                <a:latin typeface="+mn-lt"/>
              </a:defRPr>
            </a:lvl9pPr>
          </a:lstStyle>
          <a:p>
            <a:r>
              <a:rPr lang="en-US" sz="2400" dirty="0" smtClean="0">
                <a:solidFill>
                  <a:schemeClr val="tx1"/>
                </a:solidFill>
              </a:rPr>
              <a:t>Kari Pulli</a:t>
            </a:r>
          </a:p>
          <a:p>
            <a:r>
              <a:rPr lang="en-US" sz="2400" dirty="0" smtClean="0">
                <a:solidFill>
                  <a:schemeClr val="tx1"/>
                </a:solidFill>
              </a:rPr>
              <a:t>Senior Director</a:t>
            </a:r>
          </a:p>
          <a:p>
            <a:r>
              <a:rPr lang="en-US" sz="2400" dirty="0" smtClean="0">
                <a:solidFill>
                  <a:schemeClr val="tx1"/>
                </a:solidFill>
              </a:rPr>
              <a:t>NVIDIA Research</a:t>
            </a:r>
            <a:endParaRPr lang="en-US" sz="2400" dirty="0">
              <a:solidFill>
                <a:schemeClr val="tx1"/>
              </a:solidFill>
            </a:endParaRPr>
          </a:p>
        </p:txBody>
      </p:sp>
    </p:spTree>
    <p:extLst>
      <p:ext uri="{BB962C8B-B14F-4D97-AF65-F5344CB8AC3E}">
        <p14:creationId xmlns:p14="http://schemas.microsoft.com/office/powerpoint/2010/main" val="2069371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9650" name="Rectangle 2"/>
          <p:cNvSpPr>
            <a:spLocks noGrp="1" noChangeArrowheads="1"/>
          </p:cNvSpPr>
          <p:nvPr>
            <p:ph type="title"/>
          </p:nvPr>
        </p:nvSpPr>
        <p:spPr>
          <a:xfrm>
            <a:off x="457199" y="274652"/>
            <a:ext cx="7762283" cy="584776"/>
          </a:xfrm>
        </p:spPr>
        <p:txBody>
          <a:bodyPr/>
          <a:lstStyle/>
          <a:p>
            <a:r>
              <a:rPr lang="en-US" dirty="0" smtClean="0"/>
              <a:t>OpenGL ES 1.x Fixed </a:t>
            </a:r>
            <a:r>
              <a:rPr lang="en-US" dirty="0"/>
              <a:t>Function </a:t>
            </a:r>
            <a:r>
              <a:rPr lang="en-US" dirty="0" smtClean="0"/>
              <a:t>pipe</a:t>
            </a:r>
            <a:endParaRPr lang="en-US" dirty="0"/>
          </a:p>
        </p:txBody>
      </p:sp>
      <p:sp>
        <p:nvSpPr>
          <p:cNvPr id="4379651" name="AutoShape 3"/>
          <p:cNvSpPr>
            <a:spLocks noChangeArrowheads="1"/>
          </p:cNvSpPr>
          <p:nvPr/>
        </p:nvSpPr>
        <p:spPr bwMode="auto">
          <a:xfrm>
            <a:off x="381000" y="1828800"/>
            <a:ext cx="539750" cy="3060700"/>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API</a:t>
            </a:r>
            <a:endParaRPr lang="en-US" sz="1400" b="1">
              <a:solidFill>
                <a:schemeClr val="bg1"/>
              </a:solidFill>
              <a:latin typeface="Arial Narrow" charset="0"/>
            </a:endParaRPr>
          </a:p>
        </p:txBody>
      </p:sp>
      <p:sp>
        <p:nvSpPr>
          <p:cNvPr id="4379652" name="AutoShape 4"/>
          <p:cNvSpPr>
            <a:spLocks noChangeArrowheads="1"/>
          </p:cNvSpPr>
          <p:nvPr/>
        </p:nvSpPr>
        <p:spPr bwMode="auto">
          <a:xfrm>
            <a:off x="3441700" y="2728925"/>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Transform</a:t>
            </a:r>
          </a:p>
          <a:p>
            <a:pPr algn="ctr" eaLnBrk="0" hangingPunct="0">
              <a:lnSpc>
                <a:spcPct val="70000"/>
              </a:lnSpc>
            </a:pPr>
            <a:r>
              <a:rPr lang="en-GB" sz="1400" b="1">
                <a:solidFill>
                  <a:schemeClr val="bg1"/>
                </a:solidFill>
                <a:latin typeface="Arial Narrow" charset="0"/>
              </a:rPr>
              <a:t>and </a:t>
            </a:r>
          </a:p>
          <a:p>
            <a:pPr algn="ctr" eaLnBrk="0" hangingPunct="0">
              <a:lnSpc>
                <a:spcPct val="70000"/>
              </a:lnSpc>
            </a:pPr>
            <a:r>
              <a:rPr lang="en-GB" sz="1400" b="1">
                <a:solidFill>
                  <a:schemeClr val="bg1"/>
                </a:solidFill>
                <a:latin typeface="Arial Narrow" charset="0"/>
              </a:rPr>
              <a:t>Lighting</a:t>
            </a:r>
            <a:endParaRPr lang="en-US" sz="1400" b="1">
              <a:solidFill>
                <a:schemeClr val="bg1"/>
              </a:solidFill>
              <a:latin typeface="Arial Narrow" charset="0"/>
            </a:endParaRPr>
          </a:p>
        </p:txBody>
      </p:sp>
      <p:sp>
        <p:nvSpPr>
          <p:cNvPr id="4379653" name="AutoShape 5"/>
          <p:cNvSpPr>
            <a:spLocks noChangeArrowheads="1"/>
          </p:cNvSpPr>
          <p:nvPr/>
        </p:nvSpPr>
        <p:spPr bwMode="auto">
          <a:xfrm>
            <a:off x="6321425"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Rasterizer</a:t>
            </a:r>
            <a:endParaRPr lang="en-US" sz="1400" b="1">
              <a:solidFill>
                <a:schemeClr val="bg1"/>
              </a:solidFill>
              <a:latin typeface="Arial Narrow" charset="0"/>
            </a:endParaRPr>
          </a:p>
        </p:txBody>
      </p:sp>
      <p:sp>
        <p:nvSpPr>
          <p:cNvPr id="4379654" name="AutoShape 6"/>
          <p:cNvSpPr>
            <a:spLocks noChangeArrowheads="1"/>
          </p:cNvSpPr>
          <p:nvPr/>
        </p:nvSpPr>
        <p:spPr bwMode="auto">
          <a:xfrm>
            <a:off x="4881563"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Primitive</a:t>
            </a:r>
          </a:p>
          <a:p>
            <a:pPr algn="ctr" eaLnBrk="0" hangingPunct="0">
              <a:lnSpc>
                <a:spcPct val="70000"/>
              </a:lnSpc>
            </a:pPr>
            <a:r>
              <a:rPr lang="en-GB" sz="1400" b="1">
                <a:solidFill>
                  <a:schemeClr val="bg1"/>
                </a:solidFill>
                <a:latin typeface="Arial Narrow" charset="0"/>
              </a:rPr>
              <a:t>Assembly</a:t>
            </a:r>
            <a:endParaRPr lang="en-US" sz="1400" b="1">
              <a:solidFill>
                <a:schemeClr val="bg1"/>
              </a:solidFill>
              <a:latin typeface="Arial Narrow" charset="0"/>
            </a:endParaRPr>
          </a:p>
        </p:txBody>
      </p:sp>
      <p:sp>
        <p:nvSpPr>
          <p:cNvPr id="4379655" name="AutoShape 7"/>
          <p:cNvSpPr>
            <a:spLocks noChangeArrowheads="1"/>
          </p:cNvSpPr>
          <p:nvPr/>
        </p:nvSpPr>
        <p:spPr bwMode="auto">
          <a:xfrm>
            <a:off x="3441700"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Texture</a:t>
            </a:r>
          </a:p>
          <a:p>
            <a:pPr algn="ctr" eaLnBrk="0" hangingPunct="0">
              <a:lnSpc>
                <a:spcPct val="70000"/>
              </a:lnSpc>
            </a:pPr>
            <a:r>
              <a:rPr lang="en-GB" sz="1400" b="1">
                <a:solidFill>
                  <a:schemeClr val="bg1"/>
                </a:solidFill>
                <a:latin typeface="Arial Narrow" charset="0"/>
              </a:rPr>
              <a:t>Environment</a:t>
            </a:r>
            <a:endParaRPr lang="en-US" sz="1400" b="1">
              <a:solidFill>
                <a:schemeClr val="bg1"/>
              </a:solidFill>
              <a:latin typeface="Arial Narrow" charset="0"/>
            </a:endParaRPr>
          </a:p>
        </p:txBody>
      </p:sp>
      <p:sp>
        <p:nvSpPr>
          <p:cNvPr id="4379656" name="AutoShape 8"/>
          <p:cNvSpPr>
            <a:spLocks noChangeArrowheads="1"/>
          </p:cNvSpPr>
          <p:nvPr/>
        </p:nvSpPr>
        <p:spPr bwMode="auto">
          <a:xfrm>
            <a:off x="3440113" y="5608650"/>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Depth</a:t>
            </a:r>
          </a:p>
          <a:p>
            <a:pPr algn="ctr" eaLnBrk="0" hangingPunct="0">
              <a:lnSpc>
                <a:spcPct val="70000"/>
              </a:lnSpc>
            </a:pPr>
            <a:r>
              <a:rPr lang="en-GB" sz="1400" b="1">
                <a:solidFill>
                  <a:schemeClr val="bg1"/>
                </a:solidFill>
                <a:latin typeface="Arial Narrow" charset="0"/>
              </a:rPr>
              <a:t>Stencil</a:t>
            </a:r>
            <a:endParaRPr lang="en-US" sz="1400" b="1">
              <a:solidFill>
                <a:schemeClr val="bg1"/>
              </a:solidFill>
              <a:latin typeface="Arial Narrow" charset="0"/>
            </a:endParaRPr>
          </a:p>
        </p:txBody>
      </p:sp>
      <p:sp>
        <p:nvSpPr>
          <p:cNvPr id="4379657" name="AutoShape 9"/>
          <p:cNvSpPr>
            <a:spLocks noChangeArrowheads="1"/>
          </p:cNvSpPr>
          <p:nvPr/>
        </p:nvSpPr>
        <p:spPr bwMode="auto">
          <a:xfrm>
            <a:off x="4883150"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dirty="0" err="1" smtClean="0">
                <a:solidFill>
                  <a:schemeClr val="bg1"/>
                </a:solidFill>
                <a:latin typeface="Arial Narrow" charset="0"/>
              </a:rPr>
              <a:t>Color</a:t>
            </a:r>
            <a:endParaRPr lang="en-GB" sz="1400" b="1" dirty="0">
              <a:solidFill>
                <a:schemeClr val="bg1"/>
              </a:solidFill>
              <a:latin typeface="Arial Narrow" charset="0"/>
            </a:endParaRPr>
          </a:p>
          <a:p>
            <a:pPr algn="ctr" eaLnBrk="0" hangingPunct="0">
              <a:lnSpc>
                <a:spcPct val="70000"/>
              </a:lnSpc>
            </a:pPr>
            <a:r>
              <a:rPr lang="en-GB" sz="1400" b="1" dirty="0">
                <a:solidFill>
                  <a:schemeClr val="bg1"/>
                </a:solidFill>
                <a:latin typeface="Arial Narrow" charset="0"/>
              </a:rPr>
              <a:t>Sum</a:t>
            </a:r>
            <a:endParaRPr lang="en-US" sz="1400" b="1" dirty="0">
              <a:solidFill>
                <a:schemeClr val="bg1"/>
              </a:solidFill>
              <a:latin typeface="Arial Narrow" charset="0"/>
            </a:endParaRPr>
          </a:p>
        </p:txBody>
      </p:sp>
      <p:sp>
        <p:nvSpPr>
          <p:cNvPr id="4379658" name="AutoShape 10"/>
          <p:cNvSpPr>
            <a:spLocks noChangeArrowheads="1"/>
          </p:cNvSpPr>
          <p:nvPr/>
        </p:nvSpPr>
        <p:spPr bwMode="auto">
          <a:xfrm>
            <a:off x="2000250" y="5608650"/>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Alpha</a:t>
            </a:r>
          </a:p>
          <a:p>
            <a:pPr algn="ctr" eaLnBrk="0" hangingPunct="0">
              <a:lnSpc>
                <a:spcPct val="70000"/>
              </a:lnSpc>
            </a:pPr>
            <a:r>
              <a:rPr lang="en-GB" sz="1400" b="1">
                <a:solidFill>
                  <a:schemeClr val="bg1"/>
                </a:solidFill>
                <a:latin typeface="Arial Narrow" charset="0"/>
              </a:rPr>
              <a:t>Test</a:t>
            </a:r>
            <a:endParaRPr lang="en-US" sz="1400" b="1">
              <a:solidFill>
                <a:schemeClr val="bg1"/>
              </a:solidFill>
              <a:latin typeface="Arial Narrow" charset="0"/>
            </a:endParaRPr>
          </a:p>
        </p:txBody>
      </p:sp>
      <p:sp>
        <p:nvSpPr>
          <p:cNvPr id="4379659" name="AutoShape 11"/>
          <p:cNvSpPr>
            <a:spLocks noChangeArrowheads="1"/>
          </p:cNvSpPr>
          <p:nvPr/>
        </p:nvSpPr>
        <p:spPr bwMode="auto">
          <a:xfrm>
            <a:off x="6323013"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Fog</a:t>
            </a:r>
            <a:endParaRPr lang="en-US" sz="1400" b="1">
              <a:solidFill>
                <a:schemeClr val="bg1"/>
              </a:solidFill>
              <a:latin typeface="Arial Narrow" charset="0"/>
            </a:endParaRPr>
          </a:p>
        </p:txBody>
      </p:sp>
      <p:sp>
        <p:nvSpPr>
          <p:cNvPr id="4379660" name="AutoShape 12"/>
          <p:cNvSpPr>
            <a:spLocks noChangeArrowheads="1"/>
          </p:cNvSpPr>
          <p:nvPr/>
        </p:nvSpPr>
        <p:spPr bwMode="auto">
          <a:xfrm>
            <a:off x="6321425" y="5608650"/>
            <a:ext cx="1079500" cy="719137"/>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Dither</a:t>
            </a:r>
            <a:endParaRPr lang="en-US" sz="1400" b="1">
              <a:solidFill>
                <a:schemeClr val="bg1"/>
              </a:solidFill>
              <a:latin typeface="Arial Narrow" charset="0"/>
            </a:endParaRPr>
          </a:p>
        </p:txBody>
      </p:sp>
      <p:sp>
        <p:nvSpPr>
          <p:cNvPr id="4379661" name="AutoShape 13"/>
          <p:cNvSpPr>
            <a:spLocks noChangeArrowheads="1"/>
          </p:cNvSpPr>
          <p:nvPr/>
        </p:nvSpPr>
        <p:spPr bwMode="auto">
          <a:xfrm>
            <a:off x="4881563" y="5608650"/>
            <a:ext cx="1079500" cy="719137"/>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dirty="0" err="1" smtClean="0">
                <a:solidFill>
                  <a:schemeClr val="bg1"/>
                </a:solidFill>
                <a:latin typeface="Arial Narrow" charset="0"/>
              </a:rPr>
              <a:t>Color</a:t>
            </a:r>
            <a:endParaRPr lang="en-GB" sz="1400" b="1" dirty="0">
              <a:solidFill>
                <a:schemeClr val="bg1"/>
              </a:solidFill>
              <a:latin typeface="Arial Narrow" charset="0"/>
            </a:endParaRPr>
          </a:p>
          <a:p>
            <a:pPr algn="ctr" eaLnBrk="0" hangingPunct="0">
              <a:lnSpc>
                <a:spcPct val="70000"/>
              </a:lnSpc>
            </a:pPr>
            <a:r>
              <a:rPr lang="en-GB" sz="1400" b="1" dirty="0">
                <a:solidFill>
                  <a:schemeClr val="bg1"/>
                </a:solidFill>
                <a:latin typeface="Arial Narrow" charset="0"/>
              </a:rPr>
              <a:t>Buffer</a:t>
            </a:r>
          </a:p>
          <a:p>
            <a:pPr algn="ctr" eaLnBrk="0" hangingPunct="0">
              <a:lnSpc>
                <a:spcPct val="70000"/>
              </a:lnSpc>
            </a:pPr>
            <a:r>
              <a:rPr lang="en-GB" sz="1400" b="1" dirty="0">
                <a:solidFill>
                  <a:schemeClr val="bg1"/>
                </a:solidFill>
                <a:latin typeface="Arial Narrow" charset="0"/>
              </a:rPr>
              <a:t>Blend</a:t>
            </a:r>
            <a:endParaRPr lang="en-US" sz="1400" b="1" dirty="0">
              <a:solidFill>
                <a:schemeClr val="bg1"/>
              </a:solidFill>
              <a:latin typeface="Arial Narrow" charset="0"/>
            </a:endParaRPr>
          </a:p>
        </p:txBody>
      </p:sp>
      <p:sp>
        <p:nvSpPr>
          <p:cNvPr id="4379662" name="AutoShape 14"/>
          <p:cNvSpPr>
            <a:spLocks noChangeArrowheads="1"/>
          </p:cNvSpPr>
          <p:nvPr/>
        </p:nvSpPr>
        <p:spPr bwMode="auto">
          <a:xfrm>
            <a:off x="1281113" y="3808418"/>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Vertex</a:t>
            </a:r>
          </a:p>
          <a:p>
            <a:pPr algn="ctr" eaLnBrk="0" hangingPunct="0">
              <a:lnSpc>
                <a:spcPct val="70000"/>
              </a:lnSpc>
            </a:pPr>
            <a:r>
              <a:rPr lang="en-GB" sz="1400" b="1">
                <a:solidFill>
                  <a:schemeClr val="bg1"/>
                </a:solidFill>
                <a:latin typeface="Arial Narrow" charset="0"/>
              </a:rPr>
              <a:t>Buffer</a:t>
            </a:r>
          </a:p>
          <a:p>
            <a:pPr algn="ctr" eaLnBrk="0" hangingPunct="0">
              <a:lnSpc>
                <a:spcPct val="70000"/>
              </a:lnSpc>
            </a:pPr>
            <a:r>
              <a:rPr lang="en-GB" sz="1400" b="1">
                <a:solidFill>
                  <a:schemeClr val="bg1"/>
                </a:solidFill>
                <a:latin typeface="Arial Narrow" charset="0"/>
              </a:rPr>
              <a:t>Objects</a:t>
            </a:r>
            <a:endParaRPr lang="en-US" sz="1400" b="1">
              <a:solidFill>
                <a:schemeClr val="bg1"/>
              </a:solidFill>
              <a:latin typeface="Arial Narrow" charset="0"/>
            </a:endParaRPr>
          </a:p>
        </p:txBody>
      </p:sp>
      <p:cxnSp>
        <p:nvCxnSpPr>
          <p:cNvPr id="4379663" name="AutoShape 15"/>
          <p:cNvCxnSpPr>
            <a:cxnSpLocks noChangeShapeType="1"/>
            <a:stCxn id="4379675" idx="3"/>
            <a:endCxn id="4379674" idx="1"/>
          </p:cNvCxnSpPr>
          <p:nvPr/>
        </p:nvCxnSpPr>
        <p:spPr bwMode="auto">
          <a:xfrm flipH="1">
            <a:off x="1639893" y="4529944"/>
            <a:ext cx="6124576" cy="1438275"/>
          </a:xfrm>
          <a:prstGeom prst="bentConnector5">
            <a:avLst>
              <a:gd name="adj1" fmla="val -3445"/>
              <a:gd name="adj2" fmla="val 50000"/>
              <a:gd name="adj3" fmla="val 103445"/>
            </a:avLst>
          </a:prstGeom>
          <a:noFill/>
          <a:ln w="127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79664" name="AutoShape 16"/>
          <p:cNvCxnSpPr>
            <a:cxnSpLocks noChangeShapeType="1"/>
            <a:stCxn id="4379677" idx="3"/>
            <a:endCxn id="4379676" idx="1"/>
          </p:cNvCxnSpPr>
          <p:nvPr/>
        </p:nvCxnSpPr>
        <p:spPr bwMode="auto">
          <a:xfrm flipH="1">
            <a:off x="3082931" y="3090074"/>
            <a:ext cx="4679949" cy="1439863"/>
          </a:xfrm>
          <a:prstGeom prst="bentConnector5">
            <a:avLst>
              <a:gd name="adj1" fmla="val -4509"/>
              <a:gd name="adj2" fmla="val 50000"/>
              <a:gd name="adj3" fmla="val 104509"/>
            </a:avLst>
          </a:prstGeom>
          <a:noFill/>
          <a:ln w="127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79665" name="AutoShape 17"/>
          <p:cNvSpPr>
            <a:spLocks noChangeArrowheads="1"/>
          </p:cNvSpPr>
          <p:nvPr/>
        </p:nvSpPr>
        <p:spPr bwMode="auto">
          <a:xfrm>
            <a:off x="2360613" y="2851378"/>
            <a:ext cx="1081087" cy="504393"/>
          </a:xfrm>
          <a:prstGeom prst="rightArrow">
            <a:avLst>
              <a:gd name="adj1" fmla="val 50000"/>
              <a:gd name="adj2" fmla="val 69207"/>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lnSpc>
                <a:spcPct val="70000"/>
              </a:lnSpc>
            </a:pPr>
            <a:r>
              <a:rPr lang="en-GB" sz="1400" b="1">
                <a:latin typeface="Arial Narrow" charset="0"/>
              </a:rPr>
              <a:t>Vertices</a:t>
            </a:r>
            <a:endParaRPr lang="en-US" sz="1400" b="1">
              <a:latin typeface="Arial Narrow" charset="0"/>
            </a:endParaRPr>
          </a:p>
        </p:txBody>
      </p:sp>
      <p:sp>
        <p:nvSpPr>
          <p:cNvPr id="4379666" name="AutoShape 18"/>
          <p:cNvSpPr>
            <a:spLocks noChangeArrowheads="1"/>
          </p:cNvSpPr>
          <p:nvPr/>
        </p:nvSpPr>
        <p:spPr bwMode="auto">
          <a:xfrm>
            <a:off x="1641481" y="3406061"/>
            <a:ext cx="358775" cy="444341"/>
          </a:xfrm>
          <a:prstGeom prst="upDownArrow">
            <a:avLst>
              <a:gd name="adj1" fmla="val 50000"/>
              <a:gd name="adj2" fmla="val 20089"/>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7" name="AutoShape 19"/>
          <p:cNvSpPr>
            <a:spLocks noChangeArrowheads="1"/>
          </p:cNvSpPr>
          <p:nvPr/>
        </p:nvSpPr>
        <p:spPr bwMode="auto">
          <a:xfrm>
            <a:off x="4521206" y="2723249"/>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8" name="AutoShape 20"/>
          <p:cNvSpPr>
            <a:spLocks noChangeArrowheads="1"/>
          </p:cNvSpPr>
          <p:nvPr/>
        </p:nvSpPr>
        <p:spPr bwMode="auto">
          <a:xfrm>
            <a:off x="5961063" y="2723249"/>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9" name="AutoShape 21"/>
          <p:cNvSpPr>
            <a:spLocks noChangeArrowheads="1"/>
          </p:cNvSpPr>
          <p:nvPr/>
        </p:nvSpPr>
        <p:spPr bwMode="auto">
          <a:xfrm>
            <a:off x="4522788" y="4163112"/>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0" name="AutoShape 22"/>
          <p:cNvSpPr>
            <a:spLocks noChangeArrowheads="1"/>
          </p:cNvSpPr>
          <p:nvPr/>
        </p:nvSpPr>
        <p:spPr bwMode="auto">
          <a:xfrm>
            <a:off x="5964238" y="4163112"/>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1" name="AutoShape 23"/>
          <p:cNvSpPr>
            <a:spLocks noChangeArrowheads="1"/>
          </p:cNvSpPr>
          <p:nvPr/>
        </p:nvSpPr>
        <p:spPr bwMode="auto">
          <a:xfrm>
            <a:off x="3079756" y="5602974"/>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2" name="AutoShape 24"/>
          <p:cNvSpPr>
            <a:spLocks noChangeArrowheads="1"/>
          </p:cNvSpPr>
          <p:nvPr/>
        </p:nvSpPr>
        <p:spPr bwMode="auto">
          <a:xfrm>
            <a:off x="4519613" y="5602974"/>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3" name="AutoShape 25"/>
          <p:cNvSpPr>
            <a:spLocks noChangeArrowheads="1"/>
          </p:cNvSpPr>
          <p:nvPr/>
        </p:nvSpPr>
        <p:spPr bwMode="auto">
          <a:xfrm>
            <a:off x="5961063" y="5602974"/>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4" name="AutoShape 26"/>
          <p:cNvSpPr>
            <a:spLocks noChangeArrowheads="1"/>
          </p:cNvSpPr>
          <p:nvPr/>
        </p:nvSpPr>
        <p:spPr bwMode="auto">
          <a:xfrm>
            <a:off x="1639888" y="5601387"/>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5" name="AutoShape 27"/>
          <p:cNvSpPr>
            <a:spLocks noChangeArrowheads="1"/>
          </p:cNvSpPr>
          <p:nvPr/>
        </p:nvSpPr>
        <p:spPr bwMode="auto">
          <a:xfrm>
            <a:off x="7404106" y="416311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6" name="AutoShape 28"/>
          <p:cNvSpPr>
            <a:spLocks noChangeArrowheads="1"/>
          </p:cNvSpPr>
          <p:nvPr/>
        </p:nvSpPr>
        <p:spPr bwMode="auto">
          <a:xfrm>
            <a:off x="3082931" y="416311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7" name="AutoShape 29"/>
          <p:cNvSpPr>
            <a:spLocks noChangeArrowheads="1"/>
          </p:cNvSpPr>
          <p:nvPr/>
        </p:nvSpPr>
        <p:spPr bwMode="auto">
          <a:xfrm>
            <a:off x="7402513" y="2723249"/>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8" name="AutoShape 30"/>
          <p:cNvSpPr>
            <a:spLocks noChangeArrowheads="1"/>
          </p:cNvSpPr>
          <p:nvPr/>
        </p:nvSpPr>
        <p:spPr bwMode="auto">
          <a:xfrm>
            <a:off x="5241931" y="2238664"/>
            <a:ext cx="358775" cy="440769"/>
          </a:xfrm>
          <a:prstGeom prst="downArrow">
            <a:avLst>
              <a:gd name="adj1" fmla="val 50000"/>
              <a:gd name="adj2" fmla="val 37611"/>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9" name="Rectangle 31"/>
          <p:cNvSpPr>
            <a:spLocks noChangeArrowheads="1"/>
          </p:cNvSpPr>
          <p:nvPr/>
        </p:nvSpPr>
        <p:spPr bwMode="auto">
          <a:xfrm>
            <a:off x="1730375" y="2182855"/>
            <a:ext cx="3690938" cy="253916"/>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lnSpc>
                <a:spcPct val="70000"/>
              </a:lnSpc>
            </a:pPr>
            <a:r>
              <a:rPr lang="en-GB" sz="1400" b="1">
                <a:latin typeface="Arial Narrow" charset="0"/>
              </a:rPr>
              <a:t>Triangles/Lines/Points</a:t>
            </a:r>
            <a:endParaRPr lang="en-US" sz="1400" b="1">
              <a:latin typeface="Arial Narrow" charset="0"/>
            </a:endParaRPr>
          </a:p>
        </p:txBody>
      </p:sp>
      <p:sp>
        <p:nvSpPr>
          <p:cNvPr id="4379680" name="AutoShape 32"/>
          <p:cNvSpPr>
            <a:spLocks noChangeArrowheads="1"/>
          </p:cNvSpPr>
          <p:nvPr/>
        </p:nvSpPr>
        <p:spPr bwMode="auto">
          <a:xfrm>
            <a:off x="1281113"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Primitive</a:t>
            </a:r>
          </a:p>
          <a:p>
            <a:pPr algn="ctr" eaLnBrk="0" hangingPunct="0">
              <a:lnSpc>
                <a:spcPct val="70000"/>
              </a:lnSpc>
            </a:pPr>
            <a:r>
              <a:rPr lang="en-GB" sz="1400" b="1">
                <a:solidFill>
                  <a:schemeClr val="bg1"/>
                </a:solidFill>
                <a:latin typeface="Arial Narrow" charset="0"/>
              </a:rPr>
              <a:t>Processing</a:t>
            </a:r>
            <a:endParaRPr lang="en-US" sz="1400" b="1">
              <a:solidFill>
                <a:schemeClr val="bg1"/>
              </a:solidFill>
              <a:latin typeface="Arial Narrow" charset="0"/>
            </a:endParaRPr>
          </a:p>
        </p:txBody>
      </p:sp>
      <p:sp>
        <p:nvSpPr>
          <p:cNvPr id="4379681" name="AutoShape 33"/>
          <p:cNvSpPr>
            <a:spLocks noChangeArrowheads="1"/>
          </p:cNvSpPr>
          <p:nvPr/>
        </p:nvSpPr>
        <p:spPr bwMode="auto">
          <a:xfrm>
            <a:off x="920756" y="272166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82" name="Rectangle 34"/>
          <p:cNvSpPr>
            <a:spLocks noChangeArrowheads="1"/>
          </p:cNvSpPr>
          <p:nvPr/>
        </p:nvSpPr>
        <p:spPr bwMode="auto">
          <a:xfrm>
            <a:off x="1730375" y="2296597"/>
            <a:ext cx="184666" cy="369332"/>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379683" name="Rectangle 35"/>
          <p:cNvSpPr>
            <a:spLocks noChangeArrowheads="1"/>
          </p:cNvSpPr>
          <p:nvPr/>
        </p:nvSpPr>
        <p:spPr bwMode="auto">
          <a:xfrm>
            <a:off x="7761288" y="5608638"/>
            <a:ext cx="1022350" cy="730250"/>
          </a:xfrm>
          <a:prstGeom prst="rect">
            <a:avLst/>
          </a:prstGeom>
          <a:solidFill>
            <a:srgbClr val="FF0000"/>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Frame Buffer</a:t>
            </a:r>
            <a:endParaRPr lang="en-US" sz="1400" b="1">
              <a:solidFill>
                <a:schemeClr val="bg1"/>
              </a:solidFill>
              <a:latin typeface="Arial Narrow" charset="0"/>
            </a:endParaRPr>
          </a:p>
        </p:txBody>
      </p:sp>
      <p:sp>
        <p:nvSpPr>
          <p:cNvPr id="4379684" name="AutoShape 36"/>
          <p:cNvSpPr>
            <a:spLocks noChangeArrowheads="1"/>
          </p:cNvSpPr>
          <p:nvPr/>
        </p:nvSpPr>
        <p:spPr bwMode="auto">
          <a:xfrm>
            <a:off x="7400931" y="5647424"/>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995693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ate06.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524" y="1058209"/>
            <a:ext cx="7680476" cy="5799790"/>
          </a:xfrm>
          <a:prstGeom prst="rect">
            <a:avLst/>
          </a:prstGeom>
        </p:spPr>
      </p:pic>
      <p:sp>
        <p:nvSpPr>
          <p:cNvPr id="2" name="Title 1"/>
          <p:cNvSpPr>
            <a:spLocks noGrp="1"/>
          </p:cNvSpPr>
          <p:nvPr>
            <p:ph type="title"/>
          </p:nvPr>
        </p:nvSpPr>
        <p:spPr/>
        <p:txBody>
          <a:bodyPr/>
          <a:lstStyle/>
          <a:p>
            <a:r>
              <a:rPr lang="en-US" dirty="0" smtClean="0"/>
              <a:t>… add texture maps, shadows, …</a:t>
            </a:r>
            <a:endParaRPr lang="en-US" dirty="0"/>
          </a:p>
        </p:txBody>
      </p:sp>
    </p:spTree>
    <p:extLst>
      <p:ext uri="{BB962C8B-B14F-4D97-AF65-F5344CB8AC3E}">
        <p14:creationId xmlns:p14="http://schemas.microsoft.com/office/powerpoint/2010/main" val="648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9650" name="Rectangle 2"/>
          <p:cNvSpPr>
            <a:spLocks noGrp="1" noChangeArrowheads="1"/>
          </p:cNvSpPr>
          <p:nvPr>
            <p:ph type="title"/>
          </p:nvPr>
        </p:nvSpPr>
        <p:spPr>
          <a:xfrm>
            <a:off x="457199" y="274652"/>
            <a:ext cx="7762283" cy="584776"/>
          </a:xfrm>
        </p:spPr>
        <p:txBody>
          <a:bodyPr/>
          <a:lstStyle/>
          <a:p>
            <a:r>
              <a:rPr lang="en-US" dirty="0" smtClean="0"/>
              <a:t>OpenGL ES 1.x Fixed </a:t>
            </a:r>
            <a:r>
              <a:rPr lang="en-US" dirty="0"/>
              <a:t>Function </a:t>
            </a:r>
            <a:r>
              <a:rPr lang="en-US" dirty="0" smtClean="0"/>
              <a:t>pipe</a:t>
            </a:r>
            <a:endParaRPr lang="en-US" dirty="0"/>
          </a:p>
        </p:txBody>
      </p:sp>
      <p:sp>
        <p:nvSpPr>
          <p:cNvPr id="4379651" name="AutoShape 3"/>
          <p:cNvSpPr>
            <a:spLocks noChangeArrowheads="1"/>
          </p:cNvSpPr>
          <p:nvPr/>
        </p:nvSpPr>
        <p:spPr bwMode="auto">
          <a:xfrm>
            <a:off x="381000" y="1828800"/>
            <a:ext cx="539750" cy="3060700"/>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API</a:t>
            </a:r>
            <a:endParaRPr lang="en-US" sz="1400" b="1">
              <a:solidFill>
                <a:schemeClr val="bg1"/>
              </a:solidFill>
              <a:latin typeface="Arial Narrow" charset="0"/>
            </a:endParaRPr>
          </a:p>
        </p:txBody>
      </p:sp>
      <p:sp>
        <p:nvSpPr>
          <p:cNvPr id="4379652" name="AutoShape 4"/>
          <p:cNvSpPr>
            <a:spLocks noChangeArrowheads="1"/>
          </p:cNvSpPr>
          <p:nvPr/>
        </p:nvSpPr>
        <p:spPr bwMode="auto">
          <a:xfrm>
            <a:off x="3441700" y="2728925"/>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Transform</a:t>
            </a:r>
          </a:p>
          <a:p>
            <a:pPr algn="ctr" eaLnBrk="0" hangingPunct="0">
              <a:lnSpc>
                <a:spcPct val="70000"/>
              </a:lnSpc>
            </a:pPr>
            <a:r>
              <a:rPr lang="en-GB" sz="1400" b="1">
                <a:solidFill>
                  <a:schemeClr val="bg1"/>
                </a:solidFill>
                <a:latin typeface="Arial Narrow" charset="0"/>
              </a:rPr>
              <a:t>and </a:t>
            </a:r>
          </a:p>
          <a:p>
            <a:pPr algn="ctr" eaLnBrk="0" hangingPunct="0">
              <a:lnSpc>
                <a:spcPct val="70000"/>
              </a:lnSpc>
            </a:pPr>
            <a:r>
              <a:rPr lang="en-GB" sz="1400" b="1">
                <a:solidFill>
                  <a:schemeClr val="bg1"/>
                </a:solidFill>
                <a:latin typeface="Arial Narrow" charset="0"/>
              </a:rPr>
              <a:t>Lighting</a:t>
            </a:r>
            <a:endParaRPr lang="en-US" sz="1400" b="1">
              <a:solidFill>
                <a:schemeClr val="bg1"/>
              </a:solidFill>
              <a:latin typeface="Arial Narrow" charset="0"/>
            </a:endParaRPr>
          </a:p>
        </p:txBody>
      </p:sp>
      <p:sp>
        <p:nvSpPr>
          <p:cNvPr id="4379653" name="AutoShape 5"/>
          <p:cNvSpPr>
            <a:spLocks noChangeArrowheads="1"/>
          </p:cNvSpPr>
          <p:nvPr/>
        </p:nvSpPr>
        <p:spPr bwMode="auto">
          <a:xfrm>
            <a:off x="6321425"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Rasterizer</a:t>
            </a:r>
            <a:endParaRPr lang="en-US" sz="1400" b="1">
              <a:solidFill>
                <a:schemeClr val="bg1"/>
              </a:solidFill>
              <a:latin typeface="Arial Narrow" charset="0"/>
            </a:endParaRPr>
          </a:p>
        </p:txBody>
      </p:sp>
      <p:sp>
        <p:nvSpPr>
          <p:cNvPr id="4379654" name="AutoShape 6"/>
          <p:cNvSpPr>
            <a:spLocks noChangeArrowheads="1"/>
          </p:cNvSpPr>
          <p:nvPr/>
        </p:nvSpPr>
        <p:spPr bwMode="auto">
          <a:xfrm>
            <a:off x="4881563"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Primitive</a:t>
            </a:r>
          </a:p>
          <a:p>
            <a:pPr algn="ctr" eaLnBrk="0" hangingPunct="0">
              <a:lnSpc>
                <a:spcPct val="70000"/>
              </a:lnSpc>
            </a:pPr>
            <a:r>
              <a:rPr lang="en-GB" sz="1400" b="1">
                <a:solidFill>
                  <a:schemeClr val="bg1"/>
                </a:solidFill>
                <a:latin typeface="Arial Narrow" charset="0"/>
              </a:rPr>
              <a:t>Assembly</a:t>
            </a:r>
            <a:endParaRPr lang="en-US" sz="1400" b="1">
              <a:solidFill>
                <a:schemeClr val="bg1"/>
              </a:solidFill>
              <a:latin typeface="Arial Narrow" charset="0"/>
            </a:endParaRPr>
          </a:p>
        </p:txBody>
      </p:sp>
      <p:sp>
        <p:nvSpPr>
          <p:cNvPr id="4379655" name="AutoShape 7"/>
          <p:cNvSpPr>
            <a:spLocks noChangeArrowheads="1"/>
          </p:cNvSpPr>
          <p:nvPr/>
        </p:nvSpPr>
        <p:spPr bwMode="auto">
          <a:xfrm>
            <a:off x="3441700"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Texture</a:t>
            </a:r>
          </a:p>
          <a:p>
            <a:pPr algn="ctr" eaLnBrk="0" hangingPunct="0">
              <a:lnSpc>
                <a:spcPct val="70000"/>
              </a:lnSpc>
            </a:pPr>
            <a:r>
              <a:rPr lang="en-GB" sz="1400" b="1">
                <a:solidFill>
                  <a:schemeClr val="bg1"/>
                </a:solidFill>
                <a:latin typeface="Arial Narrow" charset="0"/>
              </a:rPr>
              <a:t>Environment</a:t>
            </a:r>
            <a:endParaRPr lang="en-US" sz="1400" b="1">
              <a:solidFill>
                <a:schemeClr val="bg1"/>
              </a:solidFill>
              <a:latin typeface="Arial Narrow" charset="0"/>
            </a:endParaRPr>
          </a:p>
        </p:txBody>
      </p:sp>
      <p:sp>
        <p:nvSpPr>
          <p:cNvPr id="4379656" name="AutoShape 8"/>
          <p:cNvSpPr>
            <a:spLocks noChangeArrowheads="1"/>
          </p:cNvSpPr>
          <p:nvPr/>
        </p:nvSpPr>
        <p:spPr bwMode="auto">
          <a:xfrm>
            <a:off x="3440113" y="5608650"/>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Depth</a:t>
            </a:r>
          </a:p>
          <a:p>
            <a:pPr algn="ctr" eaLnBrk="0" hangingPunct="0">
              <a:lnSpc>
                <a:spcPct val="70000"/>
              </a:lnSpc>
            </a:pPr>
            <a:r>
              <a:rPr lang="en-GB" sz="1400" b="1">
                <a:solidFill>
                  <a:schemeClr val="bg1"/>
                </a:solidFill>
                <a:latin typeface="Arial Narrow" charset="0"/>
              </a:rPr>
              <a:t>Stencil</a:t>
            </a:r>
            <a:endParaRPr lang="en-US" sz="1400" b="1">
              <a:solidFill>
                <a:schemeClr val="bg1"/>
              </a:solidFill>
              <a:latin typeface="Arial Narrow" charset="0"/>
            </a:endParaRPr>
          </a:p>
        </p:txBody>
      </p:sp>
      <p:sp>
        <p:nvSpPr>
          <p:cNvPr id="4379657" name="AutoShape 9"/>
          <p:cNvSpPr>
            <a:spLocks noChangeArrowheads="1"/>
          </p:cNvSpPr>
          <p:nvPr/>
        </p:nvSpPr>
        <p:spPr bwMode="auto">
          <a:xfrm>
            <a:off x="4883150"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dirty="0" err="1" smtClean="0">
                <a:solidFill>
                  <a:schemeClr val="bg1"/>
                </a:solidFill>
                <a:latin typeface="Arial Narrow" charset="0"/>
              </a:rPr>
              <a:t>Color</a:t>
            </a:r>
            <a:endParaRPr lang="en-GB" sz="1400" b="1" dirty="0">
              <a:solidFill>
                <a:schemeClr val="bg1"/>
              </a:solidFill>
              <a:latin typeface="Arial Narrow" charset="0"/>
            </a:endParaRPr>
          </a:p>
          <a:p>
            <a:pPr algn="ctr" eaLnBrk="0" hangingPunct="0">
              <a:lnSpc>
                <a:spcPct val="70000"/>
              </a:lnSpc>
            </a:pPr>
            <a:r>
              <a:rPr lang="en-GB" sz="1400" b="1" dirty="0">
                <a:solidFill>
                  <a:schemeClr val="bg1"/>
                </a:solidFill>
                <a:latin typeface="Arial Narrow" charset="0"/>
              </a:rPr>
              <a:t>Sum</a:t>
            </a:r>
            <a:endParaRPr lang="en-US" sz="1400" b="1" dirty="0">
              <a:solidFill>
                <a:schemeClr val="bg1"/>
              </a:solidFill>
              <a:latin typeface="Arial Narrow" charset="0"/>
            </a:endParaRPr>
          </a:p>
        </p:txBody>
      </p:sp>
      <p:sp>
        <p:nvSpPr>
          <p:cNvPr id="4379658" name="AutoShape 10"/>
          <p:cNvSpPr>
            <a:spLocks noChangeArrowheads="1"/>
          </p:cNvSpPr>
          <p:nvPr/>
        </p:nvSpPr>
        <p:spPr bwMode="auto">
          <a:xfrm>
            <a:off x="2000250" y="5608650"/>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Alpha</a:t>
            </a:r>
          </a:p>
          <a:p>
            <a:pPr algn="ctr" eaLnBrk="0" hangingPunct="0">
              <a:lnSpc>
                <a:spcPct val="70000"/>
              </a:lnSpc>
            </a:pPr>
            <a:r>
              <a:rPr lang="en-GB" sz="1400" b="1">
                <a:solidFill>
                  <a:schemeClr val="bg1"/>
                </a:solidFill>
                <a:latin typeface="Arial Narrow" charset="0"/>
              </a:rPr>
              <a:t>Test</a:t>
            </a:r>
            <a:endParaRPr lang="en-US" sz="1400" b="1">
              <a:solidFill>
                <a:schemeClr val="bg1"/>
              </a:solidFill>
              <a:latin typeface="Arial Narrow" charset="0"/>
            </a:endParaRPr>
          </a:p>
        </p:txBody>
      </p:sp>
      <p:sp>
        <p:nvSpPr>
          <p:cNvPr id="4379659" name="AutoShape 11"/>
          <p:cNvSpPr>
            <a:spLocks noChangeArrowheads="1"/>
          </p:cNvSpPr>
          <p:nvPr/>
        </p:nvSpPr>
        <p:spPr bwMode="auto">
          <a:xfrm>
            <a:off x="6323013"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Fog</a:t>
            </a:r>
            <a:endParaRPr lang="en-US" sz="1400" b="1">
              <a:solidFill>
                <a:schemeClr val="bg1"/>
              </a:solidFill>
              <a:latin typeface="Arial Narrow" charset="0"/>
            </a:endParaRPr>
          </a:p>
        </p:txBody>
      </p:sp>
      <p:sp>
        <p:nvSpPr>
          <p:cNvPr id="4379660" name="AutoShape 12"/>
          <p:cNvSpPr>
            <a:spLocks noChangeArrowheads="1"/>
          </p:cNvSpPr>
          <p:nvPr/>
        </p:nvSpPr>
        <p:spPr bwMode="auto">
          <a:xfrm>
            <a:off x="6321425" y="5608650"/>
            <a:ext cx="1079500" cy="719137"/>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Dither</a:t>
            </a:r>
            <a:endParaRPr lang="en-US" sz="1400" b="1">
              <a:solidFill>
                <a:schemeClr val="bg1"/>
              </a:solidFill>
              <a:latin typeface="Arial Narrow" charset="0"/>
            </a:endParaRPr>
          </a:p>
        </p:txBody>
      </p:sp>
      <p:sp>
        <p:nvSpPr>
          <p:cNvPr id="4379661" name="AutoShape 13"/>
          <p:cNvSpPr>
            <a:spLocks noChangeArrowheads="1"/>
          </p:cNvSpPr>
          <p:nvPr/>
        </p:nvSpPr>
        <p:spPr bwMode="auto">
          <a:xfrm>
            <a:off x="4881563" y="5608650"/>
            <a:ext cx="1079500" cy="719137"/>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dirty="0" err="1" smtClean="0">
                <a:solidFill>
                  <a:schemeClr val="bg1"/>
                </a:solidFill>
                <a:latin typeface="Arial Narrow" charset="0"/>
              </a:rPr>
              <a:t>Color</a:t>
            </a:r>
            <a:endParaRPr lang="en-GB" sz="1400" b="1" dirty="0">
              <a:solidFill>
                <a:schemeClr val="bg1"/>
              </a:solidFill>
              <a:latin typeface="Arial Narrow" charset="0"/>
            </a:endParaRPr>
          </a:p>
          <a:p>
            <a:pPr algn="ctr" eaLnBrk="0" hangingPunct="0">
              <a:lnSpc>
                <a:spcPct val="70000"/>
              </a:lnSpc>
            </a:pPr>
            <a:r>
              <a:rPr lang="en-GB" sz="1400" b="1" dirty="0">
                <a:solidFill>
                  <a:schemeClr val="bg1"/>
                </a:solidFill>
                <a:latin typeface="Arial Narrow" charset="0"/>
              </a:rPr>
              <a:t>Buffer</a:t>
            </a:r>
          </a:p>
          <a:p>
            <a:pPr algn="ctr" eaLnBrk="0" hangingPunct="0">
              <a:lnSpc>
                <a:spcPct val="70000"/>
              </a:lnSpc>
            </a:pPr>
            <a:r>
              <a:rPr lang="en-GB" sz="1400" b="1" dirty="0">
                <a:solidFill>
                  <a:schemeClr val="bg1"/>
                </a:solidFill>
                <a:latin typeface="Arial Narrow" charset="0"/>
              </a:rPr>
              <a:t>Blend</a:t>
            </a:r>
            <a:endParaRPr lang="en-US" sz="1400" b="1" dirty="0">
              <a:solidFill>
                <a:schemeClr val="bg1"/>
              </a:solidFill>
              <a:latin typeface="Arial Narrow" charset="0"/>
            </a:endParaRPr>
          </a:p>
        </p:txBody>
      </p:sp>
      <p:sp>
        <p:nvSpPr>
          <p:cNvPr id="4379662" name="AutoShape 14"/>
          <p:cNvSpPr>
            <a:spLocks noChangeArrowheads="1"/>
          </p:cNvSpPr>
          <p:nvPr/>
        </p:nvSpPr>
        <p:spPr bwMode="auto">
          <a:xfrm>
            <a:off x="1281113" y="3808418"/>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Vertex</a:t>
            </a:r>
          </a:p>
          <a:p>
            <a:pPr algn="ctr" eaLnBrk="0" hangingPunct="0">
              <a:lnSpc>
                <a:spcPct val="70000"/>
              </a:lnSpc>
            </a:pPr>
            <a:r>
              <a:rPr lang="en-GB" sz="1400" b="1">
                <a:solidFill>
                  <a:schemeClr val="bg1"/>
                </a:solidFill>
                <a:latin typeface="Arial Narrow" charset="0"/>
              </a:rPr>
              <a:t>Buffer</a:t>
            </a:r>
          </a:p>
          <a:p>
            <a:pPr algn="ctr" eaLnBrk="0" hangingPunct="0">
              <a:lnSpc>
                <a:spcPct val="70000"/>
              </a:lnSpc>
            </a:pPr>
            <a:r>
              <a:rPr lang="en-GB" sz="1400" b="1">
                <a:solidFill>
                  <a:schemeClr val="bg1"/>
                </a:solidFill>
                <a:latin typeface="Arial Narrow" charset="0"/>
              </a:rPr>
              <a:t>Objects</a:t>
            </a:r>
            <a:endParaRPr lang="en-US" sz="1400" b="1">
              <a:solidFill>
                <a:schemeClr val="bg1"/>
              </a:solidFill>
              <a:latin typeface="Arial Narrow" charset="0"/>
            </a:endParaRPr>
          </a:p>
        </p:txBody>
      </p:sp>
      <p:cxnSp>
        <p:nvCxnSpPr>
          <p:cNvPr id="4379663" name="AutoShape 15"/>
          <p:cNvCxnSpPr>
            <a:cxnSpLocks noChangeShapeType="1"/>
            <a:stCxn id="4379675" idx="3"/>
            <a:endCxn id="4379674" idx="1"/>
          </p:cNvCxnSpPr>
          <p:nvPr/>
        </p:nvCxnSpPr>
        <p:spPr bwMode="auto">
          <a:xfrm flipH="1">
            <a:off x="1639893" y="4529944"/>
            <a:ext cx="6124576" cy="1438275"/>
          </a:xfrm>
          <a:prstGeom prst="bentConnector5">
            <a:avLst>
              <a:gd name="adj1" fmla="val -3445"/>
              <a:gd name="adj2" fmla="val 50000"/>
              <a:gd name="adj3" fmla="val 103445"/>
            </a:avLst>
          </a:prstGeom>
          <a:noFill/>
          <a:ln w="127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79664" name="AutoShape 16"/>
          <p:cNvCxnSpPr>
            <a:cxnSpLocks noChangeShapeType="1"/>
            <a:stCxn id="4379677" idx="3"/>
            <a:endCxn id="4379676" idx="1"/>
          </p:cNvCxnSpPr>
          <p:nvPr/>
        </p:nvCxnSpPr>
        <p:spPr bwMode="auto">
          <a:xfrm flipH="1">
            <a:off x="3082931" y="3090074"/>
            <a:ext cx="4679949" cy="1439863"/>
          </a:xfrm>
          <a:prstGeom prst="bentConnector5">
            <a:avLst>
              <a:gd name="adj1" fmla="val -4509"/>
              <a:gd name="adj2" fmla="val 50000"/>
              <a:gd name="adj3" fmla="val 104509"/>
            </a:avLst>
          </a:prstGeom>
          <a:noFill/>
          <a:ln w="127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79665" name="AutoShape 17"/>
          <p:cNvSpPr>
            <a:spLocks noChangeArrowheads="1"/>
          </p:cNvSpPr>
          <p:nvPr/>
        </p:nvSpPr>
        <p:spPr bwMode="auto">
          <a:xfrm>
            <a:off x="2360613" y="2851378"/>
            <a:ext cx="1081087" cy="504393"/>
          </a:xfrm>
          <a:prstGeom prst="rightArrow">
            <a:avLst>
              <a:gd name="adj1" fmla="val 50000"/>
              <a:gd name="adj2" fmla="val 69207"/>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lnSpc>
                <a:spcPct val="70000"/>
              </a:lnSpc>
            </a:pPr>
            <a:r>
              <a:rPr lang="en-GB" sz="1400" b="1">
                <a:latin typeface="Arial Narrow" charset="0"/>
              </a:rPr>
              <a:t>Vertices</a:t>
            </a:r>
            <a:endParaRPr lang="en-US" sz="1400" b="1">
              <a:latin typeface="Arial Narrow" charset="0"/>
            </a:endParaRPr>
          </a:p>
        </p:txBody>
      </p:sp>
      <p:sp>
        <p:nvSpPr>
          <p:cNvPr id="4379666" name="AutoShape 18"/>
          <p:cNvSpPr>
            <a:spLocks noChangeArrowheads="1"/>
          </p:cNvSpPr>
          <p:nvPr/>
        </p:nvSpPr>
        <p:spPr bwMode="auto">
          <a:xfrm>
            <a:off x="1641481" y="3406061"/>
            <a:ext cx="358775" cy="444341"/>
          </a:xfrm>
          <a:prstGeom prst="upDownArrow">
            <a:avLst>
              <a:gd name="adj1" fmla="val 50000"/>
              <a:gd name="adj2" fmla="val 20089"/>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7" name="AutoShape 19"/>
          <p:cNvSpPr>
            <a:spLocks noChangeArrowheads="1"/>
          </p:cNvSpPr>
          <p:nvPr/>
        </p:nvSpPr>
        <p:spPr bwMode="auto">
          <a:xfrm>
            <a:off x="4521206" y="2723249"/>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8" name="AutoShape 20"/>
          <p:cNvSpPr>
            <a:spLocks noChangeArrowheads="1"/>
          </p:cNvSpPr>
          <p:nvPr/>
        </p:nvSpPr>
        <p:spPr bwMode="auto">
          <a:xfrm>
            <a:off x="5961063" y="2723249"/>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9" name="AutoShape 21"/>
          <p:cNvSpPr>
            <a:spLocks noChangeArrowheads="1"/>
          </p:cNvSpPr>
          <p:nvPr/>
        </p:nvSpPr>
        <p:spPr bwMode="auto">
          <a:xfrm>
            <a:off x="4522788" y="4163112"/>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0" name="AutoShape 22"/>
          <p:cNvSpPr>
            <a:spLocks noChangeArrowheads="1"/>
          </p:cNvSpPr>
          <p:nvPr/>
        </p:nvSpPr>
        <p:spPr bwMode="auto">
          <a:xfrm>
            <a:off x="5964238" y="4163112"/>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1" name="AutoShape 23"/>
          <p:cNvSpPr>
            <a:spLocks noChangeArrowheads="1"/>
          </p:cNvSpPr>
          <p:nvPr/>
        </p:nvSpPr>
        <p:spPr bwMode="auto">
          <a:xfrm>
            <a:off x="3079756" y="5602974"/>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2" name="AutoShape 24"/>
          <p:cNvSpPr>
            <a:spLocks noChangeArrowheads="1"/>
          </p:cNvSpPr>
          <p:nvPr/>
        </p:nvSpPr>
        <p:spPr bwMode="auto">
          <a:xfrm>
            <a:off x="4519613" y="5602974"/>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3" name="AutoShape 25"/>
          <p:cNvSpPr>
            <a:spLocks noChangeArrowheads="1"/>
          </p:cNvSpPr>
          <p:nvPr/>
        </p:nvSpPr>
        <p:spPr bwMode="auto">
          <a:xfrm>
            <a:off x="5961063" y="5602974"/>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4" name="AutoShape 26"/>
          <p:cNvSpPr>
            <a:spLocks noChangeArrowheads="1"/>
          </p:cNvSpPr>
          <p:nvPr/>
        </p:nvSpPr>
        <p:spPr bwMode="auto">
          <a:xfrm>
            <a:off x="1639888" y="5601387"/>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5" name="AutoShape 27"/>
          <p:cNvSpPr>
            <a:spLocks noChangeArrowheads="1"/>
          </p:cNvSpPr>
          <p:nvPr/>
        </p:nvSpPr>
        <p:spPr bwMode="auto">
          <a:xfrm>
            <a:off x="7404106" y="416311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6" name="AutoShape 28"/>
          <p:cNvSpPr>
            <a:spLocks noChangeArrowheads="1"/>
          </p:cNvSpPr>
          <p:nvPr/>
        </p:nvSpPr>
        <p:spPr bwMode="auto">
          <a:xfrm>
            <a:off x="3082931" y="416311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7" name="AutoShape 29"/>
          <p:cNvSpPr>
            <a:spLocks noChangeArrowheads="1"/>
          </p:cNvSpPr>
          <p:nvPr/>
        </p:nvSpPr>
        <p:spPr bwMode="auto">
          <a:xfrm>
            <a:off x="7402513" y="2723249"/>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8" name="AutoShape 30"/>
          <p:cNvSpPr>
            <a:spLocks noChangeArrowheads="1"/>
          </p:cNvSpPr>
          <p:nvPr/>
        </p:nvSpPr>
        <p:spPr bwMode="auto">
          <a:xfrm>
            <a:off x="5241931" y="2238664"/>
            <a:ext cx="358775" cy="440769"/>
          </a:xfrm>
          <a:prstGeom prst="downArrow">
            <a:avLst>
              <a:gd name="adj1" fmla="val 50000"/>
              <a:gd name="adj2" fmla="val 37611"/>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9" name="Rectangle 31"/>
          <p:cNvSpPr>
            <a:spLocks noChangeArrowheads="1"/>
          </p:cNvSpPr>
          <p:nvPr/>
        </p:nvSpPr>
        <p:spPr bwMode="auto">
          <a:xfrm>
            <a:off x="1730375" y="2182855"/>
            <a:ext cx="3690938" cy="253916"/>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lnSpc>
                <a:spcPct val="70000"/>
              </a:lnSpc>
            </a:pPr>
            <a:r>
              <a:rPr lang="en-GB" sz="1400" b="1">
                <a:latin typeface="Arial Narrow" charset="0"/>
              </a:rPr>
              <a:t>Triangles/Lines/Points</a:t>
            </a:r>
            <a:endParaRPr lang="en-US" sz="1400" b="1">
              <a:latin typeface="Arial Narrow" charset="0"/>
            </a:endParaRPr>
          </a:p>
        </p:txBody>
      </p:sp>
      <p:sp>
        <p:nvSpPr>
          <p:cNvPr id="4379680" name="AutoShape 32"/>
          <p:cNvSpPr>
            <a:spLocks noChangeArrowheads="1"/>
          </p:cNvSpPr>
          <p:nvPr/>
        </p:nvSpPr>
        <p:spPr bwMode="auto">
          <a:xfrm>
            <a:off x="1281113"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Primitive</a:t>
            </a:r>
          </a:p>
          <a:p>
            <a:pPr algn="ctr" eaLnBrk="0" hangingPunct="0">
              <a:lnSpc>
                <a:spcPct val="70000"/>
              </a:lnSpc>
            </a:pPr>
            <a:r>
              <a:rPr lang="en-GB" sz="1400" b="1">
                <a:solidFill>
                  <a:schemeClr val="bg1"/>
                </a:solidFill>
                <a:latin typeface="Arial Narrow" charset="0"/>
              </a:rPr>
              <a:t>Processing</a:t>
            </a:r>
            <a:endParaRPr lang="en-US" sz="1400" b="1">
              <a:solidFill>
                <a:schemeClr val="bg1"/>
              </a:solidFill>
              <a:latin typeface="Arial Narrow" charset="0"/>
            </a:endParaRPr>
          </a:p>
        </p:txBody>
      </p:sp>
      <p:sp>
        <p:nvSpPr>
          <p:cNvPr id="4379681" name="AutoShape 33"/>
          <p:cNvSpPr>
            <a:spLocks noChangeArrowheads="1"/>
          </p:cNvSpPr>
          <p:nvPr/>
        </p:nvSpPr>
        <p:spPr bwMode="auto">
          <a:xfrm>
            <a:off x="920756" y="272166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82" name="Rectangle 34"/>
          <p:cNvSpPr>
            <a:spLocks noChangeArrowheads="1"/>
          </p:cNvSpPr>
          <p:nvPr/>
        </p:nvSpPr>
        <p:spPr bwMode="auto">
          <a:xfrm>
            <a:off x="1730375" y="2296597"/>
            <a:ext cx="184666" cy="369332"/>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379683" name="Rectangle 35"/>
          <p:cNvSpPr>
            <a:spLocks noChangeArrowheads="1"/>
          </p:cNvSpPr>
          <p:nvPr/>
        </p:nvSpPr>
        <p:spPr bwMode="auto">
          <a:xfrm>
            <a:off x="7761288" y="5608638"/>
            <a:ext cx="1022350" cy="730250"/>
          </a:xfrm>
          <a:prstGeom prst="rect">
            <a:avLst/>
          </a:prstGeom>
          <a:solidFill>
            <a:srgbClr val="FF0000"/>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Frame Buffer</a:t>
            </a:r>
            <a:endParaRPr lang="en-US" sz="1400" b="1">
              <a:solidFill>
                <a:schemeClr val="bg1"/>
              </a:solidFill>
              <a:latin typeface="Arial Narrow" charset="0"/>
            </a:endParaRPr>
          </a:p>
        </p:txBody>
      </p:sp>
      <p:sp>
        <p:nvSpPr>
          <p:cNvPr id="4379684" name="AutoShape 36"/>
          <p:cNvSpPr>
            <a:spLocks noChangeArrowheads="1"/>
          </p:cNvSpPr>
          <p:nvPr/>
        </p:nvSpPr>
        <p:spPr bwMode="auto">
          <a:xfrm>
            <a:off x="7400931" y="5647424"/>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995693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What is OpenGL ES?</a:t>
            </a:r>
          </a:p>
        </p:txBody>
      </p:sp>
      <p:sp>
        <p:nvSpPr>
          <p:cNvPr id="69635" name="Rectangle 3"/>
          <p:cNvSpPr>
            <a:spLocks noGrp="1" noChangeArrowheads="1"/>
          </p:cNvSpPr>
          <p:nvPr>
            <p:ph type="body" idx="1"/>
          </p:nvPr>
        </p:nvSpPr>
        <p:spPr/>
        <p:txBody>
          <a:bodyPr/>
          <a:lstStyle/>
          <a:p>
            <a:r>
              <a:rPr lang="en-US" dirty="0">
                <a:cs typeface="Arial" charset="0"/>
              </a:rPr>
              <a:t>OpenGL </a:t>
            </a:r>
            <a:r>
              <a:rPr lang="en-US" dirty="0" smtClean="0">
                <a:cs typeface="Arial" charset="0"/>
              </a:rPr>
              <a:t>was </a:t>
            </a:r>
            <a:r>
              <a:rPr lang="en-US" dirty="0">
                <a:cs typeface="Arial" charset="0"/>
              </a:rPr>
              <a:t>just too big for Embedded Systems with limited resources </a:t>
            </a:r>
          </a:p>
          <a:p>
            <a:pPr lvl="1"/>
            <a:r>
              <a:rPr lang="en-US" dirty="0">
                <a:cs typeface="Arial" charset="0"/>
              </a:rPr>
              <a:t>memory footprint, floating point </a:t>
            </a:r>
            <a:r>
              <a:rPr lang="en-US" dirty="0" smtClean="0">
                <a:cs typeface="Arial" charset="0"/>
              </a:rPr>
              <a:t>HW</a:t>
            </a:r>
          </a:p>
          <a:p>
            <a:pPr lvl="1"/>
            <a:endParaRPr lang="en-US" dirty="0">
              <a:cs typeface="Arial" charset="0"/>
            </a:endParaRPr>
          </a:p>
          <a:p>
            <a:r>
              <a:rPr lang="en-US" dirty="0"/>
              <a:t>Create a </a:t>
            </a:r>
            <a:r>
              <a:rPr lang="en-US" dirty="0" smtClean="0"/>
              <a:t>more </a:t>
            </a:r>
            <a:r>
              <a:rPr lang="en-US" dirty="0"/>
              <a:t>compact API</a:t>
            </a:r>
            <a:endParaRPr lang="en-US" dirty="0">
              <a:cs typeface="Arial" charset="0"/>
            </a:endParaRPr>
          </a:p>
          <a:p>
            <a:pPr lvl="1"/>
            <a:r>
              <a:rPr lang="en-US" dirty="0">
                <a:cs typeface="Arial" charset="0"/>
              </a:rPr>
              <a:t>mostly a subset of OpenGL</a:t>
            </a:r>
          </a:p>
          <a:p>
            <a:pPr lvl="1"/>
            <a:r>
              <a:rPr lang="en-US" dirty="0">
                <a:cs typeface="Arial" charset="0"/>
              </a:rPr>
              <a:t>that can still do almost all OpenGL </a:t>
            </a:r>
            <a:r>
              <a:rPr lang="en-US" dirty="0" smtClean="0">
                <a:cs typeface="Arial" charset="0"/>
              </a:rPr>
              <a:t>can</a:t>
            </a:r>
            <a:endParaRPr lang="en-US" dirty="0">
              <a:cs typeface="Arial" charset="0"/>
            </a:endParaRPr>
          </a:p>
          <a:p>
            <a:pPr lvl="1"/>
            <a:r>
              <a:rPr lang="en-US" dirty="0" smtClean="0">
                <a:cs typeface="Arial" charset="0"/>
              </a:rPr>
              <a:t>the work was done at </a:t>
            </a:r>
            <a:r>
              <a:rPr lang="en-US" dirty="0" err="1" smtClean="0">
                <a:cs typeface="Arial" charset="0"/>
              </a:rPr>
              <a:t>Khronos</a:t>
            </a:r>
            <a:endParaRPr lang="en-US" dirty="0">
              <a:cs typeface="Arial" charset="0"/>
            </a:endParaRPr>
          </a:p>
          <a:p>
            <a:endParaRPr lang="en-US" dirty="0" smtClean="0"/>
          </a:p>
          <a:p>
            <a:r>
              <a:rPr lang="en-US" dirty="0" smtClean="0"/>
              <a:t>Nokia prototyped such a subset in 2002</a:t>
            </a:r>
            <a:endParaRPr lang="en-US" dirty="0"/>
          </a:p>
        </p:txBody>
      </p:sp>
      <p:pic>
        <p:nvPicPr>
          <p:cNvPr id="69637" name="Picture 5" descr="qd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759" y="2025221"/>
            <a:ext cx="1166173" cy="800934"/>
          </a:xfrm>
          <a:prstGeom prst="rect">
            <a:avLst/>
          </a:prstGeom>
          <a:noFill/>
          <a:extLst>
            <a:ext uri="{909E8E84-426E-40dd-AFC4-6F175D3DCCD1}">
              <a14:hiddenFill xmlns:a14="http://schemas.microsoft.com/office/drawing/2010/main">
                <a:solidFill>
                  <a:srgbClr val="FFFFFF"/>
                </a:solidFill>
              </a14:hiddenFill>
            </a:ext>
          </a:extLst>
        </p:spPr>
      </p:pic>
      <p:pic>
        <p:nvPicPr>
          <p:cNvPr id="69640" name="Picture 8" descr="OpenGL_ES_Logo_wht P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1885" y="0"/>
            <a:ext cx="2562116" cy="9555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creen shot 2011-09-03 at 18.03.42 .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2095" y="3460463"/>
            <a:ext cx="2781905" cy="861493"/>
          </a:xfrm>
          <a:prstGeom prst="rect">
            <a:avLst/>
          </a:prstGeom>
        </p:spPr>
      </p:pic>
      <p:grpSp>
        <p:nvGrpSpPr>
          <p:cNvPr id="7" name="Group 6"/>
          <p:cNvGrpSpPr>
            <a:grpSpLocks/>
          </p:cNvGrpSpPr>
          <p:nvPr/>
        </p:nvGrpSpPr>
        <p:grpSpPr bwMode="auto">
          <a:xfrm>
            <a:off x="3628577" y="5313229"/>
            <a:ext cx="3120723" cy="1496643"/>
            <a:chOff x="950" y="2589"/>
            <a:chExt cx="2282" cy="1010"/>
          </a:xfrm>
        </p:grpSpPr>
        <p:grpSp>
          <p:nvGrpSpPr>
            <p:cNvPr id="8" name="Group 7"/>
            <p:cNvGrpSpPr>
              <a:grpSpLocks/>
            </p:cNvGrpSpPr>
            <p:nvPr/>
          </p:nvGrpSpPr>
          <p:grpSpPr bwMode="auto">
            <a:xfrm>
              <a:off x="969" y="2591"/>
              <a:ext cx="2244" cy="1008"/>
              <a:chOff x="4788" y="3404"/>
              <a:chExt cx="1428" cy="672"/>
            </a:xfrm>
          </p:grpSpPr>
          <p:pic>
            <p:nvPicPr>
              <p:cNvPr id="10" name="Picture 8" descr="clip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 y="3411"/>
                <a:ext cx="706" cy="65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9" descr="clip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 y="3404"/>
                <a:ext cx="724" cy="67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0"/>
              <p:cNvSpPr>
                <a:spLocks noChangeArrowheads="1"/>
              </p:cNvSpPr>
              <p:nvPr/>
            </p:nvSpPr>
            <p:spPr bwMode="auto">
              <a:xfrm>
                <a:off x="4792" y="3412"/>
                <a:ext cx="1424" cy="66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9" name="Rectangle 11"/>
            <p:cNvSpPr>
              <a:spLocks noChangeArrowheads="1"/>
            </p:cNvSpPr>
            <p:nvPr/>
          </p:nvSpPr>
          <p:spPr bwMode="auto">
            <a:xfrm>
              <a:off x="950" y="2589"/>
              <a:ext cx="2282" cy="1002"/>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13" name="Picture 4" descr="telepho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5148" y="4386187"/>
            <a:ext cx="1582737"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000453"/>
      </p:ext>
    </p:extLst>
  </p:cSld>
  <p:clrMapOvr>
    <a:masterClrMapping/>
  </p:clrMapOvr>
  <p:transition xmlns:p14="http://schemas.microsoft.com/office/powerpoint/2010/main" advTm="3500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635">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635">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63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63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dirty="0" smtClean="0"/>
              <a:t>OpenGL ES 1.0</a:t>
            </a:r>
            <a:endParaRPr lang="en-US" dirty="0"/>
          </a:p>
        </p:txBody>
      </p:sp>
      <p:sp>
        <p:nvSpPr>
          <p:cNvPr id="77827" name="Rectangle 3"/>
          <p:cNvSpPr>
            <a:spLocks noGrp="1" noChangeArrowheads="1"/>
          </p:cNvSpPr>
          <p:nvPr>
            <p:ph type="body" idx="1"/>
          </p:nvPr>
        </p:nvSpPr>
        <p:spPr/>
        <p:txBody>
          <a:bodyPr/>
          <a:lstStyle/>
          <a:p>
            <a:r>
              <a:rPr lang="en-US" dirty="0" smtClean="0"/>
              <a:t>Simplify OpenGL 1.3</a:t>
            </a:r>
          </a:p>
          <a:p>
            <a:pPr lvl="1"/>
            <a:r>
              <a:rPr lang="en-US" dirty="0" smtClean="0"/>
              <a:t>remove </a:t>
            </a:r>
            <a:r>
              <a:rPr lang="en-US" dirty="0"/>
              <a:t>old complex functionality</a:t>
            </a:r>
          </a:p>
          <a:p>
            <a:pPr lvl="2"/>
            <a:r>
              <a:rPr lang="en-US" dirty="0" err="1"/>
              <a:t>glBegin</a:t>
            </a:r>
            <a:r>
              <a:rPr lang="en-US" dirty="0"/>
              <a:t> – </a:t>
            </a:r>
            <a:r>
              <a:rPr lang="en-US" dirty="0" err="1"/>
              <a:t>glEnd</a:t>
            </a:r>
            <a:r>
              <a:rPr lang="en-US" dirty="0"/>
              <a:t> (</a:t>
            </a:r>
            <a:r>
              <a:rPr lang="en-US" b="1" dirty="0"/>
              <a:t>OUT</a:t>
            </a:r>
            <a:r>
              <a:rPr lang="en-US" dirty="0"/>
              <a:t>); vertex arrays (</a:t>
            </a:r>
            <a:r>
              <a:rPr lang="en-US" b="1" dirty="0"/>
              <a:t>IN</a:t>
            </a:r>
            <a:r>
              <a:rPr lang="en-US" dirty="0"/>
              <a:t>)</a:t>
            </a:r>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r>
              <a:rPr lang="en-US" dirty="0" smtClean="0"/>
              <a:t>keep almost all the functionality</a:t>
            </a:r>
          </a:p>
          <a:p>
            <a:pPr lvl="2"/>
            <a:r>
              <a:rPr lang="en-US" dirty="0" smtClean="0"/>
              <a:t>lights, projections, 2D textures, …</a:t>
            </a:r>
          </a:p>
          <a:p>
            <a:r>
              <a:rPr lang="en-US" dirty="0" smtClean="0"/>
              <a:t>Shipped in 2004 (mostly SW engines)</a:t>
            </a:r>
          </a:p>
          <a:p>
            <a:pPr marL="0" indent="0">
              <a:buNone/>
            </a:pPr>
            <a:endParaRPr lang="en-US" dirty="0" smtClean="0"/>
          </a:p>
          <a:p>
            <a:pPr marL="571500" lvl="1" indent="0">
              <a:buNone/>
            </a:pPr>
            <a:endParaRPr lang="en-US" dirty="0"/>
          </a:p>
          <a:p>
            <a:endParaRPr lang="en-US" dirty="0"/>
          </a:p>
        </p:txBody>
      </p:sp>
      <p:sp>
        <p:nvSpPr>
          <p:cNvPr id="77828" name="Rectangle 4"/>
          <p:cNvSpPr>
            <a:spLocks noChangeArrowheads="1"/>
          </p:cNvSpPr>
          <p:nvPr/>
        </p:nvSpPr>
        <p:spPr bwMode="auto">
          <a:xfrm>
            <a:off x="76200" y="2783668"/>
            <a:ext cx="3513138" cy="20764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762000" eaLnBrk="0" hangingPunct="0">
              <a:lnSpc>
                <a:spcPct val="90000"/>
              </a:lnSpc>
            </a:pPr>
            <a:r>
              <a:rPr lang="en-US" b="1">
                <a:latin typeface="Courier New" charset="0"/>
              </a:rPr>
              <a:t>glBegin(GL_POLYGON);</a:t>
            </a:r>
            <a:r>
              <a:rPr lang="en-US" b="1">
                <a:solidFill>
                  <a:srgbClr val="676767"/>
                </a:solidFill>
                <a:latin typeface="Courier New" charset="0"/>
              </a:rPr>
              <a:t/>
            </a:r>
            <a:br>
              <a:rPr lang="en-US" b="1">
                <a:solidFill>
                  <a:srgbClr val="676767"/>
                </a:solidFill>
                <a:latin typeface="Courier New" charset="0"/>
              </a:rPr>
            </a:br>
            <a:r>
              <a:rPr lang="en-US" b="1">
                <a:solidFill>
                  <a:srgbClr val="FF3300"/>
                </a:solidFill>
                <a:latin typeface="Courier New" charset="0"/>
              </a:rPr>
              <a:t>glColor3f (1, 0, 0);</a:t>
            </a:r>
            <a:br>
              <a:rPr lang="en-US" b="1">
                <a:solidFill>
                  <a:srgbClr val="FF3300"/>
                </a:solidFill>
                <a:latin typeface="Courier New" charset="0"/>
              </a:rPr>
            </a:br>
            <a:r>
              <a:rPr lang="en-US" b="1">
                <a:latin typeface="Courier New" charset="0"/>
              </a:rPr>
              <a:t>glVertex3f(-.5, .5, .5);</a:t>
            </a:r>
            <a:br>
              <a:rPr lang="en-US" b="1">
                <a:latin typeface="Courier New" charset="0"/>
              </a:rPr>
            </a:br>
            <a:r>
              <a:rPr lang="en-US" b="1">
                <a:latin typeface="Courier New" charset="0"/>
              </a:rPr>
              <a:t>glVertex3f( .5, .5, .5);</a:t>
            </a:r>
            <a:br>
              <a:rPr lang="en-US" b="1">
                <a:latin typeface="Courier New" charset="0"/>
              </a:rPr>
            </a:br>
            <a:r>
              <a:rPr lang="en-US" b="1">
                <a:solidFill>
                  <a:srgbClr val="00CC00"/>
                </a:solidFill>
                <a:latin typeface="Courier New" charset="0"/>
              </a:rPr>
              <a:t>glColor3f (0, 1, 0);</a:t>
            </a:r>
            <a:r>
              <a:rPr lang="en-US" b="1">
                <a:latin typeface="Courier New" charset="0"/>
              </a:rPr>
              <a:t/>
            </a:r>
            <a:br>
              <a:rPr lang="en-US" b="1">
                <a:latin typeface="Courier New" charset="0"/>
              </a:rPr>
            </a:br>
            <a:r>
              <a:rPr lang="en-US" b="1">
                <a:latin typeface="Courier New" charset="0"/>
              </a:rPr>
              <a:t>glVertex3f( .5,-.5, .5);</a:t>
            </a:r>
            <a:br>
              <a:rPr lang="en-US" b="1">
                <a:latin typeface="Courier New" charset="0"/>
              </a:rPr>
            </a:br>
            <a:r>
              <a:rPr lang="en-US" b="1">
                <a:latin typeface="Courier New" charset="0"/>
              </a:rPr>
              <a:t>glVertex3f(-.5,-.5, .5);</a:t>
            </a:r>
            <a:br>
              <a:rPr lang="en-US" b="1">
                <a:latin typeface="Courier New" charset="0"/>
              </a:rPr>
            </a:br>
            <a:r>
              <a:rPr lang="en-US" b="1">
                <a:latin typeface="Courier New" charset="0"/>
              </a:rPr>
              <a:t>glEnd();</a:t>
            </a:r>
          </a:p>
        </p:txBody>
      </p:sp>
      <p:sp>
        <p:nvSpPr>
          <p:cNvPr id="77829" name="Rectangle 5"/>
          <p:cNvSpPr>
            <a:spLocks noChangeArrowheads="1"/>
          </p:cNvSpPr>
          <p:nvPr/>
        </p:nvSpPr>
        <p:spPr bwMode="auto">
          <a:xfrm>
            <a:off x="3657606" y="2436005"/>
            <a:ext cx="5432425" cy="28194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762000" eaLnBrk="0" hangingPunct="0">
              <a:lnSpc>
                <a:spcPct val="90000"/>
              </a:lnSpc>
            </a:pPr>
            <a:r>
              <a:rPr lang="en-US" b="1">
                <a:latin typeface="Courier New" charset="0"/>
              </a:rPr>
              <a:t>static const GLbyte verts[4 * 3] =</a:t>
            </a:r>
          </a:p>
          <a:p>
            <a:pPr defTabSz="762000" eaLnBrk="0" hangingPunct="0">
              <a:lnSpc>
                <a:spcPct val="90000"/>
              </a:lnSpc>
            </a:pPr>
            <a:r>
              <a:rPr lang="en-US" b="1">
                <a:latin typeface="Courier New" charset="0"/>
              </a:rPr>
              <a:t>{    -1,  1,  1,      1,  1,  1,</a:t>
            </a:r>
          </a:p>
          <a:p>
            <a:pPr defTabSz="762000" eaLnBrk="0" hangingPunct="0">
              <a:lnSpc>
                <a:spcPct val="90000"/>
              </a:lnSpc>
            </a:pPr>
            <a:r>
              <a:rPr lang="en-US" b="1">
                <a:latin typeface="Courier New" charset="0"/>
              </a:rPr>
              <a:t>      1, -1,  1,     -1, -1,  1 };</a:t>
            </a:r>
          </a:p>
          <a:p>
            <a:pPr defTabSz="762000" eaLnBrk="0" hangingPunct="0">
              <a:lnSpc>
                <a:spcPct val="90000"/>
              </a:lnSpc>
            </a:pPr>
            <a:r>
              <a:rPr lang="en-US" b="1">
                <a:latin typeface="Courier New" charset="0"/>
              </a:rPr>
              <a:t>static const GLubyte colors[4 * 3] =</a:t>
            </a:r>
          </a:p>
          <a:p>
            <a:pPr defTabSz="762000" eaLnBrk="0" hangingPunct="0">
              <a:lnSpc>
                <a:spcPct val="90000"/>
              </a:lnSpc>
            </a:pPr>
            <a:r>
              <a:rPr lang="en-US" b="1">
                <a:latin typeface="Courier New" charset="0"/>
              </a:rPr>
              <a:t>{   </a:t>
            </a:r>
            <a:r>
              <a:rPr lang="en-US" b="1">
                <a:solidFill>
                  <a:srgbClr val="FF3300"/>
                </a:solidFill>
                <a:latin typeface="Courier New" charset="0"/>
              </a:rPr>
              <a:t>255,  0,  0,	   255,  0,  0,</a:t>
            </a:r>
          </a:p>
          <a:p>
            <a:pPr defTabSz="762000" eaLnBrk="0" hangingPunct="0">
              <a:lnSpc>
                <a:spcPct val="90000"/>
              </a:lnSpc>
            </a:pPr>
            <a:r>
              <a:rPr lang="en-US" b="1">
                <a:latin typeface="Courier New" charset="0"/>
              </a:rPr>
              <a:t>      </a:t>
            </a:r>
            <a:r>
              <a:rPr lang="en-US" b="1">
                <a:solidFill>
                  <a:srgbClr val="00CC00"/>
                </a:solidFill>
                <a:latin typeface="Courier New" charset="0"/>
              </a:rPr>
              <a:t>0,255,  0,	     0,255,  0 </a:t>
            </a:r>
            <a:r>
              <a:rPr lang="en-US" b="1">
                <a:latin typeface="Courier New" charset="0"/>
              </a:rPr>
              <a:t>};</a:t>
            </a:r>
          </a:p>
          <a:p>
            <a:pPr defTabSz="762000" eaLnBrk="0" hangingPunct="0">
              <a:lnSpc>
                <a:spcPct val="90000"/>
              </a:lnSpc>
            </a:pPr>
            <a:r>
              <a:rPr lang="en-US" b="1">
                <a:latin typeface="Courier New" charset="0"/>
              </a:rPr>
              <a:t>glVertexPointer( 3,GL_BYTE,0, verts );</a:t>
            </a:r>
          </a:p>
          <a:p>
            <a:pPr defTabSz="762000" eaLnBrk="0" hangingPunct="0">
              <a:lnSpc>
                <a:spcPct val="90000"/>
              </a:lnSpc>
            </a:pPr>
            <a:r>
              <a:rPr lang="en-US" b="1">
                <a:latin typeface="Courier New" charset="0"/>
              </a:rPr>
              <a:t>glColorPointerf( 3,GL_UNSIGNED_BYTE,</a:t>
            </a:r>
          </a:p>
          <a:p>
            <a:pPr defTabSz="762000" eaLnBrk="0" hangingPunct="0">
              <a:lnSpc>
                <a:spcPct val="90000"/>
              </a:lnSpc>
            </a:pPr>
            <a:r>
              <a:rPr lang="en-US" b="1">
                <a:latin typeface="Courier New" charset="0"/>
              </a:rPr>
              <a:t>                 0, colors ); </a:t>
            </a:r>
          </a:p>
          <a:p>
            <a:pPr defTabSz="762000" eaLnBrk="0" hangingPunct="0">
              <a:lnSpc>
                <a:spcPct val="90000"/>
              </a:lnSpc>
            </a:pPr>
            <a:r>
              <a:rPr lang="en-US" b="1">
                <a:latin typeface="Courier New" charset="0"/>
              </a:rPr>
              <a:t>glDrawArrays( GL_TRIANGLE_STRIP, </a:t>
            </a:r>
          </a:p>
          <a:p>
            <a:pPr defTabSz="762000" eaLnBrk="0" hangingPunct="0">
              <a:lnSpc>
                <a:spcPct val="90000"/>
              </a:lnSpc>
            </a:pPr>
            <a:r>
              <a:rPr lang="en-US" b="1">
                <a:latin typeface="Courier New" charset="0"/>
              </a:rPr>
              <a:t>              0, 4 );</a:t>
            </a:r>
          </a:p>
        </p:txBody>
      </p:sp>
      <p:grpSp>
        <p:nvGrpSpPr>
          <p:cNvPr id="77830" name="Group 6"/>
          <p:cNvGrpSpPr>
            <a:grpSpLocks/>
          </p:cNvGrpSpPr>
          <p:nvPr/>
        </p:nvGrpSpPr>
        <p:grpSpPr bwMode="auto">
          <a:xfrm>
            <a:off x="125413" y="2512211"/>
            <a:ext cx="3519487" cy="2854325"/>
            <a:chOff x="196" y="2114"/>
            <a:chExt cx="2217" cy="1798"/>
          </a:xfrm>
        </p:grpSpPr>
        <p:sp>
          <p:nvSpPr>
            <p:cNvPr id="77831" name="Line 7"/>
            <p:cNvSpPr>
              <a:spLocks noChangeShapeType="1"/>
            </p:cNvSpPr>
            <p:nvPr/>
          </p:nvSpPr>
          <p:spPr bwMode="auto">
            <a:xfrm flipV="1">
              <a:off x="196" y="2125"/>
              <a:ext cx="2217" cy="167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832" name="Line 8"/>
            <p:cNvSpPr>
              <a:spLocks noChangeShapeType="1"/>
            </p:cNvSpPr>
            <p:nvPr/>
          </p:nvSpPr>
          <p:spPr bwMode="auto">
            <a:xfrm>
              <a:off x="272" y="2114"/>
              <a:ext cx="1912" cy="179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custDataLst>
      <p:tags r:id="rId1"/>
    </p:custDataLst>
    <p:extLst>
      <p:ext uri="{BB962C8B-B14F-4D97-AF65-F5344CB8AC3E}">
        <p14:creationId xmlns:p14="http://schemas.microsoft.com/office/powerpoint/2010/main" val="3272891865"/>
      </p:ext>
    </p:extLst>
  </p:cSld>
  <p:clrMapOvr>
    <a:masterClrMapping/>
  </p:clrMapOvr>
  <p:transition xmlns:p14="http://schemas.microsoft.com/office/powerpoint/2010/main" advTm="73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77830"/>
                                        </p:tgtEl>
                                        <p:attrNameLst>
                                          <p:attrName>style.visibility</p:attrName>
                                        </p:attrNameLst>
                                      </p:cBhvr>
                                      <p:to>
                                        <p:strVal val="visible"/>
                                      </p:to>
                                    </p:set>
                                    <p:animEffect transition="in" filter="strips(downLeft)">
                                      <p:cBhvr>
                                        <p:cTn id="7" dur="500"/>
                                        <p:tgtEl>
                                          <p:spTgt spid="77830"/>
                                        </p:tgtEl>
                                      </p:cBhvr>
                                    </p:animEffect>
                                  </p:childTnLst>
                                </p:cTn>
                              </p:par>
                            </p:childTnLst>
                          </p:cTn>
                        </p:par>
                        <p:par>
                          <p:cTn id="8" fill="hold" nodeType="afterGroup">
                            <p:stCondLst>
                              <p:cond delay="500"/>
                            </p:stCondLst>
                            <p:childTnLst>
                              <p:par>
                                <p:cTn id="9" presetID="18" presetClass="entr" presetSubtype="12" fill="hold" grpId="0" nodeType="afterEffect">
                                  <p:stCondLst>
                                    <p:cond delay="1000"/>
                                  </p:stCondLst>
                                  <p:childTnLst>
                                    <p:set>
                                      <p:cBhvr>
                                        <p:cTn id="10" dur="1" fill="hold">
                                          <p:stCondLst>
                                            <p:cond delay="0"/>
                                          </p:stCondLst>
                                        </p:cTn>
                                        <p:tgtEl>
                                          <p:spTgt spid="77829"/>
                                        </p:tgtEl>
                                        <p:attrNameLst>
                                          <p:attrName>style.visibility</p:attrName>
                                        </p:attrNameLst>
                                      </p:cBhvr>
                                      <p:to>
                                        <p:strVal val="visible"/>
                                      </p:to>
                                    </p:set>
                                    <p:animEffect transition="in" filter="strips(downLeft)">
                                      <p:cBhvr>
                                        <p:cTn id="11" dur="5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OpenGL ES 1.1</a:t>
            </a:r>
            <a:endParaRPr lang="en-US" dirty="0"/>
          </a:p>
        </p:txBody>
      </p:sp>
      <p:sp>
        <p:nvSpPr>
          <p:cNvPr id="3" name="Content Placeholder 2"/>
          <p:cNvSpPr>
            <a:spLocks noGrp="1"/>
          </p:cNvSpPr>
          <p:nvPr>
            <p:ph idx="1"/>
          </p:nvPr>
        </p:nvSpPr>
        <p:spPr/>
        <p:txBody>
          <a:bodyPr/>
          <a:lstStyle/>
          <a:p>
            <a:r>
              <a:rPr lang="en-US" dirty="0" smtClean="0"/>
              <a:t>Add features such as bump maps</a:t>
            </a:r>
          </a:p>
          <a:p>
            <a:endParaRPr lang="en-US" dirty="0"/>
          </a:p>
          <a:p>
            <a:endParaRPr lang="en-US" dirty="0" smtClean="0"/>
          </a:p>
          <a:p>
            <a:endParaRPr lang="en-US" dirty="0"/>
          </a:p>
          <a:p>
            <a:endParaRPr lang="en-US" dirty="0" smtClean="0"/>
          </a:p>
          <a:p>
            <a:endParaRPr lang="en-US" dirty="0"/>
          </a:p>
          <a:p>
            <a:endParaRPr lang="en-US" dirty="0" smtClean="0"/>
          </a:p>
          <a:p>
            <a:pPr marL="0" indent="0">
              <a:buNone/>
            </a:pPr>
            <a:r>
              <a:rPr lang="en-US" dirty="0" smtClean="0"/>
              <a:t>    and skinning (deformable animation)</a:t>
            </a:r>
          </a:p>
          <a:p>
            <a:endParaRPr lang="en-US" dirty="0"/>
          </a:p>
          <a:p>
            <a:r>
              <a:rPr lang="en-US" dirty="0" smtClean="0"/>
              <a:t>Shipped in 2005</a:t>
            </a:r>
          </a:p>
          <a:p>
            <a:pPr lvl="1"/>
            <a:r>
              <a:rPr lang="en-US" dirty="0" smtClean="0"/>
              <a:t>begin of HW accelerated mobile 3D graphics</a:t>
            </a:r>
          </a:p>
          <a:p>
            <a:pPr lvl="1"/>
            <a:r>
              <a:rPr lang="en-US" dirty="0" smtClean="0"/>
              <a:t>Symbian, </a:t>
            </a:r>
            <a:r>
              <a:rPr lang="en-US" dirty="0" err="1" smtClean="0"/>
              <a:t>iOS</a:t>
            </a:r>
            <a:r>
              <a:rPr lang="en-US" dirty="0" smtClean="0"/>
              <a:t>, Android, </a:t>
            </a:r>
            <a:r>
              <a:rPr lang="en-US" dirty="0" err="1" smtClean="0"/>
              <a:t>Meego</a:t>
            </a:r>
            <a:r>
              <a:rPr lang="en-US" dirty="0" smtClean="0"/>
              <a:t>, …</a:t>
            </a:r>
            <a:endParaRPr lang="en-US" dirty="0"/>
          </a:p>
        </p:txBody>
      </p:sp>
      <p:pic>
        <p:nvPicPr>
          <p:cNvPr id="4" name="Picture 4" descr="bum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33" y="1947335"/>
            <a:ext cx="3208338" cy="2413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bum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955" y="1947335"/>
            <a:ext cx="3208337" cy="2413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um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308" y="1947335"/>
            <a:ext cx="3208337" cy="241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h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3305" y="3471342"/>
            <a:ext cx="2214727" cy="3711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896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Fixed-function graphics in games</a:t>
            </a:r>
            <a:endParaRPr lang="en-US" dirty="0"/>
          </a:p>
        </p:txBody>
      </p:sp>
      <p:pic>
        <p:nvPicPr>
          <p:cNvPr id="4" name="Picture 3"/>
          <p:cNvPicPr>
            <a:picLocks noChangeAspect="1"/>
          </p:cNvPicPr>
          <p:nvPr/>
        </p:nvPicPr>
        <p:blipFill>
          <a:blip r:embed="rId2"/>
          <a:stretch>
            <a:fillRect/>
          </a:stretch>
        </p:blipFill>
        <p:spPr>
          <a:xfrm>
            <a:off x="1157987" y="896532"/>
            <a:ext cx="7988510" cy="5991383"/>
          </a:xfrm>
          <a:prstGeom prst="rect">
            <a:avLst/>
          </a:prstGeom>
        </p:spPr>
      </p:pic>
    </p:spTree>
    <p:extLst>
      <p:ext uri="{BB962C8B-B14F-4D97-AF65-F5344CB8AC3E}">
        <p14:creationId xmlns:p14="http://schemas.microsoft.com/office/powerpoint/2010/main" val="38446624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1698" name="Rectangle 2"/>
          <p:cNvSpPr>
            <a:spLocks noGrp="1" noChangeArrowheads="1"/>
          </p:cNvSpPr>
          <p:nvPr>
            <p:ph type="title"/>
          </p:nvPr>
        </p:nvSpPr>
        <p:spPr>
          <a:xfrm>
            <a:off x="457200" y="274640"/>
            <a:ext cx="7391400" cy="954107"/>
          </a:xfrm>
        </p:spPr>
        <p:txBody>
          <a:bodyPr/>
          <a:lstStyle/>
          <a:p>
            <a:r>
              <a:rPr lang="en-US" dirty="0" smtClean="0"/>
              <a:t>OpenGL ES 2.0 </a:t>
            </a:r>
            <a:r>
              <a:rPr lang="en-US" dirty="0"/>
              <a:t>Programmable </a:t>
            </a:r>
            <a:r>
              <a:rPr lang="en-US" dirty="0" smtClean="0"/>
              <a:t>pipe </a:t>
            </a:r>
            <a:r>
              <a:rPr lang="en-US" sz="2400" b="0" dirty="0" smtClean="0"/>
              <a:t>(introduced in 2007)</a:t>
            </a:r>
            <a:endParaRPr lang="en-US" sz="2400" b="0" dirty="0"/>
          </a:p>
        </p:txBody>
      </p:sp>
      <p:sp>
        <p:nvSpPr>
          <p:cNvPr id="4381699" name="AutoShape 3"/>
          <p:cNvSpPr>
            <a:spLocks noChangeArrowheads="1"/>
          </p:cNvSpPr>
          <p:nvPr/>
        </p:nvSpPr>
        <p:spPr bwMode="auto">
          <a:xfrm>
            <a:off x="381000" y="1828800"/>
            <a:ext cx="539750" cy="3060700"/>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API</a:t>
            </a:r>
            <a:endParaRPr lang="en-US" sz="1400" b="1">
              <a:solidFill>
                <a:schemeClr val="bg1"/>
              </a:solidFill>
              <a:latin typeface="Arial Narrow" charset="0"/>
            </a:endParaRPr>
          </a:p>
        </p:txBody>
      </p:sp>
      <p:sp>
        <p:nvSpPr>
          <p:cNvPr id="4381700" name="AutoShape 4"/>
          <p:cNvSpPr>
            <a:spLocks noChangeArrowheads="1"/>
          </p:cNvSpPr>
          <p:nvPr/>
        </p:nvSpPr>
        <p:spPr bwMode="auto">
          <a:xfrm>
            <a:off x="3441700" y="2728925"/>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Vertex</a:t>
            </a:r>
          </a:p>
          <a:p>
            <a:pPr algn="ctr" eaLnBrk="0" hangingPunct="0">
              <a:lnSpc>
                <a:spcPct val="70000"/>
              </a:lnSpc>
            </a:pPr>
            <a:r>
              <a:rPr lang="en-GB" sz="1400" b="1">
                <a:solidFill>
                  <a:schemeClr val="bg1"/>
                </a:solidFill>
                <a:latin typeface="Arial Narrow" charset="0"/>
              </a:rPr>
              <a:t>Shader</a:t>
            </a:r>
            <a:endParaRPr lang="en-US" sz="1400" b="1">
              <a:solidFill>
                <a:schemeClr val="bg1"/>
              </a:solidFill>
              <a:latin typeface="Arial Narrow" charset="0"/>
            </a:endParaRPr>
          </a:p>
        </p:txBody>
      </p:sp>
      <p:sp>
        <p:nvSpPr>
          <p:cNvPr id="4381701" name="AutoShape 5"/>
          <p:cNvSpPr>
            <a:spLocks noChangeArrowheads="1"/>
          </p:cNvSpPr>
          <p:nvPr/>
        </p:nvSpPr>
        <p:spPr bwMode="auto">
          <a:xfrm>
            <a:off x="6321425"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Rasterizer</a:t>
            </a:r>
            <a:endParaRPr lang="en-US" sz="1400" b="1">
              <a:solidFill>
                <a:schemeClr val="bg1"/>
              </a:solidFill>
              <a:latin typeface="Arial Narrow" charset="0"/>
            </a:endParaRPr>
          </a:p>
        </p:txBody>
      </p:sp>
      <p:sp>
        <p:nvSpPr>
          <p:cNvPr id="4381702" name="AutoShape 6"/>
          <p:cNvSpPr>
            <a:spLocks noChangeArrowheads="1"/>
          </p:cNvSpPr>
          <p:nvPr/>
        </p:nvSpPr>
        <p:spPr bwMode="auto">
          <a:xfrm>
            <a:off x="4881563"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Primitive</a:t>
            </a:r>
          </a:p>
          <a:p>
            <a:pPr algn="ctr" eaLnBrk="0" hangingPunct="0">
              <a:lnSpc>
                <a:spcPct val="70000"/>
              </a:lnSpc>
            </a:pPr>
            <a:r>
              <a:rPr lang="en-GB" sz="1400" b="1">
                <a:solidFill>
                  <a:schemeClr val="bg1"/>
                </a:solidFill>
                <a:latin typeface="Arial Narrow" charset="0"/>
              </a:rPr>
              <a:t>Assembly</a:t>
            </a:r>
            <a:endParaRPr lang="en-US" sz="1400" b="1">
              <a:solidFill>
                <a:schemeClr val="bg1"/>
              </a:solidFill>
              <a:latin typeface="Arial Narrow" charset="0"/>
            </a:endParaRPr>
          </a:p>
        </p:txBody>
      </p:sp>
      <p:sp>
        <p:nvSpPr>
          <p:cNvPr id="4381703" name="AutoShape 7"/>
          <p:cNvSpPr>
            <a:spLocks noChangeArrowheads="1"/>
          </p:cNvSpPr>
          <p:nvPr/>
        </p:nvSpPr>
        <p:spPr bwMode="auto">
          <a:xfrm>
            <a:off x="4881563"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Fragment</a:t>
            </a:r>
          </a:p>
          <a:p>
            <a:pPr algn="ctr" eaLnBrk="0" hangingPunct="0">
              <a:lnSpc>
                <a:spcPct val="70000"/>
              </a:lnSpc>
            </a:pPr>
            <a:r>
              <a:rPr lang="en-GB" sz="1400" b="1">
                <a:solidFill>
                  <a:schemeClr val="bg1"/>
                </a:solidFill>
                <a:latin typeface="Arial Narrow" charset="0"/>
              </a:rPr>
              <a:t>Shader</a:t>
            </a:r>
            <a:endParaRPr lang="en-US" sz="1400" b="1">
              <a:solidFill>
                <a:schemeClr val="bg1"/>
              </a:solidFill>
              <a:latin typeface="Arial Narrow" charset="0"/>
            </a:endParaRPr>
          </a:p>
        </p:txBody>
      </p:sp>
      <p:sp>
        <p:nvSpPr>
          <p:cNvPr id="4381704" name="AutoShape 8"/>
          <p:cNvSpPr>
            <a:spLocks noChangeArrowheads="1"/>
          </p:cNvSpPr>
          <p:nvPr/>
        </p:nvSpPr>
        <p:spPr bwMode="auto">
          <a:xfrm>
            <a:off x="3440113" y="5608650"/>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Depth</a:t>
            </a:r>
          </a:p>
          <a:p>
            <a:pPr algn="ctr" eaLnBrk="0" hangingPunct="0">
              <a:lnSpc>
                <a:spcPct val="70000"/>
              </a:lnSpc>
            </a:pPr>
            <a:r>
              <a:rPr lang="en-GB" sz="1400" b="1">
                <a:solidFill>
                  <a:schemeClr val="bg1"/>
                </a:solidFill>
                <a:latin typeface="Arial Narrow" charset="0"/>
              </a:rPr>
              <a:t>Stencil</a:t>
            </a:r>
            <a:endParaRPr lang="en-US" sz="1400" b="1">
              <a:solidFill>
                <a:schemeClr val="bg1"/>
              </a:solidFill>
              <a:latin typeface="Arial Narrow" charset="0"/>
            </a:endParaRPr>
          </a:p>
        </p:txBody>
      </p:sp>
      <p:sp>
        <p:nvSpPr>
          <p:cNvPr id="4381705" name="AutoShape 9"/>
          <p:cNvSpPr>
            <a:spLocks noChangeArrowheads="1"/>
          </p:cNvSpPr>
          <p:nvPr/>
        </p:nvSpPr>
        <p:spPr bwMode="auto">
          <a:xfrm>
            <a:off x="6321425" y="5608650"/>
            <a:ext cx="1079500" cy="719137"/>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Dither</a:t>
            </a:r>
            <a:endParaRPr lang="en-US" sz="1400" b="1">
              <a:solidFill>
                <a:schemeClr val="bg1"/>
              </a:solidFill>
              <a:latin typeface="Arial Narrow" charset="0"/>
            </a:endParaRPr>
          </a:p>
        </p:txBody>
      </p:sp>
      <p:sp>
        <p:nvSpPr>
          <p:cNvPr id="4381706" name="AutoShape 10"/>
          <p:cNvSpPr>
            <a:spLocks noChangeArrowheads="1"/>
          </p:cNvSpPr>
          <p:nvPr/>
        </p:nvSpPr>
        <p:spPr bwMode="auto">
          <a:xfrm>
            <a:off x="4881563" y="5608650"/>
            <a:ext cx="1079500" cy="719137"/>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dirty="0" err="1" smtClean="0">
                <a:solidFill>
                  <a:schemeClr val="bg1"/>
                </a:solidFill>
                <a:latin typeface="Arial Narrow" charset="0"/>
              </a:rPr>
              <a:t>Color</a:t>
            </a:r>
            <a:endParaRPr lang="en-GB" sz="1400" b="1" dirty="0">
              <a:solidFill>
                <a:schemeClr val="bg1"/>
              </a:solidFill>
              <a:latin typeface="Arial Narrow" charset="0"/>
            </a:endParaRPr>
          </a:p>
          <a:p>
            <a:pPr algn="ctr" eaLnBrk="0" hangingPunct="0">
              <a:lnSpc>
                <a:spcPct val="70000"/>
              </a:lnSpc>
            </a:pPr>
            <a:r>
              <a:rPr lang="en-GB" sz="1400" b="1" dirty="0">
                <a:solidFill>
                  <a:schemeClr val="bg1"/>
                </a:solidFill>
                <a:latin typeface="Arial Narrow" charset="0"/>
              </a:rPr>
              <a:t>Buffer</a:t>
            </a:r>
          </a:p>
          <a:p>
            <a:pPr algn="ctr" eaLnBrk="0" hangingPunct="0">
              <a:lnSpc>
                <a:spcPct val="70000"/>
              </a:lnSpc>
            </a:pPr>
            <a:r>
              <a:rPr lang="en-GB" sz="1400" b="1" dirty="0">
                <a:solidFill>
                  <a:schemeClr val="bg1"/>
                </a:solidFill>
                <a:latin typeface="Arial Narrow" charset="0"/>
              </a:rPr>
              <a:t>Blend</a:t>
            </a:r>
            <a:endParaRPr lang="en-US" sz="1400" b="1" dirty="0">
              <a:solidFill>
                <a:schemeClr val="bg1"/>
              </a:solidFill>
              <a:latin typeface="Arial Narrow" charset="0"/>
            </a:endParaRPr>
          </a:p>
        </p:txBody>
      </p:sp>
      <p:sp>
        <p:nvSpPr>
          <p:cNvPr id="4381707" name="AutoShape 11"/>
          <p:cNvSpPr>
            <a:spLocks noChangeArrowheads="1"/>
          </p:cNvSpPr>
          <p:nvPr/>
        </p:nvSpPr>
        <p:spPr bwMode="auto">
          <a:xfrm>
            <a:off x="1281113" y="3808418"/>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Vertex</a:t>
            </a:r>
          </a:p>
          <a:p>
            <a:pPr algn="ctr" eaLnBrk="0" hangingPunct="0">
              <a:lnSpc>
                <a:spcPct val="70000"/>
              </a:lnSpc>
            </a:pPr>
            <a:r>
              <a:rPr lang="en-GB" sz="1400" b="1">
                <a:solidFill>
                  <a:schemeClr val="bg1"/>
                </a:solidFill>
                <a:latin typeface="Arial Narrow" charset="0"/>
              </a:rPr>
              <a:t>Buffer</a:t>
            </a:r>
          </a:p>
          <a:p>
            <a:pPr algn="ctr" eaLnBrk="0" hangingPunct="0">
              <a:lnSpc>
                <a:spcPct val="70000"/>
              </a:lnSpc>
            </a:pPr>
            <a:r>
              <a:rPr lang="en-GB" sz="1400" b="1">
                <a:solidFill>
                  <a:schemeClr val="bg1"/>
                </a:solidFill>
                <a:latin typeface="Arial Narrow" charset="0"/>
              </a:rPr>
              <a:t>Objects</a:t>
            </a:r>
            <a:endParaRPr lang="en-US" sz="1400" b="1">
              <a:solidFill>
                <a:schemeClr val="bg1"/>
              </a:solidFill>
              <a:latin typeface="Arial Narrow" charset="0"/>
            </a:endParaRPr>
          </a:p>
        </p:txBody>
      </p:sp>
      <p:cxnSp>
        <p:nvCxnSpPr>
          <p:cNvPr id="4381708" name="AutoShape 12"/>
          <p:cNvCxnSpPr>
            <a:cxnSpLocks noChangeShapeType="1"/>
            <a:stCxn id="4381717" idx="3"/>
            <a:endCxn id="4381714" idx="1"/>
          </p:cNvCxnSpPr>
          <p:nvPr/>
        </p:nvCxnSpPr>
        <p:spPr bwMode="auto">
          <a:xfrm flipH="1">
            <a:off x="3079751" y="4528345"/>
            <a:ext cx="3241674" cy="1441450"/>
          </a:xfrm>
          <a:prstGeom prst="bentConnector5">
            <a:avLst>
              <a:gd name="adj1" fmla="val -6509"/>
              <a:gd name="adj2" fmla="val 50000"/>
              <a:gd name="adj3" fmla="val 106509"/>
            </a:avLst>
          </a:prstGeom>
          <a:noFill/>
          <a:ln w="127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81709" name="AutoShape 13"/>
          <p:cNvCxnSpPr>
            <a:cxnSpLocks noChangeShapeType="1"/>
            <a:stCxn id="4381719" idx="3"/>
            <a:endCxn id="4381718" idx="1"/>
          </p:cNvCxnSpPr>
          <p:nvPr/>
        </p:nvCxnSpPr>
        <p:spPr bwMode="auto">
          <a:xfrm flipH="1">
            <a:off x="4522793" y="3090074"/>
            <a:ext cx="3240087" cy="1439863"/>
          </a:xfrm>
          <a:prstGeom prst="bentConnector5">
            <a:avLst>
              <a:gd name="adj1" fmla="val -6513"/>
              <a:gd name="adj2" fmla="val 50000"/>
              <a:gd name="adj3" fmla="val 106513"/>
            </a:avLst>
          </a:prstGeom>
          <a:noFill/>
          <a:ln w="127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81710" name="AutoShape 14"/>
          <p:cNvSpPr>
            <a:spLocks noChangeArrowheads="1"/>
          </p:cNvSpPr>
          <p:nvPr/>
        </p:nvSpPr>
        <p:spPr bwMode="auto">
          <a:xfrm>
            <a:off x="2360619" y="2851378"/>
            <a:ext cx="1068387" cy="504393"/>
          </a:xfrm>
          <a:prstGeom prst="rightArrow">
            <a:avLst>
              <a:gd name="adj1" fmla="val 50000"/>
              <a:gd name="adj2" fmla="val 68394"/>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lnSpc>
                <a:spcPct val="70000"/>
              </a:lnSpc>
            </a:pPr>
            <a:r>
              <a:rPr lang="en-GB" sz="1400" b="1">
                <a:latin typeface="Arial Narrow" charset="0"/>
              </a:rPr>
              <a:t>Vertices</a:t>
            </a:r>
            <a:endParaRPr lang="en-US" sz="1400" b="1">
              <a:latin typeface="Arial Narrow" charset="0"/>
            </a:endParaRPr>
          </a:p>
        </p:txBody>
      </p:sp>
      <p:sp>
        <p:nvSpPr>
          <p:cNvPr id="4381711" name="AutoShape 15"/>
          <p:cNvSpPr>
            <a:spLocks noChangeArrowheads="1"/>
          </p:cNvSpPr>
          <p:nvPr/>
        </p:nvSpPr>
        <p:spPr bwMode="auto">
          <a:xfrm>
            <a:off x="1641481" y="3406061"/>
            <a:ext cx="358775" cy="444341"/>
          </a:xfrm>
          <a:prstGeom prst="upDownArrow">
            <a:avLst>
              <a:gd name="adj1" fmla="val 50000"/>
              <a:gd name="adj2" fmla="val 20089"/>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1712" name="AutoShape 16"/>
          <p:cNvSpPr>
            <a:spLocks noChangeArrowheads="1"/>
          </p:cNvSpPr>
          <p:nvPr/>
        </p:nvSpPr>
        <p:spPr bwMode="auto">
          <a:xfrm>
            <a:off x="4521206" y="2723249"/>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1713" name="AutoShape 17"/>
          <p:cNvSpPr>
            <a:spLocks noChangeArrowheads="1"/>
          </p:cNvSpPr>
          <p:nvPr/>
        </p:nvSpPr>
        <p:spPr bwMode="auto">
          <a:xfrm>
            <a:off x="5961063" y="2723249"/>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1714" name="AutoShape 18"/>
          <p:cNvSpPr>
            <a:spLocks noChangeArrowheads="1"/>
          </p:cNvSpPr>
          <p:nvPr/>
        </p:nvSpPr>
        <p:spPr bwMode="auto">
          <a:xfrm>
            <a:off x="3079756" y="5602974"/>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1715" name="AutoShape 19"/>
          <p:cNvSpPr>
            <a:spLocks noChangeArrowheads="1"/>
          </p:cNvSpPr>
          <p:nvPr/>
        </p:nvSpPr>
        <p:spPr bwMode="auto">
          <a:xfrm>
            <a:off x="4519613" y="5602974"/>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1716" name="AutoShape 20"/>
          <p:cNvSpPr>
            <a:spLocks noChangeArrowheads="1"/>
          </p:cNvSpPr>
          <p:nvPr/>
        </p:nvSpPr>
        <p:spPr bwMode="auto">
          <a:xfrm>
            <a:off x="5961063" y="5602974"/>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1717" name="AutoShape 21"/>
          <p:cNvSpPr>
            <a:spLocks noChangeArrowheads="1"/>
          </p:cNvSpPr>
          <p:nvPr/>
        </p:nvSpPr>
        <p:spPr bwMode="auto">
          <a:xfrm>
            <a:off x="5961063" y="4161524"/>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1718" name="AutoShape 22"/>
          <p:cNvSpPr>
            <a:spLocks noChangeArrowheads="1"/>
          </p:cNvSpPr>
          <p:nvPr/>
        </p:nvSpPr>
        <p:spPr bwMode="auto">
          <a:xfrm>
            <a:off x="4522788" y="4163112"/>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1719" name="AutoShape 23"/>
          <p:cNvSpPr>
            <a:spLocks noChangeArrowheads="1"/>
          </p:cNvSpPr>
          <p:nvPr/>
        </p:nvSpPr>
        <p:spPr bwMode="auto">
          <a:xfrm>
            <a:off x="7402513" y="2723249"/>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1720" name="AutoShape 24"/>
          <p:cNvSpPr>
            <a:spLocks noChangeArrowheads="1"/>
          </p:cNvSpPr>
          <p:nvPr/>
        </p:nvSpPr>
        <p:spPr bwMode="auto">
          <a:xfrm>
            <a:off x="5241931" y="2238664"/>
            <a:ext cx="358775" cy="440769"/>
          </a:xfrm>
          <a:prstGeom prst="downArrow">
            <a:avLst>
              <a:gd name="adj1" fmla="val 50000"/>
              <a:gd name="adj2" fmla="val 37611"/>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1721" name="Rectangle 25"/>
          <p:cNvSpPr>
            <a:spLocks noChangeArrowheads="1"/>
          </p:cNvSpPr>
          <p:nvPr/>
        </p:nvSpPr>
        <p:spPr bwMode="auto">
          <a:xfrm>
            <a:off x="1730375" y="2182855"/>
            <a:ext cx="3690938" cy="253916"/>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lnSpc>
                <a:spcPct val="70000"/>
              </a:lnSpc>
            </a:pPr>
            <a:r>
              <a:rPr lang="en-GB" sz="1400" b="1">
                <a:latin typeface="Arial Narrow" charset="0"/>
              </a:rPr>
              <a:t>Triangles/Lines/Points</a:t>
            </a:r>
            <a:endParaRPr lang="en-US" sz="1400" b="1">
              <a:latin typeface="Arial Narrow" charset="0"/>
            </a:endParaRPr>
          </a:p>
        </p:txBody>
      </p:sp>
      <p:sp>
        <p:nvSpPr>
          <p:cNvPr id="4381722" name="AutoShape 26"/>
          <p:cNvSpPr>
            <a:spLocks noChangeArrowheads="1"/>
          </p:cNvSpPr>
          <p:nvPr/>
        </p:nvSpPr>
        <p:spPr bwMode="auto">
          <a:xfrm>
            <a:off x="1281113"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Primitive</a:t>
            </a:r>
          </a:p>
          <a:p>
            <a:pPr algn="ctr" eaLnBrk="0" hangingPunct="0">
              <a:lnSpc>
                <a:spcPct val="70000"/>
              </a:lnSpc>
            </a:pPr>
            <a:r>
              <a:rPr lang="en-GB" sz="1400" b="1">
                <a:solidFill>
                  <a:schemeClr val="bg1"/>
                </a:solidFill>
                <a:latin typeface="Arial Narrow" charset="0"/>
              </a:rPr>
              <a:t>Processing</a:t>
            </a:r>
            <a:endParaRPr lang="en-US" sz="1400" b="1">
              <a:solidFill>
                <a:schemeClr val="bg1"/>
              </a:solidFill>
              <a:latin typeface="Arial Narrow" charset="0"/>
            </a:endParaRPr>
          </a:p>
        </p:txBody>
      </p:sp>
      <p:sp>
        <p:nvSpPr>
          <p:cNvPr id="4381723" name="Rectangle 27"/>
          <p:cNvSpPr>
            <a:spLocks noChangeArrowheads="1"/>
          </p:cNvSpPr>
          <p:nvPr/>
        </p:nvSpPr>
        <p:spPr bwMode="auto">
          <a:xfrm>
            <a:off x="1730375" y="2296597"/>
            <a:ext cx="184666" cy="369332"/>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381724" name="AutoShape 28"/>
          <p:cNvSpPr>
            <a:spLocks noChangeArrowheads="1"/>
          </p:cNvSpPr>
          <p:nvPr/>
        </p:nvSpPr>
        <p:spPr bwMode="auto">
          <a:xfrm>
            <a:off x="920756" y="272166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1725" name="Rectangle 29"/>
          <p:cNvSpPr>
            <a:spLocks noChangeArrowheads="1"/>
          </p:cNvSpPr>
          <p:nvPr/>
        </p:nvSpPr>
        <p:spPr bwMode="auto">
          <a:xfrm>
            <a:off x="7761288" y="5608638"/>
            <a:ext cx="1022350" cy="730250"/>
          </a:xfrm>
          <a:prstGeom prst="rect">
            <a:avLst/>
          </a:prstGeom>
          <a:solidFill>
            <a:srgbClr val="FF0000"/>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Frame Buffer</a:t>
            </a:r>
            <a:endParaRPr lang="en-US" sz="1400" b="1">
              <a:solidFill>
                <a:schemeClr val="bg1"/>
              </a:solidFill>
              <a:latin typeface="Arial Narrow" charset="0"/>
            </a:endParaRPr>
          </a:p>
        </p:txBody>
      </p:sp>
      <p:sp>
        <p:nvSpPr>
          <p:cNvPr id="4381726" name="AutoShape 30"/>
          <p:cNvSpPr>
            <a:spLocks noChangeArrowheads="1"/>
          </p:cNvSpPr>
          <p:nvPr/>
        </p:nvSpPr>
        <p:spPr bwMode="auto">
          <a:xfrm>
            <a:off x="7400931" y="5647424"/>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34281014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Shaders</a:t>
            </a:r>
            <a:r>
              <a:rPr lang="en-US" dirty="0" smtClean="0"/>
              <a:t> in games</a:t>
            </a:r>
            <a:endParaRPr lang="en-US" dirty="0"/>
          </a:p>
        </p:txBody>
      </p:sp>
      <p:pic>
        <p:nvPicPr>
          <p:cNvPr id="5" name="Picture 4"/>
          <p:cNvPicPr>
            <a:picLocks noChangeAspect="1"/>
          </p:cNvPicPr>
          <p:nvPr/>
        </p:nvPicPr>
        <p:blipFill>
          <a:blip r:embed="rId2"/>
          <a:stretch>
            <a:fillRect/>
          </a:stretch>
        </p:blipFill>
        <p:spPr>
          <a:xfrm>
            <a:off x="1755639" y="961626"/>
            <a:ext cx="7372276" cy="5896381"/>
          </a:xfrm>
          <a:prstGeom prst="rect">
            <a:avLst/>
          </a:prstGeom>
        </p:spPr>
      </p:pic>
    </p:spTree>
    <p:extLst>
      <p:ext uri="{BB962C8B-B14F-4D97-AF65-F5344CB8AC3E}">
        <p14:creationId xmlns:p14="http://schemas.microsoft.com/office/powerpoint/2010/main" val="39220187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difference?</a:t>
            </a:r>
            <a:endParaRPr lang="en-US" dirty="0"/>
          </a:p>
        </p:txBody>
      </p:sp>
      <p:sp>
        <p:nvSpPr>
          <p:cNvPr id="3" name="Content Placeholder 2"/>
          <p:cNvSpPr>
            <a:spLocks noGrp="1"/>
          </p:cNvSpPr>
          <p:nvPr>
            <p:ph idx="1"/>
          </p:nvPr>
        </p:nvSpPr>
        <p:spPr/>
        <p:txBody>
          <a:bodyPr/>
          <a:lstStyle/>
          <a:p>
            <a:r>
              <a:rPr lang="en-US" dirty="0" smtClean="0"/>
              <a:t>Fixed-function graphics</a:t>
            </a:r>
          </a:p>
          <a:p>
            <a:pPr lvl="1"/>
            <a:r>
              <a:rPr lang="en-US" dirty="0" smtClean="0"/>
              <a:t>simple illumination models</a:t>
            </a:r>
          </a:p>
          <a:p>
            <a:pPr lvl="2"/>
            <a:r>
              <a:rPr lang="en-US" dirty="0"/>
              <a:t>evaluate at vertices, interpolate in </a:t>
            </a:r>
            <a:r>
              <a:rPr lang="en-US" dirty="0" smtClean="0"/>
              <a:t>between</a:t>
            </a:r>
          </a:p>
          <a:p>
            <a:pPr lvl="1"/>
            <a:r>
              <a:rPr lang="en-US" dirty="0" smtClean="0"/>
              <a:t>smooth animations difficult inside GPU</a:t>
            </a:r>
          </a:p>
          <a:p>
            <a:endParaRPr lang="en-US" dirty="0"/>
          </a:p>
          <a:p>
            <a:r>
              <a:rPr lang="en-US" dirty="0" err="1" smtClean="0"/>
              <a:t>Shaders</a:t>
            </a:r>
            <a:endParaRPr lang="en-US" dirty="0" smtClean="0"/>
          </a:p>
          <a:p>
            <a:pPr lvl="1"/>
            <a:r>
              <a:rPr lang="en-US" dirty="0" smtClean="0"/>
              <a:t>vertex </a:t>
            </a:r>
            <a:r>
              <a:rPr lang="en-US" dirty="0" err="1" smtClean="0"/>
              <a:t>shader</a:t>
            </a:r>
            <a:endParaRPr lang="en-US" dirty="0" smtClean="0"/>
          </a:p>
          <a:p>
            <a:pPr lvl="2"/>
            <a:r>
              <a:rPr lang="en-US" dirty="0" smtClean="0"/>
              <a:t>smooth deformations and morphing</a:t>
            </a:r>
          </a:p>
          <a:p>
            <a:pPr lvl="2"/>
            <a:r>
              <a:rPr lang="en-US" dirty="0" smtClean="0"/>
              <a:t>arbitrary illumination models</a:t>
            </a:r>
          </a:p>
          <a:p>
            <a:pPr lvl="1"/>
            <a:r>
              <a:rPr lang="en-US" dirty="0" smtClean="0"/>
              <a:t>fragment </a:t>
            </a:r>
            <a:r>
              <a:rPr lang="en-US" dirty="0" err="1" smtClean="0"/>
              <a:t>shader</a:t>
            </a:r>
            <a:endParaRPr lang="en-US" dirty="0" smtClean="0"/>
          </a:p>
          <a:p>
            <a:pPr lvl="2"/>
            <a:r>
              <a:rPr lang="en-US" dirty="0" smtClean="0"/>
              <a:t>per-pixel illumination effects</a:t>
            </a:r>
          </a:p>
          <a:p>
            <a:pPr lvl="2"/>
            <a:r>
              <a:rPr lang="en-US" dirty="0" smtClean="0"/>
              <a:t>arbitrary illumination models</a:t>
            </a:r>
            <a:endParaRPr lang="en-US" dirty="0"/>
          </a:p>
        </p:txBody>
      </p:sp>
    </p:spTree>
    <p:extLst>
      <p:ext uri="{BB962C8B-B14F-4D97-AF65-F5344CB8AC3E}">
        <p14:creationId xmlns:p14="http://schemas.microsoft.com/office/powerpoint/2010/main" val="9323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OpenGL ES 1.x</a:t>
            </a:r>
          </a:p>
          <a:p>
            <a:pPr lvl="1"/>
            <a:r>
              <a:rPr lang="en-US" dirty="0" smtClean="0"/>
              <a:t>now getting </a:t>
            </a:r>
            <a:r>
              <a:rPr lang="en-US" dirty="0" err="1" smtClean="0"/>
              <a:t>out-dated</a:t>
            </a:r>
            <a:endParaRPr lang="en-US" dirty="0" smtClean="0"/>
          </a:p>
          <a:p>
            <a:r>
              <a:rPr lang="en-US" dirty="0" smtClean="0"/>
              <a:t>OpenGL ES 2.0</a:t>
            </a:r>
          </a:p>
          <a:p>
            <a:pPr lvl="1"/>
            <a:r>
              <a:rPr lang="en-US" dirty="0" smtClean="0"/>
              <a:t>Java</a:t>
            </a:r>
          </a:p>
          <a:p>
            <a:pPr lvl="1"/>
            <a:r>
              <a:rPr lang="en-US" dirty="0" smtClean="0"/>
              <a:t>C/C++</a:t>
            </a:r>
          </a:p>
          <a:p>
            <a:r>
              <a:rPr lang="en-US" dirty="0" err="1" smtClean="0"/>
              <a:t>WebGL</a:t>
            </a:r>
            <a:endParaRPr lang="en-US" dirty="0" smtClean="0"/>
          </a:p>
          <a:p>
            <a:pPr lvl="1"/>
            <a:r>
              <a:rPr lang="en-US" dirty="0" smtClean="0"/>
              <a:t>HTML + JavaScript</a:t>
            </a:r>
          </a:p>
          <a:p>
            <a:r>
              <a:rPr lang="en-US" dirty="0" err="1" smtClean="0"/>
              <a:t>OpenCV</a:t>
            </a:r>
            <a:endParaRPr lang="en-US" dirty="0" smtClean="0"/>
          </a:p>
          <a:p>
            <a:pPr lvl="1"/>
            <a:r>
              <a:rPr lang="en-US" dirty="0" smtClean="0"/>
              <a:t>C++ / Java</a:t>
            </a:r>
          </a:p>
          <a:p>
            <a:endParaRPr lang="en-US" dirty="0"/>
          </a:p>
          <a:p>
            <a:r>
              <a:rPr lang="en-US" dirty="0" smtClean="0"/>
              <a:t>All examples on this session on Android</a:t>
            </a:r>
            <a:endParaRPr lang="en-US" dirty="0"/>
          </a:p>
        </p:txBody>
      </p:sp>
    </p:spTree>
    <p:extLst>
      <p:ext uri="{BB962C8B-B14F-4D97-AF65-F5344CB8AC3E}">
        <p14:creationId xmlns:p14="http://schemas.microsoft.com/office/powerpoint/2010/main" val="7855198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 2.0 is a very bare-bones API</a:t>
            </a:r>
          </a:p>
        </p:txBody>
      </p:sp>
      <p:sp>
        <p:nvSpPr>
          <p:cNvPr id="3" name="Content Placeholder 2"/>
          <p:cNvSpPr>
            <a:spLocks noGrp="1"/>
          </p:cNvSpPr>
          <p:nvPr>
            <p:ph idx="1"/>
          </p:nvPr>
        </p:nvSpPr>
        <p:spPr/>
        <p:txBody>
          <a:bodyPr/>
          <a:lstStyle/>
          <a:p>
            <a:r>
              <a:rPr lang="en-US" dirty="0" smtClean="0"/>
              <a:t>Setup</a:t>
            </a:r>
          </a:p>
          <a:p>
            <a:pPr lvl="1"/>
            <a:endParaRPr lang="en-US" dirty="0" smtClean="0"/>
          </a:p>
          <a:p>
            <a:r>
              <a:rPr lang="en-US" dirty="0" smtClean="0"/>
              <a:t>Input of per-object constants (uniforms)</a:t>
            </a:r>
          </a:p>
          <a:p>
            <a:pPr lvl="2"/>
            <a:endParaRPr lang="en-US" dirty="0" smtClean="0"/>
          </a:p>
          <a:p>
            <a:r>
              <a:rPr lang="en-US" dirty="0" smtClean="0"/>
              <a:t>Input of per-vertex data (attributes)</a:t>
            </a:r>
          </a:p>
          <a:p>
            <a:pPr lvl="1"/>
            <a:r>
              <a:rPr lang="en-US" dirty="0" smtClean="0"/>
              <a:t>no special property types </a:t>
            </a:r>
            <a:r>
              <a:rPr lang="en-US" sz="1800" dirty="0" smtClean="0"/>
              <a:t>(</a:t>
            </a:r>
            <a:r>
              <a:rPr lang="en-US" sz="1800" dirty="0" err="1" smtClean="0"/>
              <a:t>normals</a:t>
            </a:r>
            <a:r>
              <a:rPr lang="en-US" sz="1800" dirty="0" smtClean="0"/>
              <a:t>, texture coordinates, …)</a:t>
            </a:r>
            <a:endParaRPr lang="en-US" dirty="0" smtClean="0"/>
          </a:p>
          <a:p>
            <a:pPr lvl="1"/>
            <a:r>
              <a:rPr lang="en-US" dirty="0" smtClean="0"/>
              <a:t>it’s up to the </a:t>
            </a:r>
            <a:r>
              <a:rPr lang="en-US" dirty="0" err="1" smtClean="0"/>
              <a:t>shaders</a:t>
            </a:r>
            <a:r>
              <a:rPr lang="en-US" dirty="0" smtClean="0"/>
              <a:t> to interpret what the numbers mean</a:t>
            </a:r>
          </a:p>
          <a:p>
            <a:pPr lvl="1"/>
            <a:endParaRPr lang="en-US" dirty="0" smtClean="0"/>
          </a:p>
          <a:p>
            <a:r>
              <a:rPr lang="en-US" dirty="0" smtClean="0"/>
              <a:t>And the </a:t>
            </a:r>
            <a:r>
              <a:rPr lang="en-US" dirty="0" err="1" smtClean="0"/>
              <a:t>shaders</a:t>
            </a:r>
            <a:r>
              <a:rPr lang="en-US" dirty="0" smtClean="0"/>
              <a:t> of course</a:t>
            </a:r>
          </a:p>
          <a:p>
            <a:pPr lvl="1"/>
            <a:r>
              <a:rPr lang="en-US" dirty="0" smtClean="0"/>
              <a:t>sources as strings, compiled and linked on the fly</a:t>
            </a:r>
          </a:p>
          <a:p>
            <a:pPr lvl="1"/>
            <a:r>
              <a:rPr lang="en-US" dirty="0" smtClean="0"/>
              <a:t>connect C/C++ program variables with </a:t>
            </a:r>
            <a:r>
              <a:rPr lang="en-US" dirty="0" err="1" smtClean="0"/>
              <a:t>shader</a:t>
            </a:r>
            <a:r>
              <a:rPr lang="en-US" dirty="0" smtClean="0"/>
              <a:t> variables</a:t>
            </a:r>
          </a:p>
          <a:p>
            <a:pPr lvl="1"/>
            <a:endParaRPr lang="en-US" dirty="0"/>
          </a:p>
          <a:p>
            <a:r>
              <a:rPr lang="en-US" dirty="0" smtClean="0"/>
              <a:t>Some fixed-function stuff </a:t>
            </a:r>
            <a:r>
              <a:rPr lang="en-US" sz="2000" dirty="0" smtClean="0"/>
              <a:t>(blending, depth tests, …)</a:t>
            </a:r>
            <a:endParaRPr lang="en-US" dirty="0"/>
          </a:p>
        </p:txBody>
      </p:sp>
    </p:spTree>
    <p:extLst>
      <p:ext uri="{BB962C8B-B14F-4D97-AF65-F5344CB8AC3E}">
        <p14:creationId xmlns:p14="http://schemas.microsoft.com/office/powerpoint/2010/main" val="26594777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3746" name="Rectangle 2"/>
          <p:cNvSpPr>
            <a:spLocks noGrp="1" noChangeArrowheads="1"/>
          </p:cNvSpPr>
          <p:nvPr>
            <p:ph type="title"/>
          </p:nvPr>
        </p:nvSpPr>
        <p:spPr>
          <a:xfrm>
            <a:off x="457200" y="274652"/>
            <a:ext cx="7391400" cy="579437"/>
          </a:xfrm>
        </p:spPr>
        <p:txBody>
          <a:bodyPr/>
          <a:lstStyle/>
          <a:p>
            <a:r>
              <a:rPr lang="en-US" dirty="0" smtClean="0"/>
              <a:t>Programmer</a:t>
            </a:r>
            <a:r>
              <a:rPr lang="en-US" dirty="0" smtClean="0">
                <a:latin typeface="Arial"/>
              </a:rPr>
              <a:t>’</a:t>
            </a:r>
            <a:r>
              <a:rPr lang="en-US" dirty="0" smtClean="0"/>
              <a:t>s </a:t>
            </a:r>
            <a:r>
              <a:rPr lang="en-US" dirty="0"/>
              <a:t>model</a:t>
            </a:r>
          </a:p>
        </p:txBody>
      </p:sp>
      <p:sp>
        <p:nvSpPr>
          <p:cNvPr id="4383747" name="AutoShape 3"/>
          <p:cNvSpPr>
            <a:spLocks noChangeArrowheads="1"/>
          </p:cNvSpPr>
          <p:nvPr/>
        </p:nvSpPr>
        <p:spPr bwMode="auto">
          <a:xfrm>
            <a:off x="3570288" y="2452700"/>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Vertex</a:t>
            </a:r>
          </a:p>
          <a:p>
            <a:pPr algn="ctr" eaLnBrk="0" hangingPunct="0">
              <a:lnSpc>
                <a:spcPct val="70000"/>
              </a:lnSpc>
            </a:pPr>
            <a:r>
              <a:rPr lang="en-GB" sz="1400" b="1">
                <a:solidFill>
                  <a:schemeClr val="bg1"/>
                </a:solidFill>
                <a:latin typeface="Arial Narrow" charset="0"/>
              </a:rPr>
              <a:t>Shader</a:t>
            </a:r>
            <a:endParaRPr lang="en-US" sz="1400" b="1">
              <a:solidFill>
                <a:schemeClr val="bg1"/>
              </a:solidFill>
              <a:latin typeface="Arial Narrow" charset="0"/>
            </a:endParaRPr>
          </a:p>
        </p:txBody>
      </p:sp>
      <p:sp>
        <p:nvSpPr>
          <p:cNvPr id="4383751" name="Rectangle 7"/>
          <p:cNvSpPr>
            <a:spLocks noChangeArrowheads="1"/>
          </p:cNvSpPr>
          <p:nvPr/>
        </p:nvSpPr>
        <p:spPr bwMode="auto">
          <a:xfrm>
            <a:off x="3390900" y="1733550"/>
            <a:ext cx="1439863" cy="541338"/>
          </a:xfrm>
          <a:prstGeom prst="rect">
            <a:avLst/>
          </a:prstGeom>
          <a:solidFill>
            <a:srgbClr val="FFFF66"/>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rgbClr val="000000"/>
                </a:solidFill>
                <a:latin typeface="Arial Narrow" charset="0"/>
              </a:rPr>
              <a:t>Attributes</a:t>
            </a:r>
          </a:p>
          <a:p>
            <a:pPr algn="ctr" eaLnBrk="0" hangingPunct="0">
              <a:lnSpc>
                <a:spcPct val="70000"/>
              </a:lnSpc>
            </a:pPr>
            <a:r>
              <a:rPr lang="en-GB" sz="1400" b="1">
                <a:solidFill>
                  <a:srgbClr val="000000"/>
                </a:solidFill>
                <a:latin typeface="Arial Narrow" charset="0"/>
              </a:rPr>
              <a:t>(8 * vec4)</a:t>
            </a:r>
            <a:endParaRPr lang="en-US" sz="1400" b="1">
              <a:solidFill>
                <a:srgbClr val="000000"/>
              </a:solidFill>
              <a:latin typeface="Arial Narrow" charset="0"/>
            </a:endParaRPr>
          </a:p>
        </p:txBody>
      </p:sp>
      <p:sp>
        <p:nvSpPr>
          <p:cNvPr id="4383755" name="AutoShape 11"/>
          <p:cNvSpPr>
            <a:spLocks noChangeArrowheads="1"/>
          </p:cNvSpPr>
          <p:nvPr/>
        </p:nvSpPr>
        <p:spPr bwMode="auto">
          <a:xfrm>
            <a:off x="3930651" y="2156897"/>
            <a:ext cx="366832" cy="412194"/>
          </a:xfrm>
          <a:prstGeom prst="downArrow">
            <a:avLst>
              <a:gd name="adj1" fmla="val 50000"/>
              <a:gd name="adj2" fmla="val 25000"/>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nvGrpSpPr>
          <p:cNvPr id="7" name="Group 6"/>
          <p:cNvGrpSpPr/>
          <p:nvPr/>
        </p:nvGrpSpPr>
        <p:grpSpPr>
          <a:xfrm>
            <a:off x="3570288" y="3057011"/>
            <a:ext cx="1079500" cy="1016517"/>
            <a:chOff x="3570288" y="3057011"/>
            <a:chExt cx="1079500" cy="1016517"/>
          </a:xfrm>
        </p:grpSpPr>
        <p:sp>
          <p:nvSpPr>
            <p:cNvPr id="4383749" name="AutoShape 5"/>
            <p:cNvSpPr>
              <a:spLocks noChangeArrowheads="1"/>
            </p:cNvSpPr>
            <p:nvPr/>
          </p:nvSpPr>
          <p:spPr bwMode="auto">
            <a:xfrm>
              <a:off x="3570288" y="3352803"/>
              <a:ext cx="1079500" cy="720725"/>
            </a:xfrm>
            <a:prstGeom prst="roundRect">
              <a:avLst>
                <a:gd name="adj" fmla="val 16667"/>
              </a:avLst>
            </a:prstGeom>
            <a:solidFill>
              <a:schemeClr val="accent2"/>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dirty="0">
                  <a:solidFill>
                    <a:schemeClr val="bg1"/>
                  </a:solidFill>
                  <a:latin typeface="Arial Narrow" charset="0"/>
                </a:rPr>
                <a:t>Primitive</a:t>
              </a:r>
            </a:p>
            <a:p>
              <a:pPr algn="ctr" eaLnBrk="0" hangingPunct="0">
                <a:lnSpc>
                  <a:spcPct val="70000"/>
                </a:lnSpc>
              </a:pPr>
              <a:r>
                <a:rPr lang="en-GB" sz="1400" b="1" dirty="0">
                  <a:solidFill>
                    <a:schemeClr val="bg1"/>
                  </a:solidFill>
                  <a:latin typeface="Arial Narrow" charset="0"/>
                </a:rPr>
                <a:t>Assembly</a:t>
              </a:r>
            </a:p>
            <a:p>
              <a:pPr algn="ctr" eaLnBrk="0" hangingPunct="0">
                <a:lnSpc>
                  <a:spcPct val="70000"/>
                </a:lnSpc>
              </a:pPr>
              <a:r>
                <a:rPr lang="en-GB" sz="1400" b="1" dirty="0">
                  <a:solidFill>
                    <a:schemeClr val="bg1"/>
                  </a:solidFill>
                  <a:latin typeface="Arial Narrow" charset="0"/>
                </a:rPr>
                <a:t>&amp; Rasterize</a:t>
              </a:r>
              <a:endParaRPr lang="en-US" sz="1400" b="1" dirty="0">
                <a:solidFill>
                  <a:schemeClr val="bg1"/>
                </a:solidFill>
                <a:latin typeface="Arial Narrow" charset="0"/>
              </a:endParaRPr>
            </a:p>
          </p:txBody>
        </p:sp>
        <p:sp>
          <p:nvSpPr>
            <p:cNvPr id="4383756" name="AutoShape 12"/>
            <p:cNvSpPr>
              <a:spLocks noChangeArrowheads="1"/>
            </p:cNvSpPr>
            <p:nvPr/>
          </p:nvSpPr>
          <p:spPr bwMode="auto">
            <a:xfrm>
              <a:off x="3930651" y="3057011"/>
              <a:ext cx="366832" cy="412194"/>
            </a:xfrm>
            <a:prstGeom prst="downArrow">
              <a:avLst>
                <a:gd name="adj1" fmla="val 50000"/>
                <a:gd name="adj2" fmla="val 25000"/>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nvGrpSpPr>
          <p:cNvPr id="11" name="Group 10"/>
          <p:cNvGrpSpPr/>
          <p:nvPr/>
        </p:nvGrpSpPr>
        <p:grpSpPr>
          <a:xfrm>
            <a:off x="3570288" y="5577961"/>
            <a:ext cx="1079500" cy="1016526"/>
            <a:chOff x="3570288" y="5577961"/>
            <a:chExt cx="1079500" cy="1016526"/>
          </a:xfrm>
        </p:grpSpPr>
        <p:sp>
          <p:nvSpPr>
            <p:cNvPr id="4383750" name="AutoShape 6"/>
            <p:cNvSpPr>
              <a:spLocks noChangeArrowheads="1"/>
            </p:cNvSpPr>
            <p:nvPr/>
          </p:nvSpPr>
          <p:spPr bwMode="auto">
            <a:xfrm>
              <a:off x="3570288" y="5873762"/>
              <a:ext cx="1079500" cy="720725"/>
            </a:xfrm>
            <a:prstGeom prst="roundRect">
              <a:avLst>
                <a:gd name="adj" fmla="val 16667"/>
              </a:avLst>
            </a:prstGeom>
            <a:solidFill>
              <a:schemeClr val="accent2"/>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Per-Sample</a:t>
              </a:r>
            </a:p>
            <a:p>
              <a:pPr algn="ctr" eaLnBrk="0" hangingPunct="0">
                <a:lnSpc>
                  <a:spcPct val="70000"/>
                </a:lnSpc>
              </a:pPr>
              <a:r>
                <a:rPr lang="en-GB" sz="1400" b="1">
                  <a:solidFill>
                    <a:schemeClr val="bg1"/>
                  </a:solidFill>
                  <a:latin typeface="Arial Narrow" charset="0"/>
                </a:rPr>
                <a:t>Operations</a:t>
              </a:r>
              <a:endParaRPr lang="en-US" sz="1400" b="1">
                <a:solidFill>
                  <a:schemeClr val="bg1"/>
                </a:solidFill>
                <a:latin typeface="Arial Narrow" charset="0"/>
              </a:endParaRPr>
            </a:p>
          </p:txBody>
        </p:sp>
        <p:sp>
          <p:nvSpPr>
            <p:cNvPr id="4383759" name="AutoShape 15"/>
            <p:cNvSpPr>
              <a:spLocks noChangeArrowheads="1"/>
            </p:cNvSpPr>
            <p:nvPr/>
          </p:nvSpPr>
          <p:spPr bwMode="auto">
            <a:xfrm>
              <a:off x="3930651" y="5577961"/>
              <a:ext cx="366832" cy="412194"/>
            </a:xfrm>
            <a:prstGeom prst="downArrow">
              <a:avLst>
                <a:gd name="adj1" fmla="val 50000"/>
                <a:gd name="adj2" fmla="val 25000"/>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nvGrpSpPr>
          <p:cNvPr id="12" name="Group 11"/>
          <p:cNvGrpSpPr/>
          <p:nvPr/>
        </p:nvGrpSpPr>
        <p:grpSpPr>
          <a:xfrm>
            <a:off x="1409700" y="2357331"/>
            <a:ext cx="1804905" cy="733663"/>
            <a:chOff x="1409700" y="2357331"/>
            <a:chExt cx="1804905" cy="733663"/>
          </a:xfrm>
        </p:grpSpPr>
        <p:sp>
          <p:nvSpPr>
            <p:cNvPr id="4383752" name="Rectangle 8"/>
            <p:cNvSpPr>
              <a:spLocks noChangeArrowheads="1"/>
            </p:cNvSpPr>
            <p:nvPr/>
          </p:nvSpPr>
          <p:spPr bwMode="auto">
            <a:xfrm>
              <a:off x="1409700" y="2454275"/>
              <a:ext cx="1439863" cy="539750"/>
            </a:xfrm>
            <a:prstGeom prst="rect">
              <a:avLst/>
            </a:prstGeom>
            <a:solidFill>
              <a:srgbClr val="FFFF66"/>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rgbClr val="000000"/>
                  </a:solidFill>
                  <a:latin typeface="Arial Narrow" charset="0"/>
                </a:rPr>
                <a:t>Vertex Uniforms</a:t>
              </a:r>
            </a:p>
            <a:p>
              <a:pPr algn="ctr" eaLnBrk="0" hangingPunct="0">
                <a:lnSpc>
                  <a:spcPct val="70000"/>
                </a:lnSpc>
              </a:pPr>
              <a:r>
                <a:rPr lang="en-GB" sz="1400" b="1">
                  <a:solidFill>
                    <a:srgbClr val="000000"/>
                  </a:solidFill>
                  <a:latin typeface="Arial Narrow" charset="0"/>
                </a:rPr>
                <a:t>(128 * vec4)</a:t>
              </a:r>
              <a:endParaRPr lang="en-US" sz="1400" b="1">
                <a:solidFill>
                  <a:srgbClr val="000000"/>
                </a:solidFill>
                <a:latin typeface="Arial Narrow" charset="0"/>
              </a:endParaRPr>
            </a:p>
          </p:txBody>
        </p:sp>
        <p:sp>
          <p:nvSpPr>
            <p:cNvPr id="4383760" name="AutoShape 16"/>
            <p:cNvSpPr>
              <a:spLocks noChangeArrowheads="1"/>
            </p:cNvSpPr>
            <p:nvPr/>
          </p:nvSpPr>
          <p:spPr bwMode="auto">
            <a:xfrm>
              <a:off x="2849559" y="2357331"/>
              <a:ext cx="365046" cy="733663"/>
            </a:xfrm>
            <a:prstGeom prst="rightArrow">
              <a:avLst>
                <a:gd name="adj1" fmla="val 50000"/>
                <a:gd name="adj2" fmla="val 99561"/>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nvGrpSpPr>
          <p:cNvPr id="4" name="Group 3"/>
          <p:cNvGrpSpPr/>
          <p:nvPr/>
        </p:nvGrpSpPr>
        <p:grpSpPr>
          <a:xfrm>
            <a:off x="5549904" y="2284305"/>
            <a:ext cx="1340765" cy="1328976"/>
            <a:chOff x="5549904" y="2284305"/>
            <a:chExt cx="1340765" cy="1328976"/>
          </a:xfrm>
        </p:grpSpPr>
        <p:sp>
          <p:nvSpPr>
            <p:cNvPr id="4383762" name="Line 18"/>
            <p:cNvSpPr>
              <a:spLocks noChangeShapeType="1"/>
            </p:cNvSpPr>
            <p:nvPr/>
          </p:nvSpPr>
          <p:spPr bwMode="auto">
            <a:xfrm flipV="1">
              <a:off x="5640388" y="2543175"/>
              <a:ext cx="539750" cy="5413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763" name="Line 19"/>
            <p:cNvSpPr>
              <a:spLocks noChangeShapeType="1"/>
            </p:cNvSpPr>
            <p:nvPr/>
          </p:nvSpPr>
          <p:spPr bwMode="auto">
            <a:xfrm>
              <a:off x="6180138" y="2543187"/>
              <a:ext cx="541337" cy="8112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764" name="Line 20"/>
            <p:cNvSpPr>
              <a:spLocks noChangeShapeType="1"/>
            </p:cNvSpPr>
            <p:nvPr/>
          </p:nvSpPr>
          <p:spPr bwMode="auto">
            <a:xfrm>
              <a:off x="5640392" y="3084525"/>
              <a:ext cx="1081087" cy="269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765" name="Oval 21"/>
            <p:cNvSpPr>
              <a:spLocks noChangeArrowheads="1"/>
            </p:cNvSpPr>
            <p:nvPr/>
          </p:nvSpPr>
          <p:spPr bwMode="auto">
            <a:xfrm>
              <a:off x="6091244" y="2284305"/>
              <a:ext cx="259675" cy="519351"/>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383766" name="Oval 22"/>
            <p:cNvSpPr>
              <a:spLocks noChangeArrowheads="1"/>
            </p:cNvSpPr>
            <p:nvPr/>
          </p:nvSpPr>
          <p:spPr bwMode="auto">
            <a:xfrm>
              <a:off x="5549904" y="2824055"/>
              <a:ext cx="259675" cy="519351"/>
            </a:xfrm>
            <a:prstGeom prst="ellipse">
              <a:avLst/>
            </a:prstGeom>
            <a:solidFill>
              <a:srgbClr val="00FF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383767" name="Oval 23"/>
            <p:cNvSpPr>
              <a:spLocks noChangeArrowheads="1"/>
            </p:cNvSpPr>
            <p:nvPr/>
          </p:nvSpPr>
          <p:spPr bwMode="auto">
            <a:xfrm>
              <a:off x="6630994" y="3093930"/>
              <a:ext cx="259675" cy="519351"/>
            </a:xfrm>
            <a:prstGeom prst="ellipse">
              <a:avLst/>
            </a:prstGeom>
            <a:solidFill>
              <a:srgbClr val="0000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nvGrpSpPr>
          <p:cNvPr id="8" name="Group 7"/>
          <p:cNvGrpSpPr/>
          <p:nvPr/>
        </p:nvGrpSpPr>
        <p:grpSpPr>
          <a:xfrm>
            <a:off x="3390900" y="3957122"/>
            <a:ext cx="3442357" cy="856340"/>
            <a:chOff x="3390900" y="3957122"/>
            <a:chExt cx="3442357" cy="856340"/>
          </a:xfrm>
        </p:grpSpPr>
        <p:sp>
          <p:nvSpPr>
            <p:cNvPr id="4383753" name="Rectangle 9"/>
            <p:cNvSpPr>
              <a:spLocks noChangeArrowheads="1"/>
            </p:cNvSpPr>
            <p:nvPr/>
          </p:nvSpPr>
          <p:spPr bwMode="auto">
            <a:xfrm>
              <a:off x="3390900" y="4252913"/>
              <a:ext cx="1439863" cy="539750"/>
            </a:xfrm>
            <a:prstGeom prst="rect">
              <a:avLst/>
            </a:prstGeom>
            <a:solidFill>
              <a:srgbClr val="FFFF66"/>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rgbClr val="000000"/>
                  </a:solidFill>
                  <a:latin typeface="Arial Narrow" charset="0"/>
                </a:rPr>
                <a:t>Varyings</a:t>
              </a:r>
            </a:p>
            <a:p>
              <a:pPr algn="ctr" eaLnBrk="0" hangingPunct="0">
                <a:lnSpc>
                  <a:spcPct val="70000"/>
                </a:lnSpc>
              </a:pPr>
              <a:r>
                <a:rPr lang="en-GB" sz="1400" b="1">
                  <a:solidFill>
                    <a:srgbClr val="000000"/>
                  </a:solidFill>
                  <a:latin typeface="Arial Narrow" charset="0"/>
                </a:rPr>
                <a:t>(8 * vec4)</a:t>
              </a:r>
              <a:endParaRPr lang="en-US" sz="1400" b="1">
                <a:solidFill>
                  <a:srgbClr val="000000"/>
                </a:solidFill>
                <a:latin typeface="Arial Narrow" charset="0"/>
              </a:endParaRPr>
            </a:p>
          </p:txBody>
        </p:sp>
        <p:sp>
          <p:nvSpPr>
            <p:cNvPr id="4383757" name="AutoShape 13"/>
            <p:cNvSpPr>
              <a:spLocks noChangeArrowheads="1"/>
            </p:cNvSpPr>
            <p:nvPr/>
          </p:nvSpPr>
          <p:spPr bwMode="auto">
            <a:xfrm>
              <a:off x="3930651" y="3957122"/>
              <a:ext cx="366832" cy="412194"/>
            </a:xfrm>
            <a:prstGeom prst="downArrow">
              <a:avLst>
                <a:gd name="adj1" fmla="val 50000"/>
                <a:gd name="adj2" fmla="val 25000"/>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nvGrpSpPr>
            <p:cNvPr id="5" name="Group 4"/>
            <p:cNvGrpSpPr/>
            <p:nvPr/>
          </p:nvGrpSpPr>
          <p:grpSpPr>
            <a:xfrm>
              <a:off x="5752170" y="4002237"/>
              <a:ext cx="1081087" cy="811225"/>
              <a:chOff x="5752170" y="4002237"/>
              <a:chExt cx="1081087" cy="811225"/>
            </a:xfrm>
          </p:grpSpPr>
          <p:sp>
            <p:nvSpPr>
              <p:cNvPr id="4383768" name="Rectangle 24"/>
              <p:cNvSpPr>
                <a:spLocks noChangeArrowheads="1"/>
              </p:cNvSpPr>
              <p:nvPr/>
            </p:nvSpPr>
            <p:spPr bwMode="auto">
              <a:xfrm>
                <a:off x="6180138" y="4045108"/>
                <a:ext cx="179387" cy="369332"/>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05" name="Rectangle 61"/>
              <p:cNvSpPr>
                <a:spLocks noChangeArrowheads="1"/>
              </p:cNvSpPr>
              <p:nvPr/>
            </p:nvSpPr>
            <p:spPr bwMode="auto">
              <a:xfrm>
                <a:off x="6000756" y="4224497"/>
                <a:ext cx="179388" cy="369332"/>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06" name="Rectangle 62"/>
              <p:cNvSpPr>
                <a:spLocks noChangeArrowheads="1"/>
              </p:cNvSpPr>
              <p:nvPr/>
            </p:nvSpPr>
            <p:spPr bwMode="auto">
              <a:xfrm>
                <a:off x="6180138" y="4224497"/>
                <a:ext cx="179387" cy="369332"/>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07" name="Rectangle 63"/>
              <p:cNvSpPr>
                <a:spLocks noChangeArrowheads="1"/>
              </p:cNvSpPr>
              <p:nvPr/>
            </p:nvSpPr>
            <p:spPr bwMode="auto">
              <a:xfrm>
                <a:off x="6361113" y="4224497"/>
                <a:ext cx="179387" cy="369332"/>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08" name="Rectangle 64"/>
              <p:cNvSpPr>
                <a:spLocks noChangeArrowheads="1"/>
              </p:cNvSpPr>
              <p:nvPr/>
            </p:nvSpPr>
            <p:spPr bwMode="auto">
              <a:xfrm>
                <a:off x="5809579" y="4405472"/>
                <a:ext cx="191171" cy="183871"/>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sp>
            <p:nvSpPr>
              <p:cNvPr id="4383809" name="Rectangle 65"/>
              <p:cNvSpPr>
                <a:spLocks noChangeArrowheads="1"/>
              </p:cNvSpPr>
              <p:nvPr/>
            </p:nvSpPr>
            <p:spPr bwMode="auto">
              <a:xfrm>
                <a:off x="5999956" y="4405472"/>
                <a:ext cx="180188" cy="188357"/>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sp>
            <p:nvSpPr>
              <p:cNvPr id="4383810" name="Rectangle 66"/>
              <p:cNvSpPr>
                <a:spLocks noChangeArrowheads="1"/>
              </p:cNvSpPr>
              <p:nvPr/>
            </p:nvSpPr>
            <p:spPr bwMode="auto">
              <a:xfrm>
                <a:off x="6180138" y="4405472"/>
                <a:ext cx="170781" cy="179386"/>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sp>
            <p:nvSpPr>
              <p:cNvPr id="4383811" name="Rectangle 67"/>
              <p:cNvSpPr>
                <a:spLocks noChangeArrowheads="1"/>
              </p:cNvSpPr>
              <p:nvPr/>
            </p:nvSpPr>
            <p:spPr bwMode="auto">
              <a:xfrm>
                <a:off x="6361113" y="4405472"/>
                <a:ext cx="179387" cy="369332"/>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12" name="Rectangle 68"/>
              <p:cNvSpPr>
                <a:spLocks noChangeArrowheads="1"/>
              </p:cNvSpPr>
              <p:nvPr/>
            </p:nvSpPr>
            <p:spPr bwMode="auto">
              <a:xfrm>
                <a:off x="6540504" y="4405472"/>
                <a:ext cx="179388" cy="369332"/>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13" name="Line 69"/>
              <p:cNvSpPr>
                <a:spLocks noChangeShapeType="1"/>
              </p:cNvSpPr>
              <p:nvPr/>
            </p:nvSpPr>
            <p:spPr bwMode="auto">
              <a:xfrm flipV="1">
                <a:off x="5752173" y="4002237"/>
                <a:ext cx="539750" cy="5413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14" name="Line 70"/>
              <p:cNvSpPr>
                <a:spLocks noChangeShapeType="1"/>
              </p:cNvSpPr>
              <p:nvPr/>
            </p:nvSpPr>
            <p:spPr bwMode="auto">
              <a:xfrm>
                <a:off x="6280485" y="4002249"/>
                <a:ext cx="541337" cy="8112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15" name="Rectangle 71"/>
              <p:cNvSpPr>
                <a:spLocks noChangeArrowheads="1"/>
              </p:cNvSpPr>
              <p:nvPr/>
            </p:nvSpPr>
            <p:spPr bwMode="auto">
              <a:xfrm>
                <a:off x="6539706" y="4584858"/>
                <a:ext cx="180186" cy="189946"/>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sp>
            <p:nvSpPr>
              <p:cNvPr id="4383816" name="Rectangle 72"/>
              <p:cNvSpPr>
                <a:spLocks noChangeArrowheads="1"/>
              </p:cNvSpPr>
              <p:nvPr/>
            </p:nvSpPr>
            <p:spPr bwMode="auto">
              <a:xfrm>
                <a:off x="6350919" y="4584858"/>
                <a:ext cx="189581" cy="189946"/>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sp>
            <p:nvSpPr>
              <p:cNvPr id="4383817" name="Line 73"/>
              <p:cNvSpPr>
                <a:spLocks noChangeShapeType="1"/>
              </p:cNvSpPr>
              <p:nvPr/>
            </p:nvSpPr>
            <p:spPr bwMode="auto">
              <a:xfrm>
                <a:off x="5752170" y="4543587"/>
                <a:ext cx="1081087" cy="269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grpSp>
        <p:nvGrpSpPr>
          <p:cNvPr id="17" name="Group 16"/>
          <p:cNvGrpSpPr/>
          <p:nvPr/>
        </p:nvGrpSpPr>
        <p:grpSpPr>
          <a:xfrm>
            <a:off x="1409700" y="4677847"/>
            <a:ext cx="5422769" cy="1420814"/>
            <a:chOff x="1409700" y="4677847"/>
            <a:chExt cx="5422769" cy="1420814"/>
          </a:xfrm>
        </p:grpSpPr>
        <p:sp>
          <p:nvSpPr>
            <p:cNvPr id="4383748" name="AutoShape 4"/>
            <p:cNvSpPr>
              <a:spLocks noChangeArrowheads="1"/>
            </p:cNvSpPr>
            <p:nvPr/>
          </p:nvSpPr>
          <p:spPr bwMode="auto">
            <a:xfrm>
              <a:off x="3570288" y="4973650"/>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dirty="0">
                  <a:solidFill>
                    <a:schemeClr val="bg1"/>
                  </a:solidFill>
                  <a:latin typeface="Arial Narrow" charset="0"/>
                </a:rPr>
                <a:t>Fragment</a:t>
              </a:r>
            </a:p>
            <a:p>
              <a:pPr algn="ctr" eaLnBrk="0" hangingPunct="0">
                <a:lnSpc>
                  <a:spcPct val="70000"/>
                </a:lnSpc>
              </a:pPr>
              <a:r>
                <a:rPr lang="en-GB" sz="1400" b="1" dirty="0" err="1">
                  <a:solidFill>
                    <a:schemeClr val="bg1"/>
                  </a:solidFill>
                  <a:latin typeface="Arial Narrow" charset="0"/>
                </a:rPr>
                <a:t>Shader</a:t>
              </a:r>
              <a:endParaRPr lang="en-US" sz="1400" b="1" dirty="0">
                <a:solidFill>
                  <a:schemeClr val="bg1"/>
                </a:solidFill>
                <a:latin typeface="Arial Narrow" charset="0"/>
              </a:endParaRPr>
            </a:p>
          </p:txBody>
        </p:sp>
        <p:sp>
          <p:nvSpPr>
            <p:cNvPr id="4383758" name="AutoShape 14"/>
            <p:cNvSpPr>
              <a:spLocks noChangeArrowheads="1"/>
            </p:cNvSpPr>
            <p:nvPr/>
          </p:nvSpPr>
          <p:spPr bwMode="auto">
            <a:xfrm>
              <a:off x="3930651" y="4677847"/>
              <a:ext cx="366832" cy="412194"/>
            </a:xfrm>
            <a:prstGeom prst="downArrow">
              <a:avLst>
                <a:gd name="adj1" fmla="val 50000"/>
                <a:gd name="adj2" fmla="val 25000"/>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nvGrpSpPr>
            <p:cNvPr id="15" name="Group 14"/>
            <p:cNvGrpSpPr/>
            <p:nvPr/>
          </p:nvGrpSpPr>
          <p:grpSpPr>
            <a:xfrm>
              <a:off x="1409700" y="4895527"/>
              <a:ext cx="1804905" cy="521903"/>
              <a:chOff x="1409700" y="4878281"/>
              <a:chExt cx="1804905" cy="733663"/>
            </a:xfrm>
          </p:grpSpPr>
          <p:sp>
            <p:nvSpPr>
              <p:cNvPr id="4383754" name="Rectangle 10"/>
              <p:cNvSpPr>
                <a:spLocks noChangeArrowheads="1"/>
              </p:cNvSpPr>
              <p:nvPr/>
            </p:nvSpPr>
            <p:spPr bwMode="auto">
              <a:xfrm>
                <a:off x="1409700" y="4973638"/>
                <a:ext cx="1439863" cy="539750"/>
              </a:xfrm>
              <a:prstGeom prst="rect">
                <a:avLst/>
              </a:prstGeom>
              <a:solidFill>
                <a:srgbClr val="FFFF66"/>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rgbClr val="000000"/>
                    </a:solidFill>
                    <a:latin typeface="Arial Narrow" charset="0"/>
                  </a:rPr>
                  <a:t>Fragment Uniforms</a:t>
                </a:r>
              </a:p>
              <a:p>
                <a:pPr algn="ctr" eaLnBrk="0" hangingPunct="0">
                  <a:lnSpc>
                    <a:spcPct val="70000"/>
                  </a:lnSpc>
                </a:pPr>
                <a:r>
                  <a:rPr lang="en-GB" sz="1400" b="1">
                    <a:solidFill>
                      <a:srgbClr val="000000"/>
                    </a:solidFill>
                    <a:latin typeface="Arial Narrow" charset="0"/>
                  </a:rPr>
                  <a:t>(16 * vec4)</a:t>
                </a:r>
                <a:endParaRPr lang="en-US" sz="1400" b="1">
                  <a:solidFill>
                    <a:srgbClr val="000000"/>
                  </a:solidFill>
                  <a:latin typeface="Arial Narrow" charset="0"/>
                </a:endParaRPr>
              </a:p>
            </p:txBody>
          </p:sp>
          <p:sp>
            <p:nvSpPr>
              <p:cNvPr id="4383761" name="AutoShape 17"/>
              <p:cNvSpPr>
                <a:spLocks noChangeArrowheads="1"/>
              </p:cNvSpPr>
              <p:nvPr/>
            </p:nvSpPr>
            <p:spPr bwMode="auto">
              <a:xfrm>
                <a:off x="2849559" y="4878281"/>
                <a:ext cx="365046" cy="733663"/>
              </a:xfrm>
              <a:prstGeom prst="rightArrow">
                <a:avLst>
                  <a:gd name="adj1" fmla="val 50000"/>
                  <a:gd name="adj2" fmla="val 99561"/>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nvGrpSpPr>
            <p:cNvPr id="6" name="Group 5"/>
            <p:cNvGrpSpPr/>
            <p:nvPr/>
          </p:nvGrpSpPr>
          <p:grpSpPr>
            <a:xfrm>
              <a:off x="5751376" y="5287437"/>
              <a:ext cx="1081093" cy="811224"/>
              <a:chOff x="5751376" y="5287437"/>
              <a:chExt cx="1081093" cy="811224"/>
            </a:xfrm>
          </p:grpSpPr>
          <p:sp>
            <p:nvSpPr>
              <p:cNvPr id="4383824" name="Rectangle 80"/>
              <p:cNvSpPr>
                <a:spLocks noChangeArrowheads="1"/>
              </p:cNvSpPr>
              <p:nvPr/>
            </p:nvSpPr>
            <p:spPr bwMode="auto">
              <a:xfrm>
                <a:off x="6179344" y="5330309"/>
                <a:ext cx="179387" cy="369332"/>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25" name="Rectangle 81"/>
              <p:cNvSpPr>
                <a:spLocks noChangeArrowheads="1"/>
              </p:cNvSpPr>
              <p:nvPr/>
            </p:nvSpPr>
            <p:spPr bwMode="auto">
              <a:xfrm>
                <a:off x="5999962" y="5509695"/>
                <a:ext cx="179388" cy="369332"/>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26" name="Rectangle 82"/>
              <p:cNvSpPr>
                <a:spLocks noChangeArrowheads="1"/>
              </p:cNvSpPr>
              <p:nvPr/>
            </p:nvSpPr>
            <p:spPr bwMode="auto">
              <a:xfrm>
                <a:off x="6179344" y="5509695"/>
                <a:ext cx="179387" cy="369332"/>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27" name="Rectangle 83"/>
              <p:cNvSpPr>
                <a:spLocks noChangeArrowheads="1"/>
              </p:cNvSpPr>
              <p:nvPr/>
            </p:nvSpPr>
            <p:spPr bwMode="auto">
              <a:xfrm>
                <a:off x="6360319" y="5509695"/>
                <a:ext cx="179387" cy="369332"/>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28" name="Rectangle 84"/>
              <p:cNvSpPr>
                <a:spLocks noChangeArrowheads="1"/>
              </p:cNvSpPr>
              <p:nvPr/>
            </p:nvSpPr>
            <p:spPr bwMode="auto">
              <a:xfrm>
                <a:off x="5821363" y="5690670"/>
                <a:ext cx="178593" cy="188357"/>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sp>
            <p:nvSpPr>
              <p:cNvPr id="4383829" name="Rectangle 85"/>
              <p:cNvSpPr>
                <a:spLocks noChangeArrowheads="1"/>
              </p:cNvSpPr>
              <p:nvPr/>
            </p:nvSpPr>
            <p:spPr bwMode="auto">
              <a:xfrm>
                <a:off x="6000756" y="5690670"/>
                <a:ext cx="178594" cy="188357"/>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sp>
            <p:nvSpPr>
              <p:cNvPr id="4383830" name="Rectangle 86"/>
              <p:cNvSpPr>
                <a:spLocks noChangeArrowheads="1"/>
              </p:cNvSpPr>
              <p:nvPr/>
            </p:nvSpPr>
            <p:spPr bwMode="auto">
              <a:xfrm>
                <a:off x="6179344" y="5690670"/>
                <a:ext cx="171575" cy="179389"/>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sp>
            <p:nvSpPr>
              <p:cNvPr id="4383831" name="Rectangle 87"/>
              <p:cNvSpPr>
                <a:spLocks noChangeArrowheads="1"/>
              </p:cNvSpPr>
              <p:nvPr/>
            </p:nvSpPr>
            <p:spPr bwMode="auto">
              <a:xfrm>
                <a:off x="6360319" y="5690670"/>
                <a:ext cx="179387" cy="369332"/>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32" name="Rectangle 88"/>
              <p:cNvSpPr>
                <a:spLocks noChangeArrowheads="1"/>
              </p:cNvSpPr>
              <p:nvPr/>
            </p:nvSpPr>
            <p:spPr bwMode="auto">
              <a:xfrm>
                <a:off x="6539710" y="5690670"/>
                <a:ext cx="179388" cy="369332"/>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33" name="Line 89"/>
              <p:cNvSpPr>
                <a:spLocks noChangeShapeType="1"/>
              </p:cNvSpPr>
              <p:nvPr/>
            </p:nvSpPr>
            <p:spPr bwMode="auto">
              <a:xfrm flipV="1">
                <a:off x="5751379" y="5287449"/>
                <a:ext cx="539750" cy="541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34" name="Line 90"/>
              <p:cNvSpPr>
                <a:spLocks noChangeShapeType="1"/>
              </p:cNvSpPr>
              <p:nvPr/>
            </p:nvSpPr>
            <p:spPr bwMode="auto">
              <a:xfrm>
                <a:off x="6291132" y="5287437"/>
                <a:ext cx="541337" cy="811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83835" name="Rectangle 91"/>
              <p:cNvSpPr>
                <a:spLocks noChangeArrowheads="1"/>
              </p:cNvSpPr>
              <p:nvPr/>
            </p:nvSpPr>
            <p:spPr bwMode="auto">
              <a:xfrm>
                <a:off x="6539709" y="5870059"/>
                <a:ext cx="181769" cy="189943"/>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sp>
            <p:nvSpPr>
              <p:cNvPr id="4383836" name="Rectangle 92"/>
              <p:cNvSpPr>
                <a:spLocks noChangeArrowheads="1"/>
              </p:cNvSpPr>
              <p:nvPr/>
            </p:nvSpPr>
            <p:spPr bwMode="auto">
              <a:xfrm>
                <a:off x="6360319" y="5870059"/>
                <a:ext cx="180185" cy="189943"/>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sp>
            <p:nvSpPr>
              <p:cNvPr id="4383837" name="Line 93"/>
              <p:cNvSpPr>
                <a:spLocks noChangeShapeType="1"/>
              </p:cNvSpPr>
              <p:nvPr/>
            </p:nvSpPr>
            <p:spPr bwMode="auto">
              <a:xfrm>
                <a:off x="5751376" y="5828786"/>
                <a:ext cx="1081087" cy="269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grpSp>
          <p:nvGrpSpPr>
            <p:cNvPr id="16" name="Group 15"/>
            <p:cNvGrpSpPr/>
            <p:nvPr/>
          </p:nvGrpSpPr>
          <p:grpSpPr>
            <a:xfrm>
              <a:off x="1409700" y="5318875"/>
              <a:ext cx="1804905" cy="474368"/>
              <a:chOff x="1409700" y="5513389"/>
              <a:chExt cx="1804905" cy="474368"/>
            </a:xfrm>
          </p:grpSpPr>
          <p:sp>
            <p:nvSpPr>
              <p:cNvPr id="106" name="Rectangle 8"/>
              <p:cNvSpPr>
                <a:spLocks noChangeArrowheads="1"/>
              </p:cNvSpPr>
              <p:nvPr/>
            </p:nvSpPr>
            <p:spPr bwMode="auto">
              <a:xfrm>
                <a:off x="1409700" y="5576071"/>
                <a:ext cx="1439863" cy="348989"/>
              </a:xfrm>
              <a:prstGeom prst="rect">
                <a:avLst/>
              </a:prstGeom>
              <a:solidFill>
                <a:srgbClr val="FFFF66"/>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dirty="0" smtClean="0">
                    <a:solidFill>
                      <a:srgbClr val="000000"/>
                    </a:solidFill>
                    <a:latin typeface="Arial Narrow" charset="0"/>
                  </a:rPr>
                  <a:t>Textures</a:t>
                </a:r>
                <a:endParaRPr lang="en-US" sz="1400" b="1" dirty="0">
                  <a:solidFill>
                    <a:srgbClr val="000000"/>
                  </a:solidFill>
                  <a:latin typeface="Arial Narrow" charset="0"/>
                </a:endParaRPr>
              </a:p>
            </p:txBody>
          </p:sp>
          <p:sp>
            <p:nvSpPr>
              <p:cNvPr id="107" name="AutoShape 16"/>
              <p:cNvSpPr>
                <a:spLocks noChangeArrowheads="1"/>
              </p:cNvSpPr>
              <p:nvPr/>
            </p:nvSpPr>
            <p:spPr bwMode="auto">
              <a:xfrm>
                <a:off x="2849559" y="5513389"/>
                <a:ext cx="365046" cy="474368"/>
              </a:xfrm>
              <a:prstGeom prst="rightArrow">
                <a:avLst>
                  <a:gd name="adj1" fmla="val 50000"/>
                  <a:gd name="adj2" fmla="val 99561"/>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grpSp>
      <p:sp>
        <p:nvSpPr>
          <p:cNvPr id="2" name="TextBox 1"/>
          <p:cNvSpPr txBox="1"/>
          <p:nvPr/>
        </p:nvSpPr>
        <p:spPr>
          <a:xfrm>
            <a:off x="589661" y="1950518"/>
            <a:ext cx="2660930" cy="369332"/>
          </a:xfrm>
          <a:prstGeom prst="rect">
            <a:avLst/>
          </a:prstGeom>
          <a:noFill/>
        </p:spPr>
        <p:txBody>
          <a:bodyPr wrap="none" rtlCol="0">
            <a:spAutoFit/>
          </a:bodyPr>
          <a:lstStyle/>
          <a:p>
            <a:r>
              <a:rPr lang="en-US" dirty="0" smtClean="0"/>
              <a:t>Constants for this object</a:t>
            </a:r>
            <a:endParaRPr lang="en-US" dirty="0"/>
          </a:p>
        </p:txBody>
      </p:sp>
      <p:sp>
        <p:nvSpPr>
          <p:cNvPr id="3" name="TextBox 2"/>
          <p:cNvSpPr txBox="1"/>
          <p:nvPr/>
        </p:nvSpPr>
        <p:spPr>
          <a:xfrm>
            <a:off x="2551687" y="1176159"/>
            <a:ext cx="3199689" cy="369332"/>
          </a:xfrm>
          <a:prstGeom prst="rect">
            <a:avLst/>
          </a:prstGeom>
          <a:noFill/>
        </p:spPr>
        <p:txBody>
          <a:bodyPr wrap="none" rtlCol="0">
            <a:spAutoFit/>
          </a:bodyPr>
          <a:lstStyle/>
          <a:p>
            <a:r>
              <a:rPr lang="en-US" dirty="0" smtClean="0"/>
              <a:t>Per-vertex data for this object</a:t>
            </a:r>
            <a:endParaRPr lang="en-US" dirty="0"/>
          </a:p>
        </p:txBody>
      </p:sp>
    </p:spTree>
    <p:extLst>
      <p:ext uri="{BB962C8B-B14F-4D97-AF65-F5344CB8AC3E}">
        <p14:creationId xmlns:p14="http://schemas.microsoft.com/office/powerpoint/2010/main" val="1575562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Android SDK</a:t>
            </a:r>
            <a:endParaRPr lang="en-US" dirty="0"/>
          </a:p>
        </p:txBody>
      </p:sp>
      <p:sp>
        <p:nvSpPr>
          <p:cNvPr id="3" name="Content Placeholder 2"/>
          <p:cNvSpPr>
            <a:spLocks noGrp="1"/>
          </p:cNvSpPr>
          <p:nvPr>
            <p:ph idx="1"/>
          </p:nvPr>
        </p:nvSpPr>
        <p:spPr>
          <a:xfrm>
            <a:off x="457200" y="1295400"/>
            <a:ext cx="8487942" cy="5029200"/>
          </a:xfrm>
        </p:spPr>
        <p:txBody>
          <a:bodyPr/>
          <a:lstStyle/>
          <a:p>
            <a:r>
              <a:rPr lang="en-US" dirty="0" smtClean="0"/>
              <a:t>The main Android SDK is Java</a:t>
            </a:r>
          </a:p>
          <a:p>
            <a:pPr lvl="1"/>
            <a:r>
              <a:rPr lang="en-US" dirty="0" smtClean="0"/>
              <a:t>the language is very similar to Sun’s original Java</a:t>
            </a:r>
          </a:p>
          <a:p>
            <a:pPr lvl="2"/>
            <a:r>
              <a:rPr lang="en-US" dirty="0" smtClean="0"/>
              <a:t>UI libraries are different from Java SE</a:t>
            </a:r>
          </a:p>
          <a:p>
            <a:pPr lvl="2"/>
            <a:r>
              <a:rPr lang="en-US" dirty="0" smtClean="0"/>
              <a:t>a different VM (called </a:t>
            </a:r>
            <a:r>
              <a:rPr lang="en-US" dirty="0" err="1" smtClean="0"/>
              <a:t>Dalvik</a:t>
            </a:r>
            <a:r>
              <a:rPr lang="en-US" dirty="0" smtClean="0"/>
              <a:t>)</a:t>
            </a:r>
          </a:p>
          <a:p>
            <a:pPr lvl="1"/>
            <a:endParaRPr lang="en-US" dirty="0"/>
          </a:p>
          <a:p>
            <a:pPr>
              <a:lnSpc>
                <a:spcPct val="80000"/>
              </a:lnSpc>
            </a:pPr>
            <a:r>
              <a:rPr lang="en-US" altLang="zh-CN" dirty="0">
                <a:latin typeface="Calibri" charset="0"/>
                <a:ea typeface="宋体" charset="0"/>
                <a:hlinkClick r:id="rId2"/>
              </a:rPr>
              <a:t>http://developer.android.com/</a:t>
            </a:r>
          </a:p>
          <a:p>
            <a:pPr lvl="1">
              <a:lnSpc>
                <a:spcPct val="80000"/>
              </a:lnSpc>
            </a:pPr>
            <a:r>
              <a:rPr lang="en-US" altLang="zh-CN" dirty="0">
                <a:ea typeface="宋体" charset="0"/>
                <a:cs typeface="Arial"/>
              </a:rPr>
              <a:t>one-stop-shop for Android tools and </a:t>
            </a:r>
            <a:r>
              <a:rPr lang="en-US" altLang="zh-CN" dirty="0" smtClean="0">
                <a:ea typeface="宋体" charset="0"/>
                <a:cs typeface="Arial"/>
              </a:rPr>
              <a:t>documentation</a:t>
            </a:r>
          </a:p>
          <a:p>
            <a:pPr lvl="1">
              <a:lnSpc>
                <a:spcPct val="80000"/>
              </a:lnSpc>
            </a:pPr>
            <a:endParaRPr lang="en-US" altLang="zh-CN" dirty="0">
              <a:ea typeface="宋体" charset="0"/>
              <a:cs typeface="Arial"/>
            </a:endParaRPr>
          </a:p>
          <a:p>
            <a:r>
              <a:rPr lang="en-US" dirty="0"/>
              <a:t>The </a:t>
            </a:r>
            <a:r>
              <a:rPr lang="en-US" dirty="0" smtClean="0"/>
              <a:t>easiest way to install all the needed tools is</a:t>
            </a:r>
          </a:p>
          <a:p>
            <a:pPr lvl="1"/>
            <a:r>
              <a:rPr lang="en-US" dirty="0" smtClean="0">
                <a:hlinkClick r:id="rId3"/>
              </a:rPr>
              <a:t>http</a:t>
            </a:r>
            <a:r>
              <a:rPr lang="en-US" dirty="0">
                <a:hlinkClick r:id="rId3"/>
              </a:rPr>
              <a:t>://developer.nvidia.com</a:t>
            </a:r>
            <a:r>
              <a:rPr lang="en-US" dirty="0" smtClean="0">
                <a:hlinkClick r:id="rId3"/>
              </a:rPr>
              <a:t>/mobile/tegra</a:t>
            </a:r>
            <a:r>
              <a:rPr lang="en-US" dirty="0">
                <a:hlinkClick r:id="rId3"/>
              </a:rPr>
              <a:t>-android-development-pack</a:t>
            </a:r>
            <a:endParaRPr lang="en-US" dirty="0"/>
          </a:p>
          <a:p>
            <a:pPr lvl="1"/>
            <a:r>
              <a:rPr lang="en-US" dirty="0" smtClean="0"/>
              <a:t>JDK, SDK, NDK, Eclipse, …</a:t>
            </a:r>
          </a:p>
          <a:p>
            <a:pPr>
              <a:lnSpc>
                <a:spcPct val="80000"/>
              </a:lnSpc>
            </a:pPr>
            <a:endParaRPr lang="en-US" altLang="zh-CN" dirty="0">
              <a:ea typeface="宋体" charset="0"/>
              <a:cs typeface="Arial"/>
            </a:endParaRPr>
          </a:p>
          <a:p>
            <a:pPr marL="0" indent="0">
              <a:buNone/>
            </a:pPr>
            <a:endParaRPr lang="en-US" dirty="0" smtClean="0"/>
          </a:p>
        </p:txBody>
      </p:sp>
    </p:spTree>
    <p:extLst>
      <p:ext uri="{BB962C8B-B14F-4D97-AF65-F5344CB8AC3E}">
        <p14:creationId xmlns:p14="http://schemas.microsoft.com/office/powerpoint/2010/main" val="31619645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ontent Placeholder 4"/>
          <p:cNvGraphicFramePr>
            <a:graphicFrameLocks/>
          </p:cNvGraphicFramePr>
          <p:nvPr>
            <p:extLst>
              <p:ext uri="{D42A27DB-BD31-4B8C-83A1-F6EECF244321}">
                <p14:modId xmlns:p14="http://schemas.microsoft.com/office/powerpoint/2010/main" val="255944464"/>
              </p:ext>
            </p:extLst>
          </p:nvPr>
        </p:nvGraphicFramePr>
        <p:xfrm>
          <a:off x="190500" y="1143006"/>
          <a:ext cx="3048000" cy="4978461"/>
        </p:xfrm>
        <a:graphic>
          <a:graphicData uri="http://schemas.openxmlformats.org/drawingml/2006/table">
            <a:tbl>
              <a:tblPr/>
              <a:tblGrid>
                <a:gridCol w="2071310"/>
                <a:gridCol w="976690"/>
              </a:tblGrid>
              <a:tr h="711237">
                <a:tc>
                  <a:txBody>
                    <a:bodyPr/>
                    <a:lstStyle/>
                    <a:p>
                      <a:pPr algn="ctr"/>
                      <a:r>
                        <a:rPr lang="en-US" sz="2000" dirty="0" smtClean="0">
                          <a:solidFill>
                            <a:srgbClr val="92D050"/>
                          </a:solidFill>
                        </a:rPr>
                        <a:t>Android Version</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aseline="0" dirty="0" smtClean="0"/>
                        <a:t>Market Share</a:t>
                      </a:r>
                      <a:endParaRPr lang="en-US" sz="20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137">
                <a:tc>
                  <a:txBody>
                    <a:bodyPr/>
                    <a:lstStyle/>
                    <a:p>
                      <a:pPr algn="l"/>
                      <a:r>
                        <a:rPr lang="en-US" sz="2000" dirty="0" smtClean="0">
                          <a:solidFill>
                            <a:srgbClr val="92D050"/>
                          </a:solidFill>
                        </a:rPr>
                        <a:t>Honeycomb     (3.0, 3.1)</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914400" rtl="0" eaLnBrk="1" latinLnBrk="0" hangingPunct="1"/>
                      <a:r>
                        <a:rPr lang="en-US" sz="2000" kern="1200" dirty="0" smtClean="0">
                          <a:solidFill>
                            <a:schemeClr val="tx1"/>
                          </a:solidFill>
                          <a:latin typeface="+mn-lt"/>
                          <a:ea typeface="+mn-ea"/>
                          <a:cs typeface="+mn-cs"/>
                        </a:rPr>
                        <a:t>0.6%</a:t>
                      </a:r>
                      <a:endParaRPr lang="en-US" sz="2000" kern="1200" dirty="0">
                        <a:solidFill>
                          <a:schemeClr val="tx1"/>
                        </a:solidFill>
                        <a:latin typeface="+mn-lt"/>
                        <a:ea typeface="+mn-ea"/>
                        <a:cs typeface="+mn-cs"/>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137">
                <a:tc>
                  <a:txBody>
                    <a:bodyPr/>
                    <a:lstStyle/>
                    <a:p>
                      <a:pPr algn="l"/>
                      <a:r>
                        <a:rPr lang="en-US" sz="2000" dirty="0" smtClean="0">
                          <a:solidFill>
                            <a:srgbClr val="92D050"/>
                          </a:solidFill>
                        </a:rPr>
                        <a:t>Gingerbread </a:t>
                      </a:r>
                      <a:br>
                        <a:rPr lang="en-US" sz="2000" dirty="0" smtClean="0">
                          <a:solidFill>
                            <a:srgbClr val="92D050"/>
                          </a:solidFill>
                        </a:rPr>
                      </a:br>
                      <a:r>
                        <a:rPr lang="en-US" sz="2000" dirty="0" smtClean="0">
                          <a:solidFill>
                            <a:srgbClr val="92D050"/>
                          </a:solidFill>
                        </a:rPr>
                        <a:t>(2.3)</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dirty="0" smtClean="0"/>
                        <a:t>9.2%</a:t>
                      </a:r>
                      <a:endParaRPr lang="en-US" sz="20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6421">
                <a:tc>
                  <a:txBody>
                    <a:bodyPr/>
                    <a:lstStyle/>
                    <a:p>
                      <a:pPr algn="l"/>
                      <a:r>
                        <a:rPr lang="en-US" sz="2000" dirty="0" err="1" smtClean="0">
                          <a:solidFill>
                            <a:srgbClr val="92D050"/>
                          </a:solidFill>
                        </a:rPr>
                        <a:t>Froyo</a:t>
                      </a:r>
                      <a:r>
                        <a:rPr lang="en-US" sz="2000" dirty="0" smtClean="0">
                          <a:solidFill>
                            <a:srgbClr val="92D050"/>
                          </a:solidFill>
                        </a:rPr>
                        <a:t>                      (2.2)</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dirty="0" smtClean="0"/>
                        <a:t>64.6%</a:t>
                      </a:r>
                      <a:endParaRPr lang="en-US" sz="20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137">
                <a:tc>
                  <a:txBody>
                    <a:bodyPr/>
                    <a:lstStyle/>
                    <a:p>
                      <a:pPr algn="l"/>
                      <a:r>
                        <a:rPr lang="en-US" sz="2000" dirty="0" err="1" smtClean="0">
                          <a:solidFill>
                            <a:srgbClr val="92D050"/>
                          </a:solidFill>
                        </a:rPr>
                        <a:t>Eclair</a:t>
                      </a:r>
                      <a:r>
                        <a:rPr lang="en-US" sz="2000" dirty="0" smtClean="0">
                          <a:solidFill>
                            <a:srgbClr val="92D050"/>
                          </a:solidFill>
                        </a:rPr>
                        <a:t>                (2.0,</a:t>
                      </a:r>
                      <a:r>
                        <a:rPr lang="en-US" sz="2000" baseline="0" dirty="0" smtClean="0">
                          <a:solidFill>
                            <a:srgbClr val="92D050"/>
                          </a:solidFill>
                        </a:rPr>
                        <a:t> </a:t>
                      </a:r>
                      <a:r>
                        <a:rPr lang="en-US" sz="2000" dirty="0" smtClean="0">
                          <a:solidFill>
                            <a:srgbClr val="92D050"/>
                          </a:solidFill>
                        </a:rPr>
                        <a:t>2.1)</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dirty="0" smtClean="0"/>
                        <a:t>21.2%</a:t>
                      </a:r>
                      <a:endParaRPr lang="en-US" sz="20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6421">
                <a:tc>
                  <a:txBody>
                    <a:bodyPr/>
                    <a:lstStyle/>
                    <a:p>
                      <a:pPr algn="l"/>
                      <a:r>
                        <a:rPr lang="en-US" sz="2000" dirty="0" smtClean="0">
                          <a:solidFill>
                            <a:srgbClr val="92D050"/>
                          </a:solidFill>
                        </a:rPr>
                        <a:t>Donut                      (1.6)</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dirty="0" smtClean="0"/>
                        <a:t>2.5%</a:t>
                      </a:r>
                      <a:endParaRPr lang="en-US" sz="20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137">
                <a:tc>
                  <a:txBody>
                    <a:bodyPr/>
                    <a:lstStyle/>
                    <a:p>
                      <a:pPr algn="l"/>
                      <a:r>
                        <a:rPr lang="en-US" sz="2000" dirty="0" smtClean="0">
                          <a:solidFill>
                            <a:srgbClr val="92D050"/>
                          </a:solidFill>
                        </a:rPr>
                        <a:t>Cupcake                 (1.5)</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dirty="0" smtClean="0"/>
                        <a:t>1.9%</a:t>
                      </a:r>
                      <a:endParaRPr lang="en-US" sz="20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2291" name="Title 1"/>
          <p:cNvSpPr>
            <a:spLocks noGrp="1"/>
          </p:cNvSpPr>
          <p:nvPr>
            <p:ph type="title"/>
          </p:nvPr>
        </p:nvSpPr>
        <p:spPr/>
        <p:txBody>
          <a:bodyPr/>
          <a:lstStyle/>
          <a:p>
            <a:r>
              <a:rPr lang="en-US" dirty="0" smtClean="0"/>
              <a:t>Many Android versions (1 June 2011)</a:t>
            </a:r>
          </a:p>
        </p:txBody>
      </p:sp>
      <p:sp>
        <p:nvSpPr>
          <p:cNvPr id="12318" name="Rectangle 5"/>
          <p:cNvSpPr>
            <a:spLocks noChangeArrowheads="1"/>
          </p:cNvSpPr>
          <p:nvPr/>
        </p:nvSpPr>
        <p:spPr bwMode="auto">
          <a:xfrm>
            <a:off x="4159250" y="5410577"/>
            <a:ext cx="457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dirty="0">
                <a:hlinkClick r:id="" action="ppaction://hlinkfile"/>
              </a:rPr>
              <a:t>^</a:t>
            </a:r>
            <a:r>
              <a:rPr lang="en-US" sz="1200" dirty="0"/>
              <a:t> </a:t>
            </a:r>
            <a:r>
              <a:rPr lang="en-US" sz="1200" dirty="0">
                <a:hlinkClick r:id="rId3"/>
              </a:rPr>
              <a:t>"Platform Versions"</a:t>
            </a:r>
            <a:r>
              <a:rPr lang="en-US" sz="1200" dirty="0"/>
              <a:t>. </a:t>
            </a:r>
            <a:r>
              <a:rPr lang="en-US" sz="1200" i="1" dirty="0"/>
              <a:t>Android Developers</a:t>
            </a:r>
            <a:r>
              <a:rPr lang="en-US" sz="1200" dirty="0"/>
              <a:t>. </a:t>
            </a:r>
            <a:r>
              <a:rPr lang="en-US" sz="1200" dirty="0">
                <a:hlinkClick r:id="rId3"/>
              </a:rPr>
              <a:t>http://developer.android.com/resources/dashboard/platform-versions.html</a:t>
            </a:r>
            <a:r>
              <a:rPr lang="en-US" sz="1200" dirty="0"/>
              <a:t>. "based on the number of Android devices that have accessed Android Market within a 14-day period ending on the data collection date noted below"</a:t>
            </a:r>
          </a:p>
        </p:txBody>
      </p:sp>
      <p:graphicFrame>
        <p:nvGraphicFramePr>
          <p:cNvPr id="25" name="Content Placeholder 3"/>
          <p:cNvGraphicFramePr>
            <a:graphicFrameLocks noGrp="1"/>
          </p:cNvGraphicFramePr>
          <p:nvPr>
            <p:ph idx="1"/>
            <p:extLst>
              <p:ext uri="{D42A27DB-BD31-4B8C-83A1-F6EECF244321}">
                <p14:modId xmlns:p14="http://schemas.microsoft.com/office/powerpoint/2010/main" val="2707128222"/>
              </p:ext>
            </p:extLst>
          </p:nvPr>
        </p:nvGraphicFramePr>
        <p:xfrm>
          <a:off x="3809709" y="814946"/>
          <a:ext cx="4877090" cy="49428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14152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5" y="274640"/>
            <a:ext cx="7924801" cy="584776"/>
          </a:xfrm>
        </p:spPr>
        <p:txBody>
          <a:bodyPr/>
          <a:lstStyle/>
          <a:p>
            <a:r>
              <a:rPr lang="en-US" dirty="0" smtClean="0"/>
              <a:t>Quickly evolving platform (5 July 2011)</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14790720"/>
              </p:ext>
            </p:extLst>
          </p:nvPr>
        </p:nvGraphicFramePr>
        <p:xfrm>
          <a:off x="190500" y="1143006"/>
          <a:ext cx="3048000" cy="4978461"/>
        </p:xfrm>
        <a:graphic>
          <a:graphicData uri="http://schemas.openxmlformats.org/drawingml/2006/table">
            <a:tbl>
              <a:tblPr/>
              <a:tblGrid>
                <a:gridCol w="2071310"/>
                <a:gridCol w="976690"/>
              </a:tblGrid>
              <a:tr h="711237">
                <a:tc>
                  <a:txBody>
                    <a:bodyPr/>
                    <a:lstStyle/>
                    <a:p>
                      <a:pPr algn="ctr"/>
                      <a:r>
                        <a:rPr lang="en-US" sz="2000" dirty="0" smtClean="0">
                          <a:solidFill>
                            <a:srgbClr val="92D050"/>
                          </a:solidFill>
                        </a:rPr>
                        <a:t>Android Version</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aseline="0" dirty="0" smtClean="0"/>
                        <a:t>Market Share</a:t>
                      </a:r>
                      <a:endParaRPr lang="en-US" sz="20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137">
                <a:tc>
                  <a:txBody>
                    <a:bodyPr/>
                    <a:lstStyle/>
                    <a:p>
                      <a:pPr algn="l"/>
                      <a:r>
                        <a:rPr lang="en-US" sz="2000" dirty="0" smtClean="0">
                          <a:solidFill>
                            <a:srgbClr val="92D050"/>
                          </a:solidFill>
                        </a:rPr>
                        <a:t>Honeycomb     (3.0, 3.1)</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914400" rtl="0" eaLnBrk="1" latinLnBrk="0" hangingPunct="1"/>
                      <a:r>
                        <a:rPr lang="en-US" sz="2000" kern="1200" dirty="0" smtClean="0">
                          <a:solidFill>
                            <a:schemeClr val="tx1"/>
                          </a:solidFill>
                          <a:latin typeface="+mn-lt"/>
                          <a:ea typeface="+mn-ea"/>
                          <a:cs typeface="+mn-cs"/>
                        </a:rPr>
                        <a:t>0.9%</a:t>
                      </a:r>
                      <a:endParaRPr lang="en-US" sz="2000" kern="1200" dirty="0">
                        <a:solidFill>
                          <a:schemeClr val="tx1"/>
                        </a:solidFill>
                        <a:latin typeface="+mn-lt"/>
                        <a:ea typeface="+mn-ea"/>
                        <a:cs typeface="+mn-cs"/>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137">
                <a:tc>
                  <a:txBody>
                    <a:bodyPr/>
                    <a:lstStyle/>
                    <a:p>
                      <a:pPr algn="l"/>
                      <a:r>
                        <a:rPr lang="en-US" sz="2000" dirty="0" smtClean="0">
                          <a:solidFill>
                            <a:srgbClr val="92D050"/>
                          </a:solidFill>
                        </a:rPr>
                        <a:t>Gingerbread </a:t>
                      </a:r>
                      <a:br>
                        <a:rPr lang="en-US" sz="2000" dirty="0" smtClean="0">
                          <a:solidFill>
                            <a:srgbClr val="92D050"/>
                          </a:solidFill>
                        </a:rPr>
                      </a:br>
                      <a:r>
                        <a:rPr lang="en-US" sz="2000" dirty="0" smtClean="0">
                          <a:solidFill>
                            <a:srgbClr val="92D050"/>
                          </a:solidFill>
                        </a:rPr>
                        <a:t>(2.3)</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dirty="0" smtClean="0"/>
                        <a:t>18.6%</a:t>
                      </a:r>
                      <a:endParaRPr lang="en-US" sz="20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6421">
                <a:tc>
                  <a:txBody>
                    <a:bodyPr/>
                    <a:lstStyle/>
                    <a:p>
                      <a:pPr algn="l"/>
                      <a:r>
                        <a:rPr lang="en-US" sz="2000" dirty="0" err="1" smtClean="0">
                          <a:solidFill>
                            <a:srgbClr val="92D050"/>
                          </a:solidFill>
                        </a:rPr>
                        <a:t>Froyo</a:t>
                      </a:r>
                      <a:r>
                        <a:rPr lang="en-US" sz="2000" dirty="0" smtClean="0">
                          <a:solidFill>
                            <a:srgbClr val="92D050"/>
                          </a:solidFill>
                        </a:rPr>
                        <a:t>                      (2.2)</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dirty="0" smtClean="0"/>
                        <a:t>59.4%</a:t>
                      </a:r>
                      <a:endParaRPr lang="en-US" sz="20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137">
                <a:tc>
                  <a:txBody>
                    <a:bodyPr/>
                    <a:lstStyle/>
                    <a:p>
                      <a:pPr algn="l"/>
                      <a:r>
                        <a:rPr lang="en-US" sz="2000" dirty="0" err="1" smtClean="0">
                          <a:solidFill>
                            <a:srgbClr val="92D050"/>
                          </a:solidFill>
                        </a:rPr>
                        <a:t>Eclair</a:t>
                      </a:r>
                      <a:r>
                        <a:rPr lang="en-US" sz="2000" dirty="0" smtClean="0">
                          <a:solidFill>
                            <a:srgbClr val="92D050"/>
                          </a:solidFill>
                        </a:rPr>
                        <a:t>                (2.0,</a:t>
                      </a:r>
                      <a:r>
                        <a:rPr lang="en-US" sz="2000" baseline="0" dirty="0" smtClean="0">
                          <a:solidFill>
                            <a:srgbClr val="92D050"/>
                          </a:solidFill>
                        </a:rPr>
                        <a:t> </a:t>
                      </a:r>
                      <a:r>
                        <a:rPr lang="en-US" sz="2000" dirty="0" smtClean="0">
                          <a:solidFill>
                            <a:srgbClr val="92D050"/>
                          </a:solidFill>
                        </a:rPr>
                        <a:t>2.1)</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dirty="0" smtClean="0"/>
                        <a:t>17.5%</a:t>
                      </a:r>
                      <a:endParaRPr lang="en-US" sz="20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6421">
                <a:tc>
                  <a:txBody>
                    <a:bodyPr/>
                    <a:lstStyle/>
                    <a:p>
                      <a:pPr algn="l"/>
                      <a:r>
                        <a:rPr lang="en-US" sz="2000" dirty="0" smtClean="0">
                          <a:solidFill>
                            <a:srgbClr val="92D050"/>
                          </a:solidFill>
                        </a:rPr>
                        <a:t>Donut                      (1.6)</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dirty="0" smtClean="0"/>
                        <a:t>2.2%</a:t>
                      </a:r>
                      <a:endParaRPr lang="en-US" sz="20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137">
                <a:tc>
                  <a:txBody>
                    <a:bodyPr/>
                    <a:lstStyle/>
                    <a:p>
                      <a:pPr algn="l"/>
                      <a:r>
                        <a:rPr lang="en-US" sz="2000" dirty="0" smtClean="0">
                          <a:solidFill>
                            <a:srgbClr val="92D050"/>
                          </a:solidFill>
                        </a:rPr>
                        <a:t>Cupcake                 (1.5)</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2000" dirty="0" smtClean="0"/>
                        <a:t>1.4%</a:t>
                      </a:r>
                      <a:endParaRPr lang="en-US" sz="20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Rectangle 5"/>
          <p:cNvSpPr>
            <a:spLocks noChangeArrowheads="1"/>
          </p:cNvSpPr>
          <p:nvPr/>
        </p:nvSpPr>
        <p:spPr bwMode="auto">
          <a:xfrm>
            <a:off x="4159250" y="5422672"/>
            <a:ext cx="457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dirty="0">
                <a:hlinkClick r:id="" action="ppaction://hlinkfile"/>
              </a:rPr>
              <a:t>^</a:t>
            </a:r>
            <a:r>
              <a:rPr lang="en-US" sz="1200" dirty="0"/>
              <a:t> </a:t>
            </a:r>
            <a:r>
              <a:rPr lang="en-US" sz="1200" dirty="0">
                <a:hlinkClick r:id="rId3"/>
              </a:rPr>
              <a:t>"Platform Versions"</a:t>
            </a:r>
            <a:r>
              <a:rPr lang="en-US" sz="1200" dirty="0"/>
              <a:t>. </a:t>
            </a:r>
            <a:r>
              <a:rPr lang="en-US" sz="1200" i="1" dirty="0"/>
              <a:t>Android Developers</a:t>
            </a:r>
            <a:r>
              <a:rPr lang="en-US" sz="1200" dirty="0"/>
              <a:t>. </a:t>
            </a:r>
            <a:r>
              <a:rPr lang="en-US" sz="1200" dirty="0">
                <a:hlinkClick r:id="rId3"/>
              </a:rPr>
              <a:t>http://developer.android.com/resources/dashboard/platform-versions.html</a:t>
            </a:r>
            <a:r>
              <a:rPr lang="en-US" sz="1200" dirty="0"/>
              <a:t>. "based on the number of Android devices that have accessed Android Market within a 14-day period ending on the data collection date noted below"</a:t>
            </a:r>
          </a:p>
        </p:txBody>
      </p:sp>
      <p:graphicFrame>
        <p:nvGraphicFramePr>
          <p:cNvPr id="7" name="Content Placeholder 3"/>
          <p:cNvGraphicFramePr>
            <a:graphicFrameLocks/>
          </p:cNvGraphicFramePr>
          <p:nvPr>
            <p:extLst>
              <p:ext uri="{D42A27DB-BD31-4B8C-83A1-F6EECF244321}">
                <p14:modId xmlns:p14="http://schemas.microsoft.com/office/powerpoint/2010/main" val="2671961886"/>
              </p:ext>
            </p:extLst>
          </p:nvPr>
        </p:nvGraphicFramePr>
        <p:xfrm>
          <a:off x="3830922" y="747762"/>
          <a:ext cx="4835226" cy="5029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592397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5" y="274640"/>
            <a:ext cx="7924801" cy="584776"/>
          </a:xfrm>
        </p:spPr>
        <p:txBody>
          <a:bodyPr/>
          <a:lstStyle/>
          <a:p>
            <a:r>
              <a:rPr lang="en-US" dirty="0" smtClean="0"/>
              <a:t>Quickly evolving platform (15 Sep 2012)</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53771266"/>
              </p:ext>
            </p:extLst>
          </p:nvPr>
        </p:nvGraphicFramePr>
        <p:xfrm>
          <a:off x="190499" y="1143006"/>
          <a:ext cx="3756551" cy="5214901"/>
        </p:xfrm>
        <a:graphic>
          <a:graphicData uri="http://schemas.openxmlformats.org/drawingml/2006/table">
            <a:tbl>
              <a:tblPr/>
              <a:tblGrid>
                <a:gridCol w="2552815"/>
                <a:gridCol w="1203736"/>
              </a:tblGrid>
              <a:tr h="711237">
                <a:tc>
                  <a:txBody>
                    <a:bodyPr/>
                    <a:lstStyle/>
                    <a:p>
                      <a:pPr algn="ctr"/>
                      <a:r>
                        <a:rPr lang="en-US" sz="2000" dirty="0" smtClean="0">
                          <a:solidFill>
                            <a:srgbClr val="92D050"/>
                          </a:solidFill>
                        </a:rPr>
                        <a:t>Android Version</a:t>
                      </a:r>
                      <a:endParaRPr lang="en-US" sz="20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aseline="0" dirty="0" smtClean="0"/>
                        <a:t>Market Share</a:t>
                      </a:r>
                      <a:endParaRPr lang="en-US" sz="20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137">
                <a:tc>
                  <a:txBody>
                    <a:bodyPr/>
                    <a:lstStyle/>
                    <a:p>
                      <a:pPr algn="l"/>
                      <a:r>
                        <a:rPr lang="en-US" sz="1600" dirty="0" smtClean="0">
                          <a:solidFill>
                            <a:srgbClr val="92D050"/>
                          </a:solidFill>
                        </a:rPr>
                        <a:t>Jelly Bean                  (4.1)</a:t>
                      </a:r>
                      <a:endParaRPr lang="en-US" sz="16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914400" rtl="0" eaLnBrk="1" latinLnBrk="0" hangingPunct="1"/>
                      <a:r>
                        <a:rPr lang="en-US" sz="1600" kern="1200" dirty="0" smtClean="0">
                          <a:solidFill>
                            <a:schemeClr val="tx1"/>
                          </a:solidFill>
                          <a:latin typeface="+mn-lt"/>
                          <a:ea typeface="+mn-ea"/>
                          <a:cs typeface="+mn-cs"/>
                        </a:rPr>
                        <a:t>1.2%</a:t>
                      </a:r>
                      <a:endParaRPr lang="en-US" sz="1600" kern="1200" dirty="0">
                        <a:solidFill>
                          <a:schemeClr val="tx1"/>
                        </a:solidFill>
                        <a:latin typeface="+mn-lt"/>
                        <a:ea typeface="+mn-ea"/>
                        <a:cs typeface="+mn-cs"/>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137">
                <a:tc>
                  <a:txBody>
                    <a:bodyPr/>
                    <a:lstStyle/>
                    <a:p>
                      <a:pPr algn="l"/>
                      <a:r>
                        <a:rPr lang="en-US" sz="1600" dirty="0" smtClean="0">
                          <a:solidFill>
                            <a:srgbClr val="92D050"/>
                          </a:solidFill>
                        </a:rPr>
                        <a:t>Ice</a:t>
                      </a:r>
                      <a:r>
                        <a:rPr lang="en-US" sz="1600" baseline="0" dirty="0" smtClean="0">
                          <a:solidFill>
                            <a:srgbClr val="92D050"/>
                          </a:solidFill>
                        </a:rPr>
                        <a:t> Cream Sandwich (4.0)</a:t>
                      </a:r>
                      <a:endParaRPr lang="en-US" sz="16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914400" rtl="0" eaLnBrk="1" latinLnBrk="0" hangingPunct="1"/>
                      <a:r>
                        <a:rPr lang="en-US" sz="1600" kern="1200" dirty="0" smtClean="0">
                          <a:solidFill>
                            <a:schemeClr val="tx1"/>
                          </a:solidFill>
                          <a:latin typeface="+mn-lt"/>
                          <a:ea typeface="+mn-ea"/>
                          <a:cs typeface="+mn-cs"/>
                        </a:rPr>
                        <a:t>20.9%</a:t>
                      </a:r>
                      <a:endParaRPr lang="en-US" sz="1600" kern="1200" dirty="0">
                        <a:solidFill>
                          <a:schemeClr val="tx1"/>
                        </a:solidFill>
                        <a:latin typeface="+mn-lt"/>
                        <a:ea typeface="+mn-ea"/>
                        <a:cs typeface="+mn-cs"/>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137">
                <a:tc>
                  <a:txBody>
                    <a:bodyPr/>
                    <a:lstStyle/>
                    <a:p>
                      <a:pPr algn="l"/>
                      <a:r>
                        <a:rPr lang="en-US" sz="1600" dirty="0" smtClean="0">
                          <a:solidFill>
                            <a:srgbClr val="92D050"/>
                          </a:solidFill>
                        </a:rPr>
                        <a:t>Honeycomb       </a:t>
                      </a:r>
                      <a:r>
                        <a:rPr lang="en-US" sz="1600" baseline="0" dirty="0" smtClean="0">
                          <a:solidFill>
                            <a:srgbClr val="92D050"/>
                          </a:solidFill>
                        </a:rPr>
                        <a:t> </a:t>
                      </a:r>
                      <a:r>
                        <a:rPr lang="en-US" sz="1600" dirty="0" smtClean="0">
                          <a:solidFill>
                            <a:srgbClr val="92D050"/>
                          </a:solidFill>
                        </a:rPr>
                        <a:t>(3.0, 3.1)</a:t>
                      </a:r>
                      <a:endParaRPr lang="en-US" sz="16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914400" rtl="0" eaLnBrk="1" latinLnBrk="0" hangingPunct="1"/>
                      <a:r>
                        <a:rPr lang="en-US" sz="1600" kern="1200" dirty="0" smtClean="0">
                          <a:solidFill>
                            <a:schemeClr val="tx1"/>
                          </a:solidFill>
                          <a:latin typeface="+mn-lt"/>
                          <a:ea typeface="+mn-ea"/>
                          <a:cs typeface="+mn-cs"/>
                        </a:rPr>
                        <a:t>2.1%</a:t>
                      </a:r>
                      <a:endParaRPr lang="en-US" sz="1600" kern="1200" dirty="0">
                        <a:solidFill>
                          <a:schemeClr val="tx1"/>
                        </a:solidFill>
                        <a:latin typeface="+mn-lt"/>
                        <a:ea typeface="+mn-ea"/>
                        <a:cs typeface="+mn-cs"/>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137">
                <a:tc>
                  <a:txBody>
                    <a:bodyPr/>
                    <a:lstStyle/>
                    <a:p>
                      <a:pPr algn="l"/>
                      <a:r>
                        <a:rPr lang="en-US" sz="1600" dirty="0" smtClean="0">
                          <a:solidFill>
                            <a:srgbClr val="92D050"/>
                          </a:solidFill>
                        </a:rPr>
                        <a:t>Gingerbread              (2.3)</a:t>
                      </a:r>
                      <a:endParaRPr lang="en-US" sz="16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600" dirty="0" smtClean="0"/>
                        <a:t>57.5%</a:t>
                      </a:r>
                      <a:endParaRPr lang="en-US" sz="16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6421">
                <a:tc>
                  <a:txBody>
                    <a:bodyPr/>
                    <a:lstStyle/>
                    <a:p>
                      <a:pPr algn="l"/>
                      <a:r>
                        <a:rPr lang="en-US" sz="1600" dirty="0" err="1" smtClean="0">
                          <a:solidFill>
                            <a:srgbClr val="92D050"/>
                          </a:solidFill>
                        </a:rPr>
                        <a:t>Froyo</a:t>
                      </a:r>
                      <a:r>
                        <a:rPr lang="en-US" sz="1600" dirty="0" smtClean="0">
                          <a:solidFill>
                            <a:srgbClr val="92D050"/>
                          </a:solidFill>
                        </a:rPr>
                        <a:t>                         (2.2)</a:t>
                      </a:r>
                      <a:endParaRPr lang="en-US" sz="16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600" dirty="0" smtClean="0"/>
                        <a:t>14%</a:t>
                      </a:r>
                      <a:endParaRPr lang="en-US" sz="16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137">
                <a:tc>
                  <a:txBody>
                    <a:bodyPr/>
                    <a:lstStyle/>
                    <a:p>
                      <a:pPr algn="l"/>
                      <a:r>
                        <a:rPr lang="en-US" sz="1600" dirty="0" err="1" smtClean="0">
                          <a:solidFill>
                            <a:srgbClr val="92D050"/>
                          </a:solidFill>
                        </a:rPr>
                        <a:t>Eclair</a:t>
                      </a:r>
                      <a:r>
                        <a:rPr lang="en-US" sz="1600" dirty="0" smtClean="0">
                          <a:solidFill>
                            <a:srgbClr val="92D050"/>
                          </a:solidFill>
                        </a:rPr>
                        <a:t>                  (2.0,</a:t>
                      </a:r>
                      <a:r>
                        <a:rPr lang="en-US" sz="1600" baseline="0" dirty="0" smtClean="0">
                          <a:solidFill>
                            <a:srgbClr val="92D050"/>
                          </a:solidFill>
                        </a:rPr>
                        <a:t> </a:t>
                      </a:r>
                      <a:r>
                        <a:rPr lang="en-US" sz="1600" dirty="0" smtClean="0">
                          <a:solidFill>
                            <a:srgbClr val="92D050"/>
                          </a:solidFill>
                        </a:rPr>
                        <a:t>2.1)</a:t>
                      </a:r>
                      <a:endParaRPr lang="en-US" sz="16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600" dirty="0" smtClean="0"/>
                        <a:t>3.7%</a:t>
                      </a:r>
                      <a:endParaRPr lang="en-US" sz="16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6421">
                <a:tc>
                  <a:txBody>
                    <a:bodyPr/>
                    <a:lstStyle/>
                    <a:p>
                      <a:pPr algn="l"/>
                      <a:r>
                        <a:rPr lang="en-US" sz="1600" dirty="0" smtClean="0">
                          <a:solidFill>
                            <a:srgbClr val="92D050"/>
                          </a:solidFill>
                        </a:rPr>
                        <a:t>Donut                        (1.6)</a:t>
                      </a:r>
                      <a:endParaRPr lang="en-US" sz="16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600" dirty="0" smtClean="0"/>
                        <a:t>0.4%</a:t>
                      </a:r>
                      <a:endParaRPr lang="en-US" sz="16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5137">
                <a:tc>
                  <a:txBody>
                    <a:bodyPr/>
                    <a:lstStyle/>
                    <a:p>
                      <a:pPr algn="l"/>
                      <a:r>
                        <a:rPr lang="en-US" sz="1600" dirty="0" smtClean="0">
                          <a:solidFill>
                            <a:srgbClr val="92D050"/>
                          </a:solidFill>
                        </a:rPr>
                        <a:t>Cupcake                   (1.5)</a:t>
                      </a:r>
                      <a:endParaRPr lang="en-US" sz="1600" dirty="0">
                        <a:solidFill>
                          <a:srgbClr val="92D050"/>
                        </a:solidFill>
                      </a:endParaRPr>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600" dirty="0" smtClean="0"/>
                        <a:t>0.2%</a:t>
                      </a:r>
                      <a:endParaRPr lang="en-US" sz="1600" dirty="0"/>
                    </a:p>
                  </a:txBody>
                  <a:tcPr marL="76200" marR="76200" marT="50802" marB="508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Rectangle 5"/>
          <p:cNvSpPr>
            <a:spLocks noChangeArrowheads="1"/>
          </p:cNvSpPr>
          <p:nvPr/>
        </p:nvSpPr>
        <p:spPr bwMode="auto">
          <a:xfrm>
            <a:off x="4159250" y="5422672"/>
            <a:ext cx="457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dirty="0">
                <a:hlinkClick r:id="" action="ppaction://hlinkfile"/>
              </a:rPr>
              <a:t>^</a:t>
            </a:r>
            <a:r>
              <a:rPr lang="en-US" sz="1200" dirty="0"/>
              <a:t> </a:t>
            </a:r>
            <a:r>
              <a:rPr lang="en-US" sz="1200" dirty="0">
                <a:hlinkClick r:id="rId3"/>
              </a:rPr>
              <a:t>"Platform Versions"</a:t>
            </a:r>
            <a:r>
              <a:rPr lang="en-US" sz="1200" dirty="0"/>
              <a:t>. </a:t>
            </a:r>
            <a:r>
              <a:rPr lang="en-US" sz="1200" i="1" dirty="0"/>
              <a:t>Android Developers</a:t>
            </a:r>
            <a:r>
              <a:rPr lang="en-US" sz="1200" dirty="0"/>
              <a:t>. </a:t>
            </a:r>
            <a:r>
              <a:rPr lang="en-US" sz="1200" dirty="0">
                <a:hlinkClick r:id="rId3"/>
              </a:rPr>
              <a:t>http://developer.android.com/resources/dashboard/platform-versions.html</a:t>
            </a:r>
            <a:r>
              <a:rPr lang="en-US" sz="1200" dirty="0"/>
              <a:t>. "based on the number of Android devices that have accessed Android Market within a 14-day period ending on the data collection date noted below"</a:t>
            </a:r>
          </a:p>
        </p:txBody>
      </p:sp>
      <p:graphicFrame>
        <p:nvGraphicFramePr>
          <p:cNvPr id="7" name="Content Placeholder 3"/>
          <p:cNvGraphicFramePr>
            <a:graphicFrameLocks/>
          </p:cNvGraphicFramePr>
          <p:nvPr>
            <p:extLst>
              <p:ext uri="{D42A27DB-BD31-4B8C-83A1-F6EECF244321}">
                <p14:modId xmlns:p14="http://schemas.microsoft.com/office/powerpoint/2010/main" val="3354313924"/>
              </p:ext>
            </p:extLst>
          </p:nvPr>
        </p:nvGraphicFramePr>
        <p:xfrm>
          <a:off x="3966240" y="747762"/>
          <a:ext cx="4835226" cy="5029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18114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7900610" cy="584776"/>
          </a:xfrm>
        </p:spPr>
        <p:txBody>
          <a:bodyPr/>
          <a:lstStyle/>
          <a:p>
            <a:r>
              <a:rPr lang="en-US" dirty="0" smtClean="0"/>
              <a:t>Hello OpenGL ES 2.0 on Android SDK</a:t>
            </a:r>
            <a:endParaRPr lang="en-US" dirty="0"/>
          </a:p>
        </p:txBody>
      </p:sp>
      <p:sp>
        <p:nvSpPr>
          <p:cNvPr id="3" name="Content Placeholder 2"/>
          <p:cNvSpPr>
            <a:spLocks noGrp="1"/>
          </p:cNvSpPr>
          <p:nvPr>
            <p:ph idx="1"/>
          </p:nvPr>
        </p:nvSpPr>
        <p:spPr/>
        <p:txBody>
          <a:bodyPr/>
          <a:lstStyle/>
          <a:p>
            <a:pPr lvl="1"/>
            <a:endParaRPr lang="en-US" dirty="0" smtClean="0"/>
          </a:p>
          <a:p>
            <a:r>
              <a:rPr lang="en-US" dirty="0" smtClean="0"/>
              <a:t>The following OpenGL ES tutorial is available at</a:t>
            </a:r>
          </a:p>
          <a:p>
            <a:pPr lvl="1"/>
            <a:r>
              <a:rPr lang="en-US" dirty="0"/>
              <a:t>http://</a:t>
            </a:r>
            <a:r>
              <a:rPr lang="en-US" dirty="0" err="1"/>
              <a:t>developer.android.com</a:t>
            </a:r>
            <a:r>
              <a:rPr lang="en-US" dirty="0"/>
              <a:t>/training/graphics/</a:t>
            </a:r>
            <a:r>
              <a:rPr lang="en-US" dirty="0" err="1"/>
              <a:t>opengl</a:t>
            </a:r>
            <a:r>
              <a:rPr lang="en-US" dirty="0"/>
              <a:t>/</a:t>
            </a:r>
            <a:r>
              <a:rPr lang="en-US" dirty="0" err="1"/>
              <a:t>index.html</a:t>
            </a:r>
            <a:endParaRPr lang="en-US" dirty="0"/>
          </a:p>
        </p:txBody>
      </p:sp>
    </p:spTree>
    <p:extLst>
      <p:ext uri="{BB962C8B-B14F-4D97-AF65-F5344CB8AC3E}">
        <p14:creationId xmlns:p14="http://schemas.microsoft.com/office/powerpoint/2010/main" val="7446085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sure device is connected</a:t>
            </a:r>
            <a:endParaRPr lang="en-US" dirty="0"/>
          </a:p>
        </p:txBody>
      </p:sp>
      <p:sp>
        <p:nvSpPr>
          <p:cNvPr id="3" name="Content Placeholder 2"/>
          <p:cNvSpPr>
            <a:spLocks noGrp="1"/>
          </p:cNvSpPr>
          <p:nvPr>
            <p:ph idx="1"/>
          </p:nvPr>
        </p:nvSpPr>
        <p:spPr/>
        <p:txBody>
          <a:bodyPr/>
          <a:lstStyle/>
          <a:p>
            <a:r>
              <a:rPr lang="en-US" dirty="0" smtClean="0"/>
              <a:t>Attach with USB cable</a:t>
            </a:r>
          </a:p>
          <a:p>
            <a:r>
              <a:rPr lang="en-US" dirty="0" smtClean="0"/>
              <a:t>Eclipse show device</a:t>
            </a:r>
            <a:endParaRPr lang="en-US" dirty="0"/>
          </a:p>
        </p:txBody>
      </p:sp>
      <p:pic>
        <p:nvPicPr>
          <p:cNvPr id="5" name="Picture 4" descr="Screen Shot 2012-09-17 at 22.18.44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244" y="4562814"/>
            <a:ext cx="3263467" cy="2295186"/>
          </a:xfrm>
          <a:prstGeom prst="rect">
            <a:avLst/>
          </a:prstGeom>
        </p:spPr>
      </p:pic>
      <p:pic>
        <p:nvPicPr>
          <p:cNvPr id="6" name="Picture 5" descr="Screen Shot 2012-09-17 at 22.19.41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838" y="854089"/>
            <a:ext cx="3275211" cy="3657201"/>
          </a:xfrm>
          <a:prstGeom prst="rect">
            <a:avLst/>
          </a:prstGeom>
        </p:spPr>
      </p:pic>
      <p:pic>
        <p:nvPicPr>
          <p:cNvPr id="7" name="Picture 6" descr="Screen Shot 2012-09-17 at 22.20.25 .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99" y="4305300"/>
            <a:ext cx="3213100" cy="2019300"/>
          </a:xfrm>
          <a:prstGeom prst="rect">
            <a:avLst/>
          </a:prstGeom>
        </p:spPr>
      </p:pic>
    </p:spTree>
    <p:extLst>
      <p:ext uri="{BB962C8B-B14F-4D97-AF65-F5344CB8AC3E}">
        <p14:creationId xmlns:p14="http://schemas.microsoft.com/office/powerpoint/2010/main" val="15089992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an Android project</a:t>
            </a:r>
            <a:endParaRPr lang="en-US" dirty="0"/>
          </a:p>
        </p:txBody>
      </p:sp>
      <p:pic>
        <p:nvPicPr>
          <p:cNvPr id="4" name="Picture 3" descr="Screen Shot 2012-09-17 at 22.23.47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27" y="854089"/>
            <a:ext cx="7340600" cy="1854200"/>
          </a:xfrm>
          <a:prstGeom prst="rect">
            <a:avLst/>
          </a:prstGeom>
        </p:spPr>
      </p:pic>
      <p:pic>
        <p:nvPicPr>
          <p:cNvPr id="5" name="Picture 4" descr="Screen Shot 2012-09-17 at 22.24.43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39" y="2755900"/>
            <a:ext cx="5740400" cy="3568700"/>
          </a:xfrm>
          <a:prstGeom prst="rect">
            <a:avLst/>
          </a:prstGeom>
        </p:spPr>
      </p:pic>
      <p:pic>
        <p:nvPicPr>
          <p:cNvPr id="6" name="Picture 5" descr="Screen Shot 2012-09-17 at 22.25.14 .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126" y="2407967"/>
            <a:ext cx="2552700" cy="2133600"/>
          </a:xfrm>
          <a:prstGeom prst="rect">
            <a:avLst/>
          </a:prstGeom>
        </p:spPr>
      </p:pic>
      <p:pic>
        <p:nvPicPr>
          <p:cNvPr id="7" name="Picture 6" descr="Screen Shot 2012-09-17 at 22.25.57 .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4622800"/>
            <a:ext cx="4267200" cy="2235200"/>
          </a:xfrm>
          <a:prstGeom prst="rect">
            <a:avLst/>
          </a:prstGeom>
        </p:spPr>
      </p:pic>
    </p:spTree>
    <p:extLst>
      <p:ext uri="{BB962C8B-B14F-4D97-AF65-F5344CB8AC3E}">
        <p14:creationId xmlns:p14="http://schemas.microsoft.com/office/powerpoint/2010/main" val="1694813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Try it out</a:t>
            </a:r>
            <a:endParaRPr lang="en-US" dirty="0"/>
          </a:p>
        </p:txBody>
      </p:sp>
      <p:pic>
        <p:nvPicPr>
          <p:cNvPr id="5" name="Picture 4" descr="Screen Shot 2012-09-17 at 22.29.19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34" y="940700"/>
            <a:ext cx="8674100" cy="4254500"/>
          </a:xfrm>
          <a:prstGeom prst="rect">
            <a:avLst/>
          </a:prstGeom>
        </p:spPr>
      </p:pic>
      <p:cxnSp>
        <p:nvCxnSpPr>
          <p:cNvPr id="7" name="Straight Arrow Connector 6"/>
          <p:cNvCxnSpPr/>
          <p:nvPr/>
        </p:nvCxnSpPr>
        <p:spPr>
          <a:xfrm flipH="1">
            <a:off x="4622053" y="446235"/>
            <a:ext cx="457629" cy="5949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8" name="Picture 7" descr="Screen Shot 2012-09-17 at 22.30.46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6182" y="84000"/>
            <a:ext cx="2819400" cy="2159000"/>
          </a:xfrm>
          <a:prstGeom prst="rect">
            <a:avLst/>
          </a:prstGeom>
        </p:spPr>
      </p:pic>
      <p:pic>
        <p:nvPicPr>
          <p:cNvPr id="9" name="Picture 8" descr="Screen Shot 2012-09-17 at 22.42.24 .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0534" y="3422650"/>
            <a:ext cx="6299200" cy="3340100"/>
          </a:xfrm>
          <a:prstGeom prst="rect">
            <a:avLst/>
          </a:prstGeom>
        </p:spPr>
      </p:pic>
    </p:spTree>
    <p:extLst>
      <p:ext uri="{BB962C8B-B14F-4D97-AF65-F5344CB8AC3E}">
        <p14:creationId xmlns:p14="http://schemas.microsoft.com/office/powerpoint/2010/main" val="27239959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body" idx="1"/>
          </p:nvPr>
        </p:nvSpPr>
        <p:spPr/>
        <p:txBody>
          <a:bodyPr/>
          <a:lstStyle/>
          <a:p>
            <a:pPr>
              <a:lnSpc>
                <a:spcPct val="85000"/>
              </a:lnSpc>
            </a:pPr>
            <a:r>
              <a:rPr lang="en-US" sz="2700" dirty="0">
                <a:cs typeface="Arial" charset="0"/>
              </a:rPr>
              <a:t>The most widely adopted graphics standard</a:t>
            </a:r>
          </a:p>
          <a:p>
            <a:pPr lvl="1">
              <a:lnSpc>
                <a:spcPct val="85000"/>
              </a:lnSpc>
            </a:pPr>
            <a:r>
              <a:rPr lang="en-US" sz="2200" dirty="0">
                <a:cs typeface="Arial" charset="0"/>
              </a:rPr>
              <a:t>most OS</a:t>
            </a:r>
            <a:r>
              <a:rPr lang="ja-JP" altLang="en-US" sz="2200" dirty="0">
                <a:latin typeface="Arial"/>
                <a:cs typeface="Arial" charset="0"/>
              </a:rPr>
              <a:t>’</a:t>
            </a:r>
            <a:r>
              <a:rPr lang="en-US" sz="2200" dirty="0">
                <a:cs typeface="Arial" charset="0"/>
              </a:rPr>
              <a:t>s, thousands of </a:t>
            </a:r>
            <a:r>
              <a:rPr lang="en-US" sz="2200" dirty="0" smtClean="0">
                <a:cs typeface="Arial" charset="0"/>
              </a:rPr>
              <a:t>applications</a:t>
            </a:r>
          </a:p>
          <a:p>
            <a:pPr lvl="1">
              <a:lnSpc>
                <a:spcPct val="85000"/>
              </a:lnSpc>
            </a:pPr>
            <a:endParaRPr lang="en-US" sz="2200" dirty="0" smtClean="0">
              <a:cs typeface="Arial" charset="0"/>
            </a:endParaRPr>
          </a:p>
          <a:p>
            <a:pPr lvl="1">
              <a:lnSpc>
                <a:spcPct val="85000"/>
              </a:lnSpc>
            </a:pPr>
            <a:endParaRPr lang="en-US" sz="2200" dirty="0">
              <a:cs typeface="Arial" charset="0"/>
            </a:endParaRPr>
          </a:p>
          <a:p>
            <a:pPr>
              <a:lnSpc>
                <a:spcPct val="85000"/>
              </a:lnSpc>
            </a:pPr>
            <a:r>
              <a:rPr lang="en-US" sz="2700" dirty="0">
                <a:cs typeface="Arial" charset="0"/>
              </a:rPr>
              <a:t>Map the graphics process </a:t>
            </a:r>
            <a:r>
              <a:rPr lang="en-US" sz="2700" dirty="0" smtClean="0">
                <a:cs typeface="Arial" charset="0"/>
              </a:rPr>
              <a:t>into </a:t>
            </a:r>
            <a:r>
              <a:rPr lang="en-US" sz="2700" dirty="0">
                <a:cs typeface="Arial" charset="0"/>
              </a:rPr>
              <a:t>a pipeline</a:t>
            </a:r>
          </a:p>
          <a:p>
            <a:pPr lvl="1">
              <a:lnSpc>
                <a:spcPct val="85000"/>
              </a:lnSpc>
            </a:pPr>
            <a:r>
              <a:rPr lang="en-US" sz="2200" dirty="0" smtClean="0">
                <a:cs typeface="Arial" charset="0"/>
              </a:rPr>
              <a:t>matched traditional graphics </a:t>
            </a:r>
            <a:r>
              <a:rPr lang="en-US" sz="2200" dirty="0">
                <a:cs typeface="Arial" charset="0"/>
              </a:rPr>
              <a:t>HW </a:t>
            </a:r>
            <a:r>
              <a:rPr lang="en-US" sz="2200" dirty="0" smtClean="0">
                <a:cs typeface="Arial" charset="0"/>
              </a:rPr>
              <a:t>well</a:t>
            </a:r>
          </a:p>
          <a:p>
            <a:pPr lvl="1">
              <a:lnSpc>
                <a:spcPct val="85000"/>
              </a:lnSpc>
              <a:buFont typeface="Arial" charset="0"/>
              <a:buNone/>
            </a:pPr>
            <a:endParaRPr lang="en-US" sz="2200" dirty="0">
              <a:cs typeface="Arial" charset="0"/>
            </a:endParaRPr>
          </a:p>
          <a:p>
            <a:pPr lvl="1">
              <a:lnSpc>
                <a:spcPct val="85000"/>
              </a:lnSpc>
            </a:pPr>
            <a:endParaRPr lang="en-US" sz="2200" dirty="0">
              <a:cs typeface="Arial" charset="0"/>
            </a:endParaRPr>
          </a:p>
          <a:p>
            <a:pPr>
              <a:lnSpc>
                <a:spcPct val="85000"/>
              </a:lnSpc>
            </a:pPr>
            <a:r>
              <a:rPr lang="en-US" sz="2700" dirty="0">
                <a:cs typeface="Arial" charset="0"/>
              </a:rPr>
              <a:t>A foundation for </a:t>
            </a:r>
            <a:r>
              <a:rPr lang="en-US" sz="2700" dirty="0" smtClean="0">
                <a:cs typeface="Arial" charset="0"/>
              </a:rPr>
              <a:t>many higher </a:t>
            </a:r>
            <a:r>
              <a:rPr lang="en-US" sz="2700" dirty="0">
                <a:cs typeface="Arial" charset="0"/>
              </a:rPr>
              <a:t>level APIs</a:t>
            </a:r>
          </a:p>
          <a:p>
            <a:pPr lvl="1">
              <a:lnSpc>
                <a:spcPct val="85000"/>
              </a:lnSpc>
            </a:pPr>
            <a:r>
              <a:rPr lang="en-US" sz="2200" dirty="0">
                <a:cs typeface="Arial" charset="0"/>
              </a:rPr>
              <a:t>Open Inventor; VRML / X3D; Java3D; game engines</a:t>
            </a:r>
            <a:endParaRPr lang="en-US" dirty="0"/>
          </a:p>
        </p:txBody>
      </p:sp>
      <p:sp>
        <p:nvSpPr>
          <p:cNvPr id="67587" name="Rectangle 3"/>
          <p:cNvSpPr>
            <a:spLocks noGrp="1" noChangeArrowheads="1"/>
          </p:cNvSpPr>
          <p:nvPr>
            <p:ph type="title"/>
          </p:nvPr>
        </p:nvSpPr>
        <p:spPr/>
        <p:txBody>
          <a:bodyPr/>
          <a:lstStyle/>
          <a:p>
            <a:r>
              <a:rPr lang="en-US" dirty="0" smtClean="0"/>
              <a:t>OpenGL</a:t>
            </a:r>
            <a:endParaRPr lang="en-US" dirty="0"/>
          </a:p>
        </p:txBody>
      </p:sp>
    </p:spTree>
    <p:extLst>
      <p:ext uri="{BB962C8B-B14F-4D97-AF65-F5344CB8AC3E}">
        <p14:creationId xmlns:p14="http://schemas.microsoft.com/office/powerpoint/2010/main" val="2284138187"/>
      </p:ext>
    </p:extLst>
  </p:cSld>
  <p:clrMapOvr>
    <a:masterClrMapping/>
  </p:clrMapOvr>
  <p:transition xmlns:p14="http://schemas.microsoft.com/office/powerpoint/2010/main" advTm="81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75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8">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588">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7588">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58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manifest for OpenGL ES 2.0</a:t>
            </a:r>
            <a:endParaRPr lang="en-US" dirty="0"/>
          </a:p>
        </p:txBody>
      </p:sp>
      <p:pic>
        <p:nvPicPr>
          <p:cNvPr id="3" name="Picture 2" descr="Screen Shot 2012-09-17 at 22.45.35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7300"/>
            <a:ext cx="9144000" cy="4335694"/>
          </a:xfrm>
          <a:prstGeom prst="rect">
            <a:avLst/>
          </a:prstGeom>
        </p:spPr>
      </p:pic>
      <p:sp>
        <p:nvSpPr>
          <p:cNvPr id="4" name="Rectangle 3"/>
          <p:cNvSpPr/>
          <p:nvPr/>
        </p:nvSpPr>
        <p:spPr>
          <a:xfrm>
            <a:off x="3123318" y="2608757"/>
            <a:ext cx="5560193" cy="48056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4070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a </a:t>
            </a:r>
            <a:r>
              <a:rPr lang="en-US" dirty="0" err="1" smtClean="0"/>
              <a:t>GLSurfaceView</a:t>
            </a:r>
            <a:endParaRPr lang="en-US" dirty="0"/>
          </a:p>
        </p:txBody>
      </p:sp>
      <p:pic>
        <p:nvPicPr>
          <p:cNvPr id="4" name="Picture 3" descr="Screen Shot 2012-09-17 at 23.07.18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900" y="886844"/>
            <a:ext cx="5905500" cy="5803900"/>
          </a:xfrm>
          <a:prstGeom prst="rect">
            <a:avLst/>
          </a:prstGeom>
        </p:spPr>
      </p:pic>
      <p:grpSp>
        <p:nvGrpSpPr>
          <p:cNvPr id="5" name="Group 4"/>
          <p:cNvGrpSpPr/>
          <p:nvPr/>
        </p:nvGrpSpPr>
        <p:grpSpPr>
          <a:xfrm>
            <a:off x="2068561" y="1733890"/>
            <a:ext cx="4850726" cy="508000"/>
            <a:chOff x="36285" y="592666"/>
            <a:chExt cx="4850726" cy="508000"/>
          </a:xfrm>
        </p:grpSpPr>
        <p:sp>
          <p:nvSpPr>
            <p:cNvPr id="6" name="Oval 5"/>
            <p:cNvSpPr/>
            <p:nvPr/>
          </p:nvSpPr>
          <p:spPr>
            <a:xfrm>
              <a:off x="36285" y="592666"/>
              <a:ext cx="3241529" cy="508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277814" y="641052"/>
              <a:ext cx="1609197" cy="369332"/>
            </a:xfrm>
            <a:prstGeom prst="rect">
              <a:avLst/>
            </a:prstGeom>
            <a:noFill/>
          </p:spPr>
          <p:txBody>
            <a:bodyPr wrap="none" rtlCol="0">
              <a:spAutoFit/>
            </a:bodyPr>
            <a:lstStyle/>
            <a:p>
              <a:r>
                <a:rPr lang="en-US" dirty="0" smtClean="0">
                  <a:solidFill>
                    <a:srgbClr val="FF0000"/>
                  </a:solidFill>
                </a:rPr>
                <a:t>A new header</a:t>
              </a:r>
              <a:endParaRPr lang="en-US" dirty="0">
                <a:solidFill>
                  <a:srgbClr val="FF0000"/>
                </a:solidFill>
              </a:endParaRPr>
            </a:p>
          </p:txBody>
        </p:sp>
      </p:grpSp>
      <p:grpSp>
        <p:nvGrpSpPr>
          <p:cNvPr id="8" name="Group 7"/>
          <p:cNvGrpSpPr/>
          <p:nvPr/>
        </p:nvGrpSpPr>
        <p:grpSpPr>
          <a:xfrm>
            <a:off x="2105572" y="3849738"/>
            <a:ext cx="7038428" cy="923330"/>
            <a:chOff x="26612" y="2342059"/>
            <a:chExt cx="7038428" cy="923330"/>
          </a:xfrm>
        </p:grpSpPr>
        <p:sp>
          <p:nvSpPr>
            <p:cNvPr id="9" name="Oval 8"/>
            <p:cNvSpPr/>
            <p:nvPr/>
          </p:nvSpPr>
          <p:spPr>
            <a:xfrm>
              <a:off x="26612" y="2342059"/>
              <a:ext cx="4230915" cy="727029"/>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315569" y="2342059"/>
              <a:ext cx="2749471" cy="923330"/>
            </a:xfrm>
            <a:prstGeom prst="rect">
              <a:avLst/>
            </a:prstGeom>
            <a:noFill/>
          </p:spPr>
          <p:txBody>
            <a:bodyPr wrap="none" rtlCol="0">
              <a:spAutoFit/>
            </a:bodyPr>
            <a:lstStyle/>
            <a:p>
              <a:r>
                <a:rPr lang="en-US" dirty="0" smtClean="0">
                  <a:solidFill>
                    <a:srgbClr val="0000FF"/>
                  </a:solidFill>
                </a:rPr>
                <a:t>Create a </a:t>
              </a:r>
              <a:r>
                <a:rPr lang="en-US" dirty="0" err="1" smtClean="0">
                  <a:solidFill>
                    <a:srgbClr val="0000FF"/>
                  </a:solidFill>
                </a:rPr>
                <a:t>GLSurfaceView</a:t>
              </a:r>
              <a:r>
                <a:rPr lang="en-US" dirty="0" smtClean="0">
                  <a:solidFill>
                    <a:srgbClr val="0000FF"/>
                  </a:solidFill>
                </a:rPr>
                <a:t> </a:t>
              </a:r>
              <a:br>
                <a:rPr lang="en-US" dirty="0" smtClean="0">
                  <a:solidFill>
                    <a:srgbClr val="0000FF"/>
                  </a:solidFill>
                </a:rPr>
              </a:br>
              <a:r>
                <a:rPr lang="en-US" dirty="0" smtClean="0">
                  <a:solidFill>
                    <a:srgbClr val="0000FF"/>
                  </a:solidFill>
                </a:rPr>
                <a:t>and set it</a:t>
              </a:r>
              <a:br>
                <a:rPr lang="en-US" dirty="0" smtClean="0">
                  <a:solidFill>
                    <a:srgbClr val="0000FF"/>
                  </a:solidFill>
                </a:rPr>
              </a:br>
              <a:r>
                <a:rPr lang="en-US" dirty="0" smtClean="0">
                  <a:solidFill>
                    <a:srgbClr val="0000FF"/>
                  </a:solidFill>
                </a:rPr>
                <a:t>as the main content view</a:t>
              </a:r>
              <a:endParaRPr lang="en-US" dirty="0">
                <a:solidFill>
                  <a:srgbClr val="0000FF"/>
                </a:solidFill>
              </a:endParaRPr>
            </a:p>
          </p:txBody>
        </p:sp>
      </p:grpSp>
      <p:grpSp>
        <p:nvGrpSpPr>
          <p:cNvPr id="11" name="Group 10"/>
          <p:cNvGrpSpPr/>
          <p:nvPr/>
        </p:nvGrpSpPr>
        <p:grpSpPr>
          <a:xfrm>
            <a:off x="1965667" y="5754874"/>
            <a:ext cx="6974846" cy="923330"/>
            <a:chOff x="422927" y="6055372"/>
            <a:chExt cx="6974846" cy="923330"/>
          </a:xfrm>
        </p:grpSpPr>
        <p:sp>
          <p:nvSpPr>
            <p:cNvPr id="12" name="Oval 11"/>
            <p:cNvSpPr/>
            <p:nvPr/>
          </p:nvSpPr>
          <p:spPr>
            <a:xfrm>
              <a:off x="422927" y="6250173"/>
              <a:ext cx="4230915" cy="505605"/>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019097" y="6055372"/>
              <a:ext cx="2378676" cy="923330"/>
            </a:xfrm>
            <a:prstGeom prst="rect">
              <a:avLst/>
            </a:prstGeom>
            <a:noFill/>
          </p:spPr>
          <p:txBody>
            <a:bodyPr wrap="none" rtlCol="0">
              <a:spAutoFit/>
            </a:bodyPr>
            <a:lstStyle/>
            <a:p>
              <a:r>
                <a:rPr lang="en-US" dirty="0" smtClean="0">
                  <a:solidFill>
                    <a:srgbClr val="660066"/>
                  </a:solidFill>
                </a:rPr>
                <a:t>Create a renderer for</a:t>
              </a:r>
              <a:br>
                <a:rPr lang="en-US" dirty="0" smtClean="0">
                  <a:solidFill>
                    <a:srgbClr val="660066"/>
                  </a:solidFill>
                </a:rPr>
              </a:br>
              <a:r>
                <a:rPr lang="en-US" dirty="0" smtClean="0">
                  <a:solidFill>
                    <a:srgbClr val="660066"/>
                  </a:solidFill>
                </a:rPr>
                <a:t>your surface view</a:t>
              </a:r>
            </a:p>
            <a:p>
              <a:r>
                <a:rPr lang="en-US" dirty="0" smtClean="0">
                  <a:solidFill>
                    <a:srgbClr val="660066"/>
                  </a:solidFill>
                </a:rPr>
                <a:t>(in another *.java file)</a:t>
              </a:r>
              <a:endParaRPr lang="en-US" dirty="0">
                <a:solidFill>
                  <a:srgbClr val="660066"/>
                </a:solidFill>
              </a:endParaRPr>
            </a:p>
          </p:txBody>
        </p:sp>
      </p:grpSp>
    </p:spTree>
    <p:extLst>
      <p:ext uri="{BB962C8B-B14F-4D97-AF65-F5344CB8AC3E}">
        <p14:creationId xmlns:p14="http://schemas.microsoft.com/office/powerpoint/2010/main" val="3273117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52"/>
            <a:ext cx="7391400" cy="1077218"/>
          </a:xfrm>
        </p:spPr>
        <p:txBody>
          <a:bodyPr/>
          <a:lstStyle/>
          <a:p>
            <a:r>
              <a:rPr lang="en-US" dirty="0" smtClean="0"/>
              <a:t>Add </a:t>
            </a:r>
            <a:br>
              <a:rPr lang="en-US" dirty="0" smtClean="0"/>
            </a:br>
            <a:r>
              <a:rPr lang="en-US" dirty="0" smtClean="0"/>
              <a:t>renderer</a:t>
            </a:r>
            <a:endParaRPr lang="en-US" dirty="0"/>
          </a:p>
        </p:txBody>
      </p:sp>
      <p:pic>
        <p:nvPicPr>
          <p:cNvPr id="3" name="Picture 2" descr="Screen Shot 2012-09-17 at 22.57.52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95800"/>
            <a:ext cx="7150100" cy="2362200"/>
          </a:xfrm>
          <a:prstGeom prst="rect">
            <a:avLst/>
          </a:prstGeom>
        </p:spPr>
      </p:pic>
      <p:pic>
        <p:nvPicPr>
          <p:cNvPr id="4" name="Picture 3" descr="Screen Shot 2012-09-17 at 23.03.54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300" y="7626"/>
            <a:ext cx="6870700" cy="4889500"/>
          </a:xfrm>
          <a:prstGeom prst="rect">
            <a:avLst/>
          </a:prstGeom>
        </p:spPr>
      </p:pic>
      <p:sp>
        <p:nvSpPr>
          <p:cNvPr id="5" name="TextBox 4"/>
          <p:cNvSpPr txBox="1"/>
          <p:nvPr/>
        </p:nvSpPr>
        <p:spPr>
          <a:xfrm>
            <a:off x="7419474" y="2216287"/>
            <a:ext cx="1724526" cy="646331"/>
          </a:xfrm>
          <a:prstGeom prst="rect">
            <a:avLst/>
          </a:prstGeom>
          <a:solidFill>
            <a:srgbClr val="FFFFFF"/>
          </a:solidFill>
          <a:ln>
            <a:solidFill>
              <a:srgbClr val="FF0000"/>
            </a:solidFill>
          </a:ln>
        </p:spPr>
        <p:txBody>
          <a:bodyPr wrap="none" rtlCol="0">
            <a:spAutoFit/>
          </a:bodyPr>
          <a:lstStyle/>
          <a:p>
            <a:r>
              <a:rPr lang="en-US" dirty="0" smtClean="0">
                <a:solidFill>
                  <a:srgbClr val="FF0000"/>
                </a:solidFill>
              </a:rPr>
              <a:t>Called once, to</a:t>
            </a:r>
            <a:br>
              <a:rPr lang="en-US" dirty="0" smtClean="0">
                <a:solidFill>
                  <a:srgbClr val="FF0000"/>
                </a:solidFill>
              </a:rPr>
            </a:br>
            <a:r>
              <a:rPr lang="en-US" dirty="0" smtClean="0">
                <a:solidFill>
                  <a:srgbClr val="FF0000"/>
                </a:solidFill>
              </a:rPr>
              <a:t>set things up</a:t>
            </a:r>
            <a:endParaRPr lang="en-US" dirty="0">
              <a:solidFill>
                <a:srgbClr val="FF0000"/>
              </a:solidFill>
            </a:endParaRPr>
          </a:p>
        </p:txBody>
      </p:sp>
      <p:sp>
        <p:nvSpPr>
          <p:cNvPr id="6" name="TextBox 5"/>
          <p:cNvSpPr txBox="1"/>
          <p:nvPr/>
        </p:nvSpPr>
        <p:spPr>
          <a:xfrm>
            <a:off x="7388646" y="3053007"/>
            <a:ext cx="1737262" cy="646331"/>
          </a:xfrm>
          <a:prstGeom prst="rect">
            <a:avLst/>
          </a:prstGeom>
          <a:solidFill>
            <a:srgbClr val="FFFFFF"/>
          </a:solidFill>
          <a:ln>
            <a:solidFill>
              <a:srgbClr val="FF0000"/>
            </a:solidFill>
          </a:ln>
        </p:spPr>
        <p:txBody>
          <a:bodyPr wrap="none" rtlCol="0">
            <a:spAutoFit/>
          </a:bodyPr>
          <a:lstStyle/>
          <a:p>
            <a:r>
              <a:rPr lang="en-US" dirty="0" smtClean="0">
                <a:solidFill>
                  <a:srgbClr val="FF0000"/>
                </a:solidFill>
              </a:rPr>
              <a:t>Called for each</a:t>
            </a:r>
            <a:br>
              <a:rPr lang="en-US" dirty="0" smtClean="0">
                <a:solidFill>
                  <a:srgbClr val="FF0000"/>
                </a:solidFill>
              </a:rPr>
            </a:br>
            <a:r>
              <a:rPr lang="en-US" dirty="0" smtClean="0">
                <a:solidFill>
                  <a:srgbClr val="FF0000"/>
                </a:solidFill>
              </a:rPr>
              <a:t>redraw event</a:t>
            </a:r>
            <a:endParaRPr lang="en-US" dirty="0">
              <a:solidFill>
                <a:srgbClr val="FF0000"/>
              </a:solidFill>
            </a:endParaRPr>
          </a:p>
        </p:txBody>
      </p:sp>
      <p:sp>
        <p:nvSpPr>
          <p:cNvPr id="7" name="TextBox 6"/>
          <p:cNvSpPr txBox="1"/>
          <p:nvPr/>
        </p:nvSpPr>
        <p:spPr>
          <a:xfrm>
            <a:off x="4306360" y="4336600"/>
            <a:ext cx="4854852" cy="646331"/>
          </a:xfrm>
          <a:prstGeom prst="rect">
            <a:avLst/>
          </a:prstGeom>
          <a:solidFill>
            <a:srgbClr val="FFFFFF"/>
          </a:solidFill>
          <a:ln>
            <a:solidFill>
              <a:srgbClr val="FF0000"/>
            </a:solidFill>
          </a:ln>
        </p:spPr>
        <p:txBody>
          <a:bodyPr wrap="none" rtlCol="0">
            <a:spAutoFit/>
          </a:bodyPr>
          <a:lstStyle/>
          <a:p>
            <a:r>
              <a:rPr lang="en-US" dirty="0" smtClean="0">
                <a:solidFill>
                  <a:srgbClr val="FF0000"/>
                </a:solidFill>
              </a:rPr>
              <a:t>Called whenever surface changes</a:t>
            </a:r>
          </a:p>
          <a:p>
            <a:r>
              <a:rPr lang="en-US" dirty="0" smtClean="0">
                <a:solidFill>
                  <a:srgbClr val="FF0000"/>
                </a:solidFill>
              </a:rPr>
              <a:t>(e.g., rotate device from portrait to landscape)</a:t>
            </a:r>
            <a:endParaRPr lang="en-US" dirty="0">
              <a:solidFill>
                <a:srgbClr val="FF0000"/>
              </a:solidFill>
            </a:endParaRPr>
          </a:p>
        </p:txBody>
      </p:sp>
    </p:spTree>
    <p:extLst>
      <p:ext uri="{BB962C8B-B14F-4D97-AF65-F5344CB8AC3E}">
        <p14:creationId xmlns:p14="http://schemas.microsoft.com/office/powerpoint/2010/main" val="19157427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the app</a:t>
            </a:r>
            <a:endParaRPr lang="en-US" dirty="0"/>
          </a:p>
        </p:txBody>
      </p:sp>
      <p:pic>
        <p:nvPicPr>
          <p:cNvPr id="4" name="Picture 3" descr="Screen Shot 2012-09-17 at 23.16.56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7313"/>
            <a:ext cx="9144000" cy="5215030"/>
          </a:xfrm>
          <a:prstGeom prst="rect">
            <a:avLst/>
          </a:prstGeom>
        </p:spPr>
      </p:pic>
    </p:spTree>
    <p:extLst>
      <p:ext uri="{BB962C8B-B14F-4D97-AF65-F5344CB8AC3E}">
        <p14:creationId xmlns:p14="http://schemas.microsoft.com/office/powerpoint/2010/main" val="1647263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52"/>
            <a:ext cx="7391400" cy="1077218"/>
          </a:xfrm>
        </p:spPr>
        <p:txBody>
          <a:bodyPr/>
          <a:lstStyle/>
          <a:p>
            <a:r>
              <a:rPr lang="en-US" dirty="0" smtClean="0"/>
              <a:t>Finding out OpenGL ES function details</a:t>
            </a:r>
            <a:endParaRPr lang="en-US" dirty="0"/>
          </a:p>
        </p:txBody>
      </p:sp>
      <p:sp>
        <p:nvSpPr>
          <p:cNvPr id="4" name="Content Placeholder 3"/>
          <p:cNvSpPr>
            <a:spLocks noGrp="1"/>
          </p:cNvSpPr>
          <p:nvPr>
            <p:ph idx="1"/>
          </p:nvPr>
        </p:nvSpPr>
        <p:spPr/>
        <p:txBody>
          <a:bodyPr/>
          <a:lstStyle/>
          <a:p>
            <a:r>
              <a:rPr lang="en-US" dirty="0" smtClean="0"/>
              <a:t>Android documentation doesn’t give details </a:t>
            </a:r>
          </a:p>
          <a:p>
            <a:endParaRPr lang="en-US" dirty="0"/>
          </a:p>
          <a:p>
            <a:endParaRPr lang="en-US" dirty="0" smtClean="0"/>
          </a:p>
          <a:p>
            <a:endParaRPr lang="en-US" dirty="0"/>
          </a:p>
          <a:p>
            <a:pPr marL="0" indent="0">
              <a:buNone/>
            </a:pPr>
            <a:endParaRPr lang="en-US" dirty="0"/>
          </a:p>
          <a:p>
            <a:r>
              <a:rPr lang="en-US" dirty="0" err="1" smtClean="0"/>
              <a:t>Khronos</a:t>
            </a:r>
            <a:r>
              <a:rPr lang="en-US" dirty="0" smtClean="0"/>
              <a:t> </a:t>
            </a:r>
            <a:r>
              <a:rPr lang="en-US" dirty="0" err="1" smtClean="0"/>
              <a:t>sdk</a:t>
            </a:r>
            <a:r>
              <a:rPr lang="en-US" dirty="0" smtClean="0"/>
              <a:t> </a:t>
            </a:r>
            <a:br>
              <a:rPr lang="en-US" dirty="0" smtClean="0"/>
            </a:br>
            <a:r>
              <a:rPr lang="en-US" dirty="0" smtClean="0"/>
              <a:t>docs do</a:t>
            </a:r>
            <a:endParaRPr lang="en-US" dirty="0"/>
          </a:p>
        </p:txBody>
      </p:sp>
      <p:pic>
        <p:nvPicPr>
          <p:cNvPr id="3" name="Picture 2" descr="Screen Shot 2012-09-18 at 17.08.31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0506"/>
            <a:ext cx="9144000" cy="1774359"/>
          </a:xfrm>
          <a:prstGeom prst="rect">
            <a:avLst/>
          </a:prstGeom>
        </p:spPr>
      </p:pic>
      <p:pic>
        <p:nvPicPr>
          <p:cNvPr id="6" name="Picture 5" descr="Screen Shot 2012-09-18 at 17.12.49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100" y="2894806"/>
            <a:ext cx="5029948" cy="3963194"/>
          </a:xfrm>
          <a:prstGeom prst="rect">
            <a:avLst/>
          </a:prstGeom>
        </p:spPr>
      </p:pic>
      <p:pic>
        <p:nvPicPr>
          <p:cNvPr id="7" name="Picture 6" descr="Screen Shot 2012-09-18 at 17.15.06 .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81" y="4428022"/>
            <a:ext cx="3388997" cy="2008294"/>
          </a:xfrm>
          <a:prstGeom prst="rect">
            <a:avLst/>
          </a:prstGeom>
        </p:spPr>
      </p:pic>
    </p:spTree>
    <p:extLst>
      <p:ext uri="{BB962C8B-B14F-4D97-AF65-F5344CB8AC3E}">
        <p14:creationId xmlns:p14="http://schemas.microsoft.com/office/powerpoint/2010/main" val="12017515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shapes and </a:t>
            </a:r>
            <a:r>
              <a:rPr lang="en-US" dirty="0" err="1" smtClean="0"/>
              <a:t>shaders</a:t>
            </a:r>
            <a:endParaRPr lang="en-US" dirty="0"/>
          </a:p>
        </p:txBody>
      </p:sp>
      <p:sp>
        <p:nvSpPr>
          <p:cNvPr id="3" name="Content Placeholder 2"/>
          <p:cNvSpPr>
            <a:spLocks noGrp="1"/>
          </p:cNvSpPr>
          <p:nvPr>
            <p:ph idx="1"/>
          </p:nvPr>
        </p:nvSpPr>
        <p:spPr>
          <a:xfrm>
            <a:off x="457200" y="1295400"/>
            <a:ext cx="5274604" cy="5029200"/>
          </a:xfrm>
        </p:spPr>
        <p:txBody>
          <a:bodyPr/>
          <a:lstStyle/>
          <a:p>
            <a:r>
              <a:rPr lang="en-US" dirty="0" smtClean="0"/>
              <a:t>To draw any objects we need:</a:t>
            </a:r>
          </a:p>
          <a:p>
            <a:endParaRPr lang="en-US" dirty="0"/>
          </a:p>
          <a:p>
            <a:r>
              <a:rPr lang="en-US" dirty="0" smtClean="0"/>
              <a:t>Create the program</a:t>
            </a:r>
          </a:p>
          <a:p>
            <a:pPr lvl="1"/>
            <a:r>
              <a:rPr lang="en-US" dirty="0" smtClean="0"/>
              <a:t>vertex </a:t>
            </a:r>
            <a:r>
              <a:rPr lang="en-US" dirty="0" err="1" smtClean="0"/>
              <a:t>shader</a:t>
            </a:r>
            <a:endParaRPr lang="en-US" dirty="0" smtClean="0"/>
          </a:p>
          <a:p>
            <a:pPr lvl="1"/>
            <a:r>
              <a:rPr lang="en-US" dirty="0" smtClean="0"/>
              <a:t>fragment </a:t>
            </a:r>
            <a:r>
              <a:rPr lang="en-US" dirty="0" err="1" smtClean="0"/>
              <a:t>shader</a:t>
            </a:r>
            <a:endParaRPr lang="en-US" dirty="0" smtClean="0"/>
          </a:p>
          <a:p>
            <a:pPr lvl="1"/>
            <a:r>
              <a:rPr lang="en-US" dirty="0" smtClean="0"/>
              <a:t>compile and link</a:t>
            </a:r>
          </a:p>
          <a:p>
            <a:endParaRPr lang="en-US" dirty="0" smtClean="0"/>
          </a:p>
          <a:p>
            <a:r>
              <a:rPr lang="en-US" dirty="0" smtClean="0"/>
              <a:t>Set up data</a:t>
            </a:r>
          </a:p>
          <a:p>
            <a:pPr lvl="1"/>
            <a:r>
              <a:rPr lang="en-US" dirty="0" smtClean="0"/>
              <a:t>vertex coordinates</a:t>
            </a:r>
          </a:p>
          <a:p>
            <a:pPr lvl="1"/>
            <a:r>
              <a:rPr lang="en-US" dirty="0" smtClean="0"/>
              <a:t>colors</a:t>
            </a:r>
          </a:p>
          <a:p>
            <a:endParaRPr lang="en-US" dirty="0"/>
          </a:p>
          <a:p>
            <a:r>
              <a:rPr lang="en-US" dirty="0" smtClean="0"/>
              <a:t>Run the program with the data</a:t>
            </a:r>
            <a:endParaRPr lang="en-US" dirty="0"/>
          </a:p>
        </p:txBody>
      </p:sp>
      <p:grpSp>
        <p:nvGrpSpPr>
          <p:cNvPr id="4" name="Group 3"/>
          <p:cNvGrpSpPr/>
          <p:nvPr/>
        </p:nvGrpSpPr>
        <p:grpSpPr>
          <a:xfrm>
            <a:off x="5465301" y="2649246"/>
            <a:ext cx="3092556" cy="2637365"/>
            <a:chOff x="1409700" y="1733550"/>
            <a:chExt cx="5699902" cy="4860937"/>
          </a:xfrm>
        </p:grpSpPr>
        <p:sp>
          <p:nvSpPr>
            <p:cNvPr id="5" name="AutoShape 3"/>
            <p:cNvSpPr>
              <a:spLocks noChangeArrowheads="1"/>
            </p:cNvSpPr>
            <p:nvPr/>
          </p:nvSpPr>
          <p:spPr bwMode="auto">
            <a:xfrm>
              <a:off x="3570288" y="2452700"/>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900" b="1">
                  <a:solidFill>
                    <a:schemeClr val="bg1"/>
                  </a:solidFill>
                  <a:latin typeface="Arial Narrow" charset="0"/>
                </a:rPr>
                <a:t>Vertex</a:t>
              </a:r>
            </a:p>
            <a:p>
              <a:pPr algn="ctr" eaLnBrk="0" hangingPunct="0">
                <a:lnSpc>
                  <a:spcPct val="70000"/>
                </a:lnSpc>
              </a:pPr>
              <a:r>
                <a:rPr lang="en-GB" sz="900" b="1">
                  <a:solidFill>
                    <a:schemeClr val="bg1"/>
                  </a:solidFill>
                  <a:latin typeface="Arial Narrow" charset="0"/>
                </a:rPr>
                <a:t>Shader</a:t>
              </a:r>
              <a:endParaRPr lang="en-US" sz="900" b="1">
                <a:solidFill>
                  <a:schemeClr val="bg1"/>
                </a:solidFill>
                <a:latin typeface="Arial Narrow" charset="0"/>
              </a:endParaRPr>
            </a:p>
          </p:txBody>
        </p:sp>
        <p:sp>
          <p:nvSpPr>
            <p:cNvPr id="6" name="Rectangle 7"/>
            <p:cNvSpPr>
              <a:spLocks noChangeArrowheads="1"/>
            </p:cNvSpPr>
            <p:nvPr/>
          </p:nvSpPr>
          <p:spPr bwMode="auto">
            <a:xfrm>
              <a:off x="3390900" y="1733550"/>
              <a:ext cx="1439863" cy="541338"/>
            </a:xfrm>
            <a:prstGeom prst="rect">
              <a:avLst/>
            </a:prstGeom>
            <a:solidFill>
              <a:srgbClr val="FFFF66"/>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900" b="1">
                  <a:solidFill>
                    <a:srgbClr val="000000"/>
                  </a:solidFill>
                  <a:latin typeface="Arial Narrow" charset="0"/>
                </a:rPr>
                <a:t>Attributes</a:t>
              </a:r>
            </a:p>
            <a:p>
              <a:pPr algn="ctr" eaLnBrk="0" hangingPunct="0">
                <a:lnSpc>
                  <a:spcPct val="70000"/>
                </a:lnSpc>
              </a:pPr>
              <a:r>
                <a:rPr lang="en-GB" sz="900" b="1">
                  <a:solidFill>
                    <a:srgbClr val="000000"/>
                  </a:solidFill>
                  <a:latin typeface="Arial Narrow" charset="0"/>
                </a:rPr>
                <a:t>(8 * vec4)</a:t>
              </a:r>
              <a:endParaRPr lang="en-US" sz="900" b="1">
                <a:solidFill>
                  <a:srgbClr val="000000"/>
                </a:solidFill>
                <a:latin typeface="Arial Narrow" charset="0"/>
              </a:endParaRPr>
            </a:p>
          </p:txBody>
        </p:sp>
        <p:sp>
          <p:nvSpPr>
            <p:cNvPr id="7" name="AutoShape 11"/>
            <p:cNvSpPr>
              <a:spLocks noChangeArrowheads="1"/>
            </p:cNvSpPr>
            <p:nvPr/>
          </p:nvSpPr>
          <p:spPr bwMode="auto">
            <a:xfrm>
              <a:off x="3930651" y="2089262"/>
              <a:ext cx="676109" cy="547459"/>
            </a:xfrm>
            <a:prstGeom prst="downArrow">
              <a:avLst>
                <a:gd name="adj1" fmla="val 50000"/>
                <a:gd name="adj2" fmla="val 25000"/>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z="1050"/>
            </a:p>
          </p:txBody>
        </p:sp>
        <p:grpSp>
          <p:nvGrpSpPr>
            <p:cNvPr id="8" name="Group 7"/>
            <p:cNvGrpSpPr/>
            <p:nvPr/>
          </p:nvGrpSpPr>
          <p:grpSpPr>
            <a:xfrm>
              <a:off x="3570288" y="2989375"/>
              <a:ext cx="1079500" cy="1084153"/>
              <a:chOff x="3570288" y="2989375"/>
              <a:chExt cx="1079500" cy="1084153"/>
            </a:xfrm>
          </p:grpSpPr>
          <p:sp>
            <p:nvSpPr>
              <p:cNvPr id="64" name="AutoShape 5"/>
              <p:cNvSpPr>
                <a:spLocks noChangeArrowheads="1"/>
              </p:cNvSpPr>
              <p:nvPr/>
            </p:nvSpPr>
            <p:spPr bwMode="auto">
              <a:xfrm>
                <a:off x="3570288" y="3352803"/>
                <a:ext cx="1079500" cy="720725"/>
              </a:xfrm>
              <a:prstGeom prst="roundRect">
                <a:avLst>
                  <a:gd name="adj" fmla="val 16667"/>
                </a:avLst>
              </a:prstGeom>
              <a:solidFill>
                <a:schemeClr val="accent2"/>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900" b="1" dirty="0">
                    <a:solidFill>
                      <a:schemeClr val="bg1"/>
                    </a:solidFill>
                    <a:latin typeface="Arial Narrow" charset="0"/>
                  </a:rPr>
                  <a:t>Primitive</a:t>
                </a:r>
              </a:p>
              <a:p>
                <a:pPr algn="ctr" eaLnBrk="0" hangingPunct="0">
                  <a:lnSpc>
                    <a:spcPct val="70000"/>
                  </a:lnSpc>
                </a:pPr>
                <a:r>
                  <a:rPr lang="en-GB" sz="900" b="1" dirty="0">
                    <a:solidFill>
                      <a:schemeClr val="bg1"/>
                    </a:solidFill>
                    <a:latin typeface="Arial Narrow" charset="0"/>
                  </a:rPr>
                  <a:t>Assembly</a:t>
                </a:r>
              </a:p>
              <a:p>
                <a:pPr algn="ctr" eaLnBrk="0" hangingPunct="0">
                  <a:lnSpc>
                    <a:spcPct val="70000"/>
                  </a:lnSpc>
                </a:pPr>
                <a:r>
                  <a:rPr lang="en-GB" sz="900" b="1" dirty="0">
                    <a:solidFill>
                      <a:schemeClr val="bg1"/>
                    </a:solidFill>
                    <a:latin typeface="Arial Narrow" charset="0"/>
                  </a:rPr>
                  <a:t>&amp; Rasterize</a:t>
                </a:r>
                <a:endParaRPr lang="en-US" sz="900" b="1" dirty="0">
                  <a:solidFill>
                    <a:schemeClr val="bg1"/>
                  </a:solidFill>
                  <a:latin typeface="Arial Narrow" charset="0"/>
                </a:endParaRPr>
              </a:p>
            </p:txBody>
          </p:sp>
          <p:sp>
            <p:nvSpPr>
              <p:cNvPr id="65" name="AutoShape 12"/>
              <p:cNvSpPr>
                <a:spLocks noChangeArrowheads="1"/>
              </p:cNvSpPr>
              <p:nvPr/>
            </p:nvSpPr>
            <p:spPr bwMode="auto">
              <a:xfrm>
                <a:off x="3930652" y="2989375"/>
                <a:ext cx="676109" cy="547459"/>
              </a:xfrm>
              <a:prstGeom prst="downArrow">
                <a:avLst>
                  <a:gd name="adj1" fmla="val 50000"/>
                  <a:gd name="adj2" fmla="val 25000"/>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z="1050"/>
              </a:p>
            </p:txBody>
          </p:sp>
        </p:grpSp>
        <p:grpSp>
          <p:nvGrpSpPr>
            <p:cNvPr id="9" name="Group 8"/>
            <p:cNvGrpSpPr/>
            <p:nvPr/>
          </p:nvGrpSpPr>
          <p:grpSpPr>
            <a:xfrm>
              <a:off x="3570288" y="5510327"/>
              <a:ext cx="1079500" cy="1084160"/>
              <a:chOff x="3570288" y="5510327"/>
              <a:chExt cx="1079500" cy="1084160"/>
            </a:xfrm>
          </p:grpSpPr>
          <p:sp>
            <p:nvSpPr>
              <p:cNvPr id="62" name="AutoShape 6"/>
              <p:cNvSpPr>
                <a:spLocks noChangeArrowheads="1"/>
              </p:cNvSpPr>
              <p:nvPr/>
            </p:nvSpPr>
            <p:spPr bwMode="auto">
              <a:xfrm>
                <a:off x="3570288" y="5873762"/>
                <a:ext cx="1079500" cy="720725"/>
              </a:xfrm>
              <a:prstGeom prst="roundRect">
                <a:avLst>
                  <a:gd name="adj" fmla="val 16667"/>
                </a:avLst>
              </a:prstGeom>
              <a:solidFill>
                <a:schemeClr val="accent2"/>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900" b="1">
                    <a:solidFill>
                      <a:schemeClr val="bg1"/>
                    </a:solidFill>
                    <a:latin typeface="Arial Narrow" charset="0"/>
                  </a:rPr>
                  <a:t>Per-Sample</a:t>
                </a:r>
              </a:p>
              <a:p>
                <a:pPr algn="ctr" eaLnBrk="0" hangingPunct="0">
                  <a:lnSpc>
                    <a:spcPct val="70000"/>
                  </a:lnSpc>
                </a:pPr>
                <a:r>
                  <a:rPr lang="en-GB" sz="900" b="1">
                    <a:solidFill>
                      <a:schemeClr val="bg1"/>
                    </a:solidFill>
                    <a:latin typeface="Arial Narrow" charset="0"/>
                  </a:rPr>
                  <a:t>Operations</a:t>
                </a:r>
                <a:endParaRPr lang="en-US" sz="900" b="1">
                  <a:solidFill>
                    <a:schemeClr val="bg1"/>
                  </a:solidFill>
                  <a:latin typeface="Arial Narrow" charset="0"/>
                </a:endParaRPr>
              </a:p>
            </p:txBody>
          </p:sp>
          <p:sp>
            <p:nvSpPr>
              <p:cNvPr id="63" name="AutoShape 15"/>
              <p:cNvSpPr>
                <a:spLocks noChangeArrowheads="1"/>
              </p:cNvSpPr>
              <p:nvPr/>
            </p:nvSpPr>
            <p:spPr bwMode="auto">
              <a:xfrm>
                <a:off x="3930652" y="5510327"/>
                <a:ext cx="676109" cy="547459"/>
              </a:xfrm>
              <a:prstGeom prst="downArrow">
                <a:avLst>
                  <a:gd name="adj1" fmla="val 50000"/>
                  <a:gd name="adj2" fmla="val 25000"/>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z="1050"/>
              </a:p>
            </p:txBody>
          </p:sp>
        </p:grpSp>
        <p:grpSp>
          <p:nvGrpSpPr>
            <p:cNvPr id="10" name="Group 9"/>
            <p:cNvGrpSpPr/>
            <p:nvPr/>
          </p:nvGrpSpPr>
          <p:grpSpPr>
            <a:xfrm>
              <a:off x="1409700" y="2245252"/>
              <a:ext cx="2112675" cy="957820"/>
              <a:chOff x="1409700" y="2245252"/>
              <a:chExt cx="2112675" cy="957820"/>
            </a:xfrm>
          </p:grpSpPr>
          <p:sp>
            <p:nvSpPr>
              <p:cNvPr id="60" name="Rectangle 8"/>
              <p:cNvSpPr>
                <a:spLocks noChangeArrowheads="1"/>
              </p:cNvSpPr>
              <p:nvPr/>
            </p:nvSpPr>
            <p:spPr bwMode="auto">
              <a:xfrm>
                <a:off x="1409700" y="2454275"/>
                <a:ext cx="1439863" cy="539750"/>
              </a:xfrm>
              <a:prstGeom prst="rect">
                <a:avLst/>
              </a:prstGeom>
              <a:solidFill>
                <a:srgbClr val="FFFF66"/>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900" b="1">
                    <a:solidFill>
                      <a:srgbClr val="000000"/>
                    </a:solidFill>
                    <a:latin typeface="Arial Narrow" charset="0"/>
                  </a:rPr>
                  <a:t>Vertex Uniforms</a:t>
                </a:r>
              </a:p>
              <a:p>
                <a:pPr algn="ctr" eaLnBrk="0" hangingPunct="0">
                  <a:lnSpc>
                    <a:spcPct val="70000"/>
                  </a:lnSpc>
                </a:pPr>
                <a:r>
                  <a:rPr lang="en-GB" sz="900" b="1">
                    <a:solidFill>
                      <a:srgbClr val="000000"/>
                    </a:solidFill>
                    <a:latin typeface="Arial Narrow" charset="0"/>
                  </a:rPr>
                  <a:t>(128 * vec4)</a:t>
                </a:r>
                <a:endParaRPr lang="en-US" sz="900" b="1">
                  <a:solidFill>
                    <a:srgbClr val="000000"/>
                  </a:solidFill>
                  <a:latin typeface="Arial Narrow" charset="0"/>
                </a:endParaRPr>
              </a:p>
            </p:txBody>
          </p:sp>
          <p:sp>
            <p:nvSpPr>
              <p:cNvPr id="61" name="AutoShape 16"/>
              <p:cNvSpPr>
                <a:spLocks noChangeArrowheads="1"/>
              </p:cNvSpPr>
              <p:nvPr/>
            </p:nvSpPr>
            <p:spPr bwMode="auto">
              <a:xfrm>
                <a:off x="2849557" y="2245252"/>
                <a:ext cx="672818" cy="957820"/>
              </a:xfrm>
              <a:prstGeom prst="rightArrow">
                <a:avLst>
                  <a:gd name="adj1" fmla="val 50000"/>
                  <a:gd name="adj2" fmla="val 99561"/>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z="1050"/>
              </a:p>
            </p:txBody>
          </p:sp>
        </p:grpSp>
        <p:grpSp>
          <p:nvGrpSpPr>
            <p:cNvPr id="11" name="Group 10"/>
            <p:cNvGrpSpPr/>
            <p:nvPr/>
          </p:nvGrpSpPr>
          <p:grpSpPr>
            <a:xfrm>
              <a:off x="5549904" y="2204965"/>
              <a:ext cx="1559698" cy="1487652"/>
              <a:chOff x="5549904" y="2204965"/>
              <a:chExt cx="1559698" cy="1487652"/>
            </a:xfrm>
          </p:grpSpPr>
          <p:sp>
            <p:nvSpPr>
              <p:cNvPr id="54" name="Line 18"/>
              <p:cNvSpPr>
                <a:spLocks noChangeShapeType="1"/>
              </p:cNvSpPr>
              <p:nvPr/>
            </p:nvSpPr>
            <p:spPr bwMode="auto">
              <a:xfrm flipV="1">
                <a:off x="5640388" y="2543175"/>
                <a:ext cx="539750" cy="5413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55" name="Line 19"/>
              <p:cNvSpPr>
                <a:spLocks noChangeShapeType="1"/>
              </p:cNvSpPr>
              <p:nvPr/>
            </p:nvSpPr>
            <p:spPr bwMode="auto">
              <a:xfrm>
                <a:off x="6180138" y="2543187"/>
                <a:ext cx="541337" cy="8112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56" name="Line 20"/>
              <p:cNvSpPr>
                <a:spLocks noChangeShapeType="1"/>
              </p:cNvSpPr>
              <p:nvPr/>
            </p:nvSpPr>
            <p:spPr bwMode="auto">
              <a:xfrm>
                <a:off x="5640392" y="3084525"/>
                <a:ext cx="1081087" cy="269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57" name="Oval 21"/>
              <p:cNvSpPr>
                <a:spLocks noChangeArrowheads="1"/>
              </p:cNvSpPr>
              <p:nvPr/>
            </p:nvSpPr>
            <p:spPr bwMode="auto">
              <a:xfrm>
                <a:off x="6091244" y="2204965"/>
                <a:ext cx="478608" cy="678028"/>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z="1050"/>
              </a:p>
            </p:txBody>
          </p:sp>
          <p:sp>
            <p:nvSpPr>
              <p:cNvPr id="58" name="Oval 22"/>
              <p:cNvSpPr>
                <a:spLocks noChangeArrowheads="1"/>
              </p:cNvSpPr>
              <p:nvPr/>
            </p:nvSpPr>
            <p:spPr bwMode="auto">
              <a:xfrm>
                <a:off x="5549904" y="2744714"/>
                <a:ext cx="478608" cy="678028"/>
              </a:xfrm>
              <a:prstGeom prst="ellipse">
                <a:avLst/>
              </a:prstGeom>
              <a:solidFill>
                <a:srgbClr val="00FF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z="1050"/>
              </a:p>
            </p:txBody>
          </p:sp>
          <p:sp>
            <p:nvSpPr>
              <p:cNvPr id="59" name="Oval 23"/>
              <p:cNvSpPr>
                <a:spLocks noChangeArrowheads="1"/>
              </p:cNvSpPr>
              <p:nvPr/>
            </p:nvSpPr>
            <p:spPr bwMode="auto">
              <a:xfrm>
                <a:off x="6630994" y="3014589"/>
                <a:ext cx="478608" cy="678028"/>
              </a:xfrm>
              <a:prstGeom prst="ellipse">
                <a:avLst/>
              </a:prstGeom>
              <a:solidFill>
                <a:srgbClr val="0000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z="1050"/>
              </a:p>
            </p:txBody>
          </p:sp>
        </p:grpSp>
        <p:grpSp>
          <p:nvGrpSpPr>
            <p:cNvPr id="12" name="Group 11"/>
            <p:cNvGrpSpPr/>
            <p:nvPr/>
          </p:nvGrpSpPr>
          <p:grpSpPr>
            <a:xfrm>
              <a:off x="3390900" y="3889489"/>
              <a:ext cx="3442357" cy="1031428"/>
              <a:chOff x="3390900" y="3889489"/>
              <a:chExt cx="3442357" cy="1031428"/>
            </a:xfrm>
          </p:grpSpPr>
          <p:sp>
            <p:nvSpPr>
              <p:cNvPr id="37" name="Rectangle 9"/>
              <p:cNvSpPr>
                <a:spLocks noChangeArrowheads="1"/>
              </p:cNvSpPr>
              <p:nvPr/>
            </p:nvSpPr>
            <p:spPr bwMode="auto">
              <a:xfrm>
                <a:off x="3390900" y="4252913"/>
                <a:ext cx="1439863" cy="539750"/>
              </a:xfrm>
              <a:prstGeom prst="rect">
                <a:avLst/>
              </a:prstGeom>
              <a:solidFill>
                <a:srgbClr val="FFFF66"/>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900" b="1">
                    <a:solidFill>
                      <a:srgbClr val="000000"/>
                    </a:solidFill>
                    <a:latin typeface="Arial Narrow" charset="0"/>
                  </a:rPr>
                  <a:t>Varyings</a:t>
                </a:r>
              </a:p>
              <a:p>
                <a:pPr algn="ctr" eaLnBrk="0" hangingPunct="0">
                  <a:lnSpc>
                    <a:spcPct val="70000"/>
                  </a:lnSpc>
                </a:pPr>
                <a:r>
                  <a:rPr lang="en-GB" sz="900" b="1">
                    <a:solidFill>
                      <a:srgbClr val="000000"/>
                    </a:solidFill>
                    <a:latin typeface="Arial Narrow" charset="0"/>
                  </a:rPr>
                  <a:t>(8 * vec4)</a:t>
                </a:r>
                <a:endParaRPr lang="en-US" sz="900" b="1">
                  <a:solidFill>
                    <a:srgbClr val="000000"/>
                  </a:solidFill>
                  <a:latin typeface="Arial Narrow" charset="0"/>
                </a:endParaRPr>
              </a:p>
            </p:txBody>
          </p:sp>
          <p:sp>
            <p:nvSpPr>
              <p:cNvPr id="38" name="AutoShape 13"/>
              <p:cNvSpPr>
                <a:spLocks noChangeArrowheads="1"/>
              </p:cNvSpPr>
              <p:nvPr/>
            </p:nvSpPr>
            <p:spPr bwMode="auto">
              <a:xfrm>
                <a:off x="3930651" y="3889489"/>
                <a:ext cx="676109" cy="547459"/>
              </a:xfrm>
              <a:prstGeom prst="downArrow">
                <a:avLst>
                  <a:gd name="adj1" fmla="val 50000"/>
                  <a:gd name="adj2" fmla="val 25000"/>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z="1050"/>
              </a:p>
            </p:txBody>
          </p:sp>
          <p:grpSp>
            <p:nvGrpSpPr>
              <p:cNvPr id="39" name="Group 38"/>
              <p:cNvGrpSpPr/>
              <p:nvPr/>
            </p:nvGrpSpPr>
            <p:grpSpPr>
              <a:xfrm>
                <a:off x="5752170" y="3988685"/>
                <a:ext cx="1081087" cy="932232"/>
                <a:chOff x="5752170" y="3988685"/>
                <a:chExt cx="1081087" cy="932232"/>
              </a:xfrm>
            </p:grpSpPr>
            <p:sp>
              <p:nvSpPr>
                <p:cNvPr id="40" name="Rectangle 24"/>
                <p:cNvSpPr>
                  <a:spLocks noChangeArrowheads="1"/>
                </p:cNvSpPr>
                <p:nvPr/>
              </p:nvSpPr>
              <p:spPr bwMode="auto">
                <a:xfrm>
                  <a:off x="6180139" y="3988685"/>
                  <a:ext cx="179387" cy="482174"/>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41" name="Rectangle 61"/>
                <p:cNvSpPr>
                  <a:spLocks noChangeArrowheads="1"/>
                </p:cNvSpPr>
                <p:nvPr/>
              </p:nvSpPr>
              <p:spPr bwMode="auto">
                <a:xfrm>
                  <a:off x="6000757" y="4168074"/>
                  <a:ext cx="179387" cy="482174"/>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42" name="Rectangle 62"/>
                <p:cNvSpPr>
                  <a:spLocks noChangeArrowheads="1"/>
                </p:cNvSpPr>
                <p:nvPr/>
              </p:nvSpPr>
              <p:spPr bwMode="auto">
                <a:xfrm>
                  <a:off x="6180139" y="4168074"/>
                  <a:ext cx="179387" cy="482174"/>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43" name="Rectangle 63"/>
                <p:cNvSpPr>
                  <a:spLocks noChangeArrowheads="1"/>
                </p:cNvSpPr>
                <p:nvPr/>
              </p:nvSpPr>
              <p:spPr bwMode="auto">
                <a:xfrm>
                  <a:off x="6361113" y="4168074"/>
                  <a:ext cx="179387" cy="482174"/>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44" name="Rectangle 64"/>
                <p:cNvSpPr>
                  <a:spLocks noChangeArrowheads="1"/>
                </p:cNvSpPr>
                <p:nvPr/>
              </p:nvSpPr>
              <p:spPr bwMode="auto">
                <a:xfrm>
                  <a:off x="5809579" y="4256320"/>
                  <a:ext cx="191170" cy="482174"/>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sz="1050"/>
                </a:p>
              </p:txBody>
            </p:sp>
            <p:sp>
              <p:nvSpPr>
                <p:cNvPr id="45" name="Rectangle 65"/>
                <p:cNvSpPr>
                  <a:spLocks noChangeArrowheads="1"/>
                </p:cNvSpPr>
                <p:nvPr/>
              </p:nvSpPr>
              <p:spPr bwMode="auto">
                <a:xfrm>
                  <a:off x="5999957" y="4258563"/>
                  <a:ext cx="180187" cy="482174"/>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sz="1050"/>
                </a:p>
              </p:txBody>
            </p:sp>
            <p:sp>
              <p:nvSpPr>
                <p:cNvPr id="46" name="Rectangle 66"/>
                <p:cNvSpPr>
                  <a:spLocks noChangeArrowheads="1"/>
                </p:cNvSpPr>
                <p:nvPr/>
              </p:nvSpPr>
              <p:spPr bwMode="auto">
                <a:xfrm>
                  <a:off x="6180139" y="4254077"/>
                  <a:ext cx="170780" cy="482174"/>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sz="1050"/>
                </a:p>
              </p:txBody>
            </p:sp>
            <p:sp>
              <p:nvSpPr>
                <p:cNvPr id="47" name="Rectangle 67"/>
                <p:cNvSpPr>
                  <a:spLocks noChangeArrowheads="1"/>
                </p:cNvSpPr>
                <p:nvPr/>
              </p:nvSpPr>
              <p:spPr bwMode="auto">
                <a:xfrm>
                  <a:off x="6361113" y="4349050"/>
                  <a:ext cx="179387" cy="482174"/>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48" name="Rectangle 68"/>
                <p:cNvSpPr>
                  <a:spLocks noChangeArrowheads="1"/>
                </p:cNvSpPr>
                <p:nvPr/>
              </p:nvSpPr>
              <p:spPr bwMode="auto">
                <a:xfrm>
                  <a:off x="6540504" y="4349049"/>
                  <a:ext cx="179387" cy="482174"/>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49" name="Line 69"/>
                <p:cNvSpPr>
                  <a:spLocks noChangeShapeType="1"/>
                </p:cNvSpPr>
                <p:nvPr/>
              </p:nvSpPr>
              <p:spPr bwMode="auto">
                <a:xfrm flipV="1">
                  <a:off x="5752173" y="4002237"/>
                  <a:ext cx="539750" cy="5413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50" name="Line 70"/>
                <p:cNvSpPr>
                  <a:spLocks noChangeShapeType="1"/>
                </p:cNvSpPr>
                <p:nvPr/>
              </p:nvSpPr>
              <p:spPr bwMode="auto">
                <a:xfrm>
                  <a:off x="6280485" y="4002249"/>
                  <a:ext cx="541337" cy="8112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51" name="Rectangle 71"/>
                <p:cNvSpPr>
                  <a:spLocks noChangeArrowheads="1"/>
                </p:cNvSpPr>
                <p:nvPr/>
              </p:nvSpPr>
              <p:spPr bwMode="auto">
                <a:xfrm>
                  <a:off x="6539706" y="4438743"/>
                  <a:ext cx="180185" cy="482174"/>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sz="1050"/>
                </a:p>
              </p:txBody>
            </p:sp>
            <p:sp>
              <p:nvSpPr>
                <p:cNvPr id="52" name="Rectangle 72"/>
                <p:cNvSpPr>
                  <a:spLocks noChangeArrowheads="1"/>
                </p:cNvSpPr>
                <p:nvPr/>
              </p:nvSpPr>
              <p:spPr bwMode="auto">
                <a:xfrm>
                  <a:off x="6350919" y="4438742"/>
                  <a:ext cx="189582" cy="482175"/>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sz="1050"/>
                </a:p>
              </p:txBody>
            </p:sp>
            <p:sp>
              <p:nvSpPr>
                <p:cNvPr id="53" name="Line 73"/>
                <p:cNvSpPr>
                  <a:spLocks noChangeShapeType="1"/>
                </p:cNvSpPr>
                <p:nvPr/>
              </p:nvSpPr>
              <p:spPr bwMode="auto">
                <a:xfrm>
                  <a:off x="5752170" y="4543587"/>
                  <a:ext cx="1081087" cy="269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grpSp>
        </p:grpSp>
        <p:grpSp>
          <p:nvGrpSpPr>
            <p:cNvPr id="13" name="Group 12"/>
            <p:cNvGrpSpPr/>
            <p:nvPr/>
          </p:nvGrpSpPr>
          <p:grpSpPr>
            <a:xfrm>
              <a:off x="1409700" y="4610213"/>
              <a:ext cx="5422769" cy="1595904"/>
              <a:chOff x="1409700" y="4610213"/>
              <a:chExt cx="5422769" cy="1595904"/>
            </a:xfrm>
          </p:grpSpPr>
          <p:sp>
            <p:nvSpPr>
              <p:cNvPr id="14" name="AutoShape 4"/>
              <p:cNvSpPr>
                <a:spLocks noChangeArrowheads="1"/>
              </p:cNvSpPr>
              <p:nvPr/>
            </p:nvSpPr>
            <p:spPr bwMode="auto">
              <a:xfrm>
                <a:off x="3570288" y="4973650"/>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900" b="1" dirty="0">
                    <a:solidFill>
                      <a:schemeClr val="bg1"/>
                    </a:solidFill>
                    <a:latin typeface="Arial Narrow" charset="0"/>
                  </a:rPr>
                  <a:t>Fragment</a:t>
                </a:r>
              </a:p>
              <a:p>
                <a:pPr algn="ctr" eaLnBrk="0" hangingPunct="0">
                  <a:lnSpc>
                    <a:spcPct val="70000"/>
                  </a:lnSpc>
                </a:pPr>
                <a:r>
                  <a:rPr lang="en-GB" sz="900" b="1" dirty="0" err="1">
                    <a:solidFill>
                      <a:schemeClr val="bg1"/>
                    </a:solidFill>
                    <a:latin typeface="Arial Narrow" charset="0"/>
                  </a:rPr>
                  <a:t>Shader</a:t>
                </a:r>
                <a:endParaRPr lang="en-US" sz="900" b="1" dirty="0">
                  <a:solidFill>
                    <a:schemeClr val="bg1"/>
                  </a:solidFill>
                  <a:latin typeface="Arial Narrow" charset="0"/>
                </a:endParaRPr>
              </a:p>
            </p:txBody>
          </p:sp>
          <p:sp>
            <p:nvSpPr>
              <p:cNvPr id="15" name="AutoShape 14"/>
              <p:cNvSpPr>
                <a:spLocks noChangeArrowheads="1"/>
              </p:cNvSpPr>
              <p:nvPr/>
            </p:nvSpPr>
            <p:spPr bwMode="auto">
              <a:xfrm>
                <a:off x="3930651" y="4610213"/>
                <a:ext cx="676109" cy="547459"/>
              </a:xfrm>
              <a:prstGeom prst="downArrow">
                <a:avLst>
                  <a:gd name="adj1" fmla="val 50000"/>
                  <a:gd name="adj2" fmla="val 25000"/>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z="1050"/>
              </a:p>
            </p:txBody>
          </p:sp>
          <p:grpSp>
            <p:nvGrpSpPr>
              <p:cNvPr id="16" name="Group 15"/>
              <p:cNvGrpSpPr/>
              <p:nvPr/>
            </p:nvGrpSpPr>
            <p:grpSpPr>
              <a:xfrm>
                <a:off x="1409700" y="4677566"/>
                <a:ext cx="2112675" cy="957820"/>
                <a:chOff x="1409700" y="4571884"/>
                <a:chExt cx="2112675" cy="1346452"/>
              </a:xfrm>
            </p:grpSpPr>
            <p:sp>
              <p:nvSpPr>
                <p:cNvPr id="35" name="Rectangle 10"/>
                <p:cNvSpPr>
                  <a:spLocks noChangeArrowheads="1"/>
                </p:cNvSpPr>
                <p:nvPr/>
              </p:nvSpPr>
              <p:spPr bwMode="auto">
                <a:xfrm>
                  <a:off x="1409700" y="4973638"/>
                  <a:ext cx="1439863" cy="539750"/>
                </a:xfrm>
                <a:prstGeom prst="rect">
                  <a:avLst/>
                </a:prstGeom>
                <a:solidFill>
                  <a:srgbClr val="FFFF66"/>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900" b="1">
                      <a:solidFill>
                        <a:srgbClr val="000000"/>
                      </a:solidFill>
                      <a:latin typeface="Arial Narrow" charset="0"/>
                    </a:rPr>
                    <a:t>Fragment Uniforms</a:t>
                  </a:r>
                </a:p>
                <a:p>
                  <a:pPr algn="ctr" eaLnBrk="0" hangingPunct="0">
                    <a:lnSpc>
                      <a:spcPct val="70000"/>
                    </a:lnSpc>
                  </a:pPr>
                  <a:r>
                    <a:rPr lang="en-GB" sz="900" b="1">
                      <a:solidFill>
                        <a:srgbClr val="000000"/>
                      </a:solidFill>
                      <a:latin typeface="Arial Narrow" charset="0"/>
                    </a:rPr>
                    <a:t>(16 * vec4)</a:t>
                  </a:r>
                  <a:endParaRPr lang="en-US" sz="900" b="1">
                    <a:solidFill>
                      <a:srgbClr val="000000"/>
                    </a:solidFill>
                    <a:latin typeface="Arial Narrow" charset="0"/>
                  </a:endParaRPr>
                </a:p>
              </p:txBody>
            </p:sp>
            <p:sp>
              <p:nvSpPr>
                <p:cNvPr id="36" name="AutoShape 17"/>
                <p:cNvSpPr>
                  <a:spLocks noChangeArrowheads="1"/>
                </p:cNvSpPr>
                <p:nvPr/>
              </p:nvSpPr>
              <p:spPr bwMode="auto">
                <a:xfrm>
                  <a:off x="2849557" y="4571884"/>
                  <a:ext cx="672818" cy="1346452"/>
                </a:xfrm>
                <a:prstGeom prst="rightArrow">
                  <a:avLst>
                    <a:gd name="adj1" fmla="val 50000"/>
                    <a:gd name="adj2" fmla="val 99561"/>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z="1050"/>
                </a:p>
              </p:txBody>
            </p:sp>
          </p:grpSp>
          <p:grpSp>
            <p:nvGrpSpPr>
              <p:cNvPr id="17" name="Group 16"/>
              <p:cNvGrpSpPr/>
              <p:nvPr/>
            </p:nvGrpSpPr>
            <p:grpSpPr>
              <a:xfrm>
                <a:off x="5751376" y="5273887"/>
                <a:ext cx="1081093" cy="932230"/>
                <a:chOff x="5751376" y="5273887"/>
                <a:chExt cx="1081093" cy="932230"/>
              </a:xfrm>
            </p:grpSpPr>
            <p:sp>
              <p:nvSpPr>
                <p:cNvPr id="21" name="Rectangle 80"/>
                <p:cNvSpPr>
                  <a:spLocks noChangeArrowheads="1"/>
                </p:cNvSpPr>
                <p:nvPr/>
              </p:nvSpPr>
              <p:spPr bwMode="auto">
                <a:xfrm>
                  <a:off x="6179345" y="5273887"/>
                  <a:ext cx="179387" cy="4821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22" name="Rectangle 81"/>
                <p:cNvSpPr>
                  <a:spLocks noChangeArrowheads="1"/>
                </p:cNvSpPr>
                <p:nvPr/>
              </p:nvSpPr>
              <p:spPr bwMode="auto">
                <a:xfrm>
                  <a:off x="5999963" y="5453273"/>
                  <a:ext cx="179387" cy="482175"/>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23" name="Rectangle 82"/>
                <p:cNvSpPr>
                  <a:spLocks noChangeArrowheads="1"/>
                </p:cNvSpPr>
                <p:nvPr/>
              </p:nvSpPr>
              <p:spPr bwMode="auto">
                <a:xfrm>
                  <a:off x="6179345" y="5453273"/>
                  <a:ext cx="179387" cy="482175"/>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24" name="Rectangle 83"/>
                <p:cNvSpPr>
                  <a:spLocks noChangeArrowheads="1"/>
                </p:cNvSpPr>
                <p:nvPr/>
              </p:nvSpPr>
              <p:spPr bwMode="auto">
                <a:xfrm>
                  <a:off x="6360319" y="5453273"/>
                  <a:ext cx="179387" cy="4821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25" name="Rectangle 84"/>
                <p:cNvSpPr>
                  <a:spLocks noChangeArrowheads="1"/>
                </p:cNvSpPr>
                <p:nvPr/>
              </p:nvSpPr>
              <p:spPr bwMode="auto">
                <a:xfrm>
                  <a:off x="5821362" y="5543760"/>
                  <a:ext cx="178593" cy="482175"/>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sz="1050"/>
                </a:p>
              </p:txBody>
            </p:sp>
            <p:sp>
              <p:nvSpPr>
                <p:cNvPr id="26" name="Rectangle 85"/>
                <p:cNvSpPr>
                  <a:spLocks noChangeArrowheads="1"/>
                </p:cNvSpPr>
                <p:nvPr/>
              </p:nvSpPr>
              <p:spPr bwMode="auto">
                <a:xfrm>
                  <a:off x="6000755" y="5543760"/>
                  <a:ext cx="178593" cy="482175"/>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sz="1050"/>
                </a:p>
              </p:txBody>
            </p:sp>
            <p:sp>
              <p:nvSpPr>
                <p:cNvPr id="27" name="Rectangle 86"/>
                <p:cNvSpPr>
                  <a:spLocks noChangeArrowheads="1"/>
                </p:cNvSpPr>
                <p:nvPr/>
              </p:nvSpPr>
              <p:spPr bwMode="auto">
                <a:xfrm>
                  <a:off x="6179345" y="5539276"/>
                  <a:ext cx="171575" cy="4821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sz="1050"/>
                </a:p>
              </p:txBody>
            </p:sp>
            <p:sp>
              <p:nvSpPr>
                <p:cNvPr id="28" name="Rectangle 87"/>
                <p:cNvSpPr>
                  <a:spLocks noChangeArrowheads="1"/>
                </p:cNvSpPr>
                <p:nvPr/>
              </p:nvSpPr>
              <p:spPr bwMode="auto">
                <a:xfrm>
                  <a:off x="6360319" y="5634247"/>
                  <a:ext cx="179387" cy="482175"/>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29" name="Rectangle 88"/>
                <p:cNvSpPr>
                  <a:spLocks noChangeArrowheads="1"/>
                </p:cNvSpPr>
                <p:nvPr/>
              </p:nvSpPr>
              <p:spPr bwMode="auto">
                <a:xfrm>
                  <a:off x="6539710" y="5634247"/>
                  <a:ext cx="179387" cy="482175"/>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30" name="Line 89"/>
                <p:cNvSpPr>
                  <a:spLocks noChangeShapeType="1"/>
                </p:cNvSpPr>
                <p:nvPr/>
              </p:nvSpPr>
              <p:spPr bwMode="auto">
                <a:xfrm flipV="1">
                  <a:off x="5751379" y="5287449"/>
                  <a:ext cx="539750" cy="541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31" name="Line 90"/>
                <p:cNvSpPr>
                  <a:spLocks noChangeShapeType="1"/>
                </p:cNvSpPr>
                <p:nvPr/>
              </p:nvSpPr>
              <p:spPr bwMode="auto">
                <a:xfrm>
                  <a:off x="6291132" y="5287437"/>
                  <a:ext cx="541337" cy="811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sp>
              <p:nvSpPr>
                <p:cNvPr id="32" name="Rectangle 91"/>
                <p:cNvSpPr>
                  <a:spLocks noChangeArrowheads="1"/>
                </p:cNvSpPr>
                <p:nvPr/>
              </p:nvSpPr>
              <p:spPr bwMode="auto">
                <a:xfrm>
                  <a:off x="6539708" y="5723942"/>
                  <a:ext cx="181769" cy="482175"/>
                </a:xfrm>
                <a:prstGeom prst="rect">
                  <a:avLst/>
                </a:prstGeom>
                <a:solidFill>
                  <a:srgbClr val="00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sz="1050"/>
                </a:p>
              </p:txBody>
            </p:sp>
            <p:sp>
              <p:nvSpPr>
                <p:cNvPr id="33" name="Rectangle 92"/>
                <p:cNvSpPr>
                  <a:spLocks noChangeArrowheads="1"/>
                </p:cNvSpPr>
                <p:nvPr/>
              </p:nvSpPr>
              <p:spPr bwMode="auto">
                <a:xfrm>
                  <a:off x="6360319" y="5723942"/>
                  <a:ext cx="180186" cy="482175"/>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endParaRPr lang="en-US" sz="1050"/>
                </a:p>
              </p:txBody>
            </p:sp>
            <p:sp>
              <p:nvSpPr>
                <p:cNvPr id="34" name="Line 93"/>
                <p:cNvSpPr>
                  <a:spLocks noChangeShapeType="1"/>
                </p:cNvSpPr>
                <p:nvPr/>
              </p:nvSpPr>
              <p:spPr bwMode="auto">
                <a:xfrm>
                  <a:off x="5751376" y="5828786"/>
                  <a:ext cx="1081087" cy="269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z="1050"/>
                </a:p>
              </p:txBody>
            </p:sp>
          </p:grpSp>
          <p:grpSp>
            <p:nvGrpSpPr>
              <p:cNvPr id="18" name="Group 17"/>
              <p:cNvGrpSpPr/>
              <p:nvPr/>
            </p:nvGrpSpPr>
            <p:grpSpPr>
              <a:xfrm>
                <a:off x="1409700" y="5077148"/>
                <a:ext cx="2112675" cy="957820"/>
                <a:chOff x="1409700" y="5271662"/>
                <a:chExt cx="2112675" cy="957820"/>
              </a:xfrm>
            </p:grpSpPr>
            <p:sp>
              <p:nvSpPr>
                <p:cNvPr id="19" name="Rectangle 8"/>
                <p:cNvSpPr>
                  <a:spLocks noChangeArrowheads="1"/>
                </p:cNvSpPr>
                <p:nvPr/>
              </p:nvSpPr>
              <p:spPr bwMode="auto">
                <a:xfrm>
                  <a:off x="1409700" y="5576071"/>
                  <a:ext cx="1439863" cy="348989"/>
                </a:xfrm>
                <a:prstGeom prst="rect">
                  <a:avLst/>
                </a:prstGeom>
                <a:solidFill>
                  <a:srgbClr val="FFFF66"/>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900" b="1" dirty="0" smtClean="0">
                      <a:solidFill>
                        <a:srgbClr val="000000"/>
                      </a:solidFill>
                      <a:latin typeface="Arial Narrow" charset="0"/>
                    </a:rPr>
                    <a:t>Textures</a:t>
                  </a:r>
                  <a:endParaRPr lang="en-US" sz="900" b="1" dirty="0">
                    <a:solidFill>
                      <a:srgbClr val="000000"/>
                    </a:solidFill>
                    <a:latin typeface="Arial Narrow" charset="0"/>
                  </a:endParaRPr>
                </a:p>
              </p:txBody>
            </p:sp>
            <p:sp>
              <p:nvSpPr>
                <p:cNvPr id="20" name="AutoShape 16"/>
                <p:cNvSpPr>
                  <a:spLocks noChangeArrowheads="1"/>
                </p:cNvSpPr>
                <p:nvPr/>
              </p:nvSpPr>
              <p:spPr bwMode="auto">
                <a:xfrm>
                  <a:off x="2849557" y="5271662"/>
                  <a:ext cx="672818" cy="957820"/>
                </a:xfrm>
                <a:prstGeom prst="rightArrow">
                  <a:avLst>
                    <a:gd name="adj1" fmla="val 50000"/>
                    <a:gd name="adj2" fmla="val 99561"/>
                  </a:avLst>
                </a:prstGeom>
                <a:solidFill>
                  <a:srgbClr val="80808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z="1050"/>
                </a:p>
              </p:txBody>
            </p:sp>
          </p:grpSp>
        </p:grpSp>
      </p:grpSp>
    </p:spTree>
    <p:extLst>
      <p:ext uri="{BB962C8B-B14F-4D97-AF65-F5344CB8AC3E}">
        <p14:creationId xmlns:p14="http://schemas.microsoft.com/office/powerpoint/2010/main" val="24188336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create a helper class</a:t>
            </a:r>
            <a:endParaRPr lang="en-US" dirty="0"/>
          </a:p>
        </p:txBody>
      </p:sp>
      <p:pic>
        <p:nvPicPr>
          <p:cNvPr id="4" name="Picture 3" descr="Screen Shot 2012-09-19 at 14.13.51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40" y="846666"/>
            <a:ext cx="7928424" cy="5949211"/>
          </a:xfrm>
          <a:prstGeom prst="rect">
            <a:avLst/>
          </a:prstGeom>
        </p:spPr>
      </p:pic>
      <p:grpSp>
        <p:nvGrpSpPr>
          <p:cNvPr id="5" name="Group 4"/>
          <p:cNvGrpSpPr/>
          <p:nvPr/>
        </p:nvGrpSpPr>
        <p:grpSpPr>
          <a:xfrm>
            <a:off x="629241" y="1075539"/>
            <a:ext cx="6841519" cy="1636195"/>
            <a:chOff x="-1403035" y="-65685"/>
            <a:chExt cx="6841519" cy="1636195"/>
          </a:xfrm>
        </p:grpSpPr>
        <p:sp>
          <p:nvSpPr>
            <p:cNvPr id="6" name="Oval 5"/>
            <p:cNvSpPr/>
            <p:nvPr/>
          </p:nvSpPr>
          <p:spPr>
            <a:xfrm>
              <a:off x="-1403035" y="-65685"/>
              <a:ext cx="5194088" cy="163619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791053" y="133220"/>
              <a:ext cx="1647431" cy="646331"/>
            </a:xfrm>
            <a:prstGeom prst="rect">
              <a:avLst/>
            </a:prstGeom>
            <a:noFill/>
          </p:spPr>
          <p:txBody>
            <a:bodyPr wrap="none" rtlCol="0">
              <a:spAutoFit/>
            </a:bodyPr>
            <a:lstStyle/>
            <a:p>
              <a:r>
                <a:rPr lang="en-US" dirty="0" smtClean="0">
                  <a:solidFill>
                    <a:srgbClr val="FF0000"/>
                  </a:solidFill>
                </a:rPr>
                <a:t>Simple default</a:t>
              </a:r>
              <a:br>
                <a:rPr lang="en-US" dirty="0" smtClean="0">
                  <a:solidFill>
                    <a:srgbClr val="FF0000"/>
                  </a:solidFill>
                </a:rPr>
              </a:br>
              <a:r>
                <a:rPr lang="en-US" dirty="0" err="1" smtClean="0">
                  <a:solidFill>
                    <a:srgbClr val="FF0000"/>
                  </a:solidFill>
                </a:rPr>
                <a:t>shaders</a:t>
              </a:r>
              <a:endParaRPr lang="en-US" dirty="0">
                <a:solidFill>
                  <a:srgbClr val="FF0000"/>
                </a:solidFill>
              </a:endParaRPr>
            </a:p>
          </p:txBody>
        </p:sp>
      </p:grpSp>
      <p:grpSp>
        <p:nvGrpSpPr>
          <p:cNvPr id="8" name="Group 7"/>
          <p:cNvGrpSpPr/>
          <p:nvPr/>
        </p:nvGrpSpPr>
        <p:grpSpPr>
          <a:xfrm>
            <a:off x="457200" y="2890817"/>
            <a:ext cx="6811535" cy="2086418"/>
            <a:chOff x="-1621760" y="1383138"/>
            <a:chExt cx="6811535" cy="2086418"/>
          </a:xfrm>
        </p:grpSpPr>
        <p:sp>
          <p:nvSpPr>
            <p:cNvPr id="9" name="Oval 8"/>
            <p:cNvSpPr/>
            <p:nvPr/>
          </p:nvSpPr>
          <p:spPr>
            <a:xfrm>
              <a:off x="-1621760" y="1844803"/>
              <a:ext cx="5879287" cy="1624753"/>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030045" y="1383138"/>
              <a:ext cx="1159730" cy="923330"/>
            </a:xfrm>
            <a:prstGeom prst="rect">
              <a:avLst/>
            </a:prstGeom>
            <a:noFill/>
          </p:spPr>
          <p:txBody>
            <a:bodyPr wrap="none" rtlCol="0">
              <a:spAutoFit/>
            </a:bodyPr>
            <a:lstStyle/>
            <a:p>
              <a:r>
                <a:rPr lang="en-US" dirty="0" smtClean="0">
                  <a:solidFill>
                    <a:srgbClr val="0000FF"/>
                  </a:solidFill>
                </a:rPr>
                <a:t>Utility for </a:t>
              </a:r>
            </a:p>
            <a:p>
              <a:r>
                <a:rPr lang="en-US" dirty="0" smtClean="0">
                  <a:solidFill>
                    <a:srgbClr val="0000FF"/>
                  </a:solidFill>
                </a:rPr>
                <a:t>compiling</a:t>
              </a:r>
            </a:p>
            <a:p>
              <a:r>
                <a:rPr lang="en-US" dirty="0" smtClean="0">
                  <a:solidFill>
                    <a:srgbClr val="0000FF"/>
                  </a:solidFill>
                </a:rPr>
                <a:t>a </a:t>
              </a:r>
              <a:r>
                <a:rPr lang="en-US" dirty="0" err="1" smtClean="0">
                  <a:solidFill>
                    <a:srgbClr val="0000FF"/>
                  </a:solidFill>
                </a:rPr>
                <a:t>shader</a:t>
              </a:r>
              <a:endParaRPr lang="en-US" dirty="0">
                <a:solidFill>
                  <a:srgbClr val="0000FF"/>
                </a:solidFill>
              </a:endParaRPr>
            </a:p>
          </p:txBody>
        </p:sp>
      </p:grpSp>
      <p:grpSp>
        <p:nvGrpSpPr>
          <p:cNvPr id="11" name="Group 10"/>
          <p:cNvGrpSpPr/>
          <p:nvPr/>
        </p:nvGrpSpPr>
        <p:grpSpPr>
          <a:xfrm>
            <a:off x="629241" y="4433471"/>
            <a:ext cx="7289916" cy="2362406"/>
            <a:chOff x="-913499" y="4733969"/>
            <a:chExt cx="7289916" cy="2362406"/>
          </a:xfrm>
        </p:grpSpPr>
        <p:sp>
          <p:nvSpPr>
            <p:cNvPr id="12" name="Oval 11"/>
            <p:cNvSpPr/>
            <p:nvPr/>
          </p:nvSpPr>
          <p:spPr>
            <a:xfrm>
              <a:off x="-913499" y="5357827"/>
              <a:ext cx="7013164" cy="1738548"/>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075573" y="4733969"/>
              <a:ext cx="1300844" cy="646331"/>
            </a:xfrm>
            <a:prstGeom prst="rect">
              <a:avLst/>
            </a:prstGeom>
            <a:noFill/>
          </p:spPr>
          <p:txBody>
            <a:bodyPr wrap="none" rtlCol="0">
              <a:spAutoFit/>
            </a:bodyPr>
            <a:lstStyle/>
            <a:p>
              <a:r>
                <a:rPr lang="en-US" dirty="0" smtClean="0">
                  <a:solidFill>
                    <a:srgbClr val="660066"/>
                  </a:solidFill>
                </a:rPr>
                <a:t>Make a full</a:t>
              </a:r>
              <a:br>
                <a:rPr lang="en-US" dirty="0" smtClean="0">
                  <a:solidFill>
                    <a:srgbClr val="660066"/>
                  </a:solidFill>
                </a:rPr>
              </a:br>
              <a:r>
                <a:rPr lang="en-US" dirty="0" smtClean="0">
                  <a:solidFill>
                    <a:srgbClr val="660066"/>
                  </a:solidFill>
                </a:rPr>
                <a:t>program</a:t>
              </a:r>
              <a:endParaRPr lang="en-US" dirty="0">
                <a:solidFill>
                  <a:srgbClr val="660066"/>
                </a:solidFill>
              </a:endParaRPr>
            </a:p>
          </p:txBody>
        </p:sp>
      </p:grpSp>
    </p:spTree>
    <p:extLst>
      <p:ext uri="{BB962C8B-B14F-4D97-AF65-F5344CB8AC3E}">
        <p14:creationId xmlns:p14="http://schemas.microsoft.com/office/powerpoint/2010/main" val="16601598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 of Shape: utilities for buffers</a:t>
            </a:r>
            <a:endParaRPr lang="en-US" dirty="0"/>
          </a:p>
        </p:txBody>
      </p:sp>
      <p:pic>
        <p:nvPicPr>
          <p:cNvPr id="4" name="Picture 3" descr="Screen Shot 2012-09-19 at 14.19.49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100" y="1519444"/>
            <a:ext cx="6527800" cy="4813300"/>
          </a:xfrm>
          <a:prstGeom prst="rect">
            <a:avLst/>
          </a:prstGeom>
        </p:spPr>
      </p:pic>
    </p:spTree>
    <p:extLst>
      <p:ext uri="{BB962C8B-B14F-4D97-AF65-F5344CB8AC3E}">
        <p14:creationId xmlns:p14="http://schemas.microsoft.com/office/powerpoint/2010/main" val="1170649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Triangle class: setup data &amp; compile</a:t>
            </a:r>
            <a:endParaRPr lang="en-US" dirty="0"/>
          </a:p>
        </p:txBody>
      </p:sp>
      <p:pic>
        <p:nvPicPr>
          <p:cNvPr id="4" name="Picture 3" descr="Screen Shot 2012-09-19 at 14.22.47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700" y="1511300"/>
            <a:ext cx="6578600" cy="3822700"/>
          </a:xfrm>
          <a:prstGeom prst="rect">
            <a:avLst/>
          </a:prstGeom>
        </p:spPr>
      </p:pic>
    </p:spTree>
    <p:extLst>
      <p:ext uri="{BB962C8B-B14F-4D97-AF65-F5344CB8AC3E}">
        <p14:creationId xmlns:p14="http://schemas.microsoft.com/office/powerpoint/2010/main" val="1665241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and draw</a:t>
            </a:r>
            <a:endParaRPr lang="en-US" dirty="0"/>
          </a:p>
        </p:txBody>
      </p:sp>
      <p:pic>
        <p:nvPicPr>
          <p:cNvPr id="4" name="Picture 3" descr="Screen Shot 2012-09-19 at 14.23.38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1031576"/>
            <a:ext cx="8547100" cy="5422900"/>
          </a:xfrm>
          <a:prstGeom prst="rect">
            <a:avLst/>
          </a:prstGeom>
        </p:spPr>
      </p:pic>
      <p:grpSp>
        <p:nvGrpSpPr>
          <p:cNvPr id="5" name="Group 4"/>
          <p:cNvGrpSpPr/>
          <p:nvPr/>
        </p:nvGrpSpPr>
        <p:grpSpPr>
          <a:xfrm>
            <a:off x="629240" y="1202179"/>
            <a:ext cx="8196901" cy="2752756"/>
            <a:chOff x="-1403036" y="-1182246"/>
            <a:chExt cx="8196901" cy="2752756"/>
          </a:xfrm>
        </p:grpSpPr>
        <p:sp>
          <p:nvSpPr>
            <p:cNvPr id="6" name="Oval 5"/>
            <p:cNvSpPr/>
            <p:nvPr/>
          </p:nvSpPr>
          <p:spPr>
            <a:xfrm>
              <a:off x="-1403036" y="-638031"/>
              <a:ext cx="6841519" cy="220854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92608" y="-1182246"/>
              <a:ext cx="1801257" cy="646331"/>
            </a:xfrm>
            <a:prstGeom prst="rect">
              <a:avLst/>
            </a:prstGeom>
            <a:noFill/>
          </p:spPr>
          <p:txBody>
            <a:bodyPr wrap="none" rtlCol="0">
              <a:spAutoFit/>
            </a:bodyPr>
            <a:lstStyle/>
            <a:p>
              <a:r>
                <a:rPr lang="en-US" dirty="0" smtClean="0">
                  <a:solidFill>
                    <a:srgbClr val="FF0000"/>
                  </a:solidFill>
                </a:rPr>
                <a:t>Connect the</a:t>
              </a:r>
              <a:br>
                <a:rPr lang="en-US" dirty="0" smtClean="0">
                  <a:solidFill>
                    <a:srgbClr val="FF0000"/>
                  </a:solidFill>
                </a:rPr>
              </a:br>
              <a:r>
                <a:rPr lang="en-US" dirty="0" smtClean="0">
                  <a:solidFill>
                    <a:srgbClr val="FF0000"/>
                  </a:solidFill>
                </a:rPr>
                <a:t>vertex locations</a:t>
              </a:r>
              <a:endParaRPr lang="en-US" dirty="0">
                <a:solidFill>
                  <a:srgbClr val="FF0000"/>
                </a:solidFill>
              </a:endParaRPr>
            </a:p>
          </p:txBody>
        </p:sp>
      </p:grpSp>
      <p:grpSp>
        <p:nvGrpSpPr>
          <p:cNvPr id="8" name="Group 7"/>
          <p:cNvGrpSpPr/>
          <p:nvPr/>
        </p:nvGrpSpPr>
        <p:grpSpPr>
          <a:xfrm>
            <a:off x="457200" y="3631769"/>
            <a:ext cx="7899929" cy="1345466"/>
            <a:chOff x="-1621760" y="2124090"/>
            <a:chExt cx="7899929" cy="1345466"/>
          </a:xfrm>
        </p:grpSpPr>
        <p:sp>
          <p:nvSpPr>
            <p:cNvPr id="9" name="Oval 8"/>
            <p:cNvSpPr/>
            <p:nvPr/>
          </p:nvSpPr>
          <p:spPr>
            <a:xfrm>
              <a:off x="-1621760" y="2447256"/>
              <a:ext cx="6425960" cy="10223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848721" y="2124090"/>
              <a:ext cx="1429448" cy="646331"/>
            </a:xfrm>
            <a:prstGeom prst="rect">
              <a:avLst/>
            </a:prstGeom>
            <a:noFill/>
          </p:spPr>
          <p:txBody>
            <a:bodyPr wrap="none" rtlCol="0">
              <a:spAutoFit/>
            </a:bodyPr>
            <a:lstStyle/>
            <a:p>
              <a:r>
                <a:rPr lang="en-US" dirty="0" smtClean="0">
                  <a:solidFill>
                    <a:srgbClr val="0000FF"/>
                  </a:solidFill>
                </a:rPr>
                <a:t>Connect the</a:t>
              </a:r>
              <a:br>
                <a:rPr lang="en-US" dirty="0" smtClean="0">
                  <a:solidFill>
                    <a:srgbClr val="0000FF"/>
                  </a:solidFill>
                </a:rPr>
              </a:br>
              <a:r>
                <a:rPr lang="en-US" dirty="0" smtClean="0">
                  <a:solidFill>
                    <a:srgbClr val="0000FF"/>
                  </a:solidFill>
                </a:rPr>
                <a:t>colors</a:t>
              </a:r>
              <a:endParaRPr lang="en-US" dirty="0">
                <a:solidFill>
                  <a:srgbClr val="0000FF"/>
                </a:solidFill>
              </a:endParaRPr>
            </a:p>
          </p:txBody>
        </p:sp>
      </p:grpSp>
      <p:grpSp>
        <p:nvGrpSpPr>
          <p:cNvPr id="11" name="Group 10"/>
          <p:cNvGrpSpPr/>
          <p:nvPr/>
        </p:nvGrpSpPr>
        <p:grpSpPr>
          <a:xfrm>
            <a:off x="629241" y="5057329"/>
            <a:ext cx="8102280" cy="1202474"/>
            <a:chOff x="-913499" y="5357827"/>
            <a:chExt cx="8102280" cy="1202474"/>
          </a:xfrm>
        </p:grpSpPr>
        <p:sp>
          <p:nvSpPr>
            <p:cNvPr id="12" name="Oval 11"/>
            <p:cNvSpPr/>
            <p:nvPr/>
          </p:nvSpPr>
          <p:spPr>
            <a:xfrm>
              <a:off x="-913499" y="5357827"/>
              <a:ext cx="8102280" cy="1202474"/>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734519" y="6108643"/>
              <a:ext cx="2160830" cy="369332"/>
            </a:xfrm>
            <a:prstGeom prst="rect">
              <a:avLst/>
            </a:prstGeom>
            <a:noFill/>
          </p:spPr>
          <p:txBody>
            <a:bodyPr wrap="none" rtlCol="0">
              <a:spAutoFit/>
            </a:bodyPr>
            <a:lstStyle/>
            <a:p>
              <a:r>
                <a:rPr lang="en-US" dirty="0" smtClean="0">
                  <a:solidFill>
                    <a:srgbClr val="660066"/>
                  </a:solidFill>
                </a:rPr>
                <a:t>Draw, and clean up</a:t>
              </a:r>
              <a:endParaRPr lang="en-US" dirty="0">
                <a:solidFill>
                  <a:srgbClr val="660066"/>
                </a:solidFill>
              </a:endParaRPr>
            </a:p>
          </p:txBody>
        </p:sp>
      </p:grpSp>
    </p:spTree>
    <p:extLst>
      <p:ext uri="{BB962C8B-B14F-4D97-AF65-F5344CB8AC3E}">
        <p14:creationId xmlns:p14="http://schemas.microsoft.com/office/powerpoint/2010/main" val="30314672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9650" name="Rectangle 2"/>
          <p:cNvSpPr>
            <a:spLocks noGrp="1" noChangeArrowheads="1"/>
          </p:cNvSpPr>
          <p:nvPr>
            <p:ph type="title"/>
          </p:nvPr>
        </p:nvSpPr>
        <p:spPr>
          <a:xfrm>
            <a:off x="457199" y="274652"/>
            <a:ext cx="7762283" cy="584776"/>
          </a:xfrm>
        </p:spPr>
        <p:txBody>
          <a:bodyPr/>
          <a:lstStyle/>
          <a:p>
            <a:r>
              <a:rPr lang="en-US" dirty="0" smtClean="0"/>
              <a:t>OpenGL ES 1.x Fixed </a:t>
            </a:r>
            <a:r>
              <a:rPr lang="en-US" dirty="0"/>
              <a:t>Function </a:t>
            </a:r>
            <a:r>
              <a:rPr lang="en-US" dirty="0" smtClean="0"/>
              <a:t>pipe</a:t>
            </a:r>
            <a:endParaRPr lang="en-US" dirty="0"/>
          </a:p>
        </p:txBody>
      </p:sp>
      <p:sp>
        <p:nvSpPr>
          <p:cNvPr id="4379651" name="AutoShape 3"/>
          <p:cNvSpPr>
            <a:spLocks noChangeArrowheads="1"/>
          </p:cNvSpPr>
          <p:nvPr/>
        </p:nvSpPr>
        <p:spPr bwMode="auto">
          <a:xfrm>
            <a:off x="381000" y="1828800"/>
            <a:ext cx="539750" cy="3060700"/>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API</a:t>
            </a:r>
            <a:endParaRPr lang="en-US" sz="1400" b="1">
              <a:solidFill>
                <a:schemeClr val="bg1"/>
              </a:solidFill>
              <a:latin typeface="Arial Narrow" charset="0"/>
            </a:endParaRPr>
          </a:p>
        </p:txBody>
      </p:sp>
      <p:sp>
        <p:nvSpPr>
          <p:cNvPr id="4379652" name="AutoShape 4"/>
          <p:cNvSpPr>
            <a:spLocks noChangeArrowheads="1"/>
          </p:cNvSpPr>
          <p:nvPr/>
        </p:nvSpPr>
        <p:spPr bwMode="auto">
          <a:xfrm>
            <a:off x="3441700" y="2728925"/>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Transform</a:t>
            </a:r>
          </a:p>
          <a:p>
            <a:pPr algn="ctr" eaLnBrk="0" hangingPunct="0">
              <a:lnSpc>
                <a:spcPct val="70000"/>
              </a:lnSpc>
            </a:pPr>
            <a:r>
              <a:rPr lang="en-GB" sz="1400" b="1">
                <a:solidFill>
                  <a:schemeClr val="bg1"/>
                </a:solidFill>
                <a:latin typeface="Arial Narrow" charset="0"/>
              </a:rPr>
              <a:t>and </a:t>
            </a:r>
          </a:p>
          <a:p>
            <a:pPr algn="ctr" eaLnBrk="0" hangingPunct="0">
              <a:lnSpc>
                <a:spcPct val="70000"/>
              </a:lnSpc>
            </a:pPr>
            <a:r>
              <a:rPr lang="en-GB" sz="1400" b="1">
                <a:solidFill>
                  <a:schemeClr val="bg1"/>
                </a:solidFill>
                <a:latin typeface="Arial Narrow" charset="0"/>
              </a:rPr>
              <a:t>Lighting</a:t>
            </a:r>
            <a:endParaRPr lang="en-US" sz="1400" b="1">
              <a:solidFill>
                <a:schemeClr val="bg1"/>
              </a:solidFill>
              <a:latin typeface="Arial Narrow" charset="0"/>
            </a:endParaRPr>
          </a:p>
        </p:txBody>
      </p:sp>
      <p:sp>
        <p:nvSpPr>
          <p:cNvPr id="4379653" name="AutoShape 5"/>
          <p:cNvSpPr>
            <a:spLocks noChangeArrowheads="1"/>
          </p:cNvSpPr>
          <p:nvPr/>
        </p:nvSpPr>
        <p:spPr bwMode="auto">
          <a:xfrm>
            <a:off x="6321425"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Rasterizer</a:t>
            </a:r>
            <a:endParaRPr lang="en-US" sz="1400" b="1">
              <a:solidFill>
                <a:schemeClr val="bg1"/>
              </a:solidFill>
              <a:latin typeface="Arial Narrow" charset="0"/>
            </a:endParaRPr>
          </a:p>
        </p:txBody>
      </p:sp>
      <p:sp>
        <p:nvSpPr>
          <p:cNvPr id="4379654" name="AutoShape 6"/>
          <p:cNvSpPr>
            <a:spLocks noChangeArrowheads="1"/>
          </p:cNvSpPr>
          <p:nvPr/>
        </p:nvSpPr>
        <p:spPr bwMode="auto">
          <a:xfrm>
            <a:off x="4881563"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Primitive</a:t>
            </a:r>
          </a:p>
          <a:p>
            <a:pPr algn="ctr" eaLnBrk="0" hangingPunct="0">
              <a:lnSpc>
                <a:spcPct val="70000"/>
              </a:lnSpc>
            </a:pPr>
            <a:r>
              <a:rPr lang="en-GB" sz="1400" b="1">
                <a:solidFill>
                  <a:schemeClr val="bg1"/>
                </a:solidFill>
                <a:latin typeface="Arial Narrow" charset="0"/>
              </a:rPr>
              <a:t>Assembly</a:t>
            </a:r>
            <a:endParaRPr lang="en-US" sz="1400" b="1">
              <a:solidFill>
                <a:schemeClr val="bg1"/>
              </a:solidFill>
              <a:latin typeface="Arial Narrow" charset="0"/>
            </a:endParaRPr>
          </a:p>
        </p:txBody>
      </p:sp>
      <p:sp>
        <p:nvSpPr>
          <p:cNvPr id="4379655" name="AutoShape 7"/>
          <p:cNvSpPr>
            <a:spLocks noChangeArrowheads="1"/>
          </p:cNvSpPr>
          <p:nvPr/>
        </p:nvSpPr>
        <p:spPr bwMode="auto">
          <a:xfrm>
            <a:off x="3441700"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Texture</a:t>
            </a:r>
          </a:p>
          <a:p>
            <a:pPr algn="ctr" eaLnBrk="0" hangingPunct="0">
              <a:lnSpc>
                <a:spcPct val="70000"/>
              </a:lnSpc>
            </a:pPr>
            <a:r>
              <a:rPr lang="en-GB" sz="1400" b="1">
                <a:solidFill>
                  <a:schemeClr val="bg1"/>
                </a:solidFill>
                <a:latin typeface="Arial Narrow" charset="0"/>
              </a:rPr>
              <a:t>Environment</a:t>
            </a:r>
            <a:endParaRPr lang="en-US" sz="1400" b="1">
              <a:solidFill>
                <a:schemeClr val="bg1"/>
              </a:solidFill>
              <a:latin typeface="Arial Narrow" charset="0"/>
            </a:endParaRPr>
          </a:p>
        </p:txBody>
      </p:sp>
      <p:sp>
        <p:nvSpPr>
          <p:cNvPr id="4379656" name="AutoShape 8"/>
          <p:cNvSpPr>
            <a:spLocks noChangeArrowheads="1"/>
          </p:cNvSpPr>
          <p:nvPr/>
        </p:nvSpPr>
        <p:spPr bwMode="auto">
          <a:xfrm>
            <a:off x="3440113" y="5608650"/>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Depth</a:t>
            </a:r>
          </a:p>
          <a:p>
            <a:pPr algn="ctr" eaLnBrk="0" hangingPunct="0">
              <a:lnSpc>
                <a:spcPct val="70000"/>
              </a:lnSpc>
            </a:pPr>
            <a:r>
              <a:rPr lang="en-GB" sz="1400" b="1">
                <a:solidFill>
                  <a:schemeClr val="bg1"/>
                </a:solidFill>
                <a:latin typeface="Arial Narrow" charset="0"/>
              </a:rPr>
              <a:t>Stencil</a:t>
            </a:r>
            <a:endParaRPr lang="en-US" sz="1400" b="1">
              <a:solidFill>
                <a:schemeClr val="bg1"/>
              </a:solidFill>
              <a:latin typeface="Arial Narrow" charset="0"/>
            </a:endParaRPr>
          </a:p>
        </p:txBody>
      </p:sp>
      <p:sp>
        <p:nvSpPr>
          <p:cNvPr id="4379657" name="AutoShape 9"/>
          <p:cNvSpPr>
            <a:spLocks noChangeArrowheads="1"/>
          </p:cNvSpPr>
          <p:nvPr/>
        </p:nvSpPr>
        <p:spPr bwMode="auto">
          <a:xfrm>
            <a:off x="4883150"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dirty="0" err="1" smtClean="0">
                <a:solidFill>
                  <a:schemeClr val="bg1"/>
                </a:solidFill>
                <a:latin typeface="Arial Narrow" charset="0"/>
              </a:rPr>
              <a:t>Color</a:t>
            </a:r>
            <a:endParaRPr lang="en-GB" sz="1400" b="1" dirty="0">
              <a:solidFill>
                <a:schemeClr val="bg1"/>
              </a:solidFill>
              <a:latin typeface="Arial Narrow" charset="0"/>
            </a:endParaRPr>
          </a:p>
          <a:p>
            <a:pPr algn="ctr" eaLnBrk="0" hangingPunct="0">
              <a:lnSpc>
                <a:spcPct val="70000"/>
              </a:lnSpc>
            </a:pPr>
            <a:r>
              <a:rPr lang="en-GB" sz="1400" b="1" dirty="0">
                <a:solidFill>
                  <a:schemeClr val="bg1"/>
                </a:solidFill>
                <a:latin typeface="Arial Narrow" charset="0"/>
              </a:rPr>
              <a:t>Sum</a:t>
            </a:r>
            <a:endParaRPr lang="en-US" sz="1400" b="1" dirty="0">
              <a:solidFill>
                <a:schemeClr val="bg1"/>
              </a:solidFill>
              <a:latin typeface="Arial Narrow" charset="0"/>
            </a:endParaRPr>
          </a:p>
        </p:txBody>
      </p:sp>
      <p:sp>
        <p:nvSpPr>
          <p:cNvPr id="4379658" name="AutoShape 10"/>
          <p:cNvSpPr>
            <a:spLocks noChangeArrowheads="1"/>
          </p:cNvSpPr>
          <p:nvPr/>
        </p:nvSpPr>
        <p:spPr bwMode="auto">
          <a:xfrm>
            <a:off x="2000250" y="5608650"/>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Alpha</a:t>
            </a:r>
          </a:p>
          <a:p>
            <a:pPr algn="ctr" eaLnBrk="0" hangingPunct="0">
              <a:lnSpc>
                <a:spcPct val="70000"/>
              </a:lnSpc>
            </a:pPr>
            <a:r>
              <a:rPr lang="en-GB" sz="1400" b="1">
                <a:solidFill>
                  <a:schemeClr val="bg1"/>
                </a:solidFill>
                <a:latin typeface="Arial Narrow" charset="0"/>
              </a:rPr>
              <a:t>Test</a:t>
            </a:r>
            <a:endParaRPr lang="en-US" sz="1400" b="1">
              <a:solidFill>
                <a:schemeClr val="bg1"/>
              </a:solidFill>
              <a:latin typeface="Arial Narrow" charset="0"/>
            </a:endParaRPr>
          </a:p>
        </p:txBody>
      </p:sp>
      <p:sp>
        <p:nvSpPr>
          <p:cNvPr id="4379659" name="AutoShape 11"/>
          <p:cNvSpPr>
            <a:spLocks noChangeArrowheads="1"/>
          </p:cNvSpPr>
          <p:nvPr/>
        </p:nvSpPr>
        <p:spPr bwMode="auto">
          <a:xfrm>
            <a:off x="6323013"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Fog</a:t>
            </a:r>
            <a:endParaRPr lang="en-US" sz="1400" b="1">
              <a:solidFill>
                <a:schemeClr val="bg1"/>
              </a:solidFill>
              <a:latin typeface="Arial Narrow" charset="0"/>
            </a:endParaRPr>
          </a:p>
        </p:txBody>
      </p:sp>
      <p:sp>
        <p:nvSpPr>
          <p:cNvPr id="4379660" name="AutoShape 12"/>
          <p:cNvSpPr>
            <a:spLocks noChangeArrowheads="1"/>
          </p:cNvSpPr>
          <p:nvPr/>
        </p:nvSpPr>
        <p:spPr bwMode="auto">
          <a:xfrm>
            <a:off x="6321425" y="5608650"/>
            <a:ext cx="1079500" cy="719137"/>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Dither</a:t>
            </a:r>
            <a:endParaRPr lang="en-US" sz="1400" b="1">
              <a:solidFill>
                <a:schemeClr val="bg1"/>
              </a:solidFill>
              <a:latin typeface="Arial Narrow" charset="0"/>
            </a:endParaRPr>
          </a:p>
        </p:txBody>
      </p:sp>
      <p:sp>
        <p:nvSpPr>
          <p:cNvPr id="4379661" name="AutoShape 13"/>
          <p:cNvSpPr>
            <a:spLocks noChangeArrowheads="1"/>
          </p:cNvSpPr>
          <p:nvPr/>
        </p:nvSpPr>
        <p:spPr bwMode="auto">
          <a:xfrm>
            <a:off x="4881563" y="5608650"/>
            <a:ext cx="1079500" cy="719137"/>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dirty="0" err="1" smtClean="0">
                <a:solidFill>
                  <a:schemeClr val="bg1"/>
                </a:solidFill>
                <a:latin typeface="Arial Narrow" charset="0"/>
              </a:rPr>
              <a:t>Color</a:t>
            </a:r>
            <a:endParaRPr lang="en-GB" sz="1400" b="1" dirty="0">
              <a:solidFill>
                <a:schemeClr val="bg1"/>
              </a:solidFill>
              <a:latin typeface="Arial Narrow" charset="0"/>
            </a:endParaRPr>
          </a:p>
          <a:p>
            <a:pPr algn="ctr" eaLnBrk="0" hangingPunct="0">
              <a:lnSpc>
                <a:spcPct val="70000"/>
              </a:lnSpc>
            </a:pPr>
            <a:r>
              <a:rPr lang="en-GB" sz="1400" b="1" dirty="0">
                <a:solidFill>
                  <a:schemeClr val="bg1"/>
                </a:solidFill>
                <a:latin typeface="Arial Narrow" charset="0"/>
              </a:rPr>
              <a:t>Buffer</a:t>
            </a:r>
          </a:p>
          <a:p>
            <a:pPr algn="ctr" eaLnBrk="0" hangingPunct="0">
              <a:lnSpc>
                <a:spcPct val="70000"/>
              </a:lnSpc>
            </a:pPr>
            <a:r>
              <a:rPr lang="en-GB" sz="1400" b="1" dirty="0">
                <a:solidFill>
                  <a:schemeClr val="bg1"/>
                </a:solidFill>
                <a:latin typeface="Arial Narrow" charset="0"/>
              </a:rPr>
              <a:t>Blend</a:t>
            </a:r>
            <a:endParaRPr lang="en-US" sz="1400" b="1" dirty="0">
              <a:solidFill>
                <a:schemeClr val="bg1"/>
              </a:solidFill>
              <a:latin typeface="Arial Narrow" charset="0"/>
            </a:endParaRPr>
          </a:p>
        </p:txBody>
      </p:sp>
      <p:sp>
        <p:nvSpPr>
          <p:cNvPr id="4379662" name="AutoShape 14"/>
          <p:cNvSpPr>
            <a:spLocks noChangeArrowheads="1"/>
          </p:cNvSpPr>
          <p:nvPr/>
        </p:nvSpPr>
        <p:spPr bwMode="auto">
          <a:xfrm>
            <a:off x="1281113" y="3808418"/>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Vertex</a:t>
            </a:r>
          </a:p>
          <a:p>
            <a:pPr algn="ctr" eaLnBrk="0" hangingPunct="0">
              <a:lnSpc>
                <a:spcPct val="70000"/>
              </a:lnSpc>
            </a:pPr>
            <a:r>
              <a:rPr lang="en-GB" sz="1400" b="1">
                <a:solidFill>
                  <a:schemeClr val="bg1"/>
                </a:solidFill>
                <a:latin typeface="Arial Narrow" charset="0"/>
              </a:rPr>
              <a:t>Buffer</a:t>
            </a:r>
          </a:p>
          <a:p>
            <a:pPr algn="ctr" eaLnBrk="0" hangingPunct="0">
              <a:lnSpc>
                <a:spcPct val="70000"/>
              </a:lnSpc>
            </a:pPr>
            <a:r>
              <a:rPr lang="en-GB" sz="1400" b="1">
                <a:solidFill>
                  <a:schemeClr val="bg1"/>
                </a:solidFill>
                <a:latin typeface="Arial Narrow" charset="0"/>
              </a:rPr>
              <a:t>Objects</a:t>
            </a:r>
            <a:endParaRPr lang="en-US" sz="1400" b="1">
              <a:solidFill>
                <a:schemeClr val="bg1"/>
              </a:solidFill>
              <a:latin typeface="Arial Narrow" charset="0"/>
            </a:endParaRPr>
          </a:p>
        </p:txBody>
      </p:sp>
      <p:cxnSp>
        <p:nvCxnSpPr>
          <p:cNvPr id="4379663" name="AutoShape 15"/>
          <p:cNvCxnSpPr>
            <a:cxnSpLocks noChangeShapeType="1"/>
            <a:stCxn id="4379675" idx="3"/>
            <a:endCxn id="4379674" idx="1"/>
          </p:cNvCxnSpPr>
          <p:nvPr/>
        </p:nvCxnSpPr>
        <p:spPr bwMode="auto">
          <a:xfrm flipH="1">
            <a:off x="1639893" y="4529944"/>
            <a:ext cx="6124576" cy="1438275"/>
          </a:xfrm>
          <a:prstGeom prst="bentConnector5">
            <a:avLst>
              <a:gd name="adj1" fmla="val -3445"/>
              <a:gd name="adj2" fmla="val 50000"/>
              <a:gd name="adj3" fmla="val 103445"/>
            </a:avLst>
          </a:prstGeom>
          <a:noFill/>
          <a:ln w="127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79664" name="AutoShape 16"/>
          <p:cNvCxnSpPr>
            <a:cxnSpLocks noChangeShapeType="1"/>
            <a:stCxn id="4379677" idx="3"/>
            <a:endCxn id="4379676" idx="1"/>
          </p:cNvCxnSpPr>
          <p:nvPr/>
        </p:nvCxnSpPr>
        <p:spPr bwMode="auto">
          <a:xfrm flipH="1">
            <a:off x="3082931" y="3090074"/>
            <a:ext cx="4679949" cy="1439863"/>
          </a:xfrm>
          <a:prstGeom prst="bentConnector5">
            <a:avLst>
              <a:gd name="adj1" fmla="val -4509"/>
              <a:gd name="adj2" fmla="val 50000"/>
              <a:gd name="adj3" fmla="val 104509"/>
            </a:avLst>
          </a:prstGeom>
          <a:noFill/>
          <a:ln w="127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79665" name="AutoShape 17"/>
          <p:cNvSpPr>
            <a:spLocks noChangeArrowheads="1"/>
          </p:cNvSpPr>
          <p:nvPr/>
        </p:nvSpPr>
        <p:spPr bwMode="auto">
          <a:xfrm>
            <a:off x="2360613" y="2851378"/>
            <a:ext cx="1081087" cy="504393"/>
          </a:xfrm>
          <a:prstGeom prst="rightArrow">
            <a:avLst>
              <a:gd name="adj1" fmla="val 50000"/>
              <a:gd name="adj2" fmla="val 69207"/>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lnSpc>
                <a:spcPct val="70000"/>
              </a:lnSpc>
            </a:pPr>
            <a:r>
              <a:rPr lang="en-GB" sz="1400" b="1">
                <a:latin typeface="Arial Narrow" charset="0"/>
              </a:rPr>
              <a:t>Vertices</a:t>
            </a:r>
            <a:endParaRPr lang="en-US" sz="1400" b="1">
              <a:latin typeface="Arial Narrow" charset="0"/>
            </a:endParaRPr>
          </a:p>
        </p:txBody>
      </p:sp>
      <p:sp>
        <p:nvSpPr>
          <p:cNvPr id="4379666" name="AutoShape 18"/>
          <p:cNvSpPr>
            <a:spLocks noChangeArrowheads="1"/>
          </p:cNvSpPr>
          <p:nvPr/>
        </p:nvSpPr>
        <p:spPr bwMode="auto">
          <a:xfrm>
            <a:off x="1641481" y="3406061"/>
            <a:ext cx="358775" cy="444341"/>
          </a:xfrm>
          <a:prstGeom prst="upDownArrow">
            <a:avLst>
              <a:gd name="adj1" fmla="val 50000"/>
              <a:gd name="adj2" fmla="val 20089"/>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7" name="AutoShape 19"/>
          <p:cNvSpPr>
            <a:spLocks noChangeArrowheads="1"/>
          </p:cNvSpPr>
          <p:nvPr/>
        </p:nvSpPr>
        <p:spPr bwMode="auto">
          <a:xfrm>
            <a:off x="4521206" y="2723249"/>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8" name="AutoShape 20"/>
          <p:cNvSpPr>
            <a:spLocks noChangeArrowheads="1"/>
          </p:cNvSpPr>
          <p:nvPr/>
        </p:nvSpPr>
        <p:spPr bwMode="auto">
          <a:xfrm>
            <a:off x="5961063" y="2723249"/>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9" name="AutoShape 21"/>
          <p:cNvSpPr>
            <a:spLocks noChangeArrowheads="1"/>
          </p:cNvSpPr>
          <p:nvPr/>
        </p:nvSpPr>
        <p:spPr bwMode="auto">
          <a:xfrm>
            <a:off x="4522788" y="4163112"/>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0" name="AutoShape 22"/>
          <p:cNvSpPr>
            <a:spLocks noChangeArrowheads="1"/>
          </p:cNvSpPr>
          <p:nvPr/>
        </p:nvSpPr>
        <p:spPr bwMode="auto">
          <a:xfrm>
            <a:off x="5964238" y="4163112"/>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1" name="AutoShape 23"/>
          <p:cNvSpPr>
            <a:spLocks noChangeArrowheads="1"/>
          </p:cNvSpPr>
          <p:nvPr/>
        </p:nvSpPr>
        <p:spPr bwMode="auto">
          <a:xfrm>
            <a:off x="3079756" y="5602974"/>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2" name="AutoShape 24"/>
          <p:cNvSpPr>
            <a:spLocks noChangeArrowheads="1"/>
          </p:cNvSpPr>
          <p:nvPr/>
        </p:nvSpPr>
        <p:spPr bwMode="auto">
          <a:xfrm>
            <a:off x="4519613" y="5602974"/>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3" name="AutoShape 25"/>
          <p:cNvSpPr>
            <a:spLocks noChangeArrowheads="1"/>
          </p:cNvSpPr>
          <p:nvPr/>
        </p:nvSpPr>
        <p:spPr bwMode="auto">
          <a:xfrm>
            <a:off x="5961063" y="5602974"/>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4" name="AutoShape 26"/>
          <p:cNvSpPr>
            <a:spLocks noChangeArrowheads="1"/>
          </p:cNvSpPr>
          <p:nvPr/>
        </p:nvSpPr>
        <p:spPr bwMode="auto">
          <a:xfrm>
            <a:off x="1639888" y="5601387"/>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5" name="AutoShape 27"/>
          <p:cNvSpPr>
            <a:spLocks noChangeArrowheads="1"/>
          </p:cNvSpPr>
          <p:nvPr/>
        </p:nvSpPr>
        <p:spPr bwMode="auto">
          <a:xfrm>
            <a:off x="7404106" y="416311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6" name="AutoShape 28"/>
          <p:cNvSpPr>
            <a:spLocks noChangeArrowheads="1"/>
          </p:cNvSpPr>
          <p:nvPr/>
        </p:nvSpPr>
        <p:spPr bwMode="auto">
          <a:xfrm>
            <a:off x="3082931" y="416311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7" name="AutoShape 29"/>
          <p:cNvSpPr>
            <a:spLocks noChangeArrowheads="1"/>
          </p:cNvSpPr>
          <p:nvPr/>
        </p:nvSpPr>
        <p:spPr bwMode="auto">
          <a:xfrm>
            <a:off x="7402513" y="2723249"/>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8" name="AutoShape 30"/>
          <p:cNvSpPr>
            <a:spLocks noChangeArrowheads="1"/>
          </p:cNvSpPr>
          <p:nvPr/>
        </p:nvSpPr>
        <p:spPr bwMode="auto">
          <a:xfrm>
            <a:off x="5241931" y="2238664"/>
            <a:ext cx="358775" cy="440769"/>
          </a:xfrm>
          <a:prstGeom prst="downArrow">
            <a:avLst>
              <a:gd name="adj1" fmla="val 50000"/>
              <a:gd name="adj2" fmla="val 37611"/>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9" name="Rectangle 31"/>
          <p:cNvSpPr>
            <a:spLocks noChangeArrowheads="1"/>
          </p:cNvSpPr>
          <p:nvPr/>
        </p:nvSpPr>
        <p:spPr bwMode="auto">
          <a:xfrm>
            <a:off x="1730375" y="2182855"/>
            <a:ext cx="3690938" cy="253916"/>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lnSpc>
                <a:spcPct val="70000"/>
              </a:lnSpc>
            </a:pPr>
            <a:r>
              <a:rPr lang="en-GB" sz="1400" b="1">
                <a:latin typeface="Arial Narrow" charset="0"/>
              </a:rPr>
              <a:t>Triangles/Lines/Points</a:t>
            </a:r>
            <a:endParaRPr lang="en-US" sz="1400" b="1">
              <a:latin typeface="Arial Narrow" charset="0"/>
            </a:endParaRPr>
          </a:p>
        </p:txBody>
      </p:sp>
      <p:sp>
        <p:nvSpPr>
          <p:cNvPr id="4379680" name="AutoShape 32"/>
          <p:cNvSpPr>
            <a:spLocks noChangeArrowheads="1"/>
          </p:cNvSpPr>
          <p:nvPr/>
        </p:nvSpPr>
        <p:spPr bwMode="auto">
          <a:xfrm>
            <a:off x="1281113"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Primitive</a:t>
            </a:r>
          </a:p>
          <a:p>
            <a:pPr algn="ctr" eaLnBrk="0" hangingPunct="0">
              <a:lnSpc>
                <a:spcPct val="70000"/>
              </a:lnSpc>
            </a:pPr>
            <a:r>
              <a:rPr lang="en-GB" sz="1400" b="1">
                <a:solidFill>
                  <a:schemeClr val="bg1"/>
                </a:solidFill>
                <a:latin typeface="Arial Narrow" charset="0"/>
              </a:rPr>
              <a:t>Processing</a:t>
            </a:r>
            <a:endParaRPr lang="en-US" sz="1400" b="1">
              <a:solidFill>
                <a:schemeClr val="bg1"/>
              </a:solidFill>
              <a:latin typeface="Arial Narrow" charset="0"/>
            </a:endParaRPr>
          </a:p>
        </p:txBody>
      </p:sp>
      <p:sp>
        <p:nvSpPr>
          <p:cNvPr id="4379681" name="AutoShape 33"/>
          <p:cNvSpPr>
            <a:spLocks noChangeArrowheads="1"/>
          </p:cNvSpPr>
          <p:nvPr/>
        </p:nvSpPr>
        <p:spPr bwMode="auto">
          <a:xfrm>
            <a:off x="920756" y="272166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82" name="Rectangle 34"/>
          <p:cNvSpPr>
            <a:spLocks noChangeArrowheads="1"/>
          </p:cNvSpPr>
          <p:nvPr/>
        </p:nvSpPr>
        <p:spPr bwMode="auto">
          <a:xfrm>
            <a:off x="1730375" y="2296597"/>
            <a:ext cx="184666" cy="369332"/>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379683" name="Rectangle 35"/>
          <p:cNvSpPr>
            <a:spLocks noChangeArrowheads="1"/>
          </p:cNvSpPr>
          <p:nvPr/>
        </p:nvSpPr>
        <p:spPr bwMode="auto">
          <a:xfrm>
            <a:off x="7761288" y="5608638"/>
            <a:ext cx="1022350" cy="730250"/>
          </a:xfrm>
          <a:prstGeom prst="rect">
            <a:avLst/>
          </a:prstGeom>
          <a:solidFill>
            <a:srgbClr val="FF0000"/>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Frame Buffer</a:t>
            </a:r>
            <a:endParaRPr lang="en-US" sz="1400" b="1">
              <a:solidFill>
                <a:schemeClr val="bg1"/>
              </a:solidFill>
              <a:latin typeface="Arial Narrow" charset="0"/>
            </a:endParaRPr>
          </a:p>
        </p:txBody>
      </p:sp>
      <p:sp>
        <p:nvSpPr>
          <p:cNvPr id="4379684" name="AutoShape 36"/>
          <p:cNvSpPr>
            <a:spLocks noChangeArrowheads="1"/>
          </p:cNvSpPr>
          <p:nvPr/>
        </p:nvSpPr>
        <p:spPr bwMode="auto">
          <a:xfrm>
            <a:off x="7400931" y="5647424"/>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995693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52"/>
            <a:ext cx="7391400" cy="2062103"/>
          </a:xfrm>
        </p:spPr>
        <p:txBody>
          <a:bodyPr/>
          <a:lstStyle/>
          <a:p>
            <a:r>
              <a:rPr lang="en-US" dirty="0" smtClean="0"/>
              <a:t>Another</a:t>
            </a:r>
            <a:br>
              <a:rPr lang="en-US" dirty="0" smtClean="0"/>
            </a:br>
            <a:r>
              <a:rPr lang="en-US" dirty="0" smtClean="0"/>
              <a:t>Shape</a:t>
            </a:r>
            <a:br>
              <a:rPr lang="en-US" dirty="0" smtClean="0"/>
            </a:br>
            <a:r>
              <a:rPr lang="en-US" dirty="0" smtClean="0"/>
              <a:t>for a</a:t>
            </a:r>
            <a:br>
              <a:rPr lang="en-US" dirty="0" smtClean="0"/>
            </a:br>
            <a:r>
              <a:rPr lang="en-US" dirty="0" smtClean="0"/>
              <a:t>Square</a:t>
            </a:r>
            <a:endParaRPr lang="en-US" dirty="0"/>
          </a:p>
        </p:txBody>
      </p:sp>
      <p:pic>
        <p:nvPicPr>
          <p:cNvPr id="4" name="Picture 3" descr="Screen Shot 2012-09-19 at 14.26.37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390" y="0"/>
            <a:ext cx="6931610" cy="6858000"/>
          </a:xfrm>
          <a:prstGeom prst="rect">
            <a:avLst/>
          </a:prstGeom>
        </p:spPr>
      </p:pic>
      <p:grpSp>
        <p:nvGrpSpPr>
          <p:cNvPr id="3" name="Group 2"/>
          <p:cNvGrpSpPr/>
          <p:nvPr/>
        </p:nvGrpSpPr>
        <p:grpSpPr>
          <a:xfrm>
            <a:off x="0" y="2654525"/>
            <a:ext cx="2237136" cy="2031325"/>
            <a:chOff x="0" y="2654525"/>
            <a:chExt cx="2237136" cy="2031325"/>
          </a:xfrm>
        </p:grpSpPr>
        <p:pic>
          <p:nvPicPr>
            <p:cNvPr id="6" name="Picture 5" descr="Screen Shot 2012-09-19 at 14.29.18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365" y="2860479"/>
              <a:ext cx="1605540" cy="1585302"/>
            </a:xfrm>
            <a:prstGeom prst="rect">
              <a:avLst/>
            </a:prstGeom>
          </p:spPr>
        </p:pic>
        <p:sp>
          <p:nvSpPr>
            <p:cNvPr id="7" name="TextBox 6"/>
            <p:cNvSpPr txBox="1"/>
            <p:nvPr/>
          </p:nvSpPr>
          <p:spPr>
            <a:xfrm>
              <a:off x="0" y="2654525"/>
              <a:ext cx="2237136" cy="2031325"/>
            </a:xfrm>
            <a:prstGeom prst="rect">
              <a:avLst/>
            </a:prstGeom>
            <a:noFill/>
          </p:spPr>
          <p:txBody>
            <a:bodyPr wrap="none" rtlCol="0">
              <a:spAutoFit/>
            </a:bodyPr>
            <a:lstStyle/>
            <a:p>
              <a:r>
                <a:rPr lang="en-US" dirty="0" smtClean="0"/>
                <a:t>0                            3</a:t>
              </a:r>
            </a:p>
            <a:p>
              <a:endParaRPr lang="en-US" dirty="0"/>
            </a:p>
            <a:p>
              <a:endParaRPr lang="en-US" dirty="0" smtClean="0"/>
            </a:p>
            <a:p>
              <a:endParaRPr lang="en-US" dirty="0"/>
            </a:p>
            <a:p>
              <a:endParaRPr lang="en-US" dirty="0" smtClean="0"/>
            </a:p>
            <a:p>
              <a:endParaRPr lang="en-US" dirty="0"/>
            </a:p>
            <a:p>
              <a:r>
                <a:rPr lang="en-US" dirty="0" smtClean="0"/>
                <a:t>1                            2</a:t>
              </a:r>
              <a:endParaRPr lang="en-US" dirty="0"/>
            </a:p>
          </p:txBody>
        </p:sp>
      </p:grpSp>
      <p:grpSp>
        <p:nvGrpSpPr>
          <p:cNvPr id="8" name="Group 7"/>
          <p:cNvGrpSpPr/>
          <p:nvPr/>
        </p:nvGrpSpPr>
        <p:grpSpPr>
          <a:xfrm>
            <a:off x="2347304" y="2041241"/>
            <a:ext cx="6796695" cy="1560438"/>
            <a:chOff x="315028" y="-343184"/>
            <a:chExt cx="6796695" cy="1560438"/>
          </a:xfrm>
        </p:grpSpPr>
        <p:sp>
          <p:nvSpPr>
            <p:cNvPr id="9" name="Oval 8"/>
            <p:cNvSpPr/>
            <p:nvPr/>
          </p:nvSpPr>
          <p:spPr>
            <a:xfrm>
              <a:off x="315028" y="-343184"/>
              <a:ext cx="6796695" cy="49897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457533" y="293924"/>
              <a:ext cx="1429110" cy="923330"/>
            </a:xfrm>
            <a:prstGeom prst="rect">
              <a:avLst/>
            </a:prstGeom>
            <a:noFill/>
          </p:spPr>
          <p:txBody>
            <a:bodyPr wrap="none" rtlCol="0">
              <a:spAutoFit/>
            </a:bodyPr>
            <a:lstStyle/>
            <a:p>
              <a:r>
                <a:rPr lang="en-US" dirty="0" smtClean="0">
                  <a:solidFill>
                    <a:srgbClr val="FF0000"/>
                  </a:solidFill>
                </a:rPr>
                <a:t>Use indices</a:t>
              </a:r>
            </a:p>
            <a:p>
              <a:r>
                <a:rPr lang="en-US" dirty="0" smtClean="0">
                  <a:solidFill>
                    <a:srgbClr val="FF0000"/>
                  </a:solidFill>
                </a:rPr>
                <a:t>to make two</a:t>
              </a:r>
            </a:p>
            <a:p>
              <a:r>
                <a:rPr lang="en-US" dirty="0" smtClean="0">
                  <a:solidFill>
                    <a:srgbClr val="FF0000"/>
                  </a:solidFill>
                </a:rPr>
                <a:t>triangles</a:t>
              </a:r>
              <a:endParaRPr lang="en-US" dirty="0">
                <a:solidFill>
                  <a:srgbClr val="FF0000"/>
                </a:solidFill>
              </a:endParaRPr>
            </a:p>
          </p:txBody>
        </p:sp>
      </p:grpSp>
      <p:grpSp>
        <p:nvGrpSpPr>
          <p:cNvPr id="11" name="Group 10"/>
          <p:cNvGrpSpPr/>
          <p:nvPr/>
        </p:nvGrpSpPr>
        <p:grpSpPr>
          <a:xfrm>
            <a:off x="2347304" y="5809030"/>
            <a:ext cx="6425960" cy="1048970"/>
            <a:chOff x="-1621760" y="2770421"/>
            <a:chExt cx="6425960" cy="1048970"/>
          </a:xfrm>
        </p:grpSpPr>
        <p:sp>
          <p:nvSpPr>
            <p:cNvPr id="12" name="Oval 11"/>
            <p:cNvSpPr/>
            <p:nvPr/>
          </p:nvSpPr>
          <p:spPr>
            <a:xfrm>
              <a:off x="-1621760" y="2770421"/>
              <a:ext cx="6425960" cy="484794"/>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468329" y="3450059"/>
              <a:ext cx="2335871" cy="369332"/>
            </a:xfrm>
            <a:prstGeom prst="rect">
              <a:avLst/>
            </a:prstGeom>
            <a:noFill/>
          </p:spPr>
          <p:txBody>
            <a:bodyPr wrap="none" rtlCol="0">
              <a:spAutoFit/>
            </a:bodyPr>
            <a:lstStyle/>
            <a:p>
              <a:r>
                <a:rPr lang="en-US" dirty="0" smtClean="0">
                  <a:solidFill>
                    <a:srgbClr val="0000FF"/>
                  </a:solidFill>
                </a:rPr>
                <a:t>Different drawing call</a:t>
              </a:r>
              <a:endParaRPr lang="en-US" dirty="0">
                <a:solidFill>
                  <a:srgbClr val="0000FF"/>
                </a:solidFill>
              </a:endParaRPr>
            </a:p>
          </p:txBody>
        </p:sp>
      </p:grpSp>
    </p:spTree>
    <p:extLst>
      <p:ext uri="{BB962C8B-B14F-4D97-AF65-F5344CB8AC3E}">
        <p14:creationId xmlns:p14="http://schemas.microsoft.com/office/powerpoint/2010/main" val="8117381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the renderer</a:t>
            </a:r>
            <a:endParaRPr lang="en-US" dirty="0"/>
          </a:p>
        </p:txBody>
      </p:sp>
      <p:pic>
        <p:nvPicPr>
          <p:cNvPr id="4" name="Picture 3" descr="Screen Shot 2012-09-19 at 14.31.33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600200"/>
            <a:ext cx="5930900" cy="3644900"/>
          </a:xfrm>
          <a:prstGeom prst="rect">
            <a:avLst/>
          </a:prstGeom>
        </p:spPr>
      </p:pic>
      <p:sp>
        <p:nvSpPr>
          <p:cNvPr id="5" name="Rectangle 4"/>
          <p:cNvSpPr/>
          <p:nvPr/>
        </p:nvSpPr>
        <p:spPr>
          <a:xfrm>
            <a:off x="1903515" y="1944663"/>
            <a:ext cx="1963301" cy="459463"/>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260028" y="3265106"/>
            <a:ext cx="2513959" cy="459463"/>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260029" y="4630910"/>
            <a:ext cx="1606788" cy="459463"/>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3649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2012-09-20-16-06-20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889000"/>
            <a:ext cx="8128000" cy="5080000"/>
          </a:xfrm>
          <a:prstGeom prst="rect">
            <a:avLst/>
          </a:prstGeom>
        </p:spPr>
      </p:pic>
    </p:spTree>
    <p:extLst>
      <p:ext uri="{BB962C8B-B14F-4D97-AF65-F5344CB8AC3E}">
        <p14:creationId xmlns:p14="http://schemas.microsoft.com/office/powerpoint/2010/main" val="1397152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9890" name="Rectangle 2"/>
          <p:cNvSpPr>
            <a:spLocks noGrp="1" noChangeArrowheads="1"/>
          </p:cNvSpPr>
          <p:nvPr>
            <p:ph type="title"/>
          </p:nvPr>
        </p:nvSpPr>
        <p:spPr/>
        <p:txBody>
          <a:bodyPr/>
          <a:lstStyle/>
          <a:p>
            <a:r>
              <a:rPr lang="en-US" dirty="0"/>
              <a:t>The Vertex </a:t>
            </a:r>
            <a:r>
              <a:rPr lang="en-US" dirty="0" err="1" smtClean="0"/>
              <a:t>Shader</a:t>
            </a:r>
            <a:r>
              <a:rPr lang="en-US" dirty="0" smtClean="0"/>
              <a:t> can do:</a:t>
            </a:r>
            <a:endParaRPr lang="en-US" dirty="0"/>
          </a:p>
        </p:txBody>
      </p:sp>
      <p:sp>
        <p:nvSpPr>
          <p:cNvPr id="4389891" name="Rectangle 3"/>
          <p:cNvSpPr>
            <a:spLocks noGrp="1" noChangeArrowheads="1"/>
          </p:cNvSpPr>
          <p:nvPr>
            <p:ph type="body" idx="1"/>
          </p:nvPr>
        </p:nvSpPr>
        <p:spPr/>
        <p:txBody>
          <a:bodyPr/>
          <a:lstStyle/>
          <a:p>
            <a:r>
              <a:rPr lang="en-US" dirty="0" smtClean="0"/>
              <a:t>Modify any of the attributes of a vertex</a:t>
            </a:r>
          </a:p>
          <a:p>
            <a:r>
              <a:rPr lang="en-US" dirty="0" smtClean="0"/>
              <a:t>Examples (old stuff, ES 1.1 could do):</a:t>
            </a:r>
            <a:endParaRPr lang="en-US" dirty="0"/>
          </a:p>
          <a:p>
            <a:pPr lvl="1"/>
            <a:r>
              <a:rPr lang="en-US" dirty="0" smtClean="0"/>
              <a:t>Transformation </a:t>
            </a:r>
            <a:r>
              <a:rPr lang="en-US" dirty="0"/>
              <a:t>of </a:t>
            </a:r>
            <a:r>
              <a:rPr lang="en-US" dirty="0" smtClean="0"/>
              <a:t>position and </a:t>
            </a:r>
            <a:r>
              <a:rPr lang="en-US" dirty="0" err="1" smtClean="0"/>
              <a:t>normals</a:t>
            </a:r>
            <a:endParaRPr lang="en-US" dirty="0" smtClean="0"/>
          </a:p>
          <a:p>
            <a:pPr lvl="2"/>
            <a:r>
              <a:rPr lang="en-US" dirty="0" smtClean="0"/>
              <a:t>using </a:t>
            </a:r>
            <a:r>
              <a:rPr lang="en-US" dirty="0"/>
              <a:t>model-view and projection matrices</a:t>
            </a:r>
          </a:p>
          <a:p>
            <a:pPr lvl="1"/>
            <a:r>
              <a:rPr lang="en-US" dirty="0" smtClean="0"/>
              <a:t>Texture </a:t>
            </a:r>
            <a:r>
              <a:rPr lang="en-US" dirty="0"/>
              <a:t>coordinate generation and transformation</a:t>
            </a:r>
          </a:p>
          <a:p>
            <a:pPr lvl="1"/>
            <a:r>
              <a:rPr lang="en-US" dirty="0"/>
              <a:t>Per-vertex </a:t>
            </a:r>
            <a:r>
              <a:rPr lang="en-US" dirty="0" smtClean="0"/>
              <a:t>lighting</a:t>
            </a:r>
          </a:p>
          <a:p>
            <a:pPr lvl="1"/>
            <a:endParaRPr lang="en-US" dirty="0" smtClean="0"/>
          </a:p>
          <a:p>
            <a:r>
              <a:rPr lang="en-US" dirty="0" smtClean="0"/>
              <a:t>Examples (new stuff):</a:t>
            </a:r>
          </a:p>
          <a:p>
            <a:pPr lvl="1"/>
            <a:r>
              <a:rPr lang="en-US" dirty="0" smtClean="0"/>
              <a:t>Arbitrary vertex morphing and skinning</a:t>
            </a:r>
          </a:p>
          <a:p>
            <a:pPr lvl="1"/>
            <a:r>
              <a:rPr lang="en-US" dirty="0" smtClean="0"/>
              <a:t>Advanced lighting</a:t>
            </a:r>
          </a:p>
          <a:p>
            <a:pPr lvl="2"/>
            <a:r>
              <a:rPr lang="en-US" dirty="0" smtClean="0"/>
              <a:t>per-vertex more complex lighting models</a:t>
            </a:r>
          </a:p>
          <a:p>
            <a:pPr lvl="2"/>
            <a:r>
              <a:rPr lang="en-US" dirty="0" smtClean="0"/>
              <a:t>calculation </a:t>
            </a:r>
            <a:r>
              <a:rPr lang="en-US" dirty="0"/>
              <a:t>of values used later for </a:t>
            </a:r>
            <a:r>
              <a:rPr lang="en-US" dirty="0" smtClean="0"/>
              <a:t>per-pixel lighting</a:t>
            </a:r>
          </a:p>
          <a:p>
            <a:pPr lvl="1"/>
            <a:r>
              <a:rPr lang="en-US" dirty="0" smtClean="0"/>
              <a:t>Other per vertex data (density for physics, …)</a:t>
            </a:r>
          </a:p>
          <a:p>
            <a:pPr marL="571500" lvl="1" indent="0">
              <a:buNone/>
            </a:pPr>
            <a:endParaRPr lang="en-US" sz="2800" dirty="0"/>
          </a:p>
        </p:txBody>
      </p:sp>
    </p:spTree>
    <p:extLst>
      <p:ext uri="{BB962C8B-B14F-4D97-AF65-F5344CB8AC3E}">
        <p14:creationId xmlns:p14="http://schemas.microsoft.com/office/powerpoint/2010/main" val="13864294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1938" name="Rectangle 2"/>
          <p:cNvSpPr>
            <a:spLocks noGrp="1" noChangeArrowheads="1"/>
          </p:cNvSpPr>
          <p:nvPr>
            <p:ph type="title"/>
          </p:nvPr>
        </p:nvSpPr>
        <p:spPr/>
        <p:txBody>
          <a:bodyPr/>
          <a:lstStyle/>
          <a:p>
            <a:r>
              <a:rPr lang="en-US" dirty="0"/>
              <a:t>The Vertex </a:t>
            </a:r>
            <a:r>
              <a:rPr lang="en-US" dirty="0" err="1" smtClean="0"/>
              <a:t>Shader</a:t>
            </a:r>
            <a:r>
              <a:rPr lang="en-US" dirty="0" smtClean="0"/>
              <a:t> cannot do:</a:t>
            </a:r>
            <a:endParaRPr lang="en-US" dirty="0"/>
          </a:p>
        </p:txBody>
      </p:sp>
      <p:sp>
        <p:nvSpPr>
          <p:cNvPr id="4391939" name="Rectangle 3"/>
          <p:cNvSpPr>
            <a:spLocks noGrp="1" noChangeArrowheads="1"/>
          </p:cNvSpPr>
          <p:nvPr>
            <p:ph type="body" idx="1"/>
          </p:nvPr>
        </p:nvSpPr>
        <p:spPr/>
        <p:txBody>
          <a:bodyPr/>
          <a:lstStyle/>
          <a:p>
            <a:r>
              <a:rPr lang="en-US" dirty="0" smtClean="0"/>
              <a:t>Anything </a:t>
            </a:r>
            <a:r>
              <a:rPr lang="en-US" dirty="0"/>
              <a:t>that </a:t>
            </a:r>
            <a:endParaRPr lang="en-US" dirty="0" smtClean="0"/>
          </a:p>
          <a:p>
            <a:pPr lvl="1"/>
            <a:r>
              <a:rPr lang="en-US" dirty="0" smtClean="0"/>
              <a:t>requires </a:t>
            </a:r>
            <a:r>
              <a:rPr lang="en-US" dirty="0"/>
              <a:t>information from more than one vertex</a:t>
            </a:r>
          </a:p>
          <a:p>
            <a:pPr lvl="1"/>
            <a:r>
              <a:rPr lang="en-US" dirty="0" smtClean="0"/>
              <a:t>for example</a:t>
            </a:r>
          </a:p>
          <a:p>
            <a:pPr lvl="2"/>
            <a:r>
              <a:rPr lang="en-US" dirty="0" smtClean="0"/>
              <a:t>any </a:t>
            </a:r>
            <a:r>
              <a:rPr lang="en-US" dirty="0"/>
              <a:t>triangle operations (e.g. clipping, culling</a:t>
            </a:r>
            <a:r>
              <a:rPr lang="en-US" dirty="0" smtClean="0"/>
              <a:t>)</a:t>
            </a:r>
          </a:p>
          <a:p>
            <a:pPr lvl="2"/>
            <a:r>
              <a:rPr lang="en-US" dirty="0" smtClean="0"/>
              <a:t>tessellation of meshes to denser meshes</a:t>
            </a:r>
          </a:p>
          <a:p>
            <a:pPr lvl="1"/>
            <a:r>
              <a:rPr lang="en-US" dirty="0" smtClean="0"/>
              <a:t>accesses </a:t>
            </a:r>
            <a:r>
              <a:rPr lang="en-US" dirty="0"/>
              <a:t>color buffer</a:t>
            </a:r>
          </a:p>
          <a:p>
            <a:endParaRPr lang="en-US" dirty="0"/>
          </a:p>
          <a:p>
            <a:r>
              <a:rPr lang="en-US" dirty="0" smtClean="0"/>
              <a:t>That is: “One comes in, one goes out”</a:t>
            </a:r>
          </a:p>
          <a:p>
            <a:endParaRPr lang="en-US" dirty="0"/>
          </a:p>
          <a:p>
            <a:pPr lvl="1">
              <a:spcBef>
                <a:spcPct val="0"/>
              </a:spcBef>
              <a:spcAft>
                <a:spcPct val="0"/>
              </a:spcAft>
            </a:pPr>
            <a:endParaRPr lang="en-US" sz="2800" dirty="0"/>
          </a:p>
        </p:txBody>
      </p:sp>
    </p:spTree>
    <p:extLst>
      <p:ext uri="{BB962C8B-B14F-4D97-AF65-F5344CB8AC3E}">
        <p14:creationId xmlns:p14="http://schemas.microsoft.com/office/powerpoint/2010/main" val="21551936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3986" name="Rectangle 2"/>
          <p:cNvSpPr>
            <a:spLocks noGrp="1" noChangeArrowheads="1"/>
          </p:cNvSpPr>
          <p:nvPr>
            <p:ph type="title"/>
          </p:nvPr>
        </p:nvSpPr>
        <p:spPr/>
        <p:txBody>
          <a:bodyPr/>
          <a:lstStyle/>
          <a:p>
            <a:r>
              <a:rPr lang="en-US" dirty="0" smtClean="0"/>
              <a:t>The Fragment </a:t>
            </a:r>
            <a:r>
              <a:rPr lang="en-US" dirty="0" err="1" smtClean="0"/>
              <a:t>Shader</a:t>
            </a:r>
            <a:r>
              <a:rPr lang="en-US" dirty="0" smtClean="0"/>
              <a:t> can do:</a:t>
            </a:r>
            <a:endParaRPr lang="en-US" dirty="0"/>
          </a:p>
        </p:txBody>
      </p:sp>
      <p:sp>
        <p:nvSpPr>
          <p:cNvPr id="4393987" name="Rectangle 3"/>
          <p:cNvSpPr>
            <a:spLocks noGrp="1" noChangeArrowheads="1"/>
          </p:cNvSpPr>
          <p:nvPr>
            <p:ph type="body" idx="1"/>
          </p:nvPr>
        </p:nvSpPr>
        <p:spPr/>
        <p:txBody>
          <a:bodyPr/>
          <a:lstStyle/>
          <a:p>
            <a:r>
              <a:rPr lang="en-US" dirty="0" smtClean="0"/>
              <a:t>Calculate new colors per pixel</a:t>
            </a:r>
          </a:p>
          <a:p>
            <a:pPr lvl="1"/>
            <a:r>
              <a:rPr lang="en-US" dirty="0" smtClean="0"/>
              <a:t>texture </a:t>
            </a:r>
            <a:r>
              <a:rPr lang="en-US" dirty="0"/>
              <a:t>blending</a:t>
            </a:r>
          </a:p>
          <a:p>
            <a:pPr lvl="1"/>
            <a:r>
              <a:rPr lang="en-GB" dirty="0" smtClean="0"/>
              <a:t>fog</a:t>
            </a:r>
            <a:endParaRPr lang="en-GB" dirty="0"/>
          </a:p>
          <a:p>
            <a:r>
              <a:rPr lang="en-GB" dirty="0" smtClean="0"/>
              <a:t>Dependent </a:t>
            </a:r>
            <a:r>
              <a:rPr lang="en-GB" dirty="0"/>
              <a:t>textures</a:t>
            </a:r>
          </a:p>
          <a:p>
            <a:r>
              <a:rPr lang="en-GB" dirty="0"/>
              <a:t>Pixel </a:t>
            </a:r>
            <a:r>
              <a:rPr lang="en-GB" dirty="0" smtClean="0"/>
              <a:t>discard</a:t>
            </a:r>
          </a:p>
          <a:p>
            <a:pPr lvl="1"/>
            <a:r>
              <a:rPr lang="en-GB" dirty="0" smtClean="0"/>
              <a:t>alpha testing</a:t>
            </a:r>
            <a:endParaRPr lang="en-GB" dirty="0"/>
          </a:p>
          <a:p>
            <a:r>
              <a:rPr lang="en-GB" dirty="0"/>
              <a:t>Bump and environment </a:t>
            </a:r>
            <a:r>
              <a:rPr lang="en-GB" dirty="0" smtClean="0"/>
              <a:t>mapping</a:t>
            </a:r>
          </a:p>
          <a:p>
            <a:r>
              <a:rPr lang="en-GB" dirty="0" smtClean="0"/>
              <a:t>Render to multiple render targets (MTR) at once</a:t>
            </a:r>
          </a:p>
          <a:p>
            <a:pPr lvl="1"/>
            <a:r>
              <a:rPr lang="en-GB" dirty="0" smtClean="0"/>
              <a:t>think of running the vertex part only once, but for the same geometry, producing different intermediate results to different textures at once</a:t>
            </a:r>
            <a:endParaRPr lang="en-US" dirty="0"/>
          </a:p>
        </p:txBody>
      </p:sp>
    </p:spTree>
    <p:extLst>
      <p:ext uri="{BB962C8B-B14F-4D97-AF65-F5344CB8AC3E}">
        <p14:creationId xmlns:p14="http://schemas.microsoft.com/office/powerpoint/2010/main" val="34567421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6034" name="Rectangle 2"/>
          <p:cNvSpPr>
            <a:spLocks noGrp="1" noChangeArrowheads="1"/>
          </p:cNvSpPr>
          <p:nvPr>
            <p:ph type="title"/>
          </p:nvPr>
        </p:nvSpPr>
        <p:spPr/>
        <p:txBody>
          <a:bodyPr/>
          <a:lstStyle/>
          <a:p>
            <a:r>
              <a:rPr lang="en-US" dirty="0"/>
              <a:t>The Fragment </a:t>
            </a:r>
            <a:r>
              <a:rPr lang="en-US" dirty="0" err="1" smtClean="0"/>
              <a:t>Shader</a:t>
            </a:r>
            <a:r>
              <a:rPr lang="en-US" dirty="0" smtClean="0"/>
              <a:t> cannot do:</a:t>
            </a:r>
            <a:endParaRPr lang="en-US" dirty="0"/>
          </a:p>
        </p:txBody>
      </p:sp>
      <p:sp>
        <p:nvSpPr>
          <p:cNvPr id="4396035" name="Rectangle 3"/>
          <p:cNvSpPr>
            <a:spLocks noGrp="1" noChangeArrowheads="1"/>
          </p:cNvSpPr>
          <p:nvPr>
            <p:ph type="body" idx="1"/>
          </p:nvPr>
        </p:nvSpPr>
        <p:spPr/>
        <p:txBody>
          <a:bodyPr/>
          <a:lstStyle/>
          <a:p>
            <a:r>
              <a:rPr lang="en-US" dirty="0" smtClean="0"/>
              <a:t>Read from any buffer</a:t>
            </a:r>
          </a:p>
          <a:p>
            <a:pPr lvl="1"/>
            <a:r>
              <a:rPr lang="en-US" dirty="0" smtClean="0"/>
              <a:t>including the previous color</a:t>
            </a:r>
          </a:p>
          <a:p>
            <a:endParaRPr lang="en-US" dirty="0" smtClean="0"/>
          </a:p>
          <a:p>
            <a:r>
              <a:rPr lang="en-US" dirty="0" smtClean="0"/>
              <a:t>Write to any buffer</a:t>
            </a:r>
          </a:p>
          <a:p>
            <a:pPr lvl="1"/>
            <a:r>
              <a:rPr lang="en-US" dirty="0" smtClean="0"/>
              <a:t>except provide the new color</a:t>
            </a:r>
          </a:p>
          <a:p>
            <a:pPr lvl="1"/>
            <a:r>
              <a:rPr lang="en-US" dirty="0" smtClean="0"/>
              <a:t>which is blended by the later stages of fixed-</a:t>
            </a:r>
            <a:r>
              <a:rPr lang="en-US" dirty="0" err="1" smtClean="0"/>
              <a:t>funtion</a:t>
            </a:r>
            <a:r>
              <a:rPr lang="en-US" dirty="0" smtClean="0"/>
              <a:t> pipe</a:t>
            </a:r>
          </a:p>
          <a:p>
            <a:endParaRPr lang="en-US" dirty="0"/>
          </a:p>
          <a:p>
            <a:r>
              <a:rPr lang="en-US" dirty="0" smtClean="0"/>
              <a:t>Why the limitations?</a:t>
            </a:r>
            <a:r>
              <a:rPr lang="en-US" dirty="0"/>
              <a:t/>
            </a:r>
            <a:br>
              <a:rPr lang="en-US" dirty="0"/>
            </a:br>
            <a:r>
              <a:rPr lang="en-US" dirty="0" smtClean="0"/>
              <a:t>Now the implementation can</a:t>
            </a:r>
          </a:p>
          <a:p>
            <a:pPr lvl="1"/>
            <a:r>
              <a:rPr lang="en-US" dirty="0" smtClean="0"/>
              <a:t>rasterize different elements in parallel</a:t>
            </a:r>
          </a:p>
          <a:p>
            <a:pPr lvl="1"/>
            <a:r>
              <a:rPr lang="en-US" dirty="0" smtClean="0"/>
              <a:t>hide the latency of frame buffer access for blending</a:t>
            </a:r>
          </a:p>
          <a:p>
            <a:pPr marL="0" indent="0">
              <a:buNone/>
            </a:pPr>
            <a:endParaRPr lang="en-US" dirty="0" smtClean="0"/>
          </a:p>
        </p:txBody>
      </p:sp>
    </p:spTree>
    <p:extLst>
      <p:ext uri="{BB962C8B-B14F-4D97-AF65-F5344CB8AC3E}">
        <p14:creationId xmlns:p14="http://schemas.microsoft.com/office/powerpoint/2010/main" val="24462701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62304" y="5389144"/>
            <a:ext cx="4290620" cy="646331"/>
          </a:xfrm>
          <a:prstGeom prst="rect">
            <a:avLst/>
          </a:prstGeom>
          <a:noFill/>
        </p:spPr>
        <p:txBody>
          <a:bodyPr wrap="none" rtlCol="0">
            <a:spAutoFit/>
          </a:bodyPr>
          <a:lstStyle/>
          <a:p>
            <a:r>
              <a:rPr lang="en-US" dirty="0" smtClean="0"/>
              <a:t>Coordinates are relative to the screen!</a:t>
            </a:r>
          </a:p>
          <a:p>
            <a:r>
              <a:rPr lang="en-US" dirty="0" smtClean="0"/>
              <a:t>Default goes from -1 to 1 in both x and y</a:t>
            </a:r>
          </a:p>
        </p:txBody>
      </p:sp>
      <p:pic>
        <p:nvPicPr>
          <p:cNvPr id="3" name="Picture 2" descr="Screenshot_2012-09-20-16-06-13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86250" cy="6858000"/>
          </a:xfrm>
          <a:prstGeom prst="rect">
            <a:avLst/>
          </a:prstGeom>
        </p:spPr>
      </p:pic>
      <p:pic>
        <p:nvPicPr>
          <p:cNvPr id="2" name="Picture 1" descr="Screenshot_2012-09-20-16-06-20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283" y="1933684"/>
            <a:ext cx="5120090" cy="3200056"/>
          </a:xfrm>
          <a:prstGeom prst="rect">
            <a:avLst/>
          </a:prstGeom>
        </p:spPr>
      </p:pic>
    </p:spTree>
    <p:extLst>
      <p:ext uri="{BB962C8B-B14F-4D97-AF65-F5344CB8AC3E}">
        <p14:creationId xmlns:p14="http://schemas.microsoft.com/office/powerpoint/2010/main" val="3712634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Matrices</a:t>
            </a:r>
            <a:endParaRPr lang="en-US" dirty="0"/>
          </a:p>
        </p:txBody>
      </p:sp>
      <p:pic>
        <p:nvPicPr>
          <p:cNvPr id="3" name="Picture 2" descr="Screen Shot 2012-09-19 at 22.34.35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844968"/>
            <a:ext cx="7150100" cy="5956300"/>
          </a:xfrm>
          <a:prstGeom prst="rect">
            <a:avLst/>
          </a:prstGeom>
        </p:spPr>
      </p:pic>
    </p:spTree>
    <p:extLst>
      <p:ext uri="{BB962C8B-B14F-4D97-AF65-F5344CB8AC3E}">
        <p14:creationId xmlns:p14="http://schemas.microsoft.com/office/powerpoint/2010/main" val="9222401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Frustum matrix for projection</a:t>
            </a:r>
            <a:endParaRPr lang="en-US" dirty="0"/>
          </a:p>
        </p:txBody>
      </p:sp>
      <p:pic>
        <p:nvPicPr>
          <p:cNvPr id="4" name="Picture 13" descr="C:\Users\Kari\cg_course\gfx texts\pr_guide1_1\Image6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305" y="3897523"/>
            <a:ext cx="5360079" cy="25683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reen Shot 2012-09-19 at 15.07.54 .png"/>
          <p:cNvPicPr>
            <a:picLocks noChangeAspect="1"/>
          </p:cNvPicPr>
          <p:nvPr/>
        </p:nvPicPr>
        <p:blipFill rotWithShape="1">
          <a:blip r:embed="rId3">
            <a:extLst>
              <a:ext uri="{28A0092B-C50C-407E-A947-70E740481C1C}">
                <a14:useLocalDpi xmlns:a14="http://schemas.microsoft.com/office/drawing/2010/main" val="0"/>
              </a:ext>
            </a:extLst>
          </a:blip>
          <a:srcRect l="3863" t="73813" r="5294" b="4806"/>
          <a:stretch/>
        </p:blipFill>
        <p:spPr>
          <a:xfrm>
            <a:off x="1325880" y="2115963"/>
            <a:ext cx="6391656" cy="1243584"/>
          </a:xfrm>
          <a:prstGeom prst="rect">
            <a:avLst/>
          </a:prstGeom>
        </p:spPr>
      </p:pic>
    </p:spTree>
    <p:extLst>
      <p:ext uri="{BB962C8B-B14F-4D97-AF65-F5344CB8AC3E}">
        <p14:creationId xmlns:p14="http://schemas.microsoft.com/office/powerpoint/2010/main" val="1854280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vertices to camera…</a:t>
            </a:r>
            <a:endParaRPr lang="en-US" dirty="0"/>
          </a:p>
        </p:txBody>
      </p:sp>
      <p:pic>
        <p:nvPicPr>
          <p:cNvPr id="4" name="Picture 3" descr="plate0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248" y="1058213"/>
            <a:ext cx="7687388" cy="5799791"/>
          </a:xfrm>
          <a:prstGeom prst="rect">
            <a:avLst/>
          </a:prstGeom>
        </p:spPr>
      </p:pic>
    </p:spTree>
    <p:extLst>
      <p:ext uri="{BB962C8B-B14F-4D97-AF65-F5344CB8AC3E}">
        <p14:creationId xmlns:p14="http://schemas.microsoft.com/office/powerpoint/2010/main" val="5128773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52"/>
            <a:ext cx="7391400" cy="1077218"/>
          </a:xfrm>
        </p:spPr>
        <p:txBody>
          <a:bodyPr/>
          <a:lstStyle/>
          <a:p>
            <a:r>
              <a:rPr lang="en-US" dirty="0" smtClean="0"/>
              <a:t>View matrix for </a:t>
            </a:r>
            <a:br>
              <a:rPr lang="en-US" dirty="0" smtClean="0"/>
            </a:br>
            <a:r>
              <a:rPr lang="en-US" dirty="0" smtClean="0"/>
              <a:t>placing camera</a:t>
            </a:r>
            <a:endParaRPr lang="en-US" dirty="0"/>
          </a:p>
        </p:txBody>
      </p:sp>
      <p:pic>
        <p:nvPicPr>
          <p:cNvPr id="5" name="Picture 4"/>
          <p:cNvPicPr>
            <a:picLocks noChangeAspect="1"/>
          </p:cNvPicPr>
          <p:nvPr/>
        </p:nvPicPr>
        <p:blipFill>
          <a:blip r:embed="rId2"/>
          <a:stretch>
            <a:fillRect/>
          </a:stretch>
        </p:blipFill>
        <p:spPr>
          <a:xfrm>
            <a:off x="722568" y="3674456"/>
            <a:ext cx="2730500" cy="2755900"/>
          </a:xfrm>
          <a:prstGeom prst="rect">
            <a:avLst/>
          </a:prstGeom>
        </p:spPr>
      </p:pic>
      <p:grpSp>
        <p:nvGrpSpPr>
          <p:cNvPr id="25" name="Group 24"/>
          <p:cNvGrpSpPr/>
          <p:nvPr/>
        </p:nvGrpSpPr>
        <p:grpSpPr>
          <a:xfrm>
            <a:off x="3913198" y="3405698"/>
            <a:ext cx="3523489" cy="3384610"/>
            <a:chOff x="6096000" y="838200"/>
            <a:chExt cx="3523489" cy="3384610"/>
          </a:xfrm>
        </p:grpSpPr>
        <p:sp>
          <p:nvSpPr>
            <p:cNvPr id="6" name="Line 27"/>
            <p:cNvSpPr>
              <a:spLocks noChangeShapeType="1"/>
            </p:cNvSpPr>
            <p:nvPr/>
          </p:nvSpPr>
          <p:spPr bwMode="auto">
            <a:xfrm flipV="1">
              <a:off x="7162800" y="1022350"/>
              <a:ext cx="0" cy="1905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Line 28"/>
            <p:cNvSpPr>
              <a:spLocks noChangeShapeType="1"/>
            </p:cNvSpPr>
            <p:nvPr/>
          </p:nvSpPr>
          <p:spPr bwMode="auto">
            <a:xfrm>
              <a:off x="7162800" y="2927350"/>
              <a:ext cx="22860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Line 29"/>
            <p:cNvSpPr>
              <a:spLocks noChangeShapeType="1"/>
            </p:cNvSpPr>
            <p:nvPr/>
          </p:nvSpPr>
          <p:spPr bwMode="auto">
            <a:xfrm flipH="1">
              <a:off x="6096000" y="2927350"/>
              <a:ext cx="1066800" cy="1066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Text Box 30"/>
            <p:cNvSpPr txBox="1">
              <a:spLocks noChangeArrowheads="1"/>
            </p:cNvSpPr>
            <p:nvPr/>
          </p:nvSpPr>
          <p:spPr bwMode="auto">
            <a:xfrm>
              <a:off x="6232525" y="3822700"/>
              <a:ext cx="355736"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Rotis Sans Serif for Nokia" charset="0"/>
                  <a:ea typeface="ＭＳ Ｐゴシック" charset="0"/>
                </a:defRPr>
              </a:lvl1pPr>
              <a:lvl2pPr marL="571500" defTabSz="762000">
                <a:defRPr sz="2400">
                  <a:solidFill>
                    <a:schemeClr val="tx1"/>
                  </a:solidFill>
                  <a:latin typeface="Rotis Sans Serif for Nokia" charset="0"/>
                  <a:ea typeface="ＭＳ Ｐゴシック" charset="0"/>
                </a:defRPr>
              </a:lvl2pPr>
              <a:lvl3pPr marL="1143000" defTabSz="762000">
                <a:defRPr sz="2400">
                  <a:solidFill>
                    <a:schemeClr val="tx1"/>
                  </a:solidFill>
                  <a:latin typeface="Rotis Sans Serif for Nokia" charset="0"/>
                  <a:ea typeface="ＭＳ Ｐゴシック" charset="0"/>
                </a:defRPr>
              </a:lvl3pPr>
              <a:lvl4pPr marL="1714500" defTabSz="762000">
                <a:defRPr sz="2400">
                  <a:solidFill>
                    <a:schemeClr val="tx1"/>
                  </a:solidFill>
                  <a:latin typeface="Rotis Sans Serif for Nokia" charset="0"/>
                  <a:ea typeface="ＭＳ Ｐゴシック" charset="0"/>
                </a:defRPr>
              </a:lvl4pPr>
              <a:lvl5pPr marL="2286000" defTabSz="762000">
                <a:defRPr sz="2400">
                  <a:solidFill>
                    <a:schemeClr val="tx1"/>
                  </a:solidFill>
                  <a:latin typeface="Rotis Sans Serif for Nokia" charset="0"/>
                  <a:ea typeface="ＭＳ Ｐゴシック" charset="0"/>
                </a:defRPr>
              </a:lvl5pPr>
              <a:lvl6pPr marL="2743200" defTabSz="762000" eaLnBrk="0" fontAlgn="base" hangingPunct="0">
                <a:spcBef>
                  <a:spcPct val="0"/>
                </a:spcBef>
                <a:spcAft>
                  <a:spcPct val="0"/>
                </a:spcAft>
                <a:defRPr sz="2400">
                  <a:solidFill>
                    <a:schemeClr val="tx1"/>
                  </a:solidFill>
                  <a:latin typeface="Rotis Sans Serif for Nokia" charset="0"/>
                  <a:ea typeface="ＭＳ Ｐゴシック" charset="0"/>
                </a:defRPr>
              </a:lvl6pPr>
              <a:lvl7pPr marL="3200400" defTabSz="762000" eaLnBrk="0" fontAlgn="base" hangingPunct="0">
                <a:spcBef>
                  <a:spcPct val="0"/>
                </a:spcBef>
                <a:spcAft>
                  <a:spcPct val="0"/>
                </a:spcAft>
                <a:defRPr sz="2400">
                  <a:solidFill>
                    <a:schemeClr val="tx1"/>
                  </a:solidFill>
                  <a:latin typeface="Rotis Sans Serif for Nokia" charset="0"/>
                  <a:ea typeface="ＭＳ Ｐゴシック" charset="0"/>
                </a:defRPr>
              </a:lvl7pPr>
              <a:lvl8pPr marL="3657600" defTabSz="762000" eaLnBrk="0" fontAlgn="base" hangingPunct="0">
                <a:spcBef>
                  <a:spcPct val="0"/>
                </a:spcBef>
                <a:spcAft>
                  <a:spcPct val="0"/>
                </a:spcAft>
                <a:defRPr sz="2400">
                  <a:solidFill>
                    <a:schemeClr val="tx1"/>
                  </a:solidFill>
                  <a:latin typeface="Rotis Sans Serif for Nokia" charset="0"/>
                  <a:ea typeface="ＭＳ Ｐゴシック" charset="0"/>
                </a:defRPr>
              </a:lvl8pPr>
              <a:lvl9pPr marL="4114800" defTabSz="762000" eaLnBrk="0" fontAlgn="base" hangingPunct="0">
                <a:spcBef>
                  <a:spcPct val="0"/>
                </a:spcBef>
                <a:spcAft>
                  <a:spcPct val="0"/>
                </a:spcAft>
                <a:defRPr sz="2400">
                  <a:solidFill>
                    <a:schemeClr val="tx1"/>
                  </a:solidFill>
                  <a:latin typeface="Rotis Sans Serif for Nokia" charset="0"/>
                  <a:ea typeface="ＭＳ Ｐゴシック" charset="0"/>
                </a:defRPr>
              </a:lvl9pPr>
            </a:lstStyle>
            <a:p>
              <a:pPr>
                <a:buClrTx/>
                <a:buSzTx/>
                <a:buFontTx/>
                <a:buNone/>
              </a:pPr>
              <a:r>
                <a:rPr lang="en-US" sz="2000" i="0">
                  <a:latin typeface="TypoUpright BT" charset="0"/>
                </a:rPr>
                <a:t>X</a:t>
              </a:r>
              <a:endParaRPr lang="en-US" sz="2000" b="0" i="0">
                <a:latin typeface="TypoUpright BT" charset="0"/>
              </a:endParaRPr>
            </a:p>
          </p:txBody>
        </p:sp>
        <p:sp>
          <p:nvSpPr>
            <p:cNvPr id="10" name="Text Box 31"/>
            <p:cNvSpPr txBox="1">
              <a:spLocks noChangeArrowheads="1"/>
            </p:cNvSpPr>
            <p:nvPr/>
          </p:nvSpPr>
          <p:spPr bwMode="auto">
            <a:xfrm>
              <a:off x="9128125" y="2527300"/>
              <a:ext cx="364202"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Rotis Sans Serif for Nokia" charset="0"/>
                  <a:ea typeface="ＭＳ Ｐゴシック" charset="0"/>
                </a:defRPr>
              </a:lvl1pPr>
              <a:lvl2pPr marL="571500" defTabSz="762000">
                <a:defRPr sz="2400">
                  <a:solidFill>
                    <a:schemeClr val="tx1"/>
                  </a:solidFill>
                  <a:latin typeface="Rotis Sans Serif for Nokia" charset="0"/>
                  <a:ea typeface="ＭＳ Ｐゴシック" charset="0"/>
                </a:defRPr>
              </a:lvl2pPr>
              <a:lvl3pPr marL="1143000" defTabSz="762000">
                <a:defRPr sz="2400">
                  <a:solidFill>
                    <a:schemeClr val="tx1"/>
                  </a:solidFill>
                  <a:latin typeface="Rotis Sans Serif for Nokia" charset="0"/>
                  <a:ea typeface="ＭＳ Ｐゴシック" charset="0"/>
                </a:defRPr>
              </a:lvl3pPr>
              <a:lvl4pPr marL="1714500" defTabSz="762000">
                <a:defRPr sz="2400">
                  <a:solidFill>
                    <a:schemeClr val="tx1"/>
                  </a:solidFill>
                  <a:latin typeface="Rotis Sans Serif for Nokia" charset="0"/>
                  <a:ea typeface="ＭＳ Ｐゴシック" charset="0"/>
                </a:defRPr>
              </a:lvl4pPr>
              <a:lvl5pPr marL="2286000" defTabSz="762000">
                <a:defRPr sz="2400">
                  <a:solidFill>
                    <a:schemeClr val="tx1"/>
                  </a:solidFill>
                  <a:latin typeface="Rotis Sans Serif for Nokia" charset="0"/>
                  <a:ea typeface="ＭＳ Ｐゴシック" charset="0"/>
                </a:defRPr>
              </a:lvl5pPr>
              <a:lvl6pPr marL="2743200" defTabSz="762000" eaLnBrk="0" fontAlgn="base" hangingPunct="0">
                <a:spcBef>
                  <a:spcPct val="0"/>
                </a:spcBef>
                <a:spcAft>
                  <a:spcPct val="0"/>
                </a:spcAft>
                <a:defRPr sz="2400">
                  <a:solidFill>
                    <a:schemeClr val="tx1"/>
                  </a:solidFill>
                  <a:latin typeface="Rotis Sans Serif for Nokia" charset="0"/>
                  <a:ea typeface="ＭＳ Ｐゴシック" charset="0"/>
                </a:defRPr>
              </a:lvl6pPr>
              <a:lvl7pPr marL="3200400" defTabSz="762000" eaLnBrk="0" fontAlgn="base" hangingPunct="0">
                <a:spcBef>
                  <a:spcPct val="0"/>
                </a:spcBef>
                <a:spcAft>
                  <a:spcPct val="0"/>
                </a:spcAft>
                <a:defRPr sz="2400">
                  <a:solidFill>
                    <a:schemeClr val="tx1"/>
                  </a:solidFill>
                  <a:latin typeface="Rotis Sans Serif for Nokia" charset="0"/>
                  <a:ea typeface="ＭＳ Ｐゴシック" charset="0"/>
                </a:defRPr>
              </a:lvl7pPr>
              <a:lvl8pPr marL="3657600" defTabSz="762000" eaLnBrk="0" fontAlgn="base" hangingPunct="0">
                <a:spcBef>
                  <a:spcPct val="0"/>
                </a:spcBef>
                <a:spcAft>
                  <a:spcPct val="0"/>
                </a:spcAft>
                <a:defRPr sz="2400">
                  <a:solidFill>
                    <a:schemeClr val="tx1"/>
                  </a:solidFill>
                  <a:latin typeface="Rotis Sans Serif for Nokia" charset="0"/>
                  <a:ea typeface="ＭＳ Ｐゴシック" charset="0"/>
                </a:defRPr>
              </a:lvl8pPr>
              <a:lvl9pPr marL="4114800" defTabSz="762000" eaLnBrk="0" fontAlgn="base" hangingPunct="0">
                <a:spcBef>
                  <a:spcPct val="0"/>
                </a:spcBef>
                <a:spcAft>
                  <a:spcPct val="0"/>
                </a:spcAft>
                <a:defRPr sz="2400">
                  <a:solidFill>
                    <a:schemeClr val="tx1"/>
                  </a:solidFill>
                  <a:latin typeface="Rotis Sans Serif for Nokia" charset="0"/>
                  <a:ea typeface="ＭＳ Ｐゴシック" charset="0"/>
                </a:defRPr>
              </a:lvl9pPr>
            </a:lstStyle>
            <a:p>
              <a:pPr>
                <a:buClrTx/>
                <a:buSzTx/>
                <a:buFontTx/>
                <a:buNone/>
              </a:pPr>
              <a:r>
                <a:rPr lang="en-US" sz="2000" i="0">
                  <a:latin typeface="TypoUpright BT" charset="0"/>
                </a:rPr>
                <a:t>Y</a:t>
              </a:r>
              <a:endParaRPr lang="en-US" sz="2000" b="0" i="0">
                <a:latin typeface="TypoUpright BT" charset="0"/>
              </a:endParaRPr>
            </a:p>
          </p:txBody>
        </p:sp>
        <p:sp>
          <p:nvSpPr>
            <p:cNvPr id="11" name="Text Box 32"/>
            <p:cNvSpPr txBox="1">
              <a:spLocks noChangeArrowheads="1"/>
            </p:cNvSpPr>
            <p:nvPr/>
          </p:nvSpPr>
          <p:spPr bwMode="auto">
            <a:xfrm>
              <a:off x="7162800" y="838200"/>
              <a:ext cx="341334"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Rotis Sans Serif for Nokia" charset="0"/>
                  <a:ea typeface="ＭＳ Ｐゴシック" charset="0"/>
                </a:defRPr>
              </a:lvl1pPr>
              <a:lvl2pPr marL="571500" defTabSz="762000">
                <a:defRPr sz="2400">
                  <a:solidFill>
                    <a:schemeClr val="tx1"/>
                  </a:solidFill>
                  <a:latin typeface="Rotis Sans Serif for Nokia" charset="0"/>
                  <a:ea typeface="ＭＳ Ｐゴシック" charset="0"/>
                </a:defRPr>
              </a:lvl2pPr>
              <a:lvl3pPr marL="1143000" defTabSz="762000">
                <a:defRPr sz="2400">
                  <a:solidFill>
                    <a:schemeClr val="tx1"/>
                  </a:solidFill>
                  <a:latin typeface="Rotis Sans Serif for Nokia" charset="0"/>
                  <a:ea typeface="ＭＳ Ｐゴシック" charset="0"/>
                </a:defRPr>
              </a:lvl3pPr>
              <a:lvl4pPr marL="1714500" defTabSz="762000">
                <a:defRPr sz="2400">
                  <a:solidFill>
                    <a:schemeClr val="tx1"/>
                  </a:solidFill>
                  <a:latin typeface="Rotis Sans Serif for Nokia" charset="0"/>
                  <a:ea typeface="ＭＳ Ｐゴシック" charset="0"/>
                </a:defRPr>
              </a:lvl4pPr>
              <a:lvl5pPr marL="2286000" defTabSz="762000">
                <a:defRPr sz="2400">
                  <a:solidFill>
                    <a:schemeClr val="tx1"/>
                  </a:solidFill>
                  <a:latin typeface="Rotis Sans Serif for Nokia" charset="0"/>
                  <a:ea typeface="ＭＳ Ｐゴシック" charset="0"/>
                </a:defRPr>
              </a:lvl5pPr>
              <a:lvl6pPr marL="2743200" defTabSz="762000" eaLnBrk="0" fontAlgn="base" hangingPunct="0">
                <a:spcBef>
                  <a:spcPct val="0"/>
                </a:spcBef>
                <a:spcAft>
                  <a:spcPct val="0"/>
                </a:spcAft>
                <a:defRPr sz="2400">
                  <a:solidFill>
                    <a:schemeClr val="tx1"/>
                  </a:solidFill>
                  <a:latin typeface="Rotis Sans Serif for Nokia" charset="0"/>
                  <a:ea typeface="ＭＳ Ｐゴシック" charset="0"/>
                </a:defRPr>
              </a:lvl6pPr>
              <a:lvl7pPr marL="3200400" defTabSz="762000" eaLnBrk="0" fontAlgn="base" hangingPunct="0">
                <a:spcBef>
                  <a:spcPct val="0"/>
                </a:spcBef>
                <a:spcAft>
                  <a:spcPct val="0"/>
                </a:spcAft>
                <a:defRPr sz="2400">
                  <a:solidFill>
                    <a:schemeClr val="tx1"/>
                  </a:solidFill>
                  <a:latin typeface="Rotis Sans Serif for Nokia" charset="0"/>
                  <a:ea typeface="ＭＳ Ｐゴシック" charset="0"/>
                </a:defRPr>
              </a:lvl7pPr>
              <a:lvl8pPr marL="3657600" defTabSz="762000" eaLnBrk="0" fontAlgn="base" hangingPunct="0">
                <a:spcBef>
                  <a:spcPct val="0"/>
                </a:spcBef>
                <a:spcAft>
                  <a:spcPct val="0"/>
                </a:spcAft>
                <a:defRPr sz="2400">
                  <a:solidFill>
                    <a:schemeClr val="tx1"/>
                  </a:solidFill>
                  <a:latin typeface="Rotis Sans Serif for Nokia" charset="0"/>
                  <a:ea typeface="ＭＳ Ｐゴシック" charset="0"/>
                </a:defRPr>
              </a:lvl8pPr>
              <a:lvl9pPr marL="4114800" defTabSz="762000" eaLnBrk="0" fontAlgn="base" hangingPunct="0">
                <a:spcBef>
                  <a:spcPct val="0"/>
                </a:spcBef>
                <a:spcAft>
                  <a:spcPct val="0"/>
                </a:spcAft>
                <a:defRPr sz="2400">
                  <a:solidFill>
                    <a:schemeClr val="tx1"/>
                  </a:solidFill>
                  <a:latin typeface="Rotis Sans Serif for Nokia" charset="0"/>
                  <a:ea typeface="ＭＳ Ｐゴシック" charset="0"/>
                </a:defRPr>
              </a:lvl9pPr>
            </a:lstStyle>
            <a:p>
              <a:pPr>
                <a:buClrTx/>
                <a:buSzTx/>
                <a:buFontTx/>
                <a:buNone/>
              </a:pPr>
              <a:r>
                <a:rPr lang="en-US" sz="2000" i="0">
                  <a:latin typeface="TypoUpright BT" charset="0"/>
                </a:rPr>
                <a:t>Z</a:t>
              </a:r>
              <a:endParaRPr lang="en-US" sz="2000" b="0" i="0">
                <a:latin typeface="TypoUpright BT" charset="0"/>
              </a:endParaRPr>
            </a:p>
          </p:txBody>
        </p:sp>
        <p:sp>
          <p:nvSpPr>
            <p:cNvPr id="12" name="Oval 33"/>
            <p:cNvSpPr>
              <a:spLocks noChangeArrowheads="1"/>
            </p:cNvSpPr>
            <p:nvPr/>
          </p:nvSpPr>
          <p:spPr bwMode="auto">
            <a:xfrm>
              <a:off x="7467600" y="2438400"/>
              <a:ext cx="76200" cy="7620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Text Box 34"/>
            <p:cNvSpPr txBox="1">
              <a:spLocks noChangeArrowheads="1"/>
            </p:cNvSpPr>
            <p:nvPr/>
          </p:nvSpPr>
          <p:spPr bwMode="auto">
            <a:xfrm>
              <a:off x="8220137" y="2292350"/>
              <a:ext cx="626619"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Rotis Sans Serif for Nokia" charset="0"/>
                  <a:ea typeface="ＭＳ Ｐゴシック" charset="0"/>
                </a:defRPr>
              </a:lvl1pPr>
              <a:lvl2pPr marL="571500" defTabSz="762000">
                <a:defRPr sz="2400">
                  <a:solidFill>
                    <a:schemeClr val="tx1"/>
                  </a:solidFill>
                  <a:latin typeface="Rotis Sans Serif for Nokia" charset="0"/>
                  <a:ea typeface="ＭＳ Ｐゴシック" charset="0"/>
                </a:defRPr>
              </a:lvl2pPr>
              <a:lvl3pPr marL="1143000" defTabSz="762000">
                <a:defRPr sz="2400">
                  <a:solidFill>
                    <a:schemeClr val="tx1"/>
                  </a:solidFill>
                  <a:latin typeface="Rotis Sans Serif for Nokia" charset="0"/>
                  <a:ea typeface="ＭＳ Ｐゴシック" charset="0"/>
                </a:defRPr>
              </a:lvl3pPr>
              <a:lvl4pPr marL="1714500" defTabSz="762000">
                <a:defRPr sz="2400">
                  <a:solidFill>
                    <a:schemeClr val="tx1"/>
                  </a:solidFill>
                  <a:latin typeface="Rotis Sans Serif for Nokia" charset="0"/>
                  <a:ea typeface="ＭＳ Ｐゴシック" charset="0"/>
                </a:defRPr>
              </a:lvl4pPr>
              <a:lvl5pPr marL="2286000" defTabSz="762000">
                <a:defRPr sz="2400">
                  <a:solidFill>
                    <a:schemeClr val="tx1"/>
                  </a:solidFill>
                  <a:latin typeface="Rotis Sans Serif for Nokia" charset="0"/>
                  <a:ea typeface="ＭＳ Ｐゴシック" charset="0"/>
                </a:defRPr>
              </a:lvl5pPr>
              <a:lvl6pPr marL="2743200" defTabSz="762000" eaLnBrk="0" fontAlgn="base" hangingPunct="0">
                <a:spcBef>
                  <a:spcPct val="0"/>
                </a:spcBef>
                <a:spcAft>
                  <a:spcPct val="0"/>
                </a:spcAft>
                <a:defRPr sz="2400">
                  <a:solidFill>
                    <a:schemeClr val="tx1"/>
                  </a:solidFill>
                  <a:latin typeface="Rotis Sans Serif for Nokia" charset="0"/>
                  <a:ea typeface="ＭＳ Ｐゴシック" charset="0"/>
                </a:defRPr>
              </a:lvl6pPr>
              <a:lvl7pPr marL="3200400" defTabSz="762000" eaLnBrk="0" fontAlgn="base" hangingPunct="0">
                <a:spcBef>
                  <a:spcPct val="0"/>
                </a:spcBef>
                <a:spcAft>
                  <a:spcPct val="0"/>
                </a:spcAft>
                <a:defRPr sz="2400">
                  <a:solidFill>
                    <a:schemeClr val="tx1"/>
                  </a:solidFill>
                  <a:latin typeface="Rotis Sans Serif for Nokia" charset="0"/>
                  <a:ea typeface="ＭＳ Ｐゴシック" charset="0"/>
                </a:defRPr>
              </a:lvl7pPr>
              <a:lvl8pPr marL="3657600" defTabSz="762000" eaLnBrk="0" fontAlgn="base" hangingPunct="0">
                <a:spcBef>
                  <a:spcPct val="0"/>
                </a:spcBef>
                <a:spcAft>
                  <a:spcPct val="0"/>
                </a:spcAft>
                <a:defRPr sz="2400">
                  <a:solidFill>
                    <a:schemeClr val="tx1"/>
                  </a:solidFill>
                  <a:latin typeface="Rotis Sans Serif for Nokia" charset="0"/>
                  <a:ea typeface="ＭＳ Ｐゴシック" charset="0"/>
                </a:defRPr>
              </a:lvl8pPr>
              <a:lvl9pPr marL="4114800" defTabSz="762000" eaLnBrk="0" fontAlgn="base" hangingPunct="0">
                <a:spcBef>
                  <a:spcPct val="0"/>
                </a:spcBef>
                <a:spcAft>
                  <a:spcPct val="0"/>
                </a:spcAft>
                <a:defRPr sz="2400">
                  <a:solidFill>
                    <a:schemeClr val="tx1"/>
                  </a:solidFill>
                  <a:latin typeface="Rotis Sans Serif for Nokia" charset="0"/>
                  <a:ea typeface="ＭＳ Ｐゴシック" charset="0"/>
                </a:defRPr>
              </a:lvl9pPr>
            </a:lstStyle>
            <a:p>
              <a:pPr>
                <a:buClrTx/>
                <a:buSzTx/>
                <a:buFontTx/>
                <a:buNone/>
              </a:pPr>
              <a:r>
                <a:rPr lang="en-US" sz="2000" i="0" dirty="0" smtClean="0">
                  <a:latin typeface="Arial" charset="0"/>
                </a:rPr>
                <a:t>Eye</a:t>
              </a:r>
              <a:endParaRPr lang="en-US" sz="2000" b="0" i="0" dirty="0">
                <a:latin typeface="Arial" charset="0"/>
              </a:endParaRPr>
            </a:p>
          </p:txBody>
        </p:sp>
        <p:sp>
          <p:nvSpPr>
            <p:cNvPr id="14" name="Text Box 35"/>
            <p:cNvSpPr txBox="1">
              <a:spLocks noChangeArrowheads="1"/>
            </p:cNvSpPr>
            <p:nvPr/>
          </p:nvSpPr>
          <p:spPr bwMode="auto">
            <a:xfrm>
              <a:off x="7315200" y="2049463"/>
              <a:ext cx="555235"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Rotis Sans Serif for Nokia" charset="0"/>
                  <a:ea typeface="ＭＳ Ｐゴシック" charset="0"/>
                </a:defRPr>
              </a:lvl1pPr>
              <a:lvl2pPr marL="571500" defTabSz="762000">
                <a:defRPr sz="2400">
                  <a:solidFill>
                    <a:schemeClr val="tx1"/>
                  </a:solidFill>
                  <a:latin typeface="Rotis Sans Serif for Nokia" charset="0"/>
                  <a:ea typeface="ＭＳ Ｐゴシック" charset="0"/>
                </a:defRPr>
              </a:lvl2pPr>
              <a:lvl3pPr marL="1143000" defTabSz="762000">
                <a:defRPr sz="2400">
                  <a:solidFill>
                    <a:schemeClr val="tx1"/>
                  </a:solidFill>
                  <a:latin typeface="Rotis Sans Serif for Nokia" charset="0"/>
                  <a:ea typeface="ＭＳ Ｐゴシック" charset="0"/>
                </a:defRPr>
              </a:lvl3pPr>
              <a:lvl4pPr marL="1714500" defTabSz="762000">
                <a:defRPr sz="2400">
                  <a:solidFill>
                    <a:schemeClr val="tx1"/>
                  </a:solidFill>
                  <a:latin typeface="Rotis Sans Serif for Nokia" charset="0"/>
                  <a:ea typeface="ＭＳ Ｐゴシック" charset="0"/>
                </a:defRPr>
              </a:lvl4pPr>
              <a:lvl5pPr marL="2286000" defTabSz="762000">
                <a:defRPr sz="2400">
                  <a:solidFill>
                    <a:schemeClr val="tx1"/>
                  </a:solidFill>
                  <a:latin typeface="Rotis Sans Serif for Nokia" charset="0"/>
                  <a:ea typeface="ＭＳ Ｐゴシック" charset="0"/>
                </a:defRPr>
              </a:lvl5pPr>
              <a:lvl6pPr marL="2743200" defTabSz="762000" eaLnBrk="0" fontAlgn="base" hangingPunct="0">
                <a:spcBef>
                  <a:spcPct val="0"/>
                </a:spcBef>
                <a:spcAft>
                  <a:spcPct val="0"/>
                </a:spcAft>
                <a:defRPr sz="2400">
                  <a:solidFill>
                    <a:schemeClr val="tx1"/>
                  </a:solidFill>
                  <a:latin typeface="Rotis Sans Serif for Nokia" charset="0"/>
                  <a:ea typeface="ＭＳ Ｐゴシック" charset="0"/>
                </a:defRPr>
              </a:lvl6pPr>
              <a:lvl7pPr marL="3200400" defTabSz="762000" eaLnBrk="0" fontAlgn="base" hangingPunct="0">
                <a:spcBef>
                  <a:spcPct val="0"/>
                </a:spcBef>
                <a:spcAft>
                  <a:spcPct val="0"/>
                </a:spcAft>
                <a:defRPr sz="2400">
                  <a:solidFill>
                    <a:schemeClr val="tx1"/>
                  </a:solidFill>
                  <a:latin typeface="Rotis Sans Serif for Nokia" charset="0"/>
                  <a:ea typeface="ＭＳ Ｐゴシック" charset="0"/>
                </a:defRPr>
              </a:lvl7pPr>
              <a:lvl8pPr marL="3657600" defTabSz="762000" eaLnBrk="0" fontAlgn="base" hangingPunct="0">
                <a:spcBef>
                  <a:spcPct val="0"/>
                </a:spcBef>
                <a:spcAft>
                  <a:spcPct val="0"/>
                </a:spcAft>
                <a:defRPr sz="2400">
                  <a:solidFill>
                    <a:schemeClr val="tx1"/>
                  </a:solidFill>
                  <a:latin typeface="Rotis Sans Serif for Nokia" charset="0"/>
                  <a:ea typeface="ＭＳ Ｐゴシック" charset="0"/>
                </a:defRPr>
              </a:lvl8pPr>
              <a:lvl9pPr marL="4114800" defTabSz="762000" eaLnBrk="0" fontAlgn="base" hangingPunct="0">
                <a:spcBef>
                  <a:spcPct val="0"/>
                </a:spcBef>
                <a:spcAft>
                  <a:spcPct val="0"/>
                </a:spcAft>
                <a:defRPr sz="2400">
                  <a:solidFill>
                    <a:schemeClr val="tx1"/>
                  </a:solidFill>
                  <a:latin typeface="Rotis Sans Serif for Nokia" charset="0"/>
                  <a:ea typeface="ＭＳ Ｐゴシック" charset="0"/>
                </a:defRPr>
              </a:lvl9pPr>
            </a:lstStyle>
            <a:p>
              <a:pPr>
                <a:buClrTx/>
                <a:buSzTx/>
                <a:buFontTx/>
                <a:buNone/>
              </a:pPr>
              <a:r>
                <a:rPr lang="en-US" sz="2000" i="0" dirty="0" err="1" smtClean="0">
                  <a:latin typeface="Arial" charset="0"/>
                </a:rPr>
                <a:t>Tgt</a:t>
              </a:r>
              <a:endParaRPr lang="en-US" sz="2000" b="0" i="0" dirty="0">
                <a:latin typeface="Arial" charset="0"/>
              </a:endParaRPr>
            </a:p>
          </p:txBody>
        </p:sp>
        <p:sp>
          <p:nvSpPr>
            <p:cNvPr id="15" name="Line 36"/>
            <p:cNvSpPr>
              <a:spLocks noChangeShapeType="1"/>
            </p:cNvSpPr>
            <p:nvPr/>
          </p:nvSpPr>
          <p:spPr bwMode="auto">
            <a:xfrm flipV="1">
              <a:off x="8458200" y="1371600"/>
              <a:ext cx="0" cy="958850"/>
            </a:xfrm>
            <a:prstGeom prst="line">
              <a:avLst/>
            </a:prstGeom>
            <a:noFill/>
            <a:ln w="3175">
              <a:solidFill>
                <a:srgbClr val="A9A9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Line 37"/>
            <p:cNvSpPr>
              <a:spLocks noChangeShapeType="1"/>
            </p:cNvSpPr>
            <p:nvPr/>
          </p:nvSpPr>
          <p:spPr bwMode="auto">
            <a:xfrm flipV="1">
              <a:off x="8458200" y="2286000"/>
              <a:ext cx="533400" cy="76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Line 38"/>
            <p:cNvSpPr>
              <a:spLocks noChangeShapeType="1"/>
            </p:cNvSpPr>
            <p:nvPr/>
          </p:nvSpPr>
          <p:spPr bwMode="auto">
            <a:xfrm flipH="1" flipV="1">
              <a:off x="8382000" y="1828800"/>
              <a:ext cx="762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Line 39"/>
            <p:cNvSpPr>
              <a:spLocks noChangeShapeType="1"/>
            </p:cNvSpPr>
            <p:nvPr/>
          </p:nvSpPr>
          <p:spPr bwMode="auto">
            <a:xfrm flipV="1">
              <a:off x="8458200" y="2057400"/>
              <a:ext cx="22860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Text Box 40"/>
            <p:cNvSpPr txBox="1">
              <a:spLocks noChangeArrowheads="1"/>
            </p:cNvSpPr>
            <p:nvPr/>
          </p:nvSpPr>
          <p:spPr bwMode="auto">
            <a:xfrm>
              <a:off x="8518525" y="1179513"/>
              <a:ext cx="512530"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Rotis Sans Serif for Nokia" charset="0"/>
                  <a:ea typeface="ＭＳ Ｐゴシック" charset="0"/>
                </a:defRPr>
              </a:lvl1pPr>
              <a:lvl2pPr marL="571500" defTabSz="762000">
                <a:defRPr sz="2400">
                  <a:solidFill>
                    <a:schemeClr val="tx1"/>
                  </a:solidFill>
                  <a:latin typeface="Rotis Sans Serif for Nokia" charset="0"/>
                  <a:ea typeface="ＭＳ Ｐゴシック" charset="0"/>
                </a:defRPr>
              </a:lvl2pPr>
              <a:lvl3pPr marL="1143000" defTabSz="762000">
                <a:defRPr sz="2400">
                  <a:solidFill>
                    <a:schemeClr val="tx1"/>
                  </a:solidFill>
                  <a:latin typeface="Rotis Sans Serif for Nokia" charset="0"/>
                  <a:ea typeface="ＭＳ Ｐゴシック" charset="0"/>
                </a:defRPr>
              </a:lvl3pPr>
              <a:lvl4pPr marL="1714500" defTabSz="762000">
                <a:defRPr sz="2400">
                  <a:solidFill>
                    <a:schemeClr val="tx1"/>
                  </a:solidFill>
                  <a:latin typeface="Rotis Sans Serif for Nokia" charset="0"/>
                  <a:ea typeface="ＭＳ Ｐゴシック" charset="0"/>
                </a:defRPr>
              </a:lvl4pPr>
              <a:lvl5pPr marL="2286000" defTabSz="762000">
                <a:defRPr sz="2400">
                  <a:solidFill>
                    <a:schemeClr val="tx1"/>
                  </a:solidFill>
                  <a:latin typeface="Rotis Sans Serif for Nokia" charset="0"/>
                  <a:ea typeface="ＭＳ Ｐゴシック" charset="0"/>
                </a:defRPr>
              </a:lvl5pPr>
              <a:lvl6pPr marL="2743200" defTabSz="762000" eaLnBrk="0" fontAlgn="base" hangingPunct="0">
                <a:spcBef>
                  <a:spcPct val="0"/>
                </a:spcBef>
                <a:spcAft>
                  <a:spcPct val="0"/>
                </a:spcAft>
                <a:defRPr sz="2400">
                  <a:solidFill>
                    <a:schemeClr val="tx1"/>
                  </a:solidFill>
                  <a:latin typeface="Rotis Sans Serif for Nokia" charset="0"/>
                  <a:ea typeface="ＭＳ Ｐゴシック" charset="0"/>
                </a:defRPr>
              </a:lvl6pPr>
              <a:lvl7pPr marL="3200400" defTabSz="762000" eaLnBrk="0" fontAlgn="base" hangingPunct="0">
                <a:spcBef>
                  <a:spcPct val="0"/>
                </a:spcBef>
                <a:spcAft>
                  <a:spcPct val="0"/>
                </a:spcAft>
                <a:defRPr sz="2400">
                  <a:solidFill>
                    <a:schemeClr val="tx1"/>
                  </a:solidFill>
                  <a:latin typeface="Rotis Sans Serif for Nokia" charset="0"/>
                  <a:ea typeface="ＭＳ Ｐゴシック" charset="0"/>
                </a:defRPr>
              </a:lvl7pPr>
              <a:lvl8pPr marL="3657600" defTabSz="762000" eaLnBrk="0" fontAlgn="base" hangingPunct="0">
                <a:spcBef>
                  <a:spcPct val="0"/>
                </a:spcBef>
                <a:spcAft>
                  <a:spcPct val="0"/>
                </a:spcAft>
                <a:defRPr sz="2400">
                  <a:solidFill>
                    <a:schemeClr val="tx1"/>
                  </a:solidFill>
                  <a:latin typeface="Rotis Sans Serif for Nokia" charset="0"/>
                  <a:ea typeface="ＭＳ Ｐゴシック" charset="0"/>
                </a:defRPr>
              </a:lvl8pPr>
              <a:lvl9pPr marL="4114800" defTabSz="762000" eaLnBrk="0" fontAlgn="base" hangingPunct="0">
                <a:spcBef>
                  <a:spcPct val="0"/>
                </a:spcBef>
                <a:spcAft>
                  <a:spcPct val="0"/>
                </a:spcAft>
                <a:defRPr sz="2400">
                  <a:solidFill>
                    <a:schemeClr val="tx1"/>
                  </a:solidFill>
                  <a:latin typeface="Rotis Sans Serif for Nokia" charset="0"/>
                  <a:ea typeface="ＭＳ Ｐゴシック" charset="0"/>
                </a:defRPr>
              </a:lvl9pPr>
            </a:lstStyle>
            <a:p>
              <a:pPr>
                <a:buClrTx/>
                <a:buSzTx/>
                <a:buFontTx/>
                <a:buNone/>
              </a:pPr>
              <a:r>
                <a:rPr lang="en-US" sz="2000" i="0" dirty="0" smtClean="0">
                  <a:latin typeface="Arial" charset="0"/>
                </a:rPr>
                <a:t>Up</a:t>
              </a:r>
              <a:endParaRPr lang="en-US" sz="2000" i="0" dirty="0">
                <a:latin typeface="Arial" charset="0"/>
              </a:endParaRPr>
            </a:p>
          </p:txBody>
        </p:sp>
        <p:sp>
          <p:nvSpPr>
            <p:cNvPr id="20" name="Oval 41"/>
            <p:cNvSpPr>
              <a:spLocks noChangeArrowheads="1"/>
            </p:cNvSpPr>
            <p:nvPr/>
          </p:nvSpPr>
          <p:spPr bwMode="auto">
            <a:xfrm>
              <a:off x="8424863" y="2314575"/>
              <a:ext cx="76200" cy="7620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762000">
                <a:buClrTx/>
                <a:buSzTx/>
                <a:buFontTx/>
                <a:buNone/>
              </a:pPr>
              <a:endParaRPr lang="en-US" sz="2000" i="0">
                <a:latin typeface="Arial" charset="0"/>
              </a:endParaRPr>
            </a:p>
          </p:txBody>
        </p:sp>
        <p:sp>
          <p:nvSpPr>
            <p:cNvPr id="21" name="Text Box 42"/>
            <p:cNvSpPr txBox="1">
              <a:spLocks noChangeArrowheads="1"/>
            </p:cNvSpPr>
            <p:nvPr/>
          </p:nvSpPr>
          <p:spPr bwMode="auto">
            <a:xfrm>
              <a:off x="8609013" y="1744663"/>
              <a:ext cx="325730"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Rotis Sans Serif for Nokia" charset="0"/>
                  <a:ea typeface="ＭＳ Ｐゴシック" charset="0"/>
                </a:defRPr>
              </a:lvl1pPr>
              <a:lvl2pPr marL="571500" defTabSz="762000">
                <a:defRPr sz="2400">
                  <a:solidFill>
                    <a:schemeClr val="tx1"/>
                  </a:solidFill>
                  <a:latin typeface="Rotis Sans Serif for Nokia" charset="0"/>
                  <a:ea typeface="ＭＳ Ｐゴシック" charset="0"/>
                </a:defRPr>
              </a:lvl2pPr>
              <a:lvl3pPr marL="1143000" defTabSz="762000">
                <a:defRPr sz="2400">
                  <a:solidFill>
                    <a:schemeClr val="tx1"/>
                  </a:solidFill>
                  <a:latin typeface="Rotis Sans Serif for Nokia" charset="0"/>
                  <a:ea typeface="ＭＳ Ｐゴシック" charset="0"/>
                </a:defRPr>
              </a:lvl3pPr>
              <a:lvl4pPr marL="1714500" defTabSz="762000">
                <a:defRPr sz="2400">
                  <a:solidFill>
                    <a:schemeClr val="tx1"/>
                  </a:solidFill>
                  <a:latin typeface="Rotis Sans Serif for Nokia" charset="0"/>
                  <a:ea typeface="ＭＳ Ｐゴシック" charset="0"/>
                </a:defRPr>
              </a:lvl4pPr>
              <a:lvl5pPr marL="2286000" defTabSz="762000">
                <a:defRPr sz="2400">
                  <a:solidFill>
                    <a:schemeClr val="tx1"/>
                  </a:solidFill>
                  <a:latin typeface="Rotis Sans Serif for Nokia" charset="0"/>
                  <a:ea typeface="ＭＳ Ｐゴシック" charset="0"/>
                </a:defRPr>
              </a:lvl5pPr>
              <a:lvl6pPr marL="2743200" defTabSz="762000" eaLnBrk="0" fontAlgn="base" hangingPunct="0">
                <a:spcBef>
                  <a:spcPct val="0"/>
                </a:spcBef>
                <a:spcAft>
                  <a:spcPct val="0"/>
                </a:spcAft>
                <a:defRPr sz="2400">
                  <a:solidFill>
                    <a:schemeClr val="tx1"/>
                  </a:solidFill>
                  <a:latin typeface="Rotis Sans Serif for Nokia" charset="0"/>
                  <a:ea typeface="ＭＳ Ｐゴシック" charset="0"/>
                </a:defRPr>
              </a:lvl6pPr>
              <a:lvl7pPr marL="3200400" defTabSz="762000" eaLnBrk="0" fontAlgn="base" hangingPunct="0">
                <a:spcBef>
                  <a:spcPct val="0"/>
                </a:spcBef>
                <a:spcAft>
                  <a:spcPct val="0"/>
                </a:spcAft>
                <a:defRPr sz="2400">
                  <a:solidFill>
                    <a:schemeClr val="tx1"/>
                  </a:solidFill>
                  <a:latin typeface="Rotis Sans Serif for Nokia" charset="0"/>
                  <a:ea typeface="ＭＳ Ｐゴシック" charset="0"/>
                </a:defRPr>
              </a:lvl7pPr>
              <a:lvl8pPr marL="3657600" defTabSz="762000" eaLnBrk="0" fontAlgn="base" hangingPunct="0">
                <a:spcBef>
                  <a:spcPct val="0"/>
                </a:spcBef>
                <a:spcAft>
                  <a:spcPct val="0"/>
                </a:spcAft>
                <a:defRPr sz="2400">
                  <a:solidFill>
                    <a:schemeClr val="tx1"/>
                  </a:solidFill>
                  <a:latin typeface="Rotis Sans Serif for Nokia" charset="0"/>
                  <a:ea typeface="ＭＳ Ｐゴシック" charset="0"/>
                </a:defRPr>
              </a:lvl8pPr>
              <a:lvl9pPr marL="4114800" defTabSz="762000" eaLnBrk="0" fontAlgn="base" hangingPunct="0">
                <a:spcBef>
                  <a:spcPct val="0"/>
                </a:spcBef>
                <a:spcAft>
                  <a:spcPct val="0"/>
                </a:spcAft>
                <a:defRPr sz="2400">
                  <a:solidFill>
                    <a:schemeClr val="tx1"/>
                  </a:solidFill>
                  <a:latin typeface="Rotis Sans Serif for Nokia" charset="0"/>
                  <a:ea typeface="ＭＳ Ｐゴシック" charset="0"/>
                </a:defRPr>
              </a:lvl9pPr>
            </a:lstStyle>
            <a:p>
              <a:pPr>
                <a:buClrTx/>
                <a:buSzTx/>
                <a:buFontTx/>
                <a:buNone/>
              </a:pPr>
              <a:r>
                <a:rPr lang="en-US" sz="2000" i="0">
                  <a:latin typeface="Arial" charset="0"/>
                </a:rPr>
                <a:t>x</a:t>
              </a:r>
              <a:endParaRPr lang="en-US" sz="2000" b="0" i="0">
                <a:latin typeface="Arial" charset="0"/>
              </a:endParaRPr>
            </a:p>
          </p:txBody>
        </p:sp>
        <p:sp>
          <p:nvSpPr>
            <p:cNvPr id="22" name="Text Box 43"/>
            <p:cNvSpPr txBox="1">
              <a:spLocks noChangeArrowheads="1"/>
            </p:cNvSpPr>
            <p:nvPr/>
          </p:nvSpPr>
          <p:spPr bwMode="auto">
            <a:xfrm>
              <a:off x="8085138" y="1820863"/>
              <a:ext cx="325730"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Rotis Sans Serif for Nokia" charset="0"/>
                  <a:ea typeface="ＭＳ Ｐゴシック" charset="0"/>
                </a:defRPr>
              </a:lvl1pPr>
              <a:lvl2pPr marL="571500" defTabSz="762000">
                <a:defRPr sz="2400">
                  <a:solidFill>
                    <a:schemeClr val="tx1"/>
                  </a:solidFill>
                  <a:latin typeface="Rotis Sans Serif for Nokia" charset="0"/>
                  <a:ea typeface="ＭＳ Ｐゴシック" charset="0"/>
                </a:defRPr>
              </a:lvl2pPr>
              <a:lvl3pPr marL="1143000" defTabSz="762000">
                <a:defRPr sz="2400">
                  <a:solidFill>
                    <a:schemeClr val="tx1"/>
                  </a:solidFill>
                  <a:latin typeface="Rotis Sans Serif for Nokia" charset="0"/>
                  <a:ea typeface="ＭＳ Ｐゴシック" charset="0"/>
                </a:defRPr>
              </a:lvl3pPr>
              <a:lvl4pPr marL="1714500" defTabSz="762000">
                <a:defRPr sz="2400">
                  <a:solidFill>
                    <a:schemeClr val="tx1"/>
                  </a:solidFill>
                  <a:latin typeface="Rotis Sans Serif for Nokia" charset="0"/>
                  <a:ea typeface="ＭＳ Ｐゴシック" charset="0"/>
                </a:defRPr>
              </a:lvl4pPr>
              <a:lvl5pPr marL="2286000" defTabSz="762000">
                <a:defRPr sz="2400">
                  <a:solidFill>
                    <a:schemeClr val="tx1"/>
                  </a:solidFill>
                  <a:latin typeface="Rotis Sans Serif for Nokia" charset="0"/>
                  <a:ea typeface="ＭＳ Ｐゴシック" charset="0"/>
                </a:defRPr>
              </a:lvl5pPr>
              <a:lvl6pPr marL="2743200" defTabSz="762000" eaLnBrk="0" fontAlgn="base" hangingPunct="0">
                <a:spcBef>
                  <a:spcPct val="0"/>
                </a:spcBef>
                <a:spcAft>
                  <a:spcPct val="0"/>
                </a:spcAft>
                <a:defRPr sz="2400">
                  <a:solidFill>
                    <a:schemeClr val="tx1"/>
                  </a:solidFill>
                  <a:latin typeface="Rotis Sans Serif for Nokia" charset="0"/>
                  <a:ea typeface="ＭＳ Ｐゴシック" charset="0"/>
                </a:defRPr>
              </a:lvl6pPr>
              <a:lvl7pPr marL="3200400" defTabSz="762000" eaLnBrk="0" fontAlgn="base" hangingPunct="0">
                <a:spcBef>
                  <a:spcPct val="0"/>
                </a:spcBef>
                <a:spcAft>
                  <a:spcPct val="0"/>
                </a:spcAft>
                <a:defRPr sz="2400">
                  <a:solidFill>
                    <a:schemeClr val="tx1"/>
                  </a:solidFill>
                  <a:latin typeface="Rotis Sans Serif for Nokia" charset="0"/>
                  <a:ea typeface="ＭＳ Ｐゴシック" charset="0"/>
                </a:defRPr>
              </a:lvl7pPr>
              <a:lvl8pPr marL="3657600" defTabSz="762000" eaLnBrk="0" fontAlgn="base" hangingPunct="0">
                <a:spcBef>
                  <a:spcPct val="0"/>
                </a:spcBef>
                <a:spcAft>
                  <a:spcPct val="0"/>
                </a:spcAft>
                <a:defRPr sz="2400">
                  <a:solidFill>
                    <a:schemeClr val="tx1"/>
                  </a:solidFill>
                  <a:latin typeface="Rotis Sans Serif for Nokia" charset="0"/>
                  <a:ea typeface="ＭＳ Ｐゴシック" charset="0"/>
                </a:defRPr>
              </a:lvl8pPr>
              <a:lvl9pPr marL="4114800" defTabSz="762000" eaLnBrk="0" fontAlgn="base" hangingPunct="0">
                <a:spcBef>
                  <a:spcPct val="0"/>
                </a:spcBef>
                <a:spcAft>
                  <a:spcPct val="0"/>
                </a:spcAft>
                <a:defRPr sz="2400">
                  <a:solidFill>
                    <a:schemeClr val="tx1"/>
                  </a:solidFill>
                  <a:latin typeface="Rotis Sans Serif for Nokia" charset="0"/>
                  <a:ea typeface="ＭＳ Ｐゴシック" charset="0"/>
                </a:defRPr>
              </a:lvl9pPr>
            </a:lstStyle>
            <a:p>
              <a:pPr>
                <a:buClrTx/>
                <a:buSzTx/>
                <a:buFontTx/>
                <a:buNone/>
              </a:pPr>
              <a:r>
                <a:rPr lang="en-US" sz="2000" i="0">
                  <a:latin typeface="Arial" charset="0"/>
                </a:rPr>
                <a:t>y</a:t>
              </a:r>
              <a:endParaRPr lang="en-US" sz="2000" b="0" i="0">
                <a:latin typeface="Arial" charset="0"/>
              </a:endParaRPr>
            </a:p>
          </p:txBody>
        </p:sp>
        <p:sp>
          <p:nvSpPr>
            <p:cNvPr id="23" name="Text Box 44"/>
            <p:cNvSpPr txBox="1">
              <a:spLocks noChangeArrowheads="1"/>
            </p:cNvSpPr>
            <p:nvPr/>
          </p:nvSpPr>
          <p:spPr bwMode="auto">
            <a:xfrm>
              <a:off x="8839200" y="2292350"/>
              <a:ext cx="312906"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Rotis Sans Serif for Nokia" charset="0"/>
                  <a:ea typeface="ＭＳ Ｐゴシック" charset="0"/>
                </a:defRPr>
              </a:lvl1pPr>
              <a:lvl2pPr marL="571500" defTabSz="762000">
                <a:defRPr sz="2400">
                  <a:solidFill>
                    <a:schemeClr val="tx1"/>
                  </a:solidFill>
                  <a:latin typeface="Rotis Sans Serif for Nokia" charset="0"/>
                  <a:ea typeface="ＭＳ Ｐゴシック" charset="0"/>
                </a:defRPr>
              </a:lvl2pPr>
              <a:lvl3pPr marL="1143000" defTabSz="762000">
                <a:defRPr sz="2400">
                  <a:solidFill>
                    <a:schemeClr val="tx1"/>
                  </a:solidFill>
                  <a:latin typeface="Rotis Sans Serif for Nokia" charset="0"/>
                  <a:ea typeface="ＭＳ Ｐゴシック" charset="0"/>
                </a:defRPr>
              </a:lvl3pPr>
              <a:lvl4pPr marL="1714500" defTabSz="762000">
                <a:defRPr sz="2400">
                  <a:solidFill>
                    <a:schemeClr val="tx1"/>
                  </a:solidFill>
                  <a:latin typeface="Rotis Sans Serif for Nokia" charset="0"/>
                  <a:ea typeface="ＭＳ Ｐゴシック" charset="0"/>
                </a:defRPr>
              </a:lvl4pPr>
              <a:lvl5pPr marL="2286000" defTabSz="762000">
                <a:defRPr sz="2400">
                  <a:solidFill>
                    <a:schemeClr val="tx1"/>
                  </a:solidFill>
                  <a:latin typeface="Rotis Sans Serif for Nokia" charset="0"/>
                  <a:ea typeface="ＭＳ Ｐゴシック" charset="0"/>
                </a:defRPr>
              </a:lvl5pPr>
              <a:lvl6pPr marL="2743200" defTabSz="762000" eaLnBrk="0" fontAlgn="base" hangingPunct="0">
                <a:spcBef>
                  <a:spcPct val="0"/>
                </a:spcBef>
                <a:spcAft>
                  <a:spcPct val="0"/>
                </a:spcAft>
                <a:defRPr sz="2400">
                  <a:solidFill>
                    <a:schemeClr val="tx1"/>
                  </a:solidFill>
                  <a:latin typeface="Rotis Sans Serif for Nokia" charset="0"/>
                  <a:ea typeface="ＭＳ Ｐゴシック" charset="0"/>
                </a:defRPr>
              </a:lvl6pPr>
              <a:lvl7pPr marL="3200400" defTabSz="762000" eaLnBrk="0" fontAlgn="base" hangingPunct="0">
                <a:spcBef>
                  <a:spcPct val="0"/>
                </a:spcBef>
                <a:spcAft>
                  <a:spcPct val="0"/>
                </a:spcAft>
                <a:defRPr sz="2400">
                  <a:solidFill>
                    <a:schemeClr val="tx1"/>
                  </a:solidFill>
                  <a:latin typeface="Rotis Sans Serif for Nokia" charset="0"/>
                  <a:ea typeface="ＭＳ Ｐゴシック" charset="0"/>
                </a:defRPr>
              </a:lvl7pPr>
              <a:lvl8pPr marL="3657600" defTabSz="762000" eaLnBrk="0" fontAlgn="base" hangingPunct="0">
                <a:spcBef>
                  <a:spcPct val="0"/>
                </a:spcBef>
                <a:spcAft>
                  <a:spcPct val="0"/>
                </a:spcAft>
                <a:defRPr sz="2400">
                  <a:solidFill>
                    <a:schemeClr val="tx1"/>
                  </a:solidFill>
                  <a:latin typeface="Rotis Sans Serif for Nokia" charset="0"/>
                  <a:ea typeface="ＭＳ Ｐゴシック" charset="0"/>
                </a:defRPr>
              </a:lvl8pPr>
              <a:lvl9pPr marL="4114800" defTabSz="762000" eaLnBrk="0" fontAlgn="base" hangingPunct="0">
                <a:spcBef>
                  <a:spcPct val="0"/>
                </a:spcBef>
                <a:spcAft>
                  <a:spcPct val="0"/>
                </a:spcAft>
                <a:defRPr sz="2400">
                  <a:solidFill>
                    <a:schemeClr val="tx1"/>
                  </a:solidFill>
                  <a:latin typeface="Rotis Sans Serif for Nokia" charset="0"/>
                  <a:ea typeface="ＭＳ Ｐゴシック" charset="0"/>
                </a:defRPr>
              </a:lvl9pPr>
            </a:lstStyle>
            <a:p>
              <a:pPr>
                <a:buClrTx/>
                <a:buSzTx/>
                <a:buFontTx/>
                <a:buNone/>
              </a:pPr>
              <a:r>
                <a:rPr lang="en-US" sz="2000" i="0">
                  <a:latin typeface="Arial" charset="0"/>
                </a:rPr>
                <a:t>z</a:t>
              </a:r>
              <a:endParaRPr lang="en-US" sz="2000" b="0" i="0">
                <a:latin typeface="Arial" charset="0"/>
              </a:endParaRPr>
            </a:p>
          </p:txBody>
        </p:sp>
        <p:sp>
          <p:nvSpPr>
            <p:cNvPr id="24" name="Text Box 45"/>
            <p:cNvSpPr txBox="1">
              <a:spLocks noChangeArrowheads="1"/>
            </p:cNvSpPr>
            <p:nvPr/>
          </p:nvSpPr>
          <p:spPr bwMode="auto">
            <a:xfrm>
              <a:off x="7543800" y="3505200"/>
              <a:ext cx="2075689" cy="582211"/>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defTabSz="762000">
                <a:defRPr sz="2400">
                  <a:solidFill>
                    <a:schemeClr val="tx1"/>
                  </a:solidFill>
                  <a:latin typeface="Rotis Sans Serif for Nokia" charset="0"/>
                  <a:ea typeface="ＭＳ Ｐゴシック" charset="0"/>
                </a:defRPr>
              </a:lvl1pPr>
              <a:lvl2pPr marL="571500" defTabSz="762000">
                <a:defRPr sz="2400">
                  <a:solidFill>
                    <a:schemeClr val="tx1"/>
                  </a:solidFill>
                  <a:latin typeface="Rotis Sans Serif for Nokia" charset="0"/>
                  <a:ea typeface="ＭＳ Ｐゴシック" charset="0"/>
                </a:defRPr>
              </a:lvl2pPr>
              <a:lvl3pPr marL="1143000" defTabSz="762000">
                <a:defRPr sz="2400">
                  <a:solidFill>
                    <a:schemeClr val="tx1"/>
                  </a:solidFill>
                  <a:latin typeface="Rotis Sans Serif for Nokia" charset="0"/>
                  <a:ea typeface="ＭＳ Ｐゴシック" charset="0"/>
                </a:defRPr>
              </a:lvl3pPr>
              <a:lvl4pPr marL="1714500" defTabSz="762000">
                <a:defRPr sz="2400">
                  <a:solidFill>
                    <a:schemeClr val="tx1"/>
                  </a:solidFill>
                  <a:latin typeface="Rotis Sans Serif for Nokia" charset="0"/>
                  <a:ea typeface="ＭＳ Ｐゴシック" charset="0"/>
                </a:defRPr>
              </a:lvl4pPr>
              <a:lvl5pPr marL="2286000" defTabSz="762000">
                <a:defRPr sz="2400">
                  <a:solidFill>
                    <a:schemeClr val="tx1"/>
                  </a:solidFill>
                  <a:latin typeface="Rotis Sans Serif for Nokia" charset="0"/>
                  <a:ea typeface="ＭＳ Ｐゴシック" charset="0"/>
                </a:defRPr>
              </a:lvl5pPr>
              <a:lvl6pPr marL="2743200" defTabSz="762000" eaLnBrk="0" fontAlgn="base" hangingPunct="0">
                <a:spcBef>
                  <a:spcPct val="0"/>
                </a:spcBef>
                <a:spcAft>
                  <a:spcPct val="0"/>
                </a:spcAft>
                <a:defRPr sz="2400">
                  <a:solidFill>
                    <a:schemeClr val="tx1"/>
                  </a:solidFill>
                  <a:latin typeface="Rotis Sans Serif for Nokia" charset="0"/>
                  <a:ea typeface="ＭＳ Ｐゴシック" charset="0"/>
                </a:defRPr>
              </a:lvl6pPr>
              <a:lvl7pPr marL="3200400" defTabSz="762000" eaLnBrk="0" fontAlgn="base" hangingPunct="0">
                <a:spcBef>
                  <a:spcPct val="0"/>
                </a:spcBef>
                <a:spcAft>
                  <a:spcPct val="0"/>
                </a:spcAft>
                <a:defRPr sz="2400">
                  <a:solidFill>
                    <a:schemeClr val="tx1"/>
                  </a:solidFill>
                  <a:latin typeface="Rotis Sans Serif for Nokia" charset="0"/>
                  <a:ea typeface="ＭＳ Ｐゴシック" charset="0"/>
                </a:defRPr>
              </a:lvl7pPr>
              <a:lvl8pPr marL="3657600" defTabSz="762000" eaLnBrk="0" fontAlgn="base" hangingPunct="0">
                <a:spcBef>
                  <a:spcPct val="0"/>
                </a:spcBef>
                <a:spcAft>
                  <a:spcPct val="0"/>
                </a:spcAft>
                <a:defRPr sz="2400">
                  <a:solidFill>
                    <a:schemeClr val="tx1"/>
                  </a:solidFill>
                  <a:latin typeface="Rotis Sans Serif for Nokia" charset="0"/>
                  <a:ea typeface="ＭＳ Ｐゴシック" charset="0"/>
                </a:defRPr>
              </a:lvl8pPr>
              <a:lvl9pPr marL="4114800" defTabSz="762000" eaLnBrk="0" fontAlgn="base" hangingPunct="0">
                <a:spcBef>
                  <a:spcPct val="0"/>
                </a:spcBef>
                <a:spcAft>
                  <a:spcPct val="0"/>
                </a:spcAft>
                <a:defRPr sz="2400">
                  <a:solidFill>
                    <a:schemeClr val="tx1"/>
                  </a:solidFill>
                  <a:latin typeface="Rotis Sans Serif for Nokia" charset="0"/>
                  <a:ea typeface="ＭＳ Ｐゴシック" charset="0"/>
                </a:defRPr>
              </a:lvl9pPr>
            </a:lstStyle>
            <a:p>
              <a:pPr>
                <a:buFontTx/>
                <a:buNone/>
              </a:pPr>
              <a:r>
                <a:rPr lang="en-US" sz="1600" i="0" dirty="0">
                  <a:latin typeface="Arial" charset="0"/>
                </a:rPr>
                <a:t>xyz – camera </a:t>
              </a:r>
              <a:r>
                <a:rPr lang="en-US" sz="1600" i="0" dirty="0" err="1">
                  <a:latin typeface="Arial" charset="0"/>
                </a:rPr>
                <a:t>coords</a:t>
              </a:r>
              <a:endParaRPr lang="en-US" sz="1600" i="0" dirty="0">
                <a:latin typeface="Arial" charset="0"/>
              </a:endParaRPr>
            </a:p>
            <a:p>
              <a:pPr>
                <a:buFontTx/>
                <a:buNone/>
              </a:pPr>
              <a:r>
                <a:rPr lang="en-US" sz="1600" i="0" dirty="0">
                  <a:latin typeface="TypoUpright BT" charset="0"/>
                </a:rPr>
                <a:t>XYZ</a:t>
              </a:r>
              <a:r>
                <a:rPr lang="en-US" sz="1600" i="0" dirty="0"/>
                <a:t> </a:t>
              </a:r>
              <a:r>
                <a:rPr lang="en-US" sz="1600" i="0" dirty="0">
                  <a:latin typeface="Arial" charset="0"/>
                </a:rPr>
                <a:t>– world </a:t>
              </a:r>
              <a:r>
                <a:rPr lang="en-US" sz="1600" i="0" dirty="0" err="1">
                  <a:latin typeface="Arial" charset="0"/>
                </a:rPr>
                <a:t>coords</a:t>
              </a:r>
              <a:endParaRPr lang="en-US" sz="1600" i="0" dirty="0">
                <a:latin typeface="Arial" charset="0"/>
              </a:endParaRPr>
            </a:p>
          </p:txBody>
        </p:sp>
      </p:grpSp>
      <p:pic>
        <p:nvPicPr>
          <p:cNvPr id="4" name="Picture 3" descr="Screen Shot 2012-09-19 at 15.34.06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459" y="0"/>
            <a:ext cx="4738541" cy="3010368"/>
          </a:xfrm>
          <a:prstGeom prst="rect">
            <a:avLst/>
          </a:prstGeom>
        </p:spPr>
      </p:pic>
      <p:pic>
        <p:nvPicPr>
          <p:cNvPr id="29" name="Picture 28" descr="Screen Shot 2012-09-19 at 22.34.35 .png"/>
          <p:cNvPicPr>
            <a:picLocks noChangeAspect="1"/>
          </p:cNvPicPr>
          <p:nvPr/>
        </p:nvPicPr>
        <p:blipFill rotWithShape="1">
          <a:blip r:embed="rId4">
            <a:extLst>
              <a:ext uri="{28A0092B-C50C-407E-A947-70E740481C1C}">
                <a14:useLocalDpi xmlns:a14="http://schemas.microsoft.com/office/drawing/2010/main" val="0"/>
              </a:ext>
            </a:extLst>
          </a:blip>
          <a:srcRect l="10222" t="44537" r="-8954" b="47634"/>
          <a:stretch/>
        </p:blipFill>
        <p:spPr>
          <a:xfrm>
            <a:off x="738274" y="3076956"/>
            <a:ext cx="7059168" cy="466344"/>
          </a:xfrm>
          <a:prstGeom prst="rect">
            <a:avLst/>
          </a:prstGeom>
        </p:spPr>
      </p:pic>
    </p:spTree>
    <p:extLst>
      <p:ext uri="{BB962C8B-B14F-4D97-AF65-F5344CB8AC3E}">
        <p14:creationId xmlns:p14="http://schemas.microsoft.com/office/powerpoint/2010/main" val="33895268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matrix to the </a:t>
            </a:r>
            <a:r>
              <a:rPr lang="en-US" dirty="0" err="1" smtClean="0"/>
              <a:t>shader</a:t>
            </a:r>
            <a:endParaRPr lang="en-US" dirty="0"/>
          </a:p>
        </p:txBody>
      </p:sp>
      <p:pic>
        <p:nvPicPr>
          <p:cNvPr id="6" name="Picture 5" descr="Screen Shot 2012-09-19 at 22.37.43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559" y="938939"/>
            <a:ext cx="6235700" cy="3098800"/>
          </a:xfrm>
          <a:prstGeom prst="rect">
            <a:avLst/>
          </a:prstGeom>
        </p:spPr>
      </p:pic>
    </p:spTree>
    <p:extLst>
      <p:ext uri="{BB962C8B-B14F-4D97-AF65-F5344CB8AC3E}">
        <p14:creationId xmlns:p14="http://schemas.microsoft.com/office/powerpoint/2010/main" val="657141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matrix to the </a:t>
            </a:r>
            <a:r>
              <a:rPr lang="en-US" dirty="0" err="1" smtClean="0"/>
              <a:t>shader</a:t>
            </a:r>
            <a:r>
              <a:rPr lang="en-US" dirty="0" smtClean="0"/>
              <a:t> and draw()</a:t>
            </a:r>
            <a:endParaRPr lang="en-US" dirty="0"/>
          </a:p>
        </p:txBody>
      </p:sp>
      <p:pic>
        <p:nvPicPr>
          <p:cNvPr id="6" name="Picture 5" descr="Screen Shot 2012-09-19 at 22.37.43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559" y="938939"/>
            <a:ext cx="6235700" cy="3098800"/>
          </a:xfrm>
          <a:prstGeom prst="rect">
            <a:avLst/>
          </a:prstGeom>
        </p:spPr>
      </p:pic>
      <p:pic>
        <p:nvPicPr>
          <p:cNvPr id="7" name="Picture 6" descr="Screen Shot 2012-09-19 at 15.23.30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216280"/>
            <a:ext cx="7162800" cy="2527300"/>
          </a:xfrm>
          <a:prstGeom prst="rect">
            <a:avLst/>
          </a:prstGeom>
        </p:spPr>
      </p:pic>
    </p:spTree>
    <p:extLst>
      <p:ext uri="{BB962C8B-B14F-4D97-AF65-F5344CB8AC3E}">
        <p14:creationId xmlns:p14="http://schemas.microsoft.com/office/powerpoint/2010/main" val="25687572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2012-09-20-16-32-21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889000"/>
            <a:ext cx="8128000" cy="5080000"/>
          </a:xfrm>
          <a:prstGeom prst="rect">
            <a:avLst/>
          </a:prstGeom>
        </p:spPr>
      </p:pic>
    </p:spTree>
    <p:extLst>
      <p:ext uri="{BB962C8B-B14F-4D97-AF65-F5344CB8AC3E}">
        <p14:creationId xmlns:p14="http://schemas.microsoft.com/office/powerpoint/2010/main" val="29110166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motion</a:t>
            </a:r>
            <a:endParaRPr lang="en-US" dirty="0"/>
          </a:p>
        </p:txBody>
      </p:sp>
      <p:pic>
        <p:nvPicPr>
          <p:cNvPr id="4" name="Picture 3" descr="Screen Shot 2012-09-19 at 20.42.40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1964064"/>
            <a:ext cx="7112000" cy="4165600"/>
          </a:xfrm>
          <a:prstGeom prst="rect">
            <a:avLst/>
          </a:prstGeom>
        </p:spPr>
      </p:pic>
      <p:sp>
        <p:nvSpPr>
          <p:cNvPr id="5" name="Rectangle 4"/>
          <p:cNvSpPr/>
          <p:nvPr/>
        </p:nvSpPr>
        <p:spPr>
          <a:xfrm>
            <a:off x="1118755" y="1986948"/>
            <a:ext cx="4555845" cy="324319"/>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454207" y="3844193"/>
            <a:ext cx="6050909" cy="1510625"/>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9059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2-09-19_18-10-36_37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5672586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remove"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user interaction events</a:t>
            </a:r>
            <a:endParaRPr lang="en-US" dirty="0"/>
          </a:p>
        </p:txBody>
      </p:sp>
      <p:sp>
        <p:nvSpPr>
          <p:cNvPr id="3" name="Content Placeholder 2"/>
          <p:cNvSpPr>
            <a:spLocks noGrp="1"/>
          </p:cNvSpPr>
          <p:nvPr>
            <p:ph idx="1"/>
          </p:nvPr>
        </p:nvSpPr>
        <p:spPr/>
        <p:txBody>
          <a:bodyPr/>
          <a:lstStyle/>
          <a:p>
            <a:r>
              <a:rPr lang="en-US" dirty="0" smtClean="0"/>
              <a:t>Modify </a:t>
            </a:r>
            <a:r>
              <a:rPr lang="en-US" dirty="0" err="1" smtClean="0"/>
              <a:t>GLSurfaceView</a:t>
            </a:r>
            <a:r>
              <a:rPr lang="en-US" dirty="0" smtClean="0"/>
              <a:t> to process touch events</a:t>
            </a:r>
          </a:p>
          <a:p>
            <a:endParaRPr lang="en-US" dirty="0" smtClean="0"/>
          </a:p>
          <a:p>
            <a:r>
              <a:rPr lang="en-US" dirty="0" smtClean="0"/>
              <a:t>Modify Renderer to accept calculated angle</a:t>
            </a:r>
            <a:endParaRPr lang="en-US" dirty="0"/>
          </a:p>
        </p:txBody>
      </p:sp>
    </p:spTree>
    <p:extLst>
      <p:ext uri="{BB962C8B-B14F-4D97-AF65-F5344CB8AC3E}">
        <p14:creationId xmlns:p14="http://schemas.microsoft.com/office/powerpoint/2010/main" val="3216825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9-19 at 20.28.34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00" y="0"/>
            <a:ext cx="6642625" cy="6858000"/>
          </a:xfrm>
          <a:prstGeom prst="rect">
            <a:avLst/>
          </a:prstGeom>
        </p:spPr>
      </p:pic>
      <p:grpSp>
        <p:nvGrpSpPr>
          <p:cNvPr id="9" name="Group 8"/>
          <p:cNvGrpSpPr/>
          <p:nvPr/>
        </p:nvGrpSpPr>
        <p:grpSpPr>
          <a:xfrm>
            <a:off x="1381892" y="209610"/>
            <a:ext cx="6390035" cy="5305395"/>
            <a:chOff x="1381892" y="209610"/>
            <a:chExt cx="6390035" cy="5305395"/>
          </a:xfrm>
        </p:grpSpPr>
        <p:sp>
          <p:nvSpPr>
            <p:cNvPr id="5" name="Rectangle 4"/>
            <p:cNvSpPr/>
            <p:nvPr/>
          </p:nvSpPr>
          <p:spPr>
            <a:xfrm>
              <a:off x="1393334" y="1384472"/>
              <a:ext cx="5276614" cy="400467"/>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381892" y="209610"/>
              <a:ext cx="3915167" cy="213742"/>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495313" y="5266938"/>
              <a:ext cx="5276614" cy="248067"/>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1545733" y="2051759"/>
            <a:ext cx="6226193" cy="4630322"/>
          </a:xfrm>
          <a:prstGeom prst="rect">
            <a:avLst/>
          </a:prstGeom>
          <a:no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7601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19 at 20.31.27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622300"/>
            <a:ext cx="7188200" cy="5600700"/>
          </a:xfrm>
          <a:prstGeom prst="rect">
            <a:avLst/>
          </a:prstGeom>
        </p:spPr>
      </p:pic>
      <p:sp>
        <p:nvSpPr>
          <p:cNvPr id="3" name="Rectangle 2"/>
          <p:cNvSpPr/>
          <p:nvPr/>
        </p:nvSpPr>
        <p:spPr>
          <a:xfrm>
            <a:off x="1132632" y="2448571"/>
            <a:ext cx="6647061" cy="583537"/>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132632" y="5850477"/>
            <a:ext cx="6647061" cy="383966"/>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3764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2-09-19_20-37-09_53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6893380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9650" name="Rectangle 2"/>
          <p:cNvSpPr>
            <a:spLocks noGrp="1" noChangeArrowheads="1"/>
          </p:cNvSpPr>
          <p:nvPr>
            <p:ph type="title"/>
          </p:nvPr>
        </p:nvSpPr>
        <p:spPr>
          <a:xfrm>
            <a:off x="457199" y="274652"/>
            <a:ext cx="7762283" cy="584776"/>
          </a:xfrm>
        </p:spPr>
        <p:txBody>
          <a:bodyPr/>
          <a:lstStyle/>
          <a:p>
            <a:r>
              <a:rPr lang="en-US" dirty="0" smtClean="0"/>
              <a:t>OpenGL ES 1.x Fixed </a:t>
            </a:r>
            <a:r>
              <a:rPr lang="en-US" dirty="0"/>
              <a:t>Function </a:t>
            </a:r>
            <a:r>
              <a:rPr lang="en-US" dirty="0" smtClean="0"/>
              <a:t>pipe</a:t>
            </a:r>
            <a:endParaRPr lang="en-US" dirty="0"/>
          </a:p>
        </p:txBody>
      </p:sp>
      <p:sp>
        <p:nvSpPr>
          <p:cNvPr id="4379651" name="AutoShape 3"/>
          <p:cNvSpPr>
            <a:spLocks noChangeArrowheads="1"/>
          </p:cNvSpPr>
          <p:nvPr/>
        </p:nvSpPr>
        <p:spPr bwMode="auto">
          <a:xfrm>
            <a:off x="381000" y="1828800"/>
            <a:ext cx="539750" cy="3060700"/>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API</a:t>
            </a:r>
            <a:endParaRPr lang="en-US" sz="1400" b="1">
              <a:solidFill>
                <a:schemeClr val="bg1"/>
              </a:solidFill>
              <a:latin typeface="Arial Narrow" charset="0"/>
            </a:endParaRPr>
          </a:p>
        </p:txBody>
      </p:sp>
      <p:sp>
        <p:nvSpPr>
          <p:cNvPr id="4379652" name="AutoShape 4"/>
          <p:cNvSpPr>
            <a:spLocks noChangeArrowheads="1"/>
          </p:cNvSpPr>
          <p:nvPr/>
        </p:nvSpPr>
        <p:spPr bwMode="auto">
          <a:xfrm>
            <a:off x="3441700" y="2728925"/>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Transform</a:t>
            </a:r>
          </a:p>
          <a:p>
            <a:pPr algn="ctr" eaLnBrk="0" hangingPunct="0">
              <a:lnSpc>
                <a:spcPct val="70000"/>
              </a:lnSpc>
            </a:pPr>
            <a:r>
              <a:rPr lang="en-GB" sz="1400" b="1">
                <a:solidFill>
                  <a:schemeClr val="bg1"/>
                </a:solidFill>
                <a:latin typeface="Arial Narrow" charset="0"/>
              </a:rPr>
              <a:t>and </a:t>
            </a:r>
          </a:p>
          <a:p>
            <a:pPr algn="ctr" eaLnBrk="0" hangingPunct="0">
              <a:lnSpc>
                <a:spcPct val="70000"/>
              </a:lnSpc>
            </a:pPr>
            <a:r>
              <a:rPr lang="en-GB" sz="1400" b="1">
                <a:solidFill>
                  <a:schemeClr val="bg1"/>
                </a:solidFill>
                <a:latin typeface="Arial Narrow" charset="0"/>
              </a:rPr>
              <a:t>Lighting</a:t>
            </a:r>
            <a:endParaRPr lang="en-US" sz="1400" b="1">
              <a:solidFill>
                <a:schemeClr val="bg1"/>
              </a:solidFill>
              <a:latin typeface="Arial Narrow" charset="0"/>
            </a:endParaRPr>
          </a:p>
        </p:txBody>
      </p:sp>
      <p:sp>
        <p:nvSpPr>
          <p:cNvPr id="4379653" name="AutoShape 5"/>
          <p:cNvSpPr>
            <a:spLocks noChangeArrowheads="1"/>
          </p:cNvSpPr>
          <p:nvPr/>
        </p:nvSpPr>
        <p:spPr bwMode="auto">
          <a:xfrm>
            <a:off x="6321425"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Rasterizer</a:t>
            </a:r>
            <a:endParaRPr lang="en-US" sz="1400" b="1">
              <a:solidFill>
                <a:schemeClr val="bg1"/>
              </a:solidFill>
              <a:latin typeface="Arial Narrow" charset="0"/>
            </a:endParaRPr>
          </a:p>
        </p:txBody>
      </p:sp>
      <p:sp>
        <p:nvSpPr>
          <p:cNvPr id="4379654" name="AutoShape 6"/>
          <p:cNvSpPr>
            <a:spLocks noChangeArrowheads="1"/>
          </p:cNvSpPr>
          <p:nvPr/>
        </p:nvSpPr>
        <p:spPr bwMode="auto">
          <a:xfrm>
            <a:off x="4881563"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Primitive</a:t>
            </a:r>
          </a:p>
          <a:p>
            <a:pPr algn="ctr" eaLnBrk="0" hangingPunct="0">
              <a:lnSpc>
                <a:spcPct val="70000"/>
              </a:lnSpc>
            </a:pPr>
            <a:r>
              <a:rPr lang="en-GB" sz="1400" b="1">
                <a:solidFill>
                  <a:schemeClr val="bg1"/>
                </a:solidFill>
                <a:latin typeface="Arial Narrow" charset="0"/>
              </a:rPr>
              <a:t>Assembly</a:t>
            </a:r>
            <a:endParaRPr lang="en-US" sz="1400" b="1">
              <a:solidFill>
                <a:schemeClr val="bg1"/>
              </a:solidFill>
              <a:latin typeface="Arial Narrow" charset="0"/>
            </a:endParaRPr>
          </a:p>
        </p:txBody>
      </p:sp>
      <p:sp>
        <p:nvSpPr>
          <p:cNvPr id="4379655" name="AutoShape 7"/>
          <p:cNvSpPr>
            <a:spLocks noChangeArrowheads="1"/>
          </p:cNvSpPr>
          <p:nvPr/>
        </p:nvSpPr>
        <p:spPr bwMode="auto">
          <a:xfrm>
            <a:off x="3441700"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Texture</a:t>
            </a:r>
          </a:p>
          <a:p>
            <a:pPr algn="ctr" eaLnBrk="0" hangingPunct="0">
              <a:lnSpc>
                <a:spcPct val="70000"/>
              </a:lnSpc>
            </a:pPr>
            <a:r>
              <a:rPr lang="en-GB" sz="1400" b="1">
                <a:solidFill>
                  <a:schemeClr val="bg1"/>
                </a:solidFill>
                <a:latin typeface="Arial Narrow" charset="0"/>
              </a:rPr>
              <a:t>Environment</a:t>
            </a:r>
            <a:endParaRPr lang="en-US" sz="1400" b="1">
              <a:solidFill>
                <a:schemeClr val="bg1"/>
              </a:solidFill>
              <a:latin typeface="Arial Narrow" charset="0"/>
            </a:endParaRPr>
          </a:p>
        </p:txBody>
      </p:sp>
      <p:sp>
        <p:nvSpPr>
          <p:cNvPr id="4379656" name="AutoShape 8"/>
          <p:cNvSpPr>
            <a:spLocks noChangeArrowheads="1"/>
          </p:cNvSpPr>
          <p:nvPr/>
        </p:nvSpPr>
        <p:spPr bwMode="auto">
          <a:xfrm>
            <a:off x="3440113" y="5608650"/>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Depth</a:t>
            </a:r>
          </a:p>
          <a:p>
            <a:pPr algn="ctr" eaLnBrk="0" hangingPunct="0">
              <a:lnSpc>
                <a:spcPct val="70000"/>
              </a:lnSpc>
            </a:pPr>
            <a:r>
              <a:rPr lang="en-GB" sz="1400" b="1">
                <a:solidFill>
                  <a:schemeClr val="bg1"/>
                </a:solidFill>
                <a:latin typeface="Arial Narrow" charset="0"/>
              </a:rPr>
              <a:t>Stencil</a:t>
            </a:r>
            <a:endParaRPr lang="en-US" sz="1400" b="1">
              <a:solidFill>
                <a:schemeClr val="bg1"/>
              </a:solidFill>
              <a:latin typeface="Arial Narrow" charset="0"/>
            </a:endParaRPr>
          </a:p>
        </p:txBody>
      </p:sp>
      <p:sp>
        <p:nvSpPr>
          <p:cNvPr id="4379657" name="AutoShape 9"/>
          <p:cNvSpPr>
            <a:spLocks noChangeArrowheads="1"/>
          </p:cNvSpPr>
          <p:nvPr/>
        </p:nvSpPr>
        <p:spPr bwMode="auto">
          <a:xfrm>
            <a:off x="4883150"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dirty="0" err="1" smtClean="0">
                <a:solidFill>
                  <a:schemeClr val="bg1"/>
                </a:solidFill>
                <a:latin typeface="Arial Narrow" charset="0"/>
              </a:rPr>
              <a:t>Color</a:t>
            </a:r>
            <a:endParaRPr lang="en-GB" sz="1400" b="1" dirty="0">
              <a:solidFill>
                <a:schemeClr val="bg1"/>
              </a:solidFill>
              <a:latin typeface="Arial Narrow" charset="0"/>
            </a:endParaRPr>
          </a:p>
          <a:p>
            <a:pPr algn="ctr" eaLnBrk="0" hangingPunct="0">
              <a:lnSpc>
                <a:spcPct val="70000"/>
              </a:lnSpc>
            </a:pPr>
            <a:r>
              <a:rPr lang="en-GB" sz="1400" b="1" dirty="0">
                <a:solidFill>
                  <a:schemeClr val="bg1"/>
                </a:solidFill>
                <a:latin typeface="Arial Narrow" charset="0"/>
              </a:rPr>
              <a:t>Sum</a:t>
            </a:r>
            <a:endParaRPr lang="en-US" sz="1400" b="1" dirty="0">
              <a:solidFill>
                <a:schemeClr val="bg1"/>
              </a:solidFill>
              <a:latin typeface="Arial Narrow" charset="0"/>
            </a:endParaRPr>
          </a:p>
        </p:txBody>
      </p:sp>
      <p:sp>
        <p:nvSpPr>
          <p:cNvPr id="4379658" name="AutoShape 10"/>
          <p:cNvSpPr>
            <a:spLocks noChangeArrowheads="1"/>
          </p:cNvSpPr>
          <p:nvPr/>
        </p:nvSpPr>
        <p:spPr bwMode="auto">
          <a:xfrm>
            <a:off x="2000250" y="5608650"/>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Alpha</a:t>
            </a:r>
          </a:p>
          <a:p>
            <a:pPr algn="ctr" eaLnBrk="0" hangingPunct="0">
              <a:lnSpc>
                <a:spcPct val="70000"/>
              </a:lnSpc>
            </a:pPr>
            <a:r>
              <a:rPr lang="en-GB" sz="1400" b="1">
                <a:solidFill>
                  <a:schemeClr val="bg1"/>
                </a:solidFill>
                <a:latin typeface="Arial Narrow" charset="0"/>
              </a:rPr>
              <a:t>Test</a:t>
            </a:r>
            <a:endParaRPr lang="en-US" sz="1400" b="1">
              <a:solidFill>
                <a:schemeClr val="bg1"/>
              </a:solidFill>
              <a:latin typeface="Arial Narrow" charset="0"/>
            </a:endParaRPr>
          </a:p>
        </p:txBody>
      </p:sp>
      <p:sp>
        <p:nvSpPr>
          <p:cNvPr id="4379659" name="AutoShape 11"/>
          <p:cNvSpPr>
            <a:spLocks noChangeArrowheads="1"/>
          </p:cNvSpPr>
          <p:nvPr/>
        </p:nvSpPr>
        <p:spPr bwMode="auto">
          <a:xfrm>
            <a:off x="6323013"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Fog</a:t>
            </a:r>
            <a:endParaRPr lang="en-US" sz="1400" b="1">
              <a:solidFill>
                <a:schemeClr val="bg1"/>
              </a:solidFill>
              <a:latin typeface="Arial Narrow" charset="0"/>
            </a:endParaRPr>
          </a:p>
        </p:txBody>
      </p:sp>
      <p:sp>
        <p:nvSpPr>
          <p:cNvPr id="4379660" name="AutoShape 12"/>
          <p:cNvSpPr>
            <a:spLocks noChangeArrowheads="1"/>
          </p:cNvSpPr>
          <p:nvPr/>
        </p:nvSpPr>
        <p:spPr bwMode="auto">
          <a:xfrm>
            <a:off x="6321425" y="5608650"/>
            <a:ext cx="1079500" cy="719137"/>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Dither</a:t>
            </a:r>
            <a:endParaRPr lang="en-US" sz="1400" b="1">
              <a:solidFill>
                <a:schemeClr val="bg1"/>
              </a:solidFill>
              <a:latin typeface="Arial Narrow" charset="0"/>
            </a:endParaRPr>
          </a:p>
        </p:txBody>
      </p:sp>
      <p:sp>
        <p:nvSpPr>
          <p:cNvPr id="4379661" name="AutoShape 13"/>
          <p:cNvSpPr>
            <a:spLocks noChangeArrowheads="1"/>
          </p:cNvSpPr>
          <p:nvPr/>
        </p:nvSpPr>
        <p:spPr bwMode="auto">
          <a:xfrm>
            <a:off x="4881563" y="5608650"/>
            <a:ext cx="1079500" cy="719137"/>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dirty="0" err="1" smtClean="0">
                <a:solidFill>
                  <a:schemeClr val="bg1"/>
                </a:solidFill>
                <a:latin typeface="Arial Narrow" charset="0"/>
              </a:rPr>
              <a:t>Color</a:t>
            </a:r>
            <a:endParaRPr lang="en-GB" sz="1400" b="1" dirty="0">
              <a:solidFill>
                <a:schemeClr val="bg1"/>
              </a:solidFill>
              <a:latin typeface="Arial Narrow" charset="0"/>
            </a:endParaRPr>
          </a:p>
          <a:p>
            <a:pPr algn="ctr" eaLnBrk="0" hangingPunct="0">
              <a:lnSpc>
                <a:spcPct val="70000"/>
              </a:lnSpc>
            </a:pPr>
            <a:r>
              <a:rPr lang="en-GB" sz="1400" b="1" dirty="0">
                <a:solidFill>
                  <a:schemeClr val="bg1"/>
                </a:solidFill>
                <a:latin typeface="Arial Narrow" charset="0"/>
              </a:rPr>
              <a:t>Buffer</a:t>
            </a:r>
          </a:p>
          <a:p>
            <a:pPr algn="ctr" eaLnBrk="0" hangingPunct="0">
              <a:lnSpc>
                <a:spcPct val="70000"/>
              </a:lnSpc>
            </a:pPr>
            <a:r>
              <a:rPr lang="en-GB" sz="1400" b="1" dirty="0">
                <a:solidFill>
                  <a:schemeClr val="bg1"/>
                </a:solidFill>
                <a:latin typeface="Arial Narrow" charset="0"/>
              </a:rPr>
              <a:t>Blend</a:t>
            </a:r>
            <a:endParaRPr lang="en-US" sz="1400" b="1" dirty="0">
              <a:solidFill>
                <a:schemeClr val="bg1"/>
              </a:solidFill>
              <a:latin typeface="Arial Narrow" charset="0"/>
            </a:endParaRPr>
          </a:p>
        </p:txBody>
      </p:sp>
      <p:sp>
        <p:nvSpPr>
          <p:cNvPr id="4379662" name="AutoShape 14"/>
          <p:cNvSpPr>
            <a:spLocks noChangeArrowheads="1"/>
          </p:cNvSpPr>
          <p:nvPr/>
        </p:nvSpPr>
        <p:spPr bwMode="auto">
          <a:xfrm>
            <a:off x="1281113" y="3808418"/>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Vertex</a:t>
            </a:r>
          </a:p>
          <a:p>
            <a:pPr algn="ctr" eaLnBrk="0" hangingPunct="0">
              <a:lnSpc>
                <a:spcPct val="70000"/>
              </a:lnSpc>
            </a:pPr>
            <a:r>
              <a:rPr lang="en-GB" sz="1400" b="1">
                <a:solidFill>
                  <a:schemeClr val="bg1"/>
                </a:solidFill>
                <a:latin typeface="Arial Narrow" charset="0"/>
              </a:rPr>
              <a:t>Buffer</a:t>
            </a:r>
          </a:p>
          <a:p>
            <a:pPr algn="ctr" eaLnBrk="0" hangingPunct="0">
              <a:lnSpc>
                <a:spcPct val="70000"/>
              </a:lnSpc>
            </a:pPr>
            <a:r>
              <a:rPr lang="en-GB" sz="1400" b="1">
                <a:solidFill>
                  <a:schemeClr val="bg1"/>
                </a:solidFill>
                <a:latin typeface="Arial Narrow" charset="0"/>
              </a:rPr>
              <a:t>Objects</a:t>
            </a:r>
            <a:endParaRPr lang="en-US" sz="1400" b="1">
              <a:solidFill>
                <a:schemeClr val="bg1"/>
              </a:solidFill>
              <a:latin typeface="Arial Narrow" charset="0"/>
            </a:endParaRPr>
          </a:p>
        </p:txBody>
      </p:sp>
      <p:cxnSp>
        <p:nvCxnSpPr>
          <p:cNvPr id="4379663" name="AutoShape 15"/>
          <p:cNvCxnSpPr>
            <a:cxnSpLocks noChangeShapeType="1"/>
            <a:stCxn id="4379675" idx="3"/>
            <a:endCxn id="4379674" idx="1"/>
          </p:cNvCxnSpPr>
          <p:nvPr/>
        </p:nvCxnSpPr>
        <p:spPr bwMode="auto">
          <a:xfrm flipH="1">
            <a:off x="1639893" y="4529944"/>
            <a:ext cx="6124576" cy="1438275"/>
          </a:xfrm>
          <a:prstGeom prst="bentConnector5">
            <a:avLst>
              <a:gd name="adj1" fmla="val -3445"/>
              <a:gd name="adj2" fmla="val 50000"/>
              <a:gd name="adj3" fmla="val 103445"/>
            </a:avLst>
          </a:prstGeom>
          <a:noFill/>
          <a:ln w="127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79664" name="AutoShape 16"/>
          <p:cNvCxnSpPr>
            <a:cxnSpLocks noChangeShapeType="1"/>
            <a:stCxn id="4379677" idx="3"/>
            <a:endCxn id="4379676" idx="1"/>
          </p:cNvCxnSpPr>
          <p:nvPr/>
        </p:nvCxnSpPr>
        <p:spPr bwMode="auto">
          <a:xfrm flipH="1">
            <a:off x="3082931" y="3090074"/>
            <a:ext cx="4679949" cy="1439863"/>
          </a:xfrm>
          <a:prstGeom prst="bentConnector5">
            <a:avLst>
              <a:gd name="adj1" fmla="val -4509"/>
              <a:gd name="adj2" fmla="val 50000"/>
              <a:gd name="adj3" fmla="val 104509"/>
            </a:avLst>
          </a:prstGeom>
          <a:noFill/>
          <a:ln w="127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79665" name="AutoShape 17"/>
          <p:cNvSpPr>
            <a:spLocks noChangeArrowheads="1"/>
          </p:cNvSpPr>
          <p:nvPr/>
        </p:nvSpPr>
        <p:spPr bwMode="auto">
          <a:xfrm>
            <a:off x="2360613" y="2851378"/>
            <a:ext cx="1081087" cy="504393"/>
          </a:xfrm>
          <a:prstGeom prst="rightArrow">
            <a:avLst>
              <a:gd name="adj1" fmla="val 50000"/>
              <a:gd name="adj2" fmla="val 69207"/>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lnSpc>
                <a:spcPct val="70000"/>
              </a:lnSpc>
            </a:pPr>
            <a:r>
              <a:rPr lang="en-GB" sz="1400" b="1">
                <a:latin typeface="Arial Narrow" charset="0"/>
              </a:rPr>
              <a:t>Vertices</a:t>
            </a:r>
            <a:endParaRPr lang="en-US" sz="1400" b="1">
              <a:latin typeface="Arial Narrow" charset="0"/>
            </a:endParaRPr>
          </a:p>
        </p:txBody>
      </p:sp>
      <p:sp>
        <p:nvSpPr>
          <p:cNvPr id="4379666" name="AutoShape 18"/>
          <p:cNvSpPr>
            <a:spLocks noChangeArrowheads="1"/>
          </p:cNvSpPr>
          <p:nvPr/>
        </p:nvSpPr>
        <p:spPr bwMode="auto">
          <a:xfrm>
            <a:off x="1641481" y="3406061"/>
            <a:ext cx="358775" cy="444341"/>
          </a:xfrm>
          <a:prstGeom prst="upDownArrow">
            <a:avLst>
              <a:gd name="adj1" fmla="val 50000"/>
              <a:gd name="adj2" fmla="val 20089"/>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7" name="AutoShape 19"/>
          <p:cNvSpPr>
            <a:spLocks noChangeArrowheads="1"/>
          </p:cNvSpPr>
          <p:nvPr/>
        </p:nvSpPr>
        <p:spPr bwMode="auto">
          <a:xfrm>
            <a:off x="4521206" y="2723249"/>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8" name="AutoShape 20"/>
          <p:cNvSpPr>
            <a:spLocks noChangeArrowheads="1"/>
          </p:cNvSpPr>
          <p:nvPr/>
        </p:nvSpPr>
        <p:spPr bwMode="auto">
          <a:xfrm>
            <a:off x="5961063" y="2723249"/>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9" name="AutoShape 21"/>
          <p:cNvSpPr>
            <a:spLocks noChangeArrowheads="1"/>
          </p:cNvSpPr>
          <p:nvPr/>
        </p:nvSpPr>
        <p:spPr bwMode="auto">
          <a:xfrm>
            <a:off x="4522788" y="4163112"/>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0" name="AutoShape 22"/>
          <p:cNvSpPr>
            <a:spLocks noChangeArrowheads="1"/>
          </p:cNvSpPr>
          <p:nvPr/>
        </p:nvSpPr>
        <p:spPr bwMode="auto">
          <a:xfrm>
            <a:off x="5964238" y="4163112"/>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1" name="AutoShape 23"/>
          <p:cNvSpPr>
            <a:spLocks noChangeArrowheads="1"/>
          </p:cNvSpPr>
          <p:nvPr/>
        </p:nvSpPr>
        <p:spPr bwMode="auto">
          <a:xfrm>
            <a:off x="3079756" y="5602974"/>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2" name="AutoShape 24"/>
          <p:cNvSpPr>
            <a:spLocks noChangeArrowheads="1"/>
          </p:cNvSpPr>
          <p:nvPr/>
        </p:nvSpPr>
        <p:spPr bwMode="auto">
          <a:xfrm>
            <a:off x="4519613" y="5602974"/>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3" name="AutoShape 25"/>
          <p:cNvSpPr>
            <a:spLocks noChangeArrowheads="1"/>
          </p:cNvSpPr>
          <p:nvPr/>
        </p:nvSpPr>
        <p:spPr bwMode="auto">
          <a:xfrm>
            <a:off x="5961063" y="5602974"/>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4" name="AutoShape 26"/>
          <p:cNvSpPr>
            <a:spLocks noChangeArrowheads="1"/>
          </p:cNvSpPr>
          <p:nvPr/>
        </p:nvSpPr>
        <p:spPr bwMode="auto">
          <a:xfrm>
            <a:off x="1639888" y="5601387"/>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5" name="AutoShape 27"/>
          <p:cNvSpPr>
            <a:spLocks noChangeArrowheads="1"/>
          </p:cNvSpPr>
          <p:nvPr/>
        </p:nvSpPr>
        <p:spPr bwMode="auto">
          <a:xfrm>
            <a:off x="7404106" y="416311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6" name="AutoShape 28"/>
          <p:cNvSpPr>
            <a:spLocks noChangeArrowheads="1"/>
          </p:cNvSpPr>
          <p:nvPr/>
        </p:nvSpPr>
        <p:spPr bwMode="auto">
          <a:xfrm>
            <a:off x="3082931" y="416311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7" name="AutoShape 29"/>
          <p:cNvSpPr>
            <a:spLocks noChangeArrowheads="1"/>
          </p:cNvSpPr>
          <p:nvPr/>
        </p:nvSpPr>
        <p:spPr bwMode="auto">
          <a:xfrm>
            <a:off x="7402513" y="2723249"/>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8" name="AutoShape 30"/>
          <p:cNvSpPr>
            <a:spLocks noChangeArrowheads="1"/>
          </p:cNvSpPr>
          <p:nvPr/>
        </p:nvSpPr>
        <p:spPr bwMode="auto">
          <a:xfrm>
            <a:off x="5241931" y="2238664"/>
            <a:ext cx="358775" cy="440769"/>
          </a:xfrm>
          <a:prstGeom prst="downArrow">
            <a:avLst>
              <a:gd name="adj1" fmla="val 50000"/>
              <a:gd name="adj2" fmla="val 37611"/>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9" name="Rectangle 31"/>
          <p:cNvSpPr>
            <a:spLocks noChangeArrowheads="1"/>
          </p:cNvSpPr>
          <p:nvPr/>
        </p:nvSpPr>
        <p:spPr bwMode="auto">
          <a:xfrm>
            <a:off x="1730375" y="2182855"/>
            <a:ext cx="3690938" cy="253916"/>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lnSpc>
                <a:spcPct val="70000"/>
              </a:lnSpc>
            </a:pPr>
            <a:r>
              <a:rPr lang="en-GB" sz="1400" b="1">
                <a:latin typeface="Arial Narrow" charset="0"/>
              </a:rPr>
              <a:t>Triangles/Lines/Points</a:t>
            </a:r>
            <a:endParaRPr lang="en-US" sz="1400" b="1">
              <a:latin typeface="Arial Narrow" charset="0"/>
            </a:endParaRPr>
          </a:p>
        </p:txBody>
      </p:sp>
      <p:sp>
        <p:nvSpPr>
          <p:cNvPr id="4379680" name="AutoShape 32"/>
          <p:cNvSpPr>
            <a:spLocks noChangeArrowheads="1"/>
          </p:cNvSpPr>
          <p:nvPr/>
        </p:nvSpPr>
        <p:spPr bwMode="auto">
          <a:xfrm>
            <a:off x="1281113"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Primitive</a:t>
            </a:r>
          </a:p>
          <a:p>
            <a:pPr algn="ctr" eaLnBrk="0" hangingPunct="0">
              <a:lnSpc>
                <a:spcPct val="70000"/>
              </a:lnSpc>
            </a:pPr>
            <a:r>
              <a:rPr lang="en-GB" sz="1400" b="1">
                <a:solidFill>
                  <a:schemeClr val="bg1"/>
                </a:solidFill>
                <a:latin typeface="Arial Narrow" charset="0"/>
              </a:rPr>
              <a:t>Processing</a:t>
            </a:r>
            <a:endParaRPr lang="en-US" sz="1400" b="1">
              <a:solidFill>
                <a:schemeClr val="bg1"/>
              </a:solidFill>
              <a:latin typeface="Arial Narrow" charset="0"/>
            </a:endParaRPr>
          </a:p>
        </p:txBody>
      </p:sp>
      <p:sp>
        <p:nvSpPr>
          <p:cNvPr id="4379681" name="AutoShape 33"/>
          <p:cNvSpPr>
            <a:spLocks noChangeArrowheads="1"/>
          </p:cNvSpPr>
          <p:nvPr/>
        </p:nvSpPr>
        <p:spPr bwMode="auto">
          <a:xfrm>
            <a:off x="920756" y="272166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82" name="Rectangle 34"/>
          <p:cNvSpPr>
            <a:spLocks noChangeArrowheads="1"/>
          </p:cNvSpPr>
          <p:nvPr/>
        </p:nvSpPr>
        <p:spPr bwMode="auto">
          <a:xfrm>
            <a:off x="1730375" y="2296597"/>
            <a:ext cx="184666" cy="369332"/>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379683" name="Rectangle 35"/>
          <p:cNvSpPr>
            <a:spLocks noChangeArrowheads="1"/>
          </p:cNvSpPr>
          <p:nvPr/>
        </p:nvSpPr>
        <p:spPr bwMode="auto">
          <a:xfrm>
            <a:off x="7761288" y="5608638"/>
            <a:ext cx="1022350" cy="730250"/>
          </a:xfrm>
          <a:prstGeom prst="rect">
            <a:avLst/>
          </a:prstGeom>
          <a:solidFill>
            <a:srgbClr val="FF0000"/>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Frame Buffer</a:t>
            </a:r>
            <a:endParaRPr lang="en-US" sz="1400" b="1">
              <a:solidFill>
                <a:schemeClr val="bg1"/>
              </a:solidFill>
              <a:latin typeface="Arial Narrow" charset="0"/>
            </a:endParaRPr>
          </a:p>
        </p:txBody>
      </p:sp>
      <p:sp>
        <p:nvSpPr>
          <p:cNvPr id="4379684" name="AutoShape 36"/>
          <p:cNvSpPr>
            <a:spLocks noChangeArrowheads="1"/>
          </p:cNvSpPr>
          <p:nvPr/>
        </p:nvSpPr>
        <p:spPr bwMode="auto">
          <a:xfrm>
            <a:off x="7400931" y="5647424"/>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995693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atin typeface="Arial" charset="0"/>
              </a:rPr>
              <a:t>Android and Native Code</a:t>
            </a:r>
          </a:p>
        </p:txBody>
      </p:sp>
      <p:sp>
        <p:nvSpPr>
          <p:cNvPr id="7171" name="Content Placeholder 2"/>
          <p:cNvSpPr>
            <a:spLocks noGrp="1"/>
          </p:cNvSpPr>
          <p:nvPr>
            <p:ph idx="1"/>
          </p:nvPr>
        </p:nvSpPr>
        <p:spPr/>
        <p:txBody>
          <a:bodyPr/>
          <a:lstStyle/>
          <a:p>
            <a:r>
              <a:rPr lang="en-US" dirty="0" smtClean="0">
                <a:latin typeface="Arial" charset="0"/>
              </a:rPr>
              <a:t>Native </a:t>
            </a:r>
            <a:r>
              <a:rPr lang="en-US" dirty="0">
                <a:latin typeface="Arial" charset="0"/>
              </a:rPr>
              <a:t>code adds </a:t>
            </a:r>
            <a:r>
              <a:rPr lang="en-US" dirty="0" smtClean="0">
                <a:latin typeface="Arial" charset="0"/>
              </a:rPr>
              <a:t>some complexity</a:t>
            </a:r>
            <a:endParaRPr lang="en-US" dirty="0">
              <a:latin typeface="Arial" charset="0"/>
            </a:endParaRPr>
          </a:p>
          <a:p>
            <a:pPr lvl="1"/>
            <a:r>
              <a:rPr lang="en-US" dirty="0" smtClean="0">
                <a:latin typeface="Arial" charset="0"/>
              </a:rPr>
              <a:t>but unlocks </a:t>
            </a:r>
            <a:r>
              <a:rPr lang="en-US" dirty="0">
                <a:latin typeface="Arial" charset="0"/>
              </a:rPr>
              <a:t>peak </a:t>
            </a:r>
            <a:r>
              <a:rPr lang="en-US" dirty="0" smtClean="0">
                <a:latin typeface="Arial" charset="0"/>
              </a:rPr>
              <a:t>performance (games, image processing)</a:t>
            </a:r>
            <a:endParaRPr lang="en-US" dirty="0">
              <a:latin typeface="Arial" charset="0"/>
            </a:endParaRPr>
          </a:p>
          <a:p>
            <a:pPr lvl="1"/>
            <a:r>
              <a:rPr lang="en-US" dirty="0" smtClean="0">
                <a:latin typeface="Arial" charset="0"/>
              </a:rPr>
              <a:t>makes </a:t>
            </a:r>
            <a:r>
              <a:rPr lang="en-US" dirty="0">
                <a:latin typeface="Arial" charset="0"/>
              </a:rPr>
              <a:t>porting existing </a:t>
            </a:r>
            <a:r>
              <a:rPr lang="en-US" dirty="0" smtClean="0">
                <a:latin typeface="Arial" charset="0"/>
              </a:rPr>
              <a:t>(C/C++) code easier</a:t>
            </a:r>
          </a:p>
          <a:p>
            <a:pPr lvl="1"/>
            <a:r>
              <a:rPr lang="en-US" dirty="0" smtClean="0">
                <a:latin typeface="Arial" charset="0"/>
              </a:rPr>
              <a:t>reduces portability</a:t>
            </a:r>
          </a:p>
          <a:p>
            <a:pPr lvl="1"/>
            <a:endParaRPr lang="en-US" sz="1200" dirty="0" smtClean="0">
              <a:latin typeface="Arial" charset="0"/>
            </a:endParaRPr>
          </a:p>
          <a:p>
            <a:r>
              <a:rPr lang="en-US" dirty="0">
                <a:latin typeface="Arial" charset="0"/>
              </a:rPr>
              <a:t>A set of cross-compiler </a:t>
            </a:r>
            <a:r>
              <a:rPr lang="en-US" dirty="0" err="1">
                <a:latin typeface="Arial" charset="0"/>
              </a:rPr>
              <a:t>toolchains</a:t>
            </a:r>
            <a:endParaRPr lang="en-US" dirty="0">
              <a:latin typeface="Arial" charset="0"/>
            </a:endParaRPr>
          </a:p>
          <a:p>
            <a:pPr lvl="1"/>
            <a:r>
              <a:rPr lang="en-US" dirty="0" err="1" smtClean="0">
                <a:latin typeface="Arial" charset="0"/>
              </a:rPr>
              <a:t>gcc</a:t>
            </a:r>
            <a:r>
              <a:rPr lang="en-US" dirty="0" smtClean="0">
                <a:latin typeface="Arial" charset="0"/>
              </a:rPr>
              <a:t> </a:t>
            </a:r>
            <a:r>
              <a:rPr lang="en-US" dirty="0">
                <a:latin typeface="Arial" charset="0"/>
              </a:rPr>
              <a:t>for </a:t>
            </a:r>
            <a:r>
              <a:rPr lang="en-US" dirty="0" smtClean="0">
                <a:latin typeface="Arial" charset="0"/>
              </a:rPr>
              <a:t>ARM</a:t>
            </a:r>
          </a:p>
          <a:p>
            <a:pPr lvl="1"/>
            <a:r>
              <a:rPr lang="en-US" dirty="0" smtClean="0">
                <a:latin typeface="Arial" charset="0"/>
              </a:rPr>
              <a:t>hosted </a:t>
            </a:r>
            <a:r>
              <a:rPr lang="en-US" dirty="0">
                <a:latin typeface="Arial" charset="0"/>
              </a:rPr>
              <a:t>on Windows, </a:t>
            </a:r>
            <a:r>
              <a:rPr lang="en-US" dirty="0" smtClean="0">
                <a:latin typeface="Arial" charset="0"/>
              </a:rPr>
              <a:t>Linux, </a:t>
            </a:r>
            <a:r>
              <a:rPr lang="en-US" dirty="0">
                <a:latin typeface="Arial" charset="0"/>
              </a:rPr>
              <a:t>or </a:t>
            </a:r>
            <a:r>
              <a:rPr lang="en-US" dirty="0" smtClean="0">
                <a:latin typeface="Arial" charset="0"/>
              </a:rPr>
              <a:t>Mac</a:t>
            </a:r>
          </a:p>
          <a:p>
            <a:pPr lvl="1"/>
            <a:endParaRPr lang="en-US" sz="1200" dirty="0">
              <a:latin typeface="Arial" charset="0"/>
            </a:endParaRPr>
          </a:p>
          <a:p>
            <a:r>
              <a:rPr lang="en-US" dirty="0" smtClean="0">
                <a:latin typeface="Arial" charset="0"/>
              </a:rPr>
              <a:t>JNI</a:t>
            </a:r>
            <a:r>
              <a:rPr lang="en-US" dirty="0">
                <a:latin typeface="Arial" charset="0"/>
              </a:rPr>
              <a:t>, the Java/Native Interface</a:t>
            </a:r>
          </a:p>
          <a:p>
            <a:pPr lvl="1"/>
            <a:r>
              <a:rPr lang="en-US" dirty="0" smtClean="0">
                <a:latin typeface="Arial" charset="0"/>
              </a:rPr>
              <a:t>connecting native code to Java</a:t>
            </a:r>
          </a:p>
          <a:p>
            <a:pPr lvl="1"/>
            <a:endParaRPr lang="en-US" sz="1200" dirty="0" smtClean="0">
              <a:latin typeface="Arial" charset="0"/>
            </a:endParaRPr>
          </a:p>
          <a:p>
            <a:r>
              <a:rPr lang="en-US" dirty="0"/>
              <a:t>Gingerbread (Android 2.3) introduced </a:t>
            </a:r>
            <a:r>
              <a:rPr lang="en-US" dirty="0" err="1"/>
              <a:t>NativeActivity</a:t>
            </a:r>
            <a:endParaRPr lang="en-US" dirty="0"/>
          </a:p>
          <a:p>
            <a:pPr lvl="1"/>
            <a:r>
              <a:rPr lang="en-US" dirty="0"/>
              <a:t>avoids the need for any Java code</a:t>
            </a:r>
          </a:p>
          <a:p>
            <a:pPr lvl="1"/>
            <a:endParaRPr lang="en-US" dirty="0">
              <a:latin typeface="Arial" charset="0"/>
            </a:endParaRPr>
          </a:p>
        </p:txBody>
      </p:sp>
    </p:spTree>
    <p:extLst>
      <p:ext uri="{BB962C8B-B14F-4D97-AF65-F5344CB8AC3E}">
        <p14:creationId xmlns:p14="http://schemas.microsoft.com/office/powerpoint/2010/main" val="385007084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9-20 at 21.00.34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800"/>
            <a:ext cx="9144000" cy="5739409"/>
          </a:xfrm>
          <a:prstGeom prst="rect">
            <a:avLst/>
          </a:prstGeom>
        </p:spPr>
      </p:pic>
    </p:spTree>
    <p:extLst>
      <p:ext uri="{BB962C8B-B14F-4D97-AF65-F5344CB8AC3E}">
        <p14:creationId xmlns:p14="http://schemas.microsoft.com/office/powerpoint/2010/main" val="1662803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OpenGL ES 2.0 on Android NDK</a:t>
            </a:r>
            <a:endParaRPr lang="en-US" dirty="0"/>
          </a:p>
        </p:txBody>
      </p:sp>
      <p:sp>
        <p:nvSpPr>
          <p:cNvPr id="3" name="Content Placeholder 2"/>
          <p:cNvSpPr>
            <a:spLocks noGrp="1"/>
          </p:cNvSpPr>
          <p:nvPr>
            <p:ph idx="1"/>
          </p:nvPr>
        </p:nvSpPr>
        <p:spPr>
          <a:xfrm>
            <a:off x="457200" y="1295400"/>
            <a:ext cx="8585200" cy="5029200"/>
          </a:xfrm>
        </p:spPr>
        <p:txBody>
          <a:bodyPr/>
          <a:lstStyle/>
          <a:p>
            <a:r>
              <a:rPr lang="en-US" dirty="0" err="1" smtClean="0"/>
              <a:t>Tegra</a:t>
            </a:r>
            <a:r>
              <a:rPr lang="en-US" dirty="0" smtClean="0"/>
              <a:t> SDK provides tools for C / C++ apps</a:t>
            </a:r>
          </a:p>
          <a:p>
            <a:pPr marL="0" indent="0">
              <a:buNone/>
            </a:pPr>
            <a:endParaRPr lang="en-US" dirty="0"/>
          </a:p>
          <a:p>
            <a:r>
              <a:rPr lang="en-US" dirty="0" smtClean="0"/>
              <a:t>The following example comes from </a:t>
            </a:r>
          </a:p>
          <a:p>
            <a:pPr lvl="1"/>
            <a:r>
              <a:rPr lang="en-US" dirty="0">
                <a:hlinkClick r:id="rId2"/>
              </a:rPr>
              <a:t>http://developer.nvidia.com/tegra-android-development-</a:t>
            </a:r>
            <a:r>
              <a:rPr lang="en-US" dirty="0" smtClean="0">
                <a:hlinkClick r:id="rId2"/>
              </a:rPr>
              <a:t>pack</a:t>
            </a:r>
            <a:endParaRPr lang="en-US" dirty="0" smtClean="0"/>
          </a:p>
        </p:txBody>
      </p:sp>
    </p:spTree>
    <p:extLst>
      <p:ext uri="{BB962C8B-B14F-4D97-AF65-F5344CB8AC3E}">
        <p14:creationId xmlns:p14="http://schemas.microsoft.com/office/powerpoint/2010/main" val="23031726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_2012-09-20-16-36-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167" y="0"/>
            <a:ext cx="4286250" cy="6858000"/>
          </a:xfrm>
          <a:prstGeom prst="rect">
            <a:avLst/>
          </a:prstGeom>
        </p:spPr>
      </p:pic>
      <p:pic>
        <p:nvPicPr>
          <p:cNvPr id="6" name="Picture 5" descr="Screenshot_2012-09-20-16-36-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86250" cy="6858000"/>
          </a:xfrm>
          <a:prstGeom prst="rect">
            <a:avLst/>
          </a:prstGeom>
        </p:spPr>
      </p:pic>
    </p:spTree>
    <p:extLst>
      <p:ext uri="{BB962C8B-B14F-4D97-AF65-F5344CB8AC3E}">
        <p14:creationId xmlns:p14="http://schemas.microsoft.com/office/powerpoint/2010/main" val="20140005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0 at 16.47.26 .png"/>
          <p:cNvPicPr>
            <a:picLocks noChangeAspect="1"/>
          </p:cNvPicPr>
          <p:nvPr/>
        </p:nvPicPr>
        <p:blipFill>
          <a:blip>
            <a:extLst>
              <a:ext uri="{28A0092B-C50C-407E-A947-70E740481C1C}">
                <a14:useLocalDpi xmlns:a14="http://schemas.microsoft.com/office/drawing/2010/main" val="0"/>
              </a:ext>
            </a:extLst>
          </a:blip>
          <a:stretch>
            <a:fillRect/>
          </a:stretch>
        </p:blipFill>
        <p:spPr>
          <a:xfrm>
            <a:off x="0" y="1600200"/>
            <a:ext cx="9144000" cy="3646449"/>
          </a:xfrm>
          <a:prstGeom prst="rect">
            <a:avLst/>
          </a:prstGeom>
        </p:spPr>
      </p:pic>
    </p:spTree>
    <p:extLst>
      <p:ext uri="{BB962C8B-B14F-4D97-AF65-F5344CB8AC3E}">
        <p14:creationId xmlns:p14="http://schemas.microsoft.com/office/powerpoint/2010/main" val="11735137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0 at 16.48.11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200"/>
            <a:ext cx="9144000" cy="5676758"/>
          </a:xfrm>
          <a:prstGeom prst="rect">
            <a:avLst/>
          </a:prstGeom>
        </p:spPr>
      </p:pic>
    </p:spTree>
    <p:extLst>
      <p:ext uri="{BB962C8B-B14F-4D97-AF65-F5344CB8AC3E}">
        <p14:creationId xmlns:p14="http://schemas.microsoft.com/office/powerpoint/2010/main" val="3026499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09-20 at 16.53.38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0"/>
            <a:ext cx="5888451" cy="6858000"/>
          </a:xfrm>
          <a:prstGeom prst="rect">
            <a:avLst/>
          </a:prstGeom>
        </p:spPr>
      </p:pic>
    </p:spTree>
    <p:extLst>
      <p:ext uri="{BB962C8B-B14F-4D97-AF65-F5344CB8AC3E}">
        <p14:creationId xmlns:p14="http://schemas.microsoft.com/office/powerpoint/2010/main" val="3493756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09-20 at 16.53.38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0"/>
            <a:ext cx="5888451" cy="6858000"/>
          </a:xfrm>
          <a:prstGeom prst="rect">
            <a:avLst/>
          </a:prstGeom>
        </p:spPr>
      </p:pic>
      <p:pic>
        <p:nvPicPr>
          <p:cNvPr id="2" name="Picture 1" descr="Screen Shot 2012-09-20 at 16.54.19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0" y="953934"/>
            <a:ext cx="2144631" cy="1202597"/>
          </a:xfrm>
          <a:prstGeom prst="rect">
            <a:avLst/>
          </a:prstGeom>
        </p:spPr>
      </p:pic>
      <p:pic>
        <p:nvPicPr>
          <p:cNvPr id="3" name="Picture 2" descr="Screen Shot 2012-09-20 at 16.55.06 .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666" y="953934"/>
            <a:ext cx="2123735" cy="1202597"/>
          </a:xfrm>
          <a:prstGeom prst="rect">
            <a:avLst/>
          </a:prstGeom>
        </p:spPr>
      </p:pic>
      <p:pic>
        <p:nvPicPr>
          <p:cNvPr id="4" name="Picture 3" descr="Screen Shot 2012-09-20 at 16.55.42 .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4666" y="4037119"/>
            <a:ext cx="2123735" cy="1195480"/>
          </a:xfrm>
          <a:prstGeom prst="rect">
            <a:avLst/>
          </a:prstGeom>
        </p:spPr>
      </p:pic>
      <p:pic>
        <p:nvPicPr>
          <p:cNvPr id="5" name="Picture 4" descr="Screen Shot 2012-09-20 at 16.56.24 .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600" y="4037119"/>
            <a:ext cx="2144631" cy="1199075"/>
          </a:xfrm>
          <a:prstGeom prst="rect">
            <a:avLst/>
          </a:prstGeom>
        </p:spPr>
      </p:pic>
    </p:spTree>
    <p:extLst>
      <p:ext uri="{BB962C8B-B14F-4D97-AF65-F5344CB8AC3E}">
        <p14:creationId xmlns:p14="http://schemas.microsoft.com/office/powerpoint/2010/main" val="6554812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9-20 at 16.40.53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12" y="0"/>
            <a:ext cx="3516015" cy="13057459"/>
          </a:xfrm>
          <a:prstGeom prst="rect">
            <a:avLst/>
          </a:prstGeom>
        </p:spPr>
      </p:pic>
      <p:pic>
        <p:nvPicPr>
          <p:cNvPr id="4" name="Picture 3" descr="Screen Shot 2012-09-20 at 16.40.53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627" y="-6735677"/>
            <a:ext cx="3516015" cy="13057459"/>
          </a:xfrm>
          <a:prstGeom prst="rect">
            <a:avLst/>
          </a:prstGeom>
        </p:spPr>
      </p:pic>
    </p:spTree>
    <p:extLst>
      <p:ext uri="{BB962C8B-B14F-4D97-AF65-F5344CB8AC3E}">
        <p14:creationId xmlns:p14="http://schemas.microsoft.com/office/powerpoint/2010/main" val="2357240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Java at all</a:t>
            </a:r>
            <a:endParaRPr lang="en-US" dirty="0"/>
          </a:p>
        </p:txBody>
      </p:sp>
      <p:pic>
        <p:nvPicPr>
          <p:cNvPr id="3" name="Picture 2" descr="Screen Shot 2012-09-20 at 16.44.58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1841500"/>
            <a:ext cx="5575300" cy="3175000"/>
          </a:xfrm>
          <a:prstGeom prst="rect">
            <a:avLst/>
          </a:prstGeom>
        </p:spPr>
      </p:pic>
    </p:spTree>
    <p:extLst>
      <p:ext uri="{BB962C8B-B14F-4D97-AF65-F5344CB8AC3E}">
        <p14:creationId xmlns:p14="http://schemas.microsoft.com/office/powerpoint/2010/main" val="32869627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te0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277" y="1058213"/>
            <a:ext cx="7699986" cy="5799791"/>
          </a:xfrm>
          <a:prstGeom prst="rect">
            <a:avLst/>
          </a:prstGeom>
        </p:spPr>
      </p:pic>
      <p:sp>
        <p:nvSpPr>
          <p:cNvPr id="2" name="Title 1"/>
          <p:cNvSpPr>
            <a:spLocks noGrp="1"/>
          </p:cNvSpPr>
          <p:nvPr>
            <p:ph type="title"/>
          </p:nvPr>
        </p:nvSpPr>
        <p:spPr/>
        <p:txBody>
          <a:bodyPr/>
          <a:lstStyle/>
          <a:p>
            <a:r>
              <a:rPr lang="en-US" dirty="0" smtClean="0"/>
              <a:t>… connect them to triangles …</a:t>
            </a:r>
            <a:endParaRPr lang="en-US" dirty="0"/>
          </a:p>
        </p:txBody>
      </p:sp>
    </p:spTree>
    <p:extLst>
      <p:ext uri="{BB962C8B-B14F-4D97-AF65-F5344CB8AC3E}">
        <p14:creationId xmlns:p14="http://schemas.microsoft.com/office/powerpoint/2010/main" val="648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5" y="274640"/>
            <a:ext cx="7609393" cy="584776"/>
          </a:xfrm>
        </p:spPr>
        <p:txBody>
          <a:bodyPr/>
          <a:lstStyle/>
          <a:p>
            <a:r>
              <a:rPr lang="en-US" dirty="0" err="1" smtClean="0"/>
              <a:t>WebGL</a:t>
            </a:r>
            <a:r>
              <a:rPr lang="en-US" dirty="0" smtClean="0"/>
              <a:t>: OpenGL ES 2.0 in JavaScript</a:t>
            </a:r>
            <a:endParaRPr lang="en-US" dirty="0"/>
          </a:p>
        </p:txBody>
      </p:sp>
      <p:sp>
        <p:nvSpPr>
          <p:cNvPr id="3" name="Content Placeholder 2"/>
          <p:cNvSpPr>
            <a:spLocks noGrp="1"/>
          </p:cNvSpPr>
          <p:nvPr>
            <p:ph idx="1"/>
          </p:nvPr>
        </p:nvSpPr>
        <p:spPr/>
        <p:txBody>
          <a:bodyPr/>
          <a:lstStyle/>
          <a:p>
            <a:r>
              <a:rPr lang="en-US" dirty="0" smtClean="0"/>
              <a:t>The only truly cross-platform way to create applications is to use web technologies</a:t>
            </a:r>
          </a:p>
          <a:p>
            <a:r>
              <a:rPr lang="en-US" dirty="0" err="1" smtClean="0"/>
              <a:t>WebGL</a:t>
            </a:r>
            <a:r>
              <a:rPr lang="en-US" dirty="0" smtClean="0"/>
              <a:t> provides OpenGL ES 2.0 in a browser</a:t>
            </a:r>
          </a:p>
          <a:p>
            <a:pPr lvl="1"/>
            <a:r>
              <a:rPr lang="en-US" dirty="0" smtClean="0"/>
              <a:t>Supported by many desktop browsers</a:t>
            </a:r>
          </a:p>
          <a:p>
            <a:pPr lvl="2"/>
            <a:r>
              <a:rPr lang="en-US" dirty="0" smtClean="0"/>
              <a:t>Chrome, Firefox, Safari, Opera</a:t>
            </a:r>
          </a:p>
          <a:p>
            <a:pPr lvl="1"/>
            <a:r>
              <a:rPr lang="en-US" dirty="0" smtClean="0"/>
              <a:t>Coming to also on smartphones</a:t>
            </a:r>
          </a:p>
          <a:p>
            <a:pPr lvl="2"/>
            <a:r>
              <a:rPr lang="en-US" dirty="0" smtClean="0"/>
              <a:t>Firefox on Android runs </a:t>
            </a:r>
            <a:r>
              <a:rPr lang="en-US" dirty="0" err="1" smtClean="0"/>
              <a:t>WebGL</a:t>
            </a:r>
            <a:endParaRPr lang="en-US" dirty="0" smtClean="0"/>
          </a:p>
          <a:p>
            <a:pPr lvl="1"/>
            <a:endParaRPr lang="en-US" dirty="0"/>
          </a:p>
        </p:txBody>
      </p:sp>
      <p:pic>
        <p:nvPicPr>
          <p:cNvPr id="4" name="Picture 3" descr="Screen shot 2011-09-08 at 21.29.02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34" y="3974960"/>
            <a:ext cx="4268469" cy="2824250"/>
          </a:xfrm>
          <a:prstGeom prst="rect">
            <a:avLst/>
          </a:prstGeom>
        </p:spPr>
      </p:pic>
      <p:pic>
        <p:nvPicPr>
          <p:cNvPr id="6" name="Picture 5" descr="Screenshot_2012-09-20-21-57-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476" y="3885559"/>
            <a:ext cx="4893918" cy="3058699"/>
          </a:xfrm>
          <a:prstGeom prst="rect">
            <a:avLst/>
          </a:prstGeom>
        </p:spPr>
      </p:pic>
      <p:pic>
        <p:nvPicPr>
          <p:cNvPr id="5" name="Picture 4" descr="Screen shot 2011-09-08 at 21.34.06 .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5362" y="2613824"/>
            <a:ext cx="2616383" cy="4163707"/>
          </a:xfrm>
          <a:prstGeom prst="rect">
            <a:avLst/>
          </a:prstGeom>
        </p:spPr>
      </p:pic>
    </p:spTree>
    <p:extLst>
      <p:ext uri="{BB962C8B-B14F-4D97-AF65-F5344CB8AC3E}">
        <p14:creationId xmlns:p14="http://schemas.microsoft.com/office/powerpoint/2010/main" val="6744531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832" y="6407474"/>
            <a:ext cx="1392905" cy="3661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40"/>
            <a:ext cx="7391400" cy="584776"/>
          </a:xfrm>
        </p:spPr>
        <p:txBody>
          <a:bodyPr/>
          <a:lstStyle/>
          <a:p>
            <a:r>
              <a:rPr lang="en-US" dirty="0" err="1" smtClean="0"/>
              <a:t>WebGL</a:t>
            </a:r>
            <a:r>
              <a:rPr lang="en-US" dirty="0"/>
              <a:t> tutorial: </a:t>
            </a:r>
            <a:r>
              <a:rPr lang="en-US" sz="2400" dirty="0"/>
              <a:t>http://</a:t>
            </a:r>
            <a:r>
              <a:rPr lang="en-US" sz="2400" dirty="0" err="1" smtClean="0"/>
              <a:t>learningwebgl.com</a:t>
            </a:r>
            <a:endParaRPr lang="en-US" dirty="0"/>
          </a:p>
        </p:txBody>
      </p:sp>
      <p:sp>
        <p:nvSpPr>
          <p:cNvPr id="3" name="Content Placeholder 2"/>
          <p:cNvSpPr>
            <a:spLocks noGrp="1"/>
          </p:cNvSpPr>
          <p:nvPr>
            <p:ph idx="1"/>
          </p:nvPr>
        </p:nvSpPr>
        <p:spPr>
          <a:xfrm>
            <a:off x="105830" y="920306"/>
            <a:ext cx="9038170" cy="5289874"/>
          </a:xfrm>
        </p:spPr>
        <p:txBody>
          <a:bodyPr/>
          <a:lstStyle/>
          <a:p>
            <a:pPr marL="0" indent="0">
              <a:buNone/>
            </a:pPr>
            <a:r>
              <a:rPr lang="en-US" sz="1400" dirty="0" smtClean="0">
                <a:latin typeface="Courier"/>
                <a:cs typeface="Courier"/>
              </a:rPr>
              <a:t>&lt;</a:t>
            </a:r>
            <a:r>
              <a:rPr lang="en-US" sz="1400" dirty="0">
                <a:latin typeface="Courier"/>
                <a:cs typeface="Courier"/>
              </a:rPr>
              <a:t>html&gt; </a:t>
            </a:r>
            <a:r>
              <a:rPr lang="en-US" sz="1400" dirty="0" smtClean="0">
                <a:latin typeface="Courier"/>
                <a:cs typeface="Courier"/>
              </a:rPr>
              <a:t> &lt;</a:t>
            </a:r>
            <a:r>
              <a:rPr lang="en-US" sz="1400" dirty="0">
                <a:latin typeface="Courier"/>
                <a:cs typeface="Courier"/>
              </a:rPr>
              <a:t>head&gt; </a:t>
            </a:r>
          </a:p>
          <a:p>
            <a:pPr marL="0" indent="0">
              <a:buNone/>
            </a:pPr>
            <a:r>
              <a:rPr lang="en-US" sz="1400" dirty="0">
                <a:latin typeface="Courier"/>
                <a:cs typeface="Courier"/>
              </a:rPr>
              <a:t>&lt;title&gt;Learning </a:t>
            </a:r>
            <a:r>
              <a:rPr lang="en-US" sz="1400" dirty="0" err="1">
                <a:latin typeface="Courier"/>
                <a:cs typeface="Courier"/>
              </a:rPr>
              <a:t>WebGL</a:t>
            </a:r>
            <a:r>
              <a:rPr lang="en-US" sz="1400" dirty="0">
                <a:latin typeface="Courier"/>
                <a:cs typeface="Courier"/>
              </a:rPr>
              <a:t> &amp;</a:t>
            </a:r>
            <a:r>
              <a:rPr lang="en-US" sz="1400" dirty="0" err="1">
                <a:latin typeface="Courier"/>
                <a:cs typeface="Courier"/>
              </a:rPr>
              <a:t>mdash</a:t>
            </a:r>
            <a:r>
              <a:rPr lang="en-US" sz="1400" dirty="0">
                <a:latin typeface="Courier"/>
                <a:cs typeface="Courier"/>
              </a:rPr>
              <a:t>; lesson 1&lt;/title&gt; </a:t>
            </a:r>
          </a:p>
          <a:p>
            <a:pPr marL="0" indent="0">
              <a:buNone/>
            </a:pPr>
            <a:r>
              <a:rPr lang="en-US" sz="1400" dirty="0">
                <a:latin typeface="Courier"/>
                <a:cs typeface="Courier"/>
              </a:rPr>
              <a:t>&lt;meta http-</a:t>
            </a:r>
            <a:r>
              <a:rPr lang="en-US" sz="1400" dirty="0" err="1">
                <a:latin typeface="Courier"/>
                <a:cs typeface="Courier"/>
              </a:rPr>
              <a:t>equiv</a:t>
            </a:r>
            <a:r>
              <a:rPr lang="en-US" sz="1400" dirty="0">
                <a:latin typeface="Courier"/>
                <a:cs typeface="Courier"/>
              </a:rPr>
              <a:t>="content-type" content="text/html; charset=ISO-8859-1"&gt; </a:t>
            </a:r>
          </a:p>
          <a:p>
            <a:pPr marL="0" indent="0">
              <a:buNone/>
            </a:pPr>
            <a:endParaRPr lang="en-US" sz="1400" dirty="0" smtClean="0">
              <a:solidFill>
                <a:schemeClr val="accent5"/>
              </a:solidFill>
              <a:latin typeface="Courier"/>
              <a:cs typeface="Courier"/>
            </a:endParaRPr>
          </a:p>
          <a:p>
            <a:pPr marL="0" indent="0">
              <a:buNone/>
            </a:pPr>
            <a:endParaRPr lang="en-US" sz="1400" dirty="0">
              <a:solidFill>
                <a:schemeClr val="accent5"/>
              </a:solidFill>
              <a:latin typeface="Courier"/>
              <a:cs typeface="Courier"/>
            </a:endParaRPr>
          </a:p>
          <a:p>
            <a:pPr marL="0" indent="0">
              <a:buNone/>
            </a:pPr>
            <a:endParaRPr lang="en-US" sz="1400" dirty="0" smtClean="0">
              <a:solidFill>
                <a:schemeClr val="accent5"/>
              </a:solidFill>
              <a:latin typeface="Courier"/>
              <a:cs typeface="Courier"/>
            </a:endParaRPr>
          </a:p>
          <a:p>
            <a:pPr marL="0" indent="0">
              <a:buNone/>
            </a:pPr>
            <a:endParaRPr lang="en-US" sz="1400" dirty="0">
              <a:solidFill>
                <a:schemeClr val="accent5"/>
              </a:solidFill>
              <a:latin typeface="Courier"/>
              <a:cs typeface="Courier"/>
            </a:endParaRPr>
          </a:p>
          <a:p>
            <a:pPr marL="0" indent="0">
              <a:buNone/>
            </a:pPr>
            <a:endParaRPr lang="en-US" sz="1400" dirty="0" smtClean="0">
              <a:solidFill>
                <a:schemeClr val="accent5"/>
              </a:solidFill>
              <a:latin typeface="Courier"/>
              <a:cs typeface="Courier"/>
            </a:endParaRPr>
          </a:p>
          <a:p>
            <a:pPr marL="0" indent="0">
              <a:buNone/>
            </a:pPr>
            <a:endParaRPr lang="en-US" sz="1400" dirty="0">
              <a:solidFill>
                <a:schemeClr val="accent5"/>
              </a:solidFill>
              <a:latin typeface="Courier"/>
              <a:cs typeface="Courier"/>
            </a:endParaRPr>
          </a:p>
          <a:p>
            <a:pPr marL="0" indent="0">
              <a:buNone/>
            </a:pPr>
            <a:endParaRPr lang="en-US" sz="1400" dirty="0" smtClean="0">
              <a:solidFill>
                <a:schemeClr val="accent5"/>
              </a:solidFill>
              <a:latin typeface="Courier"/>
              <a:cs typeface="Courier"/>
            </a:endParaRPr>
          </a:p>
          <a:p>
            <a:pPr marL="0" indent="0">
              <a:buNone/>
            </a:pPr>
            <a:endParaRPr lang="en-US" sz="1400" dirty="0">
              <a:solidFill>
                <a:schemeClr val="accent5"/>
              </a:solidFill>
              <a:latin typeface="Courier"/>
              <a:cs typeface="Courier"/>
            </a:endParaRPr>
          </a:p>
          <a:p>
            <a:pPr marL="0" indent="0">
              <a:buNone/>
            </a:pPr>
            <a:endParaRPr lang="en-US" sz="1400" dirty="0" smtClean="0">
              <a:solidFill>
                <a:schemeClr val="accent5"/>
              </a:solidFill>
              <a:latin typeface="Courier"/>
              <a:cs typeface="Courier"/>
            </a:endParaRPr>
          </a:p>
          <a:p>
            <a:pPr marL="0" indent="0">
              <a:buNone/>
            </a:pPr>
            <a:endParaRPr lang="en-US" sz="1400" dirty="0">
              <a:solidFill>
                <a:schemeClr val="accent5"/>
              </a:solidFill>
              <a:latin typeface="Courier"/>
              <a:cs typeface="Courier"/>
            </a:endParaRPr>
          </a:p>
          <a:p>
            <a:pPr marL="0" indent="0">
              <a:buNone/>
            </a:pPr>
            <a:endParaRPr lang="en-US" sz="1400" dirty="0" smtClean="0">
              <a:solidFill>
                <a:schemeClr val="accent5"/>
              </a:solidFill>
              <a:latin typeface="Courier"/>
              <a:cs typeface="Courier"/>
            </a:endParaRPr>
          </a:p>
          <a:p>
            <a:pPr marL="0" indent="0">
              <a:buNone/>
            </a:pPr>
            <a:endParaRPr lang="en-US" sz="1400" dirty="0">
              <a:solidFill>
                <a:schemeClr val="accent5"/>
              </a:solidFill>
              <a:latin typeface="Courier"/>
              <a:cs typeface="Courier"/>
            </a:endParaRPr>
          </a:p>
          <a:p>
            <a:pPr marL="0" indent="0">
              <a:buNone/>
            </a:pPr>
            <a:endParaRPr lang="en-US" sz="1400" dirty="0" smtClean="0">
              <a:solidFill>
                <a:schemeClr val="accent5"/>
              </a:solidFill>
              <a:latin typeface="Courier"/>
              <a:cs typeface="Courier"/>
            </a:endParaRPr>
          </a:p>
          <a:p>
            <a:pPr marL="0" indent="0">
              <a:buNone/>
            </a:pPr>
            <a:endParaRPr lang="en-US" sz="1400" dirty="0" smtClean="0">
              <a:solidFill>
                <a:schemeClr val="accent5"/>
              </a:solidFill>
              <a:latin typeface="Courier"/>
              <a:cs typeface="Courier"/>
            </a:endParaRPr>
          </a:p>
          <a:p>
            <a:pPr marL="0" indent="0">
              <a:buNone/>
            </a:pPr>
            <a:r>
              <a:rPr lang="en-US" sz="1400" dirty="0" smtClean="0">
                <a:latin typeface="Courier"/>
                <a:cs typeface="Courier"/>
              </a:rPr>
              <a:t>&lt;</a:t>
            </a:r>
            <a:r>
              <a:rPr lang="en-US" sz="1400" dirty="0">
                <a:latin typeface="Courier"/>
                <a:cs typeface="Courier"/>
              </a:rPr>
              <a:t>/head&gt; </a:t>
            </a:r>
          </a:p>
          <a:p>
            <a:pPr marL="0" indent="0">
              <a:buNone/>
            </a:pPr>
            <a:r>
              <a:rPr lang="en-US" sz="1400" dirty="0">
                <a:latin typeface="Courier"/>
                <a:cs typeface="Courier"/>
              </a:rPr>
              <a:t> </a:t>
            </a:r>
          </a:p>
          <a:p>
            <a:pPr marL="0" indent="0">
              <a:buNone/>
            </a:pPr>
            <a:r>
              <a:rPr lang="en-US" sz="1400" dirty="0">
                <a:latin typeface="Courier"/>
                <a:cs typeface="Courier"/>
              </a:rPr>
              <a:t>&lt;body </a:t>
            </a:r>
            <a:r>
              <a:rPr lang="en-US" sz="1400" dirty="0" err="1">
                <a:latin typeface="Courier"/>
                <a:cs typeface="Courier"/>
              </a:rPr>
              <a:t>onload</a:t>
            </a:r>
            <a:r>
              <a:rPr lang="en-US" sz="1400" dirty="0">
                <a:latin typeface="Courier"/>
                <a:cs typeface="Courier"/>
              </a:rPr>
              <a:t>="</a:t>
            </a:r>
            <a:r>
              <a:rPr lang="en-US" sz="1400" dirty="0" err="1">
                <a:solidFill>
                  <a:srgbClr val="ADE2E2"/>
                </a:solidFill>
                <a:latin typeface="Courier"/>
                <a:cs typeface="Courier"/>
              </a:rPr>
              <a:t>webGLStart</a:t>
            </a:r>
            <a:r>
              <a:rPr lang="en-US" sz="1400" dirty="0">
                <a:solidFill>
                  <a:srgbClr val="ADE2E2"/>
                </a:solidFill>
                <a:latin typeface="Courier"/>
                <a:cs typeface="Courier"/>
              </a:rPr>
              <a:t>()</a:t>
            </a:r>
            <a:r>
              <a:rPr lang="en-US" sz="1400" dirty="0">
                <a:latin typeface="Courier"/>
                <a:cs typeface="Courier"/>
              </a:rPr>
              <a:t>;"&gt; </a:t>
            </a:r>
          </a:p>
          <a:p>
            <a:pPr marL="0" indent="0">
              <a:buNone/>
            </a:pPr>
            <a:r>
              <a:rPr lang="en-US" sz="1400" dirty="0">
                <a:latin typeface="Courier"/>
                <a:cs typeface="Courier"/>
              </a:rPr>
              <a:t>    </a:t>
            </a:r>
            <a:r>
              <a:rPr lang="en-US" sz="1400" dirty="0">
                <a:solidFill>
                  <a:schemeClr val="accent5"/>
                </a:solidFill>
                <a:latin typeface="Courier"/>
                <a:cs typeface="Courier"/>
              </a:rPr>
              <a:t>&lt;canvas id="lesson01-canvas" style="border: none;" width="500" height="500"</a:t>
            </a:r>
            <a:r>
              <a:rPr lang="en-US" sz="1400" dirty="0" smtClean="0">
                <a:solidFill>
                  <a:schemeClr val="accent5"/>
                </a:solidFill>
                <a:latin typeface="Courier"/>
                <a:cs typeface="Courier"/>
              </a:rPr>
              <a:t>&gt;</a:t>
            </a:r>
            <a:br>
              <a:rPr lang="en-US" sz="1400" dirty="0" smtClean="0">
                <a:solidFill>
                  <a:schemeClr val="accent5"/>
                </a:solidFill>
                <a:latin typeface="Courier"/>
                <a:cs typeface="Courier"/>
              </a:rPr>
            </a:br>
            <a:r>
              <a:rPr lang="en-US" sz="1400" dirty="0" smtClean="0">
                <a:solidFill>
                  <a:schemeClr val="accent5"/>
                </a:solidFill>
                <a:latin typeface="Courier"/>
                <a:cs typeface="Courier"/>
              </a:rPr>
              <a:t>    &lt;</a:t>
            </a:r>
            <a:r>
              <a:rPr lang="en-US" sz="1400" dirty="0">
                <a:solidFill>
                  <a:schemeClr val="accent5"/>
                </a:solidFill>
                <a:latin typeface="Courier"/>
                <a:cs typeface="Courier"/>
              </a:rPr>
              <a:t>/canvas&gt; </a:t>
            </a:r>
          </a:p>
          <a:p>
            <a:pPr marL="0" indent="0">
              <a:buNone/>
            </a:pPr>
            <a:r>
              <a:rPr lang="en-US" sz="1400" dirty="0">
                <a:latin typeface="Courier"/>
                <a:cs typeface="Courier"/>
              </a:rPr>
              <a:t>&lt;/body&gt; </a:t>
            </a:r>
            <a:r>
              <a:rPr lang="en-US" sz="1400" dirty="0" smtClean="0">
                <a:latin typeface="Courier"/>
                <a:cs typeface="Courier"/>
              </a:rPr>
              <a:t>&lt;</a:t>
            </a:r>
            <a:r>
              <a:rPr lang="en-US" sz="1400" dirty="0">
                <a:latin typeface="Courier"/>
                <a:cs typeface="Courier"/>
              </a:rPr>
              <a:t>/html&gt; </a:t>
            </a:r>
          </a:p>
        </p:txBody>
      </p:sp>
      <p:pic>
        <p:nvPicPr>
          <p:cNvPr id="5" name="Picture 4" descr="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8716" y="3580315"/>
            <a:ext cx="2159000" cy="2032000"/>
          </a:xfrm>
          <a:prstGeom prst="rect">
            <a:avLst/>
          </a:prstGeom>
          <a:ln>
            <a:solidFill>
              <a:srgbClr val="FFFFFF"/>
            </a:solidFill>
          </a:ln>
        </p:spPr>
      </p:pic>
      <p:sp>
        <p:nvSpPr>
          <p:cNvPr id="7" name="Content Placeholder 2"/>
          <p:cNvSpPr txBox="1">
            <a:spLocks/>
          </p:cNvSpPr>
          <p:nvPr/>
        </p:nvSpPr>
        <p:spPr bwMode="auto">
          <a:xfrm>
            <a:off x="105832" y="1682618"/>
            <a:ext cx="9038170" cy="52898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4488" indent="-344488" algn="l" rtl="0" eaLnBrk="1" fontAlgn="base" hangingPunct="1">
              <a:spcBef>
                <a:spcPct val="20000"/>
              </a:spcBef>
              <a:spcAft>
                <a:spcPct val="0"/>
              </a:spcAft>
              <a:buSzPct val="100000"/>
              <a:buBlip>
                <a:blip r:embed="rId4"/>
              </a:buBlip>
              <a:defRPr sz="2400" b="1">
                <a:solidFill>
                  <a:schemeClr val="tx1"/>
                </a:solidFill>
                <a:latin typeface="+mn-lt"/>
                <a:ea typeface="+mn-ea"/>
                <a:cs typeface="+mn-cs"/>
              </a:defRPr>
            </a:lvl1pPr>
            <a:lvl2pPr marL="914400" indent="-342900" algn="l" rtl="0" eaLnBrk="1" fontAlgn="base" hangingPunct="1">
              <a:spcBef>
                <a:spcPct val="20000"/>
              </a:spcBef>
              <a:spcAft>
                <a:spcPct val="0"/>
              </a:spcAft>
              <a:buSzPct val="100000"/>
              <a:buBlip>
                <a:blip r:embed="rId4"/>
              </a:buBlip>
              <a:defRPr sz="2000" b="1">
                <a:solidFill>
                  <a:schemeClr val="tx1"/>
                </a:solidFill>
                <a:latin typeface="+mn-lt"/>
              </a:defRPr>
            </a:lvl2pPr>
            <a:lvl3pPr marL="1371600" indent="-282575" algn="l" rtl="0" eaLnBrk="1" fontAlgn="base" hangingPunct="1">
              <a:spcBef>
                <a:spcPct val="20000"/>
              </a:spcBef>
              <a:spcAft>
                <a:spcPct val="0"/>
              </a:spcAft>
              <a:buSzPct val="100000"/>
              <a:buBlip>
                <a:blip r:embed="rId4"/>
              </a:buBlip>
              <a:defRPr b="1">
                <a:solidFill>
                  <a:schemeClr val="tx1"/>
                </a:solidFill>
                <a:latin typeface="+mn-lt"/>
              </a:defRPr>
            </a:lvl3pPr>
            <a:lvl4pPr marL="1774825" indent="-228600" algn="l" rtl="0" eaLnBrk="1" fontAlgn="base" hangingPunct="1">
              <a:spcBef>
                <a:spcPct val="20000"/>
              </a:spcBef>
              <a:spcAft>
                <a:spcPct val="0"/>
              </a:spcAft>
              <a:buChar char="–"/>
              <a:defRPr sz="1600" b="1">
                <a:solidFill>
                  <a:schemeClr val="tx1"/>
                </a:solidFill>
                <a:latin typeface="+mn-lt"/>
              </a:defRPr>
            </a:lvl4pPr>
            <a:lvl5pPr marL="2117725" indent="-228600" algn="l" rtl="0" eaLnBrk="1" fontAlgn="base" hangingPunct="1">
              <a:spcBef>
                <a:spcPct val="20000"/>
              </a:spcBef>
              <a:spcAft>
                <a:spcPct val="0"/>
              </a:spcAft>
              <a:buChar char="»"/>
              <a:defRPr sz="1400" b="1">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buFontTx/>
              <a:buNone/>
            </a:pPr>
            <a:r>
              <a:rPr lang="en-US" sz="1400" dirty="0" smtClean="0">
                <a:solidFill>
                  <a:schemeClr val="accent5"/>
                </a:solidFill>
                <a:latin typeface="Courier"/>
                <a:cs typeface="Courier"/>
              </a:rPr>
              <a:t>…   // </a:t>
            </a:r>
            <a:r>
              <a:rPr lang="en-US" sz="1400" dirty="0" err="1" smtClean="0">
                <a:solidFill>
                  <a:schemeClr val="accent5"/>
                </a:solidFill>
                <a:latin typeface="Courier"/>
                <a:cs typeface="Courier"/>
              </a:rPr>
              <a:t>shaders</a:t>
            </a:r>
            <a:r>
              <a:rPr lang="en-US" sz="1400" dirty="0" smtClean="0">
                <a:solidFill>
                  <a:schemeClr val="accent5"/>
                </a:solidFill>
                <a:latin typeface="Courier"/>
                <a:cs typeface="Courier"/>
              </a:rPr>
              <a:t>, mini matrix library</a:t>
            </a:r>
          </a:p>
          <a:p>
            <a:pPr marL="0" indent="0">
              <a:buFontTx/>
              <a:buNone/>
            </a:pPr>
            <a:r>
              <a:rPr lang="en-US" sz="1400" dirty="0" smtClean="0">
                <a:solidFill>
                  <a:schemeClr val="accent5"/>
                </a:solidFill>
                <a:latin typeface="Courier"/>
                <a:cs typeface="Courier"/>
              </a:rPr>
              <a:t>&lt;script type="text/</a:t>
            </a:r>
            <a:r>
              <a:rPr lang="en-US" sz="1400" dirty="0" err="1" smtClean="0">
                <a:solidFill>
                  <a:schemeClr val="accent5"/>
                </a:solidFill>
                <a:latin typeface="Courier"/>
                <a:cs typeface="Courier"/>
              </a:rPr>
              <a:t>javascript</a:t>
            </a:r>
            <a:r>
              <a:rPr lang="en-US" sz="1400" dirty="0" smtClean="0">
                <a:solidFill>
                  <a:schemeClr val="accent5"/>
                </a:solidFill>
                <a:latin typeface="Courier"/>
                <a:cs typeface="Courier"/>
              </a:rPr>
              <a:t>"&gt;</a:t>
            </a:r>
          </a:p>
          <a:p>
            <a:pPr marL="0" indent="0">
              <a:buFontTx/>
              <a:buNone/>
            </a:pPr>
            <a:r>
              <a:rPr lang="en-US" sz="1400" dirty="0" smtClean="0">
                <a:solidFill>
                  <a:schemeClr val="accent5"/>
                </a:solidFill>
                <a:latin typeface="Courier"/>
                <a:cs typeface="Courier"/>
              </a:rPr>
              <a:t>…   // more functions</a:t>
            </a:r>
          </a:p>
          <a:p>
            <a:pPr marL="0" indent="0">
              <a:buFontTx/>
              <a:buNone/>
            </a:pPr>
            <a:endParaRPr lang="en-US" sz="1400" dirty="0" smtClean="0">
              <a:solidFill>
                <a:schemeClr val="accent5"/>
              </a:solidFill>
              <a:latin typeface="Courier"/>
              <a:cs typeface="Courier"/>
            </a:endParaRPr>
          </a:p>
          <a:p>
            <a:pPr marL="0" indent="0">
              <a:buFontTx/>
              <a:buNone/>
            </a:pPr>
            <a:r>
              <a:rPr lang="en-US" sz="1400" dirty="0" smtClean="0">
                <a:solidFill>
                  <a:schemeClr val="accent5"/>
                </a:solidFill>
                <a:latin typeface="Courier"/>
                <a:cs typeface="Courier"/>
              </a:rPr>
              <a:t>    function </a:t>
            </a:r>
            <a:r>
              <a:rPr lang="en-US" sz="1400" dirty="0" err="1" smtClean="0">
                <a:solidFill>
                  <a:schemeClr val="accent5"/>
                </a:solidFill>
                <a:latin typeface="Courier"/>
                <a:cs typeface="Courier"/>
              </a:rPr>
              <a:t>webGLStart</a:t>
            </a:r>
            <a:r>
              <a:rPr lang="en-US" sz="1400" dirty="0" smtClean="0">
                <a:solidFill>
                  <a:schemeClr val="accent5"/>
                </a:solidFill>
                <a:latin typeface="Courier"/>
                <a:cs typeface="Courier"/>
              </a:rPr>
              <a:t>() {</a:t>
            </a:r>
          </a:p>
          <a:p>
            <a:pPr marL="0" indent="0">
              <a:buFontTx/>
              <a:buNone/>
            </a:pPr>
            <a:r>
              <a:rPr lang="en-US" sz="1400" dirty="0" smtClean="0">
                <a:solidFill>
                  <a:schemeClr val="accent5"/>
                </a:solidFill>
                <a:latin typeface="Courier"/>
                <a:cs typeface="Courier"/>
              </a:rPr>
              <a:t>        </a:t>
            </a:r>
            <a:r>
              <a:rPr lang="en-US" sz="1400" dirty="0" err="1" smtClean="0">
                <a:solidFill>
                  <a:schemeClr val="accent5"/>
                </a:solidFill>
                <a:latin typeface="Courier"/>
                <a:cs typeface="Courier"/>
              </a:rPr>
              <a:t>var</a:t>
            </a:r>
            <a:r>
              <a:rPr lang="en-US" sz="1400" dirty="0" smtClean="0">
                <a:solidFill>
                  <a:schemeClr val="accent5"/>
                </a:solidFill>
                <a:latin typeface="Courier"/>
                <a:cs typeface="Courier"/>
              </a:rPr>
              <a:t> canvas = </a:t>
            </a:r>
            <a:r>
              <a:rPr lang="en-US" sz="1400" dirty="0" err="1" smtClean="0">
                <a:solidFill>
                  <a:schemeClr val="accent5"/>
                </a:solidFill>
                <a:latin typeface="Courier"/>
                <a:cs typeface="Courier"/>
              </a:rPr>
              <a:t>document.getElementById</a:t>
            </a:r>
            <a:r>
              <a:rPr lang="en-US" sz="1400" dirty="0" smtClean="0">
                <a:solidFill>
                  <a:schemeClr val="accent5"/>
                </a:solidFill>
                <a:latin typeface="Courier"/>
                <a:cs typeface="Courier"/>
              </a:rPr>
              <a:t>("lesson01-canvas");</a:t>
            </a:r>
          </a:p>
          <a:p>
            <a:pPr marL="0" indent="0">
              <a:buFontTx/>
              <a:buNone/>
            </a:pPr>
            <a:r>
              <a:rPr lang="en-US" sz="1400" dirty="0" smtClean="0">
                <a:solidFill>
                  <a:schemeClr val="accent5"/>
                </a:solidFill>
                <a:latin typeface="Courier"/>
                <a:cs typeface="Courier"/>
              </a:rPr>
              <a:t>        </a:t>
            </a:r>
            <a:r>
              <a:rPr lang="en-US" sz="1400" dirty="0" err="1" smtClean="0">
                <a:solidFill>
                  <a:schemeClr val="accent5"/>
                </a:solidFill>
                <a:latin typeface="Courier"/>
                <a:cs typeface="Courier"/>
              </a:rPr>
              <a:t>initGL</a:t>
            </a:r>
            <a:r>
              <a:rPr lang="en-US" sz="1400" dirty="0" smtClean="0">
                <a:solidFill>
                  <a:schemeClr val="accent5"/>
                </a:solidFill>
                <a:latin typeface="Courier"/>
                <a:cs typeface="Courier"/>
              </a:rPr>
              <a:t>(canvas);</a:t>
            </a:r>
          </a:p>
          <a:p>
            <a:pPr marL="0" indent="0">
              <a:buFontTx/>
              <a:buNone/>
            </a:pPr>
            <a:r>
              <a:rPr lang="en-US" sz="1400" dirty="0" smtClean="0">
                <a:solidFill>
                  <a:schemeClr val="accent5"/>
                </a:solidFill>
                <a:latin typeface="Courier"/>
                <a:cs typeface="Courier"/>
              </a:rPr>
              <a:t>        </a:t>
            </a:r>
            <a:r>
              <a:rPr lang="en-US" sz="1400" dirty="0" err="1" smtClean="0">
                <a:solidFill>
                  <a:schemeClr val="accent5"/>
                </a:solidFill>
                <a:latin typeface="Courier"/>
                <a:cs typeface="Courier"/>
              </a:rPr>
              <a:t>initShaders</a:t>
            </a:r>
            <a:r>
              <a:rPr lang="en-US" sz="1400" dirty="0" smtClean="0">
                <a:solidFill>
                  <a:schemeClr val="accent5"/>
                </a:solidFill>
                <a:latin typeface="Courier"/>
                <a:cs typeface="Courier"/>
              </a:rPr>
              <a:t>();</a:t>
            </a:r>
          </a:p>
          <a:p>
            <a:pPr marL="0" indent="0">
              <a:buFontTx/>
              <a:buNone/>
            </a:pPr>
            <a:r>
              <a:rPr lang="en-US" sz="1400" dirty="0" smtClean="0">
                <a:solidFill>
                  <a:schemeClr val="accent5"/>
                </a:solidFill>
                <a:latin typeface="Courier"/>
                <a:cs typeface="Courier"/>
              </a:rPr>
              <a:t>        </a:t>
            </a:r>
            <a:r>
              <a:rPr lang="en-US" sz="1400" dirty="0" err="1" smtClean="0">
                <a:solidFill>
                  <a:schemeClr val="accent5"/>
                </a:solidFill>
                <a:latin typeface="Courier"/>
                <a:cs typeface="Courier"/>
              </a:rPr>
              <a:t>initBuffers</a:t>
            </a:r>
            <a:r>
              <a:rPr lang="en-US" sz="1400" dirty="0" smtClean="0">
                <a:solidFill>
                  <a:schemeClr val="accent5"/>
                </a:solidFill>
                <a:latin typeface="Courier"/>
                <a:cs typeface="Courier"/>
              </a:rPr>
              <a:t>();</a:t>
            </a:r>
          </a:p>
          <a:p>
            <a:pPr marL="0" indent="0">
              <a:buFontTx/>
              <a:buNone/>
            </a:pPr>
            <a:r>
              <a:rPr lang="en-US" sz="1400" dirty="0" smtClean="0">
                <a:solidFill>
                  <a:schemeClr val="accent5"/>
                </a:solidFill>
                <a:latin typeface="Courier"/>
                <a:cs typeface="Courier"/>
              </a:rPr>
              <a:t>        </a:t>
            </a:r>
            <a:r>
              <a:rPr lang="en-US" sz="1400" dirty="0" err="1" smtClean="0">
                <a:solidFill>
                  <a:srgbClr val="FFFF00"/>
                </a:solidFill>
                <a:latin typeface="Courier"/>
                <a:cs typeface="Courier"/>
              </a:rPr>
              <a:t>gl.clearColor</a:t>
            </a:r>
            <a:r>
              <a:rPr lang="en-US" sz="1400" dirty="0" smtClean="0">
                <a:solidFill>
                  <a:srgbClr val="FFFF00"/>
                </a:solidFill>
                <a:latin typeface="Courier"/>
                <a:cs typeface="Courier"/>
              </a:rPr>
              <a:t>(0.0, 0.0, 0.0, 1.0);</a:t>
            </a:r>
          </a:p>
          <a:p>
            <a:pPr marL="0" indent="0">
              <a:buFontTx/>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gl.enable</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gl.DEPTH_TEST</a:t>
            </a:r>
            <a:r>
              <a:rPr lang="en-US" sz="1400" dirty="0" smtClean="0">
                <a:solidFill>
                  <a:srgbClr val="FFFF00"/>
                </a:solidFill>
                <a:latin typeface="Courier"/>
                <a:cs typeface="Courier"/>
              </a:rPr>
              <a:t>);</a:t>
            </a:r>
          </a:p>
          <a:p>
            <a:pPr marL="0" indent="0">
              <a:buFontTx/>
              <a:buNone/>
            </a:pPr>
            <a:r>
              <a:rPr lang="en-US" sz="1400" dirty="0" smtClean="0">
                <a:solidFill>
                  <a:schemeClr val="accent5"/>
                </a:solidFill>
                <a:latin typeface="Courier"/>
                <a:cs typeface="Courier"/>
              </a:rPr>
              <a:t>        </a:t>
            </a:r>
            <a:r>
              <a:rPr lang="en-US" sz="1400" dirty="0" err="1" smtClean="0">
                <a:solidFill>
                  <a:schemeClr val="accent5"/>
                </a:solidFill>
                <a:latin typeface="Courier"/>
                <a:cs typeface="Courier"/>
              </a:rPr>
              <a:t>drawScene</a:t>
            </a:r>
            <a:r>
              <a:rPr lang="en-US" sz="1400" dirty="0" smtClean="0">
                <a:solidFill>
                  <a:schemeClr val="accent5"/>
                </a:solidFill>
                <a:latin typeface="Courier"/>
                <a:cs typeface="Courier"/>
              </a:rPr>
              <a:t>();</a:t>
            </a:r>
          </a:p>
          <a:p>
            <a:pPr marL="0" indent="0">
              <a:buFontTx/>
              <a:buNone/>
            </a:pPr>
            <a:r>
              <a:rPr lang="en-US" sz="1400" dirty="0" smtClean="0">
                <a:solidFill>
                  <a:schemeClr val="accent5"/>
                </a:solidFill>
                <a:latin typeface="Courier"/>
                <a:cs typeface="Courier"/>
              </a:rPr>
              <a:t>    }</a:t>
            </a:r>
          </a:p>
          <a:p>
            <a:pPr marL="0" indent="0">
              <a:buFontTx/>
              <a:buNone/>
            </a:pPr>
            <a:r>
              <a:rPr lang="en-US" sz="1400" dirty="0" smtClean="0">
                <a:solidFill>
                  <a:schemeClr val="accent5"/>
                </a:solidFill>
                <a:latin typeface="Courier"/>
                <a:cs typeface="Courier"/>
              </a:rPr>
              <a:t>&lt;/script&gt; </a:t>
            </a:r>
          </a:p>
        </p:txBody>
      </p:sp>
    </p:spTree>
    <p:extLst>
      <p:ext uri="{BB962C8B-B14F-4D97-AF65-F5344CB8AC3E}">
        <p14:creationId xmlns:p14="http://schemas.microsoft.com/office/powerpoint/2010/main" val="5923422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7" end="1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8" end="1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9" end="1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0" end="2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7391400" cy="584776"/>
          </a:xfrm>
        </p:spPr>
        <p:txBody>
          <a:bodyPr/>
          <a:lstStyle/>
          <a:p>
            <a:r>
              <a:rPr lang="en-US" dirty="0" smtClean="0"/>
              <a:t>Initialize </a:t>
            </a:r>
            <a:r>
              <a:rPr lang="en-US" dirty="0" err="1" smtClean="0"/>
              <a:t>gl</a:t>
            </a:r>
            <a:r>
              <a:rPr lang="en-US" dirty="0" smtClean="0"/>
              <a:t> context</a:t>
            </a:r>
            <a:endParaRPr lang="en-US" dirty="0"/>
          </a:p>
        </p:txBody>
      </p:sp>
      <p:sp>
        <p:nvSpPr>
          <p:cNvPr id="3" name="Content Placeholder 2"/>
          <p:cNvSpPr>
            <a:spLocks noGrp="1"/>
          </p:cNvSpPr>
          <p:nvPr>
            <p:ph idx="1"/>
          </p:nvPr>
        </p:nvSpPr>
        <p:spPr>
          <a:xfrm>
            <a:off x="105830" y="1034726"/>
            <a:ext cx="9038170" cy="5289874"/>
          </a:xfrm>
        </p:spPr>
        <p:txBody>
          <a:bodyPr/>
          <a:lstStyle/>
          <a:p>
            <a:pPr marL="0" indent="0">
              <a:buNone/>
            </a:pPr>
            <a:r>
              <a:rPr lang="en-US" sz="1800" dirty="0" smtClean="0">
                <a:latin typeface="Courier"/>
                <a:cs typeface="Courier"/>
              </a:rPr>
              <a:t>    </a:t>
            </a:r>
            <a:r>
              <a:rPr lang="en-US" sz="1800" dirty="0" err="1" smtClean="0">
                <a:latin typeface="Courier"/>
                <a:cs typeface="Courier"/>
              </a:rPr>
              <a:t>var</a:t>
            </a:r>
            <a:r>
              <a:rPr lang="en-US" sz="1800" dirty="0" smtClean="0">
                <a:latin typeface="Courier"/>
                <a:cs typeface="Courier"/>
              </a:rPr>
              <a:t> </a:t>
            </a:r>
            <a:r>
              <a:rPr lang="en-US" sz="1800" dirty="0" err="1">
                <a:latin typeface="Courier"/>
                <a:cs typeface="Courier"/>
              </a:rPr>
              <a:t>gl</a:t>
            </a:r>
            <a:r>
              <a:rPr lang="en-US" sz="1800" dirty="0">
                <a:latin typeface="Courier"/>
                <a:cs typeface="Courier"/>
              </a:rPr>
              <a:t>;</a:t>
            </a:r>
          </a:p>
          <a:p>
            <a:pPr marL="0" indent="0">
              <a:buNone/>
            </a:pPr>
            <a:endParaRPr lang="en-US" sz="1800" dirty="0">
              <a:latin typeface="Courier"/>
              <a:cs typeface="Courier"/>
            </a:endParaRPr>
          </a:p>
          <a:p>
            <a:pPr marL="0" indent="0">
              <a:buNone/>
            </a:pPr>
            <a:r>
              <a:rPr lang="en-US" sz="1800" dirty="0">
                <a:latin typeface="Courier"/>
                <a:cs typeface="Courier"/>
              </a:rPr>
              <a:t>    function </a:t>
            </a:r>
            <a:r>
              <a:rPr lang="en-US" sz="1800" dirty="0" err="1">
                <a:latin typeface="Courier"/>
                <a:cs typeface="Courier"/>
              </a:rPr>
              <a:t>initGL</a:t>
            </a:r>
            <a:r>
              <a:rPr lang="en-US" sz="1800" dirty="0">
                <a:latin typeface="Courier"/>
                <a:cs typeface="Courier"/>
              </a:rPr>
              <a:t>(canvas) {</a:t>
            </a:r>
          </a:p>
          <a:p>
            <a:pPr marL="0" indent="0">
              <a:buNone/>
            </a:pPr>
            <a:r>
              <a:rPr lang="en-US" sz="1800" dirty="0">
                <a:latin typeface="Courier"/>
                <a:cs typeface="Courier"/>
              </a:rPr>
              <a:t>        try {</a:t>
            </a:r>
          </a:p>
          <a:p>
            <a:pPr marL="0" indent="0">
              <a:buNone/>
            </a:pPr>
            <a:r>
              <a:rPr lang="en-US" sz="1800" dirty="0">
                <a:latin typeface="Courier"/>
                <a:cs typeface="Courier"/>
              </a:rPr>
              <a:t>            </a:t>
            </a:r>
            <a:r>
              <a:rPr lang="en-US" sz="1800" dirty="0" err="1">
                <a:latin typeface="Courier"/>
                <a:cs typeface="Courier"/>
              </a:rPr>
              <a:t>gl</a:t>
            </a:r>
            <a:r>
              <a:rPr lang="en-US" sz="1800" dirty="0">
                <a:latin typeface="Courier"/>
                <a:cs typeface="Courier"/>
              </a:rPr>
              <a:t> = </a:t>
            </a:r>
            <a:r>
              <a:rPr lang="en-US" sz="1800" dirty="0" err="1">
                <a:latin typeface="Courier"/>
                <a:cs typeface="Courier"/>
              </a:rPr>
              <a:t>canvas.getContext</a:t>
            </a:r>
            <a:r>
              <a:rPr lang="en-US" sz="1800" dirty="0">
                <a:latin typeface="Courier"/>
                <a:cs typeface="Courier"/>
              </a:rPr>
              <a:t>("experimental-</a:t>
            </a:r>
            <a:r>
              <a:rPr lang="en-US" sz="1800" dirty="0" err="1">
                <a:latin typeface="Courier"/>
                <a:cs typeface="Courier"/>
              </a:rPr>
              <a:t>webgl</a:t>
            </a:r>
            <a:r>
              <a:rPr lang="en-US" sz="1800" dirty="0">
                <a:latin typeface="Courier"/>
                <a:cs typeface="Courier"/>
              </a:rPr>
              <a:t>");</a:t>
            </a:r>
          </a:p>
          <a:p>
            <a:pPr marL="0" indent="0">
              <a:buNone/>
            </a:pPr>
            <a:r>
              <a:rPr lang="en-US" sz="1800" dirty="0">
                <a:latin typeface="Courier"/>
                <a:cs typeface="Courier"/>
              </a:rPr>
              <a:t>            </a:t>
            </a:r>
            <a:r>
              <a:rPr lang="en-US" sz="1800" dirty="0" err="1">
                <a:latin typeface="Courier"/>
                <a:cs typeface="Courier"/>
              </a:rPr>
              <a:t>gl.w</a:t>
            </a:r>
            <a:r>
              <a:rPr lang="en-US" sz="1800" dirty="0">
                <a:latin typeface="Courier"/>
                <a:cs typeface="Courier"/>
              </a:rPr>
              <a:t> = </a:t>
            </a:r>
            <a:r>
              <a:rPr lang="en-US" sz="1800" dirty="0" err="1">
                <a:latin typeface="Courier"/>
                <a:cs typeface="Courier"/>
              </a:rPr>
              <a:t>canvas.width</a:t>
            </a:r>
            <a:r>
              <a:rPr lang="en-US" sz="1800" dirty="0">
                <a:latin typeface="Courier"/>
                <a:cs typeface="Courier"/>
              </a:rPr>
              <a:t>;</a:t>
            </a:r>
          </a:p>
          <a:p>
            <a:pPr marL="0" indent="0">
              <a:buNone/>
            </a:pPr>
            <a:r>
              <a:rPr lang="en-US" sz="1800" dirty="0">
                <a:latin typeface="Courier"/>
                <a:cs typeface="Courier"/>
              </a:rPr>
              <a:t>            </a:t>
            </a:r>
            <a:r>
              <a:rPr lang="en-US" sz="1800" dirty="0" err="1">
                <a:latin typeface="Courier"/>
                <a:cs typeface="Courier"/>
              </a:rPr>
              <a:t>gl.h</a:t>
            </a:r>
            <a:r>
              <a:rPr lang="en-US" sz="1800" dirty="0">
                <a:latin typeface="Courier"/>
                <a:cs typeface="Courier"/>
              </a:rPr>
              <a:t> = </a:t>
            </a:r>
            <a:r>
              <a:rPr lang="en-US" sz="1800" dirty="0" err="1">
                <a:latin typeface="Courier"/>
                <a:cs typeface="Courier"/>
              </a:rPr>
              <a:t>canvas.height</a:t>
            </a:r>
            <a:r>
              <a:rPr lang="en-US" sz="1800" dirty="0">
                <a:latin typeface="Courier"/>
                <a:cs typeface="Courier"/>
              </a:rPr>
              <a:t>;</a:t>
            </a:r>
          </a:p>
          <a:p>
            <a:pPr marL="0" indent="0">
              <a:buNone/>
            </a:pPr>
            <a:r>
              <a:rPr lang="en-US" sz="1800" dirty="0">
                <a:latin typeface="Courier"/>
                <a:cs typeface="Courier"/>
              </a:rPr>
              <a:t>        } catch (e) {</a:t>
            </a:r>
          </a:p>
          <a:p>
            <a:pPr marL="0" indent="0">
              <a:buNone/>
            </a:pPr>
            <a:r>
              <a:rPr lang="en-US" sz="1800" dirty="0">
                <a:latin typeface="Courier"/>
                <a:cs typeface="Courier"/>
              </a:rPr>
              <a:t>        }</a:t>
            </a:r>
          </a:p>
          <a:p>
            <a:pPr marL="0" indent="0">
              <a:buNone/>
            </a:pPr>
            <a:r>
              <a:rPr lang="en-US" sz="1800" dirty="0">
                <a:latin typeface="Courier"/>
                <a:cs typeface="Courier"/>
              </a:rPr>
              <a:t>        if (!</a:t>
            </a:r>
            <a:r>
              <a:rPr lang="en-US" sz="1800" dirty="0" err="1">
                <a:latin typeface="Courier"/>
                <a:cs typeface="Courier"/>
              </a:rPr>
              <a:t>gl</a:t>
            </a:r>
            <a:r>
              <a:rPr lang="en-US" sz="1800" dirty="0">
                <a:latin typeface="Courier"/>
                <a:cs typeface="Courier"/>
              </a:rPr>
              <a:t>) {</a:t>
            </a:r>
          </a:p>
          <a:p>
            <a:pPr marL="0" indent="0">
              <a:buNone/>
            </a:pPr>
            <a:r>
              <a:rPr lang="en-US" sz="1800" dirty="0">
                <a:latin typeface="Courier"/>
                <a:cs typeface="Courier"/>
              </a:rPr>
              <a:t>            alert("Could not </a:t>
            </a:r>
            <a:r>
              <a:rPr lang="en-US" sz="1800" dirty="0" err="1">
                <a:latin typeface="Courier"/>
                <a:cs typeface="Courier"/>
              </a:rPr>
              <a:t>initialise</a:t>
            </a:r>
            <a:r>
              <a:rPr lang="en-US" sz="1800" dirty="0">
                <a:latin typeface="Courier"/>
                <a:cs typeface="Courier"/>
              </a:rPr>
              <a:t> </a:t>
            </a:r>
            <a:r>
              <a:rPr lang="en-US" sz="1800" dirty="0" err="1">
                <a:latin typeface="Courier"/>
                <a:cs typeface="Courier"/>
              </a:rPr>
              <a:t>WebGL</a:t>
            </a:r>
            <a:r>
              <a:rPr lang="en-US" sz="1800" dirty="0">
                <a:latin typeface="Courier"/>
                <a:cs typeface="Courier"/>
              </a:rPr>
              <a:t>, sorry :-(");</a:t>
            </a:r>
          </a:p>
          <a:p>
            <a:pPr marL="0" indent="0">
              <a:buNone/>
            </a:pPr>
            <a:r>
              <a:rPr lang="en-US" sz="1800" dirty="0">
                <a:latin typeface="Courier"/>
                <a:cs typeface="Courier"/>
              </a:rPr>
              <a:t>        }</a:t>
            </a:r>
          </a:p>
          <a:p>
            <a:pPr marL="0" indent="0">
              <a:buNone/>
            </a:pPr>
            <a:r>
              <a:rPr lang="en-US" sz="1800" dirty="0">
                <a:latin typeface="Courier"/>
                <a:cs typeface="Courier"/>
              </a:rPr>
              <a:t>    </a:t>
            </a:r>
            <a:r>
              <a:rPr lang="en-US" sz="1800" dirty="0" smtClean="0">
                <a:latin typeface="Courier"/>
                <a:cs typeface="Courier"/>
              </a:rPr>
              <a:t>}</a:t>
            </a:r>
            <a:endParaRPr lang="en-US" sz="1800" dirty="0">
              <a:latin typeface="Courier"/>
              <a:cs typeface="Courier"/>
            </a:endParaRPr>
          </a:p>
        </p:txBody>
      </p:sp>
      <p:sp>
        <p:nvSpPr>
          <p:cNvPr id="4" name="Rectangle 3"/>
          <p:cNvSpPr/>
          <p:nvPr/>
        </p:nvSpPr>
        <p:spPr>
          <a:xfrm>
            <a:off x="105832" y="6407474"/>
            <a:ext cx="1392905" cy="3661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8992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7391400" cy="584776"/>
          </a:xfrm>
        </p:spPr>
        <p:txBody>
          <a:bodyPr/>
          <a:lstStyle/>
          <a:p>
            <a:r>
              <a:rPr lang="en-US" dirty="0" err="1" smtClean="0"/>
              <a:t>Shaders</a:t>
            </a:r>
            <a:r>
              <a:rPr lang="en-US" dirty="0" smtClean="0"/>
              <a:t>: </a:t>
            </a:r>
            <a:r>
              <a:rPr lang="en-US" dirty="0" smtClean="0">
                <a:solidFill>
                  <a:srgbClr val="ADE2E2"/>
                </a:solidFill>
              </a:rPr>
              <a:t>vertex</a:t>
            </a:r>
            <a:endParaRPr lang="en-US" dirty="0">
              <a:solidFill>
                <a:srgbClr val="ADE2E2"/>
              </a:solidFill>
            </a:endParaRPr>
          </a:p>
        </p:txBody>
      </p:sp>
      <p:sp>
        <p:nvSpPr>
          <p:cNvPr id="3" name="Content Placeholder 2"/>
          <p:cNvSpPr>
            <a:spLocks noGrp="1"/>
          </p:cNvSpPr>
          <p:nvPr>
            <p:ph idx="1"/>
          </p:nvPr>
        </p:nvSpPr>
        <p:spPr>
          <a:xfrm>
            <a:off x="105830" y="1034726"/>
            <a:ext cx="9038170" cy="5289874"/>
          </a:xfrm>
        </p:spPr>
        <p:txBody>
          <a:bodyPr/>
          <a:lstStyle/>
          <a:p>
            <a:pPr marL="0" indent="0">
              <a:buNone/>
            </a:pPr>
            <a:endParaRPr lang="en-US" sz="1400" dirty="0" smtClean="0">
              <a:latin typeface="Courier"/>
              <a:cs typeface="Courier"/>
            </a:endParaRPr>
          </a:p>
          <a:p>
            <a:pPr marL="0" indent="0">
              <a:buNone/>
            </a:pPr>
            <a:r>
              <a:rPr lang="en-US" sz="1400" dirty="0">
                <a:solidFill>
                  <a:srgbClr val="ADE2E2"/>
                </a:solidFill>
                <a:latin typeface="Courier"/>
                <a:cs typeface="Courier"/>
              </a:rPr>
              <a:t>&lt;script id="</a:t>
            </a:r>
            <a:r>
              <a:rPr lang="en-US" sz="1400" dirty="0" err="1">
                <a:solidFill>
                  <a:srgbClr val="ADE2E2"/>
                </a:solidFill>
                <a:latin typeface="Courier"/>
                <a:cs typeface="Courier"/>
              </a:rPr>
              <a:t>shader-vs</a:t>
            </a:r>
            <a:r>
              <a:rPr lang="en-US" sz="1400" dirty="0">
                <a:solidFill>
                  <a:srgbClr val="ADE2E2"/>
                </a:solidFill>
                <a:latin typeface="Courier"/>
                <a:cs typeface="Courier"/>
              </a:rPr>
              <a:t>" type="x-</a:t>
            </a:r>
            <a:r>
              <a:rPr lang="en-US" sz="1400" dirty="0" err="1">
                <a:solidFill>
                  <a:srgbClr val="ADE2E2"/>
                </a:solidFill>
                <a:latin typeface="Courier"/>
                <a:cs typeface="Courier"/>
              </a:rPr>
              <a:t>shader</a:t>
            </a:r>
            <a:r>
              <a:rPr lang="en-US" sz="1400" dirty="0">
                <a:solidFill>
                  <a:srgbClr val="ADE2E2"/>
                </a:solidFill>
                <a:latin typeface="Courier"/>
                <a:cs typeface="Courier"/>
              </a:rPr>
              <a:t>/x-vertex"&gt; </a:t>
            </a:r>
          </a:p>
          <a:p>
            <a:pPr marL="0" indent="0">
              <a:buNone/>
            </a:pPr>
            <a:r>
              <a:rPr lang="en-US" sz="1400" dirty="0">
                <a:solidFill>
                  <a:srgbClr val="ADE2E2"/>
                </a:solidFill>
                <a:latin typeface="Courier"/>
                <a:cs typeface="Courier"/>
              </a:rPr>
              <a:t>    attribute vec3 </a:t>
            </a:r>
            <a:r>
              <a:rPr lang="en-US" sz="1400" dirty="0" err="1">
                <a:solidFill>
                  <a:srgbClr val="ADE2E2"/>
                </a:solidFill>
                <a:latin typeface="Courier"/>
                <a:cs typeface="Courier"/>
              </a:rPr>
              <a:t>aVertexPosition</a:t>
            </a:r>
            <a:r>
              <a:rPr lang="en-US" sz="1400" dirty="0">
                <a:solidFill>
                  <a:srgbClr val="ADE2E2"/>
                </a:solidFill>
                <a:latin typeface="Courier"/>
                <a:cs typeface="Courier"/>
              </a:rPr>
              <a:t>;</a:t>
            </a:r>
          </a:p>
          <a:p>
            <a:pPr marL="0" indent="0">
              <a:buNone/>
            </a:pPr>
            <a:r>
              <a:rPr lang="en-US" sz="1400" dirty="0">
                <a:solidFill>
                  <a:srgbClr val="ADE2E2"/>
                </a:solidFill>
                <a:latin typeface="Courier"/>
                <a:cs typeface="Courier"/>
              </a:rPr>
              <a:t>    uniform mat4 </a:t>
            </a:r>
            <a:r>
              <a:rPr lang="en-US" sz="1400" dirty="0" err="1">
                <a:solidFill>
                  <a:srgbClr val="ADE2E2"/>
                </a:solidFill>
                <a:latin typeface="Courier"/>
                <a:cs typeface="Courier"/>
              </a:rPr>
              <a:t>uMVMatrix</a:t>
            </a:r>
            <a:r>
              <a:rPr lang="en-US" sz="1400" dirty="0">
                <a:solidFill>
                  <a:srgbClr val="ADE2E2"/>
                </a:solidFill>
                <a:latin typeface="Courier"/>
                <a:cs typeface="Courier"/>
              </a:rPr>
              <a:t>;</a:t>
            </a:r>
          </a:p>
          <a:p>
            <a:pPr marL="0" indent="0">
              <a:buNone/>
            </a:pPr>
            <a:r>
              <a:rPr lang="en-US" sz="1400" dirty="0">
                <a:solidFill>
                  <a:srgbClr val="ADE2E2"/>
                </a:solidFill>
                <a:latin typeface="Courier"/>
                <a:cs typeface="Courier"/>
              </a:rPr>
              <a:t>    uniform mat4 </a:t>
            </a:r>
            <a:r>
              <a:rPr lang="en-US" sz="1400" dirty="0" err="1">
                <a:solidFill>
                  <a:srgbClr val="ADE2E2"/>
                </a:solidFill>
                <a:latin typeface="Courier"/>
                <a:cs typeface="Courier"/>
              </a:rPr>
              <a:t>uPMatrix</a:t>
            </a:r>
            <a:r>
              <a:rPr lang="en-US" sz="1400" dirty="0">
                <a:solidFill>
                  <a:srgbClr val="ADE2E2"/>
                </a:solidFill>
                <a:latin typeface="Courier"/>
                <a:cs typeface="Courier"/>
              </a:rPr>
              <a:t>;</a:t>
            </a:r>
          </a:p>
          <a:p>
            <a:pPr marL="0" indent="0">
              <a:buNone/>
            </a:pPr>
            <a:r>
              <a:rPr lang="en-US" sz="1400" dirty="0">
                <a:solidFill>
                  <a:srgbClr val="ADE2E2"/>
                </a:solidFill>
                <a:latin typeface="Courier"/>
                <a:cs typeface="Courier"/>
              </a:rPr>
              <a:t> </a:t>
            </a:r>
          </a:p>
          <a:p>
            <a:pPr marL="0" indent="0">
              <a:buNone/>
            </a:pPr>
            <a:r>
              <a:rPr lang="en-US" sz="1400" dirty="0">
                <a:solidFill>
                  <a:srgbClr val="ADE2E2"/>
                </a:solidFill>
                <a:latin typeface="Courier"/>
                <a:cs typeface="Courier"/>
              </a:rPr>
              <a:t>    void main(void) {</a:t>
            </a:r>
          </a:p>
          <a:p>
            <a:pPr marL="0" indent="0">
              <a:buNone/>
            </a:pPr>
            <a:r>
              <a:rPr lang="en-US" sz="1400" dirty="0">
                <a:solidFill>
                  <a:srgbClr val="ADE2E2"/>
                </a:solidFill>
                <a:latin typeface="Courier"/>
                <a:cs typeface="Courier"/>
              </a:rPr>
              <a:t>        </a:t>
            </a:r>
            <a:r>
              <a:rPr lang="en-US" sz="1400" dirty="0" err="1">
                <a:solidFill>
                  <a:srgbClr val="ADE2E2"/>
                </a:solidFill>
                <a:latin typeface="Courier"/>
                <a:cs typeface="Courier"/>
              </a:rPr>
              <a:t>gl_Position</a:t>
            </a:r>
            <a:r>
              <a:rPr lang="en-US" sz="1400" dirty="0">
                <a:solidFill>
                  <a:srgbClr val="ADE2E2"/>
                </a:solidFill>
                <a:latin typeface="Courier"/>
                <a:cs typeface="Courier"/>
              </a:rPr>
              <a:t> = </a:t>
            </a:r>
            <a:r>
              <a:rPr lang="en-US" sz="1400" dirty="0" err="1">
                <a:solidFill>
                  <a:srgbClr val="ADE2E2"/>
                </a:solidFill>
                <a:latin typeface="Courier"/>
                <a:cs typeface="Courier"/>
              </a:rPr>
              <a:t>uPMatrix</a:t>
            </a:r>
            <a:r>
              <a:rPr lang="en-US" sz="1400" dirty="0">
                <a:solidFill>
                  <a:srgbClr val="ADE2E2"/>
                </a:solidFill>
                <a:latin typeface="Courier"/>
                <a:cs typeface="Courier"/>
              </a:rPr>
              <a:t> * </a:t>
            </a:r>
            <a:r>
              <a:rPr lang="en-US" sz="1400" dirty="0" err="1">
                <a:solidFill>
                  <a:srgbClr val="ADE2E2"/>
                </a:solidFill>
                <a:latin typeface="Courier"/>
                <a:cs typeface="Courier"/>
              </a:rPr>
              <a:t>uMVMatrix</a:t>
            </a:r>
            <a:r>
              <a:rPr lang="en-US" sz="1400" dirty="0">
                <a:solidFill>
                  <a:srgbClr val="ADE2E2"/>
                </a:solidFill>
                <a:latin typeface="Courier"/>
                <a:cs typeface="Courier"/>
              </a:rPr>
              <a:t> * vec4(</a:t>
            </a:r>
            <a:r>
              <a:rPr lang="en-US" sz="1400" dirty="0" err="1">
                <a:solidFill>
                  <a:srgbClr val="ADE2E2"/>
                </a:solidFill>
                <a:latin typeface="Courier"/>
                <a:cs typeface="Courier"/>
              </a:rPr>
              <a:t>aVertexPosition</a:t>
            </a:r>
            <a:r>
              <a:rPr lang="en-US" sz="1400" dirty="0">
                <a:solidFill>
                  <a:srgbClr val="ADE2E2"/>
                </a:solidFill>
                <a:latin typeface="Courier"/>
                <a:cs typeface="Courier"/>
              </a:rPr>
              <a:t>, 1.0);</a:t>
            </a:r>
          </a:p>
          <a:p>
            <a:pPr marL="0" indent="0">
              <a:buNone/>
            </a:pPr>
            <a:r>
              <a:rPr lang="en-US" sz="1400" dirty="0">
                <a:solidFill>
                  <a:srgbClr val="ADE2E2"/>
                </a:solidFill>
                <a:latin typeface="Courier"/>
                <a:cs typeface="Courier"/>
              </a:rPr>
              <a:t>    }</a:t>
            </a:r>
          </a:p>
          <a:p>
            <a:pPr marL="0" indent="0">
              <a:buNone/>
            </a:pPr>
            <a:r>
              <a:rPr lang="en-US" sz="1400" dirty="0">
                <a:solidFill>
                  <a:srgbClr val="ADE2E2"/>
                </a:solidFill>
                <a:latin typeface="Courier"/>
                <a:cs typeface="Courier"/>
              </a:rPr>
              <a:t>&lt;/script&gt; </a:t>
            </a:r>
          </a:p>
          <a:p>
            <a:pPr marL="0" indent="0">
              <a:buNone/>
            </a:pPr>
            <a:endParaRPr lang="en-US" sz="1400" dirty="0" smtClean="0">
              <a:latin typeface="Courier"/>
              <a:cs typeface="Courier"/>
            </a:endParaRPr>
          </a:p>
          <a:p>
            <a:pPr marL="0" indent="0">
              <a:buNone/>
            </a:pPr>
            <a:r>
              <a:rPr lang="en-US" sz="1400" dirty="0" smtClean="0">
                <a:latin typeface="Courier"/>
                <a:cs typeface="Courier"/>
              </a:rPr>
              <a:t>&lt;</a:t>
            </a:r>
            <a:r>
              <a:rPr lang="en-US" sz="1400" dirty="0">
                <a:latin typeface="Courier"/>
                <a:cs typeface="Courier"/>
              </a:rPr>
              <a:t>script id="</a:t>
            </a:r>
            <a:r>
              <a:rPr lang="en-US" sz="1400" dirty="0" err="1">
                <a:latin typeface="Courier"/>
                <a:cs typeface="Courier"/>
              </a:rPr>
              <a:t>shader-fs</a:t>
            </a:r>
            <a:r>
              <a:rPr lang="en-US" sz="1400" dirty="0">
                <a:latin typeface="Courier"/>
                <a:cs typeface="Courier"/>
              </a:rPr>
              <a:t>" type="x-</a:t>
            </a:r>
            <a:r>
              <a:rPr lang="en-US" sz="1400" dirty="0" err="1">
                <a:latin typeface="Courier"/>
                <a:cs typeface="Courier"/>
              </a:rPr>
              <a:t>shader</a:t>
            </a:r>
            <a:r>
              <a:rPr lang="en-US" sz="1400" dirty="0">
                <a:latin typeface="Courier"/>
                <a:cs typeface="Courier"/>
              </a:rPr>
              <a:t>/x-fragment"&gt; </a:t>
            </a:r>
          </a:p>
          <a:p>
            <a:pPr marL="0" indent="0">
              <a:buNone/>
            </a:pPr>
            <a:r>
              <a:rPr lang="en-US" sz="1400" dirty="0">
                <a:latin typeface="Courier"/>
                <a:cs typeface="Courier"/>
              </a:rPr>
              <a:t>    #</a:t>
            </a:r>
            <a:r>
              <a:rPr lang="en-US" sz="1400" dirty="0" err="1">
                <a:latin typeface="Courier"/>
                <a:cs typeface="Courier"/>
              </a:rPr>
              <a:t>ifdef</a:t>
            </a:r>
            <a:r>
              <a:rPr lang="en-US" sz="1400" dirty="0">
                <a:latin typeface="Courier"/>
                <a:cs typeface="Courier"/>
              </a:rPr>
              <a:t> GL_ES</a:t>
            </a:r>
          </a:p>
          <a:p>
            <a:pPr marL="0" indent="0">
              <a:buNone/>
            </a:pPr>
            <a:r>
              <a:rPr lang="en-US" sz="1400" dirty="0">
                <a:latin typeface="Courier"/>
                <a:cs typeface="Courier"/>
              </a:rPr>
              <a:t>    precision </a:t>
            </a:r>
            <a:r>
              <a:rPr lang="en-US" sz="1400" dirty="0" err="1">
                <a:latin typeface="Courier"/>
                <a:cs typeface="Courier"/>
              </a:rPr>
              <a:t>highp</a:t>
            </a:r>
            <a:r>
              <a:rPr lang="en-US" sz="1400" dirty="0">
                <a:latin typeface="Courier"/>
                <a:cs typeface="Courier"/>
              </a:rPr>
              <a:t> float;</a:t>
            </a:r>
          </a:p>
          <a:p>
            <a:pPr marL="0" indent="0">
              <a:buNone/>
            </a:pPr>
            <a:r>
              <a:rPr lang="en-US" sz="1400" dirty="0">
                <a:latin typeface="Courier"/>
                <a:cs typeface="Courier"/>
              </a:rPr>
              <a:t>    #</a:t>
            </a:r>
            <a:r>
              <a:rPr lang="en-US" sz="1400" dirty="0" err="1">
                <a:latin typeface="Courier"/>
                <a:cs typeface="Courier"/>
              </a:rPr>
              <a:t>endif</a:t>
            </a:r>
            <a:endParaRPr lang="en-US" sz="1400" dirty="0">
              <a:latin typeface="Courier"/>
              <a:cs typeface="Courier"/>
            </a:endParaRPr>
          </a:p>
          <a:p>
            <a:pPr marL="0" indent="0">
              <a:buNone/>
            </a:pPr>
            <a:r>
              <a:rPr lang="en-US" sz="1400" dirty="0">
                <a:latin typeface="Courier"/>
                <a:cs typeface="Courier"/>
              </a:rPr>
              <a:t> </a:t>
            </a:r>
          </a:p>
          <a:p>
            <a:pPr marL="0" indent="0">
              <a:buNone/>
            </a:pPr>
            <a:r>
              <a:rPr lang="en-US" sz="1400" dirty="0">
                <a:latin typeface="Courier"/>
                <a:cs typeface="Courier"/>
              </a:rPr>
              <a:t>    void main(void) {</a:t>
            </a:r>
          </a:p>
          <a:p>
            <a:pPr marL="0" indent="0">
              <a:buNone/>
            </a:pPr>
            <a:r>
              <a:rPr lang="en-US" sz="1400" dirty="0">
                <a:latin typeface="Courier"/>
                <a:cs typeface="Courier"/>
              </a:rPr>
              <a:t>        </a:t>
            </a:r>
            <a:r>
              <a:rPr lang="en-US" sz="1400" dirty="0" err="1">
                <a:latin typeface="Courier"/>
                <a:cs typeface="Courier"/>
              </a:rPr>
              <a:t>gl_FragColor</a:t>
            </a:r>
            <a:r>
              <a:rPr lang="en-US" sz="1400" dirty="0">
                <a:latin typeface="Courier"/>
                <a:cs typeface="Courier"/>
              </a:rPr>
              <a:t> = vec4(1.0, 1.0, 1.0, 1.0);</a:t>
            </a:r>
          </a:p>
          <a:p>
            <a:pPr marL="0" indent="0">
              <a:buNone/>
            </a:pPr>
            <a:r>
              <a:rPr lang="en-US" sz="1400" dirty="0">
                <a:latin typeface="Courier"/>
                <a:cs typeface="Courier"/>
              </a:rPr>
              <a:t>    }</a:t>
            </a:r>
          </a:p>
          <a:p>
            <a:pPr marL="0" indent="0">
              <a:buNone/>
            </a:pPr>
            <a:r>
              <a:rPr lang="en-US" sz="1400" dirty="0">
                <a:latin typeface="Courier"/>
                <a:cs typeface="Courier"/>
              </a:rPr>
              <a:t>&lt;/script&gt; </a:t>
            </a:r>
          </a:p>
          <a:p>
            <a:pPr marL="0" indent="0">
              <a:buNone/>
            </a:pPr>
            <a:r>
              <a:rPr lang="en-US" sz="1400" dirty="0">
                <a:latin typeface="Courier"/>
                <a:cs typeface="Courier"/>
              </a:rPr>
              <a:t> </a:t>
            </a:r>
          </a:p>
        </p:txBody>
      </p:sp>
      <p:sp>
        <p:nvSpPr>
          <p:cNvPr id="6" name="Rectangle 5"/>
          <p:cNvSpPr/>
          <p:nvPr/>
        </p:nvSpPr>
        <p:spPr>
          <a:xfrm>
            <a:off x="105832" y="6407474"/>
            <a:ext cx="1392905" cy="3661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bwMode="auto">
          <a:xfrm>
            <a:off x="3508570" y="271778"/>
            <a:ext cx="7391400" cy="5847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spcBef>
                <a:spcPct val="0"/>
              </a:spcBef>
              <a:spcAft>
                <a:spcPct val="0"/>
              </a:spcAft>
              <a:defRPr sz="3200" b="1">
                <a:solidFill>
                  <a:srgbClr val="73B900"/>
                </a:solidFill>
                <a:latin typeface="+mj-lt"/>
                <a:ea typeface="+mj-ea"/>
                <a:cs typeface="+mj-cs"/>
              </a:defRPr>
            </a:lvl1pPr>
            <a:lvl2pPr algn="l" rtl="0" eaLnBrk="1" fontAlgn="base" hangingPunct="1">
              <a:spcBef>
                <a:spcPct val="0"/>
              </a:spcBef>
              <a:spcAft>
                <a:spcPct val="0"/>
              </a:spcAft>
              <a:defRPr sz="3200" b="1">
                <a:solidFill>
                  <a:srgbClr val="73B900"/>
                </a:solidFill>
                <a:latin typeface="Arial" charset="0"/>
              </a:defRPr>
            </a:lvl2pPr>
            <a:lvl3pPr algn="l" rtl="0" eaLnBrk="1" fontAlgn="base" hangingPunct="1">
              <a:spcBef>
                <a:spcPct val="0"/>
              </a:spcBef>
              <a:spcAft>
                <a:spcPct val="0"/>
              </a:spcAft>
              <a:defRPr sz="3200" b="1">
                <a:solidFill>
                  <a:srgbClr val="73B900"/>
                </a:solidFill>
                <a:latin typeface="Arial" charset="0"/>
              </a:defRPr>
            </a:lvl3pPr>
            <a:lvl4pPr algn="l" rtl="0" eaLnBrk="1" fontAlgn="base" hangingPunct="1">
              <a:spcBef>
                <a:spcPct val="0"/>
              </a:spcBef>
              <a:spcAft>
                <a:spcPct val="0"/>
              </a:spcAft>
              <a:defRPr sz="3200" b="1">
                <a:solidFill>
                  <a:srgbClr val="73B900"/>
                </a:solidFill>
                <a:latin typeface="Arial" charset="0"/>
              </a:defRPr>
            </a:lvl4pPr>
            <a:lvl5pPr algn="l" rtl="0" eaLnBrk="1" fontAlgn="base" hangingPunct="1">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dirty="0" smtClean="0"/>
              <a:t>, </a:t>
            </a:r>
            <a:r>
              <a:rPr lang="en-US" dirty="0" smtClean="0">
                <a:solidFill>
                  <a:schemeClr val="tx1"/>
                </a:solidFill>
              </a:rPr>
              <a:t>fragment</a:t>
            </a:r>
            <a:endParaRPr lang="en-US" dirty="0">
              <a:solidFill>
                <a:srgbClr val="ADE2E2"/>
              </a:solidFill>
            </a:endParaRPr>
          </a:p>
        </p:txBody>
      </p:sp>
    </p:spTree>
    <p:extLst>
      <p:ext uri="{BB962C8B-B14F-4D97-AF65-F5344CB8AC3E}">
        <p14:creationId xmlns:p14="http://schemas.microsoft.com/office/powerpoint/2010/main" val="4564214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5" end="1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6" end="1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7" end="1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8" end="1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9" end="1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20" end="2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832" y="6407474"/>
            <a:ext cx="1392905" cy="3661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274640"/>
            <a:ext cx="7905970" cy="584776"/>
          </a:xfrm>
        </p:spPr>
        <p:txBody>
          <a:bodyPr/>
          <a:lstStyle/>
          <a:p>
            <a:r>
              <a:rPr lang="en-US" dirty="0" smtClean="0"/>
              <a:t>Compile a </a:t>
            </a:r>
            <a:r>
              <a:rPr lang="en-US" dirty="0" err="1" smtClean="0"/>
              <a:t>shader</a:t>
            </a:r>
            <a:endParaRPr lang="en-US" dirty="0"/>
          </a:p>
        </p:txBody>
      </p:sp>
      <p:sp>
        <p:nvSpPr>
          <p:cNvPr id="3" name="Content Placeholder 2"/>
          <p:cNvSpPr>
            <a:spLocks noGrp="1"/>
          </p:cNvSpPr>
          <p:nvPr>
            <p:ph idx="1"/>
          </p:nvPr>
        </p:nvSpPr>
        <p:spPr>
          <a:xfrm>
            <a:off x="105830" y="931748"/>
            <a:ext cx="9038170" cy="5289874"/>
          </a:xfrm>
        </p:spPr>
        <p:txBody>
          <a:bodyPr/>
          <a:lstStyle/>
          <a:p>
            <a:pPr marL="0" indent="0">
              <a:buNone/>
            </a:pPr>
            <a:r>
              <a:rPr lang="en-US" sz="1400" dirty="0" smtClean="0">
                <a:latin typeface="Courier"/>
                <a:cs typeface="Courier"/>
              </a:rPr>
              <a:t>    function </a:t>
            </a:r>
            <a:r>
              <a:rPr lang="en-US" sz="1400" dirty="0" err="1" smtClean="0">
                <a:latin typeface="Courier"/>
                <a:cs typeface="Courier"/>
              </a:rPr>
              <a:t>getShader</a:t>
            </a:r>
            <a:r>
              <a:rPr lang="en-US" sz="1400" dirty="0" smtClean="0">
                <a:latin typeface="Courier"/>
                <a:cs typeface="Courier"/>
              </a:rPr>
              <a:t>(</a:t>
            </a:r>
            <a:r>
              <a:rPr lang="en-US" sz="1400" dirty="0" err="1" smtClean="0">
                <a:latin typeface="Courier"/>
                <a:cs typeface="Courier"/>
              </a:rPr>
              <a:t>gl</a:t>
            </a:r>
            <a:r>
              <a:rPr lang="en-US" sz="1400" dirty="0" smtClean="0">
                <a:latin typeface="Courier"/>
                <a:cs typeface="Courier"/>
              </a:rPr>
              <a:t>, id) {</a:t>
            </a:r>
          </a:p>
          <a:p>
            <a:pPr marL="0" indent="0">
              <a:buNone/>
            </a:pPr>
            <a:r>
              <a:rPr lang="en-US" sz="1400" dirty="0" smtClean="0">
                <a:latin typeface="Courier"/>
                <a:cs typeface="Courier"/>
              </a:rPr>
              <a:t>        </a:t>
            </a:r>
            <a:r>
              <a:rPr lang="en-US" sz="1400" dirty="0" err="1" smtClean="0">
                <a:latin typeface="Courier"/>
                <a:cs typeface="Courier"/>
              </a:rPr>
              <a:t>var</a:t>
            </a:r>
            <a:r>
              <a:rPr lang="en-US" sz="1400" dirty="0" smtClean="0">
                <a:latin typeface="Courier"/>
                <a:cs typeface="Courier"/>
              </a:rPr>
              <a:t> </a:t>
            </a:r>
            <a:r>
              <a:rPr lang="en-US" sz="1400" dirty="0" err="1" smtClean="0">
                <a:latin typeface="Courier"/>
                <a:cs typeface="Courier"/>
              </a:rPr>
              <a:t>shaderScript</a:t>
            </a:r>
            <a:r>
              <a:rPr lang="en-US" sz="1400" dirty="0" smtClean="0">
                <a:latin typeface="Courier"/>
                <a:cs typeface="Courier"/>
              </a:rPr>
              <a:t> = </a:t>
            </a:r>
            <a:r>
              <a:rPr lang="en-US" sz="1400" dirty="0" err="1" smtClean="0">
                <a:latin typeface="Courier"/>
                <a:cs typeface="Courier"/>
              </a:rPr>
              <a:t>document.getElementById</a:t>
            </a:r>
            <a:r>
              <a:rPr lang="en-US" sz="1400" dirty="0" smtClean="0">
                <a:latin typeface="Courier"/>
                <a:cs typeface="Courier"/>
              </a:rPr>
              <a:t>(id);</a:t>
            </a:r>
          </a:p>
          <a:p>
            <a:pPr marL="0" indent="0">
              <a:buNone/>
            </a:pPr>
            <a:r>
              <a:rPr lang="en-US" sz="1400" dirty="0" smtClean="0">
                <a:latin typeface="Courier"/>
                <a:cs typeface="Courier"/>
              </a:rPr>
              <a:t>        if (!</a:t>
            </a:r>
            <a:r>
              <a:rPr lang="en-US" sz="1400" dirty="0" err="1" smtClean="0">
                <a:latin typeface="Courier"/>
                <a:cs typeface="Courier"/>
              </a:rPr>
              <a:t>shaderScript</a:t>
            </a:r>
            <a:r>
              <a:rPr lang="en-US" sz="1400" dirty="0" smtClean="0">
                <a:latin typeface="Courier"/>
                <a:cs typeface="Courier"/>
              </a:rPr>
              <a:t>) { return null; }</a:t>
            </a:r>
          </a:p>
          <a:p>
            <a:pPr marL="0" indent="0">
              <a:buNone/>
            </a:pPr>
            <a:r>
              <a:rPr lang="en-US" sz="1400" dirty="0" smtClean="0">
                <a:latin typeface="Courier"/>
                <a:cs typeface="Courier"/>
              </a:rPr>
              <a:t> </a:t>
            </a:r>
          </a:p>
          <a:p>
            <a:pPr marL="0" indent="0">
              <a:buNone/>
            </a:pPr>
            <a:r>
              <a:rPr lang="en-US" sz="1400" dirty="0" smtClean="0">
                <a:latin typeface="Courier"/>
                <a:cs typeface="Courier"/>
              </a:rPr>
              <a:t>        </a:t>
            </a:r>
            <a:r>
              <a:rPr lang="en-US" sz="1400" dirty="0" err="1" smtClean="0">
                <a:latin typeface="Courier"/>
                <a:cs typeface="Courier"/>
              </a:rPr>
              <a:t>var</a:t>
            </a:r>
            <a:r>
              <a:rPr lang="en-US" sz="1400" dirty="0" smtClean="0">
                <a:latin typeface="Courier"/>
                <a:cs typeface="Courier"/>
              </a:rPr>
              <a:t> </a:t>
            </a:r>
            <a:r>
              <a:rPr lang="en-US" sz="1400" dirty="0" err="1" smtClean="0">
                <a:latin typeface="Courier"/>
                <a:cs typeface="Courier"/>
              </a:rPr>
              <a:t>shader</a:t>
            </a:r>
            <a:r>
              <a:rPr lang="en-US" sz="1400" dirty="0" smtClean="0">
                <a:latin typeface="Courier"/>
                <a:cs typeface="Courier"/>
              </a:rPr>
              <a:t>;</a:t>
            </a:r>
          </a:p>
          <a:p>
            <a:pPr marL="0" indent="0">
              <a:buNone/>
            </a:pPr>
            <a:r>
              <a:rPr lang="en-US" sz="1400" dirty="0" smtClean="0">
                <a:latin typeface="Courier"/>
                <a:cs typeface="Courier"/>
              </a:rPr>
              <a:t>        if (</a:t>
            </a:r>
            <a:r>
              <a:rPr lang="en-US" sz="1400" dirty="0" err="1" smtClean="0">
                <a:latin typeface="Courier"/>
                <a:cs typeface="Courier"/>
              </a:rPr>
              <a:t>shaderScript.type</a:t>
            </a:r>
            <a:r>
              <a:rPr lang="en-US" sz="1400" dirty="0" smtClean="0">
                <a:latin typeface="Courier"/>
                <a:cs typeface="Courier"/>
              </a:rPr>
              <a:t> == "x-</a:t>
            </a:r>
            <a:r>
              <a:rPr lang="en-US" sz="1400" dirty="0" err="1" smtClean="0">
                <a:latin typeface="Courier"/>
                <a:cs typeface="Courier"/>
              </a:rPr>
              <a:t>shader</a:t>
            </a:r>
            <a:r>
              <a:rPr lang="en-US" sz="1400" dirty="0" smtClean="0">
                <a:latin typeface="Courier"/>
                <a:cs typeface="Courier"/>
              </a:rPr>
              <a:t>/x-fragment") {</a:t>
            </a:r>
          </a:p>
          <a:p>
            <a:pPr marL="0" indent="0">
              <a:buNone/>
            </a:pPr>
            <a:r>
              <a:rPr lang="en-US" sz="1400" dirty="0" smtClean="0">
                <a:latin typeface="Courier"/>
                <a:cs typeface="Courier"/>
              </a:rPr>
              <a:t>            </a:t>
            </a:r>
            <a:r>
              <a:rPr lang="en-US" sz="1400" dirty="0" err="1" smtClean="0">
                <a:solidFill>
                  <a:srgbClr val="FFFF00"/>
                </a:solidFill>
                <a:latin typeface="Courier"/>
                <a:cs typeface="Courier"/>
              </a:rPr>
              <a:t>shader</a:t>
            </a:r>
            <a:r>
              <a:rPr lang="en-US" sz="1400" dirty="0" smtClean="0">
                <a:solidFill>
                  <a:srgbClr val="FFFF00"/>
                </a:solidFill>
                <a:latin typeface="Courier"/>
                <a:cs typeface="Courier"/>
              </a:rPr>
              <a:t> = </a:t>
            </a:r>
            <a:r>
              <a:rPr lang="en-US" sz="1400" dirty="0" err="1" smtClean="0">
                <a:solidFill>
                  <a:srgbClr val="FFFF00"/>
                </a:solidFill>
                <a:latin typeface="Courier"/>
                <a:cs typeface="Courier"/>
              </a:rPr>
              <a:t>gl.createShader</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gl.FRAGMENT_SHADER</a:t>
            </a:r>
            <a:r>
              <a:rPr lang="en-US" sz="1400" dirty="0" smtClean="0">
                <a:solidFill>
                  <a:srgbClr val="FFFF00"/>
                </a:solidFill>
                <a:latin typeface="Courier"/>
                <a:cs typeface="Courier"/>
              </a:rPr>
              <a:t>);</a:t>
            </a:r>
          </a:p>
          <a:p>
            <a:pPr marL="0" indent="0">
              <a:buNone/>
            </a:pPr>
            <a:r>
              <a:rPr lang="en-US" sz="1400" dirty="0" smtClean="0">
                <a:latin typeface="Courier"/>
                <a:cs typeface="Courier"/>
              </a:rPr>
              <a:t>        } else if (</a:t>
            </a:r>
            <a:r>
              <a:rPr lang="en-US" sz="1400" dirty="0" err="1" smtClean="0">
                <a:latin typeface="Courier"/>
                <a:cs typeface="Courier"/>
              </a:rPr>
              <a:t>shaderScript.type</a:t>
            </a:r>
            <a:r>
              <a:rPr lang="en-US" sz="1400" dirty="0" smtClean="0">
                <a:latin typeface="Courier"/>
                <a:cs typeface="Courier"/>
              </a:rPr>
              <a:t> == "x-</a:t>
            </a:r>
            <a:r>
              <a:rPr lang="en-US" sz="1400" dirty="0" err="1" smtClean="0">
                <a:latin typeface="Courier"/>
                <a:cs typeface="Courier"/>
              </a:rPr>
              <a:t>shader</a:t>
            </a:r>
            <a:r>
              <a:rPr lang="en-US" sz="1400" dirty="0" smtClean="0">
                <a:latin typeface="Courier"/>
                <a:cs typeface="Courier"/>
              </a:rPr>
              <a:t>/x-vertex") {</a:t>
            </a:r>
          </a:p>
          <a:p>
            <a:pPr marL="0" indent="0">
              <a:buNone/>
            </a:pPr>
            <a:r>
              <a:rPr lang="en-US" sz="1400" dirty="0" smtClean="0">
                <a:latin typeface="Courier"/>
                <a:cs typeface="Courier"/>
              </a:rPr>
              <a:t>            </a:t>
            </a:r>
            <a:r>
              <a:rPr lang="en-US" sz="1400" dirty="0" err="1" smtClean="0">
                <a:solidFill>
                  <a:srgbClr val="FFFF00"/>
                </a:solidFill>
                <a:latin typeface="Courier"/>
                <a:cs typeface="Courier"/>
              </a:rPr>
              <a:t>shader</a:t>
            </a:r>
            <a:r>
              <a:rPr lang="en-US" sz="1400" dirty="0" smtClean="0">
                <a:solidFill>
                  <a:srgbClr val="FFFF00"/>
                </a:solidFill>
                <a:latin typeface="Courier"/>
                <a:cs typeface="Courier"/>
              </a:rPr>
              <a:t> = </a:t>
            </a:r>
            <a:r>
              <a:rPr lang="en-US" sz="1400" dirty="0" err="1" smtClean="0">
                <a:solidFill>
                  <a:srgbClr val="FFFF00"/>
                </a:solidFill>
                <a:latin typeface="Courier"/>
                <a:cs typeface="Courier"/>
              </a:rPr>
              <a:t>gl.createShader</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gl.VERTEX_SHADER</a:t>
            </a:r>
            <a:r>
              <a:rPr lang="en-US" sz="1400" dirty="0" smtClean="0">
                <a:solidFill>
                  <a:srgbClr val="FFFF00"/>
                </a:solidFill>
                <a:latin typeface="Courier"/>
                <a:cs typeface="Courier"/>
              </a:rPr>
              <a:t>);</a:t>
            </a:r>
          </a:p>
          <a:p>
            <a:pPr marL="0" indent="0">
              <a:buNone/>
            </a:pPr>
            <a:r>
              <a:rPr lang="en-US" sz="1400" dirty="0" smtClean="0">
                <a:latin typeface="Courier"/>
                <a:cs typeface="Courier"/>
              </a:rPr>
              <a:t>        } else { return null; }</a:t>
            </a:r>
          </a:p>
          <a:p>
            <a:pPr marL="0" indent="0">
              <a:buNone/>
            </a:pPr>
            <a:r>
              <a:rPr lang="en-US" sz="1400" dirty="0" smtClean="0">
                <a:latin typeface="Courier"/>
                <a:cs typeface="Courier"/>
              </a:rPr>
              <a:t> </a:t>
            </a:r>
          </a:p>
          <a:p>
            <a:pPr marL="0" indent="0">
              <a:buNone/>
            </a:pPr>
            <a:r>
              <a:rPr lang="en-US" sz="1400" dirty="0" smtClean="0">
                <a:latin typeface="Courier"/>
                <a:cs typeface="Courier"/>
              </a:rPr>
              <a:t>        </a:t>
            </a:r>
            <a:r>
              <a:rPr lang="en-US" sz="1400" dirty="0" err="1" smtClean="0">
                <a:latin typeface="Courier"/>
                <a:cs typeface="Courier"/>
              </a:rPr>
              <a:t>var</a:t>
            </a:r>
            <a:r>
              <a:rPr lang="en-US" sz="1400" dirty="0" smtClean="0">
                <a:latin typeface="Courier"/>
                <a:cs typeface="Courier"/>
              </a:rPr>
              <a:t> range = </a:t>
            </a:r>
            <a:r>
              <a:rPr lang="en-US" sz="1400" dirty="0" err="1" smtClean="0">
                <a:latin typeface="Courier"/>
                <a:cs typeface="Courier"/>
              </a:rPr>
              <a:t>document.createRange</a:t>
            </a:r>
            <a:r>
              <a:rPr lang="en-US" sz="1400" dirty="0" smtClean="0">
                <a:latin typeface="Courier"/>
                <a:cs typeface="Courier"/>
              </a:rPr>
              <a:t>();</a:t>
            </a:r>
          </a:p>
          <a:p>
            <a:pPr marL="0" indent="0">
              <a:buNone/>
            </a:pPr>
            <a:r>
              <a:rPr lang="en-US" sz="1400" dirty="0" smtClean="0">
                <a:latin typeface="Courier"/>
                <a:cs typeface="Courier"/>
              </a:rPr>
              <a:t>        </a:t>
            </a:r>
            <a:r>
              <a:rPr lang="en-US" sz="1400" dirty="0" err="1" smtClean="0">
                <a:latin typeface="Courier"/>
                <a:cs typeface="Courier"/>
              </a:rPr>
              <a:t>range.selectNodeContents</a:t>
            </a:r>
            <a:r>
              <a:rPr lang="en-US" sz="1400" dirty="0" smtClean="0">
                <a:latin typeface="Courier"/>
                <a:cs typeface="Courier"/>
              </a:rPr>
              <a:t>(</a:t>
            </a:r>
            <a:r>
              <a:rPr lang="en-US" sz="1400" dirty="0" err="1" smtClean="0">
                <a:latin typeface="Courier"/>
                <a:cs typeface="Courier"/>
              </a:rPr>
              <a:t>shaderScript</a:t>
            </a:r>
            <a:r>
              <a:rPr lang="en-US" sz="1400" dirty="0" smtClean="0">
                <a:latin typeface="Courier"/>
                <a:cs typeface="Courier"/>
              </a:rPr>
              <a:t>);</a:t>
            </a:r>
          </a:p>
          <a:p>
            <a:pPr marL="0" indent="0">
              <a:buNone/>
            </a:pPr>
            <a:r>
              <a:rPr lang="en-US" sz="1400" dirty="0" smtClean="0">
                <a:latin typeface="Courier"/>
                <a:cs typeface="Courier"/>
              </a:rPr>
              <a:t>        </a:t>
            </a:r>
            <a:r>
              <a:rPr lang="en-US" sz="1400" dirty="0" err="1" smtClean="0">
                <a:solidFill>
                  <a:srgbClr val="FFFF00"/>
                </a:solidFill>
                <a:latin typeface="Courier"/>
                <a:cs typeface="Courier"/>
              </a:rPr>
              <a:t>gl.shaderSource</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shader</a:t>
            </a:r>
            <a:r>
              <a:rPr lang="en-US" sz="1400" dirty="0" smtClean="0">
                <a:solidFill>
                  <a:srgbClr val="FFFF00"/>
                </a:solidFill>
                <a:latin typeface="Courier"/>
                <a:cs typeface="Courier"/>
              </a:rPr>
              <a:t>, </a:t>
            </a:r>
            <a:r>
              <a:rPr lang="en-US" sz="1400" dirty="0" err="1" smtClean="0">
                <a:solidFill>
                  <a:srgbClr val="FFFF00"/>
                </a:solidFill>
                <a:latin typeface="Courier"/>
                <a:cs typeface="Courier"/>
              </a:rPr>
              <a:t>range.toString</a:t>
            </a:r>
            <a:r>
              <a:rPr lang="en-US" sz="1400" dirty="0" smtClean="0">
                <a:solidFill>
                  <a:srgbClr val="FFFF00"/>
                </a:solidFill>
                <a:latin typeface="Courier"/>
                <a:cs typeface="Courier"/>
              </a:rPr>
              <a:t>());</a:t>
            </a:r>
          </a:p>
          <a:p>
            <a:pPr marL="0" indent="0">
              <a:buNone/>
            </a:pPr>
            <a:r>
              <a:rPr lang="en-US" sz="1400" dirty="0" smtClean="0">
                <a:latin typeface="Courier"/>
                <a:cs typeface="Courier"/>
              </a:rPr>
              <a:t>        </a:t>
            </a:r>
            <a:r>
              <a:rPr lang="en-US" sz="1400" dirty="0" err="1" smtClean="0">
                <a:latin typeface="Courier"/>
                <a:cs typeface="Courier"/>
              </a:rPr>
              <a:t>range.detach</a:t>
            </a:r>
            <a:r>
              <a:rPr lang="en-US" sz="1400" dirty="0" smtClean="0">
                <a:latin typeface="Courier"/>
                <a:cs typeface="Courier"/>
              </a:rPr>
              <a:t>(); </a:t>
            </a:r>
          </a:p>
          <a:p>
            <a:pPr marL="0" indent="0">
              <a:buNone/>
            </a:pPr>
            <a:r>
              <a:rPr lang="en-US" sz="1400" dirty="0" smtClean="0">
                <a:latin typeface="Courier"/>
                <a:cs typeface="Courier"/>
              </a:rPr>
              <a:t>       </a:t>
            </a: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gl.compileShader</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shader</a:t>
            </a:r>
            <a:r>
              <a:rPr lang="en-US" sz="1400" dirty="0" smtClean="0">
                <a:solidFill>
                  <a:srgbClr val="FFFF00"/>
                </a:solidFill>
                <a:latin typeface="Courier"/>
                <a:cs typeface="Courier"/>
              </a:rPr>
              <a:t>);</a:t>
            </a:r>
          </a:p>
          <a:p>
            <a:pPr marL="0" indent="0">
              <a:buNone/>
            </a:pPr>
            <a:r>
              <a:rPr lang="en-US" sz="1400" dirty="0" smtClean="0">
                <a:latin typeface="Courier"/>
                <a:cs typeface="Courier"/>
              </a:rPr>
              <a:t> </a:t>
            </a:r>
          </a:p>
          <a:p>
            <a:pPr marL="0" indent="0">
              <a:buNone/>
            </a:pPr>
            <a:r>
              <a:rPr lang="en-US" sz="1400" dirty="0" smtClean="0">
                <a:latin typeface="Courier"/>
                <a:cs typeface="Courier"/>
              </a:rPr>
              <a:t>        if (!</a:t>
            </a:r>
            <a:r>
              <a:rPr lang="en-US" sz="1400" dirty="0" err="1" smtClean="0">
                <a:solidFill>
                  <a:srgbClr val="FFFF00"/>
                </a:solidFill>
                <a:latin typeface="Courier"/>
                <a:cs typeface="Courier"/>
              </a:rPr>
              <a:t>gl.getShaderParameter</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shader</a:t>
            </a: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gl.COMPILE_STATUS</a:t>
            </a:r>
            <a:r>
              <a:rPr lang="en-US" sz="1400" dirty="0" smtClean="0">
                <a:solidFill>
                  <a:srgbClr val="FFFF00"/>
                </a:solidFill>
                <a:latin typeface="Courier"/>
                <a:cs typeface="Courier"/>
              </a:rPr>
              <a:t>)</a:t>
            </a:r>
            <a:r>
              <a:rPr lang="en-US" sz="1400" dirty="0" smtClean="0">
                <a:latin typeface="Courier"/>
                <a:cs typeface="Courier"/>
              </a:rPr>
              <a:t>) {</a:t>
            </a:r>
          </a:p>
          <a:p>
            <a:pPr marL="0" indent="0">
              <a:buNone/>
            </a:pPr>
            <a:r>
              <a:rPr lang="en-US" sz="1400" dirty="0" smtClean="0">
                <a:latin typeface="Courier"/>
                <a:cs typeface="Courier"/>
              </a:rPr>
              <a:t>            alert(</a:t>
            </a:r>
            <a:r>
              <a:rPr lang="en-US" sz="1400" dirty="0" err="1" smtClean="0">
                <a:solidFill>
                  <a:srgbClr val="FFFF00"/>
                </a:solidFill>
                <a:latin typeface="Courier"/>
                <a:cs typeface="Courier"/>
              </a:rPr>
              <a:t>gl.getShaderInfoLog</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shader</a:t>
            </a:r>
            <a:r>
              <a:rPr lang="en-US" sz="1400" dirty="0" smtClean="0">
                <a:solidFill>
                  <a:srgbClr val="FFFF00"/>
                </a:solidFill>
                <a:latin typeface="Courier"/>
                <a:cs typeface="Courier"/>
              </a:rPr>
              <a:t>)</a:t>
            </a:r>
            <a:r>
              <a:rPr lang="en-US" sz="1400" dirty="0" smtClean="0">
                <a:latin typeface="Courier"/>
                <a:cs typeface="Courier"/>
              </a:rPr>
              <a:t>);</a:t>
            </a:r>
          </a:p>
          <a:p>
            <a:pPr marL="0" indent="0">
              <a:buNone/>
            </a:pPr>
            <a:r>
              <a:rPr lang="en-US" sz="1400" dirty="0" smtClean="0">
                <a:latin typeface="Courier"/>
                <a:cs typeface="Courier"/>
              </a:rPr>
              <a:t>            return null;</a:t>
            </a:r>
          </a:p>
          <a:p>
            <a:pPr marL="0" indent="0">
              <a:buNone/>
            </a:pPr>
            <a:r>
              <a:rPr lang="en-US" sz="1400" dirty="0" smtClean="0">
                <a:latin typeface="Courier"/>
                <a:cs typeface="Courier"/>
              </a:rPr>
              <a:t>        }</a:t>
            </a:r>
          </a:p>
          <a:p>
            <a:pPr marL="0" indent="0">
              <a:buNone/>
            </a:pPr>
            <a:r>
              <a:rPr lang="en-US" sz="1400" dirty="0" smtClean="0">
                <a:latin typeface="Courier"/>
                <a:cs typeface="Courier"/>
              </a:rPr>
              <a:t>        return </a:t>
            </a:r>
            <a:r>
              <a:rPr lang="en-US" sz="1400" dirty="0" err="1" smtClean="0">
                <a:latin typeface="Courier"/>
                <a:cs typeface="Courier"/>
              </a:rPr>
              <a:t>shader</a:t>
            </a:r>
            <a:r>
              <a:rPr lang="en-US" sz="1400" dirty="0" smtClean="0">
                <a:latin typeface="Courier"/>
                <a:cs typeface="Courier"/>
              </a:rPr>
              <a:t>;</a:t>
            </a:r>
          </a:p>
          <a:p>
            <a:pPr marL="0" indent="0">
              <a:buNone/>
            </a:pPr>
            <a:r>
              <a:rPr lang="en-US" sz="1400" dirty="0" smtClean="0">
                <a:latin typeface="Courier"/>
                <a:cs typeface="Courier"/>
              </a:rPr>
              <a:t>    }</a:t>
            </a:r>
          </a:p>
        </p:txBody>
      </p:sp>
    </p:spTree>
    <p:extLst>
      <p:ext uri="{BB962C8B-B14F-4D97-AF65-F5344CB8AC3E}">
        <p14:creationId xmlns:p14="http://schemas.microsoft.com/office/powerpoint/2010/main" val="5180755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832" y="6407474"/>
            <a:ext cx="1392905" cy="3661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40"/>
            <a:ext cx="7391400" cy="1077218"/>
          </a:xfrm>
        </p:spPr>
        <p:txBody>
          <a:bodyPr/>
          <a:lstStyle/>
          <a:p>
            <a:r>
              <a:rPr lang="en-US" dirty="0" smtClean="0"/>
              <a:t>Compile and link GL program;</a:t>
            </a:r>
            <a:br>
              <a:rPr lang="en-US" dirty="0" smtClean="0"/>
            </a:br>
            <a:r>
              <a:rPr lang="en-US" dirty="0" smtClean="0"/>
              <a:t>get attribute &amp; uniform locations</a:t>
            </a:r>
            <a:endParaRPr lang="en-US" dirty="0"/>
          </a:p>
        </p:txBody>
      </p:sp>
      <p:sp>
        <p:nvSpPr>
          <p:cNvPr id="3" name="Content Placeholder 2"/>
          <p:cNvSpPr>
            <a:spLocks noGrp="1"/>
          </p:cNvSpPr>
          <p:nvPr>
            <p:ph idx="1"/>
          </p:nvPr>
        </p:nvSpPr>
        <p:spPr>
          <a:xfrm>
            <a:off x="105830" y="1567544"/>
            <a:ext cx="9038170" cy="4894361"/>
          </a:xfrm>
        </p:spPr>
        <p:txBody>
          <a:bodyPr/>
          <a:lstStyle/>
          <a:p>
            <a:pPr marL="0" indent="0">
              <a:buNone/>
            </a:pPr>
            <a:r>
              <a:rPr lang="en-US" sz="1400" dirty="0" smtClean="0">
                <a:latin typeface="Courier"/>
                <a:cs typeface="Courier"/>
              </a:rPr>
              <a:t>    </a:t>
            </a:r>
            <a:r>
              <a:rPr lang="en-US" sz="1400" dirty="0" err="1" smtClean="0">
                <a:latin typeface="Courier"/>
                <a:cs typeface="Courier"/>
              </a:rPr>
              <a:t>var</a:t>
            </a:r>
            <a:r>
              <a:rPr lang="en-US" sz="1400" dirty="0" smtClean="0">
                <a:latin typeface="Courier"/>
                <a:cs typeface="Courier"/>
              </a:rPr>
              <a:t> </a:t>
            </a:r>
            <a:r>
              <a:rPr lang="en-US" sz="1400" dirty="0" err="1" smtClean="0">
                <a:latin typeface="Courier"/>
                <a:cs typeface="Courier"/>
              </a:rPr>
              <a:t>prg</a:t>
            </a:r>
            <a:r>
              <a:rPr lang="en-US" sz="1400" dirty="0" smtClean="0">
                <a:latin typeface="Courier"/>
                <a:cs typeface="Courier"/>
              </a:rPr>
              <a:t>; // </a:t>
            </a:r>
            <a:r>
              <a:rPr lang="en-US" sz="1400" dirty="0" err="1" smtClean="0">
                <a:latin typeface="Courier"/>
                <a:cs typeface="Courier"/>
              </a:rPr>
              <a:t>shader</a:t>
            </a:r>
            <a:r>
              <a:rPr lang="en-US" sz="1400" dirty="0" smtClean="0">
                <a:latin typeface="Courier"/>
                <a:cs typeface="Courier"/>
              </a:rPr>
              <a:t> program</a:t>
            </a:r>
          </a:p>
          <a:p>
            <a:pPr marL="0" indent="0">
              <a:buNone/>
            </a:pPr>
            <a:r>
              <a:rPr lang="en-US" sz="1400" dirty="0" smtClean="0">
                <a:latin typeface="Courier"/>
                <a:cs typeface="Courier"/>
              </a:rPr>
              <a:t> </a:t>
            </a:r>
          </a:p>
          <a:p>
            <a:pPr marL="0" indent="0">
              <a:buNone/>
            </a:pPr>
            <a:r>
              <a:rPr lang="en-US" sz="1400" dirty="0" smtClean="0">
                <a:latin typeface="Courier"/>
                <a:cs typeface="Courier"/>
              </a:rPr>
              <a:t>    function </a:t>
            </a:r>
            <a:r>
              <a:rPr lang="en-US" sz="1400" dirty="0" err="1" smtClean="0">
                <a:latin typeface="Courier"/>
                <a:cs typeface="Courier"/>
              </a:rPr>
              <a:t>initShaders</a:t>
            </a:r>
            <a:r>
              <a:rPr lang="en-US" sz="1400" dirty="0" smtClean="0">
                <a:latin typeface="Courier"/>
                <a:cs typeface="Courier"/>
              </a:rPr>
              <a:t>() {</a:t>
            </a:r>
          </a:p>
          <a:p>
            <a:pPr marL="0" indent="0">
              <a:buNone/>
            </a:pPr>
            <a:r>
              <a:rPr lang="en-US" sz="1400" dirty="0" smtClean="0">
                <a:latin typeface="Courier"/>
                <a:cs typeface="Courier"/>
              </a:rPr>
              <a:t>        </a:t>
            </a:r>
            <a:r>
              <a:rPr lang="en-US" sz="1400" dirty="0" err="1" smtClean="0">
                <a:solidFill>
                  <a:srgbClr val="FFFF00"/>
                </a:solidFill>
                <a:latin typeface="Courier"/>
                <a:cs typeface="Courier"/>
              </a:rPr>
              <a:t>prg</a:t>
            </a:r>
            <a:r>
              <a:rPr lang="en-US" sz="1400" dirty="0" smtClean="0">
                <a:solidFill>
                  <a:srgbClr val="FFFF00"/>
                </a:solidFill>
                <a:latin typeface="Courier"/>
                <a:cs typeface="Courier"/>
              </a:rPr>
              <a:t> = </a:t>
            </a:r>
            <a:r>
              <a:rPr lang="en-US" sz="1400" dirty="0" err="1" smtClean="0">
                <a:solidFill>
                  <a:srgbClr val="FFFF00"/>
                </a:solidFill>
                <a:latin typeface="Courier"/>
                <a:cs typeface="Courier"/>
              </a:rPr>
              <a:t>gl.createProgram</a:t>
            </a:r>
            <a:r>
              <a:rPr lang="en-US" sz="1400" dirty="0" smtClean="0">
                <a:solidFill>
                  <a:srgbClr val="FFFF00"/>
                </a:solidFill>
                <a:latin typeface="Courier"/>
                <a:cs typeface="Courier"/>
              </a:rPr>
              <a:t>();</a:t>
            </a: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gl.attachShader</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prg</a:t>
            </a:r>
            <a:r>
              <a:rPr lang="en-US" sz="1400" dirty="0" smtClean="0">
                <a:solidFill>
                  <a:srgbClr val="FFFF00"/>
                </a:solidFill>
                <a:latin typeface="Courier"/>
                <a:cs typeface="Courier"/>
              </a:rPr>
              <a:t>, </a:t>
            </a:r>
            <a:r>
              <a:rPr lang="en-US" sz="1400" dirty="0" err="1">
                <a:solidFill>
                  <a:srgbClr val="FFFF00"/>
                </a:solidFill>
                <a:latin typeface="Courier"/>
                <a:cs typeface="Courier"/>
              </a:rPr>
              <a:t>getShader</a:t>
            </a:r>
            <a:r>
              <a:rPr lang="en-US" sz="1400" dirty="0">
                <a:solidFill>
                  <a:srgbClr val="FFFF00"/>
                </a:solidFill>
                <a:latin typeface="Courier"/>
                <a:cs typeface="Courier"/>
              </a:rPr>
              <a:t>(</a:t>
            </a:r>
            <a:r>
              <a:rPr lang="en-US" sz="1400" dirty="0" err="1">
                <a:solidFill>
                  <a:srgbClr val="FFFF00"/>
                </a:solidFill>
                <a:latin typeface="Courier"/>
                <a:cs typeface="Courier"/>
              </a:rPr>
              <a:t>gl</a:t>
            </a:r>
            <a:r>
              <a:rPr lang="en-US" sz="1400" dirty="0">
                <a:solidFill>
                  <a:srgbClr val="FFFF00"/>
                </a:solidFill>
                <a:latin typeface="Courier"/>
                <a:cs typeface="Courier"/>
              </a:rPr>
              <a:t>, "</a:t>
            </a:r>
            <a:r>
              <a:rPr lang="en-US" sz="1400" dirty="0" err="1">
                <a:solidFill>
                  <a:srgbClr val="FFFF00"/>
                </a:solidFill>
                <a:latin typeface="Courier"/>
                <a:cs typeface="Courier"/>
              </a:rPr>
              <a:t>shader-vs</a:t>
            </a:r>
            <a:r>
              <a:rPr lang="en-US" sz="1400" dirty="0">
                <a:solidFill>
                  <a:srgbClr val="FFFF00"/>
                </a:solidFill>
                <a:latin typeface="Courier"/>
                <a:cs typeface="Courier"/>
              </a:rPr>
              <a:t>")</a:t>
            </a:r>
            <a:r>
              <a:rPr lang="en-US" sz="1400" dirty="0" smtClean="0">
                <a:solidFill>
                  <a:srgbClr val="FFFF00"/>
                </a:solidFill>
                <a:latin typeface="Courier"/>
                <a:cs typeface="Courier"/>
              </a:rPr>
              <a:t>);</a:t>
            </a: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gl.attachShader</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prg</a:t>
            </a:r>
            <a:r>
              <a:rPr lang="en-US" sz="1400" dirty="0" smtClean="0">
                <a:solidFill>
                  <a:srgbClr val="FFFF00"/>
                </a:solidFill>
                <a:latin typeface="Courier"/>
                <a:cs typeface="Courier"/>
              </a:rPr>
              <a:t>, </a:t>
            </a:r>
            <a:r>
              <a:rPr lang="en-US" sz="1400" dirty="0" err="1">
                <a:solidFill>
                  <a:srgbClr val="FFFF00"/>
                </a:solidFill>
                <a:latin typeface="Courier"/>
                <a:cs typeface="Courier"/>
              </a:rPr>
              <a:t>getShader</a:t>
            </a:r>
            <a:r>
              <a:rPr lang="en-US" sz="1400" dirty="0">
                <a:solidFill>
                  <a:srgbClr val="FFFF00"/>
                </a:solidFill>
                <a:latin typeface="Courier"/>
                <a:cs typeface="Courier"/>
              </a:rPr>
              <a:t>(</a:t>
            </a:r>
            <a:r>
              <a:rPr lang="en-US" sz="1400" dirty="0" err="1">
                <a:solidFill>
                  <a:srgbClr val="FFFF00"/>
                </a:solidFill>
                <a:latin typeface="Courier"/>
                <a:cs typeface="Courier"/>
              </a:rPr>
              <a:t>gl</a:t>
            </a:r>
            <a:r>
              <a:rPr lang="en-US" sz="1400" dirty="0">
                <a:solidFill>
                  <a:srgbClr val="FFFF00"/>
                </a:solidFill>
                <a:latin typeface="Courier"/>
                <a:cs typeface="Courier"/>
              </a:rPr>
              <a:t>, "</a:t>
            </a:r>
            <a:r>
              <a:rPr lang="en-US" sz="1400" dirty="0" err="1">
                <a:solidFill>
                  <a:srgbClr val="FFFF00"/>
                </a:solidFill>
                <a:latin typeface="Courier"/>
                <a:cs typeface="Courier"/>
              </a:rPr>
              <a:t>shader-fs</a:t>
            </a:r>
            <a:r>
              <a:rPr lang="en-US" sz="1400" dirty="0">
                <a:solidFill>
                  <a:srgbClr val="FFFF00"/>
                </a:solidFill>
                <a:latin typeface="Courier"/>
                <a:cs typeface="Courier"/>
              </a:rPr>
              <a:t>")</a:t>
            </a:r>
            <a:r>
              <a:rPr lang="en-US" sz="1400" dirty="0" smtClean="0">
                <a:solidFill>
                  <a:srgbClr val="FFFF00"/>
                </a:solidFill>
                <a:latin typeface="Courier"/>
                <a:cs typeface="Courier"/>
              </a:rPr>
              <a:t>);</a:t>
            </a: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gl.linkProgram</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prg</a:t>
            </a:r>
            <a:r>
              <a:rPr lang="en-US" sz="1400" dirty="0" smtClean="0">
                <a:solidFill>
                  <a:srgbClr val="FFFF00"/>
                </a:solidFill>
                <a:latin typeface="Courier"/>
                <a:cs typeface="Courier"/>
              </a:rPr>
              <a:t>);</a:t>
            </a:r>
          </a:p>
          <a:p>
            <a:pPr marL="0" indent="0">
              <a:buNone/>
            </a:pPr>
            <a:r>
              <a:rPr lang="en-US" sz="1400" dirty="0" smtClean="0">
                <a:latin typeface="Courier"/>
                <a:cs typeface="Courier"/>
              </a:rPr>
              <a:t> </a:t>
            </a:r>
          </a:p>
          <a:p>
            <a:pPr marL="0" indent="0">
              <a:buNone/>
            </a:pPr>
            <a:r>
              <a:rPr lang="en-US" sz="1400" dirty="0" smtClean="0">
                <a:latin typeface="Courier"/>
                <a:cs typeface="Courier"/>
              </a:rPr>
              <a:t>        if (!</a:t>
            </a:r>
            <a:r>
              <a:rPr lang="en-US" sz="1400" dirty="0" err="1" smtClean="0">
                <a:solidFill>
                  <a:srgbClr val="FFFF00"/>
                </a:solidFill>
                <a:latin typeface="Courier"/>
                <a:cs typeface="Courier"/>
              </a:rPr>
              <a:t>gl.getProgramParameter</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prg</a:t>
            </a: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gl.LINK_STATUS</a:t>
            </a:r>
            <a:r>
              <a:rPr lang="en-US" sz="1400" dirty="0" smtClean="0">
                <a:solidFill>
                  <a:srgbClr val="FFFF00"/>
                </a:solidFill>
                <a:latin typeface="Courier"/>
                <a:cs typeface="Courier"/>
              </a:rPr>
              <a:t>)</a:t>
            </a:r>
            <a:r>
              <a:rPr lang="en-US" sz="1400" dirty="0" smtClean="0">
                <a:latin typeface="Courier"/>
                <a:cs typeface="Courier"/>
              </a:rPr>
              <a:t>) {</a:t>
            </a:r>
          </a:p>
          <a:p>
            <a:pPr marL="0" indent="0">
              <a:buNone/>
            </a:pPr>
            <a:r>
              <a:rPr lang="en-US" sz="1400" dirty="0" smtClean="0">
                <a:latin typeface="Courier"/>
                <a:cs typeface="Courier"/>
              </a:rPr>
              <a:t>            alert("Could not </a:t>
            </a:r>
            <a:r>
              <a:rPr lang="en-US" sz="1400" dirty="0" err="1" smtClean="0">
                <a:latin typeface="Courier"/>
                <a:cs typeface="Courier"/>
              </a:rPr>
              <a:t>initialise</a:t>
            </a:r>
            <a:r>
              <a:rPr lang="en-US" sz="1400" dirty="0" smtClean="0">
                <a:latin typeface="Courier"/>
                <a:cs typeface="Courier"/>
              </a:rPr>
              <a:t> </a:t>
            </a:r>
            <a:r>
              <a:rPr lang="en-US" sz="1400" dirty="0" err="1" smtClean="0">
                <a:latin typeface="Courier"/>
                <a:cs typeface="Courier"/>
              </a:rPr>
              <a:t>shaders</a:t>
            </a:r>
            <a:r>
              <a:rPr lang="en-US" sz="1400" dirty="0" smtClean="0">
                <a:latin typeface="Courier"/>
                <a:cs typeface="Courier"/>
              </a:rPr>
              <a:t>");</a:t>
            </a:r>
          </a:p>
          <a:p>
            <a:pPr marL="0" indent="0">
              <a:buNone/>
            </a:pPr>
            <a:r>
              <a:rPr lang="en-US" sz="1400" dirty="0" smtClean="0">
                <a:latin typeface="Courier"/>
                <a:cs typeface="Courier"/>
              </a:rPr>
              <a:t>        }</a:t>
            </a:r>
          </a:p>
          <a:p>
            <a:pPr marL="0" indent="0">
              <a:buNone/>
            </a:pPr>
            <a:r>
              <a:rPr lang="en-US" sz="1400" dirty="0" smtClean="0">
                <a:latin typeface="Courier"/>
                <a:cs typeface="Courier"/>
              </a:rPr>
              <a:t> </a:t>
            </a:r>
          </a:p>
          <a:p>
            <a:pPr marL="0" indent="0">
              <a:buNone/>
            </a:pPr>
            <a:r>
              <a:rPr lang="en-US" sz="1400" dirty="0" smtClean="0">
                <a:latin typeface="Courier"/>
                <a:cs typeface="Courier"/>
              </a:rPr>
              <a:t>        </a:t>
            </a:r>
            <a:r>
              <a:rPr lang="en-US" sz="1400" dirty="0" err="1" smtClean="0">
                <a:solidFill>
                  <a:srgbClr val="FFFF00"/>
                </a:solidFill>
                <a:latin typeface="Courier"/>
                <a:cs typeface="Courier"/>
              </a:rPr>
              <a:t>gl.useProgram</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prg</a:t>
            </a:r>
            <a:r>
              <a:rPr lang="en-US" sz="1400" dirty="0" smtClean="0">
                <a:solidFill>
                  <a:srgbClr val="FFFF00"/>
                </a:solidFill>
                <a:latin typeface="Courier"/>
                <a:cs typeface="Courier"/>
              </a:rPr>
              <a:t>);</a:t>
            </a:r>
          </a:p>
          <a:p>
            <a:pPr marL="0" indent="0">
              <a:buNone/>
            </a:pPr>
            <a:endParaRPr lang="en-US" sz="1400" dirty="0" smtClean="0">
              <a:solidFill>
                <a:srgbClr val="FFFF00"/>
              </a:solidFill>
              <a:latin typeface="Courier"/>
              <a:cs typeface="Courier"/>
            </a:endParaRP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prg.vtxPos</a:t>
            </a:r>
            <a:r>
              <a:rPr lang="en-US" sz="1400" dirty="0" smtClean="0">
                <a:solidFill>
                  <a:srgbClr val="FFFF00"/>
                </a:solidFill>
                <a:latin typeface="Courier"/>
                <a:cs typeface="Courier"/>
              </a:rPr>
              <a:t> = </a:t>
            </a:r>
            <a:r>
              <a:rPr lang="en-US" sz="1400" dirty="0" err="1" smtClean="0">
                <a:solidFill>
                  <a:srgbClr val="FFFF00"/>
                </a:solidFill>
                <a:latin typeface="Courier"/>
                <a:cs typeface="Courier"/>
              </a:rPr>
              <a:t>gl.getAttribLocation</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prg</a:t>
            </a:r>
            <a:r>
              <a:rPr lang="en-US" sz="1400" dirty="0" smtClean="0">
                <a:solidFill>
                  <a:srgbClr val="FFFF00"/>
                </a:solidFill>
                <a:latin typeface="Courier"/>
                <a:cs typeface="Courier"/>
              </a:rPr>
              <a:t>, "</a:t>
            </a:r>
            <a:r>
              <a:rPr lang="en-US" sz="1400" dirty="0" err="1" smtClean="0">
                <a:solidFill>
                  <a:srgbClr val="FFFF00"/>
                </a:solidFill>
                <a:latin typeface="Courier"/>
                <a:cs typeface="Courier"/>
              </a:rPr>
              <a:t>aVertexPosition</a:t>
            </a:r>
            <a:r>
              <a:rPr lang="en-US" sz="1400" dirty="0" smtClean="0">
                <a:solidFill>
                  <a:srgbClr val="FFFF00"/>
                </a:solidFill>
                <a:latin typeface="Courier"/>
                <a:cs typeface="Courier"/>
              </a:rPr>
              <a:t>");</a:t>
            </a: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gl.enableVertexAttribArray</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prg.vtxPos</a:t>
            </a:r>
            <a:r>
              <a:rPr lang="en-US" sz="1400" dirty="0" smtClean="0">
                <a:solidFill>
                  <a:srgbClr val="FFFF00"/>
                </a:solidFill>
                <a:latin typeface="Courier"/>
                <a:cs typeface="Courier"/>
              </a:rPr>
              <a:t>);</a:t>
            </a:r>
          </a:p>
          <a:p>
            <a:pPr marL="0" indent="0">
              <a:buNone/>
            </a:pPr>
            <a:r>
              <a:rPr lang="en-US" sz="1400" dirty="0" smtClean="0">
                <a:solidFill>
                  <a:srgbClr val="FFFF00"/>
                </a:solidFill>
                <a:latin typeface="Courier"/>
                <a:cs typeface="Courier"/>
              </a:rPr>
              <a:t> </a:t>
            </a: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prg.pMatrixUniform</a:t>
            </a:r>
            <a:r>
              <a:rPr lang="en-US" sz="1400" dirty="0" smtClean="0">
                <a:solidFill>
                  <a:srgbClr val="FFFF00"/>
                </a:solidFill>
                <a:latin typeface="Courier"/>
                <a:cs typeface="Courier"/>
              </a:rPr>
              <a:t>  = </a:t>
            </a:r>
            <a:r>
              <a:rPr lang="en-US" sz="1400" dirty="0" err="1" smtClean="0">
                <a:solidFill>
                  <a:srgbClr val="FFFF00"/>
                </a:solidFill>
                <a:latin typeface="Courier"/>
                <a:cs typeface="Courier"/>
              </a:rPr>
              <a:t>gl.getUniformLocation</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prg</a:t>
            </a:r>
            <a:r>
              <a:rPr lang="en-US" sz="1400" dirty="0" smtClean="0">
                <a:solidFill>
                  <a:srgbClr val="FFFF00"/>
                </a:solidFill>
                <a:latin typeface="Courier"/>
                <a:cs typeface="Courier"/>
              </a:rPr>
              <a:t>, "</a:t>
            </a:r>
            <a:r>
              <a:rPr lang="en-US" sz="1400" dirty="0" err="1" smtClean="0">
                <a:solidFill>
                  <a:srgbClr val="FFFF00"/>
                </a:solidFill>
                <a:latin typeface="Courier"/>
                <a:cs typeface="Courier"/>
              </a:rPr>
              <a:t>uPMatrix</a:t>
            </a:r>
            <a:r>
              <a:rPr lang="en-US" sz="1400" dirty="0" smtClean="0">
                <a:solidFill>
                  <a:srgbClr val="FFFF00"/>
                </a:solidFill>
                <a:latin typeface="Courier"/>
                <a:cs typeface="Courier"/>
              </a:rPr>
              <a:t>");</a:t>
            </a: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prg.mvMatrixUniform</a:t>
            </a:r>
            <a:r>
              <a:rPr lang="en-US" sz="1400" dirty="0" smtClean="0">
                <a:solidFill>
                  <a:srgbClr val="FFFF00"/>
                </a:solidFill>
                <a:latin typeface="Courier"/>
                <a:cs typeface="Courier"/>
              </a:rPr>
              <a:t> = </a:t>
            </a:r>
            <a:r>
              <a:rPr lang="en-US" sz="1400" dirty="0" err="1" smtClean="0">
                <a:solidFill>
                  <a:srgbClr val="FFFF00"/>
                </a:solidFill>
                <a:latin typeface="Courier"/>
                <a:cs typeface="Courier"/>
              </a:rPr>
              <a:t>gl.getUniformLocation</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prg</a:t>
            </a:r>
            <a:r>
              <a:rPr lang="en-US" sz="1400" dirty="0" smtClean="0">
                <a:solidFill>
                  <a:srgbClr val="FFFF00"/>
                </a:solidFill>
                <a:latin typeface="Courier"/>
                <a:cs typeface="Courier"/>
              </a:rPr>
              <a:t>, "</a:t>
            </a:r>
            <a:r>
              <a:rPr lang="en-US" sz="1400" dirty="0" err="1" smtClean="0">
                <a:solidFill>
                  <a:srgbClr val="FFFF00"/>
                </a:solidFill>
                <a:latin typeface="Courier"/>
                <a:cs typeface="Courier"/>
              </a:rPr>
              <a:t>uMVMatrix</a:t>
            </a:r>
            <a:r>
              <a:rPr lang="en-US" sz="1400" dirty="0" smtClean="0">
                <a:solidFill>
                  <a:srgbClr val="FFFF00"/>
                </a:solidFill>
                <a:latin typeface="Courier"/>
                <a:cs typeface="Courier"/>
              </a:rPr>
              <a:t>");</a:t>
            </a:r>
          </a:p>
          <a:p>
            <a:pPr marL="0" indent="0">
              <a:buNone/>
            </a:pPr>
            <a:r>
              <a:rPr lang="en-US" sz="1400" dirty="0" smtClean="0">
                <a:latin typeface="Courier"/>
                <a:cs typeface="Courier"/>
              </a:rPr>
              <a:t>    }</a:t>
            </a:r>
          </a:p>
        </p:txBody>
      </p:sp>
    </p:spTree>
    <p:extLst>
      <p:ext uri="{BB962C8B-B14F-4D97-AF65-F5344CB8AC3E}">
        <p14:creationId xmlns:p14="http://schemas.microsoft.com/office/powerpoint/2010/main" val="42678242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832" y="6407474"/>
            <a:ext cx="1392905" cy="3661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274640"/>
            <a:ext cx="7905970" cy="584776"/>
          </a:xfrm>
        </p:spPr>
        <p:txBody>
          <a:bodyPr/>
          <a:lstStyle/>
          <a:p>
            <a:r>
              <a:rPr lang="en-US" dirty="0" smtClean="0"/>
              <a:t>Initialize vertex position buffers</a:t>
            </a:r>
            <a:endParaRPr lang="en-US" dirty="0"/>
          </a:p>
        </p:txBody>
      </p:sp>
      <p:sp>
        <p:nvSpPr>
          <p:cNvPr id="3" name="Content Placeholder 2"/>
          <p:cNvSpPr>
            <a:spLocks noGrp="1"/>
          </p:cNvSpPr>
          <p:nvPr>
            <p:ph idx="1"/>
          </p:nvPr>
        </p:nvSpPr>
        <p:spPr>
          <a:xfrm>
            <a:off x="105830" y="1034726"/>
            <a:ext cx="9038170" cy="5289874"/>
          </a:xfrm>
        </p:spPr>
        <p:txBody>
          <a:bodyPr/>
          <a:lstStyle/>
          <a:p>
            <a:pPr marL="0" indent="0">
              <a:buNone/>
            </a:pPr>
            <a:r>
              <a:rPr lang="en-US" sz="1400" dirty="0" smtClean="0">
                <a:latin typeface="Courier"/>
                <a:cs typeface="Courier"/>
              </a:rPr>
              <a:t>    </a:t>
            </a:r>
            <a:r>
              <a:rPr lang="en-US" sz="1400" dirty="0" err="1" smtClean="0">
                <a:latin typeface="Courier"/>
                <a:cs typeface="Courier"/>
              </a:rPr>
              <a:t>var</a:t>
            </a:r>
            <a:r>
              <a:rPr lang="en-US" sz="1400" dirty="0" smtClean="0">
                <a:latin typeface="Courier"/>
                <a:cs typeface="Courier"/>
              </a:rPr>
              <a:t> tri; // </a:t>
            </a:r>
            <a:r>
              <a:rPr lang="en-US" sz="1400" dirty="0" err="1" smtClean="0">
                <a:latin typeface="Courier"/>
                <a:cs typeface="Courier"/>
              </a:rPr>
              <a:t>triangleVertexPositionBuffer</a:t>
            </a:r>
            <a:endParaRPr lang="en-US" sz="1400" dirty="0" smtClean="0">
              <a:latin typeface="Courier"/>
              <a:cs typeface="Courier"/>
            </a:endParaRPr>
          </a:p>
          <a:p>
            <a:pPr marL="0" indent="0">
              <a:buNone/>
            </a:pPr>
            <a:r>
              <a:rPr lang="en-US" sz="1400" dirty="0" smtClean="0">
                <a:latin typeface="Courier"/>
                <a:cs typeface="Courier"/>
              </a:rPr>
              <a:t>    </a:t>
            </a:r>
            <a:r>
              <a:rPr lang="en-US" sz="1400" dirty="0" err="1" smtClean="0">
                <a:latin typeface="Courier"/>
                <a:cs typeface="Courier"/>
              </a:rPr>
              <a:t>var</a:t>
            </a:r>
            <a:r>
              <a:rPr lang="en-US" sz="1400" dirty="0" smtClean="0">
                <a:latin typeface="Courier"/>
                <a:cs typeface="Courier"/>
              </a:rPr>
              <a:t> </a:t>
            </a:r>
            <a:r>
              <a:rPr lang="en-US" sz="1400" dirty="0" err="1" smtClean="0">
                <a:latin typeface="Courier"/>
                <a:cs typeface="Courier"/>
              </a:rPr>
              <a:t>sqr</a:t>
            </a:r>
            <a:r>
              <a:rPr lang="en-US" sz="1400" dirty="0" smtClean="0">
                <a:latin typeface="Courier"/>
                <a:cs typeface="Courier"/>
              </a:rPr>
              <a:t>; // </a:t>
            </a:r>
            <a:r>
              <a:rPr lang="en-US" sz="1400" dirty="0" err="1" smtClean="0">
                <a:latin typeface="Courier"/>
                <a:cs typeface="Courier"/>
              </a:rPr>
              <a:t>squareVertexPositionBuffer</a:t>
            </a:r>
            <a:endParaRPr lang="en-US" sz="1400" dirty="0" smtClean="0">
              <a:latin typeface="Courier"/>
              <a:cs typeface="Courier"/>
            </a:endParaRPr>
          </a:p>
          <a:p>
            <a:pPr marL="0" indent="0">
              <a:buNone/>
            </a:pPr>
            <a:r>
              <a:rPr lang="en-US" sz="1400" dirty="0" smtClean="0">
                <a:latin typeface="Courier"/>
                <a:cs typeface="Courier"/>
              </a:rPr>
              <a:t> </a:t>
            </a:r>
          </a:p>
          <a:p>
            <a:pPr marL="0" indent="0">
              <a:buNone/>
            </a:pPr>
            <a:r>
              <a:rPr lang="en-US" sz="1400" dirty="0" smtClean="0">
                <a:latin typeface="Courier"/>
                <a:cs typeface="Courier"/>
              </a:rPr>
              <a:t>    function </a:t>
            </a:r>
            <a:r>
              <a:rPr lang="en-US" sz="1400" dirty="0" err="1" smtClean="0">
                <a:latin typeface="Courier"/>
                <a:cs typeface="Courier"/>
              </a:rPr>
              <a:t>initBuffers</a:t>
            </a:r>
            <a:r>
              <a:rPr lang="en-US" sz="1400" dirty="0" smtClean="0">
                <a:latin typeface="Courier"/>
                <a:cs typeface="Courier"/>
              </a:rPr>
              <a:t>() {</a:t>
            </a:r>
          </a:p>
          <a:p>
            <a:pPr marL="0" indent="0">
              <a:buNone/>
            </a:pPr>
            <a:r>
              <a:rPr lang="en-US" sz="1400" dirty="0" smtClean="0">
                <a:latin typeface="Courier"/>
                <a:cs typeface="Courier"/>
              </a:rPr>
              <a:t>        </a:t>
            </a:r>
            <a:r>
              <a:rPr lang="en-US" sz="1400" dirty="0" smtClean="0">
                <a:solidFill>
                  <a:srgbClr val="FFFF00"/>
                </a:solidFill>
                <a:latin typeface="Courier"/>
                <a:cs typeface="Courier"/>
              </a:rPr>
              <a:t>tri = </a:t>
            </a:r>
            <a:r>
              <a:rPr lang="en-US" sz="1400" dirty="0" err="1" smtClean="0">
                <a:solidFill>
                  <a:srgbClr val="FFFF00"/>
                </a:solidFill>
                <a:latin typeface="Courier"/>
                <a:cs typeface="Courier"/>
              </a:rPr>
              <a:t>gl.createBuffer</a:t>
            </a:r>
            <a:r>
              <a:rPr lang="en-US" sz="1400" dirty="0" smtClean="0">
                <a:solidFill>
                  <a:srgbClr val="FFFF00"/>
                </a:solidFill>
                <a:latin typeface="Courier"/>
                <a:cs typeface="Courier"/>
              </a:rPr>
              <a:t>();</a:t>
            </a: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gl.bindBuffer</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gl.ARRAY_BUFFER</a:t>
            </a:r>
            <a:r>
              <a:rPr lang="en-US" sz="1400" dirty="0" smtClean="0">
                <a:solidFill>
                  <a:srgbClr val="FFFF00"/>
                </a:solidFill>
                <a:latin typeface="Courier"/>
                <a:cs typeface="Courier"/>
              </a:rPr>
              <a:t>, tri);</a:t>
            </a:r>
          </a:p>
          <a:p>
            <a:pPr marL="0" indent="0">
              <a:buNone/>
            </a:pPr>
            <a:r>
              <a:rPr lang="en-US" sz="1400" dirty="0" smtClean="0">
                <a:latin typeface="Courier"/>
                <a:cs typeface="Courier"/>
              </a:rPr>
              <a:t>        </a:t>
            </a:r>
            <a:r>
              <a:rPr lang="en-US" sz="1400" dirty="0" err="1" smtClean="0">
                <a:latin typeface="Courier"/>
                <a:cs typeface="Courier"/>
              </a:rPr>
              <a:t>var</a:t>
            </a:r>
            <a:r>
              <a:rPr lang="en-US" sz="1400" dirty="0" smtClean="0">
                <a:latin typeface="Courier"/>
                <a:cs typeface="Courier"/>
              </a:rPr>
              <a:t> vertices = [ 0.0,  1.0,  0.0,</a:t>
            </a:r>
          </a:p>
          <a:p>
            <a:pPr marL="0" indent="0">
              <a:buNone/>
            </a:pPr>
            <a:r>
              <a:rPr lang="en-US" sz="1400" dirty="0" smtClean="0">
                <a:latin typeface="Courier"/>
                <a:cs typeface="Courier"/>
              </a:rPr>
              <a:t>                        -1.0, -1.0,  0.0,</a:t>
            </a:r>
          </a:p>
          <a:p>
            <a:pPr marL="0" indent="0">
              <a:buNone/>
            </a:pPr>
            <a:r>
              <a:rPr lang="en-US" sz="1400" dirty="0" smtClean="0">
                <a:latin typeface="Courier"/>
                <a:cs typeface="Courier"/>
              </a:rPr>
              <a:t>                         1.0, -1.0,  0.0 ];</a:t>
            </a:r>
          </a:p>
          <a:p>
            <a:pPr marL="0" indent="0">
              <a:buNone/>
            </a:pPr>
            <a:r>
              <a:rPr lang="en-US" sz="1400" dirty="0" smtClean="0">
                <a:latin typeface="Courier"/>
                <a:cs typeface="Courier"/>
              </a:rPr>
              <a:t>        </a:t>
            </a:r>
            <a:r>
              <a:rPr lang="en-US" sz="1400" dirty="0" err="1" smtClean="0">
                <a:solidFill>
                  <a:srgbClr val="FFFF00"/>
                </a:solidFill>
                <a:latin typeface="Courier"/>
                <a:cs typeface="Courier"/>
              </a:rPr>
              <a:t>gl.bufferData</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gl.ARRAY_BUFFER</a:t>
            </a:r>
            <a:r>
              <a:rPr lang="en-US" sz="1400" dirty="0" smtClean="0">
                <a:solidFill>
                  <a:srgbClr val="FFFF00"/>
                </a:solidFill>
                <a:latin typeface="Courier"/>
                <a:cs typeface="Courier"/>
              </a:rPr>
              <a:t>, new Float32Array(vertices), </a:t>
            </a:r>
            <a:r>
              <a:rPr lang="en-US" sz="1400" dirty="0" err="1" smtClean="0">
                <a:solidFill>
                  <a:srgbClr val="FFFF00"/>
                </a:solidFill>
                <a:latin typeface="Courier"/>
                <a:cs typeface="Courier"/>
              </a:rPr>
              <a:t>gl.STATIC_DRAW</a:t>
            </a:r>
            <a:r>
              <a:rPr lang="en-US" sz="1400" dirty="0" smtClean="0">
                <a:solidFill>
                  <a:srgbClr val="FFFF00"/>
                </a:solidFill>
                <a:latin typeface="Courier"/>
                <a:cs typeface="Courier"/>
              </a:rPr>
              <a:t>);</a:t>
            </a:r>
          </a:p>
          <a:p>
            <a:pPr marL="0" indent="0">
              <a:buNone/>
            </a:pPr>
            <a:r>
              <a:rPr lang="en-US" sz="1400" dirty="0" smtClean="0">
                <a:latin typeface="Courier"/>
                <a:cs typeface="Courier"/>
              </a:rPr>
              <a:t>        </a:t>
            </a:r>
            <a:r>
              <a:rPr lang="en-US" sz="1400" dirty="0" err="1" smtClean="0">
                <a:latin typeface="Courier"/>
                <a:cs typeface="Courier"/>
              </a:rPr>
              <a:t>tri.itemSize</a:t>
            </a:r>
            <a:r>
              <a:rPr lang="en-US" sz="1400" dirty="0" smtClean="0">
                <a:latin typeface="Courier"/>
                <a:cs typeface="Courier"/>
              </a:rPr>
              <a:t> = 3;  </a:t>
            </a:r>
            <a:r>
              <a:rPr lang="en-US" sz="1400" dirty="0" err="1" smtClean="0">
                <a:latin typeface="Courier"/>
                <a:cs typeface="Courier"/>
              </a:rPr>
              <a:t>tri.numItems</a:t>
            </a:r>
            <a:r>
              <a:rPr lang="en-US" sz="1400" dirty="0" smtClean="0">
                <a:latin typeface="Courier"/>
                <a:cs typeface="Courier"/>
              </a:rPr>
              <a:t> = 3;</a:t>
            </a:r>
          </a:p>
          <a:p>
            <a:pPr marL="0" indent="0">
              <a:buNone/>
            </a:pPr>
            <a:endParaRPr lang="en-US" sz="1400" dirty="0" smtClean="0">
              <a:latin typeface="Courier"/>
              <a:cs typeface="Courier"/>
            </a:endParaRPr>
          </a:p>
          <a:p>
            <a:pPr marL="0" indent="0">
              <a:buNone/>
            </a:pPr>
            <a:r>
              <a:rPr lang="en-US" sz="1400" dirty="0" smtClean="0">
                <a:latin typeface="Courier"/>
                <a:cs typeface="Courier"/>
              </a:rPr>
              <a:t>        </a:t>
            </a:r>
            <a:r>
              <a:rPr lang="en-US" sz="1400" dirty="0" err="1" smtClean="0">
                <a:solidFill>
                  <a:srgbClr val="FFFF00"/>
                </a:solidFill>
                <a:latin typeface="Courier"/>
                <a:cs typeface="Courier"/>
              </a:rPr>
              <a:t>sqr</a:t>
            </a:r>
            <a:r>
              <a:rPr lang="en-US" sz="1400" dirty="0" smtClean="0">
                <a:solidFill>
                  <a:srgbClr val="FFFF00"/>
                </a:solidFill>
                <a:latin typeface="Courier"/>
                <a:cs typeface="Courier"/>
              </a:rPr>
              <a:t> = </a:t>
            </a:r>
            <a:r>
              <a:rPr lang="en-US" sz="1400" dirty="0" err="1" smtClean="0">
                <a:solidFill>
                  <a:srgbClr val="FFFF00"/>
                </a:solidFill>
                <a:latin typeface="Courier"/>
                <a:cs typeface="Courier"/>
              </a:rPr>
              <a:t>gl.createBuffer</a:t>
            </a:r>
            <a:r>
              <a:rPr lang="en-US" sz="1400" dirty="0" smtClean="0">
                <a:solidFill>
                  <a:srgbClr val="FFFF00"/>
                </a:solidFill>
                <a:latin typeface="Courier"/>
                <a:cs typeface="Courier"/>
              </a:rPr>
              <a:t>();</a:t>
            </a: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gl.bindBuffer</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gl.ARRAY_BUFFER</a:t>
            </a:r>
            <a:r>
              <a:rPr lang="en-US" sz="1400" dirty="0" smtClean="0">
                <a:solidFill>
                  <a:srgbClr val="FFFF00"/>
                </a:solidFill>
                <a:latin typeface="Courier"/>
                <a:cs typeface="Courier"/>
              </a:rPr>
              <a:t>, </a:t>
            </a:r>
            <a:r>
              <a:rPr lang="en-US" sz="1400" dirty="0" err="1" smtClean="0">
                <a:solidFill>
                  <a:srgbClr val="FFFF00"/>
                </a:solidFill>
                <a:latin typeface="Courier"/>
                <a:cs typeface="Courier"/>
              </a:rPr>
              <a:t>sqr</a:t>
            </a:r>
            <a:r>
              <a:rPr lang="en-US" sz="1400" dirty="0" smtClean="0">
                <a:solidFill>
                  <a:srgbClr val="FFFF00"/>
                </a:solidFill>
                <a:latin typeface="Courier"/>
                <a:cs typeface="Courier"/>
              </a:rPr>
              <a:t>);</a:t>
            </a:r>
          </a:p>
          <a:p>
            <a:pPr marL="0" indent="0">
              <a:buNone/>
            </a:pPr>
            <a:r>
              <a:rPr lang="en-US" sz="1400" dirty="0" smtClean="0">
                <a:latin typeface="Courier"/>
                <a:cs typeface="Courier"/>
              </a:rPr>
              <a:t>        vertices = [ 1.0,  1.0,  -1.0,</a:t>
            </a:r>
          </a:p>
          <a:p>
            <a:pPr marL="0" indent="0">
              <a:buNone/>
            </a:pPr>
            <a:r>
              <a:rPr lang="en-US" sz="1400" dirty="0" smtClean="0">
                <a:latin typeface="Courier"/>
                <a:cs typeface="Courier"/>
              </a:rPr>
              <a:t>                    -1.0,  1.0,  -1.0,</a:t>
            </a:r>
          </a:p>
          <a:p>
            <a:pPr marL="0" indent="0">
              <a:buNone/>
            </a:pPr>
            <a:r>
              <a:rPr lang="en-US" sz="1400" dirty="0" smtClean="0">
                <a:latin typeface="Courier"/>
                <a:cs typeface="Courier"/>
              </a:rPr>
              <a:t>                     1.0, -1.0,  -1.0,</a:t>
            </a:r>
          </a:p>
          <a:p>
            <a:pPr marL="0" indent="0">
              <a:buNone/>
            </a:pPr>
            <a:r>
              <a:rPr lang="en-US" sz="1400" dirty="0" smtClean="0">
                <a:latin typeface="Courier"/>
                <a:cs typeface="Courier"/>
              </a:rPr>
              <a:t>                    -1.0, -1.0,  -1.0 ];</a:t>
            </a:r>
          </a:p>
          <a:p>
            <a:pPr marL="0" indent="0">
              <a:buNone/>
            </a:pPr>
            <a:r>
              <a:rPr lang="en-US" sz="1400" dirty="0" smtClean="0">
                <a:latin typeface="Courier"/>
                <a:cs typeface="Courier"/>
              </a:rPr>
              <a:t>        </a:t>
            </a:r>
            <a:r>
              <a:rPr lang="en-US" sz="1400" dirty="0" err="1" smtClean="0">
                <a:solidFill>
                  <a:srgbClr val="FFFF00"/>
                </a:solidFill>
                <a:latin typeface="Courier"/>
                <a:cs typeface="Courier"/>
              </a:rPr>
              <a:t>gl.bufferData</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gl.ARRAY_BUFFER</a:t>
            </a:r>
            <a:r>
              <a:rPr lang="en-US" sz="1400" dirty="0" smtClean="0">
                <a:solidFill>
                  <a:srgbClr val="FFFF00"/>
                </a:solidFill>
                <a:latin typeface="Courier"/>
                <a:cs typeface="Courier"/>
              </a:rPr>
              <a:t>, new Float32Array(vertices), </a:t>
            </a:r>
            <a:r>
              <a:rPr lang="en-US" sz="1400" dirty="0" err="1" smtClean="0">
                <a:solidFill>
                  <a:srgbClr val="FFFF00"/>
                </a:solidFill>
                <a:latin typeface="Courier"/>
                <a:cs typeface="Courier"/>
              </a:rPr>
              <a:t>gl.STATIC_DRAW</a:t>
            </a:r>
            <a:r>
              <a:rPr lang="en-US" sz="1400" dirty="0" smtClean="0">
                <a:solidFill>
                  <a:srgbClr val="FFFF00"/>
                </a:solidFill>
                <a:latin typeface="Courier"/>
                <a:cs typeface="Courier"/>
              </a:rPr>
              <a:t>);</a:t>
            </a:r>
          </a:p>
          <a:p>
            <a:pPr marL="0" indent="0">
              <a:buNone/>
            </a:pPr>
            <a:r>
              <a:rPr lang="en-US" sz="1400" dirty="0" smtClean="0">
                <a:latin typeface="Courier"/>
                <a:cs typeface="Courier"/>
              </a:rPr>
              <a:t>        </a:t>
            </a:r>
            <a:r>
              <a:rPr lang="en-US" sz="1400" dirty="0" err="1" smtClean="0">
                <a:latin typeface="Courier"/>
                <a:cs typeface="Courier"/>
              </a:rPr>
              <a:t>sqr.itemSize</a:t>
            </a:r>
            <a:r>
              <a:rPr lang="en-US" sz="1400" dirty="0" smtClean="0">
                <a:latin typeface="Courier"/>
                <a:cs typeface="Courier"/>
              </a:rPr>
              <a:t> = 3;  </a:t>
            </a:r>
            <a:r>
              <a:rPr lang="en-US" sz="1400" dirty="0" err="1" smtClean="0">
                <a:latin typeface="Courier"/>
                <a:cs typeface="Courier"/>
              </a:rPr>
              <a:t>sqr.numItems</a:t>
            </a:r>
            <a:r>
              <a:rPr lang="en-US" sz="1400" dirty="0" smtClean="0">
                <a:latin typeface="Courier"/>
                <a:cs typeface="Courier"/>
              </a:rPr>
              <a:t> = 4;</a:t>
            </a:r>
          </a:p>
          <a:p>
            <a:pPr marL="0" indent="0">
              <a:buNone/>
            </a:pPr>
            <a:r>
              <a:rPr lang="en-US" sz="1400" dirty="0" smtClean="0">
                <a:latin typeface="Courier"/>
                <a:cs typeface="Courier"/>
              </a:rPr>
              <a:t>    }</a:t>
            </a:r>
          </a:p>
        </p:txBody>
      </p:sp>
    </p:spTree>
    <p:extLst>
      <p:ext uri="{BB962C8B-B14F-4D97-AF65-F5344CB8AC3E}">
        <p14:creationId xmlns:p14="http://schemas.microsoft.com/office/powerpoint/2010/main" val="3961096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Include a simple matrix utility library</a:t>
            </a:r>
          </a:p>
        </p:txBody>
      </p:sp>
      <p:sp>
        <p:nvSpPr>
          <p:cNvPr id="3" name="Content Placeholder 2"/>
          <p:cNvSpPr>
            <a:spLocks noGrp="1"/>
          </p:cNvSpPr>
          <p:nvPr>
            <p:ph idx="1"/>
          </p:nvPr>
        </p:nvSpPr>
        <p:spPr/>
        <p:txBody>
          <a:bodyPr/>
          <a:lstStyle/>
          <a:p>
            <a:r>
              <a:rPr lang="en-US" dirty="0" smtClean="0"/>
              <a:t>OpenGL ES 2.0 does not include any matrix utilities</a:t>
            </a:r>
          </a:p>
          <a:p>
            <a:pPr lvl="1"/>
            <a:r>
              <a:rPr lang="en-US" dirty="0" smtClean="0"/>
              <a:t>idea is that matrix math happens on CPU</a:t>
            </a:r>
          </a:p>
          <a:p>
            <a:pPr lvl="1"/>
            <a:r>
              <a:rPr lang="en-US" dirty="0" smtClean="0"/>
              <a:t>OpenGL ES 2.0 concentrates on things running on GPU</a:t>
            </a:r>
          </a:p>
          <a:p>
            <a:pPr lvl="1"/>
            <a:r>
              <a:rPr lang="en-US" dirty="0" smtClean="0"/>
              <a:t>it’s easy to write such utility libraries</a:t>
            </a:r>
          </a:p>
          <a:p>
            <a:endParaRPr lang="en-US" dirty="0" smtClean="0"/>
          </a:p>
          <a:p>
            <a:r>
              <a:rPr lang="en-US" dirty="0" smtClean="0"/>
              <a:t>Include such a library from a file in the same folder</a:t>
            </a:r>
          </a:p>
          <a:p>
            <a:endParaRPr lang="en-US" dirty="0"/>
          </a:p>
          <a:p>
            <a:pPr marL="0" indent="0">
              <a:buNone/>
            </a:pPr>
            <a:r>
              <a:rPr lang="en-US" dirty="0">
                <a:solidFill>
                  <a:srgbClr val="FFFFFF"/>
                </a:solidFill>
                <a:latin typeface="Courier"/>
                <a:cs typeface="Courier"/>
              </a:rPr>
              <a:t>&lt;script type="text/</a:t>
            </a:r>
            <a:r>
              <a:rPr lang="en-US" dirty="0" err="1">
                <a:solidFill>
                  <a:srgbClr val="FFFFFF"/>
                </a:solidFill>
                <a:latin typeface="Courier"/>
                <a:cs typeface="Courier"/>
              </a:rPr>
              <a:t>javascript</a:t>
            </a:r>
            <a:r>
              <a:rPr lang="en-US" dirty="0">
                <a:solidFill>
                  <a:srgbClr val="FFFFFF"/>
                </a:solidFill>
                <a:latin typeface="Courier"/>
                <a:cs typeface="Courier"/>
              </a:rPr>
              <a:t>"   </a:t>
            </a:r>
          </a:p>
          <a:p>
            <a:pPr marL="0" indent="0">
              <a:buNone/>
            </a:pPr>
            <a:r>
              <a:rPr lang="en-US" dirty="0">
                <a:solidFill>
                  <a:srgbClr val="FFFFFF"/>
                </a:solidFill>
                <a:latin typeface="Courier"/>
                <a:cs typeface="Courier"/>
              </a:rPr>
              <a:t>    </a:t>
            </a:r>
            <a:r>
              <a:rPr lang="en-US" dirty="0" err="1">
                <a:solidFill>
                  <a:srgbClr val="FFFFFF"/>
                </a:solidFill>
                <a:latin typeface="Courier"/>
                <a:cs typeface="Courier"/>
              </a:rPr>
              <a:t>src</a:t>
            </a:r>
            <a:r>
              <a:rPr lang="en-US" dirty="0">
                <a:solidFill>
                  <a:srgbClr val="FFFFFF"/>
                </a:solidFill>
                <a:latin typeface="Courier"/>
                <a:cs typeface="Courier"/>
              </a:rPr>
              <a:t>="</a:t>
            </a:r>
            <a:r>
              <a:rPr lang="en-US" dirty="0">
                <a:solidFill>
                  <a:schemeClr val="accent5"/>
                </a:solidFill>
                <a:latin typeface="Courier"/>
                <a:cs typeface="Courier"/>
              </a:rPr>
              <a:t>glMatrix-0.9.5.min.js</a:t>
            </a:r>
            <a:r>
              <a:rPr lang="en-US" dirty="0">
                <a:solidFill>
                  <a:srgbClr val="FFFFFF"/>
                </a:solidFill>
                <a:latin typeface="Courier"/>
                <a:cs typeface="Courier"/>
              </a:rPr>
              <a:t>"&gt;</a:t>
            </a:r>
          </a:p>
          <a:p>
            <a:pPr marL="0" indent="0">
              <a:buNone/>
            </a:pPr>
            <a:r>
              <a:rPr lang="en-US" dirty="0">
                <a:solidFill>
                  <a:srgbClr val="FFFFFF"/>
                </a:solidFill>
                <a:latin typeface="Courier"/>
                <a:cs typeface="Courier"/>
              </a:rPr>
              <a:t>&lt;/script&gt; </a:t>
            </a:r>
          </a:p>
          <a:p>
            <a:pPr marL="0" indent="0">
              <a:buNone/>
            </a:pPr>
            <a:endParaRPr lang="en-US" dirty="0">
              <a:solidFill>
                <a:srgbClr val="FFFFFF"/>
              </a:solidFill>
            </a:endParaRPr>
          </a:p>
          <a:p>
            <a:pPr>
              <a:buFont typeface="Arial"/>
              <a:buChar char="•"/>
            </a:pPr>
            <a:endParaRPr lang="en-US" dirty="0">
              <a:solidFill>
                <a:srgbClr val="FFFFFF"/>
              </a:solidFill>
            </a:endParaRPr>
          </a:p>
          <a:p>
            <a:endParaRPr lang="en-US" dirty="0"/>
          </a:p>
        </p:txBody>
      </p:sp>
    </p:spTree>
    <p:extLst>
      <p:ext uri="{BB962C8B-B14F-4D97-AF65-F5344CB8AC3E}">
        <p14:creationId xmlns:p14="http://schemas.microsoft.com/office/powerpoint/2010/main" val="720232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832" y="6407474"/>
            <a:ext cx="1392905" cy="3661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274640"/>
            <a:ext cx="7905970" cy="584776"/>
          </a:xfrm>
        </p:spPr>
        <p:txBody>
          <a:bodyPr/>
          <a:lstStyle/>
          <a:p>
            <a:r>
              <a:rPr lang="en-US" dirty="0" smtClean="0"/>
              <a:t>Finally, draw the scene</a:t>
            </a:r>
            <a:endParaRPr lang="en-US" dirty="0"/>
          </a:p>
        </p:txBody>
      </p:sp>
      <p:sp>
        <p:nvSpPr>
          <p:cNvPr id="3" name="Content Placeholder 2"/>
          <p:cNvSpPr>
            <a:spLocks noGrp="1"/>
          </p:cNvSpPr>
          <p:nvPr>
            <p:ph idx="1"/>
          </p:nvPr>
        </p:nvSpPr>
        <p:spPr>
          <a:xfrm>
            <a:off x="105830" y="1034726"/>
            <a:ext cx="9038170" cy="5289874"/>
          </a:xfrm>
        </p:spPr>
        <p:txBody>
          <a:bodyPr/>
          <a:lstStyle/>
          <a:p>
            <a:pPr marL="0" indent="0">
              <a:buNone/>
            </a:pPr>
            <a:r>
              <a:rPr lang="en-US" sz="1400" dirty="0" smtClean="0">
                <a:latin typeface="Courier"/>
                <a:cs typeface="Courier"/>
              </a:rPr>
              <a:t>    function </a:t>
            </a:r>
            <a:r>
              <a:rPr lang="en-US" sz="1400" dirty="0" err="1" smtClean="0">
                <a:latin typeface="Courier"/>
                <a:cs typeface="Courier"/>
              </a:rPr>
              <a:t>drawScene</a:t>
            </a:r>
            <a:r>
              <a:rPr lang="en-US" sz="1400" dirty="0" smtClean="0">
                <a:latin typeface="Courier"/>
                <a:cs typeface="Courier"/>
              </a:rPr>
              <a:t>() {</a:t>
            </a:r>
          </a:p>
          <a:p>
            <a:pPr marL="0" indent="0">
              <a:buNone/>
            </a:pPr>
            <a:r>
              <a:rPr lang="en-US" sz="1400" dirty="0" smtClean="0">
                <a:latin typeface="Courier"/>
                <a:cs typeface="Courier"/>
              </a:rPr>
              <a:t>        </a:t>
            </a:r>
            <a:r>
              <a:rPr lang="en-US" sz="1400" dirty="0" err="1" smtClean="0">
                <a:solidFill>
                  <a:srgbClr val="FFFF00"/>
                </a:solidFill>
                <a:latin typeface="Courier"/>
                <a:cs typeface="Courier"/>
              </a:rPr>
              <a:t>gl.viewport</a:t>
            </a:r>
            <a:r>
              <a:rPr lang="en-US" sz="1400" dirty="0" smtClean="0">
                <a:solidFill>
                  <a:srgbClr val="FFFF00"/>
                </a:solidFill>
                <a:latin typeface="Courier"/>
                <a:cs typeface="Courier"/>
              </a:rPr>
              <a:t>(0, 0, </a:t>
            </a:r>
            <a:r>
              <a:rPr lang="en-US" sz="1400" dirty="0" err="1" smtClean="0">
                <a:solidFill>
                  <a:srgbClr val="FFFF00"/>
                </a:solidFill>
                <a:latin typeface="Courier"/>
                <a:cs typeface="Courier"/>
              </a:rPr>
              <a:t>gl.w</a:t>
            </a: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gl.h</a:t>
            </a:r>
            <a:r>
              <a:rPr lang="en-US" sz="1400" dirty="0" smtClean="0">
                <a:solidFill>
                  <a:srgbClr val="FFFF00"/>
                </a:solidFill>
                <a:latin typeface="Courier"/>
                <a:cs typeface="Courier"/>
              </a:rPr>
              <a:t>);</a:t>
            </a: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gl.clear</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gl.COLOR_BUFFER_BIT</a:t>
            </a:r>
            <a:r>
              <a:rPr lang="en-US" sz="1400" dirty="0" smtClean="0">
                <a:solidFill>
                  <a:srgbClr val="FFFF00"/>
                </a:solidFill>
                <a:latin typeface="Courier"/>
                <a:cs typeface="Courier"/>
              </a:rPr>
              <a:t> | </a:t>
            </a:r>
            <a:r>
              <a:rPr lang="en-US" sz="1400" dirty="0" err="1" smtClean="0">
                <a:solidFill>
                  <a:srgbClr val="FFFF00"/>
                </a:solidFill>
                <a:latin typeface="Courier"/>
                <a:cs typeface="Courier"/>
              </a:rPr>
              <a:t>gl.DEPTH_BUFFER_BIT</a:t>
            </a:r>
            <a:r>
              <a:rPr lang="en-US" sz="1400" dirty="0" smtClean="0">
                <a:solidFill>
                  <a:srgbClr val="FFFF00"/>
                </a:solidFill>
                <a:latin typeface="Courier"/>
                <a:cs typeface="Courier"/>
              </a:rPr>
              <a:t>);</a:t>
            </a:r>
          </a:p>
          <a:p>
            <a:pPr marL="0" indent="0">
              <a:buNone/>
            </a:pPr>
            <a:r>
              <a:rPr lang="en-US" sz="1400" dirty="0" smtClean="0">
                <a:latin typeface="Courier"/>
                <a:cs typeface="Courier"/>
              </a:rPr>
              <a:t> </a:t>
            </a:r>
          </a:p>
          <a:p>
            <a:pPr marL="0" indent="0">
              <a:buNone/>
            </a:pPr>
            <a:r>
              <a:rPr lang="en-US" sz="1400" dirty="0" smtClean="0">
                <a:latin typeface="Courier"/>
                <a:cs typeface="Courier"/>
              </a:rPr>
              <a:t>        </a:t>
            </a:r>
            <a:r>
              <a:rPr lang="en-US" sz="1400" dirty="0" err="1" smtClean="0">
                <a:solidFill>
                  <a:srgbClr val="ADE2E2"/>
                </a:solidFill>
                <a:latin typeface="Courier"/>
                <a:cs typeface="Courier"/>
              </a:rPr>
              <a:t>var</a:t>
            </a:r>
            <a:r>
              <a:rPr lang="en-US" sz="1400" dirty="0" smtClean="0">
                <a:solidFill>
                  <a:srgbClr val="ADE2E2"/>
                </a:solidFill>
                <a:latin typeface="Courier"/>
                <a:cs typeface="Courier"/>
              </a:rPr>
              <a:t> </a:t>
            </a:r>
            <a:r>
              <a:rPr lang="en-US" sz="1400" dirty="0" err="1" smtClean="0">
                <a:solidFill>
                  <a:srgbClr val="ADE2E2"/>
                </a:solidFill>
                <a:latin typeface="Courier"/>
                <a:cs typeface="Courier"/>
              </a:rPr>
              <a:t>pMatrix</a:t>
            </a:r>
            <a:r>
              <a:rPr lang="en-US" sz="1400" dirty="0" smtClean="0">
                <a:solidFill>
                  <a:srgbClr val="ADE2E2"/>
                </a:solidFill>
                <a:latin typeface="Courier"/>
                <a:cs typeface="Courier"/>
              </a:rPr>
              <a:t> = mat4.create();</a:t>
            </a:r>
          </a:p>
          <a:p>
            <a:pPr marL="0" indent="0">
              <a:buNone/>
            </a:pPr>
            <a:r>
              <a:rPr lang="en-US" sz="1400" dirty="0" smtClean="0">
                <a:solidFill>
                  <a:srgbClr val="ADE2E2"/>
                </a:solidFill>
                <a:latin typeface="Courier"/>
                <a:cs typeface="Courier"/>
              </a:rPr>
              <a:t>        mat4.perspective(45, </a:t>
            </a:r>
            <a:r>
              <a:rPr lang="en-US" sz="1400" dirty="0" err="1" smtClean="0">
                <a:solidFill>
                  <a:srgbClr val="ADE2E2"/>
                </a:solidFill>
                <a:latin typeface="Courier"/>
                <a:cs typeface="Courier"/>
              </a:rPr>
              <a:t>gl.w</a:t>
            </a:r>
            <a:r>
              <a:rPr lang="en-US" sz="1400" dirty="0" smtClean="0">
                <a:solidFill>
                  <a:srgbClr val="ADE2E2"/>
                </a:solidFill>
                <a:latin typeface="Courier"/>
                <a:cs typeface="Courier"/>
              </a:rPr>
              <a:t> / </a:t>
            </a:r>
            <a:r>
              <a:rPr lang="en-US" sz="1400" dirty="0" err="1" smtClean="0">
                <a:solidFill>
                  <a:srgbClr val="ADE2E2"/>
                </a:solidFill>
                <a:latin typeface="Courier"/>
                <a:cs typeface="Courier"/>
              </a:rPr>
              <a:t>gl.h</a:t>
            </a:r>
            <a:r>
              <a:rPr lang="en-US" sz="1400" dirty="0" smtClean="0">
                <a:solidFill>
                  <a:srgbClr val="ADE2E2"/>
                </a:solidFill>
                <a:latin typeface="Courier"/>
                <a:cs typeface="Courier"/>
              </a:rPr>
              <a:t>, 0.1, 100.0, </a:t>
            </a:r>
            <a:r>
              <a:rPr lang="en-US" sz="1400" dirty="0" err="1" smtClean="0">
                <a:solidFill>
                  <a:srgbClr val="ADE2E2"/>
                </a:solidFill>
                <a:latin typeface="Courier"/>
                <a:cs typeface="Courier"/>
              </a:rPr>
              <a:t>pMatrix</a:t>
            </a:r>
            <a:r>
              <a:rPr lang="en-US" sz="1400" dirty="0" smtClean="0">
                <a:solidFill>
                  <a:srgbClr val="ADE2E2"/>
                </a:solidFill>
                <a:latin typeface="Courier"/>
                <a:cs typeface="Courier"/>
              </a:rPr>
              <a:t>);</a:t>
            </a:r>
          </a:p>
          <a:p>
            <a:pPr marL="0" indent="0">
              <a:buNone/>
            </a:pPr>
            <a:r>
              <a:rPr lang="en-US" sz="1400" dirty="0" smtClean="0">
                <a:latin typeface="Courier"/>
                <a:cs typeface="Courier"/>
              </a:rPr>
              <a:t>        </a:t>
            </a:r>
            <a:r>
              <a:rPr lang="en-US" sz="1400" dirty="0" smtClean="0">
                <a:solidFill>
                  <a:srgbClr val="FFFF00"/>
                </a:solidFill>
                <a:latin typeface="Courier"/>
                <a:cs typeface="Courier"/>
              </a:rPr>
              <a:t>gl.uniformMatrix4fv(</a:t>
            </a:r>
            <a:r>
              <a:rPr lang="en-US" sz="1400" dirty="0" err="1" smtClean="0">
                <a:solidFill>
                  <a:srgbClr val="FFFF00"/>
                </a:solidFill>
                <a:latin typeface="Courier"/>
                <a:cs typeface="Courier"/>
              </a:rPr>
              <a:t>prg.pMatrixUniform</a:t>
            </a:r>
            <a:r>
              <a:rPr lang="en-US" sz="1400" dirty="0" smtClean="0">
                <a:solidFill>
                  <a:srgbClr val="FFFF00"/>
                </a:solidFill>
                <a:latin typeface="Courier"/>
                <a:cs typeface="Courier"/>
              </a:rPr>
              <a:t>, false, </a:t>
            </a:r>
            <a:r>
              <a:rPr lang="en-US" sz="1400" dirty="0" err="1" smtClean="0">
                <a:solidFill>
                  <a:srgbClr val="FFFF00"/>
                </a:solidFill>
                <a:latin typeface="Courier"/>
                <a:cs typeface="Courier"/>
              </a:rPr>
              <a:t>pMatrix</a:t>
            </a:r>
            <a:r>
              <a:rPr lang="en-US" sz="1400" dirty="0" smtClean="0">
                <a:solidFill>
                  <a:srgbClr val="FFFF00"/>
                </a:solidFill>
                <a:latin typeface="Courier"/>
                <a:cs typeface="Courier"/>
              </a:rPr>
              <a:t>);</a:t>
            </a:r>
          </a:p>
          <a:p>
            <a:pPr marL="0" indent="0">
              <a:buNone/>
            </a:pPr>
            <a:r>
              <a:rPr lang="en-US" sz="1400" dirty="0" smtClean="0">
                <a:latin typeface="Courier"/>
                <a:cs typeface="Courier"/>
              </a:rPr>
              <a:t> </a:t>
            </a:r>
          </a:p>
          <a:p>
            <a:pPr marL="0" indent="0">
              <a:buNone/>
            </a:pPr>
            <a:r>
              <a:rPr lang="en-US" sz="1400" dirty="0" smtClean="0">
                <a:latin typeface="Courier"/>
                <a:cs typeface="Courier"/>
              </a:rPr>
              <a:t>        </a:t>
            </a:r>
            <a:r>
              <a:rPr lang="en-US" sz="1400" dirty="0" err="1" smtClean="0">
                <a:solidFill>
                  <a:srgbClr val="ADE2E2"/>
                </a:solidFill>
                <a:latin typeface="Courier"/>
                <a:cs typeface="Courier"/>
              </a:rPr>
              <a:t>var</a:t>
            </a:r>
            <a:r>
              <a:rPr lang="en-US" sz="1400" dirty="0" smtClean="0">
                <a:solidFill>
                  <a:srgbClr val="ADE2E2"/>
                </a:solidFill>
                <a:latin typeface="Courier"/>
                <a:cs typeface="Courier"/>
              </a:rPr>
              <a:t> </a:t>
            </a:r>
            <a:r>
              <a:rPr lang="en-US" sz="1400" dirty="0" err="1" smtClean="0">
                <a:solidFill>
                  <a:srgbClr val="ADE2E2"/>
                </a:solidFill>
                <a:latin typeface="Courier"/>
                <a:cs typeface="Courier"/>
              </a:rPr>
              <a:t>mvMatrix</a:t>
            </a:r>
            <a:r>
              <a:rPr lang="en-US" sz="1400" dirty="0" smtClean="0">
                <a:solidFill>
                  <a:srgbClr val="ADE2E2"/>
                </a:solidFill>
                <a:latin typeface="Courier"/>
                <a:cs typeface="Courier"/>
              </a:rPr>
              <a:t> = mat4.create();  mat4.identity(</a:t>
            </a:r>
            <a:r>
              <a:rPr lang="en-US" sz="1400" dirty="0" err="1" smtClean="0">
                <a:solidFill>
                  <a:srgbClr val="ADE2E2"/>
                </a:solidFill>
                <a:latin typeface="Courier"/>
                <a:cs typeface="Courier"/>
              </a:rPr>
              <a:t>mvMatrix</a:t>
            </a:r>
            <a:r>
              <a:rPr lang="en-US" sz="1400" dirty="0" smtClean="0">
                <a:solidFill>
                  <a:srgbClr val="ADE2E2"/>
                </a:solidFill>
                <a:latin typeface="Courier"/>
                <a:cs typeface="Courier"/>
              </a:rPr>
              <a:t>);</a:t>
            </a:r>
          </a:p>
          <a:p>
            <a:pPr marL="0" indent="0">
              <a:buNone/>
            </a:pPr>
            <a:r>
              <a:rPr lang="en-US" sz="1400" dirty="0" smtClean="0">
                <a:solidFill>
                  <a:srgbClr val="ADE2E2"/>
                </a:solidFill>
                <a:latin typeface="Courier"/>
                <a:cs typeface="Courier"/>
              </a:rPr>
              <a:t>        mat4.translate(</a:t>
            </a:r>
            <a:r>
              <a:rPr lang="en-US" sz="1400" dirty="0" err="1" smtClean="0">
                <a:solidFill>
                  <a:srgbClr val="ADE2E2"/>
                </a:solidFill>
                <a:latin typeface="Courier"/>
                <a:cs typeface="Courier"/>
              </a:rPr>
              <a:t>mvMatrix</a:t>
            </a:r>
            <a:r>
              <a:rPr lang="en-US" sz="1400" dirty="0" smtClean="0">
                <a:solidFill>
                  <a:srgbClr val="ADE2E2"/>
                </a:solidFill>
                <a:latin typeface="Courier"/>
                <a:cs typeface="Courier"/>
              </a:rPr>
              <a:t>, [-1.5, 0.0, -7.0]);</a:t>
            </a:r>
          </a:p>
          <a:p>
            <a:pPr marL="0" indent="0">
              <a:buNone/>
            </a:pPr>
            <a:r>
              <a:rPr lang="en-US" sz="1400" dirty="0" smtClean="0">
                <a:latin typeface="Courier"/>
                <a:cs typeface="Courier"/>
              </a:rPr>
              <a:t>        </a:t>
            </a:r>
            <a:r>
              <a:rPr lang="en-US" sz="1400" dirty="0" smtClean="0">
                <a:solidFill>
                  <a:srgbClr val="FFFF00"/>
                </a:solidFill>
                <a:latin typeface="Courier"/>
                <a:cs typeface="Courier"/>
              </a:rPr>
              <a:t>gl.uniformMatrix4fv(</a:t>
            </a:r>
            <a:r>
              <a:rPr lang="en-US" sz="1400" dirty="0" err="1" smtClean="0">
                <a:solidFill>
                  <a:srgbClr val="FFFF00"/>
                </a:solidFill>
                <a:latin typeface="Courier"/>
                <a:cs typeface="Courier"/>
              </a:rPr>
              <a:t>prg.mvMatrixUniform</a:t>
            </a:r>
            <a:r>
              <a:rPr lang="en-US" sz="1400" dirty="0" smtClean="0">
                <a:solidFill>
                  <a:srgbClr val="FFFF00"/>
                </a:solidFill>
                <a:latin typeface="Courier"/>
                <a:cs typeface="Courier"/>
              </a:rPr>
              <a:t>, false, </a:t>
            </a:r>
            <a:r>
              <a:rPr lang="en-US" sz="1400" dirty="0" err="1" smtClean="0">
                <a:solidFill>
                  <a:srgbClr val="FFFF00"/>
                </a:solidFill>
                <a:latin typeface="Courier"/>
                <a:cs typeface="Courier"/>
              </a:rPr>
              <a:t>mvMatrix</a:t>
            </a:r>
            <a:r>
              <a:rPr lang="en-US" sz="1400" dirty="0" smtClean="0">
                <a:solidFill>
                  <a:srgbClr val="FFFF00"/>
                </a:solidFill>
                <a:latin typeface="Courier"/>
                <a:cs typeface="Courier"/>
              </a:rPr>
              <a:t>);</a:t>
            </a:r>
          </a:p>
          <a:p>
            <a:pPr marL="0" indent="0">
              <a:buNone/>
            </a:pPr>
            <a:endParaRPr lang="en-US" sz="1400" dirty="0" smtClean="0">
              <a:latin typeface="Courier"/>
              <a:cs typeface="Courier"/>
            </a:endParaRPr>
          </a:p>
          <a:p>
            <a:pPr marL="0" indent="0">
              <a:buNone/>
            </a:pPr>
            <a:r>
              <a:rPr lang="en-US" sz="1400" dirty="0" smtClean="0">
                <a:latin typeface="Courier"/>
                <a:cs typeface="Courier"/>
              </a:rPr>
              <a:t>        </a:t>
            </a:r>
            <a:r>
              <a:rPr lang="en-US" sz="1400" dirty="0" err="1" smtClean="0">
                <a:solidFill>
                  <a:srgbClr val="FFFF00"/>
                </a:solidFill>
                <a:latin typeface="Courier"/>
                <a:cs typeface="Courier"/>
              </a:rPr>
              <a:t>gl.bindBuffer</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gl.ARRAY_BUFFER</a:t>
            </a:r>
            <a:r>
              <a:rPr lang="en-US" sz="1400" dirty="0" smtClean="0">
                <a:solidFill>
                  <a:srgbClr val="FFFF00"/>
                </a:solidFill>
                <a:latin typeface="Courier"/>
                <a:cs typeface="Courier"/>
              </a:rPr>
              <a:t>, tri);</a:t>
            </a: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gl.vertexAttribPointer</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prg.vtxPos</a:t>
            </a:r>
            <a:r>
              <a:rPr lang="en-US" sz="1400" dirty="0" smtClean="0">
                <a:solidFill>
                  <a:srgbClr val="FFFF00"/>
                </a:solidFill>
                <a:latin typeface="Courier"/>
                <a:cs typeface="Courier"/>
              </a:rPr>
              <a:t>, </a:t>
            </a:r>
            <a:r>
              <a:rPr lang="en-US" sz="1400" dirty="0" err="1" smtClean="0">
                <a:solidFill>
                  <a:srgbClr val="FFFF00"/>
                </a:solidFill>
                <a:latin typeface="Courier"/>
                <a:cs typeface="Courier"/>
              </a:rPr>
              <a:t>tri.itemSize</a:t>
            </a: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gl.FLOAT</a:t>
            </a:r>
            <a:r>
              <a:rPr lang="en-US" sz="1400" dirty="0" smtClean="0">
                <a:solidFill>
                  <a:srgbClr val="FFFF00"/>
                </a:solidFill>
                <a:latin typeface="Courier"/>
                <a:cs typeface="Courier"/>
              </a:rPr>
              <a:t>, false, 0, 0);</a:t>
            </a: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gl.drawArrays</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gl.TRIANGLES</a:t>
            </a:r>
            <a:r>
              <a:rPr lang="en-US" sz="1400" dirty="0" smtClean="0">
                <a:solidFill>
                  <a:srgbClr val="FFFF00"/>
                </a:solidFill>
                <a:latin typeface="Courier"/>
                <a:cs typeface="Courier"/>
              </a:rPr>
              <a:t>, 0, </a:t>
            </a:r>
            <a:r>
              <a:rPr lang="en-US" sz="1400" dirty="0" err="1" smtClean="0">
                <a:solidFill>
                  <a:srgbClr val="FFFF00"/>
                </a:solidFill>
                <a:latin typeface="Courier"/>
                <a:cs typeface="Courier"/>
              </a:rPr>
              <a:t>tri.numItems</a:t>
            </a:r>
            <a:r>
              <a:rPr lang="en-US" sz="1400" dirty="0" smtClean="0">
                <a:solidFill>
                  <a:srgbClr val="FFFF00"/>
                </a:solidFill>
                <a:latin typeface="Courier"/>
                <a:cs typeface="Courier"/>
              </a:rPr>
              <a:t>);</a:t>
            </a:r>
          </a:p>
          <a:p>
            <a:pPr marL="0" indent="0">
              <a:buNone/>
            </a:pPr>
            <a:r>
              <a:rPr lang="en-US" sz="1400" dirty="0" smtClean="0">
                <a:solidFill>
                  <a:srgbClr val="FFFF00"/>
                </a:solidFill>
                <a:latin typeface="Courier"/>
                <a:cs typeface="Courier"/>
              </a:rPr>
              <a:t>  </a:t>
            </a:r>
          </a:p>
          <a:p>
            <a:pPr marL="0" indent="0">
              <a:buNone/>
            </a:pPr>
            <a:r>
              <a:rPr lang="en-US" sz="1400" dirty="0" smtClean="0">
                <a:latin typeface="Courier"/>
                <a:cs typeface="Courier"/>
              </a:rPr>
              <a:t>       </a:t>
            </a:r>
            <a:r>
              <a:rPr lang="en-US" sz="1400" dirty="0" smtClean="0">
                <a:solidFill>
                  <a:srgbClr val="ADE2E2"/>
                </a:solidFill>
                <a:latin typeface="Courier"/>
                <a:cs typeface="Courier"/>
              </a:rPr>
              <a:t> mat4.translate(</a:t>
            </a:r>
            <a:r>
              <a:rPr lang="en-US" sz="1400" dirty="0" err="1" smtClean="0">
                <a:solidFill>
                  <a:srgbClr val="ADE2E2"/>
                </a:solidFill>
                <a:latin typeface="Courier"/>
                <a:cs typeface="Courier"/>
              </a:rPr>
              <a:t>mvMatrix</a:t>
            </a:r>
            <a:r>
              <a:rPr lang="en-US" sz="1400" dirty="0" smtClean="0">
                <a:solidFill>
                  <a:srgbClr val="ADE2E2"/>
                </a:solidFill>
                <a:latin typeface="Courier"/>
                <a:cs typeface="Courier"/>
              </a:rPr>
              <a:t>, [3.0, 0.0, 0.0]);</a:t>
            </a:r>
          </a:p>
          <a:p>
            <a:pPr marL="0" indent="0">
              <a:buNone/>
            </a:pPr>
            <a:r>
              <a:rPr lang="en-US" sz="1400" dirty="0" smtClean="0">
                <a:latin typeface="Courier"/>
                <a:cs typeface="Courier"/>
              </a:rPr>
              <a:t>        </a:t>
            </a:r>
            <a:r>
              <a:rPr lang="en-US" sz="1400" dirty="0" smtClean="0">
                <a:solidFill>
                  <a:srgbClr val="FFFF00"/>
                </a:solidFill>
                <a:latin typeface="Courier"/>
                <a:cs typeface="Courier"/>
              </a:rPr>
              <a:t>gl.uniformMatrix4fv(</a:t>
            </a:r>
            <a:r>
              <a:rPr lang="en-US" sz="1400" dirty="0" err="1" smtClean="0">
                <a:solidFill>
                  <a:srgbClr val="FFFF00"/>
                </a:solidFill>
                <a:latin typeface="Courier"/>
                <a:cs typeface="Courier"/>
              </a:rPr>
              <a:t>prg.mvMatrixUniform</a:t>
            </a:r>
            <a:r>
              <a:rPr lang="en-US" sz="1400" dirty="0" smtClean="0">
                <a:solidFill>
                  <a:srgbClr val="FFFF00"/>
                </a:solidFill>
                <a:latin typeface="Courier"/>
                <a:cs typeface="Courier"/>
              </a:rPr>
              <a:t>, false, </a:t>
            </a:r>
            <a:r>
              <a:rPr lang="en-US" sz="1400" dirty="0" err="1" smtClean="0">
                <a:solidFill>
                  <a:srgbClr val="FFFF00"/>
                </a:solidFill>
                <a:latin typeface="Courier"/>
                <a:cs typeface="Courier"/>
              </a:rPr>
              <a:t>mvMatrix</a:t>
            </a:r>
            <a:r>
              <a:rPr lang="en-US" sz="1400" dirty="0" smtClean="0">
                <a:solidFill>
                  <a:srgbClr val="FFFF00"/>
                </a:solidFill>
                <a:latin typeface="Courier"/>
                <a:cs typeface="Courier"/>
              </a:rPr>
              <a:t>);</a:t>
            </a: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gl.bindBuffer</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gl.ARRAY_BUFFER</a:t>
            </a:r>
            <a:r>
              <a:rPr lang="en-US" sz="1400" dirty="0" smtClean="0">
                <a:solidFill>
                  <a:srgbClr val="FFFF00"/>
                </a:solidFill>
                <a:latin typeface="Courier"/>
                <a:cs typeface="Courier"/>
              </a:rPr>
              <a:t>, </a:t>
            </a:r>
            <a:r>
              <a:rPr lang="en-US" sz="1400" dirty="0" err="1" smtClean="0">
                <a:solidFill>
                  <a:srgbClr val="FFFF00"/>
                </a:solidFill>
                <a:latin typeface="Courier"/>
                <a:cs typeface="Courier"/>
              </a:rPr>
              <a:t>sqr</a:t>
            </a:r>
            <a:r>
              <a:rPr lang="en-US" sz="1400" dirty="0" smtClean="0">
                <a:solidFill>
                  <a:srgbClr val="FFFF00"/>
                </a:solidFill>
                <a:latin typeface="Courier"/>
                <a:cs typeface="Courier"/>
              </a:rPr>
              <a:t>);</a:t>
            </a: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gl.vertexAttribPointer</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prg.vtxPos</a:t>
            </a:r>
            <a:r>
              <a:rPr lang="en-US" sz="1400" dirty="0" smtClean="0">
                <a:solidFill>
                  <a:srgbClr val="FFFF00"/>
                </a:solidFill>
                <a:latin typeface="Courier"/>
                <a:cs typeface="Courier"/>
              </a:rPr>
              <a:t>, </a:t>
            </a:r>
            <a:r>
              <a:rPr lang="en-US" sz="1400" dirty="0" err="1" smtClean="0">
                <a:solidFill>
                  <a:srgbClr val="FFFF00"/>
                </a:solidFill>
                <a:latin typeface="Courier"/>
                <a:cs typeface="Courier"/>
              </a:rPr>
              <a:t>sqr.itemSize</a:t>
            </a: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gl.FLOAT</a:t>
            </a:r>
            <a:r>
              <a:rPr lang="en-US" sz="1400" dirty="0" smtClean="0">
                <a:solidFill>
                  <a:srgbClr val="FFFF00"/>
                </a:solidFill>
                <a:latin typeface="Courier"/>
                <a:cs typeface="Courier"/>
              </a:rPr>
              <a:t>, false, 0, 0);</a:t>
            </a:r>
          </a:p>
          <a:p>
            <a:pPr marL="0" indent="0">
              <a:buNone/>
            </a:pPr>
            <a:r>
              <a:rPr lang="en-US" sz="1400" dirty="0" smtClean="0">
                <a:solidFill>
                  <a:srgbClr val="FFFF00"/>
                </a:solidFill>
                <a:latin typeface="Courier"/>
                <a:cs typeface="Courier"/>
              </a:rPr>
              <a:t>        </a:t>
            </a:r>
            <a:r>
              <a:rPr lang="en-US" sz="1400" dirty="0" err="1" smtClean="0">
                <a:solidFill>
                  <a:srgbClr val="FFFF00"/>
                </a:solidFill>
                <a:latin typeface="Courier"/>
                <a:cs typeface="Courier"/>
              </a:rPr>
              <a:t>gl.drawArrays</a:t>
            </a:r>
            <a:r>
              <a:rPr lang="en-US" sz="1400" dirty="0" smtClean="0">
                <a:solidFill>
                  <a:srgbClr val="FFFF00"/>
                </a:solidFill>
                <a:latin typeface="Courier"/>
                <a:cs typeface="Courier"/>
              </a:rPr>
              <a:t>(</a:t>
            </a:r>
            <a:r>
              <a:rPr lang="en-US" sz="1400" dirty="0" err="1" smtClean="0">
                <a:solidFill>
                  <a:srgbClr val="FFFF00"/>
                </a:solidFill>
                <a:latin typeface="Courier"/>
                <a:cs typeface="Courier"/>
              </a:rPr>
              <a:t>gl.TRIANGLE_STRIP</a:t>
            </a:r>
            <a:r>
              <a:rPr lang="en-US" sz="1400" dirty="0" smtClean="0">
                <a:solidFill>
                  <a:srgbClr val="FFFF00"/>
                </a:solidFill>
                <a:latin typeface="Courier"/>
                <a:cs typeface="Courier"/>
              </a:rPr>
              <a:t>, 0, </a:t>
            </a:r>
            <a:r>
              <a:rPr lang="en-US" sz="1400" dirty="0" err="1" smtClean="0">
                <a:solidFill>
                  <a:srgbClr val="FFFF00"/>
                </a:solidFill>
                <a:latin typeface="Courier"/>
                <a:cs typeface="Courier"/>
              </a:rPr>
              <a:t>sqr.numItems</a:t>
            </a:r>
            <a:r>
              <a:rPr lang="en-US" sz="1400" dirty="0" smtClean="0">
                <a:solidFill>
                  <a:srgbClr val="FFFF00"/>
                </a:solidFill>
                <a:latin typeface="Courier"/>
                <a:cs typeface="Courier"/>
              </a:rPr>
              <a:t>);</a:t>
            </a:r>
          </a:p>
          <a:p>
            <a:pPr marL="0" indent="0">
              <a:buNone/>
            </a:pPr>
            <a:r>
              <a:rPr lang="en-US" sz="1400" dirty="0" smtClean="0">
                <a:latin typeface="Courier"/>
                <a:cs typeface="Courier"/>
              </a:rPr>
              <a:t>    }</a:t>
            </a:r>
          </a:p>
        </p:txBody>
      </p:sp>
    </p:spTree>
    <p:extLst>
      <p:ext uri="{BB962C8B-B14F-4D97-AF65-F5344CB8AC3E}">
        <p14:creationId xmlns:p14="http://schemas.microsoft.com/office/powerpoint/2010/main" val="928202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534" y="989076"/>
            <a:ext cx="4912191" cy="4623239"/>
          </a:xfrm>
          <a:prstGeom prst="rect">
            <a:avLst/>
          </a:prstGeom>
          <a:ln>
            <a:solidFill>
              <a:srgbClr val="FFFFFF"/>
            </a:solidFill>
          </a:ln>
        </p:spPr>
      </p:pic>
    </p:spTree>
    <p:extLst>
      <p:ext uri="{BB962C8B-B14F-4D97-AF65-F5344CB8AC3E}">
        <p14:creationId xmlns:p14="http://schemas.microsoft.com/office/powerpoint/2010/main" val="27786361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9650" name="Rectangle 2"/>
          <p:cNvSpPr>
            <a:spLocks noGrp="1" noChangeArrowheads="1"/>
          </p:cNvSpPr>
          <p:nvPr>
            <p:ph type="title"/>
          </p:nvPr>
        </p:nvSpPr>
        <p:spPr>
          <a:xfrm>
            <a:off x="457199" y="274652"/>
            <a:ext cx="7762283" cy="584776"/>
          </a:xfrm>
        </p:spPr>
        <p:txBody>
          <a:bodyPr/>
          <a:lstStyle/>
          <a:p>
            <a:r>
              <a:rPr lang="en-US" dirty="0" smtClean="0"/>
              <a:t>OpenGL ES 1.x Fixed </a:t>
            </a:r>
            <a:r>
              <a:rPr lang="en-US" dirty="0"/>
              <a:t>Function </a:t>
            </a:r>
            <a:r>
              <a:rPr lang="en-US" dirty="0" smtClean="0"/>
              <a:t>pipe</a:t>
            </a:r>
            <a:endParaRPr lang="en-US" dirty="0"/>
          </a:p>
        </p:txBody>
      </p:sp>
      <p:sp>
        <p:nvSpPr>
          <p:cNvPr id="4379651" name="AutoShape 3"/>
          <p:cNvSpPr>
            <a:spLocks noChangeArrowheads="1"/>
          </p:cNvSpPr>
          <p:nvPr/>
        </p:nvSpPr>
        <p:spPr bwMode="auto">
          <a:xfrm>
            <a:off x="381000" y="1828800"/>
            <a:ext cx="539750" cy="3060700"/>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API</a:t>
            </a:r>
            <a:endParaRPr lang="en-US" sz="1400" b="1">
              <a:solidFill>
                <a:schemeClr val="bg1"/>
              </a:solidFill>
              <a:latin typeface="Arial Narrow" charset="0"/>
            </a:endParaRPr>
          </a:p>
        </p:txBody>
      </p:sp>
      <p:sp>
        <p:nvSpPr>
          <p:cNvPr id="4379652" name="AutoShape 4"/>
          <p:cNvSpPr>
            <a:spLocks noChangeArrowheads="1"/>
          </p:cNvSpPr>
          <p:nvPr/>
        </p:nvSpPr>
        <p:spPr bwMode="auto">
          <a:xfrm>
            <a:off x="3441700" y="2728925"/>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Transform</a:t>
            </a:r>
          </a:p>
          <a:p>
            <a:pPr algn="ctr" eaLnBrk="0" hangingPunct="0">
              <a:lnSpc>
                <a:spcPct val="70000"/>
              </a:lnSpc>
            </a:pPr>
            <a:r>
              <a:rPr lang="en-GB" sz="1400" b="1">
                <a:solidFill>
                  <a:schemeClr val="bg1"/>
                </a:solidFill>
                <a:latin typeface="Arial Narrow" charset="0"/>
              </a:rPr>
              <a:t>and </a:t>
            </a:r>
          </a:p>
          <a:p>
            <a:pPr algn="ctr" eaLnBrk="0" hangingPunct="0">
              <a:lnSpc>
                <a:spcPct val="70000"/>
              </a:lnSpc>
            </a:pPr>
            <a:r>
              <a:rPr lang="en-GB" sz="1400" b="1">
                <a:solidFill>
                  <a:schemeClr val="bg1"/>
                </a:solidFill>
                <a:latin typeface="Arial Narrow" charset="0"/>
              </a:rPr>
              <a:t>Lighting</a:t>
            </a:r>
            <a:endParaRPr lang="en-US" sz="1400" b="1">
              <a:solidFill>
                <a:schemeClr val="bg1"/>
              </a:solidFill>
              <a:latin typeface="Arial Narrow" charset="0"/>
            </a:endParaRPr>
          </a:p>
        </p:txBody>
      </p:sp>
      <p:sp>
        <p:nvSpPr>
          <p:cNvPr id="4379653" name="AutoShape 5"/>
          <p:cNvSpPr>
            <a:spLocks noChangeArrowheads="1"/>
          </p:cNvSpPr>
          <p:nvPr/>
        </p:nvSpPr>
        <p:spPr bwMode="auto">
          <a:xfrm>
            <a:off x="6321425"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Rasterizer</a:t>
            </a:r>
            <a:endParaRPr lang="en-US" sz="1400" b="1">
              <a:solidFill>
                <a:schemeClr val="bg1"/>
              </a:solidFill>
              <a:latin typeface="Arial Narrow" charset="0"/>
            </a:endParaRPr>
          </a:p>
        </p:txBody>
      </p:sp>
      <p:sp>
        <p:nvSpPr>
          <p:cNvPr id="4379654" name="AutoShape 6"/>
          <p:cNvSpPr>
            <a:spLocks noChangeArrowheads="1"/>
          </p:cNvSpPr>
          <p:nvPr/>
        </p:nvSpPr>
        <p:spPr bwMode="auto">
          <a:xfrm>
            <a:off x="4881563"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Primitive</a:t>
            </a:r>
          </a:p>
          <a:p>
            <a:pPr algn="ctr" eaLnBrk="0" hangingPunct="0">
              <a:lnSpc>
                <a:spcPct val="70000"/>
              </a:lnSpc>
            </a:pPr>
            <a:r>
              <a:rPr lang="en-GB" sz="1400" b="1">
                <a:solidFill>
                  <a:schemeClr val="bg1"/>
                </a:solidFill>
                <a:latin typeface="Arial Narrow" charset="0"/>
              </a:rPr>
              <a:t>Assembly</a:t>
            </a:r>
            <a:endParaRPr lang="en-US" sz="1400" b="1">
              <a:solidFill>
                <a:schemeClr val="bg1"/>
              </a:solidFill>
              <a:latin typeface="Arial Narrow" charset="0"/>
            </a:endParaRPr>
          </a:p>
        </p:txBody>
      </p:sp>
      <p:sp>
        <p:nvSpPr>
          <p:cNvPr id="4379655" name="AutoShape 7"/>
          <p:cNvSpPr>
            <a:spLocks noChangeArrowheads="1"/>
          </p:cNvSpPr>
          <p:nvPr/>
        </p:nvSpPr>
        <p:spPr bwMode="auto">
          <a:xfrm>
            <a:off x="3441700"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Texture</a:t>
            </a:r>
          </a:p>
          <a:p>
            <a:pPr algn="ctr" eaLnBrk="0" hangingPunct="0">
              <a:lnSpc>
                <a:spcPct val="70000"/>
              </a:lnSpc>
            </a:pPr>
            <a:r>
              <a:rPr lang="en-GB" sz="1400" b="1">
                <a:solidFill>
                  <a:schemeClr val="bg1"/>
                </a:solidFill>
                <a:latin typeface="Arial Narrow" charset="0"/>
              </a:rPr>
              <a:t>Environment</a:t>
            </a:r>
            <a:endParaRPr lang="en-US" sz="1400" b="1">
              <a:solidFill>
                <a:schemeClr val="bg1"/>
              </a:solidFill>
              <a:latin typeface="Arial Narrow" charset="0"/>
            </a:endParaRPr>
          </a:p>
        </p:txBody>
      </p:sp>
      <p:sp>
        <p:nvSpPr>
          <p:cNvPr id="4379656" name="AutoShape 8"/>
          <p:cNvSpPr>
            <a:spLocks noChangeArrowheads="1"/>
          </p:cNvSpPr>
          <p:nvPr/>
        </p:nvSpPr>
        <p:spPr bwMode="auto">
          <a:xfrm>
            <a:off x="3440113" y="5608650"/>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Depth</a:t>
            </a:r>
          </a:p>
          <a:p>
            <a:pPr algn="ctr" eaLnBrk="0" hangingPunct="0">
              <a:lnSpc>
                <a:spcPct val="70000"/>
              </a:lnSpc>
            </a:pPr>
            <a:r>
              <a:rPr lang="en-GB" sz="1400" b="1">
                <a:solidFill>
                  <a:schemeClr val="bg1"/>
                </a:solidFill>
                <a:latin typeface="Arial Narrow" charset="0"/>
              </a:rPr>
              <a:t>Stencil</a:t>
            </a:r>
            <a:endParaRPr lang="en-US" sz="1400" b="1">
              <a:solidFill>
                <a:schemeClr val="bg1"/>
              </a:solidFill>
              <a:latin typeface="Arial Narrow" charset="0"/>
            </a:endParaRPr>
          </a:p>
        </p:txBody>
      </p:sp>
      <p:sp>
        <p:nvSpPr>
          <p:cNvPr id="4379657" name="AutoShape 9"/>
          <p:cNvSpPr>
            <a:spLocks noChangeArrowheads="1"/>
          </p:cNvSpPr>
          <p:nvPr/>
        </p:nvSpPr>
        <p:spPr bwMode="auto">
          <a:xfrm>
            <a:off x="4883150"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dirty="0" err="1" smtClean="0">
                <a:solidFill>
                  <a:schemeClr val="bg1"/>
                </a:solidFill>
                <a:latin typeface="Arial Narrow" charset="0"/>
              </a:rPr>
              <a:t>Color</a:t>
            </a:r>
            <a:endParaRPr lang="en-GB" sz="1400" b="1" dirty="0">
              <a:solidFill>
                <a:schemeClr val="bg1"/>
              </a:solidFill>
              <a:latin typeface="Arial Narrow" charset="0"/>
            </a:endParaRPr>
          </a:p>
          <a:p>
            <a:pPr algn="ctr" eaLnBrk="0" hangingPunct="0">
              <a:lnSpc>
                <a:spcPct val="70000"/>
              </a:lnSpc>
            </a:pPr>
            <a:r>
              <a:rPr lang="en-GB" sz="1400" b="1" dirty="0">
                <a:solidFill>
                  <a:schemeClr val="bg1"/>
                </a:solidFill>
                <a:latin typeface="Arial Narrow" charset="0"/>
              </a:rPr>
              <a:t>Sum</a:t>
            </a:r>
            <a:endParaRPr lang="en-US" sz="1400" b="1" dirty="0">
              <a:solidFill>
                <a:schemeClr val="bg1"/>
              </a:solidFill>
              <a:latin typeface="Arial Narrow" charset="0"/>
            </a:endParaRPr>
          </a:p>
        </p:txBody>
      </p:sp>
      <p:sp>
        <p:nvSpPr>
          <p:cNvPr id="4379658" name="AutoShape 10"/>
          <p:cNvSpPr>
            <a:spLocks noChangeArrowheads="1"/>
          </p:cNvSpPr>
          <p:nvPr/>
        </p:nvSpPr>
        <p:spPr bwMode="auto">
          <a:xfrm>
            <a:off x="2000250" y="5608650"/>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Alpha</a:t>
            </a:r>
          </a:p>
          <a:p>
            <a:pPr algn="ctr" eaLnBrk="0" hangingPunct="0">
              <a:lnSpc>
                <a:spcPct val="70000"/>
              </a:lnSpc>
            </a:pPr>
            <a:r>
              <a:rPr lang="en-GB" sz="1400" b="1">
                <a:solidFill>
                  <a:schemeClr val="bg1"/>
                </a:solidFill>
                <a:latin typeface="Arial Narrow" charset="0"/>
              </a:rPr>
              <a:t>Test</a:t>
            </a:r>
            <a:endParaRPr lang="en-US" sz="1400" b="1">
              <a:solidFill>
                <a:schemeClr val="bg1"/>
              </a:solidFill>
              <a:latin typeface="Arial Narrow" charset="0"/>
            </a:endParaRPr>
          </a:p>
        </p:txBody>
      </p:sp>
      <p:sp>
        <p:nvSpPr>
          <p:cNvPr id="4379659" name="AutoShape 11"/>
          <p:cNvSpPr>
            <a:spLocks noChangeArrowheads="1"/>
          </p:cNvSpPr>
          <p:nvPr/>
        </p:nvSpPr>
        <p:spPr bwMode="auto">
          <a:xfrm>
            <a:off x="6323013" y="4168787"/>
            <a:ext cx="1079500" cy="720725"/>
          </a:xfrm>
          <a:prstGeom prst="roundRect">
            <a:avLst>
              <a:gd name="adj" fmla="val 16667"/>
            </a:avLst>
          </a:prstGeom>
          <a:solidFill>
            <a:srgbClr val="FF66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Fog</a:t>
            </a:r>
            <a:endParaRPr lang="en-US" sz="1400" b="1">
              <a:solidFill>
                <a:schemeClr val="bg1"/>
              </a:solidFill>
              <a:latin typeface="Arial Narrow" charset="0"/>
            </a:endParaRPr>
          </a:p>
        </p:txBody>
      </p:sp>
      <p:sp>
        <p:nvSpPr>
          <p:cNvPr id="4379660" name="AutoShape 12"/>
          <p:cNvSpPr>
            <a:spLocks noChangeArrowheads="1"/>
          </p:cNvSpPr>
          <p:nvPr/>
        </p:nvSpPr>
        <p:spPr bwMode="auto">
          <a:xfrm>
            <a:off x="6321425" y="5608650"/>
            <a:ext cx="1079500" cy="719137"/>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Dither</a:t>
            </a:r>
            <a:endParaRPr lang="en-US" sz="1400" b="1">
              <a:solidFill>
                <a:schemeClr val="bg1"/>
              </a:solidFill>
              <a:latin typeface="Arial Narrow" charset="0"/>
            </a:endParaRPr>
          </a:p>
        </p:txBody>
      </p:sp>
      <p:sp>
        <p:nvSpPr>
          <p:cNvPr id="4379661" name="AutoShape 13"/>
          <p:cNvSpPr>
            <a:spLocks noChangeArrowheads="1"/>
          </p:cNvSpPr>
          <p:nvPr/>
        </p:nvSpPr>
        <p:spPr bwMode="auto">
          <a:xfrm>
            <a:off x="4881563" y="5608650"/>
            <a:ext cx="1079500" cy="719137"/>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dirty="0" err="1" smtClean="0">
                <a:solidFill>
                  <a:schemeClr val="bg1"/>
                </a:solidFill>
                <a:latin typeface="Arial Narrow" charset="0"/>
              </a:rPr>
              <a:t>Color</a:t>
            </a:r>
            <a:endParaRPr lang="en-GB" sz="1400" b="1" dirty="0">
              <a:solidFill>
                <a:schemeClr val="bg1"/>
              </a:solidFill>
              <a:latin typeface="Arial Narrow" charset="0"/>
            </a:endParaRPr>
          </a:p>
          <a:p>
            <a:pPr algn="ctr" eaLnBrk="0" hangingPunct="0">
              <a:lnSpc>
                <a:spcPct val="70000"/>
              </a:lnSpc>
            </a:pPr>
            <a:r>
              <a:rPr lang="en-GB" sz="1400" b="1" dirty="0">
                <a:solidFill>
                  <a:schemeClr val="bg1"/>
                </a:solidFill>
                <a:latin typeface="Arial Narrow" charset="0"/>
              </a:rPr>
              <a:t>Buffer</a:t>
            </a:r>
          </a:p>
          <a:p>
            <a:pPr algn="ctr" eaLnBrk="0" hangingPunct="0">
              <a:lnSpc>
                <a:spcPct val="70000"/>
              </a:lnSpc>
            </a:pPr>
            <a:r>
              <a:rPr lang="en-GB" sz="1400" b="1" dirty="0">
                <a:solidFill>
                  <a:schemeClr val="bg1"/>
                </a:solidFill>
                <a:latin typeface="Arial Narrow" charset="0"/>
              </a:rPr>
              <a:t>Blend</a:t>
            </a:r>
            <a:endParaRPr lang="en-US" sz="1400" b="1" dirty="0">
              <a:solidFill>
                <a:schemeClr val="bg1"/>
              </a:solidFill>
              <a:latin typeface="Arial Narrow" charset="0"/>
            </a:endParaRPr>
          </a:p>
        </p:txBody>
      </p:sp>
      <p:sp>
        <p:nvSpPr>
          <p:cNvPr id="4379662" name="AutoShape 14"/>
          <p:cNvSpPr>
            <a:spLocks noChangeArrowheads="1"/>
          </p:cNvSpPr>
          <p:nvPr/>
        </p:nvSpPr>
        <p:spPr bwMode="auto">
          <a:xfrm>
            <a:off x="1281113" y="3808418"/>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Vertex</a:t>
            </a:r>
          </a:p>
          <a:p>
            <a:pPr algn="ctr" eaLnBrk="0" hangingPunct="0">
              <a:lnSpc>
                <a:spcPct val="70000"/>
              </a:lnSpc>
            </a:pPr>
            <a:r>
              <a:rPr lang="en-GB" sz="1400" b="1">
                <a:solidFill>
                  <a:schemeClr val="bg1"/>
                </a:solidFill>
                <a:latin typeface="Arial Narrow" charset="0"/>
              </a:rPr>
              <a:t>Buffer</a:t>
            </a:r>
          </a:p>
          <a:p>
            <a:pPr algn="ctr" eaLnBrk="0" hangingPunct="0">
              <a:lnSpc>
                <a:spcPct val="70000"/>
              </a:lnSpc>
            </a:pPr>
            <a:r>
              <a:rPr lang="en-GB" sz="1400" b="1">
                <a:solidFill>
                  <a:schemeClr val="bg1"/>
                </a:solidFill>
                <a:latin typeface="Arial Narrow" charset="0"/>
              </a:rPr>
              <a:t>Objects</a:t>
            </a:r>
            <a:endParaRPr lang="en-US" sz="1400" b="1">
              <a:solidFill>
                <a:schemeClr val="bg1"/>
              </a:solidFill>
              <a:latin typeface="Arial Narrow" charset="0"/>
            </a:endParaRPr>
          </a:p>
        </p:txBody>
      </p:sp>
      <p:cxnSp>
        <p:nvCxnSpPr>
          <p:cNvPr id="4379663" name="AutoShape 15"/>
          <p:cNvCxnSpPr>
            <a:cxnSpLocks noChangeShapeType="1"/>
            <a:stCxn id="4379675" idx="3"/>
            <a:endCxn id="4379674" idx="1"/>
          </p:cNvCxnSpPr>
          <p:nvPr/>
        </p:nvCxnSpPr>
        <p:spPr bwMode="auto">
          <a:xfrm flipH="1">
            <a:off x="1639893" y="4529944"/>
            <a:ext cx="6124576" cy="1438275"/>
          </a:xfrm>
          <a:prstGeom prst="bentConnector5">
            <a:avLst>
              <a:gd name="adj1" fmla="val -3445"/>
              <a:gd name="adj2" fmla="val 50000"/>
              <a:gd name="adj3" fmla="val 103445"/>
            </a:avLst>
          </a:prstGeom>
          <a:noFill/>
          <a:ln w="127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79664" name="AutoShape 16"/>
          <p:cNvCxnSpPr>
            <a:cxnSpLocks noChangeShapeType="1"/>
            <a:stCxn id="4379677" idx="3"/>
            <a:endCxn id="4379676" idx="1"/>
          </p:cNvCxnSpPr>
          <p:nvPr/>
        </p:nvCxnSpPr>
        <p:spPr bwMode="auto">
          <a:xfrm flipH="1">
            <a:off x="3082931" y="3090074"/>
            <a:ext cx="4679949" cy="1439863"/>
          </a:xfrm>
          <a:prstGeom prst="bentConnector5">
            <a:avLst>
              <a:gd name="adj1" fmla="val -4509"/>
              <a:gd name="adj2" fmla="val 50000"/>
              <a:gd name="adj3" fmla="val 104509"/>
            </a:avLst>
          </a:prstGeom>
          <a:noFill/>
          <a:ln w="127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79665" name="AutoShape 17"/>
          <p:cNvSpPr>
            <a:spLocks noChangeArrowheads="1"/>
          </p:cNvSpPr>
          <p:nvPr/>
        </p:nvSpPr>
        <p:spPr bwMode="auto">
          <a:xfrm>
            <a:off x="2360613" y="2851378"/>
            <a:ext cx="1081087" cy="504393"/>
          </a:xfrm>
          <a:prstGeom prst="rightArrow">
            <a:avLst>
              <a:gd name="adj1" fmla="val 50000"/>
              <a:gd name="adj2" fmla="val 69207"/>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lnSpc>
                <a:spcPct val="70000"/>
              </a:lnSpc>
            </a:pPr>
            <a:r>
              <a:rPr lang="en-GB" sz="1400" b="1">
                <a:latin typeface="Arial Narrow" charset="0"/>
              </a:rPr>
              <a:t>Vertices</a:t>
            </a:r>
            <a:endParaRPr lang="en-US" sz="1400" b="1">
              <a:latin typeface="Arial Narrow" charset="0"/>
            </a:endParaRPr>
          </a:p>
        </p:txBody>
      </p:sp>
      <p:sp>
        <p:nvSpPr>
          <p:cNvPr id="4379666" name="AutoShape 18"/>
          <p:cNvSpPr>
            <a:spLocks noChangeArrowheads="1"/>
          </p:cNvSpPr>
          <p:nvPr/>
        </p:nvSpPr>
        <p:spPr bwMode="auto">
          <a:xfrm>
            <a:off x="1641481" y="3406061"/>
            <a:ext cx="358775" cy="444341"/>
          </a:xfrm>
          <a:prstGeom prst="upDownArrow">
            <a:avLst>
              <a:gd name="adj1" fmla="val 50000"/>
              <a:gd name="adj2" fmla="val 20089"/>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7" name="AutoShape 19"/>
          <p:cNvSpPr>
            <a:spLocks noChangeArrowheads="1"/>
          </p:cNvSpPr>
          <p:nvPr/>
        </p:nvSpPr>
        <p:spPr bwMode="auto">
          <a:xfrm>
            <a:off x="4521206" y="2723249"/>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8" name="AutoShape 20"/>
          <p:cNvSpPr>
            <a:spLocks noChangeArrowheads="1"/>
          </p:cNvSpPr>
          <p:nvPr/>
        </p:nvSpPr>
        <p:spPr bwMode="auto">
          <a:xfrm>
            <a:off x="5961063" y="2723249"/>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69" name="AutoShape 21"/>
          <p:cNvSpPr>
            <a:spLocks noChangeArrowheads="1"/>
          </p:cNvSpPr>
          <p:nvPr/>
        </p:nvSpPr>
        <p:spPr bwMode="auto">
          <a:xfrm>
            <a:off x="4522788" y="4163112"/>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0" name="AutoShape 22"/>
          <p:cNvSpPr>
            <a:spLocks noChangeArrowheads="1"/>
          </p:cNvSpPr>
          <p:nvPr/>
        </p:nvSpPr>
        <p:spPr bwMode="auto">
          <a:xfrm>
            <a:off x="5964238" y="4163112"/>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1" name="AutoShape 23"/>
          <p:cNvSpPr>
            <a:spLocks noChangeArrowheads="1"/>
          </p:cNvSpPr>
          <p:nvPr/>
        </p:nvSpPr>
        <p:spPr bwMode="auto">
          <a:xfrm>
            <a:off x="3079756" y="5602974"/>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2" name="AutoShape 24"/>
          <p:cNvSpPr>
            <a:spLocks noChangeArrowheads="1"/>
          </p:cNvSpPr>
          <p:nvPr/>
        </p:nvSpPr>
        <p:spPr bwMode="auto">
          <a:xfrm>
            <a:off x="4519613" y="5602974"/>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3" name="AutoShape 25"/>
          <p:cNvSpPr>
            <a:spLocks noChangeArrowheads="1"/>
          </p:cNvSpPr>
          <p:nvPr/>
        </p:nvSpPr>
        <p:spPr bwMode="auto">
          <a:xfrm>
            <a:off x="5961063" y="5602974"/>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4" name="AutoShape 26"/>
          <p:cNvSpPr>
            <a:spLocks noChangeArrowheads="1"/>
          </p:cNvSpPr>
          <p:nvPr/>
        </p:nvSpPr>
        <p:spPr bwMode="auto">
          <a:xfrm>
            <a:off x="1639888" y="5601387"/>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5" name="AutoShape 27"/>
          <p:cNvSpPr>
            <a:spLocks noChangeArrowheads="1"/>
          </p:cNvSpPr>
          <p:nvPr/>
        </p:nvSpPr>
        <p:spPr bwMode="auto">
          <a:xfrm>
            <a:off x="7404106" y="416311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6" name="AutoShape 28"/>
          <p:cNvSpPr>
            <a:spLocks noChangeArrowheads="1"/>
          </p:cNvSpPr>
          <p:nvPr/>
        </p:nvSpPr>
        <p:spPr bwMode="auto">
          <a:xfrm>
            <a:off x="3082931" y="416311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7" name="AutoShape 29"/>
          <p:cNvSpPr>
            <a:spLocks noChangeArrowheads="1"/>
          </p:cNvSpPr>
          <p:nvPr/>
        </p:nvSpPr>
        <p:spPr bwMode="auto">
          <a:xfrm>
            <a:off x="7402513" y="2723249"/>
            <a:ext cx="360362"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8" name="AutoShape 30"/>
          <p:cNvSpPr>
            <a:spLocks noChangeArrowheads="1"/>
          </p:cNvSpPr>
          <p:nvPr/>
        </p:nvSpPr>
        <p:spPr bwMode="auto">
          <a:xfrm>
            <a:off x="5241931" y="2238664"/>
            <a:ext cx="358775" cy="440769"/>
          </a:xfrm>
          <a:prstGeom prst="downArrow">
            <a:avLst>
              <a:gd name="adj1" fmla="val 50000"/>
              <a:gd name="adj2" fmla="val 37611"/>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79" name="Rectangle 31"/>
          <p:cNvSpPr>
            <a:spLocks noChangeArrowheads="1"/>
          </p:cNvSpPr>
          <p:nvPr/>
        </p:nvSpPr>
        <p:spPr bwMode="auto">
          <a:xfrm>
            <a:off x="1730375" y="2182855"/>
            <a:ext cx="3690938" cy="253916"/>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lnSpc>
                <a:spcPct val="70000"/>
              </a:lnSpc>
            </a:pPr>
            <a:r>
              <a:rPr lang="en-GB" sz="1400" b="1">
                <a:latin typeface="Arial Narrow" charset="0"/>
              </a:rPr>
              <a:t>Triangles/Lines/Points</a:t>
            </a:r>
            <a:endParaRPr lang="en-US" sz="1400" b="1">
              <a:latin typeface="Arial Narrow" charset="0"/>
            </a:endParaRPr>
          </a:p>
        </p:txBody>
      </p:sp>
      <p:sp>
        <p:nvSpPr>
          <p:cNvPr id="4379680" name="AutoShape 32"/>
          <p:cNvSpPr>
            <a:spLocks noChangeArrowheads="1"/>
          </p:cNvSpPr>
          <p:nvPr/>
        </p:nvSpPr>
        <p:spPr bwMode="auto">
          <a:xfrm>
            <a:off x="1281113" y="2728925"/>
            <a:ext cx="1079500" cy="720725"/>
          </a:xfrm>
          <a:prstGeom prst="roundRect">
            <a:avLst>
              <a:gd name="adj" fmla="val 16667"/>
            </a:avLst>
          </a:prstGeom>
          <a:solidFill>
            <a:srgbClr val="FFFF00"/>
          </a:solidFill>
          <a:ln w="12700">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Primitive</a:t>
            </a:r>
          </a:p>
          <a:p>
            <a:pPr algn="ctr" eaLnBrk="0" hangingPunct="0">
              <a:lnSpc>
                <a:spcPct val="70000"/>
              </a:lnSpc>
            </a:pPr>
            <a:r>
              <a:rPr lang="en-GB" sz="1400" b="1">
                <a:solidFill>
                  <a:schemeClr val="bg1"/>
                </a:solidFill>
                <a:latin typeface="Arial Narrow" charset="0"/>
              </a:rPr>
              <a:t>Processing</a:t>
            </a:r>
            <a:endParaRPr lang="en-US" sz="1400" b="1">
              <a:solidFill>
                <a:schemeClr val="bg1"/>
              </a:solidFill>
              <a:latin typeface="Arial Narrow" charset="0"/>
            </a:endParaRPr>
          </a:p>
        </p:txBody>
      </p:sp>
      <p:sp>
        <p:nvSpPr>
          <p:cNvPr id="4379681" name="AutoShape 33"/>
          <p:cNvSpPr>
            <a:spLocks noChangeArrowheads="1"/>
          </p:cNvSpPr>
          <p:nvPr/>
        </p:nvSpPr>
        <p:spPr bwMode="auto">
          <a:xfrm>
            <a:off x="920756" y="2721662"/>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4379682" name="Rectangle 34"/>
          <p:cNvSpPr>
            <a:spLocks noChangeArrowheads="1"/>
          </p:cNvSpPr>
          <p:nvPr/>
        </p:nvSpPr>
        <p:spPr bwMode="auto">
          <a:xfrm>
            <a:off x="1730375" y="2296597"/>
            <a:ext cx="184666" cy="369332"/>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4379683" name="Rectangle 35"/>
          <p:cNvSpPr>
            <a:spLocks noChangeArrowheads="1"/>
          </p:cNvSpPr>
          <p:nvPr/>
        </p:nvSpPr>
        <p:spPr bwMode="auto">
          <a:xfrm>
            <a:off x="7761288" y="5608638"/>
            <a:ext cx="1022350" cy="730250"/>
          </a:xfrm>
          <a:prstGeom prst="rect">
            <a:avLst/>
          </a:prstGeom>
          <a:solidFill>
            <a:srgbClr val="FF0000"/>
          </a:solidFill>
          <a:ln w="12700">
            <a:solidFill>
              <a:schemeClr val="tx1"/>
            </a:solidFill>
            <a:miter lim="800000"/>
            <a:headEnd/>
            <a:tailEnd/>
          </a:ln>
          <a:effectLst>
            <a:outerShdw blurRad="63500" dist="107763" dir="2700000" algn="ctr" rotWithShape="0">
              <a:schemeClr val="bg2">
                <a:alpha val="50000"/>
              </a:schemeClr>
            </a:outerShdw>
          </a:effectLst>
        </p:spPr>
        <p:txBody>
          <a:bodyPr wrap="none" anchor="ctr"/>
          <a:lstStyle/>
          <a:p>
            <a:pPr algn="ctr" eaLnBrk="0" hangingPunct="0">
              <a:lnSpc>
                <a:spcPct val="70000"/>
              </a:lnSpc>
            </a:pPr>
            <a:r>
              <a:rPr lang="en-GB" sz="1400" b="1">
                <a:solidFill>
                  <a:schemeClr val="bg1"/>
                </a:solidFill>
                <a:latin typeface="Arial Narrow" charset="0"/>
              </a:rPr>
              <a:t>Frame Buffer</a:t>
            </a:r>
            <a:endParaRPr lang="en-US" sz="1400" b="1">
              <a:solidFill>
                <a:schemeClr val="bg1"/>
              </a:solidFill>
              <a:latin typeface="Arial Narrow" charset="0"/>
            </a:endParaRPr>
          </a:p>
        </p:txBody>
      </p:sp>
      <p:sp>
        <p:nvSpPr>
          <p:cNvPr id="4379684" name="AutoShape 36"/>
          <p:cNvSpPr>
            <a:spLocks noChangeArrowheads="1"/>
          </p:cNvSpPr>
          <p:nvPr/>
        </p:nvSpPr>
        <p:spPr bwMode="auto">
          <a:xfrm>
            <a:off x="7400931" y="5647424"/>
            <a:ext cx="360363" cy="733663"/>
          </a:xfrm>
          <a:prstGeom prst="rightArrow">
            <a:avLst>
              <a:gd name="adj1" fmla="val 50000"/>
              <a:gd name="adj2" fmla="val 25000"/>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995693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the “I” of visual I/O</a:t>
            </a:r>
            <a:endParaRPr lang="en-US" dirty="0"/>
          </a:p>
        </p:txBody>
      </p:sp>
      <p:sp>
        <p:nvSpPr>
          <p:cNvPr id="3" name="Content Placeholder 2"/>
          <p:cNvSpPr>
            <a:spLocks noGrp="1"/>
          </p:cNvSpPr>
          <p:nvPr>
            <p:ph idx="1"/>
          </p:nvPr>
        </p:nvSpPr>
        <p:spPr/>
        <p:txBody>
          <a:bodyPr/>
          <a:lstStyle/>
          <a:p>
            <a:r>
              <a:rPr lang="en-US" dirty="0" smtClean="0"/>
              <a:t>Graphics is one half of the visual I/O</a:t>
            </a:r>
          </a:p>
          <a:p>
            <a:pPr lvl="1"/>
            <a:r>
              <a:rPr lang="en-US" dirty="0" smtClean="0"/>
              <a:t>the output</a:t>
            </a:r>
          </a:p>
          <a:p>
            <a:pPr lvl="1"/>
            <a:endParaRPr lang="en-US" dirty="0" smtClean="0"/>
          </a:p>
          <a:p>
            <a:r>
              <a:rPr lang="en-US" dirty="0" smtClean="0"/>
              <a:t>Camera provides the input</a:t>
            </a:r>
          </a:p>
          <a:p>
            <a:pPr lvl="1"/>
            <a:r>
              <a:rPr lang="en-US" dirty="0" smtClean="0"/>
              <a:t>capture textures</a:t>
            </a:r>
          </a:p>
          <a:p>
            <a:pPr lvl="1"/>
            <a:r>
              <a:rPr lang="en-US" dirty="0" smtClean="0"/>
              <a:t>affect the application</a:t>
            </a:r>
          </a:p>
          <a:p>
            <a:pPr marL="0" indent="0">
              <a:buNone/>
            </a:pPr>
            <a:endParaRPr lang="en-US" dirty="0"/>
          </a:p>
        </p:txBody>
      </p:sp>
    </p:spTree>
    <p:extLst>
      <p:ext uri="{BB962C8B-B14F-4D97-AF65-F5344CB8AC3E}">
        <p14:creationId xmlns:p14="http://schemas.microsoft.com/office/powerpoint/2010/main" val="2540959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05154"/>
            <a:ext cx="6861634" cy="1323439"/>
          </a:xfrm>
        </p:spPr>
        <p:txBody>
          <a:bodyPr/>
          <a:lstStyle/>
          <a:p>
            <a:r>
              <a:rPr lang="en-US" dirty="0" err="1" smtClean="0">
                <a:latin typeface="Trebuchet MS" pitchFamily="34" charset="0"/>
              </a:rPr>
              <a:t>OpenCV</a:t>
            </a:r>
            <a:r>
              <a:rPr lang="en-US" dirty="0" smtClean="0">
                <a:latin typeface="Trebuchet MS" pitchFamily="34" charset="0"/>
              </a:rPr>
              <a:t/>
            </a:r>
            <a:br>
              <a:rPr lang="en-US" dirty="0" smtClean="0">
                <a:latin typeface="Trebuchet MS" pitchFamily="34" charset="0"/>
              </a:rPr>
            </a:br>
            <a:r>
              <a:rPr lang="en-US" sz="2400" b="0" i="1" dirty="0" smtClean="0">
                <a:solidFill>
                  <a:schemeClr val="tx1"/>
                </a:solidFill>
                <a:latin typeface="Trebuchet MS" pitchFamily="34" charset="0"/>
              </a:rPr>
              <a:t>Thousands of Developers, Cross Platform API</a:t>
            </a:r>
            <a:endParaRPr lang="en-US" b="0" i="1" dirty="0">
              <a:solidFill>
                <a:schemeClr val="tx1"/>
              </a:solidFill>
              <a:latin typeface="Trebuchet MS" pitchFamily="34" charset="0"/>
            </a:endParaRPr>
          </a:p>
        </p:txBody>
      </p:sp>
      <p:sp>
        <p:nvSpPr>
          <p:cNvPr id="5" name="Content Placeholder 2"/>
          <p:cNvSpPr>
            <a:spLocks noGrp="1"/>
          </p:cNvSpPr>
          <p:nvPr>
            <p:ph idx="1"/>
          </p:nvPr>
        </p:nvSpPr>
        <p:spPr>
          <a:xfrm>
            <a:off x="253999" y="1953947"/>
            <a:ext cx="5774552" cy="4650054"/>
          </a:xfrm>
        </p:spPr>
        <p:txBody>
          <a:bodyPr/>
          <a:lstStyle/>
          <a:p>
            <a:r>
              <a:rPr lang="en-US" b="0" dirty="0" smtClean="0">
                <a:latin typeface="Trebuchet MS" pitchFamily="34" charset="0"/>
              </a:rPr>
              <a:t>Open standard for Computer Vision</a:t>
            </a:r>
          </a:p>
          <a:p>
            <a:pPr lvl="1"/>
            <a:endParaRPr lang="en-US" b="0" dirty="0" smtClean="0">
              <a:latin typeface="Trebuchet MS" pitchFamily="34" charset="0"/>
            </a:endParaRPr>
          </a:p>
          <a:p>
            <a:pPr lvl="1"/>
            <a:endParaRPr lang="en-US" b="0" dirty="0">
              <a:latin typeface="Trebuchet MS" pitchFamily="34" charset="0"/>
            </a:endParaRPr>
          </a:p>
          <a:p>
            <a:pPr lvl="1"/>
            <a:endParaRPr lang="en-US" b="0" dirty="0" smtClean="0">
              <a:latin typeface="Trebuchet MS" pitchFamily="34" charset="0"/>
            </a:endParaRPr>
          </a:p>
          <a:p>
            <a:endParaRPr lang="en-US" b="0" dirty="0" smtClean="0">
              <a:latin typeface="Trebuchet MS" pitchFamily="34" charset="0"/>
            </a:endParaRPr>
          </a:p>
          <a:p>
            <a:r>
              <a:rPr lang="en-US" b="0" dirty="0" smtClean="0">
                <a:latin typeface="Trebuchet MS" pitchFamily="34" charset="0"/>
              </a:rPr>
              <a:t>Over a decade old, </a:t>
            </a:r>
            <a:br>
              <a:rPr lang="en-US" b="0" dirty="0" smtClean="0">
                <a:latin typeface="Trebuchet MS" pitchFamily="34" charset="0"/>
              </a:rPr>
            </a:br>
            <a:r>
              <a:rPr lang="en-US" b="0" dirty="0" smtClean="0">
                <a:latin typeface="Trebuchet MS" pitchFamily="34" charset="0"/>
              </a:rPr>
              <a:t>professionally developed</a:t>
            </a:r>
          </a:p>
          <a:p>
            <a:pPr lvl="1"/>
            <a:r>
              <a:rPr lang="en-US" b="0" dirty="0" smtClean="0">
                <a:latin typeface="Trebuchet MS" pitchFamily="34" charset="0"/>
              </a:rPr>
              <a:t>Over 3 Million Downloads!</a:t>
            </a:r>
          </a:p>
          <a:p>
            <a:pPr lvl="1"/>
            <a:endParaRPr lang="en-US" b="0" dirty="0" smtClean="0">
              <a:latin typeface="Trebuchet MS" pitchFamily="34" charset="0"/>
            </a:endParaRPr>
          </a:p>
          <a:p>
            <a:pPr marL="344488" lvl="1" indent="-344488"/>
            <a:r>
              <a:rPr lang="en-US" sz="2400" b="0" dirty="0">
                <a:latin typeface="Trebuchet MS" pitchFamily="34" charset="0"/>
              </a:rPr>
              <a:t>&gt; 500 Algorithms</a:t>
            </a:r>
          </a:p>
          <a:p>
            <a:endParaRPr lang="en-US" b="0" dirty="0" smtClean="0">
              <a:latin typeface="Trebuchet MS" pitchFamily="34" charset="0"/>
            </a:endParaRPr>
          </a:p>
        </p:txBody>
      </p:sp>
      <p:sp>
        <p:nvSpPr>
          <p:cNvPr id="6" name="TextBox 5"/>
          <p:cNvSpPr txBox="1"/>
          <p:nvPr/>
        </p:nvSpPr>
        <p:spPr>
          <a:xfrm>
            <a:off x="4771983" y="6158934"/>
            <a:ext cx="3873500" cy="584776"/>
          </a:xfrm>
          <a:prstGeom prst="rect">
            <a:avLst/>
          </a:prstGeom>
          <a:noFill/>
        </p:spPr>
        <p:txBody>
          <a:bodyPr wrap="square" rtlCol="0">
            <a:spAutoFit/>
          </a:bodyPr>
          <a:lstStyle/>
          <a:p>
            <a:pPr algn="ctr"/>
            <a:r>
              <a:rPr lang="en-US" sz="1600" i="1" dirty="0" smtClean="0">
                <a:latin typeface="Trebuchet MS" pitchFamily="34" charset="0"/>
              </a:rPr>
              <a:t>Common API for Server, Workstation, Desktop and now Mobile Platforms</a:t>
            </a:r>
            <a:r>
              <a:rPr lang="en-US" sz="1600" dirty="0" smtClean="0">
                <a:latin typeface="Trebuchet MS" pitchFamily="34" charset="0"/>
              </a:rPr>
              <a:t>!</a:t>
            </a:r>
            <a:endParaRPr lang="en-US" sz="1600" dirty="0">
              <a:latin typeface="Trebuchet MS" pitchFamily="34" charset="0"/>
            </a:endParaRPr>
          </a:p>
        </p:txBody>
      </p:sp>
      <p:pic>
        <p:nvPicPr>
          <p:cNvPr id="7" name="Picture 3" descr="C:\Documents and Settings\lbailey\Desktop\CES_2011\CES_2011_devices_v09_comp_sw.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81483" y="2856934"/>
            <a:ext cx="4381500" cy="3286126"/>
          </a:xfrm>
          <a:prstGeom prst="rect">
            <a:avLst/>
          </a:prstGeom>
          <a:noFill/>
          <a:effectLst>
            <a:softEdge rad="63500"/>
          </a:effectLst>
        </p:spPr>
      </p:pic>
      <p:grpSp>
        <p:nvGrpSpPr>
          <p:cNvPr id="8" name="Group 7"/>
          <p:cNvGrpSpPr/>
          <p:nvPr/>
        </p:nvGrpSpPr>
        <p:grpSpPr>
          <a:xfrm>
            <a:off x="7568651" y="0"/>
            <a:ext cx="1575349" cy="1524000"/>
            <a:chOff x="6553200" y="2133600"/>
            <a:chExt cx="2209800" cy="2590800"/>
          </a:xfrm>
        </p:grpSpPr>
        <p:sp>
          <p:nvSpPr>
            <p:cNvPr id="9" name="Rectangle 8"/>
            <p:cNvSpPr/>
            <p:nvPr/>
          </p:nvSpPr>
          <p:spPr>
            <a:xfrm>
              <a:off x="6553200" y="2133600"/>
              <a:ext cx="2209800" cy="2590800"/>
            </a:xfrm>
            <a:prstGeom prst="rect">
              <a:avLst/>
            </a:prstGeom>
            <a:solidFill>
              <a:schemeClr val="tx1"/>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astedGraphic-1.tif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05600" y="2286000"/>
              <a:ext cx="1865965" cy="2346887"/>
            </a:xfrm>
            <a:prstGeom prst="rect">
              <a:avLst/>
            </a:prstGeom>
          </p:spPr>
        </p:pic>
      </p:grpSp>
      <p:pic>
        <p:nvPicPr>
          <p:cNvPr id="11"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5669" y="2661537"/>
            <a:ext cx="1017241" cy="10583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05665" y="2661536"/>
            <a:ext cx="886039"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589232" y="2774425"/>
            <a:ext cx="700311" cy="8695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1" r="-191"/>
          <a:stretch/>
        </p:blipFill>
        <p:spPr bwMode="auto">
          <a:xfrm>
            <a:off x="3451636" y="2887314"/>
            <a:ext cx="1000202" cy="776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2831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380999" y="305154"/>
            <a:ext cx="8047807" cy="1446550"/>
          </a:xfrm>
        </p:spPr>
        <p:txBody>
          <a:bodyPr/>
          <a:lstStyle/>
          <a:p>
            <a:r>
              <a:rPr lang="en-US" dirty="0" smtClean="0">
                <a:latin typeface="Trebuchet MS" pitchFamily="34" charset="0"/>
              </a:rPr>
              <a:t>Computer Vision = Smart Photography</a:t>
            </a:r>
            <a:br>
              <a:rPr lang="en-US" dirty="0" smtClean="0">
                <a:latin typeface="Trebuchet MS" pitchFamily="34" charset="0"/>
              </a:rPr>
            </a:br>
            <a:r>
              <a:rPr lang="en-US" sz="2400" b="0" i="1" dirty="0" smtClean="0">
                <a:solidFill>
                  <a:schemeClr val="tx1"/>
                </a:solidFill>
                <a:latin typeface="Trebuchet MS" pitchFamily="34" charset="0"/>
              </a:rPr>
              <a:t>Get the right shot, automatically</a:t>
            </a:r>
            <a:endParaRPr lang="en-US" sz="1800" b="0" i="1" dirty="0">
              <a:solidFill>
                <a:schemeClr val="tx1"/>
              </a:solidFill>
              <a:latin typeface="Trebuchet MS" pitchFamily="34" charset="0"/>
            </a:endParaRPr>
          </a:p>
        </p:txBody>
      </p:sp>
      <p:sp>
        <p:nvSpPr>
          <p:cNvPr id="19" name="TextBox 18"/>
          <p:cNvSpPr txBox="1"/>
          <p:nvPr/>
        </p:nvSpPr>
        <p:spPr>
          <a:xfrm>
            <a:off x="1722116" y="1490917"/>
            <a:ext cx="1916535" cy="400110"/>
          </a:xfrm>
          <a:prstGeom prst="rect">
            <a:avLst/>
          </a:prstGeom>
          <a:noFill/>
        </p:spPr>
        <p:txBody>
          <a:bodyPr wrap="none" rtlCol="0">
            <a:spAutoFit/>
          </a:bodyPr>
          <a:lstStyle/>
          <a:p>
            <a:r>
              <a:rPr lang="en-US" sz="2000" dirty="0" smtClean="0">
                <a:latin typeface="Trebuchet MS" pitchFamily="34" charset="0"/>
              </a:rPr>
              <a:t>Face Detection</a:t>
            </a:r>
            <a:endParaRPr lang="en-US" sz="2000" dirty="0">
              <a:latin typeface="Trebuchet MS" pitchFamily="34" charset="0"/>
            </a:endParaRPr>
          </a:p>
        </p:txBody>
      </p:sp>
      <p:sp>
        <p:nvSpPr>
          <p:cNvPr id="20" name="TextBox 19"/>
          <p:cNvSpPr txBox="1"/>
          <p:nvPr/>
        </p:nvSpPr>
        <p:spPr>
          <a:xfrm>
            <a:off x="5608167" y="1490917"/>
            <a:ext cx="2459052" cy="400110"/>
          </a:xfrm>
          <a:prstGeom prst="rect">
            <a:avLst/>
          </a:prstGeom>
          <a:noFill/>
        </p:spPr>
        <p:txBody>
          <a:bodyPr wrap="none" rtlCol="0">
            <a:spAutoFit/>
          </a:bodyPr>
          <a:lstStyle/>
          <a:p>
            <a:r>
              <a:rPr lang="en-US" sz="2000" dirty="0" smtClean="0">
                <a:latin typeface="Trebuchet MS" pitchFamily="34" charset="0"/>
              </a:rPr>
              <a:t>Scene Classification</a:t>
            </a:r>
            <a:endParaRPr lang="en-US" sz="2000" dirty="0">
              <a:latin typeface="Trebuchet MS" pitchFamily="34" charset="0"/>
            </a:endParaRPr>
          </a:p>
        </p:txBody>
      </p:sp>
      <p:sp>
        <p:nvSpPr>
          <p:cNvPr id="21" name="TextBox 20"/>
          <p:cNvSpPr txBox="1"/>
          <p:nvPr/>
        </p:nvSpPr>
        <p:spPr>
          <a:xfrm>
            <a:off x="3925533" y="4708250"/>
            <a:ext cx="1618352" cy="400110"/>
          </a:xfrm>
          <a:prstGeom prst="rect">
            <a:avLst/>
          </a:prstGeom>
          <a:noFill/>
        </p:spPr>
        <p:txBody>
          <a:bodyPr wrap="none" rtlCol="0">
            <a:spAutoFit/>
          </a:bodyPr>
          <a:lstStyle/>
          <a:p>
            <a:r>
              <a:rPr lang="en-US" sz="2000" dirty="0" smtClean="0">
                <a:latin typeface="Trebuchet MS" pitchFamily="34" charset="0"/>
              </a:rPr>
              <a:t>Stabilization</a:t>
            </a:r>
            <a:endParaRPr lang="en-US" sz="2000" dirty="0">
              <a:latin typeface="Trebuchet MS" pitchFamily="34" charset="0"/>
            </a:endParaRPr>
          </a:p>
        </p:txBody>
      </p:sp>
      <p:pic>
        <p:nvPicPr>
          <p:cNvPr id="22" name="Picture 2"/>
          <p:cNvPicPr>
            <a:picLocks noChangeAspect="1" noChangeArrowheads="1"/>
          </p:cNvPicPr>
          <p:nvPr/>
        </p:nvPicPr>
        <p:blipFill>
          <a:blip r:embed="rId3" cstate="print"/>
          <a:srcRect/>
          <a:stretch>
            <a:fillRect/>
          </a:stretch>
        </p:blipFill>
        <p:spPr bwMode="auto">
          <a:xfrm>
            <a:off x="1236187" y="1874763"/>
            <a:ext cx="2884715" cy="2276592"/>
          </a:xfrm>
          <a:prstGeom prst="rect">
            <a:avLst/>
          </a:prstGeom>
          <a:noFill/>
          <a:ln w="9525">
            <a:noFill/>
            <a:miter lim="800000"/>
            <a:headEnd/>
            <a:tailEnd/>
          </a:ln>
          <a:effectLst>
            <a:softEdge rad="63500"/>
          </a:effectLst>
        </p:spPr>
      </p:pic>
      <p:pic>
        <p:nvPicPr>
          <p:cNvPr id="23" name="Picture 3"/>
          <p:cNvPicPr>
            <a:picLocks noChangeAspect="1" noChangeArrowheads="1"/>
          </p:cNvPicPr>
          <p:nvPr/>
        </p:nvPicPr>
        <p:blipFill>
          <a:blip r:embed="rId4" cstate="print"/>
          <a:srcRect/>
          <a:stretch>
            <a:fillRect/>
          </a:stretch>
        </p:blipFill>
        <p:spPr bwMode="auto">
          <a:xfrm>
            <a:off x="5173188" y="1874762"/>
            <a:ext cx="3255618" cy="2207396"/>
          </a:xfrm>
          <a:prstGeom prst="rect">
            <a:avLst/>
          </a:prstGeom>
          <a:noFill/>
          <a:ln w="9525">
            <a:noFill/>
            <a:miter lim="800000"/>
            <a:headEnd/>
            <a:tailEnd/>
          </a:ln>
        </p:spPr>
      </p:pic>
      <p:pic>
        <p:nvPicPr>
          <p:cNvPr id="24"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379188" y="5092095"/>
            <a:ext cx="4637115" cy="1354667"/>
          </a:xfrm>
          <a:prstGeom prst="rect">
            <a:avLst/>
          </a:prstGeom>
          <a:noFill/>
          <a:ln w="9525">
            <a:noFill/>
            <a:miter lim="800000"/>
            <a:headEnd/>
            <a:tailEnd/>
          </a:ln>
          <a:effectLst>
            <a:softEdge rad="63500"/>
          </a:effectLst>
        </p:spPr>
      </p:pic>
    </p:spTree>
    <p:extLst>
      <p:ext uri="{BB962C8B-B14F-4D97-AF65-F5344CB8AC3E}">
        <p14:creationId xmlns:p14="http://schemas.microsoft.com/office/powerpoint/2010/main" val="41762494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05154"/>
            <a:ext cx="8089672" cy="1077218"/>
          </a:xfrm>
        </p:spPr>
        <p:txBody>
          <a:bodyPr/>
          <a:lstStyle/>
          <a:p>
            <a:r>
              <a:rPr lang="en-US" dirty="0" smtClean="0">
                <a:latin typeface="Trebuchet MS" pitchFamily="34" charset="0"/>
              </a:rPr>
              <a:t>Computer Vision = New Applications</a:t>
            </a:r>
            <a:endParaRPr lang="en-US" dirty="0">
              <a:latin typeface="Trebuchet MS" pitchFamily="34" charset="0"/>
            </a:endParaRPr>
          </a:p>
        </p:txBody>
      </p:sp>
      <p:sp>
        <p:nvSpPr>
          <p:cNvPr id="5" name="TextBox 4"/>
          <p:cNvSpPr txBox="1"/>
          <p:nvPr/>
        </p:nvSpPr>
        <p:spPr>
          <a:xfrm>
            <a:off x="1566812" y="1524000"/>
            <a:ext cx="2351926" cy="400110"/>
          </a:xfrm>
          <a:prstGeom prst="rect">
            <a:avLst/>
          </a:prstGeom>
          <a:noFill/>
        </p:spPr>
        <p:txBody>
          <a:bodyPr wrap="none" rtlCol="0">
            <a:spAutoFit/>
          </a:bodyPr>
          <a:lstStyle/>
          <a:p>
            <a:r>
              <a:rPr lang="en-US" sz="2000" dirty="0" smtClean="0">
                <a:latin typeface="Trebuchet MS" pitchFamily="34" charset="0"/>
              </a:rPr>
              <a:t>Augmented Reality</a:t>
            </a:r>
            <a:endParaRPr lang="en-US" sz="2000" dirty="0">
              <a:latin typeface="Trebuchet MS" pitchFamily="34" charset="0"/>
            </a:endParaRPr>
          </a:p>
        </p:txBody>
      </p:sp>
      <p:sp>
        <p:nvSpPr>
          <p:cNvPr id="6" name="TextBox 5"/>
          <p:cNvSpPr txBox="1"/>
          <p:nvPr/>
        </p:nvSpPr>
        <p:spPr>
          <a:xfrm>
            <a:off x="6367529" y="1524000"/>
            <a:ext cx="2315282" cy="400110"/>
          </a:xfrm>
          <a:prstGeom prst="rect">
            <a:avLst/>
          </a:prstGeom>
          <a:noFill/>
        </p:spPr>
        <p:txBody>
          <a:bodyPr wrap="none" rtlCol="0">
            <a:spAutoFit/>
          </a:bodyPr>
          <a:lstStyle/>
          <a:p>
            <a:r>
              <a:rPr lang="en-US" sz="2000" dirty="0" smtClean="0">
                <a:latin typeface="Trebuchet MS" pitchFamily="34" charset="0"/>
              </a:rPr>
              <a:t>Gesture interfaces</a:t>
            </a:r>
            <a:endParaRPr lang="en-US" sz="2000" dirty="0">
              <a:latin typeface="Trebuchet MS" pitchFamily="34" charset="0"/>
            </a:endParaRPr>
          </a:p>
        </p:txBody>
      </p:sp>
      <p:pic>
        <p:nvPicPr>
          <p:cNvPr id="7" name="Picture 2"/>
          <p:cNvPicPr>
            <a:picLocks noChangeAspect="1" noChangeArrowheads="1"/>
          </p:cNvPicPr>
          <p:nvPr/>
        </p:nvPicPr>
        <p:blipFill>
          <a:blip r:embed="rId2" cstate="print"/>
          <a:srcRect/>
          <a:stretch>
            <a:fillRect/>
          </a:stretch>
        </p:blipFill>
        <p:spPr bwMode="auto">
          <a:xfrm>
            <a:off x="111640" y="1947333"/>
            <a:ext cx="2618860" cy="2032000"/>
          </a:xfrm>
          <a:prstGeom prst="rect">
            <a:avLst/>
          </a:prstGeom>
          <a:noFill/>
          <a:ln w="9525">
            <a:noFill/>
            <a:miter lim="800000"/>
            <a:headEnd/>
            <a:tailEnd/>
          </a:ln>
          <a:effectLst>
            <a:softEdge rad="63500"/>
          </a:effectLst>
        </p:spPr>
      </p:pic>
      <p:pic>
        <p:nvPicPr>
          <p:cNvPr id="8" name="Picture 3"/>
          <p:cNvPicPr>
            <a:picLocks noChangeAspect="1" noChangeArrowheads="1"/>
          </p:cNvPicPr>
          <p:nvPr/>
        </p:nvPicPr>
        <p:blipFill>
          <a:blip r:embed="rId3" cstate="print"/>
          <a:srcRect/>
          <a:stretch>
            <a:fillRect/>
          </a:stretch>
        </p:blipFill>
        <p:spPr bwMode="auto">
          <a:xfrm>
            <a:off x="2878396" y="2032000"/>
            <a:ext cx="2909844" cy="1897811"/>
          </a:xfrm>
          <a:prstGeom prst="rect">
            <a:avLst/>
          </a:prstGeom>
          <a:noFill/>
          <a:ln w="9525">
            <a:noFill/>
            <a:miter lim="800000"/>
            <a:headEnd/>
            <a:tailEnd/>
          </a:ln>
          <a:effectLst>
            <a:softEdge rad="63500"/>
          </a:effectLst>
        </p:spPr>
      </p:pic>
      <p:pic>
        <p:nvPicPr>
          <p:cNvPr id="9" name="Picture 4"/>
          <p:cNvPicPr>
            <a:picLocks noChangeAspect="1" noChangeArrowheads="1"/>
          </p:cNvPicPr>
          <p:nvPr/>
        </p:nvPicPr>
        <p:blipFill>
          <a:blip r:embed="rId4" cstate="print"/>
          <a:srcRect/>
          <a:stretch>
            <a:fillRect/>
          </a:stretch>
        </p:blipFill>
        <p:spPr bwMode="auto">
          <a:xfrm>
            <a:off x="1143000" y="4368800"/>
            <a:ext cx="3175000" cy="1811867"/>
          </a:xfrm>
          <a:prstGeom prst="rect">
            <a:avLst/>
          </a:prstGeom>
          <a:noFill/>
          <a:ln w="9525">
            <a:noFill/>
            <a:miter lim="800000"/>
            <a:headEnd/>
            <a:tailEnd/>
          </a:ln>
          <a:effectLst>
            <a:softEdge rad="63500"/>
          </a:effectLst>
        </p:spPr>
      </p:pic>
      <p:pic>
        <p:nvPicPr>
          <p:cNvPr id="10" name="Picture 5"/>
          <p:cNvPicPr>
            <a:picLocks noChangeAspect="1" noChangeArrowheads="1"/>
          </p:cNvPicPr>
          <p:nvPr/>
        </p:nvPicPr>
        <p:blipFill>
          <a:blip r:embed="rId5" cstate="print"/>
          <a:srcRect/>
          <a:stretch>
            <a:fillRect/>
          </a:stretch>
        </p:blipFill>
        <p:spPr bwMode="auto">
          <a:xfrm>
            <a:off x="5847136" y="2003238"/>
            <a:ext cx="3195690" cy="2455333"/>
          </a:xfrm>
          <a:prstGeom prst="rect">
            <a:avLst/>
          </a:prstGeom>
          <a:noFill/>
          <a:ln w="9525">
            <a:noFill/>
            <a:miter lim="800000"/>
            <a:headEnd/>
            <a:tailEnd/>
          </a:ln>
          <a:effectLst>
            <a:softEdge rad="63500"/>
          </a:effectLst>
        </p:spPr>
      </p:pic>
      <p:sp>
        <p:nvSpPr>
          <p:cNvPr id="11" name="TextBox 10"/>
          <p:cNvSpPr txBox="1"/>
          <p:nvPr/>
        </p:nvSpPr>
        <p:spPr>
          <a:xfrm>
            <a:off x="51278" y="3894667"/>
            <a:ext cx="2951261" cy="276999"/>
          </a:xfrm>
          <a:prstGeom prst="rect">
            <a:avLst/>
          </a:prstGeom>
          <a:noFill/>
        </p:spPr>
        <p:txBody>
          <a:bodyPr wrap="none" rtlCol="0">
            <a:spAutoFit/>
          </a:bodyPr>
          <a:lstStyle/>
          <a:p>
            <a:r>
              <a:rPr lang="en-US" sz="1200" i="1" dirty="0" smtClean="0">
                <a:solidFill>
                  <a:schemeClr val="bg2"/>
                </a:solidFill>
              </a:rPr>
              <a:t>Augmented Reality Ghost Hunter (Argh) </a:t>
            </a:r>
            <a:endParaRPr lang="en-US" sz="1200" i="1" dirty="0">
              <a:solidFill>
                <a:schemeClr val="bg2"/>
              </a:solidFill>
            </a:endParaRPr>
          </a:p>
        </p:txBody>
      </p:sp>
      <p:sp>
        <p:nvSpPr>
          <p:cNvPr id="12" name="TextBox 11"/>
          <p:cNvSpPr txBox="1"/>
          <p:nvPr/>
        </p:nvSpPr>
        <p:spPr>
          <a:xfrm>
            <a:off x="3810001" y="3894667"/>
            <a:ext cx="872717" cy="276999"/>
          </a:xfrm>
          <a:prstGeom prst="rect">
            <a:avLst/>
          </a:prstGeom>
          <a:noFill/>
        </p:spPr>
        <p:txBody>
          <a:bodyPr wrap="none" rtlCol="0">
            <a:spAutoFit/>
          </a:bodyPr>
          <a:lstStyle/>
          <a:p>
            <a:r>
              <a:rPr lang="en-US" sz="1200" i="1" dirty="0" err="1" smtClean="0">
                <a:solidFill>
                  <a:schemeClr val="bg2"/>
                </a:solidFill>
              </a:rPr>
              <a:t>Wordlens</a:t>
            </a:r>
            <a:r>
              <a:rPr lang="en-US" sz="1200" i="1" dirty="0" smtClean="0">
                <a:solidFill>
                  <a:schemeClr val="bg2"/>
                </a:solidFill>
              </a:rPr>
              <a:t> </a:t>
            </a:r>
            <a:endParaRPr lang="en-US" sz="1200" i="1" dirty="0">
              <a:solidFill>
                <a:schemeClr val="bg2"/>
              </a:solidFill>
            </a:endParaRPr>
          </a:p>
        </p:txBody>
      </p:sp>
      <p:sp>
        <p:nvSpPr>
          <p:cNvPr id="13" name="TextBox 12"/>
          <p:cNvSpPr txBox="1"/>
          <p:nvPr/>
        </p:nvSpPr>
        <p:spPr>
          <a:xfrm>
            <a:off x="2288550" y="6126890"/>
            <a:ext cx="1334908" cy="276999"/>
          </a:xfrm>
          <a:prstGeom prst="rect">
            <a:avLst/>
          </a:prstGeom>
          <a:noFill/>
        </p:spPr>
        <p:txBody>
          <a:bodyPr wrap="none" rtlCol="0">
            <a:spAutoFit/>
          </a:bodyPr>
          <a:lstStyle/>
          <a:p>
            <a:r>
              <a:rPr lang="en-US" sz="1200" i="1" dirty="0" smtClean="0">
                <a:solidFill>
                  <a:schemeClr val="bg2"/>
                </a:solidFill>
              </a:rPr>
              <a:t>Google Goggles</a:t>
            </a:r>
            <a:endParaRPr lang="en-US" sz="1200" i="1" dirty="0">
              <a:solidFill>
                <a:schemeClr val="bg2"/>
              </a:solidFill>
            </a:endParaRPr>
          </a:p>
        </p:txBody>
      </p:sp>
    </p:spTree>
    <p:extLst>
      <p:ext uri="{BB962C8B-B14F-4D97-AF65-F5344CB8AC3E}">
        <p14:creationId xmlns:p14="http://schemas.microsoft.com/office/powerpoint/2010/main" val="31560708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dirty="0" err="1">
                <a:latin typeface="Arial" charset="0"/>
                <a:cs typeface="DejaVu Sans" charset="0"/>
              </a:rPr>
              <a:t>OpenCV</a:t>
            </a:r>
            <a:r>
              <a:rPr lang="en-US" dirty="0">
                <a:latin typeface="Arial" charset="0"/>
                <a:cs typeface="DejaVu Sans" charset="0"/>
              </a:rPr>
              <a:t> </a:t>
            </a:r>
            <a:r>
              <a:rPr lang="en-US" dirty="0" smtClean="0">
                <a:latin typeface="Arial" charset="0"/>
                <a:cs typeface="DejaVu Sans" charset="0"/>
              </a:rPr>
              <a:t>functionality overview</a:t>
            </a:r>
            <a:endParaRPr lang="ru-RU" dirty="0">
              <a:latin typeface="Arial" charset="0"/>
              <a:cs typeface="DejaVu Sans" charset="0"/>
            </a:endParaRPr>
          </a:p>
        </p:txBody>
      </p:sp>
      <p:sp>
        <p:nvSpPr>
          <p:cNvPr id="102403" name="Slide Number Placeholder 3"/>
          <p:cNvSpPr>
            <a:spLocks noGrp="1"/>
          </p:cNvSpPr>
          <p:nvPr>
            <p:ph type="sldNum" sz="quarter" idx="4294967295"/>
          </p:nvPr>
        </p:nvSpPr>
        <p:spPr>
          <a:xfrm>
            <a:off x="6644415" y="6685182"/>
            <a:ext cx="2072159" cy="20594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ＭＳ Ｐゴシック" charset="0"/>
                <a:cs typeface="DejaVu Sans" charset="0"/>
              </a:defRPr>
            </a:lvl1pPr>
            <a:lvl2pPr marL="37931725" indent="-37474525" eaLnBrk="0" hangingPunct="0">
              <a:defRPr sz="2400">
                <a:solidFill>
                  <a:schemeClr val="tx1"/>
                </a:solidFill>
                <a:latin typeface="Arial" charset="0"/>
                <a:ea typeface="DejaVu Sans" charset="0"/>
                <a:cs typeface="DejaVu Sans" charset="0"/>
              </a:defRPr>
            </a:lvl2pPr>
            <a:lvl3pPr eaLnBrk="0" hangingPunct="0">
              <a:defRPr sz="2400">
                <a:solidFill>
                  <a:schemeClr val="tx1"/>
                </a:solidFill>
                <a:latin typeface="Arial" charset="0"/>
                <a:ea typeface="DejaVu Sans" charset="0"/>
                <a:cs typeface="DejaVu Sans" charset="0"/>
              </a:defRPr>
            </a:lvl3pPr>
            <a:lvl4pPr eaLnBrk="0" hangingPunct="0">
              <a:defRPr sz="2400">
                <a:solidFill>
                  <a:schemeClr val="tx1"/>
                </a:solidFill>
                <a:latin typeface="Arial" charset="0"/>
                <a:ea typeface="DejaVu Sans" charset="0"/>
                <a:cs typeface="DejaVu Sans" charset="0"/>
              </a:defRPr>
            </a:lvl4pPr>
            <a:lvl5pPr eaLnBrk="0" hangingPunct="0">
              <a:defRPr sz="2400">
                <a:solidFill>
                  <a:schemeClr val="tx1"/>
                </a:solidFill>
                <a:latin typeface="Arial" charset="0"/>
                <a:ea typeface="DejaVu Sans" charset="0"/>
                <a:cs typeface="DejaVu Sans" charset="0"/>
              </a:defRPr>
            </a:lvl5pPr>
            <a:lvl6pPr marL="457200" eaLnBrk="0" fontAlgn="base" hangingPunct="0">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spcBef>
                <a:spcPct val="0"/>
              </a:spcBef>
              <a:spcAft>
                <a:spcPct val="0"/>
              </a:spcAft>
              <a:defRPr sz="2400">
                <a:solidFill>
                  <a:schemeClr val="tx1"/>
                </a:solidFill>
                <a:latin typeface="Arial" charset="0"/>
                <a:ea typeface="DejaVu Sans" charset="0"/>
                <a:cs typeface="DejaVu Sans" charset="0"/>
              </a:defRPr>
            </a:lvl9pPr>
          </a:lstStyle>
          <a:p>
            <a:pPr eaLnBrk="1"/>
            <a:fld id="{C9355CFB-EE2C-184E-8287-65BB21F16736}" type="slidenum">
              <a:rPr lang="ru-RU" sz="1400">
                <a:solidFill>
                  <a:srgbClr val="000000"/>
                </a:solidFill>
                <a:latin typeface="Times New Roman" charset="0"/>
              </a:rPr>
              <a:pPr eaLnBrk="1"/>
              <a:t>84</a:t>
            </a:fld>
            <a:endParaRPr lang="ru-RU" sz="1400">
              <a:solidFill>
                <a:srgbClr val="000000"/>
              </a:solidFill>
              <a:latin typeface="Times New Roman" charset="0"/>
            </a:endParaRPr>
          </a:p>
        </p:txBody>
      </p:sp>
      <p:sp>
        <p:nvSpPr>
          <p:cNvPr id="102404" name="Content Placeholder 2"/>
          <p:cNvSpPr>
            <a:spLocks noGrp="1"/>
          </p:cNvSpPr>
          <p:nvPr>
            <p:ph idx="1"/>
          </p:nvPr>
        </p:nvSpPr>
        <p:spPr>
          <a:xfrm>
            <a:off x="375569" y="3084805"/>
            <a:ext cx="1523520" cy="613504"/>
          </a:xfrm>
        </p:spPr>
        <p:txBody>
          <a:bodyPr/>
          <a:lstStyle/>
          <a:p>
            <a:pPr marL="0" indent="0">
              <a:buNone/>
            </a:pPr>
            <a:r>
              <a:rPr lang="en-US" sz="1600" b="0" dirty="0">
                <a:latin typeface="Arial" charset="0"/>
                <a:cs typeface="DejaVu Sans" charset="0"/>
              </a:rPr>
              <a:t>General Image Processing</a:t>
            </a:r>
          </a:p>
        </p:txBody>
      </p:sp>
      <p:pic>
        <p:nvPicPr>
          <p:cNvPr id="10240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94" y="1741143"/>
            <a:ext cx="1270080" cy="135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971" y="1741143"/>
            <a:ext cx="1270080" cy="135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1202" y="1731062"/>
            <a:ext cx="1270080" cy="135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3048" y="1731062"/>
            <a:ext cx="1270080" cy="135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125" y="1741143"/>
            <a:ext cx="1270080" cy="135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0" name="Content Placeholder 2"/>
          <p:cNvSpPr txBox="1">
            <a:spLocks/>
          </p:cNvSpPr>
          <p:nvPr/>
        </p:nvSpPr>
        <p:spPr bwMode="auto">
          <a:xfrm>
            <a:off x="1796363" y="3084805"/>
            <a:ext cx="1503360" cy="6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DejaVu Sans" charset="0"/>
              </a:defRPr>
            </a:lvl1pPr>
            <a:lvl2pPr marL="37931725" indent="-37474525" eaLnBrk="0" hangingPunct="0">
              <a:defRPr sz="2400">
                <a:solidFill>
                  <a:schemeClr val="tx1"/>
                </a:solidFill>
                <a:latin typeface="Arial" charset="0"/>
                <a:ea typeface="DejaVu Sans" charset="0"/>
                <a:cs typeface="DejaVu Sans" charset="0"/>
              </a:defRPr>
            </a:lvl2pPr>
            <a:lvl3pPr eaLnBrk="0" hangingPunct="0">
              <a:defRPr sz="2400">
                <a:solidFill>
                  <a:schemeClr val="tx1"/>
                </a:solidFill>
                <a:latin typeface="Arial" charset="0"/>
                <a:ea typeface="DejaVu Sans" charset="0"/>
                <a:cs typeface="DejaVu Sans" charset="0"/>
              </a:defRPr>
            </a:lvl3pPr>
            <a:lvl4pPr eaLnBrk="0" hangingPunct="0">
              <a:defRPr sz="2400">
                <a:solidFill>
                  <a:schemeClr val="tx1"/>
                </a:solidFill>
                <a:latin typeface="Arial" charset="0"/>
                <a:ea typeface="DejaVu Sans" charset="0"/>
                <a:cs typeface="DejaVu Sans" charset="0"/>
              </a:defRPr>
            </a:lvl4pPr>
            <a:lvl5pPr eaLnBrk="0" hangingPunct="0">
              <a:defRPr sz="2400">
                <a:solidFill>
                  <a:schemeClr val="tx1"/>
                </a:solidFill>
                <a:latin typeface="Arial" charset="0"/>
                <a:ea typeface="DejaVu Sans" charset="0"/>
                <a:cs typeface="DejaVu Sans" charset="0"/>
              </a:defRPr>
            </a:lvl5pPr>
            <a:lvl6pPr marL="457200" eaLnBrk="0" fontAlgn="base" hangingPunct="0">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spcBef>
                <a:spcPct val="0"/>
              </a:spcBef>
              <a:spcAft>
                <a:spcPct val="0"/>
              </a:spcAft>
              <a:defRPr sz="2400">
                <a:solidFill>
                  <a:schemeClr val="tx1"/>
                </a:solidFill>
                <a:latin typeface="Arial" charset="0"/>
                <a:ea typeface="DejaVu Sans" charset="0"/>
                <a:cs typeface="DejaVu Sans" charset="0"/>
              </a:defRPr>
            </a:lvl9pPr>
          </a:lstStyle>
          <a:p>
            <a:pPr defTabSz="914400" eaLnBrk="1" hangingPunct="1">
              <a:buFont typeface="Arial" charset="0"/>
              <a:buNone/>
            </a:pPr>
            <a:r>
              <a:rPr lang="en-US" sz="1600" dirty="0"/>
              <a:t>Segmentation</a:t>
            </a:r>
          </a:p>
        </p:txBody>
      </p:sp>
      <p:sp>
        <p:nvSpPr>
          <p:cNvPr id="102411" name="Content Placeholder 2"/>
          <p:cNvSpPr txBox="1">
            <a:spLocks/>
          </p:cNvSpPr>
          <p:nvPr/>
        </p:nvSpPr>
        <p:spPr bwMode="auto">
          <a:xfrm>
            <a:off x="3155132" y="3084805"/>
            <a:ext cx="1523520" cy="70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DejaVu Sans" charset="0"/>
              </a:defRPr>
            </a:lvl1pPr>
            <a:lvl2pPr marL="37931725" indent="-37474525" eaLnBrk="0" hangingPunct="0">
              <a:defRPr sz="2400">
                <a:solidFill>
                  <a:schemeClr val="tx1"/>
                </a:solidFill>
                <a:latin typeface="Arial" charset="0"/>
                <a:ea typeface="DejaVu Sans" charset="0"/>
                <a:cs typeface="DejaVu Sans" charset="0"/>
              </a:defRPr>
            </a:lvl2pPr>
            <a:lvl3pPr eaLnBrk="0" hangingPunct="0">
              <a:defRPr sz="2400">
                <a:solidFill>
                  <a:schemeClr val="tx1"/>
                </a:solidFill>
                <a:latin typeface="Arial" charset="0"/>
                <a:ea typeface="DejaVu Sans" charset="0"/>
                <a:cs typeface="DejaVu Sans" charset="0"/>
              </a:defRPr>
            </a:lvl3pPr>
            <a:lvl4pPr eaLnBrk="0" hangingPunct="0">
              <a:defRPr sz="2400">
                <a:solidFill>
                  <a:schemeClr val="tx1"/>
                </a:solidFill>
                <a:latin typeface="Arial" charset="0"/>
                <a:ea typeface="DejaVu Sans" charset="0"/>
                <a:cs typeface="DejaVu Sans" charset="0"/>
              </a:defRPr>
            </a:lvl4pPr>
            <a:lvl5pPr eaLnBrk="0" hangingPunct="0">
              <a:defRPr sz="2400">
                <a:solidFill>
                  <a:schemeClr val="tx1"/>
                </a:solidFill>
                <a:latin typeface="Arial" charset="0"/>
                <a:ea typeface="DejaVu Sans" charset="0"/>
                <a:cs typeface="DejaVu Sans" charset="0"/>
              </a:defRPr>
            </a:lvl5pPr>
            <a:lvl6pPr marL="457200" eaLnBrk="0" fontAlgn="base" hangingPunct="0">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spcBef>
                <a:spcPct val="0"/>
              </a:spcBef>
              <a:spcAft>
                <a:spcPct val="0"/>
              </a:spcAft>
              <a:defRPr sz="2400">
                <a:solidFill>
                  <a:schemeClr val="tx1"/>
                </a:solidFill>
                <a:latin typeface="Arial" charset="0"/>
                <a:ea typeface="DejaVu Sans" charset="0"/>
                <a:cs typeface="DejaVu Sans" charset="0"/>
              </a:defRPr>
            </a:lvl9pPr>
          </a:lstStyle>
          <a:p>
            <a:pPr defTabSz="914400" eaLnBrk="1" hangingPunct="1">
              <a:buFont typeface="Arial" charset="0"/>
              <a:buNone/>
            </a:pPr>
            <a:r>
              <a:rPr lang="en-US" sz="1600" dirty="0"/>
              <a:t>Machine Learning, Detection</a:t>
            </a:r>
          </a:p>
        </p:txBody>
      </p:sp>
      <p:sp>
        <p:nvSpPr>
          <p:cNvPr id="102412" name="Content Placeholder 2"/>
          <p:cNvSpPr txBox="1">
            <a:spLocks/>
          </p:cNvSpPr>
          <p:nvPr/>
        </p:nvSpPr>
        <p:spPr bwMode="auto">
          <a:xfrm>
            <a:off x="4478241" y="3096326"/>
            <a:ext cx="1523520" cy="6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DejaVu Sans" charset="0"/>
              </a:defRPr>
            </a:lvl1pPr>
            <a:lvl2pPr marL="37931725" indent="-37474525" eaLnBrk="0" hangingPunct="0">
              <a:defRPr sz="2400">
                <a:solidFill>
                  <a:schemeClr val="tx1"/>
                </a:solidFill>
                <a:latin typeface="Arial" charset="0"/>
                <a:ea typeface="DejaVu Sans" charset="0"/>
                <a:cs typeface="DejaVu Sans" charset="0"/>
              </a:defRPr>
            </a:lvl2pPr>
            <a:lvl3pPr eaLnBrk="0" hangingPunct="0">
              <a:defRPr sz="2400">
                <a:solidFill>
                  <a:schemeClr val="tx1"/>
                </a:solidFill>
                <a:latin typeface="Arial" charset="0"/>
                <a:ea typeface="DejaVu Sans" charset="0"/>
                <a:cs typeface="DejaVu Sans" charset="0"/>
              </a:defRPr>
            </a:lvl3pPr>
            <a:lvl4pPr eaLnBrk="0" hangingPunct="0">
              <a:defRPr sz="2400">
                <a:solidFill>
                  <a:schemeClr val="tx1"/>
                </a:solidFill>
                <a:latin typeface="Arial" charset="0"/>
                <a:ea typeface="DejaVu Sans" charset="0"/>
                <a:cs typeface="DejaVu Sans" charset="0"/>
              </a:defRPr>
            </a:lvl4pPr>
            <a:lvl5pPr eaLnBrk="0" hangingPunct="0">
              <a:defRPr sz="2400">
                <a:solidFill>
                  <a:schemeClr val="tx1"/>
                </a:solidFill>
                <a:latin typeface="Arial" charset="0"/>
                <a:ea typeface="DejaVu Sans" charset="0"/>
                <a:cs typeface="DejaVu Sans" charset="0"/>
              </a:defRPr>
            </a:lvl5pPr>
            <a:lvl6pPr marL="457200" eaLnBrk="0" fontAlgn="base" hangingPunct="0">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spcBef>
                <a:spcPct val="0"/>
              </a:spcBef>
              <a:spcAft>
                <a:spcPct val="0"/>
              </a:spcAft>
              <a:defRPr sz="2400">
                <a:solidFill>
                  <a:schemeClr val="tx1"/>
                </a:solidFill>
                <a:latin typeface="Arial" charset="0"/>
                <a:ea typeface="DejaVu Sans" charset="0"/>
                <a:cs typeface="DejaVu Sans" charset="0"/>
              </a:defRPr>
            </a:lvl9pPr>
          </a:lstStyle>
          <a:p>
            <a:pPr defTabSz="914400" eaLnBrk="1" hangingPunct="1">
              <a:buFont typeface="Arial" charset="0"/>
              <a:buNone/>
            </a:pPr>
            <a:r>
              <a:rPr lang="en-US" sz="1600"/>
              <a:t>Image Pyramids</a:t>
            </a:r>
          </a:p>
        </p:txBody>
      </p:sp>
      <p:sp>
        <p:nvSpPr>
          <p:cNvPr id="102413" name="Content Placeholder 2"/>
          <p:cNvSpPr txBox="1">
            <a:spLocks/>
          </p:cNvSpPr>
          <p:nvPr/>
        </p:nvSpPr>
        <p:spPr bwMode="auto">
          <a:xfrm>
            <a:off x="5815305" y="3084805"/>
            <a:ext cx="1523520" cy="6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DejaVu Sans" charset="0"/>
              </a:defRPr>
            </a:lvl1pPr>
            <a:lvl2pPr marL="37931725" indent="-37474525" eaLnBrk="0" hangingPunct="0">
              <a:defRPr sz="2400">
                <a:solidFill>
                  <a:schemeClr val="tx1"/>
                </a:solidFill>
                <a:latin typeface="Arial" charset="0"/>
                <a:ea typeface="DejaVu Sans" charset="0"/>
                <a:cs typeface="DejaVu Sans" charset="0"/>
              </a:defRPr>
            </a:lvl2pPr>
            <a:lvl3pPr eaLnBrk="0" hangingPunct="0">
              <a:defRPr sz="2400">
                <a:solidFill>
                  <a:schemeClr val="tx1"/>
                </a:solidFill>
                <a:latin typeface="Arial" charset="0"/>
                <a:ea typeface="DejaVu Sans" charset="0"/>
                <a:cs typeface="DejaVu Sans" charset="0"/>
              </a:defRPr>
            </a:lvl3pPr>
            <a:lvl4pPr eaLnBrk="0" hangingPunct="0">
              <a:defRPr sz="2400">
                <a:solidFill>
                  <a:schemeClr val="tx1"/>
                </a:solidFill>
                <a:latin typeface="Arial" charset="0"/>
                <a:ea typeface="DejaVu Sans" charset="0"/>
                <a:cs typeface="DejaVu Sans" charset="0"/>
              </a:defRPr>
            </a:lvl4pPr>
            <a:lvl5pPr eaLnBrk="0" hangingPunct="0">
              <a:defRPr sz="2400">
                <a:solidFill>
                  <a:schemeClr val="tx1"/>
                </a:solidFill>
                <a:latin typeface="Arial" charset="0"/>
                <a:ea typeface="DejaVu Sans" charset="0"/>
                <a:cs typeface="DejaVu Sans" charset="0"/>
              </a:defRPr>
            </a:lvl5pPr>
            <a:lvl6pPr marL="457200" eaLnBrk="0" fontAlgn="base" hangingPunct="0">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spcBef>
                <a:spcPct val="0"/>
              </a:spcBef>
              <a:spcAft>
                <a:spcPct val="0"/>
              </a:spcAft>
              <a:defRPr sz="2400">
                <a:solidFill>
                  <a:schemeClr val="tx1"/>
                </a:solidFill>
                <a:latin typeface="Arial" charset="0"/>
                <a:ea typeface="DejaVu Sans" charset="0"/>
                <a:cs typeface="DejaVu Sans" charset="0"/>
              </a:defRPr>
            </a:lvl9pPr>
          </a:lstStyle>
          <a:p>
            <a:pPr defTabSz="914400" eaLnBrk="1" hangingPunct="1">
              <a:buFont typeface="Arial" charset="0"/>
              <a:buNone/>
            </a:pPr>
            <a:r>
              <a:rPr lang="en-US" sz="1600" dirty="0"/>
              <a:t>Transforms</a:t>
            </a:r>
          </a:p>
        </p:txBody>
      </p:sp>
      <p:sp>
        <p:nvSpPr>
          <p:cNvPr id="102414" name="Content Placeholder 2"/>
          <p:cNvSpPr txBox="1">
            <a:spLocks/>
          </p:cNvSpPr>
          <p:nvPr/>
        </p:nvSpPr>
        <p:spPr bwMode="auto">
          <a:xfrm>
            <a:off x="7180279" y="3084805"/>
            <a:ext cx="1523520" cy="6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DejaVu Sans" charset="0"/>
              </a:defRPr>
            </a:lvl1pPr>
            <a:lvl2pPr marL="37931725" indent="-37474525" eaLnBrk="0" hangingPunct="0">
              <a:defRPr sz="2400">
                <a:solidFill>
                  <a:schemeClr val="tx1"/>
                </a:solidFill>
                <a:latin typeface="Arial" charset="0"/>
                <a:ea typeface="DejaVu Sans" charset="0"/>
                <a:cs typeface="DejaVu Sans" charset="0"/>
              </a:defRPr>
            </a:lvl2pPr>
            <a:lvl3pPr eaLnBrk="0" hangingPunct="0">
              <a:defRPr sz="2400">
                <a:solidFill>
                  <a:schemeClr val="tx1"/>
                </a:solidFill>
                <a:latin typeface="Arial" charset="0"/>
                <a:ea typeface="DejaVu Sans" charset="0"/>
                <a:cs typeface="DejaVu Sans" charset="0"/>
              </a:defRPr>
            </a:lvl3pPr>
            <a:lvl4pPr eaLnBrk="0" hangingPunct="0">
              <a:defRPr sz="2400">
                <a:solidFill>
                  <a:schemeClr val="tx1"/>
                </a:solidFill>
                <a:latin typeface="Arial" charset="0"/>
                <a:ea typeface="DejaVu Sans" charset="0"/>
                <a:cs typeface="DejaVu Sans" charset="0"/>
              </a:defRPr>
            </a:lvl4pPr>
            <a:lvl5pPr eaLnBrk="0" hangingPunct="0">
              <a:defRPr sz="2400">
                <a:solidFill>
                  <a:schemeClr val="tx1"/>
                </a:solidFill>
                <a:latin typeface="Arial" charset="0"/>
                <a:ea typeface="DejaVu Sans" charset="0"/>
                <a:cs typeface="DejaVu Sans" charset="0"/>
              </a:defRPr>
            </a:lvl5pPr>
            <a:lvl6pPr marL="457200" eaLnBrk="0" fontAlgn="base" hangingPunct="0">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spcBef>
                <a:spcPct val="0"/>
              </a:spcBef>
              <a:spcAft>
                <a:spcPct val="0"/>
              </a:spcAft>
              <a:defRPr sz="2400">
                <a:solidFill>
                  <a:schemeClr val="tx1"/>
                </a:solidFill>
                <a:latin typeface="Arial" charset="0"/>
                <a:ea typeface="DejaVu Sans" charset="0"/>
                <a:cs typeface="DejaVu Sans" charset="0"/>
              </a:defRPr>
            </a:lvl9pPr>
          </a:lstStyle>
          <a:p>
            <a:pPr defTabSz="914400" eaLnBrk="1" hangingPunct="1">
              <a:buFont typeface="Arial" charset="0"/>
              <a:buNone/>
            </a:pPr>
            <a:r>
              <a:rPr lang="en-US" sz="1600" dirty="0"/>
              <a:t>Fitting</a:t>
            </a:r>
          </a:p>
        </p:txBody>
      </p:sp>
      <p:pic>
        <p:nvPicPr>
          <p:cNvPr id="10241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894" y="4370860"/>
            <a:ext cx="1270080" cy="135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8" name="Content Placeholder 2"/>
          <p:cNvSpPr txBox="1">
            <a:spLocks/>
          </p:cNvSpPr>
          <p:nvPr/>
        </p:nvSpPr>
        <p:spPr bwMode="auto">
          <a:xfrm>
            <a:off x="487209" y="5726041"/>
            <a:ext cx="1523520" cy="6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DejaVu Sans" charset="0"/>
              </a:defRPr>
            </a:lvl1pPr>
            <a:lvl2pPr marL="37931725" indent="-37474525" eaLnBrk="0" hangingPunct="0">
              <a:defRPr sz="2400">
                <a:solidFill>
                  <a:schemeClr val="tx1"/>
                </a:solidFill>
                <a:latin typeface="Arial" charset="0"/>
                <a:ea typeface="DejaVu Sans" charset="0"/>
                <a:cs typeface="DejaVu Sans" charset="0"/>
              </a:defRPr>
            </a:lvl2pPr>
            <a:lvl3pPr eaLnBrk="0" hangingPunct="0">
              <a:defRPr sz="2400">
                <a:solidFill>
                  <a:schemeClr val="tx1"/>
                </a:solidFill>
                <a:latin typeface="Arial" charset="0"/>
                <a:ea typeface="DejaVu Sans" charset="0"/>
                <a:cs typeface="DejaVu Sans" charset="0"/>
              </a:defRPr>
            </a:lvl3pPr>
            <a:lvl4pPr eaLnBrk="0" hangingPunct="0">
              <a:defRPr sz="2400">
                <a:solidFill>
                  <a:schemeClr val="tx1"/>
                </a:solidFill>
                <a:latin typeface="Arial" charset="0"/>
                <a:ea typeface="DejaVu Sans" charset="0"/>
                <a:cs typeface="DejaVu Sans" charset="0"/>
              </a:defRPr>
            </a:lvl4pPr>
            <a:lvl5pPr eaLnBrk="0" hangingPunct="0">
              <a:defRPr sz="2400">
                <a:solidFill>
                  <a:schemeClr val="tx1"/>
                </a:solidFill>
                <a:latin typeface="Arial" charset="0"/>
                <a:ea typeface="DejaVu Sans" charset="0"/>
                <a:cs typeface="DejaVu Sans" charset="0"/>
              </a:defRPr>
            </a:lvl5pPr>
            <a:lvl6pPr marL="457200" eaLnBrk="0" fontAlgn="base" hangingPunct="0">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spcBef>
                <a:spcPct val="0"/>
              </a:spcBef>
              <a:spcAft>
                <a:spcPct val="0"/>
              </a:spcAft>
              <a:defRPr sz="2400">
                <a:solidFill>
                  <a:schemeClr val="tx1"/>
                </a:solidFill>
                <a:latin typeface="Arial" charset="0"/>
                <a:ea typeface="DejaVu Sans" charset="0"/>
                <a:cs typeface="DejaVu Sans" charset="0"/>
              </a:defRPr>
            </a:lvl9pPr>
          </a:lstStyle>
          <a:p>
            <a:pPr defTabSz="914400" eaLnBrk="1" hangingPunct="1">
              <a:buFont typeface="Arial" charset="0"/>
              <a:buNone/>
            </a:pPr>
            <a:r>
              <a:rPr lang="en-US" sz="1600" dirty="0"/>
              <a:t>Camera Calibration</a:t>
            </a:r>
          </a:p>
        </p:txBody>
      </p:sp>
      <p:pic>
        <p:nvPicPr>
          <p:cNvPr id="10241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3251" y="4370860"/>
            <a:ext cx="1270080" cy="135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0" name="Content Placeholder 2"/>
          <p:cNvSpPr txBox="1">
            <a:spLocks/>
          </p:cNvSpPr>
          <p:nvPr/>
        </p:nvSpPr>
        <p:spPr bwMode="auto">
          <a:xfrm>
            <a:off x="1831405" y="5726041"/>
            <a:ext cx="1523520" cy="6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DejaVu Sans" charset="0"/>
              </a:defRPr>
            </a:lvl1pPr>
            <a:lvl2pPr marL="37931725" indent="-37474525" eaLnBrk="0" hangingPunct="0">
              <a:defRPr sz="2400">
                <a:solidFill>
                  <a:schemeClr val="tx1"/>
                </a:solidFill>
                <a:latin typeface="Arial" charset="0"/>
                <a:ea typeface="DejaVu Sans" charset="0"/>
                <a:cs typeface="DejaVu Sans" charset="0"/>
              </a:defRPr>
            </a:lvl2pPr>
            <a:lvl3pPr eaLnBrk="0" hangingPunct="0">
              <a:defRPr sz="2400">
                <a:solidFill>
                  <a:schemeClr val="tx1"/>
                </a:solidFill>
                <a:latin typeface="Arial" charset="0"/>
                <a:ea typeface="DejaVu Sans" charset="0"/>
                <a:cs typeface="DejaVu Sans" charset="0"/>
              </a:defRPr>
            </a:lvl3pPr>
            <a:lvl4pPr eaLnBrk="0" hangingPunct="0">
              <a:defRPr sz="2400">
                <a:solidFill>
                  <a:schemeClr val="tx1"/>
                </a:solidFill>
                <a:latin typeface="Arial" charset="0"/>
                <a:ea typeface="DejaVu Sans" charset="0"/>
                <a:cs typeface="DejaVu Sans" charset="0"/>
              </a:defRPr>
            </a:lvl4pPr>
            <a:lvl5pPr eaLnBrk="0" hangingPunct="0">
              <a:defRPr sz="2400">
                <a:solidFill>
                  <a:schemeClr val="tx1"/>
                </a:solidFill>
                <a:latin typeface="Arial" charset="0"/>
                <a:ea typeface="DejaVu Sans" charset="0"/>
                <a:cs typeface="DejaVu Sans" charset="0"/>
              </a:defRPr>
            </a:lvl5pPr>
            <a:lvl6pPr marL="457200" eaLnBrk="0" fontAlgn="base" hangingPunct="0">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spcBef>
                <a:spcPct val="0"/>
              </a:spcBef>
              <a:spcAft>
                <a:spcPct val="0"/>
              </a:spcAft>
              <a:defRPr sz="2400">
                <a:solidFill>
                  <a:schemeClr val="tx1"/>
                </a:solidFill>
                <a:latin typeface="Arial" charset="0"/>
                <a:ea typeface="DejaVu Sans" charset="0"/>
                <a:cs typeface="DejaVu Sans" charset="0"/>
              </a:defRPr>
            </a:lvl9pPr>
          </a:lstStyle>
          <a:p>
            <a:pPr defTabSz="914400" eaLnBrk="1" hangingPunct="1">
              <a:buFont typeface="Arial" charset="0"/>
              <a:buNone/>
            </a:pPr>
            <a:r>
              <a:rPr lang="en-US" sz="1600"/>
              <a:t>Features</a:t>
            </a:r>
          </a:p>
        </p:txBody>
      </p:sp>
      <p:pic>
        <p:nvPicPr>
          <p:cNvPr id="102421"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1608" y="4370860"/>
            <a:ext cx="1270080" cy="135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2" name="Content Placeholder 2"/>
          <p:cNvSpPr txBox="1">
            <a:spLocks/>
          </p:cNvSpPr>
          <p:nvPr/>
        </p:nvSpPr>
        <p:spPr bwMode="auto">
          <a:xfrm>
            <a:off x="3175601" y="5726041"/>
            <a:ext cx="1523520" cy="6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DejaVu Sans" charset="0"/>
              </a:defRPr>
            </a:lvl1pPr>
            <a:lvl2pPr marL="37931725" indent="-37474525" eaLnBrk="0" hangingPunct="0">
              <a:defRPr sz="2400">
                <a:solidFill>
                  <a:schemeClr val="tx1"/>
                </a:solidFill>
                <a:latin typeface="Arial" charset="0"/>
                <a:ea typeface="DejaVu Sans" charset="0"/>
                <a:cs typeface="DejaVu Sans" charset="0"/>
              </a:defRPr>
            </a:lvl2pPr>
            <a:lvl3pPr eaLnBrk="0" hangingPunct="0">
              <a:defRPr sz="2400">
                <a:solidFill>
                  <a:schemeClr val="tx1"/>
                </a:solidFill>
                <a:latin typeface="Arial" charset="0"/>
                <a:ea typeface="DejaVu Sans" charset="0"/>
                <a:cs typeface="DejaVu Sans" charset="0"/>
              </a:defRPr>
            </a:lvl3pPr>
            <a:lvl4pPr eaLnBrk="0" hangingPunct="0">
              <a:defRPr sz="2400">
                <a:solidFill>
                  <a:schemeClr val="tx1"/>
                </a:solidFill>
                <a:latin typeface="Arial" charset="0"/>
                <a:ea typeface="DejaVu Sans" charset="0"/>
                <a:cs typeface="DejaVu Sans" charset="0"/>
              </a:defRPr>
            </a:lvl4pPr>
            <a:lvl5pPr eaLnBrk="0" hangingPunct="0">
              <a:defRPr sz="2400">
                <a:solidFill>
                  <a:schemeClr val="tx1"/>
                </a:solidFill>
                <a:latin typeface="Arial" charset="0"/>
                <a:ea typeface="DejaVu Sans" charset="0"/>
                <a:cs typeface="DejaVu Sans" charset="0"/>
              </a:defRPr>
            </a:lvl5pPr>
            <a:lvl6pPr marL="457200" eaLnBrk="0" fontAlgn="base" hangingPunct="0">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spcBef>
                <a:spcPct val="0"/>
              </a:spcBef>
              <a:spcAft>
                <a:spcPct val="0"/>
              </a:spcAft>
              <a:defRPr sz="2400">
                <a:solidFill>
                  <a:schemeClr val="tx1"/>
                </a:solidFill>
                <a:latin typeface="Arial" charset="0"/>
                <a:ea typeface="DejaVu Sans" charset="0"/>
                <a:cs typeface="DejaVu Sans" charset="0"/>
              </a:defRPr>
            </a:lvl9pPr>
          </a:lstStyle>
          <a:p>
            <a:pPr defTabSz="914400" eaLnBrk="1" hangingPunct="1">
              <a:buFont typeface="Arial" charset="0"/>
              <a:buNone/>
            </a:pPr>
            <a:r>
              <a:rPr lang="en-US" sz="1600"/>
              <a:t>Depth Maps</a:t>
            </a:r>
          </a:p>
        </p:txBody>
      </p:sp>
      <p:pic>
        <p:nvPicPr>
          <p:cNvPr id="10242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0279" y="1731062"/>
            <a:ext cx="1270080" cy="135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4" name="Content Placeholder 2"/>
          <p:cNvSpPr txBox="1">
            <a:spLocks/>
          </p:cNvSpPr>
          <p:nvPr/>
        </p:nvSpPr>
        <p:spPr bwMode="auto">
          <a:xfrm>
            <a:off x="4519797" y="5737564"/>
            <a:ext cx="1523520" cy="6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DejaVu Sans" charset="0"/>
              </a:defRPr>
            </a:lvl1pPr>
            <a:lvl2pPr marL="37931725" indent="-37474525" eaLnBrk="0" hangingPunct="0">
              <a:defRPr sz="2400">
                <a:solidFill>
                  <a:schemeClr val="tx1"/>
                </a:solidFill>
                <a:latin typeface="Arial" charset="0"/>
                <a:ea typeface="DejaVu Sans" charset="0"/>
                <a:cs typeface="DejaVu Sans" charset="0"/>
              </a:defRPr>
            </a:lvl2pPr>
            <a:lvl3pPr eaLnBrk="0" hangingPunct="0">
              <a:defRPr sz="2400">
                <a:solidFill>
                  <a:schemeClr val="tx1"/>
                </a:solidFill>
                <a:latin typeface="Arial" charset="0"/>
                <a:ea typeface="DejaVu Sans" charset="0"/>
                <a:cs typeface="DejaVu Sans" charset="0"/>
              </a:defRPr>
            </a:lvl3pPr>
            <a:lvl4pPr eaLnBrk="0" hangingPunct="0">
              <a:defRPr sz="2400">
                <a:solidFill>
                  <a:schemeClr val="tx1"/>
                </a:solidFill>
                <a:latin typeface="Arial" charset="0"/>
                <a:ea typeface="DejaVu Sans" charset="0"/>
                <a:cs typeface="DejaVu Sans" charset="0"/>
              </a:defRPr>
            </a:lvl4pPr>
            <a:lvl5pPr eaLnBrk="0" hangingPunct="0">
              <a:defRPr sz="2400">
                <a:solidFill>
                  <a:schemeClr val="tx1"/>
                </a:solidFill>
                <a:latin typeface="Arial" charset="0"/>
                <a:ea typeface="DejaVu Sans" charset="0"/>
                <a:cs typeface="DejaVu Sans" charset="0"/>
              </a:defRPr>
            </a:lvl5pPr>
            <a:lvl6pPr marL="457200" eaLnBrk="0" fontAlgn="base" hangingPunct="0">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spcBef>
                <a:spcPct val="0"/>
              </a:spcBef>
              <a:spcAft>
                <a:spcPct val="0"/>
              </a:spcAft>
              <a:defRPr sz="2400">
                <a:solidFill>
                  <a:schemeClr val="tx1"/>
                </a:solidFill>
                <a:latin typeface="Arial" charset="0"/>
                <a:ea typeface="DejaVu Sans" charset="0"/>
                <a:cs typeface="DejaVu Sans" charset="0"/>
              </a:defRPr>
            </a:lvl9pPr>
          </a:lstStyle>
          <a:p>
            <a:pPr defTabSz="914400" eaLnBrk="1" hangingPunct="1">
              <a:buFont typeface="Arial" charset="0"/>
              <a:buNone/>
            </a:pPr>
            <a:r>
              <a:rPr lang="en-US" sz="1600"/>
              <a:t>Optical Flow</a:t>
            </a:r>
          </a:p>
        </p:txBody>
      </p:sp>
      <p:pic>
        <p:nvPicPr>
          <p:cNvPr id="102425"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0122" y="4370860"/>
            <a:ext cx="1270080" cy="135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6" name="Content Placeholder 2"/>
          <p:cNvSpPr txBox="1">
            <a:spLocks/>
          </p:cNvSpPr>
          <p:nvPr/>
        </p:nvSpPr>
        <p:spPr bwMode="auto">
          <a:xfrm>
            <a:off x="5863993" y="5749085"/>
            <a:ext cx="1523520" cy="6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DejaVu Sans" charset="0"/>
              </a:defRPr>
            </a:lvl1pPr>
            <a:lvl2pPr marL="37931725" indent="-37474525" eaLnBrk="0" hangingPunct="0">
              <a:defRPr sz="2400">
                <a:solidFill>
                  <a:schemeClr val="tx1"/>
                </a:solidFill>
                <a:latin typeface="Arial" charset="0"/>
                <a:ea typeface="DejaVu Sans" charset="0"/>
                <a:cs typeface="DejaVu Sans" charset="0"/>
              </a:defRPr>
            </a:lvl2pPr>
            <a:lvl3pPr eaLnBrk="0" hangingPunct="0">
              <a:defRPr sz="2400">
                <a:solidFill>
                  <a:schemeClr val="tx1"/>
                </a:solidFill>
                <a:latin typeface="Arial" charset="0"/>
                <a:ea typeface="DejaVu Sans" charset="0"/>
                <a:cs typeface="DejaVu Sans" charset="0"/>
              </a:defRPr>
            </a:lvl3pPr>
            <a:lvl4pPr eaLnBrk="0" hangingPunct="0">
              <a:defRPr sz="2400">
                <a:solidFill>
                  <a:schemeClr val="tx1"/>
                </a:solidFill>
                <a:latin typeface="Arial" charset="0"/>
                <a:ea typeface="DejaVu Sans" charset="0"/>
                <a:cs typeface="DejaVu Sans" charset="0"/>
              </a:defRPr>
            </a:lvl4pPr>
            <a:lvl5pPr eaLnBrk="0" hangingPunct="0">
              <a:defRPr sz="2400">
                <a:solidFill>
                  <a:schemeClr val="tx1"/>
                </a:solidFill>
                <a:latin typeface="Arial" charset="0"/>
                <a:ea typeface="DejaVu Sans" charset="0"/>
                <a:cs typeface="DejaVu Sans" charset="0"/>
              </a:defRPr>
            </a:lvl5pPr>
            <a:lvl6pPr marL="457200" eaLnBrk="0" fontAlgn="base" hangingPunct="0">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spcBef>
                <a:spcPct val="0"/>
              </a:spcBef>
              <a:spcAft>
                <a:spcPct val="0"/>
              </a:spcAft>
              <a:defRPr sz="2400">
                <a:solidFill>
                  <a:schemeClr val="tx1"/>
                </a:solidFill>
                <a:latin typeface="Arial" charset="0"/>
                <a:ea typeface="DejaVu Sans" charset="0"/>
                <a:cs typeface="DejaVu Sans" charset="0"/>
              </a:defRPr>
            </a:lvl9pPr>
          </a:lstStyle>
          <a:p>
            <a:pPr defTabSz="914400" eaLnBrk="1" hangingPunct="1">
              <a:buFont typeface="Arial" charset="0"/>
              <a:buNone/>
            </a:pPr>
            <a:r>
              <a:rPr lang="en-US" sz="1600"/>
              <a:t>Inpainting</a:t>
            </a:r>
          </a:p>
        </p:txBody>
      </p:sp>
      <p:sp>
        <p:nvSpPr>
          <p:cNvPr id="102427" name="Content Placeholder 2"/>
          <p:cNvSpPr txBox="1">
            <a:spLocks/>
          </p:cNvSpPr>
          <p:nvPr/>
        </p:nvSpPr>
        <p:spPr bwMode="auto">
          <a:xfrm>
            <a:off x="7124459" y="5727482"/>
            <a:ext cx="1523520" cy="61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DejaVu Sans" charset="0"/>
              </a:defRPr>
            </a:lvl1pPr>
            <a:lvl2pPr marL="37931725" indent="-37474525" eaLnBrk="0" hangingPunct="0">
              <a:defRPr sz="2400">
                <a:solidFill>
                  <a:schemeClr val="tx1"/>
                </a:solidFill>
                <a:latin typeface="Arial" charset="0"/>
                <a:ea typeface="DejaVu Sans" charset="0"/>
                <a:cs typeface="DejaVu Sans" charset="0"/>
              </a:defRPr>
            </a:lvl2pPr>
            <a:lvl3pPr eaLnBrk="0" hangingPunct="0">
              <a:defRPr sz="2400">
                <a:solidFill>
                  <a:schemeClr val="tx1"/>
                </a:solidFill>
                <a:latin typeface="Arial" charset="0"/>
                <a:ea typeface="DejaVu Sans" charset="0"/>
                <a:cs typeface="DejaVu Sans" charset="0"/>
              </a:defRPr>
            </a:lvl3pPr>
            <a:lvl4pPr eaLnBrk="0" hangingPunct="0">
              <a:defRPr sz="2400">
                <a:solidFill>
                  <a:schemeClr val="tx1"/>
                </a:solidFill>
                <a:latin typeface="Arial" charset="0"/>
                <a:ea typeface="DejaVu Sans" charset="0"/>
                <a:cs typeface="DejaVu Sans" charset="0"/>
              </a:defRPr>
            </a:lvl4pPr>
            <a:lvl5pPr eaLnBrk="0" hangingPunct="0">
              <a:defRPr sz="2400">
                <a:solidFill>
                  <a:schemeClr val="tx1"/>
                </a:solidFill>
                <a:latin typeface="Arial" charset="0"/>
                <a:ea typeface="DejaVu Sans" charset="0"/>
                <a:cs typeface="DejaVu Sans" charset="0"/>
              </a:defRPr>
            </a:lvl5pPr>
            <a:lvl6pPr marL="457200" eaLnBrk="0" fontAlgn="base" hangingPunct="0">
              <a:spcBef>
                <a:spcPct val="0"/>
              </a:spcBef>
              <a:spcAft>
                <a:spcPct val="0"/>
              </a:spcAft>
              <a:defRPr sz="2400">
                <a:solidFill>
                  <a:schemeClr val="tx1"/>
                </a:solidFill>
                <a:latin typeface="Arial" charset="0"/>
                <a:ea typeface="DejaVu Sans" charset="0"/>
                <a:cs typeface="DejaVu Sans" charset="0"/>
              </a:defRPr>
            </a:lvl6pPr>
            <a:lvl7pPr marL="914400" eaLnBrk="0" fontAlgn="base" hangingPunct="0">
              <a:spcBef>
                <a:spcPct val="0"/>
              </a:spcBef>
              <a:spcAft>
                <a:spcPct val="0"/>
              </a:spcAft>
              <a:defRPr sz="2400">
                <a:solidFill>
                  <a:schemeClr val="tx1"/>
                </a:solidFill>
                <a:latin typeface="Arial" charset="0"/>
                <a:ea typeface="DejaVu Sans" charset="0"/>
                <a:cs typeface="DejaVu Sans" charset="0"/>
              </a:defRPr>
            </a:lvl7pPr>
            <a:lvl8pPr marL="1371600" eaLnBrk="0" fontAlgn="base" hangingPunct="0">
              <a:spcBef>
                <a:spcPct val="0"/>
              </a:spcBef>
              <a:spcAft>
                <a:spcPct val="0"/>
              </a:spcAft>
              <a:defRPr sz="2400">
                <a:solidFill>
                  <a:schemeClr val="tx1"/>
                </a:solidFill>
                <a:latin typeface="Arial" charset="0"/>
                <a:ea typeface="DejaVu Sans" charset="0"/>
                <a:cs typeface="DejaVu Sans" charset="0"/>
              </a:defRPr>
            </a:lvl8pPr>
            <a:lvl9pPr marL="1828800" eaLnBrk="0" fontAlgn="base" hangingPunct="0">
              <a:spcBef>
                <a:spcPct val="0"/>
              </a:spcBef>
              <a:spcAft>
                <a:spcPct val="0"/>
              </a:spcAft>
              <a:defRPr sz="2400">
                <a:solidFill>
                  <a:schemeClr val="tx1"/>
                </a:solidFill>
                <a:latin typeface="Arial" charset="0"/>
                <a:ea typeface="DejaVu Sans" charset="0"/>
                <a:cs typeface="DejaVu Sans" charset="0"/>
              </a:defRPr>
            </a:lvl9pPr>
          </a:lstStyle>
          <a:p>
            <a:pPr defTabSz="914400" eaLnBrk="1" hangingPunct="1">
              <a:buFont typeface="Arial" charset="0"/>
              <a:buNone/>
            </a:pPr>
            <a:r>
              <a:rPr lang="en-US" sz="1600" dirty="0"/>
              <a:t>Tracking</a:t>
            </a:r>
          </a:p>
        </p:txBody>
      </p:sp>
      <p:pic>
        <p:nvPicPr>
          <p:cNvPr id="102428"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9965" y="4369419"/>
            <a:ext cx="1271880" cy="135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9"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78481" y="4370860"/>
            <a:ext cx="1271880" cy="135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38"/>
          <p:cNvGrpSpPr/>
          <p:nvPr/>
        </p:nvGrpSpPr>
        <p:grpSpPr>
          <a:xfrm>
            <a:off x="7568651" y="0"/>
            <a:ext cx="1575349" cy="1524000"/>
            <a:chOff x="6553200" y="2133600"/>
            <a:chExt cx="2209800" cy="2590800"/>
          </a:xfrm>
        </p:grpSpPr>
        <p:sp>
          <p:nvSpPr>
            <p:cNvPr id="40" name="Rectangle 39"/>
            <p:cNvSpPr/>
            <p:nvPr/>
          </p:nvSpPr>
          <p:spPr>
            <a:xfrm>
              <a:off x="6553200" y="2133600"/>
              <a:ext cx="2209800" cy="2590800"/>
            </a:xfrm>
            <a:prstGeom prst="rect">
              <a:avLst/>
            </a:prstGeom>
            <a:solidFill>
              <a:schemeClr val="tx1"/>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descr="PastedGraphic-1.tiff"/>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05600" y="2286000"/>
              <a:ext cx="1865965" cy="2346887"/>
            </a:xfrm>
            <a:prstGeom prst="rect">
              <a:avLst/>
            </a:prstGeom>
          </p:spPr>
        </p:pic>
      </p:grpSp>
    </p:spTree>
    <p:extLst>
      <p:ext uri="{BB962C8B-B14F-4D97-AF65-F5344CB8AC3E}">
        <p14:creationId xmlns:p14="http://schemas.microsoft.com/office/powerpoint/2010/main" val="18740501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52"/>
            <a:ext cx="7391400" cy="954107"/>
          </a:xfrm>
        </p:spPr>
        <p:txBody>
          <a:bodyPr/>
          <a:lstStyle/>
          <a:p>
            <a:r>
              <a:rPr lang="en-US" dirty="0" err="1" smtClean="0">
                <a:latin typeface="Trebuchet MS" pitchFamily="34" charset="0"/>
              </a:rPr>
              <a:t>OpenCV</a:t>
            </a:r>
            <a:r>
              <a:rPr lang="en-US" dirty="0" smtClean="0">
                <a:latin typeface="Trebuchet MS" pitchFamily="34" charset="0"/>
              </a:rPr>
              <a:t> for Android</a:t>
            </a:r>
            <a:br>
              <a:rPr lang="en-US" dirty="0" smtClean="0">
                <a:latin typeface="Trebuchet MS" pitchFamily="34" charset="0"/>
              </a:rPr>
            </a:br>
            <a:r>
              <a:rPr lang="en-US" sz="2400" b="0" i="1" dirty="0" smtClean="0">
                <a:solidFill>
                  <a:schemeClr val="tx1"/>
                </a:solidFill>
                <a:latin typeface="Trebuchet MS" pitchFamily="34" charset="0"/>
              </a:rPr>
              <a:t>Optimized for ARM, </a:t>
            </a:r>
            <a:r>
              <a:rPr lang="en-US" sz="2400" b="0" i="1" dirty="0" err="1" smtClean="0">
                <a:solidFill>
                  <a:schemeClr val="tx1"/>
                </a:solidFill>
                <a:latin typeface="Trebuchet MS" pitchFamily="34" charset="0"/>
              </a:rPr>
              <a:t>Tegra</a:t>
            </a:r>
            <a:r>
              <a:rPr lang="en-US" sz="2400" b="0" i="1" dirty="0" smtClean="0">
                <a:solidFill>
                  <a:schemeClr val="tx1"/>
                </a:solidFill>
                <a:latin typeface="Trebuchet MS" pitchFamily="34" charset="0"/>
              </a:rPr>
              <a:t>, &amp; Android</a:t>
            </a:r>
            <a:endParaRPr lang="en-US" b="0" i="1" dirty="0">
              <a:solidFill>
                <a:schemeClr val="tx1"/>
              </a:solidFill>
              <a:latin typeface="Trebuchet MS" pitchFamily="34" charset="0"/>
            </a:endParaRPr>
          </a:p>
        </p:txBody>
      </p:sp>
      <p:sp>
        <p:nvSpPr>
          <p:cNvPr id="7" name="Content Placeholder 6"/>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pPr lvl="1"/>
            <a:endParaRPr lang="en-US" dirty="0"/>
          </a:p>
          <a:p>
            <a:pPr lvl="1"/>
            <a:endParaRPr lang="en-US" dirty="0" smtClean="0"/>
          </a:p>
          <a:p>
            <a:pPr lvl="1"/>
            <a:endParaRPr lang="en-US" dirty="0"/>
          </a:p>
          <a:p>
            <a:pPr lvl="1"/>
            <a:endParaRPr lang="en-US" dirty="0" smtClean="0"/>
          </a:p>
          <a:p>
            <a:r>
              <a:rPr lang="en-US" dirty="0" smtClean="0"/>
              <a:t>Install </a:t>
            </a:r>
            <a:r>
              <a:rPr lang="en-US" dirty="0"/>
              <a:t>from </a:t>
            </a:r>
            <a:endParaRPr lang="en-US" dirty="0" smtClean="0"/>
          </a:p>
          <a:p>
            <a:pPr lvl="1"/>
            <a:r>
              <a:rPr lang="en-US" dirty="0" smtClean="0">
                <a:hlinkClick r:id="rId2"/>
              </a:rPr>
              <a:t>http</a:t>
            </a:r>
            <a:r>
              <a:rPr lang="en-US" dirty="0">
                <a:hlinkClick r:id="rId2"/>
              </a:rPr>
              <a:t>://opencv.itseez.com/doc/tutorials/introduction/android_binary_package/</a:t>
            </a:r>
            <a:r>
              <a:rPr lang="en-US" dirty="0" smtClean="0">
                <a:hlinkClick r:id="rId2"/>
              </a:rPr>
              <a:t>android_binary_package.html</a:t>
            </a:r>
            <a:endParaRPr lang="en-US" dirty="0" smtClean="0"/>
          </a:p>
          <a:p>
            <a:pPr lvl="1"/>
            <a:r>
              <a:rPr lang="en-US" dirty="0" smtClean="0"/>
              <a:t>TADP 2.0 includes </a:t>
            </a:r>
            <a:r>
              <a:rPr lang="en-US" dirty="0" err="1" smtClean="0"/>
              <a:t>OpenCV</a:t>
            </a:r>
            <a:endParaRPr lang="en-US" dirty="0"/>
          </a:p>
        </p:txBody>
      </p:sp>
      <p:grpSp>
        <p:nvGrpSpPr>
          <p:cNvPr id="4" name="Group 3"/>
          <p:cNvGrpSpPr/>
          <p:nvPr/>
        </p:nvGrpSpPr>
        <p:grpSpPr>
          <a:xfrm>
            <a:off x="3518082" y="2797179"/>
            <a:ext cx="1502738" cy="1524000"/>
            <a:chOff x="5080000" y="2316480"/>
            <a:chExt cx="1219200" cy="1371600"/>
          </a:xfrm>
          <a:effectLst>
            <a:reflection stA="16000" endPos="75000" dist="12700" dir="5400000" sy="-100000" algn="bl" rotWithShape="0"/>
          </a:effectLst>
        </p:grpSpPr>
        <p:sp>
          <p:nvSpPr>
            <p:cNvPr id="8" name="Rectangle 7"/>
            <p:cNvSpPr/>
            <p:nvPr/>
          </p:nvSpPr>
          <p:spPr>
            <a:xfrm>
              <a:off x="5080000" y="2316480"/>
              <a:ext cx="1219200" cy="1371600"/>
            </a:xfrm>
            <a:prstGeom prst="rect">
              <a:avLst/>
            </a:prstGeom>
            <a:solidFill>
              <a:schemeClr val="tx1"/>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PastedGraphic-1.tif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64083" y="2397162"/>
              <a:ext cx="1029498" cy="1242470"/>
            </a:xfrm>
            <a:prstGeom prst="rect">
              <a:avLst/>
            </a:prstGeom>
            <a:effectLst/>
          </p:spPr>
        </p:pic>
      </p:grp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93537" y="3478388"/>
            <a:ext cx="2629792" cy="783850"/>
          </a:xfrm>
          <a:prstGeom prst="rect">
            <a:avLst/>
          </a:prstGeom>
          <a:noFill/>
          <a:ln w="9525">
            <a:noFill/>
            <a:miter lim="800000"/>
            <a:headEnd/>
            <a:tailEnd/>
          </a:ln>
          <a:effectLst>
            <a:reflection stA="34000" endPos="75000" dist="12700" dir="5400000" sy="-100000" algn="bl" rotWithShape="0"/>
          </a:effectLst>
        </p:spPr>
      </p:pic>
      <p:pic>
        <p:nvPicPr>
          <p:cNvPr id="11" name="Picture 2"/>
          <p:cNvPicPr>
            <a:picLocks noChangeAspect="1" noChangeArrowheads="1"/>
          </p:cNvPicPr>
          <p:nvPr/>
        </p:nvPicPr>
        <p:blipFill>
          <a:blip r:embed="rId5" cstate="print"/>
          <a:srcRect/>
          <a:stretch>
            <a:fillRect/>
          </a:stretch>
        </p:blipFill>
        <p:spPr bwMode="auto">
          <a:xfrm>
            <a:off x="7596046" y="3500965"/>
            <a:ext cx="1377005" cy="762000"/>
          </a:xfrm>
          <a:prstGeom prst="rect">
            <a:avLst/>
          </a:prstGeom>
          <a:noFill/>
          <a:ln w="9525">
            <a:noFill/>
            <a:miter lim="800000"/>
            <a:headEnd/>
            <a:tailEnd/>
          </a:ln>
          <a:effectLst>
            <a:reflection stA="34000" endPos="75000" dist="12700" dir="5400000" sy="-100000" algn="bl" rotWithShape="0"/>
          </a:effectLst>
        </p:spPr>
      </p:pic>
      <p:pic>
        <p:nvPicPr>
          <p:cNvPr id="16" name="Picture 15" descr="android logo.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4481" y="2887887"/>
            <a:ext cx="1703527" cy="1433292"/>
          </a:xfrm>
          <a:prstGeom prst="rect">
            <a:avLst/>
          </a:prstGeom>
          <a:effectLst>
            <a:reflection stA="34000" endPos="75000" dist="12700" dir="5400000" sy="-100000" algn="bl" rotWithShape="0"/>
          </a:effectLst>
        </p:spPr>
      </p:pic>
      <p:pic>
        <p:nvPicPr>
          <p:cNvPr id="2" name="Picture 1"/>
          <p:cNvPicPr>
            <a:picLocks noChangeAspect="1"/>
          </p:cNvPicPr>
          <p:nvPr/>
        </p:nvPicPr>
        <p:blipFill rotWithShape="1">
          <a:blip r:embed="rId7"/>
          <a:srcRect l="67017" t="5222" r="5782" b="46625"/>
          <a:stretch/>
        </p:blipFill>
        <p:spPr>
          <a:xfrm>
            <a:off x="1810724" y="2763312"/>
            <a:ext cx="1734642" cy="1580444"/>
          </a:xfrm>
          <a:prstGeom prst="rect">
            <a:avLst/>
          </a:prstGeom>
          <a:effectLst>
            <a:reflection stA="34000" endPos="75000" dist="12700" dir="5400000" sy="-100000" algn="bl" rotWithShape="0"/>
          </a:effectLst>
        </p:spPr>
      </p:pic>
      <p:sp>
        <p:nvSpPr>
          <p:cNvPr id="3" name="Rectangle 2"/>
          <p:cNvSpPr/>
          <p:nvPr/>
        </p:nvSpPr>
        <p:spPr>
          <a:xfrm>
            <a:off x="7305977" y="1039842"/>
            <a:ext cx="1763818" cy="829397"/>
          </a:xfrm>
          <a:prstGeom prst="rect">
            <a:avLst/>
          </a:prstGeom>
          <a:solidFill>
            <a:schemeClr val="tx1">
              <a:lumMod val="95000"/>
              <a:alpha val="83000"/>
            </a:schemeClr>
          </a:solidFill>
          <a:effectLst>
            <a:outerShdw blurRad="40000" dist="23000" dir="5400000" rotWithShape="0">
              <a:srgbClr val="000000">
                <a:alpha val="35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3" descr="\\fileserver\share\Tegra\Docs\poster\3 logo_tegra.png"/>
          <p:cNvPicPr>
            <a:picLocks noChangeAspect="1" noChangeArrowheads="1"/>
          </p:cNvPicPr>
          <p:nvPr/>
        </p:nvPicPr>
        <p:blipFill rotWithShape="1">
          <a:blip r:embed="rId8">
            <a:extLst>
              <a:ext uri="{28A0092B-C50C-407E-A947-70E740481C1C}">
                <a14:useLocalDpi xmlns:a14="http://schemas.microsoft.com/office/drawing/2010/main" val="0"/>
              </a:ext>
            </a:extLst>
          </a:blip>
          <a:srcRect l="20755" r="17610"/>
          <a:stretch/>
        </p:blipFill>
        <p:spPr bwMode="auto">
          <a:xfrm>
            <a:off x="7370961" y="1146199"/>
            <a:ext cx="1652418" cy="6566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a:stretch>
            <a:fillRect/>
          </a:stretch>
        </p:blipFill>
        <p:spPr>
          <a:xfrm>
            <a:off x="7343051" y="1869239"/>
            <a:ext cx="1709766" cy="1032548"/>
          </a:xfrm>
          <a:prstGeom prst="rect">
            <a:avLst/>
          </a:prstGeom>
          <a:effectLst>
            <a:softEdge rad="63500"/>
          </a:effectLst>
        </p:spPr>
      </p:pic>
    </p:spTree>
    <p:extLst>
      <p:ext uri="{BB962C8B-B14F-4D97-AF65-F5344CB8AC3E}">
        <p14:creationId xmlns:p14="http://schemas.microsoft.com/office/powerpoint/2010/main" val="31609579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Android Camera</a:t>
            </a:r>
            <a:endParaRPr lang="en-US" dirty="0"/>
          </a:p>
        </p:txBody>
      </p:sp>
      <p:sp>
        <p:nvSpPr>
          <p:cNvPr id="3" name="Content Placeholder 2"/>
          <p:cNvSpPr>
            <a:spLocks noGrp="1"/>
          </p:cNvSpPr>
          <p:nvPr>
            <p:ph idx="1"/>
          </p:nvPr>
        </p:nvSpPr>
        <p:spPr/>
        <p:txBody>
          <a:bodyPr/>
          <a:lstStyle/>
          <a:p>
            <a:r>
              <a:rPr lang="en-US" dirty="0" smtClean="0"/>
              <a:t>Part of the Android </a:t>
            </a:r>
            <a:r>
              <a:rPr lang="en-US" dirty="0" err="1" smtClean="0"/>
              <a:t>OpenCV</a:t>
            </a:r>
            <a:r>
              <a:rPr lang="en-US" dirty="0" smtClean="0"/>
              <a:t> distribution</a:t>
            </a:r>
          </a:p>
          <a:p>
            <a:r>
              <a:rPr lang="en-US" dirty="0" smtClean="0"/>
              <a:t>Get camera image</a:t>
            </a:r>
          </a:p>
          <a:p>
            <a:r>
              <a:rPr lang="en-US" dirty="0" smtClean="0"/>
              <a:t>Display it</a:t>
            </a:r>
            <a:endParaRPr lang="en-US" dirty="0"/>
          </a:p>
        </p:txBody>
      </p:sp>
      <p:pic>
        <p:nvPicPr>
          <p:cNvPr id="4" name="Picture 3" descr="Screen shot 2011-09-11 at 11.39.07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355" y="2274950"/>
            <a:ext cx="5557697" cy="4401611"/>
          </a:xfrm>
          <a:prstGeom prst="rect">
            <a:avLst/>
          </a:prstGeom>
        </p:spPr>
      </p:pic>
    </p:spTree>
    <p:extLst>
      <p:ext uri="{BB962C8B-B14F-4D97-AF65-F5344CB8AC3E}">
        <p14:creationId xmlns:p14="http://schemas.microsoft.com/office/powerpoint/2010/main" val="3550292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Tutorial: Add </a:t>
            </a:r>
            <a:r>
              <a:rPr lang="en-US" dirty="0" err="1" smtClean="0"/>
              <a:t>OpenCV</a:t>
            </a:r>
            <a:endParaRPr lang="en-US" dirty="0"/>
          </a:p>
        </p:txBody>
      </p:sp>
      <p:sp>
        <p:nvSpPr>
          <p:cNvPr id="3" name="Content Placeholder 2"/>
          <p:cNvSpPr>
            <a:spLocks noGrp="1"/>
          </p:cNvSpPr>
          <p:nvPr>
            <p:ph idx="1"/>
          </p:nvPr>
        </p:nvSpPr>
        <p:spPr/>
        <p:txBody>
          <a:bodyPr/>
          <a:lstStyle/>
          <a:p>
            <a:r>
              <a:rPr lang="en-US" dirty="0" smtClean="0"/>
              <a:t>The second part of the tutorial adds </a:t>
            </a:r>
            <a:r>
              <a:rPr lang="en-US" dirty="0" err="1" smtClean="0"/>
              <a:t>OpenCV</a:t>
            </a:r>
            <a:r>
              <a:rPr lang="en-US" dirty="0" smtClean="0"/>
              <a:t> functionality</a:t>
            </a:r>
          </a:p>
          <a:p>
            <a:pPr lvl="1"/>
            <a:r>
              <a:rPr lang="en-US" dirty="0" smtClean="0"/>
              <a:t>real-time Canny edge detector from the input image</a:t>
            </a:r>
            <a:endParaRPr lang="en-US" dirty="0"/>
          </a:p>
        </p:txBody>
      </p:sp>
      <p:pic>
        <p:nvPicPr>
          <p:cNvPr id="4" name="Picture 3" descr="Screen shot 2011-09-11 at 11.45.37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119" y="2654629"/>
            <a:ext cx="5422900" cy="3517900"/>
          </a:xfrm>
          <a:prstGeom prst="rect">
            <a:avLst/>
          </a:prstGeom>
        </p:spPr>
      </p:pic>
    </p:spTree>
    <p:extLst>
      <p:ext uri="{BB962C8B-B14F-4D97-AF65-F5344CB8AC3E}">
        <p14:creationId xmlns:p14="http://schemas.microsoft.com/office/powerpoint/2010/main" val="26157671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357" y="1254832"/>
            <a:ext cx="7331899" cy="514702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p:txBody>
          <a:bodyPr/>
          <a:lstStyle/>
          <a:p>
            <a:r>
              <a:rPr lang="en-US" dirty="0" err="1" smtClean="0"/>
              <a:t>OpenCV</a:t>
            </a:r>
            <a:r>
              <a:rPr lang="en-US" dirty="0" smtClean="0"/>
              <a:t> supports Java and Native</a:t>
            </a:r>
            <a:endParaRPr lang="en-US" dirty="0"/>
          </a:p>
        </p:txBody>
      </p:sp>
    </p:spTree>
    <p:extLst>
      <p:ext uri="{BB962C8B-B14F-4D97-AF65-F5344CB8AC3E}">
        <p14:creationId xmlns:p14="http://schemas.microsoft.com/office/powerpoint/2010/main" val="34028925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late0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989" y="1058208"/>
            <a:ext cx="7523374" cy="5799792"/>
          </a:xfrm>
          <a:prstGeom prst="rect">
            <a:avLst/>
          </a:prstGeom>
        </p:spPr>
      </p:pic>
      <p:sp>
        <p:nvSpPr>
          <p:cNvPr id="2" name="Title 1"/>
          <p:cNvSpPr>
            <a:spLocks noGrp="1"/>
          </p:cNvSpPr>
          <p:nvPr>
            <p:ph type="title"/>
          </p:nvPr>
        </p:nvSpPr>
        <p:spPr>
          <a:xfrm>
            <a:off x="457200" y="274640"/>
            <a:ext cx="7391400" cy="584776"/>
          </a:xfrm>
        </p:spPr>
        <p:txBody>
          <a:bodyPr/>
          <a:lstStyle/>
          <a:p>
            <a:r>
              <a:rPr lang="en-US" dirty="0" smtClean="0"/>
              <a:t>… shade them based on lights …</a:t>
            </a:r>
            <a:endParaRPr lang="en-US" dirty="0"/>
          </a:p>
        </p:txBody>
      </p:sp>
    </p:spTree>
    <p:extLst>
      <p:ext uri="{BB962C8B-B14F-4D97-AF65-F5344CB8AC3E}">
        <p14:creationId xmlns:p14="http://schemas.microsoft.com/office/powerpoint/2010/main" val="648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24"/>
</p:tagLst>
</file>

<file path=ppt/theme/theme1.xml><?xml version="1.0" encoding="utf-8"?>
<a:theme xmlns:a="http://schemas.openxmlformats.org/drawingml/2006/main" name="PPT_Temp_Corp_4x3_BLK_2007">
  <a:themeElements>
    <a:clrScheme name="Custom 2">
      <a:dk1>
        <a:srgbClr val="808080"/>
      </a:dk1>
      <a:lt1>
        <a:srgbClr val="FFFFFF"/>
      </a:lt1>
      <a:dk2>
        <a:srgbClr val="000000"/>
      </a:dk2>
      <a:lt2>
        <a:srgbClr val="B9E700"/>
      </a:lt2>
      <a:accent1>
        <a:srgbClr val="FF0612"/>
      </a:accent1>
      <a:accent2>
        <a:srgbClr val="FF9933"/>
      </a:accent2>
      <a:accent3>
        <a:srgbClr val="122EFF"/>
      </a:accent3>
      <a:accent4>
        <a:srgbClr val="DADADA"/>
      </a:accent4>
      <a:accent5>
        <a:srgbClr val="ADE2E2"/>
      </a:accent5>
      <a:accent6>
        <a:srgbClr val="06FF19"/>
      </a:accent6>
      <a:hlink>
        <a:srgbClr val="99CCFF"/>
      </a:hlink>
      <a:folHlink>
        <a:srgbClr val="0000FF"/>
      </a:folHlink>
    </a:clrScheme>
    <a:fontScheme name="PPT_Template_Corp_4x3_re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4x3_rev1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2">
    <a:dk1>
      <a:srgbClr val="808080"/>
    </a:dk1>
    <a:lt1>
      <a:srgbClr val="FFFFFF"/>
    </a:lt1>
    <a:dk2>
      <a:srgbClr val="000000"/>
    </a:dk2>
    <a:lt2>
      <a:srgbClr val="B9E700"/>
    </a:lt2>
    <a:accent1>
      <a:srgbClr val="FF0612"/>
    </a:accent1>
    <a:accent2>
      <a:srgbClr val="FF9933"/>
    </a:accent2>
    <a:accent3>
      <a:srgbClr val="122EFF"/>
    </a:accent3>
    <a:accent4>
      <a:srgbClr val="DADADA"/>
    </a:accent4>
    <a:accent5>
      <a:srgbClr val="ADE2E2"/>
    </a:accent5>
    <a:accent6>
      <a:srgbClr val="06FF19"/>
    </a:accent6>
    <a:hlink>
      <a:srgbClr val="99CCFF"/>
    </a:hlink>
    <a:folHlink>
      <a:srgbClr val="0000FF"/>
    </a:folHlink>
  </a:clrScheme>
  <a:fontScheme name="PPT_Template_Corp_4x3_re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19927</TotalTime>
  <Words>4705</Words>
  <Application>Microsoft Macintosh PowerPoint</Application>
  <PresentationFormat>On-screen Show (4:3)</PresentationFormat>
  <Paragraphs>858</Paragraphs>
  <Slides>88</Slides>
  <Notes>29</Notes>
  <HiddenSlides>0</HiddenSlides>
  <MMClips>2</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PPT_Temp_Corp_4x3_BLK_2007</vt:lpstr>
      <vt:lpstr>PowerPoint Presentation</vt:lpstr>
      <vt:lpstr>Overview</vt:lpstr>
      <vt:lpstr>OpenGL</vt:lpstr>
      <vt:lpstr>OpenGL ES 1.x Fixed Function pipe</vt:lpstr>
      <vt:lpstr>Project vertices to camera…</vt:lpstr>
      <vt:lpstr>OpenGL ES 1.x Fixed Function pipe</vt:lpstr>
      <vt:lpstr>… connect them to triangles …</vt:lpstr>
      <vt:lpstr>OpenGL ES 1.x Fixed Function pipe</vt:lpstr>
      <vt:lpstr>… shade them based on lights …</vt:lpstr>
      <vt:lpstr>OpenGL ES 1.x Fixed Function pipe</vt:lpstr>
      <vt:lpstr>… add texture maps, shadows, …</vt:lpstr>
      <vt:lpstr>OpenGL ES 1.x Fixed Function pipe</vt:lpstr>
      <vt:lpstr>What is OpenGL ES?</vt:lpstr>
      <vt:lpstr>OpenGL ES 1.0</vt:lpstr>
      <vt:lpstr>OpenGL ES 1.1</vt:lpstr>
      <vt:lpstr>Fixed-function graphics in games</vt:lpstr>
      <vt:lpstr>OpenGL ES 2.0 Programmable pipe (introduced in 2007)</vt:lpstr>
      <vt:lpstr>Shaders in games</vt:lpstr>
      <vt:lpstr>The difference?</vt:lpstr>
      <vt:lpstr>ES 2.0 is a very bare-bones API</vt:lpstr>
      <vt:lpstr>Programmer’s model</vt:lpstr>
      <vt:lpstr>Android SDK</vt:lpstr>
      <vt:lpstr>Many Android versions (1 June 2011)</vt:lpstr>
      <vt:lpstr>Quickly evolving platform (5 July 2011)</vt:lpstr>
      <vt:lpstr>Quickly evolving platform (15 Sep 2012)</vt:lpstr>
      <vt:lpstr>Hello OpenGL ES 2.0 on Android SDK</vt:lpstr>
      <vt:lpstr>Make sure device is connected</vt:lpstr>
      <vt:lpstr>Create an Android project</vt:lpstr>
      <vt:lpstr>Try it out</vt:lpstr>
      <vt:lpstr>Modify manifest for OpenGL ES 2.0</vt:lpstr>
      <vt:lpstr>Add a GLSurfaceView</vt:lpstr>
      <vt:lpstr>Add  renderer</vt:lpstr>
      <vt:lpstr>Run the app</vt:lpstr>
      <vt:lpstr>Finding out OpenGL ES function details</vt:lpstr>
      <vt:lpstr>Adding shapes and shaders</vt:lpstr>
      <vt:lpstr>Program: create a helper class</vt:lpstr>
      <vt:lpstr>Rest of Shape: utilities for buffers</vt:lpstr>
      <vt:lpstr>Triangle class: setup data &amp; compile</vt:lpstr>
      <vt:lpstr>… and draw</vt:lpstr>
      <vt:lpstr>Another Shape for a Square</vt:lpstr>
      <vt:lpstr>Modify the renderer</vt:lpstr>
      <vt:lpstr>PowerPoint Presentation</vt:lpstr>
      <vt:lpstr>The Vertex Shader can do:</vt:lpstr>
      <vt:lpstr>The Vertex Shader cannot do:</vt:lpstr>
      <vt:lpstr>The Fragment Shader can do:</vt:lpstr>
      <vt:lpstr>The Fragment Shader cannot do:</vt:lpstr>
      <vt:lpstr>PowerPoint Presentation</vt:lpstr>
      <vt:lpstr>Matrices</vt:lpstr>
      <vt:lpstr>Frustum matrix for projection</vt:lpstr>
      <vt:lpstr>View matrix for  placing camera</vt:lpstr>
      <vt:lpstr>Add matrix to the shader</vt:lpstr>
      <vt:lpstr>Add matrix to the shader and draw()</vt:lpstr>
      <vt:lpstr>PowerPoint Presentation</vt:lpstr>
      <vt:lpstr>Adding motion</vt:lpstr>
      <vt:lpstr>PowerPoint Presentation</vt:lpstr>
      <vt:lpstr>Add user interaction events</vt:lpstr>
      <vt:lpstr>PowerPoint Presentation</vt:lpstr>
      <vt:lpstr>PowerPoint Presentation</vt:lpstr>
      <vt:lpstr>PowerPoint Presentation</vt:lpstr>
      <vt:lpstr>Android and Native Code</vt:lpstr>
      <vt:lpstr>PowerPoint Presentation</vt:lpstr>
      <vt:lpstr>OpenGL ES 2.0 on Android NDK</vt:lpstr>
      <vt:lpstr>PowerPoint Presentation</vt:lpstr>
      <vt:lpstr>PowerPoint Presentation</vt:lpstr>
      <vt:lpstr>PowerPoint Presentation</vt:lpstr>
      <vt:lpstr>PowerPoint Presentation</vt:lpstr>
      <vt:lpstr>PowerPoint Presentation</vt:lpstr>
      <vt:lpstr>PowerPoint Presentation</vt:lpstr>
      <vt:lpstr>No Java at all</vt:lpstr>
      <vt:lpstr>WebGL: OpenGL ES 2.0 in JavaScript</vt:lpstr>
      <vt:lpstr>WebGL tutorial: http://learningwebgl.com</vt:lpstr>
      <vt:lpstr>Initialize gl context</vt:lpstr>
      <vt:lpstr>Shaders: vertex</vt:lpstr>
      <vt:lpstr>Compile a shader</vt:lpstr>
      <vt:lpstr>Compile and link GL program; get attribute &amp; uniform locations</vt:lpstr>
      <vt:lpstr>Initialize vertex position buffers</vt:lpstr>
      <vt:lpstr>Include a simple matrix utility library</vt:lpstr>
      <vt:lpstr>Finally, draw the scene</vt:lpstr>
      <vt:lpstr>PowerPoint Presentation</vt:lpstr>
      <vt:lpstr>Camera: the “I” of visual I/O</vt:lpstr>
      <vt:lpstr>OpenCV Thousands of Developers, Cross Platform API</vt:lpstr>
      <vt:lpstr>Computer Vision = Smart Photography Get the right shot, automatically</vt:lpstr>
      <vt:lpstr>Computer Vision = New Applications</vt:lpstr>
      <vt:lpstr>OpenCV functionality overview</vt:lpstr>
      <vt:lpstr>OpenCV for Android Optimized for ARM, Tegra, &amp; Android</vt:lpstr>
      <vt:lpstr>Tutorial: Android Camera</vt:lpstr>
      <vt:lpstr>Tutorial: Add OpenCV</vt:lpstr>
      <vt:lpstr>OpenCV supports Java and Native</vt:lpstr>
    </vt:vector>
  </TitlesOfParts>
  <Company>Nvidia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Kal-El Reference Design</dc:title>
  <dc:creator>Kari Pulli</dc:creator>
  <cp:lastModifiedBy>Kari Pulli</cp:lastModifiedBy>
  <cp:revision>144</cp:revision>
  <dcterms:created xsi:type="dcterms:W3CDTF">2011-09-01T20:16:22Z</dcterms:created>
  <dcterms:modified xsi:type="dcterms:W3CDTF">2013-05-26T02:00:59Z</dcterms:modified>
</cp:coreProperties>
</file>