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embeddings/Microsoft_Equation16.bin" ContentType="application/vnd.openxmlformats-officedocument.oleObject"/>
  <Override PartName="/ppt/notesSlides/notesSlide1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Microsoft_Equation4.bin" ContentType="application/vnd.openxmlformats-officedocument.oleObject"/>
  <Override PartName="/ppt/embeddings/Microsoft_Equation15.bin" ContentType="application/vnd.openxmlformats-officedocument.oleObject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Microsoft_Equation3.bin" ContentType="application/vnd.openxmlformats-officedocument.oleObject"/>
  <Override PartName="/ppt/embeddings/Microsoft_Equation14.bin" ContentType="application/vnd.openxmlformats-officedocument.oleObject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embeddings/Microsoft_Equation9.bin" ContentType="application/vnd.openxmlformats-officedocument.oleObject"/>
  <Override PartName="/ppt/notesSlides/notesSlide5.xml" ContentType="application/vnd.openxmlformats-officedocument.presentationml.notesSlide+xml"/>
  <Override PartName="/ppt/embeddings/Microsoft_Equation13.bin" ContentType="application/vnd.openxmlformats-officedocument.oleObject"/>
  <Override PartName="/ppt/embeddings/Microsoft_Equation2.bin" ContentType="application/vnd.openxmlformats-officedocument.oleObject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embeddings/Microsoft_Equation20.bin" ContentType="application/vnd.openxmlformats-officedocument.oleObject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ppt/embeddings/Microsoft_Equation8.bin" ContentType="application/vnd.openxmlformats-officedocument.oleObject"/>
  <Default Extension="wmf" ContentType="image/x-wmf"/>
  <Override PartName="/ppt/embeddings/Microsoft_Equation19.bin" ContentType="application/vnd.openxmlformats-officedocument.oleObject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2.bin" ContentType="application/vnd.openxmlformats-officedocument.oleObject"/>
  <Override PartName="/ppt/embeddings/Microsoft_Equation1.bin" ContentType="application/vnd.openxmlformats-officedocument.oleObject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embeddings/Microsoft_Equation7.bin" ContentType="application/vnd.openxmlformats-officedocument.oleObject"/>
  <Override PartName="/ppt/embeddings/Microsoft_Equation18.bin" ContentType="application/vnd.openxmlformats-officedocument.oleObject"/>
  <Override PartName="/ppt/notesSlides/notesSlide3.xml" ContentType="application/vnd.openxmlformats-officedocument.presentationml.notesSlide+xml"/>
  <Override PartName="/ppt/embeddings/Microsoft_Equation11.bin" ContentType="application/vnd.openxmlformats-officedocument.oleObject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embeddings/Microsoft_Equation17.bin" ContentType="application/vnd.openxmlformats-officedocument.oleObject"/>
  <Override PartName="/ppt/embeddings/Microsoft_Equation6.bin" ContentType="application/vnd.openxmlformats-officedocument.oleObject"/>
  <Override PartName="/ppt/notesSlides/notesSlide2.xml" ContentType="application/vnd.openxmlformats-officedocument.presentationml.notesSlide+xml"/>
  <Override PartName="/ppt/embeddings/Microsoft_Equation10.bin" ContentType="application/vnd.openxmlformats-officedocument.oleObject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6.xml" ContentType="application/vnd.openxmlformats-officedocument.presentationml.slide+xml"/>
  <Override PartName="/ppt/notesSlides/notesSlide24.xml" ContentType="application/vnd.openxmlformats-officedocument.presentationml.notesSlide+xml"/>
  <Override PartName="/ppt/slideLayouts/slideLayout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76" r:id="rId1"/>
  </p:sldMasterIdLst>
  <p:notesMasterIdLst>
    <p:notesMasterId r:id="rId29"/>
  </p:notesMasterIdLst>
  <p:handoutMasterIdLst>
    <p:handoutMasterId r:id="rId30"/>
  </p:handoutMasterIdLst>
  <p:sldIdLst>
    <p:sldId id="347" r:id="rId2"/>
    <p:sldId id="315" r:id="rId3"/>
    <p:sldId id="326" r:id="rId4"/>
    <p:sldId id="294" r:id="rId5"/>
    <p:sldId id="330" r:id="rId6"/>
    <p:sldId id="332" r:id="rId7"/>
    <p:sldId id="335" r:id="rId8"/>
    <p:sldId id="333" r:id="rId9"/>
    <p:sldId id="334" r:id="rId10"/>
    <p:sldId id="348" r:id="rId11"/>
    <p:sldId id="343" r:id="rId12"/>
    <p:sldId id="350" r:id="rId13"/>
    <p:sldId id="344" r:id="rId14"/>
    <p:sldId id="357" r:id="rId15"/>
    <p:sldId id="345" r:id="rId16"/>
    <p:sldId id="346" r:id="rId17"/>
    <p:sldId id="308" r:id="rId18"/>
    <p:sldId id="354" r:id="rId19"/>
    <p:sldId id="309" r:id="rId20"/>
    <p:sldId id="341" r:id="rId21"/>
    <p:sldId id="310" r:id="rId22"/>
    <p:sldId id="342" r:id="rId23"/>
    <p:sldId id="356" r:id="rId24"/>
    <p:sldId id="311" r:id="rId25"/>
    <p:sldId id="313" r:id="rId26"/>
    <p:sldId id="290" r:id="rId27"/>
    <p:sldId id="353" r:id="rId28"/>
  </p:sldIdLst>
  <p:sldSz cx="9906000" cy="6858000" type="A4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15000"/>
      </a:spcBef>
      <a:spcAft>
        <a:spcPct val="15000"/>
      </a:spcAft>
      <a:buClr>
        <a:schemeClr val="accent1"/>
      </a:buClr>
      <a:defRPr kern="1200">
        <a:solidFill>
          <a:schemeClr val="tx1"/>
        </a:solidFill>
        <a:latin typeface="Nokia Sans Wide" pitchFamily="34" charset="0"/>
        <a:ea typeface="+mn-ea"/>
        <a:cs typeface="+mn-cs"/>
      </a:defRPr>
    </a:lvl1pPr>
    <a:lvl2pPr marL="457200" algn="l" rtl="0" eaLnBrk="0" fontAlgn="base" hangingPunct="0">
      <a:spcBef>
        <a:spcPct val="15000"/>
      </a:spcBef>
      <a:spcAft>
        <a:spcPct val="15000"/>
      </a:spcAft>
      <a:buClr>
        <a:schemeClr val="accent1"/>
      </a:buClr>
      <a:defRPr kern="1200">
        <a:solidFill>
          <a:schemeClr val="tx1"/>
        </a:solidFill>
        <a:latin typeface="Nokia Sans Wide" pitchFamily="34" charset="0"/>
        <a:ea typeface="+mn-ea"/>
        <a:cs typeface="+mn-cs"/>
      </a:defRPr>
    </a:lvl2pPr>
    <a:lvl3pPr marL="914400" algn="l" rtl="0" eaLnBrk="0" fontAlgn="base" hangingPunct="0">
      <a:spcBef>
        <a:spcPct val="15000"/>
      </a:spcBef>
      <a:spcAft>
        <a:spcPct val="15000"/>
      </a:spcAft>
      <a:buClr>
        <a:schemeClr val="accent1"/>
      </a:buClr>
      <a:defRPr kern="1200">
        <a:solidFill>
          <a:schemeClr val="tx1"/>
        </a:solidFill>
        <a:latin typeface="Nokia Sans Wide" pitchFamily="34" charset="0"/>
        <a:ea typeface="+mn-ea"/>
        <a:cs typeface="+mn-cs"/>
      </a:defRPr>
    </a:lvl3pPr>
    <a:lvl4pPr marL="1371600" algn="l" rtl="0" eaLnBrk="0" fontAlgn="base" hangingPunct="0">
      <a:spcBef>
        <a:spcPct val="15000"/>
      </a:spcBef>
      <a:spcAft>
        <a:spcPct val="15000"/>
      </a:spcAft>
      <a:buClr>
        <a:schemeClr val="accent1"/>
      </a:buClr>
      <a:defRPr kern="1200">
        <a:solidFill>
          <a:schemeClr val="tx1"/>
        </a:solidFill>
        <a:latin typeface="Nokia Sans Wide" pitchFamily="34" charset="0"/>
        <a:ea typeface="+mn-ea"/>
        <a:cs typeface="+mn-cs"/>
      </a:defRPr>
    </a:lvl4pPr>
    <a:lvl5pPr marL="1828800" algn="l" rtl="0" eaLnBrk="0" fontAlgn="base" hangingPunct="0">
      <a:spcBef>
        <a:spcPct val="15000"/>
      </a:spcBef>
      <a:spcAft>
        <a:spcPct val="15000"/>
      </a:spcAft>
      <a:buClr>
        <a:schemeClr val="accent1"/>
      </a:buClr>
      <a:defRPr kern="1200">
        <a:solidFill>
          <a:schemeClr val="tx1"/>
        </a:solidFill>
        <a:latin typeface="Nokia Sans Wide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Nokia Sans Wide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Nokia Sans Wide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Nokia Sans Wide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Nokia Sans Wide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CC6600"/>
    <a:srgbClr val="35EB4B"/>
    <a:srgbClr val="47E13F"/>
    <a:srgbClr val="E40E62"/>
    <a:srgbClr val="0033CC"/>
    <a:srgbClr val="EBE9D8"/>
    <a:srgbClr val="FFE805"/>
    <a:srgbClr val="AFD4F0"/>
    <a:srgbClr val="024C1C"/>
    <a:srgbClr val="C0C0C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21217" autoAdjust="0"/>
    <p:restoredTop sz="89692" autoAdjust="0"/>
  </p:normalViewPr>
  <p:slideViewPr>
    <p:cSldViewPr snapToGrid="0">
      <p:cViewPr>
        <p:scale>
          <a:sx n="100" d="100"/>
          <a:sy n="100" d="100"/>
        </p:scale>
        <p:origin x="-616" y="-40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4" Type="http://schemas.openxmlformats.org/officeDocument/2006/relationships/image" Target="../media/image118.wmf"/><Relationship Id="rId5" Type="http://schemas.openxmlformats.org/officeDocument/2006/relationships/image" Target="../media/image119.wmf"/><Relationship Id="rId1" Type="http://schemas.openxmlformats.org/officeDocument/2006/relationships/image" Target="../media/image115.wmf"/><Relationship Id="rId2" Type="http://schemas.openxmlformats.org/officeDocument/2006/relationships/image" Target="../media/image11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4" Type="http://schemas.openxmlformats.org/officeDocument/2006/relationships/image" Target="../media/image119.wmf"/><Relationship Id="rId5" Type="http://schemas.openxmlformats.org/officeDocument/2006/relationships/image" Target="../media/image124.wmf"/><Relationship Id="rId1" Type="http://schemas.openxmlformats.org/officeDocument/2006/relationships/image" Target="../media/image121.wmf"/><Relationship Id="rId2" Type="http://schemas.openxmlformats.org/officeDocument/2006/relationships/image" Target="../media/image1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4" Type="http://schemas.openxmlformats.org/officeDocument/2006/relationships/image" Target="../media/image129.wmf"/><Relationship Id="rId5" Type="http://schemas.openxmlformats.org/officeDocument/2006/relationships/image" Target="../media/image130.wmf"/><Relationship Id="rId6" Type="http://schemas.openxmlformats.org/officeDocument/2006/relationships/image" Target="../media/image131.wmf"/><Relationship Id="rId7" Type="http://schemas.openxmlformats.org/officeDocument/2006/relationships/image" Target="../media/image132.wmf"/><Relationship Id="rId8" Type="http://schemas.openxmlformats.org/officeDocument/2006/relationships/image" Target="../media/image124.wmf"/><Relationship Id="rId9" Type="http://schemas.openxmlformats.org/officeDocument/2006/relationships/image" Target="../media/image133.wmf"/><Relationship Id="rId10" Type="http://schemas.openxmlformats.org/officeDocument/2006/relationships/image" Target="../media/image134.wmf"/><Relationship Id="rId1" Type="http://schemas.openxmlformats.org/officeDocument/2006/relationships/image" Target="../media/image126.wmf"/><Relationship Id="rId2" Type="http://schemas.openxmlformats.org/officeDocument/2006/relationships/image" Target="../media/image1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741" y="4574689"/>
            <a:ext cx="5361719" cy="43425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89312" tIns="43872" rIns="89312" bIns="438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8725" y="835025"/>
            <a:ext cx="4857750" cy="336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762000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762000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762000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762000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baseline="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z="800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baseline="0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05" name="Picture 13" descr="Brandmark Blue 55mm_for PowerPoint"/>
          <p:cNvPicPr>
            <a:picLocks noChangeAspect="1" noChangeArrowheads="1"/>
          </p:cNvPicPr>
          <p:nvPr/>
        </p:nvPicPr>
        <p:blipFill>
          <a:blip r:embed="rId2" cstate="print"/>
          <a:srcRect b="49091"/>
          <a:stretch>
            <a:fillRect/>
          </a:stretch>
        </p:blipFill>
        <p:spPr bwMode="auto">
          <a:xfrm>
            <a:off x="7451725" y="3154363"/>
            <a:ext cx="1982788" cy="355600"/>
          </a:xfrm>
          <a:prstGeom prst="rect">
            <a:avLst/>
          </a:prstGeom>
          <a:noFill/>
        </p:spPr>
      </p:pic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5738" y="1508127"/>
            <a:ext cx="7099300" cy="2168525"/>
          </a:xfrm>
        </p:spPr>
        <p:txBody>
          <a:bodyPr anchor="b"/>
          <a:lstStyle>
            <a:lvl1pPr>
              <a:defRPr sz="6000">
                <a:solidFill>
                  <a:srgbClr val="0033C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6850" y="4029075"/>
            <a:ext cx="7099300" cy="1752600"/>
          </a:xfrm>
        </p:spPr>
        <p:txBody>
          <a:bodyPr/>
          <a:lstStyle>
            <a:lvl1pPr marL="0" indent="0">
              <a:buFontTx/>
              <a:buNone/>
              <a:defRPr sz="2800" b="1">
                <a:solidFill>
                  <a:srgbClr val="0033CC"/>
                </a:solidFill>
                <a:latin typeface="Nokia Large" pitchFamily="-65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0607" name="Text Box 15"/>
          <p:cNvSpPr txBox="1">
            <a:spLocks noChangeArrowheads="1"/>
          </p:cNvSpPr>
          <p:nvPr/>
        </p:nvSpPr>
        <p:spPr bwMode="auto">
          <a:xfrm>
            <a:off x="214313" y="6273801"/>
            <a:ext cx="18415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>
                <a:solidFill>
                  <a:srgbClr val="363534"/>
                </a:solidFill>
              </a:rPr>
              <a:t>Nokia</a:t>
            </a:r>
            <a:r>
              <a:rPr lang="en-US" sz="1200">
                <a:solidFill>
                  <a:srgbClr val="363534"/>
                </a:solidFill>
              </a:rPr>
              <a:t> Research Center</a:t>
            </a:r>
          </a:p>
        </p:txBody>
      </p:sp>
      <p:sp>
        <p:nvSpPr>
          <p:cNvPr id="110608" name="Rectangle 1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363534"/>
                </a:solidFill>
              </a:defRPr>
            </a:lvl1pPr>
          </a:lstStyle>
          <a:p>
            <a:pPr>
              <a:defRPr/>
            </a:pPr>
            <a:fld id="{A53A5331-C028-4109-B318-077D93B0BB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0612" name="Picture 20" descr="ppt_final_latt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6563" y="4195765"/>
            <a:ext cx="4389437" cy="26622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5875EB-488F-48B5-A73C-E6B96AADF4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151" y="1323975"/>
            <a:ext cx="4692650" cy="493553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323975"/>
            <a:ext cx="4694238" cy="493553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28652" y="6524626"/>
            <a:ext cx="1325563" cy="1905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Company Confidential</a:t>
            </a:r>
            <a:endParaRPr lang="en-US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DE70C-D3C8-450D-9A10-93F0D85900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mparison w/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151" y="1171575"/>
            <a:ext cx="465613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4151" y="1811335"/>
            <a:ext cx="4656138" cy="44481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7" y="1171575"/>
            <a:ext cx="4689474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7" y="1811335"/>
            <a:ext cx="4689474" cy="44481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28652" y="6524626"/>
            <a:ext cx="1325563" cy="1905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Company Confidential</a:t>
            </a:r>
            <a:endParaRPr lang="en-US" noProof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9B42AE-522A-4A97-9D31-0C23E0C487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4151" y="2"/>
            <a:ext cx="9537700" cy="11287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28652" y="6524626"/>
            <a:ext cx="1325563" cy="1905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Company Confidential</a:t>
            </a:r>
            <a:endParaRPr lang="en-US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0B2952-3C8D-4CD0-8CEE-249C1745B2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28652" y="6524626"/>
            <a:ext cx="1325563" cy="1905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Company Confidential</a:t>
            </a:r>
            <a:endParaRPr lang="en-US" noProof="1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AACE3E-16FE-4B38-8504-0C9FC9288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382000" y="6324600"/>
            <a:ext cx="1279524" cy="366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okia Sans Wide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ED36CF7-6EC4-4835-8764-5CCAEEC398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5738" y="1508127"/>
            <a:ext cx="7099300" cy="2168525"/>
          </a:xfrm>
        </p:spPr>
        <p:txBody>
          <a:bodyPr anchor="b"/>
          <a:lstStyle>
            <a:lvl1pPr>
              <a:defRPr sz="6000">
                <a:solidFill>
                  <a:srgbClr val="0033C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20" descr="ppt_final_latti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6563" y="4195765"/>
            <a:ext cx="4389437" cy="26622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, Sub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51" y="2"/>
            <a:ext cx="9537700" cy="11287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ED36CF7-6EC4-4835-8764-5CCAEEC398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84151" y="774703"/>
            <a:ext cx="9540876" cy="388937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rgbClr val="36353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sub-title</a:t>
            </a:r>
          </a:p>
        </p:txBody>
      </p:sp>
    </p:spTree>
  </p:cSld>
  <p:clrMapOvr>
    <a:masterClrMapping/>
  </p:clrMapOvr>
  <p:transition/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mparison w/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151" y="1323975"/>
            <a:ext cx="4692650" cy="493553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323975"/>
            <a:ext cx="4694238" cy="493553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ED36CF7-6EC4-4835-8764-5CCAEEC398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84151" y="774703"/>
            <a:ext cx="9540876" cy="388937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rgbClr val="36353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sub-title</a:t>
            </a:r>
          </a:p>
        </p:txBody>
      </p:sp>
    </p:spTree>
  </p:cSld>
  <p:clrMapOvr>
    <a:masterClrMapping/>
  </p:clrMapOvr>
  <p:transition/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4151" y="2"/>
            <a:ext cx="95377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4150" y="1323975"/>
            <a:ext cx="9539288" cy="4935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Nokia PowerPoint 2009 Template, A4 </a:t>
            </a:r>
            <a:br>
              <a:rPr lang="en-US" dirty="0"/>
            </a:br>
            <a:r>
              <a:rPr lang="en-US" dirty="0"/>
              <a:t>Title font: Nokia Large bold 32 pt</a:t>
            </a:r>
            <a:br>
              <a:rPr lang="en-US" dirty="0"/>
            </a:br>
            <a:r>
              <a:rPr lang="en-US" dirty="0"/>
              <a:t>Copy font: Nokia Sans Wide 20 pt (regular, bold or italic)</a:t>
            </a:r>
          </a:p>
          <a:p>
            <a:pPr lvl="0"/>
            <a:r>
              <a:rPr lang="en-US" dirty="0"/>
              <a:t>1st Level Bullet</a:t>
            </a:r>
          </a:p>
          <a:p>
            <a:pPr lvl="1"/>
            <a:r>
              <a:rPr lang="en-US" dirty="0"/>
              <a:t>2nd Level Bullet (size: 18 pt)</a:t>
            </a:r>
          </a:p>
          <a:p>
            <a:pPr lvl="2"/>
            <a:r>
              <a:rPr lang="en-US" dirty="0"/>
              <a:t>3rd Level Bullet (size: 16 pt)</a:t>
            </a:r>
          </a:p>
          <a:p>
            <a:pPr lvl="3"/>
            <a:r>
              <a:rPr lang="en-US" dirty="0"/>
              <a:t>4th Level Bullet (size: 14 pt)</a:t>
            </a:r>
          </a:p>
          <a:p>
            <a:pPr lvl="0"/>
            <a:r>
              <a:rPr lang="en-US" dirty="0"/>
              <a:t>Nokia PowerPoint presentations should always be marked with the appropriate level of confidentiality: Company Confidential (default), Confidential or Secret. More info from Corporate Security web.</a:t>
            </a: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214313" y="6273801"/>
            <a:ext cx="18415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/>
              <a:t>Nokia</a:t>
            </a:r>
            <a:r>
              <a:rPr lang="en-US" sz="1200" dirty="0"/>
              <a:t> Research Center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8156577" y="6111877"/>
            <a:ext cx="1468438" cy="466725"/>
            <a:chOff x="5138" y="3850"/>
            <a:chExt cx="925" cy="294"/>
          </a:xfrm>
        </p:grpSpPr>
        <p:pic>
          <p:nvPicPr>
            <p:cNvPr id="109576" name="Picture 8" descr="Logotype_RGB_33mm300dpi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314" y="4025"/>
              <a:ext cx="749" cy="119"/>
            </a:xfrm>
            <a:prstGeom prst="rect">
              <a:avLst/>
            </a:prstGeom>
            <a:noFill/>
          </p:spPr>
        </p:pic>
        <p:sp>
          <p:nvSpPr>
            <p:cNvPr id="109577" name="Rectangle 9"/>
            <p:cNvSpPr>
              <a:spLocks noChangeArrowheads="1"/>
            </p:cNvSpPr>
            <p:nvPr userDrawn="1"/>
          </p:nvSpPr>
          <p:spPr bwMode="auto">
            <a:xfrm>
              <a:off x="5138" y="3850"/>
              <a:ext cx="115" cy="231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109586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5900" y="6524627"/>
            <a:ext cx="401638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buClrTx/>
              <a:defRPr sz="800"/>
            </a:lvl1pPr>
          </a:lstStyle>
          <a:p>
            <a:pPr>
              <a:defRPr/>
            </a:pPr>
            <a:fld id="{5ED36CF7-6EC4-4835-8764-5CCAEEC398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transition>
    <p:wipe dir="d"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Nokia Large" pitchFamily="-65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Nokia Large" pitchFamily="-65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Nokia Large" pitchFamily="-65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Nokia Large" pitchFamily="-65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Nokia Large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Nokia Large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Nokia Large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Nokia Large" pitchFamily="-65" charset="0"/>
        </a:defRPr>
      </a:lvl9pPr>
    </p:titleStyle>
    <p:bodyStyle>
      <a:lvl1pPr marL="192088" indent="-192088" algn="l" defTabSz="762000" rtl="0" eaLnBrk="1" fontAlgn="base" hangingPunct="1">
        <a:spcBef>
          <a:spcPct val="15000"/>
        </a:spcBef>
        <a:spcAft>
          <a:spcPct val="1500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6750" indent="-195263" algn="l" defTabSz="762000" rtl="0" eaLnBrk="1" fontAlgn="base" hangingPunct="1">
        <a:spcBef>
          <a:spcPct val="15000"/>
        </a:spcBef>
        <a:spcAft>
          <a:spcPct val="1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7763" indent="-195263" algn="l" defTabSz="762000" rtl="0" eaLnBrk="1" fontAlgn="base" hangingPunct="1">
        <a:spcBef>
          <a:spcPct val="15000"/>
        </a:spcBef>
        <a:spcAft>
          <a:spcPct val="15000"/>
        </a:spcAft>
        <a:buClr>
          <a:schemeClr val="tx2"/>
        </a:buClr>
        <a:buChar char="•"/>
        <a:defRPr sz="1800">
          <a:solidFill>
            <a:schemeClr val="tx1"/>
          </a:solidFill>
          <a:latin typeface="+mn-lt"/>
          <a:ea typeface="ＭＳ Ｐゴシック" pitchFamily="-65" charset="-128"/>
        </a:defRPr>
      </a:lvl3pPr>
      <a:lvl4pPr marL="1712913" indent="-185738" algn="l" defTabSz="762000" rtl="0" eaLnBrk="1" fontAlgn="base" hangingPunct="1">
        <a:spcBef>
          <a:spcPct val="15000"/>
        </a:spcBef>
        <a:spcAft>
          <a:spcPct val="1500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ea typeface="ＭＳ Ｐゴシック" pitchFamily="-65" charset="-128"/>
        </a:defRPr>
      </a:lvl4pPr>
      <a:lvl5pPr marL="2193925" indent="-188913" algn="l" defTabSz="762000" rtl="0" eaLnBrk="1" fontAlgn="base" hangingPunct="1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651125" indent="-188913" algn="l" defTabSz="762000" rtl="0" eaLnBrk="1" fontAlgn="base" hangingPunct="1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6pPr>
      <a:lvl7pPr marL="3108325" indent="-188913" algn="l" defTabSz="762000" rtl="0" eaLnBrk="1" fontAlgn="base" hangingPunct="1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7pPr>
      <a:lvl8pPr marL="3565525" indent="-188913" algn="l" defTabSz="762000" rtl="0" eaLnBrk="1" fontAlgn="base" hangingPunct="1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8pPr>
      <a:lvl9pPr marL="4022725" indent="-188913" algn="l" defTabSz="762000" rtl="0" eaLnBrk="1" fontAlgn="base" hangingPunct="1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20" Type="http://schemas.openxmlformats.org/officeDocument/2006/relationships/image" Target="../media/image21.jpeg"/><Relationship Id="rId21" Type="http://schemas.openxmlformats.org/officeDocument/2006/relationships/image" Target="../media/image22.jpeg"/><Relationship Id="rId22" Type="http://schemas.openxmlformats.org/officeDocument/2006/relationships/image" Target="../media/image23.jpeg"/><Relationship Id="rId23" Type="http://schemas.openxmlformats.org/officeDocument/2006/relationships/image" Target="../media/image24.jpeg"/><Relationship Id="rId24" Type="http://schemas.openxmlformats.org/officeDocument/2006/relationships/image" Target="../media/image25.jpeg"/><Relationship Id="rId25" Type="http://schemas.openxmlformats.org/officeDocument/2006/relationships/hyperlink" Target="http://store.ovi.com/content/51491" TargetMode="External"/><Relationship Id="rId26" Type="http://schemas.openxmlformats.org/officeDocument/2006/relationships/image" Target="../media/image26.emf"/><Relationship Id="rId10" Type="http://schemas.openxmlformats.org/officeDocument/2006/relationships/image" Target="../media/image11.jpeg"/><Relationship Id="rId11" Type="http://schemas.openxmlformats.org/officeDocument/2006/relationships/image" Target="../media/image12.jpeg"/><Relationship Id="rId12" Type="http://schemas.openxmlformats.org/officeDocument/2006/relationships/image" Target="../media/image13.jpeg"/><Relationship Id="rId13" Type="http://schemas.openxmlformats.org/officeDocument/2006/relationships/image" Target="../media/image14.jpeg"/><Relationship Id="rId14" Type="http://schemas.openxmlformats.org/officeDocument/2006/relationships/image" Target="../media/image15.jpeg"/><Relationship Id="rId15" Type="http://schemas.openxmlformats.org/officeDocument/2006/relationships/image" Target="../media/image16.jpeg"/><Relationship Id="rId16" Type="http://schemas.openxmlformats.org/officeDocument/2006/relationships/image" Target="../media/image17.jpeg"/><Relationship Id="rId17" Type="http://schemas.openxmlformats.org/officeDocument/2006/relationships/image" Target="../media/image18.jpeg"/><Relationship Id="rId18" Type="http://schemas.openxmlformats.org/officeDocument/2006/relationships/image" Target="../media/image19.jpeg"/><Relationship Id="rId19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jpeg"/><Relationship Id="rId20" Type="http://schemas.openxmlformats.org/officeDocument/2006/relationships/image" Target="../media/image91.jpeg"/><Relationship Id="rId21" Type="http://schemas.openxmlformats.org/officeDocument/2006/relationships/image" Target="../media/image92.jpeg"/><Relationship Id="rId22" Type="http://schemas.openxmlformats.org/officeDocument/2006/relationships/image" Target="../media/image93.jpeg"/><Relationship Id="rId23" Type="http://schemas.openxmlformats.org/officeDocument/2006/relationships/image" Target="../media/image94.jpeg"/><Relationship Id="rId24" Type="http://schemas.openxmlformats.org/officeDocument/2006/relationships/image" Target="../media/image95.jpeg"/><Relationship Id="rId10" Type="http://schemas.openxmlformats.org/officeDocument/2006/relationships/image" Target="../media/image86.jpeg"/><Relationship Id="rId11" Type="http://schemas.openxmlformats.org/officeDocument/2006/relationships/image" Target="../media/image87.jpeg"/><Relationship Id="rId12" Type="http://schemas.openxmlformats.org/officeDocument/2006/relationships/oleObject" Target="../embeddings/Microsoft_Equation1.bin"/><Relationship Id="rId13" Type="http://schemas.openxmlformats.org/officeDocument/2006/relationships/oleObject" Target="../embeddings/Microsoft_Equation2.bin"/><Relationship Id="rId14" Type="http://schemas.openxmlformats.org/officeDocument/2006/relationships/oleObject" Target="../embeddings/Microsoft_Equation3.bin"/><Relationship Id="rId15" Type="http://schemas.openxmlformats.org/officeDocument/2006/relationships/oleObject" Target="../embeddings/Microsoft_Equation4.bin"/><Relationship Id="rId16" Type="http://schemas.openxmlformats.org/officeDocument/2006/relationships/oleObject" Target="../embeddings/Microsoft_Equation5.bin"/><Relationship Id="rId17" Type="http://schemas.openxmlformats.org/officeDocument/2006/relationships/image" Target="../media/image89.jpeg"/><Relationship Id="rId18" Type="http://schemas.openxmlformats.org/officeDocument/2006/relationships/image" Target="../media/image88.jpeg"/><Relationship Id="rId19" Type="http://schemas.openxmlformats.org/officeDocument/2006/relationships/image" Target="../media/image9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8" Type="http://schemas.openxmlformats.org/officeDocument/2006/relationships/image" Target="../media/image84.jpe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jpeg"/><Relationship Id="rId1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0.jpeg"/><Relationship Id="rId4" Type="http://schemas.openxmlformats.org/officeDocument/2006/relationships/image" Target="../media/image78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0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jpeg"/><Relationship Id="rId20" Type="http://schemas.openxmlformats.org/officeDocument/2006/relationships/oleObject" Target="../embeddings/Microsoft_Equation6.bin"/><Relationship Id="rId21" Type="http://schemas.openxmlformats.org/officeDocument/2006/relationships/oleObject" Target="../embeddings/Microsoft_Equation7.bin"/><Relationship Id="rId22" Type="http://schemas.openxmlformats.org/officeDocument/2006/relationships/oleObject" Target="../embeddings/Microsoft_Equation8.bin"/><Relationship Id="rId23" Type="http://schemas.openxmlformats.org/officeDocument/2006/relationships/oleObject" Target="../embeddings/Microsoft_Equation9.bin"/><Relationship Id="rId24" Type="http://schemas.openxmlformats.org/officeDocument/2006/relationships/oleObject" Target="../embeddings/Microsoft_Equation10.bin"/><Relationship Id="rId10" Type="http://schemas.openxmlformats.org/officeDocument/2006/relationships/image" Target="../media/image86.jpeg"/><Relationship Id="rId11" Type="http://schemas.openxmlformats.org/officeDocument/2006/relationships/image" Target="../media/image87.jpeg"/><Relationship Id="rId12" Type="http://schemas.openxmlformats.org/officeDocument/2006/relationships/image" Target="../media/image88.jpeg"/><Relationship Id="rId13" Type="http://schemas.openxmlformats.org/officeDocument/2006/relationships/image" Target="../media/image89.jpeg"/><Relationship Id="rId14" Type="http://schemas.openxmlformats.org/officeDocument/2006/relationships/image" Target="../media/image90.jpeg"/><Relationship Id="rId15" Type="http://schemas.openxmlformats.org/officeDocument/2006/relationships/image" Target="../media/image91.jpeg"/><Relationship Id="rId16" Type="http://schemas.openxmlformats.org/officeDocument/2006/relationships/image" Target="../media/image92.jpeg"/><Relationship Id="rId17" Type="http://schemas.openxmlformats.org/officeDocument/2006/relationships/image" Target="../media/image93.jpeg"/><Relationship Id="rId18" Type="http://schemas.openxmlformats.org/officeDocument/2006/relationships/image" Target="../media/image94.jpeg"/><Relationship Id="rId19" Type="http://schemas.openxmlformats.org/officeDocument/2006/relationships/image" Target="../media/image95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8" Type="http://schemas.openxmlformats.org/officeDocument/2006/relationships/image" Target="../media/image84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jpeg"/><Relationship Id="rId12" Type="http://schemas.openxmlformats.org/officeDocument/2006/relationships/image" Target="../media/image125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8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9" Type="http://schemas.openxmlformats.org/officeDocument/2006/relationships/image" Target="../media/image40.jpeg"/><Relationship Id="rId10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jpeg"/><Relationship Id="rId20" Type="http://schemas.openxmlformats.org/officeDocument/2006/relationships/oleObject" Target="../embeddings/Microsoft_Equation11.bin"/><Relationship Id="rId21" Type="http://schemas.openxmlformats.org/officeDocument/2006/relationships/oleObject" Target="../embeddings/Microsoft_Equation12.bin"/><Relationship Id="rId22" Type="http://schemas.openxmlformats.org/officeDocument/2006/relationships/oleObject" Target="../embeddings/Microsoft_Equation13.bin"/><Relationship Id="rId23" Type="http://schemas.openxmlformats.org/officeDocument/2006/relationships/oleObject" Target="../embeddings/Microsoft_Equation14.bin"/><Relationship Id="rId24" Type="http://schemas.openxmlformats.org/officeDocument/2006/relationships/oleObject" Target="../embeddings/Microsoft_Equation15.bin"/><Relationship Id="rId25" Type="http://schemas.openxmlformats.org/officeDocument/2006/relationships/oleObject" Target="../embeddings/Microsoft_Equation16.bin"/><Relationship Id="rId26" Type="http://schemas.openxmlformats.org/officeDocument/2006/relationships/oleObject" Target="../embeddings/Microsoft_Equation17.bin"/><Relationship Id="rId27" Type="http://schemas.openxmlformats.org/officeDocument/2006/relationships/oleObject" Target="../embeddings/Microsoft_Equation18.bin"/><Relationship Id="rId28" Type="http://schemas.openxmlformats.org/officeDocument/2006/relationships/oleObject" Target="../embeddings/Microsoft_Equation19.bin"/><Relationship Id="rId29" Type="http://schemas.openxmlformats.org/officeDocument/2006/relationships/oleObject" Target="../embeddings/Microsoft_Equation20.bin"/><Relationship Id="rId10" Type="http://schemas.openxmlformats.org/officeDocument/2006/relationships/image" Target="../media/image86.jpeg"/><Relationship Id="rId11" Type="http://schemas.openxmlformats.org/officeDocument/2006/relationships/image" Target="../media/image87.jpeg"/><Relationship Id="rId12" Type="http://schemas.openxmlformats.org/officeDocument/2006/relationships/image" Target="../media/image88.jpeg"/><Relationship Id="rId13" Type="http://schemas.openxmlformats.org/officeDocument/2006/relationships/image" Target="../media/image89.jpeg"/><Relationship Id="rId14" Type="http://schemas.openxmlformats.org/officeDocument/2006/relationships/image" Target="../media/image90.jpeg"/><Relationship Id="rId15" Type="http://schemas.openxmlformats.org/officeDocument/2006/relationships/image" Target="../media/image91.jpeg"/><Relationship Id="rId16" Type="http://schemas.openxmlformats.org/officeDocument/2006/relationships/image" Target="../media/image92.jpeg"/><Relationship Id="rId17" Type="http://schemas.openxmlformats.org/officeDocument/2006/relationships/image" Target="../media/image93.jpeg"/><Relationship Id="rId18" Type="http://schemas.openxmlformats.org/officeDocument/2006/relationships/image" Target="../media/image94.jpeg"/><Relationship Id="rId19" Type="http://schemas.openxmlformats.org/officeDocument/2006/relationships/image" Target="../media/image95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8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jpeg"/><Relationship Id="rId12" Type="http://schemas.openxmlformats.org/officeDocument/2006/relationships/image" Target="../media/image135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8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9" Type="http://schemas.openxmlformats.org/officeDocument/2006/relationships/image" Target="../media/image40.jpeg"/><Relationship Id="rId10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5.jpeg"/><Relationship Id="rId5" Type="http://schemas.openxmlformats.org/officeDocument/2006/relationships/image" Target="../media/image135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4" Type="http://schemas.openxmlformats.org/officeDocument/2006/relationships/image" Target="../media/image137.jpeg"/><Relationship Id="rId5" Type="http://schemas.openxmlformats.org/officeDocument/2006/relationships/image" Target="../media/image138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4" Type="http://schemas.openxmlformats.org/officeDocument/2006/relationships/image" Target="../media/image140.jpeg"/><Relationship Id="rId5" Type="http://schemas.openxmlformats.org/officeDocument/2006/relationships/image" Target="../media/image141.jpeg"/><Relationship Id="rId6" Type="http://schemas.openxmlformats.org/officeDocument/2006/relationships/image" Target="../media/image142.jpeg"/><Relationship Id="rId7" Type="http://schemas.openxmlformats.org/officeDocument/2006/relationships/image" Target="../media/image143.jpeg"/><Relationship Id="rId8" Type="http://schemas.openxmlformats.org/officeDocument/2006/relationships/image" Target="../media/image144.jpeg"/><Relationship Id="rId9" Type="http://schemas.openxmlformats.org/officeDocument/2006/relationships/image" Target="../media/image145.jpeg"/><Relationship Id="rId10" Type="http://schemas.openxmlformats.org/officeDocument/2006/relationships/image" Target="../media/image14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5.jpeg"/><Relationship Id="rId12" Type="http://schemas.openxmlformats.org/officeDocument/2006/relationships/image" Target="../media/image15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7.jpeg"/><Relationship Id="rId4" Type="http://schemas.openxmlformats.org/officeDocument/2006/relationships/image" Target="../media/image148.jpeg"/><Relationship Id="rId5" Type="http://schemas.openxmlformats.org/officeDocument/2006/relationships/image" Target="../media/image149.jpeg"/><Relationship Id="rId6" Type="http://schemas.openxmlformats.org/officeDocument/2006/relationships/image" Target="../media/image150.jpeg"/><Relationship Id="rId7" Type="http://schemas.openxmlformats.org/officeDocument/2006/relationships/image" Target="../media/image151.jpeg"/><Relationship Id="rId8" Type="http://schemas.openxmlformats.org/officeDocument/2006/relationships/image" Target="../media/image152.jpeg"/><Relationship Id="rId9" Type="http://schemas.openxmlformats.org/officeDocument/2006/relationships/image" Target="../media/image153.jpeg"/><Relationship Id="rId10" Type="http://schemas.openxmlformats.org/officeDocument/2006/relationships/image" Target="../media/image154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3.jpeg"/><Relationship Id="rId20" Type="http://schemas.openxmlformats.org/officeDocument/2006/relationships/image" Target="../media/image174.jpeg"/><Relationship Id="rId21" Type="http://schemas.openxmlformats.org/officeDocument/2006/relationships/image" Target="../media/image175.jpeg"/><Relationship Id="rId22" Type="http://schemas.openxmlformats.org/officeDocument/2006/relationships/image" Target="../media/image176.jpeg"/><Relationship Id="rId23" Type="http://schemas.openxmlformats.org/officeDocument/2006/relationships/image" Target="../media/image177.jpeg"/><Relationship Id="rId24" Type="http://schemas.openxmlformats.org/officeDocument/2006/relationships/image" Target="../media/image178.jpeg"/><Relationship Id="rId25" Type="http://schemas.openxmlformats.org/officeDocument/2006/relationships/image" Target="../media/image179.jpeg"/><Relationship Id="rId26" Type="http://schemas.openxmlformats.org/officeDocument/2006/relationships/image" Target="../media/image180.jpeg"/><Relationship Id="rId10" Type="http://schemas.openxmlformats.org/officeDocument/2006/relationships/image" Target="../media/image164.jpeg"/><Relationship Id="rId11" Type="http://schemas.openxmlformats.org/officeDocument/2006/relationships/image" Target="../media/image165.jpeg"/><Relationship Id="rId12" Type="http://schemas.openxmlformats.org/officeDocument/2006/relationships/image" Target="../media/image166.jpeg"/><Relationship Id="rId13" Type="http://schemas.openxmlformats.org/officeDocument/2006/relationships/image" Target="../media/image167.jpeg"/><Relationship Id="rId14" Type="http://schemas.openxmlformats.org/officeDocument/2006/relationships/image" Target="../media/image168.jpeg"/><Relationship Id="rId15" Type="http://schemas.openxmlformats.org/officeDocument/2006/relationships/image" Target="../media/image169.jpeg"/><Relationship Id="rId16" Type="http://schemas.openxmlformats.org/officeDocument/2006/relationships/image" Target="../media/image170.jpeg"/><Relationship Id="rId17" Type="http://schemas.openxmlformats.org/officeDocument/2006/relationships/image" Target="../media/image171.jpeg"/><Relationship Id="rId18" Type="http://schemas.openxmlformats.org/officeDocument/2006/relationships/image" Target="../media/image172.jpeg"/><Relationship Id="rId19" Type="http://schemas.openxmlformats.org/officeDocument/2006/relationships/image" Target="../media/image173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7.jpeg"/><Relationship Id="rId4" Type="http://schemas.openxmlformats.org/officeDocument/2006/relationships/image" Target="../media/image158.jpeg"/><Relationship Id="rId5" Type="http://schemas.openxmlformats.org/officeDocument/2006/relationships/image" Target="../media/image159.jpeg"/><Relationship Id="rId6" Type="http://schemas.openxmlformats.org/officeDocument/2006/relationships/image" Target="../media/image160.jpeg"/><Relationship Id="rId7" Type="http://schemas.openxmlformats.org/officeDocument/2006/relationships/image" Target="../media/image161.jpeg"/><Relationship Id="rId8" Type="http://schemas.openxmlformats.org/officeDocument/2006/relationships/image" Target="../media/image162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7.jpeg"/><Relationship Id="rId20" Type="http://schemas.openxmlformats.org/officeDocument/2006/relationships/image" Target="../media/image198.jpeg"/><Relationship Id="rId21" Type="http://schemas.openxmlformats.org/officeDocument/2006/relationships/image" Target="../media/image199.jpeg"/><Relationship Id="rId22" Type="http://schemas.openxmlformats.org/officeDocument/2006/relationships/image" Target="../media/image200.jpeg"/><Relationship Id="rId23" Type="http://schemas.openxmlformats.org/officeDocument/2006/relationships/image" Target="../media/image201.jpeg"/><Relationship Id="rId10" Type="http://schemas.openxmlformats.org/officeDocument/2006/relationships/image" Target="../media/image188.jpeg"/><Relationship Id="rId11" Type="http://schemas.openxmlformats.org/officeDocument/2006/relationships/image" Target="../media/image189.jpeg"/><Relationship Id="rId12" Type="http://schemas.openxmlformats.org/officeDocument/2006/relationships/image" Target="../media/image190.jpeg"/><Relationship Id="rId13" Type="http://schemas.openxmlformats.org/officeDocument/2006/relationships/image" Target="../media/image191.jpeg"/><Relationship Id="rId14" Type="http://schemas.openxmlformats.org/officeDocument/2006/relationships/image" Target="../media/image192.jpeg"/><Relationship Id="rId15" Type="http://schemas.openxmlformats.org/officeDocument/2006/relationships/image" Target="../media/image193.jpeg"/><Relationship Id="rId16" Type="http://schemas.openxmlformats.org/officeDocument/2006/relationships/image" Target="../media/image194.jpeg"/><Relationship Id="rId17" Type="http://schemas.openxmlformats.org/officeDocument/2006/relationships/image" Target="../media/image195.jpeg"/><Relationship Id="rId18" Type="http://schemas.openxmlformats.org/officeDocument/2006/relationships/image" Target="../media/image196.jpeg"/><Relationship Id="rId19" Type="http://schemas.openxmlformats.org/officeDocument/2006/relationships/image" Target="../media/image197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1.jpeg"/><Relationship Id="rId4" Type="http://schemas.openxmlformats.org/officeDocument/2006/relationships/image" Target="../media/image182.jpeg"/><Relationship Id="rId5" Type="http://schemas.openxmlformats.org/officeDocument/2006/relationships/image" Target="../media/image183.jpeg"/><Relationship Id="rId6" Type="http://schemas.openxmlformats.org/officeDocument/2006/relationships/image" Target="../media/image184.jpeg"/><Relationship Id="rId7" Type="http://schemas.openxmlformats.org/officeDocument/2006/relationships/image" Target="../media/image185.jpeg"/><Relationship Id="rId8" Type="http://schemas.openxmlformats.org/officeDocument/2006/relationships/image" Target="../media/image1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4" Type="http://schemas.openxmlformats.org/officeDocument/2006/relationships/image" Target="../media/image203.jpeg"/><Relationship Id="rId5" Type="http://schemas.openxmlformats.org/officeDocument/2006/relationships/image" Target="../media/image204.jpeg"/><Relationship Id="rId6" Type="http://schemas.openxmlformats.org/officeDocument/2006/relationships/image" Target="../media/image205.jpeg"/><Relationship Id="rId7" Type="http://schemas.openxmlformats.org/officeDocument/2006/relationships/image" Target="../media/image206.jpeg"/><Relationship Id="rId8" Type="http://schemas.openxmlformats.org/officeDocument/2006/relationships/image" Target="../media/image207.jpeg"/><Relationship Id="rId9" Type="http://schemas.openxmlformats.org/officeDocument/2006/relationships/image" Target="../media/image208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9.jpeg"/><Relationship Id="rId14" Type="http://schemas.openxmlformats.org/officeDocument/2006/relationships/image" Target="../media/image220.jpeg"/><Relationship Id="rId15" Type="http://schemas.openxmlformats.org/officeDocument/2006/relationships/image" Target="../media/image221.jpeg"/><Relationship Id="rId16" Type="http://schemas.openxmlformats.org/officeDocument/2006/relationships/image" Target="../media/image222.jpeg"/><Relationship Id="rId17" Type="http://schemas.openxmlformats.org/officeDocument/2006/relationships/image" Target="../media/image223.jpeg"/><Relationship Id="rId18" Type="http://schemas.openxmlformats.org/officeDocument/2006/relationships/image" Target="../media/image224.jpeg"/><Relationship Id="rId19" Type="http://schemas.openxmlformats.org/officeDocument/2006/relationships/image" Target="../media/image225.jpeg"/><Relationship Id="rId50" Type="http://schemas.openxmlformats.org/officeDocument/2006/relationships/image" Target="../media/image256.jpeg"/><Relationship Id="rId51" Type="http://schemas.openxmlformats.org/officeDocument/2006/relationships/image" Target="../media/image257.jpeg"/><Relationship Id="rId52" Type="http://schemas.openxmlformats.org/officeDocument/2006/relationships/image" Target="../media/image258.jpeg"/><Relationship Id="rId53" Type="http://schemas.openxmlformats.org/officeDocument/2006/relationships/image" Target="../media/image259.jpeg"/><Relationship Id="rId54" Type="http://schemas.openxmlformats.org/officeDocument/2006/relationships/image" Target="../media/image260.jpeg"/><Relationship Id="rId55" Type="http://schemas.openxmlformats.org/officeDocument/2006/relationships/image" Target="../media/image261.jpeg"/><Relationship Id="rId40" Type="http://schemas.openxmlformats.org/officeDocument/2006/relationships/image" Target="../media/image246.jpeg"/><Relationship Id="rId41" Type="http://schemas.openxmlformats.org/officeDocument/2006/relationships/image" Target="../media/image247.jpeg"/><Relationship Id="rId42" Type="http://schemas.openxmlformats.org/officeDocument/2006/relationships/image" Target="../media/image248.jpeg"/><Relationship Id="rId43" Type="http://schemas.openxmlformats.org/officeDocument/2006/relationships/image" Target="../media/image249.jpeg"/><Relationship Id="rId44" Type="http://schemas.openxmlformats.org/officeDocument/2006/relationships/image" Target="../media/image250.jpeg"/><Relationship Id="rId45" Type="http://schemas.openxmlformats.org/officeDocument/2006/relationships/image" Target="../media/image251.jpeg"/><Relationship Id="rId46" Type="http://schemas.openxmlformats.org/officeDocument/2006/relationships/image" Target="../media/image252.jpeg"/><Relationship Id="rId47" Type="http://schemas.openxmlformats.org/officeDocument/2006/relationships/image" Target="../media/image253.jpeg"/><Relationship Id="rId48" Type="http://schemas.openxmlformats.org/officeDocument/2006/relationships/image" Target="../media/image254.jpeg"/><Relationship Id="rId49" Type="http://schemas.openxmlformats.org/officeDocument/2006/relationships/image" Target="../media/image255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9.jpeg"/><Relationship Id="rId4" Type="http://schemas.openxmlformats.org/officeDocument/2006/relationships/image" Target="../media/image210.jpeg"/><Relationship Id="rId5" Type="http://schemas.openxmlformats.org/officeDocument/2006/relationships/image" Target="../media/image211.jpeg"/><Relationship Id="rId6" Type="http://schemas.openxmlformats.org/officeDocument/2006/relationships/image" Target="../media/image212.jpeg"/><Relationship Id="rId7" Type="http://schemas.openxmlformats.org/officeDocument/2006/relationships/image" Target="../media/image213.jpeg"/><Relationship Id="rId8" Type="http://schemas.openxmlformats.org/officeDocument/2006/relationships/image" Target="../media/image214.jpeg"/><Relationship Id="rId9" Type="http://schemas.openxmlformats.org/officeDocument/2006/relationships/image" Target="../media/image215.jpeg"/><Relationship Id="rId30" Type="http://schemas.openxmlformats.org/officeDocument/2006/relationships/image" Target="../media/image236.jpeg"/><Relationship Id="rId31" Type="http://schemas.openxmlformats.org/officeDocument/2006/relationships/image" Target="../media/image237.jpeg"/><Relationship Id="rId32" Type="http://schemas.openxmlformats.org/officeDocument/2006/relationships/image" Target="../media/image238.jpeg"/><Relationship Id="rId33" Type="http://schemas.openxmlformats.org/officeDocument/2006/relationships/image" Target="../media/image239.jpeg"/><Relationship Id="rId34" Type="http://schemas.openxmlformats.org/officeDocument/2006/relationships/image" Target="../media/image240.jpeg"/><Relationship Id="rId35" Type="http://schemas.openxmlformats.org/officeDocument/2006/relationships/image" Target="../media/image241.jpeg"/><Relationship Id="rId36" Type="http://schemas.openxmlformats.org/officeDocument/2006/relationships/image" Target="../media/image242.jpeg"/><Relationship Id="rId37" Type="http://schemas.openxmlformats.org/officeDocument/2006/relationships/image" Target="../media/image243.jpeg"/><Relationship Id="rId38" Type="http://schemas.openxmlformats.org/officeDocument/2006/relationships/image" Target="../media/image244.jpeg"/><Relationship Id="rId39" Type="http://schemas.openxmlformats.org/officeDocument/2006/relationships/image" Target="../media/image245.jpeg"/><Relationship Id="rId20" Type="http://schemas.openxmlformats.org/officeDocument/2006/relationships/image" Target="../media/image226.jpeg"/><Relationship Id="rId21" Type="http://schemas.openxmlformats.org/officeDocument/2006/relationships/image" Target="../media/image227.jpeg"/><Relationship Id="rId22" Type="http://schemas.openxmlformats.org/officeDocument/2006/relationships/image" Target="../media/image228.jpeg"/><Relationship Id="rId23" Type="http://schemas.openxmlformats.org/officeDocument/2006/relationships/image" Target="../media/image229.jpeg"/><Relationship Id="rId24" Type="http://schemas.openxmlformats.org/officeDocument/2006/relationships/image" Target="../media/image230.jpeg"/><Relationship Id="rId25" Type="http://schemas.openxmlformats.org/officeDocument/2006/relationships/image" Target="../media/image231.jpeg"/><Relationship Id="rId26" Type="http://schemas.openxmlformats.org/officeDocument/2006/relationships/image" Target="../media/image232.jpeg"/><Relationship Id="rId27" Type="http://schemas.openxmlformats.org/officeDocument/2006/relationships/image" Target="../media/image233.jpeg"/><Relationship Id="rId28" Type="http://schemas.openxmlformats.org/officeDocument/2006/relationships/image" Target="../media/image234.jpeg"/><Relationship Id="rId29" Type="http://schemas.openxmlformats.org/officeDocument/2006/relationships/image" Target="../media/image235.jpeg"/><Relationship Id="rId10" Type="http://schemas.openxmlformats.org/officeDocument/2006/relationships/image" Target="../media/image216.jpeg"/><Relationship Id="rId11" Type="http://schemas.openxmlformats.org/officeDocument/2006/relationships/image" Target="../media/image217.jpeg"/><Relationship Id="rId12" Type="http://schemas.openxmlformats.org/officeDocument/2006/relationships/image" Target="../media/image2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4" Type="http://schemas.openxmlformats.org/officeDocument/2006/relationships/image" Target="../media/image263.jpeg"/><Relationship Id="rId5" Type="http://schemas.openxmlformats.org/officeDocument/2006/relationships/image" Target="../media/image264.jpeg"/><Relationship Id="rId6" Type="http://schemas.openxmlformats.org/officeDocument/2006/relationships/image" Target="../media/image265.jpeg"/><Relationship Id="rId7" Type="http://schemas.openxmlformats.org/officeDocument/2006/relationships/image" Target="../media/image266.jpeg"/><Relationship Id="rId8" Type="http://schemas.openxmlformats.org/officeDocument/2006/relationships/image" Target="../media/image267.jpeg"/><Relationship Id="rId9" Type="http://schemas.openxmlformats.org/officeDocument/2006/relationships/image" Target="../media/image268.jpeg"/><Relationship Id="rId10" Type="http://schemas.openxmlformats.org/officeDocument/2006/relationships/hyperlink" Target="http://store.ovi.com/content/51491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9" Type="http://schemas.openxmlformats.org/officeDocument/2006/relationships/image" Target="../media/image33.jpeg"/><Relationship Id="rId10" Type="http://schemas.openxmlformats.org/officeDocument/2006/relationships/image" Target="../media/image34.jpeg"/><Relationship Id="rId11" Type="http://schemas.openxmlformats.org/officeDocument/2006/relationships/hyperlink" Target="http://store.ovi.com/content/51491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2.jpeg"/><Relationship Id="rId21" Type="http://schemas.openxmlformats.org/officeDocument/2006/relationships/image" Target="../media/image53.jpeg"/><Relationship Id="rId22" Type="http://schemas.openxmlformats.org/officeDocument/2006/relationships/image" Target="../media/image54.jpeg"/><Relationship Id="rId23" Type="http://schemas.openxmlformats.org/officeDocument/2006/relationships/image" Target="../media/image55.jpeg"/><Relationship Id="rId24" Type="http://schemas.openxmlformats.org/officeDocument/2006/relationships/image" Target="../media/image56.jpeg"/><Relationship Id="rId25" Type="http://schemas.openxmlformats.org/officeDocument/2006/relationships/image" Target="../media/image57.jpeg"/><Relationship Id="rId26" Type="http://schemas.openxmlformats.org/officeDocument/2006/relationships/image" Target="../media/image58.jpeg"/><Relationship Id="rId27" Type="http://schemas.openxmlformats.org/officeDocument/2006/relationships/image" Target="../media/image59.jpeg"/><Relationship Id="rId28" Type="http://schemas.openxmlformats.org/officeDocument/2006/relationships/image" Target="../media/image60.jpeg"/><Relationship Id="rId29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30" Type="http://schemas.openxmlformats.org/officeDocument/2006/relationships/image" Target="../media/image62.jpeg"/><Relationship Id="rId31" Type="http://schemas.openxmlformats.org/officeDocument/2006/relationships/image" Target="../media/image63.jpeg"/><Relationship Id="rId32" Type="http://schemas.openxmlformats.org/officeDocument/2006/relationships/image" Target="../media/image64.jpeg"/><Relationship Id="rId9" Type="http://schemas.openxmlformats.org/officeDocument/2006/relationships/image" Target="../media/image41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33" Type="http://schemas.openxmlformats.org/officeDocument/2006/relationships/image" Target="../media/image65.jpeg"/><Relationship Id="rId34" Type="http://schemas.openxmlformats.org/officeDocument/2006/relationships/image" Target="../media/image66.jpeg"/><Relationship Id="rId35" Type="http://schemas.openxmlformats.org/officeDocument/2006/relationships/image" Target="../media/image67.jpeg"/><Relationship Id="rId36" Type="http://schemas.openxmlformats.org/officeDocument/2006/relationships/image" Target="../media/image68.jpeg"/><Relationship Id="rId10" Type="http://schemas.openxmlformats.org/officeDocument/2006/relationships/image" Target="../media/image42.jpeg"/><Relationship Id="rId11" Type="http://schemas.openxmlformats.org/officeDocument/2006/relationships/image" Target="../media/image43.jpeg"/><Relationship Id="rId12" Type="http://schemas.openxmlformats.org/officeDocument/2006/relationships/image" Target="../media/image44.jpeg"/><Relationship Id="rId13" Type="http://schemas.openxmlformats.org/officeDocument/2006/relationships/image" Target="../media/image45.jpeg"/><Relationship Id="rId14" Type="http://schemas.openxmlformats.org/officeDocument/2006/relationships/image" Target="../media/image46.jpeg"/><Relationship Id="rId15" Type="http://schemas.openxmlformats.org/officeDocument/2006/relationships/image" Target="../media/image47.jpeg"/><Relationship Id="rId16" Type="http://schemas.openxmlformats.org/officeDocument/2006/relationships/image" Target="../media/image48.jpeg"/><Relationship Id="rId17" Type="http://schemas.openxmlformats.org/officeDocument/2006/relationships/image" Target="../media/image49.jpeg"/><Relationship Id="rId18" Type="http://schemas.openxmlformats.org/officeDocument/2006/relationships/image" Target="../media/image50.jpeg"/><Relationship Id="rId19" Type="http://schemas.openxmlformats.org/officeDocument/2006/relationships/image" Target="../media/image51.jpeg"/><Relationship Id="rId37" Type="http://schemas.openxmlformats.org/officeDocument/2006/relationships/image" Target="../media/image69.jpeg"/><Relationship Id="rId38" Type="http://schemas.openxmlformats.org/officeDocument/2006/relationships/image" Target="../media/image70.jpeg"/><Relationship Id="rId39" Type="http://schemas.openxmlformats.org/officeDocument/2006/relationships/image" Target="../media/image71.jpeg"/><Relationship Id="rId40" Type="http://schemas.openxmlformats.org/officeDocument/2006/relationships/image" Target="../media/image72.jpeg"/><Relationship Id="rId41" Type="http://schemas.openxmlformats.org/officeDocument/2006/relationships/image" Target="../media/image73.jpeg"/><Relationship Id="rId42" Type="http://schemas.openxmlformats.org/officeDocument/2006/relationships/image" Target="../media/image74.jpeg"/><Relationship Id="rId43" Type="http://schemas.openxmlformats.org/officeDocument/2006/relationships/image" Target="../media/image75.jpeg"/><Relationship Id="rId44" Type="http://schemas.openxmlformats.org/officeDocument/2006/relationships/image" Target="../media/image76.jpeg"/><Relationship Id="rId45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jpeg"/><Relationship Id="rId20" Type="http://schemas.openxmlformats.org/officeDocument/2006/relationships/image" Target="../media/image66.jpeg"/><Relationship Id="rId21" Type="http://schemas.openxmlformats.org/officeDocument/2006/relationships/image" Target="../media/image67.jpeg"/><Relationship Id="rId22" Type="http://schemas.openxmlformats.org/officeDocument/2006/relationships/image" Target="../media/image68.jpeg"/><Relationship Id="rId23" Type="http://schemas.openxmlformats.org/officeDocument/2006/relationships/image" Target="../media/image69.jpeg"/><Relationship Id="rId24" Type="http://schemas.openxmlformats.org/officeDocument/2006/relationships/image" Target="../media/image70.jpeg"/><Relationship Id="rId25" Type="http://schemas.openxmlformats.org/officeDocument/2006/relationships/image" Target="../media/image71.jpeg"/><Relationship Id="rId26" Type="http://schemas.openxmlformats.org/officeDocument/2006/relationships/image" Target="../media/image72.jpeg"/><Relationship Id="rId27" Type="http://schemas.openxmlformats.org/officeDocument/2006/relationships/image" Target="../media/image73.jpeg"/><Relationship Id="rId28" Type="http://schemas.openxmlformats.org/officeDocument/2006/relationships/image" Target="../media/image74.jpeg"/><Relationship Id="rId29" Type="http://schemas.openxmlformats.org/officeDocument/2006/relationships/image" Target="../media/image75.jpeg"/><Relationship Id="rId30" Type="http://schemas.openxmlformats.org/officeDocument/2006/relationships/image" Target="../media/image76.jpeg"/><Relationship Id="rId31" Type="http://schemas.openxmlformats.org/officeDocument/2006/relationships/image" Target="../media/image77.jpeg"/><Relationship Id="rId10" Type="http://schemas.openxmlformats.org/officeDocument/2006/relationships/image" Target="../media/image41.jpeg"/><Relationship Id="rId11" Type="http://schemas.openxmlformats.org/officeDocument/2006/relationships/image" Target="../media/image42.jpeg"/><Relationship Id="rId12" Type="http://schemas.openxmlformats.org/officeDocument/2006/relationships/image" Target="../media/image79.jpeg"/><Relationship Id="rId13" Type="http://schemas.openxmlformats.org/officeDocument/2006/relationships/image" Target="../media/image59.jpeg"/><Relationship Id="rId14" Type="http://schemas.openxmlformats.org/officeDocument/2006/relationships/image" Target="../media/image60.jpeg"/><Relationship Id="rId15" Type="http://schemas.openxmlformats.org/officeDocument/2006/relationships/image" Target="../media/image61.jpeg"/><Relationship Id="rId16" Type="http://schemas.openxmlformats.org/officeDocument/2006/relationships/image" Target="../media/image62.jpeg"/><Relationship Id="rId17" Type="http://schemas.openxmlformats.org/officeDocument/2006/relationships/image" Target="../media/image63.jpeg"/><Relationship Id="rId18" Type="http://schemas.openxmlformats.org/officeDocument/2006/relationships/image" Target="../media/image64.jpeg"/><Relationship Id="rId19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8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jpeg"/><Relationship Id="rId20" Type="http://schemas.openxmlformats.org/officeDocument/2006/relationships/image" Target="../media/image22.jpeg"/><Relationship Id="rId10" Type="http://schemas.openxmlformats.org/officeDocument/2006/relationships/image" Target="../media/image87.jpeg"/><Relationship Id="rId11" Type="http://schemas.openxmlformats.org/officeDocument/2006/relationships/image" Target="../media/image88.jpeg"/><Relationship Id="rId12" Type="http://schemas.openxmlformats.org/officeDocument/2006/relationships/image" Target="../media/image89.jpeg"/><Relationship Id="rId13" Type="http://schemas.openxmlformats.org/officeDocument/2006/relationships/image" Target="../media/image90.jpeg"/><Relationship Id="rId14" Type="http://schemas.openxmlformats.org/officeDocument/2006/relationships/image" Target="../media/image91.jpeg"/><Relationship Id="rId15" Type="http://schemas.openxmlformats.org/officeDocument/2006/relationships/image" Target="../media/image92.jpeg"/><Relationship Id="rId16" Type="http://schemas.openxmlformats.org/officeDocument/2006/relationships/image" Target="../media/image93.jpeg"/><Relationship Id="rId17" Type="http://schemas.openxmlformats.org/officeDocument/2006/relationships/image" Target="../media/image94.jpeg"/><Relationship Id="rId18" Type="http://schemas.openxmlformats.org/officeDocument/2006/relationships/image" Target="../media/image95.jpeg"/><Relationship Id="rId19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8" Type="http://schemas.openxmlformats.org/officeDocument/2006/relationships/image" Target="../media/image8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image" Target="../media/image103.png"/><Relationship Id="rId10" Type="http://schemas.openxmlformats.org/officeDocument/2006/relationships/image" Target="../media/image104.jpeg"/><Relationship Id="rId11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jpeg"/><Relationship Id="rId12" Type="http://schemas.openxmlformats.org/officeDocument/2006/relationships/image" Target="../media/image107.jpeg"/><Relationship Id="rId13" Type="http://schemas.openxmlformats.org/officeDocument/2006/relationships/image" Target="../media/image108.jpeg"/><Relationship Id="rId14" Type="http://schemas.openxmlformats.org/officeDocument/2006/relationships/image" Target="../media/image109.jpeg"/><Relationship Id="rId15" Type="http://schemas.openxmlformats.org/officeDocument/2006/relationships/image" Target="../media/image110.jpeg"/><Relationship Id="rId16" Type="http://schemas.openxmlformats.org/officeDocument/2006/relationships/image" Target="../media/image111.jpeg"/><Relationship Id="rId17" Type="http://schemas.openxmlformats.org/officeDocument/2006/relationships/image" Target="../media/image112.jpeg"/><Relationship Id="rId18" Type="http://schemas.openxmlformats.org/officeDocument/2006/relationships/image" Target="../media/image113.jpeg"/><Relationship Id="rId19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8" Type="http://schemas.openxmlformats.org/officeDocument/2006/relationships/image" Target="../media/image85.jpeg"/><Relationship Id="rId9" Type="http://schemas.openxmlformats.org/officeDocument/2006/relationships/image" Target="../media/image86.jpeg"/><Relationship Id="rId10" Type="http://schemas.openxmlformats.org/officeDocument/2006/relationships/image" Target="../media/image8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 bwMode="auto">
          <a:xfrm>
            <a:off x="0" y="5905500"/>
            <a:ext cx="9906000" cy="952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okia Sans Wide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36538" y="276227"/>
            <a:ext cx="9237662" cy="2168525"/>
          </a:xfrm>
        </p:spPr>
        <p:txBody>
          <a:bodyPr/>
          <a:lstStyle/>
          <a:p>
            <a:r>
              <a:rPr lang="en-US" sz="4800" dirty="0" smtClean="0"/>
              <a:t>Color Matching of Image Sequences with Combined Gamma and Linear Corrections</a:t>
            </a:r>
          </a:p>
        </p:txBody>
      </p:sp>
      <p:sp>
        <p:nvSpPr>
          <p:cNvPr id="307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41300" y="2568575"/>
            <a:ext cx="7099300" cy="1752600"/>
          </a:xfrm>
        </p:spPr>
        <p:txBody>
          <a:bodyPr/>
          <a:lstStyle/>
          <a:p>
            <a:r>
              <a:rPr lang="en-US" sz="2400" dirty="0" smtClean="0"/>
              <a:t>Yingen Xiong </a:t>
            </a:r>
            <a:r>
              <a:rPr lang="en-US" sz="2000" dirty="0" smtClean="0"/>
              <a:t>and </a:t>
            </a:r>
            <a:r>
              <a:rPr lang="en-US" sz="2400" dirty="0" smtClean="0"/>
              <a:t>Kari </a:t>
            </a:r>
            <a:r>
              <a:rPr lang="en-US" sz="2400" dirty="0" err="1" smtClean="0"/>
              <a:t>Pulli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</p:txBody>
      </p:sp>
      <p:sp>
        <p:nvSpPr>
          <p:cNvPr id="3074" name="Rectangle 14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0" y="25400"/>
            <a:ext cx="0" cy="0"/>
          </a:xfrm>
          <a:prstGeom prst="rect">
            <a:avLst/>
          </a:prstGeom>
          <a:noFill/>
        </p:spPr>
        <p:txBody>
          <a:bodyPr/>
          <a:lstStyle/>
          <a:p>
            <a:pPr defTabSz="403225"/>
            <a:r>
              <a:rPr lang="en-US" noProof="1" smtClean="0"/>
              <a:t> </a:t>
            </a:r>
            <a:endParaRPr lang="en-US" noProof="1"/>
          </a:p>
        </p:txBody>
      </p:sp>
      <p:grpSp>
        <p:nvGrpSpPr>
          <p:cNvPr id="36" name="Group 39"/>
          <p:cNvGrpSpPr>
            <a:grpSpLocks/>
          </p:cNvGrpSpPr>
          <p:nvPr/>
        </p:nvGrpSpPr>
        <p:grpSpPr bwMode="auto">
          <a:xfrm>
            <a:off x="1" y="5649868"/>
            <a:ext cx="9906000" cy="1111250"/>
            <a:chOff x="154" y="3116"/>
            <a:chExt cx="5470" cy="700"/>
          </a:xfrm>
        </p:grpSpPr>
        <p:pic>
          <p:nvPicPr>
            <p:cNvPr id="38" name="Picture 20" descr="2009_06_22_14_07_5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" y="3116"/>
              <a:ext cx="5470" cy="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" name="Group 38"/>
            <p:cNvGrpSpPr>
              <a:grpSpLocks/>
            </p:cNvGrpSpPr>
            <p:nvPr/>
          </p:nvGrpSpPr>
          <p:grpSpPr bwMode="auto">
            <a:xfrm>
              <a:off x="154" y="3592"/>
              <a:ext cx="5470" cy="224"/>
              <a:chOff x="109" y="3563"/>
              <a:chExt cx="5470" cy="224"/>
            </a:xfrm>
          </p:grpSpPr>
          <p:pic>
            <p:nvPicPr>
              <p:cNvPr id="40" name="Picture 21" descr="P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9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22" descr="P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32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23" descr="P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55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24" descr="P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78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25" descr="P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01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26" descr="P5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24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27" descr="P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2048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28" descr="P7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371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9" descr="P8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694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30" descr="P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017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31" descr="P1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340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32" descr="P11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3664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33" descr="P1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3987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4" name="Picture 34" descr="P13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4310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" name="Picture 35" descr="P14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4633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36" descr="P15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4956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" name="Picture 37" descr="P16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5280" y="3563"/>
                <a:ext cx="299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cxnSp>
        <p:nvCxnSpPr>
          <p:cNvPr id="105" name="Straight Arrow Connector 104"/>
          <p:cNvCxnSpPr/>
          <p:nvPr/>
        </p:nvCxnSpPr>
        <p:spPr bwMode="auto">
          <a:xfrm rot="10800000" flipV="1">
            <a:off x="1054101" y="4580532"/>
            <a:ext cx="1998419" cy="812800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rgbClr val="E40E6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6" name="Straight Arrow Connector 105"/>
          <p:cNvCxnSpPr/>
          <p:nvPr/>
        </p:nvCxnSpPr>
        <p:spPr bwMode="auto">
          <a:xfrm rot="10800000" flipH="1" flipV="1">
            <a:off x="6223001" y="4580532"/>
            <a:ext cx="1998419" cy="812800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rgbClr val="E40E62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78" name="Group 77"/>
          <p:cNvGrpSpPr/>
          <p:nvPr/>
        </p:nvGrpSpPr>
        <p:grpSpPr>
          <a:xfrm>
            <a:off x="2883337" y="3302755"/>
            <a:ext cx="3558422" cy="1858598"/>
            <a:chOff x="2883337" y="3289107"/>
            <a:chExt cx="3558422" cy="1858598"/>
          </a:xfrm>
        </p:grpSpPr>
        <p:pic>
          <p:nvPicPr>
            <p:cNvPr id="55" name="Picture 54" descr="N8.jpg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83337" y="3289107"/>
              <a:ext cx="3558422" cy="1858598"/>
            </a:xfrm>
            <a:prstGeom prst="rect">
              <a:avLst/>
            </a:prstGeom>
          </p:spPr>
        </p:pic>
        <p:grpSp>
          <p:nvGrpSpPr>
            <p:cNvPr id="57" name="Group 52"/>
            <p:cNvGrpSpPr/>
            <p:nvPr/>
          </p:nvGrpSpPr>
          <p:grpSpPr>
            <a:xfrm>
              <a:off x="3441411" y="3520730"/>
              <a:ext cx="2522676" cy="1392459"/>
              <a:chOff x="3509961" y="3786188"/>
              <a:chExt cx="2243138" cy="1370012"/>
            </a:xfrm>
          </p:grpSpPr>
          <p:pic>
            <p:nvPicPr>
              <p:cNvPr id="58" name="Picture 40" descr="P0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3509962" y="3786188"/>
                <a:ext cx="2243137" cy="13700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" name="Rectangle 11"/>
              <p:cNvSpPr>
                <a:spLocks noChangeArrowheads="1"/>
              </p:cNvSpPr>
              <p:nvPr/>
            </p:nvSpPr>
            <p:spPr bwMode="auto">
              <a:xfrm>
                <a:off x="3509962" y="4648300"/>
                <a:ext cx="2243137" cy="33811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Line 12"/>
              <p:cNvSpPr>
                <a:spLocks noChangeShapeType="1"/>
              </p:cNvSpPr>
              <p:nvPr/>
            </p:nvSpPr>
            <p:spPr bwMode="auto">
              <a:xfrm>
                <a:off x="3509961" y="4648300"/>
                <a:ext cx="224028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13"/>
              <p:cNvSpPr>
                <a:spLocks noChangeShapeType="1"/>
              </p:cNvSpPr>
              <p:nvPr/>
            </p:nvSpPr>
            <p:spPr bwMode="auto">
              <a:xfrm>
                <a:off x="3509962" y="4986412"/>
                <a:ext cx="2239328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14"/>
              <p:cNvSpPr>
                <a:spLocks noChangeShapeType="1"/>
              </p:cNvSpPr>
              <p:nvPr/>
            </p:nvSpPr>
            <p:spPr bwMode="auto">
              <a:xfrm>
                <a:off x="3509961" y="4753685"/>
                <a:ext cx="2240280" cy="0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15"/>
              <p:cNvSpPr>
                <a:spLocks noChangeShapeType="1"/>
              </p:cNvSpPr>
              <p:nvPr/>
            </p:nvSpPr>
            <p:spPr bwMode="auto">
              <a:xfrm>
                <a:off x="3509961" y="4835652"/>
                <a:ext cx="2240280" cy="0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16"/>
              <p:cNvSpPr>
                <a:spLocks noChangeShapeType="1"/>
              </p:cNvSpPr>
              <p:nvPr/>
            </p:nvSpPr>
            <p:spPr bwMode="auto">
              <a:xfrm>
                <a:off x="3509961" y="4919083"/>
                <a:ext cx="2240280" cy="0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6" name="Picture 41" descr="P0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4325975" y="4654155"/>
                <a:ext cx="569771" cy="3483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" name="Rectangle 18"/>
              <p:cNvSpPr>
                <a:spLocks noChangeArrowheads="1"/>
              </p:cNvSpPr>
              <p:nvPr/>
            </p:nvSpPr>
            <p:spPr bwMode="auto">
              <a:xfrm>
                <a:off x="4325975" y="4654155"/>
                <a:ext cx="569771" cy="332258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Rectangle 19"/>
              <p:cNvSpPr>
                <a:spLocks noChangeArrowheads="1"/>
              </p:cNvSpPr>
              <p:nvPr/>
            </p:nvSpPr>
            <p:spPr bwMode="auto">
              <a:xfrm>
                <a:off x="4324350" y="4654155"/>
                <a:ext cx="544760" cy="332258"/>
              </a:xfrm>
              <a:prstGeom prst="rect">
                <a:avLst/>
              </a:prstGeom>
              <a:noFill/>
              <a:ln w="9525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9" name="Picture 45" descr="P1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4651301" y="4659631"/>
                <a:ext cx="530228" cy="335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Rectangle 19"/>
              <p:cNvSpPr>
                <a:spLocks noChangeArrowheads="1"/>
              </p:cNvSpPr>
              <p:nvPr/>
            </p:nvSpPr>
            <p:spPr bwMode="auto">
              <a:xfrm>
                <a:off x="4636770" y="4654155"/>
                <a:ext cx="544760" cy="332258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3029807" y="5144504"/>
            <a:ext cx="3125332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Download our panorama software : </a:t>
            </a:r>
          </a:p>
          <a:p>
            <a:pPr algn="ctr"/>
            <a:r>
              <a:rPr lang="en-US" sz="1200" b="1" dirty="0" smtClean="0">
                <a:hlinkClick r:id="rId25"/>
              </a:rPr>
              <a:t>http://store.ovi.com/content/51491</a:t>
            </a:r>
            <a:r>
              <a:rPr lang="en-US" sz="1200" b="1" dirty="0" smtClean="0"/>
              <a:t> </a:t>
            </a:r>
          </a:p>
        </p:txBody>
      </p:sp>
      <p:pic>
        <p:nvPicPr>
          <p:cNvPr id="52" name="Picture 368" descr="paloalto_lockup_vert.eps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012926" y="3055963"/>
            <a:ext cx="979399" cy="116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Matching with Gamma Correction</a:t>
            </a:r>
            <a:endParaRPr lang="en-US" dirty="0" smtClean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20" name="Group 119"/>
          <p:cNvGrpSpPr/>
          <p:nvPr/>
        </p:nvGrpSpPr>
        <p:grpSpPr>
          <a:xfrm>
            <a:off x="114300" y="1028761"/>
            <a:ext cx="9563100" cy="789266"/>
            <a:chOff x="114300" y="1028761"/>
            <a:chExt cx="9563100" cy="789266"/>
          </a:xfrm>
        </p:grpSpPr>
        <p:pic>
          <p:nvPicPr>
            <p:cNvPr id="52" name="Picture 51" descr="warp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" y="1028761"/>
              <a:ext cx="1097280" cy="763866"/>
            </a:xfrm>
            <a:prstGeom prst="rect">
              <a:avLst/>
            </a:prstGeom>
          </p:spPr>
        </p:pic>
        <p:pic>
          <p:nvPicPr>
            <p:cNvPr id="53" name="Picture 52" descr="warp0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3703" y="1028761"/>
              <a:ext cx="1097280" cy="763866"/>
            </a:xfrm>
            <a:prstGeom prst="rect">
              <a:avLst/>
            </a:prstGeom>
          </p:spPr>
        </p:pic>
        <p:pic>
          <p:nvPicPr>
            <p:cNvPr id="54" name="Picture 53" descr="warp0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3106" y="1028761"/>
              <a:ext cx="1097280" cy="763866"/>
            </a:xfrm>
            <a:prstGeom prst="rect">
              <a:avLst/>
            </a:prstGeom>
          </p:spPr>
        </p:pic>
        <p:pic>
          <p:nvPicPr>
            <p:cNvPr id="55" name="Picture 54" descr="warp03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42509" y="1028761"/>
              <a:ext cx="1097280" cy="763866"/>
            </a:xfrm>
            <a:prstGeom prst="rect">
              <a:avLst/>
            </a:prstGeom>
          </p:spPr>
        </p:pic>
        <p:pic>
          <p:nvPicPr>
            <p:cNvPr id="58" name="Picture 57" descr="warp04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51912" y="1028761"/>
              <a:ext cx="1097280" cy="763866"/>
            </a:xfrm>
            <a:prstGeom prst="rect">
              <a:avLst/>
            </a:prstGeom>
          </p:spPr>
        </p:pic>
        <p:pic>
          <p:nvPicPr>
            <p:cNvPr id="69" name="Picture 68" descr="warp05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61315" y="1028761"/>
              <a:ext cx="1097280" cy="763866"/>
            </a:xfrm>
            <a:prstGeom prst="rect">
              <a:avLst/>
            </a:prstGeom>
          </p:spPr>
        </p:pic>
        <p:pic>
          <p:nvPicPr>
            <p:cNvPr id="72" name="Picture 71" descr="warp06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70718" y="1028761"/>
              <a:ext cx="1097280" cy="763866"/>
            </a:xfrm>
            <a:prstGeom prst="rect">
              <a:avLst/>
            </a:prstGeom>
          </p:spPr>
        </p:pic>
        <p:pic>
          <p:nvPicPr>
            <p:cNvPr id="73" name="Picture 72" descr="warp07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80120" y="1054161"/>
              <a:ext cx="1097280" cy="763866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1244601" y="1792627"/>
            <a:ext cx="2405743" cy="353673"/>
            <a:chOff x="1244601" y="1792627"/>
            <a:chExt cx="2405743" cy="353673"/>
          </a:xfrm>
        </p:grpSpPr>
        <p:cxnSp>
          <p:nvCxnSpPr>
            <p:cNvPr id="107" name="Straight Arrow Connector 106"/>
            <p:cNvCxnSpPr>
              <a:stCxn id="53" idx="2"/>
            </p:cNvCxnSpPr>
            <p:nvPr/>
          </p:nvCxnSpPr>
          <p:spPr bwMode="auto">
            <a:xfrm rot="5400000">
              <a:off x="1381636" y="1655592"/>
              <a:ext cx="353673" cy="627743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08" name="Straight Arrow Connector 107"/>
            <p:cNvCxnSpPr/>
            <p:nvPr/>
          </p:nvCxnSpPr>
          <p:spPr bwMode="auto">
            <a:xfrm rot="16200000" flipH="1">
              <a:off x="3159636" y="1655592"/>
              <a:ext cx="353673" cy="627743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5" name="Group 64"/>
          <p:cNvGrpSpPr/>
          <p:nvPr/>
        </p:nvGrpSpPr>
        <p:grpSpPr>
          <a:xfrm>
            <a:off x="228600" y="3631973"/>
            <a:ext cx="4025900" cy="1848405"/>
            <a:chOff x="228600" y="3631973"/>
            <a:chExt cx="4025900" cy="1848405"/>
          </a:xfrm>
        </p:grpSpPr>
        <p:sp>
          <p:nvSpPr>
            <p:cNvPr id="109" name="Down Arrow 108"/>
            <p:cNvSpPr/>
            <p:nvPr/>
          </p:nvSpPr>
          <p:spPr bwMode="auto">
            <a:xfrm>
              <a:off x="2159000" y="3631973"/>
              <a:ext cx="320040" cy="274320"/>
            </a:xfrm>
            <a:prstGeom prst="downArrow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okia Sans Wide" pitchFamily="34" charset="0"/>
              </a:endParaRPr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228600" y="3911600"/>
              <a:ext cx="4025900" cy="1568778"/>
              <a:chOff x="228600" y="3911600"/>
              <a:chExt cx="4025900" cy="1568778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1514203" y="4025900"/>
                <a:ext cx="1481183" cy="763927"/>
                <a:chOff x="1349103" y="3898900"/>
                <a:chExt cx="1481183" cy="763927"/>
              </a:xfrm>
            </p:grpSpPr>
            <p:grpSp>
              <p:nvGrpSpPr>
                <p:cNvPr id="88" name="Group 87"/>
                <p:cNvGrpSpPr/>
                <p:nvPr/>
              </p:nvGrpSpPr>
              <p:grpSpPr>
                <a:xfrm>
                  <a:off x="1714500" y="3898900"/>
                  <a:ext cx="1115786" cy="763927"/>
                  <a:chOff x="2387600" y="2324100"/>
                  <a:chExt cx="1115786" cy="763927"/>
                </a:xfrm>
              </p:grpSpPr>
              <p:pic>
                <p:nvPicPr>
                  <p:cNvPr id="89" name="Picture 88" descr="warp02.jp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2406106" y="2324161"/>
                    <a:ext cx="1097280" cy="763866"/>
                  </a:xfrm>
                  <a:prstGeom prst="rect">
                    <a:avLst/>
                  </a:prstGeom>
                </p:spPr>
              </p:pic>
              <p:sp>
                <p:nvSpPr>
                  <p:cNvPr id="90" name="Rectangle 89"/>
                  <p:cNvSpPr/>
                  <p:nvPr/>
                </p:nvSpPr>
                <p:spPr bwMode="auto">
                  <a:xfrm>
                    <a:off x="2387600" y="2324100"/>
                    <a:ext cx="723900" cy="762000"/>
                  </a:xfrm>
                  <a:prstGeom prst="rect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488" tIns="44450" rIns="90488" bIns="4445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762000" rtl="0" eaLnBrk="0" fontAlgn="base" latinLnBrk="0" hangingPunct="0">
                      <a:lnSpc>
                        <a:spcPct val="100000"/>
                      </a:lnSpc>
                      <a:spcBef>
                        <a:spcPct val="15000"/>
                      </a:spcBef>
                      <a:spcAft>
                        <a:spcPct val="15000"/>
                      </a:spcAft>
                      <a:buClr>
                        <a:schemeClr val="accent1"/>
                      </a:buClr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Nokia Sans Wide" pitchFamily="34" charset="0"/>
                    </a:endParaRPr>
                  </a:p>
                </p:txBody>
              </p:sp>
            </p:grpSp>
            <p:grpSp>
              <p:nvGrpSpPr>
                <p:cNvPr id="91" name="Group 90"/>
                <p:cNvGrpSpPr/>
                <p:nvPr/>
              </p:nvGrpSpPr>
              <p:grpSpPr>
                <a:xfrm>
                  <a:off x="1349103" y="3898900"/>
                  <a:ext cx="1097280" cy="763927"/>
                  <a:chOff x="1196703" y="2324100"/>
                  <a:chExt cx="1097280" cy="763927"/>
                </a:xfrm>
              </p:grpSpPr>
              <p:pic>
                <p:nvPicPr>
                  <p:cNvPr id="92" name="Picture 91" descr="warp01.jpg"/>
                  <p:cNvPicPr>
                    <a:picLocks noChangeAspect="1"/>
                  </p:cNvPicPr>
                  <p:nvPr/>
                </p:nvPicPr>
                <p:blipFill>
                  <a:blip r:embed="rId5" cstate="print"/>
                  <a:stretch>
                    <a:fillRect/>
                  </a:stretch>
                </p:blipFill>
                <p:spPr>
                  <a:xfrm>
                    <a:off x="1196703" y="2324161"/>
                    <a:ext cx="1097280" cy="763866"/>
                  </a:xfrm>
                  <a:prstGeom prst="rect">
                    <a:avLst/>
                  </a:prstGeom>
                </p:spPr>
              </p:pic>
              <p:sp>
                <p:nvSpPr>
                  <p:cNvPr id="93" name="Rectangle 92"/>
                  <p:cNvSpPr/>
                  <p:nvPr/>
                </p:nvSpPr>
                <p:spPr bwMode="auto">
                  <a:xfrm>
                    <a:off x="1562100" y="2324100"/>
                    <a:ext cx="723900" cy="762000"/>
                  </a:xfrm>
                  <a:prstGeom prst="rect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488" tIns="44450" rIns="90488" bIns="4445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762000" rtl="0" eaLnBrk="0" fontAlgn="base" latinLnBrk="0" hangingPunct="0">
                      <a:lnSpc>
                        <a:spcPct val="100000"/>
                      </a:lnSpc>
                      <a:spcBef>
                        <a:spcPct val="15000"/>
                      </a:spcBef>
                      <a:spcAft>
                        <a:spcPct val="15000"/>
                      </a:spcAft>
                      <a:buClr>
                        <a:schemeClr val="accent1"/>
                      </a:buClr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Nokia Sans Wide" pitchFamily="34" charset="0"/>
                    </a:endParaRPr>
                  </a:p>
                </p:txBody>
              </p:sp>
            </p:grpSp>
          </p:grpSp>
          <p:graphicFrame>
            <p:nvGraphicFramePr>
              <p:cNvPr id="156685" name="Object 13"/>
              <p:cNvGraphicFramePr>
                <a:graphicFrameLocks noChangeAspect="1"/>
              </p:cNvGraphicFramePr>
              <p:nvPr/>
            </p:nvGraphicFramePr>
            <p:xfrm>
              <a:off x="482601" y="4818063"/>
              <a:ext cx="3708400" cy="662315"/>
            </p:xfrm>
            <a:graphic>
              <a:graphicData uri="http://schemas.openxmlformats.org/presentationml/2006/ole">
                <p:oleObj spid="_x0000_s156685" name="Equation" r:id="rId12" imgW="2489040" imgH="444240" progId="Equation.3">
                  <p:embed/>
                </p:oleObj>
              </a:graphicData>
            </a:graphic>
          </p:graphicFrame>
          <p:sp>
            <p:nvSpPr>
              <p:cNvPr id="110" name="Rounded Rectangle 109"/>
              <p:cNvSpPr/>
              <p:nvPr/>
            </p:nvSpPr>
            <p:spPr bwMode="auto">
              <a:xfrm>
                <a:off x="228600" y="3911600"/>
                <a:ext cx="4025900" cy="1562100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lgDashDot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8" tIns="44450" rIns="90488" bIns="4445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762000" rtl="0" eaLnBrk="0" fontAlgn="base" latinLnBrk="0" hangingPunct="0">
                  <a:lnSpc>
                    <a:spcPct val="100000"/>
                  </a:lnSpc>
                  <a:spcBef>
                    <a:spcPct val="15000"/>
                  </a:spcBef>
                  <a:spcAft>
                    <a:spcPct val="15000"/>
                  </a:spcAft>
                  <a:buClr>
                    <a:schemeClr val="accent1"/>
                  </a:buClr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Nokia Sans Wide" pitchFamily="34" charset="0"/>
                </a:endParaRP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0" y="2057400"/>
            <a:ext cx="4787900" cy="1651000"/>
            <a:chOff x="0" y="2057400"/>
            <a:chExt cx="4787900" cy="1651000"/>
          </a:xfrm>
        </p:grpSpPr>
        <p:grpSp>
          <p:nvGrpSpPr>
            <p:cNvPr id="113" name="Group 112"/>
            <p:cNvGrpSpPr/>
            <p:nvPr/>
          </p:nvGrpSpPr>
          <p:grpSpPr>
            <a:xfrm>
              <a:off x="0" y="2057400"/>
              <a:ext cx="2286000" cy="1651000"/>
              <a:chOff x="0" y="2057400"/>
              <a:chExt cx="2286000" cy="1651000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701403" y="2146300"/>
                <a:ext cx="1097280" cy="763927"/>
                <a:chOff x="1196703" y="2324100"/>
                <a:chExt cx="1097280" cy="763927"/>
              </a:xfrm>
            </p:grpSpPr>
            <p:pic>
              <p:nvPicPr>
                <p:cNvPr id="78" name="Picture 77" descr="warp01.jpg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1196703" y="2324161"/>
                  <a:ext cx="1097280" cy="763866"/>
                </a:xfrm>
                <a:prstGeom prst="rect">
                  <a:avLst/>
                </a:prstGeom>
              </p:spPr>
            </p:pic>
            <p:sp>
              <p:nvSpPr>
                <p:cNvPr id="81" name="Rectangle 80"/>
                <p:cNvSpPr/>
                <p:nvPr/>
              </p:nvSpPr>
              <p:spPr bwMode="auto">
                <a:xfrm>
                  <a:off x="1562100" y="2324100"/>
                  <a:ext cx="723900" cy="7620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8" tIns="44450" rIns="90488" bIns="4445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762000" rtl="0" eaLnBrk="0" fontAlgn="base" latinLnBrk="0" hangingPunct="0">
                    <a:lnSpc>
                      <a:spcPct val="100000"/>
                    </a:lnSpc>
                    <a:spcBef>
                      <a:spcPct val="15000"/>
                    </a:spcBef>
                    <a:spcAft>
                      <a:spcPct val="15000"/>
                    </a:spcAft>
                    <a:buClr>
                      <a:schemeClr val="accent1"/>
                    </a:buClr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Nokia Sans Wide" pitchFamily="34" charset="0"/>
                  </a:endParaRPr>
                </a:p>
              </p:txBody>
            </p:sp>
          </p:grpSp>
          <p:graphicFrame>
            <p:nvGraphicFramePr>
              <p:cNvPr id="156683" name="Object 11"/>
              <p:cNvGraphicFramePr>
                <a:graphicFrameLocks noChangeAspect="1"/>
              </p:cNvGraphicFramePr>
              <p:nvPr/>
            </p:nvGraphicFramePr>
            <p:xfrm>
              <a:off x="93664" y="3090863"/>
              <a:ext cx="1964248" cy="524619"/>
            </p:xfrm>
            <a:graphic>
              <a:graphicData uri="http://schemas.openxmlformats.org/presentationml/2006/ole">
                <p:oleObj spid="_x0000_s156683" name="Equation" r:id="rId13" imgW="1663560" imgH="444240" progId="Equation.3">
                  <p:embed/>
                </p:oleObj>
              </a:graphicData>
            </a:graphic>
          </p:graphicFrame>
          <p:sp>
            <p:nvSpPr>
              <p:cNvPr id="112" name="Rounded Rectangle 111"/>
              <p:cNvSpPr/>
              <p:nvPr/>
            </p:nvSpPr>
            <p:spPr bwMode="auto">
              <a:xfrm>
                <a:off x="0" y="2057400"/>
                <a:ext cx="2286000" cy="1651000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lgDashDot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8" tIns="44450" rIns="90488" bIns="4445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762000" rtl="0" eaLnBrk="0" fontAlgn="base" latinLnBrk="0" hangingPunct="0">
                  <a:lnSpc>
                    <a:spcPct val="100000"/>
                  </a:lnSpc>
                  <a:spcBef>
                    <a:spcPct val="15000"/>
                  </a:spcBef>
                  <a:spcAft>
                    <a:spcPct val="15000"/>
                  </a:spcAft>
                  <a:buClr>
                    <a:schemeClr val="accent1"/>
                  </a:buClr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Nokia Sans Wide" pitchFamily="34" charset="0"/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2387600" y="2057400"/>
              <a:ext cx="2400300" cy="1651000"/>
              <a:chOff x="2387600" y="2057400"/>
              <a:chExt cx="2400300" cy="1651000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2971800" y="2146300"/>
                <a:ext cx="1115786" cy="763927"/>
                <a:chOff x="2387600" y="2324100"/>
                <a:chExt cx="1115786" cy="763927"/>
              </a:xfrm>
            </p:grpSpPr>
            <p:pic>
              <p:nvPicPr>
                <p:cNvPr id="79" name="Picture 78" descr="warp02.jpg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2406106" y="2324161"/>
                  <a:ext cx="1097280" cy="763866"/>
                </a:xfrm>
                <a:prstGeom prst="rect">
                  <a:avLst/>
                </a:prstGeom>
              </p:spPr>
            </p:pic>
            <p:sp>
              <p:nvSpPr>
                <p:cNvPr id="80" name="Rectangle 79"/>
                <p:cNvSpPr/>
                <p:nvPr/>
              </p:nvSpPr>
              <p:spPr bwMode="auto">
                <a:xfrm>
                  <a:off x="2387600" y="2324100"/>
                  <a:ext cx="723900" cy="7620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8" tIns="44450" rIns="90488" bIns="4445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762000" rtl="0" eaLnBrk="0" fontAlgn="base" latinLnBrk="0" hangingPunct="0">
                    <a:lnSpc>
                      <a:spcPct val="100000"/>
                    </a:lnSpc>
                    <a:spcBef>
                      <a:spcPct val="15000"/>
                    </a:spcBef>
                    <a:spcAft>
                      <a:spcPct val="15000"/>
                    </a:spcAft>
                    <a:buClr>
                      <a:schemeClr val="accent1"/>
                    </a:buClr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Nokia Sans Wide" pitchFamily="34" charset="0"/>
                  </a:endParaRPr>
                </a:p>
              </p:txBody>
            </p:sp>
          </p:grpSp>
          <p:graphicFrame>
            <p:nvGraphicFramePr>
              <p:cNvPr id="156684" name="Object 12"/>
              <p:cNvGraphicFramePr>
                <a:graphicFrameLocks noChangeAspect="1"/>
              </p:cNvGraphicFramePr>
              <p:nvPr/>
            </p:nvGraphicFramePr>
            <p:xfrm>
              <a:off x="2435225" y="3040064"/>
              <a:ext cx="2352675" cy="648298"/>
            </p:xfrm>
            <a:graphic>
              <a:graphicData uri="http://schemas.openxmlformats.org/presentationml/2006/ole">
                <p:oleObj spid="_x0000_s156684" name="Equation" r:id="rId14" imgW="1612800" imgH="444240" progId="Equation.3">
                  <p:embed/>
                </p:oleObj>
              </a:graphicData>
            </a:graphic>
          </p:graphicFrame>
          <p:sp>
            <p:nvSpPr>
              <p:cNvPr id="114" name="Rounded Rectangle 113"/>
              <p:cNvSpPr/>
              <p:nvPr/>
            </p:nvSpPr>
            <p:spPr bwMode="auto">
              <a:xfrm>
                <a:off x="2387600" y="2057400"/>
                <a:ext cx="2374900" cy="1651000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lgDashDot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8" tIns="44450" rIns="90488" bIns="4445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762000" rtl="0" eaLnBrk="0" fontAlgn="base" latinLnBrk="0" hangingPunct="0">
                  <a:lnSpc>
                    <a:spcPct val="100000"/>
                  </a:lnSpc>
                  <a:spcBef>
                    <a:spcPct val="15000"/>
                  </a:spcBef>
                  <a:spcAft>
                    <a:spcPct val="15000"/>
                  </a:spcAft>
                  <a:buClr>
                    <a:schemeClr val="accent1"/>
                  </a:buClr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Nokia Sans Wide" pitchFamily="34" charset="0"/>
                </a:endParaRPr>
              </a:p>
            </p:txBody>
          </p:sp>
        </p:grpSp>
      </p:grpSp>
      <p:grpSp>
        <p:nvGrpSpPr>
          <p:cNvPr id="117" name="Group 116"/>
          <p:cNvGrpSpPr/>
          <p:nvPr/>
        </p:nvGrpSpPr>
        <p:grpSpPr>
          <a:xfrm>
            <a:off x="5219700" y="2070100"/>
            <a:ext cx="4521200" cy="1473200"/>
            <a:chOff x="5080000" y="2082800"/>
            <a:chExt cx="4521200" cy="1473200"/>
          </a:xfrm>
        </p:grpSpPr>
        <p:graphicFrame>
          <p:nvGraphicFramePr>
            <p:cNvPr id="156686" name="Object 14"/>
            <p:cNvGraphicFramePr>
              <a:graphicFrameLocks noChangeAspect="1"/>
            </p:cNvGraphicFramePr>
            <p:nvPr/>
          </p:nvGraphicFramePr>
          <p:xfrm>
            <a:off x="5157789" y="2193926"/>
            <a:ext cx="4430712" cy="1173190"/>
          </p:xfrm>
          <a:graphic>
            <a:graphicData uri="http://schemas.openxmlformats.org/presentationml/2006/ole">
              <p:oleObj spid="_x0000_s156686" name="Equation" r:id="rId15" imgW="2590560" imgH="685800" progId="Equation.3">
                <p:embed/>
              </p:oleObj>
            </a:graphicData>
          </a:graphic>
        </p:graphicFrame>
        <p:sp>
          <p:nvSpPr>
            <p:cNvPr id="116" name="Rounded Rectangle 115"/>
            <p:cNvSpPr/>
            <p:nvPr/>
          </p:nvSpPr>
          <p:spPr bwMode="auto">
            <a:xfrm>
              <a:off x="5080000" y="2082800"/>
              <a:ext cx="4521200" cy="147320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okia Sans Wide" pitchFamily="34" charset="0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4254500" y="2743200"/>
            <a:ext cx="965200" cy="1965960"/>
            <a:chOff x="4254500" y="2743200"/>
            <a:chExt cx="965200" cy="1965960"/>
          </a:xfrm>
        </p:grpSpPr>
        <p:cxnSp>
          <p:nvCxnSpPr>
            <p:cNvPr id="128" name="Straight Connector 127"/>
            <p:cNvCxnSpPr>
              <a:stCxn id="110" idx="3"/>
            </p:cNvCxnSpPr>
            <p:nvPr/>
          </p:nvCxnSpPr>
          <p:spPr bwMode="auto">
            <a:xfrm flipV="1">
              <a:off x="4254500" y="4686300"/>
              <a:ext cx="660400" cy="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rot="5400000" flipH="1" flipV="1">
              <a:off x="3931920" y="3726180"/>
              <a:ext cx="1965960" cy="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Arrow Connector 132"/>
            <p:cNvCxnSpPr/>
            <p:nvPr/>
          </p:nvCxnSpPr>
          <p:spPr bwMode="auto">
            <a:xfrm>
              <a:off x="4914900" y="2768600"/>
              <a:ext cx="304800" cy="1588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6" name="Group 65"/>
          <p:cNvGrpSpPr/>
          <p:nvPr/>
        </p:nvGrpSpPr>
        <p:grpSpPr>
          <a:xfrm>
            <a:off x="5537200" y="3555773"/>
            <a:ext cx="3835400" cy="1752827"/>
            <a:chOff x="5537200" y="3555773"/>
            <a:chExt cx="3835400" cy="1752827"/>
          </a:xfrm>
        </p:grpSpPr>
        <p:grpSp>
          <p:nvGrpSpPr>
            <p:cNvPr id="126" name="Group 125"/>
            <p:cNvGrpSpPr/>
            <p:nvPr/>
          </p:nvGrpSpPr>
          <p:grpSpPr>
            <a:xfrm>
              <a:off x="5537200" y="3802063"/>
              <a:ext cx="3835400" cy="1506537"/>
              <a:chOff x="5257800" y="3802063"/>
              <a:chExt cx="3835400" cy="1506537"/>
            </a:xfrm>
          </p:grpSpPr>
          <p:grpSp>
            <p:nvGrpSpPr>
              <p:cNvPr id="123" name="Group 122"/>
              <p:cNvGrpSpPr/>
              <p:nvPr/>
            </p:nvGrpSpPr>
            <p:grpSpPr>
              <a:xfrm>
                <a:off x="5438503" y="3802063"/>
                <a:ext cx="3522980" cy="1470364"/>
                <a:chOff x="5438503" y="3802063"/>
                <a:chExt cx="3522980" cy="1470364"/>
              </a:xfrm>
            </p:grpSpPr>
            <p:graphicFrame>
              <p:nvGraphicFramePr>
                <p:cNvPr id="156687" name="Object 15"/>
                <p:cNvGraphicFramePr>
                  <a:graphicFrameLocks noChangeAspect="1"/>
                </p:cNvGraphicFramePr>
                <p:nvPr/>
              </p:nvGraphicFramePr>
              <p:xfrm>
                <a:off x="6210300" y="3802063"/>
                <a:ext cx="2155825" cy="604837"/>
              </p:xfrm>
              <a:graphic>
                <a:graphicData uri="http://schemas.openxmlformats.org/presentationml/2006/ole">
                  <p:oleObj spid="_x0000_s156687" name="Equation" r:id="rId16" imgW="1041120" imgH="291960" progId="Equation.3">
                    <p:embed/>
                  </p:oleObj>
                </a:graphicData>
              </a:graphic>
            </p:graphicFrame>
            <p:pic>
              <p:nvPicPr>
                <p:cNvPr id="118" name="Picture 117" descr="warp_c_01.jpg"/>
                <p:cNvPicPr>
                  <a:picLocks noChangeAspect="1"/>
                </p:cNvPicPr>
                <p:nvPr/>
              </p:nvPicPr>
              <p:blipFill>
                <a:blip r:embed="rId17" cstate="print"/>
                <a:stretch>
                  <a:fillRect/>
                </a:stretch>
              </p:blipFill>
              <p:spPr>
                <a:xfrm>
                  <a:off x="7864203" y="4492845"/>
                  <a:ext cx="1097280" cy="763866"/>
                </a:xfrm>
                <a:prstGeom prst="rect">
                  <a:avLst/>
                </a:prstGeom>
              </p:spPr>
            </p:pic>
            <p:pic>
              <p:nvPicPr>
                <p:cNvPr id="119" name="Picture 118" descr="warp01.jpg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5438503" y="4508561"/>
                  <a:ext cx="1097280" cy="763866"/>
                </a:xfrm>
                <a:prstGeom prst="rect">
                  <a:avLst/>
                </a:prstGeom>
              </p:spPr>
            </p:pic>
            <p:sp>
              <p:nvSpPr>
                <p:cNvPr id="122" name="Right Arrow 121"/>
                <p:cNvSpPr/>
                <p:nvPr/>
              </p:nvSpPr>
              <p:spPr bwMode="auto">
                <a:xfrm>
                  <a:off x="6642100" y="4737100"/>
                  <a:ext cx="1117600" cy="304800"/>
                </a:xfrm>
                <a:prstGeom prst="rightArrow">
                  <a:avLst/>
                </a:prstGeom>
                <a:solidFill>
                  <a:srgbClr val="00B050"/>
                </a:solidFill>
                <a:ln w="9525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8" tIns="44450" rIns="90488" bIns="4445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762000" rtl="0" eaLnBrk="0" fontAlgn="base" latinLnBrk="0" hangingPunct="0">
                    <a:lnSpc>
                      <a:spcPct val="100000"/>
                    </a:lnSpc>
                    <a:spcBef>
                      <a:spcPct val="15000"/>
                    </a:spcBef>
                    <a:spcAft>
                      <a:spcPct val="15000"/>
                    </a:spcAft>
                    <a:buClr>
                      <a:schemeClr val="accent1"/>
                    </a:buClr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Nokia Sans Wide" pitchFamily="34" charset="0"/>
                  </a:endParaRPr>
                </a:p>
              </p:txBody>
            </p:sp>
          </p:grpSp>
          <p:sp>
            <p:nvSpPr>
              <p:cNvPr id="125" name="Rounded Rectangle 124"/>
              <p:cNvSpPr/>
              <p:nvPr/>
            </p:nvSpPr>
            <p:spPr bwMode="auto">
              <a:xfrm>
                <a:off x="5257800" y="3835400"/>
                <a:ext cx="3835400" cy="1473200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lgDashDot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8" tIns="44450" rIns="90488" bIns="4445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762000" rtl="0" eaLnBrk="0" fontAlgn="base" latinLnBrk="0" hangingPunct="0">
                  <a:lnSpc>
                    <a:spcPct val="100000"/>
                  </a:lnSpc>
                  <a:spcBef>
                    <a:spcPct val="15000"/>
                  </a:spcBef>
                  <a:spcAft>
                    <a:spcPct val="15000"/>
                  </a:spcAft>
                  <a:buClr>
                    <a:schemeClr val="accent1"/>
                  </a:buClr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Nokia Sans Wide" pitchFamily="34" charset="0"/>
                </a:endParaRPr>
              </a:p>
            </p:txBody>
          </p:sp>
        </p:grpSp>
        <p:sp>
          <p:nvSpPr>
            <p:cNvPr id="135" name="Down Arrow 134"/>
            <p:cNvSpPr/>
            <p:nvPr/>
          </p:nvSpPr>
          <p:spPr bwMode="auto">
            <a:xfrm>
              <a:off x="7366000" y="3555773"/>
              <a:ext cx="320040" cy="274320"/>
            </a:xfrm>
            <a:prstGeom prst="downArrow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okia Sans Wide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52400" y="5308373"/>
            <a:ext cx="9563100" cy="1027838"/>
            <a:chOff x="152400" y="5308373"/>
            <a:chExt cx="9563100" cy="1027838"/>
          </a:xfrm>
        </p:grpSpPr>
        <p:grpSp>
          <p:nvGrpSpPr>
            <p:cNvPr id="121" name="Group 120"/>
            <p:cNvGrpSpPr/>
            <p:nvPr/>
          </p:nvGrpSpPr>
          <p:grpSpPr>
            <a:xfrm>
              <a:off x="152400" y="5572345"/>
              <a:ext cx="9563100" cy="763866"/>
              <a:chOff x="152400" y="5521545"/>
              <a:chExt cx="9563100" cy="763866"/>
            </a:xfrm>
          </p:grpSpPr>
          <p:pic>
            <p:nvPicPr>
              <p:cNvPr id="98" name="Picture 97" descr="warp_c_00.jpg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52400" y="5521545"/>
                <a:ext cx="1097280" cy="763866"/>
              </a:xfrm>
              <a:prstGeom prst="rect">
                <a:avLst/>
              </a:prstGeom>
            </p:spPr>
          </p:pic>
          <p:pic>
            <p:nvPicPr>
              <p:cNvPr id="99" name="Picture 98" descr="warp_c_01.jpg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361803" y="5521545"/>
                <a:ext cx="1097280" cy="763866"/>
              </a:xfrm>
              <a:prstGeom prst="rect">
                <a:avLst/>
              </a:prstGeom>
            </p:spPr>
          </p:pic>
          <p:pic>
            <p:nvPicPr>
              <p:cNvPr id="100" name="Picture 99" descr="warp_c_02.jpg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2571206" y="5521545"/>
                <a:ext cx="1097280" cy="763866"/>
              </a:xfrm>
              <a:prstGeom prst="rect">
                <a:avLst/>
              </a:prstGeom>
            </p:spPr>
          </p:pic>
          <p:pic>
            <p:nvPicPr>
              <p:cNvPr id="101" name="Picture 100" descr="warp_c_03.jpg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3780609" y="5521545"/>
                <a:ext cx="1097280" cy="763866"/>
              </a:xfrm>
              <a:prstGeom prst="rect">
                <a:avLst/>
              </a:prstGeom>
            </p:spPr>
          </p:pic>
          <p:pic>
            <p:nvPicPr>
              <p:cNvPr id="102" name="Picture 101" descr="warp_c_04.jpg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4990012" y="5521545"/>
                <a:ext cx="1097280" cy="763866"/>
              </a:xfrm>
              <a:prstGeom prst="rect">
                <a:avLst/>
              </a:prstGeom>
            </p:spPr>
          </p:pic>
          <p:pic>
            <p:nvPicPr>
              <p:cNvPr id="103" name="Picture 102" descr="warp_c_05.jpg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6199415" y="5521545"/>
                <a:ext cx="1097280" cy="763866"/>
              </a:xfrm>
              <a:prstGeom prst="rect">
                <a:avLst/>
              </a:prstGeom>
            </p:spPr>
          </p:pic>
          <p:pic>
            <p:nvPicPr>
              <p:cNvPr id="104" name="Picture 103" descr="warp_c_06.jpg"/>
              <p:cNvPicPr>
                <a:picLocks noChangeAspect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7408818" y="5521545"/>
                <a:ext cx="1097280" cy="763866"/>
              </a:xfrm>
              <a:prstGeom prst="rect">
                <a:avLst/>
              </a:prstGeom>
            </p:spPr>
          </p:pic>
          <p:pic>
            <p:nvPicPr>
              <p:cNvPr id="105" name="Picture 104" descr="warp_c_07.jpg"/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8618220" y="5521545"/>
                <a:ext cx="1097280" cy="763866"/>
              </a:xfrm>
              <a:prstGeom prst="rect">
                <a:avLst/>
              </a:prstGeom>
            </p:spPr>
          </p:pic>
        </p:grpSp>
        <p:sp>
          <p:nvSpPr>
            <p:cNvPr id="136" name="Down Arrow 135"/>
            <p:cNvSpPr/>
            <p:nvPr/>
          </p:nvSpPr>
          <p:spPr bwMode="auto">
            <a:xfrm>
              <a:off x="7200900" y="5308373"/>
              <a:ext cx="320040" cy="274320"/>
            </a:xfrm>
            <a:prstGeom prst="downArrow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okia Sans Wide" pitchFamily="34" charset="0"/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Matching with Gamma Correction</a:t>
            </a:r>
            <a:endParaRPr lang="en-US" dirty="0" smtClean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3" name="Picture 42" descr="1DImageStitching_2009_06_22_13_25_46_8_slow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500" y="4149347"/>
            <a:ext cx="9144000" cy="1720465"/>
          </a:xfrm>
          <a:prstGeom prst="rect">
            <a:avLst/>
          </a:prstGeom>
        </p:spPr>
      </p:pic>
      <p:pic>
        <p:nvPicPr>
          <p:cNvPr id="45" name="Picture 6" descr="CopyBlendin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00" y="2271935"/>
            <a:ext cx="914400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" name="Group 15"/>
          <p:cNvGrpSpPr>
            <a:grpSpLocks/>
          </p:cNvGrpSpPr>
          <p:nvPr/>
        </p:nvGrpSpPr>
        <p:grpSpPr bwMode="auto">
          <a:xfrm>
            <a:off x="317500" y="1392460"/>
            <a:ext cx="9144000" cy="730250"/>
            <a:chOff x="0" y="3246435"/>
            <a:chExt cx="9144000" cy="730803"/>
          </a:xfrm>
        </p:grpSpPr>
        <p:pic>
          <p:nvPicPr>
            <p:cNvPr id="49" name="Picture 7" descr="warp07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46720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8" descr="warp00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9" descr="warp01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49531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10" descr="warp02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99062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11" descr="warp03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48593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12" descr="warp04.jp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98124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13" descr="warp05.jp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47655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14" descr="warp06.jp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97186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Mean Matching with Gamma Correction</a:t>
            </a:r>
            <a:endParaRPr lang="en-US" dirty="0" smtClean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2" name="Group 119"/>
          <p:cNvGrpSpPr/>
          <p:nvPr/>
        </p:nvGrpSpPr>
        <p:grpSpPr>
          <a:xfrm>
            <a:off x="114300" y="1028761"/>
            <a:ext cx="9563100" cy="789266"/>
            <a:chOff x="114300" y="1028761"/>
            <a:chExt cx="9563100" cy="789266"/>
          </a:xfrm>
        </p:grpSpPr>
        <p:pic>
          <p:nvPicPr>
            <p:cNvPr id="52" name="Picture 51" descr="warp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" y="1028761"/>
              <a:ext cx="1097280" cy="763866"/>
            </a:xfrm>
            <a:prstGeom prst="rect">
              <a:avLst/>
            </a:prstGeom>
          </p:spPr>
        </p:pic>
        <p:pic>
          <p:nvPicPr>
            <p:cNvPr id="53" name="Picture 52" descr="warp0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3703" y="1028761"/>
              <a:ext cx="1097280" cy="763866"/>
            </a:xfrm>
            <a:prstGeom prst="rect">
              <a:avLst/>
            </a:prstGeom>
          </p:spPr>
        </p:pic>
        <p:pic>
          <p:nvPicPr>
            <p:cNvPr id="54" name="Picture 53" descr="warp0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3106" y="1028761"/>
              <a:ext cx="1097280" cy="763866"/>
            </a:xfrm>
            <a:prstGeom prst="rect">
              <a:avLst/>
            </a:prstGeom>
          </p:spPr>
        </p:pic>
        <p:pic>
          <p:nvPicPr>
            <p:cNvPr id="55" name="Picture 54" descr="warp03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42509" y="1028761"/>
              <a:ext cx="1097280" cy="763866"/>
            </a:xfrm>
            <a:prstGeom prst="rect">
              <a:avLst/>
            </a:prstGeom>
          </p:spPr>
        </p:pic>
        <p:pic>
          <p:nvPicPr>
            <p:cNvPr id="58" name="Picture 57" descr="warp04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51912" y="1028761"/>
              <a:ext cx="1097280" cy="763866"/>
            </a:xfrm>
            <a:prstGeom prst="rect">
              <a:avLst/>
            </a:prstGeom>
          </p:spPr>
        </p:pic>
        <p:pic>
          <p:nvPicPr>
            <p:cNvPr id="69" name="Picture 68" descr="warp05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61315" y="1028761"/>
              <a:ext cx="1097280" cy="763866"/>
            </a:xfrm>
            <a:prstGeom prst="rect">
              <a:avLst/>
            </a:prstGeom>
          </p:spPr>
        </p:pic>
        <p:pic>
          <p:nvPicPr>
            <p:cNvPr id="72" name="Picture 71" descr="warp06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70718" y="1028761"/>
              <a:ext cx="1097280" cy="763866"/>
            </a:xfrm>
            <a:prstGeom prst="rect">
              <a:avLst/>
            </a:prstGeom>
          </p:spPr>
        </p:pic>
        <p:pic>
          <p:nvPicPr>
            <p:cNvPr id="73" name="Picture 72" descr="warp07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80120" y="1054161"/>
              <a:ext cx="1097280" cy="763866"/>
            </a:xfrm>
            <a:prstGeom prst="rect">
              <a:avLst/>
            </a:prstGeom>
          </p:spPr>
        </p:pic>
      </p:grpSp>
      <p:grpSp>
        <p:nvGrpSpPr>
          <p:cNvPr id="3" name="Group 120"/>
          <p:cNvGrpSpPr/>
          <p:nvPr/>
        </p:nvGrpSpPr>
        <p:grpSpPr>
          <a:xfrm>
            <a:off x="152400" y="5572345"/>
            <a:ext cx="9563100" cy="763866"/>
            <a:chOff x="152400" y="5521545"/>
            <a:chExt cx="9563100" cy="763866"/>
          </a:xfrm>
        </p:grpSpPr>
        <p:pic>
          <p:nvPicPr>
            <p:cNvPr id="98" name="Picture 97" descr="warp_c_00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2400" y="5521545"/>
              <a:ext cx="1097280" cy="763866"/>
            </a:xfrm>
            <a:prstGeom prst="rect">
              <a:avLst/>
            </a:prstGeom>
          </p:spPr>
        </p:pic>
        <p:pic>
          <p:nvPicPr>
            <p:cNvPr id="99" name="Picture 98" descr="warp_c_01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61803" y="5521545"/>
              <a:ext cx="1097280" cy="763866"/>
            </a:xfrm>
            <a:prstGeom prst="rect">
              <a:avLst/>
            </a:prstGeom>
          </p:spPr>
        </p:pic>
        <p:pic>
          <p:nvPicPr>
            <p:cNvPr id="100" name="Picture 99" descr="warp_c_02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71206" y="5521545"/>
              <a:ext cx="1097280" cy="763866"/>
            </a:xfrm>
            <a:prstGeom prst="rect">
              <a:avLst/>
            </a:prstGeom>
          </p:spPr>
        </p:pic>
        <p:pic>
          <p:nvPicPr>
            <p:cNvPr id="101" name="Picture 100" descr="warp_c_03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80609" y="5521545"/>
              <a:ext cx="1097280" cy="763866"/>
            </a:xfrm>
            <a:prstGeom prst="rect">
              <a:avLst/>
            </a:prstGeom>
          </p:spPr>
        </p:pic>
        <p:pic>
          <p:nvPicPr>
            <p:cNvPr id="102" name="Picture 101" descr="warp_c_04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90012" y="5521545"/>
              <a:ext cx="1097280" cy="763866"/>
            </a:xfrm>
            <a:prstGeom prst="rect">
              <a:avLst/>
            </a:prstGeom>
          </p:spPr>
        </p:pic>
        <p:pic>
          <p:nvPicPr>
            <p:cNvPr id="103" name="Picture 102" descr="warp_c_05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99415" y="5521545"/>
              <a:ext cx="1097280" cy="763866"/>
            </a:xfrm>
            <a:prstGeom prst="rect">
              <a:avLst/>
            </a:prstGeom>
          </p:spPr>
        </p:pic>
        <p:pic>
          <p:nvPicPr>
            <p:cNvPr id="104" name="Picture 103" descr="warp_c_06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08818" y="5521545"/>
              <a:ext cx="1097280" cy="763866"/>
            </a:xfrm>
            <a:prstGeom prst="rect">
              <a:avLst/>
            </a:prstGeom>
          </p:spPr>
        </p:pic>
        <p:pic>
          <p:nvPicPr>
            <p:cNvPr id="105" name="Picture 104" descr="warp_c_07.jp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618220" y="5521545"/>
              <a:ext cx="1097280" cy="763866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1244601" y="1792627"/>
            <a:ext cx="2405743" cy="353673"/>
            <a:chOff x="1244601" y="1792627"/>
            <a:chExt cx="2405743" cy="353673"/>
          </a:xfrm>
        </p:grpSpPr>
        <p:cxnSp>
          <p:nvCxnSpPr>
            <p:cNvPr id="107" name="Straight Arrow Connector 106"/>
            <p:cNvCxnSpPr>
              <a:stCxn id="53" idx="2"/>
            </p:cNvCxnSpPr>
            <p:nvPr/>
          </p:nvCxnSpPr>
          <p:spPr bwMode="auto">
            <a:xfrm rot="5400000">
              <a:off x="1381636" y="1655592"/>
              <a:ext cx="353673" cy="627743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08" name="Straight Arrow Connector 107"/>
            <p:cNvCxnSpPr/>
            <p:nvPr/>
          </p:nvCxnSpPr>
          <p:spPr bwMode="auto">
            <a:xfrm rot="16200000" flipH="1">
              <a:off x="3159636" y="1655592"/>
              <a:ext cx="353673" cy="627743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09" name="Down Arrow 108"/>
          <p:cNvSpPr/>
          <p:nvPr/>
        </p:nvSpPr>
        <p:spPr bwMode="auto">
          <a:xfrm>
            <a:off x="2159000" y="3631973"/>
            <a:ext cx="320040" cy="27432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okia Sans Wide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0" y="2057400"/>
            <a:ext cx="4762500" cy="1651000"/>
            <a:chOff x="0" y="2057400"/>
            <a:chExt cx="4762500" cy="1651000"/>
          </a:xfrm>
        </p:grpSpPr>
        <p:grpSp>
          <p:nvGrpSpPr>
            <p:cNvPr id="60" name="Group 59"/>
            <p:cNvGrpSpPr/>
            <p:nvPr/>
          </p:nvGrpSpPr>
          <p:grpSpPr>
            <a:xfrm>
              <a:off x="0" y="2057400"/>
              <a:ext cx="2286000" cy="1651000"/>
              <a:chOff x="0" y="2057400"/>
              <a:chExt cx="2286000" cy="1651000"/>
            </a:xfrm>
          </p:grpSpPr>
          <p:grpSp>
            <p:nvGrpSpPr>
              <p:cNvPr id="9" name="Group 82"/>
              <p:cNvGrpSpPr/>
              <p:nvPr/>
            </p:nvGrpSpPr>
            <p:grpSpPr>
              <a:xfrm>
                <a:off x="701403" y="2146300"/>
                <a:ext cx="1097280" cy="763927"/>
                <a:chOff x="1196703" y="2324100"/>
                <a:chExt cx="1097280" cy="763927"/>
              </a:xfrm>
            </p:grpSpPr>
            <p:pic>
              <p:nvPicPr>
                <p:cNvPr id="78" name="Picture 77" descr="warp01.jpg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1196703" y="2324161"/>
                  <a:ext cx="1097280" cy="763866"/>
                </a:xfrm>
                <a:prstGeom prst="rect">
                  <a:avLst/>
                </a:prstGeom>
              </p:spPr>
            </p:pic>
            <p:sp>
              <p:nvSpPr>
                <p:cNvPr id="81" name="Rectangle 80"/>
                <p:cNvSpPr/>
                <p:nvPr/>
              </p:nvSpPr>
              <p:spPr bwMode="auto">
                <a:xfrm>
                  <a:off x="1562100" y="2324100"/>
                  <a:ext cx="723900" cy="7620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8" tIns="44450" rIns="90488" bIns="4445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762000" rtl="0" eaLnBrk="0" fontAlgn="base" latinLnBrk="0" hangingPunct="0">
                    <a:lnSpc>
                      <a:spcPct val="100000"/>
                    </a:lnSpc>
                    <a:spcBef>
                      <a:spcPct val="15000"/>
                    </a:spcBef>
                    <a:spcAft>
                      <a:spcPct val="15000"/>
                    </a:spcAft>
                    <a:buClr>
                      <a:schemeClr val="accent1"/>
                    </a:buClr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Nokia Sans Wide" pitchFamily="34" charset="0"/>
                  </a:endParaRPr>
                </a:p>
              </p:txBody>
            </p:sp>
          </p:grpSp>
          <p:graphicFrame>
            <p:nvGraphicFramePr>
              <p:cNvPr id="156683" name="Object 11"/>
              <p:cNvGraphicFramePr>
                <a:graphicFrameLocks noChangeAspect="1"/>
              </p:cNvGraphicFramePr>
              <p:nvPr/>
            </p:nvGraphicFramePr>
            <p:xfrm>
              <a:off x="111125" y="3054350"/>
              <a:ext cx="2082800" cy="598488"/>
            </p:xfrm>
            <a:graphic>
              <a:graphicData uri="http://schemas.openxmlformats.org/presentationml/2006/ole">
                <p:oleObj spid="_x0000_s159746" name="Equation" r:id="rId20" imgW="1765080" imgH="507960" progId="Equation.3">
                  <p:embed/>
                </p:oleObj>
              </a:graphicData>
            </a:graphic>
          </p:graphicFrame>
          <p:sp>
            <p:nvSpPr>
              <p:cNvPr id="112" name="Rounded Rectangle 111"/>
              <p:cNvSpPr/>
              <p:nvPr/>
            </p:nvSpPr>
            <p:spPr bwMode="auto">
              <a:xfrm>
                <a:off x="0" y="2057400"/>
                <a:ext cx="2286000" cy="1651000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lgDashDot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8" tIns="44450" rIns="90488" bIns="4445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762000" rtl="0" eaLnBrk="0" fontAlgn="base" latinLnBrk="0" hangingPunct="0">
                  <a:lnSpc>
                    <a:spcPct val="100000"/>
                  </a:lnSpc>
                  <a:spcBef>
                    <a:spcPct val="15000"/>
                  </a:spcBef>
                  <a:spcAft>
                    <a:spcPct val="15000"/>
                  </a:spcAft>
                  <a:buClr>
                    <a:schemeClr val="accent1"/>
                  </a:buClr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Nokia Sans Wide" pitchFamily="34" charset="0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2387600" y="2057400"/>
              <a:ext cx="2374900" cy="1651000"/>
              <a:chOff x="2387600" y="2057400"/>
              <a:chExt cx="2374900" cy="1651000"/>
            </a:xfrm>
          </p:grpSpPr>
          <p:grpSp>
            <p:nvGrpSpPr>
              <p:cNvPr id="11" name="Group 81"/>
              <p:cNvGrpSpPr/>
              <p:nvPr/>
            </p:nvGrpSpPr>
            <p:grpSpPr>
              <a:xfrm>
                <a:off x="2971800" y="2146300"/>
                <a:ext cx="1115786" cy="763927"/>
                <a:chOff x="2387600" y="2324100"/>
                <a:chExt cx="1115786" cy="763927"/>
              </a:xfrm>
            </p:grpSpPr>
            <p:pic>
              <p:nvPicPr>
                <p:cNvPr id="79" name="Picture 78" descr="warp02.jpg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2406106" y="2324161"/>
                  <a:ext cx="1097280" cy="763866"/>
                </a:xfrm>
                <a:prstGeom prst="rect">
                  <a:avLst/>
                </a:prstGeom>
              </p:spPr>
            </p:pic>
            <p:sp>
              <p:nvSpPr>
                <p:cNvPr id="80" name="Rectangle 79"/>
                <p:cNvSpPr/>
                <p:nvPr/>
              </p:nvSpPr>
              <p:spPr bwMode="auto">
                <a:xfrm>
                  <a:off x="2387600" y="2324100"/>
                  <a:ext cx="723900" cy="7620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8" tIns="44450" rIns="90488" bIns="4445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762000" rtl="0" eaLnBrk="0" fontAlgn="base" latinLnBrk="0" hangingPunct="0">
                    <a:lnSpc>
                      <a:spcPct val="100000"/>
                    </a:lnSpc>
                    <a:spcBef>
                      <a:spcPct val="15000"/>
                    </a:spcBef>
                    <a:spcAft>
                      <a:spcPct val="15000"/>
                    </a:spcAft>
                    <a:buClr>
                      <a:schemeClr val="accent1"/>
                    </a:buClr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Nokia Sans Wide" pitchFamily="34" charset="0"/>
                  </a:endParaRPr>
                </a:p>
              </p:txBody>
            </p:sp>
          </p:grpSp>
          <p:graphicFrame>
            <p:nvGraphicFramePr>
              <p:cNvPr id="156684" name="Object 12"/>
              <p:cNvGraphicFramePr>
                <a:graphicFrameLocks noChangeAspect="1"/>
              </p:cNvGraphicFramePr>
              <p:nvPr/>
            </p:nvGraphicFramePr>
            <p:xfrm>
              <a:off x="2501901" y="2994026"/>
              <a:ext cx="2247899" cy="645821"/>
            </p:xfrm>
            <a:graphic>
              <a:graphicData uri="http://schemas.openxmlformats.org/presentationml/2006/ole">
                <p:oleObj spid="_x0000_s159747" name="Equation" r:id="rId21" imgW="1765080" imgH="507960" progId="Equation.3">
                  <p:embed/>
                </p:oleObj>
              </a:graphicData>
            </a:graphic>
          </p:graphicFrame>
          <p:sp>
            <p:nvSpPr>
              <p:cNvPr id="114" name="Rounded Rectangle 113"/>
              <p:cNvSpPr/>
              <p:nvPr/>
            </p:nvSpPr>
            <p:spPr bwMode="auto">
              <a:xfrm>
                <a:off x="2387600" y="2057400"/>
                <a:ext cx="2374900" cy="1651000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lgDashDot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8" tIns="44450" rIns="90488" bIns="4445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762000" rtl="0" eaLnBrk="0" fontAlgn="base" latinLnBrk="0" hangingPunct="0">
                  <a:lnSpc>
                    <a:spcPct val="100000"/>
                  </a:lnSpc>
                  <a:spcBef>
                    <a:spcPct val="15000"/>
                  </a:spcBef>
                  <a:spcAft>
                    <a:spcPct val="15000"/>
                  </a:spcAft>
                  <a:buClr>
                    <a:schemeClr val="accent1"/>
                  </a:buClr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Nokia Sans Wide" pitchFamily="34" charset="0"/>
                </a:endParaRP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5219700" y="2057400"/>
            <a:ext cx="4521200" cy="1473200"/>
            <a:chOff x="5219700" y="2057400"/>
            <a:chExt cx="4521200" cy="1473200"/>
          </a:xfrm>
        </p:grpSpPr>
        <p:graphicFrame>
          <p:nvGraphicFramePr>
            <p:cNvPr id="156686" name="Object 14"/>
            <p:cNvGraphicFramePr>
              <a:graphicFrameLocks noChangeAspect="1"/>
            </p:cNvGraphicFramePr>
            <p:nvPr/>
          </p:nvGraphicFramePr>
          <p:xfrm>
            <a:off x="5372100" y="2244725"/>
            <a:ext cx="4216400" cy="1007326"/>
          </p:xfrm>
          <a:graphic>
            <a:graphicData uri="http://schemas.openxmlformats.org/presentationml/2006/ole">
              <p:oleObj spid="_x0000_s159749" name="Equation" r:id="rId22" imgW="2869920" imgH="685800" progId="Equation.3">
                <p:embed/>
              </p:oleObj>
            </a:graphicData>
          </a:graphic>
        </p:graphicFrame>
        <p:sp>
          <p:nvSpPr>
            <p:cNvPr id="116" name="Rounded Rectangle 115"/>
            <p:cNvSpPr/>
            <p:nvPr/>
          </p:nvSpPr>
          <p:spPr bwMode="auto">
            <a:xfrm>
              <a:off x="5219700" y="2057400"/>
              <a:ext cx="4521200" cy="147320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okia Sans Wide" pitchFamily="34" charset="0"/>
              </a:endParaRPr>
            </a:p>
          </p:txBody>
        </p:sp>
      </p:grpSp>
      <p:grpSp>
        <p:nvGrpSpPr>
          <p:cNvPr id="13" name="Group 125"/>
          <p:cNvGrpSpPr/>
          <p:nvPr/>
        </p:nvGrpSpPr>
        <p:grpSpPr>
          <a:xfrm>
            <a:off x="5537200" y="3802063"/>
            <a:ext cx="3835400" cy="1506537"/>
            <a:chOff x="5257800" y="3802063"/>
            <a:chExt cx="3835400" cy="1506537"/>
          </a:xfrm>
        </p:grpSpPr>
        <p:grpSp>
          <p:nvGrpSpPr>
            <p:cNvPr id="14" name="Group 122"/>
            <p:cNvGrpSpPr/>
            <p:nvPr/>
          </p:nvGrpSpPr>
          <p:grpSpPr>
            <a:xfrm>
              <a:off x="5438503" y="3802063"/>
              <a:ext cx="3522980" cy="1470364"/>
              <a:chOff x="5438503" y="3802063"/>
              <a:chExt cx="3522980" cy="1470364"/>
            </a:xfrm>
          </p:grpSpPr>
          <p:graphicFrame>
            <p:nvGraphicFramePr>
              <p:cNvPr id="156687" name="Object 15"/>
              <p:cNvGraphicFramePr>
                <a:graphicFrameLocks noChangeAspect="1"/>
              </p:cNvGraphicFramePr>
              <p:nvPr/>
            </p:nvGraphicFramePr>
            <p:xfrm>
              <a:off x="6210300" y="3802063"/>
              <a:ext cx="2155825" cy="604837"/>
            </p:xfrm>
            <a:graphic>
              <a:graphicData uri="http://schemas.openxmlformats.org/presentationml/2006/ole">
                <p:oleObj spid="_x0000_s159750" name="Equation" r:id="rId23" imgW="1041120" imgH="291960" progId="Equation.3">
                  <p:embed/>
                </p:oleObj>
              </a:graphicData>
            </a:graphic>
          </p:graphicFrame>
          <p:pic>
            <p:nvPicPr>
              <p:cNvPr id="118" name="Picture 117" descr="warp_c_01.jpg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7864203" y="4492845"/>
                <a:ext cx="1097280" cy="763866"/>
              </a:xfrm>
              <a:prstGeom prst="rect">
                <a:avLst/>
              </a:prstGeom>
            </p:spPr>
          </p:pic>
          <p:pic>
            <p:nvPicPr>
              <p:cNvPr id="119" name="Picture 118" descr="warp01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438503" y="4508561"/>
                <a:ext cx="1097280" cy="763866"/>
              </a:xfrm>
              <a:prstGeom prst="rect">
                <a:avLst/>
              </a:prstGeom>
            </p:spPr>
          </p:pic>
          <p:sp>
            <p:nvSpPr>
              <p:cNvPr id="122" name="Right Arrow 121"/>
              <p:cNvSpPr/>
              <p:nvPr/>
            </p:nvSpPr>
            <p:spPr bwMode="auto">
              <a:xfrm>
                <a:off x="6642100" y="4737100"/>
                <a:ext cx="1117600" cy="304800"/>
              </a:xfrm>
              <a:prstGeom prst="rightArrow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8" tIns="44450" rIns="90488" bIns="4445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762000" rtl="0" eaLnBrk="0" fontAlgn="base" latinLnBrk="0" hangingPunct="0">
                  <a:lnSpc>
                    <a:spcPct val="100000"/>
                  </a:lnSpc>
                  <a:spcBef>
                    <a:spcPct val="15000"/>
                  </a:spcBef>
                  <a:spcAft>
                    <a:spcPct val="15000"/>
                  </a:spcAft>
                  <a:buClr>
                    <a:schemeClr val="accent1"/>
                  </a:buClr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Nokia Sans Wide" pitchFamily="34" charset="0"/>
                </a:endParaRPr>
              </a:p>
            </p:txBody>
          </p:sp>
        </p:grpSp>
        <p:sp>
          <p:nvSpPr>
            <p:cNvPr id="125" name="Rounded Rectangle 124"/>
            <p:cNvSpPr/>
            <p:nvPr/>
          </p:nvSpPr>
          <p:spPr bwMode="auto">
            <a:xfrm>
              <a:off x="5257800" y="3835400"/>
              <a:ext cx="3835400" cy="147320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okia Sans Wide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08500" y="2756848"/>
            <a:ext cx="711200" cy="1965960"/>
            <a:chOff x="4508500" y="2743200"/>
            <a:chExt cx="711200" cy="1965960"/>
          </a:xfrm>
        </p:grpSpPr>
        <p:cxnSp>
          <p:nvCxnSpPr>
            <p:cNvPr id="128" name="Straight Connector 127"/>
            <p:cNvCxnSpPr/>
            <p:nvPr/>
          </p:nvCxnSpPr>
          <p:spPr bwMode="auto">
            <a:xfrm flipV="1">
              <a:off x="4508500" y="4686300"/>
              <a:ext cx="406400" cy="1270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rot="5400000" flipH="1" flipV="1">
              <a:off x="3931920" y="3726180"/>
              <a:ext cx="1965960" cy="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Arrow Connector 132"/>
            <p:cNvCxnSpPr/>
            <p:nvPr/>
          </p:nvCxnSpPr>
          <p:spPr bwMode="auto">
            <a:xfrm>
              <a:off x="4914900" y="2768600"/>
              <a:ext cx="304800" cy="1588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35" name="Down Arrow 134"/>
          <p:cNvSpPr/>
          <p:nvPr/>
        </p:nvSpPr>
        <p:spPr bwMode="auto">
          <a:xfrm>
            <a:off x="7366000" y="3555773"/>
            <a:ext cx="320040" cy="27432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okia Sans Wide" pitchFamily="34" charset="0"/>
            </a:endParaRPr>
          </a:p>
        </p:txBody>
      </p:sp>
      <p:sp>
        <p:nvSpPr>
          <p:cNvPr id="136" name="Down Arrow 135"/>
          <p:cNvSpPr/>
          <p:nvPr/>
        </p:nvSpPr>
        <p:spPr bwMode="auto">
          <a:xfrm>
            <a:off x="7200900" y="5308373"/>
            <a:ext cx="320040" cy="27432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okia Sans Wide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77800" y="3924300"/>
            <a:ext cx="4254500" cy="1587500"/>
            <a:chOff x="177800" y="3924300"/>
            <a:chExt cx="4254500" cy="1587500"/>
          </a:xfrm>
        </p:grpSpPr>
        <p:grpSp>
          <p:nvGrpSpPr>
            <p:cNvPr id="5" name="Group 95"/>
            <p:cNvGrpSpPr/>
            <p:nvPr/>
          </p:nvGrpSpPr>
          <p:grpSpPr>
            <a:xfrm>
              <a:off x="1590403" y="3962400"/>
              <a:ext cx="1481183" cy="763927"/>
              <a:chOff x="1349103" y="3898900"/>
              <a:chExt cx="1481183" cy="763927"/>
            </a:xfrm>
          </p:grpSpPr>
          <p:grpSp>
            <p:nvGrpSpPr>
              <p:cNvPr id="6" name="Group 87"/>
              <p:cNvGrpSpPr/>
              <p:nvPr/>
            </p:nvGrpSpPr>
            <p:grpSpPr>
              <a:xfrm>
                <a:off x="1714500" y="3898900"/>
                <a:ext cx="1115786" cy="763927"/>
                <a:chOff x="2387600" y="2324100"/>
                <a:chExt cx="1115786" cy="763927"/>
              </a:xfrm>
            </p:grpSpPr>
            <p:pic>
              <p:nvPicPr>
                <p:cNvPr id="89" name="Picture 88" descr="warp02.jpg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2406106" y="2324161"/>
                  <a:ext cx="1097280" cy="763866"/>
                </a:xfrm>
                <a:prstGeom prst="rect">
                  <a:avLst/>
                </a:prstGeom>
              </p:spPr>
            </p:pic>
            <p:sp>
              <p:nvSpPr>
                <p:cNvPr id="90" name="Rectangle 89"/>
                <p:cNvSpPr/>
                <p:nvPr/>
              </p:nvSpPr>
              <p:spPr bwMode="auto">
                <a:xfrm>
                  <a:off x="2387600" y="2324100"/>
                  <a:ext cx="723900" cy="7620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8" tIns="44450" rIns="90488" bIns="4445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762000" rtl="0" eaLnBrk="0" fontAlgn="base" latinLnBrk="0" hangingPunct="0">
                    <a:lnSpc>
                      <a:spcPct val="100000"/>
                    </a:lnSpc>
                    <a:spcBef>
                      <a:spcPct val="15000"/>
                    </a:spcBef>
                    <a:spcAft>
                      <a:spcPct val="15000"/>
                    </a:spcAft>
                    <a:buClr>
                      <a:schemeClr val="accent1"/>
                    </a:buClr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Nokia Sans Wide" pitchFamily="34" charset="0"/>
                  </a:endParaRPr>
                </a:p>
              </p:txBody>
            </p:sp>
          </p:grpSp>
          <p:grpSp>
            <p:nvGrpSpPr>
              <p:cNvPr id="7" name="Group 90"/>
              <p:cNvGrpSpPr/>
              <p:nvPr/>
            </p:nvGrpSpPr>
            <p:grpSpPr>
              <a:xfrm>
                <a:off x="1349103" y="3898900"/>
                <a:ext cx="1097280" cy="763927"/>
                <a:chOff x="1196703" y="2324100"/>
                <a:chExt cx="1097280" cy="763927"/>
              </a:xfrm>
            </p:grpSpPr>
            <p:pic>
              <p:nvPicPr>
                <p:cNvPr id="92" name="Picture 91" descr="warp01.jpg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1196703" y="2324161"/>
                  <a:ext cx="1097280" cy="763866"/>
                </a:xfrm>
                <a:prstGeom prst="rect">
                  <a:avLst/>
                </a:prstGeom>
              </p:spPr>
            </p:pic>
            <p:sp>
              <p:nvSpPr>
                <p:cNvPr id="93" name="Rectangle 92"/>
                <p:cNvSpPr/>
                <p:nvPr/>
              </p:nvSpPr>
              <p:spPr bwMode="auto">
                <a:xfrm>
                  <a:off x="1562100" y="2324100"/>
                  <a:ext cx="723900" cy="7620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8" tIns="44450" rIns="90488" bIns="4445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762000" rtl="0" eaLnBrk="0" fontAlgn="base" latinLnBrk="0" hangingPunct="0">
                    <a:lnSpc>
                      <a:spcPct val="100000"/>
                    </a:lnSpc>
                    <a:spcBef>
                      <a:spcPct val="15000"/>
                    </a:spcBef>
                    <a:spcAft>
                      <a:spcPct val="15000"/>
                    </a:spcAft>
                    <a:buClr>
                      <a:schemeClr val="accent1"/>
                    </a:buClr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Nokia Sans Wide" pitchFamily="34" charset="0"/>
                  </a:endParaRPr>
                </a:p>
              </p:txBody>
            </p:sp>
          </p:grpSp>
        </p:grpSp>
        <p:sp>
          <p:nvSpPr>
            <p:cNvPr id="66" name="Rounded Rectangle 65"/>
            <p:cNvSpPr/>
            <p:nvPr/>
          </p:nvSpPr>
          <p:spPr bwMode="auto">
            <a:xfrm>
              <a:off x="177800" y="3924300"/>
              <a:ext cx="4254500" cy="158750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okia Sans Wide" pitchFamily="34" charset="0"/>
              </a:endParaRPr>
            </a:p>
          </p:txBody>
        </p:sp>
        <p:graphicFrame>
          <p:nvGraphicFramePr>
            <p:cNvPr id="67" name="Object 66"/>
            <p:cNvGraphicFramePr>
              <a:graphicFrameLocks noChangeAspect="1"/>
            </p:cNvGraphicFramePr>
            <p:nvPr/>
          </p:nvGraphicFramePr>
          <p:xfrm>
            <a:off x="1190203" y="4841546"/>
            <a:ext cx="2344569" cy="543253"/>
          </p:xfrm>
          <a:graphic>
            <a:graphicData uri="http://schemas.openxmlformats.org/presentationml/2006/ole">
              <p:oleObj spid="_x0000_s159751" name="Equation" r:id="rId24" imgW="1041120" imgH="241200" progId="Equation.3">
                <p:embed/>
              </p:oleObj>
            </a:graphicData>
          </a:graphic>
        </p:graphicFrame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35" grpId="0" animBg="1"/>
      <p:bldP spid="1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Mean Matching with Gamma Correction</a:t>
            </a:r>
            <a:endParaRPr lang="en-US" dirty="0" smtClean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5" name="Picture 6" descr="CopyBlend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" y="2310035"/>
            <a:ext cx="914400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17500" y="1417860"/>
            <a:ext cx="9144000" cy="730250"/>
            <a:chOff x="0" y="3246435"/>
            <a:chExt cx="9144000" cy="730803"/>
          </a:xfrm>
        </p:grpSpPr>
        <p:pic>
          <p:nvPicPr>
            <p:cNvPr id="49" name="Picture 7" descr="warp07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46720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8" descr="warp00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9" descr="warp01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9531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10" descr="warp02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99062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11" descr="warp03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48593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12" descr="warp04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98124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13" descr="warp05.jp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747655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14" descr="warp06.jp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97186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15" descr="1DImageStitching_2009_06_22_13_25_46_8_fast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7500" y="4187447"/>
            <a:ext cx="9144000" cy="172046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Combination of Gamma and Linear Correction</a:t>
            </a:r>
            <a:endParaRPr lang="en-US" dirty="0" smtClean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2" name="Group 119"/>
          <p:cNvGrpSpPr/>
          <p:nvPr/>
        </p:nvGrpSpPr>
        <p:grpSpPr>
          <a:xfrm>
            <a:off x="114300" y="1028761"/>
            <a:ext cx="9563100" cy="789266"/>
            <a:chOff x="114300" y="1028761"/>
            <a:chExt cx="9563100" cy="789266"/>
          </a:xfrm>
        </p:grpSpPr>
        <p:pic>
          <p:nvPicPr>
            <p:cNvPr id="52" name="Picture 51" descr="warp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" y="1028761"/>
              <a:ext cx="1097280" cy="763866"/>
            </a:xfrm>
            <a:prstGeom prst="rect">
              <a:avLst/>
            </a:prstGeom>
          </p:spPr>
        </p:pic>
        <p:pic>
          <p:nvPicPr>
            <p:cNvPr id="53" name="Picture 52" descr="warp0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3703" y="1028761"/>
              <a:ext cx="1097280" cy="763866"/>
            </a:xfrm>
            <a:prstGeom prst="rect">
              <a:avLst/>
            </a:prstGeom>
          </p:spPr>
        </p:pic>
        <p:pic>
          <p:nvPicPr>
            <p:cNvPr id="54" name="Picture 53" descr="warp0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3106" y="1028761"/>
              <a:ext cx="1097280" cy="763866"/>
            </a:xfrm>
            <a:prstGeom prst="rect">
              <a:avLst/>
            </a:prstGeom>
          </p:spPr>
        </p:pic>
        <p:pic>
          <p:nvPicPr>
            <p:cNvPr id="55" name="Picture 54" descr="warp03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42509" y="1028761"/>
              <a:ext cx="1097280" cy="763866"/>
            </a:xfrm>
            <a:prstGeom prst="rect">
              <a:avLst/>
            </a:prstGeom>
          </p:spPr>
        </p:pic>
        <p:pic>
          <p:nvPicPr>
            <p:cNvPr id="58" name="Picture 57" descr="warp04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51912" y="1028761"/>
              <a:ext cx="1097280" cy="763866"/>
            </a:xfrm>
            <a:prstGeom prst="rect">
              <a:avLst/>
            </a:prstGeom>
          </p:spPr>
        </p:pic>
        <p:pic>
          <p:nvPicPr>
            <p:cNvPr id="69" name="Picture 68" descr="warp05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61315" y="1028761"/>
              <a:ext cx="1097280" cy="763866"/>
            </a:xfrm>
            <a:prstGeom prst="rect">
              <a:avLst/>
            </a:prstGeom>
          </p:spPr>
        </p:pic>
        <p:pic>
          <p:nvPicPr>
            <p:cNvPr id="72" name="Picture 71" descr="warp06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70718" y="1028761"/>
              <a:ext cx="1097280" cy="763866"/>
            </a:xfrm>
            <a:prstGeom prst="rect">
              <a:avLst/>
            </a:prstGeom>
          </p:spPr>
        </p:pic>
        <p:pic>
          <p:nvPicPr>
            <p:cNvPr id="73" name="Picture 72" descr="warp07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80120" y="1054161"/>
              <a:ext cx="1097280" cy="763866"/>
            </a:xfrm>
            <a:prstGeom prst="rect">
              <a:avLst/>
            </a:prstGeom>
          </p:spPr>
        </p:pic>
      </p:grpSp>
      <p:grpSp>
        <p:nvGrpSpPr>
          <p:cNvPr id="3" name="Group 120"/>
          <p:cNvGrpSpPr/>
          <p:nvPr/>
        </p:nvGrpSpPr>
        <p:grpSpPr>
          <a:xfrm>
            <a:off x="152400" y="5572345"/>
            <a:ext cx="9563100" cy="763866"/>
            <a:chOff x="152400" y="5521545"/>
            <a:chExt cx="9563100" cy="763866"/>
          </a:xfrm>
        </p:grpSpPr>
        <p:pic>
          <p:nvPicPr>
            <p:cNvPr id="98" name="Picture 97" descr="warp_c_00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2400" y="5521545"/>
              <a:ext cx="1097280" cy="763866"/>
            </a:xfrm>
            <a:prstGeom prst="rect">
              <a:avLst/>
            </a:prstGeom>
          </p:spPr>
        </p:pic>
        <p:pic>
          <p:nvPicPr>
            <p:cNvPr id="99" name="Picture 98" descr="warp_c_01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61803" y="5521545"/>
              <a:ext cx="1097280" cy="763866"/>
            </a:xfrm>
            <a:prstGeom prst="rect">
              <a:avLst/>
            </a:prstGeom>
          </p:spPr>
        </p:pic>
        <p:pic>
          <p:nvPicPr>
            <p:cNvPr id="100" name="Picture 99" descr="warp_c_02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71206" y="5521545"/>
              <a:ext cx="1097280" cy="763866"/>
            </a:xfrm>
            <a:prstGeom prst="rect">
              <a:avLst/>
            </a:prstGeom>
          </p:spPr>
        </p:pic>
        <p:pic>
          <p:nvPicPr>
            <p:cNvPr id="101" name="Picture 100" descr="warp_c_03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80609" y="5521545"/>
              <a:ext cx="1097280" cy="763866"/>
            </a:xfrm>
            <a:prstGeom prst="rect">
              <a:avLst/>
            </a:prstGeom>
          </p:spPr>
        </p:pic>
        <p:pic>
          <p:nvPicPr>
            <p:cNvPr id="102" name="Picture 101" descr="warp_c_04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90012" y="5521545"/>
              <a:ext cx="1097280" cy="763866"/>
            </a:xfrm>
            <a:prstGeom prst="rect">
              <a:avLst/>
            </a:prstGeom>
          </p:spPr>
        </p:pic>
        <p:pic>
          <p:nvPicPr>
            <p:cNvPr id="103" name="Picture 102" descr="warp_c_05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99415" y="5521545"/>
              <a:ext cx="1097280" cy="763866"/>
            </a:xfrm>
            <a:prstGeom prst="rect">
              <a:avLst/>
            </a:prstGeom>
          </p:spPr>
        </p:pic>
        <p:pic>
          <p:nvPicPr>
            <p:cNvPr id="104" name="Picture 103" descr="warp_c_06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08818" y="5521545"/>
              <a:ext cx="1097280" cy="763866"/>
            </a:xfrm>
            <a:prstGeom prst="rect">
              <a:avLst/>
            </a:prstGeom>
          </p:spPr>
        </p:pic>
        <p:pic>
          <p:nvPicPr>
            <p:cNvPr id="105" name="Picture 104" descr="warp_c_07.jp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618220" y="5521545"/>
              <a:ext cx="1097280" cy="763866"/>
            </a:xfrm>
            <a:prstGeom prst="rect">
              <a:avLst/>
            </a:prstGeom>
          </p:spPr>
        </p:pic>
      </p:grpSp>
      <p:grpSp>
        <p:nvGrpSpPr>
          <p:cNvPr id="4" name="Group 62"/>
          <p:cNvGrpSpPr/>
          <p:nvPr/>
        </p:nvGrpSpPr>
        <p:grpSpPr>
          <a:xfrm>
            <a:off x="1244601" y="1792627"/>
            <a:ext cx="2405743" cy="353673"/>
            <a:chOff x="1244601" y="1792627"/>
            <a:chExt cx="2405743" cy="353673"/>
          </a:xfrm>
        </p:grpSpPr>
        <p:cxnSp>
          <p:nvCxnSpPr>
            <p:cNvPr id="107" name="Straight Arrow Connector 106"/>
            <p:cNvCxnSpPr>
              <a:stCxn id="53" idx="2"/>
            </p:cNvCxnSpPr>
            <p:nvPr/>
          </p:nvCxnSpPr>
          <p:spPr bwMode="auto">
            <a:xfrm rot="5400000">
              <a:off x="1381636" y="1655592"/>
              <a:ext cx="353673" cy="627743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08" name="Straight Arrow Connector 107"/>
            <p:cNvCxnSpPr/>
            <p:nvPr/>
          </p:nvCxnSpPr>
          <p:spPr bwMode="auto">
            <a:xfrm rot="16200000" flipH="1">
              <a:off x="3159636" y="1655592"/>
              <a:ext cx="353673" cy="627743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09" name="Down Arrow 108"/>
          <p:cNvSpPr/>
          <p:nvPr/>
        </p:nvSpPr>
        <p:spPr bwMode="auto">
          <a:xfrm>
            <a:off x="2171700" y="3809773"/>
            <a:ext cx="320040" cy="27432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okia Sans Wide" pitchFamily="34" charset="0"/>
            </a:endParaRPr>
          </a:p>
        </p:txBody>
      </p:sp>
      <p:grpSp>
        <p:nvGrpSpPr>
          <p:cNvPr id="5" name="Group 75"/>
          <p:cNvGrpSpPr/>
          <p:nvPr/>
        </p:nvGrpSpPr>
        <p:grpSpPr>
          <a:xfrm>
            <a:off x="4508500" y="2743200"/>
            <a:ext cx="711200" cy="1965960"/>
            <a:chOff x="4508500" y="2743200"/>
            <a:chExt cx="711200" cy="1965960"/>
          </a:xfrm>
        </p:grpSpPr>
        <p:cxnSp>
          <p:nvCxnSpPr>
            <p:cNvPr id="128" name="Straight Connector 127"/>
            <p:cNvCxnSpPr/>
            <p:nvPr/>
          </p:nvCxnSpPr>
          <p:spPr bwMode="auto">
            <a:xfrm flipV="1">
              <a:off x="4508500" y="4686300"/>
              <a:ext cx="406400" cy="1270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rot="5400000" flipH="1" flipV="1">
              <a:off x="3931920" y="3726180"/>
              <a:ext cx="1965960" cy="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Arrow Connector 132"/>
            <p:cNvCxnSpPr/>
            <p:nvPr/>
          </p:nvCxnSpPr>
          <p:spPr bwMode="auto">
            <a:xfrm>
              <a:off x="4914900" y="2768600"/>
              <a:ext cx="304800" cy="1588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35" name="Down Arrow 134"/>
          <p:cNvSpPr/>
          <p:nvPr/>
        </p:nvSpPr>
        <p:spPr bwMode="auto">
          <a:xfrm>
            <a:off x="7366000" y="3555773"/>
            <a:ext cx="320040" cy="27432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okia Sans Wide" pitchFamily="34" charset="0"/>
            </a:endParaRPr>
          </a:p>
        </p:txBody>
      </p:sp>
      <p:sp>
        <p:nvSpPr>
          <p:cNvPr id="136" name="Down Arrow 135"/>
          <p:cNvSpPr/>
          <p:nvPr/>
        </p:nvSpPr>
        <p:spPr bwMode="auto">
          <a:xfrm>
            <a:off x="7200900" y="5308373"/>
            <a:ext cx="320040" cy="27432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okia Sans Wide" pitchFamily="34" charset="0"/>
            </a:endParaRPr>
          </a:p>
        </p:txBody>
      </p:sp>
      <p:grpSp>
        <p:nvGrpSpPr>
          <p:cNvPr id="6" name="Group 76"/>
          <p:cNvGrpSpPr/>
          <p:nvPr/>
        </p:nvGrpSpPr>
        <p:grpSpPr>
          <a:xfrm>
            <a:off x="5219700" y="2057400"/>
            <a:ext cx="4521200" cy="1473200"/>
            <a:chOff x="5219700" y="2057400"/>
            <a:chExt cx="4521200" cy="1473200"/>
          </a:xfrm>
        </p:grpSpPr>
        <p:graphicFrame>
          <p:nvGraphicFramePr>
            <p:cNvPr id="156686" name="Object 14"/>
            <p:cNvGraphicFramePr>
              <a:graphicFrameLocks noChangeAspect="1"/>
            </p:cNvGraphicFramePr>
            <p:nvPr/>
          </p:nvGraphicFramePr>
          <p:xfrm>
            <a:off x="5534025" y="2159000"/>
            <a:ext cx="3943350" cy="520700"/>
          </p:xfrm>
          <a:graphic>
            <a:graphicData uri="http://schemas.openxmlformats.org/presentationml/2006/ole">
              <p:oleObj spid="_x0000_s179204" name="Equation" r:id="rId20" imgW="3454200" imgH="457200" progId="Equation.3">
                <p:embed/>
              </p:oleObj>
            </a:graphicData>
          </a:graphic>
        </p:graphicFrame>
        <p:sp>
          <p:nvSpPr>
            <p:cNvPr id="116" name="Rounded Rectangle 115"/>
            <p:cNvSpPr/>
            <p:nvPr/>
          </p:nvSpPr>
          <p:spPr bwMode="auto">
            <a:xfrm>
              <a:off x="5219700" y="2057400"/>
              <a:ext cx="4521200" cy="147320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okia Sans Wide" pitchFamily="34" charset="0"/>
              </a:endParaRPr>
            </a:p>
          </p:txBody>
        </p:sp>
        <p:graphicFrame>
          <p:nvGraphicFramePr>
            <p:cNvPr id="161803" name="Object 11"/>
            <p:cNvGraphicFramePr>
              <a:graphicFrameLocks noChangeAspect="1"/>
            </p:cNvGraphicFramePr>
            <p:nvPr/>
          </p:nvGraphicFramePr>
          <p:xfrm>
            <a:off x="5573713" y="2679701"/>
            <a:ext cx="4002087" cy="527580"/>
          </p:xfrm>
          <a:graphic>
            <a:graphicData uri="http://schemas.openxmlformats.org/presentationml/2006/ole">
              <p:oleObj spid="_x0000_s179206" name="Equation" r:id="rId21" imgW="3466800" imgH="457200" progId="Equation.3">
                <p:embed/>
              </p:oleObj>
            </a:graphicData>
          </a:graphic>
        </p:graphicFrame>
      </p:grpSp>
      <p:grpSp>
        <p:nvGrpSpPr>
          <p:cNvPr id="7" name="Group 81"/>
          <p:cNvGrpSpPr/>
          <p:nvPr/>
        </p:nvGrpSpPr>
        <p:grpSpPr>
          <a:xfrm>
            <a:off x="5537200" y="3835400"/>
            <a:ext cx="3835400" cy="1473200"/>
            <a:chOff x="5537200" y="3835400"/>
            <a:chExt cx="3835400" cy="1473200"/>
          </a:xfrm>
        </p:grpSpPr>
        <p:graphicFrame>
          <p:nvGraphicFramePr>
            <p:cNvPr id="156687" name="Object 15"/>
            <p:cNvGraphicFramePr>
              <a:graphicFrameLocks noChangeAspect="1"/>
            </p:cNvGraphicFramePr>
            <p:nvPr/>
          </p:nvGraphicFramePr>
          <p:xfrm>
            <a:off x="5805488" y="3916364"/>
            <a:ext cx="1497012" cy="447342"/>
          </p:xfrm>
          <a:graphic>
            <a:graphicData uri="http://schemas.openxmlformats.org/presentationml/2006/ole">
              <p:oleObj spid="_x0000_s179205" name="Equation" r:id="rId22" imgW="977760" imgH="291960" progId="Equation.3">
                <p:embed/>
              </p:oleObj>
            </a:graphicData>
          </a:graphic>
        </p:graphicFrame>
        <p:pic>
          <p:nvPicPr>
            <p:cNvPr id="118" name="Picture 117" descr="warp_c_01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43603" y="4492845"/>
              <a:ext cx="1097280" cy="763866"/>
            </a:xfrm>
            <a:prstGeom prst="rect">
              <a:avLst/>
            </a:prstGeom>
          </p:spPr>
        </p:pic>
        <p:pic>
          <p:nvPicPr>
            <p:cNvPr id="119" name="Picture 118" descr="warp0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17903" y="4508561"/>
              <a:ext cx="1097280" cy="763866"/>
            </a:xfrm>
            <a:prstGeom prst="rect">
              <a:avLst/>
            </a:prstGeom>
          </p:spPr>
        </p:pic>
        <p:sp>
          <p:nvSpPr>
            <p:cNvPr id="122" name="Right Arrow 121"/>
            <p:cNvSpPr/>
            <p:nvPr/>
          </p:nvSpPr>
          <p:spPr bwMode="auto">
            <a:xfrm>
              <a:off x="6921500" y="4737100"/>
              <a:ext cx="1117600" cy="304800"/>
            </a:xfrm>
            <a:prstGeom prst="rightArrow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okia Sans Wide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 bwMode="auto">
            <a:xfrm>
              <a:off x="5537200" y="3835400"/>
              <a:ext cx="3835400" cy="147320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okia Sans Wide" pitchFamily="34" charset="0"/>
              </a:endParaRPr>
            </a:p>
          </p:txBody>
        </p:sp>
        <p:graphicFrame>
          <p:nvGraphicFramePr>
            <p:cNvPr id="161808" name="Object 16"/>
            <p:cNvGraphicFramePr>
              <a:graphicFrameLocks noChangeAspect="1"/>
            </p:cNvGraphicFramePr>
            <p:nvPr/>
          </p:nvGraphicFramePr>
          <p:xfrm>
            <a:off x="7488239" y="4024314"/>
            <a:ext cx="1706562" cy="357130"/>
          </p:xfrm>
          <a:graphic>
            <a:graphicData uri="http://schemas.openxmlformats.org/presentationml/2006/ole">
              <p:oleObj spid="_x0000_s179211" name="Equation" r:id="rId23" imgW="1091880" imgH="228600" progId="Equation.3">
                <p:embed/>
              </p:oleObj>
            </a:graphicData>
          </a:graphic>
        </p:graphicFrame>
      </p:grpSp>
      <p:grpSp>
        <p:nvGrpSpPr>
          <p:cNvPr id="8" name="Group 65"/>
          <p:cNvGrpSpPr/>
          <p:nvPr/>
        </p:nvGrpSpPr>
        <p:grpSpPr>
          <a:xfrm>
            <a:off x="393700" y="2095500"/>
            <a:ext cx="4127500" cy="1854200"/>
            <a:chOff x="393700" y="2095500"/>
            <a:chExt cx="4127500" cy="1854200"/>
          </a:xfrm>
        </p:grpSpPr>
        <p:grpSp>
          <p:nvGrpSpPr>
            <p:cNvPr id="9" name="Group 63"/>
            <p:cNvGrpSpPr/>
            <p:nvPr/>
          </p:nvGrpSpPr>
          <p:grpSpPr>
            <a:xfrm>
              <a:off x="393700" y="2095500"/>
              <a:ext cx="1739900" cy="1778000"/>
              <a:chOff x="393700" y="2095500"/>
              <a:chExt cx="1739900" cy="1778000"/>
            </a:xfrm>
          </p:grpSpPr>
          <p:grpSp>
            <p:nvGrpSpPr>
              <p:cNvPr id="10" name="Group 82"/>
              <p:cNvGrpSpPr/>
              <p:nvPr/>
            </p:nvGrpSpPr>
            <p:grpSpPr>
              <a:xfrm>
                <a:off x="701403" y="2146300"/>
                <a:ext cx="1097280" cy="763927"/>
                <a:chOff x="1196703" y="2324100"/>
                <a:chExt cx="1097280" cy="763927"/>
              </a:xfrm>
            </p:grpSpPr>
            <p:pic>
              <p:nvPicPr>
                <p:cNvPr id="78" name="Picture 77" descr="warp01.jpg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1196703" y="2324161"/>
                  <a:ext cx="1097280" cy="763866"/>
                </a:xfrm>
                <a:prstGeom prst="rect">
                  <a:avLst/>
                </a:prstGeom>
              </p:spPr>
            </p:pic>
            <p:sp>
              <p:nvSpPr>
                <p:cNvPr id="81" name="Rectangle 80"/>
                <p:cNvSpPr/>
                <p:nvPr/>
              </p:nvSpPr>
              <p:spPr bwMode="auto">
                <a:xfrm>
                  <a:off x="1562100" y="2324100"/>
                  <a:ext cx="723900" cy="7620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8" tIns="44450" rIns="90488" bIns="4445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762000" rtl="0" eaLnBrk="0" fontAlgn="base" latinLnBrk="0" hangingPunct="0">
                    <a:lnSpc>
                      <a:spcPct val="100000"/>
                    </a:lnSpc>
                    <a:spcBef>
                      <a:spcPct val="15000"/>
                    </a:spcBef>
                    <a:spcAft>
                      <a:spcPct val="15000"/>
                    </a:spcAft>
                    <a:buClr>
                      <a:schemeClr val="accent1"/>
                    </a:buClr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Nokia Sans Wide" pitchFamily="34" charset="0"/>
                  </a:endParaRPr>
                </a:p>
              </p:txBody>
            </p:sp>
          </p:grpSp>
          <p:graphicFrame>
            <p:nvGraphicFramePr>
              <p:cNvPr id="156683" name="Object 11"/>
              <p:cNvGraphicFramePr>
                <a:graphicFrameLocks noChangeAspect="1"/>
              </p:cNvGraphicFramePr>
              <p:nvPr/>
            </p:nvGraphicFramePr>
            <p:xfrm>
              <a:off x="433388" y="2965450"/>
              <a:ext cx="1681162" cy="493713"/>
            </p:xfrm>
            <a:graphic>
              <a:graphicData uri="http://schemas.openxmlformats.org/presentationml/2006/ole">
                <p:oleObj spid="_x0000_s179202" name="Equation" r:id="rId24" imgW="1726920" imgH="507960" progId="Equation.3">
                  <p:embed/>
                </p:oleObj>
              </a:graphicData>
            </a:graphic>
          </p:graphicFrame>
          <p:graphicFrame>
            <p:nvGraphicFramePr>
              <p:cNvPr id="161804" name="Object 12"/>
              <p:cNvGraphicFramePr>
                <a:graphicFrameLocks noChangeAspect="1"/>
              </p:cNvGraphicFramePr>
              <p:nvPr/>
            </p:nvGraphicFramePr>
            <p:xfrm>
              <a:off x="514350" y="3440113"/>
              <a:ext cx="1444625" cy="431800"/>
            </p:xfrm>
            <a:graphic>
              <a:graphicData uri="http://schemas.openxmlformats.org/presentationml/2006/ole">
                <p:oleObj spid="_x0000_s179207" name="Equation" r:id="rId25" imgW="1485720" imgH="444240" progId="Equation.3">
                  <p:embed/>
                </p:oleObj>
              </a:graphicData>
            </a:graphic>
          </p:graphicFrame>
          <p:sp>
            <p:nvSpPr>
              <p:cNvPr id="70" name="Rounded Rectangle 69"/>
              <p:cNvSpPr/>
              <p:nvPr/>
            </p:nvSpPr>
            <p:spPr bwMode="auto">
              <a:xfrm>
                <a:off x="393700" y="2095500"/>
                <a:ext cx="1739900" cy="1778000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lgDashDot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8" tIns="44450" rIns="90488" bIns="4445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762000" rtl="0" eaLnBrk="0" fontAlgn="base" latinLnBrk="0" hangingPunct="0">
                  <a:lnSpc>
                    <a:spcPct val="100000"/>
                  </a:lnSpc>
                  <a:spcBef>
                    <a:spcPct val="15000"/>
                  </a:spcBef>
                  <a:spcAft>
                    <a:spcPct val="15000"/>
                  </a:spcAft>
                  <a:buClr>
                    <a:schemeClr val="accent1"/>
                  </a:buClr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Nokia Sans Wide" pitchFamily="34" charset="0"/>
                </a:endParaRPr>
              </a:p>
            </p:txBody>
          </p:sp>
        </p:grpSp>
        <p:grpSp>
          <p:nvGrpSpPr>
            <p:cNvPr id="11" name="Group 64"/>
            <p:cNvGrpSpPr/>
            <p:nvPr/>
          </p:nvGrpSpPr>
          <p:grpSpPr>
            <a:xfrm>
              <a:off x="2590800" y="2095500"/>
              <a:ext cx="1930400" cy="1854200"/>
              <a:chOff x="2590800" y="2095500"/>
              <a:chExt cx="1930400" cy="1854200"/>
            </a:xfrm>
          </p:grpSpPr>
          <p:grpSp>
            <p:nvGrpSpPr>
              <p:cNvPr id="12" name="Group 81"/>
              <p:cNvGrpSpPr/>
              <p:nvPr/>
            </p:nvGrpSpPr>
            <p:grpSpPr>
              <a:xfrm>
                <a:off x="2971800" y="2146300"/>
                <a:ext cx="1115786" cy="763927"/>
                <a:chOff x="2387600" y="2324100"/>
                <a:chExt cx="1115786" cy="763927"/>
              </a:xfrm>
            </p:grpSpPr>
            <p:pic>
              <p:nvPicPr>
                <p:cNvPr id="79" name="Picture 78" descr="warp02.jpg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2406106" y="2324161"/>
                  <a:ext cx="1097280" cy="763866"/>
                </a:xfrm>
                <a:prstGeom prst="rect">
                  <a:avLst/>
                </a:prstGeom>
              </p:spPr>
            </p:pic>
            <p:sp>
              <p:nvSpPr>
                <p:cNvPr id="80" name="Rectangle 79"/>
                <p:cNvSpPr/>
                <p:nvPr/>
              </p:nvSpPr>
              <p:spPr bwMode="auto">
                <a:xfrm>
                  <a:off x="2387600" y="2324100"/>
                  <a:ext cx="723900" cy="7620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8" tIns="44450" rIns="90488" bIns="4445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762000" rtl="0" eaLnBrk="0" fontAlgn="base" latinLnBrk="0" hangingPunct="0">
                    <a:lnSpc>
                      <a:spcPct val="100000"/>
                    </a:lnSpc>
                    <a:spcBef>
                      <a:spcPct val="15000"/>
                    </a:spcBef>
                    <a:spcAft>
                      <a:spcPct val="15000"/>
                    </a:spcAft>
                    <a:buClr>
                      <a:schemeClr val="accent1"/>
                    </a:buClr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Nokia Sans Wide" pitchFamily="34" charset="0"/>
                  </a:endParaRPr>
                </a:p>
              </p:txBody>
            </p:sp>
          </p:grpSp>
          <p:graphicFrame>
            <p:nvGraphicFramePr>
              <p:cNvPr id="156684" name="Object 12"/>
              <p:cNvGraphicFramePr>
                <a:graphicFrameLocks noChangeAspect="1"/>
              </p:cNvGraphicFramePr>
              <p:nvPr/>
            </p:nvGraphicFramePr>
            <p:xfrm>
              <a:off x="2635250" y="2943225"/>
              <a:ext cx="1814513" cy="533400"/>
            </p:xfrm>
            <a:graphic>
              <a:graphicData uri="http://schemas.openxmlformats.org/presentationml/2006/ole">
                <p:oleObj spid="_x0000_s179203" name="Equation" r:id="rId26" imgW="1726920" imgH="507960" progId="Equation.3">
                  <p:embed/>
                </p:oleObj>
              </a:graphicData>
            </a:graphic>
          </p:graphicFrame>
          <p:graphicFrame>
            <p:nvGraphicFramePr>
              <p:cNvPr id="161805" name="Object 13"/>
              <p:cNvGraphicFramePr>
                <a:graphicFrameLocks noChangeAspect="1"/>
              </p:cNvGraphicFramePr>
              <p:nvPr/>
            </p:nvGraphicFramePr>
            <p:xfrm>
              <a:off x="2735263" y="3471863"/>
              <a:ext cx="1562100" cy="466725"/>
            </p:xfrm>
            <a:graphic>
              <a:graphicData uri="http://schemas.openxmlformats.org/presentationml/2006/ole">
                <p:oleObj spid="_x0000_s179208" name="Equation" r:id="rId27" imgW="1485720" imgH="444240" progId="Equation.3">
                  <p:embed/>
                </p:oleObj>
              </a:graphicData>
            </a:graphic>
          </p:graphicFrame>
          <p:sp>
            <p:nvSpPr>
              <p:cNvPr id="71" name="Rounded Rectangle 70"/>
              <p:cNvSpPr/>
              <p:nvPr/>
            </p:nvSpPr>
            <p:spPr bwMode="auto">
              <a:xfrm>
                <a:off x="2590800" y="2095500"/>
                <a:ext cx="1930400" cy="1854200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lgDashDot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8" tIns="44450" rIns="90488" bIns="4445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762000" rtl="0" eaLnBrk="0" fontAlgn="base" latinLnBrk="0" hangingPunct="0">
                  <a:lnSpc>
                    <a:spcPct val="100000"/>
                  </a:lnSpc>
                  <a:spcBef>
                    <a:spcPct val="15000"/>
                  </a:spcBef>
                  <a:spcAft>
                    <a:spcPct val="15000"/>
                  </a:spcAft>
                  <a:buClr>
                    <a:schemeClr val="accent1"/>
                  </a:buClr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Nokia Sans Wide" pitchFamily="34" charset="0"/>
                </a:endParaRPr>
              </a:p>
            </p:txBody>
          </p:sp>
        </p:grpSp>
      </p:grpSp>
      <p:grpSp>
        <p:nvGrpSpPr>
          <p:cNvPr id="13" name="Group 74"/>
          <p:cNvGrpSpPr/>
          <p:nvPr/>
        </p:nvGrpSpPr>
        <p:grpSpPr>
          <a:xfrm>
            <a:off x="381000" y="4089400"/>
            <a:ext cx="3937000" cy="1384300"/>
            <a:chOff x="381000" y="4089400"/>
            <a:chExt cx="3937000" cy="1384300"/>
          </a:xfrm>
        </p:grpSpPr>
        <p:grpSp>
          <p:nvGrpSpPr>
            <p:cNvPr id="14" name="Group 95"/>
            <p:cNvGrpSpPr/>
            <p:nvPr/>
          </p:nvGrpSpPr>
          <p:grpSpPr>
            <a:xfrm>
              <a:off x="1549400" y="4241800"/>
              <a:ext cx="1481183" cy="763927"/>
              <a:chOff x="1349103" y="3898900"/>
              <a:chExt cx="1481183" cy="763927"/>
            </a:xfrm>
          </p:grpSpPr>
          <p:grpSp>
            <p:nvGrpSpPr>
              <p:cNvPr id="15" name="Group 87"/>
              <p:cNvGrpSpPr/>
              <p:nvPr/>
            </p:nvGrpSpPr>
            <p:grpSpPr>
              <a:xfrm>
                <a:off x="1714500" y="3898900"/>
                <a:ext cx="1115786" cy="763927"/>
                <a:chOff x="2387600" y="2324100"/>
                <a:chExt cx="1115786" cy="763927"/>
              </a:xfrm>
            </p:grpSpPr>
            <p:pic>
              <p:nvPicPr>
                <p:cNvPr id="89" name="Picture 88" descr="warp02.jpg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2406106" y="2324161"/>
                  <a:ext cx="1097280" cy="763866"/>
                </a:xfrm>
                <a:prstGeom prst="rect">
                  <a:avLst/>
                </a:prstGeom>
              </p:spPr>
            </p:pic>
            <p:sp>
              <p:nvSpPr>
                <p:cNvPr id="90" name="Rectangle 89"/>
                <p:cNvSpPr/>
                <p:nvPr/>
              </p:nvSpPr>
              <p:spPr bwMode="auto">
                <a:xfrm>
                  <a:off x="2387600" y="2324100"/>
                  <a:ext cx="723900" cy="7620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8" tIns="44450" rIns="90488" bIns="4445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762000" rtl="0" eaLnBrk="0" fontAlgn="base" latinLnBrk="0" hangingPunct="0">
                    <a:lnSpc>
                      <a:spcPct val="100000"/>
                    </a:lnSpc>
                    <a:spcBef>
                      <a:spcPct val="15000"/>
                    </a:spcBef>
                    <a:spcAft>
                      <a:spcPct val="15000"/>
                    </a:spcAft>
                    <a:buClr>
                      <a:schemeClr val="accent1"/>
                    </a:buClr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Nokia Sans Wide" pitchFamily="34" charset="0"/>
                  </a:endParaRPr>
                </a:p>
              </p:txBody>
            </p:sp>
          </p:grpSp>
          <p:grpSp>
            <p:nvGrpSpPr>
              <p:cNvPr id="16" name="Group 90"/>
              <p:cNvGrpSpPr/>
              <p:nvPr/>
            </p:nvGrpSpPr>
            <p:grpSpPr>
              <a:xfrm>
                <a:off x="1349103" y="3898900"/>
                <a:ext cx="1097280" cy="763927"/>
                <a:chOff x="1196703" y="2324100"/>
                <a:chExt cx="1097280" cy="763927"/>
              </a:xfrm>
            </p:grpSpPr>
            <p:pic>
              <p:nvPicPr>
                <p:cNvPr id="92" name="Picture 91" descr="warp01.jpg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1196703" y="2324161"/>
                  <a:ext cx="1097280" cy="763866"/>
                </a:xfrm>
                <a:prstGeom prst="rect">
                  <a:avLst/>
                </a:prstGeom>
              </p:spPr>
            </p:pic>
            <p:sp>
              <p:nvSpPr>
                <p:cNvPr id="93" name="Rectangle 92"/>
                <p:cNvSpPr/>
                <p:nvPr/>
              </p:nvSpPr>
              <p:spPr bwMode="auto">
                <a:xfrm>
                  <a:off x="1562100" y="2324100"/>
                  <a:ext cx="723900" cy="7620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8" tIns="44450" rIns="90488" bIns="4445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762000" rtl="0" eaLnBrk="0" fontAlgn="base" latinLnBrk="0" hangingPunct="0">
                    <a:lnSpc>
                      <a:spcPct val="100000"/>
                    </a:lnSpc>
                    <a:spcBef>
                      <a:spcPct val="15000"/>
                    </a:spcBef>
                    <a:spcAft>
                      <a:spcPct val="15000"/>
                    </a:spcAft>
                    <a:buClr>
                      <a:schemeClr val="accent1"/>
                    </a:buClr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Nokia Sans Wide" pitchFamily="34" charset="0"/>
                  </a:endParaRPr>
                </a:p>
              </p:txBody>
            </p:sp>
          </p:grpSp>
        </p:grpSp>
        <p:graphicFrame>
          <p:nvGraphicFramePr>
            <p:cNvPr id="67" name="Object 66"/>
            <p:cNvGraphicFramePr>
              <a:graphicFrameLocks noChangeAspect="1"/>
            </p:cNvGraphicFramePr>
            <p:nvPr/>
          </p:nvGraphicFramePr>
          <p:xfrm>
            <a:off x="876299" y="5033962"/>
            <a:ext cx="1514139" cy="350837"/>
          </p:xfrm>
          <a:graphic>
            <a:graphicData uri="http://schemas.openxmlformats.org/presentationml/2006/ole">
              <p:oleObj spid="_x0000_s179209" name="Equation" r:id="rId28" imgW="1041120" imgH="241200" progId="Equation.3">
                <p:embed/>
              </p:oleObj>
            </a:graphicData>
          </a:graphic>
        </p:graphicFrame>
        <p:graphicFrame>
          <p:nvGraphicFramePr>
            <p:cNvPr id="68" name="Object 67"/>
            <p:cNvGraphicFramePr>
              <a:graphicFrameLocks noChangeAspect="1"/>
            </p:cNvGraphicFramePr>
            <p:nvPr/>
          </p:nvGraphicFramePr>
          <p:xfrm>
            <a:off x="2552699" y="5078412"/>
            <a:ext cx="1286825" cy="306387"/>
          </p:xfrm>
          <a:graphic>
            <a:graphicData uri="http://schemas.openxmlformats.org/presentationml/2006/ole">
              <p:oleObj spid="_x0000_s179210" name="Equation" r:id="rId29" imgW="1066680" imgH="253800" progId="Equation.3">
                <p:embed/>
              </p:oleObj>
            </a:graphicData>
          </a:graphic>
        </p:graphicFrame>
        <p:sp>
          <p:nvSpPr>
            <p:cNvPr id="74" name="Rounded Rectangle 73"/>
            <p:cNvSpPr/>
            <p:nvPr/>
          </p:nvSpPr>
          <p:spPr bwMode="auto">
            <a:xfrm>
              <a:off x="381000" y="4089400"/>
              <a:ext cx="3937000" cy="138430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okia Sans Wide" pitchFamily="34" charset="0"/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35" grpId="0" animBg="1"/>
      <p:bldP spid="1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Combination of Gamma and Linear Correction</a:t>
            </a:r>
            <a:endParaRPr lang="en-US" dirty="0" smtClean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5" name="Picture 6" descr="CopyBlend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2334969"/>
            <a:ext cx="914400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79400" y="1468660"/>
            <a:ext cx="9144000" cy="730250"/>
            <a:chOff x="0" y="3246435"/>
            <a:chExt cx="9144000" cy="730803"/>
          </a:xfrm>
        </p:grpSpPr>
        <p:pic>
          <p:nvPicPr>
            <p:cNvPr id="49" name="Picture 7" descr="warp07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46720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8" descr="warp00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9" descr="warp01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9531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10" descr="warp02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99062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11" descr="warp03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48593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12" descr="warp04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98124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13" descr="warp05.jp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747655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14" descr="warp06.jp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97186" y="3246435"/>
              <a:ext cx="1097280" cy="730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16" descr="Panorama_PC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79400" y="4202991"/>
            <a:ext cx="9144000" cy="181637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the Results  </a:t>
            </a:r>
            <a:endParaRPr lang="en-US" dirty="0" smtClean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101" name="Rectangle 56"/>
          <p:cNvSpPr>
            <a:spLocks noGrp="1" noChangeArrowheads="1"/>
          </p:cNvSpPr>
          <p:nvPr>
            <p:ph idx="4294967295"/>
          </p:nvPr>
        </p:nvSpPr>
        <p:spPr>
          <a:xfrm>
            <a:off x="0" y="815975"/>
            <a:ext cx="9539288" cy="5610225"/>
          </a:xfrm>
          <a:noFill/>
        </p:spPr>
        <p:txBody>
          <a:bodyPr/>
          <a:lstStyle/>
          <a:p>
            <a:pPr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§"/>
            </a:pPr>
            <a:endParaRPr lang="en-US" dirty="0" smtClean="0"/>
          </a:p>
        </p:txBody>
      </p:sp>
      <p:pic>
        <p:nvPicPr>
          <p:cNvPr id="10" name="Picture 9" descr="1DImageStitching_2009_06_22_13_25_46_8_slow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" y="927102"/>
            <a:ext cx="9144000" cy="1720464"/>
          </a:xfrm>
          <a:prstGeom prst="rect">
            <a:avLst/>
          </a:prstGeom>
        </p:spPr>
      </p:pic>
      <p:pic>
        <p:nvPicPr>
          <p:cNvPr id="11" name="Picture 10" descr="1DImageStitching_2009_06_22_13_25_46_8_fa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" y="2710173"/>
            <a:ext cx="9144000" cy="1720465"/>
          </a:xfrm>
          <a:prstGeom prst="rect">
            <a:avLst/>
          </a:prstGeom>
        </p:spPr>
      </p:pic>
      <p:pic>
        <p:nvPicPr>
          <p:cNvPr id="13" name="Picture 12" descr="Panorama_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" y="4493245"/>
            <a:ext cx="9144000" cy="181637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Applications and Result Analysis</a:t>
            </a:r>
            <a:endParaRPr lang="en-US" dirty="0" smtClean="0"/>
          </a:p>
        </p:txBody>
      </p:sp>
      <p:sp>
        <p:nvSpPr>
          <p:cNvPr id="4101" name="Rectangle 56"/>
          <p:cNvSpPr>
            <a:spLocks noGrp="1" noChangeArrowheads="1"/>
          </p:cNvSpPr>
          <p:nvPr>
            <p:ph idx="1"/>
          </p:nvPr>
        </p:nvSpPr>
        <p:spPr>
          <a:xfrm>
            <a:off x="184150" y="1323975"/>
            <a:ext cx="5759450" cy="4935538"/>
          </a:xfrm>
        </p:spPr>
        <p:txBody>
          <a:bodyPr/>
          <a:lstStyle/>
          <a:p>
            <a:r>
              <a:rPr lang="en-US" dirty="0" smtClean="0"/>
              <a:t>Application environment</a:t>
            </a:r>
          </a:p>
          <a:p>
            <a:pPr lvl="1"/>
            <a:r>
              <a:rPr lang="en-US" dirty="0" smtClean="0"/>
              <a:t>Implemented in a </a:t>
            </a:r>
            <a:br>
              <a:rPr lang="en-US" dirty="0" smtClean="0"/>
            </a:br>
            <a:r>
              <a:rPr lang="en-US" dirty="0" smtClean="0"/>
              <a:t>mobile panorama imaging system</a:t>
            </a:r>
          </a:p>
          <a:p>
            <a:pPr lvl="1"/>
            <a:r>
              <a:rPr lang="en-US" dirty="0" smtClean="0"/>
              <a:t>Runs on several mobile devices</a:t>
            </a:r>
          </a:p>
          <a:p>
            <a:pPr lvl="2"/>
            <a:r>
              <a:rPr lang="en-US" dirty="0" smtClean="0"/>
              <a:t>Nokia N900, N8, N95, …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7493191" y="5391579"/>
            <a:ext cx="13251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Nokia N95 8G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977691" y="4132053"/>
            <a:ext cx="2881312" cy="2164460"/>
            <a:chOff x="548725" y="3944396"/>
            <a:chExt cx="2881312" cy="2164460"/>
          </a:xfrm>
        </p:grpSpPr>
        <p:grpSp>
          <p:nvGrpSpPr>
            <p:cNvPr id="38" name="Group 5"/>
            <p:cNvGrpSpPr>
              <a:grpSpLocks noChangeAspect="1"/>
            </p:cNvGrpSpPr>
            <p:nvPr/>
          </p:nvGrpSpPr>
          <p:grpSpPr bwMode="auto">
            <a:xfrm>
              <a:off x="548725" y="3944396"/>
              <a:ext cx="2881312" cy="1182688"/>
              <a:chOff x="952" y="2795"/>
              <a:chExt cx="1815" cy="745"/>
            </a:xfrm>
          </p:grpSpPr>
          <p:pic>
            <p:nvPicPr>
              <p:cNvPr id="40" name="Picture 6" descr="n95-8gb-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52" y="2795"/>
                <a:ext cx="1815" cy="7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7" descr="SplineBlending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769" y="2840"/>
                <a:ext cx="838" cy="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2" name="Text Box 9"/>
            <p:cNvSpPr txBox="1">
              <a:spLocks noChangeArrowheads="1"/>
            </p:cNvSpPr>
            <p:nvPr/>
          </p:nvSpPr>
          <p:spPr bwMode="auto">
            <a:xfrm>
              <a:off x="666627" y="5524080"/>
              <a:ext cx="2736850" cy="5847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ARM 11 </a:t>
              </a:r>
              <a:r>
                <a:rPr lang="en-US" sz="1600" dirty="0" smtClean="0"/>
                <a:t>332 MHz processor</a:t>
              </a:r>
              <a:br>
                <a:rPr lang="en-US" sz="1600" dirty="0" smtClean="0"/>
              </a:br>
              <a:r>
                <a:rPr lang="en-US" sz="1600" dirty="0" smtClean="0"/>
                <a:t>128MB </a:t>
              </a:r>
              <a:r>
                <a:rPr lang="en-US" sz="1600" dirty="0"/>
                <a:t>RAM</a:t>
              </a:r>
            </a:p>
          </p:txBody>
        </p:sp>
        <p:sp>
          <p:nvSpPr>
            <p:cNvPr id="43" name="Up Arrow 31"/>
            <p:cNvSpPr>
              <a:spLocks noChangeArrowheads="1"/>
            </p:cNvSpPr>
            <p:nvPr/>
          </p:nvSpPr>
          <p:spPr bwMode="auto">
            <a:xfrm>
              <a:off x="1624460" y="5188638"/>
              <a:ext cx="474662" cy="255588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Up Arrow 31"/>
          <p:cNvSpPr>
            <a:spLocks noChangeArrowheads="1"/>
          </p:cNvSpPr>
          <p:nvPr/>
        </p:nvSpPr>
        <p:spPr bwMode="auto">
          <a:xfrm>
            <a:off x="7175835" y="2471973"/>
            <a:ext cx="474662" cy="25558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5967660" y="2839314"/>
            <a:ext cx="3328740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ARM Cortex A8 600 MHz processor</a:t>
            </a:r>
            <a:br>
              <a:rPr lang="en-US" sz="1600" dirty="0" smtClean="0"/>
            </a:br>
            <a:r>
              <a:rPr lang="en-US" sz="1600" dirty="0" smtClean="0"/>
              <a:t>256MB RAM</a:t>
            </a:r>
            <a:br>
              <a:rPr lang="en-US" sz="1600" dirty="0" smtClean="0"/>
            </a:br>
            <a:r>
              <a:rPr lang="en-US" sz="1600" dirty="0" smtClean="0"/>
              <a:t>768MB virtual memory</a:t>
            </a:r>
            <a:br>
              <a:rPr lang="en-US" sz="1600" dirty="0" smtClean="0"/>
            </a:br>
            <a:r>
              <a:rPr lang="en-US" sz="1600" dirty="0" smtClean="0"/>
              <a:t>3.5 inch touch display</a:t>
            </a:r>
            <a:endParaRPr lang="en-US" sz="1600" dirty="0"/>
          </a:p>
        </p:txBody>
      </p:sp>
      <p:pic>
        <p:nvPicPr>
          <p:cNvPr id="23" name="Picture 22" descr="Horizont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4961" y="910040"/>
            <a:ext cx="2752858" cy="1494680"/>
          </a:xfrm>
          <a:prstGeom prst="rect">
            <a:avLst/>
          </a:prstGeom>
        </p:spPr>
      </p:pic>
      <p:grpSp>
        <p:nvGrpSpPr>
          <p:cNvPr id="24" name="Group 52"/>
          <p:cNvGrpSpPr/>
          <p:nvPr/>
        </p:nvGrpSpPr>
        <p:grpSpPr>
          <a:xfrm>
            <a:off x="6470821" y="1076269"/>
            <a:ext cx="1941161" cy="1185578"/>
            <a:chOff x="3509961" y="3786188"/>
            <a:chExt cx="2243138" cy="1370012"/>
          </a:xfrm>
        </p:grpSpPr>
        <p:pic>
          <p:nvPicPr>
            <p:cNvPr id="25" name="Picture 40" descr="P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9962" y="3786188"/>
              <a:ext cx="2243137" cy="1370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3509962" y="4648300"/>
              <a:ext cx="2243137" cy="33811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>
              <a:off x="3509961" y="4648300"/>
              <a:ext cx="224028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>
              <a:off x="3509962" y="4986412"/>
              <a:ext cx="223932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>
              <a:off x="3509961" y="4753685"/>
              <a:ext cx="224028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>
              <a:off x="3509961" y="4835652"/>
              <a:ext cx="224028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6"/>
            <p:cNvSpPr>
              <a:spLocks noChangeShapeType="1"/>
            </p:cNvSpPr>
            <p:nvPr/>
          </p:nvSpPr>
          <p:spPr bwMode="auto">
            <a:xfrm>
              <a:off x="3509961" y="4919083"/>
              <a:ext cx="224028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41" descr="P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25975" y="4654155"/>
              <a:ext cx="569771" cy="348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18"/>
            <p:cNvSpPr>
              <a:spLocks noChangeArrowheads="1"/>
            </p:cNvSpPr>
            <p:nvPr/>
          </p:nvSpPr>
          <p:spPr bwMode="auto">
            <a:xfrm>
              <a:off x="4325975" y="4654155"/>
              <a:ext cx="569771" cy="33225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19"/>
            <p:cNvSpPr>
              <a:spLocks noChangeArrowheads="1"/>
            </p:cNvSpPr>
            <p:nvPr/>
          </p:nvSpPr>
          <p:spPr bwMode="auto">
            <a:xfrm>
              <a:off x="4324350" y="4654155"/>
              <a:ext cx="544760" cy="332258"/>
            </a:xfrm>
            <a:prstGeom prst="rect">
              <a:avLst/>
            </a:prstGeom>
            <a:noFill/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5" name="Picture 45" descr="P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51301" y="4659631"/>
              <a:ext cx="530228" cy="335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Rectangle 19"/>
            <p:cNvSpPr>
              <a:spLocks noChangeArrowheads="1"/>
            </p:cNvSpPr>
            <p:nvPr/>
          </p:nvSpPr>
          <p:spPr bwMode="auto">
            <a:xfrm>
              <a:off x="4636770" y="4654155"/>
              <a:ext cx="544760" cy="33225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7677416" y="2443314"/>
            <a:ext cx="138431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Nokia </a:t>
            </a:r>
            <a:r>
              <a:rPr lang="en-US" sz="1400" dirty="0" smtClean="0"/>
              <a:t>N900</a:t>
            </a:r>
            <a:endParaRPr lang="en-US" sz="14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1350049" y="4073098"/>
            <a:ext cx="3558422" cy="1858598"/>
            <a:chOff x="1286549" y="3985146"/>
            <a:chExt cx="3558422" cy="1858598"/>
          </a:xfrm>
        </p:grpSpPr>
        <p:pic>
          <p:nvPicPr>
            <p:cNvPr id="46" name="Picture 45" descr="N8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86549" y="3985146"/>
              <a:ext cx="3558422" cy="1858598"/>
            </a:xfrm>
            <a:prstGeom prst="rect">
              <a:avLst/>
            </a:prstGeom>
          </p:spPr>
        </p:pic>
        <p:grpSp>
          <p:nvGrpSpPr>
            <p:cNvPr id="47" name="Group 52"/>
            <p:cNvGrpSpPr/>
            <p:nvPr/>
          </p:nvGrpSpPr>
          <p:grpSpPr>
            <a:xfrm>
              <a:off x="1844623" y="4244065"/>
              <a:ext cx="2522676" cy="1392459"/>
              <a:chOff x="3509961" y="3786188"/>
              <a:chExt cx="2243138" cy="1370012"/>
            </a:xfrm>
          </p:grpSpPr>
          <p:pic>
            <p:nvPicPr>
              <p:cNvPr id="48" name="Picture 40" descr="P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09962" y="3786188"/>
                <a:ext cx="2243137" cy="13700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Rectangle 11"/>
              <p:cNvSpPr>
                <a:spLocks noChangeArrowheads="1"/>
              </p:cNvSpPr>
              <p:nvPr/>
            </p:nvSpPr>
            <p:spPr bwMode="auto">
              <a:xfrm>
                <a:off x="3509962" y="4648300"/>
                <a:ext cx="2243137" cy="33811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>
                <a:off x="3509961" y="4648300"/>
                <a:ext cx="224028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3"/>
              <p:cNvSpPr>
                <a:spLocks noChangeShapeType="1"/>
              </p:cNvSpPr>
              <p:nvPr/>
            </p:nvSpPr>
            <p:spPr bwMode="auto">
              <a:xfrm>
                <a:off x="3509962" y="4986412"/>
                <a:ext cx="2239328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14"/>
              <p:cNvSpPr>
                <a:spLocks noChangeShapeType="1"/>
              </p:cNvSpPr>
              <p:nvPr/>
            </p:nvSpPr>
            <p:spPr bwMode="auto">
              <a:xfrm>
                <a:off x="3509961" y="4753685"/>
                <a:ext cx="2240280" cy="0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15"/>
              <p:cNvSpPr>
                <a:spLocks noChangeShapeType="1"/>
              </p:cNvSpPr>
              <p:nvPr/>
            </p:nvSpPr>
            <p:spPr bwMode="auto">
              <a:xfrm>
                <a:off x="3509961" y="4835652"/>
                <a:ext cx="2240280" cy="0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16"/>
              <p:cNvSpPr>
                <a:spLocks noChangeShapeType="1"/>
              </p:cNvSpPr>
              <p:nvPr/>
            </p:nvSpPr>
            <p:spPr bwMode="auto">
              <a:xfrm>
                <a:off x="3509961" y="4919083"/>
                <a:ext cx="2240280" cy="0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55" name="Picture 41" descr="P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325975" y="4654155"/>
                <a:ext cx="569771" cy="3483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18"/>
              <p:cNvSpPr>
                <a:spLocks noChangeArrowheads="1"/>
              </p:cNvSpPr>
              <p:nvPr/>
            </p:nvSpPr>
            <p:spPr bwMode="auto">
              <a:xfrm>
                <a:off x="4325975" y="4654155"/>
                <a:ext cx="569771" cy="332258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19"/>
              <p:cNvSpPr>
                <a:spLocks noChangeArrowheads="1"/>
              </p:cNvSpPr>
              <p:nvPr/>
            </p:nvSpPr>
            <p:spPr bwMode="auto">
              <a:xfrm>
                <a:off x="4324350" y="4654155"/>
                <a:ext cx="544760" cy="332258"/>
              </a:xfrm>
              <a:prstGeom prst="rect">
                <a:avLst/>
              </a:prstGeom>
              <a:noFill/>
              <a:ln w="9525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59" name="Picture 45" descr="P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651301" y="4659631"/>
                <a:ext cx="530228" cy="335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" name="Rectangle 19"/>
              <p:cNvSpPr>
                <a:spLocks noChangeArrowheads="1"/>
              </p:cNvSpPr>
              <p:nvPr/>
            </p:nvSpPr>
            <p:spPr bwMode="auto">
              <a:xfrm>
                <a:off x="4636770" y="4654155"/>
                <a:ext cx="544760" cy="332258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2" name="Text Box 8"/>
          <p:cNvSpPr txBox="1">
            <a:spLocks noChangeArrowheads="1"/>
          </p:cNvSpPr>
          <p:nvPr/>
        </p:nvSpPr>
        <p:spPr bwMode="auto">
          <a:xfrm>
            <a:off x="2643897" y="5966680"/>
            <a:ext cx="13251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Nokia </a:t>
            </a:r>
            <a:r>
              <a:rPr lang="en-US" sz="1400" dirty="0" smtClean="0"/>
              <a:t>N8</a:t>
            </a:r>
            <a:endParaRPr lang="en-US" sz="14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 Time</a:t>
            </a:r>
          </a:p>
        </p:txBody>
      </p:sp>
      <p:sp>
        <p:nvSpPr>
          <p:cNvPr id="4101" name="Rectangle 5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Computational time for color correction:</a:t>
            </a:r>
          </a:p>
          <a:p>
            <a:pPr lvl="2"/>
            <a:r>
              <a:rPr lang="en-US" dirty="0" smtClean="0"/>
              <a:t>5 images: 0.37, 1.08, 1.86 seconds</a:t>
            </a:r>
          </a:p>
          <a:p>
            <a:pPr lvl="2"/>
            <a:r>
              <a:rPr lang="en-US" dirty="0" smtClean="0"/>
              <a:t>10 images: 0.97, 1.56, 4.12 seconds      </a:t>
            </a:r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778" y="1552373"/>
          <a:ext cx="858444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607"/>
                <a:gridCol w="867770"/>
                <a:gridCol w="846161"/>
                <a:gridCol w="859809"/>
                <a:gridCol w="873457"/>
                <a:gridCol w="941696"/>
                <a:gridCol w="914400"/>
                <a:gridCol w="928047"/>
                <a:gridCol w="8654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Resolution</a:t>
                      </a:r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for 5 Images (sec.)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for 10 Images (sec.)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1280x960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13.37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2048x1536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26.46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2576x1936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35.63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29.34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69.09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736979" y="1465621"/>
            <a:ext cx="8933406" cy="2355701"/>
            <a:chOff x="736979" y="1719621"/>
            <a:chExt cx="8933406" cy="2355701"/>
          </a:xfrm>
        </p:grpSpPr>
        <p:sp>
          <p:nvSpPr>
            <p:cNvPr id="8" name="TextBox 7"/>
            <p:cNvSpPr txBox="1"/>
            <p:nvPr/>
          </p:nvSpPr>
          <p:spPr>
            <a:xfrm>
              <a:off x="736979" y="1719621"/>
              <a:ext cx="85571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b="1" dirty="0" smtClean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13239" y="3767545"/>
              <a:ext cx="85571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en-US" sz="1400" dirty="0" smtClean="0"/>
                <a:t>A: color correction, B image labeling, C: image blending, D: image stitching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and Color Mean matching</a:t>
            </a:r>
            <a:endParaRPr lang="en-US" dirty="0" smtClean="0"/>
          </a:p>
        </p:txBody>
      </p:sp>
      <p:grpSp>
        <p:nvGrpSpPr>
          <p:cNvPr id="43" name="Group 42"/>
          <p:cNvGrpSpPr/>
          <p:nvPr/>
        </p:nvGrpSpPr>
        <p:grpSpPr>
          <a:xfrm>
            <a:off x="0" y="5637468"/>
            <a:ext cx="9906000" cy="1200150"/>
            <a:chOff x="0" y="5510468"/>
            <a:chExt cx="9906000" cy="1200150"/>
          </a:xfrm>
        </p:grpSpPr>
        <p:pic>
          <p:nvPicPr>
            <p:cNvPr id="35" name="Picture 34" descr="P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5800" y="5510468"/>
              <a:ext cx="1600200" cy="1200150"/>
            </a:xfrm>
            <a:prstGeom prst="rect">
              <a:avLst/>
            </a:prstGeom>
          </p:spPr>
        </p:pic>
        <p:pic>
          <p:nvPicPr>
            <p:cNvPr id="36" name="Picture 35" descr="P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510468"/>
              <a:ext cx="1600200" cy="1200150"/>
            </a:xfrm>
            <a:prstGeom prst="rect">
              <a:avLst/>
            </a:prstGeom>
          </p:spPr>
        </p:pic>
        <p:pic>
          <p:nvPicPr>
            <p:cNvPr id="37" name="Picture 36" descr="P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1160" y="5510468"/>
              <a:ext cx="1600200" cy="1200150"/>
            </a:xfrm>
            <a:prstGeom prst="rect">
              <a:avLst/>
            </a:prstGeom>
          </p:spPr>
        </p:pic>
        <p:pic>
          <p:nvPicPr>
            <p:cNvPr id="38" name="Picture 37" descr="P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22320" y="5510468"/>
              <a:ext cx="1600200" cy="1200150"/>
            </a:xfrm>
            <a:prstGeom prst="rect">
              <a:avLst/>
            </a:prstGeom>
          </p:spPr>
        </p:pic>
        <p:pic>
          <p:nvPicPr>
            <p:cNvPr id="39" name="Picture 38" descr="P3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83480" y="5510468"/>
              <a:ext cx="1600200" cy="1200150"/>
            </a:xfrm>
            <a:prstGeom prst="rect">
              <a:avLst/>
            </a:prstGeom>
          </p:spPr>
        </p:pic>
        <p:pic>
          <p:nvPicPr>
            <p:cNvPr id="40" name="Picture 39" descr="P4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44640" y="5510468"/>
              <a:ext cx="1600200" cy="1200150"/>
            </a:xfrm>
            <a:prstGeom prst="rect">
              <a:avLst/>
            </a:prstGeom>
          </p:spPr>
        </p:pic>
      </p:grpSp>
      <p:pic>
        <p:nvPicPr>
          <p:cNvPr id="41" name="Picture 40" descr="1DImageStitching_2009_06_22_13_36_40_slow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900669"/>
            <a:ext cx="9906000" cy="2288062"/>
          </a:xfrm>
          <a:prstGeom prst="rect">
            <a:avLst/>
          </a:prstGeom>
        </p:spPr>
      </p:pic>
      <p:pic>
        <p:nvPicPr>
          <p:cNvPr id="42" name="Picture 41" descr="1DImageStitching_2009_06_22_13_36_40_Fast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250169"/>
            <a:ext cx="9906000" cy="228806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 smtClean="0"/>
          </a:p>
        </p:txBody>
      </p:sp>
      <p:sp>
        <p:nvSpPr>
          <p:cNvPr id="4101" name="Rectangle 5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pPr lvl="1"/>
            <a:r>
              <a:rPr lang="en-US" altLang="ja-JP" dirty="0" smtClean="0"/>
              <a:t>What is the problem? Why do we need color correction?</a:t>
            </a:r>
          </a:p>
          <a:p>
            <a:pPr lvl="1"/>
            <a:r>
              <a:rPr lang="en-US" altLang="ja-JP" dirty="0" smtClean="0"/>
              <a:t>Related work</a:t>
            </a:r>
          </a:p>
          <a:p>
            <a:r>
              <a:rPr lang="en-US" dirty="0" smtClean="0"/>
              <a:t>Color correction with color matching</a:t>
            </a:r>
          </a:p>
          <a:p>
            <a:pPr lvl="1"/>
            <a:r>
              <a:rPr lang="en-US" dirty="0" smtClean="0"/>
              <a:t>Problem expression</a:t>
            </a:r>
          </a:p>
          <a:p>
            <a:pPr lvl="1"/>
            <a:r>
              <a:rPr lang="en-US" dirty="0" smtClean="0"/>
              <a:t>Color matching by gamma correction</a:t>
            </a:r>
          </a:p>
          <a:p>
            <a:pPr lvl="1"/>
            <a:r>
              <a:rPr lang="en-US" dirty="0" smtClean="0"/>
              <a:t>Color mean matching by gamma correction</a:t>
            </a:r>
          </a:p>
          <a:p>
            <a:pPr lvl="1"/>
            <a:r>
              <a:rPr lang="en-US" dirty="0" smtClean="0"/>
              <a:t>Combination of gamma and linear corrections</a:t>
            </a:r>
          </a:p>
          <a:p>
            <a:r>
              <a:rPr lang="en-US" dirty="0" smtClean="0"/>
              <a:t>Applications and results</a:t>
            </a:r>
          </a:p>
          <a:p>
            <a:r>
              <a:rPr lang="en-US" dirty="0" smtClean="0"/>
              <a:t>Conclusions</a:t>
            </a:r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Gamma Correction in Different Color Spaces</a:t>
            </a:r>
            <a:endParaRPr lang="en-US" dirty="0" smtClean="0"/>
          </a:p>
        </p:txBody>
      </p:sp>
      <p:pic>
        <p:nvPicPr>
          <p:cNvPr id="12" name="Picture 11" descr="1DImageStitching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94396"/>
            <a:ext cx="9906000" cy="1729208"/>
          </a:xfrm>
          <a:prstGeom prst="rect">
            <a:avLst/>
          </a:prstGeom>
        </p:spPr>
      </p:pic>
      <p:pic>
        <p:nvPicPr>
          <p:cNvPr id="13" name="Picture 12" descr="1DImageStitching_Ylinear_CbC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085096"/>
            <a:ext cx="9906000" cy="172920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4870668"/>
            <a:ext cx="9890760" cy="891540"/>
            <a:chOff x="0" y="4870668"/>
            <a:chExt cx="9890760" cy="891540"/>
          </a:xfrm>
        </p:grpSpPr>
        <p:pic>
          <p:nvPicPr>
            <p:cNvPr id="14" name="Picture 13" descr="P7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02040" y="4870668"/>
              <a:ext cx="1188720" cy="891540"/>
            </a:xfrm>
            <a:prstGeom prst="rect">
              <a:avLst/>
            </a:prstGeom>
          </p:spPr>
        </p:pic>
        <p:pic>
          <p:nvPicPr>
            <p:cNvPr id="15" name="Picture 14" descr="P0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870668"/>
              <a:ext cx="1188720" cy="891540"/>
            </a:xfrm>
            <a:prstGeom prst="rect">
              <a:avLst/>
            </a:prstGeom>
          </p:spPr>
        </p:pic>
        <p:pic>
          <p:nvPicPr>
            <p:cNvPr id="16" name="Picture 15" descr="P1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3149" y="4870668"/>
              <a:ext cx="1188720" cy="891540"/>
            </a:xfrm>
            <a:prstGeom prst="rect">
              <a:avLst/>
            </a:prstGeom>
          </p:spPr>
        </p:pic>
        <p:pic>
          <p:nvPicPr>
            <p:cNvPr id="17" name="Picture 16" descr="P2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86298" y="4870668"/>
              <a:ext cx="1188720" cy="891540"/>
            </a:xfrm>
            <a:prstGeom prst="rect">
              <a:avLst/>
            </a:prstGeom>
          </p:spPr>
        </p:pic>
        <p:pic>
          <p:nvPicPr>
            <p:cNvPr id="18" name="Picture 17" descr="P3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29447" y="4870668"/>
              <a:ext cx="1188720" cy="891540"/>
            </a:xfrm>
            <a:prstGeom prst="rect">
              <a:avLst/>
            </a:prstGeom>
          </p:spPr>
        </p:pic>
        <p:pic>
          <p:nvPicPr>
            <p:cNvPr id="19" name="Picture 18" descr="P4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72596" y="4870668"/>
              <a:ext cx="1188720" cy="891540"/>
            </a:xfrm>
            <a:prstGeom prst="rect">
              <a:avLst/>
            </a:prstGeom>
          </p:spPr>
        </p:pic>
        <p:pic>
          <p:nvPicPr>
            <p:cNvPr id="20" name="Picture 19" descr="P5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15745" y="4870668"/>
              <a:ext cx="1188720" cy="891540"/>
            </a:xfrm>
            <a:prstGeom prst="rect">
              <a:avLst/>
            </a:prstGeom>
          </p:spPr>
        </p:pic>
        <p:pic>
          <p:nvPicPr>
            <p:cNvPr id="21" name="Picture 20" descr="P6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58894" y="4870668"/>
              <a:ext cx="1188720" cy="89154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Different Color Correction</a:t>
            </a:r>
            <a:endParaRPr lang="en-US" dirty="0" smtClean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0" name="Rectangle 56"/>
          <p:cNvSpPr>
            <a:spLocks noGrp="1" noChangeArrowheads="1"/>
          </p:cNvSpPr>
          <p:nvPr>
            <p:ph idx="4294967295"/>
          </p:nvPr>
        </p:nvSpPr>
        <p:spPr>
          <a:xfrm>
            <a:off x="2533650" y="2336801"/>
            <a:ext cx="3854450" cy="355599"/>
          </a:xfrm>
          <a:noFill/>
        </p:spPr>
        <p:txBody>
          <a:bodyPr/>
          <a:lstStyle/>
          <a:p>
            <a:pPr lvl="1">
              <a:buNone/>
            </a:pPr>
            <a:r>
              <a:rPr lang="en-US" sz="1400" dirty="0" smtClean="0"/>
              <a:t>Local linear correction in </a:t>
            </a:r>
            <a:r>
              <a:rPr lang="en-US" sz="1400" dirty="0" err="1" smtClean="0"/>
              <a:t>sRGB</a:t>
            </a:r>
            <a:endParaRPr lang="en-US" sz="1100" dirty="0"/>
          </a:p>
        </p:txBody>
      </p:sp>
      <p:pic>
        <p:nvPicPr>
          <p:cNvPr id="22" name="Picture 21" descr="1DImageStitching_local_linearcorrec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96335"/>
            <a:ext cx="9906000" cy="643762"/>
          </a:xfrm>
          <a:prstGeom prst="rect">
            <a:avLst/>
          </a:prstGeom>
        </p:spPr>
      </p:pic>
      <p:pic>
        <p:nvPicPr>
          <p:cNvPr id="23" name="Picture 22" descr="1DImageStitching_Linear_YCbC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69145"/>
            <a:ext cx="9906000" cy="643762"/>
          </a:xfrm>
          <a:prstGeom prst="rect">
            <a:avLst/>
          </a:prstGeom>
        </p:spPr>
      </p:pic>
      <p:pic>
        <p:nvPicPr>
          <p:cNvPr id="24" name="Picture 23" descr="1DImageStitching_global_linearcorrec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41955"/>
            <a:ext cx="9906000" cy="643762"/>
          </a:xfrm>
          <a:prstGeom prst="rect">
            <a:avLst/>
          </a:prstGeom>
        </p:spPr>
      </p:pic>
      <p:pic>
        <p:nvPicPr>
          <p:cNvPr id="25" name="Picture 24" descr="1DImageStitching_gammacorrection_no_mea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614765"/>
            <a:ext cx="9906000" cy="643762"/>
          </a:xfrm>
          <a:prstGeom prst="rect">
            <a:avLst/>
          </a:prstGeom>
        </p:spPr>
      </p:pic>
      <p:pic>
        <p:nvPicPr>
          <p:cNvPr id="41" name="Picture 40" descr="1DImageStitching_ung_gammacorrection_mea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587575"/>
            <a:ext cx="9906000" cy="643762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9812" y="1204388"/>
            <a:ext cx="9886188" cy="356616"/>
            <a:chOff x="0" y="5151768"/>
            <a:chExt cx="9886188" cy="356616"/>
          </a:xfrm>
        </p:grpSpPr>
        <p:pic>
          <p:nvPicPr>
            <p:cNvPr id="42" name="Picture 41" descr="P18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10700" y="5151768"/>
              <a:ext cx="475488" cy="356616"/>
            </a:xfrm>
            <a:prstGeom prst="rect">
              <a:avLst/>
            </a:prstGeom>
          </p:spPr>
        </p:pic>
        <p:pic>
          <p:nvPicPr>
            <p:cNvPr id="43" name="Picture 42" descr="P0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5151768"/>
              <a:ext cx="475488" cy="356616"/>
            </a:xfrm>
            <a:prstGeom prst="rect">
              <a:avLst/>
            </a:prstGeom>
          </p:spPr>
        </p:pic>
        <p:pic>
          <p:nvPicPr>
            <p:cNvPr id="44" name="Picture 43" descr="P1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2817" y="5151768"/>
              <a:ext cx="475488" cy="356616"/>
            </a:xfrm>
            <a:prstGeom prst="rect">
              <a:avLst/>
            </a:prstGeom>
          </p:spPr>
        </p:pic>
        <p:pic>
          <p:nvPicPr>
            <p:cNvPr id="45" name="Picture 44" descr="P2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5634" y="5151768"/>
              <a:ext cx="475488" cy="356616"/>
            </a:xfrm>
            <a:prstGeom prst="rect">
              <a:avLst/>
            </a:prstGeom>
          </p:spPr>
        </p:pic>
        <p:pic>
          <p:nvPicPr>
            <p:cNvPr id="46" name="Picture 45" descr="P3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68451" y="5151768"/>
              <a:ext cx="475488" cy="356616"/>
            </a:xfrm>
            <a:prstGeom prst="rect">
              <a:avLst/>
            </a:prstGeom>
          </p:spPr>
        </p:pic>
        <p:pic>
          <p:nvPicPr>
            <p:cNvPr id="47" name="Picture 46" descr="P4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91268" y="5151768"/>
              <a:ext cx="475488" cy="356616"/>
            </a:xfrm>
            <a:prstGeom prst="rect">
              <a:avLst/>
            </a:prstGeom>
          </p:spPr>
        </p:pic>
        <p:pic>
          <p:nvPicPr>
            <p:cNvPr id="48" name="Picture 47" descr="P5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14085" y="5151768"/>
              <a:ext cx="475488" cy="356616"/>
            </a:xfrm>
            <a:prstGeom prst="rect">
              <a:avLst/>
            </a:prstGeom>
          </p:spPr>
        </p:pic>
        <p:pic>
          <p:nvPicPr>
            <p:cNvPr id="49" name="Picture 48" descr="P6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36902" y="5151768"/>
              <a:ext cx="475488" cy="356616"/>
            </a:xfrm>
            <a:prstGeom prst="rect">
              <a:avLst/>
            </a:prstGeom>
          </p:spPr>
        </p:pic>
        <p:pic>
          <p:nvPicPr>
            <p:cNvPr id="50" name="Picture 49" descr="P7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59719" y="5151768"/>
              <a:ext cx="475488" cy="356616"/>
            </a:xfrm>
            <a:prstGeom prst="rect">
              <a:avLst/>
            </a:prstGeom>
          </p:spPr>
        </p:pic>
        <p:pic>
          <p:nvPicPr>
            <p:cNvPr id="51" name="Picture 50" descr="P8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82536" y="5151768"/>
              <a:ext cx="475488" cy="356616"/>
            </a:xfrm>
            <a:prstGeom prst="rect">
              <a:avLst/>
            </a:prstGeom>
          </p:spPr>
        </p:pic>
        <p:pic>
          <p:nvPicPr>
            <p:cNvPr id="52" name="Picture 51" descr="P9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05353" y="5151768"/>
              <a:ext cx="475488" cy="356616"/>
            </a:xfrm>
            <a:prstGeom prst="rect">
              <a:avLst/>
            </a:prstGeom>
          </p:spPr>
        </p:pic>
        <p:pic>
          <p:nvPicPr>
            <p:cNvPr id="53" name="Picture 52" descr="P10.jp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28170" y="5151768"/>
              <a:ext cx="475488" cy="356616"/>
            </a:xfrm>
            <a:prstGeom prst="rect">
              <a:avLst/>
            </a:prstGeom>
          </p:spPr>
        </p:pic>
        <p:pic>
          <p:nvPicPr>
            <p:cNvPr id="54" name="Picture 53" descr="P11.jp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50987" y="5151768"/>
              <a:ext cx="475488" cy="356616"/>
            </a:xfrm>
            <a:prstGeom prst="rect">
              <a:avLst/>
            </a:prstGeom>
          </p:spPr>
        </p:pic>
        <p:pic>
          <p:nvPicPr>
            <p:cNvPr id="55" name="Picture 54" descr="P12.jpg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73804" y="5151768"/>
              <a:ext cx="475488" cy="356616"/>
            </a:xfrm>
            <a:prstGeom prst="rect">
              <a:avLst/>
            </a:prstGeom>
          </p:spPr>
        </p:pic>
        <p:pic>
          <p:nvPicPr>
            <p:cNvPr id="56" name="Picture 55" descr="P13.jpg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96621" y="5151768"/>
              <a:ext cx="475488" cy="356616"/>
            </a:xfrm>
            <a:prstGeom prst="rect">
              <a:avLst/>
            </a:prstGeom>
          </p:spPr>
        </p:pic>
        <p:pic>
          <p:nvPicPr>
            <p:cNvPr id="57" name="Picture 56" descr="P14.jpg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319438" y="5151768"/>
              <a:ext cx="475488" cy="356616"/>
            </a:xfrm>
            <a:prstGeom prst="rect">
              <a:avLst/>
            </a:prstGeom>
          </p:spPr>
        </p:pic>
        <p:pic>
          <p:nvPicPr>
            <p:cNvPr id="58" name="Picture 57" descr="P15.jpg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842255" y="5151768"/>
              <a:ext cx="475488" cy="356616"/>
            </a:xfrm>
            <a:prstGeom prst="rect">
              <a:avLst/>
            </a:prstGeom>
          </p:spPr>
        </p:pic>
        <p:pic>
          <p:nvPicPr>
            <p:cNvPr id="59" name="Picture 58" descr="P16.jpg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365072" y="5151768"/>
              <a:ext cx="475488" cy="356616"/>
            </a:xfrm>
            <a:prstGeom prst="rect">
              <a:avLst/>
            </a:prstGeom>
          </p:spPr>
        </p:pic>
        <p:pic>
          <p:nvPicPr>
            <p:cNvPr id="60" name="Picture 59" descr="P17.jpg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887889" y="5151768"/>
              <a:ext cx="475488" cy="356616"/>
            </a:xfrm>
            <a:prstGeom prst="rect">
              <a:avLst/>
            </a:prstGeom>
          </p:spPr>
        </p:pic>
      </p:grpSp>
      <p:sp>
        <p:nvSpPr>
          <p:cNvPr id="33" name="Rectangle 56"/>
          <p:cNvSpPr txBox="1">
            <a:spLocks noChangeArrowheads="1"/>
          </p:cNvSpPr>
          <p:nvPr/>
        </p:nvSpPr>
        <p:spPr bwMode="auto">
          <a:xfrm>
            <a:off x="2533650" y="3301207"/>
            <a:ext cx="3994150" cy="3182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666750" marR="0" lvl="1" indent="-195263" algn="l" defTabSz="7620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Local linear correction in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YCbCr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5" charset="-128"/>
            </a:endParaRPr>
          </a:p>
        </p:txBody>
      </p:sp>
      <p:sp>
        <p:nvSpPr>
          <p:cNvPr id="34" name="Rectangle 56"/>
          <p:cNvSpPr txBox="1">
            <a:spLocks noChangeArrowheads="1"/>
          </p:cNvSpPr>
          <p:nvPr/>
        </p:nvSpPr>
        <p:spPr bwMode="auto">
          <a:xfrm>
            <a:off x="2533650" y="4265613"/>
            <a:ext cx="521335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666750" marR="0" lvl="1" indent="-195263" algn="l" defTabSz="7620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Global linear correction in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sRGB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5" charset="-128"/>
            </a:endParaRPr>
          </a:p>
        </p:txBody>
      </p:sp>
      <p:sp>
        <p:nvSpPr>
          <p:cNvPr id="35" name="Rectangle 56"/>
          <p:cNvSpPr txBox="1">
            <a:spLocks noChangeArrowheads="1"/>
          </p:cNvSpPr>
          <p:nvPr/>
        </p:nvSpPr>
        <p:spPr bwMode="auto">
          <a:xfrm>
            <a:off x="2533650" y="5230019"/>
            <a:ext cx="6623050" cy="3579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666750" marR="0" lvl="1" indent="-195263" algn="l" defTabSz="7620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Color matching with gamma correction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5" charset="-128"/>
            </a:endParaRPr>
          </a:p>
        </p:txBody>
      </p:sp>
      <p:sp>
        <p:nvSpPr>
          <p:cNvPr id="36" name="Rectangle 56"/>
          <p:cNvSpPr txBox="1">
            <a:spLocks noChangeArrowheads="1"/>
          </p:cNvSpPr>
          <p:nvPr/>
        </p:nvSpPr>
        <p:spPr bwMode="auto">
          <a:xfrm>
            <a:off x="2533650" y="6194425"/>
            <a:ext cx="6826250" cy="384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666750" marR="0" lvl="1" indent="-195263" algn="l" defTabSz="7620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Color matching with gamma mean correction</a:t>
            </a: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5" charset="-128"/>
            </a:endParaRPr>
          </a:p>
          <a:p>
            <a:pPr marL="666750" marR="0" lvl="1" indent="-195263" algn="l" defTabSz="7620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5" charset="-128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3" grpId="0"/>
      <p:bldP spid="34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Different Color Correction</a:t>
            </a:r>
            <a:endParaRPr lang="en-US" dirty="0" smtClean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0" name="Picture 29" descr="1DImageStitching_local_linearcorrec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34937"/>
            <a:ext cx="9906000" cy="670112"/>
          </a:xfrm>
          <a:prstGeom prst="rect">
            <a:avLst/>
          </a:prstGeom>
        </p:spPr>
      </p:pic>
      <p:pic>
        <p:nvPicPr>
          <p:cNvPr id="31" name="Picture 30" descr="1DImageStitching_Linear_YCbC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84812"/>
            <a:ext cx="9906000" cy="670112"/>
          </a:xfrm>
          <a:prstGeom prst="rect">
            <a:avLst/>
          </a:prstGeom>
        </p:spPr>
      </p:pic>
      <p:pic>
        <p:nvPicPr>
          <p:cNvPr id="32" name="Picture 31" descr="1DImageStitching_global_linearcorrec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34687"/>
            <a:ext cx="9906000" cy="670112"/>
          </a:xfrm>
          <a:prstGeom prst="rect">
            <a:avLst/>
          </a:prstGeom>
        </p:spPr>
      </p:pic>
      <p:pic>
        <p:nvPicPr>
          <p:cNvPr id="33" name="Picture 32" descr="1DImageStitching_gammacorrection_no_mea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584562"/>
            <a:ext cx="9906000" cy="670112"/>
          </a:xfrm>
          <a:prstGeom prst="rect">
            <a:avLst/>
          </a:prstGeom>
        </p:spPr>
      </p:pic>
      <p:pic>
        <p:nvPicPr>
          <p:cNvPr id="34" name="Picture 33" descr="1DImageStitching_ung_gammacorrection_mea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534437"/>
            <a:ext cx="9906000" cy="670112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0" y="1156661"/>
            <a:ext cx="9890760" cy="445770"/>
            <a:chOff x="0" y="5335068"/>
            <a:chExt cx="9890760" cy="445770"/>
          </a:xfrm>
        </p:grpSpPr>
        <p:pic>
          <p:nvPicPr>
            <p:cNvPr id="35" name="Picture 34" descr="P15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96400" y="5335068"/>
              <a:ext cx="594360" cy="445770"/>
            </a:xfrm>
            <a:prstGeom prst="rect">
              <a:avLst/>
            </a:prstGeom>
          </p:spPr>
        </p:pic>
        <p:pic>
          <p:nvPicPr>
            <p:cNvPr id="36" name="Picture 35" descr="P0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5335068"/>
              <a:ext cx="594360" cy="445770"/>
            </a:xfrm>
            <a:prstGeom prst="rect">
              <a:avLst/>
            </a:prstGeom>
          </p:spPr>
        </p:pic>
        <p:pic>
          <p:nvPicPr>
            <p:cNvPr id="37" name="Picture 36" descr="P1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9760" y="5335068"/>
              <a:ext cx="594360" cy="445770"/>
            </a:xfrm>
            <a:prstGeom prst="rect">
              <a:avLst/>
            </a:prstGeom>
          </p:spPr>
        </p:pic>
        <p:pic>
          <p:nvPicPr>
            <p:cNvPr id="38" name="Picture 37" descr="P2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9520" y="5335068"/>
              <a:ext cx="594360" cy="445770"/>
            </a:xfrm>
            <a:prstGeom prst="rect">
              <a:avLst/>
            </a:prstGeom>
          </p:spPr>
        </p:pic>
        <p:pic>
          <p:nvPicPr>
            <p:cNvPr id="39" name="Picture 38" descr="P3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59280" y="5335068"/>
              <a:ext cx="594360" cy="445770"/>
            </a:xfrm>
            <a:prstGeom prst="rect">
              <a:avLst/>
            </a:prstGeom>
          </p:spPr>
        </p:pic>
        <p:pic>
          <p:nvPicPr>
            <p:cNvPr id="40" name="Picture 39" descr="P4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79040" y="5335068"/>
              <a:ext cx="594360" cy="445770"/>
            </a:xfrm>
            <a:prstGeom prst="rect">
              <a:avLst/>
            </a:prstGeom>
          </p:spPr>
        </p:pic>
        <p:pic>
          <p:nvPicPr>
            <p:cNvPr id="61" name="Picture 60" descr="P5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98800" y="5335068"/>
              <a:ext cx="594360" cy="445770"/>
            </a:xfrm>
            <a:prstGeom prst="rect">
              <a:avLst/>
            </a:prstGeom>
          </p:spPr>
        </p:pic>
        <p:pic>
          <p:nvPicPr>
            <p:cNvPr id="62" name="Picture 61" descr="P6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18560" y="5335068"/>
              <a:ext cx="594360" cy="445770"/>
            </a:xfrm>
            <a:prstGeom prst="rect">
              <a:avLst/>
            </a:prstGeom>
          </p:spPr>
        </p:pic>
        <p:pic>
          <p:nvPicPr>
            <p:cNvPr id="63" name="Picture 62" descr="P7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38320" y="5335068"/>
              <a:ext cx="594360" cy="445770"/>
            </a:xfrm>
            <a:prstGeom prst="rect">
              <a:avLst/>
            </a:prstGeom>
          </p:spPr>
        </p:pic>
        <p:pic>
          <p:nvPicPr>
            <p:cNvPr id="64" name="Picture 63" descr="P8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58080" y="5335068"/>
              <a:ext cx="594360" cy="445770"/>
            </a:xfrm>
            <a:prstGeom prst="rect">
              <a:avLst/>
            </a:prstGeom>
          </p:spPr>
        </p:pic>
        <p:pic>
          <p:nvPicPr>
            <p:cNvPr id="65" name="Picture 64" descr="P9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77840" y="5335068"/>
              <a:ext cx="594360" cy="445770"/>
            </a:xfrm>
            <a:prstGeom prst="rect">
              <a:avLst/>
            </a:prstGeom>
          </p:spPr>
        </p:pic>
        <p:pic>
          <p:nvPicPr>
            <p:cNvPr id="66" name="Picture 65" descr="P10.jp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97600" y="5335068"/>
              <a:ext cx="594360" cy="445770"/>
            </a:xfrm>
            <a:prstGeom prst="rect">
              <a:avLst/>
            </a:prstGeom>
          </p:spPr>
        </p:pic>
        <p:pic>
          <p:nvPicPr>
            <p:cNvPr id="67" name="Picture 66" descr="P11.jp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17360" y="5335068"/>
              <a:ext cx="594360" cy="445770"/>
            </a:xfrm>
            <a:prstGeom prst="rect">
              <a:avLst/>
            </a:prstGeom>
          </p:spPr>
        </p:pic>
        <p:pic>
          <p:nvPicPr>
            <p:cNvPr id="68" name="Picture 67" descr="P12.jpg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437120" y="5335068"/>
              <a:ext cx="594360" cy="445770"/>
            </a:xfrm>
            <a:prstGeom prst="rect">
              <a:avLst/>
            </a:prstGeom>
          </p:spPr>
        </p:pic>
        <p:pic>
          <p:nvPicPr>
            <p:cNvPr id="69" name="Picture 68" descr="P13.jpg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056880" y="5335068"/>
              <a:ext cx="594360" cy="445770"/>
            </a:xfrm>
            <a:prstGeom prst="rect">
              <a:avLst/>
            </a:prstGeom>
          </p:spPr>
        </p:pic>
        <p:pic>
          <p:nvPicPr>
            <p:cNvPr id="70" name="Picture 69" descr="P14.jpg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676640" y="5335068"/>
              <a:ext cx="594360" cy="445770"/>
            </a:xfrm>
            <a:prstGeom prst="rect">
              <a:avLst/>
            </a:prstGeom>
          </p:spPr>
        </p:pic>
      </p:grpSp>
      <p:sp>
        <p:nvSpPr>
          <p:cNvPr id="43" name="Rectangle 56"/>
          <p:cNvSpPr txBox="1">
            <a:spLocks noChangeArrowheads="1"/>
          </p:cNvSpPr>
          <p:nvPr/>
        </p:nvSpPr>
        <p:spPr bwMode="auto">
          <a:xfrm>
            <a:off x="2533650" y="2336800"/>
            <a:ext cx="9906000" cy="765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666750" marR="0" lvl="1" indent="-195263" algn="l" defTabSz="7620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Local linear correction in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sRGB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5" charset="-128"/>
            </a:endParaRPr>
          </a:p>
        </p:txBody>
      </p:sp>
      <p:sp>
        <p:nvSpPr>
          <p:cNvPr id="44" name="Rectangle 56"/>
          <p:cNvSpPr txBox="1">
            <a:spLocks noChangeArrowheads="1"/>
          </p:cNvSpPr>
          <p:nvPr/>
        </p:nvSpPr>
        <p:spPr bwMode="auto">
          <a:xfrm>
            <a:off x="2533650" y="3301206"/>
            <a:ext cx="9906000" cy="765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666750" marR="0" lvl="1" indent="-195263" algn="l" defTabSz="7620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Local linear correction in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YCbCr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5" charset="-128"/>
            </a:endParaRPr>
          </a:p>
        </p:txBody>
      </p:sp>
      <p:sp>
        <p:nvSpPr>
          <p:cNvPr id="45" name="Rectangle 56"/>
          <p:cNvSpPr txBox="1">
            <a:spLocks noChangeArrowheads="1"/>
          </p:cNvSpPr>
          <p:nvPr/>
        </p:nvSpPr>
        <p:spPr bwMode="auto">
          <a:xfrm>
            <a:off x="2533650" y="4265612"/>
            <a:ext cx="9906000" cy="765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666750" marR="0" lvl="1" indent="-195263" algn="l" defTabSz="7620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Global linear correction in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sRGB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5" charset="-128"/>
            </a:endParaRPr>
          </a:p>
        </p:txBody>
      </p:sp>
      <p:sp>
        <p:nvSpPr>
          <p:cNvPr id="46" name="Rectangle 56"/>
          <p:cNvSpPr txBox="1">
            <a:spLocks noChangeArrowheads="1"/>
          </p:cNvSpPr>
          <p:nvPr/>
        </p:nvSpPr>
        <p:spPr bwMode="auto">
          <a:xfrm>
            <a:off x="2533650" y="5230018"/>
            <a:ext cx="9906000" cy="765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666750" marR="0" lvl="1" indent="-195263" algn="l" defTabSz="7620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Color matching with gamma correction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5" charset="-128"/>
            </a:endParaRPr>
          </a:p>
        </p:txBody>
      </p:sp>
      <p:sp>
        <p:nvSpPr>
          <p:cNvPr id="47" name="Rectangle 56"/>
          <p:cNvSpPr txBox="1">
            <a:spLocks noChangeArrowheads="1"/>
          </p:cNvSpPr>
          <p:nvPr/>
        </p:nvSpPr>
        <p:spPr bwMode="auto">
          <a:xfrm>
            <a:off x="2533650" y="6194425"/>
            <a:ext cx="9906000" cy="765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666750" marR="0" lvl="1" indent="-195263" algn="l" defTabSz="7620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Color matching with gamma mean correction</a:t>
            </a: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5" charset="-128"/>
            </a:endParaRPr>
          </a:p>
          <a:p>
            <a:pPr marL="666750" marR="0" lvl="1" indent="-195263" algn="l" defTabSz="7620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5" charset="-128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Sequences with Random Order</a:t>
            </a:r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3" name="Picture 12" descr="panorama_pc_cr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93" y="1148503"/>
            <a:ext cx="7246960" cy="37101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4592" y="4979384"/>
            <a:ext cx="7217385" cy="1783080"/>
            <a:chOff x="0" y="5074920"/>
            <a:chExt cx="7217385" cy="1783080"/>
          </a:xfrm>
        </p:grpSpPr>
        <p:pic>
          <p:nvPicPr>
            <p:cNvPr id="15" name="Picture 14" descr="P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074920"/>
              <a:ext cx="2377440" cy="1783080"/>
            </a:xfrm>
            <a:prstGeom prst="rect">
              <a:avLst/>
            </a:prstGeom>
          </p:spPr>
        </p:pic>
        <p:pic>
          <p:nvPicPr>
            <p:cNvPr id="16" name="Picture 15" descr="P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19973" y="5074920"/>
              <a:ext cx="2377440" cy="1783080"/>
            </a:xfrm>
            <a:prstGeom prst="rect">
              <a:avLst/>
            </a:prstGeom>
          </p:spPr>
        </p:pic>
        <p:pic>
          <p:nvPicPr>
            <p:cNvPr id="17" name="Picture 16" descr="P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9945" y="5074920"/>
              <a:ext cx="2377440" cy="178308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364784" y="1153098"/>
            <a:ext cx="2377440" cy="5609366"/>
            <a:chOff x="7460320" y="1153098"/>
            <a:chExt cx="2377440" cy="5609366"/>
          </a:xfrm>
        </p:grpSpPr>
        <p:pic>
          <p:nvPicPr>
            <p:cNvPr id="14" name="Picture 13" descr="P5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60320" y="1153098"/>
              <a:ext cx="2377440" cy="1783080"/>
            </a:xfrm>
            <a:prstGeom prst="rect">
              <a:avLst/>
            </a:prstGeom>
          </p:spPr>
        </p:pic>
        <p:pic>
          <p:nvPicPr>
            <p:cNvPr id="18" name="Picture 17" descr="P3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60320" y="4979384"/>
              <a:ext cx="2377440" cy="1783080"/>
            </a:xfrm>
            <a:prstGeom prst="rect">
              <a:avLst/>
            </a:prstGeom>
          </p:spPr>
        </p:pic>
        <p:pic>
          <p:nvPicPr>
            <p:cNvPr id="19" name="Picture 18" descr="P4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60320" y="3066241"/>
              <a:ext cx="2377440" cy="178308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Examples</a:t>
            </a:r>
            <a:endParaRPr lang="en-US" dirty="0" smtClean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-3048" y="1504782"/>
            <a:ext cx="9906000" cy="1232576"/>
            <a:chOff x="-3048" y="1504782"/>
            <a:chExt cx="9906000" cy="1232576"/>
          </a:xfrm>
        </p:grpSpPr>
        <p:pic>
          <p:nvPicPr>
            <p:cNvPr id="27" name="Picture 26" descr="1DImageStitching_ung_gammacorrection_mea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048" y="1504782"/>
              <a:ext cx="9906000" cy="825835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-3048" y="2360168"/>
              <a:ext cx="9906000" cy="377190"/>
              <a:chOff x="0" y="5014468"/>
              <a:chExt cx="9906000" cy="377190"/>
            </a:xfrm>
          </p:grpSpPr>
          <p:pic>
            <p:nvPicPr>
              <p:cNvPr id="28" name="Picture 27" descr="P18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403080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29" name="Picture 28" descr="P0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0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30" name="Picture 29" descr="P1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22393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31" name="Picture 30" descr="P2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044786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32" name="Picture 31" descr="P3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67179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33" name="Picture 32" descr="P4.jp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089572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34" name="Picture 33" descr="P5.jp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611965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44" name="Picture 43" descr="P6.jp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134358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45" name="Picture 44" descr="P7.jp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656751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46" name="Picture 45" descr="P8.jpg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4179144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47" name="Picture 46" descr="P9.jp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4701537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48" name="Picture 47" descr="P10.jpg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5223930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49" name="Picture 48" descr="P11.jpg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5746323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50" name="Picture 49" descr="P12.jpg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6268716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51" name="Picture 50" descr="P13.jpg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6791109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52" name="Picture 51" descr="P14.jpg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7313502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53" name="Picture 52" descr="P15.jpg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7835895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54" name="Picture 53" descr="P16.jpg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8358288" y="5014468"/>
                <a:ext cx="502920" cy="377190"/>
              </a:xfrm>
              <a:prstGeom prst="rect">
                <a:avLst/>
              </a:prstGeom>
            </p:spPr>
          </p:pic>
          <p:pic>
            <p:nvPicPr>
              <p:cNvPr id="55" name="Picture 54" descr="P17.jpg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8880681" y="5014468"/>
                <a:ext cx="502920" cy="377190"/>
              </a:xfrm>
              <a:prstGeom prst="rect">
                <a:avLst/>
              </a:prstGeom>
            </p:spPr>
          </p:pic>
        </p:grpSp>
      </p:grpSp>
      <p:grpSp>
        <p:nvGrpSpPr>
          <p:cNvPr id="98" name="Group 97"/>
          <p:cNvGrpSpPr/>
          <p:nvPr/>
        </p:nvGrpSpPr>
        <p:grpSpPr>
          <a:xfrm>
            <a:off x="-3048" y="3007465"/>
            <a:ext cx="9909048" cy="1450327"/>
            <a:chOff x="-3048" y="3007465"/>
            <a:chExt cx="9909048" cy="1450327"/>
          </a:xfrm>
        </p:grpSpPr>
        <p:pic>
          <p:nvPicPr>
            <p:cNvPr id="57" name="Picture 56" descr="1DImageStitching_ung_gammacorrection_mean.jpg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-3048" y="3007465"/>
              <a:ext cx="9906000" cy="887449"/>
            </a:xfrm>
            <a:prstGeom prst="rect">
              <a:avLst/>
            </a:prstGeom>
          </p:spPr>
        </p:pic>
        <p:grpSp>
          <p:nvGrpSpPr>
            <p:cNvPr id="72" name="Group 71"/>
            <p:cNvGrpSpPr/>
            <p:nvPr/>
          </p:nvGrpSpPr>
          <p:grpSpPr>
            <a:xfrm>
              <a:off x="-1935" y="3957158"/>
              <a:ext cx="9907935" cy="500634"/>
              <a:chOff x="-1935" y="3957158"/>
              <a:chExt cx="9907935" cy="500634"/>
            </a:xfrm>
          </p:grpSpPr>
          <p:pic>
            <p:nvPicPr>
              <p:cNvPr id="58" name="Picture 57" descr="P13.jpg"/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9238488" y="3957158"/>
                <a:ext cx="667512" cy="500634"/>
              </a:xfrm>
              <a:prstGeom prst="rect">
                <a:avLst/>
              </a:prstGeom>
            </p:spPr>
          </p:pic>
          <p:pic>
            <p:nvPicPr>
              <p:cNvPr id="59" name="Picture 58" descr="P0.jpg"/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-1935" y="3957158"/>
                <a:ext cx="667512" cy="500634"/>
              </a:xfrm>
              <a:prstGeom prst="rect">
                <a:avLst/>
              </a:prstGeom>
            </p:spPr>
          </p:pic>
          <p:pic>
            <p:nvPicPr>
              <p:cNvPr id="60" name="Picture 59" descr="P1.jpg"/>
              <p:cNvPicPr>
                <a:picLocks noChangeAspect="1"/>
              </p:cNvPicPr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708867" y="3957158"/>
                <a:ext cx="667512" cy="500634"/>
              </a:xfrm>
              <a:prstGeom prst="rect">
                <a:avLst/>
              </a:prstGeom>
            </p:spPr>
          </p:pic>
          <p:pic>
            <p:nvPicPr>
              <p:cNvPr id="61" name="Picture 60" descr="P2.jpg"/>
              <p:cNvPicPr>
                <a:picLocks noChangeAspect="1"/>
              </p:cNvPicPr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1419669" y="3957158"/>
                <a:ext cx="667512" cy="500634"/>
              </a:xfrm>
              <a:prstGeom prst="rect">
                <a:avLst/>
              </a:prstGeom>
            </p:spPr>
          </p:pic>
          <p:pic>
            <p:nvPicPr>
              <p:cNvPr id="62" name="Picture 61" descr="P3.jpg"/>
              <p:cNvPicPr>
                <a:picLocks noChangeAspect="1"/>
              </p:cNvPicPr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2130471" y="3957158"/>
                <a:ext cx="667512" cy="500634"/>
              </a:xfrm>
              <a:prstGeom prst="rect">
                <a:avLst/>
              </a:prstGeom>
            </p:spPr>
          </p:pic>
          <p:pic>
            <p:nvPicPr>
              <p:cNvPr id="63" name="Picture 62" descr="P4.jpg"/>
              <p:cNvPicPr>
                <a:picLocks noChangeAspect="1"/>
              </p:cNvPicPr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2841273" y="3957158"/>
                <a:ext cx="667512" cy="500634"/>
              </a:xfrm>
              <a:prstGeom prst="rect">
                <a:avLst/>
              </a:prstGeom>
            </p:spPr>
          </p:pic>
          <p:pic>
            <p:nvPicPr>
              <p:cNvPr id="64" name="Picture 63" descr="P5.jpg"/>
              <p:cNvPicPr>
                <a:picLocks noChangeAspect="1"/>
              </p:cNvPicPr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3552075" y="3957158"/>
                <a:ext cx="667512" cy="500634"/>
              </a:xfrm>
              <a:prstGeom prst="rect">
                <a:avLst/>
              </a:prstGeom>
            </p:spPr>
          </p:pic>
          <p:pic>
            <p:nvPicPr>
              <p:cNvPr id="65" name="Picture 64" descr="P6.jpg"/>
              <p:cNvPicPr>
                <a:picLocks noChangeAspect="1"/>
              </p:cNvPicPr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4262877" y="3957158"/>
                <a:ext cx="667512" cy="500634"/>
              </a:xfrm>
              <a:prstGeom prst="rect">
                <a:avLst/>
              </a:prstGeom>
            </p:spPr>
          </p:pic>
          <p:pic>
            <p:nvPicPr>
              <p:cNvPr id="66" name="Picture 65" descr="P7.jpg"/>
              <p:cNvPicPr>
                <a:picLocks noChangeAspect="1"/>
              </p:cNvPicPr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4973679" y="3957158"/>
                <a:ext cx="667512" cy="500634"/>
              </a:xfrm>
              <a:prstGeom prst="rect">
                <a:avLst/>
              </a:prstGeom>
            </p:spPr>
          </p:pic>
          <p:pic>
            <p:nvPicPr>
              <p:cNvPr id="67" name="Picture 66" descr="P8.jpg"/>
              <p:cNvPicPr>
                <a:picLocks noChangeAspect="1"/>
              </p:cNvPicPr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5684481" y="3957158"/>
                <a:ext cx="667512" cy="500634"/>
              </a:xfrm>
              <a:prstGeom prst="rect">
                <a:avLst/>
              </a:prstGeom>
            </p:spPr>
          </p:pic>
          <p:pic>
            <p:nvPicPr>
              <p:cNvPr id="68" name="Picture 67" descr="P9.jpg"/>
              <p:cNvPicPr>
                <a:picLocks noChangeAspect="1"/>
              </p:cNvPicPr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6395283" y="3957158"/>
                <a:ext cx="667512" cy="500634"/>
              </a:xfrm>
              <a:prstGeom prst="rect">
                <a:avLst/>
              </a:prstGeom>
            </p:spPr>
          </p:pic>
          <p:pic>
            <p:nvPicPr>
              <p:cNvPr id="69" name="Picture 68" descr="P10.jpg"/>
              <p:cNvPicPr>
                <a:picLocks noChangeAspect="1"/>
              </p:cNvPicPr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7106085" y="3957158"/>
                <a:ext cx="667512" cy="500634"/>
              </a:xfrm>
              <a:prstGeom prst="rect">
                <a:avLst/>
              </a:prstGeom>
            </p:spPr>
          </p:pic>
          <p:pic>
            <p:nvPicPr>
              <p:cNvPr id="70" name="Picture 69" descr="P11.jpg"/>
              <p:cNvPicPr>
                <a:picLocks noChangeAspect="1"/>
              </p:cNvPicPr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7816887" y="3957158"/>
                <a:ext cx="667512" cy="500634"/>
              </a:xfrm>
              <a:prstGeom prst="rect">
                <a:avLst/>
              </a:prstGeom>
            </p:spPr>
          </p:pic>
          <p:pic>
            <p:nvPicPr>
              <p:cNvPr id="71" name="Picture 70" descr="P12.jpg"/>
              <p:cNvPicPr>
                <a:picLocks noChangeAspect="1"/>
              </p:cNvPicPr>
              <p:nvPr/>
            </p:nvPicPr>
            <p:blipFill>
              <a:blip r:embed="rId37" cstate="print"/>
              <a:stretch>
                <a:fillRect/>
              </a:stretch>
            </p:blipFill>
            <p:spPr>
              <a:xfrm>
                <a:off x="8527689" y="3957158"/>
                <a:ext cx="667512" cy="500634"/>
              </a:xfrm>
              <a:prstGeom prst="rect">
                <a:avLst/>
              </a:prstGeom>
            </p:spPr>
          </p:pic>
        </p:grpSp>
      </p:grpSp>
      <p:grpSp>
        <p:nvGrpSpPr>
          <p:cNvPr id="97" name="Group 96"/>
          <p:cNvGrpSpPr/>
          <p:nvPr/>
        </p:nvGrpSpPr>
        <p:grpSpPr>
          <a:xfrm>
            <a:off x="-6029" y="4727899"/>
            <a:ext cx="9912029" cy="1072237"/>
            <a:chOff x="-6029" y="4727899"/>
            <a:chExt cx="9912029" cy="1072237"/>
          </a:xfrm>
        </p:grpSpPr>
        <p:pic>
          <p:nvPicPr>
            <p:cNvPr id="74" name="Picture 73" descr="MVCBlending.jpg"/>
            <p:cNvPicPr>
              <a:picLocks noChangeAspect="1"/>
            </p:cNvPicPr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-3048" y="4727899"/>
              <a:ext cx="9906000" cy="577202"/>
            </a:xfrm>
            <a:prstGeom prst="rect">
              <a:avLst/>
            </a:prstGeom>
          </p:spPr>
        </p:pic>
        <p:grpSp>
          <p:nvGrpSpPr>
            <p:cNvPr id="96" name="Group 95"/>
            <p:cNvGrpSpPr/>
            <p:nvPr/>
          </p:nvGrpSpPr>
          <p:grpSpPr>
            <a:xfrm>
              <a:off x="-6029" y="5374940"/>
              <a:ext cx="9912029" cy="425196"/>
              <a:chOff x="-6029" y="5374940"/>
              <a:chExt cx="9912029" cy="425196"/>
            </a:xfrm>
          </p:grpSpPr>
          <p:pic>
            <p:nvPicPr>
              <p:cNvPr id="75" name="Picture 74" descr="P16.jpg"/>
              <p:cNvPicPr>
                <a:picLocks noChangeAspect="1"/>
              </p:cNvPicPr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9339072" y="5374940"/>
                <a:ext cx="566928" cy="425196"/>
              </a:xfrm>
              <a:prstGeom prst="rect">
                <a:avLst/>
              </a:prstGeom>
            </p:spPr>
          </p:pic>
          <p:pic>
            <p:nvPicPr>
              <p:cNvPr id="76" name="Picture 75" descr="P0.jpg"/>
              <p:cNvPicPr>
                <a:picLocks noChangeAspect="1"/>
              </p:cNvPicPr>
              <p:nvPr/>
            </p:nvPicPr>
            <p:blipFill>
              <a:blip r:embed="rId40" cstate="print"/>
              <a:stretch>
                <a:fillRect/>
              </a:stretch>
            </p:blipFill>
            <p:spPr>
              <a:xfrm>
                <a:off x="-6029" y="5374940"/>
                <a:ext cx="566928" cy="425196"/>
              </a:xfrm>
              <a:prstGeom prst="rect">
                <a:avLst/>
              </a:prstGeom>
            </p:spPr>
          </p:pic>
          <p:pic>
            <p:nvPicPr>
              <p:cNvPr id="77" name="Picture 76" descr="P1.jpg"/>
              <p:cNvPicPr>
                <a:picLocks noChangeAspect="1"/>
              </p:cNvPicPr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578040" y="5374940"/>
                <a:ext cx="566928" cy="425196"/>
              </a:xfrm>
              <a:prstGeom prst="rect">
                <a:avLst/>
              </a:prstGeom>
            </p:spPr>
          </p:pic>
          <p:pic>
            <p:nvPicPr>
              <p:cNvPr id="78" name="Picture 77" descr="P2.jpg"/>
              <p:cNvPicPr>
                <a:picLocks noChangeAspect="1"/>
              </p:cNvPicPr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1162109" y="5374940"/>
                <a:ext cx="566928" cy="425196"/>
              </a:xfrm>
              <a:prstGeom prst="rect">
                <a:avLst/>
              </a:prstGeom>
            </p:spPr>
          </p:pic>
          <p:pic>
            <p:nvPicPr>
              <p:cNvPr id="79" name="Picture 78" descr="P3.jpg"/>
              <p:cNvPicPr>
                <a:picLocks noChangeAspect="1"/>
              </p:cNvPicPr>
              <p:nvPr/>
            </p:nvPicPr>
            <p:blipFill>
              <a:blip r:embed="rId43" cstate="print"/>
              <a:stretch>
                <a:fillRect/>
              </a:stretch>
            </p:blipFill>
            <p:spPr>
              <a:xfrm>
                <a:off x="1746178" y="5374940"/>
                <a:ext cx="566928" cy="425196"/>
              </a:xfrm>
              <a:prstGeom prst="rect">
                <a:avLst/>
              </a:prstGeom>
            </p:spPr>
          </p:pic>
          <p:pic>
            <p:nvPicPr>
              <p:cNvPr id="80" name="Picture 79" descr="P4.jpg"/>
              <p:cNvPicPr>
                <a:picLocks noChangeAspect="1"/>
              </p:cNvPicPr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2330247" y="5374940"/>
                <a:ext cx="566928" cy="425196"/>
              </a:xfrm>
              <a:prstGeom prst="rect">
                <a:avLst/>
              </a:prstGeom>
            </p:spPr>
          </p:pic>
          <p:pic>
            <p:nvPicPr>
              <p:cNvPr id="81" name="Picture 80" descr="P5.jpg"/>
              <p:cNvPicPr>
                <a:picLocks noChangeAspect="1"/>
              </p:cNvPicPr>
              <p:nvPr/>
            </p:nvPicPr>
            <p:blipFill>
              <a:blip r:embed="rId45" cstate="print"/>
              <a:stretch>
                <a:fillRect/>
              </a:stretch>
            </p:blipFill>
            <p:spPr>
              <a:xfrm>
                <a:off x="2914316" y="5374940"/>
                <a:ext cx="566928" cy="425196"/>
              </a:xfrm>
              <a:prstGeom prst="rect">
                <a:avLst/>
              </a:prstGeom>
            </p:spPr>
          </p:pic>
          <p:pic>
            <p:nvPicPr>
              <p:cNvPr id="82" name="Picture 81" descr="P6.jpg"/>
              <p:cNvPicPr>
                <a:picLocks noChangeAspect="1"/>
              </p:cNvPicPr>
              <p:nvPr/>
            </p:nvPicPr>
            <p:blipFill>
              <a:blip r:embed="rId46" cstate="print"/>
              <a:stretch>
                <a:fillRect/>
              </a:stretch>
            </p:blipFill>
            <p:spPr>
              <a:xfrm>
                <a:off x="3498385" y="5374940"/>
                <a:ext cx="566928" cy="425196"/>
              </a:xfrm>
              <a:prstGeom prst="rect">
                <a:avLst/>
              </a:prstGeom>
            </p:spPr>
          </p:pic>
          <p:pic>
            <p:nvPicPr>
              <p:cNvPr id="83" name="Picture 82" descr="P7.jpg"/>
              <p:cNvPicPr>
                <a:picLocks noChangeAspect="1"/>
              </p:cNvPicPr>
              <p:nvPr/>
            </p:nvPicPr>
            <p:blipFill>
              <a:blip r:embed="rId47" cstate="print"/>
              <a:stretch>
                <a:fillRect/>
              </a:stretch>
            </p:blipFill>
            <p:spPr>
              <a:xfrm>
                <a:off x="4082454" y="5374940"/>
                <a:ext cx="566928" cy="425196"/>
              </a:xfrm>
              <a:prstGeom prst="rect">
                <a:avLst/>
              </a:prstGeom>
            </p:spPr>
          </p:pic>
          <p:pic>
            <p:nvPicPr>
              <p:cNvPr id="84" name="Picture 83" descr="P8.jpg"/>
              <p:cNvPicPr>
                <a:picLocks noChangeAspect="1"/>
              </p:cNvPicPr>
              <p:nvPr/>
            </p:nvPicPr>
            <p:blipFill>
              <a:blip r:embed="rId48" cstate="print"/>
              <a:stretch>
                <a:fillRect/>
              </a:stretch>
            </p:blipFill>
            <p:spPr>
              <a:xfrm>
                <a:off x="4666523" y="5374940"/>
                <a:ext cx="566928" cy="425196"/>
              </a:xfrm>
              <a:prstGeom prst="rect">
                <a:avLst/>
              </a:prstGeom>
            </p:spPr>
          </p:pic>
          <p:pic>
            <p:nvPicPr>
              <p:cNvPr id="85" name="Picture 84" descr="P9.jpg"/>
              <p:cNvPicPr>
                <a:picLocks noChangeAspect="1"/>
              </p:cNvPicPr>
              <p:nvPr/>
            </p:nvPicPr>
            <p:blipFill>
              <a:blip r:embed="rId49" cstate="print"/>
              <a:stretch>
                <a:fillRect/>
              </a:stretch>
            </p:blipFill>
            <p:spPr>
              <a:xfrm>
                <a:off x="5250592" y="5374940"/>
                <a:ext cx="566928" cy="425196"/>
              </a:xfrm>
              <a:prstGeom prst="rect">
                <a:avLst/>
              </a:prstGeom>
            </p:spPr>
          </p:pic>
          <p:pic>
            <p:nvPicPr>
              <p:cNvPr id="86" name="Picture 85" descr="P10.jpg"/>
              <p:cNvPicPr>
                <a:picLocks noChangeAspect="1"/>
              </p:cNvPicPr>
              <p:nvPr/>
            </p:nvPicPr>
            <p:blipFill>
              <a:blip r:embed="rId50" cstate="print"/>
              <a:stretch>
                <a:fillRect/>
              </a:stretch>
            </p:blipFill>
            <p:spPr>
              <a:xfrm>
                <a:off x="5834661" y="5374940"/>
                <a:ext cx="566928" cy="425196"/>
              </a:xfrm>
              <a:prstGeom prst="rect">
                <a:avLst/>
              </a:prstGeom>
            </p:spPr>
          </p:pic>
          <p:pic>
            <p:nvPicPr>
              <p:cNvPr id="87" name="Picture 86" descr="P11.jpg"/>
              <p:cNvPicPr>
                <a:picLocks noChangeAspect="1"/>
              </p:cNvPicPr>
              <p:nvPr/>
            </p:nvPicPr>
            <p:blipFill>
              <a:blip r:embed="rId51" cstate="print"/>
              <a:stretch>
                <a:fillRect/>
              </a:stretch>
            </p:blipFill>
            <p:spPr>
              <a:xfrm>
                <a:off x="6418730" y="5374940"/>
                <a:ext cx="566928" cy="425196"/>
              </a:xfrm>
              <a:prstGeom prst="rect">
                <a:avLst/>
              </a:prstGeom>
            </p:spPr>
          </p:pic>
          <p:pic>
            <p:nvPicPr>
              <p:cNvPr id="88" name="Picture 87" descr="P12.jpg"/>
              <p:cNvPicPr>
                <a:picLocks noChangeAspect="1"/>
              </p:cNvPicPr>
              <p:nvPr/>
            </p:nvPicPr>
            <p:blipFill>
              <a:blip r:embed="rId52" cstate="print"/>
              <a:stretch>
                <a:fillRect/>
              </a:stretch>
            </p:blipFill>
            <p:spPr>
              <a:xfrm>
                <a:off x="7002799" y="5374940"/>
                <a:ext cx="566928" cy="425196"/>
              </a:xfrm>
              <a:prstGeom prst="rect">
                <a:avLst/>
              </a:prstGeom>
            </p:spPr>
          </p:pic>
          <p:pic>
            <p:nvPicPr>
              <p:cNvPr id="89" name="Picture 88" descr="P13.jpg"/>
              <p:cNvPicPr>
                <a:picLocks noChangeAspect="1"/>
              </p:cNvPicPr>
              <p:nvPr/>
            </p:nvPicPr>
            <p:blipFill>
              <a:blip r:embed="rId53" cstate="print"/>
              <a:stretch>
                <a:fillRect/>
              </a:stretch>
            </p:blipFill>
            <p:spPr>
              <a:xfrm>
                <a:off x="7586868" y="5374940"/>
                <a:ext cx="566928" cy="425196"/>
              </a:xfrm>
              <a:prstGeom prst="rect">
                <a:avLst/>
              </a:prstGeom>
            </p:spPr>
          </p:pic>
          <p:pic>
            <p:nvPicPr>
              <p:cNvPr id="90" name="Picture 89" descr="P14.jpg"/>
              <p:cNvPicPr>
                <a:picLocks noChangeAspect="1"/>
              </p:cNvPicPr>
              <p:nvPr/>
            </p:nvPicPr>
            <p:blipFill>
              <a:blip r:embed="rId54" cstate="print"/>
              <a:stretch>
                <a:fillRect/>
              </a:stretch>
            </p:blipFill>
            <p:spPr>
              <a:xfrm>
                <a:off x="8170937" y="5374940"/>
                <a:ext cx="566928" cy="425196"/>
              </a:xfrm>
              <a:prstGeom prst="rect">
                <a:avLst/>
              </a:prstGeom>
            </p:spPr>
          </p:pic>
          <p:pic>
            <p:nvPicPr>
              <p:cNvPr id="91" name="Picture 90" descr="P15.jpg"/>
              <p:cNvPicPr>
                <a:picLocks noChangeAspect="1"/>
              </p:cNvPicPr>
              <p:nvPr/>
            </p:nvPicPr>
            <p:blipFill>
              <a:blip r:embed="rId55" cstate="print"/>
              <a:stretch>
                <a:fillRect/>
              </a:stretch>
            </p:blipFill>
            <p:spPr>
              <a:xfrm>
                <a:off x="8755006" y="5374940"/>
                <a:ext cx="566928" cy="42519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Conclusions</a:t>
            </a:r>
            <a:endParaRPr lang="en-US" dirty="0" smtClean="0"/>
          </a:p>
        </p:txBody>
      </p:sp>
      <p:sp>
        <p:nvSpPr>
          <p:cNvPr id="4101" name="Rectangle 5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correction with color matching </a:t>
            </a:r>
          </a:p>
          <a:p>
            <a:pPr lvl="1"/>
            <a:r>
              <a:rPr lang="en-US" dirty="0" smtClean="0"/>
              <a:t>Gamma correction for luminance</a:t>
            </a:r>
          </a:p>
          <a:p>
            <a:pPr lvl="1"/>
            <a:r>
              <a:rPr lang="en-US" dirty="0" smtClean="0"/>
              <a:t>Linear correction for chrominance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Implementation</a:t>
            </a:r>
          </a:p>
          <a:p>
            <a:pPr lvl="1"/>
            <a:r>
              <a:rPr lang="en-US" dirty="0" smtClean="0"/>
              <a:t>Runs on mobile phones, high quality</a:t>
            </a:r>
          </a:p>
          <a:p>
            <a:pPr lvl="2"/>
            <a:r>
              <a:rPr lang="en-US" dirty="0" smtClean="0"/>
              <a:t>download from http://</a:t>
            </a:r>
            <a:r>
              <a:rPr lang="en-US" dirty="0" err="1" smtClean="0"/>
              <a:t>store.ovi.com</a:t>
            </a:r>
            <a:r>
              <a:rPr lang="en-US" dirty="0" smtClean="0"/>
              <a:t> to your N8 / N900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No color saturation problems during color correction</a:t>
            </a:r>
          </a:p>
          <a:p>
            <a:pPr lvl="1"/>
            <a:r>
              <a:rPr lang="en-US" dirty="0" smtClean="0"/>
              <a:t>Good color transitions for the whole image sequence</a:t>
            </a:r>
          </a:p>
          <a:p>
            <a:pPr lvl="1"/>
            <a:r>
              <a:rPr lang="en-US" dirty="0" smtClean="0"/>
              <a:t>Efficient (fast) execution</a:t>
            </a:r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1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53A5331-C028-4109-B318-077D93B0BB5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53A5331-C028-4109-B318-077D93B0BB5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8" name="Picture 7" descr="addHalfBeginEndPanorama28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633"/>
            <a:ext cx="9906000" cy="894249"/>
          </a:xfrm>
          <a:prstGeom prst="rect">
            <a:avLst/>
          </a:prstGeom>
        </p:spPr>
      </p:pic>
      <p:pic>
        <p:nvPicPr>
          <p:cNvPr id="9" name="Picture 8" descr="addHalfBeginEndPanorama40_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15685"/>
            <a:ext cx="9906000" cy="1055962"/>
          </a:xfrm>
          <a:prstGeom prst="rect">
            <a:avLst/>
          </a:prstGeom>
        </p:spPr>
      </p:pic>
      <p:pic>
        <p:nvPicPr>
          <p:cNvPr id="10" name="Picture 9" descr="addHalfBeginEndPanorama55_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81925"/>
            <a:ext cx="9906000" cy="875148"/>
          </a:xfrm>
          <a:prstGeom prst="rect">
            <a:avLst/>
          </a:prstGeom>
        </p:spPr>
      </p:pic>
      <p:pic>
        <p:nvPicPr>
          <p:cNvPr id="11" name="Picture 10" descr="addHalfBeginEndPanorama05_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873021"/>
            <a:ext cx="9906000" cy="917621"/>
          </a:xfrm>
          <a:prstGeom prst="rect">
            <a:avLst/>
          </a:prstGeom>
        </p:spPr>
      </p:pic>
      <p:pic>
        <p:nvPicPr>
          <p:cNvPr id="12" name="Picture 11" descr="addHalfBeginEndPanorama10_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831257"/>
            <a:ext cx="9906000" cy="903911"/>
          </a:xfrm>
          <a:prstGeom prst="rect">
            <a:avLst/>
          </a:prstGeom>
        </p:spPr>
      </p:pic>
      <p:pic>
        <p:nvPicPr>
          <p:cNvPr id="13" name="Picture 12" descr="panorama_pc360_17_1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766673"/>
            <a:ext cx="9906000" cy="838376"/>
          </a:xfrm>
          <a:prstGeom prst="rect">
            <a:avLst/>
          </a:prstGeom>
        </p:spPr>
      </p:pic>
      <p:pic>
        <p:nvPicPr>
          <p:cNvPr id="14" name="Picture 13" descr="1DImageStitching_crop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635247"/>
            <a:ext cx="9906000" cy="116239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86602" y="2222502"/>
            <a:ext cx="8857397" cy="1469217"/>
            <a:chOff x="286602" y="2222502"/>
            <a:chExt cx="8857397" cy="1469217"/>
          </a:xfrm>
        </p:grpSpPr>
        <p:sp>
          <p:nvSpPr>
            <p:cNvPr id="16" name="Rectangle 53"/>
            <p:cNvSpPr txBox="1">
              <a:spLocks noChangeArrowheads="1"/>
            </p:cNvSpPr>
            <p:nvPr/>
          </p:nvSpPr>
          <p:spPr bwMode="auto">
            <a:xfrm>
              <a:off x="1517651" y="2222502"/>
              <a:ext cx="6686549" cy="112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kern="0" dirty="0" smtClean="0">
                  <a:solidFill>
                    <a:srgbClr val="FF0000"/>
                  </a:solidFill>
                  <a:latin typeface="+mj-lt"/>
                  <a:ea typeface="+mj-ea"/>
                  <a:cs typeface="+mj-cs"/>
                </a:rPr>
                <a:t>Questions?</a:t>
              </a:r>
              <a:endParaRPr kumimoji="0" lang="en-US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6602" y="3322387"/>
              <a:ext cx="88573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Download our mobile panorama software at </a:t>
              </a:r>
              <a:r>
                <a:rPr lang="en-US" dirty="0" smtClean="0">
                  <a:hlinkClick r:id="rId10"/>
                </a:rPr>
                <a:t>http://store.ovi.com/content/51491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Introduction: Mobile Panorama System</a:t>
            </a:r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2DDFAA9-2F17-41D0-A2D2-9E8801A486C1}" type="slidenum">
              <a:rPr lang="en-US"/>
              <a:pPr/>
              <a:t>3</a:t>
            </a:fld>
            <a:endParaRPr lang="en-US"/>
          </a:p>
        </p:txBody>
      </p:sp>
      <p:grpSp>
        <p:nvGrpSpPr>
          <p:cNvPr id="3" name="Group 207"/>
          <p:cNvGrpSpPr>
            <a:grpSpLocks/>
          </p:cNvGrpSpPr>
          <p:nvPr/>
        </p:nvGrpSpPr>
        <p:grpSpPr bwMode="auto">
          <a:xfrm>
            <a:off x="1706082" y="2374678"/>
            <a:ext cx="2160587" cy="1260475"/>
            <a:chOff x="929" y="1548"/>
            <a:chExt cx="1361" cy="794"/>
          </a:xfrm>
        </p:grpSpPr>
        <p:sp>
          <p:nvSpPr>
            <p:cNvPr id="184" name="Text Box 102"/>
            <p:cNvSpPr txBox="1">
              <a:spLocks noChangeArrowheads="1"/>
            </p:cNvSpPr>
            <p:nvPr/>
          </p:nvSpPr>
          <p:spPr bwMode="auto">
            <a:xfrm>
              <a:off x="1020" y="1707"/>
              <a:ext cx="1179" cy="19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Image registration</a:t>
              </a:r>
            </a:p>
          </p:txBody>
        </p:sp>
        <p:sp>
          <p:nvSpPr>
            <p:cNvPr id="185" name="Arc 108"/>
            <p:cNvSpPr>
              <a:spLocks/>
            </p:cNvSpPr>
            <p:nvPr/>
          </p:nvSpPr>
          <p:spPr bwMode="auto">
            <a:xfrm>
              <a:off x="1243" y="1911"/>
              <a:ext cx="276" cy="272"/>
            </a:xfrm>
            <a:custGeom>
              <a:avLst/>
              <a:gdLst>
                <a:gd name="T0" fmla="*/ 0 w 39850"/>
                <a:gd name="T1" fmla="*/ 0 h 21600"/>
                <a:gd name="T2" fmla="*/ 0 w 39850"/>
                <a:gd name="T3" fmla="*/ 0 h 21600"/>
                <a:gd name="T4" fmla="*/ 0 w 39850"/>
                <a:gd name="T5" fmla="*/ 0 h 21600"/>
                <a:gd name="T6" fmla="*/ 0 60000 65536"/>
                <a:gd name="T7" fmla="*/ 0 60000 65536"/>
                <a:gd name="T8" fmla="*/ 0 60000 65536"/>
                <a:gd name="T9" fmla="*/ 0 w 39850"/>
                <a:gd name="T10" fmla="*/ 0 h 21600"/>
                <a:gd name="T11" fmla="*/ 39850 w 3985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850" h="21600" fill="none" extrusionOk="0">
                  <a:moveTo>
                    <a:pt x="-1" y="13409"/>
                  </a:moveTo>
                  <a:cubicBezTo>
                    <a:pt x="3323" y="5298"/>
                    <a:pt x="11220" y="-1"/>
                    <a:pt x="19987" y="0"/>
                  </a:cubicBezTo>
                  <a:cubicBezTo>
                    <a:pt x="28636" y="0"/>
                    <a:pt x="36452" y="5159"/>
                    <a:pt x="39850" y="13113"/>
                  </a:cubicBezTo>
                </a:path>
                <a:path w="39850" h="21600" stroke="0" extrusionOk="0">
                  <a:moveTo>
                    <a:pt x="-1" y="13409"/>
                  </a:moveTo>
                  <a:cubicBezTo>
                    <a:pt x="3323" y="5298"/>
                    <a:pt x="11220" y="-1"/>
                    <a:pt x="19987" y="0"/>
                  </a:cubicBezTo>
                  <a:cubicBezTo>
                    <a:pt x="28636" y="0"/>
                    <a:pt x="36452" y="5159"/>
                    <a:pt x="39850" y="13113"/>
                  </a:cubicBezTo>
                  <a:lnTo>
                    <a:pt x="19987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Arc 109"/>
            <p:cNvSpPr>
              <a:spLocks/>
            </p:cNvSpPr>
            <p:nvPr/>
          </p:nvSpPr>
          <p:spPr bwMode="auto">
            <a:xfrm>
              <a:off x="1610" y="1911"/>
              <a:ext cx="276" cy="272"/>
            </a:xfrm>
            <a:custGeom>
              <a:avLst/>
              <a:gdLst>
                <a:gd name="T0" fmla="*/ 0 w 39850"/>
                <a:gd name="T1" fmla="*/ 0 h 21600"/>
                <a:gd name="T2" fmla="*/ 0 w 39850"/>
                <a:gd name="T3" fmla="*/ 0 h 21600"/>
                <a:gd name="T4" fmla="*/ 0 w 39850"/>
                <a:gd name="T5" fmla="*/ 0 h 21600"/>
                <a:gd name="T6" fmla="*/ 0 60000 65536"/>
                <a:gd name="T7" fmla="*/ 0 60000 65536"/>
                <a:gd name="T8" fmla="*/ 0 60000 65536"/>
                <a:gd name="T9" fmla="*/ 0 w 39850"/>
                <a:gd name="T10" fmla="*/ 0 h 21600"/>
                <a:gd name="T11" fmla="*/ 39850 w 3985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850" h="21600" fill="none" extrusionOk="0">
                  <a:moveTo>
                    <a:pt x="-1" y="13409"/>
                  </a:moveTo>
                  <a:cubicBezTo>
                    <a:pt x="3323" y="5298"/>
                    <a:pt x="11220" y="-1"/>
                    <a:pt x="19987" y="0"/>
                  </a:cubicBezTo>
                  <a:cubicBezTo>
                    <a:pt x="28636" y="0"/>
                    <a:pt x="36452" y="5159"/>
                    <a:pt x="39850" y="13113"/>
                  </a:cubicBezTo>
                </a:path>
                <a:path w="39850" h="21600" stroke="0" extrusionOk="0">
                  <a:moveTo>
                    <a:pt x="-1" y="13409"/>
                  </a:moveTo>
                  <a:cubicBezTo>
                    <a:pt x="3323" y="5298"/>
                    <a:pt x="11220" y="-1"/>
                    <a:pt x="19987" y="0"/>
                  </a:cubicBezTo>
                  <a:cubicBezTo>
                    <a:pt x="28636" y="0"/>
                    <a:pt x="36452" y="5159"/>
                    <a:pt x="39850" y="13113"/>
                  </a:cubicBezTo>
                  <a:lnTo>
                    <a:pt x="19987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Rectangle 111"/>
            <p:cNvSpPr>
              <a:spLocks noChangeArrowheads="1"/>
            </p:cNvSpPr>
            <p:nvPr/>
          </p:nvSpPr>
          <p:spPr bwMode="auto">
            <a:xfrm>
              <a:off x="929" y="1661"/>
              <a:ext cx="1361" cy="6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DotDot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156"/>
            <p:cNvSpPr>
              <a:spLocks noChangeShapeType="1"/>
            </p:cNvSpPr>
            <p:nvPr/>
          </p:nvSpPr>
          <p:spPr bwMode="auto">
            <a:xfrm>
              <a:off x="1610" y="1548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89" name="Picture 187" descr="warp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" y="2069"/>
              <a:ext cx="265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0" name="Picture 188" descr="warp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" y="2069"/>
              <a:ext cx="265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" name="Picture 189" descr="warp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1" y="2069"/>
              <a:ext cx="265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08"/>
          <p:cNvGrpSpPr>
            <a:grpSpLocks/>
          </p:cNvGrpSpPr>
          <p:nvPr/>
        </p:nvGrpSpPr>
        <p:grpSpPr bwMode="auto">
          <a:xfrm>
            <a:off x="1706082" y="3635153"/>
            <a:ext cx="2160587" cy="2052638"/>
            <a:chOff x="929" y="2342"/>
            <a:chExt cx="1361" cy="1293"/>
          </a:xfrm>
        </p:grpSpPr>
        <p:sp>
          <p:nvSpPr>
            <p:cNvPr id="193" name="Text Box 113"/>
            <p:cNvSpPr txBox="1">
              <a:spLocks noChangeArrowheads="1"/>
            </p:cNvSpPr>
            <p:nvPr/>
          </p:nvSpPr>
          <p:spPr bwMode="auto">
            <a:xfrm>
              <a:off x="1020" y="2546"/>
              <a:ext cx="997" cy="19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Image warping</a:t>
              </a:r>
            </a:p>
          </p:txBody>
        </p:sp>
        <p:sp>
          <p:nvSpPr>
            <p:cNvPr id="194" name="AutoShape 119"/>
            <p:cNvSpPr>
              <a:spLocks noChangeArrowheads="1"/>
            </p:cNvSpPr>
            <p:nvPr/>
          </p:nvSpPr>
          <p:spPr bwMode="auto">
            <a:xfrm>
              <a:off x="1020" y="2819"/>
              <a:ext cx="317" cy="317"/>
            </a:xfrm>
            <a:prstGeom prst="can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Oval 120"/>
            <p:cNvSpPr>
              <a:spLocks noChangeArrowheads="1"/>
            </p:cNvSpPr>
            <p:nvPr/>
          </p:nvSpPr>
          <p:spPr bwMode="auto">
            <a:xfrm>
              <a:off x="1020" y="3226"/>
              <a:ext cx="317" cy="3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Oval 121"/>
            <p:cNvSpPr>
              <a:spLocks noChangeArrowheads="1"/>
            </p:cNvSpPr>
            <p:nvPr/>
          </p:nvSpPr>
          <p:spPr bwMode="auto">
            <a:xfrm>
              <a:off x="1020" y="3340"/>
              <a:ext cx="317" cy="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Oval 122"/>
            <p:cNvSpPr>
              <a:spLocks noChangeArrowheads="1"/>
            </p:cNvSpPr>
            <p:nvPr/>
          </p:nvSpPr>
          <p:spPr bwMode="auto">
            <a:xfrm>
              <a:off x="1133" y="3226"/>
              <a:ext cx="91" cy="3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Line 123"/>
            <p:cNvSpPr>
              <a:spLocks noChangeShapeType="1"/>
            </p:cNvSpPr>
            <p:nvPr/>
          </p:nvSpPr>
          <p:spPr bwMode="auto">
            <a:xfrm flipH="1" flipV="1">
              <a:off x="1382" y="3000"/>
              <a:ext cx="114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Line 124"/>
            <p:cNvSpPr>
              <a:spLocks noChangeShapeType="1"/>
            </p:cNvSpPr>
            <p:nvPr/>
          </p:nvSpPr>
          <p:spPr bwMode="auto">
            <a:xfrm flipH="1">
              <a:off x="1382" y="3294"/>
              <a:ext cx="159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Text Box 125"/>
            <p:cNvSpPr txBox="1">
              <a:spLocks noChangeArrowheads="1"/>
            </p:cNvSpPr>
            <p:nvPr/>
          </p:nvSpPr>
          <p:spPr bwMode="auto">
            <a:xfrm>
              <a:off x="1292" y="3113"/>
              <a:ext cx="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or</a:t>
              </a:r>
            </a:p>
          </p:txBody>
        </p:sp>
        <p:sp>
          <p:nvSpPr>
            <p:cNvPr id="201" name="Rectangle 126"/>
            <p:cNvSpPr>
              <a:spLocks noChangeArrowheads="1"/>
            </p:cNvSpPr>
            <p:nvPr/>
          </p:nvSpPr>
          <p:spPr bwMode="auto">
            <a:xfrm>
              <a:off x="929" y="2478"/>
              <a:ext cx="1361" cy="11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DotDot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Line 157"/>
            <p:cNvSpPr>
              <a:spLocks noChangeShapeType="1"/>
            </p:cNvSpPr>
            <p:nvPr/>
          </p:nvSpPr>
          <p:spPr bwMode="auto">
            <a:xfrm>
              <a:off x="1610" y="2342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3" name="Picture 190" descr="warp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1" y="3113"/>
              <a:ext cx="265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" name="Picture 191" descr="warp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58" y="3158"/>
              <a:ext cx="265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" name="Picture 192" descr="warp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05" y="3203"/>
              <a:ext cx="265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54"/>
          <p:cNvGrpSpPr>
            <a:grpSpLocks/>
          </p:cNvGrpSpPr>
          <p:nvPr/>
        </p:nvGrpSpPr>
        <p:grpSpPr bwMode="auto">
          <a:xfrm>
            <a:off x="2787169" y="1401541"/>
            <a:ext cx="2663825" cy="4392612"/>
            <a:chOff x="1610" y="935"/>
            <a:chExt cx="1678" cy="2767"/>
          </a:xfrm>
        </p:grpSpPr>
        <p:sp>
          <p:nvSpPr>
            <p:cNvPr id="207" name="Line 162"/>
            <p:cNvSpPr>
              <a:spLocks noChangeShapeType="1"/>
            </p:cNvSpPr>
            <p:nvPr/>
          </p:nvSpPr>
          <p:spPr bwMode="auto">
            <a:xfrm>
              <a:off x="3288" y="935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Line 158"/>
            <p:cNvSpPr>
              <a:spLocks noChangeShapeType="1"/>
            </p:cNvSpPr>
            <p:nvPr/>
          </p:nvSpPr>
          <p:spPr bwMode="auto">
            <a:xfrm>
              <a:off x="1610" y="3634"/>
              <a:ext cx="0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Line 159"/>
            <p:cNvSpPr>
              <a:spLocks noChangeShapeType="1"/>
            </p:cNvSpPr>
            <p:nvPr/>
          </p:nvSpPr>
          <p:spPr bwMode="auto">
            <a:xfrm>
              <a:off x="1610" y="3702"/>
              <a:ext cx="8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Line 160"/>
            <p:cNvSpPr>
              <a:spLocks noChangeShapeType="1"/>
            </p:cNvSpPr>
            <p:nvPr/>
          </p:nvSpPr>
          <p:spPr bwMode="auto">
            <a:xfrm flipV="1">
              <a:off x="2494" y="935"/>
              <a:ext cx="0" cy="27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Line 161"/>
            <p:cNvSpPr>
              <a:spLocks noChangeShapeType="1"/>
            </p:cNvSpPr>
            <p:nvPr/>
          </p:nvSpPr>
          <p:spPr bwMode="auto">
            <a:xfrm>
              <a:off x="2494" y="935"/>
              <a:ext cx="7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252"/>
          <p:cNvGrpSpPr>
            <a:grpSpLocks/>
          </p:cNvGrpSpPr>
          <p:nvPr/>
        </p:nvGrpSpPr>
        <p:grpSpPr bwMode="auto">
          <a:xfrm>
            <a:off x="4552469" y="4570191"/>
            <a:ext cx="1763713" cy="1116012"/>
            <a:chOff x="2722" y="2931"/>
            <a:chExt cx="1111" cy="703"/>
          </a:xfrm>
        </p:grpSpPr>
        <p:sp>
          <p:nvSpPr>
            <p:cNvPr id="213" name="Text Box 147"/>
            <p:cNvSpPr txBox="1">
              <a:spLocks noChangeArrowheads="1"/>
            </p:cNvSpPr>
            <p:nvPr/>
          </p:nvSpPr>
          <p:spPr bwMode="auto">
            <a:xfrm>
              <a:off x="2767" y="3119"/>
              <a:ext cx="997" cy="19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Image blending</a:t>
              </a:r>
            </a:p>
          </p:txBody>
        </p:sp>
        <p:sp>
          <p:nvSpPr>
            <p:cNvPr id="214" name="Rectangle 149"/>
            <p:cNvSpPr>
              <a:spLocks noChangeArrowheads="1"/>
            </p:cNvSpPr>
            <p:nvPr/>
          </p:nvSpPr>
          <p:spPr bwMode="auto">
            <a:xfrm>
              <a:off x="2722" y="3045"/>
              <a:ext cx="1111" cy="5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DotDot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Line 163"/>
            <p:cNvSpPr>
              <a:spLocks noChangeShapeType="1"/>
            </p:cNvSpPr>
            <p:nvPr/>
          </p:nvSpPr>
          <p:spPr bwMode="auto">
            <a:xfrm>
              <a:off x="3288" y="2931"/>
              <a:ext cx="0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16" name="Picture 201" descr="PoissonBlendi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26" y="3410"/>
              <a:ext cx="680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213"/>
          <p:cNvGrpSpPr>
            <a:grpSpLocks/>
          </p:cNvGrpSpPr>
          <p:nvPr/>
        </p:nvGrpSpPr>
        <p:grpSpPr bwMode="auto">
          <a:xfrm>
            <a:off x="482119" y="1366616"/>
            <a:ext cx="3384550" cy="1295400"/>
            <a:chOff x="158" y="913"/>
            <a:chExt cx="2132" cy="816"/>
          </a:xfrm>
        </p:grpSpPr>
        <p:grpSp>
          <p:nvGrpSpPr>
            <p:cNvPr id="10" name="Group 206"/>
            <p:cNvGrpSpPr>
              <a:grpSpLocks/>
            </p:cNvGrpSpPr>
            <p:nvPr/>
          </p:nvGrpSpPr>
          <p:grpSpPr bwMode="auto">
            <a:xfrm>
              <a:off x="929" y="913"/>
              <a:ext cx="1361" cy="635"/>
              <a:chOff x="929" y="913"/>
              <a:chExt cx="1361" cy="635"/>
            </a:xfrm>
          </p:grpSpPr>
          <p:sp>
            <p:nvSpPr>
              <p:cNvPr id="241" name="Text Box 94"/>
              <p:cNvSpPr txBox="1">
                <a:spLocks noChangeArrowheads="1"/>
              </p:cNvSpPr>
              <p:nvPr/>
            </p:nvSpPr>
            <p:spPr bwMode="auto">
              <a:xfrm>
                <a:off x="1020" y="958"/>
                <a:ext cx="997" cy="19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/>
                  <a:t>Image capturing</a:t>
                </a:r>
              </a:p>
            </p:txBody>
          </p:sp>
          <p:pic>
            <p:nvPicPr>
              <p:cNvPr id="242" name="Picture 182" descr="warp0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43" y="1230"/>
                <a:ext cx="265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3" name="Picture 183" descr="warp0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83" y="1230"/>
                <a:ext cx="265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4" name="Picture 184" descr="warp0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23" y="1230"/>
                <a:ext cx="265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5" name="Rectangle 100"/>
              <p:cNvSpPr>
                <a:spLocks noChangeArrowheads="1"/>
              </p:cNvSpPr>
              <p:nvPr/>
            </p:nvSpPr>
            <p:spPr bwMode="auto">
              <a:xfrm>
                <a:off x="929" y="913"/>
                <a:ext cx="1361" cy="63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lgDashDotDot"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0" name="Line 155"/>
            <p:cNvSpPr>
              <a:spLocks noChangeShapeType="1"/>
            </p:cNvSpPr>
            <p:nvPr/>
          </p:nvSpPr>
          <p:spPr bwMode="auto">
            <a:xfrm>
              <a:off x="816" y="1230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204"/>
            <p:cNvGrpSpPr>
              <a:grpSpLocks/>
            </p:cNvGrpSpPr>
            <p:nvPr/>
          </p:nvGrpSpPr>
          <p:grpSpPr bwMode="auto">
            <a:xfrm>
              <a:off x="158" y="958"/>
              <a:ext cx="658" cy="771"/>
              <a:chOff x="158" y="1049"/>
              <a:chExt cx="658" cy="771"/>
            </a:xfrm>
          </p:grpSpPr>
          <p:grpSp>
            <p:nvGrpSpPr>
              <p:cNvPr id="12" name="Group 90"/>
              <p:cNvGrpSpPr>
                <a:grpSpLocks/>
              </p:cNvGrpSpPr>
              <p:nvPr/>
            </p:nvGrpSpPr>
            <p:grpSpPr bwMode="auto">
              <a:xfrm>
                <a:off x="249" y="1140"/>
                <a:ext cx="430" cy="204"/>
                <a:chOff x="272" y="1003"/>
                <a:chExt cx="430" cy="204"/>
              </a:xfrm>
            </p:grpSpPr>
            <p:sp>
              <p:nvSpPr>
                <p:cNvPr id="239" name="Rectangle 91"/>
                <p:cNvSpPr>
                  <a:spLocks noChangeArrowheads="1"/>
                </p:cNvSpPr>
                <p:nvPr/>
              </p:nvSpPr>
              <p:spPr bwMode="auto">
                <a:xfrm>
                  <a:off x="408" y="1003"/>
                  <a:ext cx="294" cy="18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92"/>
                <p:cNvSpPr>
                  <a:spLocks/>
                </p:cNvSpPr>
                <p:nvPr/>
              </p:nvSpPr>
              <p:spPr bwMode="auto">
                <a:xfrm>
                  <a:off x="272" y="1003"/>
                  <a:ext cx="136" cy="204"/>
                </a:xfrm>
                <a:custGeom>
                  <a:avLst/>
                  <a:gdLst>
                    <a:gd name="T0" fmla="*/ 0 w 136"/>
                    <a:gd name="T1" fmla="*/ 0 h 204"/>
                    <a:gd name="T2" fmla="*/ 0 w 136"/>
                    <a:gd name="T3" fmla="*/ 204 h 204"/>
                    <a:gd name="T4" fmla="*/ 136 w 136"/>
                    <a:gd name="T5" fmla="*/ 136 h 204"/>
                    <a:gd name="T6" fmla="*/ 136 w 136"/>
                    <a:gd name="T7" fmla="*/ 45 h 204"/>
                    <a:gd name="T8" fmla="*/ 0 w 136"/>
                    <a:gd name="T9" fmla="*/ 0 h 2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6"/>
                    <a:gd name="T16" fmla="*/ 0 h 204"/>
                    <a:gd name="T17" fmla="*/ 136 w 136"/>
                    <a:gd name="T18" fmla="*/ 204 h 2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6" h="204">
                      <a:moveTo>
                        <a:pt x="0" y="0"/>
                      </a:moveTo>
                      <a:lnTo>
                        <a:pt x="0" y="204"/>
                      </a:lnTo>
                      <a:lnTo>
                        <a:pt x="136" y="136"/>
                      </a:lnTo>
                      <a:lnTo>
                        <a:pt x="136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86"/>
              <p:cNvGrpSpPr>
                <a:grpSpLocks/>
              </p:cNvGrpSpPr>
              <p:nvPr/>
            </p:nvGrpSpPr>
            <p:grpSpPr bwMode="auto">
              <a:xfrm>
                <a:off x="249" y="1525"/>
                <a:ext cx="514" cy="227"/>
                <a:chOff x="4626" y="210"/>
                <a:chExt cx="514" cy="227"/>
              </a:xfrm>
            </p:grpSpPr>
            <p:sp>
              <p:nvSpPr>
                <p:cNvPr id="236" name="Rectangle 96"/>
                <p:cNvSpPr>
                  <a:spLocks noChangeArrowheads="1"/>
                </p:cNvSpPr>
                <p:nvPr/>
              </p:nvSpPr>
              <p:spPr bwMode="auto">
                <a:xfrm>
                  <a:off x="4626" y="210"/>
                  <a:ext cx="272" cy="18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Rectangle 97"/>
                <p:cNvSpPr>
                  <a:spLocks noChangeArrowheads="1"/>
                </p:cNvSpPr>
                <p:nvPr/>
              </p:nvSpPr>
              <p:spPr bwMode="auto">
                <a:xfrm>
                  <a:off x="4747" y="233"/>
                  <a:ext cx="272" cy="18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Rectangle 98"/>
                <p:cNvSpPr>
                  <a:spLocks noChangeArrowheads="1"/>
                </p:cNvSpPr>
                <p:nvPr/>
              </p:nvSpPr>
              <p:spPr bwMode="auto">
                <a:xfrm>
                  <a:off x="4868" y="256"/>
                  <a:ext cx="272" cy="18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34" name="Text Box 174"/>
              <p:cNvSpPr txBox="1">
                <a:spLocks noChangeArrowheads="1"/>
              </p:cNvSpPr>
              <p:nvPr/>
            </p:nvSpPr>
            <p:spPr bwMode="auto">
              <a:xfrm>
                <a:off x="249" y="1344"/>
                <a:ext cx="52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/>
                  <a:t>camera</a:t>
                </a:r>
              </a:p>
            </p:txBody>
          </p:sp>
          <p:sp>
            <p:nvSpPr>
              <p:cNvPr id="235" name="Rectangle 203"/>
              <p:cNvSpPr>
                <a:spLocks noChangeArrowheads="1"/>
              </p:cNvSpPr>
              <p:nvPr/>
            </p:nvSpPr>
            <p:spPr bwMode="auto">
              <a:xfrm>
                <a:off x="158" y="1049"/>
                <a:ext cx="658" cy="77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lgDashDotDot"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" name="Group 250"/>
          <p:cNvGrpSpPr>
            <a:grpSpLocks/>
          </p:cNvGrpSpPr>
          <p:nvPr/>
        </p:nvGrpSpPr>
        <p:grpSpPr bwMode="auto">
          <a:xfrm>
            <a:off x="4550882" y="1617441"/>
            <a:ext cx="1763712" cy="1189037"/>
            <a:chOff x="2721" y="1071"/>
            <a:chExt cx="1111" cy="749"/>
          </a:xfrm>
        </p:grpSpPr>
        <p:sp>
          <p:nvSpPr>
            <p:cNvPr id="247" name="Text Box 219"/>
            <p:cNvSpPr txBox="1">
              <a:spLocks noChangeArrowheads="1"/>
            </p:cNvSpPr>
            <p:nvPr/>
          </p:nvSpPr>
          <p:spPr bwMode="auto">
            <a:xfrm>
              <a:off x="2789" y="1117"/>
              <a:ext cx="997" cy="19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/>
                <a:t>Color correction</a:t>
              </a:r>
            </a:p>
          </p:txBody>
        </p:sp>
        <p:grpSp>
          <p:nvGrpSpPr>
            <p:cNvPr id="15" name="Group 228"/>
            <p:cNvGrpSpPr>
              <a:grpSpLocks/>
            </p:cNvGrpSpPr>
            <p:nvPr/>
          </p:nvGrpSpPr>
          <p:grpSpPr bwMode="auto">
            <a:xfrm>
              <a:off x="2835" y="1344"/>
              <a:ext cx="900" cy="180"/>
              <a:chOff x="2835" y="1457"/>
              <a:chExt cx="900" cy="180"/>
            </a:xfrm>
          </p:grpSpPr>
          <p:pic>
            <p:nvPicPr>
              <p:cNvPr id="253" name="Picture 221" descr="warp0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35" y="1457"/>
                <a:ext cx="265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4" name="Picture 222" descr="warp0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52" y="1457"/>
                <a:ext cx="265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5" name="Picture 223" descr="warp0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470" y="1457"/>
                <a:ext cx="265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49" name="Picture 230" descr="warp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35" y="1593"/>
              <a:ext cx="265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0" name="Picture 232" descr="warp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70" y="1593"/>
              <a:ext cx="265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1" name="Rectangle 233"/>
            <p:cNvSpPr>
              <a:spLocks noChangeArrowheads="1"/>
            </p:cNvSpPr>
            <p:nvPr/>
          </p:nvSpPr>
          <p:spPr bwMode="auto">
            <a:xfrm>
              <a:off x="2721" y="1071"/>
              <a:ext cx="1111" cy="7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DotDot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2" name="Picture 237" descr="Image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52" y="1593"/>
              <a:ext cx="265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251"/>
          <p:cNvGrpSpPr>
            <a:grpSpLocks/>
          </p:cNvGrpSpPr>
          <p:nvPr/>
        </p:nvGrpSpPr>
        <p:grpSpPr bwMode="auto">
          <a:xfrm>
            <a:off x="4550882" y="2806478"/>
            <a:ext cx="1763712" cy="1763713"/>
            <a:chOff x="2722" y="1820"/>
            <a:chExt cx="1111" cy="1111"/>
          </a:xfrm>
        </p:grpSpPr>
        <p:sp>
          <p:nvSpPr>
            <p:cNvPr id="257" name="Text Box 128"/>
            <p:cNvSpPr txBox="1">
              <a:spLocks noChangeArrowheads="1"/>
            </p:cNvSpPr>
            <p:nvPr/>
          </p:nvSpPr>
          <p:spPr bwMode="auto">
            <a:xfrm>
              <a:off x="2779" y="2053"/>
              <a:ext cx="997" cy="19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Image labeling</a:t>
              </a:r>
            </a:p>
          </p:txBody>
        </p:sp>
        <p:sp>
          <p:nvSpPr>
            <p:cNvPr id="258" name="Line 144"/>
            <p:cNvSpPr>
              <a:spLocks noChangeShapeType="1"/>
            </p:cNvSpPr>
            <p:nvPr/>
          </p:nvSpPr>
          <p:spPr bwMode="auto">
            <a:xfrm>
              <a:off x="3277" y="2523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Rectangle 145"/>
            <p:cNvSpPr>
              <a:spLocks noChangeArrowheads="1"/>
            </p:cNvSpPr>
            <p:nvPr/>
          </p:nvSpPr>
          <p:spPr bwMode="auto">
            <a:xfrm>
              <a:off x="2722" y="1933"/>
              <a:ext cx="1111" cy="9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DotDot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" name="Group 218"/>
            <p:cNvGrpSpPr>
              <a:grpSpLocks/>
            </p:cNvGrpSpPr>
            <p:nvPr/>
          </p:nvGrpSpPr>
          <p:grpSpPr bwMode="auto">
            <a:xfrm>
              <a:off x="2937" y="2637"/>
              <a:ext cx="680" cy="181"/>
              <a:chOff x="2880" y="2637"/>
              <a:chExt cx="680" cy="181"/>
            </a:xfrm>
          </p:grpSpPr>
          <p:pic>
            <p:nvPicPr>
              <p:cNvPr id="270" name="Picture 178" descr="PoissonBlendi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880" y="2637"/>
                <a:ext cx="680" cy="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8" name="Group 196"/>
              <p:cNvGrpSpPr>
                <a:grpSpLocks/>
              </p:cNvGrpSpPr>
              <p:nvPr/>
            </p:nvGrpSpPr>
            <p:grpSpPr bwMode="auto">
              <a:xfrm>
                <a:off x="3016" y="2637"/>
                <a:ext cx="386" cy="181"/>
                <a:chOff x="2948" y="1321"/>
                <a:chExt cx="386" cy="181"/>
              </a:xfrm>
            </p:grpSpPr>
            <p:sp>
              <p:nvSpPr>
                <p:cNvPr id="272" name="Freeform 197"/>
                <p:cNvSpPr>
                  <a:spLocks/>
                </p:cNvSpPr>
                <p:nvPr/>
              </p:nvSpPr>
              <p:spPr bwMode="auto">
                <a:xfrm>
                  <a:off x="2948" y="1321"/>
                  <a:ext cx="23" cy="181"/>
                </a:xfrm>
                <a:custGeom>
                  <a:avLst/>
                  <a:gdLst>
                    <a:gd name="T0" fmla="*/ 0 w 23"/>
                    <a:gd name="T1" fmla="*/ 0 h 181"/>
                    <a:gd name="T2" fmla="*/ 23 w 23"/>
                    <a:gd name="T3" fmla="*/ 68 h 181"/>
                    <a:gd name="T4" fmla="*/ 0 w 23"/>
                    <a:gd name="T5" fmla="*/ 113 h 181"/>
                    <a:gd name="T6" fmla="*/ 23 w 23"/>
                    <a:gd name="T7" fmla="*/ 181 h 18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"/>
                    <a:gd name="T13" fmla="*/ 0 h 181"/>
                    <a:gd name="T14" fmla="*/ 23 w 23"/>
                    <a:gd name="T15" fmla="*/ 181 h 18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" h="181">
                      <a:moveTo>
                        <a:pt x="0" y="0"/>
                      </a:moveTo>
                      <a:cubicBezTo>
                        <a:pt x="11" y="24"/>
                        <a:pt x="23" y="49"/>
                        <a:pt x="23" y="68"/>
                      </a:cubicBezTo>
                      <a:cubicBezTo>
                        <a:pt x="23" y="87"/>
                        <a:pt x="0" y="94"/>
                        <a:pt x="0" y="113"/>
                      </a:cubicBezTo>
                      <a:cubicBezTo>
                        <a:pt x="0" y="132"/>
                        <a:pt x="19" y="170"/>
                        <a:pt x="23" y="181"/>
                      </a:cubicBezTo>
                    </a:path>
                  </a:pathLst>
                </a:custGeom>
                <a:noFill/>
                <a:ln w="9525">
                  <a:solidFill>
                    <a:srgbClr val="E40E6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Freeform 198"/>
                <p:cNvSpPr>
                  <a:spLocks/>
                </p:cNvSpPr>
                <p:nvPr/>
              </p:nvSpPr>
              <p:spPr bwMode="auto">
                <a:xfrm>
                  <a:off x="3129" y="1321"/>
                  <a:ext cx="23" cy="181"/>
                </a:xfrm>
                <a:custGeom>
                  <a:avLst/>
                  <a:gdLst>
                    <a:gd name="T0" fmla="*/ 0 w 23"/>
                    <a:gd name="T1" fmla="*/ 0 h 181"/>
                    <a:gd name="T2" fmla="*/ 23 w 23"/>
                    <a:gd name="T3" fmla="*/ 68 h 181"/>
                    <a:gd name="T4" fmla="*/ 0 w 23"/>
                    <a:gd name="T5" fmla="*/ 113 h 181"/>
                    <a:gd name="T6" fmla="*/ 23 w 23"/>
                    <a:gd name="T7" fmla="*/ 181 h 18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"/>
                    <a:gd name="T13" fmla="*/ 0 h 181"/>
                    <a:gd name="T14" fmla="*/ 23 w 23"/>
                    <a:gd name="T15" fmla="*/ 181 h 18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" h="181">
                      <a:moveTo>
                        <a:pt x="0" y="0"/>
                      </a:moveTo>
                      <a:cubicBezTo>
                        <a:pt x="11" y="24"/>
                        <a:pt x="23" y="49"/>
                        <a:pt x="23" y="68"/>
                      </a:cubicBezTo>
                      <a:cubicBezTo>
                        <a:pt x="23" y="87"/>
                        <a:pt x="0" y="94"/>
                        <a:pt x="0" y="113"/>
                      </a:cubicBezTo>
                      <a:cubicBezTo>
                        <a:pt x="0" y="132"/>
                        <a:pt x="19" y="170"/>
                        <a:pt x="23" y="181"/>
                      </a:cubicBezTo>
                    </a:path>
                  </a:pathLst>
                </a:custGeom>
                <a:noFill/>
                <a:ln w="9525">
                  <a:solidFill>
                    <a:srgbClr val="E40E6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Freeform 199"/>
                <p:cNvSpPr>
                  <a:spLocks/>
                </p:cNvSpPr>
                <p:nvPr/>
              </p:nvSpPr>
              <p:spPr bwMode="auto">
                <a:xfrm>
                  <a:off x="3311" y="1321"/>
                  <a:ext cx="23" cy="181"/>
                </a:xfrm>
                <a:custGeom>
                  <a:avLst/>
                  <a:gdLst>
                    <a:gd name="T0" fmla="*/ 0 w 23"/>
                    <a:gd name="T1" fmla="*/ 0 h 181"/>
                    <a:gd name="T2" fmla="*/ 23 w 23"/>
                    <a:gd name="T3" fmla="*/ 68 h 181"/>
                    <a:gd name="T4" fmla="*/ 0 w 23"/>
                    <a:gd name="T5" fmla="*/ 113 h 181"/>
                    <a:gd name="T6" fmla="*/ 23 w 23"/>
                    <a:gd name="T7" fmla="*/ 181 h 18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"/>
                    <a:gd name="T13" fmla="*/ 0 h 181"/>
                    <a:gd name="T14" fmla="*/ 23 w 23"/>
                    <a:gd name="T15" fmla="*/ 181 h 18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" h="181">
                      <a:moveTo>
                        <a:pt x="0" y="0"/>
                      </a:moveTo>
                      <a:cubicBezTo>
                        <a:pt x="11" y="24"/>
                        <a:pt x="23" y="49"/>
                        <a:pt x="23" y="68"/>
                      </a:cubicBezTo>
                      <a:cubicBezTo>
                        <a:pt x="23" y="87"/>
                        <a:pt x="0" y="94"/>
                        <a:pt x="0" y="113"/>
                      </a:cubicBezTo>
                      <a:cubicBezTo>
                        <a:pt x="0" y="132"/>
                        <a:pt x="19" y="170"/>
                        <a:pt x="23" y="181"/>
                      </a:cubicBez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61" name="Line 235"/>
            <p:cNvSpPr>
              <a:spLocks noChangeShapeType="1"/>
            </p:cNvSpPr>
            <p:nvPr/>
          </p:nvSpPr>
          <p:spPr bwMode="auto">
            <a:xfrm>
              <a:off x="3266" y="182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9" name="Group 249"/>
            <p:cNvGrpSpPr>
              <a:grpSpLocks/>
            </p:cNvGrpSpPr>
            <p:nvPr/>
          </p:nvGrpSpPr>
          <p:grpSpPr bwMode="auto">
            <a:xfrm>
              <a:off x="2925" y="2319"/>
              <a:ext cx="680" cy="181"/>
              <a:chOff x="4173" y="2682"/>
              <a:chExt cx="680" cy="181"/>
            </a:xfrm>
          </p:grpSpPr>
          <p:pic>
            <p:nvPicPr>
              <p:cNvPr id="263" name="Picture 238" descr="warp0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173" y="2682"/>
                <a:ext cx="265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4" name="Picture 239" descr="warp0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588" y="2682"/>
                <a:ext cx="265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5" name="Picture 240" descr="Image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381" y="2682"/>
                <a:ext cx="265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0" name="Group 245"/>
              <p:cNvGrpSpPr>
                <a:grpSpLocks/>
              </p:cNvGrpSpPr>
              <p:nvPr/>
            </p:nvGrpSpPr>
            <p:grpSpPr bwMode="auto">
              <a:xfrm>
                <a:off x="4332" y="2682"/>
                <a:ext cx="386" cy="181"/>
                <a:chOff x="2948" y="1321"/>
                <a:chExt cx="386" cy="181"/>
              </a:xfrm>
            </p:grpSpPr>
            <p:sp>
              <p:nvSpPr>
                <p:cNvPr id="267" name="Freeform 246"/>
                <p:cNvSpPr>
                  <a:spLocks/>
                </p:cNvSpPr>
                <p:nvPr/>
              </p:nvSpPr>
              <p:spPr bwMode="auto">
                <a:xfrm>
                  <a:off x="2948" y="1321"/>
                  <a:ext cx="23" cy="181"/>
                </a:xfrm>
                <a:custGeom>
                  <a:avLst/>
                  <a:gdLst>
                    <a:gd name="T0" fmla="*/ 0 w 23"/>
                    <a:gd name="T1" fmla="*/ 0 h 181"/>
                    <a:gd name="T2" fmla="*/ 23 w 23"/>
                    <a:gd name="T3" fmla="*/ 68 h 181"/>
                    <a:gd name="T4" fmla="*/ 0 w 23"/>
                    <a:gd name="T5" fmla="*/ 113 h 181"/>
                    <a:gd name="T6" fmla="*/ 23 w 23"/>
                    <a:gd name="T7" fmla="*/ 181 h 18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"/>
                    <a:gd name="T13" fmla="*/ 0 h 181"/>
                    <a:gd name="T14" fmla="*/ 23 w 23"/>
                    <a:gd name="T15" fmla="*/ 181 h 18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" h="181">
                      <a:moveTo>
                        <a:pt x="0" y="0"/>
                      </a:moveTo>
                      <a:cubicBezTo>
                        <a:pt x="11" y="24"/>
                        <a:pt x="23" y="49"/>
                        <a:pt x="23" y="68"/>
                      </a:cubicBezTo>
                      <a:cubicBezTo>
                        <a:pt x="23" y="87"/>
                        <a:pt x="0" y="94"/>
                        <a:pt x="0" y="113"/>
                      </a:cubicBezTo>
                      <a:cubicBezTo>
                        <a:pt x="0" y="132"/>
                        <a:pt x="19" y="170"/>
                        <a:pt x="23" y="181"/>
                      </a:cubicBezTo>
                    </a:path>
                  </a:pathLst>
                </a:custGeom>
                <a:noFill/>
                <a:ln w="9525">
                  <a:solidFill>
                    <a:srgbClr val="E40E6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Freeform 247"/>
                <p:cNvSpPr>
                  <a:spLocks/>
                </p:cNvSpPr>
                <p:nvPr/>
              </p:nvSpPr>
              <p:spPr bwMode="auto">
                <a:xfrm>
                  <a:off x="3129" y="1321"/>
                  <a:ext cx="23" cy="181"/>
                </a:xfrm>
                <a:custGeom>
                  <a:avLst/>
                  <a:gdLst>
                    <a:gd name="T0" fmla="*/ 0 w 23"/>
                    <a:gd name="T1" fmla="*/ 0 h 181"/>
                    <a:gd name="T2" fmla="*/ 23 w 23"/>
                    <a:gd name="T3" fmla="*/ 68 h 181"/>
                    <a:gd name="T4" fmla="*/ 0 w 23"/>
                    <a:gd name="T5" fmla="*/ 113 h 181"/>
                    <a:gd name="T6" fmla="*/ 23 w 23"/>
                    <a:gd name="T7" fmla="*/ 181 h 18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"/>
                    <a:gd name="T13" fmla="*/ 0 h 181"/>
                    <a:gd name="T14" fmla="*/ 23 w 23"/>
                    <a:gd name="T15" fmla="*/ 181 h 18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" h="181">
                      <a:moveTo>
                        <a:pt x="0" y="0"/>
                      </a:moveTo>
                      <a:cubicBezTo>
                        <a:pt x="11" y="24"/>
                        <a:pt x="23" y="49"/>
                        <a:pt x="23" y="68"/>
                      </a:cubicBezTo>
                      <a:cubicBezTo>
                        <a:pt x="23" y="87"/>
                        <a:pt x="0" y="94"/>
                        <a:pt x="0" y="113"/>
                      </a:cubicBezTo>
                      <a:cubicBezTo>
                        <a:pt x="0" y="132"/>
                        <a:pt x="19" y="170"/>
                        <a:pt x="23" y="181"/>
                      </a:cubicBezTo>
                    </a:path>
                  </a:pathLst>
                </a:custGeom>
                <a:noFill/>
                <a:ln w="9525">
                  <a:solidFill>
                    <a:srgbClr val="E40E6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Freeform 248"/>
                <p:cNvSpPr>
                  <a:spLocks/>
                </p:cNvSpPr>
                <p:nvPr/>
              </p:nvSpPr>
              <p:spPr bwMode="auto">
                <a:xfrm>
                  <a:off x="3311" y="1321"/>
                  <a:ext cx="23" cy="181"/>
                </a:xfrm>
                <a:custGeom>
                  <a:avLst/>
                  <a:gdLst>
                    <a:gd name="T0" fmla="*/ 0 w 23"/>
                    <a:gd name="T1" fmla="*/ 0 h 181"/>
                    <a:gd name="T2" fmla="*/ 23 w 23"/>
                    <a:gd name="T3" fmla="*/ 68 h 181"/>
                    <a:gd name="T4" fmla="*/ 0 w 23"/>
                    <a:gd name="T5" fmla="*/ 113 h 181"/>
                    <a:gd name="T6" fmla="*/ 23 w 23"/>
                    <a:gd name="T7" fmla="*/ 181 h 18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"/>
                    <a:gd name="T13" fmla="*/ 0 h 181"/>
                    <a:gd name="T14" fmla="*/ 23 w 23"/>
                    <a:gd name="T15" fmla="*/ 181 h 18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" h="181">
                      <a:moveTo>
                        <a:pt x="0" y="0"/>
                      </a:moveTo>
                      <a:cubicBezTo>
                        <a:pt x="11" y="24"/>
                        <a:pt x="23" y="49"/>
                        <a:pt x="23" y="68"/>
                      </a:cubicBezTo>
                      <a:cubicBezTo>
                        <a:pt x="23" y="87"/>
                        <a:pt x="0" y="94"/>
                        <a:pt x="0" y="113"/>
                      </a:cubicBezTo>
                      <a:cubicBezTo>
                        <a:pt x="0" y="132"/>
                        <a:pt x="19" y="170"/>
                        <a:pt x="23" y="181"/>
                      </a:cubicBez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76" name="AutoShape 176"/>
          <p:cNvSpPr>
            <a:spLocks noChangeArrowheads="1"/>
          </p:cNvSpPr>
          <p:nvPr/>
        </p:nvSpPr>
        <p:spPr bwMode="auto">
          <a:xfrm>
            <a:off x="4408007" y="1484091"/>
            <a:ext cx="2016125" cy="1398809"/>
          </a:xfrm>
          <a:prstGeom prst="flowChartProcess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5450994" y="1447800"/>
            <a:ext cx="2438400" cy="4346353"/>
            <a:chOff x="5450994" y="1447800"/>
            <a:chExt cx="2438400" cy="4346353"/>
          </a:xfrm>
        </p:grpSpPr>
        <p:sp>
          <p:nvSpPr>
            <p:cNvPr id="218" name="Line 164"/>
            <p:cNvSpPr>
              <a:spLocks noChangeShapeType="1"/>
            </p:cNvSpPr>
            <p:nvPr/>
          </p:nvSpPr>
          <p:spPr bwMode="auto">
            <a:xfrm>
              <a:off x="5450994" y="5686203"/>
              <a:ext cx="0" cy="107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Line 165"/>
            <p:cNvSpPr>
              <a:spLocks noChangeShapeType="1"/>
            </p:cNvSpPr>
            <p:nvPr/>
          </p:nvSpPr>
          <p:spPr bwMode="auto">
            <a:xfrm>
              <a:off x="5450994" y="5794153"/>
              <a:ext cx="1152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Line 166"/>
            <p:cNvSpPr>
              <a:spLocks noChangeShapeType="1"/>
            </p:cNvSpPr>
            <p:nvPr/>
          </p:nvSpPr>
          <p:spPr bwMode="auto">
            <a:xfrm flipV="1">
              <a:off x="6603518" y="1447800"/>
              <a:ext cx="0" cy="43463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167"/>
            <p:cNvSpPr>
              <a:spLocks noChangeShapeType="1"/>
            </p:cNvSpPr>
            <p:nvPr/>
          </p:nvSpPr>
          <p:spPr bwMode="auto">
            <a:xfrm>
              <a:off x="6608822" y="1450753"/>
              <a:ext cx="1280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168"/>
            <p:cNvSpPr>
              <a:spLocks noChangeShapeType="1"/>
            </p:cNvSpPr>
            <p:nvPr/>
          </p:nvSpPr>
          <p:spPr bwMode="auto">
            <a:xfrm>
              <a:off x="7889394" y="1448381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6811482" y="1668241"/>
            <a:ext cx="1938818" cy="1506759"/>
            <a:chOff x="6811482" y="1668241"/>
            <a:chExt cx="1938818" cy="1506759"/>
          </a:xfrm>
        </p:grpSpPr>
        <p:sp>
          <p:nvSpPr>
            <p:cNvPr id="107" name="Text Box 219"/>
            <p:cNvSpPr txBox="1">
              <a:spLocks noChangeArrowheads="1"/>
            </p:cNvSpPr>
            <p:nvPr/>
          </p:nvSpPr>
          <p:spPr bwMode="auto">
            <a:xfrm>
              <a:off x="6919432" y="1741266"/>
              <a:ext cx="1729268" cy="30777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 smtClean="0"/>
                <a:t>Object editing</a:t>
              </a:r>
              <a:endParaRPr lang="en-US" sz="1400" dirty="0"/>
            </a:p>
          </p:txBody>
        </p:sp>
        <p:sp>
          <p:nvSpPr>
            <p:cNvPr id="111" name="Rectangle 233"/>
            <p:cNvSpPr>
              <a:spLocks noChangeArrowheads="1"/>
            </p:cNvSpPr>
            <p:nvPr/>
          </p:nvSpPr>
          <p:spPr bwMode="auto">
            <a:xfrm>
              <a:off x="6811482" y="1668241"/>
              <a:ext cx="1938818" cy="150675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DotDot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2" name="Picture 121" descr="PolarBear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97800" y="2222499"/>
              <a:ext cx="431800" cy="287867"/>
            </a:xfrm>
            <a:prstGeom prst="rect">
              <a:avLst/>
            </a:prstGeom>
          </p:spPr>
        </p:pic>
        <p:pic>
          <p:nvPicPr>
            <p:cNvPr id="123" name="Picture 122" descr="tiger-info0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15200" y="2135663"/>
              <a:ext cx="317728" cy="442437"/>
            </a:xfrm>
            <a:prstGeom prst="rect">
              <a:avLst/>
            </a:prstGeom>
          </p:spPr>
        </p:pic>
        <p:pic>
          <p:nvPicPr>
            <p:cNvPr id="129" name="Picture 128" descr="panorama_sys_tb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97700" y="2654300"/>
              <a:ext cx="1562100" cy="461085"/>
            </a:xfrm>
            <a:prstGeom prst="rect">
              <a:avLst/>
            </a:prstGeom>
          </p:spPr>
        </p:pic>
      </p:grpSp>
      <p:grpSp>
        <p:nvGrpSpPr>
          <p:cNvPr id="118" name="Group 117"/>
          <p:cNvGrpSpPr/>
          <p:nvPr/>
        </p:nvGrpSpPr>
        <p:grpSpPr>
          <a:xfrm>
            <a:off x="1058382" y="1258666"/>
            <a:ext cx="7921625" cy="4507992"/>
            <a:chOff x="1058382" y="1258666"/>
            <a:chExt cx="7921625" cy="4507992"/>
          </a:xfrm>
        </p:grpSpPr>
        <p:sp>
          <p:nvSpPr>
            <p:cNvPr id="179" name="Line 170"/>
            <p:cNvSpPr>
              <a:spLocks noChangeShapeType="1"/>
            </p:cNvSpPr>
            <p:nvPr/>
          </p:nvSpPr>
          <p:spPr bwMode="auto">
            <a:xfrm>
              <a:off x="7863994" y="5765578"/>
              <a:ext cx="11155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Line 171"/>
            <p:cNvSpPr>
              <a:spLocks noChangeShapeType="1"/>
            </p:cNvSpPr>
            <p:nvPr/>
          </p:nvSpPr>
          <p:spPr bwMode="auto">
            <a:xfrm flipH="1" flipV="1">
              <a:off x="8980006" y="1258666"/>
              <a:ext cx="0" cy="45079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172"/>
            <p:cNvSpPr>
              <a:spLocks noChangeShapeType="1"/>
            </p:cNvSpPr>
            <p:nvPr/>
          </p:nvSpPr>
          <p:spPr bwMode="auto">
            <a:xfrm flipH="1">
              <a:off x="1058382" y="1258666"/>
              <a:ext cx="7921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173"/>
            <p:cNvSpPr>
              <a:spLocks noChangeShapeType="1"/>
            </p:cNvSpPr>
            <p:nvPr/>
          </p:nvSpPr>
          <p:spPr bwMode="auto">
            <a:xfrm>
              <a:off x="1058382" y="1258666"/>
              <a:ext cx="0" cy="179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Line 169"/>
            <p:cNvSpPr>
              <a:spLocks noChangeShapeType="1"/>
            </p:cNvSpPr>
            <p:nvPr/>
          </p:nvSpPr>
          <p:spPr bwMode="auto">
            <a:xfrm>
              <a:off x="7863995" y="5586191"/>
              <a:ext cx="0" cy="179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6603519" y="3188494"/>
            <a:ext cx="2232025" cy="2397697"/>
            <a:chOff x="6603519" y="3188494"/>
            <a:chExt cx="2232025" cy="2397697"/>
          </a:xfrm>
        </p:grpSpPr>
        <p:cxnSp>
          <p:nvCxnSpPr>
            <p:cNvPr id="125" name="Straight Arrow Connector 124"/>
            <p:cNvCxnSpPr/>
            <p:nvPr/>
          </p:nvCxnSpPr>
          <p:spPr bwMode="auto">
            <a:xfrm rot="5400000">
              <a:off x="7728744" y="3562350"/>
              <a:ext cx="748506" cy="794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112" name="Group 111"/>
            <p:cNvGrpSpPr/>
            <p:nvPr/>
          </p:nvGrpSpPr>
          <p:grpSpPr>
            <a:xfrm>
              <a:off x="6603519" y="3749453"/>
              <a:ext cx="1260475" cy="179388"/>
              <a:chOff x="6603519" y="3749453"/>
              <a:chExt cx="1260475" cy="179388"/>
            </a:xfrm>
          </p:grpSpPr>
          <p:sp>
            <p:nvSpPr>
              <p:cNvPr id="221" name="Line 167"/>
              <p:cNvSpPr>
                <a:spLocks noChangeShapeType="1"/>
              </p:cNvSpPr>
              <p:nvPr/>
            </p:nvSpPr>
            <p:spPr bwMode="auto">
              <a:xfrm>
                <a:off x="6603519" y="3749453"/>
                <a:ext cx="126047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Line 168"/>
              <p:cNvSpPr>
                <a:spLocks noChangeShapeType="1"/>
              </p:cNvSpPr>
              <p:nvPr/>
            </p:nvSpPr>
            <p:spPr bwMode="auto">
              <a:xfrm>
                <a:off x="7863994" y="3749453"/>
                <a:ext cx="0" cy="1793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24" name="Text Box 151"/>
            <p:cNvSpPr txBox="1">
              <a:spLocks noChangeArrowheads="1"/>
            </p:cNvSpPr>
            <p:nvPr/>
          </p:nvSpPr>
          <p:spPr bwMode="auto">
            <a:xfrm>
              <a:off x="6963882" y="4082829"/>
              <a:ext cx="1763712" cy="3143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Panorama viewing</a:t>
              </a:r>
            </a:p>
          </p:txBody>
        </p:sp>
        <p:sp>
          <p:nvSpPr>
            <p:cNvPr id="225" name="Rectangle 152"/>
            <p:cNvSpPr>
              <a:spLocks noChangeArrowheads="1"/>
            </p:cNvSpPr>
            <p:nvPr/>
          </p:nvSpPr>
          <p:spPr bwMode="auto">
            <a:xfrm>
              <a:off x="6998807" y="4686079"/>
              <a:ext cx="1692275" cy="8270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Rectangle 154"/>
            <p:cNvSpPr>
              <a:spLocks noChangeArrowheads="1"/>
            </p:cNvSpPr>
            <p:nvPr/>
          </p:nvSpPr>
          <p:spPr bwMode="auto">
            <a:xfrm>
              <a:off x="6855932" y="3928841"/>
              <a:ext cx="1979612" cy="16573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DotDot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30" name="Picture 129" descr="panorama_sys_tb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73900" y="4864100"/>
              <a:ext cx="1562100" cy="461085"/>
            </a:xfrm>
            <a:prstGeom prst="rect">
              <a:avLst/>
            </a:prstGeom>
          </p:spPr>
        </p:pic>
      </p:grpSp>
      <p:sp>
        <p:nvSpPr>
          <p:cNvPr id="119" name="TextBox 118"/>
          <p:cNvSpPr txBox="1"/>
          <p:nvPr/>
        </p:nvSpPr>
        <p:spPr>
          <a:xfrm>
            <a:off x="1573305" y="5927405"/>
            <a:ext cx="7192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Download our panorama software: </a:t>
            </a:r>
            <a:r>
              <a:rPr lang="en-US" sz="1600" dirty="0" smtClean="0">
                <a:hlinkClick r:id="rId11"/>
              </a:rPr>
              <a:t>http://store.ovi.com/content/51491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the Problem?</a:t>
            </a:r>
            <a:endParaRPr lang="en-US" dirty="0" smtClean="0"/>
          </a:p>
        </p:txBody>
      </p:sp>
      <p:sp>
        <p:nvSpPr>
          <p:cNvPr id="4101" name="Rectangle 5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Image parameters (focus, exposure, WB) change for each image</a:t>
            </a:r>
          </a:p>
          <a:p>
            <a:pPr lvl="0"/>
            <a:r>
              <a:rPr lang="en-US" dirty="0" smtClean="0"/>
              <a:t>Changes in illumination lead to different exposure levels </a:t>
            </a:r>
          </a:p>
          <a:p>
            <a:pPr lvl="1"/>
            <a:r>
              <a:rPr lang="en-US" dirty="0" smtClean="0"/>
              <a:t>The same objects in different frames may have different apparent colors</a:t>
            </a:r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350408" y="3003660"/>
            <a:ext cx="9144000" cy="730250"/>
            <a:chOff x="274208" y="3056160"/>
            <a:chExt cx="9144000" cy="730250"/>
          </a:xfrm>
        </p:grpSpPr>
        <p:pic>
          <p:nvPicPr>
            <p:cNvPr id="23" name="Picture 7" descr="warp07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20928" y="3056160"/>
              <a:ext cx="109728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8" descr="warp00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208" y="3056160"/>
              <a:ext cx="109728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9" descr="warp01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3739" y="3056160"/>
              <a:ext cx="109728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0" descr="warp02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73270" y="3056160"/>
              <a:ext cx="109728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1" descr="warp03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22801" y="3056160"/>
              <a:ext cx="109728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2" descr="warp04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72332" y="3056160"/>
              <a:ext cx="109728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13" descr="warp05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21863" y="3056160"/>
              <a:ext cx="109728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4" descr="warp06.jp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71394" y="3056160"/>
              <a:ext cx="109728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8" name="Group 47"/>
          <p:cNvGrpSpPr/>
          <p:nvPr/>
        </p:nvGrpSpPr>
        <p:grpSpPr>
          <a:xfrm>
            <a:off x="350408" y="3933354"/>
            <a:ext cx="9144000" cy="788670"/>
            <a:chOff x="274208" y="3934968"/>
            <a:chExt cx="9144000" cy="788670"/>
          </a:xfrm>
        </p:grpSpPr>
        <p:pic>
          <p:nvPicPr>
            <p:cNvPr id="31" name="Picture 30" descr="P15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66648" y="3934968"/>
              <a:ext cx="1051560" cy="788670"/>
            </a:xfrm>
            <a:prstGeom prst="rect">
              <a:avLst/>
            </a:prstGeom>
          </p:spPr>
        </p:pic>
        <p:pic>
          <p:nvPicPr>
            <p:cNvPr id="32" name="Picture 31" descr="P8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4208" y="3934968"/>
              <a:ext cx="1051560" cy="788670"/>
            </a:xfrm>
            <a:prstGeom prst="rect">
              <a:avLst/>
            </a:prstGeom>
          </p:spPr>
        </p:pic>
        <p:pic>
          <p:nvPicPr>
            <p:cNvPr id="33" name="Picture 32" descr="P9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30271" y="3934968"/>
              <a:ext cx="1051560" cy="788670"/>
            </a:xfrm>
            <a:prstGeom prst="rect">
              <a:avLst/>
            </a:prstGeom>
          </p:spPr>
        </p:pic>
        <p:pic>
          <p:nvPicPr>
            <p:cNvPr id="34" name="Picture 33" descr="P10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86334" y="3934968"/>
              <a:ext cx="1051560" cy="788670"/>
            </a:xfrm>
            <a:prstGeom prst="rect">
              <a:avLst/>
            </a:prstGeom>
          </p:spPr>
        </p:pic>
        <p:pic>
          <p:nvPicPr>
            <p:cNvPr id="35" name="Picture 34" descr="P11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42397" y="3934968"/>
              <a:ext cx="1051560" cy="788670"/>
            </a:xfrm>
            <a:prstGeom prst="rect">
              <a:avLst/>
            </a:prstGeom>
          </p:spPr>
        </p:pic>
        <p:pic>
          <p:nvPicPr>
            <p:cNvPr id="36" name="Picture 35" descr="P12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98460" y="3934968"/>
              <a:ext cx="1051560" cy="788670"/>
            </a:xfrm>
            <a:prstGeom prst="rect">
              <a:avLst/>
            </a:prstGeom>
          </p:spPr>
        </p:pic>
        <p:pic>
          <p:nvPicPr>
            <p:cNvPr id="37" name="Picture 36" descr="P13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54523" y="3934968"/>
              <a:ext cx="1051560" cy="788670"/>
            </a:xfrm>
            <a:prstGeom prst="rect">
              <a:avLst/>
            </a:prstGeom>
          </p:spPr>
        </p:pic>
        <p:pic>
          <p:nvPicPr>
            <p:cNvPr id="38" name="Picture 37" descr="P14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210586" y="3934968"/>
              <a:ext cx="1051560" cy="788670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350408" y="4921468"/>
            <a:ext cx="9144000" cy="788670"/>
            <a:chOff x="274208" y="4973968"/>
            <a:chExt cx="9144000" cy="788670"/>
          </a:xfrm>
        </p:grpSpPr>
        <p:pic>
          <p:nvPicPr>
            <p:cNvPr id="39" name="Picture 38" descr="P18.jp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66648" y="4973968"/>
              <a:ext cx="1051560" cy="788670"/>
            </a:xfrm>
            <a:prstGeom prst="rect">
              <a:avLst/>
            </a:prstGeom>
          </p:spPr>
        </p:pic>
        <p:pic>
          <p:nvPicPr>
            <p:cNvPr id="40" name="Picture 39" descr="P11.jp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4208" y="4973968"/>
              <a:ext cx="1051560" cy="788670"/>
            </a:xfrm>
            <a:prstGeom prst="rect">
              <a:avLst/>
            </a:prstGeom>
          </p:spPr>
        </p:pic>
        <p:pic>
          <p:nvPicPr>
            <p:cNvPr id="41" name="Picture 40" descr="P12.jpg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30271" y="4973968"/>
              <a:ext cx="1051560" cy="788670"/>
            </a:xfrm>
            <a:prstGeom prst="rect">
              <a:avLst/>
            </a:prstGeom>
          </p:spPr>
        </p:pic>
        <p:pic>
          <p:nvPicPr>
            <p:cNvPr id="42" name="Picture 41" descr="P13.jpg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86334" y="4973968"/>
              <a:ext cx="1051560" cy="788670"/>
            </a:xfrm>
            <a:prstGeom prst="rect">
              <a:avLst/>
            </a:prstGeom>
          </p:spPr>
        </p:pic>
        <p:pic>
          <p:nvPicPr>
            <p:cNvPr id="43" name="Picture 42" descr="P14.jpg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742397" y="4973968"/>
              <a:ext cx="1051560" cy="788670"/>
            </a:xfrm>
            <a:prstGeom prst="rect">
              <a:avLst/>
            </a:prstGeom>
          </p:spPr>
        </p:pic>
        <p:pic>
          <p:nvPicPr>
            <p:cNvPr id="44" name="Picture 43" descr="P15.jpg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898460" y="4973968"/>
              <a:ext cx="1051560" cy="788670"/>
            </a:xfrm>
            <a:prstGeom prst="rect">
              <a:avLst/>
            </a:prstGeom>
          </p:spPr>
        </p:pic>
        <p:pic>
          <p:nvPicPr>
            <p:cNvPr id="45" name="Picture 44" descr="P16.jpg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054523" y="4973968"/>
              <a:ext cx="1051560" cy="788670"/>
            </a:xfrm>
            <a:prstGeom prst="rect">
              <a:avLst/>
            </a:prstGeom>
          </p:spPr>
        </p:pic>
        <p:pic>
          <p:nvPicPr>
            <p:cNvPr id="46" name="Picture 45" descr="P17.jpg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10586" y="4973968"/>
              <a:ext cx="1051560" cy="788670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93133" y="5867836"/>
            <a:ext cx="9749367" cy="342900"/>
            <a:chOff x="80433" y="5728136"/>
            <a:chExt cx="9749367" cy="342900"/>
          </a:xfrm>
        </p:grpSpPr>
        <p:pic>
          <p:nvPicPr>
            <p:cNvPr id="50" name="Picture 49" descr="P18.jpg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372600" y="5728136"/>
              <a:ext cx="457200" cy="342900"/>
            </a:xfrm>
            <a:prstGeom prst="rect">
              <a:avLst/>
            </a:prstGeom>
          </p:spPr>
        </p:pic>
        <p:pic>
          <p:nvPicPr>
            <p:cNvPr id="51" name="Picture 50" descr="P0.jpg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433" y="5728136"/>
              <a:ext cx="457200" cy="342900"/>
            </a:xfrm>
            <a:prstGeom prst="rect">
              <a:avLst/>
            </a:prstGeom>
          </p:spPr>
        </p:pic>
        <p:pic>
          <p:nvPicPr>
            <p:cNvPr id="52" name="Picture 51" descr="P1.jpg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96664" y="5728136"/>
              <a:ext cx="457200" cy="342900"/>
            </a:xfrm>
            <a:prstGeom prst="rect">
              <a:avLst/>
            </a:prstGeom>
          </p:spPr>
        </p:pic>
        <p:pic>
          <p:nvPicPr>
            <p:cNvPr id="53" name="Picture 52" descr="P2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2895" y="5728136"/>
              <a:ext cx="457200" cy="342900"/>
            </a:xfrm>
            <a:prstGeom prst="rect">
              <a:avLst/>
            </a:prstGeom>
          </p:spPr>
        </p:pic>
        <p:pic>
          <p:nvPicPr>
            <p:cNvPr id="54" name="Picture 53" descr="P3.jp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29126" y="5728136"/>
              <a:ext cx="457200" cy="342900"/>
            </a:xfrm>
            <a:prstGeom prst="rect">
              <a:avLst/>
            </a:prstGeom>
          </p:spPr>
        </p:pic>
        <p:pic>
          <p:nvPicPr>
            <p:cNvPr id="55" name="Picture 54" descr="P4.jpg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145357" y="5728136"/>
              <a:ext cx="457200" cy="342900"/>
            </a:xfrm>
            <a:prstGeom prst="rect">
              <a:avLst/>
            </a:prstGeom>
          </p:spPr>
        </p:pic>
        <p:pic>
          <p:nvPicPr>
            <p:cNvPr id="56" name="Picture 55" descr="P5.jpg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661588" y="5728136"/>
              <a:ext cx="457200" cy="342900"/>
            </a:xfrm>
            <a:prstGeom prst="rect">
              <a:avLst/>
            </a:prstGeom>
          </p:spPr>
        </p:pic>
        <p:pic>
          <p:nvPicPr>
            <p:cNvPr id="57" name="Picture 56" descr="P6.jpg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177819" y="5728136"/>
              <a:ext cx="457200" cy="342900"/>
            </a:xfrm>
            <a:prstGeom prst="rect">
              <a:avLst/>
            </a:prstGeom>
          </p:spPr>
        </p:pic>
        <p:pic>
          <p:nvPicPr>
            <p:cNvPr id="58" name="Picture 57" descr="P7.jpg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694050" y="5728136"/>
              <a:ext cx="457200" cy="342900"/>
            </a:xfrm>
            <a:prstGeom prst="rect">
              <a:avLst/>
            </a:prstGeom>
          </p:spPr>
        </p:pic>
        <p:pic>
          <p:nvPicPr>
            <p:cNvPr id="59" name="Picture 58" descr="P8.jpg"/>
            <p:cNvPicPr>
              <a:picLocks noChangeAspect="1"/>
            </p:cNvPicPr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210281" y="5728136"/>
              <a:ext cx="457200" cy="342900"/>
            </a:xfrm>
            <a:prstGeom prst="rect">
              <a:avLst/>
            </a:prstGeom>
          </p:spPr>
        </p:pic>
        <p:pic>
          <p:nvPicPr>
            <p:cNvPr id="60" name="Picture 59" descr="P9.jpg"/>
            <p:cNvPicPr>
              <a:picLocks noChangeAspect="1"/>
            </p:cNvPicPr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726512" y="5728136"/>
              <a:ext cx="457200" cy="342900"/>
            </a:xfrm>
            <a:prstGeom prst="rect">
              <a:avLst/>
            </a:prstGeom>
          </p:spPr>
        </p:pic>
        <p:pic>
          <p:nvPicPr>
            <p:cNvPr id="61" name="Picture 60" descr="P10.jpg"/>
            <p:cNvPicPr>
              <a:picLocks noChangeAspect="1"/>
            </p:cNvPicPr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242743" y="5728136"/>
              <a:ext cx="457200" cy="342900"/>
            </a:xfrm>
            <a:prstGeom prst="rect">
              <a:avLst/>
            </a:prstGeom>
          </p:spPr>
        </p:pic>
        <p:pic>
          <p:nvPicPr>
            <p:cNvPr id="62" name="Picture 61" descr="P11.jpg"/>
            <p:cNvPicPr>
              <a:picLocks noChangeAspect="1"/>
            </p:cNvPicPr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758974" y="5728136"/>
              <a:ext cx="457200" cy="342900"/>
            </a:xfrm>
            <a:prstGeom prst="rect">
              <a:avLst/>
            </a:prstGeom>
          </p:spPr>
        </p:pic>
        <p:pic>
          <p:nvPicPr>
            <p:cNvPr id="63" name="Picture 62" descr="P12.jpg"/>
            <p:cNvPicPr>
              <a:picLocks noChangeAspect="1"/>
            </p:cNvPicPr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275205" y="5728136"/>
              <a:ext cx="457200" cy="342900"/>
            </a:xfrm>
            <a:prstGeom prst="rect">
              <a:avLst/>
            </a:prstGeom>
          </p:spPr>
        </p:pic>
        <p:pic>
          <p:nvPicPr>
            <p:cNvPr id="64" name="Picture 63" descr="P13.jpg"/>
            <p:cNvPicPr>
              <a:picLocks noChangeAspect="1"/>
            </p:cNvPicPr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791436" y="5728136"/>
              <a:ext cx="457200" cy="342900"/>
            </a:xfrm>
            <a:prstGeom prst="rect">
              <a:avLst/>
            </a:prstGeom>
          </p:spPr>
        </p:pic>
        <p:pic>
          <p:nvPicPr>
            <p:cNvPr id="65" name="Picture 64" descr="P14.jpg"/>
            <p:cNvPicPr>
              <a:picLocks noChangeAspect="1"/>
            </p:cNvPicPr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307667" y="5728136"/>
              <a:ext cx="457200" cy="342900"/>
            </a:xfrm>
            <a:prstGeom prst="rect">
              <a:avLst/>
            </a:prstGeom>
          </p:spPr>
        </p:pic>
        <p:pic>
          <p:nvPicPr>
            <p:cNvPr id="66" name="Picture 65" descr="P15.jpg"/>
            <p:cNvPicPr>
              <a:picLocks noChangeAspect="1"/>
            </p:cNvPicPr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823898" y="5728136"/>
              <a:ext cx="457200" cy="342900"/>
            </a:xfrm>
            <a:prstGeom prst="rect">
              <a:avLst/>
            </a:prstGeom>
          </p:spPr>
        </p:pic>
        <p:pic>
          <p:nvPicPr>
            <p:cNvPr id="67" name="Picture 66" descr="P16.jpg"/>
            <p:cNvPicPr>
              <a:picLocks noChangeAspect="1"/>
            </p:cNvPicPr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340129" y="5728136"/>
              <a:ext cx="457200" cy="342900"/>
            </a:xfrm>
            <a:prstGeom prst="rect">
              <a:avLst/>
            </a:prstGeom>
          </p:spPr>
        </p:pic>
        <p:pic>
          <p:nvPicPr>
            <p:cNvPr id="68" name="Picture 67" descr="P17.jpg"/>
            <p:cNvPicPr>
              <a:picLocks noChangeAspect="1"/>
            </p:cNvPicPr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856360" y="5728136"/>
              <a:ext cx="457200" cy="34290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 bwMode="auto">
          <a:xfrm>
            <a:off x="0" y="5905500"/>
            <a:ext cx="9906000" cy="952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okia Sans Wide" pitchFamily="34" charset="0"/>
            </a:endParaRPr>
          </a:p>
        </p:txBody>
      </p:sp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Panorama Stitching without Color Correction</a:t>
            </a:r>
          </a:p>
        </p:txBody>
      </p:sp>
      <p:sp>
        <p:nvSpPr>
          <p:cNvPr id="4101" name="Rectangle 5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Stitching artifacts ; visible seams; bad color transitions</a:t>
            </a:r>
            <a:endParaRPr lang="en-US" dirty="0" smtClean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8308" y="1789335"/>
            <a:ext cx="9747504" cy="2705629"/>
            <a:chOff x="58308" y="1713135"/>
            <a:chExt cx="9747504" cy="2705629"/>
          </a:xfrm>
        </p:grpSpPr>
        <p:pic>
          <p:nvPicPr>
            <p:cNvPr id="21" name="Picture 6" descr="CopyBlending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308" y="1713135"/>
              <a:ext cx="9747504" cy="1846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7" name="Group 46"/>
            <p:cNvGrpSpPr/>
            <p:nvPr/>
          </p:nvGrpSpPr>
          <p:grpSpPr>
            <a:xfrm>
              <a:off x="58308" y="3627660"/>
              <a:ext cx="9747504" cy="791104"/>
              <a:chOff x="58308" y="3449860"/>
              <a:chExt cx="9747504" cy="791104"/>
            </a:xfrm>
          </p:grpSpPr>
          <p:pic>
            <p:nvPicPr>
              <p:cNvPr id="23" name="Picture 7" descr="warp07.jp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617092" y="3449860"/>
                <a:ext cx="1188720" cy="79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8" descr="warp00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8308" y="3449860"/>
                <a:ext cx="1188720" cy="79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9" descr="warp01.jp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80991" y="3449860"/>
                <a:ext cx="1188720" cy="79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Picture 10" descr="warp02.jpg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503674" y="3449860"/>
                <a:ext cx="1188720" cy="79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11" descr="warp03.jpg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726357" y="3449860"/>
                <a:ext cx="1188720" cy="79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12" descr="warp04.jpg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949040" y="3449860"/>
                <a:ext cx="1188720" cy="79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13" descr="warp05.jpg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171723" y="3449860"/>
                <a:ext cx="1188720" cy="79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14" descr="warp06.jpg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394406" y="3449860"/>
                <a:ext cx="1188720" cy="79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9" name="Group 48"/>
          <p:cNvGrpSpPr/>
          <p:nvPr/>
        </p:nvGrpSpPr>
        <p:grpSpPr>
          <a:xfrm>
            <a:off x="63500" y="4767262"/>
            <a:ext cx="9750679" cy="1885506"/>
            <a:chOff x="63500" y="4691062"/>
            <a:chExt cx="9750679" cy="1885506"/>
          </a:xfrm>
        </p:grpSpPr>
        <p:pic>
          <p:nvPicPr>
            <p:cNvPr id="17" name="Picture 16" descr="panorama_color_change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675" y="4691062"/>
              <a:ext cx="9747504" cy="1486027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63500" y="6220968"/>
              <a:ext cx="9749367" cy="355600"/>
              <a:chOff x="105833" y="5497068"/>
              <a:chExt cx="9749367" cy="355600"/>
            </a:xfrm>
          </p:grpSpPr>
          <p:pic>
            <p:nvPicPr>
              <p:cNvPr id="19" name="Picture 18" descr="P18.jpg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9398000" y="54970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20" name="Picture 19" descr="P0.jp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05833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22" name="Picture 21" descr="P1.jpg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622064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31" name="Picture 30" descr="P2.jpg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138295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32" name="Picture 31" descr="P3.jpg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654526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33" name="Picture 32" descr="P4.jpg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2170757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34" name="Picture 33" descr="P5.jpg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2686988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35" name="Picture 34" descr="P6.jpg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3203219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36" name="Picture 35" descr="P7.jpg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3719450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37" name="Picture 36" descr="P8.jpg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4235681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38" name="Picture 37" descr="P9.jpg"/>
              <p:cNvPicPr>
                <a:picLocks noChangeAspect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4751912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39" name="Picture 38" descr="P10.jpg"/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5268143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40" name="Picture 39" descr="P11.jpg"/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5784374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41" name="Picture 40" descr="P12.jpg"/>
              <p:cNvPicPr>
                <a:picLocks noChangeAspect="1"/>
              </p:cNvPicPr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6300605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42" name="Picture 41" descr="P13.jpg"/>
              <p:cNvPicPr>
                <a:picLocks noChangeAspect="1"/>
              </p:cNvPicPr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6816836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43" name="Picture 42" descr="P14.jpg"/>
              <p:cNvPicPr>
                <a:picLocks noChangeAspect="1"/>
              </p:cNvPicPr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7333067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44" name="Picture 43" descr="P15.jpg"/>
              <p:cNvPicPr>
                <a:picLocks noChangeAspect="1"/>
              </p:cNvPicPr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7849298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45" name="Picture 44" descr="P16.jpg"/>
              <p:cNvPicPr>
                <a:picLocks noChangeAspect="1"/>
              </p:cNvPicPr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8365529" y="5509768"/>
                <a:ext cx="457200" cy="342900"/>
              </a:xfrm>
              <a:prstGeom prst="rect">
                <a:avLst/>
              </a:prstGeom>
            </p:spPr>
          </p:pic>
          <p:pic>
            <p:nvPicPr>
              <p:cNvPr id="46" name="Picture 45" descr="P17.jpg"/>
              <p:cNvPicPr>
                <a:picLocks noChangeAspect="1"/>
              </p:cNvPicPr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8881760" y="5509768"/>
                <a:ext cx="457200" cy="3429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Correction to Reduce Color Differences </a:t>
            </a:r>
            <a:endParaRPr lang="en-US" dirty="0" smtClean="0"/>
          </a:p>
        </p:txBody>
      </p:sp>
      <p:sp>
        <p:nvSpPr>
          <p:cNvPr id="4101" name="Rectangle 5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Perform color correction before panorama stitching</a:t>
            </a:r>
            <a:endParaRPr lang="en-US" dirty="0" smtClean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15900" y="6588127"/>
            <a:ext cx="401638" cy="188913"/>
          </a:xfrm>
        </p:spPr>
        <p:txBody>
          <a:bodyPr/>
          <a:lstStyle/>
          <a:p>
            <a:fld id="{92DDFAA9-2F17-41D0-A2D2-9E8801A486C1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77800" y="3023555"/>
            <a:ext cx="9563100" cy="789266"/>
            <a:chOff x="177800" y="2960055"/>
            <a:chExt cx="9563100" cy="789266"/>
          </a:xfrm>
        </p:grpSpPr>
        <p:pic>
          <p:nvPicPr>
            <p:cNvPr id="17" name="Picture 16" descr="warp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800" y="2960055"/>
              <a:ext cx="1097280" cy="763866"/>
            </a:xfrm>
            <a:prstGeom prst="rect">
              <a:avLst/>
            </a:prstGeom>
          </p:spPr>
        </p:pic>
        <p:pic>
          <p:nvPicPr>
            <p:cNvPr id="18" name="Picture 17" descr="warp0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7203" y="2960055"/>
              <a:ext cx="1097280" cy="763866"/>
            </a:xfrm>
            <a:prstGeom prst="rect">
              <a:avLst/>
            </a:prstGeom>
          </p:spPr>
        </p:pic>
        <p:pic>
          <p:nvPicPr>
            <p:cNvPr id="20" name="Picture 19" descr="warp0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6606" y="2960055"/>
              <a:ext cx="1097280" cy="763866"/>
            </a:xfrm>
            <a:prstGeom prst="rect">
              <a:avLst/>
            </a:prstGeom>
          </p:spPr>
        </p:pic>
        <p:pic>
          <p:nvPicPr>
            <p:cNvPr id="21" name="Picture 20" descr="warp03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06009" y="2960055"/>
              <a:ext cx="1097280" cy="763866"/>
            </a:xfrm>
            <a:prstGeom prst="rect">
              <a:avLst/>
            </a:prstGeom>
          </p:spPr>
        </p:pic>
        <p:pic>
          <p:nvPicPr>
            <p:cNvPr id="22" name="Picture 21" descr="warp04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15412" y="2960055"/>
              <a:ext cx="1097280" cy="763866"/>
            </a:xfrm>
            <a:prstGeom prst="rect">
              <a:avLst/>
            </a:prstGeom>
          </p:spPr>
        </p:pic>
        <p:pic>
          <p:nvPicPr>
            <p:cNvPr id="23" name="Picture 22" descr="warp05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24815" y="2960055"/>
              <a:ext cx="1097280" cy="763866"/>
            </a:xfrm>
            <a:prstGeom prst="rect">
              <a:avLst/>
            </a:prstGeom>
          </p:spPr>
        </p:pic>
        <p:pic>
          <p:nvPicPr>
            <p:cNvPr id="24" name="Picture 23" descr="warp06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34218" y="2960055"/>
              <a:ext cx="1097280" cy="763866"/>
            </a:xfrm>
            <a:prstGeom prst="rect">
              <a:avLst/>
            </a:prstGeom>
          </p:spPr>
        </p:pic>
        <p:pic>
          <p:nvPicPr>
            <p:cNvPr id="25" name="Picture 24" descr="warp07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43620" y="2985455"/>
              <a:ext cx="1097280" cy="763866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177800" y="3964473"/>
            <a:ext cx="9563100" cy="763866"/>
            <a:chOff x="248808" y="4052386"/>
            <a:chExt cx="9563100" cy="763866"/>
          </a:xfrm>
        </p:grpSpPr>
        <p:pic>
          <p:nvPicPr>
            <p:cNvPr id="27" name="Picture 26" descr="warp_c_00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8808" y="4052386"/>
              <a:ext cx="1097280" cy="763866"/>
            </a:xfrm>
            <a:prstGeom prst="rect">
              <a:avLst/>
            </a:prstGeom>
          </p:spPr>
        </p:pic>
        <p:pic>
          <p:nvPicPr>
            <p:cNvPr id="29" name="Picture 28" descr="warp_c_01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58211" y="4052386"/>
              <a:ext cx="1097280" cy="763866"/>
            </a:xfrm>
            <a:prstGeom prst="rect">
              <a:avLst/>
            </a:prstGeom>
          </p:spPr>
        </p:pic>
        <p:pic>
          <p:nvPicPr>
            <p:cNvPr id="30" name="Picture 29" descr="warp_c_02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67614" y="4052386"/>
              <a:ext cx="1097280" cy="763866"/>
            </a:xfrm>
            <a:prstGeom prst="rect">
              <a:avLst/>
            </a:prstGeom>
          </p:spPr>
        </p:pic>
        <p:pic>
          <p:nvPicPr>
            <p:cNvPr id="31" name="Picture 30" descr="warp_c_03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77017" y="4052386"/>
              <a:ext cx="1097280" cy="763866"/>
            </a:xfrm>
            <a:prstGeom prst="rect">
              <a:avLst/>
            </a:prstGeom>
          </p:spPr>
        </p:pic>
        <p:pic>
          <p:nvPicPr>
            <p:cNvPr id="32" name="Picture 31" descr="warp_c_04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86420" y="4052386"/>
              <a:ext cx="1097280" cy="763866"/>
            </a:xfrm>
            <a:prstGeom prst="rect">
              <a:avLst/>
            </a:prstGeom>
          </p:spPr>
        </p:pic>
        <p:pic>
          <p:nvPicPr>
            <p:cNvPr id="40" name="Picture 39" descr="warp_c_05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95823" y="4052386"/>
              <a:ext cx="1097280" cy="763866"/>
            </a:xfrm>
            <a:prstGeom prst="rect">
              <a:avLst/>
            </a:prstGeom>
          </p:spPr>
        </p:pic>
        <p:pic>
          <p:nvPicPr>
            <p:cNvPr id="41" name="Picture 40" descr="warp_c_06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505226" y="4052386"/>
              <a:ext cx="1097280" cy="763866"/>
            </a:xfrm>
            <a:prstGeom prst="rect">
              <a:avLst/>
            </a:prstGeom>
          </p:spPr>
        </p:pic>
        <p:pic>
          <p:nvPicPr>
            <p:cNvPr id="42" name="Picture 41" descr="warp_c_07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714628" y="4052386"/>
              <a:ext cx="1097280" cy="763866"/>
            </a:xfrm>
            <a:prstGeom prst="rect">
              <a:avLst/>
            </a:prstGeom>
          </p:spPr>
        </p:pic>
      </p:grpSp>
      <p:pic>
        <p:nvPicPr>
          <p:cNvPr id="43" name="Picture 42" descr="Panorama_PC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6221" y="4896824"/>
            <a:ext cx="9747504" cy="1936257"/>
          </a:xfrm>
          <a:prstGeom prst="rect">
            <a:avLst/>
          </a:prstGeom>
        </p:spPr>
      </p:pic>
      <p:sp>
        <p:nvSpPr>
          <p:cNvPr id="44" name="Down Arrow 43"/>
          <p:cNvSpPr/>
          <p:nvPr/>
        </p:nvSpPr>
        <p:spPr bwMode="auto">
          <a:xfrm>
            <a:off x="4794250" y="2894427"/>
            <a:ext cx="330200" cy="11430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okia Sans Wide" pitchFamily="34" charset="0"/>
            </a:endParaRPr>
          </a:p>
        </p:txBody>
      </p:sp>
      <p:sp>
        <p:nvSpPr>
          <p:cNvPr id="45" name="Down Arrow 44"/>
          <p:cNvSpPr/>
          <p:nvPr/>
        </p:nvSpPr>
        <p:spPr bwMode="auto">
          <a:xfrm>
            <a:off x="4794250" y="3834227"/>
            <a:ext cx="330200" cy="11430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okia Sans Wide" pitchFamily="34" charset="0"/>
            </a:endParaRPr>
          </a:p>
        </p:txBody>
      </p:sp>
      <p:sp>
        <p:nvSpPr>
          <p:cNvPr id="46" name="Down Arrow 45"/>
          <p:cNvSpPr/>
          <p:nvPr/>
        </p:nvSpPr>
        <p:spPr bwMode="auto">
          <a:xfrm>
            <a:off x="4794250" y="4767528"/>
            <a:ext cx="330200" cy="11430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okia Sans Wide" pitchFamily="34" charset="0"/>
            </a:endParaRPr>
          </a:p>
        </p:txBody>
      </p:sp>
      <p:grpSp>
        <p:nvGrpSpPr>
          <p:cNvPr id="92" name="Group 91"/>
          <p:cNvGrpSpPr>
            <a:grpSpLocks noChangeAspect="1"/>
          </p:cNvGrpSpPr>
          <p:nvPr/>
        </p:nvGrpSpPr>
        <p:grpSpPr>
          <a:xfrm>
            <a:off x="3797740" y="1725683"/>
            <a:ext cx="2234573" cy="1167139"/>
            <a:chOff x="276615" y="1282889"/>
            <a:chExt cx="3558422" cy="1858598"/>
          </a:xfrm>
        </p:grpSpPr>
        <p:pic>
          <p:nvPicPr>
            <p:cNvPr id="50" name="Picture 49" descr="N8.jp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6615" y="1282889"/>
              <a:ext cx="3558422" cy="1858598"/>
            </a:xfrm>
            <a:prstGeom prst="rect">
              <a:avLst/>
            </a:prstGeom>
          </p:spPr>
        </p:pic>
        <p:grpSp>
          <p:nvGrpSpPr>
            <p:cNvPr id="78" name="Group 77"/>
            <p:cNvGrpSpPr>
              <a:grpSpLocks noChangeAspect="1"/>
            </p:cNvGrpSpPr>
            <p:nvPr/>
          </p:nvGrpSpPr>
          <p:grpSpPr>
            <a:xfrm>
              <a:off x="790661" y="1544919"/>
              <a:ext cx="2498449" cy="1348405"/>
              <a:chOff x="4323158" y="2006669"/>
              <a:chExt cx="1185948" cy="713232"/>
            </a:xfrm>
          </p:grpSpPr>
          <p:pic>
            <p:nvPicPr>
              <p:cNvPr id="79" name="Picture 78" descr="warp00.jpg"/>
              <p:cNvPicPr preferRelativeResize="0">
                <a:picLocks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38674" y="2006669"/>
                <a:ext cx="1170432" cy="713232"/>
              </a:xfrm>
              <a:prstGeom prst="rect">
                <a:avLst/>
              </a:prstGeom>
            </p:spPr>
          </p:pic>
          <p:grpSp>
            <p:nvGrpSpPr>
              <p:cNvPr id="80" name="Group 70"/>
              <p:cNvGrpSpPr/>
              <p:nvPr/>
            </p:nvGrpSpPr>
            <p:grpSpPr>
              <a:xfrm>
                <a:off x="4323158" y="2442604"/>
                <a:ext cx="1173352" cy="184368"/>
                <a:chOff x="7661781" y="518111"/>
                <a:chExt cx="1173352" cy="184368"/>
              </a:xfrm>
            </p:grpSpPr>
            <p:sp>
              <p:nvSpPr>
                <p:cNvPr id="81" name="Rectangle 11"/>
                <p:cNvSpPr>
                  <a:spLocks noChangeArrowheads="1"/>
                </p:cNvSpPr>
                <p:nvPr/>
              </p:nvSpPr>
              <p:spPr bwMode="auto">
                <a:xfrm>
                  <a:off x="7661782" y="519841"/>
                  <a:ext cx="1173351" cy="176861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Line 12"/>
                <p:cNvSpPr>
                  <a:spLocks noChangeShapeType="1"/>
                </p:cNvSpPr>
                <p:nvPr/>
              </p:nvSpPr>
              <p:spPr bwMode="auto">
                <a:xfrm>
                  <a:off x="7661781" y="519841"/>
                  <a:ext cx="1171857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Line 13"/>
                <p:cNvSpPr>
                  <a:spLocks noChangeShapeType="1"/>
                </p:cNvSpPr>
                <p:nvPr/>
              </p:nvSpPr>
              <p:spPr bwMode="auto">
                <a:xfrm>
                  <a:off x="7661782" y="696702"/>
                  <a:ext cx="1171359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Line 14"/>
                <p:cNvSpPr>
                  <a:spLocks noChangeShapeType="1"/>
                </p:cNvSpPr>
                <p:nvPr/>
              </p:nvSpPr>
              <p:spPr bwMode="auto">
                <a:xfrm>
                  <a:off x="7661781" y="574966"/>
                  <a:ext cx="1171857" cy="0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Line 15"/>
                <p:cNvSpPr>
                  <a:spLocks noChangeShapeType="1"/>
                </p:cNvSpPr>
                <p:nvPr/>
              </p:nvSpPr>
              <p:spPr bwMode="auto">
                <a:xfrm>
                  <a:off x="7661781" y="617842"/>
                  <a:ext cx="1171857" cy="0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16"/>
                <p:cNvSpPr>
                  <a:spLocks noChangeShapeType="1"/>
                </p:cNvSpPr>
                <p:nvPr/>
              </p:nvSpPr>
              <p:spPr bwMode="auto">
                <a:xfrm>
                  <a:off x="7661781" y="661484"/>
                  <a:ext cx="1171857" cy="0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Rectangle 18"/>
                <p:cNvSpPr>
                  <a:spLocks noChangeArrowheads="1"/>
                </p:cNvSpPr>
                <p:nvPr/>
              </p:nvSpPr>
              <p:spPr bwMode="auto">
                <a:xfrm>
                  <a:off x="8088626" y="522904"/>
                  <a:ext cx="298039" cy="173799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88" name="Picture 87" descr="warp00.jpg"/>
                <p:cNvPicPr preferRelativeResize="0">
                  <a:picLocks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8123864" y="528743"/>
                  <a:ext cx="274320" cy="173736"/>
                </a:xfrm>
                <a:prstGeom prst="rect">
                  <a:avLst/>
                </a:prstGeom>
              </p:spPr>
            </p:pic>
            <p:sp>
              <p:nvSpPr>
                <p:cNvPr id="89" name="Rectangle 19"/>
                <p:cNvSpPr>
                  <a:spLocks noChangeArrowheads="1"/>
                </p:cNvSpPr>
                <p:nvPr/>
              </p:nvSpPr>
              <p:spPr bwMode="auto">
                <a:xfrm>
                  <a:off x="8087776" y="522904"/>
                  <a:ext cx="284956" cy="173799"/>
                </a:xfrm>
                <a:prstGeom prst="rect">
                  <a:avLst/>
                </a:prstGeom>
                <a:noFill/>
                <a:ln w="9525">
                  <a:solidFill>
                    <a:srgbClr val="0033CC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90" name="Picture 89" descr="warp01.jpg"/>
                <p:cNvPicPr preferRelativeResize="0">
                  <a:picLocks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8259379" y="518111"/>
                  <a:ext cx="274320" cy="173736"/>
                </a:xfrm>
                <a:prstGeom prst="rect">
                  <a:avLst/>
                </a:prstGeom>
              </p:spPr>
            </p:pic>
            <p:sp>
              <p:nvSpPr>
                <p:cNvPr id="91" name="Rectangle 19"/>
                <p:cNvSpPr>
                  <a:spLocks noChangeArrowheads="1"/>
                </p:cNvSpPr>
                <p:nvPr/>
              </p:nvSpPr>
              <p:spPr bwMode="auto">
                <a:xfrm>
                  <a:off x="8251198" y="522904"/>
                  <a:ext cx="284956" cy="173799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Related Work</a:t>
            </a:r>
            <a:endParaRPr lang="en-US" dirty="0" smtClean="0"/>
          </a:p>
        </p:txBody>
      </p:sp>
      <p:sp>
        <p:nvSpPr>
          <p:cNvPr id="4101" name="Rectangle 5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Linear-model-based color correction</a:t>
            </a:r>
          </a:p>
          <a:p>
            <a:pPr lvl="1"/>
            <a:r>
              <a:rPr lang="en-US" smtClean="0"/>
              <a:t>Color correction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r>
              <a:rPr lang="en-US" smtClean="0"/>
              <a:t>Luminance correction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Polynomial mapping and others</a:t>
            </a:r>
          </a:p>
          <a:p>
            <a:endParaRPr lang="en-US" dirty="0" smtClean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460500" y="2027602"/>
            <a:ext cx="6959600" cy="1463785"/>
            <a:chOff x="1460500" y="1598450"/>
            <a:chExt cx="6959600" cy="1463785"/>
          </a:xfrm>
        </p:grpSpPr>
        <p:grpSp>
          <p:nvGrpSpPr>
            <p:cNvPr id="60" name="Group 59"/>
            <p:cNvGrpSpPr/>
            <p:nvPr/>
          </p:nvGrpSpPr>
          <p:grpSpPr>
            <a:xfrm>
              <a:off x="1460500" y="1649250"/>
              <a:ext cx="1918280" cy="1362185"/>
              <a:chOff x="736600" y="1649250"/>
              <a:chExt cx="1918280" cy="1362185"/>
            </a:xfrm>
          </p:grpSpPr>
          <p:sp>
            <p:nvSpPr>
              <p:cNvPr id="19" name="TextBox 22"/>
              <p:cNvSpPr txBox="1">
                <a:spLocks noChangeArrowheads="1"/>
              </p:cNvSpPr>
              <p:nvPr/>
            </p:nvSpPr>
            <p:spPr bwMode="auto">
              <a:xfrm>
                <a:off x="736600" y="2672881"/>
                <a:ext cx="17653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lvl="1"/>
                <a:r>
                  <a:rPr lang="en-US" sz="1600" dirty="0" smtClean="0">
                    <a:solidFill>
                      <a:srgbClr val="00B050"/>
                    </a:solidFill>
                  </a:rPr>
                  <a:t>sRGB color space</a:t>
                </a:r>
                <a:endParaRPr lang="en-US" sz="16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8" name="TextBox 32"/>
              <p:cNvSpPr txBox="1">
                <a:spLocks noChangeArrowheads="1"/>
              </p:cNvSpPr>
              <p:nvPr/>
            </p:nvSpPr>
            <p:spPr bwMode="auto">
              <a:xfrm>
                <a:off x="755833" y="1649250"/>
                <a:ext cx="1899047" cy="307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 err="1" smtClean="0"/>
                  <a:t>Tian</a:t>
                </a:r>
                <a:r>
                  <a:rPr lang="en-US" sz="1400" dirty="0" smtClean="0"/>
                  <a:t> et al. 2002</a:t>
                </a:r>
                <a:endParaRPr lang="en-US" sz="1400" dirty="0"/>
              </a:p>
            </p:txBody>
          </p:sp>
          <p:pic>
            <p:nvPicPr>
              <p:cNvPr id="147458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74714" y="1943100"/>
                <a:ext cx="1284286" cy="774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9" name="Group 68"/>
            <p:cNvGrpSpPr/>
            <p:nvPr/>
          </p:nvGrpSpPr>
          <p:grpSpPr>
            <a:xfrm>
              <a:off x="3411539" y="1623851"/>
              <a:ext cx="2036761" cy="1412874"/>
              <a:chOff x="3068639" y="1611151"/>
              <a:chExt cx="2036761" cy="1412874"/>
            </a:xfrm>
          </p:grpSpPr>
          <p:sp>
            <p:nvSpPr>
              <p:cNvPr id="31" name="TextBox 22"/>
              <p:cNvSpPr txBox="1">
                <a:spLocks noChangeArrowheads="1"/>
              </p:cNvSpPr>
              <p:nvPr/>
            </p:nvSpPr>
            <p:spPr bwMode="auto">
              <a:xfrm>
                <a:off x="3187700" y="2685581"/>
                <a:ext cx="1917700" cy="338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lvl="1"/>
                <a:r>
                  <a:rPr lang="en-US" sz="1600" dirty="0" smtClean="0">
                    <a:solidFill>
                      <a:srgbClr val="00B050"/>
                    </a:solidFill>
                  </a:rPr>
                  <a:t>YCbCr color space</a:t>
                </a:r>
                <a:endParaRPr lang="en-US" sz="16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3" name="TextBox 32"/>
              <p:cNvSpPr txBox="1">
                <a:spLocks noChangeArrowheads="1"/>
              </p:cNvSpPr>
              <p:nvPr/>
            </p:nvSpPr>
            <p:spPr bwMode="auto">
              <a:xfrm>
                <a:off x="3346633" y="1611151"/>
                <a:ext cx="1428567" cy="30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 smtClean="0"/>
                  <a:t>Ha et al. 2007</a:t>
                </a:r>
                <a:endParaRPr lang="en-US" sz="1400" dirty="0"/>
              </a:p>
            </p:txBody>
          </p:sp>
          <p:pic>
            <p:nvPicPr>
              <p:cNvPr id="147460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68639" y="1857375"/>
                <a:ext cx="1973262" cy="9017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0" name="Group 69"/>
            <p:cNvGrpSpPr/>
            <p:nvPr/>
          </p:nvGrpSpPr>
          <p:grpSpPr>
            <a:xfrm>
              <a:off x="5651500" y="1598450"/>
              <a:ext cx="2768600" cy="1463785"/>
              <a:chOff x="5638800" y="1585750"/>
              <a:chExt cx="2768600" cy="1463785"/>
            </a:xfrm>
          </p:grpSpPr>
          <p:sp>
            <p:nvSpPr>
              <p:cNvPr id="36" name="TextBox 22"/>
              <p:cNvSpPr txBox="1">
                <a:spLocks noChangeArrowheads="1"/>
              </p:cNvSpPr>
              <p:nvPr/>
            </p:nvSpPr>
            <p:spPr bwMode="auto">
              <a:xfrm>
                <a:off x="5638800" y="2710981"/>
                <a:ext cx="27686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lvl="1"/>
                <a:r>
                  <a:rPr lang="en-US" sz="1600" dirty="0" smtClean="0">
                    <a:solidFill>
                      <a:srgbClr val="00B050"/>
                    </a:solidFill>
                  </a:rPr>
                  <a:t>Linearized RGB color space</a:t>
                </a:r>
                <a:endParaRPr lang="en-US" sz="16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8" name="TextBox 32"/>
              <p:cNvSpPr txBox="1">
                <a:spLocks noChangeArrowheads="1"/>
              </p:cNvSpPr>
              <p:nvPr/>
            </p:nvSpPr>
            <p:spPr bwMode="auto">
              <a:xfrm>
                <a:off x="5912032" y="1585750"/>
                <a:ext cx="1899046" cy="307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 smtClean="0"/>
                  <a:t>Xiong and Pulli 2009</a:t>
                </a:r>
                <a:endParaRPr lang="en-US" sz="1400" dirty="0"/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5713413" y="1866900"/>
                <a:ext cx="2401887" cy="889000"/>
                <a:chOff x="785813" y="1270000"/>
                <a:chExt cx="8334375" cy="3035300"/>
              </a:xfrm>
            </p:grpSpPr>
            <p:pic>
              <p:nvPicPr>
                <p:cNvPr id="14746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85813" y="2552700"/>
                  <a:ext cx="8334375" cy="1752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7462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85813" y="1270000"/>
                  <a:ext cx="8305800" cy="1295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68" name="Group 67"/>
          <p:cNvGrpSpPr/>
          <p:nvPr/>
        </p:nvGrpSpPr>
        <p:grpSpPr>
          <a:xfrm>
            <a:off x="5056188" y="5550618"/>
            <a:ext cx="2855912" cy="1324085"/>
            <a:chOff x="4370388" y="4989350"/>
            <a:chExt cx="2855912" cy="1324085"/>
          </a:xfrm>
        </p:grpSpPr>
        <p:sp>
          <p:nvSpPr>
            <p:cNvPr id="56" name="TextBox 22"/>
            <p:cNvSpPr txBox="1">
              <a:spLocks noChangeArrowheads="1"/>
            </p:cNvSpPr>
            <p:nvPr/>
          </p:nvSpPr>
          <p:spPr bwMode="auto">
            <a:xfrm>
              <a:off x="4749800" y="5974881"/>
              <a:ext cx="20955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lvl="1"/>
              <a:r>
                <a:rPr lang="en-US" sz="1600" dirty="0" smtClean="0">
                  <a:solidFill>
                    <a:srgbClr val="00B050"/>
                  </a:solidFill>
                </a:rPr>
                <a:t>Histogram mapping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  <p:sp>
          <p:nvSpPr>
            <p:cNvPr id="58" name="TextBox 32"/>
            <p:cNvSpPr txBox="1">
              <a:spLocks noChangeArrowheads="1"/>
            </p:cNvSpPr>
            <p:nvPr/>
          </p:nvSpPr>
          <p:spPr bwMode="auto">
            <a:xfrm>
              <a:off x="4769033" y="4989350"/>
              <a:ext cx="205086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/>
                <a:t>Zhang et al. 2001</a:t>
              </a:r>
              <a:endParaRPr lang="en-US" sz="1400" dirty="0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4370388" y="5297489"/>
              <a:ext cx="2855912" cy="747711"/>
              <a:chOff x="3468688" y="4471989"/>
              <a:chExt cx="4725648" cy="1809749"/>
            </a:xfrm>
          </p:grpSpPr>
          <p:pic>
            <p:nvPicPr>
              <p:cNvPr id="147463" name="Picture 7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468688" y="4538663"/>
                <a:ext cx="2486025" cy="1743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7464" name="Picture 8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962650" y="4471989"/>
                <a:ext cx="2231686" cy="1801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2" name="Group 71"/>
          <p:cNvGrpSpPr/>
          <p:nvPr/>
        </p:nvGrpSpPr>
        <p:grpSpPr>
          <a:xfrm>
            <a:off x="1181100" y="3701158"/>
            <a:ext cx="6115530" cy="1324085"/>
            <a:chOff x="1181100" y="3414550"/>
            <a:chExt cx="6115530" cy="1324085"/>
          </a:xfrm>
        </p:grpSpPr>
        <p:grpSp>
          <p:nvGrpSpPr>
            <p:cNvPr id="66" name="Group 65"/>
            <p:cNvGrpSpPr/>
            <p:nvPr/>
          </p:nvGrpSpPr>
          <p:grpSpPr>
            <a:xfrm>
              <a:off x="1181100" y="3414550"/>
              <a:ext cx="2768600" cy="1324085"/>
              <a:chOff x="723900" y="3414550"/>
              <a:chExt cx="2768600" cy="1324085"/>
            </a:xfrm>
          </p:grpSpPr>
          <p:sp>
            <p:nvSpPr>
              <p:cNvPr id="41" name="TextBox 22"/>
              <p:cNvSpPr txBox="1">
                <a:spLocks noChangeArrowheads="1"/>
              </p:cNvSpPr>
              <p:nvPr/>
            </p:nvSpPr>
            <p:spPr bwMode="auto">
              <a:xfrm>
                <a:off x="723900" y="4400081"/>
                <a:ext cx="27686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lvl="1"/>
                <a:r>
                  <a:rPr lang="en-US" sz="1600" dirty="0" smtClean="0">
                    <a:solidFill>
                      <a:srgbClr val="00B050"/>
                    </a:solidFill>
                  </a:rPr>
                  <a:t>Linearized RGB color space</a:t>
                </a:r>
                <a:endParaRPr lang="en-US" sz="16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43" name="TextBox 32"/>
              <p:cNvSpPr txBox="1">
                <a:spLocks noChangeArrowheads="1"/>
              </p:cNvSpPr>
              <p:nvPr/>
            </p:nvSpPr>
            <p:spPr bwMode="auto">
              <a:xfrm>
                <a:off x="882833" y="3414550"/>
                <a:ext cx="258426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 smtClean="0"/>
                  <a:t>Meunier and Borgmann 2000 </a:t>
                </a:r>
                <a:endParaRPr lang="en-US" sz="1400" dirty="0"/>
              </a:p>
            </p:txBody>
          </p:sp>
          <p:pic>
            <p:nvPicPr>
              <p:cNvPr id="147465" name="Picture 9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103313" y="3692525"/>
                <a:ext cx="1995487" cy="751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4495799" y="3414550"/>
              <a:ext cx="2800831" cy="1324085"/>
              <a:chOff x="3898899" y="3414550"/>
              <a:chExt cx="2800831" cy="1324085"/>
            </a:xfrm>
          </p:grpSpPr>
          <p:sp>
            <p:nvSpPr>
              <p:cNvPr id="46" name="TextBox 22"/>
              <p:cNvSpPr txBox="1">
                <a:spLocks noChangeArrowheads="1"/>
              </p:cNvSpPr>
              <p:nvPr/>
            </p:nvSpPr>
            <p:spPr bwMode="auto">
              <a:xfrm>
                <a:off x="4279900" y="4400081"/>
                <a:ext cx="19558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lvl="1"/>
                <a:r>
                  <a:rPr lang="en-US" sz="1600" dirty="0" smtClean="0">
                    <a:solidFill>
                      <a:srgbClr val="00B050"/>
                    </a:solidFill>
                  </a:rPr>
                  <a:t>sRGB color space</a:t>
                </a:r>
                <a:endParaRPr lang="en-US" sz="16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48" name="TextBox 32"/>
              <p:cNvSpPr txBox="1">
                <a:spLocks noChangeArrowheads="1"/>
              </p:cNvSpPr>
              <p:nvPr/>
            </p:nvSpPr>
            <p:spPr bwMode="auto">
              <a:xfrm>
                <a:off x="4299133" y="3414550"/>
                <a:ext cx="205086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 smtClean="0"/>
                  <a:t>Brown and Lowe 2007 </a:t>
                </a:r>
                <a:endParaRPr lang="en-US" sz="1400" dirty="0"/>
              </a:p>
            </p:txBody>
          </p:sp>
          <p:pic>
            <p:nvPicPr>
              <p:cNvPr id="64" name="Picture 47" descr="C:\mbrown\iccv2003\images\key\pano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898899" y="3694113"/>
                <a:ext cx="2800831" cy="70008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1998663" y="5563318"/>
            <a:ext cx="2382837" cy="1197085"/>
            <a:chOff x="1236663" y="5065550"/>
            <a:chExt cx="2382837" cy="1197085"/>
          </a:xfrm>
        </p:grpSpPr>
        <p:sp>
          <p:nvSpPr>
            <p:cNvPr id="53" name="TextBox 32"/>
            <p:cNvSpPr txBox="1">
              <a:spLocks noChangeArrowheads="1"/>
            </p:cNvSpPr>
            <p:nvPr/>
          </p:nvSpPr>
          <p:spPr bwMode="auto">
            <a:xfrm>
              <a:off x="1327332" y="5065550"/>
              <a:ext cx="226676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/>
                <a:t>Pham and Pringle  1995</a:t>
              </a:r>
              <a:endParaRPr lang="en-US" sz="1400" dirty="0"/>
            </a:p>
          </p:txBody>
        </p:sp>
        <p:pic>
          <p:nvPicPr>
            <p:cNvPr id="147467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236663" y="5359400"/>
              <a:ext cx="2352675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TextBox 22"/>
            <p:cNvSpPr txBox="1">
              <a:spLocks noChangeArrowheads="1"/>
            </p:cNvSpPr>
            <p:nvPr/>
          </p:nvSpPr>
          <p:spPr bwMode="auto">
            <a:xfrm>
              <a:off x="1308100" y="5924081"/>
              <a:ext cx="23114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lvl="1"/>
              <a:r>
                <a:rPr lang="en-US" sz="1600" dirty="0" smtClean="0">
                  <a:solidFill>
                    <a:srgbClr val="00B050"/>
                  </a:solidFill>
                </a:rPr>
                <a:t>Polynomial mapping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Correction using Linear Model</a:t>
            </a:r>
          </a:p>
        </p:txBody>
      </p:sp>
      <p:sp>
        <p:nvSpPr>
          <p:cNvPr id="4101" name="Rectangle 5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Original source images with different colors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Simple, fast, color saturation, low quality</a:t>
            </a:r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177800" y="1887314"/>
            <a:ext cx="9563100" cy="789266"/>
            <a:chOff x="177800" y="2768661"/>
            <a:chExt cx="9563100" cy="789266"/>
          </a:xfrm>
        </p:grpSpPr>
        <p:pic>
          <p:nvPicPr>
            <p:cNvPr id="17" name="Picture 16" descr="warp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800" y="2768661"/>
              <a:ext cx="1097280" cy="763866"/>
            </a:xfrm>
            <a:prstGeom prst="rect">
              <a:avLst/>
            </a:prstGeom>
          </p:spPr>
        </p:pic>
        <p:pic>
          <p:nvPicPr>
            <p:cNvPr id="18" name="Picture 17" descr="warp0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7203" y="2768661"/>
              <a:ext cx="1097280" cy="763866"/>
            </a:xfrm>
            <a:prstGeom prst="rect">
              <a:avLst/>
            </a:prstGeom>
          </p:spPr>
        </p:pic>
        <p:pic>
          <p:nvPicPr>
            <p:cNvPr id="20" name="Picture 19" descr="warp0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6606" y="2768661"/>
              <a:ext cx="1097280" cy="763866"/>
            </a:xfrm>
            <a:prstGeom prst="rect">
              <a:avLst/>
            </a:prstGeom>
          </p:spPr>
        </p:pic>
        <p:pic>
          <p:nvPicPr>
            <p:cNvPr id="21" name="Picture 20" descr="warp03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06009" y="2768661"/>
              <a:ext cx="1097280" cy="763866"/>
            </a:xfrm>
            <a:prstGeom prst="rect">
              <a:avLst/>
            </a:prstGeom>
          </p:spPr>
        </p:pic>
        <p:pic>
          <p:nvPicPr>
            <p:cNvPr id="22" name="Picture 21" descr="warp04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15412" y="2768661"/>
              <a:ext cx="1097280" cy="763866"/>
            </a:xfrm>
            <a:prstGeom prst="rect">
              <a:avLst/>
            </a:prstGeom>
          </p:spPr>
        </p:pic>
        <p:pic>
          <p:nvPicPr>
            <p:cNvPr id="23" name="Picture 22" descr="warp05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24815" y="2768661"/>
              <a:ext cx="1097280" cy="763866"/>
            </a:xfrm>
            <a:prstGeom prst="rect">
              <a:avLst/>
            </a:prstGeom>
          </p:spPr>
        </p:pic>
        <p:pic>
          <p:nvPicPr>
            <p:cNvPr id="24" name="Picture 23" descr="warp06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34218" y="2768661"/>
              <a:ext cx="1097280" cy="763866"/>
            </a:xfrm>
            <a:prstGeom prst="rect">
              <a:avLst/>
            </a:prstGeom>
          </p:spPr>
        </p:pic>
        <p:pic>
          <p:nvPicPr>
            <p:cNvPr id="25" name="Picture 24" descr="warp07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43620" y="2794061"/>
              <a:ext cx="1097280" cy="763866"/>
            </a:xfrm>
            <a:prstGeom prst="rect">
              <a:avLst/>
            </a:prstGeom>
          </p:spPr>
        </p:pic>
      </p:grpSp>
      <p:sp>
        <p:nvSpPr>
          <p:cNvPr id="44" name="Down Arrow 43"/>
          <p:cNvSpPr/>
          <p:nvPr/>
        </p:nvSpPr>
        <p:spPr bwMode="auto">
          <a:xfrm>
            <a:off x="4794250" y="3333303"/>
            <a:ext cx="330200" cy="11430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okia Sans Wide" pitchFamily="34" charset="0"/>
            </a:endParaRPr>
          </a:p>
        </p:txBody>
      </p:sp>
      <p:sp>
        <p:nvSpPr>
          <p:cNvPr id="46" name="Down Arrow 45"/>
          <p:cNvSpPr/>
          <p:nvPr/>
        </p:nvSpPr>
        <p:spPr bwMode="auto">
          <a:xfrm>
            <a:off x="4794250" y="4546600"/>
            <a:ext cx="330200" cy="11430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okia Sans Wide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77800" y="3632014"/>
            <a:ext cx="9563100" cy="730804"/>
            <a:chOff x="177800" y="3721100"/>
            <a:chExt cx="9563100" cy="730804"/>
          </a:xfrm>
        </p:grpSpPr>
        <p:pic>
          <p:nvPicPr>
            <p:cNvPr id="35" name="Picture 34" descr="warp_linear1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7800" y="3721100"/>
              <a:ext cx="1097280" cy="730804"/>
            </a:xfrm>
            <a:prstGeom prst="rect">
              <a:avLst/>
            </a:prstGeom>
          </p:spPr>
        </p:pic>
        <p:pic>
          <p:nvPicPr>
            <p:cNvPr id="36" name="Picture 35" descr="warp_linear2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87203" y="3721100"/>
              <a:ext cx="1097280" cy="730804"/>
            </a:xfrm>
            <a:prstGeom prst="rect">
              <a:avLst/>
            </a:prstGeom>
          </p:spPr>
        </p:pic>
        <p:pic>
          <p:nvPicPr>
            <p:cNvPr id="37" name="Picture 36" descr="warp_linear3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96606" y="3721100"/>
              <a:ext cx="1097280" cy="730804"/>
            </a:xfrm>
            <a:prstGeom prst="rect">
              <a:avLst/>
            </a:prstGeom>
          </p:spPr>
        </p:pic>
        <p:pic>
          <p:nvPicPr>
            <p:cNvPr id="38" name="Picture 37" descr="warp_linear4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06009" y="3721100"/>
              <a:ext cx="1097280" cy="730804"/>
            </a:xfrm>
            <a:prstGeom prst="rect">
              <a:avLst/>
            </a:prstGeom>
          </p:spPr>
        </p:pic>
        <p:pic>
          <p:nvPicPr>
            <p:cNvPr id="39" name="Picture 38" descr="warp_linear5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15412" y="3721100"/>
              <a:ext cx="1097280" cy="730804"/>
            </a:xfrm>
            <a:prstGeom prst="rect">
              <a:avLst/>
            </a:prstGeom>
          </p:spPr>
        </p:pic>
        <p:pic>
          <p:nvPicPr>
            <p:cNvPr id="47" name="Picture 46" descr="warp_linear6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24815" y="3721100"/>
              <a:ext cx="1097280" cy="730804"/>
            </a:xfrm>
            <a:prstGeom prst="rect">
              <a:avLst/>
            </a:prstGeom>
          </p:spPr>
        </p:pic>
        <p:pic>
          <p:nvPicPr>
            <p:cNvPr id="50" name="Picture 49" descr="warp_linear7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434218" y="3721100"/>
              <a:ext cx="1097280" cy="730804"/>
            </a:xfrm>
            <a:prstGeom prst="rect">
              <a:avLst/>
            </a:prstGeom>
          </p:spPr>
        </p:pic>
        <p:pic>
          <p:nvPicPr>
            <p:cNvPr id="55" name="Picture 54" descr="warp_linear8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643620" y="3721100"/>
              <a:ext cx="1097280" cy="730804"/>
            </a:xfrm>
            <a:prstGeom prst="rect">
              <a:avLst/>
            </a:prstGeom>
          </p:spPr>
        </p:pic>
      </p:grpSp>
      <p:pic>
        <p:nvPicPr>
          <p:cNvPr id="58" name="Picture 57" descr="panorama_color_RGB_Linear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2550" y="4738465"/>
            <a:ext cx="9747504" cy="184683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Efficient Color Correction is Needed </a:t>
            </a:r>
          </a:p>
        </p:txBody>
      </p:sp>
      <p:sp>
        <p:nvSpPr>
          <p:cNvPr id="4101" name="Rectangle 5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Avoid saturation problems</a:t>
            </a:r>
          </a:p>
          <a:p>
            <a:r>
              <a:rPr lang="en-US" smtClean="0"/>
              <a:t>Reduce color differences</a:t>
            </a:r>
            <a:endParaRPr lang="en-US" dirty="0" smtClean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DDFAA9-2F17-41D0-A2D2-9E8801A486C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6" name="Down Arrow 45"/>
          <p:cNvSpPr/>
          <p:nvPr/>
        </p:nvSpPr>
        <p:spPr bwMode="auto">
          <a:xfrm>
            <a:off x="4857750" y="4102100"/>
            <a:ext cx="330200" cy="210312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okia Sans Wide" pitchFamily="34" charset="0"/>
            </a:endParaRPr>
          </a:p>
        </p:txBody>
      </p:sp>
      <p:pic>
        <p:nvPicPr>
          <p:cNvPr id="58" name="Picture 57" descr="panorama_color_RGB_Line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50" y="2312766"/>
            <a:ext cx="9017000" cy="1708431"/>
          </a:xfrm>
          <a:prstGeom prst="rect">
            <a:avLst/>
          </a:prstGeom>
        </p:spPr>
      </p:pic>
      <p:pic>
        <p:nvPicPr>
          <p:cNvPr id="26" name="Picture 25" descr="Panorama_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421" y="4375528"/>
            <a:ext cx="9015984" cy="179094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noramaPainting_CVPR">
  <a:themeElements>
    <a:clrScheme name="NRC_Brand_Template_FINAL 1">
      <a:dk1>
        <a:srgbClr val="000000"/>
      </a:dk1>
      <a:lt1>
        <a:srgbClr val="FFFFFF"/>
      </a:lt1>
      <a:dk2>
        <a:srgbClr val="0033CC"/>
      </a:dk2>
      <a:lt2>
        <a:srgbClr val="808080"/>
      </a:lt2>
      <a:accent1>
        <a:srgbClr val="040477"/>
      </a:accent1>
      <a:accent2>
        <a:srgbClr val="AFD4F0"/>
      </a:accent2>
      <a:accent3>
        <a:srgbClr val="FFFFFF"/>
      </a:accent3>
      <a:accent4>
        <a:srgbClr val="000000"/>
      </a:accent4>
      <a:accent5>
        <a:srgbClr val="AAAABD"/>
      </a:accent5>
      <a:accent6>
        <a:srgbClr val="9EC0D9"/>
      </a:accent6>
      <a:hlink>
        <a:srgbClr val="44A51C"/>
      </a:hlink>
      <a:folHlink>
        <a:srgbClr val="F9F206"/>
      </a:folHlink>
    </a:clrScheme>
    <a:fontScheme name="NRC_Brand_Template_FINAL">
      <a:majorFont>
        <a:latin typeface="Nokia Large"/>
        <a:ea typeface=""/>
        <a:cs typeface=""/>
      </a:majorFont>
      <a:minorFont>
        <a:latin typeface="Nokia Sans Wi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  <a:spAutoFit/>
      </a:bodyPr>
      <a:lstStyle>
        <a:defPPr marL="0" marR="0" indent="0" algn="l" defTabSz="762000" rtl="0" eaLnBrk="0" fontAlgn="base" latinLnBrk="0" hangingPunct="0">
          <a:lnSpc>
            <a:spcPct val="100000"/>
          </a:lnSpc>
          <a:spcBef>
            <a:spcPct val="15000"/>
          </a:spcBef>
          <a:spcAft>
            <a:spcPct val="15000"/>
          </a:spcAft>
          <a:buClr>
            <a:schemeClr val="accent1"/>
          </a:buClr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Nokia Sans Wi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  <a:spAutoFit/>
      </a:bodyPr>
      <a:lstStyle>
        <a:defPPr marL="0" marR="0" indent="0" algn="l" defTabSz="762000" rtl="0" eaLnBrk="0" fontAlgn="base" latinLnBrk="0" hangingPunct="0">
          <a:lnSpc>
            <a:spcPct val="100000"/>
          </a:lnSpc>
          <a:spcBef>
            <a:spcPct val="15000"/>
          </a:spcBef>
          <a:spcAft>
            <a:spcPct val="15000"/>
          </a:spcAft>
          <a:buClr>
            <a:schemeClr val="accent1"/>
          </a:buClr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Nokia Sans Wide" pitchFamily="34" charset="0"/>
          </a:defRPr>
        </a:defPPr>
      </a:lstStyle>
    </a:lnDef>
  </a:objectDefaults>
  <a:extraClrSchemeLst>
    <a:extraClrScheme>
      <a:clrScheme name="NRC_Brand_Template_FINAL 1">
        <a:dk1>
          <a:srgbClr val="000000"/>
        </a:dk1>
        <a:lt1>
          <a:srgbClr val="FFFFFF"/>
        </a:lt1>
        <a:dk2>
          <a:srgbClr val="0033CC"/>
        </a:dk2>
        <a:lt2>
          <a:srgbClr val="808080"/>
        </a:lt2>
        <a:accent1>
          <a:srgbClr val="040477"/>
        </a:accent1>
        <a:accent2>
          <a:srgbClr val="AFD4F0"/>
        </a:accent2>
        <a:accent3>
          <a:srgbClr val="FFFFFF"/>
        </a:accent3>
        <a:accent4>
          <a:srgbClr val="000000"/>
        </a:accent4>
        <a:accent5>
          <a:srgbClr val="AAAABD"/>
        </a:accent5>
        <a:accent6>
          <a:srgbClr val="9EC0D9"/>
        </a:accent6>
        <a:hlink>
          <a:srgbClr val="44A51C"/>
        </a:hlink>
        <a:folHlink>
          <a:srgbClr val="F9F20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PanoramaPainting_CVPR.potx</Template>
  <TotalTime>9119</TotalTime>
  <Pages>15</Pages>
  <Words>644</Words>
  <Application>Microsoft Macintosh PowerPoint</Application>
  <PresentationFormat>A4 Paper (210x297 mm)</PresentationFormat>
  <Paragraphs>199</Paragraphs>
  <Slides>27</Slides>
  <Notes>27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PanoramaPainting_CVPR</vt:lpstr>
      <vt:lpstr>Equation</vt:lpstr>
      <vt:lpstr>Color Matching of Image Sequences with Combined Gamma and Linear Corrections</vt:lpstr>
      <vt:lpstr>Outline</vt:lpstr>
      <vt:lpstr>Introduction: Mobile Panorama System</vt:lpstr>
      <vt:lpstr>What is the Problem?</vt:lpstr>
      <vt:lpstr>Panorama Stitching without Color Correction</vt:lpstr>
      <vt:lpstr>Color Correction to Reduce Color Differences </vt:lpstr>
      <vt:lpstr>Related Work</vt:lpstr>
      <vt:lpstr>Color Correction using Linear Model</vt:lpstr>
      <vt:lpstr>Efficient Color Correction is Needed </vt:lpstr>
      <vt:lpstr>Color Matching with Gamma Correction</vt:lpstr>
      <vt:lpstr>Color Matching with Gamma Correction</vt:lpstr>
      <vt:lpstr>Color Mean Matching with Gamma Correction</vt:lpstr>
      <vt:lpstr>Color Mean Matching with Gamma Correction</vt:lpstr>
      <vt:lpstr>Combination of Gamma and Linear Correction</vt:lpstr>
      <vt:lpstr>Combination of Gamma and Linear Correction</vt:lpstr>
      <vt:lpstr>Comparison of the Results  </vt:lpstr>
      <vt:lpstr>Applications and Result Analysis</vt:lpstr>
      <vt:lpstr>Computation Time</vt:lpstr>
      <vt:lpstr>Color and Color Mean matching</vt:lpstr>
      <vt:lpstr>Gamma Correction in Different Color Spaces</vt:lpstr>
      <vt:lpstr>Different Color Correction</vt:lpstr>
      <vt:lpstr>Different Color Correction</vt:lpstr>
      <vt:lpstr>Image Sequences with Random Order</vt:lpstr>
      <vt:lpstr>More Examples</vt:lpstr>
      <vt:lpstr>Conclusions</vt:lpstr>
      <vt:lpstr>Thank You</vt:lpstr>
      <vt:lpstr>Slide 27</vt:lpstr>
    </vt:vector>
  </TitlesOfParts>
  <Manager/>
  <Company>Nokia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Image Stitching and Editing for Panorama Painting on Mobile Phones</dc:title>
  <dc:subject/>
  <dc:creator>Xiong Yingen</dc:creator>
  <cp:keywords/>
  <dc:description/>
  <cp:lastModifiedBy>Yingen Xiong</cp:lastModifiedBy>
  <cp:revision>858</cp:revision>
  <cp:lastPrinted>1998-09-04T08:04:32Z</cp:lastPrinted>
  <dcterms:created xsi:type="dcterms:W3CDTF">2010-11-01T22:51:04Z</dcterms:created>
  <dcterms:modified xsi:type="dcterms:W3CDTF">2010-11-01T22:52:38Z</dcterms:modified>
</cp:coreProperties>
</file>