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501" r:id="rId2"/>
    <p:sldId id="479" r:id="rId3"/>
    <p:sldId id="499" r:id="rId4"/>
    <p:sldId id="505" r:id="rId5"/>
    <p:sldId id="506" r:id="rId6"/>
    <p:sldId id="507" r:id="rId7"/>
    <p:sldId id="503" r:id="rId8"/>
    <p:sldId id="484" r:id="rId9"/>
    <p:sldId id="483" r:id="rId10"/>
    <p:sldId id="509" r:id="rId11"/>
    <p:sldId id="512" r:id="rId12"/>
    <p:sldId id="485" r:id="rId13"/>
    <p:sldId id="504" r:id="rId14"/>
    <p:sldId id="510" r:id="rId15"/>
    <p:sldId id="511" r:id="rId16"/>
    <p:sldId id="482" r:id="rId17"/>
    <p:sldId id="488" r:id="rId18"/>
    <p:sldId id="513" r:id="rId19"/>
    <p:sldId id="489" r:id="rId20"/>
    <p:sldId id="502" r:id="rId21"/>
    <p:sldId id="490" r:id="rId22"/>
    <p:sldId id="491" r:id="rId23"/>
    <p:sldId id="515" r:id="rId24"/>
    <p:sldId id="492" r:id="rId25"/>
    <p:sldId id="516" r:id="rId26"/>
    <p:sldId id="493" r:id="rId27"/>
    <p:sldId id="494" r:id="rId28"/>
    <p:sldId id="495" r:id="rId29"/>
    <p:sldId id="477" r:id="rId30"/>
    <p:sldId id="500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FF"/>
    <a:srgbClr val="FFFF66"/>
    <a:srgbClr val="FFFF99"/>
    <a:srgbClr val="006600"/>
    <a:srgbClr val="00FF00"/>
    <a:srgbClr val="FF3300"/>
    <a:srgbClr val="990033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80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1D5215-947E-D44C-862D-0A8C918194D8}" type="datetime1">
              <a:rPr lang="en-US"/>
              <a:pPr>
                <a:defRPr/>
              </a:pPr>
              <a:t>8/2/10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AF7F903-C831-2548-950A-4306B6DDD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90BE92E-851D-2247-820A-8FF31CA5F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C5769C-B742-0147-95B1-B6772D0F22EF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importance map has direct influence over the retargeting result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BE92E-851D-2247-820A-8FF31CA5FC1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BE92E-851D-2247-820A-8FF31CA5FC1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BE92E-851D-2247-820A-8FF31CA5FC1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</a:t>
            </a:r>
            <a:r>
              <a:rPr lang="en-US" baseline="0" dirty="0" smtClean="0"/>
              <a:t> of our</a:t>
            </a:r>
            <a:r>
              <a:rPr lang="en-US" dirty="0" smtClean="0"/>
              <a:t> contributions is to come up with a</a:t>
            </a:r>
            <a:r>
              <a:rPr lang="en-US" baseline="0" dirty="0" smtClean="0"/>
              <a:t> classification of retargeting methods. We’ll give an overview of representative techniques in each class, please refer to the paper for a complete review.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BE92E-851D-2247-820A-8FF31CA5FC1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BE92E-851D-2247-820A-8FF31CA5FC1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Depends on accurate</a:t>
            </a:r>
            <a:r>
              <a:rPr lang="en-US" baseline="0" dirty="0" smtClean="0"/>
              <a:t> segmentation and </a:t>
            </a:r>
            <a:r>
              <a:rPr lang="en-US" baseline="0" dirty="0" err="1" smtClean="0"/>
              <a:t>inpainting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BE92E-851D-2247-820A-8FF31CA5FC1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BE92E-851D-2247-820A-8FF31CA5FC1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BE92E-851D-2247-820A-8FF31CA5FC1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Goals</a:t>
            </a:r>
            <a:r>
              <a:rPr lang="en-US" baseline="0" dirty="0" smtClean="0"/>
              <a:t> for this presentation: introduce the image retargeting problem, present our classification of methods, and give an overview of representative techniques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BE92E-851D-2247-820A-8FF31CA5FC1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 adapts to change</a:t>
            </a:r>
            <a:r>
              <a:rPr lang="en-US" baseline="0" dirty="0" smtClean="0"/>
              <a:t> in size, but it would be nice if images do it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BE92E-851D-2247-820A-8FF31CA5FC1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Cropping</a:t>
            </a:r>
            <a:r>
              <a:rPr lang="en-US" baseline="0" dirty="0" smtClean="0"/>
              <a:t> and scaling often do not give satisfactory results, content-aware methods try to preserve important content while keeping an aesthetically pleasing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BE92E-851D-2247-820A-8FF31CA5FC1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majority of content-aware</a:t>
            </a:r>
            <a:r>
              <a:rPr lang="en-US" baseline="0" dirty="0" smtClean="0"/>
              <a:t> retargeting techniques follows a similar flow.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BE92E-851D-2247-820A-8FF31CA5FC1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Variability of natural</a:t>
            </a:r>
            <a:r>
              <a:rPr lang="en-US" baseline="0" dirty="0" smtClean="0"/>
              <a:t> scenes: landscapes, crowded scenes, faces, text, indoors, outdoors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BE92E-851D-2247-820A-8FF31CA5FC1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BE92E-851D-2247-820A-8FF31CA5FC1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Duplicate the</a:t>
            </a:r>
            <a:r>
              <a:rPr lang="en-US" baseline="0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BE92E-851D-2247-820A-8FF31CA5FC1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Bottom-up</a:t>
            </a:r>
            <a:r>
              <a:rPr lang="en-US" baseline="0" dirty="0" smtClean="0"/>
              <a:t> methods m</a:t>
            </a:r>
            <a:r>
              <a:rPr lang="en-US" dirty="0" smtClean="0"/>
              <a:t>imic how the human visual system directs attention</a:t>
            </a:r>
          </a:p>
          <a:p>
            <a:r>
              <a:rPr lang="en-US" baseline="0" dirty="0" smtClean="0"/>
              <a:t>Top-down use semantic information</a:t>
            </a:r>
          </a:p>
          <a:p>
            <a:r>
              <a:rPr lang="en-US" baseline="0" dirty="0" smtClean="0"/>
              <a:t>Techniques also may combine both</a:t>
            </a:r>
          </a:p>
          <a:p>
            <a:r>
              <a:rPr lang="en-US" baseline="0" dirty="0" smtClean="0"/>
              <a:t>Subjective problem, user interaction is unavoidable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BE92E-851D-2247-820A-8FF31CA5FC1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443B8-348F-DF46-B85D-8E73511D2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D606A-4A03-684C-8BD5-0C1035937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A92B8-B5C9-8A42-8CBB-DE480976D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Daniel Vaquero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733EB-937B-AA46-A050-3EC973BE6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4613"/>
            <a:ext cx="40386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4613"/>
            <a:ext cx="40386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A5D1B-A150-5740-A7BD-8EFACE63C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A00BD-C0B5-6645-85F9-C2BC974B6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5CB99-66E4-654E-9874-BA1B7DC42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C5681-3E29-FA47-9D38-66CC88BEB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1345B-87EA-7643-ACDD-351FBEB6B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A11AF-EA19-CC47-BAB5-CF51EAEE2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4613"/>
            <a:ext cx="822960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29" name="Picture 16" descr="logo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010275"/>
            <a:ext cx="4968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67700" y="6508750"/>
            <a:ext cx="838200" cy="34925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886200" y="6550223"/>
            <a:ext cx="1408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Daniel Vaquero</a:t>
            </a:r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/>
          <a:ea typeface="+mj-ea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Times New Roman" pitchFamily="18" charset="0"/>
          <a:ea typeface="ＭＳ Ｐゴシック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Times New Roman" pitchFamily="18" charset="0"/>
          <a:ea typeface="ＭＳ Ｐゴシック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Times New Roman" pitchFamily="18" charset="0"/>
          <a:ea typeface="ＭＳ Ｐゴシック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Times New Roman" pitchFamily="18" charset="0"/>
          <a:ea typeface="ＭＳ Ｐゴシック" pitchFamily="34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52400"/>
            <a:ext cx="7315200" cy="1905000"/>
          </a:xfrm>
        </p:spPr>
        <p:txBody>
          <a:bodyPr/>
          <a:lstStyle/>
          <a:p>
            <a:pPr eaLnBrk="1" hangingPunct="1"/>
            <a:r>
              <a:rPr lang="en-US" altLang="ko-KR" sz="3600" dirty="0" smtClean="0">
                <a:solidFill>
                  <a:srgbClr val="000066"/>
                </a:solidFill>
              </a:rPr>
              <a:t>A Survey of </a:t>
            </a:r>
            <a:br>
              <a:rPr lang="en-US" altLang="ko-KR" sz="3600" dirty="0" smtClean="0">
                <a:solidFill>
                  <a:srgbClr val="000066"/>
                </a:solidFill>
              </a:rPr>
            </a:br>
            <a:r>
              <a:rPr lang="en-US" altLang="ko-KR" sz="3600" dirty="0" smtClean="0">
                <a:solidFill>
                  <a:srgbClr val="000066"/>
                </a:solidFill>
              </a:rPr>
              <a:t>Image Retargeting Techniques</a:t>
            </a:r>
            <a:endParaRPr lang="en-US" sz="3600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057400"/>
            <a:ext cx="7467600" cy="1066800"/>
          </a:xfrm>
        </p:spPr>
        <p:txBody>
          <a:bodyPr/>
          <a:lstStyle/>
          <a:p>
            <a:pPr eaLnBrk="1" hangingPunct="1"/>
            <a:r>
              <a:rPr lang="en-US" sz="2800" dirty="0"/>
              <a:t>Daniel </a:t>
            </a:r>
            <a:r>
              <a:rPr lang="en-US" sz="2800" dirty="0" smtClean="0"/>
              <a:t>Vaquero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, Matthew Turk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, </a:t>
            </a:r>
          </a:p>
          <a:p>
            <a:pPr eaLnBrk="1" hangingPunct="1"/>
            <a:r>
              <a:rPr lang="en-US" sz="2800" dirty="0" smtClean="0"/>
              <a:t>Kari Pulli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, Marius Tico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, Natasha Gelfand</a:t>
            </a:r>
            <a:r>
              <a:rPr lang="en-US" sz="2800" baseline="30000" dirty="0" smtClean="0"/>
              <a:t>2</a:t>
            </a:r>
          </a:p>
          <a:p>
            <a:pPr eaLnBrk="1" hangingPunct="1"/>
            <a:endParaRPr lang="en-US" sz="28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800" baseline="30000" dirty="0" smtClean="0">
                <a:solidFill>
                  <a:srgbClr val="006600"/>
                </a:solidFill>
              </a:rPr>
              <a:t>1</a:t>
            </a:r>
            <a:r>
              <a:rPr lang="en-US" sz="2800" dirty="0" smtClean="0">
                <a:solidFill>
                  <a:srgbClr val="006600"/>
                </a:solidFill>
              </a:rPr>
              <a:t>University of California, Santa Barbara</a:t>
            </a:r>
          </a:p>
          <a:p>
            <a:pPr eaLnBrk="1" hangingPunct="1"/>
            <a:r>
              <a:rPr lang="en-US" sz="2800" baseline="30000" dirty="0" smtClean="0">
                <a:solidFill>
                  <a:srgbClr val="006600"/>
                </a:solidFill>
              </a:rPr>
              <a:t>2</a:t>
            </a:r>
            <a:r>
              <a:rPr lang="en-US" sz="2800" dirty="0" smtClean="0">
                <a:solidFill>
                  <a:srgbClr val="006600"/>
                </a:solidFill>
              </a:rPr>
              <a:t>Nokia Research Center, Palo Alto</a:t>
            </a:r>
          </a:p>
        </p:txBody>
      </p:sp>
      <p:pic>
        <p:nvPicPr>
          <p:cNvPr id="6" name="Picture 5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724400"/>
            <a:ext cx="11430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5486400"/>
            <a:ext cx="1524000" cy="63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Content-Aware Retargeting Flow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57200" y="3962400"/>
            <a:ext cx="1454131" cy="5334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819400" y="2819400"/>
            <a:ext cx="1454131" cy="1103086"/>
          </a:xfrm>
          <a:prstGeom prst="rect">
            <a:avLst/>
          </a:prstGeom>
          <a:solidFill>
            <a:srgbClr val="FF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Compute importance map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96213" y="4611914"/>
            <a:ext cx="775537" cy="83099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Target image size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1996213" y="3233057"/>
            <a:ext cx="775537" cy="27577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16200000" flipV="1">
            <a:off x="1819734" y="4047666"/>
            <a:ext cx="1106714" cy="21782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49" name="Rectangle 48"/>
          <p:cNvSpPr/>
          <p:nvPr/>
        </p:nvSpPr>
        <p:spPr>
          <a:xfrm>
            <a:off x="5126292" y="2819400"/>
            <a:ext cx="1454131" cy="1103086"/>
          </a:xfrm>
          <a:prstGeom prst="rect">
            <a:avLst/>
          </a:prstGeom>
          <a:solidFill>
            <a:srgbClr val="FF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Retargeting operation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4303105" y="3233057"/>
            <a:ext cx="775537" cy="27577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68692" y="4611914"/>
            <a:ext cx="1357189" cy="1103086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User interaction (optional)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rot="5400000" flipH="1" flipV="1">
            <a:off x="3203582" y="4266190"/>
            <a:ext cx="689429" cy="202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53" name="Right Arrow 52"/>
          <p:cNvSpPr/>
          <p:nvPr/>
        </p:nvSpPr>
        <p:spPr>
          <a:xfrm>
            <a:off x="6609998" y="3233057"/>
            <a:ext cx="775537" cy="27577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239000" y="4114800"/>
            <a:ext cx="1454131" cy="5334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 image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95302" y="4611914"/>
            <a:ext cx="1357189" cy="107721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Constraints (optional user interaction)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rot="5400000" flipH="1" flipV="1">
            <a:off x="5530192" y="4266190"/>
            <a:ext cx="689429" cy="202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819400"/>
            <a:ext cx="1831660" cy="12191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2819400"/>
            <a:ext cx="858591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1524000"/>
            <a:ext cx="1828800" cy="1216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Content-Aware Retargeting Flow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57200" y="3962400"/>
            <a:ext cx="1454131" cy="5334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819400" y="2819400"/>
            <a:ext cx="1454131" cy="1103086"/>
          </a:xfrm>
          <a:prstGeom prst="rect">
            <a:avLst/>
          </a:prstGeom>
          <a:solidFill>
            <a:srgbClr val="FFFFCC"/>
          </a:solidFill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Compute importance map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96213" y="4611914"/>
            <a:ext cx="775537" cy="83099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Target image size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1996213" y="3233057"/>
            <a:ext cx="775537" cy="27577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16200000" flipV="1">
            <a:off x="1819734" y="4047666"/>
            <a:ext cx="1106714" cy="21782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49" name="Rectangle 48"/>
          <p:cNvSpPr/>
          <p:nvPr/>
        </p:nvSpPr>
        <p:spPr>
          <a:xfrm>
            <a:off x="5126292" y="2819400"/>
            <a:ext cx="1454131" cy="1103086"/>
          </a:xfrm>
          <a:prstGeom prst="rect">
            <a:avLst/>
          </a:prstGeom>
          <a:solidFill>
            <a:srgbClr val="FF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Retargeting operation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4303105" y="3233057"/>
            <a:ext cx="775537" cy="27577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68692" y="4611914"/>
            <a:ext cx="1357189" cy="1103086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User interaction (optional)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rot="5400000" flipH="1" flipV="1">
            <a:off x="3203582" y="4266190"/>
            <a:ext cx="689429" cy="202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53" name="Right Arrow 52"/>
          <p:cNvSpPr/>
          <p:nvPr/>
        </p:nvSpPr>
        <p:spPr>
          <a:xfrm>
            <a:off x="6609998" y="3233057"/>
            <a:ext cx="775537" cy="27577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239000" y="4114800"/>
            <a:ext cx="1454131" cy="5334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 image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95302" y="4611914"/>
            <a:ext cx="1357189" cy="107721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Constraints (optional user interaction)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rot="5400000" flipH="1" flipV="1">
            <a:off x="5530192" y="4266190"/>
            <a:ext cx="689429" cy="202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819400"/>
            <a:ext cx="1831660" cy="12191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2819400"/>
            <a:ext cx="858591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1524000"/>
            <a:ext cx="1828800" cy="1216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Map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751387"/>
          </a:xfrm>
        </p:spPr>
        <p:txBody>
          <a:bodyPr/>
          <a:lstStyle/>
          <a:p>
            <a:r>
              <a:rPr lang="en-US" dirty="0" smtClean="0"/>
              <a:t>Assign a value in </a:t>
            </a:r>
            <a:r>
              <a:rPr lang="en-US" dirty="0" smtClean="0">
                <a:solidFill>
                  <a:srgbClr val="006600"/>
                </a:solidFill>
              </a:rPr>
              <a:t>[0,1] </a:t>
            </a:r>
            <a:r>
              <a:rPr lang="en-US" dirty="0" smtClean="0"/>
              <a:t>to every pixel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Bottom-up methods</a:t>
            </a:r>
          </a:p>
          <a:p>
            <a:pPr lvl="1"/>
            <a:r>
              <a:rPr lang="en-US" dirty="0" smtClean="0"/>
              <a:t>Low-level features (intensities, color, edge orientation)</a:t>
            </a:r>
          </a:p>
          <a:p>
            <a:r>
              <a:rPr lang="en-US" dirty="0" smtClean="0"/>
              <a:t>Top-down methods</a:t>
            </a:r>
          </a:p>
          <a:p>
            <a:pPr lvl="1"/>
            <a:r>
              <a:rPr lang="en-US" dirty="0" smtClean="0"/>
              <a:t>Semantic information (faces, text, structures, symmetries, etc.)</a:t>
            </a:r>
          </a:p>
          <a:p>
            <a:r>
              <a:rPr lang="en-US" dirty="0" smtClean="0"/>
              <a:t>Semi-automatic methods (user interaction)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76400"/>
            <a:ext cx="3251200" cy="24638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676400"/>
            <a:ext cx="3200400" cy="24384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6" name="Right Arrow 5"/>
          <p:cNvSpPr/>
          <p:nvPr/>
        </p:nvSpPr>
        <p:spPr bwMode="auto">
          <a:xfrm>
            <a:off x="4267200" y="2667000"/>
            <a:ext cx="609600" cy="48463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0600" y="4114800"/>
            <a:ext cx="3591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[</a:t>
            </a:r>
            <a:r>
              <a:rPr lang="en-US" sz="2000" dirty="0" err="1" smtClean="0">
                <a:solidFill>
                  <a:srgbClr val="800000"/>
                </a:solidFill>
              </a:rPr>
              <a:t>Goferman</a:t>
            </a:r>
            <a:r>
              <a:rPr lang="en-US" sz="2000" dirty="0" smtClean="0">
                <a:solidFill>
                  <a:srgbClr val="800000"/>
                </a:solidFill>
              </a:rPr>
              <a:t> et al., CVPR 2010]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Map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90800"/>
            <a:ext cx="3200400" cy="2131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066800"/>
            <a:ext cx="32004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3733800"/>
            <a:ext cx="3211455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1066800"/>
            <a:ext cx="2438400" cy="2180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3733800"/>
            <a:ext cx="2396197" cy="2133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1600" y="4724400"/>
            <a:ext cx="85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33800" y="3200400"/>
            <a:ext cx="2083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norm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00400" y="5867400"/>
            <a:ext cx="3315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context-aware saliency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257800" y="457200"/>
            <a:ext cx="3591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[</a:t>
            </a:r>
            <a:r>
              <a:rPr lang="en-US" sz="2000" dirty="0" err="1" smtClean="0">
                <a:solidFill>
                  <a:srgbClr val="800000"/>
                </a:solidFill>
              </a:rPr>
              <a:t>Goferman</a:t>
            </a:r>
            <a:r>
              <a:rPr lang="en-US" sz="2000" dirty="0" smtClean="0">
                <a:solidFill>
                  <a:srgbClr val="800000"/>
                </a:solidFill>
              </a:rPr>
              <a:t> et al., CVPR 2010]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15200" y="3200400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315200" y="5867400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Content-Aware Retargeting Flow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57200" y="3962400"/>
            <a:ext cx="1454131" cy="5334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819400" y="2819400"/>
            <a:ext cx="1454131" cy="1103086"/>
          </a:xfrm>
          <a:prstGeom prst="rect">
            <a:avLst/>
          </a:prstGeom>
          <a:solidFill>
            <a:srgbClr val="FF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Compute importance map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96213" y="4611914"/>
            <a:ext cx="775537" cy="83099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Target image size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1996213" y="3233057"/>
            <a:ext cx="775537" cy="27577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16200000" flipV="1">
            <a:off x="1819734" y="4047666"/>
            <a:ext cx="1106714" cy="21782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49" name="Rectangle 48"/>
          <p:cNvSpPr/>
          <p:nvPr/>
        </p:nvSpPr>
        <p:spPr>
          <a:xfrm>
            <a:off x="5126292" y="2819400"/>
            <a:ext cx="1454131" cy="1103086"/>
          </a:xfrm>
          <a:prstGeom prst="rect">
            <a:avLst/>
          </a:prstGeom>
          <a:solidFill>
            <a:srgbClr val="FF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Retargeting operation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4303105" y="3233057"/>
            <a:ext cx="775537" cy="27577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68692" y="4611914"/>
            <a:ext cx="1357189" cy="1103086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User interaction (optional)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rot="5400000" flipH="1" flipV="1">
            <a:off x="3203582" y="4266190"/>
            <a:ext cx="689429" cy="202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53" name="Right Arrow 52"/>
          <p:cNvSpPr/>
          <p:nvPr/>
        </p:nvSpPr>
        <p:spPr>
          <a:xfrm>
            <a:off x="6609998" y="3233057"/>
            <a:ext cx="775537" cy="27577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239000" y="4114800"/>
            <a:ext cx="1454131" cy="5334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 image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95302" y="4611914"/>
            <a:ext cx="1357189" cy="107721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Constraints (optional user interaction)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rot="5400000" flipH="1" flipV="1">
            <a:off x="5530192" y="4266190"/>
            <a:ext cx="689429" cy="202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819400"/>
            <a:ext cx="1831660" cy="12191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2819400"/>
            <a:ext cx="858591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1524000"/>
            <a:ext cx="1828800" cy="1216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Content-Aware Retargeting Flow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57200" y="3962400"/>
            <a:ext cx="1454131" cy="5334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819400" y="2819400"/>
            <a:ext cx="1454131" cy="1103086"/>
          </a:xfrm>
          <a:prstGeom prst="rect">
            <a:avLst/>
          </a:prstGeom>
          <a:solidFill>
            <a:srgbClr val="FF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Compute importance map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96213" y="4611914"/>
            <a:ext cx="775537" cy="83099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Target image size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1996213" y="3233057"/>
            <a:ext cx="775537" cy="27577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16200000" flipV="1">
            <a:off x="1819734" y="4047666"/>
            <a:ext cx="1106714" cy="21782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49" name="Rectangle 48"/>
          <p:cNvSpPr/>
          <p:nvPr/>
        </p:nvSpPr>
        <p:spPr>
          <a:xfrm>
            <a:off x="5105400" y="2819400"/>
            <a:ext cx="1454131" cy="1103086"/>
          </a:xfrm>
          <a:prstGeom prst="rect">
            <a:avLst/>
          </a:prstGeom>
          <a:solidFill>
            <a:srgbClr val="FFFFCC"/>
          </a:solidFill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Retargeting operation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4303105" y="3233057"/>
            <a:ext cx="775537" cy="27577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68692" y="4611914"/>
            <a:ext cx="1357189" cy="1103086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User interaction (optional)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rot="5400000" flipH="1" flipV="1">
            <a:off x="3203582" y="4266190"/>
            <a:ext cx="689429" cy="202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53" name="Right Arrow 52"/>
          <p:cNvSpPr/>
          <p:nvPr/>
        </p:nvSpPr>
        <p:spPr>
          <a:xfrm>
            <a:off x="6609998" y="3233057"/>
            <a:ext cx="775537" cy="27577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239000" y="4114800"/>
            <a:ext cx="1454131" cy="5334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 image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95302" y="4611914"/>
            <a:ext cx="1357189" cy="107721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Constraints (optional user interaction)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rot="5400000" flipH="1" flipV="1">
            <a:off x="5530192" y="4266190"/>
            <a:ext cx="689429" cy="202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819400"/>
            <a:ext cx="1831660" cy="12191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2819400"/>
            <a:ext cx="858591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1524000"/>
            <a:ext cx="1828800" cy="1216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Content-Aware Retargeting Operators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760787"/>
          </a:xfrm>
        </p:spPr>
        <p:txBody>
          <a:bodyPr/>
          <a:lstStyle/>
          <a:p>
            <a:r>
              <a:rPr lang="en-US" dirty="0" smtClean="0"/>
              <a:t>Automatic Cropping</a:t>
            </a:r>
          </a:p>
          <a:p>
            <a:r>
              <a:rPr lang="en-US" dirty="0" smtClean="0"/>
              <a:t>Scaling Variants</a:t>
            </a:r>
          </a:p>
          <a:p>
            <a:r>
              <a:rPr lang="en-US" dirty="0" smtClean="0"/>
              <a:t>Rapid Serial Visual Presentation (RSVP)</a:t>
            </a:r>
          </a:p>
          <a:p>
            <a:r>
              <a:rPr lang="en-US" dirty="0" smtClean="0"/>
              <a:t>Segmentation-Based</a:t>
            </a:r>
          </a:p>
          <a:p>
            <a:r>
              <a:rPr lang="en-US" dirty="0" smtClean="0"/>
              <a:t>Seam Carving</a:t>
            </a:r>
          </a:p>
          <a:p>
            <a:r>
              <a:rPr lang="en-US" dirty="0" smtClean="0"/>
              <a:t>Warping-Based</a:t>
            </a:r>
          </a:p>
          <a:p>
            <a:r>
              <a:rPr lang="en-US" dirty="0" smtClean="0"/>
              <a:t>Patch-Based</a:t>
            </a:r>
          </a:p>
          <a:p>
            <a:r>
              <a:rPr lang="en-US" dirty="0" smtClean="0"/>
              <a:t>Multi-Operator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219200"/>
            <a:ext cx="6494386" cy="46166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3300"/>
                </a:solidFill>
              </a:rPr>
              <a:t>Our contribution: classification of methods</a:t>
            </a:r>
            <a:endParaRPr lang="en-US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Cropping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47800"/>
            <a:ext cx="2133600" cy="1608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447800"/>
            <a:ext cx="2133600" cy="162016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1524000"/>
            <a:ext cx="1337310" cy="1440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3733800"/>
            <a:ext cx="1422400" cy="241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4267200"/>
            <a:ext cx="673100" cy="876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19800" y="381000"/>
            <a:ext cx="27747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[</a:t>
            </a:r>
            <a:r>
              <a:rPr lang="en-US" sz="2000" dirty="0" err="1" smtClean="0">
                <a:solidFill>
                  <a:srgbClr val="800000"/>
                </a:solidFill>
              </a:rPr>
              <a:t>Suh</a:t>
            </a:r>
            <a:r>
              <a:rPr lang="en-US" sz="2000" dirty="0" smtClean="0">
                <a:solidFill>
                  <a:srgbClr val="800000"/>
                </a:solidFill>
              </a:rPr>
              <a:t> et al., UIST 2003]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2971800"/>
            <a:ext cx="85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2971800"/>
            <a:ext cx="1980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saliency map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3200" y="2971800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3200" y="5105400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914400"/>
            <a:ext cx="8584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 the cropping window that maximizes a quality measure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3733800"/>
            <a:ext cx="1422400" cy="2413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47800" y="6096000"/>
            <a:ext cx="85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05200" y="6096000"/>
            <a:ext cx="2101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838200" y="1600200"/>
            <a:ext cx="1295400" cy="1447800"/>
          </a:xfrm>
          <a:prstGeom prst="rect">
            <a:avLst/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267200" y="4038600"/>
            <a:ext cx="457200" cy="457200"/>
          </a:xfrm>
          <a:prstGeom prst="rect">
            <a:avLst/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Cropping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Other representative quality measures:</a:t>
            </a:r>
          </a:p>
          <a:p>
            <a:r>
              <a:rPr lang="en-US" dirty="0" smtClean="0"/>
              <a:t>Aesthetic value </a:t>
            </a:r>
            <a:r>
              <a:rPr lang="en-US" sz="2000" dirty="0" smtClean="0">
                <a:solidFill>
                  <a:srgbClr val="800000"/>
                </a:solidFill>
              </a:rPr>
              <a:t>[</a:t>
            </a:r>
            <a:r>
              <a:rPr lang="en-US" sz="2000" dirty="0" err="1" smtClean="0">
                <a:solidFill>
                  <a:srgbClr val="800000"/>
                </a:solidFill>
              </a:rPr>
              <a:t>Nishiyama</a:t>
            </a:r>
            <a:r>
              <a:rPr lang="en-US" sz="2000" dirty="0" smtClean="0">
                <a:solidFill>
                  <a:srgbClr val="800000"/>
                </a:solidFill>
              </a:rPr>
              <a:t> et al., ACM Multimedia 2009]</a:t>
            </a:r>
          </a:p>
          <a:p>
            <a:r>
              <a:rPr lang="en-US" dirty="0" smtClean="0"/>
              <a:t>Gaze-based interaction </a:t>
            </a:r>
            <a:r>
              <a:rPr lang="en-US" sz="2000" dirty="0" smtClean="0">
                <a:solidFill>
                  <a:srgbClr val="800000"/>
                </a:solidFill>
              </a:rPr>
              <a:t>[</a:t>
            </a:r>
            <a:r>
              <a:rPr lang="en-US" sz="2000" dirty="0" err="1" smtClean="0">
                <a:solidFill>
                  <a:srgbClr val="800000"/>
                </a:solidFill>
              </a:rPr>
              <a:t>Santella</a:t>
            </a:r>
            <a:r>
              <a:rPr lang="en-US" sz="2000" dirty="0" smtClean="0">
                <a:solidFill>
                  <a:srgbClr val="800000"/>
                </a:solidFill>
              </a:rPr>
              <a:t> et al., CHI 2006]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Automatic cropping:</a:t>
            </a:r>
          </a:p>
          <a:p>
            <a:r>
              <a:rPr lang="en-US" dirty="0" smtClean="0"/>
              <a:t>Does not introduce artifacts</a:t>
            </a:r>
          </a:p>
          <a:p>
            <a:r>
              <a:rPr lang="en-US" dirty="0" smtClean="0"/>
              <a:t>Does not distort the original image</a:t>
            </a:r>
          </a:p>
          <a:p>
            <a:r>
              <a:rPr lang="en-US" dirty="0" smtClean="0"/>
              <a:t>Cannot retain all relevant content if important areas are scattered</a:t>
            </a:r>
          </a:p>
          <a:p>
            <a:r>
              <a:rPr lang="en-US" dirty="0" smtClean="0"/>
              <a:t>Can only eliminate unimportant content at the periphery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4613"/>
            <a:ext cx="3810000" cy="475138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Scaling:</a:t>
            </a:r>
          </a:p>
          <a:p>
            <a:r>
              <a:rPr lang="en-US" dirty="0" smtClean="0"/>
              <a:t>Generates </a:t>
            </a:r>
            <a:r>
              <a:rPr lang="en-US" dirty="0" err="1" smtClean="0"/>
              <a:t>blockiness</a:t>
            </a:r>
            <a:r>
              <a:rPr lang="en-US" dirty="0" smtClean="0"/>
              <a:t> and aliasing</a:t>
            </a:r>
          </a:p>
          <a:p>
            <a:r>
              <a:rPr lang="en-US" dirty="0" smtClean="0"/>
              <a:t>Key objects may become less visible or unrecognizable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Scaling variants try to</a:t>
            </a:r>
          </a:p>
          <a:p>
            <a:pPr>
              <a:buNone/>
            </a:pPr>
            <a:r>
              <a:rPr lang="en-US" dirty="0" smtClean="0"/>
              <a:t>preserve details:</a:t>
            </a:r>
          </a:p>
          <a:p>
            <a:r>
              <a:rPr lang="en-US" dirty="0" smtClean="0"/>
              <a:t>E.g., blurry and noisy thumbnails</a:t>
            </a:r>
          </a:p>
          <a:p>
            <a:pPr lvl="1"/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10200" y="457200"/>
            <a:ext cx="3387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[</a:t>
            </a:r>
            <a:r>
              <a:rPr lang="en-US" sz="2000" dirty="0" err="1" smtClean="0">
                <a:solidFill>
                  <a:srgbClr val="800000"/>
                </a:solidFill>
              </a:rPr>
              <a:t>Samadani</a:t>
            </a:r>
            <a:r>
              <a:rPr lang="en-US" sz="2000" dirty="0" smtClean="0">
                <a:solidFill>
                  <a:srgbClr val="800000"/>
                </a:solidFill>
              </a:rPr>
              <a:t> et al., ICIP 2007]</a:t>
            </a:r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33402"/>
          <a:stretch>
            <a:fillRect/>
          </a:stretch>
        </p:blipFill>
        <p:spPr>
          <a:xfrm>
            <a:off x="4495800" y="2209800"/>
            <a:ext cx="4178300" cy="3281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1371600"/>
            <a:ext cx="1382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standard </a:t>
            </a:r>
          </a:p>
          <a:p>
            <a:pPr algn="ctr"/>
            <a:r>
              <a:rPr lang="en-US" dirty="0" smtClean="0"/>
              <a:t>scaling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1371600"/>
            <a:ext cx="2118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preserving </a:t>
            </a:r>
          </a:p>
          <a:p>
            <a:pPr algn="ctr"/>
            <a:r>
              <a:rPr lang="en-US" dirty="0" smtClean="0"/>
              <a:t>blur and noise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our paper about?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4613"/>
            <a:ext cx="8229600" cy="560387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Literature Review</a:t>
            </a:r>
            <a:r>
              <a:rPr lang="en-US" dirty="0" smtClean="0"/>
              <a:t> of </a:t>
            </a:r>
            <a:r>
              <a:rPr lang="en-US" dirty="0" smtClean="0">
                <a:solidFill>
                  <a:srgbClr val="0000FF"/>
                </a:solidFill>
              </a:rPr>
              <a:t>Image Retargeting Operators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962400"/>
            <a:ext cx="3378200" cy="2248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191000"/>
            <a:ext cx="1234225" cy="1752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95400" y="2209800"/>
            <a:ext cx="6467937" cy="156966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Resize an </a:t>
            </a:r>
            <a:r>
              <a:rPr lang="en-US" dirty="0" smtClean="0">
                <a:solidFill>
                  <a:srgbClr val="FF3300"/>
                </a:solidFill>
              </a:rPr>
              <a:t>image</a:t>
            </a:r>
            <a:r>
              <a:rPr lang="en-US" dirty="0" smtClean="0"/>
              <a:t> of size </a:t>
            </a:r>
            <a:r>
              <a:rPr lang="en-US" dirty="0" err="1" smtClean="0">
                <a:solidFill>
                  <a:srgbClr val="008000"/>
                </a:solidFill>
              </a:rPr>
              <a:t>m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x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n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to </a:t>
            </a:r>
            <a:r>
              <a:rPr lang="en-US" dirty="0" err="1" smtClean="0">
                <a:solidFill>
                  <a:srgbClr val="008000"/>
                </a:solidFill>
              </a:rPr>
              <a:t>m</a:t>
            </a:r>
            <a:r>
              <a:rPr lang="en-US" dirty="0" smtClean="0">
                <a:solidFill>
                  <a:srgbClr val="008000"/>
                </a:solidFill>
              </a:rPr>
              <a:t>’ </a:t>
            </a:r>
            <a:r>
              <a:rPr lang="en-US" dirty="0" err="1" smtClean="0">
                <a:solidFill>
                  <a:srgbClr val="008000"/>
                </a:solidFill>
              </a:rPr>
              <a:t>x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n</a:t>
            </a:r>
            <a:r>
              <a:rPr lang="en-US" dirty="0" smtClean="0">
                <a:solidFill>
                  <a:srgbClr val="008000"/>
                </a:solidFill>
              </a:rPr>
              <a:t>’</a:t>
            </a:r>
            <a:r>
              <a:rPr lang="en-US" dirty="0" smtClean="0"/>
              <a:t>, while</a:t>
            </a:r>
          </a:p>
          <a:p>
            <a:pPr>
              <a:buFont typeface="Arial"/>
              <a:buChar char="•"/>
            </a:pPr>
            <a:r>
              <a:rPr lang="en-US" dirty="0" smtClean="0"/>
              <a:t> Preserving important </a:t>
            </a:r>
            <a:r>
              <a:rPr lang="en-US" i="1" dirty="0" smtClean="0">
                <a:solidFill>
                  <a:srgbClr val="3366FF"/>
                </a:solidFill>
              </a:rPr>
              <a:t>content</a:t>
            </a:r>
          </a:p>
          <a:p>
            <a:pPr>
              <a:buFont typeface="Arial"/>
              <a:buChar char="•"/>
            </a:pPr>
            <a:r>
              <a:rPr lang="en-US" dirty="0" smtClean="0"/>
              <a:t> Preserving important </a:t>
            </a:r>
            <a:r>
              <a:rPr lang="en-US" i="1" dirty="0" smtClean="0">
                <a:solidFill>
                  <a:srgbClr val="3366FF"/>
                </a:solidFill>
              </a:rPr>
              <a:t>structure</a:t>
            </a:r>
          </a:p>
          <a:p>
            <a:pPr>
              <a:buFont typeface="Arial"/>
              <a:buChar char="•"/>
            </a:pPr>
            <a:r>
              <a:rPr lang="en-US" dirty="0" smtClean="0"/>
              <a:t> Generating a result free of </a:t>
            </a:r>
            <a:r>
              <a:rPr lang="en-US" i="1" dirty="0" smtClean="0">
                <a:solidFill>
                  <a:srgbClr val="3366FF"/>
                </a:solidFill>
              </a:rPr>
              <a:t>visual artifacts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4572000" y="4800600"/>
            <a:ext cx="838200" cy="484632"/>
          </a:xfrm>
          <a:prstGeom prst="rightArrow">
            <a:avLst/>
          </a:prstGeom>
          <a:solidFill>
            <a:srgbClr val="FF33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4800600"/>
            <a:ext cx="441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8400" y="6172200"/>
            <a:ext cx="441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m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2600" y="48006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n</a:t>
            </a:r>
            <a:r>
              <a:rPr lang="en-US" dirty="0" smtClean="0">
                <a:solidFill>
                  <a:srgbClr val="008000"/>
                </a:solidFill>
              </a:rPr>
              <a:t>’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7000" y="5943600"/>
            <a:ext cx="49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m</a:t>
            </a:r>
            <a:r>
              <a:rPr lang="en-US" dirty="0" smtClean="0">
                <a:solidFill>
                  <a:srgbClr val="008000"/>
                </a:solidFill>
              </a:rPr>
              <a:t>’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 Serial Visual Presentation (RSVP)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286000"/>
            <a:ext cx="4997428" cy="2209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6800" y="914400"/>
            <a:ext cx="3948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[Liu et al., ACM Multimedia 2003]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344613"/>
            <a:ext cx="8229600" cy="4751387"/>
          </a:xfrm>
        </p:spPr>
        <p:txBody>
          <a:bodyPr/>
          <a:lstStyle/>
          <a:p>
            <a:r>
              <a:rPr lang="en-US" dirty="0" smtClean="0"/>
              <a:t>Trade space for time</a:t>
            </a:r>
          </a:p>
          <a:p>
            <a:r>
              <a:rPr lang="en-US" dirty="0" smtClean="0"/>
              <a:t>Generate an optimal path of pan and zoom operations</a:t>
            </a:r>
          </a:p>
        </p:txBody>
      </p:sp>
      <p:pic>
        <p:nvPicPr>
          <p:cNvPr id="11" name="Picture 3" descr="C:\Users\daniel\Desktop\dinosaur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0266" y="4648200"/>
            <a:ext cx="1320800" cy="17272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820266" y="4648200"/>
            <a:ext cx="1324051" cy="1741018"/>
          </a:xfrm>
          <a:prstGeom prst="rect">
            <a:avLst/>
          </a:prstGeom>
          <a:noFill/>
          <a:ln w="63500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C:\Users\daniel\Desktop\dinosaur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0986" y="4648200"/>
            <a:ext cx="1320800" cy="17272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770986" y="4648200"/>
            <a:ext cx="1324051" cy="1741018"/>
          </a:xfrm>
          <a:prstGeom prst="rect">
            <a:avLst/>
          </a:prstGeom>
          <a:noFill/>
          <a:ln w="63500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5" descr="C:\Users\daniel\Desktop\dinosaurs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1706" y="4648200"/>
            <a:ext cx="1320800" cy="17272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721706" y="4648200"/>
            <a:ext cx="1324051" cy="1741018"/>
          </a:xfrm>
          <a:prstGeom prst="rect">
            <a:avLst/>
          </a:prstGeom>
          <a:noFill/>
          <a:ln w="63500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6" descr="C:\Users\daniel\Desktop\dinosaurs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84212" y="4648200"/>
            <a:ext cx="1320800" cy="173736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7680961" y="4648200"/>
            <a:ext cx="1324051" cy="1741018"/>
          </a:xfrm>
          <a:prstGeom prst="rect">
            <a:avLst/>
          </a:prstGeom>
          <a:noFill/>
          <a:ln w="63500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3222346" y="5318760"/>
            <a:ext cx="487680" cy="4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173066" y="5318760"/>
            <a:ext cx="487680" cy="4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7123786" y="5318760"/>
            <a:ext cx="487680" cy="4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228600" y="4648200"/>
            <a:ext cx="1324051" cy="1741018"/>
            <a:chOff x="7086600" y="1447800"/>
            <a:chExt cx="1324051" cy="1741018"/>
          </a:xfrm>
        </p:grpSpPr>
        <p:sp>
          <p:nvSpPr>
            <p:cNvPr id="23" name="Rectangle 22"/>
            <p:cNvSpPr/>
            <p:nvPr/>
          </p:nvSpPr>
          <p:spPr>
            <a:xfrm>
              <a:off x="7086600" y="1447800"/>
              <a:ext cx="1324051" cy="1741018"/>
            </a:xfrm>
            <a:prstGeom prst="rect">
              <a:avLst/>
            </a:prstGeom>
            <a:solidFill>
              <a:schemeClr val="tx1"/>
            </a:solidFill>
            <a:ln w="63500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7" descr="C:\Users\daniel\Desktop\dinosaurs_letterbox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18299" y="2057400"/>
              <a:ext cx="1258214" cy="551679"/>
            </a:xfrm>
            <a:prstGeom prst="rect">
              <a:avLst/>
            </a:prstGeom>
            <a:noFill/>
          </p:spPr>
        </p:pic>
      </p:grpSp>
      <p:sp>
        <p:nvSpPr>
          <p:cNvPr id="25" name="TextBox 24"/>
          <p:cNvSpPr txBox="1"/>
          <p:nvPr/>
        </p:nvSpPr>
        <p:spPr>
          <a:xfrm>
            <a:off x="1219200" y="3124200"/>
            <a:ext cx="85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Segmentation-Based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15000" y="381000"/>
            <a:ext cx="30213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[</a:t>
            </a:r>
            <a:r>
              <a:rPr lang="en-US" sz="2000" dirty="0" err="1" smtClean="0">
                <a:solidFill>
                  <a:srgbClr val="800000"/>
                </a:solidFill>
              </a:rPr>
              <a:t>Setlur</a:t>
            </a:r>
            <a:r>
              <a:rPr lang="en-US" sz="2000" dirty="0" smtClean="0">
                <a:solidFill>
                  <a:srgbClr val="800000"/>
                </a:solidFill>
              </a:rPr>
              <a:t> et al., MUM 2005]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71600"/>
            <a:ext cx="233230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962400"/>
            <a:ext cx="2379990" cy="1752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3962400"/>
            <a:ext cx="2334545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1371600"/>
            <a:ext cx="2235200" cy="16764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1371600"/>
            <a:ext cx="2366010" cy="175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3962400"/>
            <a:ext cx="1575570" cy="1752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3962400"/>
            <a:ext cx="1524000" cy="1752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71600" y="3048000"/>
            <a:ext cx="85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81400" y="3048000"/>
            <a:ext cx="2032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77000" y="3048000"/>
            <a:ext cx="1980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saliency map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5800" y="5638800"/>
            <a:ext cx="2032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 cut-out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505200" y="5638800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inpainting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715000" y="5638800"/>
            <a:ext cx="1142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scaling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145737" y="5638800"/>
            <a:ext cx="199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paste objects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Seam Carving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48200" y="381000"/>
            <a:ext cx="435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[</a:t>
            </a:r>
            <a:r>
              <a:rPr lang="en-US" sz="2000" dirty="0" err="1" smtClean="0">
                <a:solidFill>
                  <a:srgbClr val="800000"/>
                </a:solidFill>
              </a:rPr>
              <a:t>Avidan</a:t>
            </a:r>
            <a:r>
              <a:rPr lang="en-US" sz="2000" dirty="0" smtClean="0">
                <a:solidFill>
                  <a:srgbClr val="800000"/>
                </a:solidFill>
              </a:rPr>
              <a:t> &amp; Shamir, SIGGRAPH 2007]</a:t>
            </a:r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0"/>
            <a:ext cx="3200400" cy="21366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124200"/>
            <a:ext cx="6121400" cy="3327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62400" y="1752600"/>
            <a:ext cx="85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53200" y="3886200"/>
            <a:ext cx="2014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seam carving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553200" y="5334000"/>
            <a:ext cx="1142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scaling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81600" y="1447800"/>
            <a:ext cx="3777747" cy="1200328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Seam</a:t>
            </a:r>
          </a:p>
          <a:p>
            <a:r>
              <a:rPr lang="en-US" dirty="0" smtClean="0"/>
              <a:t>8-connected path of pixels</a:t>
            </a:r>
          </a:p>
          <a:p>
            <a:r>
              <a:rPr lang="en-US" dirty="0" smtClean="0"/>
              <a:t>1 pixel per row (column)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Seam Carving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Produces impressive results when there are enough low-importance seams to be removed</a:t>
            </a:r>
          </a:p>
          <a:p>
            <a:r>
              <a:rPr lang="en-US" dirty="0" smtClean="0"/>
              <a:t>Creates distortion and artifacts when seams cut through important areas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Extensions:</a:t>
            </a:r>
          </a:p>
          <a:p>
            <a:r>
              <a:rPr lang="en-US" dirty="0" smtClean="0"/>
              <a:t>Forward energy criterion, graph cut formulation, extension to video </a:t>
            </a:r>
            <a:r>
              <a:rPr lang="en-US" sz="2000" dirty="0" smtClean="0">
                <a:solidFill>
                  <a:srgbClr val="800000"/>
                </a:solidFill>
              </a:rPr>
              <a:t>[Rubinstein et al., SIGGRAPH 2008]</a:t>
            </a:r>
          </a:p>
          <a:p>
            <a:r>
              <a:rPr lang="en-US" dirty="0" smtClean="0"/>
              <a:t>Importance diffusion </a:t>
            </a:r>
            <a:r>
              <a:rPr lang="en-US" sz="2000" dirty="0" smtClean="0">
                <a:solidFill>
                  <a:srgbClr val="800000"/>
                </a:solidFill>
              </a:rPr>
              <a:t>[Cho et al., ICIP 2009]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Warping-Based Methods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82134" y="0"/>
            <a:ext cx="4161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[</a:t>
            </a:r>
            <a:r>
              <a:rPr lang="en-US" sz="2000" dirty="0" err="1" smtClean="0">
                <a:solidFill>
                  <a:srgbClr val="800000"/>
                </a:solidFill>
              </a:rPr>
              <a:t>Guo</a:t>
            </a:r>
            <a:r>
              <a:rPr lang="en-US" sz="2000" dirty="0" smtClean="0">
                <a:solidFill>
                  <a:srgbClr val="800000"/>
                </a:solidFill>
              </a:rPr>
              <a:t> et al., IEEE Trans. MM 2009]</a:t>
            </a:r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66800"/>
            <a:ext cx="3436620" cy="236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66800"/>
            <a:ext cx="342900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038600"/>
            <a:ext cx="1844040" cy="18288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4038600"/>
            <a:ext cx="1828800" cy="1844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7400" y="3429000"/>
            <a:ext cx="85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3429000"/>
            <a:ext cx="2399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mesh + saliency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66800" y="5867400"/>
            <a:ext cx="1365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distorted</a:t>
            </a:r>
          </a:p>
          <a:p>
            <a:pPr algn="ctr"/>
            <a:r>
              <a:rPr lang="en-US" dirty="0" smtClean="0"/>
              <a:t>mesh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29000" y="5867400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57800" y="39624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</a:rPr>
              <a:t>The local distortion of important regions is constrained to be as small as possible, while other regions can distort more</a:t>
            </a:r>
            <a:endParaRPr lang="en-US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Warping-Based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4267200" cy="2514599"/>
          </a:xfrm>
        </p:spPr>
        <p:txBody>
          <a:bodyPr/>
          <a:lstStyle/>
          <a:p>
            <a:r>
              <a:rPr lang="en-US" dirty="0" smtClean="0"/>
              <a:t>Do not create discontinuity artifacts</a:t>
            </a:r>
          </a:p>
          <a:p>
            <a:r>
              <a:rPr lang="en-US" dirty="0" smtClean="0"/>
              <a:t>Can generate smearing artifacts</a:t>
            </a:r>
          </a:p>
          <a:p>
            <a:r>
              <a:rPr lang="en-US" dirty="0" smtClean="0"/>
              <a:t>Can change the relative proportions of objects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10668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dirty="0" smtClean="0"/>
              <a:t>Representative techniques:</a:t>
            </a:r>
          </a:p>
          <a:p>
            <a:pPr>
              <a:buFont typeface="Arial"/>
              <a:buChar char="•"/>
            </a:pPr>
            <a:r>
              <a:rPr lang="en-US" dirty="0" smtClean="0"/>
              <a:t> Fisheye-view warping</a:t>
            </a:r>
          </a:p>
          <a:p>
            <a:r>
              <a:rPr lang="en-US" sz="2000" dirty="0" smtClean="0">
                <a:solidFill>
                  <a:srgbClr val="990033"/>
                </a:solidFill>
              </a:rPr>
              <a:t>   [Liu &amp; </a:t>
            </a:r>
            <a:r>
              <a:rPr lang="en-US" sz="2000" dirty="0" err="1" smtClean="0">
                <a:solidFill>
                  <a:srgbClr val="990033"/>
                </a:solidFill>
              </a:rPr>
              <a:t>Gleicher</a:t>
            </a:r>
            <a:r>
              <a:rPr lang="en-US" sz="2000" dirty="0" smtClean="0">
                <a:solidFill>
                  <a:srgbClr val="990033"/>
                </a:solidFill>
              </a:rPr>
              <a:t>, UIST 2005]</a:t>
            </a:r>
          </a:p>
          <a:p>
            <a:pPr>
              <a:buFont typeface="Arial"/>
              <a:buChar char="•"/>
            </a:pPr>
            <a:r>
              <a:rPr lang="en-US" dirty="0" smtClean="0"/>
              <a:t> Constrained sparse linear</a:t>
            </a:r>
          </a:p>
          <a:p>
            <a:r>
              <a:rPr lang="en-US" dirty="0" smtClean="0"/>
              <a:t>  system of equations </a:t>
            </a:r>
          </a:p>
          <a:p>
            <a:r>
              <a:rPr lang="en-US" sz="2000" dirty="0" smtClean="0">
                <a:solidFill>
                  <a:srgbClr val="990033"/>
                </a:solidFill>
              </a:rPr>
              <a:t>   [Wolf et al., ICCV 2007]</a:t>
            </a:r>
          </a:p>
          <a:p>
            <a:pPr>
              <a:buFont typeface="Arial"/>
              <a:buChar char="•"/>
            </a:pPr>
            <a:r>
              <a:rPr lang="en-US" dirty="0" smtClean="0"/>
              <a:t> Mesh-based </a:t>
            </a:r>
          </a:p>
          <a:p>
            <a:r>
              <a:rPr lang="en-US" sz="2000" dirty="0" smtClean="0">
                <a:solidFill>
                  <a:srgbClr val="990033"/>
                </a:solidFill>
              </a:rPr>
              <a:t>   [Wang et al., SIGGRAPH ASIA 2008]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962400"/>
            <a:ext cx="8763000" cy="233505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 rot="5400000">
            <a:off x="3092450" y="2470150"/>
            <a:ext cx="2808287" cy="1588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Patch-Based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751387"/>
          </a:xfrm>
        </p:spPr>
        <p:txBody>
          <a:bodyPr/>
          <a:lstStyle/>
          <a:p>
            <a:r>
              <a:rPr lang="en-US" dirty="0" smtClean="0"/>
              <a:t>Retarget images through rearrangement of image patches, minimizing an input/output distance</a:t>
            </a:r>
          </a:p>
          <a:p>
            <a:r>
              <a:rPr lang="en-US" dirty="0" smtClean="0"/>
              <a:t>Techniques: </a:t>
            </a:r>
          </a:p>
          <a:p>
            <a:pPr lvl="1"/>
            <a:r>
              <a:rPr lang="en-US" dirty="0" smtClean="0"/>
              <a:t>Bidirectional similarity </a:t>
            </a:r>
            <a:r>
              <a:rPr lang="en-US" sz="1600" dirty="0" smtClean="0">
                <a:solidFill>
                  <a:srgbClr val="990033"/>
                </a:solidFill>
              </a:rPr>
              <a:t>[</a:t>
            </a:r>
            <a:r>
              <a:rPr lang="en-US" sz="1600" dirty="0" err="1" smtClean="0">
                <a:solidFill>
                  <a:srgbClr val="990033"/>
                </a:solidFill>
              </a:rPr>
              <a:t>Simakov</a:t>
            </a:r>
            <a:r>
              <a:rPr lang="en-US" sz="1600" dirty="0" smtClean="0">
                <a:solidFill>
                  <a:srgbClr val="990033"/>
                </a:solidFill>
              </a:rPr>
              <a:t> et al., CVPR 2008]</a:t>
            </a:r>
            <a:endParaRPr lang="en-US" dirty="0" smtClean="0"/>
          </a:p>
          <a:p>
            <a:pPr lvl="1"/>
            <a:r>
              <a:rPr lang="en-US" dirty="0" smtClean="0"/>
              <a:t>Patch transform </a:t>
            </a:r>
            <a:r>
              <a:rPr lang="en-US" sz="1600" dirty="0" smtClean="0">
                <a:solidFill>
                  <a:srgbClr val="990033"/>
                </a:solidFill>
              </a:rPr>
              <a:t>[Cho et al., CVPR 2008]</a:t>
            </a:r>
            <a:endParaRPr lang="en-US" dirty="0" smtClean="0"/>
          </a:p>
          <a:p>
            <a:pPr lvl="1"/>
            <a:r>
              <a:rPr lang="en-US" dirty="0" err="1" smtClean="0"/>
              <a:t>PatchMatch</a:t>
            </a:r>
            <a:r>
              <a:rPr lang="en-US" dirty="0" smtClean="0"/>
              <a:t> </a:t>
            </a:r>
            <a:r>
              <a:rPr lang="en-US" sz="1600" dirty="0" smtClean="0">
                <a:solidFill>
                  <a:srgbClr val="990033"/>
                </a:solidFill>
              </a:rPr>
              <a:t>[Barnes et al., SIGGRAPH 2009]</a:t>
            </a:r>
            <a:endParaRPr lang="en-US" dirty="0" smtClean="0"/>
          </a:p>
          <a:p>
            <a:pPr lvl="1"/>
            <a:r>
              <a:rPr lang="en-US" dirty="0" smtClean="0"/>
              <a:t>Shift-map </a:t>
            </a:r>
            <a:r>
              <a:rPr lang="en-US" sz="1600" dirty="0" smtClean="0">
                <a:solidFill>
                  <a:srgbClr val="990033"/>
                </a:solidFill>
              </a:rPr>
              <a:t>[</a:t>
            </a:r>
            <a:r>
              <a:rPr lang="en-US" sz="1600" dirty="0" err="1" smtClean="0">
                <a:solidFill>
                  <a:srgbClr val="990033"/>
                </a:solidFill>
              </a:rPr>
              <a:t>Pritch</a:t>
            </a:r>
            <a:r>
              <a:rPr lang="en-US" sz="1600" dirty="0" smtClean="0">
                <a:solidFill>
                  <a:srgbClr val="990033"/>
                </a:solidFill>
              </a:rPr>
              <a:t> et al., ICCV 2009]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657600"/>
            <a:ext cx="7010400" cy="26048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1600" y="5791200"/>
            <a:ext cx="29219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[Cho et al., CVPR 2008]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6172200"/>
            <a:ext cx="85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6172200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Multi-Operator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724400" cy="177958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Find a sequence of operators</a:t>
            </a:r>
          </a:p>
          <a:p>
            <a:pPr>
              <a:buNone/>
            </a:pPr>
            <a:r>
              <a:rPr lang="en-US" dirty="0" smtClean="0"/>
              <a:t>that minimizes a distance</a:t>
            </a:r>
          </a:p>
          <a:p>
            <a:pPr>
              <a:buNone/>
            </a:pPr>
            <a:r>
              <a:rPr lang="en-US" dirty="0" smtClean="0"/>
              <a:t>measure between the input </a:t>
            </a:r>
          </a:p>
          <a:p>
            <a:pPr>
              <a:buNone/>
            </a:pPr>
            <a:r>
              <a:rPr lang="en-US" dirty="0" smtClean="0"/>
              <a:t>and the output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914400"/>
            <a:ext cx="3319887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733800"/>
            <a:ext cx="1562011" cy="2212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733800"/>
            <a:ext cx="1558343" cy="2212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3733800"/>
            <a:ext cx="1558343" cy="2212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3200" y="3047999"/>
            <a:ext cx="85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5867400"/>
            <a:ext cx="1365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cropping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71800" y="5867400"/>
            <a:ext cx="1142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caling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5867400"/>
            <a:ext cx="2014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eam carving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400" y="5867400"/>
            <a:ext cx="2083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ulti-operator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733800"/>
            <a:ext cx="1558343" cy="22128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76800" y="2286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[Rubinstein et al., SIGGRAPH 2009]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and 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Classification of image retargeting operators</a:t>
            </a:r>
          </a:p>
          <a:p>
            <a:r>
              <a:rPr lang="en-US" dirty="0" smtClean="0"/>
              <a:t>Operators have advantages and disadvantages</a:t>
            </a:r>
          </a:p>
          <a:p>
            <a:r>
              <a:rPr lang="en-US" dirty="0" smtClean="0"/>
              <a:t>Current trend: combination of operators</a:t>
            </a:r>
          </a:p>
          <a:p>
            <a:r>
              <a:rPr lang="en-US" dirty="0" smtClean="0"/>
              <a:t>Evaluation is qualitative,…</a:t>
            </a:r>
          </a:p>
          <a:p>
            <a:pPr lvl="1"/>
            <a:r>
              <a:rPr lang="en-US" dirty="0" smtClean="0"/>
              <a:t>There is a need for a standard dataset</a:t>
            </a:r>
          </a:p>
          <a:p>
            <a:r>
              <a:rPr lang="en-US" dirty="0" smtClean="0"/>
              <a:t>…often subjective,…</a:t>
            </a:r>
          </a:p>
          <a:p>
            <a:pPr lvl="1"/>
            <a:r>
              <a:rPr lang="en-US" dirty="0" smtClean="0"/>
              <a:t>Perceptual measures would be relevant</a:t>
            </a:r>
          </a:p>
          <a:p>
            <a:pPr lvl="1"/>
            <a:r>
              <a:rPr lang="en-US" dirty="0" smtClean="0"/>
              <a:t>Interactive techniques are appropriate in some applications</a:t>
            </a:r>
          </a:p>
          <a:p>
            <a:r>
              <a:rPr lang="en-US" dirty="0" smtClean="0"/>
              <a:t>…and depends on the application at hand</a:t>
            </a:r>
          </a:p>
          <a:p>
            <a:pPr lvl="1"/>
            <a:r>
              <a:rPr lang="en-US" dirty="0" smtClean="0"/>
              <a:t>Domain-specific retargeting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62200" y="4724400"/>
            <a:ext cx="45720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dirty="0" smtClean="0"/>
              <a:t>Daniel Vaquero</a:t>
            </a:r>
          </a:p>
          <a:p>
            <a:pPr marL="342900" indent="-342900" algn="ctr" eaLnBrk="1" hangingPunct="1">
              <a:spcBef>
                <a:spcPct val="20000"/>
              </a:spcBef>
            </a:pPr>
            <a:r>
              <a:rPr lang="en-US" b="1" dirty="0" err="1" smtClean="0">
                <a:solidFill>
                  <a:srgbClr val="A50021"/>
                </a:solidFill>
                <a:latin typeface="Courier New" charset="0"/>
              </a:rPr>
              <a:t>www.cs.ucsb.edu/~daniel</a:t>
            </a:r>
            <a:endParaRPr lang="en-US" b="1" dirty="0" smtClean="0">
              <a:solidFill>
                <a:srgbClr val="A50021"/>
              </a:solidFill>
              <a:latin typeface="Courier New" charset="0"/>
            </a:endParaRPr>
          </a:p>
          <a:p>
            <a:pPr marL="342900" indent="-342900" algn="ctr" eaLnBrk="1" hangingPunct="1">
              <a:spcBef>
                <a:spcPct val="20000"/>
              </a:spcBef>
            </a:pPr>
            <a:r>
              <a:rPr lang="en-US" b="1" dirty="0" err="1" smtClean="0">
                <a:solidFill>
                  <a:srgbClr val="A50021"/>
                </a:solidFill>
                <a:latin typeface="Courier New" charset="0"/>
              </a:rPr>
              <a:t>ilab.cs.ucsb.edu</a:t>
            </a:r>
            <a:endParaRPr lang="en-US" b="1" dirty="0">
              <a:solidFill>
                <a:srgbClr val="A50021"/>
              </a:solidFill>
              <a:latin typeface="Courier New" charset="0"/>
            </a:endParaRPr>
          </a:p>
        </p:txBody>
      </p:sp>
      <p:pic>
        <p:nvPicPr>
          <p:cNvPr id="8" name="Picture 7" descr="aerial-campus-poi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066800"/>
            <a:ext cx="5410200" cy="360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14800" cy="533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Display on Different Devices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19200"/>
            <a:ext cx="2816362" cy="2825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295400"/>
            <a:ext cx="3276600" cy="2241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4343400"/>
            <a:ext cx="1743253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3886200"/>
            <a:ext cx="2286000" cy="22860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96000" y="4114800"/>
            <a:ext cx="2362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Differences in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Aspect Ratio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Straightforward Resizing Operators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71600"/>
            <a:ext cx="6858000" cy="5004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95400"/>
            <a:ext cx="8229600" cy="4839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381000"/>
            <a:ext cx="3879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Dynamic Document Layout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295400"/>
            <a:ext cx="5793306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7772400" cy="52018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304800"/>
            <a:ext cx="4512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Thumbnails for Image Browsing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95800" y="381000"/>
            <a:ext cx="422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Improving Photo Composition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0600" y="762000"/>
            <a:ext cx="3592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[Liu et al., </a:t>
            </a:r>
            <a:r>
              <a:rPr lang="en-US" sz="2000" dirty="0" err="1" smtClean="0">
                <a:solidFill>
                  <a:srgbClr val="800000"/>
                </a:solidFill>
              </a:rPr>
              <a:t>Eurographics</a:t>
            </a:r>
            <a:r>
              <a:rPr lang="en-US" sz="2000" dirty="0" smtClean="0">
                <a:solidFill>
                  <a:srgbClr val="800000"/>
                </a:solidFill>
              </a:rPr>
              <a:t> 2010]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4114800" y="2286000"/>
            <a:ext cx="838200" cy="48463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4114800" y="4800600"/>
            <a:ext cx="838200" cy="48463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86200"/>
            <a:ext cx="3657600" cy="21613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886200"/>
            <a:ext cx="3657600" cy="21558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95400"/>
            <a:ext cx="3200400" cy="23982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1295400"/>
            <a:ext cx="3191597" cy="2395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Content-Aware Image Retargeting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3505200" cy="2333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810000"/>
            <a:ext cx="1642056" cy="2331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3810000"/>
            <a:ext cx="1642056" cy="2331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3810000"/>
            <a:ext cx="1642056" cy="23317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7400" y="3276600"/>
            <a:ext cx="85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6096000"/>
            <a:ext cx="1365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cropping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71800" y="6096000"/>
            <a:ext cx="1142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48200" y="6096000"/>
            <a:ext cx="2135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content-aware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81600" y="12192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Preserve important</a:t>
            </a:r>
          </a:p>
          <a:p>
            <a:r>
              <a:rPr lang="en-US" dirty="0" smtClean="0"/>
              <a:t>content while keeping an aesthetically</a:t>
            </a:r>
          </a:p>
          <a:p>
            <a:r>
              <a:rPr lang="en-US" dirty="0" smtClean="0"/>
              <a:t>pleasing image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Content-Aware Retargeting Flow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57200" y="3962400"/>
            <a:ext cx="1454131" cy="5334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819400" y="2819400"/>
            <a:ext cx="1454131" cy="1103086"/>
          </a:xfrm>
          <a:prstGeom prst="rect">
            <a:avLst/>
          </a:prstGeom>
          <a:solidFill>
            <a:srgbClr val="FF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Compute importance map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96213" y="4611914"/>
            <a:ext cx="775537" cy="83099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Target image size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2057400" y="3200400"/>
            <a:ext cx="775537" cy="27577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16200000" flipV="1">
            <a:off x="1819734" y="4047666"/>
            <a:ext cx="1106714" cy="21782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49" name="Rectangle 48"/>
          <p:cNvSpPr/>
          <p:nvPr/>
        </p:nvSpPr>
        <p:spPr>
          <a:xfrm>
            <a:off x="5126292" y="2819400"/>
            <a:ext cx="1454131" cy="1103086"/>
          </a:xfrm>
          <a:prstGeom prst="rect">
            <a:avLst/>
          </a:prstGeom>
          <a:solidFill>
            <a:srgbClr val="FF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Retargeting operation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4303105" y="3233057"/>
            <a:ext cx="775537" cy="27577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68692" y="4611914"/>
            <a:ext cx="1357189" cy="1103086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User interaction (optional)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rot="5400000" flipH="1" flipV="1">
            <a:off x="3203582" y="4266190"/>
            <a:ext cx="689429" cy="202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53" name="Right Arrow 52"/>
          <p:cNvSpPr/>
          <p:nvPr/>
        </p:nvSpPr>
        <p:spPr>
          <a:xfrm>
            <a:off x="6609998" y="3233057"/>
            <a:ext cx="775537" cy="27577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239000" y="4114800"/>
            <a:ext cx="1454131" cy="5334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 image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95302" y="4611914"/>
            <a:ext cx="1357189" cy="107721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Constraints (optional user interaction)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rot="5400000" flipH="1" flipV="1">
            <a:off x="5530192" y="4266190"/>
            <a:ext cx="689429" cy="202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819400"/>
            <a:ext cx="1831660" cy="12191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2819400"/>
            <a:ext cx="858591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1524000"/>
            <a:ext cx="1828800" cy="1216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751387"/>
          </a:xfrm>
        </p:spPr>
        <p:txBody>
          <a:bodyPr/>
          <a:lstStyle/>
          <a:p>
            <a:r>
              <a:rPr lang="en-US" dirty="0" smtClean="0"/>
              <a:t>How to determine what is</a:t>
            </a:r>
            <a:r>
              <a:rPr lang="en-US" dirty="0" smtClean="0">
                <a:solidFill>
                  <a:srgbClr val="FF0000"/>
                </a:solidFill>
              </a:rPr>
              <a:t> important</a:t>
            </a:r>
            <a:r>
              <a:rPr lang="en-US" dirty="0" smtClean="0"/>
              <a:t>?</a:t>
            </a:r>
          </a:p>
          <a:p>
            <a:r>
              <a:rPr lang="en-US" dirty="0" smtClean="0"/>
              <a:t>Variability of natural scenes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Computational complexity</a:t>
            </a:r>
          </a:p>
          <a:p>
            <a:pPr lvl="1"/>
            <a:r>
              <a:rPr lang="en-US" dirty="0" smtClean="0"/>
              <a:t>Some applications require real-time retargeting, but content-aware methods often involve solving complex optimization problems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81200"/>
            <a:ext cx="2358639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352800"/>
            <a:ext cx="2514600" cy="1885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905000"/>
            <a:ext cx="22860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2971800"/>
            <a:ext cx="1786828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1447800"/>
            <a:ext cx="2286000" cy="1522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9404</TotalTime>
  <Words>1207</Words>
  <Application>Microsoft Macintosh PowerPoint</Application>
  <PresentationFormat>On-screen Show (4:3)</PresentationFormat>
  <Paragraphs>270</Paragraphs>
  <Slides>30</Slides>
  <Notes>17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Blank Presentation</vt:lpstr>
      <vt:lpstr>A Survey of  Image Retargeting Techniques</vt:lpstr>
      <vt:lpstr>What is our paper about?</vt:lpstr>
      <vt:lpstr>Applications</vt:lpstr>
      <vt:lpstr>Applications</vt:lpstr>
      <vt:lpstr>Applications</vt:lpstr>
      <vt:lpstr>Applications</vt:lpstr>
      <vt:lpstr>Content-Aware Image Retargeting</vt:lpstr>
      <vt:lpstr>Content-Aware Retargeting Flow</vt:lpstr>
      <vt:lpstr>Challenges</vt:lpstr>
      <vt:lpstr>Content-Aware Retargeting Flow</vt:lpstr>
      <vt:lpstr>Content-Aware Retargeting Flow</vt:lpstr>
      <vt:lpstr>Importance Map Estimation</vt:lpstr>
      <vt:lpstr>Importance Map</vt:lpstr>
      <vt:lpstr>Content-Aware Retargeting Flow</vt:lpstr>
      <vt:lpstr>Content-Aware Retargeting Flow</vt:lpstr>
      <vt:lpstr>Content-Aware Retargeting Operators</vt:lpstr>
      <vt:lpstr>Automatic Cropping</vt:lpstr>
      <vt:lpstr>Automatic Cropping</vt:lpstr>
      <vt:lpstr>Scaling Variants</vt:lpstr>
      <vt:lpstr>Rapid Serial Visual Presentation (RSVP)</vt:lpstr>
      <vt:lpstr>Segmentation-Based</vt:lpstr>
      <vt:lpstr>Seam Carving</vt:lpstr>
      <vt:lpstr>Seam Carving</vt:lpstr>
      <vt:lpstr>Warping-Based Methods</vt:lpstr>
      <vt:lpstr>Warping-Based Methods</vt:lpstr>
      <vt:lpstr>Patch-Based Methods</vt:lpstr>
      <vt:lpstr>Multi-Operator Methods</vt:lpstr>
      <vt:lpstr>Discussion and Future Directions</vt:lpstr>
      <vt:lpstr>Thank you!</vt:lpstr>
      <vt:lpstr>Straightforward Resizing Operators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Multiflash Imaging and Applications - CS/ECE 181B UCSB Spring 2007</dc:title>
  <dc:creator>Daniel Vaquero</dc:creator>
  <cp:lastModifiedBy>Daniel Vaquero</cp:lastModifiedBy>
  <cp:revision>231</cp:revision>
  <dcterms:created xsi:type="dcterms:W3CDTF">2010-08-03T04:28:17Z</dcterms:created>
  <dcterms:modified xsi:type="dcterms:W3CDTF">2010-08-03T06:14:13Z</dcterms:modified>
</cp:coreProperties>
</file>