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1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4"/>
    <p:sldMasterId id="2147483903" r:id="rId5"/>
  </p:sldMasterIdLst>
  <p:notesMasterIdLst>
    <p:notesMasterId r:id="rId33"/>
  </p:notesMasterIdLst>
  <p:handoutMasterIdLst>
    <p:handoutMasterId r:id="rId34"/>
  </p:handoutMasterIdLst>
  <p:sldIdLst>
    <p:sldId id="256" r:id="rId6"/>
    <p:sldId id="284" r:id="rId7"/>
    <p:sldId id="283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x="10972800" cy="61722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00CEA"/>
    <a:srgbClr val="8D0CEA"/>
    <a:srgbClr val="9B0CEA"/>
    <a:srgbClr val="808080"/>
    <a:srgbClr val="B3B3B3"/>
    <a:srgbClr val="76B900"/>
    <a:srgbClr val="606060"/>
    <a:srgbClr val="FF99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1" autoAdjust="0"/>
    <p:restoredTop sz="77871" autoAdjust="0"/>
  </p:normalViewPr>
  <p:slideViewPr>
    <p:cSldViewPr snapToGrid="0">
      <p:cViewPr varScale="1">
        <p:scale>
          <a:sx n="127" d="100"/>
          <a:sy n="127" d="100"/>
        </p:scale>
        <p:origin x="-1240" y="-104"/>
      </p:cViewPr>
      <p:guideLst>
        <p:guide orient="horz" pos="1316"/>
        <p:guide orient="horz" pos="3050"/>
        <p:guide orient="horz" pos="3189"/>
        <p:guide pos="5455"/>
      </p:guideLst>
    </p:cSldViewPr>
  </p:slideViewPr>
  <p:outlineViewPr>
    <p:cViewPr>
      <p:scale>
        <a:sx n="33" d="100"/>
        <a:sy n="33" d="100"/>
      </p:scale>
      <p:origin x="0" y="62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222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434520" y="8767094"/>
            <a:ext cx="1083012" cy="200064"/>
            <a:chOff x="8775700" y="3552825"/>
            <a:chExt cx="5156200" cy="952500"/>
          </a:xfrm>
        </p:grpSpPr>
        <p:sp>
          <p:nvSpPr>
            <p:cNvPr id="5" name="Freeform 4"/>
            <p:cNvSpPr>
              <a:spLocks noEditPoints="1"/>
            </p:cNvSpPr>
            <p:nvPr/>
          </p:nvSpPr>
          <p:spPr bwMode="auto">
            <a:xfrm>
              <a:off x="13817600" y="4265613"/>
              <a:ext cx="114300" cy="111125"/>
            </a:xfrm>
            <a:custGeom>
              <a:avLst/>
              <a:gdLst>
                <a:gd name="T0" fmla="*/ 59 w 144"/>
                <a:gd name="T1" fmla="*/ 63 h 139"/>
                <a:gd name="T2" fmla="*/ 79 w 144"/>
                <a:gd name="T3" fmla="*/ 63 h 139"/>
                <a:gd name="T4" fmla="*/ 85 w 144"/>
                <a:gd name="T5" fmla="*/ 61 h 139"/>
                <a:gd name="T6" fmla="*/ 87 w 144"/>
                <a:gd name="T7" fmla="*/ 53 h 139"/>
                <a:gd name="T8" fmla="*/ 83 w 144"/>
                <a:gd name="T9" fmla="*/ 47 h 139"/>
                <a:gd name="T10" fmla="*/ 75 w 144"/>
                <a:gd name="T11" fmla="*/ 45 h 139"/>
                <a:gd name="T12" fmla="*/ 59 w 144"/>
                <a:gd name="T13" fmla="*/ 45 h 139"/>
                <a:gd name="T14" fmla="*/ 73 w 144"/>
                <a:gd name="T15" fmla="*/ 33 h 139"/>
                <a:gd name="T16" fmla="*/ 101 w 144"/>
                <a:gd name="T17" fmla="*/ 41 h 139"/>
                <a:gd name="T18" fmla="*/ 103 w 144"/>
                <a:gd name="T19" fmla="*/ 61 h 139"/>
                <a:gd name="T20" fmla="*/ 99 w 144"/>
                <a:gd name="T21" fmla="*/ 68 h 139"/>
                <a:gd name="T22" fmla="*/ 91 w 144"/>
                <a:gd name="T23" fmla="*/ 74 h 139"/>
                <a:gd name="T24" fmla="*/ 105 w 144"/>
                <a:gd name="T25" fmla="*/ 106 h 139"/>
                <a:gd name="T26" fmla="*/ 67 w 144"/>
                <a:gd name="T27" fmla="*/ 76 h 139"/>
                <a:gd name="T28" fmla="*/ 59 w 144"/>
                <a:gd name="T29" fmla="*/ 106 h 139"/>
                <a:gd name="T30" fmla="*/ 44 w 144"/>
                <a:gd name="T31" fmla="*/ 33 h 139"/>
                <a:gd name="T32" fmla="*/ 51 w 144"/>
                <a:gd name="T33" fmla="*/ 21 h 139"/>
                <a:gd name="T34" fmla="*/ 24 w 144"/>
                <a:gd name="T35" fmla="*/ 49 h 139"/>
                <a:gd name="T36" fmla="*/ 24 w 144"/>
                <a:gd name="T37" fmla="*/ 92 h 139"/>
                <a:gd name="T38" fmla="*/ 51 w 144"/>
                <a:gd name="T39" fmla="*/ 120 h 139"/>
                <a:gd name="T40" fmla="*/ 71 w 144"/>
                <a:gd name="T41" fmla="*/ 124 h 139"/>
                <a:gd name="T42" fmla="*/ 109 w 144"/>
                <a:gd name="T43" fmla="*/ 108 h 139"/>
                <a:gd name="T44" fmla="*/ 122 w 144"/>
                <a:gd name="T45" fmla="*/ 70 h 139"/>
                <a:gd name="T46" fmla="*/ 109 w 144"/>
                <a:gd name="T47" fmla="*/ 31 h 139"/>
                <a:gd name="T48" fmla="*/ 71 w 144"/>
                <a:gd name="T49" fmla="*/ 17 h 139"/>
                <a:gd name="T50" fmla="*/ 95 w 144"/>
                <a:gd name="T51" fmla="*/ 3 h 139"/>
                <a:gd name="T52" fmla="*/ 130 w 144"/>
                <a:gd name="T53" fmla="*/ 27 h 139"/>
                <a:gd name="T54" fmla="*/ 144 w 144"/>
                <a:gd name="T55" fmla="*/ 70 h 139"/>
                <a:gd name="T56" fmla="*/ 130 w 144"/>
                <a:gd name="T57" fmla="*/ 114 h 139"/>
                <a:gd name="T58" fmla="*/ 95 w 144"/>
                <a:gd name="T59" fmla="*/ 135 h 139"/>
                <a:gd name="T60" fmla="*/ 50 w 144"/>
                <a:gd name="T61" fmla="*/ 135 h 139"/>
                <a:gd name="T62" fmla="*/ 14 w 144"/>
                <a:gd name="T63" fmla="*/ 114 h 139"/>
                <a:gd name="T64" fmla="*/ 0 w 144"/>
                <a:gd name="T65" fmla="*/ 70 h 139"/>
                <a:gd name="T66" fmla="*/ 14 w 144"/>
                <a:gd name="T67" fmla="*/ 27 h 139"/>
                <a:gd name="T68" fmla="*/ 50 w 144"/>
                <a:gd name="T69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139">
                  <a:moveTo>
                    <a:pt x="59" y="45"/>
                  </a:moveTo>
                  <a:lnTo>
                    <a:pt x="59" y="63"/>
                  </a:lnTo>
                  <a:lnTo>
                    <a:pt x="75" y="63"/>
                  </a:lnTo>
                  <a:lnTo>
                    <a:pt x="79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7" y="57"/>
                  </a:lnTo>
                  <a:lnTo>
                    <a:pt x="87" y="53"/>
                  </a:lnTo>
                  <a:lnTo>
                    <a:pt x="85" y="49"/>
                  </a:lnTo>
                  <a:lnTo>
                    <a:pt x="83" y="47"/>
                  </a:lnTo>
                  <a:lnTo>
                    <a:pt x="79" y="45"/>
                  </a:lnTo>
                  <a:lnTo>
                    <a:pt x="75" y="45"/>
                  </a:lnTo>
                  <a:lnTo>
                    <a:pt x="71" y="45"/>
                  </a:lnTo>
                  <a:lnTo>
                    <a:pt x="59" y="45"/>
                  </a:lnTo>
                  <a:close/>
                  <a:moveTo>
                    <a:pt x="44" y="33"/>
                  </a:moveTo>
                  <a:lnTo>
                    <a:pt x="73" y="33"/>
                  </a:lnTo>
                  <a:lnTo>
                    <a:pt x="89" y="35"/>
                  </a:lnTo>
                  <a:lnTo>
                    <a:pt x="101" y="41"/>
                  </a:lnTo>
                  <a:lnTo>
                    <a:pt x="105" y="55"/>
                  </a:lnTo>
                  <a:lnTo>
                    <a:pt x="103" y="61"/>
                  </a:lnTo>
                  <a:lnTo>
                    <a:pt x="101" y="67"/>
                  </a:lnTo>
                  <a:lnTo>
                    <a:pt x="99" y="68"/>
                  </a:lnTo>
                  <a:lnTo>
                    <a:pt x="95" y="72"/>
                  </a:lnTo>
                  <a:lnTo>
                    <a:pt x="91" y="74"/>
                  </a:lnTo>
                  <a:lnTo>
                    <a:pt x="85" y="74"/>
                  </a:lnTo>
                  <a:lnTo>
                    <a:pt x="105" y="106"/>
                  </a:lnTo>
                  <a:lnTo>
                    <a:pt x="85" y="106"/>
                  </a:lnTo>
                  <a:lnTo>
                    <a:pt x="67" y="76"/>
                  </a:lnTo>
                  <a:lnTo>
                    <a:pt x="59" y="76"/>
                  </a:lnTo>
                  <a:lnTo>
                    <a:pt x="59" y="106"/>
                  </a:lnTo>
                  <a:lnTo>
                    <a:pt x="44" y="106"/>
                  </a:lnTo>
                  <a:lnTo>
                    <a:pt x="44" y="33"/>
                  </a:lnTo>
                  <a:close/>
                  <a:moveTo>
                    <a:pt x="71" y="17"/>
                  </a:moveTo>
                  <a:lnTo>
                    <a:pt x="51" y="21"/>
                  </a:lnTo>
                  <a:lnTo>
                    <a:pt x="36" y="31"/>
                  </a:lnTo>
                  <a:lnTo>
                    <a:pt x="24" y="49"/>
                  </a:lnTo>
                  <a:lnTo>
                    <a:pt x="20" y="70"/>
                  </a:lnTo>
                  <a:lnTo>
                    <a:pt x="24" y="92"/>
                  </a:lnTo>
                  <a:lnTo>
                    <a:pt x="36" y="108"/>
                  </a:lnTo>
                  <a:lnTo>
                    <a:pt x="51" y="120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91" y="120"/>
                  </a:lnTo>
                  <a:lnTo>
                    <a:pt x="109" y="108"/>
                  </a:lnTo>
                  <a:lnTo>
                    <a:pt x="118" y="92"/>
                  </a:lnTo>
                  <a:lnTo>
                    <a:pt x="122" y="70"/>
                  </a:lnTo>
                  <a:lnTo>
                    <a:pt x="118" y="49"/>
                  </a:lnTo>
                  <a:lnTo>
                    <a:pt x="109" y="31"/>
                  </a:lnTo>
                  <a:lnTo>
                    <a:pt x="91" y="21"/>
                  </a:lnTo>
                  <a:lnTo>
                    <a:pt x="71" y="17"/>
                  </a:lnTo>
                  <a:close/>
                  <a:moveTo>
                    <a:pt x="71" y="0"/>
                  </a:moveTo>
                  <a:lnTo>
                    <a:pt x="95" y="3"/>
                  </a:lnTo>
                  <a:lnTo>
                    <a:pt x="114" y="11"/>
                  </a:lnTo>
                  <a:lnTo>
                    <a:pt x="130" y="27"/>
                  </a:lnTo>
                  <a:lnTo>
                    <a:pt x="140" y="45"/>
                  </a:lnTo>
                  <a:lnTo>
                    <a:pt x="144" y="70"/>
                  </a:lnTo>
                  <a:lnTo>
                    <a:pt x="140" y="94"/>
                  </a:lnTo>
                  <a:lnTo>
                    <a:pt x="130" y="114"/>
                  </a:lnTo>
                  <a:lnTo>
                    <a:pt x="114" y="128"/>
                  </a:lnTo>
                  <a:lnTo>
                    <a:pt x="95" y="135"/>
                  </a:lnTo>
                  <a:lnTo>
                    <a:pt x="71" y="139"/>
                  </a:lnTo>
                  <a:lnTo>
                    <a:pt x="50" y="135"/>
                  </a:lnTo>
                  <a:lnTo>
                    <a:pt x="30" y="128"/>
                  </a:lnTo>
                  <a:lnTo>
                    <a:pt x="14" y="114"/>
                  </a:lnTo>
                  <a:lnTo>
                    <a:pt x="4" y="94"/>
                  </a:lnTo>
                  <a:lnTo>
                    <a:pt x="0" y="70"/>
                  </a:lnTo>
                  <a:lnTo>
                    <a:pt x="4" y="45"/>
                  </a:lnTo>
                  <a:lnTo>
                    <a:pt x="14" y="27"/>
                  </a:lnTo>
                  <a:lnTo>
                    <a:pt x="30" y="11"/>
                  </a:lnTo>
                  <a:lnTo>
                    <a:pt x="50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10447338" y="3732213"/>
              <a:ext cx="3333750" cy="625475"/>
            </a:xfrm>
            <a:custGeom>
              <a:avLst/>
              <a:gdLst>
                <a:gd name="T0" fmla="*/ 2325 w 4200"/>
                <a:gd name="T1" fmla="*/ 618 h 788"/>
                <a:gd name="T2" fmla="*/ 2465 w 4200"/>
                <a:gd name="T3" fmla="*/ 616 h 788"/>
                <a:gd name="T4" fmla="*/ 2540 w 4200"/>
                <a:gd name="T5" fmla="*/ 597 h 788"/>
                <a:gd name="T6" fmla="*/ 2599 w 4200"/>
                <a:gd name="T7" fmla="*/ 555 h 788"/>
                <a:gd name="T8" fmla="*/ 2635 w 4200"/>
                <a:gd name="T9" fmla="*/ 488 h 788"/>
                <a:gd name="T10" fmla="*/ 2648 w 4200"/>
                <a:gd name="T11" fmla="*/ 396 h 788"/>
                <a:gd name="T12" fmla="*/ 2635 w 4200"/>
                <a:gd name="T13" fmla="*/ 301 h 788"/>
                <a:gd name="T14" fmla="*/ 2599 w 4200"/>
                <a:gd name="T15" fmla="*/ 236 h 788"/>
                <a:gd name="T16" fmla="*/ 2540 w 4200"/>
                <a:gd name="T17" fmla="*/ 193 h 788"/>
                <a:gd name="T18" fmla="*/ 2465 w 4200"/>
                <a:gd name="T19" fmla="*/ 173 h 788"/>
                <a:gd name="T20" fmla="*/ 2325 w 4200"/>
                <a:gd name="T21" fmla="*/ 171 h 788"/>
                <a:gd name="T22" fmla="*/ 3597 w 4200"/>
                <a:gd name="T23" fmla="*/ 512 h 788"/>
                <a:gd name="T24" fmla="*/ 3735 w 4200"/>
                <a:gd name="T25" fmla="*/ 143 h 788"/>
                <a:gd name="T26" fmla="*/ 4200 w 4200"/>
                <a:gd name="T27" fmla="*/ 786 h 788"/>
                <a:gd name="T28" fmla="*/ 3916 w 4200"/>
                <a:gd name="T29" fmla="*/ 648 h 788"/>
                <a:gd name="T30" fmla="*/ 3501 w 4200"/>
                <a:gd name="T31" fmla="*/ 786 h 788"/>
                <a:gd name="T32" fmla="*/ 3592 w 4200"/>
                <a:gd name="T33" fmla="*/ 0 h 788"/>
                <a:gd name="T34" fmla="*/ 2969 w 4200"/>
                <a:gd name="T35" fmla="*/ 0 h 788"/>
                <a:gd name="T36" fmla="*/ 3190 w 4200"/>
                <a:gd name="T37" fmla="*/ 788 h 788"/>
                <a:gd name="T38" fmla="*/ 2969 w 4200"/>
                <a:gd name="T39" fmla="*/ 0 h 788"/>
                <a:gd name="T40" fmla="*/ 2416 w 4200"/>
                <a:gd name="T41" fmla="*/ 0 h 788"/>
                <a:gd name="T42" fmla="*/ 2554 w 4200"/>
                <a:gd name="T43" fmla="*/ 7 h 788"/>
                <a:gd name="T44" fmla="*/ 2666 w 4200"/>
                <a:gd name="T45" fmla="*/ 33 h 788"/>
                <a:gd name="T46" fmla="*/ 2757 w 4200"/>
                <a:gd name="T47" fmla="*/ 90 h 788"/>
                <a:gd name="T48" fmla="*/ 2818 w 4200"/>
                <a:gd name="T49" fmla="*/ 173 h 788"/>
                <a:gd name="T50" fmla="*/ 2853 w 4200"/>
                <a:gd name="T51" fmla="*/ 277 h 788"/>
                <a:gd name="T52" fmla="*/ 2865 w 4200"/>
                <a:gd name="T53" fmla="*/ 402 h 788"/>
                <a:gd name="T54" fmla="*/ 2855 w 4200"/>
                <a:gd name="T55" fmla="*/ 518 h 788"/>
                <a:gd name="T56" fmla="*/ 2828 w 4200"/>
                <a:gd name="T57" fmla="*/ 614 h 788"/>
                <a:gd name="T58" fmla="*/ 2786 w 4200"/>
                <a:gd name="T59" fmla="*/ 683 h 788"/>
                <a:gd name="T60" fmla="*/ 2735 w 4200"/>
                <a:gd name="T61" fmla="*/ 731 h 788"/>
                <a:gd name="T62" fmla="*/ 2672 w 4200"/>
                <a:gd name="T63" fmla="*/ 762 h 788"/>
                <a:gd name="T64" fmla="*/ 2585 w 4200"/>
                <a:gd name="T65" fmla="*/ 780 h 788"/>
                <a:gd name="T66" fmla="*/ 2465 w 4200"/>
                <a:gd name="T67" fmla="*/ 788 h 788"/>
                <a:gd name="T68" fmla="*/ 2105 w 4200"/>
                <a:gd name="T69" fmla="*/ 0 h 788"/>
                <a:gd name="T70" fmla="*/ 1063 w 4200"/>
                <a:gd name="T71" fmla="*/ 0 h 788"/>
                <a:gd name="T72" fmla="*/ 1428 w 4200"/>
                <a:gd name="T73" fmla="*/ 0 h 788"/>
                <a:gd name="T74" fmla="*/ 1398 w 4200"/>
                <a:gd name="T75" fmla="*/ 788 h 788"/>
                <a:gd name="T76" fmla="*/ 825 w 4200"/>
                <a:gd name="T77" fmla="*/ 0 h 788"/>
                <a:gd name="T78" fmla="*/ 1969 w 4200"/>
                <a:gd name="T79" fmla="*/ 0 h 788"/>
                <a:gd name="T80" fmla="*/ 1747 w 4200"/>
                <a:gd name="T81" fmla="*/ 788 h 788"/>
                <a:gd name="T82" fmla="*/ 0 w 4200"/>
                <a:gd name="T83" fmla="*/ 0 h 788"/>
                <a:gd name="T84" fmla="*/ 441 w 4200"/>
                <a:gd name="T85" fmla="*/ 0 h 788"/>
                <a:gd name="T86" fmla="*/ 522 w 4200"/>
                <a:gd name="T87" fmla="*/ 7 h 788"/>
                <a:gd name="T88" fmla="*/ 599 w 4200"/>
                <a:gd name="T89" fmla="*/ 25 h 788"/>
                <a:gd name="T90" fmla="*/ 667 w 4200"/>
                <a:gd name="T91" fmla="*/ 59 h 788"/>
                <a:gd name="T92" fmla="*/ 725 w 4200"/>
                <a:gd name="T93" fmla="*/ 112 h 788"/>
                <a:gd name="T94" fmla="*/ 766 w 4200"/>
                <a:gd name="T95" fmla="*/ 187 h 788"/>
                <a:gd name="T96" fmla="*/ 788 w 4200"/>
                <a:gd name="T97" fmla="*/ 289 h 788"/>
                <a:gd name="T98" fmla="*/ 790 w 4200"/>
                <a:gd name="T99" fmla="*/ 788 h 788"/>
                <a:gd name="T100" fmla="*/ 573 w 4200"/>
                <a:gd name="T101" fmla="*/ 427 h 788"/>
                <a:gd name="T102" fmla="*/ 567 w 4200"/>
                <a:gd name="T103" fmla="*/ 317 h 788"/>
                <a:gd name="T104" fmla="*/ 543 w 4200"/>
                <a:gd name="T105" fmla="*/ 244 h 788"/>
                <a:gd name="T106" fmla="*/ 500 w 4200"/>
                <a:gd name="T107" fmla="*/ 201 h 788"/>
                <a:gd name="T108" fmla="*/ 439 w 4200"/>
                <a:gd name="T109" fmla="*/ 179 h 788"/>
                <a:gd name="T110" fmla="*/ 224 w 4200"/>
                <a:gd name="T111" fmla="*/ 175 h 788"/>
                <a:gd name="T112" fmla="*/ 0 w 4200"/>
                <a:gd name="T113" fmla="*/ 78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00" h="788">
                  <a:moveTo>
                    <a:pt x="2325" y="171"/>
                  </a:moveTo>
                  <a:lnTo>
                    <a:pt x="2325" y="618"/>
                  </a:lnTo>
                  <a:lnTo>
                    <a:pt x="2420" y="618"/>
                  </a:lnTo>
                  <a:lnTo>
                    <a:pt x="2465" y="616"/>
                  </a:lnTo>
                  <a:lnTo>
                    <a:pt x="2505" y="608"/>
                  </a:lnTo>
                  <a:lnTo>
                    <a:pt x="2540" y="597"/>
                  </a:lnTo>
                  <a:lnTo>
                    <a:pt x="2572" y="579"/>
                  </a:lnTo>
                  <a:lnTo>
                    <a:pt x="2599" y="555"/>
                  </a:lnTo>
                  <a:lnTo>
                    <a:pt x="2619" y="526"/>
                  </a:lnTo>
                  <a:lnTo>
                    <a:pt x="2635" y="488"/>
                  </a:lnTo>
                  <a:lnTo>
                    <a:pt x="2644" y="445"/>
                  </a:lnTo>
                  <a:lnTo>
                    <a:pt x="2648" y="396"/>
                  </a:lnTo>
                  <a:lnTo>
                    <a:pt x="2644" y="344"/>
                  </a:lnTo>
                  <a:lnTo>
                    <a:pt x="2635" y="301"/>
                  </a:lnTo>
                  <a:lnTo>
                    <a:pt x="2619" y="266"/>
                  </a:lnTo>
                  <a:lnTo>
                    <a:pt x="2599" y="236"/>
                  </a:lnTo>
                  <a:lnTo>
                    <a:pt x="2572" y="212"/>
                  </a:lnTo>
                  <a:lnTo>
                    <a:pt x="2540" y="193"/>
                  </a:lnTo>
                  <a:lnTo>
                    <a:pt x="2505" y="181"/>
                  </a:lnTo>
                  <a:lnTo>
                    <a:pt x="2465" y="173"/>
                  </a:lnTo>
                  <a:lnTo>
                    <a:pt x="2420" y="171"/>
                  </a:lnTo>
                  <a:lnTo>
                    <a:pt x="2325" y="171"/>
                  </a:lnTo>
                  <a:close/>
                  <a:moveTo>
                    <a:pt x="3735" y="143"/>
                  </a:moveTo>
                  <a:lnTo>
                    <a:pt x="3597" y="512"/>
                  </a:lnTo>
                  <a:lnTo>
                    <a:pt x="3869" y="512"/>
                  </a:lnTo>
                  <a:lnTo>
                    <a:pt x="3735" y="143"/>
                  </a:lnTo>
                  <a:close/>
                  <a:moveTo>
                    <a:pt x="3887" y="0"/>
                  </a:moveTo>
                  <a:lnTo>
                    <a:pt x="4200" y="786"/>
                  </a:lnTo>
                  <a:lnTo>
                    <a:pt x="3962" y="786"/>
                  </a:lnTo>
                  <a:lnTo>
                    <a:pt x="3916" y="648"/>
                  </a:lnTo>
                  <a:lnTo>
                    <a:pt x="3548" y="648"/>
                  </a:lnTo>
                  <a:lnTo>
                    <a:pt x="3501" y="786"/>
                  </a:lnTo>
                  <a:lnTo>
                    <a:pt x="3280" y="786"/>
                  </a:lnTo>
                  <a:lnTo>
                    <a:pt x="3592" y="0"/>
                  </a:lnTo>
                  <a:lnTo>
                    <a:pt x="3887" y="0"/>
                  </a:lnTo>
                  <a:close/>
                  <a:moveTo>
                    <a:pt x="2969" y="0"/>
                  </a:moveTo>
                  <a:lnTo>
                    <a:pt x="3190" y="0"/>
                  </a:lnTo>
                  <a:lnTo>
                    <a:pt x="3190" y="788"/>
                  </a:lnTo>
                  <a:lnTo>
                    <a:pt x="2969" y="788"/>
                  </a:lnTo>
                  <a:lnTo>
                    <a:pt x="2969" y="0"/>
                  </a:lnTo>
                  <a:close/>
                  <a:moveTo>
                    <a:pt x="2105" y="0"/>
                  </a:moveTo>
                  <a:lnTo>
                    <a:pt x="2416" y="0"/>
                  </a:lnTo>
                  <a:lnTo>
                    <a:pt x="2489" y="2"/>
                  </a:lnTo>
                  <a:lnTo>
                    <a:pt x="2554" y="7"/>
                  </a:lnTo>
                  <a:lnTo>
                    <a:pt x="2613" y="17"/>
                  </a:lnTo>
                  <a:lnTo>
                    <a:pt x="2666" y="33"/>
                  </a:lnTo>
                  <a:lnTo>
                    <a:pt x="2713" y="57"/>
                  </a:lnTo>
                  <a:lnTo>
                    <a:pt x="2757" y="90"/>
                  </a:lnTo>
                  <a:lnTo>
                    <a:pt x="2794" y="132"/>
                  </a:lnTo>
                  <a:lnTo>
                    <a:pt x="2818" y="173"/>
                  </a:lnTo>
                  <a:lnTo>
                    <a:pt x="2839" y="222"/>
                  </a:lnTo>
                  <a:lnTo>
                    <a:pt x="2853" y="277"/>
                  </a:lnTo>
                  <a:lnTo>
                    <a:pt x="2863" y="337"/>
                  </a:lnTo>
                  <a:lnTo>
                    <a:pt x="2865" y="402"/>
                  </a:lnTo>
                  <a:lnTo>
                    <a:pt x="2863" y="461"/>
                  </a:lnTo>
                  <a:lnTo>
                    <a:pt x="2855" y="518"/>
                  </a:lnTo>
                  <a:lnTo>
                    <a:pt x="2843" y="569"/>
                  </a:lnTo>
                  <a:lnTo>
                    <a:pt x="2828" y="614"/>
                  </a:lnTo>
                  <a:lnTo>
                    <a:pt x="2810" y="654"/>
                  </a:lnTo>
                  <a:lnTo>
                    <a:pt x="2786" y="683"/>
                  </a:lnTo>
                  <a:lnTo>
                    <a:pt x="2761" y="709"/>
                  </a:lnTo>
                  <a:lnTo>
                    <a:pt x="2735" y="731"/>
                  </a:lnTo>
                  <a:lnTo>
                    <a:pt x="2705" y="748"/>
                  </a:lnTo>
                  <a:lnTo>
                    <a:pt x="2672" y="762"/>
                  </a:lnTo>
                  <a:lnTo>
                    <a:pt x="2633" y="772"/>
                  </a:lnTo>
                  <a:lnTo>
                    <a:pt x="2585" y="780"/>
                  </a:lnTo>
                  <a:lnTo>
                    <a:pt x="2530" y="786"/>
                  </a:lnTo>
                  <a:lnTo>
                    <a:pt x="2465" y="788"/>
                  </a:lnTo>
                  <a:lnTo>
                    <a:pt x="2105" y="788"/>
                  </a:lnTo>
                  <a:lnTo>
                    <a:pt x="2105" y="0"/>
                  </a:lnTo>
                  <a:close/>
                  <a:moveTo>
                    <a:pt x="825" y="0"/>
                  </a:moveTo>
                  <a:lnTo>
                    <a:pt x="1063" y="0"/>
                  </a:lnTo>
                  <a:lnTo>
                    <a:pt x="1240" y="624"/>
                  </a:lnTo>
                  <a:lnTo>
                    <a:pt x="1428" y="0"/>
                  </a:lnTo>
                  <a:lnTo>
                    <a:pt x="1654" y="0"/>
                  </a:lnTo>
                  <a:lnTo>
                    <a:pt x="1398" y="788"/>
                  </a:lnTo>
                  <a:lnTo>
                    <a:pt x="1077" y="788"/>
                  </a:lnTo>
                  <a:lnTo>
                    <a:pt x="825" y="0"/>
                  </a:lnTo>
                  <a:close/>
                  <a:moveTo>
                    <a:pt x="1747" y="0"/>
                  </a:moveTo>
                  <a:lnTo>
                    <a:pt x="1969" y="0"/>
                  </a:lnTo>
                  <a:lnTo>
                    <a:pt x="1969" y="788"/>
                  </a:lnTo>
                  <a:lnTo>
                    <a:pt x="1747" y="788"/>
                  </a:lnTo>
                  <a:lnTo>
                    <a:pt x="1747" y="0"/>
                  </a:lnTo>
                  <a:close/>
                  <a:moveTo>
                    <a:pt x="0" y="0"/>
                  </a:moveTo>
                  <a:lnTo>
                    <a:pt x="400" y="0"/>
                  </a:lnTo>
                  <a:lnTo>
                    <a:pt x="441" y="0"/>
                  </a:lnTo>
                  <a:lnTo>
                    <a:pt x="482" y="2"/>
                  </a:lnTo>
                  <a:lnTo>
                    <a:pt x="522" y="7"/>
                  </a:lnTo>
                  <a:lnTo>
                    <a:pt x="561" y="15"/>
                  </a:lnTo>
                  <a:lnTo>
                    <a:pt x="599" y="25"/>
                  </a:lnTo>
                  <a:lnTo>
                    <a:pt x="634" y="41"/>
                  </a:lnTo>
                  <a:lnTo>
                    <a:pt x="667" y="59"/>
                  </a:lnTo>
                  <a:lnTo>
                    <a:pt x="697" y="82"/>
                  </a:lnTo>
                  <a:lnTo>
                    <a:pt x="725" y="112"/>
                  </a:lnTo>
                  <a:lnTo>
                    <a:pt x="746" y="145"/>
                  </a:lnTo>
                  <a:lnTo>
                    <a:pt x="766" y="187"/>
                  </a:lnTo>
                  <a:lnTo>
                    <a:pt x="780" y="234"/>
                  </a:lnTo>
                  <a:lnTo>
                    <a:pt x="788" y="289"/>
                  </a:lnTo>
                  <a:lnTo>
                    <a:pt x="790" y="352"/>
                  </a:lnTo>
                  <a:lnTo>
                    <a:pt x="790" y="788"/>
                  </a:lnTo>
                  <a:lnTo>
                    <a:pt x="573" y="788"/>
                  </a:lnTo>
                  <a:lnTo>
                    <a:pt x="573" y="427"/>
                  </a:lnTo>
                  <a:lnTo>
                    <a:pt x="571" y="368"/>
                  </a:lnTo>
                  <a:lnTo>
                    <a:pt x="567" y="317"/>
                  </a:lnTo>
                  <a:lnTo>
                    <a:pt x="557" y="277"/>
                  </a:lnTo>
                  <a:lnTo>
                    <a:pt x="543" y="244"/>
                  </a:lnTo>
                  <a:lnTo>
                    <a:pt x="524" y="220"/>
                  </a:lnTo>
                  <a:lnTo>
                    <a:pt x="500" y="201"/>
                  </a:lnTo>
                  <a:lnTo>
                    <a:pt x="473" y="187"/>
                  </a:lnTo>
                  <a:lnTo>
                    <a:pt x="439" y="179"/>
                  </a:lnTo>
                  <a:lnTo>
                    <a:pt x="400" y="175"/>
                  </a:lnTo>
                  <a:lnTo>
                    <a:pt x="224" y="175"/>
                  </a:lnTo>
                  <a:lnTo>
                    <a:pt x="224" y="788"/>
                  </a:lnTo>
                  <a:lnTo>
                    <a:pt x="0" y="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8775700" y="3552825"/>
              <a:ext cx="1436688" cy="952500"/>
            </a:xfrm>
            <a:custGeom>
              <a:avLst/>
              <a:gdLst>
                <a:gd name="T0" fmla="*/ 638 w 1810"/>
                <a:gd name="T1" fmla="*/ 451 h 1200"/>
                <a:gd name="T2" fmla="*/ 516 w 1810"/>
                <a:gd name="T3" fmla="*/ 502 h 1200"/>
                <a:gd name="T4" fmla="*/ 469 w 1810"/>
                <a:gd name="T5" fmla="*/ 546 h 1200"/>
                <a:gd name="T6" fmla="*/ 496 w 1810"/>
                <a:gd name="T7" fmla="*/ 613 h 1200"/>
                <a:gd name="T8" fmla="*/ 595 w 1810"/>
                <a:gd name="T9" fmla="*/ 735 h 1200"/>
                <a:gd name="T10" fmla="*/ 614 w 1810"/>
                <a:gd name="T11" fmla="*/ 851 h 1200"/>
                <a:gd name="T12" fmla="*/ 439 w 1810"/>
                <a:gd name="T13" fmla="*/ 733 h 1200"/>
                <a:gd name="T14" fmla="*/ 349 w 1810"/>
                <a:gd name="T15" fmla="*/ 595 h 1200"/>
                <a:gd name="T16" fmla="*/ 323 w 1810"/>
                <a:gd name="T17" fmla="*/ 530 h 1200"/>
                <a:gd name="T18" fmla="*/ 372 w 1810"/>
                <a:gd name="T19" fmla="*/ 485 h 1200"/>
                <a:gd name="T20" fmla="*/ 516 w 1810"/>
                <a:gd name="T21" fmla="*/ 400 h 1200"/>
                <a:gd name="T22" fmla="*/ 707 w 1810"/>
                <a:gd name="T23" fmla="*/ 248 h 1200"/>
                <a:gd name="T24" fmla="*/ 933 w 1810"/>
                <a:gd name="T25" fmla="*/ 296 h 1200"/>
                <a:gd name="T26" fmla="*/ 1097 w 1810"/>
                <a:gd name="T27" fmla="*/ 400 h 1200"/>
                <a:gd name="T28" fmla="*/ 1185 w 1810"/>
                <a:gd name="T29" fmla="*/ 489 h 1200"/>
                <a:gd name="T30" fmla="*/ 1185 w 1810"/>
                <a:gd name="T31" fmla="*/ 518 h 1200"/>
                <a:gd name="T32" fmla="*/ 1097 w 1810"/>
                <a:gd name="T33" fmla="*/ 617 h 1200"/>
                <a:gd name="T34" fmla="*/ 947 w 1810"/>
                <a:gd name="T35" fmla="*/ 737 h 1200"/>
                <a:gd name="T36" fmla="*/ 762 w 1810"/>
                <a:gd name="T37" fmla="*/ 794 h 1200"/>
                <a:gd name="T38" fmla="*/ 715 w 1810"/>
                <a:gd name="T39" fmla="*/ 459 h 1200"/>
                <a:gd name="T40" fmla="*/ 817 w 1810"/>
                <a:gd name="T41" fmla="*/ 528 h 1200"/>
                <a:gd name="T42" fmla="*/ 1038 w 1810"/>
                <a:gd name="T43" fmla="*/ 502 h 1200"/>
                <a:gd name="T44" fmla="*/ 985 w 1810"/>
                <a:gd name="T45" fmla="*/ 451 h 1200"/>
                <a:gd name="T46" fmla="*/ 839 w 1810"/>
                <a:gd name="T47" fmla="*/ 370 h 1200"/>
                <a:gd name="T48" fmla="*/ 675 w 1810"/>
                <a:gd name="T49" fmla="*/ 250 h 1200"/>
                <a:gd name="T50" fmla="*/ 603 w 1810"/>
                <a:gd name="T51" fmla="*/ 260 h 1200"/>
                <a:gd name="T52" fmla="*/ 370 w 1810"/>
                <a:gd name="T53" fmla="*/ 349 h 1200"/>
                <a:gd name="T54" fmla="*/ 232 w 1810"/>
                <a:gd name="T55" fmla="*/ 461 h 1200"/>
                <a:gd name="T56" fmla="*/ 185 w 1810"/>
                <a:gd name="T57" fmla="*/ 516 h 1200"/>
                <a:gd name="T58" fmla="*/ 211 w 1810"/>
                <a:gd name="T59" fmla="*/ 581 h 1200"/>
                <a:gd name="T60" fmla="*/ 293 w 1810"/>
                <a:gd name="T61" fmla="*/ 723 h 1200"/>
                <a:gd name="T62" fmla="*/ 445 w 1810"/>
                <a:gd name="T63" fmla="*/ 877 h 1200"/>
                <a:gd name="T64" fmla="*/ 675 w 1810"/>
                <a:gd name="T65" fmla="*/ 966 h 1200"/>
                <a:gd name="T66" fmla="*/ 453 w 1810"/>
                <a:gd name="T67" fmla="*/ 1001 h 1200"/>
                <a:gd name="T68" fmla="*/ 232 w 1810"/>
                <a:gd name="T69" fmla="*/ 849 h 1200"/>
                <a:gd name="T70" fmla="*/ 89 w 1810"/>
                <a:gd name="T71" fmla="*/ 674 h 1200"/>
                <a:gd name="T72" fmla="*/ 16 w 1810"/>
                <a:gd name="T73" fmla="*/ 536 h 1200"/>
                <a:gd name="T74" fmla="*/ 4 w 1810"/>
                <a:gd name="T75" fmla="*/ 495 h 1200"/>
                <a:gd name="T76" fmla="*/ 85 w 1810"/>
                <a:gd name="T77" fmla="*/ 426 h 1200"/>
                <a:gd name="T78" fmla="*/ 250 w 1810"/>
                <a:gd name="T79" fmla="*/ 311 h 1200"/>
                <a:gd name="T80" fmla="*/ 478 w 1810"/>
                <a:gd name="T81" fmla="*/ 205 h 1200"/>
                <a:gd name="T82" fmla="*/ 675 w 1810"/>
                <a:gd name="T83" fmla="*/ 0 h 1200"/>
                <a:gd name="T84" fmla="*/ 675 w 1810"/>
                <a:gd name="T85" fmla="*/ 1058 h 1200"/>
                <a:gd name="T86" fmla="*/ 977 w 1810"/>
                <a:gd name="T87" fmla="*/ 1038 h 1200"/>
                <a:gd name="T88" fmla="*/ 1321 w 1810"/>
                <a:gd name="T89" fmla="*/ 946 h 1200"/>
                <a:gd name="T90" fmla="*/ 1619 w 1810"/>
                <a:gd name="T91" fmla="*/ 802 h 1200"/>
                <a:gd name="T92" fmla="*/ 1605 w 1810"/>
                <a:gd name="T93" fmla="*/ 717 h 1200"/>
                <a:gd name="T94" fmla="*/ 1485 w 1810"/>
                <a:gd name="T95" fmla="*/ 648 h 1200"/>
                <a:gd name="T96" fmla="*/ 1276 w 1810"/>
                <a:gd name="T97" fmla="*/ 788 h 1200"/>
                <a:gd name="T98" fmla="*/ 992 w 1810"/>
                <a:gd name="T99" fmla="*/ 932 h 1200"/>
                <a:gd name="T100" fmla="*/ 709 w 1810"/>
                <a:gd name="T101" fmla="*/ 969 h 1200"/>
                <a:gd name="T102" fmla="*/ 758 w 1810"/>
                <a:gd name="T103" fmla="*/ 873 h 1200"/>
                <a:gd name="T104" fmla="*/ 979 w 1810"/>
                <a:gd name="T105" fmla="*/ 820 h 1200"/>
                <a:gd name="T106" fmla="*/ 1172 w 1810"/>
                <a:gd name="T107" fmla="*/ 701 h 1200"/>
                <a:gd name="T108" fmla="*/ 1315 w 1810"/>
                <a:gd name="T109" fmla="*/ 577 h 1200"/>
                <a:gd name="T110" fmla="*/ 1384 w 1810"/>
                <a:gd name="T111" fmla="*/ 502 h 1200"/>
                <a:gd name="T112" fmla="*/ 1359 w 1810"/>
                <a:gd name="T113" fmla="*/ 465 h 1200"/>
                <a:gd name="T114" fmla="*/ 1242 w 1810"/>
                <a:gd name="T115" fmla="*/ 357 h 1200"/>
                <a:gd name="T116" fmla="*/ 1048 w 1810"/>
                <a:gd name="T117" fmla="*/ 233 h 1200"/>
                <a:gd name="T118" fmla="*/ 782 w 1810"/>
                <a:gd name="T119" fmla="*/ 162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10" h="1200">
                  <a:moveTo>
                    <a:pt x="675" y="359"/>
                  </a:moveTo>
                  <a:lnTo>
                    <a:pt x="675" y="451"/>
                  </a:lnTo>
                  <a:lnTo>
                    <a:pt x="675" y="451"/>
                  </a:lnTo>
                  <a:lnTo>
                    <a:pt x="638" y="451"/>
                  </a:lnTo>
                  <a:lnTo>
                    <a:pt x="603" y="459"/>
                  </a:lnTo>
                  <a:lnTo>
                    <a:pt x="571" y="471"/>
                  </a:lnTo>
                  <a:lnTo>
                    <a:pt x="542" y="485"/>
                  </a:lnTo>
                  <a:lnTo>
                    <a:pt x="516" y="502"/>
                  </a:lnTo>
                  <a:lnTo>
                    <a:pt x="496" y="518"/>
                  </a:lnTo>
                  <a:lnTo>
                    <a:pt x="482" y="532"/>
                  </a:lnTo>
                  <a:lnTo>
                    <a:pt x="473" y="542"/>
                  </a:lnTo>
                  <a:lnTo>
                    <a:pt x="469" y="546"/>
                  </a:lnTo>
                  <a:lnTo>
                    <a:pt x="471" y="552"/>
                  </a:lnTo>
                  <a:lnTo>
                    <a:pt x="477" y="566"/>
                  </a:lnTo>
                  <a:lnTo>
                    <a:pt x="484" y="587"/>
                  </a:lnTo>
                  <a:lnTo>
                    <a:pt x="496" y="613"/>
                  </a:lnTo>
                  <a:lnTo>
                    <a:pt x="514" y="644"/>
                  </a:lnTo>
                  <a:lnTo>
                    <a:pt x="536" y="676"/>
                  </a:lnTo>
                  <a:lnTo>
                    <a:pt x="561" y="707"/>
                  </a:lnTo>
                  <a:lnTo>
                    <a:pt x="595" y="735"/>
                  </a:lnTo>
                  <a:lnTo>
                    <a:pt x="632" y="761"/>
                  </a:lnTo>
                  <a:lnTo>
                    <a:pt x="675" y="780"/>
                  </a:lnTo>
                  <a:lnTo>
                    <a:pt x="675" y="865"/>
                  </a:lnTo>
                  <a:lnTo>
                    <a:pt x="614" y="851"/>
                  </a:lnTo>
                  <a:lnTo>
                    <a:pt x="561" y="828"/>
                  </a:lnTo>
                  <a:lnTo>
                    <a:pt x="514" y="800"/>
                  </a:lnTo>
                  <a:lnTo>
                    <a:pt x="473" y="768"/>
                  </a:lnTo>
                  <a:lnTo>
                    <a:pt x="439" y="733"/>
                  </a:lnTo>
                  <a:lnTo>
                    <a:pt x="408" y="698"/>
                  </a:lnTo>
                  <a:lnTo>
                    <a:pt x="384" y="660"/>
                  </a:lnTo>
                  <a:lnTo>
                    <a:pt x="364" y="627"/>
                  </a:lnTo>
                  <a:lnTo>
                    <a:pt x="349" y="595"/>
                  </a:lnTo>
                  <a:lnTo>
                    <a:pt x="337" y="569"/>
                  </a:lnTo>
                  <a:lnTo>
                    <a:pt x="329" y="548"/>
                  </a:lnTo>
                  <a:lnTo>
                    <a:pt x="325" y="534"/>
                  </a:lnTo>
                  <a:lnTo>
                    <a:pt x="323" y="530"/>
                  </a:lnTo>
                  <a:lnTo>
                    <a:pt x="325" y="526"/>
                  </a:lnTo>
                  <a:lnTo>
                    <a:pt x="335" y="516"/>
                  </a:lnTo>
                  <a:lnTo>
                    <a:pt x="350" y="502"/>
                  </a:lnTo>
                  <a:lnTo>
                    <a:pt x="372" y="485"/>
                  </a:lnTo>
                  <a:lnTo>
                    <a:pt x="400" y="463"/>
                  </a:lnTo>
                  <a:lnTo>
                    <a:pt x="433" y="441"/>
                  </a:lnTo>
                  <a:lnTo>
                    <a:pt x="473" y="420"/>
                  </a:lnTo>
                  <a:lnTo>
                    <a:pt x="516" y="400"/>
                  </a:lnTo>
                  <a:lnTo>
                    <a:pt x="565" y="382"/>
                  </a:lnTo>
                  <a:lnTo>
                    <a:pt x="618" y="368"/>
                  </a:lnTo>
                  <a:lnTo>
                    <a:pt x="675" y="359"/>
                  </a:lnTo>
                  <a:close/>
                  <a:moveTo>
                    <a:pt x="707" y="248"/>
                  </a:moveTo>
                  <a:lnTo>
                    <a:pt x="770" y="250"/>
                  </a:lnTo>
                  <a:lnTo>
                    <a:pt x="827" y="260"/>
                  </a:lnTo>
                  <a:lnTo>
                    <a:pt x="882" y="274"/>
                  </a:lnTo>
                  <a:lnTo>
                    <a:pt x="933" y="296"/>
                  </a:lnTo>
                  <a:lnTo>
                    <a:pt x="981" y="319"/>
                  </a:lnTo>
                  <a:lnTo>
                    <a:pt x="1024" y="345"/>
                  </a:lnTo>
                  <a:lnTo>
                    <a:pt x="1063" y="372"/>
                  </a:lnTo>
                  <a:lnTo>
                    <a:pt x="1097" y="400"/>
                  </a:lnTo>
                  <a:lnTo>
                    <a:pt x="1126" y="426"/>
                  </a:lnTo>
                  <a:lnTo>
                    <a:pt x="1152" y="451"/>
                  </a:lnTo>
                  <a:lnTo>
                    <a:pt x="1172" y="471"/>
                  </a:lnTo>
                  <a:lnTo>
                    <a:pt x="1185" y="489"/>
                  </a:lnTo>
                  <a:lnTo>
                    <a:pt x="1195" y="499"/>
                  </a:lnTo>
                  <a:lnTo>
                    <a:pt x="1197" y="502"/>
                  </a:lnTo>
                  <a:lnTo>
                    <a:pt x="1193" y="506"/>
                  </a:lnTo>
                  <a:lnTo>
                    <a:pt x="1185" y="518"/>
                  </a:lnTo>
                  <a:lnTo>
                    <a:pt x="1170" y="538"/>
                  </a:lnTo>
                  <a:lnTo>
                    <a:pt x="1150" y="562"/>
                  </a:lnTo>
                  <a:lnTo>
                    <a:pt x="1126" y="587"/>
                  </a:lnTo>
                  <a:lnTo>
                    <a:pt x="1097" y="617"/>
                  </a:lnTo>
                  <a:lnTo>
                    <a:pt x="1065" y="648"/>
                  </a:lnTo>
                  <a:lnTo>
                    <a:pt x="1028" y="680"/>
                  </a:lnTo>
                  <a:lnTo>
                    <a:pt x="988" y="709"/>
                  </a:lnTo>
                  <a:lnTo>
                    <a:pt x="947" y="737"/>
                  </a:lnTo>
                  <a:lnTo>
                    <a:pt x="904" y="761"/>
                  </a:lnTo>
                  <a:lnTo>
                    <a:pt x="859" y="778"/>
                  </a:lnTo>
                  <a:lnTo>
                    <a:pt x="811" y="790"/>
                  </a:lnTo>
                  <a:lnTo>
                    <a:pt x="762" y="794"/>
                  </a:lnTo>
                  <a:lnTo>
                    <a:pt x="717" y="790"/>
                  </a:lnTo>
                  <a:lnTo>
                    <a:pt x="675" y="780"/>
                  </a:lnTo>
                  <a:lnTo>
                    <a:pt x="675" y="451"/>
                  </a:lnTo>
                  <a:lnTo>
                    <a:pt x="715" y="459"/>
                  </a:lnTo>
                  <a:lnTo>
                    <a:pt x="746" y="469"/>
                  </a:lnTo>
                  <a:lnTo>
                    <a:pt x="774" y="485"/>
                  </a:lnTo>
                  <a:lnTo>
                    <a:pt x="796" y="504"/>
                  </a:lnTo>
                  <a:lnTo>
                    <a:pt x="817" y="528"/>
                  </a:lnTo>
                  <a:lnTo>
                    <a:pt x="837" y="558"/>
                  </a:lnTo>
                  <a:lnTo>
                    <a:pt x="859" y="591"/>
                  </a:lnTo>
                  <a:lnTo>
                    <a:pt x="882" y="633"/>
                  </a:lnTo>
                  <a:lnTo>
                    <a:pt x="1038" y="502"/>
                  </a:lnTo>
                  <a:lnTo>
                    <a:pt x="1034" y="499"/>
                  </a:lnTo>
                  <a:lnTo>
                    <a:pt x="1024" y="487"/>
                  </a:lnTo>
                  <a:lnTo>
                    <a:pt x="1008" y="471"/>
                  </a:lnTo>
                  <a:lnTo>
                    <a:pt x="985" y="451"/>
                  </a:lnTo>
                  <a:lnTo>
                    <a:pt x="957" y="430"/>
                  </a:lnTo>
                  <a:lnTo>
                    <a:pt x="924" y="406"/>
                  </a:lnTo>
                  <a:lnTo>
                    <a:pt x="884" y="386"/>
                  </a:lnTo>
                  <a:lnTo>
                    <a:pt x="839" y="370"/>
                  </a:lnTo>
                  <a:lnTo>
                    <a:pt x="790" y="359"/>
                  </a:lnTo>
                  <a:lnTo>
                    <a:pt x="734" y="355"/>
                  </a:lnTo>
                  <a:lnTo>
                    <a:pt x="675" y="359"/>
                  </a:lnTo>
                  <a:lnTo>
                    <a:pt x="675" y="250"/>
                  </a:lnTo>
                  <a:lnTo>
                    <a:pt x="707" y="248"/>
                  </a:lnTo>
                  <a:close/>
                  <a:moveTo>
                    <a:pt x="675" y="162"/>
                  </a:moveTo>
                  <a:lnTo>
                    <a:pt x="675" y="250"/>
                  </a:lnTo>
                  <a:lnTo>
                    <a:pt x="603" y="260"/>
                  </a:lnTo>
                  <a:lnTo>
                    <a:pt x="536" y="276"/>
                  </a:lnTo>
                  <a:lnTo>
                    <a:pt x="475" y="296"/>
                  </a:lnTo>
                  <a:lnTo>
                    <a:pt x="419" y="321"/>
                  </a:lnTo>
                  <a:lnTo>
                    <a:pt x="370" y="349"/>
                  </a:lnTo>
                  <a:lnTo>
                    <a:pt x="327" y="378"/>
                  </a:lnTo>
                  <a:lnTo>
                    <a:pt x="289" y="408"/>
                  </a:lnTo>
                  <a:lnTo>
                    <a:pt x="258" y="435"/>
                  </a:lnTo>
                  <a:lnTo>
                    <a:pt x="232" y="461"/>
                  </a:lnTo>
                  <a:lnTo>
                    <a:pt x="211" y="483"/>
                  </a:lnTo>
                  <a:lnTo>
                    <a:pt x="197" y="500"/>
                  </a:lnTo>
                  <a:lnTo>
                    <a:pt x="187" y="512"/>
                  </a:lnTo>
                  <a:lnTo>
                    <a:pt x="185" y="516"/>
                  </a:lnTo>
                  <a:lnTo>
                    <a:pt x="187" y="522"/>
                  </a:lnTo>
                  <a:lnTo>
                    <a:pt x="191" y="534"/>
                  </a:lnTo>
                  <a:lnTo>
                    <a:pt x="199" y="554"/>
                  </a:lnTo>
                  <a:lnTo>
                    <a:pt x="211" y="581"/>
                  </a:lnTo>
                  <a:lnTo>
                    <a:pt x="224" y="611"/>
                  </a:lnTo>
                  <a:lnTo>
                    <a:pt x="244" y="646"/>
                  </a:lnTo>
                  <a:lnTo>
                    <a:pt x="266" y="684"/>
                  </a:lnTo>
                  <a:lnTo>
                    <a:pt x="293" y="723"/>
                  </a:lnTo>
                  <a:lnTo>
                    <a:pt x="325" y="765"/>
                  </a:lnTo>
                  <a:lnTo>
                    <a:pt x="360" y="804"/>
                  </a:lnTo>
                  <a:lnTo>
                    <a:pt x="400" y="841"/>
                  </a:lnTo>
                  <a:lnTo>
                    <a:pt x="445" y="877"/>
                  </a:lnTo>
                  <a:lnTo>
                    <a:pt x="494" y="906"/>
                  </a:lnTo>
                  <a:lnTo>
                    <a:pt x="549" y="934"/>
                  </a:lnTo>
                  <a:lnTo>
                    <a:pt x="610" y="954"/>
                  </a:lnTo>
                  <a:lnTo>
                    <a:pt x="675" y="966"/>
                  </a:lnTo>
                  <a:lnTo>
                    <a:pt x="675" y="1058"/>
                  </a:lnTo>
                  <a:lnTo>
                    <a:pt x="595" y="1046"/>
                  </a:lnTo>
                  <a:lnTo>
                    <a:pt x="522" y="1027"/>
                  </a:lnTo>
                  <a:lnTo>
                    <a:pt x="453" y="1001"/>
                  </a:lnTo>
                  <a:lnTo>
                    <a:pt x="390" y="969"/>
                  </a:lnTo>
                  <a:lnTo>
                    <a:pt x="331" y="932"/>
                  </a:lnTo>
                  <a:lnTo>
                    <a:pt x="280" y="893"/>
                  </a:lnTo>
                  <a:lnTo>
                    <a:pt x="232" y="849"/>
                  </a:lnTo>
                  <a:lnTo>
                    <a:pt x="189" y="806"/>
                  </a:lnTo>
                  <a:lnTo>
                    <a:pt x="152" y="761"/>
                  </a:lnTo>
                  <a:lnTo>
                    <a:pt x="118" y="717"/>
                  </a:lnTo>
                  <a:lnTo>
                    <a:pt x="89" y="674"/>
                  </a:lnTo>
                  <a:lnTo>
                    <a:pt x="65" y="633"/>
                  </a:lnTo>
                  <a:lnTo>
                    <a:pt x="43" y="597"/>
                  </a:lnTo>
                  <a:lnTo>
                    <a:pt x="28" y="564"/>
                  </a:lnTo>
                  <a:lnTo>
                    <a:pt x="16" y="536"/>
                  </a:lnTo>
                  <a:lnTo>
                    <a:pt x="6" y="516"/>
                  </a:lnTo>
                  <a:lnTo>
                    <a:pt x="2" y="502"/>
                  </a:lnTo>
                  <a:lnTo>
                    <a:pt x="0" y="499"/>
                  </a:lnTo>
                  <a:lnTo>
                    <a:pt x="4" y="495"/>
                  </a:lnTo>
                  <a:lnTo>
                    <a:pt x="14" y="485"/>
                  </a:lnTo>
                  <a:lnTo>
                    <a:pt x="32" y="469"/>
                  </a:lnTo>
                  <a:lnTo>
                    <a:pt x="55" y="449"/>
                  </a:lnTo>
                  <a:lnTo>
                    <a:pt x="85" y="426"/>
                  </a:lnTo>
                  <a:lnTo>
                    <a:pt x="118" y="400"/>
                  </a:lnTo>
                  <a:lnTo>
                    <a:pt x="158" y="370"/>
                  </a:lnTo>
                  <a:lnTo>
                    <a:pt x="203" y="341"/>
                  </a:lnTo>
                  <a:lnTo>
                    <a:pt x="250" y="311"/>
                  </a:lnTo>
                  <a:lnTo>
                    <a:pt x="303" y="282"/>
                  </a:lnTo>
                  <a:lnTo>
                    <a:pt x="358" y="252"/>
                  </a:lnTo>
                  <a:lnTo>
                    <a:pt x="417" y="227"/>
                  </a:lnTo>
                  <a:lnTo>
                    <a:pt x="478" y="205"/>
                  </a:lnTo>
                  <a:lnTo>
                    <a:pt x="542" y="185"/>
                  </a:lnTo>
                  <a:lnTo>
                    <a:pt x="608" y="171"/>
                  </a:lnTo>
                  <a:lnTo>
                    <a:pt x="675" y="162"/>
                  </a:lnTo>
                  <a:close/>
                  <a:moveTo>
                    <a:pt x="675" y="0"/>
                  </a:moveTo>
                  <a:lnTo>
                    <a:pt x="1810" y="0"/>
                  </a:lnTo>
                  <a:lnTo>
                    <a:pt x="1810" y="1200"/>
                  </a:lnTo>
                  <a:lnTo>
                    <a:pt x="675" y="1200"/>
                  </a:lnTo>
                  <a:lnTo>
                    <a:pt x="675" y="1058"/>
                  </a:lnTo>
                  <a:lnTo>
                    <a:pt x="748" y="1062"/>
                  </a:lnTo>
                  <a:lnTo>
                    <a:pt x="819" y="1060"/>
                  </a:lnTo>
                  <a:lnTo>
                    <a:pt x="894" y="1052"/>
                  </a:lnTo>
                  <a:lnTo>
                    <a:pt x="977" y="1038"/>
                  </a:lnTo>
                  <a:lnTo>
                    <a:pt x="1061" y="1021"/>
                  </a:lnTo>
                  <a:lnTo>
                    <a:pt x="1148" y="1001"/>
                  </a:lnTo>
                  <a:lnTo>
                    <a:pt x="1235" y="975"/>
                  </a:lnTo>
                  <a:lnTo>
                    <a:pt x="1321" y="946"/>
                  </a:lnTo>
                  <a:lnTo>
                    <a:pt x="1404" y="914"/>
                  </a:lnTo>
                  <a:lnTo>
                    <a:pt x="1483" y="879"/>
                  </a:lnTo>
                  <a:lnTo>
                    <a:pt x="1554" y="841"/>
                  </a:lnTo>
                  <a:lnTo>
                    <a:pt x="1619" y="802"/>
                  </a:lnTo>
                  <a:lnTo>
                    <a:pt x="1674" y="763"/>
                  </a:lnTo>
                  <a:lnTo>
                    <a:pt x="1658" y="749"/>
                  </a:lnTo>
                  <a:lnTo>
                    <a:pt x="1634" y="733"/>
                  </a:lnTo>
                  <a:lnTo>
                    <a:pt x="1605" y="717"/>
                  </a:lnTo>
                  <a:lnTo>
                    <a:pt x="1573" y="700"/>
                  </a:lnTo>
                  <a:lnTo>
                    <a:pt x="1540" y="682"/>
                  </a:lnTo>
                  <a:lnTo>
                    <a:pt x="1510" y="664"/>
                  </a:lnTo>
                  <a:lnTo>
                    <a:pt x="1485" y="648"/>
                  </a:lnTo>
                  <a:lnTo>
                    <a:pt x="1467" y="636"/>
                  </a:lnTo>
                  <a:lnTo>
                    <a:pt x="1404" y="690"/>
                  </a:lnTo>
                  <a:lnTo>
                    <a:pt x="1341" y="741"/>
                  </a:lnTo>
                  <a:lnTo>
                    <a:pt x="1276" y="788"/>
                  </a:lnTo>
                  <a:lnTo>
                    <a:pt x="1209" y="832"/>
                  </a:lnTo>
                  <a:lnTo>
                    <a:pt x="1140" y="871"/>
                  </a:lnTo>
                  <a:lnTo>
                    <a:pt x="1067" y="904"/>
                  </a:lnTo>
                  <a:lnTo>
                    <a:pt x="992" y="932"/>
                  </a:lnTo>
                  <a:lnTo>
                    <a:pt x="914" y="954"/>
                  </a:lnTo>
                  <a:lnTo>
                    <a:pt x="831" y="966"/>
                  </a:lnTo>
                  <a:lnTo>
                    <a:pt x="744" y="969"/>
                  </a:lnTo>
                  <a:lnTo>
                    <a:pt x="709" y="969"/>
                  </a:lnTo>
                  <a:lnTo>
                    <a:pt x="675" y="966"/>
                  </a:lnTo>
                  <a:lnTo>
                    <a:pt x="675" y="865"/>
                  </a:lnTo>
                  <a:lnTo>
                    <a:pt x="715" y="871"/>
                  </a:lnTo>
                  <a:lnTo>
                    <a:pt x="758" y="873"/>
                  </a:lnTo>
                  <a:lnTo>
                    <a:pt x="815" y="869"/>
                  </a:lnTo>
                  <a:lnTo>
                    <a:pt x="870" y="859"/>
                  </a:lnTo>
                  <a:lnTo>
                    <a:pt x="925" y="841"/>
                  </a:lnTo>
                  <a:lnTo>
                    <a:pt x="979" y="820"/>
                  </a:lnTo>
                  <a:lnTo>
                    <a:pt x="1030" y="794"/>
                  </a:lnTo>
                  <a:lnTo>
                    <a:pt x="1079" y="767"/>
                  </a:lnTo>
                  <a:lnTo>
                    <a:pt x="1126" y="735"/>
                  </a:lnTo>
                  <a:lnTo>
                    <a:pt x="1172" y="701"/>
                  </a:lnTo>
                  <a:lnTo>
                    <a:pt x="1213" y="670"/>
                  </a:lnTo>
                  <a:lnTo>
                    <a:pt x="1250" y="636"/>
                  </a:lnTo>
                  <a:lnTo>
                    <a:pt x="1284" y="605"/>
                  </a:lnTo>
                  <a:lnTo>
                    <a:pt x="1315" y="577"/>
                  </a:lnTo>
                  <a:lnTo>
                    <a:pt x="1339" y="550"/>
                  </a:lnTo>
                  <a:lnTo>
                    <a:pt x="1361" y="530"/>
                  </a:lnTo>
                  <a:lnTo>
                    <a:pt x="1374" y="512"/>
                  </a:lnTo>
                  <a:lnTo>
                    <a:pt x="1384" y="502"/>
                  </a:lnTo>
                  <a:lnTo>
                    <a:pt x="1386" y="499"/>
                  </a:lnTo>
                  <a:lnTo>
                    <a:pt x="1384" y="495"/>
                  </a:lnTo>
                  <a:lnTo>
                    <a:pt x="1374" y="483"/>
                  </a:lnTo>
                  <a:lnTo>
                    <a:pt x="1359" y="465"/>
                  </a:lnTo>
                  <a:lnTo>
                    <a:pt x="1339" y="443"/>
                  </a:lnTo>
                  <a:lnTo>
                    <a:pt x="1311" y="418"/>
                  </a:lnTo>
                  <a:lnTo>
                    <a:pt x="1280" y="388"/>
                  </a:lnTo>
                  <a:lnTo>
                    <a:pt x="1242" y="357"/>
                  </a:lnTo>
                  <a:lnTo>
                    <a:pt x="1201" y="325"/>
                  </a:lnTo>
                  <a:lnTo>
                    <a:pt x="1154" y="292"/>
                  </a:lnTo>
                  <a:lnTo>
                    <a:pt x="1103" y="262"/>
                  </a:lnTo>
                  <a:lnTo>
                    <a:pt x="1048" y="233"/>
                  </a:lnTo>
                  <a:lnTo>
                    <a:pt x="987" y="207"/>
                  </a:lnTo>
                  <a:lnTo>
                    <a:pt x="924" y="187"/>
                  </a:lnTo>
                  <a:lnTo>
                    <a:pt x="855" y="171"/>
                  </a:lnTo>
                  <a:lnTo>
                    <a:pt x="782" y="162"/>
                  </a:lnTo>
                  <a:lnTo>
                    <a:pt x="707" y="160"/>
                  </a:lnTo>
                  <a:lnTo>
                    <a:pt x="675" y="162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B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8398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100">
                <a:latin typeface="Trebuchet MS" pitchFamily="34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fld id="{0EFD2D7F-A763-4126-9B71-A7F863137437}" type="datetimeFigureOut">
              <a:rPr lang="en-US" smtClean="0"/>
              <a:pPr>
                <a:defRPr/>
              </a:pPr>
              <a:t>10/6/13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100">
                <a:latin typeface="Trebuchet MS" pitchFamily="34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528649" y="308894"/>
            <a:ext cx="1083012" cy="200064"/>
            <a:chOff x="8775700" y="3552825"/>
            <a:chExt cx="5156200" cy="952500"/>
          </a:xfrm>
        </p:grpSpPr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13817600" y="4265613"/>
              <a:ext cx="114300" cy="111125"/>
            </a:xfrm>
            <a:custGeom>
              <a:avLst/>
              <a:gdLst>
                <a:gd name="T0" fmla="*/ 59 w 144"/>
                <a:gd name="T1" fmla="*/ 63 h 139"/>
                <a:gd name="T2" fmla="*/ 79 w 144"/>
                <a:gd name="T3" fmla="*/ 63 h 139"/>
                <a:gd name="T4" fmla="*/ 85 w 144"/>
                <a:gd name="T5" fmla="*/ 61 h 139"/>
                <a:gd name="T6" fmla="*/ 87 w 144"/>
                <a:gd name="T7" fmla="*/ 53 h 139"/>
                <a:gd name="T8" fmla="*/ 83 w 144"/>
                <a:gd name="T9" fmla="*/ 47 h 139"/>
                <a:gd name="T10" fmla="*/ 75 w 144"/>
                <a:gd name="T11" fmla="*/ 45 h 139"/>
                <a:gd name="T12" fmla="*/ 59 w 144"/>
                <a:gd name="T13" fmla="*/ 45 h 139"/>
                <a:gd name="T14" fmla="*/ 73 w 144"/>
                <a:gd name="T15" fmla="*/ 33 h 139"/>
                <a:gd name="T16" fmla="*/ 101 w 144"/>
                <a:gd name="T17" fmla="*/ 41 h 139"/>
                <a:gd name="T18" fmla="*/ 103 w 144"/>
                <a:gd name="T19" fmla="*/ 61 h 139"/>
                <a:gd name="T20" fmla="*/ 99 w 144"/>
                <a:gd name="T21" fmla="*/ 68 h 139"/>
                <a:gd name="T22" fmla="*/ 91 w 144"/>
                <a:gd name="T23" fmla="*/ 74 h 139"/>
                <a:gd name="T24" fmla="*/ 105 w 144"/>
                <a:gd name="T25" fmla="*/ 106 h 139"/>
                <a:gd name="T26" fmla="*/ 67 w 144"/>
                <a:gd name="T27" fmla="*/ 76 h 139"/>
                <a:gd name="T28" fmla="*/ 59 w 144"/>
                <a:gd name="T29" fmla="*/ 106 h 139"/>
                <a:gd name="T30" fmla="*/ 44 w 144"/>
                <a:gd name="T31" fmla="*/ 33 h 139"/>
                <a:gd name="T32" fmla="*/ 51 w 144"/>
                <a:gd name="T33" fmla="*/ 21 h 139"/>
                <a:gd name="T34" fmla="*/ 24 w 144"/>
                <a:gd name="T35" fmla="*/ 49 h 139"/>
                <a:gd name="T36" fmla="*/ 24 w 144"/>
                <a:gd name="T37" fmla="*/ 92 h 139"/>
                <a:gd name="T38" fmla="*/ 51 w 144"/>
                <a:gd name="T39" fmla="*/ 120 h 139"/>
                <a:gd name="T40" fmla="*/ 71 w 144"/>
                <a:gd name="T41" fmla="*/ 124 h 139"/>
                <a:gd name="T42" fmla="*/ 109 w 144"/>
                <a:gd name="T43" fmla="*/ 108 h 139"/>
                <a:gd name="T44" fmla="*/ 122 w 144"/>
                <a:gd name="T45" fmla="*/ 70 h 139"/>
                <a:gd name="T46" fmla="*/ 109 w 144"/>
                <a:gd name="T47" fmla="*/ 31 h 139"/>
                <a:gd name="T48" fmla="*/ 71 w 144"/>
                <a:gd name="T49" fmla="*/ 17 h 139"/>
                <a:gd name="T50" fmla="*/ 95 w 144"/>
                <a:gd name="T51" fmla="*/ 3 h 139"/>
                <a:gd name="T52" fmla="*/ 130 w 144"/>
                <a:gd name="T53" fmla="*/ 27 h 139"/>
                <a:gd name="T54" fmla="*/ 144 w 144"/>
                <a:gd name="T55" fmla="*/ 70 h 139"/>
                <a:gd name="T56" fmla="*/ 130 w 144"/>
                <a:gd name="T57" fmla="*/ 114 h 139"/>
                <a:gd name="T58" fmla="*/ 95 w 144"/>
                <a:gd name="T59" fmla="*/ 135 h 139"/>
                <a:gd name="T60" fmla="*/ 50 w 144"/>
                <a:gd name="T61" fmla="*/ 135 h 139"/>
                <a:gd name="T62" fmla="*/ 14 w 144"/>
                <a:gd name="T63" fmla="*/ 114 h 139"/>
                <a:gd name="T64" fmla="*/ 0 w 144"/>
                <a:gd name="T65" fmla="*/ 70 h 139"/>
                <a:gd name="T66" fmla="*/ 14 w 144"/>
                <a:gd name="T67" fmla="*/ 27 h 139"/>
                <a:gd name="T68" fmla="*/ 50 w 144"/>
                <a:gd name="T69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139">
                  <a:moveTo>
                    <a:pt x="59" y="45"/>
                  </a:moveTo>
                  <a:lnTo>
                    <a:pt x="59" y="63"/>
                  </a:lnTo>
                  <a:lnTo>
                    <a:pt x="75" y="63"/>
                  </a:lnTo>
                  <a:lnTo>
                    <a:pt x="79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7" y="57"/>
                  </a:lnTo>
                  <a:lnTo>
                    <a:pt x="87" y="53"/>
                  </a:lnTo>
                  <a:lnTo>
                    <a:pt x="85" y="49"/>
                  </a:lnTo>
                  <a:lnTo>
                    <a:pt x="83" y="47"/>
                  </a:lnTo>
                  <a:lnTo>
                    <a:pt x="79" y="45"/>
                  </a:lnTo>
                  <a:lnTo>
                    <a:pt x="75" y="45"/>
                  </a:lnTo>
                  <a:lnTo>
                    <a:pt x="71" y="45"/>
                  </a:lnTo>
                  <a:lnTo>
                    <a:pt x="59" y="45"/>
                  </a:lnTo>
                  <a:close/>
                  <a:moveTo>
                    <a:pt x="44" y="33"/>
                  </a:moveTo>
                  <a:lnTo>
                    <a:pt x="73" y="33"/>
                  </a:lnTo>
                  <a:lnTo>
                    <a:pt x="89" y="35"/>
                  </a:lnTo>
                  <a:lnTo>
                    <a:pt x="101" y="41"/>
                  </a:lnTo>
                  <a:lnTo>
                    <a:pt x="105" y="55"/>
                  </a:lnTo>
                  <a:lnTo>
                    <a:pt x="103" y="61"/>
                  </a:lnTo>
                  <a:lnTo>
                    <a:pt x="101" y="67"/>
                  </a:lnTo>
                  <a:lnTo>
                    <a:pt x="99" y="68"/>
                  </a:lnTo>
                  <a:lnTo>
                    <a:pt x="95" y="72"/>
                  </a:lnTo>
                  <a:lnTo>
                    <a:pt x="91" y="74"/>
                  </a:lnTo>
                  <a:lnTo>
                    <a:pt x="85" y="74"/>
                  </a:lnTo>
                  <a:lnTo>
                    <a:pt x="105" y="106"/>
                  </a:lnTo>
                  <a:lnTo>
                    <a:pt x="85" y="106"/>
                  </a:lnTo>
                  <a:lnTo>
                    <a:pt x="67" y="76"/>
                  </a:lnTo>
                  <a:lnTo>
                    <a:pt x="59" y="76"/>
                  </a:lnTo>
                  <a:lnTo>
                    <a:pt x="59" y="106"/>
                  </a:lnTo>
                  <a:lnTo>
                    <a:pt x="44" y="106"/>
                  </a:lnTo>
                  <a:lnTo>
                    <a:pt x="44" y="33"/>
                  </a:lnTo>
                  <a:close/>
                  <a:moveTo>
                    <a:pt x="71" y="17"/>
                  </a:moveTo>
                  <a:lnTo>
                    <a:pt x="51" y="21"/>
                  </a:lnTo>
                  <a:lnTo>
                    <a:pt x="36" y="31"/>
                  </a:lnTo>
                  <a:lnTo>
                    <a:pt x="24" y="49"/>
                  </a:lnTo>
                  <a:lnTo>
                    <a:pt x="20" y="70"/>
                  </a:lnTo>
                  <a:lnTo>
                    <a:pt x="24" y="92"/>
                  </a:lnTo>
                  <a:lnTo>
                    <a:pt x="36" y="108"/>
                  </a:lnTo>
                  <a:lnTo>
                    <a:pt x="51" y="120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91" y="120"/>
                  </a:lnTo>
                  <a:lnTo>
                    <a:pt x="109" y="108"/>
                  </a:lnTo>
                  <a:lnTo>
                    <a:pt x="118" y="92"/>
                  </a:lnTo>
                  <a:lnTo>
                    <a:pt x="122" y="70"/>
                  </a:lnTo>
                  <a:lnTo>
                    <a:pt x="118" y="49"/>
                  </a:lnTo>
                  <a:lnTo>
                    <a:pt x="109" y="31"/>
                  </a:lnTo>
                  <a:lnTo>
                    <a:pt x="91" y="21"/>
                  </a:lnTo>
                  <a:lnTo>
                    <a:pt x="71" y="17"/>
                  </a:lnTo>
                  <a:close/>
                  <a:moveTo>
                    <a:pt x="71" y="0"/>
                  </a:moveTo>
                  <a:lnTo>
                    <a:pt x="95" y="3"/>
                  </a:lnTo>
                  <a:lnTo>
                    <a:pt x="114" y="11"/>
                  </a:lnTo>
                  <a:lnTo>
                    <a:pt x="130" y="27"/>
                  </a:lnTo>
                  <a:lnTo>
                    <a:pt x="140" y="45"/>
                  </a:lnTo>
                  <a:lnTo>
                    <a:pt x="144" y="70"/>
                  </a:lnTo>
                  <a:lnTo>
                    <a:pt x="140" y="94"/>
                  </a:lnTo>
                  <a:lnTo>
                    <a:pt x="130" y="114"/>
                  </a:lnTo>
                  <a:lnTo>
                    <a:pt x="114" y="128"/>
                  </a:lnTo>
                  <a:lnTo>
                    <a:pt x="95" y="135"/>
                  </a:lnTo>
                  <a:lnTo>
                    <a:pt x="71" y="139"/>
                  </a:lnTo>
                  <a:lnTo>
                    <a:pt x="50" y="135"/>
                  </a:lnTo>
                  <a:lnTo>
                    <a:pt x="30" y="128"/>
                  </a:lnTo>
                  <a:lnTo>
                    <a:pt x="14" y="114"/>
                  </a:lnTo>
                  <a:lnTo>
                    <a:pt x="4" y="94"/>
                  </a:lnTo>
                  <a:lnTo>
                    <a:pt x="0" y="70"/>
                  </a:lnTo>
                  <a:lnTo>
                    <a:pt x="4" y="45"/>
                  </a:lnTo>
                  <a:lnTo>
                    <a:pt x="14" y="27"/>
                  </a:lnTo>
                  <a:lnTo>
                    <a:pt x="30" y="11"/>
                  </a:lnTo>
                  <a:lnTo>
                    <a:pt x="50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10447338" y="3732213"/>
              <a:ext cx="3333750" cy="625475"/>
            </a:xfrm>
            <a:custGeom>
              <a:avLst/>
              <a:gdLst>
                <a:gd name="T0" fmla="*/ 2325 w 4200"/>
                <a:gd name="T1" fmla="*/ 618 h 788"/>
                <a:gd name="T2" fmla="*/ 2465 w 4200"/>
                <a:gd name="T3" fmla="*/ 616 h 788"/>
                <a:gd name="T4" fmla="*/ 2540 w 4200"/>
                <a:gd name="T5" fmla="*/ 597 h 788"/>
                <a:gd name="T6" fmla="*/ 2599 w 4200"/>
                <a:gd name="T7" fmla="*/ 555 h 788"/>
                <a:gd name="T8" fmla="*/ 2635 w 4200"/>
                <a:gd name="T9" fmla="*/ 488 h 788"/>
                <a:gd name="T10" fmla="*/ 2648 w 4200"/>
                <a:gd name="T11" fmla="*/ 396 h 788"/>
                <a:gd name="T12" fmla="*/ 2635 w 4200"/>
                <a:gd name="T13" fmla="*/ 301 h 788"/>
                <a:gd name="T14" fmla="*/ 2599 w 4200"/>
                <a:gd name="T15" fmla="*/ 236 h 788"/>
                <a:gd name="T16" fmla="*/ 2540 w 4200"/>
                <a:gd name="T17" fmla="*/ 193 h 788"/>
                <a:gd name="T18" fmla="*/ 2465 w 4200"/>
                <a:gd name="T19" fmla="*/ 173 h 788"/>
                <a:gd name="T20" fmla="*/ 2325 w 4200"/>
                <a:gd name="T21" fmla="*/ 171 h 788"/>
                <a:gd name="T22" fmla="*/ 3597 w 4200"/>
                <a:gd name="T23" fmla="*/ 512 h 788"/>
                <a:gd name="T24" fmla="*/ 3735 w 4200"/>
                <a:gd name="T25" fmla="*/ 143 h 788"/>
                <a:gd name="T26" fmla="*/ 4200 w 4200"/>
                <a:gd name="T27" fmla="*/ 786 h 788"/>
                <a:gd name="T28" fmla="*/ 3916 w 4200"/>
                <a:gd name="T29" fmla="*/ 648 h 788"/>
                <a:gd name="T30" fmla="*/ 3501 w 4200"/>
                <a:gd name="T31" fmla="*/ 786 h 788"/>
                <a:gd name="T32" fmla="*/ 3592 w 4200"/>
                <a:gd name="T33" fmla="*/ 0 h 788"/>
                <a:gd name="T34" fmla="*/ 2969 w 4200"/>
                <a:gd name="T35" fmla="*/ 0 h 788"/>
                <a:gd name="T36" fmla="*/ 3190 w 4200"/>
                <a:gd name="T37" fmla="*/ 788 h 788"/>
                <a:gd name="T38" fmla="*/ 2969 w 4200"/>
                <a:gd name="T39" fmla="*/ 0 h 788"/>
                <a:gd name="T40" fmla="*/ 2416 w 4200"/>
                <a:gd name="T41" fmla="*/ 0 h 788"/>
                <a:gd name="T42" fmla="*/ 2554 w 4200"/>
                <a:gd name="T43" fmla="*/ 7 h 788"/>
                <a:gd name="T44" fmla="*/ 2666 w 4200"/>
                <a:gd name="T45" fmla="*/ 33 h 788"/>
                <a:gd name="T46" fmla="*/ 2757 w 4200"/>
                <a:gd name="T47" fmla="*/ 90 h 788"/>
                <a:gd name="T48" fmla="*/ 2818 w 4200"/>
                <a:gd name="T49" fmla="*/ 173 h 788"/>
                <a:gd name="T50" fmla="*/ 2853 w 4200"/>
                <a:gd name="T51" fmla="*/ 277 h 788"/>
                <a:gd name="T52" fmla="*/ 2865 w 4200"/>
                <a:gd name="T53" fmla="*/ 402 h 788"/>
                <a:gd name="T54" fmla="*/ 2855 w 4200"/>
                <a:gd name="T55" fmla="*/ 518 h 788"/>
                <a:gd name="T56" fmla="*/ 2828 w 4200"/>
                <a:gd name="T57" fmla="*/ 614 h 788"/>
                <a:gd name="T58" fmla="*/ 2786 w 4200"/>
                <a:gd name="T59" fmla="*/ 683 h 788"/>
                <a:gd name="T60" fmla="*/ 2735 w 4200"/>
                <a:gd name="T61" fmla="*/ 731 h 788"/>
                <a:gd name="T62" fmla="*/ 2672 w 4200"/>
                <a:gd name="T63" fmla="*/ 762 h 788"/>
                <a:gd name="T64" fmla="*/ 2585 w 4200"/>
                <a:gd name="T65" fmla="*/ 780 h 788"/>
                <a:gd name="T66" fmla="*/ 2465 w 4200"/>
                <a:gd name="T67" fmla="*/ 788 h 788"/>
                <a:gd name="T68" fmla="*/ 2105 w 4200"/>
                <a:gd name="T69" fmla="*/ 0 h 788"/>
                <a:gd name="T70" fmla="*/ 1063 w 4200"/>
                <a:gd name="T71" fmla="*/ 0 h 788"/>
                <a:gd name="T72" fmla="*/ 1428 w 4200"/>
                <a:gd name="T73" fmla="*/ 0 h 788"/>
                <a:gd name="T74" fmla="*/ 1398 w 4200"/>
                <a:gd name="T75" fmla="*/ 788 h 788"/>
                <a:gd name="T76" fmla="*/ 825 w 4200"/>
                <a:gd name="T77" fmla="*/ 0 h 788"/>
                <a:gd name="T78" fmla="*/ 1969 w 4200"/>
                <a:gd name="T79" fmla="*/ 0 h 788"/>
                <a:gd name="T80" fmla="*/ 1747 w 4200"/>
                <a:gd name="T81" fmla="*/ 788 h 788"/>
                <a:gd name="T82" fmla="*/ 0 w 4200"/>
                <a:gd name="T83" fmla="*/ 0 h 788"/>
                <a:gd name="T84" fmla="*/ 441 w 4200"/>
                <a:gd name="T85" fmla="*/ 0 h 788"/>
                <a:gd name="T86" fmla="*/ 522 w 4200"/>
                <a:gd name="T87" fmla="*/ 7 h 788"/>
                <a:gd name="T88" fmla="*/ 599 w 4200"/>
                <a:gd name="T89" fmla="*/ 25 h 788"/>
                <a:gd name="T90" fmla="*/ 667 w 4200"/>
                <a:gd name="T91" fmla="*/ 59 h 788"/>
                <a:gd name="T92" fmla="*/ 725 w 4200"/>
                <a:gd name="T93" fmla="*/ 112 h 788"/>
                <a:gd name="T94" fmla="*/ 766 w 4200"/>
                <a:gd name="T95" fmla="*/ 187 h 788"/>
                <a:gd name="T96" fmla="*/ 788 w 4200"/>
                <a:gd name="T97" fmla="*/ 289 h 788"/>
                <a:gd name="T98" fmla="*/ 790 w 4200"/>
                <a:gd name="T99" fmla="*/ 788 h 788"/>
                <a:gd name="T100" fmla="*/ 573 w 4200"/>
                <a:gd name="T101" fmla="*/ 427 h 788"/>
                <a:gd name="T102" fmla="*/ 567 w 4200"/>
                <a:gd name="T103" fmla="*/ 317 h 788"/>
                <a:gd name="T104" fmla="*/ 543 w 4200"/>
                <a:gd name="T105" fmla="*/ 244 h 788"/>
                <a:gd name="T106" fmla="*/ 500 w 4200"/>
                <a:gd name="T107" fmla="*/ 201 h 788"/>
                <a:gd name="T108" fmla="*/ 439 w 4200"/>
                <a:gd name="T109" fmla="*/ 179 h 788"/>
                <a:gd name="T110" fmla="*/ 224 w 4200"/>
                <a:gd name="T111" fmla="*/ 175 h 788"/>
                <a:gd name="T112" fmla="*/ 0 w 4200"/>
                <a:gd name="T113" fmla="*/ 78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00" h="788">
                  <a:moveTo>
                    <a:pt x="2325" y="171"/>
                  </a:moveTo>
                  <a:lnTo>
                    <a:pt x="2325" y="618"/>
                  </a:lnTo>
                  <a:lnTo>
                    <a:pt x="2420" y="618"/>
                  </a:lnTo>
                  <a:lnTo>
                    <a:pt x="2465" y="616"/>
                  </a:lnTo>
                  <a:lnTo>
                    <a:pt x="2505" y="608"/>
                  </a:lnTo>
                  <a:lnTo>
                    <a:pt x="2540" y="597"/>
                  </a:lnTo>
                  <a:lnTo>
                    <a:pt x="2572" y="579"/>
                  </a:lnTo>
                  <a:lnTo>
                    <a:pt x="2599" y="555"/>
                  </a:lnTo>
                  <a:lnTo>
                    <a:pt x="2619" y="526"/>
                  </a:lnTo>
                  <a:lnTo>
                    <a:pt x="2635" y="488"/>
                  </a:lnTo>
                  <a:lnTo>
                    <a:pt x="2644" y="445"/>
                  </a:lnTo>
                  <a:lnTo>
                    <a:pt x="2648" y="396"/>
                  </a:lnTo>
                  <a:lnTo>
                    <a:pt x="2644" y="344"/>
                  </a:lnTo>
                  <a:lnTo>
                    <a:pt x="2635" y="301"/>
                  </a:lnTo>
                  <a:lnTo>
                    <a:pt x="2619" y="266"/>
                  </a:lnTo>
                  <a:lnTo>
                    <a:pt x="2599" y="236"/>
                  </a:lnTo>
                  <a:lnTo>
                    <a:pt x="2572" y="212"/>
                  </a:lnTo>
                  <a:lnTo>
                    <a:pt x="2540" y="193"/>
                  </a:lnTo>
                  <a:lnTo>
                    <a:pt x="2505" y="181"/>
                  </a:lnTo>
                  <a:lnTo>
                    <a:pt x="2465" y="173"/>
                  </a:lnTo>
                  <a:lnTo>
                    <a:pt x="2420" y="171"/>
                  </a:lnTo>
                  <a:lnTo>
                    <a:pt x="2325" y="171"/>
                  </a:lnTo>
                  <a:close/>
                  <a:moveTo>
                    <a:pt x="3735" y="143"/>
                  </a:moveTo>
                  <a:lnTo>
                    <a:pt x="3597" y="512"/>
                  </a:lnTo>
                  <a:lnTo>
                    <a:pt x="3869" y="512"/>
                  </a:lnTo>
                  <a:lnTo>
                    <a:pt x="3735" y="143"/>
                  </a:lnTo>
                  <a:close/>
                  <a:moveTo>
                    <a:pt x="3887" y="0"/>
                  </a:moveTo>
                  <a:lnTo>
                    <a:pt x="4200" y="786"/>
                  </a:lnTo>
                  <a:lnTo>
                    <a:pt x="3962" y="786"/>
                  </a:lnTo>
                  <a:lnTo>
                    <a:pt x="3916" y="648"/>
                  </a:lnTo>
                  <a:lnTo>
                    <a:pt x="3548" y="648"/>
                  </a:lnTo>
                  <a:lnTo>
                    <a:pt x="3501" y="786"/>
                  </a:lnTo>
                  <a:lnTo>
                    <a:pt x="3280" y="786"/>
                  </a:lnTo>
                  <a:lnTo>
                    <a:pt x="3592" y="0"/>
                  </a:lnTo>
                  <a:lnTo>
                    <a:pt x="3887" y="0"/>
                  </a:lnTo>
                  <a:close/>
                  <a:moveTo>
                    <a:pt x="2969" y="0"/>
                  </a:moveTo>
                  <a:lnTo>
                    <a:pt x="3190" y="0"/>
                  </a:lnTo>
                  <a:lnTo>
                    <a:pt x="3190" y="788"/>
                  </a:lnTo>
                  <a:lnTo>
                    <a:pt x="2969" y="788"/>
                  </a:lnTo>
                  <a:lnTo>
                    <a:pt x="2969" y="0"/>
                  </a:lnTo>
                  <a:close/>
                  <a:moveTo>
                    <a:pt x="2105" y="0"/>
                  </a:moveTo>
                  <a:lnTo>
                    <a:pt x="2416" y="0"/>
                  </a:lnTo>
                  <a:lnTo>
                    <a:pt x="2489" y="2"/>
                  </a:lnTo>
                  <a:lnTo>
                    <a:pt x="2554" y="7"/>
                  </a:lnTo>
                  <a:lnTo>
                    <a:pt x="2613" y="17"/>
                  </a:lnTo>
                  <a:lnTo>
                    <a:pt x="2666" y="33"/>
                  </a:lnTo>
                  <a:lnTo>
                    <a:pt x="2713" y="57"/>
                  </a:lnTo>
                  <a:lnTo>
                    <a:pt x="2757" y="90"/>
                  </a:lnTo>
                  <a:lnTo>
                    <a:pt x="2794" y="132"/>
                  </a:lnTo>
                  <a:lnTo>
                    <a:pt x="2818" y="173"/>
                  </a:lnTo>
                  <a:lnTo>
                    <a:pt x="2839" y="222"/>
                  </a:lnTo>
                  <a:lnTo>
                    <a:pt x="2853" y="277"/>
                  </a:lnTo>
                  <a:lnTo>
                    <a:pt x="2863" y="337"/>
                  </a:lnTo>
                  <a:lnTo>
                    <a:pt x="2865" y="402"/>
                  </a:lnTo>
                  <a:lnTo>
                    <a:pt x="2863" y="461"/>
                  </a:lnTo>
                  <a:lnTo>
                    <a:pt x="2855" y="518"/>
                  </a:lnTo>
                  <a:lnTo>
                    <a:pt x="2843" y="569"/>
                  </a:lnTo>
                  <a:lnTo>
                    <a:pt x="2828" y="614"/>
                  </a:lnTo>
                  <a:lnTo>
                    <a:pt x="2810" y="654"/>
                  </a:lnTo>
                  <a:lnTo>
                    <a:pt x="2786" y="683"/>
                  </a:lnTo>
                  <a:lnTo>
                    <a:pt x="2761" y="709"/>
                  </a:lnTo>
                  <a:lnTo>
                    <a:pt x="2735" y="731"/>
                  </a:lnTo>
                  <a:lnTo>
                    <a:pt x="2705" y="748"/>
                  </a:lnTo>
                  <a:lnTo>
                    <a:pt x="2672" y="762"/>
                  </a:lnTo>
                  <a:lnTo>
                    <a:pt x="2633" y="772"/>
                  </a:lnTo>
                  <a:lnTo>
                    <a:pt x="2585" y="780"/>
                  </a:lnTo>
                  <a:lnTo>
                    <a:pt x="2530" y="786"/>
                  </a:lnTo>
                  <a:lnTo>
                    <a:pt x="2465" y="788"/>
                  </a:lnTo>
                  <a:lnTo>
                    <a:pt x="2105" y="788"/>
                  </a:lnTo>
                  <a:lnTo>
                    <a:pt x="2105" y="0"/>
                  </a:lnTo>
                  <a:close/>
                  <a:moveTo>
                    <a:pt x="825" y="0"/>
                  </a:moveTo>
                  <a:lnTo>
                    <a:pt x="1063" y="0"/>
                  </a:lnTo>
                  <a:lnTo>
                    <a:pt x="1240" y="624"/>
                  </a:lnTo>
                  <a:lnTo>
                    <a:pt x="1428" y="0"/>
                  </a:lnTo>
                  <a:lnTo>
                    <a:pt x="1654" y="0"/>
                  </a:lnTo>
                  <a:lnTo>
                    <a:pt x="1398" y="788"/>
                  </a:lnTo>
                  <a:lnTo>
                    <a:pt x="1077" y="788"/>
                  </a:lnTo>
                  <a:lnTo>
                    <a:pt x="825" y="0"/>
                  </a:lnTo>
                  <a:close/>
                  <a:moveTo>
                    <a:pt x="1747" y="0"/>
                  </a:moveTo>
                  <a:lnTo>
                    <a:pt x="1969" y="0"/>
                  </a:lnTo>
                  <a:lnTo>
                    <a:pt x="1969" y="788"/>
                  </a:lnTo>
                  <a:lnTo>
                    <a:pt x="1747" y="788"/>
                  </a:lnTo>
                  <a:lnTo>
                    <a:pt x="1747" y="0"/>
                  </a:lnTo>
                  <a:close/>
                  <a:moveTo>
                    <a:pt x="0" y="0"/>
                  </a:moveTo>
                  <a:lnTo>
                    <a:pt x="400" y="0"/>
                  </a:lnTo>
                  <a:lnTo>
                    <a:pt x="441" y="0"/>
                  </a:lnTo>
                  <a:lnTo>
                    <a:pt x="482" y="2"/>
                  </a:lnTo>
                  <a:lnTo>
                    <a:pt x="522" y="7"/>
                  </a:lnTo>
                  <a:lnTo>
                    <a:pt x="561" y="15"/>
                  </a:lnTo>
                  <a:lnTo>
                    <a:pt x="599" y="25"/>
                  </a:lnTo>
                  <a:lnTo>
                    <a:pt x="634" y="41"/>
                  </a:lnTo>
                  <a:lnTo>
                    <a:pt x="667" y="59"/>
                  </a:lnTo>
                  <a:lnTo>
                    <a:pt x="697" y="82"/>
                  </a:lnTo>
                  <a:lnTo>
                    <a:pt x="725" y="112"/>
                  </a:lnTo>
                  <a:lnTo>
                    <a:pt x="746" y="145"/>
                  </a:lnTo>
                  <a:lnTo>
                    <a:pt x="766" y="187"/>
                  </a:lnTo>
                  <a:lnTo>
                    <a:pt x="780" y="234"/>
                  </a:lnTo>
                  <a:lnTo>
                    <a:pt x="788" y="289"/>
                  </a:lnTo>
                  <a:lnTo>
                    <a:pt x="790" y="352"/>
                  </a:lnTo>
                  <a:lnTo>
                    <a:pt x="790" y="788"/>
                  </a:lnTo>
                  <a:lnTo>
                    <a:pt x="573" y="788"/>
                  </a:lnTo>
                  <a:lnTo>
                    <a:pt x="573" y="427"/>
                  </a:lnTo>
                  <a:lnTo>
                    <a:pt x="571" y="368"/>
                  </a:lnTo>
                  <a:lnTo>
                    <a:pt x="567" y="317"/>
                  </a:lnTo>
                  <a:lnTo>
                    <a:pt x="557" y="277"/>
                  </a:lnTo>
                  <a:lnTo>
                    <a:pt x="543" y="244"/>
                  </a:lnTo>
                  <a:lnTo>
                    <a:pt x="524" y="220"/>
                  </a:lnTo>
                  <a:lnTo>
                    <a:pt x="500" y="201"/>
                  </a:lnTo>
                  <a:lnTo>
                    <a:pt x="473" y="187"/>
                  </a:lnTo>
                  <a:lnTo>
                    <a:pt x="439" y="179"/>
                  </a:lnTo>
                  <a:lnTo>
                    <a:pt x="400" y="175"/>
                  </a:lnTo>
                  <a:lnTo>
                    <a:pt x="224" y="175"/>
                  </a:lnTo>
                  <a:lnTo>
                    <a:pt x="224" y="788"/>
                  </a:lnTo>
                  <a:lnTo>
                    <a:pt x="0" y="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8775700" y="3552825"/>
              <a:ext cx="1436688" cy="952500"/>
            </a:xfrm>
            <a:custGeom>
              <a:avLst/>
              <a:gdLst>
                <a:gd name="T0" fmla="*/ 638 w 1810"/>
                <a:gd name="T1" fmla="*/ 451 h 1200"/>
                <a:gd name="T2" fmla="*/ 516 w 1810"/>
                <a:gd name="T3" fmla="*/ 502 h 1200"/>
                <a:gd name="T4" fmla="*/ 469 w 1810"/>
                <a:gd name="T5" fmla="*/ 546 h 1200"/>
                <a:gd name="T6" fmla="*/ 496 w 1810"/>
                <a:gd name="T7" fmla="*/ 613 h 1200"/>
                <a:gd name="T8" fmla="*/ 595 w 1810"/>
                <a:gd name="T9" fmla="*/ 735 h 1200"/>
                <a:gd name="T10" fmla="*/ 614 w 1810"/>
                <a:gd name="T11" fmla="*/ 851 h 1200"/>
                <a:gd name="T12" fmla="*/ 439 w 1810"/>
                <a:gd name="T13" fmla="*/ 733 h 1200"/>
                <a:gd name="T14" fmla="*/ 349 w 1810"/>
                <a:gd name="T15" fmla="*/ 595 h 1200"/>
                <a:gd name="T16" fmla="*/ 323 w 1810"/>
                <a:gd name="T17" fmla="*/ 530 h 1200"/>
                <a:gd name="T18" fmla="*/ 372 w 1810"/>
                <a:gd name="T19" fmla="*/ 485 h 1200"/>
                <a:gd name="T20" fmla="*/ 516 w 1810"/>
                <a:gd name="T21" fmla="*/ 400 h 1200"/>
                <a:gd name="T22" fmla="*/ 707 w 1810"/>
                <a:gd name="T23" fmla="*/ 248 h 1200"/>
                <a:gd name="T24" fmla="*/ 933 w 1810"/>
                <a:gd name="T25" fmla="*/ 296 h 1200"/>
                <a:gd name="T26" fmla="*/ 1097 w 1810"/>
                <a:gd name="T27" fmla="*/ 400 h 1200"/>
                <a:gd name="T28" fmla="*/ 1185 w 1810"/>
                <a:gd name="T29" fmla="*/ 489 h 1200"/>
                <a:gd name="T30" fmla="*/ 1185 w 1810"/>
                <a:gd name="T31" fmla="*/ 518 h 1200"/>
                <a:gd name="T32" fmla="*/ 1097 w 1810"/>
                <a:gd name="T33" fmla="*/ 617 h 1200"/>
                <a:gd name="T34" fmla="*/ 947 w 1810"/>
                <a:gd name="T35" fmla="*/ 737 h 1200"/>
                <a:gd name="T36" fmla="*/ 762 w 1810"/>
                <a:gd name="T37" fmla="*/ 794 h 1200"/>
                <a:gd name="T38" fmla="*/ 715 w 1810"/>
                <a:gd name="T39" fmla="*/ 459 h 1200"/>
                <a:gd name="T40" fmla="*/ 817 w 1810"/>
                <a:gd name="T41" fmla="*/ 528 h 1200"/>
                <a:gd name="T42" fmla="*/ 1038 w 1810"/>
                <a:gd name="T43" fmla="*/ 502 h 1200"/>
                <a:gd name="T44" fmla="*/ 985 w 1810"/>
                <a:gd name="T45" fmla="*/ 451 h 1200"/>
                <a:gd name="T46" fmla="*/ 839 w 1810"/>
                <a:gd name="T47" fmla="*/ 370 h 1200"/>
                <a:gd name="T48" fmla="*/ 675 w 1810"/>
                <a:gd name="T49" fmla="*/ 250 h 1200"/>
                <a:gd name="T50" fmla="*/ 603 w 1810"/>
                <a:gd name="T51" fmla="*/ 260 h 1200"/>
                <a:gd name="T52" fmla="*/ 370 w 1810"/>
                <a:gd name="T53" fmla="*/ 349 h 1200"/>
                <a:gd name="T54" fmla="*/ 232 w 1810"/>
                <a:gd name="T55" fmla="*/ 461 h 1200"/>
                <a:gd name="T56" fmla="*/ 185 w 1810"/>
                <a:gd name="T57" fmla="*/ 516 h 1200"/>
                <a:gd name="T58" fmla="*/ 211 w 1810"/>
                <a:gd name="T59" fmla="*/ 581 h 1200"/>
                <a:gd name="T60" fmla="*/ 293 w 1810"/>
                <a:gd name="T61" fmla="*/ 723 h 1200"/>
                <a:gd name="T62" fmla="*/ 445 w 1810"/>
                <a:gd name="T63" fmla="*/ 877 h 1200"/>
                <a:gd name="T64" fmla="*/ 675 w 1810"/>
                <a:gd name="T65" fmla="*/ 966 h 1200"/>
                <a:gd name="T66" fmla="*/ 453 w 1810"/>
                <a:gd name="T67" fmla="*/ 1001 h 1200"/>
                <a:gd name="T68" fmla="*/ 232 w 1810"/>
                <a:gd name="T69" fmla="*/ 849 h 1200"/>
                <a:gd name="T70" fmla="*/ 89 w 1810"/>
                <a:gd name="T71" fmla="*/ 674 h 1200"/>
                <a:gd name="T72" fmla="*/ 16 w 1810"/>
                <a:gd name="T73" fmla="*/ 536 h 1200"/>
                <a:gd name="T74" fmla="*/ 4 w 1810"/>
                <a:gd name="T75" fmla="*/ 495 h 1200"/>
                <a:gd name="T76" fmla="*/ 85 w 1810"/>
                <a:gd name="T77" fmla="*/ 426 h 1200"/>
                <a:gd name="T78" fmla="*/ 250 w 1810"/>
                <a:gd name="T79" fmla="*/ 311 h 1200"/>
                <a:gd name="T80" fmla="*/ 478 w 1810"/>
                <a:gd name="T81" fmla="*/ 205 h 1200"/>
                <a:gd name="T82" fmla="*/ 675 w 1810"/>
                <a:gd name="T83" fmla="*/ 0 h 1200"/>
                <a:gd name="T84" fmla="*/ 675 w 1810"/>
                <a:gd name="T85" fmla="*/ 1058 h 1200"/>
                <a:gd name="T86" fmla="*/ 977 w 1810"/>
                <a:gd name="T87" fmla="*/ 1038 h 1200"/>
                <a:gd name="T88" fmla="*/ 1321 w 1810"/>
                <a:gd name="T89" fmla="*/ 946 h 1200"/>
                <a:gd name="T90" fmla="*/ 1619 w 1810"/>
                <a:gd name="T91" fmla="*/ 802 h 1200"/>
                <a:gd name="T92" fmla="*/ 1605 w 1810"/>
                <a:gd name="T93" fmla="*/ 717 h 1200"/>
                <a:gd name="T94" fmla="*/ 1485 w 1810"/>
                <a:gd name="T95" fmla="*/ 648 h 1200"/>
                <a:gd name="T96" fmla="*/ 1276 w 1810"/>
                <a:gd name="T97" fmla="*/ 788 h 1200"/>
                <a:gd name="T98" fmla="*/ 992 w 1810"/>
                <a:gd name="T99" fmla="*/ 932 h 1200"/>
                <a:gd name="T100" fmla="*/ 709 w 1810"/>
                <a:gd name="T101" fmla="*/ 969 h 1200"/>
                <a:gd name="T102" fmla="*/ 758 w 1810"/>
                <a:gd name="T103" fmla="*/ 873 h 1200"/>
                <a:gd name="T104" fmla="*/ 979 w 1810"/>
                <a:gd name="T105" fmla="*/ 820 h 1200"/>
                <a:gd name="T106" fmla="*/ 1172 w 1810"/>
                <a:gd name="T107" fmla="*/ 701 h 1200"/>
                <a:gd name="T108" fmla="*/ 1315 w 1810"/>
                <a:gd name="T109" fmla="*/ 577 h 1200"/>
                <a:gd name="T110" fmla="*/ 1384 w 1810"/>
                <a:gd name="T111" fmla="*/ 502 h 1200"/>
                <a:gd name="T112" fmla="*/ 1359 w 1810"/>
                <a:gd name="T113" fmla="*/ 465 h 1200"/>
                <a:gd name="T114" fmla="*/ 1242 w 1810"/>
                <a:gd name="T115" fmla="*/ 357 h 1200"/>
                <a:gd name="T116" fmla="*/ 1048 w 1810"/>
                <a:gd name="T117" fmla="*/ 233 h 1200"/>
                <a:gd name="T118" fmla="*/ 782 w 1810"/>
                <a:gd name="T119" fmla="*/ 162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10" h="1200">
                  <a:moveTo>
                    <a:pt x="675" y="359"/>
                  </a:moveTo>
                  <a:lnTo>
                    <a:pt x="675" y="451"/>
                  </a:lnTo>
                  <a:lnTo>
                    <a:pt x="675" y="451"/>
                  </a:lnTo>
                  <a:lnTo>
                    <a:pt x="638" y="451"/>
                  </a:lnTo>
                  <a:lnTo>
                    <a:pt x="603" y="459"/>
                  </a:lnTo>
                  <a:lnTo>
                    <a:pt x="571" y="471"/>
                  </a:lnTo>
                  <a:lnTo>
                    <a:pt x="542" y="485"/>
                  </a:lnTo>
                  <a:lnTo>
                    <a:pt x="516" y="502"/>
                  </a:lnTo>
                  <a:lnTo>
                    <a:pt x="496" y="518"/>
                  </a:lnTo>
                  <a:lnTo>
                    <a:pt x="482" y="532"/>
                  </a:lnTo>
                  <a:lnTo>
                    <a:pt x="473" y="542"/>
                  </a:lnTo>
                  <a:lnTo>
                    <a:pt x="469" y="546"/>
                  </a:lnTo>
                  <a:lnTo>
                    <a:pt x="471" y="552"/>
                  </a:lnTo>
                  <a:lnTo>
                    <a:pt x="477" y="566"/>
                  </a:lnTo>
                  <a:lnTo>
                    <a:pt x="484" y="587"/>
                  </a:lnTo>
                  <a:lnTo>
                    <a:pt x="496" y="613"/>
                  </a:lnTo>
                  <a:lnTo>
                    <a:pt x="514" y="644"/>
                  </a:lnTo>
                  <a:lnTo>
                    <a:pt x="536" y="676"/>
                  </a:lnTo>
                  <a:lnTo>
                    <a:pt x="561" y="707"/>
                  </a:lnTo>
                  <a:lnTo>
                    <a:pt x="595" y="735"/>
                  </a:lnTo>
                  <a:lnTo>
                    <a:pt x="632" y="761"/>
                  </a:lnTo>
                  <a:lnTo>
                    <a:pt x="675" y="780"/>
                  </a:lnTo>
                  <a:lnTo>
                    <a:pt x="675" y="865"/>
                  </a:lnTo>
                  <a:lnTo>
                    <a:pt x="614" y="851"/>
                  </a:lnTo>
                  <a:lnTo>
                    <a:pt x="561" y="828"/>
                  </a:lnTo>
                  <a:lnTo>
                    <a:pt x="514" y="800"/>
                  </a:lnTo>
                  <a:lnTo>
                    <a:pt x="473" y="768"/>
                  </a:lnTo>
                  <a:lnTo>
                    <a:pt x="439" y="733"/>
                  </a:lnTo>
                  <a:lnTo>
                    <a:pt x="408" y="698"/>
                  </a:lnTo>
                  <a:lnTo>
                    <a:pt x="384" y="660"/>
                  </a:lnTo>
                  <a:lnTo>
                    <a:pt x="364" y="627"/>
                  </a:lnTo>
                  <a:lnTo>
                    <a:pt x="349" y="595"/>
                  </a:lnTo>
                  <a:lnTo>
                    <a:pt x="337" y="569"/>
                  </a:lnTo>
                  <a:lnTo>
                    <a:pt x="329" y="548"/>
                  </a:lnTo>
                  <a:lnTo>
                    <a:pt x="325" y="534"/>
                  </a:lnTo>
                  <a:lnTo>
                    <a:pt x="323" y="530"/>
                  </a:lnTo>
                  <a:lnTo>
                    <a:pt x="325" y="526"/>
                  </a:lnTo>
                  <a:lnTo>
                    <a:pt x="335" y="516"/>
                  </a:lnTo>
                  <a:lnTo>
                    <a:pt x="350" y="502"/>
                  </a:lnTo>
                  <a:lnTo>
                    <a:pt x="372" y="485"/>
                  </a:lnTo>
                  <a:lnTo>
                    <a:pt x="400" y="463"/>
                  </a:lnTo>
                  <a:lnTo>
                    <a:pt x="433" y="441"/>
                  </a:lnTo>
                  <a:lnTo>
                    <a:pt x="473" y="420"/>
                  </a:lnTo>
                  <a:lnTo>
                    <a:pt x="516" y="400"/>
                  </a:lnTo>
                  <a:lnTo>
                    <a:pt x="565" y="382"/>
                  </a:lnTo>
                  <a:lnTo>
                    <a:pt x="618" y="368"/>
                  </a:lnTo>
                  <a:lnTo>
                    <a:pt x="675" y="359"/>
                  </a:lnTo>
                  <a:close/>
                  <a:moveTo>
                    <a:pt x="707" y="248"/>
                  </a:moveTo>
                  <a:lnTo>
                    <a:pt x="770" y="250"/>
                  </a:lnTo>
                  <a:lnTo>
                    <a:pt x="827" y="260"/>
                  </a:lnTo>
                  <a:lnTo>
                    <a:pt x="882" y="274"/>
                  </a:lnTo>
                  <a:lnTo>
                    <a:pt x="933" y="296"/>
                  </a:lnTo>
                  <a:lnTo>
                    <a:pt x="981" y="319"/>
                  </a:lnTo>
                  <a:lnTo>
                    <a:pt x="1024" y="345"/>
                  </a:lnTo>
                  <a:lnTo>
                    <a:pt x="1063" y="372"/>
                  </a:lnTo>
                  <a:lnTo>
                    <a:pt x="1097" y="400"/>
                  </a:lnTo>
                  <a:lnTo>
                    <a:pt x="1126" y="426"/>
                  </a:lnTo>
                  <a:lnTo>
                    <a:pt x="1152" y="451"/>
                  </a:lnTo>
                  <a:lnTo>
                    <a:pt x="1172" y="471"/>
                  </a:lnTo>
                  <a:lnTo>
                    <a:pt x="1185" y="489"/>
                  </a:lnTo>
                  <a:lnTo>
                    <a:pt x="1195" y="499"/>
                  </a:lnTo>
                  <a:lnTo>
                    <a:pt x="1197" y="502"/>
                  </a:lnTo>
                  <a:lnTo>
                    <a:pt x="1193" y="506"/>
                  </a:lnTo>
                  <a:lnTo>
                    <a:pt x="1185" y="518"/>
                  </a:lnTo>
                  <a:lnTo>
                    <a:pt x="1170" y="538"/>
                  </a:lnTo>
                  <a:lnTo>
                    <a:pt x="1150" y="562"/>
                  </a:lnTo>
                  <a:lnTo>
                    <a:pt x="1126" y="587"/>
                  </a:lnTo>
                  <a:lnTo>
                    <a:pt x="1097" y="617"/>
                  </a:lnTo>
                  <a:lnTo>
                    <a:pt x="1065" y="648"/>
                  </a:lnTo>
                  <a:lnTo>
                    <a:pt x="1028" y="680"/>
                  </a:lnTo>
                  <a:lnTo>
                    <a:pt x="988" y="709"/>
                  </a:lnTo>
                  <a:lnTo>
                    <a:pt x="947" y="737"/>
                  </a:lnTo>
                  <a:lnTo>
                    <a:pt x="904" y="761"/>
                  </a:lnTo>
                  <a:lnTo>
                    <a:pt x="859" y="778"/>
                  </a:lnTo>
                  <a:lnTo>
                    <a:pt x="811" y="790"/>
                  </a:lnTo>
                  <a:lnTo>
                    <a:pt x="762" y="794"/>
                  </a:lnTo>
                  <a:lnTo>
                    <a:pt x="717" y="790"/>
                  </a:lnTo>
                  <a:lnTo>
                    <a:pt x="675" y="780"/>
                  </a:lnTo>
                  <a:lnTo>
                    <a:pt x="675" y="451"/>
                  </a:lnTo>
                  <a:lnTo>
                    <a:pt x="715" y="459"/>
                  </a:lnTo>
                  <a:lnTo>
                    <a:pt x="746" y="469"/>
                  </a:lnTo>
                  <a:lnTo>
                    <a:pt x="774" y="485"/>
                  </a:lnTo>
                  <a:lnTo>
                    <a:pt x="796" y="504"/>
                  </a:lnTo>
                  <a:lnTo>
                    <a:pt x="817" y="528"/>
                  </a:lnTo>
                  <a:lnTo>
                    <a:pt x="837" y="558"/>
                  </a:lnTo>
                  <a:lnTo>
                    <a:pt x="859" y="591"/>
                  </a:lnTo>
                  <a:lnTo>
                    <a:pt x="882" y="633"/>
                  </a:lnTo>
                  <a:lnTo>
                    <a:pt x="1038" y="502"/>
                  </a:lnTo>
                  <a:lnTo>
                    <a:pt x="1034" y="499"/>
                  </a:lnTo>
                  <a:lnTo>
                    <a:pt x="1024" y="487"/>
                  </a:lnTo>
                  <a:lnTo>
                    <a:pt x="1008" y="471"/>
                  </a:lnTo>
                  <a:lnTo>
                    <a:pt x="985" y="451"/>
                  </a:lnTo>
                  <a:lnTo>
                    <a:pt x="957" y="430"/>
                  </a:lnTo>
                  <a:lnTo>
                    <a:pt x="924" y="406"/>
                  </a:lnTo>
                  <a:lnTo>
                    <a:pt x="884" y="386"/>
                  </a:lnTo>
                  <a:lnTo>
                    <a:pt x="839" y="370"/>
                  </a:lnTo>
                  <a:lnTo>
                    <a:pt x="790" y="359"/>
                  </a:lnTo>
                  <a:lnTo>
                    <a:pt x="734" y="355"/>
                  </a:lnTo>
                  <a:lnTo>
                    <a:pt x="675" y="359"/>
                  </a:lnTo>
                  <a:lnTo>
                    <a:pt x="675" y="250"/>
                  </a:lnTo>
                  <a:lnTo>
                    <a:pt x="707" y="248"/>
                  </a:lnTo>
                  <a:close/>
                  <a:moveTo>
                    <a:pt x="675" y="162"/>
                  </a:moveTo>
                  <a:lnTo>
                    <a:pt x="675" y="250"/>
                  </a:lnTo>
                  <a:lnTo>
                    <a:pt x="603" y="260"/>
                  </a:lnTo>
                  <a:lnTo>
                    <a:pt x="536" y="276"/>
                  </a:lnTo>
                  <a:lnTo>
                    <a:pt x="475" y="296"/>
                  </a:lnTo>
                  <a:lnTo>
                    <a:pt x="419" y="321"/>
                  </a:lnTo>
                  <a:lnTo>
                    <a:pt x="370" y="349"/>
                  </a:lnTo>
                  <a:lnTo>
                    <a:pt x="327" y="378"/>
                  </a:lnTo>
                  <a:lnTo>
                    <a:pt x="289" y="408"/>
                  </a:lnTo>
                  <a:lnTo>
                    <a:pt x="258" y="435"/>
                  </a:lnTo>
                  <a:lnTo>
                    <a:pt x="232" y="461"/>
                  </a:lnTo>
                  <a:lnTo>
                    <a:pt x="211" y="483"/>
                  </a:lnTo>
                  <a:lnTo>
                    <a:pt x="197" y="500"/>
                  </a:lnTo>
                  <a:lnTo>
                    <a:pt x="187" y="512"/>
                  </a:lnTo>
                  <a:lnTo>
                    <a:pt x="185" y="516"/>
                  </a:lnTo>
                  <a:lnTo>
                    <a:pt x="187" y="522"/>
                  </a:lnTo>
                  <a:lnTo>
                    <a:pt x="191" y="534"/>
                  </a:lnTo>
                  <a:lnTo>
                    <a:pt x="199" y="554"/>
                  </a:lnTo>
                  <a:lnTo>
                    <a:pt x="211" y="581"/>
                  </a:lnTo>
                  <a:lnTo>
                    <a:pt x="224" y="611"/>
                  </a:lnTo>
                  <a:lnTo>
                    <a:pt x="244" y="646"/>
                  </a:lnTo>
                  <a:lnTo>
                    <a:pt x="266" y="684"/>
                  </a:lnTo>
                  <a:lnTo>
                    <a:pt x="293" y="723"/>
                  </a:lnTo>
                  <a:lnTo>
                    <a:pt x="325" y="765"/>
                  </a:lnTo>
                  <a:lnTo>
                    <a:pt x="360" y="804"/>
                  </a:lnTo>
                  <a:lnTo>
                    <a:pt x="400" y="841"/>
                  </a:lnTo>
                  <a:lnTo>
                    <a:pt x="445" y="877"/>
                  </a:lnTo>
                  <a:lnTo>
                    <a:pt x="494" y="906"/>
                  </a:lnTo>
                  <a:lnTo>
                    <a:pt x="549" y="934"/>
                  </a:lnTo>
                  <a:lnTo>
                    <a:pt x="610" y="954"/>
                  </a:lnTo>
                  <a:lnTo>
                    <a:pt x="675" y="966"/>
                  </a:lnTo>
                  <a:lnTo>
                    <a:pt x="675" y="1058"/>
                  </a:lnTo>
                  <a:lnTo>
                    <a:pt x="595" y="1046"/>
                  </a:lnTo>
                  <a:lnTo>
                    <a:pt x="522" y="1027"/>
                  </a:lnTo>
                  <a:lnTo>
                    <a:pt x="453" y="1001"/>
                  </a:lnTo>
                  <a:lnTo>
                    <a:pt x="390" y="969"/>
                  </a:lnTo>
                  <a:lnTo>
                    <a:pt x="331" y="932"/>
                  </a:lnTo>
                  <a:lnTo>
                    <a:pt x="280" y="893"/>
                  </a:lnTo>
                  <a:lnTo>
                    <a:pt x="232" y="849"/>
                  </a:lnTo>
                  <a:lnTo>
                    <a:pt x="189" y="806"/>
                  </a:lnTo>
                  <a:lnTo>
                    <a:pt x="152" y="761"/>
                  </a:lnTo>
                  <a:lnTo>
                    <a:pt x="118" y="717"/>
                  </a:lnTo>
                  <a:lnTo>
                    <a:pt x="89" y="674"/>
                  </a:lnTo>
                  <a:lnTo>
                    <a:pt x="65" y="633"/>
                  </a:lnTo>
                  <a:lnTo>
                    <a:pt x="43" y="597"/>
                  </a:lnTo>
                  <a:lnTo>
                    <a:pt x="28" y="564"/>
                  </a:lnTo>
                  <a:lnTo>
                    <a:pt x="16" y="536"/>
                  </a:lnTo>
                  <a:lnTo>
                    <a:pt x="6" y="516"/>
                  </a:lnTo>
                  <a:lnTo>
                    <a:pt x="2" y="502"/>
                  </a:lnTo>
                  <a:lnTo>
                    <a:pt x="0" y="499"/>
                  </a:lnTo>
                  <a:lnTo>
                    <a:pt x="4" y="495"/>
                  </a:lnTo>
                  <a:lnTo>
                    <a:pt x="14" y="485"/>
                  </a:lnTo>
                  <a:lnTo>
                    <a:pt x="32" y="469"/>
                  </a:lnTo>
                  <a:lnTo>
                    <a:pt x="55" y="449"/>
                  </a:lnTo>
                  <a:lnTo>
                    <a:pt x="85" y="426"/>
                  </a:lnTo>
                  <a:lnTo>
                    <a:pt x="118" y="400"/>
                  </a:lnTo>
                  <a:lnTo>
                    <a:pt x="158" y="370"/>
                  </a:lnTo>
                  <a:lnTo>
                    <a:pt x="203" y="341"/>
                  </a:lnTo>
                  <a:lnTo>
                    <a:pt x="250" y="311"/>
                  </a:lnTo>
                  <a:lnTo>
                    <a:pt x="303" y="282"/>
                  </a:lnTo>
                  <a:lnTo>
                    <a:pt x="358" y="252"/>
                  </a:lnTo>
                  <a:lnTo>
                    <a:pt x="417" y="227"/>
                  </a:lnTo>
                  <a:lnTo>
                    <a:pt x="478" y="205"/>
                  </a:lnTo>
                  <a:lnTo>
                    <a:pt x="542" y="185"/>
                  </a:lnTo>
                  <a:lnTo>
                    <a:pt x="608" y="171"/>
                  </a:lnTo>
                  <a:lnTo>
                    <a:pt x="675" y="162"/>
                  </a:lnTo>
                  <a:close/>
                  <a:moveTo>
                    <a:pt x="675" y="0"/>
                  </a:moveTo>
                  <a:lnTo>
                    <a:pt x="1810" y="0"/>
                  </a:lnTo>
                  <a:lnTo>
                    <a:pt x="1810" y="1200"/>
                  </a:lnTo>
                  <a:lnTo>
                    <a:pt x="675" y="1200"/>
                  </a:lnTo>
                  <a:lnTo>
                    <a:pt x="675" y="1058"/>
                  </a:lnTo>
                  <a:lnTo>
                    <a:pt x="748" y="1062"/>
                  </a:lnTo>
                  <a:lnTo>
                    <a:pt x="819" y="1060"/>
                  </a:lnTo>
                  <a:lnTo>
                    <a:pt x="894" y="1052"/>
                  </a:lnTo>
                  <a:lnTo>
                    <a:pt x="977" y="1038"/>
                  </a:lnTo>
                  <a:lnTo>
                    <a:pt x="1061" y="1021"/>
                  </a:lnTo>
                  <a:lnTo>
                    <a:pt x="1148" y="1001"/>
                  </a:lnTo>
                  <a:lnTo>
                    <a:pt x="1235" y="975"/>
                  </a:lnTo>
                  <a:lnTo>
                    <a:pt x="1321" y="946"/>
                  </a:lnTo>
                  <a:lnTo>
                    <a:pt x="1404" y="914"/>
                  </a:lnTo>
                  <a:lnTo>
                    <a:pt x="1483" y="879"/>
                  </a:lnTo>
                  <a:lnTo>
                    <a:pt x="1554" y="841"/>
                  </a:lnTo>
                  <a:lnTo>
                    <a:pt x="1619" y="802"/>
                  </a:lnTo>
                  <a:lnTo>
                    <a:pt x="1674" y="763"/>
                  </a:lnTo>
                  <a:lnTo>
                    <a:pt x="1658" y="749"/>
                  </a:lnTo>
                  <a:lnTo>
                    <a:pt x="1634" y="733"/>
                  </a:lnTo>
                  <a:lnTo>
                    <a:pt x="1605" y="717"/>
                  </a:lnTo>
                  <a:lnTo>
                    <a:pt x="1573" y="700"/>
                  </a:lnTo>
                  <a:lnTo>
                    <a:pt x="1540" y="682"/>
                  </a:lnTo>
                  <a:lnTo>
                    <a:pt x="1510" y="664"/>
                  </a:lnTo>
                  <a:lnTo>
                    <a:pt x="1485" y="648"/>
                  </a:lnTo>
                  <a:lnTo>
                    <a:pt x="1467" y="636"/>
                  </a:lnTo>
                  <a:lnTo>
                    <a:pt x="1404" y="690"/>
                  </a:lnTo>
                  <a:lnTo>
                    <a:pt x="1341" y="741"/>
                  </a:lnTo>
                  <a:lnTo>
                    <a:pt x="1276" y="788"/>
                  </a:lnTo>
                  <a:lnTo>
                    <a:pt x="1209" y="832"/>
                  </a:lnTo>
                  <a:lnTo>
                    <a:pt x="1140" y="871"/>
                  </a:lnTo>
                  <a:lnTo>
                    <a:pt x="1067" y="904"/>
                  </a:lnTo>
                  <a:lnTo>
                    <a:pt x="992" y="932"/>
                  </a:lnTo>
                  <a:lnTo>
                    <a:pt x="914" y="954"/>
                  </a:lnTo>
                  <a:lnTo>
                    <a:pt x="831" y="966"/>
                  </a:lnTo>
                  <a:lnTo>
                    <a:pt x="744" y="969"/>
                  </a:lnTo>
                  <a:lnTo>
                    <a:pt x="709" y="969"/>
                  </a:lnTo>
                  <a:lnTo>
                    <a:pt x="675" y="966"/>
                  </a:lnTo>
                  <a:lnTo>
                    <a:pt x="675" y="865"/>
                  </a:lnTo>
                  <a:lnTo>
                    <a:pt x="715" y="871"/>
                  </a:lnTo>
                  <a:lnTo>
                    <a:pt x="758" y="873"/>
                  </a:lnTo>
                  <a:lnTo>
                    <a:pt x="815" y="869"/>
                  </a:lnTo>
                  <a:lnTo>
                    <a:pt x="870" y="859"/>
                  </a:lnTo>
                  <a:lnTo>
                    <a:pt x="925" y="841"/>
                  </a:lnTo>
                  <a:lnTo>
                    <a:pt x="979" y="820"/>
                  </a:lnTo>
                  <a:lnTo>
                    <a:pt x="1030" y="794"/>
                  </a:lnTo>
                  <a:lnTo>
                    <a:pt x="1079" y="767"/>
                  </a:lnTo>
                  <a:lnTo>
                    <a:pt x="1126" y="735"/>
                  </a:lnTo>
                  <a:lnTo>
                    <a:pt x="1172" y="701"/>
                  </a:lnTo>
                  <a:lnTo>
                    <a:pt x="1213" y="670"/>
                  </a:lnTo>
                  <a:lnTo>
                    <a:pt x="1250" y="636"/>
                  </a:lnTo>
                  <a:lnTo>
                    <a:pt x="1284" y="605"/>
                  </a:lnTo>
                  <a:lnTo>
                    <a:pt x="1315" y="577"/>
                  </a:lnTo>
                  <a:lnTo>
                    <a:pt x="1339" y="550"/>
                  </a:lnTo>
                  <a:lnTo>
                    <a:pt x="1361" y="530"/>
                  </a:lnTo>
                  <a:lnTo>
                    <a:pt x="1374" y="512"/>
                  </a:lnTo>
                  <a:lnTo>
                    <a:pt x="1384" y="502"/>
                  </a:lnTo>
                  <a:lnTo>
                    <a:pt x="1386" y="499"/>
                  </a:lnTo>
                  <a:lnTo>
                    <a:pt x="1384" y="495"/>
                  </a:lnTo>
                  <a:lnTo>
                    <a:pt x="1374" y="483"/>
                  </a:lnTo>
                  <a:lnTo>
                    <a:pt x="1359" y="465"/>
                  </a:lnTo>
                  <a:lnTo>
                    <a:pt x="1339" y="443"/>
                  </a:lnTo>
                  <a:lnTo>
                    <a:pt x="1311" y="418"/>
                  </a:lnTo>
                  <a:lnTo>
                    <a:pt x="1280" y="388"/>
                  </a:lnTo>
                  <a:lnTo>
                    <a:pt x="1242" y="357"/>
                  </a:lnTo>
                  <a:lnTo>
                    <a:pt x="1201" y="325"/>
                  </a:lnTo>
                  <a:lnTo>
                    <a:pt x="1154" y="292"/>
                  </a:lnTo>
                  <a:lnTo>
                    <a:pt x="1103" y="262"/>
                  </a:lnTo>
                  <a:lnTo>
                    <a:pt x="1048" y="233"/>
                  </a:lnTo>
                  <a:lnTo>
                    <a:pt x="987" y="207"/>
                  </a:lnTo>
                  <a:lnTo>
                    <a:pt x="924" y="187"/>
                  </a:lnTo>
                  <a:lnTo>
                    <a:pt x="855" y="171"/>
                  </a:lnTo>
                  <a:lnTo>
                    <a:pt x="782" y="162"/>
                  </a:lnTo>
                  <a:lnTo>
                    <a:pt x="707" y="160"/>
                  </a:lnTo>
                  <a:lnTo>
                    <a:pt x="675" y="162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B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67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Hello</a:t>
            </a:r>
            <a:r>
              <a:rPr lang="en-US" baseline="0" dirty="0" smtClean="0"/>
              <a:t> everyone. Thanks for coming to the talk. In this brief 12 </a:t>
            </a:r>
            <a:r>
              <a:rPr lang="en-US" baseline="0" dirty="0" err="1" smtClean="0"/>
              <a:t>mins</a:t>
            </a:r>
            <a:r>
              <a:rPr lang="en-US" baseline="0" dirty="0" smtClean="0"/>
              <a:t>, I would like to introduce you a novel pyramid architecture that aims for low energy, and area cost sensitive devices.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63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Comparing with the linear pipeline, </a:t>
            </a:r>
          </a:p>
          <a:p>
            <a:r>
              <a:rPr lang="en-US" dirty="0" smtClean="0"/>
              <a:t>&lt;click&gt;</a:t>
            </a:r>
          </a:p>
          <a:p>
            <a:r>
              <a:rPr lang="en-US" dirty="0" smtClean="0"/>
              <a:t>we leave</a:t>
            </a:r>
            <a:r>
              <a:rPr lang="en-US" baseline="0" dirty="0" smtClean="0"/>
              <a:t> only one processing element (PE) and line buffers.</a:t>
            </a:r>
          </a:p>
          <a:p>
            <a:r>
              <a:rPr lang="en-US" baseline="0" dirty="0" smtClean="0"/>
              <a:t>The cost of the processing logics is tremendously reduced without increasing the penalty of global memory traffic.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56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Comparing with the Segment Pipeline,</a:t>
            </a:r>
            <a:endParaRPr lang="en-US" baseline="0" dirty="0" smtClean="0"/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our intermediate data never goes out to the global memory, and only process part of the image before executing the next pyramid level.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60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If we understand how</a:t>
            </a:r>
            <a:r>
              <a:rPr lang="en-US" baseline="0" dirty="0" smtClean="0"/>
              <a:t> to exploit spatial locality, we can push the concept even further by adapting data parallelism.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</a:t>
            </a:r>
            <a:endParaRPr lang="en-US" dirty="0" smtClean="0"/>
          </a:p>
          <a:p>
            <a:r>
              <a:rPr lang="en-US" baseline="0" dirty="0" smtClean="0"/>
              <a:t>For example, we can divide the image into slices. Each time-sharing pipeline can operate on each slice independently. This increases throughput and </a:t>
            </a:r>
            <a:r>
              <a:rPr lang="en-US" baseline="0" dirty="0" smtClean="0"/>
              <a:t>scalability.</a:t>
            </a:r>
            <a:endParaRPr lang="en-US" baseline="0" dirty="0" smtClean="0"/>
          </a:p>
          <a:p>
            <a:r>
              <a:rPr lang="en-US" altLang="zh-TW" baseline="0" dirty="0" smtClean="0"/>
              <a:t>Because we reduced the area cost and memory bandwidth, we could put a lot of them.</a:t>
            </a:r>
            <a:endParaRPr lang="en-US" baseline="0" dirty="0" smtClean="0"/>
          </a:p>
          <a:p>
            <a:r>
              <a:rPr lang="en-US" baseline="0" dirty="0" smtClean="0"/>
              <a:t>We can optimize the parallel degree with given power and  area budget. For detail analysis, please refer to our paper.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42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Time-sharing pipeline sounds great.</a:t>
            </a:r>
            <a:r>
              <a:rPr lang="en-US" baseline="0" dirty="0" smtClean="0"/>
              <a:t> However, it is only useful if it can be adapted into the real world applications.</a:t>
            </a:r>
          </a:p>
          <a:p>
            <a:r>
              <a:rPr lang="en-US" baseline="0" dirty="0" smtClean="0"/>
              <a:t>We selected two of the most common pyramids to demonstrate our architecture: </a:t>
            </a:r>
            <a:r>
              <a:rPr lang="en-US" baseline="0" dirty="0" err="1" smtClean="0"/>
              <a:t>Laplacian</a:t>
            </a:r>
            <a:r>
              <a:rPr lang="en-US" baseline="0" dirty="0" smtClean="0"/>
              <a:t> and Hierarchical Lucas-</a:t>
            </a:r>
            <a:r>
              <a:rPr lang="en-US" baseline="0" dirty="0" err="1" smtClean="0"/>
              <a:t>Kanade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79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Laplacian</a:t>
            </a:r>
            <a:r>
              <a:rPr lang="en-US" baseline="0" dirty="0" smtClean="0"/>
              <a:t> Pyramid is o</a:t>
            </a:r>
            <a:r>
              <a:rPr lang="en-US" dirty="0" smtClean="0"/>
              <a:t>ne</a:t>
            </a:r>
            <a:r>
              <a:rPr lang="en-US" baseline="0" dirty="0" smtClean="0"/>
              <a:t> of the most important pyramids. It has been widely used in many image processing applications.</a:t>
            </a:r>
          </a:p>
          <a:p>
            <a:r>
              <a:rPr lang="en-US" baseline="0" dirty="0" smtClean="0"/>
              <a:t>To construct the pyramid,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we first convolve the image with Gaussian kernel then down sample it. The down-sampled result will be up-sampled back to the original resolution then subtract with the previous image.</a:t>
            </a:r>
          </a:p>
          <a:p>
            <a:r>
              <a:rPr lang="en-US" baseline="0" dirty="0" smtClean="0"/>
              <a:t>The difference of the two images is the approximation of the </a:t>
            </a:r>
            <a:r>
              <a:rPr lang="en-US" baseline="0" dirty="0" err="1" smtClean="0"/>
              <a:t>Laplacian</a:t>
            </a:r>
            <a:r>
              <a:rPr lang="en-US" baseline="0" dirty="0" smtClean="0"/>
              <a:t> which records certain frequency data.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Repeating this process will construct the pyramid.</a:t>
            </a:r>
          </a:p>
          <a:p>
            <a:endParaRPr lang="en-US" baseline="0" dirty="0" smtClean="0"/>
          </a:p>
          <a:p>
            <a:r>
              <a:rPr lang="en-US" dirty="0" smtClean="0"/>
              <a:t>Why is this particular</a:t>
            </a:r>
            <a:r>
              <a:rPr lang="en-US" baseline="0" dirty="0" smtClean="0"/>
              <a:t> pyramid useful?</a:t>
            </a:r>
          </a:p>
          <a:p>
            <a:r>
              <a:rPr lang="en-US" baseline="0" dirty="0" smtClean="0"/>
              <a:t>It is because different frequency band of the image signal is stored in different level of the pyramid.</a:t>
            </a:r>
          </a:p>
          <a:p>
            <a:r>
              <a:rPr lang="en-US" baseline="0" dirty="0" smtClean="0"/>
              <a:t>We can manipulate certain frequency bands without polluting others.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25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Imagine that you have apple and orange, cutting them in half and stitching together will show sharp seam.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However, if we blend each frequency band separately, the sharp seam will be replaced by the smooth transition.</a:t>
            </a:r>
          </a:p>
          <a:p>
            <a:r>
              <a:rPr lang="en-US" baseline="0" dirty="0" smtClean="0"/>
              <a:t>There are many applications in image processing and computer vision relying on this approach such as panorama stitching and  high dynamic range photography.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34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 am going to</a:t>
            </a:r>
            <a:r>
              <a:rPr lang="en-US" dirty="0" smtClean="0"/>
              <a:t> show you how we adapt </a:t>
            </a:r>
            <a:r>
              <a:rPr lang="en-US" baseline="0" dirty="0" smtClean="0"/>
              <a:t>time-sharing pipeline to the </a:t>
            </a:r>
            <a:r>
              <a:rPr lang="en-US" baseline="0" dirty="0" err="1" smtClean="0"/>
              <a:t>Laplacian</a:t>
            </a:r>
            <a:r>
              <a:rPr lang="en-US" baseline="0" dirty="0" smtClean="0"/>
              <a:t> Pyramid.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pipeline operates in 3 stages: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first stage resembles a </a:t>
            </a:r>
            <a:r>
              <a:rPr lang="en-US" baseline="0" dirty="0" err="1" smtClean="0"/>
              <a:t>gaussian</a:t>
            </a:r>
            <a:r>
              <a:rPr lang="en-US" baseline="0" dirty="0" smtClean="0"/>
              <a:t> pyramid;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second stage performs up-sampling;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third stage computes the difference of </a:t>
            </a:r>
            <a:r>
              <a:rPr lang="en-US" baseline="0" dirty="0" err="1" smtClean="0"/>
              <a:t>gaussian</a:t>
            </a:r>
            <a:r>
              <a:rPr lang="en-US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dirty="0" smtClean="0"/>
              <a:t>Other convolution</a:t>
            </a:r>
            <a:r>
              <a:rPr lang="en-US" baseline="0" dirty="0" smtClean="0"/>
              <a:t> pyramids can also be easily adapted into a similar form.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what if the pyramid pipeline is not convolution based?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67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Window search is another the most</a:t>
            </a:r>
            <a:r>
              <a:rPr lang="en-US" baseline="0" dirty="0" smtClean="0"/>
              <a:t> common </a:t>
            </a:r>
            <a:r>
              <a:rPr lang="en-US" dirty="0" smtClean="0"/>
              <a:t>form of pyramids on computer vision applications.</a:t>
            </a:r>
          </a:p>
          <a:p>
            <a:r>
              <a:rPr lang="en-US" dirty="0" smtClean="0"/>
              <a:t>For example, optical</a:t>
            </a:r>
            <a:r>
              <a:rPr lang="en-US" baseline="0" dirty="0" smtClean="0"/>
              <a:t> flow, object recognition, face detection, etc. In our study, we use Lucas-</a:t>
            </a:r>
            <a:r>
              <a:rPr lang="en-US" baseline="0" dirty="0" err="1" smtClean="0"/>
              <a:t>Kanade</a:t>
            </a:r>
            <a:r>
              <a:rPr lang="en-US" baseline="0" dirty="0" smtClean="0"/>
              <a:t> as an example.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18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 am going to briefly</a:t>
            </a:r>
            <a:r>
              <a:rPr lang="en-US" baseline="0" dirty="0" smtClean="0"/>
              <a:t> explain how Lucas-</a:t>
            </a:r>
            <a:r>
              <a:rPr lang="en-US" baseline="0" dirty="0" err="1" smtClean="0"/>
              <a:t>Kanade</a:t>
            </a:r>
            <a:r>
              <a:rPr lang="en-US" baseline="0" dirty="0" smtClean="0"/>
              <a:t> algorithm works without going into too much detail.</a:t>
            </a:r>
          </a:p>
          <a:p>
            <a:r>
              <a:rPr lang="en-US" baseline="0" dirty="0" smtClean="0"/>
              <a:t>Imagine that you have two frames in temporal order at time t and t + 1.</a:t>
            </a:r>
          </a:p>
          <a:p>
            <a:r>
              <a:rPr lang="en-US" baseline="0" dirty="0" smtClean="0"/>
              <a:t>We want to find out the motion of a block Q between the frames.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Assuming the</a:t>
            </a:r>
            <a:r>
              <a:rPr lang="en-US" baseline="0" dirty="0" smtClean="0"/>
              <a:t> lighting condition did not change dramatically, then we can assume the intensity of Q in these two frames are constant.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74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Thus,</a:t>
            </a:r>
            <a:r>
              <a:rPr lang="en-US" baseline="0" dirty="0" smtClean="0"/>
              <a:t> our goal is to find a motion vector (</a:t>
            </a:r>
            <a:r>
              <a:rPr lang="en-US" baseline="0" dirty="0" err="1" smtClean="0"/>
              <a:t>Vx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Vy</a:t>
            </a:r>
            <a:r>
              <a:rPr lang="en-US" baseline="0" dirty="0" smtClean="0"/>
              <a:t>) that maintain intensity consistency constrain.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We could also write the formula into matrices, and solve this equation under least square principles. We first guess the initial motion vector, and gradually descent to the right 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8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we cannot possibly imagine a phone without a camera, can we?</a:t>
            </a:r>
          </a:p>
          <a:p>
            <a:r>
              <a:rPr lang="en-US" dirty="0" smtClean="0"/>
              <a:t>But</a:t>
            </a:r>
            <a:r>
              <a:rPr lang="en-US" baseline="0" dirty="0" smtClean="0"/>
              <a:t> engineering such a tiny pinhole camera on a phone requires solving lots of engineering challenges.</a:t>
            </a:r>
          </a:p>
          <a:p>
            <a:r>
              <a:rPr lang="en-US" baseline="0" dirty="0" smtClean="0"/>
              <a:t>Making it smaller means less light is coming in, which means the signal is more vulnerable to noise.</a:t>
            </a:r>
          </a:p>
          <a:p>
            <a:r>
              <a:rPr lang="en-US" baseline="0" dirty="0" smtClean="0"/>
              <a:t>Lens has to be simple due to the packaging size, which means more distortion and aberration.</a:t>
            </a:r>
          </a:p>
          <a:p>
            <a:r>
              <a:rPr lang="en-US" baseline="0" dirty="0" smtClean="0"/>
              <a:t>Optical zoom Is too luxury to have. Hence super-resolution is required.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cannot defy the law of physics. But we can use math to help us reconstruct the signal in an optimal way, which requires a lot of computation.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348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To adapt hierarchical approach, we first construct two </a:t>
            </a:r>
            <a:r>
              <a:rPr lang="en-US" baseline="0" dirty="0" err="1" smtClean="0"/>
              <a:t>gaussian</a:t>
            </a:r>
            <a:r>
              <a:rPr lang="en-US" baseline="0" dirty="0" smtClean="0"/>
              <a:t> pyramids for both frames.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One we have </a:t>
            </a:r>
            <a:r>
              <a:rPr lang="en-US" baseline="0" dirty="0" err="1" smtClean="0"/>
              <a:t>gaussian</a:t>
            </a:r>
            <a:r>
              <a:rPr lang="en-US" baseline="0" dirty="0" smtClean="0"/>
              <a:t> pyramids, we start to search the motion from coarse to fine fashion.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Warp operator allows us to query the value of a pixel with given estimated motion vector; the refine operator tries to refine the solution based on the least square principle I just explained.</a:t>
            </a:r>
          </a:p>
          <a:p>
            <a:r>
              <a:rPr lang="en-US" baseline="0" dirty="0" smtClean="0"/>
              <a:t>The result propagates to the finest level.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09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represent the</a:t>
            </a:r>
            <a:r>
              <a:rPr lang="en-US" baseline="0" dirty="0" smtClean="0"/>
              <a:t> algorithm in the form of time-sharing architecture, we break it up into 3 stages: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Gaussian pyramid construction from fine to coarse, which is not much different from the </a:t>
            </a:r>
            <a:r>
              <a:rPr lang="en-US" baseline="0" dirty="0" err="1" smtClean="0"/>
              <a:t>Laplacian</a:t>
            </a:r>
            <a:r>
              <a:rPr lang="en-US" baseline="0" dirty="0" smtClean="0"/>
              <a:t> Pyramid,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motion estimation from coarse to fine,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and motion vector propagation.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43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implemented a functional simulator for Lucas-</a:t>
            </a:r>
            <a:r>
              <a:rPr lang="en-US" baseline="0" dirty="0" err="1" smtClean="0"/>
              <a:t>Kanade</a:t>
            </a:r>
            <a:r>
              <a:rPr lang="en-US" baseline="0" dirty="0" smtClean="0"/>
              <a:t> optical flow, and here is the simulation result.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33E0-C559-2A41-B805-5DCA465639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49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evaluate actual HW performance,</a:t>
            </a:r>
            <a:r>
              <a:rPr lang="en-US" baseline="0" dirty="0" smtClean="0"/>
              <a:t> we synthesized the pipeline using Genesis 2 chip generator based on 32nm technology.</a:t>
            </a:r>
          </a:p>
          <a:p>
            <a:r>
              <a:rPr lang="en-US" baseline="0" dirty="0" smtClean="0"/>
              <a:t>Here is how the </a:t>
            </a:r>
            <a:r>
              <a:rPr lang="en-US" baseline="0" dirty="0" err="1" smtClean="0"/>
              <a:t>uArch</a:t>
            </a:r>
            <a:r>
              <a:rPr lang="en-US" baseline="0" dirty="0" smtClean="0"/>
              <a:t> of the time-sharing pipeline looks like. We have timing-sharing control logic to determine which level of the pyramid that the processing element can access.</a:t>
            </a:r>
          </a:p>
          <a:p>
            <a:r>
              <a:rPr lang="en-US" baseline="0" dirty="0" smtClean="0"/>
              <a:t>In between the control logic, we have line buffer and shift registers for each level.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From the </a:t>
            </a:r>
            <a:r>
              <a:rPr lang="en-US" baseline="0" dirty="0" err="1" smtClean="0"/>
              <a:t>uArch</a:t>
            </a:r>
            <a:r>
              <a:rPr lang="en-US" baseline="0" dirty="0" smtClean="0"/>
              <a:t>, we can clearly see that time-sharing pipeline has overhead of the control logic, line buffers and shift registers. The cost is proportional to the number of levels. </a:t>
            </a:r>
          </a:p>
          <a:p>
            <a:r>
              <a:rPr lang="en-US" baseline="0" dirty="0" smtClean="0"/>
              <a:t>One purpose of our evaluation is trying to figure out whether such overhead would out weight the benefit.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59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ran the simulation on 32nm process for each architecture design. </a:t>
            </a:r>
          </a:p>
          <a:p>
            <a:r>
              <a:rPr lang="en-US" baseline="0" dirty="0" smtClean="0"/>
              <a:t>Comparing with the linear pipeline (LP), time-sharing pipeline (TP) clearly has advantages in both power and area consumption. Time-sharing pipeline (TP) costs 40% less in both area and power.</a:t>
            </a:r>
          </a:p>
          <a:p>
            <a:r>
              <a:rPr lang="en-US" baseline="0" dirty="0" smtClean="0"/>
              <a:t>The gap widen as the pyramid level increased, which indicates time-sharing pipeline (TP) scales much better than the linear pipeline (LP).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Breaking down the cost,  time-sharing pipeline has constant cost on the processing element (PE). The costs of shift registers dominates as the levels of pyramid increased.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&lt;click&gt;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Comparing with the segment pipeline (SP), time-sharing pipeline (TP) is more expensive with large support region, but competitive when the window size is relative small (3x3 and 5x5).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088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</a:t>
            </a:r>
            <a:r>
              <a:rPr lang="en-US" baseline="0" dirty="0" smtClean="0"/>
              <a:t> the other hand, the time-sharing pipeline has very little global memory traffic comparing to the segment pipeline. We performed Lucas-</a:t>
            </a:r>
            <a:r>
              <a:rPr lang="en-US" baseline="0" dirty="0" err="1" smtClean="0"/>
              <a:t>Kanade</a:t>
            </a:r>
            <a:r>
              <a:rPr lang="en-US" baseline="0" dirty="0" smtClean="0"/>
              <a:t> optical flow on two designs, the difference is huge. The gap widen when the resolution increased. Such saving also leads to further energy saving.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378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Overall, the time-sharing pipeline is about 2x</a:t>
            </a:r>
            <a:r>
              <a:rPr lang="en-US" baseline="0" dirty="0" smtClean="0"/>
              <a:t> faster than the segment pipeline which greatly benefits many latency sensitive applications such as object tracking.</a:t>
            </a:r>
          </a:p>
          <a:p>
            <a:r>
              <a:rPr lang="en-US" baseline="0" dirty="0" smtClean="0"/>
              <a:t>The linear pipeline is the fastest overall but it consumes more area and power.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terms of energy, DRAM access dominates the power.</a:t>
            </a:r>
          </a:p>
          <a:p>
            <a:r>
              <a:rPr lang="en-US" baseline="0" dirty="0" smtClean="0"/>
              <a:t>Comparing with the segment pipeline (SP), we have 10x saving on DRAM traffic.</a:t>
            </a:r>
          </a:p>
          <a:p>
            <a:r>
              <a:rPr lang="en-US" baseline="0" dirty="0" smtClean="0"/>
              <a:t>Comparing with the linear pipeline (LP), we have similar costs on DRAM access, but cheaper costs on logic operation.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378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conclusion,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presented an architecture that tries to keep the best of both linear and segment pipeline, and weed out their shortcoming.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also demonstrate how our architecture can be adapted by different applications.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Finally, we presented performance analysis on 32nm technology.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0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much computation you say?</a:t>
            </a:r>
          </a:p>
          <a:p>
            <a:r>
              <a:rPr lang="en-US" dirty="0" smtClean="0"/>
              <a:t>I am giving a very simple pipeline</a:t>
            </a:r>
            <a:r>
              <a:rPr lang="en-US" baseline="0" dirty="0" smtClean="0"/>
              <a:t> here from camera sensor to display.</a:t>
            </a:r>
          </a:p>
          <a:p>
            <a:r>
              <a:rPr lang="en-US" dirty="0" smtClean="0"/>
              <a:t>The pipeline can change</a:t>
            </a:r>
            <a:r>
              <a:rPr lang="en-US" baseline="0" dirty="0" smtClean="0"/>
              <a:t> if we change the camera sensor.</a:t>
            </a:r>
          </a:p>
          <a:p>
            <a:r>
              <a:rPr lang="en-US" baseline="0" dirty="0" smtClean="0"/>
              <a:t>Each time we change a camera, the whole process has to be recalibrated, which is very time consuming.</a:t>
            </a:r>
          </a:p>
          <a:p>
            <a:r>
              <a:rPr lang="en-US" baseline="0" dirty="0" smtClean="0"/>
              <a:t>Some of the process is done by fixed function hardware which is very old fashion and could not keep up with the pace of the mobile world.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Move the whole process to the general processor is also very power hungry, and too much memory bandwidth is required.</a:t>
            </a:r>
          </a:p>
          <a:p>
            <a:r>
              <a:rPr lang="en-US" baseline="0" dirty="0" smtClean="0"/>
              <a:t>Imagine that you have a 13MPix camera and want to be able to process it very very fast, and also very low power. </a:t>
            </a:r>
          </a:p>
          <a:p>
            <a:r>
              <a:rPr lang="en-US" baseline="0" dirty="0" smtClean="0"/>
              <a:t>But we also do not want to design an ASIC that is not flexible. It has to work on every single camera system, no matter how different they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856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Fortunately,</a:t>
            </a:r>
            <a:r>
              <a:rPr lang="en-US" baseline="0" dirty="0" smtClean="0"/>
              <a:t> all the image processing pipelines have something in common: multi-resolution processing.</a:t>
            </a:r>
            <a:endParaRPr lang="en-US" dirty="0" smtClean="0"/>
          </a:p>
          <a:p>
            <a:r>
              <a:rPr lang="en-US" dirty="0" smtClean="0"/>
              <a:t>Multi</a:t>
            </a:r>
            <a:r>
              <a:rPr lang="en-US" dirty="0" smtClean="0"/>
              <a:t>-resolution</a:t>
            </a:r>
            <a:r>
              <a:rPr lang="en-US" baseline="0" dirty="0" smtClean="0"/>
              <a:t> processing is ubiquitous everywhere in digital image processing. 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From panorama stitching, 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HDR imaging, 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detail enhancement and sharpening,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as well as optical flow and object </a:t>
            </a:r>
            <a:r>
              <a:rPr lang="en-US" baseline="0" dirty="0" smtClean="0"/>
              <a:t>tracking, just to name a few.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As camera resolution increases, such intensive computation and memory bandwidth requirement quickly become the main bottleneck on an embedded device. The wide variety of applications present huge opportunities for hardware design.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1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are two common approaches that have been used in the past. Linear Pipeline and Segment Pipeline.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80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Linear Pipeline duplicates separate processing elements (PEs) for each pyramid level. All processing elements (PEs) work together for all pyramid levels in parallel.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Such design is incredibly simple.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There is no global memory traffic at all. All the intermediate data streams through the line buffer without the need of storing back to the DRAM, which conserves memory bandwidth.</a:t>
            </a:r>
            <a:endParaRPr lang="en-US" dirty="0" smtClean="0"/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Yet, it is very inefficient. Successive processing elements work at ¼ reduced clock rates, making less efficient use of the computational resources. The duplication of the logic also consumes more area and power than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53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Unlike the Linear Pipeline, the Segment Pipeline only has one processing element (PE).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Such design is extremely area cost effective.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However, it can only process one pyramid level at a time. The intermediate data will have to store back to the global memory which results high memory bandwidth.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32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we start to</a:t>
            </a:r>
            <a:r>
              <a:rPr lang="en-US" baseline="0" dirty="0" smtClean="0"/>
              <a:t> design our own pipeline, </a:t>
            </a:r>
            <a:r>
              <a:rPr lang="en-US" dirty="0" smtClean="0"/>
              <a:t>we</a:t>
            </a:r>
            <a:r>
              <a:rPr lang="en-US" baseline="0" dirty="0" smtClean="0"/>
              <a:t> set a few goals that try to improve the shortcoming of previous approaches:</a:t>
            </a:r>
          </a:p>
          <a:p>
            <a:endParaRPr lang="en-US" baseline="0" dirty="0" smtClean="0"/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Low power via minimizing the DRAM traffic.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High throughput through data parallelism.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Small area from logic reuse.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Flexibility with configurable filter banks.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 we will discuss how we achieve each one of them in further detail.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33E0-C559-2A41-B805-5DCA465639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95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Unlike previous approaches, we fully exploit the spatial locality of a pyramid.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In a typical pyramid, each pixel only needs 4 pixels from the previous level.</a:t>
            </a:r>
          </a:p>
          <a:p>
            <a:r>
              <a:rPr lang="en-US" baseline="0" dirty="0" smtClean="0"/>
              <a:t>We can interleave the operation of each level with a timing mux.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Once we have accumulated enough of pixels, we can immediately switch to next level without waiting for the whole image being processed.</a:t>
            </a:r>
          </a:p>
          <a:p>
            <a:r>
              <a:rPr lang="en-US" baseline="0" dirty="0" smtClean="0"/>
              <a:t>Not only we can reuse the logic, the processing element (PE) is also always busy.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5EAA-3A3B-CC49-B196-A1F607EE56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57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\\netapp-hqmktg\creative\PRESENTATIONS\2013_PRESENTATIONS\2103_Apr_Corp_Template\comp_v05b_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3" r="6112" b="22405"/>
          <a:stretch/>
        </p:blipFill>
        <p:spPr bwMode="auto">
          <a:xfrm>
            <a:off x="0" y="0"/>
            <a:ext cx="10972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\\netapp-hqmktg\creative\PRESENTATIONS\2013_PRESENTATIONS\2013_Apr_Corp_Template\Blu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92862" y="5137528"/>
            <a:ext cx="9018311" cy="452432"/>
          </a:xfrm>
        </p:spPr>
        <p:txBody>
          <a:bodyPr anchor="b"/>
          <a:lstStyle>
            <a:lvl1pPr algn="l">
              <a:defRPr sz="2600" b="0" cap="all" baseline="0">
                <a:solidFill>
                  <a:schemeClr val="tx2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Trebuchet M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92862" y="5470944"/>
            <a:ext cx="9018311" cy="400110"/>
          </a:xfrm>
        </p:spPr>
        <p:txBody>
          <a:bodyPr wrap="square" anchor="t">
            <a:spAutoFit/>
          </a:bodyPr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2" name="Picture 15" descr="\\netapp-hqmktg\creative\ASSETS\Logos\Corporate\Logo_Horizontal\White Type 2D (dark backs)\NVLogoH_2D_WT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75" y="4322333"/>
            <a:ext cx="3799704" cy="81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7650"/>
            <a:ext cx="9874250" cy="10287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439863"/>
            <a:ext cx="9874250" cy="4073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92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C86F39D3-6775-AD48-8C35-A954C7C8E5C5}" type="datetimeFigureOut">
              <a:rPr lang="en-US" smtClean="0"/>
              <a:t>10/6/13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675" y="5721350"/>
            <a:ext cx="3473450" cy="3286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4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395C4F73-729E-524F-BB0A-F6BEEFA7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0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3965575"/>
            <a:ext cx="9326563" cy="122713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616200"/>
            <a:ext cx="9326563" cy="1349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92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C86F39D3-6775-AD48-8C35-A954C7C8E5C5}" type="datetimeFigureOut">
              <a:rPr lang="en-US" smtClean="0"/>
              <a:t>10/6/13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675" y="5721350"/>
            <a:ext cx="3473450" cy="3286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4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395C4F73-729E-524F-BB0A-F6BEEFA7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27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7650"/>
            <a:ext cx="9874250" cy="10287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439863"/>
            <a:ext cx="4860925" cy="40735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439863"/>
            <a:ext cx="4860925" cy="40735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92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C86F39D3-6775-AD48-8C35-A954C7C8E5C5}" type="datetimeFigureOut">
              <a:rPr lang="en-US" smtClean="0"/>
              <a:t>10/6/13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49675" y="5721350"/>
            <a:ext cx="3473450" cy="3286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644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395C4F73-729E-524F-BB0A-F6BEEFA7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6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7650"/>
            <a:ext cx="9874250" cy="1028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81125"/>
            <a:ext cx="4848225" cy="5762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5" y="1957388"/>
            <a:ext cx="4848225" cy="3556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3713" y="1381125"/>
            <a:ext cx="4849812" cy="5762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3713" y="1957388"/>
            <a:ext cx="4849812" cy="3556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492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C86F39D3-6775-AD48-8C35-A954C7C8E5C5}" type="datetimeFigureOut">
              <a:rPr lang="en-US" smtClean="0"/>
              <a:t>10/6/13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749675" y="5721350"/>
            <a:ext cx="3473450" cy="3286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644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395C4F73-729E-524F-BB0A-F6BEEFA7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94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7650"/>
            <a:ext cx="9874250" cy="10287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92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C86F39D3-6775-AD48-8C35-A954C7C8E5C5}" type="datetimeFigureOut">
              <a:rPr lang="en-US" smtClean="0"/>
              <a:t>10/6/13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49675" y="5721350"/>
            <a:ext cx="3473450" cy="3286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644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395C4F73-729E-524F-BB0A-F6BEEFA7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77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92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C86F39D3-6775-AD48-8C35-A954C7C8E5C5}" type="datetimeFigureOut">
              <a:rPr lang="en-US" smtClean="0"/>
              <a:t>10/6/13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49675" y="5721350"/>
            <a:ext cx="3473450" cy="3286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644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395C4F73-729E-524F-BB0A-F6BEEFA7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47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6063"/>
            <a:ext cx="3609975" cy="104616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9425" y="246063"/>
            <a:ext cx="6134100" cy="52673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9275" y="1292225"/>
            <a:ext cx="3609975" cy="422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92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C86F39D3-6775-AD48-8C35-A954C7C8E5C5}" type="datetimeFigureOut">
              <a:rPr lang="en-US" smtClean="0"/>
              <a:t>10/6/13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49675" y="5721350"/>
            <a:ext cx="3473450" cy="3286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644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395C4F73-729E-524F-BB0A-F6BEEFA7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20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063" y="4321175"/>
            <a:ext cx="6583362" cy="5095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1063" y="550863"/>
            <a:ext cx="6583362" cy="3703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1063" y="4830763"/>
            <a:ext cx="6583362" cy="723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92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C86F39D3-6775-AD48-8C35-A954C7C8E5C5}" type="datetimeFigureOut">
              <a:rPr lang="en-US" smtClean="0"/>
              <a:t>10/6/13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49675" y="5721350"/>
            <a:ext cx="3473450" cy="3286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644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395C4F73-729E-524F-BB0A-F6BEEFA7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59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7650"/>
            <a:ext cx="9874250" cy="10287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5" y="1439863"/>
            <a:ext cx="9874250" cy="4073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92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C86F39D3-6775-AD48-8C35-A954C7C8E5C5}" type="datetimeFigureOut">
              <a:rPr lang="en-US" smtClean="0"/>
              <a:t>10/6/13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675" y="5721350"/>
            <a:ext cx="3473450" cy="3286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4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395C4F73-729E-524F-BB0A-F6BEEFA7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36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4963" y="247650"/>
            <a:ext cx="2468562" cy="52657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5" y="247650"/>
            <a:ext cx="7253288" cy="52657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92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C86F39D3-6775-AD48-8C35-A954C7C8E5C5}" type="datetimeFigureOut">
              <a:rPr lang="en-US" smtClean="0"/>
              <a:t>10/6/13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675" y="5721350"/>
            <a:ext cx="3473450" cy="3286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4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395C4F73-729E-524F-BB0A-F6BEEFA7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1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38" y="247650"/>
            <a:ext cx="9204325" cy="59093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1pPr>
            <a:lvl2pPr>
              <a:buSzPct val="100000"/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2pPr>
            <a:lvl3pPr>
              <a:buSzPct val="100000"/>
              <a:buFontTx/>
              <a:buBlip>
                <a:blip r:embed="rId2"/>
              </a:buBlip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38" y="247650"/>
            <a:ext cx="9204325" cy="59093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439863"/>
            <a:ext cx="4945063" cy="4252912"/>
          </a:xfrm>
        </p:spPr>
        <p:txBody>
          <a:bodyPr/>
          <a:lstStyle>
            <a:lvl1pPr>
              <a:buSzPct val="100000"/>
              <a:buFontTx/>
              <a:buBlip>
                <a:blip r:embed="rId2"/>
              </a:buBlip>
              <a:defRPr sz="2400">
                <a:solidFill>
                  <a:schemeClr val="tx1"/>
                </a:solidFill>
              </a:defRPr>
            </a:lvl1pPr>
            <a:lvl2pPr>
              <a:buSzPct val="100000"/>
              <a:buFontTx/>
              <a:buBlip>
                <a:blip r:embed="rId2"/>
              </a:buBlip>
              <a:defRPr sz="2000">
                <a:solidFill>
                  <a:schemeClr val="tx1"/>
                </a:solidFill>
              </a:defRPr>
            </a:lvl2pPr>
            <a:lvl3pPr>
              <a:buSzPct val="100000"/>
              <a:buFontTx/>
              <a:buBlip>
                <a:blip r:embed="rId2"/>
              </a:buBlip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46738" y="1439863"/>
            <a:ext cx="4945062" cy="4252912"/>
          </a:xfrm>
        </p:spPr>
        <p:txBody>
          <a:bodyPr/>
          <a:lstStyle>
            <a:lvl1pPr>
              <a:buSzPct val="100000"/>
              <a:buFontTx/>
              <a:buBlip>
                <a:blip r:embed="rId2"/>
              </a:buBlip>
              <a:defRPr sz="2400">
                <a:solidFill>
                  <a:schemeClr val="tx1"/>
                </a:solidFill>
              </a:defRPr>
            </a:lvl1pPr>
            <a:lvl2pPr>
              <a:buSzPct val="100000"/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</a:defRPr>
            </a:lvl2pPr>
            <a:lvl3pPr>
              <a:buSzPct val="100000"/>
              <a:buFontTx/>
              <a:buBlip>
                <a:blip r:embed="rId2"/>
              </a:buBlip>
              <a:defRPr sz="1800" b="1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9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ottom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 flipV="1">
            <a:off x="0" y="0"/>
            <a:ext cx="10972800" cy="6172200"/>
            <a:chOff x="0" y="0"/>
            <a:chExt cx="10972800" cy="6172200"/>
          </a:xfrm>
        </p:grpSpPr>
        <p:pic>
          <p:nvPicPr>
            <p:cNvPr id="4" name="Picture 2" descr="\\netapp-hqmktg\creative\PRESENTATIONS\2013_PRESENTATIONS\2013_01_Jan_CES\Background_Concepts\Hex_Texture_top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972800" cy="617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0" y="0"/>
              <a:ext cx="10972800" cy="6172200"/>
            </a:xfrm>
            <a:prstGeom prst="rect">
              <a:avLst/>
            </a:pr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38" y="5151344"/>
            <a:ext cx="9204325" cy="59093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2" descr="\\Hqmktg01\creative\ASSETS\Logos\Corporate\Logo_Horizontal\White Type 2D (dark backs)\NVLogoH_2D_WT._300x5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887" y="5855860"/>
            <a:ext cx="827087" cy="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op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10972800" cy="6172200"/>
            <a:chOff x="0" y="0"/>
            <a:chExt cx="10972800" cy="6172200"/>
          </a:xfrm>
        </p:grpSpPr>
        <p:pic>
          <p:nvPicPr>
            <p:cNvPr id="4" name="Picture 2" descr="\\netapp-hqmktg\creative\PRESENTATIONS\2013_PRESENTATIONS\2013_01_Jan_CES\Background_Concepts\Hex_Texture_top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972800" cy="617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0" y="0"/>
              <a:ext cx="10972800" cy="6172200"/>
            </a:xfrm>
            <a:prstGeom prst="rect">
              <a:avLst/>
            </a:pr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38" y="247650"/>
            <a:ext cx="9204325" cy="59093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2" descr="\\Hqmktg01\creative\ASSETS\Logos\Corporate\Logo_Horizontal\White Type 2D (dark backs)\NVLogoH_2D_WT._300x5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887" y="5855860"/>
            <a:ext cx="827087" cy="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7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ent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37" y="247650"/>
            <a:ext cx="9204325" cy="59093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43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f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10972800" cy="6172200"/>
            <a:chOff x="0" y="0"/>
            <a:chExt cx="10972800" cy="6172200"/>
          </a:xfrm>
        </p:grpSpPr>
        <p:pic>
          <p:nvPicPr>
            <p:cNvPr id="3" name="Picture 2" descr="\\netapp-hqmktg\creative\PRESENTATIONS\2013_PRESENTATIONS\2013_01_Jan_CES\Background_Concepts\Hex_Texture_left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972800" cy="617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0" y="0"/>
              <a:ext cx="10972800" cy="6172200"/>
            </a:xfrm>
            <a:prstGeom prst="rect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2" descr="\\Hqmktg01\creative\ASSETS\Logos\Corporate\Logo_Horizontal\White Type 2D (dark backs)\NVLogoH_2D_WT._300x5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887" y="5855860"/>
            <a:ext cx="827087" cy="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9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igh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>
            <a:off x="0" y="0"/>
            <a:ext cx="10972800" cy="6172200"/>
            <a:chOff x="0" y="0"/>
            <a:chExt cx="10972800" cy="6172200"/>
          </a:xfrm>
        </p:grpSpPr>
        <p:pic>
          <p:nvPicPr>
            <p:cNvPr id="3" name="Picture 2" descr="\\netapp-hqmktg\creative\PRESENTATIONS\2013_PRESENTATIONS\2013_01_Jan_CES\Background_Concepts\Hex_Texture_left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972800" cy="617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0" y="0"/>
              <a:ext cx="10972800" cy="6172200"/>
            </a:xfrm>
            <a:prstGeom prst="rect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2" descr="\\Hqmktg01\creative\ASSETS\Logos\Corporate\Logo_Horizontal\White Type 2D (dark backs)\NVLogoH_2D_WT._300x5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887" y="5855860"/>
            <a:ext cx="827087" cy="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1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325" y="1917700"/>
            <a:ext cx="9328150" cy="13223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6238" y="3497263"/>
            <a:ext cx="7680325" cy="1577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92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C86F39D3-6775-AD48-8C35-A954C7C8E5C5}" type="datetimeFigureOut">
              <a:rPr lang="en-US" smtClean="0"/>
              <a:t>10/6/13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675" y="5721350"/>
            <a:ext cx="3473450" cy="3286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475" y="5721350"/>
            <a:ext cx="2559050" cy="328613"/>
          </a:xfrm>
          <a:prstGeom prst="rect">
            <a:avLst/>
          </a:prstGeom>
        </p:spPr>
        <p:txBody>
          <a:bodyPr/>
          <a:lstStyle/>
          <a:p>
            <a:fld id="{395C4F73-729E-524F-BB0A-F6BEEFA7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29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0"/>
            <a:ext cx="10972800" cy="6172200"/>
            <a:chOff x="0" y="0"/>
            <a:chExt cx="10972800" cy="6172200"/>
          </a:xfrm>
        </p:grpSpPr>
        <p:pic>
          <p:nvPicPr>
            <p:cNvPr id="7" name="Picture 2" descr="\\netapp-hqmktg\creative\PRESENTATIONS\2013_PRESENTATIONS\2013_01_Jan_CES\Background_Concepts\Hex_Texture_center2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972800" cy="617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0" y="0"/>
              <a:ext cx="10972800" cy="617220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51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47650"/>
            <a:ext cx="10055972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439863"/>
            <a:ext cx="10042525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9" name="Picture 2" descr="\\Hqmktg01\creative\ASSETS\Logos\Corporate\Logo_Horizontal\White Type 2D (dark backs)\NVLogoH_2D_WT._300x52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887" y="5855860"/>
            <a:ext cx="827087" cy="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690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73B900"/>
          </a:solidFill>
          <a:latin typeface="Trebuchet MS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00000"/>
        <a:buBlip>
          <a:blip r:embed="rId12"/>
        </a:buBlip>
        <a:defRPr sz="2400" b="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914400" indent="-342900" algn="l" rtl="0" fontAlgn="base">
        <a:spcBef>
          <a:spcPct val="20000"/>
        </a:spcBef>
        <a:spcAft>
          <a:spcPct val="0"/>
        </a:spcAft>
        <a:buSzPct val="100000"/>
        <a:buBlip>
          <a:blip r:embed="rId12"/>
        </a:buBlip>
        <a:defRPr sz="2000" b="0">
          <a:solidFill>
            <a:schemeClr val="tx1"/>
          </a:solidFill>
          <a:latin typeface="Trebuchet MS" pitchFamily="34" charset="0"/>
        </a:defRPr>
      </a:lvl2pPr>
      <a:lvl3pPr marL="1371600" indent="-282575" algn="l" rtl="0" fontAlgn="base">
        <a:spcBef>
          <a:spcPct val="20000"/>
        </a:spcBef>
        <a:spcAft>
          <a:spcPct val="0"/>
        </a:spcAft>
        <a:buSzPct val="100000"/>
        <a:buBlip>
          <a:blip r:embed="rId12"/>
        </a:buBlip>
        <a:defRPr sz="1800" b="0">
          <a:solidFill>
            <a:schemeClr val="tx1"/>
          </a:solidFill>
          <a:latin typeface="Trebuchet MS" pitchFamily="34" charset="0"/>
        </a:defRPr>
      </a:lvl3pPr>
      <a:lvl4pPr marL="1774825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11772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9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3.emf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microsoft.com/office/2007/relationships/hdphoto" Target="../media/hdphoto1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"/>
          <p:cNvSpPr>
            <a:spLocks noGrp="1"/>
          </p:cNvSpPr>
          <p:nvPr>
            <p:ph type="ctrTitle"/>
          </p:nvPr>
        </p:nvSpPr>
        <p:spPr>
          <a:xfrm>
            <a:off x="1392862" y="5166720"/>
            <a:ext cx="9018311" cy="452432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An Energy Efficient Time-sharing Pyramid Pipeline </a:t>
            </a:r>
            <a:r>
              <a:rPr lang="en-US" sz="2400" dirty="0" smtClean="0"/>
              <a:t>for</a:t>
            </a:r>
            <a:br>
              <a:rPr lang="en-US" sz="2400" dirty="0" smtClean="0"/>
            </a:br>
            <a:r>
              <a:rPr lang="en-US" sz="2400" dirty="0" smtClean="0"/>
              <a:t>Multi</a:t>
            </a:r>
            <a:r>
              <a:rPr lang="en-US" sz="2400" dirty="0"/>
              <a:t>-resolution Computer Vision</a:t>
            </a:r>
            <a:endParaRPr lang="en-US" sz="2400" dirty="0">
              <a:latin typeface="Arial" charset="0"/>
            </a:endParaRPr>
          </a:p>
        </p:txBody>
      </p:sp>
      <p:sp>
        <p:nvSpPr>
          <p:cNvPr id="3075" name="Subtitle 4"/>
          <p:cNvSpPr>
            <a:spLocks noGrp="1"/>
          </p:cNvSpPr>
          <p:nvPr>
            <p:ph type="subTitle" idx="1"/>
          </p:nvPr>
        </p:nvSpPr>
        <p:spPr>
          <a:xfrm>
            <a:off x="1392862" y="5500136"/>
            <a:ext cx="9018311" cy="400110"/>
          </a:xfrm>
        </p:spPr>
        <p:txBody>
          <a:bodyPr/>
          <a:lstStyle/>
          <a:p>
            <a:r>
              <a:rPr lang="en-US" sz="1600" dirty="0" err="1" smtClean="0">
                <a:latin typeface="Arial" charset="0"/>
              </a:rPr>
              <a:t>Qiuling</a:t>
            </a:r>
            <a:r>
              <a:rPr lang="en-US" sz="1600" dirty="0" smtClean="0">
                <a:latin typeface="Arial" charset="0"/>
              </a:rPr>
              <a:t> Zhu,  </a:t>
            </a:r>
            <a:r>
              <a:rPr lang="en-US" sz="1600" dirty="0" err="1" smtClean="0">
                <a:latin typeface="Arial" charset="0"/>
              </a:rPr>
              <a:t>Navjot</a:t>
            </a:r>
            <a:r>
              <a:rPr lang="en-US" sz="1600" dirty="0" smtClean="0">
                <a:latin typeface="Arial" charset="0"/>
              </a:rPr>
              <a:t> </a:t>
            </a:r>
            <a:r>
              <a:rPr lang="en-US" sz="1600" dirty="0" err="1" smtClean="0">
                <a:latin typeface="Arial" charset="0"/>
              </a:rPr>
              <a:t>Garg</a:t>
            </a:r>
            <a:r>
              <a:rPr lang="en-US" sz="1600" dirty="0" smtClean="0">
                <a:latin typeface="Arial" charset="0"/>
              </a:rPr>
              <a:t>,  Yun-Ta Tsai,  Kari </a:t>
            </a:r>
            <a:r>
              <a:rPr lang="en-US" sz="1600" dirty="0" err="1" smtClean="0">
                <a:latin typeface="Arial" charset="0"/>
              </a:rPr>
              <a:t>Pulli</a:t>
            </a:r>
            <a:endParaRPr lang="en-US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4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2247900"/>
            <a:ext cx="8972644" cy="1828800"/>
            <a:chOff x="838200" y="1028700"/>
            <a:chExt cx="8972644" cy="1828800"/>
          </a:xfrm>
        </p:grpSpPr>
        <p:grpSp>
          <p:nvGrpSpPr>
            <p:cNvPr id="5" name="Group 4"/>
            <p:cNvGrpSpPr/>
            <p:nvPr/>
          </p:nvGrpSpPr>
          <p:grpSpPr>
            <a:xfrm>
              <a:off x="1371600" y="1038177"/>
              <a:ext cx="1447800" cy="1562292"/>
              <a:chOff x="1371600" y="1038177"/>
              <a:chExt cx="1447800" cy="1562292"/>
            </a:xfrm>
          </p:grpSpPr>
          <p:sp>
            <p:nvSpPr>
              <p:cNvPr id="27" name="Isosceles Triangle 26"/>
              <p:cNvSpPr/>
              <p:nvPr/>
            </p:nvSpPr>
            <p:spPr>
              <a:xfrm>
                <a:off x="1390556" y="1038177"/>
                <a:ext cx="1409512" cy="1248103"/>
              </a:xfrm>
              <a:prstGeom prst="triangle">
                <a:avLst/>
              </a:prstGeom>
              <a:noFill/>
              <a:ln w="38100" cmpd="sng"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PYR-1</a:t>
                </a:r>
                <a:endParaRPr lang="en-US" sz="1400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371600" y="2295669"/>
                <a:ext cx="1447800" cy="304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/>
                  <a:t>Line Buffer</a:t>
                </a:r>
                <a:endParaRPr lang="en-US" sz="1400" b="1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352800" y="1028700"/>
              <a:ext cx="1447800" cy="1562292"/>
              <a:chOff x="1371600" y="1038177"/>
              <a:chExt cx="1447800" cy="1562292"/>
            </a:xfrm>
          </p:grpSpPr>
          <p:sp>
            <p:nvSpPr>
              <p:cNvPr id="25" name="Isosceles Triangle 24"/>
              <p:cNvSpPr/>
              <p:nvPr/>
            </p:nvSpPr>
            <p:spPr>
              <a:xfrm>
                <a:off x="1390556" y="1038177"/>
                <a:ext cx="1409512" cy="1248103"/>
              </a:xfrm>
              <a:prstGeom prst="triangle">
                <a:avLst/>
              </a:prstGeom>
              <a:noFill/>
              <a:ln w="38100" cmpd="sng">
                <a:solidFill>
                  <a:srgbClr val="8BAD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PYR-2</a:t>
                </a:r>
                <a:endParaRPr lang="en-US" sz="1400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371600" y="2295669"/>
                <a:ext cx="1447800" cy="304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/>
                  <a:t>Line Buffer</a:t>
                </a:r>
                <a:endParaRPr lang="en-US" sz="1400" b="1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343102" y="1028700"/>
              <a:ext cx="1447800" cy="1562292"/>
              <a:chOff x="1371600" y="1038177"/>
              <a:chExt cx="1447800" cy="1562292"/>
            </a:xfrm>
          </p:grpSpPr>
          <p:sp>
            <p:nvSpPr>
              <p:cNvPr id="23" name="Isosceles Triangle 22"/>
              <p:cNvSpPr/>
              <p:nvPr/>
            </p:nvSpPr>
            <p:spPr>
              <a:xfrm>
                <a:off x="1390556" y="1038177"/>
                <a:ext cx="1409512" cy="1248103"/>
              </a:xfrm>
              <a:prstGeom prst="triangle">
                <a:avLst/>
              </a:prstGeom>
              <a:noFill/>
              <a:ln w="38100" cmpd="sng">
                <a:solidFill>
                  <a:srgbClr val="8BAD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PYR-3</a:t>
                </a:r>
                <a:endParaRPr lang="en-US" sz="1400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1600" y="2295669"/>
                <a:ext cx="1447800" cy="304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/>
                  <a:t>Line Buffer</a:t>
                </a:r>
                <a:endParaRPr lang="en-US" sz="1400" b="1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011230" y="1028700"/>
              <a:ext cx="1447800" cy="1562292"/>
              <a:chOff x="1371600" y="1038177"/>
              <a:chExt cx="1447800" cy="1562292"/>
            </a:xfrm>
          </p:grpSpPr>
          <p:sp>
            <p:nvSpPr>
              <p:cNvPr id="21" name="Isosceles Triangle 20"/>
              <p:cNvSpPr/>
              <p:nvPr/>
            </p:nvSpPr>
            <p:spPr>
              <a:xfrm>
                <a:off x="1390556" y="1038177"/>
                <a:ext cx="1409512" cy="1248103"/>
              </a:xfrm>
              <a:prstGeom prst="triangle">
                <a:avLst/>
              </a:prstGeom>
              <a:noFill/>
              <a:ln w="38100" cmpd="sng">
                <a:solidFill>
                  <a:srgbClr val="8BAD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PYR-n</a:t>
                </a:r>
                <a:endParaRPr lang="en-US" sz="1400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371600" y="2295669"/>
                <a:ext cx="1447800" cy="304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/>
                  <a:t>Line Buffer</a:t>
                </a:r>
                <a:endParaRPr lang="en-US" sz="1400" b="1" dirty="0"/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>
            <a:xfrm>
              <a:off x="838200" y="1714500"/>
              <a:ext cx="838200" cy="0"/>
            </a:xfrm>
            <a:prstGeom prst="straightConnector1">
              <a:avLst/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514600" y="1714500"/>
              <a:ext cx="1143000" cy="0"/>
            </a:xfrm>
            <a:prstGeom prst="straightConnector1">
              <a:avLst/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504902" y="1714500"/>
              <a:ext cx="1143000" cy="0"/>
            </a:xfrm>
            <a:prstGeom prst="straightConnector1">
              <a:avLst/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6477000" y="1714500"/>
              <a:ext cx="609600" cy="0"/>
            </a:xfrm>
            <a:prstGeom prst="straightConnector1">
              <a:avLst/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7162800" y="1676208"/>
              <a:ext cx="76200" cy="76200"/>
            </a:xfrm>
            <a:prstGeom prst="ellipse">
              <a:avLst/>
            </a:prstGeom>
            <a:solidFill>
              <a:srgbClr val="8BAD00"/>
            </a:solidFill>
            <a:ln>
              <a:solidFill>
                <a:srgbClr val="8BAD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353112" y="1676208"/>
              <a:ext cx="76200" cy="76200"/>
            </a:xfrm>
            <a:prstGeom prst="ellipse">
              <a:avLst/>
            </a:prstGeom>
            <a:solidFill>
              <a:srgbClr val="8BAD00"/>
            </a:solidFill>
            <a:ln>
              <a:solidFill>
                <a:srgbClr val="8BAD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533946" y="1679672"/>
              <a:ext cx="76200" cy="69273"/>
            </a:xfrm>
            <a:prstGeom prst="ellipse">
              <a:avLst/>
            </a:prstGeom>
            <a:solidFill>
              <a:srgbClr val="8BAD00"/>
            </a:solidFill>
            <a:ln>
              <a:solidFill>
                <a:srgbClr val="8BAD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7696200" y="1714500"/>
              <a:ext cx="609600" cy="0"/>
            </a:xfrm>
            <a:prstGeom prst="straightConnector1">
              <a:avLst/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048000" y="1790700"/>
              <a:ext cx="0" cy="1066800"/>
            </a:xfrm>
            <a:prstGeom prst="straightConnector1">
              <a:avLst/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086444" y="1790700"/>
              <a:ext cx="0" cy="1066800"/>
            </a:xfrm>
            <a:prstGeom prst="straightConnector1">
              <a:avLst/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010400" y="1790700"/>
              <a:ext cx="0" cy="1066800"/>
            </a:xfrm>
            <a:prstGeom prst="straightConnector1">
              <a:avLst/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/>
            <p:nvPr/>
          </p:nvCxnSpPr>
          <p:spPr>
            <a:xfrm rot="16200000" flipH="1">
              <a:off x="8934544" y="1981200"/>
              <a:ext cx="1143000" cy="609600"/>
            </a:xfrm>
            <a:prstGeom prst="bentConnector3">
              <a:avLst>
                <a:gd name="adj1" fmla="val 250"/>
              </a:avLst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555005" y="2476500"/>
            <a:ext cx="102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9E700"/>
                </a:solidFill>
              </a:rPr>
              <a:t>Input G</a:t>
            </a:r>
            <a:r>
              <a:rPr lang="en-US" baseline="-25000" dirty="0" smtClean="0">
                <a:solidFill>
                  <a:srgbClr val="B9E700"/>
                </a:solidFill>
              </a:rPr>
              <a:t>0</a:t>
            </a:r>
            <a:endParaRPr lang="en-US" baseline="-25000" dirty="0">
              <a:solidFill>
                <a:srgbClr val="B9E7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33678" y="4086561"/>
            <a:ext cx="44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9E700"/>
                </a:solidFill>
              </a:rPr>
              <a:t>G</a:t>
            </a:r>
            <a:r>
              <a:rPr lang="en-US" baseline="-25000" dirty="0">
                <a:solidFill>
                  <a:srgbClr val="B9E700"/>
                </a:solidFill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81600" y="4096422"/>
            <a:ext cx="44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9E700"/>
                </a:solidFill>
              </a:rPr>
              <a:t>G</a:t>
            </a:r>
            <a:r>
              <a:rPr lang="en-US" baseline="-25000" dirty="0" smtClean="0">
                <a:solidFill>
                  <a:srgbClr val="B9E700"/>
                </a:solidFill>
              </a:rPr>
              <a:t>2</a:t>
            </a:r>
            <a:endParaRPr lang="en-US" baseline="-25000" dirty="0">
              <a:solidFill>
                <a:srgbClr val="B9E7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86600" y="4088368"/>
            <a:ext cx="44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9E700"/>
                </a:solidFill>
              </a:rPr>
              <a:t>G</a:t>
            </a:r>
            <a:r>
              <a:rPr lang="en-US" baseline="-25000" dirty="0" smtClean="0">
                <a:solidFill>
                  <a:srgbClr val="B9E700"/>
                </a:solidFill>
              </a:rPr>
              <a:t>3</a:t>
            </a:r>
            <a:endParaRPr lang="en-US" baseline="-25000" dirty="0">
              <a:solidFill>
                <a:srgbClr val="B9E7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06000" y="4086561"/>
            <a:ext cx="44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9E700"/>
                </a:solidFill>
              </a:rPr>
              <a:t>G</a:t>
            </a:r>
            <a:r>
              <a:rPr lang="en-US" baseline="-25000" dirty="0">
                <a:solidFill>
                  <a:srgbClr val="B9E700"/>
                </a:solidFill>
              </a:rPr>
              <a:t>4</a:t>
            </a:r>
          </a:p>
        </p:txBody>
      </p:sp>
      <p:sp>
        <p:nvSpPr>
          <p:cNvPr id="49" name="Freeform 48"/>
          <p:cNvSpPr/>
          <p:nvPr/>
        </p:nvSpPr>
        <p:spPr>
          <a:xfrm>
            <a:off x="2438400" y="1790700"/>
            <a:ext cx="1867106" cy="388738"/>
          </a:xfrm>
          <a:custGeom>
            <a:avLst/>
            <a:gdLst>
              <a:gd name="connsiteX0" fmla="*/ 1867106 w 1867106"/>
              <a:gd name="connsiteY0" fmla="*/ 350829 h 388738"/>
              <a:gd name="connsiteX1" fmla="*/ 1014113 w 1867106"/>
              <a:gd name="connsiteY1" fmla="*/ 162 h 388738"/>
              <a:gd name="connsiteX2" fmla="*/ 0 w 1867106"/>
              <a:gd name="connsiteY2" fmla="*/ 388738 h 38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106" h="388738">
                <a:moveTo>
                  <a:pt x="1867106" y="350829"/>
                </a:moveTo>
                <a:cubicBezTo>
                  <a:pt x="1596201" y="172336"/>
                  <a:pt x="1325297" y="-6156"/>
                  <a:pt x="1014113" y="162"/>
                </a:cubicBezTo>
                <a:cubicBezTo>
                  <a:pt x="702929" y="6480"/>
                  <a:pt x="0" y="388738"/>
                  <a:pt x="0" y="388738"/>
                </a:cubicBezTo>
              </a:path>
            </a:pathLst>
          </a:custGeom>
          <a:ln w="38100" cmpd="sng">
            <a:solidFill>
              <a:srgbClr val="B9E7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2625321" y="1173880"/>
            <a:ext cx="3734212" cy="949072"/>
          </a:xfrm>
          <a:custGeom>
            <a:avLst/>
            <a:gdLst>
              <a:gd name="connsiteX0" fmla="*/ 3734212 w 3734212"/>
              <a:gd name="connsiteY0" fmla="*/ 949072 h 949072"/>
              <a:gd name="connsiteX1" fmla="*/ 1867106 w 3734212"/>
              <a:gd name="connsiteY1" fmla="*/ 1326 h 949072"/>
              <a:gd name="connsiteX2" fmla="*/ 0 w 3734212"/>
              <a:gd name="connsiteY2" fmla="*/ 740568 h 94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4212" h="949072">
                <a:moveTo>
                  <a:pt x="3734212" y="949072"/>
                </a:moveTo>
                <a:cubicBezTo>
                  <a:pt x="3111843" y="492574"/>
                  <a:pt x="2489475" y="36077"/>
                  <a:pt x="1867106" y="1326"/>
                </a:cubicBezTo>
                <a:cubicBezTo>
                  <a:pt x="1244737" y="-33425"/>
                  <a:pt x="309605" y="625259"/>
                  <a:pt x="0" y="740568"/>
                </a:cubicBezTo>
              </a:path>
            </a:pathLst>
          </a:custGeom>
          <a:ln w="38100" cmpd="sng">
            <a:solidFill>
              <a:srgbClr val="B9E7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691665" y="782350"/>
            <a:ext cx="6312144" cy="1350080"/>
          </a:xfrm>
          <a:custGeom>
            <a:avLst/>
            <a:gdLst>
              <a:gd name="connsiteX0" fmla="*/ 6312144 w 6312144"/>
              <a:gd name="connsiteY0" fmla="*/ 1350080 h 1350080"/>
              <a:gd name="connsiteX1" fmla="*/ 3042340 w 6312144"/>
              <a:gd name="connsiteY1" fmla="*/ 4280 h 1350080"/>
              <a:gd name="connsiteX2" fmla="*/ 0 w 6312144"/>
              <a:gd name="connsiteY2" fmla="*/ 923594 h 135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12144" h="1350080">
                <a:moveTo>
                  <a:pt x="6312144" y="1350080"/>
                </a:moveTo>
                <a:cubicBezTo>
                  <a:pt x="5203254" y="712720"/>
                  <a:pt x="4094364" y="75361"/>
                  <a:pt x="3042340" y="4280"/>
                </a:cubicBezTo>
                <a:cubicBezTo>
                  <a:pt x="1990316" y="-66801"/>
                  <a:pt x="508636" y="768795"/>
                  <a:pt x="0" y="923594"/>
                </a:cubicBezTo>
              </a:path>
            </a:pathLst>
          </a:custGeom>
          <a:ln w="38100" cmpd="sng">
            <a:solidFill>
              <a:srgbClr val="B9E7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556080" y="2247900"/>
            <a:ext cx="9800795" cy="2217854"/>
            <a:chOff x="21605" y="1028700"/>
            <a:chExt cx="9800795" cy="2217854"/>
          </a:xfrm>
        </p:grpSpPr>
        <p:grpSp>
          <p:nvGrpSpPr>
            <p:cNvPr id="54" name="Group 53"/>
            <p:cNvGrpSpPr/>
            <p:nvPr/>
          </p:nvGrpSpPr>
          <p:grpSpPr>
            <a:xfrm>
              <a:off x="609600" y="1028700"/>
              <a:ext cx="8972644" cy="1828800"/>
              <a:chOff x="838200" y="1028700"/>
              <a:chExt cx="8972644" cy="1828800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1371600" y="1038177"/>
                <a:ext cx="1447800" cy="1562292"/>
                <a:chOff x="1371600" y="1038177"/>
                <a:chExt cx="1447800" cy="1562292"/>
              </a:xfrm>
            </p:grpSpPr>
            <p:sp>
              <p:nvSpPr>
                <p:cNvPr id="82" name="Isosceles Triangle 81"/>
                <p:cNvSpPr/>
                <p:nvPr/>
              </p:nvSpPr>
              <p:spPr>
                <a:xfrm>
                  <a:off x="1390556" y="1038177"/>
                  <a:ext cx="1409512" cy="1248103"/>
                </a:xfrm>
                <a:prstGeom prst="triangle">
                  <a:avLst/>
                </a:prstGeom>
                <a:noFill/>
                <a:ln w="38100" cmpd="sng"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PYR-1</a:t>
                  </a:r>
                  <a:endParaRPr lang="en-US" sz="1400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1371600" y="2295669"/>
                  <a:ext cx="1447800" cy="30480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/>
                    <a:t>Line Buffer</a:t>
                  </a:r>
                  <a:endParaRPr lang="en-US" sz="1400" b="1" dirty="0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3352800" y="1028700"/>
                <a:ext cx="1447800" cy="1562292"/>
                <a:chOff x="1371600" y="1038177"/>
                <a:chExt cx="1447800" cy="1562292"/>
              </a:xfrm>
            </p:grpSpPr>
            <p:sp>
              <p:nvSpPr>
                <p:cNvPr id="80" name="Isosceles Triangle 79"/>
                <p:cNvSpPr/>
                <p:nvPr/>
              </p:nvSpPr>
              <p:spPr>
                <a:xfrm>
                  <a:off x="1390556" y="1038177"/>
                  <a:ext cx="1409512" cy="1248103"/>
                </a:xfrm>
                <a:prstGeom prst="triangle">
                  <a:avLst/>
                </a:prstGeom>
                <a:noFill/>
                <a:ln w="38100" cmpd="sng"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PYR-2</a:t>
                  </a:r>
                  <a:endParaRPr lang="en-US" sz="1400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1371600" y="2295669"/>
                  <a:ext cx="1447800" cy="30480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/>
                    <a:t>Line Buffer</a:t>
                  </a:r>
                  <a:endParaRPr lang="en-US" sz="1400" b="1" dirty="0"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5343102" y="1028700"/>
                <a:ext cx="1447800" cy="1562292"/>
                <a:chOff x="1371600" y="1038177"/>
                <a:chExt cx="1447800" cy="1562292"/>
              </a:xfrm>
            </p:grpSpPr>
            <p:sp>
              <p:nvSpPr>
                <p:cNvPr id="78" name="Isosceles Triangle 77"/>
                <p:cNvSpPr/>
                <p:nvPr/>
              </p:nvSpPr>
              <p:spPr>
                <a:xfrm>
                  <a:off x="1390556" y="1038177"/>
                  <a:ext cx="1409512" cy="1248103"/>
                </a:xfrm>
                <a:prstGeom prst="triangle">
                  <a:avLst/>
                </a:prstGeom>
                <a:noFill/>
                <a:ln w="38100" cmpd="sng"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PYR-3</a:t>
                  </a:r>
                  <a:endParaRPr lang="en-US" sz="1400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1371600" y="2295669"/>
                  <a:ext cx="1447800" cy="30480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/>
                    <a:t>Line Buffer</a:t>
                  </a:r>
                  <a:endParaRPr lang="en-US" sz="1400" b="1" dirty="0"/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8011230" y="1028700"/>
                <a:ext cx="1447800" cy="1562292"/>
                <a:chOff x="1371600" y="1038177"/>
                <a:chExt cx="1447800" cy="1562292"/>
              </a:xfrm>
            </p:grpSpPr>
            <p:sp>
              <p:nvSpPr>
                <p:cNvPr id="76" name="Isosceles Triangle 75"/>
                <p:cNvSpPr/>
                <p:nvPr/>
              </p:nvSpPr>
              <p:spPr>
                <a:xfrm>
                  <a:off x="1390556" y="1038177"/>
                  <a:ext cx="1409512" cy="1248103"/>
                </a:xfrm>
                <a:prstGeom prst="triangle">
                  <a:avLst/>
                </a:prstGeom>
                <a:noFill/>
                <a:ln w="38100" cmpd="sng"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PYR-n</a:t>
                  </a:r>
                  <a:endParaRPr lang="en-US" sz="1400" dirty="0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1371600" y="2295669"/>
                  <a:ext cx="1447800" cy="30480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/>
                    <a:t>Line Buffer</a:t>
                  </a:r>
                  <a:endParaRPr lang="en-US" sz="1400" b="1" dirty="0"/>
                </a:p>
              </p:txBody>
            </p:sp>
          </p:grpSp>
          <p:cxnSp>
            <p:nvCxnSpPr>
              <p:cNvPr id="64" name="Straight Arrow Connector 63"/>
              <p:cNvCxnSpPr/>
              <p:nvPr/>
            </p:nvCxnSpPr>
            <p:spPr>
              <a:xfrm>
                <a:off x="838200" y="1714500"/>
                <a:ext cx="838200" cy="0"/>
              </a:xfrm>
              <a:prstGeom prst="straightConnector1">
                <a:avLst/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>
                <a:off x="2514600" y="1714500"/>
                <a:ext cx="1143000" cy="0"/>
              </a:xfrm>
              <a:prstGeom prst="straightConnector1">
                <a:avLst/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>
                <a:off x="4504902" y="1714500"/>
                <a:ext cx="1143000" cy="0"/>
              </a:xfrm>
              <a:prstGeom prst="straightConnector1">
                <a:avLst/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6477000" y="1714500"/>
                <a:ext cx="609600" cy="0"/>
              </a:xfrm>
              <a:prstGeom prst="straightConnector1">
                <a:avLst/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Oval 67"/>
              <p:cNvSpPr/>
              <p:nvPr/>
            </p:nvSpPr>
            <p:spPr>
              <a:xfrm>
                <a:off x="7162800" y="1676208"/>
                <a:ext cx="76200" cy="76200"/>
              </a:xfrm>
              <a:prstGeom prst="ellipse">
                <a:avLst/>
              </a:prstGeom>
              <a:solidFill>
                <a:srgbClr val="8BAD00"/>
              </a:solidFill>
              <a:ln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353112" y="1676208"/>
                <a:ext cx="76200" cy="76200"/>
              </a:xfrm>
              <a:prstGeom prst="ellipse">
                <a:avLst/>
              </a:prstGeom>
              <a:solidFill>
                <a:srgbClr val="8BAD00"/>
              </a:solidFill>
              <a:ln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7533946" y="1679672"/>
                <a:ext cx="76200" cy="69273"/>
              </a:xfrm>
              <a:prstGeom prst="ellipse">
                <a:avLst/>
              </a:prstGeom>
              <a:solidFill>
                <a:srgbClr val="8BAD00"/>
              </a:solidFill>
              <a:ln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Arrow Connector 70"/>
              <p:cNvCxnSpPr/>
              <p:nvPr/>
            </p:nvCxnSpPr>
            <p:spPr>
              <a:xfrm>
                <a:off x="7696200" y="1714500"/>
                <a:ext cx="609600" cy="0"/>
              </a:xfrm>
              <a:prstGeom prst="straightConnector1">
                <a:avLst/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>
                <a:off x="3048000" y="1790700"/>
                <a:ext cx="0" cy="1066800"/>
              </a:xfrm>
              <a:prstGeom prst="straightConnector1">
                <a:avLst/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5086444" y="1790700"/>
                <a:ext cx="0" cy="1066800"/>
              </a:xfrm>
              <a:prstGeom prst="straightConnector1">
                <a:avLst/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>
                <a:off x="7010400" y="1790700"/>
                <a:ext cx="0" cy="1066800"/>
              </a:xfrm>
              <a:prstGeom prst="straightConnector1">
                <a:avLst/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Elbow Connector 74"/>
              <p:cNvCxnSpPr/>
              <p:nvPr/>
            </p:nvCxnSpPr>
            <p:spPr>
              <a:xfrm rot="16200000" flipH="1">
                <a:off x="8934544" y="1981200"/>
                <a:ext cx="1143000" cy="609600"/>
              </a:xfrm>
              <a:prstGeom prst="bentConnector3">
                <a:avLst>
                  <a:gd name="adj1" fmla="val 250"/>
                </a:avLst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21605" y="1257300"/>
              <a:ext cx="1027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Input G</a:t>
              </a:r>
              <a:r>
                <a:rPr lang="en-US" baseline="-25000" dirty="0" smtClean="0">
                  <a:solidFill>
                    <a:srgbClr val="B9E700"/>
                  </a:solidFill>
                </a:rPr>
                <a:t>0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00278" y="2867361"/>
              <a:ext cx="44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>
                  <a:solidFill>
                    <a:srgbClr val="B9E700"/>
                  </a:solidFill>
                </a:rPr>
                <a:t>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48200" y="2877222"/>
              <a:ext cx="44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 smtClean="0">
                  <a:solidFill>
                    <a:srgbClr val="B9E700"/>
                  </a:solidFill>
                </a:rPr>
                <a:t>2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53200" y="2869168"/>
              <a:ext cx="44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 smtClean="0">
                  <a:solidFill>
                    <a:srgbClr val="B9E700"/>
                  </a:solidFill>
                </a:rPr>
                <a:t>3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372600" y="2867361"/>
              <a:ext cx="44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>
                  <a:solidFill>
                    <a:srgbClr val="B9E7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515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971800" y="2019300"/>
            <a:ext cx="102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9E700"/>
                </a:solidFill>
              </a:rPr>
              <a:t>Input G</a:t>
            </a:r>
            <a:r>
              <a:rPr lang="en-US" baseline="-25000" dirty="0" smtClean="0">
                <a:solidFill>
                  <a:srgbClr val="B9E700"/>
                </a:solidFill>
              </a:rPr>
              <a:t>0</a:t>
            </a:r>
            <a:endParaRPr lang="en-US" baseline="-25000" dirty="0">
              <a:solidFill>
                <a:srgbClr val="B9E7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8400" y="2400300"/>
            <a:ext cx="616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9E700"/>
                </a:solidFill>
              </a:rPr>
              <a:t>G</a:t>
            </a:r>
            <a:r>
              <a:rPr lang="en-US" baseline="-25000" dirty="0" smtClean="0">
                <a:solidFill>
                  <a:srgbClr val="B9E700"/>
                </a:solidFill>
              </a:rPr>
              <a:t>k+1</a:t>
            </a:r>
            <a:endParaRPr lang="en-US" baseline="-25000" dirty="0">
              <a:solidFill>
                <a:srgbClr val="B9E7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3800" y="3390900"/>
            <a:ext cx="441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B9E700"/>
                </a:solidFill>
              </a:rPr>
              <a:t>G</a:t>
            </a:r>
            <a:r>
              <a:rPr lang="en-US" baseline="-25000" dirty="0" err="1" smtClean="0">
                <a:solidFill>
                  <a:srgbClr val="B9E700"/>
                </a:solidFill>
              </a:rPr>
              <a:t>k</a:t>
            </a:r>
            <a:endParaRPr lang="en-US" baseline="-25000" dirty="0">
              <a:solidFill>
                <a:srgbClr val="B9E7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1800" y="2390823"/>
            <a:ext cx="877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B9E700"/>
                </a:solidFill>
              </a:rPr>
              <a:t>Output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777480"/>
            <a:ext cx="1003820" cy="10038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314700"/>
            <a:ext cx="685623" cy="6856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2400300"/>
            <a:ext cx="468290" cy="46829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981200" y="1790700"/>
            <a:ext cx="457200" cy="457200"/>
          </a:xfrm>
          <a:prstGeom prst="rect">
            <a:avLst/>
          </a:prstGeom>
          <a:solidFill>
            <a:srgbClr val="B9E700">
              <a:alpha val="51000"/>
            </a:srgbClr>
          </a:solidFill>
          <a:ln>
            <a:solidFill>
              <a:srgbClr val="B9E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48000" y="3314700"/>
            <a:ext cx="304800" cy="304800"/>
          </a:xfrm>
          <a:prstGeom prst="rect">
            <a:avLst/>
          </a:prstGeom>
          <a:solidFill>
            <a:srgbClr val="B9E700">
              <a:alpha val="51000"/>
            </a:srgbClr>
          </a:solidFill>
          <a:ln>
            <a:solidFill>
              <a:srgbClr val="B9E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696200" y="2400300"/>
            <a:ext cx="228600" cy="228600"/>
          </a:xfrm>
          <a:prstGeom prst="rect">
            <a:avLst/>
          </a:prstGeom>
          <a:solidFill>
            <a:srgbClr val="B9E700">
              <a:alpha val="51000"/>
            </a:srgbClr>
          </a:solidFill>
          <a:ln>
            <a:solidFill>
              <a:srgbClr val="B9E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2971800" y="2019300"/>
            <a:ext cx="4687614" cy="2514600"/>
            <a:chOff x="2667000" y="3390900"/>
            <a:chExt cx="4687614" cy="2514600"/>
          </a:xfrm>
        </p:grpSpPr>
        <p:sp>
          <p:nvSpPr>
            <p:cNvPr id="23" name="TextBox 22"/>
            <p:cNvSpPr txBox="1"/>
            <p:nvPr/>
          </p:nvSpPr>
          <p:spPr>
            <a:xfrm>
              <a:off x="5943600" y="3771900"/>
              <a:ext cx="616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 smtClean="0">
                  <a:solidFill>
                    <a:srgbClr val="B9E700"/>
                  </a:solidFill>
                </a:rPr>
                <a:t>k+1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9000" y="4762500"/>
              <a:ext cx="441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 err="1" smtClean="0">
                  <a:solidFill>
                    <a:srgbClr val="B9E700"/>
                  </a:solidFill>
                </a:rPr>
                <a:t>k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667000" y="3390900"/>
              <a:ext cx="4687614" cy="2514600"/>
              <a:chOff x="2667000" y="3390900"/>
              <a:chExt cx="4687614" cy="251460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3352800" y="3543300"/>
                <a:ext cx="3505200" cy="2362200"/>
                <a:chOff x="3733800" y="3238500"/>
                <a:chExt cx="3505200" cy="2362200"/>
              </a:xfrm>
            </p:grpSpPr>
            <p:sp>
              <p:nvSpPr>
                <p:cNvPr id="29" name="Isosceles Triangle 28"/>
                <p:cNvSpPr/>
                <p:nvPr/>
              </p:nvSpPr>
              <p:spPr>
                <a:xfrm>
                  <a:off x="4724400" y="3238500"/>
                  <a:ext cx="1409512" cy="1248103"/>
                </a:xfrm>
                <a:prstGeom prst="triangle">
                  <a:avLst/>
                </a:prstGeom>
                <a:noFill/>
                <a:ln w="38100" cmpd="sng"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PYR</a:t>
                  </a:r>
                  <a:endParaRPr lang="en-US" sz="1400" dirty="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4705444" y="4495992"/>
                  <a:ext cx="1447800" cy="30480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/>
                    <a:t>Line Buffer</a:t>
                  </a:r>
                  <a:endParaRPr lang="en-US" sz="1400" b="1" dirty="0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4714922" y="5219700"/>
                  <a:ext cx="1447800" cy="381000"/>
                </a:xfrm>
                <a:prstGeom prst="rect">
                  <a:avLst/>
                </a:prstGeom>
                <a:solidFill>
                  <a:srgbClr val="405100"/>
                </a:solidFill>
                <a:ln>
                  <a:solidFill>
                    <a:srgbClr val="4051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DRAM</a:t>
                  </a:r>
                  <a:endParaRPr lang="en-US" sz="1400" dirty="0"/>
                </a:p>
              </p:txBody>
            </p:sp>
            <p:cxnSp>
              <p:nvCxnSpPr>
                <p:cNvPr id="32" name="Elbow Connector 31"/>
                <p:cNvCxnSpPr>
                  <a:stCxn id="31" idx="1"/>
                  <a:endCxn id="29" idx="1"/>
                </p:cNvCxnSpPr>
                <p:nvPr/>
              </p:nvCxnSpPr>
              <p:spPr>
                <a:xfrm rot="10800000" flipH="1">
                  <a:off x="4714922" y="3862552"/>
                  <a:ext cx="361856" cy="1547648"/>
                </a:xfrm>
                <a:prstGeom prst="bentConnector3">
                  <a:avLst>
                    <a:gd name="adj1" fmla="val -136511"/>
                  </a:avLst>
                </a:prstGeom>
                <a:ln>
                  <a:solidFill>
                    <a:srgbClr val="B9E7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Elbow Connector 32"/>
                <p:cNvCxnSpPr>
                  <a:stCxn id="29" idx="5"/>
                  <a:endCxn id="31" idx="3"/>
                </p:cNvCxnSpPr>
                <p:nvPr/>
              </p:nvCxnSpPr>
              <p:spPr>
                <a:xfrm>
                  <a:off x="5781534" y="3862552"/>
                  <a:ext cx="381188" cy="1547648"/>
                </a:xfrm>
                <a:prstGeom prst="bentConnector3">
                  <a:avLst>
                    <a:gd name="adj1" fmla="val 207211"/>
                  </a:avLst>
                </a:prstGeom>
                <a:ln>
                  <a:solidFill>
                    <a:srgbClr val="B9E7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>
                  <a:stCxn id="29" idx="5"/>
                </p:cNvCxnSpPr>
                <p:nvPr/>
              </p:nvCxnSpPr>
              <p:spPr>
                <a:xfrm flipV="1">
                  <a:off x="5781534" y="3848100"/>
                  <a:ext cx="1457466" cy="14452"/>
                </a:xfrm>
                <a:prstGeom prst="straightConnector1">
                  <a:avLst/>
                </a:prstGeom>
                <a:ln>
                  <a:solidFill>
                    <a:srgbClr val="B9E7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3733800" y="3467100"/>
                  <a:ext cx="1524000" cy="0"/>
                </a:xfrm>
                <a:prstGeom prst="straightConnector1">
                  <a:avLst/>
                </a:prstGeom>
                <a:ln>
                  <a:solidFill>
                    <a:srgbClr val="B9E7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TextBox 26"/>
              <p:cNvSpPr txBox="1"/>
              <p:nvPr/>
            </p:nvSpPr>
            <p:spPr>
              <a:xfrm>
                <a:off x="2667000" y="3390900"/>
                <a:ext cx="10273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B9E700"/>
                    </a:solidFill>
                  </a:rPr>
                  <a:t>Input G</a:t>
                </a:r>
                <a:r>
                  <a:rPr lang="en-US" baseline="-25000" dirty="0" smtClean="0">
                    <a:solidFill>
                      <a:srgbClr val="B9E700"/>
                    </a:solidFill>
                  </a:rPr>
                  <a:t>0</a:t>
                </a:r>
                <a:endParaRPr lang="en-US" baseline="-25000" dirty="0">
                  <a:solidFill>
                    <a:srgbClr val="B9E700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477000" y="3762423"/>
                <a:ext cx="877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B9E700"/>
                    </a:solidFill>
                  </a:rPr>
                  <a:t>Output</a:t>
                </a:r>
                <a:endParaRPr lang="en-US" dirty="0"/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3657600" y="2171700"/>
            <a:ext cx="3505200" cy="3761194"/>
            <a:chOff x="3657600" y="2171700"/>
            <a:chExt cx="3505200" cy="3761194"/>
          </a:xfrm>
        </p:grpSpPr>
        <p:grpSp>
          <p:nvGrpSpPr>
            <p:cNvPr id="43" name="Group 42"/>
            <p:cNvGrpSpPr/>
            <p:nvPr/>
          </p:nvGrpSpPr>
          <p:grpSpPr>
            <a:xfrm>
              <a:off x="3657600" y="2171700"/>
              <a:ext cx="3505200" cy="3761194"/>
              <a:chOff x="3657600" y="2171700"/>
              <a:chExt cx="3505200" cy="3761194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3657600" y="2171700"/>
                <a:ext cx="3505200" cy="2807130"/>
                <a:chOff x="3733800" y="3238500"/>
                <a:chExt cx="3505200" cy="2807130"/>
              </a:xfrm>
            </p:grpSpPr>
            <p:sp>
              <p:nvSpPr>
                <p:cNvPr id="5" name="Isosceles Triangle 4"/>
                <p:cNvSpPr/>
                <p:nvPr/>
              </p:nvSpPr>
              <p:spPr>
                <a:xfrm>
                  <a:off x="4724400" y="3238500"/>
                  <a:ext cx="1409512" cy="1248103"/>
                </a:xfrm>
                <a:prstGeom prst="triangle">
                  <a:avLst/>
                </a:prstGeom>
                <a:noFill/>
                <a:ln w="38100" cmpd="sng"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PYR</a:t>
                  </a:r>
                  <a:endParaRPr lang="en-US" sz="1400" dirty="0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4714922" y="5219700"/>
                  <a:ext cx="1447800" cy="38100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rgbClr val="4051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Line </a:t>
                  </a:r>
                  <a:r>
                    <a:rPr lang="en-US" sz="1400" dirty="0" err="1" smtClean="0"/>
                    <a:t>Buffer</a:t>
                  </a:r>
                  <a:r>
                    <a:rPr lang="en-US" sz="1400" baseline="-25000" dirty="0" err="1" smtClean="0"/>
                    <a:t>k</a:t>
                  </a:r>
                  <a:endParaRPr lang="en-US" sz="1400" baseline="-25000" dirty="0"/>
                </a:p>
              </p:txBody>
            </p:sp>
            <p:cxnSp>
              <p:nvCxnSpPr>
                <p:cNvPr id="8" name="Elbow Connector 7"/>
                <p:cNvCxnSpPr>
                  <a:stCxn id="42" idx="1"/>
                  <a:endCxn id="5" idx="1"/>
                </p:cNvCxnSpPr>
                <p:nvPr/>
              </p:nvCxnSpPr>
              <p:spPr>
                <a:xfrm rot="10800000" flipH="1">
                  <a:off x="4612856" y="3862553"/>
                  <a:ext cx="463922" cy="2183077"/>
                </a:xfrm>
                <a:prstGeom prst="bentConnector3">
                  <a:avLst>
                    <a:gd name="adj1" fmla="val -49276"/>
                  </a:avLst>
                </a:prstGeom>
                <a:ln>
                  <a:solidFill>
                    <a:srgbClr val="B9E7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Elbow Connector 8"/>
                <p:cNvCxnSpPr>
                  <a:stCxn id="5" idx="5"/>
                  <a:endCxn id="42" idx="3"/>
                </p:cNvCxnSpPr>
                <p:nvPr/>
              </p:nvCxnSpPr>
              <p:spPr>
                <a:xfrm>
                  <a:off x="5781534" y="3862552"/>
                  <a:ext cx="461485" cy="2183077"/>
                </a:xfrm>
                <a:prstGeom prst="bentConnector3">
                  <a:avLst>
                    <a:gd name="adj1" fmla="val 149536"/>
                  </a:avLst>
                </a:prstGeom>
                <a:ln>
                  <a:solidFill>
                    <a:srgbClr val="B9E7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>
                  <a:stCxn id="5" idx="5"/>
                </p:cNvCxnSpPr>
                <p:nvPr/>
              </p:nvCxnSpPr>
              <p:spPr>
                <a:xfrm flipV="1">
                  <a:off x="5781534" y="3848100"/>
                  <a:ext cx="1457466" cy="14452"/>
                </a:xfrm>
                <a:prstGeom prst="straightConnector1">
                  <a:avLst/>
                </a:prstGeom>
                <a:ln>
                  <a:solidFill>
                    <a:srgbClr val="B9E7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3733800" y="3467100"/>
                  <a:ext cx="1524000" cy="0"/>
                </a:xfrm>
                <a:prstGeom prst="straightConnector1">
                  <a:avLst/>
                </a:prstGeom>
                <a:ln>
                  <a:solidFill>
                    <a:srgbClr val="B9E7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Rectangle 41"/>
              <p:cNvSpPr/>
              <p:nvPr/>
            </p:nvSpPr>
            <p:spPr>
              <a:xfrm>
                <a:off x="4536656" y="4024764"/>
                <a:ext cx="1630163" cy="1908130"/>
              </a:xfrm>
              <a:prstGeom prst="rect">
                <a:avLst/>
              </a:prstGeom>
              <a:noFill/>
              <a:ln w="38100" cmpd="sng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4747327" y="4670195"/>
              <a:ext cx="1238170" cy="381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rgbClr val="4051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Line Buffer</a:t>
              </a:r>
              <a:r>
                <a:rPr lang="en-US" sz="1200" baseline="-25000" dirty="0" smtClean="0"/>
                <a:t>k+1</a:t>
              </a:r>
              <a:endParaRPr lang="en-US" sz="1200" baseline="-250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919785" y="5406428"/>
              <a:ext cx="919723" cy="381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rgbClr val="4051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Line </a:t>
              </a:r>
              <a:r>
                <a:rPr lang="en-US" sz="900" dirty="0" err="1" smtClean="0"/>
                <a:t>Buffer</a:t>
              </a:r>
              <a:r>
                <a:rPr lang="en-US" sz="900" baseline="-25000" dirty="0" err="1"/>
                <a:t>n</a:t>
              </a:r>
              <a:endParaRPr lang="en-US" sz="900" baseline="-25000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5320269" y="5123127"/>
              <a:ext cx="72994" cy="7297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5320362" y="5217143"/>
              <a:ext cx="72993" cy="7297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320454" y="5311159"/>
              <a:ext cx="72993" cy="7297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212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674976"/>
              </p:ext>
            </p:extLst>
          </p:nvPr>
        </p:nvGraphicFramePr>
        <p:xfrm>
          <a:off x="3475862" y="1333503"/>
          <a:ext cx="3962403" cy="39471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0267"/>
                <a:gridCol w="440267"/>
                <a:gridCol w="440267"/>
                <a:gridCol w="440267"/>
                <a:gridCol w="440267"/>
                <a:gridCol w="440267"/>
                <a:gridCol w="440267"/>
                <a:gridCol w="440267"/>
                <a:gridCol w="440267"/>
              </a:tblGrid>
              <a:tr h="4385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5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5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5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5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5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5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5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5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BAD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31886" y="5448300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Slice 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66587" y="5448300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Slice 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61987" y="5448300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Slice 2</a:t>
            </a:r>
            <a:endParaRPr lang="en-US" dirty="0"/>
          </a:p>
        </p:txBody>
      </p:sp>
      <p:pic>
        <p:nvPicPr>
          <p:cNvPr id="2" name="Picture 1" descr="slic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35"/>
          <a:stretch/>
        </p:blipFill>
        <p:spPr>
          <a:xfrm>
            <a:off x="3462670" y="1334928"/>
            <a:ext cx="1327551" cy="3954561"/>
          </a:xfrm>
          <a:prstGeom prst="rect">
            <a:avLst/>
          </a:prstGeom>
        </p:spPr>
      </p:pic>
      <p:pic>
        <p:nvPicPr>
          <p:cNvPr id="8" name="Picture 7" descr="slic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0" r="33420"/>
          <a:stretch/>
        </p:blipFill>
        <p:spPr>
          <a:xfrm>
            <a:off x="4771266" y="1333500"/>
            <a:ext cx="1371600" cy="3954561"/>
          </a:xfrm>
          <a:prstGeom prst="rect">
            <a:avLst/>
          </a:prstGeom>
        </p:spPr>
      </p:pic>
      <p:pic>
        <p:nvPicPr>
          <p:cNvPr id="9" name="Picture 8" descr="slic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7"/>
          <a:stretch/>
        </p:blipFill>
        <p:spPr>
          <a:xfrm>
            <a:off x="6095100" y="1333500"/>
            <a:ext cx="1362122" cy="39545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Parallelism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19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9-18 at 12.09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2692400"/>
            <a:ext cx="2679700" cy="267970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7" name="Picture 6" descr="Screen Shot 2013-09-18 at 12.09.3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2235200"/>
            <a:ext cx="1346200" cy="1358900"/>
          </a:xfrm>
          <a:prstGeom prst="rect">
            <a:avLst/>
          </a:prstGeom>
          <a:effectLst>
            <a:outerShdw blurRad="276225" dist="850900" dir="7920000" sx="139000" sy="139000" algn="t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</p:spPr>
      </p:pic>
      <p:pic>
        <p:nvPicPr>
          <p:cNvPr id="9" name="Picture 8" descr="Screen Shot 2013-09-18 at 12.10.1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1968500"/>
            <a:ext cx="2705100" cy="270510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Picture 9" descr="Screen Shot 2013-09-18 at 12.10.3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0" y="1625600"/>
            <a:ext cx="1358900" cy="1346200"/>
          </a:xfrm>
          <a:prstGeom prst="rect">
            <a:avLst/>
          </a:prstGeom>
          <a:effectLst>
            <a:outerShdw blurRad="635000" dist="800100" dir="8100000" sx="163000" sy="163000" algn="tr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</p:spPr>
      </p:pic>
      <p:grpSp>
        <p:nvGrpSpPr>
          <p:cNvPr id="47" name="Group 46"/>
          <p:cNvGrpSpPr/>
          <p:nvPr/>
        </p:nvGrpSpPr>
        <p:grpSpPr>
          <a:xfrm>
            <a:off x="1181100" y="2921000"/>
            <a:ext cx="990600" cy="685800"/>
            <a:chOff x="838200" y="2705100"/>
            <a:chExt cx="990600" cy="685800"/>
          </a:xfrm>
        </p:grpSpPr>
        <p:grpSp>
          <p:nvGrpSpPr>
            <p:cNvPr id="17" name="Group 16"/>
            <p:cNvGrpSpPr/>
            <p:nvPr/>
          </p:nvGrpSpPr>
          <p:grpSpPr>
            <a:xfrm>
              <a:off x="838200" y="2857500"/>
              <a:ext cx="304800" cy="304800"/>
              <a:chOff x="838200" y="2857500"/>
              <a:chExt cx="304800" cy="304800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838200" y="2857500"/>
                <a:ext cx="304800" cy="304800"/>
              </a:xfrm>
              <a:prstGeom prst="ellipse">
                <a:avLst/>
              </a:prstGeom>
              <a:noFill/>
              <a:ln w="38100" cmpd="sng">
                <a:solidFill>
                  <a:srgbClr val="B9E7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Arrow Connector 3"/>
              <p:cNvCxnSpPr>
                <a:stCxn id="2" idx="0"/>
                <a:endCxn id="2" idx="4"/>
              </p:cNvCxnSpPr>
              <p:nvPr/>
            </p:nvCxnSpPr>
            <p:spPr>
              <a:xfrm>
                <a:off x="990600" y="2857500"/>
                <a:ext cx="0" cy="304800"/>
              </a:xfrm>
              <a:prstGeom prst="straightConnector1">
                <a:avLst/>
              </a:prstGeom>
              <a:ln w="38100" cmpd="sng">
                <a:solidFill>
                  <a:srgbClr val="B9E7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Elbow Connector 10"/>
            <p:cNvCxnSpPr>
              <a:endCxn id="2" idx="4"/>
            </p:cNvCxnSpPr>
            <p:nvPr/>
          </p:nvCxnSpPr>
          <p:spPr>
            <a:xfrm rot="10800000">
              <a:off x="990600" y="3162300"/>
              <a:ext cx="685800" cy="228600"/>
            </a:xfrm>
            <a:prstGeom prst="bentConnector2">
              <a:avLst/>
            </a:prstGeom>
            <a:ln w="38100" cmpd="sng">
              <a:solidFill>
                <a:srgbClr val="B9E7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stCxn id="2" idx="0"/>
            </p:cNvCxnSpPr>
            <p:nvPr/>
          </p:nvCxnSpPr>
          <p:spPr>
            <a:xfrm rot="5400000" flipH="1" flipV="1">
              <a:off x="1333500" y="2362200"/>
              <a:ext cx="152400" cy="838200"/>
            </a:xfrm>
            <a:prstGeom prst="bentConnector2">
              <a:avLst/>
            </a:prstGeom>
            <a:ln w="38100" cmpd="sng">
              <a:solidFill>
                <a:srgbClr val="B9E7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4076700" y="2768600"/>
            <a:ext cx="2133600" cy="838200"/>
            <a:chOff x="3733800" y="2552700"/>
            <a:chExt cx="2133600" cy="838200"/>
          </a:xfrm>
        </p:grpSpPr>
        <p:grpSp>
          <p:nvGrpSpPr>
            <p:cNvPr id="18" name="Group 17"/>
            <p:cNvGrpSpPr/>
            <p:nvPr/>
          </p:nvGrpSpPr>
          <p:grpSpPr>
            <a:xfrm flipV="1">
              <a:off x="4267200" y="2552700"/>
              <a:ext cx="304800" cy="304800"/>
              <a:chOff x="838200" y="2857500"/>
              <a:chExt cx="304800" cy="30480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838200" y="2857500"/>
                <a:ext cx="304800" cy="304800"/>
              </a:xfrm>
              <a:prstGeom prst="ellipse">
                <a:avLst/>
              </a:prstGeom>
              <a:noFill/>
              <a:ln w="38100" cmpd="sng">
                <a:solidFill>
                  <a:srgbClr val="B9E7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Arrow Connector 19"/>
              <p:cNvCxnSpPr>
                <a:stCxn id="19" idx="0"/>
                <a:endCxn id="19" idx="4"/>
              </p:cNvCxnSpPr>
              <p:nvPr/>
            </p:nvCxnSpPr>
            <p:spPr>
              <a:xfrm>
                <a:off x="990600" y="2857500"/>
                <a:ext cx="0" cy="304800"/>
              </a:xfrm>
              <a:prstGeom prst="straightConnector1">
                <a:avLst/>
              </a:prstGeom>
              <a:ln w="38100" cmpd="sng">
                <a:solidFill>
                  <a:srgbClr val="B9E7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Connector 28"/>
            <p:cNvCxnSpPr>
              <a:endCxn id="19" idx="2"/>
            </p:cNvCxnSpPr>
            <p:nvPr/>
          </p:nvCxnSpPr>
          <p:spPr>
            <a:xfrm>
              <a:off x="3733800" y="2705100"/>
              <a:ext cx="533400" cy="0"/>
            </a:xfrm>
            <a:prstGeom prst="line">
              <a:avLst/>
            </a:prstGeom>
            <a:ln w="38100" cmpd="sng">
              <a:solidFill>
                <a:srgbClr val="B9E7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5029200" y="2933700"/>
              <a:ext cx="304800" cy="304800"/>
              <a:chOff x="5029200" y="2933700"/>
              <a:chExt cx="304800" cy="304800"/>
            </a:xfrm>
          </p:grpSpPr>
          <p:sp>
            <p:nvSpPr>
              <p:cNvPr id="32" name="Oval 31"/>
              <p:cNvSpPr/>
              <p:nvPr/>
            </p:nvSpPr>
            <p:spPr>
              <a:xfrm flipV="1">
                <a:off x="5029200" y="2933700"/>
                <a:ext cx="304800" cy="304800"/>
              </a:xfrm>
              <a:prstGeom prst="ellipse">
                <a:avLst/>
              </a:prstGeom>
              <a:noFill/>
              <a:ln w="38100" cmpd="sng">
                <a:solidFill>
                  <a:srgbClr val="B9E7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Minus 33"/>
              <p:cNvSpPr/>
              <p:nvPr/>
            </p:nvSpPr>
            <p:spPr>
              <a:xfrm>
                <a:off x="5029200" y="3028854"/>
                <a:ext cx="304800" cy="102581"/>
              </a:xfrm>
              <a:prstGeom prst="mathMinus">
                <a:avLst/>
              </a:prstGeom>
              <a:solidFill>
                <a:srgbClr val="B9E700"/>
              </a:solidFill>
              <a:ln>
                <a:solidFill>
                  <a:srgbClr val="B9E7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Elbow Connector 37"/>
            <p:cNvCxnSpPr>
              <a:stCxn id="19" idx="6"/>
              <a:endCxn id="32" idx="4"/>
            </p:cNvCxnSpPr>
            <p:nvPr/>
          </p:nvCxnSpPr>
          <p:spPr>
            <a:xfrm>
              <a:off x="4572000" y="2705100"/>
              <a:ext cx="609600" cy="228600"/>
            </a:xfrm>
            <a:prstGeom prst="bentConnector2">
              <a:avLst/>
            </a:prstGeom>
            <a:ln w="38100" cmpd="sng">
              <a:solidFill>
                <a:srgbClr val="B9E7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lbow Connector 40"/>
            <p:cNvCxnSpPr>
              <a:endCxn id="32" idx="0"/>
            </p:cNvCxnSpPr>
            <p:nvPr/>
          </p:nvCxnSpPr>
          <p:spPr>
            <a:xfrm flipV="1">
              <a:off x="4038600" y="3238500"/>
              <a:ext cx="1143000" cy="152400"/>
            </a:xfrm>
            <a:prstGeom prst="bentConnector2">
              <a:avLst/>
            </a:prstGeom>
            <a:ln w="38100" cmpd="sng">
              <a:solidFill>
                <a:srgbClr val="B9E7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334000" y="3086100"/>
              <a:ext cx="533400" cy="0"/>
            </a:xfrm>
            <a:prstGeom prst="line">
              <a:avLst/>
            </a:prstGeom>
            <a:ln w="38100" cmpd="sng">
              <a:solidFill>
                <a:srgbClr val="B9E7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714500" y="1968308"/>
            <a:ext cx="990600" cy="685800"/>
            <a:chOff x="838200" y="2705100"/>
            <a:chExt cx="990600" cy="685800"/>
          </a:xfrm>
        </p:grpSpPr>
        <p:grpSp>
          <p:nvGrpSpPr>
            <p:cNvPr id="49" name="Group 48"/>
            <p:cNvGrpSpPr/>
            <p:nvPr/>
          </p:nvGrpSpPr>
          <p:grpSpPr>
            <a:xfrm>
              <a:off x="838200" y="2857500"/>
              <a:ext cx="304800" cy="304800"/>
              <a:chOff x="838200" y="2857500"/>
              <a:chExt cx="304800" cy="304800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838200" y="2857500"/>
                <a:ext cx="304800" cy="304800"/>
              </a:xfrm>
              <a:prstGeom prst="ellipse">
                <a:avLst/>
              </a:prstGeom>
              <a:noFill/>
              <a:ln w="38100" cmpd="sng">
                <a:solidFill>
                  <a:srgbClr val="B9E7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Arrow Connector 52"/>
              <p:cNvCxnSpPr>
                <a:stCxn id="52" idx="0"/>
                <a:endCxn id="52" idx="4"/>
              </p:cNvCxnSpPr>
              <p:nvPr/>
            </p:nvCxnSpPr>
            <p:spPr>
              <a:xfrm>
                <a:off x="990600" y="2857500"/>
                <a:ext cx="0" cy="304800"/>
              </a:xfrm>
              <a:prstGeom prst="straightConnector1">
                <a:avLst/>
              </a:prstGeom>
              <a:ln w="38100" cmpd="sng">
                <a:solidFill>
                  <a:srgbClr val="B9E7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Elbow Connector 49"/>
            <p:cNvCxnSpPr>
              <a:endCxn id="52" idx="4"/>
            </p:cNvCxnSpPr>
            <p:nvPr/>
          </p:nvCxnSpPr>
          <p:spPr>
            <a:xfrm rot="10800000">
              <a:off x="990600" y="3162300"/>
              <a:ext cx="685800" cy="228600"/>
            </a:xfrm>
            <a:prstGeom prst="bentConnector2">
              <a:avLst/>
            </a:prstGeom>
            <a:ln w="38100" cmpd="sng">
              <a:solidFill>
                <a:srgbClr val="B9E7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/>
            <p:cNvCxnSpPr>
              <a:stCxn id="52" idx="0"/>
            </p:cNvCxnSpPr>
            <p:nvPr/>
          </p:nvCxnSpPr>
          <p:spPr>
            <a:xfrm rot="5400000" flipH="1" flipV="1">
              <a:off x="1333500" y="2362200"/>
              <a:ext cx="152400" cy="838200"/>
            </a:xfrm>
            <a:prstGeom prst="bentConnector2">
              <a:avLst/>
            </a:prstGeom>
            <a:ln w="38100" cmpd="sng">
              <a:solidFill>
                <a:srgbClr val="B9E7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3619500" y="1778000"/>
            <a:ext cx="3429000" cy="838200"/>
            <a:chOff x="3276600" y="2552700"/>
            <a:chExt cx="3429000" cy="838200"/>
          </a:xfrm>
        </p:grpSpPr>
        <p:grpSp>
          <p:nvGrpSpPr>
            <p:cNvPr id="56" name="Group 55"/>
            <p:cNvGrpSpPr/>
            <p:nvPr/>
          </p:nvGrpSpPr>
          <p:grpSpPr>
            <a:xfrm flipV="1">
              <a:off x="4267200" y="2552700"/>
              <a:ext cx="304800" cy="304800"/>
              <a:chOff x="838200" y="2857500"/>
              <a:chExt cx="304800" cy="3048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838200" y="2857500"/>
                <a:ext cx="304800" cy="304800"/>
              </a:xfrm>
              <a:prstGeom prst="ellipse">
                <a:avLst/>
              </a:prstGeom>
              <a:noFill/>
              <a:ln w="38100" cmpd="sng">
                <a:solidFill>
                  <a:srgbClr val="B9E7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Arrow Connector 64"/>
              <p:cNvCxnSpPr>
                <a:stCxn id="64" idx="0"/>
                <a:endCxn id="64" idx="4"/>
              </p:cNvCxnSpPr>
              <p:nvPr/>
            </p:nvCxnSpPr>
            <p:spPr>
              <a:xfrm>
                <a:off x="990600" y="2857500"/>
                <a:ext cx="0" cy="304800"/>
              </a:xfrm>
              <a:prstGeom prst="straightConnector1">
                <a:avLst/>
              </a:prstGeom>
              <a:ln w="38100" cmpd="sng">
                <a:solidFill>
                  <a:srgbClr val="B9E7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Connector 56"/>
            <p:cNvCxnSpPr>
              <a:endCxn id="64" idx="2"/>
            </p:cNvCxnSpPr>
            <p:nvPr/>
          </p:nvCxnSpPr>
          <p:spPr>
            <a:xfrm>
              <a:off x="3352800" y="2705100"/>
              <a:ext cx="914400" cy="0"/>
            </a:xfrm>
            <a:prstGeom prst="line">
              <a:avLst/>
            </a:prstGeom>
            <a:ln w="38100" cmpd="sng">
              <a:solidFill>
                <a:srgbClr val="B9E7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/>
            <p:cNvGrpSpPr/>
            <p:nvPr/>
          </p:nvGrpSpPr>
          <p:grpSpPr>
            <a:xfrm>
              <a:off x="5029200" y="2933700"/>
              <a:ext cx="304800" cy="304800"/>
              <a:chOff x="5029200" y="2933700"/>
              <a:chExt cx="304800" cy="304800"/>
            </a:xfrm>
          </p:grpSpPr>
          <p:sp>
            <p:nvSpPr>
              <p:cNvPr id="62" name="Oval 61"/>
              <p:cNvSpPr/>
              <p:nvPr/>
            </p:nvSpPr>
            <p:spPr>
              <a:xfrm flipV="1">
                <a:off x="5029200" y="2933700"/>
                <a:ext cx="304800" cy="304800"/>
              </a:xfrm>
              <a:prstGeom prst="ellipse">
                <a:avLst/>
              </a:prstGeom>
              <a:noFill/>
              <a:ln w="38100" cmpd="sng">
                <a:solidFill>
                  <a:srgbClr val="B9E7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Minus 62"/>
              <p:cNvSpPr/>
              <p:nvPr/>
            </p:nvSpPr>
            <p:spPr>
              <a:xfrm>
                <a:off x="5029200" y="3028854"/>
                <a:ext cx="304800" cy="102581"/>
              </a:xfrm>
              <a:prstGeom prst="mathMinus">
                <a:avLst/>
              </a:prstGeom>
              <a:solidFill>
                <a:srgbClr val="B9E700"/>
              </a:solidFill>
              <a:ln>
                <a:solidFill>
                  <a:srgbClr val="B9E7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9" name="Elbow Connector 58"/>
            <p:cNvCxnSpPr>
              <a:stCxn id="64" idx="6"/>
              <a:endCxn id="62" idx="4"/>
            </p:cNvCxnSpPr>
            <p:nvPr/>
          </p:nvCxnSpPr>
          <p:spPr>
            <a:xfrm>
              <a:off x="4572000" y="2705100"/>
              <a:ext cx="609600" cy="228600"/>
            </a:xfrm>
            <a:prstGeom prst="bentConnector2">
              <a:avLst/>
            </a:prstGeom>
            <a:ln w="38100" cmpd="sng">
              <a:solidFill>
                <a:srgbClr val="B9E7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lbow Connector 59"/>
            <p:cNvCxnSpPr>
              <a:endCxn id="62" idx="0"/>
            </p:cNvCxnSpPr>
            <p:nvPr/>
          </p:nvCxnSpPr>
          <p:spPr>
            <a:xfrm flipV="1">
              <a:off x="3276600" y="3238500"/>
              <a:ext cx="1905000" cy="152400"/>
            </a:xfrm>
            <a:prstGeom prst="bentConnector2">
              <a:avLst/>
            </a:prstGeom>
            <a:ln w="38100" cmpd="sng">
              <a:solidFill>
                <a:srgbClr val="B9E7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5334000" y="3086100"/>
              <a:ext cx="1371600" cy="0"/>
            </a:xfrm>
            <a:prstGeom prst="line">
              <a:avLst/>
            </a:prstGeom>
            <a:ln w="38100" cmpd="sng">
              <a:solidFill>
                <a:srgbClr val="B9E7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itle 7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pic>
        <p:nvPicPr>
          <p:cNvPr id="8" name="Picture 7" descr="Screen Shot 2013-09-18 at 12.10.04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44" y="1625600"/>
            <a:ext cx="673100" cy="685800"/>
          </a:xfrm>
          <a:prstGeom prst="rect">
            <a:avLst/>
          </a:prstGeom>
          <a:effectLst>
            <a:outerShdw blurRad="263525" dist="965200" dir="8100000" sx="161000" sy="161000" algn="tr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070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qual 6"/>
          <p:cNvSpPr/>
          <p:nvPr/>
        </p:nvSpPr>
        <p:spPr>
          <a:xfrm>
            <a:off x="6824235" y="2852233"/>
            <a:ext cx="381000" cy="381000"/>
          </a:xfrm>
          <a:prstGeom prst="mathEqual">
            <a:avLst/>
          </a:prstGeom>
          <a:solidFill>
            <a:srgbClr val="B9E700"/>
          </a:solidFill>
          <a:ln>
            <a:solidFill>
              <a:srgbClr val="B9E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Not Equal 8"/>
          <p:cNvSpPr/>
          <p:nvPr/>
        </p:nvSpPr>
        <p:spPr>
          <a:xfrm>
            <a:off x="6820135" y="2849067"/>
            <a:ext cx="381000" cy="381000"/>
          </a:xfrm>
          <a:prstGeom prst="mathNotEqual">
            <a:avLst/>
          </a:prstGeom>
          <a:solidFill>
            <a:srgbClr val="B9E7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86" t="4962" r="50856" b="50790"/>
          <a:stretch/>
        </p:blipFill>
        <p:spPr>
          <a:xfrm>
            <a:off x="823015" y="1709233"/>
            <a:ext cx="2739054" cy="2731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461" t="4560" r="817" b="51011"/>
          <a:stretch/>
        </p:blipFill>
        <p:spPr>
          <a:xfrm>
            <a:off x="4023415" y="1709233"/>
            <a:ext cx="2748532" cy="2742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64" t="54692" r="50685" b="778"/>
          <a:stretch/>
        </p:blipFill>
        <p:spPr>
          <a:xfrm>
            <a:off x="7290913" y="1709233"/>
            <a:ext cx="2767487" cy="2748467"/>
          </a:xfrm>
          <a:prstGeom prst="rect">
            <a:avLst/>
          </a:prstGeom>
        </p:spPr>
      </p:pic>
      <p:sp>
        <p:nvSpPr>
          <p:cNvPr id="2" name="Plus 1"/>
          <p:cNvSpPr/>
          <p:nvPr/>
        </p:nvSpPr>
        <p:spPr>
          <a:xfrm>
            <a:off x="3604503" y="2852233"/>
            <a:ext cx="381000" cy="381000"/>
          </a:xfrm>
          <a:prstGeom prst="mathPlus">
            <a:avLst/>
          </a:prstGeom>
          <a:solidFill>
            <a:srgbClr val="B9E700"/>
          </a:solidFill>
          <a:ln>
            <a:solidFill>
              <a:srgbClr val="B9E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290" t="54741" r="988" b="883"/>
          <a:stretch/>
        </p:blipFill>
        <p:spPr>
          <a:xfrm>
            <a:off x="7300015" y="1709233"/>
            <a:ext cx="2748531" cy="2738988"/>
          </a:xfrm>
          <a:prstGeom prst="rect">
            <a:avLst/>
          </a:prstGeom>
          <a:effectLst>
            <a:outerShdw blurRad="165100" dist="1397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776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5"/>
          <p:cNvGrpSpPr/>
          <p:nvPr/>
        </p:nvGrpSpPr>
        <p:grpSpPr>
          <a:xfrm>
            <a:off x="1517640" y="342900"/>
            <a:ext cx="7239000" cy="5296092"/>
            <a:chOff x="1066800" y="533208"/>
            <a:chExt cx="7239000" cy="5296092"/>
          </a:xfrm>
        </p:grpSpPr>
        <p:cxnSp>
          <p:nvCxnSpPr>
            <p:cNvPr id="147" name="Elbow Connector 146"/>
            <p:cNvCxnSpPr>
              <a:endCxn id="158" idx="1"/>
            </p:cNvCxnSpPr>
            <p:nvPr/>
          </p:nvCxnSpPr>
          <p:spPr>
            <a:xfrm flipV="1">
              <a:off x="5715000" y="2781300"/>
              <a:ext cx="1295400" cy="532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Elbow Connector 147"/>
            <p:cNvCxnSpPr/>
            <p:nvPr/>
          </p:nvCxnSpPr>
          <p:spPr>
            <a:xfrm flipV="1">
              <a:off x="4038600" y="3238500"/>
              <a:ext cx="2286000" cy="304802"/>
            </a:xfrm>
            <a:prstGeom prst="bentConnector3">
              <a:avLst>
                <a:gd name="adj1" fmla="val 248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Elbow Connector 148"/>
            <p:cNvCxnSpPr/>
            <p:nvPr/>
          </p:nvCxnSpPr>
          <p:spPr>
            <a:xfrm flipV="1">
              <a:off x="4038600" y="2247900"/>
              <a:ext cx="2286000" cy="304802"/>
            </a:xfrm>
            <a:prstGeom prst="bentConnector3">
              <a:avLst>
                <a:gd name="adj1" fmla="val 248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Elbow Connector 149"/>
            <p:cNvCxnSpPr/>
            <p:nvPr/>
          </p:nvCxnSpPr>
          <p:spPr>
            <a:xfrm flipV="1">
              <a:off x="4038600" y="1333500"/>
              <a:ext cx="2286000" cy="304802"/>
            </a:xfrm>
            <a:prstGeom prst="bentConnector3">
              <a:avLst>
                <a:gd name="adj1" fmla="val 248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Rectangle 150"/>
            <p:cNvSpPr/>
            <p:nvPr/>
          </p:nvSpPr>
          <p:spPr>
            <a:xfrm>
              <a:off x="1066800" y="2628900"/>
              <a:ext cx="685800" cy="304800"/>
            </a:xfrm>
            <a:prstGeom prst="rect">
              <a:avLst/>
            </a:prstGeom>
            <a:noFill/>
            <a:ln w="38100" cmpd="sng">
              <a:solidFill>
                <a:srgbClr val="FF8000"/>
              </a:solidFill>
            </a:ln>
            <a:effectLst>
              <a:glow rad="101600">
                <a:srgbClr val="FF66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8000"/>
                  </a:solidFill>
                </a:rPr>
                <a:t>Conv2</a:t>
              </a:r>
              <a:endParaRPr lang="en-US" dirty="0">
                <a:solidFill>
                  <a:srgbClr val="FF8000"/>
                </a:solidFill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2057400" y="1104900"/>
              <a:ext cx="381000" cy="3352800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glow rad="101600">
                <a:srgbClr val="FFFF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153" name="Parallelogram 152"/>
            <p:cNvSpPr/>
            <p:nvPr/>
          </p:nvSpPr>
          <p:spPr>
            <a:xfrm>
              <a:off x="3429000" y="647700"/>
              <a:ext cx="75438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G4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154" name="Parallelogram 153"/>
            <p:cNvSpPr/>
            <p:nvPr/>
          </p:nvSpPr>
          <p:spPr>
            <a:xfrm>
              <a:off x="2971800" y="4533900"/>
              <a:ext cx="161708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G0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2514600" y="5524500"/>
              <a:ext cx="5791200" cy="304800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DRAM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5334000" y="571500"/>
              <a:ext cx="381000" cy="33528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B9E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24600" y="1104900"/>
              <a:ext cx="381000" cy="3352800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rgbClr val="B9E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7010400" y="2628900"/>
              <a:ext cx="685800" cy="304800"/>
            </a:xfrm>
            <a:prstGeom prst="rect">
              <a:avLst/>
            </a:prstGeom>
            <a:noFill/>
            <a:ln w="38100" cmpd="sng">
              <a:solidFill>
                <a:srgbClr val="FF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8000"/>
                  </a:solidFill>
                </a:rPr>
                <a:t>Conv2</a:t>
              </a:r>
              <a:endParaRPr lang="en-US" dirty="0">
                <a:solidFill>
                  <a:srgbClr val="FF8000"/>
                </a:solidFill>
              </a:endParaRPr>
            </a:p>
          </p:txBody>
        </p:sp>
        <p:grpSp>
          <p:nvGrpSpPr>
            <p:cNvPr id="159" name="Group 158"/>
            <p:cNvGrpSpPr/>
            <p:nvPr/>
          </p:nvGrpSpPr>
          <p:grpSpPr>
            <a:xfrm>
              <a:off x="4724400" y="533208"/>
              <a:ext cx="228600" cy="533400"/>
              <a:chOff x="4724400" y="495300"/>
              <a:chExt cx="228600" cy="533400"/>
            </a:xfrm>
            <a:noFill/>
          </p:grpSpPr>
          <p:cxnSp>
            <p:nvCxnSpPr>
              <p:cNvPr id="198" name="Straight Arrow Connector 197"/>
              <p:cNvCxnSpPr>
                <a:stCxn id="199" idx="2"/>
                <a:endCxn id="199" idx="0"/>
              </p:cNvCxnSpPr>
              <p:nvPr/>
            </p:nvCxnSpPr>
            <p:spPr>
              <a:xfrm flipV="1">
                <a:off x="4838700" y="495300"/>
                <a:ext cx="0" cy="533400"/>
              </a:xfrm>
              <a:prstGeom prst="straightConnector1">
                <a:avLst/>
              </a:prstGeom>
              <a:grpFill/>
              <a:ln w="38100" cmpd="sng">
                <a:solidFill>
                  <a:srgbClr val="FF8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Rectangle 198"/>
              <p:cNvSpPr/>
              <p:nvPr/>
            </p:nvSpPr>
            <p:spPr>
              <a:xfrm>
                <a:off x="4724400" y="495300"/>
                <a:ext cx="228600" cy="533400"/>
              </a:xfrm>
              <a:prstGeom prst="rect">
                <a:avLst/>
              </a:prstGeom>
              <a:grp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4724400" y="1523808"/>
              <a:ext cx="228600" cy="533400"/>
              <a:chOff x="4724400" y="495300"/>
              <a:chExt cx="228600" cy="533400"/>
            </a:xfrm>
            <a:noFill/>
          </p:grpSpPr>
          <p:cxnSp>
            <p:nvCxnSpPr>
              <p:cNvPr id="196" name="Straight Arrow Connector 195"/>
              <p:cNvCxnSpPr>
                <a:stCxn id="197" idx="2"/>
                <a:endCxn id="197" idx="0"/>
              </p:cNvCxnSpPr>
              <p:nvPr/>
            </p:nvCxnSpPr>
            <p:spPr>
              <a:xfrm flipV="1">
                <a:off x="4838700" y="495300"/>
                <a:ext cx="0" cy="533400"/>
              </a:xfrm>
              <a:prstGeom prst="straightConnector1">
                <a:avLst/>
              </a:prstGeom>
              <a:grpFill/>
              <a:ln w="38100" cmpd="sng">
                <a:solidFill>
                  <a:srgbClr val="FF8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Rectangle 196"/>
              <p:cNvSpPr/>
              <p:nvPr/>
            </p:nvSpPr>
            <p:spPr>
              <a:xfrm>
                <a:off x="4724400" y="495300"/>
                <a:ext cx="228600" cy="533400"/>
              </a:xfrm>
              <a:prstGeom prst="rect">
                <a:avLst/>
              </a:prstGeom>
              <a:grp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>
              <a:off x="4724400" y="2438208"/>
              <a:ext cx="228600" cy="533400"/>
              <a:chOff x="4724400" y="495300"/>
              <a:chExt cx="228600" cy="533400"/>
            </a:xfrm>
            <a:noFill/>
          </p:grpSpPr>
          <p:cxnSp>
            <p:nvCxnSpPr>
              <p:cNvPr id="194" name="Straight Arrow Connector 193"/>
              <p:cNvCxnSpPr>
                <a:stCxn id="195" idx="2"/>
                <a:endCxn id="195" idx="0"/>
              </p:cNvCxnSpPr>
              <p:nvPr/>
            </p:nvCxnSpPr>
            <p:spPr>
              <a:xfrm flipV="1">
                <a:off x="4838700" y="495300"/>
                <a:ext cx="0" cy="533400"/>
              </a:xfrm>
              <a:prstGeom prst="straightConnector1">
                <a:avLst/>
              </a:prstGeom>
              <a:grpFill/>
              <a:ln w="38100" cmpd="sng">
                <a:solidFill>
                  <a:srgbClr val="FF8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ctangle 194"/>
              <p:cNvSpPr/>
              <p:nvPr/>
            </p:nvSpPr>
            <p:spPr>
              <a:xfrm>
                <a:off x="4724400" y="495300"/>
                <a:ext cx="228600" cy="533400"/>
              </a:xfrm>
              <a:prstGeom prst="rect">
                <a:avLst/>
              </a:prstGeom>
              <a:grp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2" name="Group 161"/>
            <p:cNvGrpSpPr/>
            <p:nvPr/>
          </p:nvGrpSpPr>
          <p:grpSpPr>
            <a:xfrm>
              <a:off x="4724400" y="3428808"/>
              <a:ext cx="228600" cy="533400"/>
              <a:chOff x="4724400" y="495300"/>
              <a:chExt cx="228600" cy="533400"/>
            </a:xfrm>
            <a:noFill/>
          </p:grpSpPr>
          <p:cxnSp>
            <p:nvCxnSpPr>
              <p:cNvPr id="192" name="Straight Arrow Connector 191"/>
              <p:cNvCxnSpPr>
                <a:stCxn id="193" idx="2"/>
                <a:endCxn id="193" idx="0"/>
              </p:cNvCxnSpPr>
              <p:nvPr/>
            </p:nvCxnSpPr>
            <p:spPr>
              <a:xfrm flipV="1">
                <a:off x="4838700" y="495300"/>
                <a:ext cx="0" cy="533400"/>
              </a:xfrm>
              <a:prstGeom prst="straightConnector1">
                <a:avLst/>
              </a:prstGeom>
              <a:grpFill/>
              <a:ln w="38100" cmpd="sng">
                <a:solidFill>
                  <a:srgbClr val="FF8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3" name="Rectangle 192"/>
              <p:cNvSpPr/>
              <p:nvPr/>
            </p:nvSpPr>
            <p:spPr>
              <a:xfrm>
                <a:off x="4724400" y="495300"/>
                <a:ext cx="228600" cy="533400"/>
              </a:xfrm>
              <a:prstGeom prst="rect">
                <a:avLst/>
              </a:prstGeom>
              <a:grp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7848600" y="3162300"/>
              <a:ext cx="381000" cy="381000"/>
              <a:chOff x="7543800" y="3314700"/>
              <a:chExt cx="381000" cy="381000"/>
            </a:xfrm>
          </p:grpSpPr>
          <p:sp>
            <p:nvSpPr>
              <p:cNvPr id="190" name="Oval 189"/>
              <p:cNvSpPr/>
              <p:nvPr/>
            </p:nvSpPr>
            <p:spPr>
              <a:xfrm>
                <a:off x="7543800" y="3314700"/>
                <a:ext cx="381000" cy="381000"/>
              </a:xfrm>
              <a:prstGeom prst="ellipse">
                <a:avLst/>
              </a:prstGeom>
              <a:no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66"/>
                  </a:solidFill>
                </a:endParaRPr>
              </a:p>
            </p:txBody>
          </p:sp>
          <p:sp>
            <p:nvSpPr>
              <p:cNvPr id="191" name="Minus 190"/>
              <p:cNvSpPr/>
              <p:nvPr/>
            </p:nvSpPr>
            <p:spPr>
              <a:xfrm>
                <a:off x="7581712" y="3438669"/>
                <a:ext cx="304800" cy="152400"/>
              </a:xfrm>
              <a:prstGeom prst="mathMinus">
                <a:avLst/>
              </a:prstGeom>
              <a:solidFill>
                <a:srgbClr val="FF8000"/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66"/>
                  </a:solidFill>
                </a:endParaRPr>
              </a:p>
            </p:txBody>
          </p:sp>
        </p:grpSp>
        <p:cxnSp>
          <p:nvCxnSpPr>
            <p:cNvPr id="164" name="Straight Arrow Connector 163"/>
            <p:cNvCxnSpPr>
              <a:stCxn id="151" idx="3"/>
              <a:endCxn id="152" idx="1"/>
            </p:cNvCxnSpPr>
            <p:nvPr/>
          </p:nvCxnSpPr>
          <p:spPr>
            <a:xfrm>
              <a:off x="1752600" y="27813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>
              <a:off x="1143000" y="2628900"/>
              <a:ext cx="0" cy="304800"/>
            </a:xfrm>
            <a:prstGeom prst="straightConnector1">
              <a:avLst/>
            </a:prstGeom>
            <a:ln w="38100" cmpd="sng">
              <a:solidFill>
                <a:srgbClr val="FF8000"/>
              </a:solidFill>
              <a:headEnd type="none"/>
              <a:tailEnd type="triangle"/>
            </a:ln>
            <a:effectLst>
              <a:glow rad="101600">
                <a:srgbClr val="FF6600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Elbow Connector 165"/>
            <p:cNvCxnSpPr>
              <a:stCxn id="152" idx="0"/>
            </p:cNvCxnSpPr>
            <p:nvPr/>
          </p:nvCxnSpPr>
          <p:spPr>
            <a:xfrm rot="5400000" flipH="1" flipV="1">
              <a:off x="2705066" y="342934"/>
              <a:ext cx="304800" cy="121913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Elbow Connector 166"/>
            <p:cNvCxnSpPr>
              <a:endCxn id="189" idx="5"/>
            </p:cNvCxnSpPr>
            <p:nvPr/>
          </p:nvCxnSpPr>
          <p:spPr>
            <a:xfrm flipV="1">
              <a:off x="2438400" y="1790434"/>
              <a:ext cx="954033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Elbow Connector 167"/>
            <p:cNvCxnSpPr>
              <a:endCxn id="188" idx="5"/>
            </p:cNvCxnSpPr>
            <p:nvPr/>
          </p:nvCxnSpPr>
          <p:spPr>
            <a:xfrm flipV="1">
              <a:off x="2438400" y="2704834"/>
              <a:ext cx="800033" cy="532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Elbow Connector 168"/>
            <p:cNvCxnSpPr>
              <a:endCxn id="187" idx="5"/>
            </p:cNvCxnSpPr>
            <p:nvPr/>
          </p:nvCxnSpPr>
          <p:spPr>
            <a:xfrm flipV="1">
              <a:off x="2438400" y="3695434"/>
              <a:ext cx="682802" cy="532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Elbow Connector 169"/>
            <p:cNvCxnSpPr>
              <a:stCxn id="154" idx="5"/>
              <a:endCxn id="152" idx="2"/>
            </p:cNvCxnSpPr>
            <p:nvPr/>
          </p:nvCxnSpPr>
          <p:spPr>
            <a:xfrm rot="10800000">
              <a:off x="2247901" y="4457700"/>
              <a:ext cx="761933" cy="228334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Elbow Connector 170"/>
            <p:cNvCxnSpPr/>
            <p:nvPr/>
          </p:nvCxnSpPr>
          <p:spPr>
            <a:xfrm rot="5400000" flipH="1" flipV="1">
              <a:off x="3467102" y="5181602"/>
              <a:ext cx="685797" cy="1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lbow Connector 171"/>
            <p:cNvCxnSpPr>
              <a:endCxn id="157" idx="2"/>
            </p:cNvCxnSpPr>
            <p:nvPr/>
          </p:nvCxnSpPr>
          <p:spPr>
            <a:xfrm flipV="1">
              <a:off x="4572000" y="4457700"/>
              <a:ext cx="1943100" cy="228866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lbow Connector 172"/>
            <p:cNvCxnSpPr/>
            <p:nvPr/>
          </p:nvCxnSpPr>
          <p:spPr>
            <a:xfrm rot="10800000">
              <a:off x="2438400" y="3238500"/>
              <a:ext cx="914400" cy="304800"/>
            </a:xfrm>
            <a:prstGeom prst="bentConnector3">
              <a:avLst>
                <a:gd name="adj1" fmla="val 248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Elbow Connector 173"/>
            <p:cNvCxnSpPr/>
            <p:nvPr/>
          </p:nvCxnSpPr>
          <p:spPr>
            <a:xfrm rot="10800000">
              <a:off x="2438400" y="2247900"/>
              <a:ext cx="1066800" cy="304800"/>
            </a:xfrm>
            <a:prstGeom prst="bentConnector3">
              <a:avLst>
                <a:gd name="adj1" fmla="val -64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Elbow Connector 174"/>
            <p:cNvCxnSpPr/>
            <p:nvPr/>
          </p:nvCxnSpPr>
          <p:spPr>
            <a:xfrm rot="10800000">
              <a:off x="2438400" y="1333500"/>
              <a:ext cx="1143000" cy="304800"/>
            </a:xfrm>
            <a:prstGeom prst="bentConnector3">
              <a:avLst>
                <a:gd name="adj1" fmla="val -581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stCxn id="187" idx="2"/>
              <a:endCxn id="193" idx="1"/>
            </p:cNvCxnSpPr>
            <p:nvPr/>
          </p:nvCxnSpPr>
          <p:spPr>
            <a:xfrm>
              <a:off x="4381567" y="3695434"/>
              <a:ext cx="342833" cy="74"/>
            </a:xfrm>
            <a:prstGeom prst="line">
              <a:avLst/>
            </a:prstGeom>
            <a:ln w="38100" cmpd="sng">
              <a:solidFill>
                <a:srgbClr val="4051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stCxn id="188" idx="2"/>
              <a:endCxn id="195" idx="1"/>
            </p:cNvCxnSpPr>
            <p:nvPr/>
          </p:nvCxnSpPr>
          <p:spPr>
            <a:xfrm>
              <a:off x="4266855" y="2704834"/>
              <a:ext cx="457545" cy="74"/>
            </a:xfrm>
            <a:prstGeom prst="line">
              <a:avLst/>
            </a:prstGeom>
            <a:ln w="38100" cmpd="sng">
              <a:solidFill>
                <a:srgbClr val="4051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>
              <a:stCxn id="189" idx="2"/>
              <a:endCxn id="197" idx="1"/>
            </p:cNvCxnSpPr>
            <p:nvPr/>
          </p:nvCxnSpPr>
          <p:spPr>
            <a:xfrm>
              <a:off x="4229167" y="1790434"/>
              <a:ext cx="495233" cy="74"/>
            </a:xfrm>
            <a:prstGeom prst="line">
              <a:avLst/>
            </a:prstGeom>
            <a:ln w="38100" cmpd="sng">
              <a:solidFill>
                <a:srgbClr val="4051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>
              <a:stCxn id="153" idx="2"/>
              <a:endCxn id="199" idx="1"/>
            </p:cNvCxnSpPr>
            <p:nvPr/>
          </p:nvCxnSpPr>
          <p:spPr>
            <a:xfrm>
              <a:off x="4145347" y="799834"/>
              <a:ext cx="579053" cy="74"/>
            </a:xfrm>
            <a:prstGeom prst="line">
              <a:avLst/>
            </a:prstGeom>
            <a:ln w="38100" cmpd="sng">
              <a:solidFill>
                <a:srgbClr val="4051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Elbow Connector 179"/>
            <p:cNvCxnSpPr/>
            <p:nvPr/>
          </p:nvCxnSpPr>
          <p:spPr>
            <a:xfrm flipV="1">
              <a:off x="4953000" y="3695700"/>
              <a:ext cx="381000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Elbow Connector 180"/>
            <p:cNvCxnSpPr/>
            <p:nvPr/>
          </p:nvCxnSpPr>
          <p:spPr>
            <a:xfrm flipV="1">
              <a:off x="4953000" y="2705100"/>
              <a:ext cx="381000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Elbow Connector 181"/>
            <p:cNvCxnSpPr/>
            <p:nvPr/>
          </p:nvCxnSpPr>
          <p:spPr>
            <a:xfrm flipV="1">
              <a:off x="4953000" y="1790700"/>
              <a:ext cx="381000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Elbow Connector 182"/>
            <p:cNvCxnSpPr/>
            <p:nvPr/>
          </p:nvCxnSpPr>
          <p:spPr>
            <a:xfrm flipV="1">
              <a:off x="4953000" y="800100"/>
              <a:ext cx="381000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Elbow Connector 183"/>
            <p:cNvCxnSpPr>
              <a:endCxn id="190" idx="2"/>
            </p:cNvCxnSpPr>
            <p:nvPr/>
          </p:nvCxnSpPr>
          <p:spPr>
            <a:xfrm flipV="1">
              <a:off x="6705600" y="3352800"/>
              <a:ext cx="1143000" cy="340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Elbow Connector 184"/>
            <p:cNvCxnSpPr>
              <a:stCxn id="158" idx="3"/>
              <a:endCxn id="190" idx="0"/>
            </p:cNvCxnSpPr>
            <p:nvPr/>
          </p:nvCxnSpPr>
          <p:spPr>
            <a:xfrm>
              <a:off x="7696200" y="2781300"/>
              <a:ext cx="342900" cy="381000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>
              <a:stCxn id="190" idx="4"/>
            </p:cNvCxnSpPr>
            <p:nvPr/>
          </p:nvCxnSpPr>
          <p:spPr>
            <a:xfrm>
              <a:off x="8039100" y="3543300"/>
              <a:ext cx="38100" cy="1981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Parallelogram 186"/>
            <p:cNvSpPr/>
            <p:nvPr/>
          </p:nvSpPr>
          <p:spPr>
            <a:xfrm>
              <a:off x="3083169" y="3543300"/>
              <a:ext cx="133643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G1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188" name="Parallelogram 187"/>
            <p:cNvSpPr/>
            <p:nvPr/>
          </p:nvSpPr>
          <p:spPr>
            <a:xfrm>
              <a:off x="3200400" y="2552700"/>
              <a:ext cx="1104488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G2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189" name="Parallelogram 188"/>
            <p:cNvSpPr/>
            <p:nvPr/>
          </p:nvSpPr>
          <p:spPr>
            <a:xfrm>
              <a:off x="3354400" y="1638300"/>
              <a:ext cx="9128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G3</a:t>
              </a:r>
              <a:endParaRPr lang="en-US" dirty="0">
                <a:solidFill>
                  <a:srgbClr val="FF6666"/>
                </a:solidFill>
              </a:endParaRPr>
            </a:p>
          </p:txBody>
        </p:sp>
      </p:grpSp>
      <p:sp>
        <p:nvSpPr>
          <p:cNvPr id="143" name="Rectangle 142"/>
          <p:cNvSpPr/>
          <p:nvPr/>
        </p:nvSpPr>
        <p:spPr>
          <a:xfrm>
            <a:off x="1447800" y="190500"/>
            <a:ext cx="3657600" cy="472440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4953000" y="167824"/>
            <a:ext cx="3352800" cy="381000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2" name="Group 141"/>
          <p:cNvGrpSpPr/>
          <p:nvPr/>
        </p:nvGrpSpPr>
        <p:grpSpPr>
          <a:xfrm>
            <a:off x="1524000" y="342900"/>
            <a:ext cx="7239000" cy="5296092"/>
            <a:chOff x="1066800" y="533208"/>
            <a:chExt cx="7239000" cy="5296092"/>
          </a:xfrm>
        </p:grpSpPr>
        <p:cxnSp>
          <p:nvCxnSpPr>
            <p:cNvPr id="122" name="Elbow Connector 121"/>
            <p:cNvCxnSpPr>
              <a:endCxn id="13" idx="1"/>
            </p:cNvCxnSpPr>
            <p:nvPr/>
          </p:nvCxnSpPr>
          <p:spPr>
            <a:xfrm flipV="1">
              <a:off x="5715000" y="2781300"/>
              <a:ext cx="1295400" cy="532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Elbow Connector 118"/>
            <p:cNvCxnSpPr/>
            <p:nvPr/>
          </p:nvCxnSpPr>
          <p:spPr>
            <a:xfrm flipV="1">
              <a:off x="4038600" y="3238500"/>
              <a:ext cx="2286000" cy="304802"/>
            </a:xfrm>
            <a:prstGeom prst="bentConnector3">
              <a:avLst>
                <a:gd name="adj1" fmla="val 248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Elbow Connector 113"/>
            <p:cNvCxnSpPr/>
            <p:nvPr/>
          </p:nvCxnSpPr>
          <p:spPr>
            <a:xfrm flipV="1">
              <a:off x="4038600" y="2247900"/>
              <a:ext cx="2286000" cy="304802"/>
            </a:xfrm>
            <a:prstGeom prst="bentConnector3">
              <a:avLst>
                <a:gd name="adj1" fmla="val 248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Elbow Connector 110"/>
            <p:cNvCxnSpPr/>
            <p:nvPr/>
          </p:nvCxnSpPr>
          <p:spPr>
            <a:xfrm flipV="1">
              <a:off x="4038600" y="1333500"/>
              <a:ext cx="2286000" cy="304802"/>
            </a:xfrm>
            <a:prstGeom prst="bentConnector3">
              <a:avLst>
                <a:gd name="adj1" fmla="val 248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/>
          </p:nvSpPr>
          <p:spPr>
            <a:xfrm>
              <a:off x="1066800" y="2628900"/>
              <a:ext cx="685800" cy="304800"/>
            </a:xfrm>
            <a:prstGeom prst="rect">
              <a:avLst/>
            </a:prstGeom>
            <a:noFill/>
            <a:ln w="38100" cmpd="sng">
              <a:solidFill>
                <a:srgbClr val="FF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8000"/>
                  </a:solidFill>
                </a:rPr>
                <a:t>Conv2</a:t>
              </a:r>
              <a:endParaRPr lang="en-US" dirty="0">
                <a:solidFill>
                  <a:srgbClr val="FF8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57400" y="1104900"/>
              <a:ext cx="381000" cy="3352800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5" name="Parallelogram 4"/>
            <p:cNvSpPr/>
            <p:nvPr/>
          </p:nvSpPr>
          <p:spPr>
            <a:xfrm>
              <a:off x="3429000" y="647700"/>
              <a:ext cx="75438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G4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2971800" y="4533900"/>
              <a:ext cx="161708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G0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14600" y="5524500"/>
              <a:ext cx="5791200" cy="304800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DRAM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34000" y="571500"/>
              <a:ext cx="381000" cy="33528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B9E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24600" y="1104900"/>
              <a:ext cx="381000" cy="3352800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rgbClr val="B9E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10400" y="2628900"/>
              <a:ext cx="685800" cy="304800"/>
            </a:xfrm>
            <a:prstGeom prst="rect">
              <a:avLst/>
            </a:prstGeom>
            <a:noFill/>
            <a:ln w="38100" cmpd="sng">
              <a:solidFill>
                <a:srgbClr val="FF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8000"/>
                  </a:solidFill>
                </a:rPr>
                <a:t>Conv2</a:t>
              </a:r>
              <a:endParaRPr lang="en-US" dirty="0">
                <a:solidFill>
                  <a:srgbClr val="FF8000"/>
                </a:solidFill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724400" y="533208"/>
              <a:ext cx="228600" cy="533400"/>
              <a:chOff x="4724400" y="495300"/>
              <a:chExt cx="228600" cy="533400"/>
            </a:xfrm>
            <a:noFill/>
          </p:grpSpPr>
          <p:cxnSp>
            <p:nvCxnSpPr>
              <p:cNvPr id="18" name="Straight Arrow Connector 17"/>
              <p:cNvCxnSpPr>
                <a:stCxn id="14" idx="2"/>
                <a:endCxn id="14" idx="0"/>
              </p:cNvCxnSpPr>
              <p:nvPr/>
            </p:nvCxnSpPr>
            <p:spPr>
              <a:xfrm flipV="1">
                <a:off x="4838700" y="495300"/>
                <a:ext cx="0" cy="533400"/>
              </a:xfrm>
              <a:prstGeom prst="straightConnector1">
                <a:avLst/>
              </a:prstGeom>
              <a:grpFill/>
              <a:ln w="38100" cmpd="sng">
                <a:solidFill>
                  <a:srgbClr val="FF8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4724400" y="495300"/>
                <a:ext cx="228600" cy="533400"/>
              </a:xfrm>
              <a:prstGeom prst="rect">
                <a:avLst/>
              </a:prstGeom>
              <a:grp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724400" y="1523808"/>
              <a:ext cx="228600" cy="533400"/>
              <a:chOff x="4724400" y="495300"/>
              <a:chExt cx="228600" cy="533400"/>
            </a:xfrm>
            <a:noFill/>
          </p:grpSpPr>
          <p:cxnSp>
            <p:nvCxnSpPr>
              <p:cNvPr id="22" name="Straight Arrow Connector 21"/>
              <p:cNvCxnSpPr>
                <a:stCxn id="21" idx="2"/>
                <a:endCxn id="21" idx="0"/>
              </p:cNvCxnSpPr>
              <p:nvPr/>
            </p:nvCxnSpPr>
            <p:spPr>
              <a:xfrm flipV="1">
                <a:off x="4838700" y="495300"/>
                <a:ext cx="0" cy="533400"/>
              </a:xfrm>
              <a:prstGeom prst="straightConnector1">
                <a:avLst/>
              </a:prstGeom>
              <a:grpFill/>
              <a:ln w="38100" cmpd="sng">
                <a:solidFill>
                  <a:srgbClr val="FF8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4724400" y="495300"/>
                <a:ext cx="228600" cy="533400"/>
              </a:xfrm>
              <a:prstGeom prst="rect">
                <a:avLst/>
              </a:prstGeom>
              <a:grp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724400" y="2438208"/>
              <a:ext cx="228600" cy="533400"/>
              <a:chOff x="4724400" y="495300"/>
              <a:chExt cx="228600" cy="533400"/>
            </a:xfrm>
            <a:noFill/>
          </p:grpSpPr>
          <p:cxnSp>
            <p:nvCxnSpPr>
              <p:cNvPr id="25" name="Straight Arrow Connector 24"/>
              <p:cNvCxnSpPr>
                <a:stCxn id="24" idx="2"/>
                <a:endCxn id="24" idx="0"/>
              </p:cNvCxnSpPr>
              <p:nvPr/>
            </p:nvCxnSpPr>
            <p:spPr>
              <a:xfrm flipV="1">
                <a:off x="4838700" y="495300"/>
                <a:ext cx="0" cy="533400"/>
              </a:xfrm>
              <a:prstGeom prst="straightConnector1">
                <a:avLst/>
              </a:prstGeom>
              <a:grpFill/>
              <a:ln w="38100" cmpd="sng">
                <a:solidFill>
                  <a:srgbClr val="FF8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4724400" y="495300"/>
                <a:ext cx="228600" cy="533400"/>
              </a:xfrm>
              <a:prstGeom prst="rect">
                <a:avLst/>
              </a:prstGeom>
              <a:grp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4724400" y="3428808"/>
              <a:ext cx="228600" cy="533400"/>
              <a:chOff x="4724400" y="495300"/>
              <a:chExt cx="228600" cy="533400"/>
            </a:xfrm>
            <a:noFill/>
          </p:grpSpPr>
          <p:cxnSp>
            <p:nvCxnSpPr>
              <p:cNvPr id="28" name="Straight Arrow Connector 27"/>
              <p:cNvCxnSpPr>
                <a:stCxn id="27" idx="2"/>
                <a:endCxn id="27" idx="0"/>
              </p:cNvCxnSpPr>
              <p:nvPr/>
            </p:nvCxnSpPr>
            <p:spPr>
              <a:xfrm flipV="1">
                <a:off x="4838700" y="495300"/>
                <a:ext cx="0" cy="533400"/>
              </a:xfrm>
              <a:prstGeom prst="straightConnector1">
                <a:avLst/>
              </a:prstGeom>
              <a:grpFill/>
              <a:ln w="38100" cmpd="sng">
                <a:solidFill>
                  <a:srgbClr val="FF8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4724400" y="495300"/>
                <a:ext cx="228600" cy="533400"/>
              </a:xfrm>
              <a:prstGeom prst="rect">
                <a:avLst/>
              </a:prstGeom>
              <a:grp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7848600" y="3162300"/>
              <a:ext cx="381000" cy="381000"/>
              <a:chOff x="7543800" y="3314700"/>
              <a:chExt cx="381000" cy="3810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7543800" y="3314700"/>
                <a:ext cx="381000" cy="381000"/>
              </a:xfrm>
              <a:prstGeom prst="ellipse">
                <a:avLst/>
              </a:prstGeom>
              <a:no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66"/>
                  </a:solidFill>
                </a:endParaRPr>
              </a:p>
            </p:txBody>
          </p:sp>
          <p:sp>
            <p:nvSpPr>
              <p:cNvPr id="33" name="Minus 32"/>
              <p:cNvSpPr/>
              <p:nvPr/>
            </p:nvSpPr>
            <p:spPr>
              <a:xfrm>
                <a:off x="7581712" y="3438669"/>
                <a:ext cx="304800" cy="152400"/>
              </a:xfrm>
              <a:prstGeom prst="mathMinus">
                <a:avLst/>
              </a:prstGeom>
              <a:solidFill>
                <a:srgbClr val="FF8000"/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66"/>
                  </a:solidFill>
                </a:endParaRPr>
              </a:p>
            </p:txBody>
          </p:sp>
        </p:grpSp>
        <p:cxnSp>
          <p:nvCxnSpPr>
            <p:cNvPr id="36" name="Straight Arrow Connector 35"/>
            <p:cNvCxnSpPr>
              <a:stCxn id="2" idx="3"/>
              <a:endCxn id="3" idx="1"/>
            </p:cNvCxnSpPr>
            <p:nvPr/>
          </p:nvCxnSpPr>
          <p:spPr>
            <a:xfrm>
              <a:off x="1752600" y="27813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1143000" y="2628900"/>
              <a:ext cx="0" cy="304800"/>
            </a:xfrm>
            <a:prstGeom prst="straightConnector1">
              <a:avLst/>
            </a:prstGeom>
            <a:ln w="38100" cmpd="sng">
              <a:solidFill>
                <a:srgbClr val="FF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lbow Connector 45"/>
            <p:cNvCxnSpPr>
              <a:stCxn id="3" idx="0"/>
            </p:cNvCxnSpPr>
            <p:nvPr/>
          </p:nvCxnSpPr>
          <p:spPr>
            <a:xfrm rot="5400000" flipH="1" flipV="1">
              <a:off x="2705066" y="342934"/>
              <a:ext cx="304800" cy="121913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endCxn id="6" idx="5"/>
            </p:cNvCxnSpPr>
            <p:nvPr/>
          </p:nvCxnSpPr>
          <p:spPr>
            <a:xfrm flipV="1">
              <a:off x="2438400" y="1790434"/>
              <a:ext cx="954033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54"/>
            <p:cNvCxnSpPr>
              <a:endCxn id="7" idx="5"/>
            </p:cNvCxnSpPr>
            <p:nvPr/>
          </p:nvCxnSpPr>
          <p:spPr>
            <a:xfrm flipV="1">
              <a:off x="2438400" y="2704834"/>
              <a:ext cx="800033" cy="532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lbow Connector 56"/>
            <p:cNvCxnSpPr>
              <a:endCxn id="8" idx="5"/>
            </p:cNvCxnSpPr>
            <p:nvPr/>
          </p:nvCxnSpPr>
          <p:spPr>
            <a:xfrm flipV="1">
              <a:off x="2438400" y="3695434"/>
              <a:ext cx="682802" cy="532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lbow Connector 61"/>
            <p:cNvCxnSpPr>
              <a:stCxn id="9" idx="5"/>
              <a:endCxn id="3" idx="2"/>
            </p:cNvCxnSpPr>
            <p:nvPr/>
          </p:nvCxnSpPr>
          <p:spPr>
            <a:xfrm rot="10800000">
              <a:off x="2247901" y="4457700"/>
              <a:ext cx="761933" cy="228334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lbow Connector 69"/>
            <p:cNvCxnSpPr/>
            <p:nvPr/>
          </p:nvCxnSpPr>
          <p:spPr>
            <a:xfrm rot="5400000" flipH="1" flipV="1">
              <a:off x="3467102" y="5181602"/>
              <a:ext cx="685797" cy="1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lbow Connector 75"/>
            <p:cNvCxnSpPr>
              <a:endCxn id="12" idx="2"/>
            </p:cNvCxnSpPr>
            <p:nvPr/>
          </p:nvCxnSpPr>
          <p:spPr>
            <a:xfrm flipV="1">
              <a:off x="4572000" y="4457700"/>
              <a:ext cx="1943100" cy="228866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Elbow Connector 77"/>
            <p:cNvCxnSpPr/>
            <p:nvPr/>
          </p:nvCxnSpPr>
          <p:spPr>
            <a:xfrm rot="10800000">
              <a:off x="2438400" y="3238500"/>
              <a:ext cx="914400" cy="304800"/>
            </a:xfrm>
            <a:prstGeom prst="bentConnector3">
              <a:avLst>
                <a:gd name="adj1" fmla="val 248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lbow Connector 82"/>
            <p:cNvCxnSpPr/>
            <p:nvPr/>
          </p:nvCxnSpPr>
          <p:spPr>
            <a:xfrm rot="10800000">
              <a:off x="2438400" y="2247900"/>
              <a:ext cx="1066800" cy="304800"/>
            </a:xfrm>
            <a:prstGeom prst="bentConnector3">
              <a:avLst>
                <a:gd name="adj1" fmla="val -64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Elbow Connector 89"/>
            <p:cNvCxnSpPr/>
            <p:nvPr/>
          </p:nvCxnSpPr>
          <p:spPr>
            <a:xfrm rot="10800000">
              <a:off x="2438400" y="1333500"/>
              <a:ext cx="1143000" cy="304800"/>
            </a:xfrm>
            <a:prstGeom prst="bentConnector3">
              <a:avLst>
                <a:gd name="adj1" fmla="val -581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8" idx="2"/>
              <a:endCxn id="27" idx="1"/>
            </p:cNvCxnSpPr>
            <p:nvPr/>
          </p:nvCxnSpPr>
          <p:spPr>
            <a:xfrm>
              <a:off x="4381567" y="3695434"/>
              <a:ext cx="342833" cy="74"/>
            </a:xfrm>
            <a:prstGeom prst="line">
              <a:avLst/>
            </a:prstGeom>
            <a:ln w="38100" cmpd="sng">
              <a:solidFill>
                <a:srgbClr val="4051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7" idx="2"/>
              <a:endCxn id="24" idx="1"/>
            </p:cNvCxnSpPr>
            <p:nvPr/>
          </p:nvCxnSpPr>
          <p:spPr>
            <a:xfrm>
              <a:off x="4266855" y="2704834"/>
              <a:ext cx="457545" cy="74"/>
            </a:xfrm>
            <a:prstGeom prst="line">
              <a:avLst/>
            </a:prstGeom>
            <a:ln w="38100" cmpd="sng">
              <a:solidFill>
                <a:srgbClr val="4051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6" idx="2"/>
              <a:endCxn id="21" idx="1"/>
            </p:cNvCxnSpPr>
            <p:nvPr/>
          </p:nvCxnSpPr>
          <p:spPr>
            <a:xfrm>
              <a:off x="4229167" y="1790434"/>
              <a:ext cx="495233" cy="74"/>
            </a:xfrm>
            <a:prstGeom prst="line">
              <a:avLst/>
            </a:prstGeom>
            <a:ln w="38100" cmpd="sng">
              <a:solidFill>
                <a:srgbClr val="4051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5" idx="2"/>
              <a:endCxn id="14" idx="1"/>
            </p:cNvCxnSpPr>
            <p:nvPr/>
          </p:nvCxnSpPr>
          <p:spPr>
            <a:xfrm>
              <a:off x="4145347" y="799834"/>
              <a:ext cx="579053" cy="74"/>
            </a:xfrm>
            <a:prstGeom prst="line">
              <a:avLst/>
            </a:prstGeom>
            <a:ln w="38100" cmpd="sng">
              <a:solidFill>
                <a:srgbClr val="4051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Elbow Connector 104"/>
            <p:cNvCxnSpPr/>
            <p:nvPr/>
          </p:nvCxnSpPr>
          <p:spPr>
            <a:xfrm flipV="1">
              <a:off x="4953000" y="3695700"/>
              <a:ext cx="381000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Elbow Connector 107"/>
            <p:cNvCxnSpPr/>
            <p:nvPr/>
          </p:nvCxnSpPr>
          <p:spPr>
            <a:xfrm flipV="1">
              <a:off x="4953000" y="2705100"/>
              <a:ext cx="381000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Elbow Connector 108"/>
            <p:cNvCxnSpPr/>
            <p:nvPr/>
          </p:nvCxnSpPr>
          <p:spPr>
            <a:xfrm flipV="1">
              <a:off x="4953000" y="1790700"/>
              <a:ext cx="381000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Elbow Connector 109"/>
            <p:cNvCxnSpPr/>
            <p:nvPr/>
          </p:nvCxnSpPr>
          <p:spPr>
            <a:xfrm flipV="1">
              <a:off x="4953000" y="800100"/>
              <a:ext cx="381000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Elbow Connector 123"/>
            <p:cNvCxnSpPr>
              <a:endCxn id="32" idx="2"/>
            </p:cNvCxnSpPr>
            <p:nvPr/>
          </p:nvCxnSpPr>
          <p:spPr>
            <a:xfrm flipV="1">
              <a:off x="6705600" y="3352800"/>
              <a:ext cx="1143000" cy="340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Elbow Connector 133"/>
            <p:cNvCxnSpPr>
              <a:stCxn id="13" idx="3"/>
              <a:endCxn id="32" idx="0"/>
            </p:cNvCxnSpPr>
            <p:nvPr/>
          </p:nvCxnSpPr>
          <p:spPr>
            <a:xfrm>
              <a:off x="7696200" y="2781300"/>
              <a:ext cx="342900" cy="381000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stCxn id="32" idx="4"/>
            </p:cNvCxnSpPr>
            <p:nvPr/>
          </p:nvCxnSpPr>
          <p:spPr>
            <a:xfrm>
              <a:off x="8039100" y="3543300"/>
              <a:ext cx="38100" cy="1981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arallelogram 7"/>
            <p:cNvSpPr/>
            <p:nvPr/>
          </p:nvSpPr>
          <p:spPr>
            <a:xfrm>
              <a:off x="3083169" y="3543300"/>
              <a:ext cx="133643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G1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7" name="Parallelogram 6"/>
            <p:cNvSpPr/>
            <p:nvPr/>
          </p:nvSpPr>
          <p:spPr>
            <a:xfrm>
              <a:off x="3200400" y="2552700"/>
              <a:ext cx="1104488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G2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6" name="Parallelogram 5"/>
            <p:cNvSpPr/>
            <p:nvPr/>
          </p:nvSpPr>
          <p:spPr>
            <a:xfrm>
              <a:off x="3354400" y="1638300"/>
              <a:ext cx="9128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G3</a:t>
              </a:r>
              <a:endParaRPr lang="en-US" dirty="0">
                <a:solidFill>
                  <a:srgbClr val="FF6666"/>
                </a:solidFill>
              </a:endParaRPr>
            </a:p>
          </p:txBody>
        </p:sp>
      </p:grpSp>
      <p:grpSp>
        <p:nvGrpSpPr>
          <p:cNvPr id="308" name="Group 307"/>
          <p:cNvGrpSpPr/>
          <p:nvPr/>
        </p:nvGrpSpPr>
        <p:grpSpPr>
          <a:xfrm>
            <a:off x="1524000" y="346794"/>
            <a:ext cx="7239000" cy="5296092"/>
            <a:chOff x="1066800" y="533208"/>
            <a:chExt cx="7239000" cy="5296092"/>
          </a:xfrm>
        </p:grpSpPr>
        <p:cxnSp>
          <p:nvCxnSpPr>
            <p:cNvPr id="309" name="Elbow Connector 308"/>
            <p:cNvCxnSpPr>
              <a:endCxn id="320" idx="1"/>
            </p:cNvCxnSpPr>
            <p:nvPr/>
          </p:nvCxnSpPr>
          <p:spPr>
            <a:xfrm flipV="1">
              <a:off x="5715000" y="2781300"/>
              <a:ext cx="1295400" cy="532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Elbow Connector 309"/>
            <p:cNvCxnSpPr/>
            <p:nvPr/>
          </p:nvCxnSpPr>
          <p:spPr>
            <a:xfrm flipV="1">
              <a:off x="4038600" y="3238500"/>
              <a:ext cx="2286000" cy="304802"/>
            </a:xfrm>
            <a:prstGeom prst="bentConnector3">
              <a:avLst>
                <a:gd name="adj1" fmla="val 248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Elbow Connector 310"/>
            <p:cNvCxnSpPr/>
            <p:nvPr/>
          </p:nvCxnSpPr>
          <p:spPr>
            <a:xfrm flipV="1">
              <a:off x="4038600" y="2247900"/>
              <a:ext cx="2286000" cy="304802"/>
            </a:xfrm>
            <a:prstGeom prst="bentConnector3">
              <a:avLst>
                <a:gd name="adj1" fmla="val 248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Elbow Connector 311"/>
            <p:cNvCxnSpPr/>
            <p:nvPr/>
          </p:nvCxnSpPr>
          <p:spPr>
            <a:xfrm flipV="1">
              <a:off x="4038600" y="1333500"/>
              <a:ext cx="2286000" cy="304802"/>
            </a:xfrm>
            <a:prstGeom prst="bentConnector3">
              <a:avLst>
                <a:gd name="adj1" fmla="val 248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3" name="Rectangle 312"/>
            <p:cNvSpPr/>
            <p:nvPr/>
          </p:nvSpPr>
          <p:spPr>
            <a:xfrm>
              <a:off x="1066800" y="2628900"/>
              <a:ext cx="685800" cy="304800"/>
            </a:xfrm>
            <a:prstGeom prst="rect">
              <a:avLst/>
            </a:prstGeom>
            <a:noFill/>
            <a:ln w="38100" cmpd="sng">
              <a:solidFill>
                <a:srgbClr val="FF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8000"/>
                  </a:solidFill>
                </a:rPr>
                <a:t>Conv2</a:t>
              </a:r>
              <a:endParaRPr lang="en-US" dirty="0">
                <a:solidFill>
                  <a:srgbClr val="FF8000"/>
                </a:solidFill>
              </a:endParaRPr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2057400" y="1104900"/>
              <a:ext cx="381000" cy="3352800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315" name="Parallelogram 314"/>
            <p:cNvSpPr/>
            <p:nvPr/>
          </p:nvSpPr>
          <p:spPr>
            <a:xfrm>
              <a:off x="3429000" y="647700"/>
              <a:ext cx="75438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G4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16" name="Parallelogram 315"/>
            <p:cNvSpPr/>
            <p:nvPr/>
          </p:nvSpPr>
          <p:spPr>
            <a:xfrm>
              <a:off x="2971800" y="4533900"/>
              <a:ext cx="161708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G0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2514600" y="5524500"/>
              <a:ext cx="5791200" cy="304800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DRAM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5334000" y="571500"/>
              <a:ext cx="381000" cy="33528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B9E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6324600" y="1104900"/>
              <a:ext cx="381000" cy="3352800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rgbClr val="B9E700"/>
              </a:solidFill>
            </a:ln>
            <a:effectLst>
              <a:glow rad="101600">
                <a:srgbClr val="FFFF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7010400" y="2628900"/>
              <a:ext cx="685800" cy="304800"/>
            </a:xfrm>
            <a:prstGeom prst="rect">
              <a:avLst/>
            </a:prstGeom>
            <a:noFill/>
            <a:ln w="38100" cmpd="sng">
              <a:solidFill>
                <a:srgbClr val="FF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8000"/>
                  </a:solidFill>
                </a:rPr>
                <a:t>Conv2</a:t>
              </a:r>
              <a:endParaRPr lang="en-US" dirty="0">
                <a:solidFill>
                  <a:srgbClr val="FF8000"/>
                </a:solidFill>
              </a:endParaRPr>
            </a:p>
          </p:txBody>
        </p:sp>
        <p:grpSp>
          <p:nvGrpSpPr>
            <p:cNvPr id="321" name="Group 320"/>
            <p:cNvGrpSpPr/>
            <p:nvPr/>
          </p:nvGrpSpPr>
          <p:grpSpPr>
            <a:xfrm>
              <a:off x="4724400" y="533208"/>
              <a:ext cx="228600" cy="533400"/>
              <a:chOff x="4724400" y="495300"/>
              <a:chExt cx="228600" cy="533400"/>
            </a:xfrm>
            <a:noFill/>
          </p:grpSpPr>
          <p:cxnSp>
            <p:nvCxnSpPr>
              <p:cNvPr id="360" name="Straight Arrow Connector 359"/>
              <p:cNvCxnSpPr>
                <a:stCxn id="361" idx="2"/>
                <a:endCxn id="361" idx="0"/>
              </p:cNvCxnSpPr>
              <p:nvPr/>
            </p:nvCxnSpPr>
            <p:spPr>
              <a:xfrm flipV="1">
                <a:off x="4838700" y="495300"/>
                <a:ext cx="0" cy="533400"/>
              </a:xfrm>
              <a:prstGeom prst="straightConnector1">
                <a:avLst/>
              </a:prstGeom>
              <a:grpFill/>
              <a:ln w="38100" cmpd="sng">
                <a:solidFill>
                  <a:srgbClr val="FF8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1" name="Rectangle 360"/>
              <p:cNvSpPr/>
              <p:nvPr/>
            </p:nvSpPr>
            <p:spPr>
              <a:xfrm>
                <a:off x="4724400" y="495300"/>
                <a:ext cx="228600" cy="533400"/>
              </a:xfrm>
              <a:prstGeom prst="rect">
                <a:avLst/>
              </a:prstGeom>
              <a:grp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2" name="Group 321"/>
            <p:cNvGrpSpPr/>
            <p:nvPr/>
          </p:nvGrpSpPr>
          <p:grpSpPr>
            <a:xfrm>
              <a:off x="4724400" y="1523808"/>
              <a:ext cx="228600" cy="533400"/>
              <a:chOff x="4724400" y="495300"/>
              <a:chExt cx="228600" cy="533400"/>
            </a:xfrm>
            <a:noFill/>
          </p:grpSpPr>
          <p:cxnSp>
            <p:nvCxnSpPr>
              <p:cNvPr id="358" name="Straight Arrow Connector 357"/>
              <p:cNvCxnSpPr>
                <a:stCxn id="359" idx="2"/>
                <a:endCxn id="359" idx="0"/>
              </p:cNvCxnSpPr>
              <p:nvPr/>
            </p:nvCxnSpPr>
            <p:spPr>
              <a:xfrm flipV="1">
                <a:off x="4838700" y="495300"/>
                <a:ext cx="0" cy="533400"/>
              </a:xfrm>
              <a:prstGeom prst="straightConnector1">
                <a:avLst/>
              </a:prstGeom>
              <a:grpFill/>
              <a:ln w="38100" cmpd="sng">
                <a:solidFill>
                  <a:srgbClr val="FF8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9" name="Rectangle 358"/>
              <p:cNvSpPr/>
              <p:nvPr/>
            </p:nvSpPr>
            <p:spPr>
              <a:xfrm>
                <a:off x="4724400" y="495300"/>
                <a:ext cx="228600" cy="533400"/>
              </a:xfrm>
              <a:prstGeom prst="rect">
                <a:avLst/>
              </a:prstGeom>
              <a:grp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3" name="Group 322"/>
            <p:cNvGrpSpPr/>
            <p:nvPr/>
          </p:nvGrpSpPr>
          <p:grpSpPr>
            <a:xfrm>
              <a:off x="4724400" y="2438208"/>
              <a:ext cx="228600" cy="533400"/>
              <a:chOff x="4724400" y="495300"/>
              <a:chExt cx="228600" cy="533400"/>
            </a:xfrm>
            <a:noFill/>
          </p:grpSpPr>
          <p:cxnSp>
            <p:nvCxnSpPr>
              <p:cNvPr id="356" name="Straight Arrow Connector 355"/>
              <p:cNvCxnSpPr>
                <a:stCxn id="357" idx="2"/>
                <a:endCxn id="357" idx="0"/>
              </p:cNvCxnSpPr>
              <p:nvPr/>
            </p:nvCxnSpPr>
            <p:spPr>
              <a:xfrm flipV="1">
                <a:off x="4838700" y="495300"/>
                <a:ext cx="0" cy="533400"/>
              </a:xfrm>
              <a:prstGeom prst="straightConnector1">
                <a:avLst/>
              </a:prstGeom>
              <a:grpFill/>
              <a:ln w="38100" cmpd="sng">
                <a:solidFill>
                  <a:srgbClr val="FF8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7" name="Rectangle 356"/>
              <p:cNvSpPr/>
              <p:nvPr/>
            </p:nvSpPr>
            <p:spPr>
              <a:xfrm>
                <a:off x="4724400" y="495300"/>
                <a:ext cx="228600" cy="533400"/>
              </a:xfrm>
              <a:prstGeom prst="rect">
                <a:avLst/>
              </a:prstGeom>
              <a:grp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4" name="Group 323"/>
            <p:cNvGrpSpPr/>
            <p:nvPr/>
          </p:nvGrpSpPr>
          <p:grpSpPr>
            <a:xfrm>
              <a:off x="4724400" y="3428808"/>
              <a:ext cx="228600" cy="533400"/>
              <a:chOff x="4724400" y="495300"/>
              <a:chExt cx="228600" cy="533400"/>
            </a:xfrm>
            <a:noFill/>
          </p:grpSpPr>
          <p:cxnSp>
            <p:nvCxnSpPr>
              <p:cNvPr id="354" name="Straight Arrow Connector 353"/>
              <p:cNvCxnSpPr>
                <a:stCxn id="355" idx="2"/>
                <a:endCxn id="355" idx="0"/>
              </p:cNvCxnSpPr>
              <p:nvPr/>
            </p:nvCxnSpPr>
            <p:spPr>
              <a:xfrm flipV="1">
                <a:off x="4838700" y="495300"/>
                <a:ext cx="0" cy="533400"/>
              </a:xfrm>
              <a:prstGeom prst="straightConnector1">
                <a:avLst/>
              </a:prstGeom>
              <a:grpFill/>
              <a:ln w="38100" cmpd="sng">
                <a:solidFill>
                  <a:srgbClr val="FF8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5" name="Rectangle 354"/>
              <p:cNvSpPr/>
              <p:nvPr/>
            </p:nvSpPr>
            <p:spPr>
              <a:xfrm>
                <a:off x="4724400" y="495300"/>
                <a:ext cx="228600" cy="533400"/>
              </a:xfrm>
              <a:prstGeom prst="rect">
                <a:avLst/>
              </a:prstGeom>
              <a:grp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848600" y="3162300"/>
              <a:ext cx="381000" cy="381000"/>
              <a:chOff x="7543800" y="3314700"/>
              <a:chExt cx="381000" cy="381000"/>
            </a:xfrm>
          </p:grpSpPr>
          <p:sp>
            <p:nvSpPr>
              <p:cNvPr id="352" name="Oval 351"/>
              <p:cNvSpPr/>
              <p:nvPr/>
            </p:nvSpPr>
            <p:spPr>
              <a:xfrm>
                <a:off x="7543800" y="3314700"/>
                <a:ext cx="381000" cy="381000"/>
              </a:xfrm>
              <a:prstGeom prst="ellipse">
                <a:avLst/>
              </a:prstGeom>
              <a:noFill/>
              <a:ln w="38100" cmpd="sng">
                <a:solidFill>
                  <a:srgbClr val="FF8000"/>
                </a:solidFill>
              </a:ln>
              <a:effectLst>
                <a:glow rad="101600">
                  <a:srgbClr val="FF6600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66"/>
                  </a:solidFill>
                </a:endParaRPr>
              </a:p>
            </p:txBody>
          </p:sp>
          <p:sp>
            <p:nvSpPr>
              <p:cNvPr id="353" name="Minus 352"/>
              <p:cNvSpPr/>
              <p:nvPr/>
            </p:nvSpPr>
            <p:spPr>
              <a:xfrm>
                <a:off x="7581712" y="3438669"/>
                <a:ext cx="304800" cy="152400"/>
              </a:xfrm>
              <a:prstGeom prst="mathMinus">
                <a:avLst/>
              </a:prstGeom>
              <a:solidFill>
                <a:srgbClr val="FF8000"/>
              </a:solidFill>
              <a:ln>
                <a:solidFill>
                  <a:srgbClr val="FF8000"/>
                </a:solidFill>
              </a:ln>
              <a:effectLst>
                <a:glow rad="101600">
                  <a:srgbClr val="FF6600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66"/>
                  </a:solidFill>
                </a:endParaRPr>
              </a:p>
            </p:txBody>
          </p:sp>
        </p:grpSp>
        <p:cxnSp>
          <p:nvCxnSpPr>
            <p:cNvPr id="326" name="Straight Arrow Connector 325"/>
            <p:cNvCxnSpPr>
              <a:stCxn id="313" idx="3"/>
              <a:endCxn id="314" idx="1"/>
            </p:cNvCxnSpPr>
            <p:nvPr/>
          </p:nvCxnSpPr>
          <p:spPr>
            <a:xfrm>
              <a:off x="1752600" y="27813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Arrow Connector 326"/>
            <p:cNvCxnSpPr/>
            <p:nvPr/>
          </p:nvCxnSpPr>
          <p:spPr>
            <a:xfrm>
              <a:off x="1143000" y="2628900"/>
              <a:ext cx="0" cy="304800"/>
            </a:xfrm>
            <a:prstGeom prst="straightConnector1">
              <a:avLst/>
            </a:prstGeom>
            <a:ln w="38100" cmpd="sng">
              <a:solidFill>
                <a:srgbClr val="FF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Elbow Connector 327"/>
            <p:cNvCxnSpPr>
              <a:stCxn id="314" idx="0"/>
            </p:cNvCxnSpPr>
            <p:nvPr/>
          </p:nvCxnSpPr>
          <p:spPr>
            <a:xfrm rot="5400000" flipH="1" flipV="1">
              <a:off x="2705066" y="342934"/>
              <a:ext cx="304800" cy="121913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Elbow Connector 328"/>
            <p:cNvCxnSpPr>
              <a:endCxn id="351" idx="5"/>
            </p:cNvCxnSpPr>
            <p:nvPr/>
          </p:nvCxnSpPr>
          <p:spPr>
            <a:xfrm flipV="1">
              <a:off x="2438400" y="1790434"/>
              <a:ext cx="954033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Elbow Connector 329"/>
            <p:cNvCxnSpPr>
              <a:endCxn id="350" idx="5"/>
            </p:cNvCxnSpPr>
            <p:nvPr/>
          </p:nvCxnSpPr>
          <p:spPr>
            <a:xfrm flipV="1">
              <a:off x="2438400" y="2704834"/>
              <a:ext cx="800033" cy="532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Elbow Connector 330"/>
            <p:cNvCxnSpPr>
              <a:endCxn id="349" idx="5"/>
            </p:cNvCxnSpPr>
            <p:nvPr/>
          </p:nvCxnSpPr>
          <p:spPr>
            <a:xfrm flipV="1">
              <a:off x="2438400" y="3695434"/>
              <a:ext cx="682802" cy="532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Elbow Connector 331"/>
            <p:cNvCxnSpPr>
              <a:stCxn id="316" idx="5"/>
              <a:endCxn id="314" idx="2"/>
            </p:cNvCxnSpPr>
            <p:nvPr/>
          </p:nvCxnSpPr>
          <p:spPr>
            <a:xfrm rot="10800000">
              <a:off x="2247901" y="4457700"/>
              <a:ext cx="761933" cy="228334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Elbow Connector 332"/>
            <p:cNvCxnSpPr/>
            <p:nvPr/>
          </p:nvCxnSpPr>
          <p:spPr>
            <a:xfrm rot="5400000" flipH="1" flipV="1">
              <a:off x="3467102" y="5181602"/>
              <a:ext cx="685797" cy="1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Elbow Connector 333"/>
            <p:cNvCxnSpPr>
              <a:endCxn id="319" idx="2"/>
            </p:cNvCxnSpPr>
            <p:nvPr/>
          </p:nvCxnSpPr>
          <p:spPr>
            <a:xfrm flipV="1">
              <a:off x="4572000" y="4457700"/>
              <a:ext cx="1943100" cy="228866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Elbow Connector 334"/>
            <p:cNvCxnSpPr/>
            <p:nvPr/>
          </p:nvCxnSpPr>
          <p:spPr>
            <a:xfrm rot="10800000">
              <a:off x="2438400" y="3238500"/>
              <a:ext cx="914400" cy="304800"/>
            </a:xfrm>
            <a:prstGeom prst="bentConnector3">
              <a:avLst>
                <a:gd name="adj1" fmla="val 248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Elbow Connector 335"/>
            <p:cNvCxnSpPr/>
            <p:nvPr/>
          </p:nvCxnSpPr>
          <p:spPr>
            <a:xfrm rot="10800000">
              <a:off x="2438400" y="2247900"/>
              <a:ext cx="1066800" cy="304800"/>
            </a:xfrm>
            <a:prstGeom prst="bentConnector3">
              <a:avLst>
                <a:gd name="adj1" fmla="val -64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Elbow Connector 336"/>
            <p:cNvCxnSpPr/>
            <p:nvPr/>
          </p:nvCxnSpPr>
          <p:spPr>
            <a:xfrm rot="10800000">
              <a:off x="2438400" y="1333500"/>
              <a:ext cx="1143000" cy="304800"/>
            </a:xfrm>
            <a:prstGeom prst="bentConnector3">
              <a:avLst>
                <a:gd name="adj1" fmla="val -581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>
              <a:stCxn id="349" idx="2"/>
              <a:endCxn id="355" idx="1"/>
            </p:cNvCxnSpPr>
            <p:nvPr/>
          </p:nvCxnSpPr>
          <p:spPr>
            <a:xfrm>
              <a:off x="4381567" y="3695434"/>
              <a:ext cx="342833" cy="74"/>
            </a:xfrm>
            <a:prstGeom prst="line">
              <a:avLst/>
            </a:prstGeom>
            <a:ln w="38100" cmpd="sng">
              <a:solidFill>
                <a:srgbClr val="4051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>
              <a:stCxn id="350" idx="2"/>
              <a:endCxn id="357" idx="1"/>
            </p:cNvCxnSpPr>
            <p:nvPr/>
          </p:nvCxnSpPr>
          <p:spPr>
            <a:xfrm>
              <a:off x="4266855" y="2704834"/>
              <a:ext cx="457545" cy="74"/>
            </a:xfrm>
            <a:prstGeom prst="line">
              <a:avLst/>
            </a:prstGeom>
            <a:ln w="38100" cmpd="sng">
              <a:solidFill>
                <a:srgbClr val="4051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>
              <a:stCxn id="351" idx="2"/>
              <a:endCxn id="359" idx="1"/>
            </p:cNvCxnSpPr>
            <p:nvPr/>
          </p:nvCxnSpPr>
          <p:spPr>
            <a:xfrm>
              <a:off x="4229167" y="1790434"/>
              <a:ext cx="495233" cy="74"/>
            </a:xfrm>
            <a:prstGeom prst="line">
              <a:avLst/>
            </a:prstGeom>
            <a:ln w="38100" cmpd="sng">
              <a:solidFill>
                <a:srgbClr val="4051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>
              <a:stCxn id="315" idx="2"/>
              <a:endCxn id="361" idx="1"/>
            </p:cNvCxnSpPr>
            <p:nvPr/>
          </p:nvCxnSpPr>
          <p:spPr>
            <a:xfrm>
              <a:off x="4145347" y="799834"/>
              <a:ext cx="579053" cy="74"/>
            </a:xfrm>
            <a:prstGeom prst="line">
              <a:avLst/>
            </a:prstGeom>
            <a:ln w="38100" cmpd="sng">
              <a:solidFill>
                <a:srgbClr val="4051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Elbow Connector 341"/>
            <p:cNvCxnSpPr/>
            <p:nvPr/>
          </p:nvCxnSpPr>
          <p:spPr>
            <a:xfrm flipV="1">
              <a:off x="4953000" y="3695700"/>
              <a:ext cx="381000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Elbow Connector 342"/>
            <p:cNvCxnSpPr/>
            <p:nvPr/>
          </p:nvCxnSpPr>
          <p:spPr>
            <a:xfrm flipV="1">
              <a:off x="4953000" y="2705100"/>
              <a:ext cx="381000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Elbow Connector 343"/>
            <p:cNvCxnSpPr/>
            <p:nvPr/>
          </p:nvCxnSpPr>
          <p:spPr>
            <a:xfrm flipV="1">
              <a:off x="4953000" y="1790700"/>
              <a:ext cx="381000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Elbow Connector 344"/>
            <p:cNvCxnSpPr/>
            <p:nvPr/>
          </p:nvCxnSpPr>
          <p:spPr>
            <a:xfrm flipV="1">
              <a:off x="4953000" y="800100"/>
              <a:ext cx="381000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Elbow Connector 345"/>
            <p:cNvCxnSpPr>
              <a:endCxn id="352" idx="2"/>
            </p:cNvCxnSpPr>
            <p:nvPr/>
          </p:nvCxnSpPr>
          <p:spPr>
            <a:xfrm flipV="1">
              <a:off x="6705600" y="3352800"/>
              <a:ext cx="1143000" cy="340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Elbow Connector 346"/>
            <p:cNvCxnSpPr>
              <a:stCxn id="320" idx="3"/>
              <a:endCxn id="352" idx="0"/>
            </p:cNvCxnSpPr>
            <p:nvPr/>
          </p:nvCxnSpPr>
          <p:spPr>
            <a:xfrm>
              <a:off x="7696200" y="2781300"/>
              <a:ext cx="342900" cy="381000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>
              <a:stCxn id="352" idx="4"/>
            </p:cNvCxnSpPr>
            <p:nvPr/>
          </p:nvCxnSpPr>
          <p:spPr>
            <a:xfrm>
              <a:off x="8039100" y="3543300"/>
              <a:ext cx="38100" cy="1981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9" name="Parallelogram 348"/>
            <p:cNvSpPr/>
            <p:nvPr/>
          </p:nvSpPr>
          <p:spPr>
            <a:xfrm>
              <a:off x="3083169" y="3543300"/>
              <a:ext cx="133643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G1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50" name="Parallelogram 349"/>
            <p:cNvSpPr/>
            <p:nvPr/>
          </p:nvSpPr>
          <p:spPr>
            <a:xfrm>
              <a:off x="3200400" y="2552700"/>
              <a:ext cx="1104488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G2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51" name="Parallelogram 350"/>
            <p:cNvSpPr/>
            <p:nvPr/>
          </p:nvSpPr>
          <p:spPr>
            <a:xfrm>
              <a:off x="3354400" y="1638300"/>
              <a:ext cx="9128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G3</a:t>
              </a:r>
              <a:endParaRPr lang="en-US" dirty="0">
                <a:solidFill>
                  <a:srgbClr val="FF6666"/>
                </a:solidFill>
              </a:endParaRPr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6553200" y="266700"/>
            <a:ext cx="2209800" cy="457200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4" name="Group 253"/>
          <p:cNvGrpSpPr/>
          <p:nvPr/>
        </p:nvGrpSpPr>
        <p:grpSpPr>
          <a:xfrm>
            <a:off x="1528980" y="338622"/>
            <a:ext cx="7239000" cy="5296092"/>
            <a:chOff x="1066800" y="533208"/>
            <a:chExt cx="7239000" cy="5296092"/>
          </a:xfrm>
        </p:grpSpPr>
        <p:cxnSp>
          <p:nvCxnSpPr>
            <p:cNvPr id="255" name="Elbow Connector 254"/>
            <p:cNvCxnSpPr>
              <a:endCxn id="266" idx="1"/>
            </p:cNvCxnSpPr>
            <p:nvPr/>
          </p:nvCxnSpPr>
          <p:spPr>
            <a:xfrm flipV="1">
              <a:off x="5715000" y="2781300"/>
              <a:ext cx="1295400" cy="532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Elbow Connector 255"/>
            <p:cNvCxnSpPr/>
            <p:nvPr/>
          </p:nvCxnSpPr>
          <p:spPr>
            <a:xfrm flipV="1">
              <a:off x="4038600" y="3238500"/>
              <a:ext cx="2286000" cy="304802"/>
            </a:xfrm>
            <a:prstGeom prst="bentConnector3">
              <a:avLst>
                <a:gd name="adj1" fmla="val 248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Elbow Connector 256"/>
            <p:cNvCxnSpPr/>
            <p:nvPr/>
          </p:nvCxnSpPr>
          <p:spPr>
            <a:xfrm flipV="1">
              <a:off x="4038600" y="2247900"/>
              <a:ext cx="2286000" cy="304802"/>
            </a:xfrm>
            <a:prstGeom prst="bentConnector3">
              <a:avLst>
                <a:gd name="adj1" fmla="val 248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Elbow Connector 257"/>
            <p:cNvCxnSpPr/>
            <p:nvPr/>
          </p:nvCxnSpPr>
          <p:spPr>
            <a:xfrm flipV="1">
              <a:off x="4038600" y="1333500"/>
              <a:ext cx="2286000" cy="304802"/>
            </a:xfrm>
            <a:prstGeom prst="bentConnector3">
              <a:avLst>
                <a:gd name="adj1" fmla="val 248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Rectangle 258"/>
            <p:cNvSpPr/>
            <p:nvPr/>
          </p:nvSpPr>
          <p:spPr>
            <a:xfrm>
              <a:off x="1066800" y="2628900"/>
              <a:ext cx="685800" cy="304800"/>
            </a:xfrm>
            <a:prstGeom prst="rect">
              <a:avLst/>
            </a:prstGeom>
            <a:noFill/>
            <a:ln w="38100" cmpd="sng">
              <a:solidFill>
                <a:srgbClr val="FF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8000"/>
                  </a:solidFill>
                </a:rPr>
                <a:t>Conv2</a:t>
              </a:r>
              <a:endParaRPr lang="en-US" dirty="0">
                <a:solidFill>
                  <a:srgbClr val="FF8000"/>
                </a:solidFill>
              </a:endParaRPr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2057400" y="1104900"/>
              <a:ext cx="381000" cy="3352800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261" name="Parallelogram 260"/>
            <p:cNvSpPr/>
            <p:nvPr/>
          </p:nvSpPr>
          <p:spPr>
            <a:xfrm>
              <a:off x="3429000" y="647700"/>
              <a:ext cx="75438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G4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62" name="Parallelogram 261"/>
            <p:cNvSpPr/>
            <p:nvPr/>
          </p:nvSpPr>
          <p:spPr>
            <a:xfrm>
              <a:off x="2971800" y="4533900"/>
              <a:ext cx="161708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G0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2514600" y="5524500"/>
              <a:ext cx="5791200" cy="304800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DRAM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5334000" y="571500"/>
              <a:ext cx="381000" cy="33528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B9E700"/>
              </a:solidFill>
            </a:ln>
            <a:effectLst>
              <a:glow rad="101600">
                <a:srgbClr val="FFFF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6324600" y="1104900"/>
              <a:ext cx="381000" cy="3352800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rgbClr val="B9E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7010400" y="2628900"/>
              <a:ext cx="685800" cy="304800"/>
            </a:xfrm>
            <a:prstGeom prst="rect">
              <a:avLst/>
            </a:prstGeom>
            <a:noFill/>
            <a:ln w="38100" cmpd="sng">
              <a:solidFill>
                <a:srgbClr val="FF8000"/>
              </a:solidFill>
            </a:ln>
            <a:effectLst>
              <a:glow rad="101600">
                <a:srgbClr val="FF66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8000"/>
                  </a:solidFill>
                </a:rPr>
                <a:t>Conv2</a:t>
              </a:r>
              <a:endParaRPr lang="en-US" dirty="0">
                <a:solidFill>
                  <a:srgbClr val="FF8000"/>
                </a:solidFill>
              </a:endParaRPr>
            </a:p>
          </p:txBody>
        </p:sp>
        <p:grpSp>
          <p:nvGrpSpPr>
            <p:cNvPr id="267" name="Group 266"/>
            <p:cNvGrpSpPr/>
            <p:nvPr/>
          </p:nvGrpSpPr>
          <p:grpSpPr>
            <a:xfrm>
              <a:off x="4724400" y="533208"/>
              <a:ext cx="228600" cy="533400"/>
              <a:chOff x="4724400" y="495300"/>
              <a:chExt cx="228600" cy="533400"/>
            </a:xfrm>
            <a:noFill/>
          </p:grpSpPr>
          <p:cxnSp>
            <p:nvCxnSpPr>
              <p:cNvPr id="306" name="Straight Arrow Connector 305"/>
              <p:cNvCxnSpPr>
                <a:stCxn id="307" idx="2"/>
                <a:endCxn id="307" idx="0"/>
              </p:cNvCxnSpPr>
              <p:nvPr/>
            </p:nvCxnSpPr>
            <p:spPr>
              <a:xfrm flipV="1">
                <a:off x="4838700" y="495300"/>
                <a:ext cx="0" cy="533400"/>
              </a:xfrm>
              <a:prstGeom prst="straightConnector1">
                <a:avLst/>
              </a:prstGeom>
              <a:grpFill/>
              <a:ln w="38100" cmpd="sng">
                <a:solidFill>
                  <a:srgbClr val="FF8000"/>
                </a:solidFill>
                <a:headEnd type="none"/>
                <a:tailEnd type="triangle"/>
              </a:ln>
              <a:effectLst>
                <a:glow rad="101600">
                  <a:srgbClr val="FF6600">
                    <a:alpha val="75000"/>
                  </a:srgb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7" name="Rectangle 306"/>
              <p:cNvSpPr/>
              <p:nvPr/>
            </p:nvSpPr>
            <p:spPr>
              <a:xfrm>
                <a:off x="4724400" y="495300"/>
                <a:ext cx="228600" cy="533400"/>
              </a:xfrm>
              <a:prstGeom prst="rect">
                <a:avLst/>
              </a:prstGeom>
              <a:grpFill/>
              <a:ln w="38100" cmpd="sng">
                <a:solidFill>
                  <a:srgbClr val="FF8000"/>
                </a:solidFill>
              </a:ln>
              <a:effectLst>
                <a:glow rad="101600">
                  <a:srgbClr val="FF6600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8" name="Group 267"/>
            <p:cNvGrpSpPr/>
            <p:nvPr/>
          </p:nvGrpSpPr>
          <p:grpSpPr>
            <a:xfrm>
              <a:off x="4724400" y="1523808"/>
              <a:ext cx="228600" cy="533400"/>
              <a:chOff x="4724400" y="495300"/>
              <a:chExt cx="228600" cy="533400"/>
            </a:xfrm>
            <a:noFill/>
          </p:grpSpPr>
          <p:cxnSp>
            <p:nvCxnSpPr>
              <p:cNvPr id="304" name="Straight Arrow Connector 303"/>
              <p:cNvCxnSpPr>
                <a:stCxn id="305" idx="2"/>
                <a:endCxn id="305" idx="0"/>
              </p:cNvCxnSpPr>
              <p:nvPr/>
            </p:nvCxnSpPr>
            <p:spPr>
              <a:xfrm flipV="1">
                <a:off x="4838700" y="495300"/>
                <a:ext cx="0" cy="533400"/>
              </a:xfrm>
              <a:prstGeom prst="straightConnector1">
                <a:avLst/>
              </a:prstGeom>
              <a:grpFill/>
              <a:ln w="38100" cmpd="sng">
                <a:solidFill>
                  <a:srgbClr val="FF8000"/>
                </a:solidFill>
                <a:headEnd type="none"/>
                <a:tailEnd type="triangle"/>
              </a:ln>
              <a:effectLst>
                <a:glow rad="101600">
                  <a:srgbClr val="FF6600">
                    <a:alpha val="75000"/>
                  </a:srgb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5" name="Rectangle 304"/>
              <p:cNvSpPr/>
              <p:nvPr/>
            </p:nvSpPr>
            <p:spPr>
              <a:xfrm>
                <a:off x="4724400" y="495300"/>
                <a:ext cx="228600" cy="533400"/>
              </a:xfrm>
              <a:prstGeom prst="rect">
                <a:avLst/>
              </a:prstGeom>
              <a:grpFill/>
              <a:ln w="38100" cmpd="sng">
                <a:solidFill>
                  <a:srgbClr val="FF8000"/>
                </a:solidFill>
              </a:ln>
              <a:effectLst>
                <a:glow rad="101600">
                  <a:srgbClr val="FF6600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9" name="Group 268"/>
            <p:cNvGrpSpPr/>
            <p:nvPr/>
          </p:nvGrpSpPr>
          <p:grpSpPr>
            <a:xfrm>
              <a:off x="4724400" y="2438208"/>
              <a:ext cx="228600" cy="533400"/>
              <a:chOff x="4724400" y="495300"/>
              <a:chExt cx="228600" cy="533400"/>
            </a:xfrm>
            <a:noFill/>
          </p:grpSpPr>
          <p:cxnSp>
            <p:nvCxnSpPr>
              <p:cNvPr id="302" name="Straight Arrow Connector 301"/>
              <p:cNvCxnSpPr>
                <a:stCxn id="303" idx="2"/>
                <a:endCxn id="303" idx="0"/>
              </p:cNvCxnSpPr>
              <p:nvPr/>
            </p:nvCxnSpPr>
            <p:spPr>
              <a:xfrm flipV="1">
                <a:off x="4838700" y="495300"/>
                <a:ext cx="0" cy="533400"/>
              </a:xfrm>
              <a:prstGeom prst="straightConnector1">
                <a:avLst/>
              </a:prstGeom>
              <a:grpFill/>
              <a:ln w="38100" cmpd="sng">
                <a:solidFill>
                  <a:srgbClr val="FF8000"/>
                </a:solidFill>
                <a:headEnd type="none"/>
                <a:tailEnd type="triangle"/>
              </a:ln>
              <a:effectLst>
                <a:glow rad="101600">
                  <a:srgbClr val="FF6600">
                    <a:alpha val="75000"/>
                  </a:srgb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3" name="Rectangle 302"/>
              <p:cNvSpPr/>
              <p:nvPr/>
            </p:nvSpPr>
            <p:spPr>
              <a:xfrm>
                <a:off x="4724400" y="495300"/>
                <a:ext cx="228600" cy="533400"/>
              </a:xfrm>
              <a:prstGeom prst="rect">
                <a:avLst/>
              </a:prstGeom>
              <a:grpFill/>
              <a:ln w="38100" cmpd="sng">
                <a:solidFill>
                  <a:srgbClr val="FF8000"/>
                </a:solidFill>
              </a:ln>
              <a:effectLst>
                <a:glow rad="101600">
                  <a:srgbClr val="FF6600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0" name="Group 269"/>
            <p:cNvGrpSpPr/>
            <p:nvPr/>
          </p:nvGrpSpPr>
          <p:grpSpPr>
            <a:xfrm>
              <a:off x="4724400" y="3428808"/>
              <a:ext cx="228600" cy="533400"/>
              <a:chOff x="4724400" y="495300"/>
              <a:chExt cx="228600" cy="533400"/>
            </a:xfrm>
            <a:noFill/>
          </p:grpSpPr>
          <p:cxnSp>
            <p:nvCxnSpPr>
              <p:cNvPr id="300" name="Straight Arrow Connector 299"/>
              <p:cNvCxnSpPr>
                <a:stCxn id="301" idx="2"/>
                <a:endCxn id="301" idx="0"/>
              </p:cNvCxnSpPr>
              <p:nvPr/>
            </p:nvCxnSpPr>
            <p:spPr>
              <a:xfrm flipV="1">
                <a:off x="4838700" y="495300"/>
                <a:ext cx="0" cy="533400"/>
              </a:xfrm>
              <a:prstGeom prst="straightConnector1">
                <a:avLst/>
              </a:prstGeom>
              <a:grpFill/>
              <a:ln w="38100" cmpd="sng">
                <a:solidFill>
                  <a:srgbClr val="FF8000"/>
                </a:solidFill>
                <a:headEnd type="none"/>
                <a:tailEnd type="triangle"/>
              </a:ln>
              <a:effectLst>
                <a:glow rad="101600">
                  <a:srgbClr val="FF6600">
                    <a:alpha val="75000"/>
                  </a:srgb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Rectangle 300"/>
              <p:cNvSpPr/>
              <p:nvPr/>
            </p:nvSpPr>
            <p:spPr>
              <a:xfrm>
                <a:off x="4724400" y="495300"/>
                <a:ext cx="228600" cy="533400"/>
              </a:xfrm>
              <a:prstGeom prst="rect">
                <a:avLst/>
              </a:prstGeom>
              <a:grpFill/>
              <a:ln w="38100" cmpd="sng">
                <a:solidFill>
                  <a:srgbClr val="FF8000"/>
                </a:solidFill>
              </a:ln>
              <a:effectLst>
                <a:glow rad="101600">
                  <a:srgbClr val="FF6600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1" name="Group 270"/>
            <p:cNvGrpSpPr/>
            <p:nvPr/>
          </p:nvGrpSpPr>
          <p:grpSpPr>
            <a:xfrm>
              <a:off x="7848600" y="3162300"/>
              <a:ext cx="381000" cy="381000"/>
              <a:chOff x="7543800" y="3314700"/>
              <a:chExt cx="381000" cy="381000"/>
            </a:xfrm>
          </p:grpSpPr>
          <p:sp>
            <p:nvSpPr>
              <p:cNvPr id="298" name="Oval 297"/>
              <p:cNvSpPr/>
              <p:nvPr/>
            </p:nvSpPr>
            <p:spPr>
              <a:xfrm>
                <a:off x="7543800" y="3314700"/>
                <a:ext cx="381000" cy="381000"/>
              </a:xfrm>
              <a:prstGeom prst="ellipse">
                <a:avLst/>
              </a:prstGeom>
              <a:no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66"/>
                  </a:solidFill>
                </a:endParaRPr>
              </a:p>
            </p:txBody>
          </p:sp>
          <p:sp>
            <p:nvSpPr>
              <p:cNvPr id="299" name="Minus 298"/>
              <p:cNvSpPr/>
              <p:nvPr/>
            </p:nvSpPr>
            <p:spPr>
              <a:xfrm>
                <a:off x="7581712" y="3438669"/>
                <a:ext cx="304800" cy="152400"/>
              </a:xfrm>
              <a:prstGeom prst="mathMinus">
                <a:avLst/>
              </a:prstGeom>
              <a:solidFill>
                <a:srgbClr val="FF8000"/>
              </a:solidFill>
              <a:ln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66"/>
                  </a:solidFill>
                </a:endParaRPr>
              </a:p>
            </p:txBody>
          </p:sp>
        </p:grpSp>
        <p:cxnSp>
          <p:nvCxnSpPr>
            <p:cNvPr id="272" name="Straight Arrow Connector 271"/>
            <p:cNvCxnSpPr>
              <a:stCxn id="259" idx="3"/>
              <a:endCxn id="260" idx="1"/>
            </p:cNvCxnSpPr>
            <p:nvPr/>
          </p:nvCxnSpPr>
          <p:spPr>
            <a:xfrm>
              <a:off x="1752600" y="27813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/>
            <p:cNvCxnSpPr/>
            <p:nvPr/>
          </p:nvCxnSpPr>
          <p:spPr>
            <a:xfrm>
              <a:off x="1143000" y="2628900"/>
              <a:ext cx="0" cy="304800"/>
            </a:xfrm>
            <a:prstGeom prst="straightConnector1">
              <a:avLst/>
            </a:prstGeom>
            <a:ln w="38100" cmpd="sng">
              <a:solidFill>
                <a:srgbClr val="FF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Elbow Connector 273"/>
            <p:cNvCxnSpPr>
              <a:stCxn id="260" idx="0"/>
            </p:cNvCxnSpPr>
            <p:nvPr/>
          </p:nvCxnSpPr>
          <p:spPr>
            <a:xfrm rot="5400000" flipH="1" flipV="1">
              <a:off x="2705066" y="342934"/>
              <a:ext cx="304800" cy="121913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Elbow Connector 274"/>
            <p:cNvCxnSpPr>
              <a:endCxn id="297" idx="5"/>
            </p:cNvCxnSpPr>
            <p:nvPr/>
          </p:nvCxnSpPr>
          <p:spPr>
            <a:xfrm flipV="1">
              <a:off x="2438400" y="1790434"/>
              <a:ext cx="954033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Elbow Connector 275"/>
            <p:cNvCxnSpPr>
              <a:endCxn id="296" idx="5"/>
            </p:cNvCxnSpPr>
            <p:nvPr/>
          </p:nvCxnSpPr>
          <p:spPr>
            <a:xfrm flipV="1">
              <a:off x="2438400" y="2704834"/>
              <a:ext cx="800033" cy="532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Elbow Connector 276"/>
            <p:cNvCxnSpPr>
              <a:endCxn id="295" idx="5"/>
            </p:cNvCxnSpPr>
            <p:nvPr/>
          </p:nvCxnSpPr>
          <p:spPr>
            <a:xfrm flipV="1">
              <a:off x="2438400" y="3695434"/>
              <a:ext cx="682802" cy="532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Elbow Connector 277"/>
            <p:cNvCxnSpPr>
              <a:stCxn id="262" idx="5"/>
              <a:endCxn id="260" idx="2"/>
            </p:cNvCxnSpPr>
            <p:nvPr/>
          </p:nvCxnSpPr>
          <p:spPr>
            <a:xfrm rot="10800000">
              <a:off x="2247901" y="4457700"/>
              <a:ext cx="761933" cy="228334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Elbow Connector 278"/>
            <p:cNvCxnSpPr/>
            <p:nvPr/>
          </p:nvCxnSpPr>
          <p:spPr>
            <a:xfrm rot="5400000" flipH="1" flipV="1">
              <a:off x="3467102" y="5181602"/>
              <a:ext cx="685797" cy="1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Elbow Connector 279"/>
            <p:cNvCxnSpPr>
              <a:endCxn id="265" idx="2"/>
            </p:cNvCxnSpPr>
            <p:nvPr/>
          </p:nvCxnSpPr>
          <p:spPr>
            <a:xfrm flipV="1">
              <a:off x="4572000" y="4457700"/>
              <a:ext cx="1943100" cy="228866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Elbow Connector 280"/>
            <p:cNvCxnSpPr/>
            <p:nvPr/>
          </p:nvCxnSpPr>
          <p:spPr>
            <a:xfrm rot="10800000">
              <a:off x="2438400" y="3238500"/>
              <a:ext cx="914400" cy="304800"/>
            </a:xfrm>
            <a:prstGeom prst="bentConnector3">
              <a:avLst>
                <a:gd name="adj1" fmla="val 248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Elbow Connector 281"/>
            <p:cNvCxnSpPr/>
            <p:nvPr/>
          </p:nvCxnSpPr>
          <p:spPr>
            <a:xfrm rot="10800000">
              <a:off x="2438400" y="2247900"/>
              <a:ext cx="1066800" cy="304800"/>
            </a:xfrm>
            <a:prstGeom prst="bentConnector3">
              <a:avLst>
                <a:gd name="adj1" fmla="val -64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Elbow Connector 282"/>
            <p:cNvCxnSpPr/>
            <p:nvPr/>
          </p:nvCxnSpPr>
          <p:spPr>
            <a:xfrm rot="10800000">
              <a:off x="2438400" y="1333500"/>
              <a:ext cx="1143000" cy="304800"/>
            </a:xfrm>
            <a:prstGeom prst="bentConnector3">
              <a:avLst>
                <a:gd name="adj1" fmla="val -581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>
              <a:stCxn id="295" idx="2"/>
              <a:endCxn id="301" idx="1"/>
            </p:cNvCxnSpPr>
            <p:nvPr/>
          </p:nvCxnSpPr>
          <p:spPr>
            <a:xfrm>
              <a:off x="4381567" y="3695434"/>
              <a:ext cx="342833" cy="74"/>
            </a:xfrm>
            <a:prstGeom prst="line">
              <a:avLst/>
            </a:prstGeom>
            <a:ln w="38100" cmpd="sng">
              <a:solidFill>
                <a:srgbClr val="4051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>
              <a:stCxn id="296" idx="2"/>
              <a:endCxn id="303" idx="1"/>
            </p:cNvCxnSpPr>
            <p:nvPr/>
          </p:nvCxnSpPr>
          <p:spPr>
            <a:xfrm>
              <a:off x="4266855" y="2704834"/>
              <a:ext cx="457545" cy="74"/>
            </a:xfrm>
            <a:prstGeom prst="line">
              <a:avLst/>
            </a:prstGeom>
            <a:ln w="38100" cmpd="sng">
              <a:solidFill>
                <a:srgbClr val="4051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>
              <a:stCxn id="297" idx="2"/>
              <a:endCxn id="305" idx="1"/>
            </p:cNvCxnSpPr>
            <p:nvPr/>
          </p:nvCxnSpPr>
          <p:spPr>
            <a:xfrm>
              <a:off x="4229167" y="1790434"/>
              <a:ext cx="495233" cy="74"/>
            </a:xfrm>
            <a:prstGeom prst="line">
              <a:avLst/>
            </a:prstGeom>
            <a:ln w="38100" cmpd="sng">
              <a:solidFill>
                <a:srgbClr val="4051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>
              <a:stCxn id="261" idx="2"/>
              <a:endCxn id="307" idx="1"/>
            </p:cNvCxnSpPr>
            <p:nvPr/>
          </p:nvCxnSpPr>
          <p:spPr>
            <a:xfrm>
              <a:off x="4145347" y="799834"/>
              <a:ext cx="579053" cy="74"/>
            </a:xfrm>
            <a:prstGeom prst="line">
              <a:avLst/>
            </a:prstGeom>
            <a:ln w="38100" cmpd="sng">
              <a:solidFill>
                <a:srgbClr val="4051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Elbow Connector 287"/>
            <p:cNvCxnSpPr/>
            <p:nvPr/>
          </p:nvCxnSpPr>
          <p:spPr>
            <a:xfrm flipV="1">
              <a:off x="4953000" y="3695700"/>
              <a:ext cx="381000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Elbow Connector 288"/>
            <p:cNvCxnSpPr/>
            <p:nvPr/>
          </p:nvCxnSpPr>
          <p:spPr>
            <a:xfrm flipV="1">
              <a:off x="4953000" y="2705100"/>
              <a:ext cx="381000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Elbow Connector 289"/>
            <p:cNvCxnSpPr/>
            <p:nvPr/>
          </p:nvCxnSpPr>
          <p:spPr>
            <a:xfrm flipV="1">
              <a:off x="4953000" y="1790700"/>
              <a:ext cx="381000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Elbow Connector 290"/>
            <p:cNvCxnSpPr/>
            <p:nvPr/>
          </p:nvCxnSpPr>
          <p:spPr>
            <a:xfrm flipV="1">
              <a:off x="4953000" y="800100"/>
              <a:ext cx="381000" cy="266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Elbow Connector 291"/>
            <p:cNvCxnSpPr>
              <a:endCxn id="298" idx="2"/>
            </p:cNvCxnSpPr>
            <p:nvPr/>
          </p:nvCxnSpPr>
          <p:spPr>
            <a:xfrm flipV="1">
              <a:off x="6705600" y="3352800"/>
              <a:ext cx="1143000" cy="340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Elbow Connector 292"/>
            <p:cNvCxnSpPr>
              <a:stCxn id="266" idx="3"/>
              <a:endCxn id="298" idx="0"/>
            </p:cNvCxnSpPr>
            <p:nvPr/>
          </p:nvCxnSpPr>
          <p:spPr>
            <a:xfrm>
              <a:off x="7696200" y="2781300"/>
              <a:ext cx="342900" cy="381000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/>
            <p:cNvCxnSpPr>
              <a:stCxn id="298" idx="4"/>
            </p:cNvCxnSpPr>
            <p:nvPr/>
          </p:nvCxnSpPr>
          <p:spPr>
            <a:xfrm>
              <a:off x="8039100" y="3543300"/>
              <a:ext cx="38100" cy="1981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5" name="Parallelogram 294"/>
            <p:cNvSpPr/>
            <p:nvPr/>
          </p:nvSpPr>
          <p:spPr>
            <a:xfrm>
              <a:off x="3083169" y="3543300"/>
              <a:ext cx="133643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G1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96" name="Parallelogram 295"/>
            <p:cNvSpPr/>
            <p:nvPr/>
          </p:nvSpPr>
          <p:spPr>
            <a:xfrm>
              <a:off x="3200400" y="2552700"/>
              <a:ext cx="1104488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G2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97" name="Parallelogram 296"/>
            <p:cNvSpPr/>
            <p:nvPr/>
          </p:nvSpPr>
          <p:spPr>
            <a:xfrm>
              <a:off x="3354400" y="1638300"/>
              <a:ext cx="9128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G3</a:t>
              </a:r>
              <a:endParaRPr lang="en-US" dirty="0">
                <a:solidFill>
                  <a:srgbClr val="FF66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603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3" grpId="1" animBg="1"/>
      <p:bldP spid="144" grpId="0" animBg="1"/>
      <p:bldP spid="144" grpId="1" animBg="1"/>
      <p:bldP spid="1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ute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184" y="1476240"/>
            <a:ext cx="3251200" cy="3251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Lucas-</a:t>
            </a:r>
            <a:r>
              <a:rPr lang="en-US" dirty="0" err="1" smtClean="0"/>
              <a:t>Kanade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04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2171700"/>
            <a:ext cx="2133600" cy="2133600"/>
          </a:xfrm>
          <a:prstGeom prst="rect">
            <a:avLst/>
          </a:prstGeom>
          <a:noFill/>
          <a:ln w="38100" cmpd="sng">
            <a:solidFill>
              <a:srgbClr val="B9E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43600" y="2171700"/>
            <a:ext cx="2133600" cy="2133600"/>
          </a:xfrm>
          <a:prstGeom prst="rect">
            <a:avLst/>
          </a:prstGeom>
          <a:noFill/>
          <a:ln w="38100" cmpd="sng">
            <a:solidFill>
              <a:srgbClr val="B9E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52800" y="3009900"/>
            <a:ext cx="457200" cy="457200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15200" y="3314700"/>
            <a:ext cx="457200" cy="457200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876800" y="3086100"/>
            <a:ext cx="685800" cy="22860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76600" y="4381500"/>
            <a:ext cx="24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82552" y="4381500"/>
            <a:ext cx="64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+ 1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1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4.pn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104900"/>
            <a:ext cx="3352577" cy="1816487"/>
          </a:xfrm>
          <a:prstGeom prst="rect">
            <a:avLst/>
          </a:prstGeom>
        </p:spPr>
      </p:pic>
      <p:pic>
        <p:nvPicPr>
          <p:cNvPr id="3" name="Picture 2" descr="eq5.png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09" y="3390900"/>
            <a:ext cx="5961491" cy="183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6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4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3355646"/>
            <a:ext cx="1828800" cy="1828800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B9E700"/>
            </a:solidFill>
          </a:ln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B9E700"/>
                </a:solidFill>
              </a:rPr>
              <a:t>A</a:t>
            </a:r>
            <a:r>
              <a:rPr lang="en-US" baseline="-25000" dirty="0" smtClean="0">
                <a:solidFill>
                  <a:srgbClr val="B9E700"/>
                </a:solidFill>
              </a:rPr>
              <a:t>0</a:t>
            </a:r>
            <a:endParaRPr lang="en-US" baseline="-25000" dirty="0">
              <a:solidFill>
                <a:srgbClr val="B9E7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2743641"/>
            <a:ext cx="1374005" cy="1374005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B9E700"/>
            </a:solidFill>
          </a:ln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B9E700"/>
                </a:solidFill>
              </a:rPr>
              <a:t>A</a:t>
            </a:r>
            <a:r>
              <a:rPr lang="en-US" baseline="-25000" dirty="0">
                <a:solidFill>
                  <a:srgbClr val="B9E700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948890" y="2019300"/>
            <a:ext cx="1032310" cy="1032310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B9E700"/>
            </a:solidFill>
          </a:ln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B9E700"/>
                </a:solidFill>
              </a:rPr>
              <a:t>A</a:t>
            </a:r>
            <a:r>
              <a:rPr lang="en-US" baseline="-25000" dirty="0" smtClean="0">
                <a:solidFill>
                  <a:srgbClr val="B9E700"/>
                </a:solidFill>
              </a:rPr>
              <a:t>2</a:t>
            </a:r>
            <a:endParaRPr lang="en-US" baseline="-25000" dirty="0">
              <a:solidFill>
                <a:srgbClr val="B9E7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3718" y="1371464"/>
            <a:ext cx="705082" cy="705082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B9E700"/>
            </a:solidFill>
          </a:ln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B9E700"/>
                </a:solidFill>
              </a:rPr>
              <a:t>A</a:t>
            </a:r>
            <a:r>
              <a:rPr lang="en-US" baseline="-25000" dirty="0">
                <a:solidFill>
                  <a:srgbClr val="B9E700"/>
                </a:solidFill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8534400" y="3355646"/>
            <a:ext cx="1828800" cy="1828800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B9E700"/>
            </a:solidFill>
          </a:ln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B9E700"/>
                </a:solidFill>
              </a:rPr>
              <a:t>B</a:t>
            </a:r>
            <a:r>
              <a:rPr lang="en-US" baseline="-25000" dirty="0" smtClean="0">
                <a:solidFill>
                  <a:srgbClr val="B9E700"/>
                </a:solidFill>
              </a:rPr>
              <a:t>0</a:t>
            </a:r>
            <a:endParaRPr lang="en-US" baseline="-25000" dirty="0">
              <a:solidFill>
                <a:srgbClr val="B9E7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3000" y="2743641"/>
            <a:ext cx="1374005" cy="1374005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B9E700"/>
            </a:solidFill>
          </a:ln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B9E700"/>
                </a:solidFill>
              </a:rPr>
              <a:t>B</a:t>
            </a:r>
            <a:r>
              <a:rPr lang="en-US" baseline="-25000" dirty="0" smtClean="0">
                <a:solidFill>
                  <a:srgbClr val="B9E700"/>
                </a:solidFill>
              </a:rPr>
              <a:t>1</a:t>
            </a:r>
            <a:endParaRPr lang="en-US" baseline="-25000" dirty="0">
              <a:solidFill>
                <a:srgbClr val="B9E7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49890" y="2023106"/>
            <a:ext cx="1032310" cy="1032310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B9E700"/>
            </a:solidFill>
          </a:ln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B9E700"/>
                </a:solidFill>
              </a:rPr>
              <a:t>B</a:t>
            </a:r>
            <a:r>
              <a:rPr lang="en-US" baseline="-25000" dirty="0" smtClean="0">
                <a:solidFill>
                  <a:srgbClr val="B9E700"/>
                </a:solidFill>
              </a:rPr>
              <a:t>2</a:t>
            </a:r>
            <a:endParaRPr lang="en-US" baseline="-25000" dirty="0">
              <a:solidFill>
                <a:srgbClr val="B9E7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24718" y="1373712"/>
            <a:ext cx="705082" cy="705082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B9E700"/>
            </a:solidFill>
          </a:ln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B9E700"/>
                </a:solidFill>
              </a:rPr>
              <a:t>B</a:t>
            </a:r>
            <a:r>
              <a:rPr lang="en-US" baseline="-25000" dirty="0" smtClean="0">
                <a:solidFill>
                  <a:srgbClr val="B9E700"/>
                </a:solidFill>
              </a:rPr>
              <a:t>3</a:t>
            </a:r>
            <a:endParaRPr lang="en-US" baseline="-25000" dirty="0">
              <a:solidFill>
                <a:srgbClr val="B9E700"/>
              </a:solidFill>
            </a:endParaRPr>
          </a:p>
        </p:txBody>
      </p:sp>
      <p:graphicFrame>
        <p:nvGraphicFramePr>
          <p:cNvPr id="121" name="Object 1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436175"/>
              </p:ext>
            </p:extLst>
          </p:nvPr>
        </p:nvGraphicFramePr>
        <p:xfrm>
          <a:off x="5314950" y="2901950"/>
          <a:ext cx="1905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Equation" r:id="rId4" imgW="190500" imgH="215900" progId="Equation.3">
                  <p:embed/>
                </p:oleObj>
              </mc:Choice>
              <mc:Fallback>
                <p:oleObj name="Equation" r:id="rId4" imgW="190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14950" y="2901950"/>
                        <a:ext cx="1905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4" name="Group 143"/>
          <p:cNvGrpSpPr/>
          <p:nvPr/>
        </p:nvGrpSpPr>
        <p:grpSpPr>
          <a:xfrm>
            <a:off x="2133600" y="3355646"/>
            <a:ext cx="6705600" cy="2476655"/>
            <a:chOff x="2133600" y="3355646"/>
            <a:chExt cx="6705600" cy="2476655"/>
          </a:xfrm>
        </p:grpSpPr>
        <p:cxnSp>
          <p:nvCxnSpPr>
            <p:cNvPr id="94" name="Straight Arrow Connector 93"/>
            <p:cNvCxnSpPr>
              <a:endCxn id="26" idx="1"/>
            </p:cNvCxnSpPr>
            <p:nvPr/>
          </p:nvCxnSpPr>
          <p:spPr>
            <a:xfrm>
              <a:off x="6172200" y="4610100"/>
              <a:ext cx="9906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" name="Group 142"/>
            <p:cNvGrpSpPr/>
            <p:nvPr/>
          </p:nvGrpSpPr>
          <p:grpSpPr>
            <a:xfrm>
              <a:off x="2133600" y="3848099"/>
              <a:ext cx="6705600" cy="1984202"/>
              <a:chOff x="2133600" y="3848099"/>
              <a:chExt cx="6705600" cy="1984202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7162800" y="4457700"/>
                <a:ext cx="685800" cy="304800"/>
              </a:xfrm>
              <a:prstGeom prst="rect">
                <a:avLst/>
              </a:prstGeom>
              <a:no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77500" lnSpcReduction="20000"/>
              </a:bodyPr>
              <a:lstStyle/>
              <a:p>
                <a:pPr algn="ctr"/>
                <a:r>
                  <a:rPr lang="en-US" dirty="0" smtClean="0">
                    <a:solidFill>
                      <a:srgbClr val="FF8000"/>
                    </a:solidFill>
                  </a:rPr>
                  <a:t>refine</a:t>
                </a:r>
                <a:endParaRPr lang="en-US" dirty="0">
                  <a:solidFill>
                    <a:srgbClr val="FF8000"/>
                  </a:solidFill>
                </a:endParaRPr>
              </a:p>
            </p:txBody>
          </p:sp>
          <p:cxnSp>
            <p:nvCxnSpPr>
              <p:cNvPr id="36" name="Straight Arrow Connector 35"/>
              <p:cNvCxnSpPr>
                <a:endCxn id="22" idx="1"/>
              </p:cNvCxnSpPr>
              <p:nvPr/>
            </p:nvCxnSpPr>
            <p:spPr>
              <a:xfrm>
                <a:off x="2133600" y="4610100"/>
                <a:ext cx="981122" cy="0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/>
              <p:cNvGrpSpPr/>
              <p:nvPr/>
            </p:nvGrpSpPr>
            <p:grpSpPr>
              <a:xfrm>
                <a:off x="3343322" y="4047501"/>
                <a:ext cx="228600" cy="228984"/>
                <a:chOff x="3429000" y="2362008"/>
                <a:chExt cx="228600" cy="228984"/>
              </a:xfrm>
            </p:grpSpPr>
            <p:sp>
              <p:nvSpPr>
                <p:cNvPr id="45" name="Oval 44"/>
                <p:cNvSpPr/>
                <p:nvPr/>
              </p:nvSpPr>
              <p:spPr>
                <a:xfrm>
                  <a:off x="3429000" y="2362392"/>
                  <a:ext cx="228600" cy="228600"/>
                </a:xfrm>
                <a:prstGeom prst="ellipse">
                  <a:avLst/>
                </a:prstGeom>
                <a:noFill/>
                <a:ln w="38100" cmpd="sng">
                  <a:solidFill>
                    <a:srgbClr val="FF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lus 45"/>
                <p:cNvSpPr/>
                <p:nvPr/>
              </p:nvSpPr>
              <p:spPr>
                <a:xfrm>
                  <a:off x="3429000" y="2362008"/>
                  <a:ext cx="228600" cy="228600"/>
                </a:xfrm>
                <a:prstGeom prst="mathPlus">
                  <a:avLst/>
                </a:prstGeom>
                <a:solidFill>
                  <a:srgbClr val="FF8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3" name="Straight Arrow Connector 62"/>
              <p:cNvCxnSpPr>
                <a:stCxn id="21" idx="2"/>
                <a:endCxn id="45" idx="0"/>
              </p:cNvCxnSpPr>
              <p:nvPr/>
            </p:nvCxnSpPr>
            <p:spPr>
              <a:xfrm>
                <a:off x="3457622" y="3856809"/>
                <a:ext cx="0" cy="191076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>
                <a:stCxn id="45" idx="4"/>
                <a:endCxn id="22" idx="0"/>
              </p:cNvCxnSpPr>
              <p:nvPr/>
            </p:nvCxnSpPr>
            <p:spPr>
              <a:xfrm>
                <a:off x="3457622" y="4276485"/>
                <a:ext cx="0" cy="181215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/>
              <p:cNvGrpSpPr/>
              <p:nvPr/>
            </p:nvGrpSpPr>
            <p:grpSpPr>
              <a:xfrm>
                <a:off x="3352800" y="4943331"/>
                <a:ext cx="228600" cy="228984"/>
                <a:chOff x="3429000" y="2362008"/>
                <a:chExt cx="228600" cy="228984"/>
              </a:xfrm>
            </p:grpSpPr>
            <p:sp>
              <p:nvSpPr>
                <p:cNvPr id="83" name="Oval 82"/>
                <p:cNvSpPr/>
                <p:nvPr/>
              </p:nvSpPr>
              <p:spPr>
                <a:xfrm>
                  <a:off x="3429000" y="2362392"/>
                  <a:ext cx="228600" cy="228600"/>
                </a:xfrm>
                <a:prstGeom prst="ellipse">
                  <a:avLst/>
                </a:prstGeom>
                <a:noFill/>
                <a:ln w="38100" cmpd="sng">
                  <a:solidFill>
                    <a:srgbClr val="FF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Plus 83"/>
                <p:cNvSpPr/>
                <p:nvPr/>
              </p:nvSpPr>
              <p:spPr>
                <a:xfrm>
                  <a:off x="3429000" y="2362008"/>
                  <a:ext cx="228600" cy="228600"/>
                </a:xfrm>
                <a:prstGeom prst="mathPlus">
                  <a:avLst/>
                </a:prstGeom>
                <a:solidFill>
                  <a:srgbClr val="FF8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5" name="Straight Arrow Connector 84"/>
              <p:cNvCxnSpPr>
                <a:stCxn id="22" idx="2"/>
                <a:endCxn id="84" idx="3"/>
              </p:cNvCxnSpPr>
              <p:nvPr/>
            </p:nvCxnSpPr>
            <p:spPr>
              <a:xfrm>
                <a:off x="3457622" y="4762500"/>
                <a:ext cx="9478" cy="211132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>
                <a:off x="3810000" y="4610100"/>
                <a:ext cx="981122" cy="0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3114722" y="4457700"/>
                <a:ext cx="685800" cy="304800"/>
              </a:xfrm>
              <a:prstGeom prst="rect">
                <a:avLst/>
              </a:prstGeom>
              <a:no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8000"/>
                    </a:solidFill>
                  </a:rPr>
                  <a:t>warp</a:t>
                </a:r>
                <a:endParaRPr lang="en-US" sz="1600" dirty="0">
                  <a:solidFill>
                    <a:srgbClr val="FF8000"/>
                  </a:solidFill>
                </a:endParaRPr>
              </a:p>
            </p:txBody>
          </p:sp>
          <p:cxnSp>
            <p:nvCxnSpPr>
              <p:cNvPr id="102" name="Elbow Connector 101"/>
              <p:cNvCxnSpPr>
                <a:stCxn id="25" idx="2"/>
                <a:endCxn id="45" idx="6"/>
              </p:cNvCxnSpPr>
              <p:nvPr/>
            </p:nvCxnSpPr>
            <p:spPr>
              <a:xfrm rot="5400000">
                <a:off x="5381769" y="2038253"/>
                <a:ext cx="314085" cy="3933778"/>
              </a:xfrm>
              <a:prstGeom prst="bentConnector2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Elbow Connector 104"/>
              <p:cNvCxnSpPr>
                <a:stCxn id="26" idx="2"/>
                <a:endCxn id="83" idx="6"/>
              </p:cNvCxnSpPr>
              <p:nvPr/>
            </p:nvCxnSpPr>
            <p:spPr>
              <a:xfrm rot="5400000">
                <a:off x="5395793" y="2948107"/>
                <a:ext cx="295515" cy="3924300"/>
              </a:xfrm>
              <a:prstGeom prst="bentConnector2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>
                <a:endCxn id="26" idx="3"/>
              </p:cNvCxnSpPr>
              <p:nvPr/>
            </p:nvCxnSpPr>
            <p:spPr>
              <a:xfrm flipH="1">
                <a:off x="7848600" y="4610100"/>
                <a:ext cx="990600" cy="0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4" name="Picture 123" descr="eq2.png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6600" y="5444436"/>
                <a:ext cx="381000" cy="387865"/>
              </a:xfrm>
              <a:prstGeom prst="rect">
                <a:avLst/>
              </a:prstGeom>
            </p:spPr>
          </p:pic>
          <p:pic>
            <p:nvPicPr>
              <p:cNvPr id="128" name="Picture 127" descr="eq3.png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6119" y="4944910"/>
                <a:ext cx="310247" cy="274790"/>
              </a:xfrm>
              <a:prstGeom prst="rect">
                <a:avLst/>
              </a:prstGeom>
            </p:spPr>
          </p:pic>
          <p:cxnSp>
            <p:nvCxnSpPr>
              <p:cNvPr id="132" name="Straight Arrow Connector 131"/>
              <p:cNvCxnSpPr>
                <a:stCxn id="83" idx="4"/>
                <a:endCxn id="124" idx="0"/>
              </p:cNvCxnSpPr>
              <p:nvPr/>
            </p:nvCxnSpPr>
            <p:spPr>
              <a:xfrm>
                <a:off x="3467100" y="5172315"/>
                <a:ext cx="0" cy="272121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1"/>
            <p:cNvSpPr/>
            <p:nvPr/>
          </p:nvSpPr>
          <p:spPr>
            <a:xfrm>
              <a:off x="4552668" y="3355646"/>
              <a:ext cx="1828800" cy="18288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FF6666"/>
              </a:solidFill>
              <a:prstDash val="dash"/>
            </a:ln>
            <a:scene3d>
              <a:camera prst="isometricTopUp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aseline="30000" dirty="0">
                  <a:solidFill>
                    <a:srgbClr val="FF6666"/>
                  </a:solidFill>
                </a:rPr>
                <a:t>~</a:t>
              </a:r>
              <a:r>
                <a:rPr lang="en-US" dirty="0" smtClean="0">
                  <a:solidFill>
                    <a:srgbClr val="FF6666"/>
                  </a:solidFill>
                </a:rPr>
                <a:t>A</a:t>
              </a:r>
              <a:r>
                <a:rPr lang="en-US" baseline="-25000" dirty="0" smtClean="0">
                  <a:solidFill>
                    <a:srgbClr val="FF6666"/>
                  </a:solidFill>
                </a:rPr>
                <a:t>0</a:t>
              </a:r>
              <a:endParaRPr lang="en-US" baseline="-25000" dirty="0">
                <a:solidFill>
                  <a:srgbClr val="FF6666"/>
                </a:solidFill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1981200" y="2743641"/>
            <a:ext cx="7010400" cy="1561659"/>
            <a:chOff x="1981200" y="2743641"/>
            <a:chExt cx="7010400" cy="1561659"/>
          </a:xfrm>
        </p:grpSpPr>
        <p:grpSp>
          <p:nvGrpSpPr>
            <p:cNvPr id="140" name="Group 139"/>
            <p:cNvGrpSpPr/>
            <p:nvPr/>
          </p:nvGrpSpPr>
          <p:grpSpPr>
            <a:xfrm>
              <a:off x="1981200" y="2743641"/>
              <a:ext cx="7010400" cy="1374005"/>
              <a:chOff x="1981200" y="2743641"/>
              <a:chExt cx="7010400" cy="1374005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114722" y="3552009"/>
                <a:ext cx="685800" cy="304800"/>
              </a:xfrm>
              <a:prstGeom prst="rect">
                <a:avLst/>
              </a:prstGeom>
              <a:no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8000"/>
                    </a:solidFill>
                  </a:rPr>
                  <a:t>warp</a:t>
                </a:r>
                <a:endParaRPr lang="en-US" sz="1600" dirty="0">
                  <a:solidFill>
                    <a:srgbClr val="FF8000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162800" y="3543300"/>
                <a:ext cx="685800" cy="304800"/>
              </a:xfrm>
              <a:prstGeom prst="rect">
                <a:avLst/>
              </a:prstGeom>
              <a:no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77500" lnSpcReduction="20000"/>
              </a:bodyPr>
              <a:lstStyle/>
              <a:p>
                <a:pPr algn="ctr"/>
                <a:r>
                  <a:rPr lang="en-US" dirty="0" smtClean="0">
                    <a:solidFill>
                      <a:srgbClr val="FF8000"/>
                    </a:solidFill>
                  </a:rPr>
                  <a:t>refine</a:t>
                </a:r>
                <a:endParaRPr lang="en-US" dirty="0">
                  <a:solidFill>
                    <a:srgbClr val="FF8000"/>
                  </a:solidFill>
                </a:endParaRPr>
              </a:p>
            </p:txBody>
          </p:sp>
          <p:cxnSp>
            <p:nvCxnSpPr>
              <p:cNvPr id="34" name="Straight Arrow Connector 33"/>
              <p:cNvCxnSpPr>
                <a:endCxn id="21" idx="1"/>
              </p:cNvCxnSpPr>
              <p:nvPr/>
            </p:nvCxnSpPr>
            <p:spPr>
              <a:xfrm>
                <a:off x="1981200" y="3695700"/>
                <a:ext cx="1133522" cy="8709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/>
            </p:nvGrpSpPr>
            <p:grpSpPr>
              <a:xfrm>
                <a:off x="3343322" y="3124008"/>
                <a:ext cx="228600" cy="228984"/>
                <a:chOff x="3429000" y="2362008"/>
                <a:chExt cx="228600" cy="228984"/>
              </a:xfrm>
            </p:grpSpPr>
            <p:sp>
              <p:nvSpPr>
                <p:cNvPr id="42" name="Oval 41"/>
                <p:cNvSpPr/>
                <p:nvPr/>
              </p:nvSpPr>
              <p:spPr>
                <a:xfrm>
                  <a:off x="3429000" y="2362392"/>
                  <a:ext cx="228600" cy="228600"/>
                </a:xfrm>
                <a:prstGeom prst="ellipse">
                  <a:avLst/>
                </a:prstGeom>
                <a:noFill/>
                <a:ln w="38100" cmpd="sng">
                  <a:solidFill>
                    <a:srgbClr val="FF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Plus 42"/>
                <p:cNvSpPr/>
                <p:nvPr/>
              </p:nvSpPr>
              <p:spPr>
                <a:xfrm>
                  <a:off x="3429000" y="2362008"/>
                  <a:ext cx="228600" cy="228600"/>
                </a:xfrm>
                <a:prstGeom prst="mathPlus">
                  <a:avLst/>
                </a:prstGeom>
                <a:solidFill>
                  <a:srgbClr val="FF8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3" name="Straight Arrow Connector 52"/>
              <p:cNvCxnSpPr>
                <a:stCxn id="20" idx="2"/>
                <a:endCxn id="42" idx="0"/>
              </p:cNvCxnSpPr>
              <p:nvPr/>
            </p:nvCxnSpPr>
            <p:spPr>
              <a:xfrm>
                <a:off x="3457622" y="2933700"/>
                <a:ext cx="0" cy="190692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>
                <a:stCxn id="42" idx="4"/>
                <a:endCxn id="21" idx="0"/>
              </p:cNvCxnSpPr>
              <p:nvPr/>
            </p:nvCxnSpPr>
            <p:spPr>
              <a:xfrm>
                <a:off x="3457622" y="3352992"/>
                <a:ext cx="0" cy="199017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>
                <a:off x="3810000" y="3695700"/>
                <a:ext cx="1133522" cy="8709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>
                <a:endCxn id="25" idx="1"/>
              </p:cNvCxnSpPr>
              <p:nvPr/>
            </p:nvCxnSpPr>
            <p:spPr>
              <a:xfrm>
                <a:off x="6019800" y="3695700"/>
                <a:ext cx="1143000" cy="0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Elbow Connector 98"/>
              <p:cNvCxnSpPr>
                <a:stCxn id="24" idx="2"/>
                <a:endCxn id="42" idx="6"/>
              </p:cNvCxnSpPr>
              <p:nvPr/>
            </p:nvCxnSpPr>
            <p:spPr>
              <a:xfrm rot="5400000">
                <a:off x="5376837" y="1128785"/>
                <a:ext cx="304992" cy="3914822"/>
              </a:xfrm>
              <a:prstGeom prst="bentConnector2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4781268" y="2743641"/>
                <a:ext cx="1374005" cy="1374005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FF6666"/>
                </a:solidFill>
                <a:prstDash val="dash"/>
              </a:ln>
              <a:scene3d>
                <a:camera prst="isometricTop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aseline="30000" dirty="0">
                    <a:solidFill>
                      <a:srgbClr val="FF6666"/>
                    </a:solidFill>
                  </a:rPr>
                  <a:t>~</a:t>
                </a:r>
                <a:r>
                  <a:rPr lang="en-US" dirty="0" smtClean="0">
                    <a:solidFill>
                      <a:srgbClr val="FF6666"/>
                    </a:solidFill>
                  </a:rPr>
                  <a:t>A</a:t>
                </a:r>
                <a:r>
                  <a:rPr lang="en-US" baseline="-25000" dirty="0" smtClean="0">
                    <a:solidFill>
                      <a:srgbClr val="FF6666"/>
                    </a:solidFill>
                  </a:rPr>
                  <a:t>1</a:t>
                </a:r>
                <a:endParaRPr lang="en-US" baseline="-25000" dirty="0">
                  <a:solidFill>
                    <a:srgbClr val="FF6666"/>
                  </a:solidFill>
                </a:endParaRPr>
              </a:p>
            </p:txBody>
          </p:sp>
          <p:cxnSp>
            <p:nvCxnSpPr>
              <p:cNvPr id="114" name="Straight Arrow Connector 113"/>
              <p:cNvCxnSpPr>
                <a:endCxn id="25" idx="3"/>
              </p:cNvCxnSpPr>
              <p:nvPr/>
            </p:nvCxnSpPr>
            <p:spPr>
              <a:xfrm flipH="1">
                <a:off x="7848600" y="3695700"/>
                <a:ext cx="1143000" cy="0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7" name="Picture 126" descr="eq3.png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712" y="4030510"/>
              <a:ext cx="310247" cy="274790"/>
            </a:xfrm>
            <a:prstGeom prst="rect">
              <a:avLst/>
            </a:prstGeom>
          </p:spPr>
        </p:pic>
      </p:grpSp>
      <p:grpSp>
        <p:nvGrpSpPr>
          <p:cNvPr id="141" name="Group 140"/>
          <p:cNvGrpSpPr/>
          <p:nvPr/>
        </p:nvGrpSpPr>
        <p:grpSpPr>
          <a:xfrm>
            <a:off x="1828800" y="2019299"/>
            <a:ext cx="7296244" cy="1351068"/>
            <a:chOff x="1828800" y="2019299"/>
            <a:chExt cx="7296244" cy="1351068"/>
          </a:xfrm>
        </p:grpSpPr>
        <p:grpSp>
          <p:nvGrpSpPr>
            <p:cNvPr id="139" name="Group 138"/>
            <p:cNvGrpSpPr/>
            <p:nvPr/>
          </p:nvGrpSpPr>
          <p:grpSpPr>
            <a:xfrm>
              <a:off x="1828800" y="2019299"/>
              <a:ext cx="7296244" cy="1074025"/>
              <a:chOff x="1828800" y="2019299"/>
              <a:chExt cx="7296244" cy="1074025"/>
            </a:xfrm>
          </p:grpSpPr>
          <p:cxnSp>
            <p:nvCxnSpPr>
              <p:cNvPr id="50" name="Straight Arrow Connector 49"/>
              <p:cNvCxnSpPr>
                <a:stCxn id="38" idx="4"/>
                <a:endCxn id="20" idx="0"/>
              </p:cNvCxnSpPr>
              <p:nvPr/>
            </p:nvCxnSpPr>
            <p:spPr>
              <a:xfrm>
                <a:off x="3457622" y="2429115"/>
                <a:ext cx="0" cy="199785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1828800" y="2019299"/>
                <a:ext cx="7296244" cy="1074025"/>
                <a:chOff x="1828800" y="2019299"/>
                <a:chExt cx="7296244" cy="1074025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3114722" y="2628900"/>
                  <a:ext cx="685800" cy="304800"/>
                </a:xfrm>
                <a:prstGeom prst="rect">
                  <a:avLst/>
                </a:prstGeom>
                <a:noFill/>
                <a:ln w="38100" cmpd="sng">
                  <a:solidFill>
                    <a:srgbClr val="FF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rgbClr val="FF8000"/>
                      </a:solidFill>
                    </a:rPr>
                    <a:t>warp</a:t>
                  </a:r>
                  <a:endParaRPr lang="en-US" sz="1600" dirty="0">
                    <a:solidFill>
                      <a:srgbClr val="FF8000"/>
                    </a:solidFill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7143844" y="2628900"/>
                  <a:ext cx="685800" cy="304800"/>
                </a:xfrm>
                <a:prstGeom prst="rect">
                  <a:avLst/>
                </a:prstGeom>
                <a:noFill/>
                <a:ln w="38100" cmpd="sng">
                  <a:solidFill>
                    <a:srgbClr val="FF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77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rgbClr val="FF8000"/>
                      </a:solidFill>
                    </a:rPr>
                    <a:t>refine</a:t>
                  </a:r>
                  <a:endParaRPr lang="en-US" dirty="0">
                    <a:solidFill>
                      <a:srgbClr val="FF8000"/>
                    </a:solidFill>
                  </a:endParaRPr>
                </a:p>
              </p:txBody>
            </p:sp>
            <p:cxnSp>
              <p:nvCxnSpPr>
                <p:cNvPr id="30" name="Straight Arrow Connector 29"/>
                <p:cNvCxnSpPr>
                  <a:endCxn id="20" idx="1"/>
                </p:cNvCxnSpPr>
                <p:nvPr/>
              </p:nvCxnSpPr>
              <p:spPr>
                <a:xfrm>
                  <a:off x="1828800" y="2781300"/>
                  <a:ext cx="1285922" cy="0"/>
                </a:xfrm>
                <a:prstGeom prst="straightConnector1">
                  <a:avLst/>
                </a:prstGeom>
                <a:ln w="38100" cmpd="sng">
                  <a:solidFill>
                    <a:srgbClr val="405100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" name="Group 39"/>
                <p:cNvGrpSpPr/>
                <p:nvPr/>
              </p:nvGrpSpPr>
              <p:grpSpPr>
                <a:xfrm>
                  <a:off x="3343322" y="2200131"/>
                  <a:ext cx="228600" cy="228984"/>
                  <a:chOff x="3429000" y="2362008"/>
                  <a:chExt cx="228600" cy="228984"/>
                </a:xfrm>
              </p:grpSpPr>
              <p:sp>
                <p:nvSpPr>
                  <p:cNvPr id="38" name="Oval 37"/>
                  <p:cNvSpPr/>
                  <p:nvPr/>
                </p:nvSpPr>
                <p:spPr>
                  <a:xfrm>
                    <a:off x="3429000" y="2362392"/>
                    <a:ext cx="228600" cy="228600"/>
                  </a:xfrm>
                  <a:prstGeom prst="ellipse">
                    <a:avLst/>
                  </a:prstGeom>
                  <a:noFill/>
                  <a:ln w="38100" cmpd="sng">
                    <a:solidFill>
                      <a:srgbClr val="FF8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Plus 38"/>
                  <p:cNvSpPr/>
                  <p:nvPr/>
                </p:nvSpPr>
                <p:spPr>
                  <a:xfrm>
                    <a:off x="3429000" y="2362008"/>
                    <a:ext cx="228600" cy="228600"/>
                  </a:xfrm>
                  <a:prstGeom prst="mathPlus">
                    <a:avLst/>
                  </a:prstGeom>
                  <a:solidFill>
                    <a:srgbClr val="FF80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7" name="Straight Arrow Connector 46"/>
                <p:cNvCxnSpPr>
                  <a:stCxn id="19" idx="2"/>
                  <a:endCxn id="39" idx="3"/>
                </p:cNvCxnSpPr>
                <p:nvPr/>
              </p:nvCxnSpPr>
              <p:spPr>
                <a:xfrm>
                  <a:off x="3448144" y="2019300"/>
                  <a:ext cx="9478" cy="211132"/>
                </a:xfrm>
                <a:prstGeom prst="straightConnector1">
                  <a:avLst/>
                </a:prstGeom>
                <a:ln w="38100" cmpd="sng">
                  <a:solidFill>
                    <a:srgbClr val="405100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/>
                <p:nvPr/>
              </p:nvCxnSpPr>
              <p:spPr>
                <a:xfrm>
                  <a:off x="3810000" y="2781300"/>
                  <a:ext cx="1285922" cy="0"/>
                </a:xfrm>
                <a:prstGeom prst="straightConnector1">
                  <a:avLst/>
                </a:prstGeom>
                <a:ln w="38100" cmpd="sng">
                  <a:solidFill>
                    <a:srgbClr val="405100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/>
                <p:cNvCxnSpPr>
                  <a:endCxn id="24" idx="1"/>
                </p:cNvCxnSpPr>
                <p:nvPr/>
              </p:nvCxnSpPr>
              <p:spPr>
                <a:xfrm>
                  <a:off x="5867400" y="2781300"/>
                  <a:ext cx="1276444" cy="0"/>
                </a:xfrm>
                <a:prstGeom prst="straightConnector1">
                  <a:avLst/>
                </a:prstGeom>
                <a:ln w="38100" cmpd="sng">
                  <a:solidFill>
                    <a:srgbClr val="405100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Elbow Connector 95"/>
                <p:cNvCxnSpPr>
                  <a:stCxn id="23" idx="2"/>
                  <a:endCxn id="38" idx="6"/>
                </p:cNvCxnSpPr>
                <p:nvPr/>
              </p:nvCxnSpPr>
              <p:spPr>
                <a:xfrm rot="5400000">
                  <a:off x="5381576" y="209646"/>
                  <a:ext cx="295515" cy="3914822"/>
                </a:xfrm>
                <a:prstGeom prst="bentConnector2">
                  <a:avLst/>
                </a:prstGeom>
                <a:ln w="38100" cmpd="sng">
                  <a:solidFill>
                    <a:srgbClr val="405100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4968158" y="2061014"/>
                  <a:ext cx="1032310" cy="1032310"/>
                </a:xfrm>
                <a:prstGeom prst="rect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6666"/>
                  </a:solidFill>
                  <a:prstDash val="dash"/>
                </a:ln>
                <a:scene3d>
                  <a:camera prst="isometricTopUp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aseline="30000" dirty="0">
                      <a:solidFill>
                        <a:srgbClr val="FF6666"/>
                      </a:solidFill>
                    </a:rPr>
                    <a:t>~</a:t>
                  </a:r>
                  <a:r>
                    <a:rPr lang="en-US" dirty="0" smtClean="0">
                      <a:solidFill>
                        <a:srgbClr val="FF6666"/>
                      </a:solidFill>
                    </a:rPr>
                    <a:t>A</a:t>
                  </a:r>
                  <a:r>
                    <a:rPr lang="en-US" baseline="-25000" dirty="0" smtClean="0">
                      <a:solidFill>
                        <a:srgbClr val="FF6666"/>
                      </a:solidFill>
                    </a:rPr>
                    <a:t>2</a:t>
                  </a:r>
                  <a:endParaRPr lang="en-US" baseline="-25000" dirty="0">
                    <a:solidFill>
                      <a:srgbClr val="FF6666"/>
                    </a:solidFill>
                  </a:endParaRPr>
                </a:p>
              </p:txBody>
            </p:sp>
            <p:cxnSp>
              <p:nvCxnSpPr>
                <p:cNvPr id="112" name="Straight Arrow Connector 111"/>
                <p:cNvCxnSpPr>
                  <a:endCxn id="24" idx="3"/>
                </p:cNvCxnSpPr>
                <p:nvPr/>
              </p:nvCxnSpPr>
              <p:spPr>
                <a:xfrm flipH="1">
                  <a:off x="7829644" y="2781300"/>
                  <a:ext cx="1295400" cy="0"/>
                </a:xfrm>
                <a:prstGeom prst="straightConnector1">
                  <a:avLst/>
                </a:prstGeom>
                <a:ln w="38100" cmpd="sng">
                  <a:solidFill>
                    <a:srgbClr val="405100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26" name="Picture 125" descr="eq3.png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610" y="3095577"/>
              <a:ext cx="310247" cy="274790"/>
            </a:xfrm>
            <a:prstGeom prst="rect">
              <a:avLst/>
            </a:prstGeom>
          </p:spPr>
        </p:pic>
      </p:grpSp>
      <p:grpSp>
        <p:nvGrpSpPr>
          <p:cNvPr id="137" name="Group 136"/>
          <p:cNvGrpSpPr/>
          <p:nvPr/>
        </p:nvGrpSpPr>
        <p:grpSpPr>
          <a:xfrm>
            <a:off x="1752600" y="876300"/>
            <a:ext cx="7467600" cy="1570190"/>
            <a:chOff x="1752600" y="876300"/>
            <a:chExt cx="7467600" cy="1570190"/>
          </a:xfrm>
        </p:grpSpPr>
        <p:pic>
          <p:nvPicPr>
            <p:cNvPr id="125" name="Picture 124" descr="eq3.png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00" y="2171700"/>
              <a:ext cx="310247" cy="274790"/>
            </a:xfrm>
            <a:prstGeom prst="rect">
              <a:avLst/>
            </a:prstGeom>
          </p:spPr>
        </p:pic>
        <p:grpSp>
          <p:nvGrpSpPr>
            <p:cNvPr id="136" name="Group 135"/>
            <p:cNvGrpSpPr/>
            <p:nvPr/>
          </p:nvGrpSpPr>
          <p:grpSpPr>
            <a:xfrm>
              <a:off x="1752600" y="876300"/>
              <a:ext cx="7467600" cy="1230925"/>
              <a:chOff x="1752600" y="876300"/>
              <a:chExt cx="7467600" cy="1230925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3105244" y="1714500"/>
                <a:ext cx="685800" cy="304800"/>
              </a:xfrm>
              <a:prstGeom prst="rect">
                <a:avLst/>
              </a:prstGeom>
              <a:no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8000"/>
                    </a:solidFill>
                  </a:rPr>
                  <a:t>warp</a:t>
                </a:r>
                <a:endParaRPr lang="en-US" sz="1600" dirty="0">
                  <a:solidFill>
                    <a:srgbClr val="FF8000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143844" y="1714500"/>
                <a:ext cx="685800" cy="304800"/>
              </a:xfrm>
              <a:prstGeom prst="rect">
                <a:avLst/>
              </a:prstGeom>
              <a:noFill/>
              <a:ln w="38100" cmpd="sng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77500" lnSpcReduction="20000"/>
              </a:bodyPr>
              <a:lstStyle/>
              <a:p>
                <a:pPr algn="ctr"/>
                <a:r>
                  <a:rPr lang="en-US" dirty="0" smtClean="0">
                    <a:solidFill>
                      <a:srgbClr val="FF8000"/>
                    </a:solidFill>
                  </a:rPr>
                  <a:t>refine</a:t>
                </a:r>
                <a:endParaRPr lang="en-US" dirty="0">
                  <a:solidFill>
                    <a:srgbClr val="FF8000"/>
                  </a:solidFill>
                </a:endParaRPr>
              </a:p>
            </p:txBody>
          </p:sp>
          <p:cxnSp>
            <p:nvCxnSpPr>
              <p:cNvPr id="28" name="Straight Arrow Connector 27"/>
              <p:cNvCxnSpPr>
                <a:endCxn id="19" idx="1"/>
              </p:cNvCxnSpPr>
              <p:nvPr/>
            </p:nvCxnSpPr>
            <p:spPr>
              <a:xfrm>
                <a:off x="1752600" y="1866900"/>
                <a:ext cx="1352644" cy="0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>
                <a:off x="3810000" y="1866900"/>
                <a:ext cx="1352644" cy="0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>
                <a:endCxn id="23" idx="1"/>
              </p:cNvCxnSpPr>
              <p:nvPr/>
            </p:nvCxnSpPr>
            <p:spPr>
              <a:xfrm>
                <a:off x="5791200" y="1866900"/>
                <a:ext cx="1352644" cy="0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 14"/>
              <p:cNvSpPr/>
              <p:nvPr/>
            </p:nvSpPr>
            <p:spPr>
              <a:xfrm>
                <a:off x="5142986" y="1402143"/>
                <a:ext cx="705082" cy="705082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FF6666"/>
                </a:solidFill>
                <a:prstDash val="dash"/>
              </a:ln>
              <a:scene3d>
                <a:camera prst="isometricTop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aseline="30000" dirty="0" smtClean="0">
                    <a:solidFill>
                      <a:srgbClr val="FF6666"/>
                    </a:solidFill>
                  </a:rPr>
                  <a:t>~</a:t>
                </a:r>
                <a:r>
                  <a:rPr lang="en-US" dirty="0" smtClean="0">
                    <a:solidFill>
                      <a:srgbClr val="FF6666"/>
                    </a:solidFill>
                  </a:rPr>
                  <a:t>A</a:t>
                </a:r>
                <a:r>
                  <a:rPr lang="en-US" baseline="-25000" dirty="0" smtClean="0">
                    <a:solidFill>
                      <a:srgbClr val="FF6666"/>
                    </a:solidFill>
                  </a:rPr>
                  <a:t>3</a:t>
                </a:r>
                <a:endParaRPr lang="en-US" baseline="-25000" dirty="0">
                  <a:solidFill>
                    <a:srgbClr val="FF6666"/>
                  </a:solidFill>
                </a:endParaRPr>
              </a:p>
            </p:txBody>
          </p:sp>
          <p:cxnSp>
            <p:nvCxnSpPr>
              <p:cNvPr id="108" name="Straight Arrow Connector 107"/>
              <p:cNvCxnSpPr>
                <a:endCxn id="23" idx="3"/>
              </p:cNvCxnSpPr>
              <p:nvPr/>
            </p:nvCxnSpPr>
            <p:spPr>
              <a:xfrm flipH="1">
                <a:off x="7829644" y="1866900"/>
                <a:ext cx="1390556" cy="0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3" name="Picture 122" descr="eq.png"/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7122" y="876300"/>
                <a:ext cx="358387" cy="460202"/>
              </a:xfrm>
              <a:prstGeom prst="rect">
                <a:avLst/>
              </a:prstGeom>
            </p:spPr>
          </p:pic>
          <p:cxnSp>
            <p:nvCxnSpPr>
              <p:cNvPr id="129" name="Straight Arrow Connector 128"/>
              <p:cNvCxnSpPr>
                <a:stCxn id="123" idx="2"/>
                <a:endCxn id="19" idx="0"/>
              </p:cNvCxnSpPr>
              <p:nvPr/>
            </p:nvCxnSpPr>
            <p:spPr>
              <a:xfrm>
                <a:off x="3446316" y="1336502"/>
                <a:ext cx="1828" cy="377998"/>
              </a:xfrm>
              <a:prstGeom prst="straightConnector1">
                <a:avLst/>
              </a:prstGeom>
              <a:ln w="38100" cmpd="sng">
                <a:solidFill>
                  <a:srgbClr val="4051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5096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roup 268"/>
          <p:cNvGrpSpPr/>
          <p:nvPr/>
        </p:nvGrpSpPr>
        <p:grpSpPr>
          <a:xfrm>
            <a:off x="381000" y="952500"/>
            <a:ext cx="9953766" cy="4848369"/>
            <a:chOff x="381000" y="952500"/>
            <a:chExt cx="9953766" cy="4848369"/>
          </a:xfrm>
        </p:grpSpPr>
        <p:sp>
          <p:nvSpPr>
            <p:cNvPr id="270" name="Rectangle 269"/>
            <p:cNvSpPr/>
            <p:nvPr/>
          </p:nvSpPr>
          <p:spPr>
            <a:xfrm>
              <a:off x="1371600" y="2324099"/>
              <a:ext cx="381000" cy="2819401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271" name="Parallelogram 270"/>
            <p:cNvSpPr/>
            <p:nvPr/>
          </p:nvSpPr>
          <p:spPr>
            <a:xfrm>
              <a:off x="2286000" y="2247900"/>
              <a:ext cx="75438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G4-A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72" name="Parallelogram 271"/>
            <p:cNvSpPr/>
            <p:nvPr/>
          </p:nvSpPr>
          <p:spPr>
            <a:xfrm>
              <a:off x="1888119" y="4858571"/>
              <a:ext cx="161708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G0-A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2362200" y="5496069"/>
              <a:ext cx="5791200" cy="304800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DRAM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grpSp>
          <p:nvGrpSpPr>
            <p:cNvPr id="274" name="Group 273"/>
            <p:cNvGrpSpPr/>
            <p:nvPr/>
          </p:nvGrpSpPr>
          <p:grpSpPr>
            <a:xfrm>
              <a:off x="381000" y="3390900"/>
              <a:ext cx="685800" cy="304800"/>
              <a:chOff x="304800" y="3162833"/>
              <a:chExt cx="685800" cy="304800"/>
            </a:xfrm>
          </p:grpSpPr>
          <p:sp>
            <p:nvSpPr>
              <p:cNvPr id="347" name="Rectangle 346"/>
              <p:cNvSpPr/>
              <p:nvPr/>
            </p:nvSpPr>
            <p:spPr>
              <a:xfrm>
                <a:off x="304800" y="3162833"/>
                <a:ext cx="685800" cy="304800"/>
              </a:xfrm>
              <a:prstGeom prst="rect">
                <a:avLst/>
              </a:prstGeom>
              <a:noFill/>
              <a:ln w="38100" cmpd="sng">
                <a:solidFill>
                  <a:srgbClr val="FF800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77500" lnSpcReduction="20000"/>
              </a:bodyPr>
              <a:lstStyle/>
              <a:p>
                <a:pPr algn="ctr"/>
                <a:r>
                  <a:rPr lang="en-US" dirty="0" smtClean="0">
                    <a:solidFill>
                      <a:srgbClr val="FF8000"/>
                    </a:solidFill>
                  </a:rPr>
                  <a:t>Conv2</a:t>
                </a:r>
                <a:endParaRPr lang="en-US" dirty="0">
                  <a:solidFill>
                    <a:srgbClr val="FF8000"/>
                  </a:solidFill>
                </a:endParaRPr>
              </a:p>
            </p:txBody>
          </p:sp>
          <p:cxnSp>
            <p:nvCxnSpPr>
              <p:cNvPr id="348" name="Straight Arrow Connector 347"/>
              <p:cNvCxnSpPr/>
              <p:nvPr/>
            </p:nvCxnSpPr>
            <p:spPr>
              <a:xfrm>
                <a:off x="381000" y="3162833"/>
                <a:ext cx="0" cy="304800"/>
              </a:xfrm>
              <a:prstGeom prst="straightConnector1">
                <a:avLst/>
              </a:prstGeom>
              <a:ln w="38100" cmpd="sng">
                <a:solidFill>
                  <a:srgbClr val="FF8000"/>
                </a:solidFill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5" name="Parallelogram 274"/>
            <p:cNvSpPr/>
            <p:nvPr/>
          </p:nvSpPr>
          <p:spPr>
            <a:xfrm>
              <a:off x="2057400" y="4191192"/>
              <a:ext cx="133643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G1-A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76" name="Parallelogram 275"/>
            <p:cNvSpPr/>
            <p:nvPr/>
          </p:nvSpPr>
          <p:spPr>
            <a:xfrm>
              <a:off x="2133600" y="3505392"/>
              <a:ext cx="1104488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G2-A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77" name="Parallelogram 276"/>
            <p:cNvSpPr/>
            <p:nvPr/>
          </p:nvSpPr>
          <p:spPr>
            <a:xfrm>
              <a:off x="2209800" y="2857500"/>
              <a:ext cx="9128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G3-A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3752756" y="2324099"/>
              <a:ext cx="381000" cy="2819401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glow rad="101600">
                <a:srgbClr val="B9E7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4448034" y="3086633"/>
              <a:ext cx="685800" cy="304800"/>
            </a:xfrm>
            <a:prstGeom prst="rect">
              <a:avLst/>
            </a:prstGeom>
            <a:noFill/>
            <a:ln w="38100" cmpd="sng">
              <a:solidFill>
                <a:srgbClr val="FF8000"/>
              </a:solidFill>
            </a:ln>
            <a:effectLst>
              <a:glow rad="101600">
                <a:srgbClr val="FF80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8000"/>
                  </a:solidFill>
                </a:rPr>
                <a:t>warp</a:t>
              </a:r>
              <a:endParaRPr lang="en-US" dirty="0">
                <a:solidFill>
                  <a:srgbClr val="FF8000"/>
                </a:solidFill>
              </a:endParaRP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5638800" y="2553233"/>
              <a:ext cx="533400" cy="1371600"/>
            </a:xfrm>
            <a:prstGeom prst="rect">
              <a:avLst/>
            </a:prstGeom>
            <a:noFill/>
            <a:ln w="38100" cmpd="sng">
              <a:solidFill>
                <a:srgbClr val="FF8000"/>
              </a:solidFill>
            </a:ln>
            <a:effectLst>
              <a:glow rad="101600">
                <a:srgbClr val="FF80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1600" dirty="0" smtClean="0">
                  <a:solidFill>
                    <a:srgbClr val="FF8000"/>
                  </a:solidFill>
                </a:rPr>
                <a:t>ME</a:t>
              </a:r>
              <a:endParaRPr lang="en-US" sz="1600" dirty="0">
                <a:solidFill>
                  <a:srgbClr val="FF8000"/>
                </a:solidFill>
              </a:endParaRPr>
            </a:p>
          </p:txBody>
        </p:sp>
        <p:sp>
          <p:nvSpPr>
            <p:cNvPr id="281" name="Parallelogram 280"/>
            <p:cNvSpPr/>
            <p:nvPr/>
          </p:nvSpPr>
          <p:spPr>
            <a:xfrm>
              <a:off x="4648200" y="4381500"/>
              <a:ext cx="12954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Warp-Cache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6486478" y="2324099"/>
              <a:ext cx="381000" cy="2819401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glow rad="101600">
                <a:srgbClr val="B9E7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grpSp>
          <p:nvGrpSpPr>
            <p:cNvPr id="283" name="Group 282"/>
            <p:cNvGrpSpPr/>
            <p:nvPr/>
          </p:nvGrpSpPr>
          <p:grpSpPr>
            <a:xfrm>
              <a:off x="9648966" y="3467100"/>
              <a:ext cx="685800" cy="305333"/>
              <a:chOff x="8915400" y="3162300"/>
              <a:chExt cx="685800" cy="305333"/>
            </a:xfrm>
          </p:grpSpPr>
          <p:sp>
            <p:nvSpPr>
              <p:cNvPr id="345" name="Rectangle 344"/>
              <p:cNvSpPr/>
              <p:nvPr/>
            </p:nvSpPr>
            <p:spPr>
              <a:xfrm>
                <a:off x="8915400" y="3162833"/>
                <a:ext cx="685800" cy="304800"/>
              </a:xfrm>
              <a:prstGeom prst="rect">
                <a:avLst/>
              </a:prstGeom>
              <a:noFill/>
              <a:ln w="38100" cmpd="sng">
                <a:solidFill>
                  <a:srgbClr val="FF800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77500" lnSpcReduction="20000"/>
              </a:bodyPr>
              <a:lstStyle/>
              <a:p>
                <a:pPr algn="ctr"/>
                <a:r>
                  <a:rPr lang="en-US" dirty="0" smtClean="0">
                    <a:solidFill>
                      <a:srgbClr val="FF8000"/>
                    </a:solidFill>
                  </a:rPr>
                  <a:t>Conv2</a:t>
                </a:r>
                <a:endParaRPr lang="en-US" dirty="0">
                  <a:solidFill>
                    <a:srgbClr val="FF8000"/>
                  </a:solidFill>
                </a:endParaRPr>
              </a:p>
            </p:txBody>
          </p:sp>
          <p:cxnSp>
            <p:nvCxnSpPr>
              <p:cNvPr id="346" name="Straight Arrow Connector 345"/>
              <p:cNvCxnSpPr/>
              <p:nvPr/>
            </p:nvCxnSpPr>
            <p:spPr>
              <a:xfrm>
                <a:off x="8991600" y="3162300"/>
                <a:ext cx="0" cy="304800"/>
              </a:xfrm>
              <a:prstGeom prst="straightConnector1">
                <a:avLst/>
              </a:prstGeom>
              <a:ln w="38100" cmpd="sng">
                <a:solidFill>
                  <a:srgbClr val="FF8000"/>
                </a:solidFill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4" name="Rectangle 283"/>
            <p:cNvSpPr/>
            <p:nvPr/>
          </p:nvSpPr>
          <p:spPr>
            <a:xfrm>
              <a:off x="8934732" y="2324099"/>
              <a:ext cx="381000" cy="2819401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285" name="Parallelogram 284"/>
            <p:cNvSpPr/>
            <p:nvPr/>
          </p:nvSpPr>
          <p:spPr>
            <a:xfrm>
              <a:off x="7551420" y="2247900"/>
              <a:ext cx="75438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G4-B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86" name="Parallelogram 285"/>
            <p:cNvSpPr/>
            <p:nvPr/>
          </p:nvSpPr>
          <p:spPr>
            <a:xfrm>
              <a:off x="7096078" y="4867515"/>
              <a:ext cx="161708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G0-B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87" name="Parallelogram 286"/>
            <p:cNvSpPr/>
            <p:nvPr/>
          </p:nvSpPr>
          <p:spPr>
            <a:xfrm>
              <a:off x="7239000" y="4229100"/>
              <a:ext cx="133643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G1-B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88" name="Parallelogram 287"/>
            <p:cNvSpPr/>
            <p:nvPr/>
          </p:nvSpPr>
          <p:spPr>
            <a:xfrm>
              <a:off x="7353712" y="3543300"/>
              <a:ext cx="1104488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G2-B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89" name="Parallelogram 288"/>
            <p:cNvSpPr/>
            <p:nvPr/>
          </p:nvSpPr>
          <p:spPr>
            <a:xfrm>
              <a:off x="7469200" y="2857500"/>
              <a:ext cx="9128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G3-B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90" name="Rectangle 289"/>
            <p:cNvSpPr/>
            <p:nvPr/>
          </p:nvSpPr>
          <p:spPr>
            <a:xfrm rot="5400000">
              <a:off x="4991100" y="-1066800"/>
              <a:ext cx="381000" cy="5486400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291" name="Parallelogram 290"/>
            <p:cNvSpPr/>
            <p:nvPr/>
          </p:nvSpPr>
          <p:spPr>
            <a:xfrm>
              <a:off x="2133600" y="952500"/>
              <a:ext cx="75438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MV4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92" name="Parallelogram 291"/>
            <p:cNvSpPr/>
            <p:nvPr/>
          </p:nvSpPr>
          <p:spPr>
            <a:xfrm>
              <a:off x="3048000" y="952500"/>
              <a:ext cx="9128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MV3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93" name="Parallelogram 292"/>
            <p:cNvSpPr/>
            <p:nvPr/>
          </p:nvSpPr>
          <p:spPr>
            <a:xfrm>
              <a:off x="4114800" y="952500"/>
              <a:ext cx="1104488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MV2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94" name="Parallelogram 293"/>
            <p:cNvSpPr/>
            <p:nvPr/>
          </p:nvSpPr>
          <p:spPr>
            <a:xfrm>
              <a:off x="5410200" y="952500"/>
              <a:ext cx="133643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MV1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95" name="Parallelogram 294"/>
            <p:cNvSpPr/>
            <p:nvPr/>
          </p:nvSpPr>
          <p:spPr>
            <a:xfrm>
              <a:off x="6934200" y="952500"/>
              <a:ext cx="161708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MV0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cxnSp>
          <p:nvCxnSpPr>
            <p:cNvPr id="296" name="Straight Arrow Connector 295"/>
            <p:cNvCxnSpPr/>
            <p:nvPr/>
          </p:nvCxnSpPr>
          <p:spPr>
            <a:xfrm>
              <a:off x="1085756" y="34671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/>
            <p:cNvCxnSpPr/>
            <p:nvPr/>
          </p:nvCxnSpPr>
          <p:spPr>
            <a:xfrm flipH="1">
              <a:off x="1047468" y="36195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/>
            <p:cNvCxnSpPr>
              <a:endCxn id="271" idx="5"/>
            </p:cNvCxnSpPr>
            <p:nvPr/>
          </p:nvCxnSpPr>
          <p:spPr>
            <a:xfrm flipV="1">
              <a:off x="1752600" y="2400034"/>
              <a:ext cx="571433" cy="266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Arrow Connector 298"/>
            <p:cNvCxnSpPr>
              <a:endCxn id="277" idx="5"/>
            </p:cNvCxnSpPr>
            <p:nvPr/>
          </p:nvCxnSpPr>
          <p:spPr>
            <a:xfrm flipV="1">
              <a:off x="1752600" y="3009634"/>
              <a:ext cx="495233" cy="266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Arrow Connector 299"/>
            <p:cNvCxnSpPr/>
            <p:nvPr/>
          </p:nvCxnSpPr>
          <p:spPr>
            <a:xfrm>
              <a:off x="1752600" y="4314777"/>
              <a:ext cx="342833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Elbow Connector 300"/>
            <p:cNvCxnSpPr>
              <a:stCxn id="272" idx="1"/>
            </p:cNvCxnSpPr>
            <p:nvPr/>
          </p:nvCxnSpPr>
          <p:spPr>
            <a:xfrm rot="16200000" flipV="1">
              <a:off x="2157512" y="4281389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Arrow Connector 301"/>
            <p:cNvCxnSpPr/>
            <p:nvPr/>
          </p:nvCxnSpPr>
          <p:spPr>
            <a:xfrm flipV="1">
              <a:off x="1762078" y="3638454"/>
              <a:ext cx="409284" cy="266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Arrow Connector 302"/>
            <p:cNvCxnSpPr/>
            <p:nvPr/>
          </p:nvCxnSpPr>
          <p:spPr>
            <a:xfrm flipV="1">
              <a:off x="3495722" y="5010087"/>
              <a:ext cx="254133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Arrow Connector 303"/>
            <p:cNvCxnSpPr/>
            <p:nvPr/>
          </p:nvCxnSpPr>
          <p:spPr>
            <a:xfrm flipV="1">
              <a:off x="3396419" y="4343392"/>
              <a:ext cx="338251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Arrow Connector 304"/>
            <p:cNvCxnSpPr/>
            <p:nvPr/>
          </p:nvCxnSpPr>
          <p:spPr>
            <a:xfrm flipV="1">
              <a:off x="3251206" y="3647940"/>
              <a:ext cx="495233" cy="182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Arrow Connector 305"/>
            <p:cNvCxnSpPr/>
            <p:nvPr/>
          </p:nvCxnSpPr>
          <p:spPr>
            <a:xfrm flipV="1">
              <a:off x="3132484" y="3009900"/>
              <a:ext cx="599232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Arrow Connector 306"/>
            <p:cNvCxnSpPr/>
            <p:nvPr/>
          </p:nvCxnSpPr>
          <p:spPr>
            <a:xfrm flipV="1">
              <a:off x="3032209" y="2400300"/>
              <a:ext cx="725071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Elbow Connector 307"/>
            <p:cNvCxnSpPr/>
            <p:nvPr/>
          </p:nvCxnSpPr>
          <p:spPr>
            <a:xfrm rot="16200000" flipV="1">
              <a:off x="2157511" y="3595589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Elbow Connector 308"/>
            <p:cNvCxnSpPr/>
            <p:nvPr/>
          </p:nvCxnSpPr>
          <p:spPr>
            <a:xfrm rot="16200000" flipV="1">
              <a:off x="2157511" y="2909790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Elbow Connector 309"/>
            <p:cNvCxnSpPr/>
            <p:nvPr/>
          </p:nvCxnSpPr>
          <p:spPr>
            <a:xfrm rot="16200000" flipV="1">
              <a:off x="2148033" y="2280318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Arrow Connector 310"/>
            <p:cNvCxnSpPr/>
            <p:nvPr/>
          </p:nvCxnSpPr>
          <p:spPr>
            <a:xfrm flipV="1">
              <a:off x="4173842" y="3238500"/>
              <a:ext cx="279546" cy="182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Arrow Connector 311"/>
            <p:cNvCxnSpPr/>
            <p:nvPr/>
          </p:nvCxnSpPr>
          <p:spPr>
            <a:xfrm flipV="1">
              <a:off x="5179110" y="3238500"/>
              <a:ext cx="450212" cy="182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Elbow Connector 312"/>
            <p:cNvCxnSpPr>
              <a:stCxn id="281" idx="1"/>
              <a:endCxn id="279" idx="2"/>
            </p:cNvCxnSpPr>
            <p:nvPr/>
          </p:nvCxnSpPr>
          <p:spPr>
            <a:xfrm rot="16200000" flipV="1">
              <a:off x="4567401" y="3614967"/>
              <a:ext cx="990067" cy="542999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Arrow Connector 313"/>
            <p:cNvCxnSpPr/>
            <p:nvPr/>
          </p:nvCxnSpPr>
          <p:spPr>
            <a:xfrm rot="5400000" flipV="1">
              <a:off x="4207154" y="2486361"/>
              <a:ext cx="1167735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Arrow Connector 314"/>
            <p:cNvCxnSpPr/>
            <p:nvPr/>
          </p:nvCxnSpPr>
          <p:spPr>
            <a:xfrm rot="16200000">
              <a:off x="5566157" y="2194847"/>
              <a:ext cx="659155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Arrow Connector 315"/>
            <p:cNvCxnSpPr/>
            <p:nvPr/>
          </p:nvCxnSpPr>
          <p:spPr>
            <a:xfrm rot="5400000" flipV="1">
              <a:off x="4925256" y="5080330"/>
              <a:ext cx="797578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/>
            <p:nvPr/>
          </p:nvCxnSpPr>
          <p:spPr>
            <a:xfrm flipH="1" flipV="1">
              <a:off x="6197454" y="3238500"/>
              <a:ext cx="279546" cy="182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/>
            <p:cNvCxnSpPr/>
            <p:nvPr/>
          </p:nvCxnSpPr>
          <p:spPr>
            <a:xfrm rot="16200000" flipV="1">
              <a:off x="2589549" y="5317841"/>
              <a:ext cx="307501" cy="22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/>
            <p:cNvCxnSpPr/>
            <p:nvPr/>
          </p:nvCxnSpPr>
          <p:spPr>
            <a:xfrm rot="16200000" flipV="1">
              <a:off x="7770939" y="5325956"/>
              <a:ext cx="307501" cy="22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/>
            <p:nvPr/>
          </p:nvCxnSpPr>
          <p:spPr>
            <a:xfrm flipH="1" flipV="1">
              <a:off x="6870379" y="4991100"/>
              <a:ext cx="254133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/>
            <p:cNvCxnSpPr/>
            <p:nvPr/>
          </p:nvCxnSpPr>
          <p:spPr>
            <a:xfrm flipH="1" flipV="1">
              <a:off x="6874852" y="4362546"/>
              <a:ext cx="372076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/>
            <p:cNvCxnSpPr/>
            <p:nvPr/>
          </p:nvCxnSpPr>
          <p:spPr>
            <a:xfrm flipH="1" flipV="1">
              <a:off x="6883273" y="3686223"/>
              <a:ext cx="495233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/>
            <p:nvPr/>
          </p:nvCxnSpPr>
          <p:spPr>
            <a:xfrm flipH="1" flipV="1">
              <a:off x="6881824" y="2990946"/>
              <a:ext cx="599232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Arrow Connector 323"/>
            <p:cNvCxnSpPr/>
            <p:nvPr/>
          </p:nvCxnSpPr>
          <p:spPr>
            <a:xfrm flipH="1" flipV="1">
              <a:off x="6884907" y="2390823"/>
              <a:ext cx="659155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Elbow Connector 324"/>
            <p:cNvCxnSpPr/>
            <p:nvPr/>
          </p:nvCxnSpPr>
          <p:spPr>
            <a:xfrm rot="5400000" flipH="1" flipV="1">
              <a:off x="8338218" y="4272680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Elbow Connector 325"/>
            <p:cNvCxnSpPr/>
            <p:nvPr/>
          </p:nvCxnSpPr>
          <p:spPr>
            <a:xfrm rot="5400000" flipH="1" flipV="1">
              <a:off x="8329711" y="3633497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Elbow Connector 326"/>
            <p:cNvCxnSpPr/>
            <p:nvPr/>
          </p:nvCxnSpPr>
          <p:spPr>
            <a:xfrm rot="5400000" flipH="1" flipV="1">
              <a:off x="8319857" y="2947697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Elbow Connector 327"/>
            <p:cNvCxnSpPr/>
            <p:nvPr/>
          </p:nvCxnSpPr>
          <p:spPr>
            <a:xfrm rot="5400000" flipH="1" flipV="1">
              <a:off x="8320233" y="2271758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Arrow Connector 328"/>
            <p:cNvCxnSpPr/>
            <p:nvPr/>
          </p:nvCxnSpPr>
          <p:spPr>
            <a:xfrm flipH="1" flipV="1">
              <a:off x="8297473" y="2400300"/>
              <a:ext cx="599232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Arrow Connector 329"/>
            <p:cNvCxnSpPr/>
            <p:nvPr/>
          </p:nvCxnSpPr>
          <p:spPr>
            <a:xfrm flipH="1" flipV="1">
              <a:off x="8371326" y="3000223"/>
              <a:ext cx="544756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Arrow Connector 330"/>
            <p:cNvCxnSpPr/>
            <p:nvPr/>
          </p:nvCxnSpPr>
          <p:spPr>
            <a:xfrm flipH="1" flipV="1">
              <a:off x="8467515" y="3695700"/>
              <a:ext cx="450212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/>
            <p:nvPr/>
          </p:nvCxnSpPr>
          <p:spPr>
            <a:xfrm flipH="1" flipV="1">
              <a:off x="8561947" y="4381300"/>
              <a:ext cx="338251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Arrow Connector 332"/>
            <p:cNvCxnSpPr/>
            <p:nvPr/>
          </p:nvCxnSpPr>
          <p:spPr>
            <a:xfrm>
              <a:off x="9353644" y="35433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Arrow Connector 333"/>
            <p:cNvCxnSpPr/>
            <p:nvPr/>
          </p:nvCxnSpPr>
          <p:spPr>
            <a:xfrm flipH="1">
              <a:off x="9315356" y="36957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Elbow Connector 334"/>
            <p:cNvCxnSpPr>
              <a:stCxn id="291" idx="5"/>
              <a:endCxn id="290" idx="2"/>
            </p:cNvCxnSpPr>
            <p:nvPr/>
          </p:nvCxnSpPr>
          <p:spPr>
            <a:xfrm rot="10800000" flipH="1" flipV="1">
              <a:off x="2171632" y="1104634"/>
              <a:ext cx="266767" cy="571766"/>
            </a:xfrm>
            <a:prstGeom prst="bentConnector3">
              <a:avLst>
                <a:gd name="adj1" fmla="val -9995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Elbow Connector 335"/>
            <p:cNvCxnSpPr>
              <a:stCxn id="290" idx="0"/>
              <a:endCxn id="295" idx="2"/>
            </p:cNvCxnSpPr>
            <p:nvPr/>
          </p:nvCxnSpPr>
          <p:spPr>
            <a:xfrm flipV="1">
              <a:off x="7924800" y="1104634"/>
              <a:ext cx="588448" cy="571766"/>
            </a:xfrm>
            <a:prstGeom prst="bentConnector3">
              <a:avLst>
                <a:gd name="adj1" fmla="val 145311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Arrow Connector 336"/>
            <p:cNvCxnSpPr/>
            <p:nvPr/>
          </p:nvCxnSpPr>
          <p:spPr>
            <a:xfrm rot="16200000">
              <a:off x="2562088" y="135875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Arrow Connector 337"/>
            <p:cNvCxnSpPr/>
            <p:nvPr/>
          </p:nvCxnSpPr>
          <p:spPr>
            <a:xfrm rot="16200000">
              <a:off x="3628704" y="1362232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/>
            <p:cNvCxnSpPr/>
            <p:nvPr/>
          </p:nvCxnSpPr>
          <p:spPr>
            <a:xfrm rot="16200000">
              <a:off x="4771869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/>
            <p:nvPr/>
          </p:nvCxnSpPr>
          <p:spPr>
            <a:xfrm rot="16200000">
              <a:off x="6162425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Arrow Connector 340"/>
            <p:cNvCxnSpPr/>
            <p:nvPr/>
          </p:nvCxnSpPr>
          <p:spPr>
            <a:xfrm rot="5400000" flipV="1">
              <a:off x="7362504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/>
            <p:nvPr/>
          </p:nvCxnSpPr>
          <p:spPr>
            <a:xfrm rot="5400000" flipV="1">
              <a:off x="5705225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/>
            <p:cNvCxnSpPr/>
            <p:nvPr/>
          </p:nvCxnSpPr>
          <p:spPr>
            <a:xfrm rot="5400000" flipV="1">
              <a:off x="4314504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/>
            <p:cNvCxnSpPr/>
            <p:nvPr/>
          </p:nvCxnSpPr>
          <p:spPr>
            <a:xfrm rot="5400000" flipV="1">
              <a:off x="3171669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>
            <a:off x="386754" y="958255"/>
            <a:ext cx="9953766" cy="4848369"/>
            <a:chOff x="381000" y="952500"/>
            <a:chExt cx="9953766" cy="4848369"/>
          </a:xfrm>
        </p:grpSpPr>
        <p:sp>
          <p:nvSpPr>
            <p:cNvPr id="190" name="Rectangle 189"/>
            <p:cNvSpPr/>
            <p:nvPr/>
          </p:nvSpPr>
          <p:spPr>
            <a:xfrm>
              <a:off x="1371600" y="2324099"/>
              <a:ext cx="381000" cy="2819401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glow rad="101600">
                <a:srgbClr val="B9E7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191" name="Parallelogram 190"/>
            <p:cNvSpPr/>
            <p:nvPr/>
          </p:nvSpPr>
          <p:spPr>
            <a:xfrm>
              <a:off x="2286000" y="2247900"/>
              <a:ext cx="75438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G4-A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192" name="Parallelogram 191"/>
            <p:cNvSpPr/>
            <p:nvPr/>
          </p:nvSpPr>
          <p:spPr>
            <a:xfrm>
              <a:off x="1888119" y="4858571"/>
              <a:ext cx="161708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G0-A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2362200" y="5496069"/>
              <a:ext cx="5791200" cy="304800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DRAM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grpSp>
          <p:nvGrpSpPr>
            <p:cNvPr id="194" name="Group 193"/>
            <p:cNvGrpSpPr/>
            <p:nvPr/>
          </p:nvGrpSpPr>
          <p:grpSpPr>
            <a:xfrm>
              <a:off x="381000" y="3390900"/>
              <a:ext cx="685800" cy="304800"/>
              <a:chOff x="304800" y="3162833"/>
              <a:chExt cx="685800" cy="304800"/>
            </a:xfrm>
          </p:grpSpPr>
          <p:sp>
            <p:nvSpPr>
              <p:cNvPr id="267" name="Rectangle 266"/>
              <p:cNvSpPr/>
              <p:nvPr/>
            </p:nvSpPr>
            <p:spPr>
              <a:xfrm>
                <a:off x="304800" y="3162833"/>
                <a:ext cx="685800" cy="304800"/>
              </a:xfrm>
              <a:prstGeom prst="rect">
                <a:avLst/>
              </a:prstGeom>
              <a:noFill/>
              <a:ln w="38100" cmpd="sng">
                <a:solidFill>
                  <a:srgbClr val="FF8000"/>
                </a:solidFill>
              </a:ln>
              <a:effectLst>
                <a:glow rad="101600">
                  <a:srgbClr val="FF8000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77500" lnSpcReduction="20000"/>
              </a:bodyPr>
              <a:lstStyle/>
              <a:p>
                <a:pPr algn="ctr"/>
                <a:r>
                  <a:rPr lang="en-US" dirty="0" smtClean="0">
                    <a:solidFill>
                      <a:srgbClr val="FF8000"/>
                    </a:solidFill>
                  </a:rPr>
                  <a:t>Conv2</a:t>
                </a:r>
                <a:endParaRPr lang="en-US" dirty="0">
                  <a:solidFill>
                    <a:srgbClr val="FF8000"/>
                  </a:solidFill>
                </a:endParaRPr>
              </a:p>
            </p:txBody>
          </p:sp>
          <p:cxnSp>
            <p:nvCxnSpPr>
              <p:cNvPr id="268" name="Straight Arrow Connector 267"/>
              <p:cNvCxnSpPr/>
              <p:nvPr/>
            </p:nvCxnSpPr>
            <p:spPr>
              <a:xfrm>
                <a:off x="381000" y="3162833"/>
                <a:ext cx="0" cy="304800"/>
              </a:xfrm>
              <a:prstGeom prst="straightConnector1">
                <a:avLst/>
              </a:prstGeom>
              <a:ln w="38100" cmpd="sng">
                <a:solidFill>
                  <a:srgbClr val="FF8000"/>
                </a:solidFill>
                <a:headEnd type="none"/>
                <a:tailEnd type="triangle"/>
              </a:ln>
              <a:effectLst>
                <a:glow rad="101600">
                  <a:srgbClr val="FF8000">
                    <a:alpha val="75000"/>
                  </a:srgb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5" name="Parallelogram 194"/>
            <p:cNvSpPr/>
            <p:nvPr/>
          </p:nvSpPr>
          <p:spPr>
            <a:xfrm>
              <a:off x="2057400" y="4191192"/>
              <a:ext cx="133643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G1-A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196" name="Parallelogram 195"/>
            <p:cNvSpPr/>
            <p:nvPr/>
          </p:nvSpPr>
          <p:spPr>
            <a:xfrm>
              <a:off x="2133600" y="3505392"/>
              <a:ext cx="1104488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G2-A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197" name="Parallelogram 196"/>
            <p:cNvSpPr/>
            <p:nvPr/>
          </p:nvSpPr>
          <p:spPr>
            <a:xfrm>
              <a:off x="2209800" y="2857500"/>
              <a:ext cx="9128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G3-A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3752756" y="2324099"/>
              <a:ext cx="381000" cy="2819401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448034" y="3086633"/>
              <a:ext cx="685800" cy="304800"/>
            </a:xfrm>
            <a:prstGeom prst="rect">
              <a:avLst/>
            </a:prstGeom>
            <a:noFill/>
            <a:ln w="38100" cmpd="sng">
              <a:solidFill>
                <a:srgbClr val="FF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8000"/>
                  </a:solidFill>
                </a:rPr>
                <a:t>warp</a:t>
              </a:r>
              <a:endParaRPr lang="en-US" dirty="0">
                <a:solidFill>
                  <a:srgbClr val="FF8000"/>
                </a:solidFill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5638800" y="2553233"/>
              <a:ext cx="533400" cy="1371600"/>
            </a:xfrm>
            <a:prstGeom prst="rect">
              <a:avLst/>
            </a:prstGeom>
            <a:noFill/>
            <a:ln w="38100" cmpd="sng">
              <a:solidFill>
                <a:srgbClr val="FF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1600" dirty="0" smtClean="0">
                  <a:solidFill>
                    <a:srgbClr val="FF8000"/>
                  </a:solidFill>
                </a:rPr>
                <a:t>ME</a:t>
              </a:r>
              <a:endParaRPr lang="en-US" sz="1600" dirty="0">
                <a:solidFill>
                  <a:srgbClr val="FF8000"/>
                </a:solidFill>
              </a:endParaRPr>
            </a:p>
          </p:txBody>
        </p:sp>
        <p:sp>
          <p:nvSpPr>
            <p:cNvPr id="201" name="Parallelogram 200"/>
            <p:cNvSpPr/>
            <p:nvPr/>
          </p:nvSpPr>
          <p:spPr>
            <a:xfrm>
              <a:off x="4648200" y="4381500"/>
              <a:ext cx="12954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Warp-Cache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6486478" y="2324099"/>
              <a:ext cx="381000" cy="2819401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grpSp>
          <p:nvGrpSpPr>
            <p:cNvPr id="203" name="Group 202"/>
            <p:cNvGrpSpPr/>
            <p:nvPr/>
          </p:nvGrpSpPr>
          <p:grpSpPr>
            <a:xfrm>
              <a:off x="9648966" y="3467100"/>
              <a:ext cx="685800" cy="305333"/>
              <a:chOff x="8915400" y="3162300"/>
              <a:chExt cx="685800" cy="305333"/>
            </a:xfrm>
          </p:grpSpPr>
          <p:sp>
            <p:nvSpPr>
              <p:cNvPr id="265" name="Rectangle 264"/>
              <p:cNvSpPr/>
              <p:nvPr/>
            </p:nvSpPr>
            <p:spPr>
              <a:xfrm>
                <a:off x="8915400" y="3162833"/>
                <a:ext cx="685800" cy="304800"/>
              </a:xfrm>
              <a:prstGeom prst="rect">
                <a:avLst/>
              </a:prstGeom>
              <a:noFill/>
              <a:ln w="38100" cmpd="sng">
                <a:solidFill>
                  <a:srgbClr val="FF8000"/>
                </a:solidFill>
              </a:ln>
              <a:effectLst>
                <a:glow rad="101600">
                  <a:srgbClr val="FF8000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77500" lnSpcReduction="20000"/>
              </a:bodyPr>
              <a:lstStyle/>
              <a:p>
                <a:pPr algn="ctr"/>
                <a:r>
                  <a:rPr lang="en-US" dirty="0" smtClean="0">
                    <a:solidFill>
                      <a:srgbClr val="FF8000"/>
                    </a:solidFill>
                  </a:rPr>
                  <a:t>Conv2</a:t>
                </a:r>
                <a:endParaRPr lang="en-US" dirty="0">
                  <a:solidFill>
                    <a:srgbClr val="FF8000"/>
                  </a:solidFill>
                </a:endParaRPr>
              </a:p>
            </p:txBody>
          </p:sp>
          <p:cxnSp>
            <p:nvCxnSpPr>
              <p:cNvPr id="266" name="Straight Arrow Connector 265"/>
              <p:cNvCxnSpPr/>
              <p:nvPr/>
            </p:nvCxnSpPr>
            <p:spPr>
              <a:xfrm>
                <a:off x="8991600" y="3162300"/>
                <a:ext cx="0" cy="304800"/>
              </a:xfrm>
              <a:prstGeom prst="straightConnector1">
                <a:avLst/>
              </a:prstGeom>
              <a:ln w="38100" cmpd="sng">
                <a:solidFill>
                  <a:srgbClr val="FF8000"/>
                </a:solidFill>
                <a:headEnd type="none"/>
                <a:tailEnd type="triangle"/>
              </a:ln>
              <a:effectLst>
                <a:glow rad="101600">
                  <a:srgbClr val="FF8000">
                    <a:alpha val="75000"/>
                  </a:srgb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4" name="Rectangle 203"/>
            <p:cNvSpPr/>
            <p:nvPr/>
          </p:nvSpPr>
          <p:spPr>
            <a:xfrm>
              <a:off x="8934732" y="2324099"/>
              <a:ext cx="381000" cy="2819401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glow rad="101600">
                <a:srgbClr val="B9E7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205" name="Parallelogram 204"/>
            <p:cNvSpPr/>
            <p:nvPr/>
          </p:nvSpPr>
          <p:spPr>
            <a:xfrm>
              <a:off x="7551420" y="2247900"/>
              <a:ext cx="75438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G4-B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06" name="Parallelogram 205"/>
            <p:cNvSpPr/>
            <p:nvPr/>
          </p:nvSpPr>
          <p:spPr>
            <a:xfrm>
              <a:off x="7096078" y="4867515"/>
              <a:ext cx="161708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G0-B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07" name="Parallelogram 206"/>
            <p:cNvSpPr/>
            <p:nvPr/>
          </p:nvSpPr>
          <p:spPr>
            <a:xfrm>
              <a:off x="7239000" y="4229100"/>
              <a:ext cx="133643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G1-B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08" name="Parallelogram 207"/>
            <p:cNvSpPr/>
            <p:nvPr/>
          </p:nvSpPr>
          <p:spPr>
            <a:xfrm>
              <a:off x="7353712" y="3543300"/>
              <a:ext cx="1104488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G2-B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09" name="Parallelogram 208"/>
            <p:cNvSpPr/>
            <p:nvPr/>
          </p:nvSpPr>
          <p:spPr>
            <a:xfrm>
              <a:off x="7469200" y="2857500"/>
              <a:ext cx="9128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G3-B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 rot="5400000">
              <a:off x="4991100" y="-1066800"/>
              <a:ext cx="381000" cy="5486400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211" name="Parallelogram 210"/>
            <p:cNvSpPr/>
            <p:nvPr/>
          </p:nvSpPr>
          <p:spPr>
            <a:xfrm>
              <a:off x="2133600" y="952500"/>
              <a:ext cx="75438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MV4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12" name="Parallelogram 211"/>
            <p:cNvSpPr/>
            <p:nvPr/>
          </p:nvSpPr>
          <p:spPr>
            <a:xfrm>
              <a:off x="3048000" y="952500"/>
              <a:ext cx="9128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MV3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13" name="Parallelogram 212"/>
            <p:cNvSpPr/>
            <p:nvPr/>
          </p:nvSpPr>
          <p:spPr>
            <a:xfrm>
              <a:off x="4114800" y="952500"/>
              <a:ext cx="1104488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MV2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14" name="Parallelogram 213"/>
            <p:cNvSpPr/>
            <p:nvPr/>
          </p:nvSpPr>
          <p:spPr>
            <a:xfrm>
              <a:off x="5410200" y="952500"/>
              <a:ext cx="133643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MV1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215" name="Parallelogram 214"/>
            <p:cNvSpPr/>
            <p:nvPr/>
          </p:nvSpPr>
          <p:spPr>
            <a:xfrm>
              <a:off x="6934200" y="952500"/>
              <a:ext cx="161708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MV0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cxnSp>
          <p:nvCxnSpPr>
            <p:cNvPr id="216" name="Straight Arrow Connector 215"/>
            <p:cNvCxnSpPr/>
            <p:nvPr/>
          </p:nvCxnSpPr>
          <p:spPr>
            <a:xfrm>
              <a:off x="1085756" y="34671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/>
            <p:nvPr/>
          </p:nvCxnSpPr>
          <p:spPr>
            <a:xfrm flipH="1">
              <a:off x="1047468" y="36195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/>
            <p:cNvCxnSpPr>
              <a:endCxn id="191" idx="5"/>
            </p:cNvCxnSpPr>
            <p:nvPr/>
          </p:nvCxnSpPr>
          <p:spPr>
            <a:xfrm flipV="1">
              <a:off x="1752600" y="2400034"/>
              <a:ext cx="571433" cy="266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Arrow Connector 218"/>
            <p:cNvCxnSpPr>
              <a:endCxn id="197" idx="5"/>
            </p:cNvCxnSpPr>
            <p:nvPr/>
          </p:nvCxnSpPr>
          <p:spPr>
            <a:xfrm flipV="1">
              <a:off x="1752600" y="3009634"/>
              <a:ext cx="495233" cy="266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/>
            <p:nvPr/>
          </p:nvCxnSpPr>
          <p:spPr>
            <a:xfrm>
              <a:off x="1752600" y="4314777"/>
              <a:ext cx="342833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Elbow Connector 220"/>
            <p:cNvCxnSpPr>
              <a:stCxn id="192" idx="1"/>
            </p:cNvCxnSpPr>
            <p:nvPr/>
          </p:nvCxnSpPr>
          <p:spPr>
            <a:xfrm rot="16200000" flipV="1">
              <a:off x="2157512" y="4281389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Arrow Connector 221"/>
            <p:cNvCxnSpPr/>
            <p:nvPr/>
          </p:nvCxnSpPr>
          <p:spPr>
            <a:xfrm flipV="1">
              <a:off x="1762078" y="3638454"/>
              <a:ext cx="409284" cy="266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/>
            <p:nvPr/>
          </p:nvCxnSpPr>
          <p:spPr>
            <a:xfrm flipV="1">
              <a:off x="3495722" y="5010087"/>
              <a:ext cx="254133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Arrow Connector 223"/>
            <p:cNvCxnSpPr/>
            <p:nvPr/>
          </p:nvCxnSpPr>
          <p:spPr>
            <a:xfrm flipV="1">
              <a:off x="3396419" y="4343392"/>
              <a:ext cx="338251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Arrow Connector 224"/>
            <p:cNvCxnSpPr/>
            <p:nvPr/>
          </p:nvCxnSpPr>
          <p:spPr>
            <a:xfrm flipV="1">
              <a:off x="3251206" y="3647940"/>
              <a:ext cx="495233" cy="182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Arrow Connector 225"/>
            <p:cNvCxnSpPr/>
            <p:nvPr/>
          </p:nvCxnSpPr>
          <p:spPr>
            <a:xfrm flipV="1">
              <a:off x="3132484" y="3009900"/>
              <a:ext cx="599232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Arrow Connector 226"/>
            <p:cNvCxnSpPr/>
            <p:nvPr/>
          </p:nvCxnSpPr>
          <p:spPr>
            <a:xfrm flipV="1">
              <a:off x="3032209" y="2400300"/>
              <a:ext cx="725071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Elbow Connector 227"/>
            <p:cNvCxnSpPr/>
            <p:nvPr/>
          </p:nvCxnSpPr>
          <p:spPr>
            <a:xfrm rot="16200000" flipV="1">
              <a:off x="2157511" y="3595589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Elbow Connector 228"/>
            <p:cNvCxnSpPr/>
            <p:nvPr/>
          </p:nvCxnSpPr>
          <p:spPr>
            <a:xfrm rot="16200000" flipV="1">
              <a:off x="2157511" y="2909790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Elbow Connector 229"/>
            <p:cNvCxnSpPr/>
            <p:nvPr/>
          </p:nvCxnSpPr>
          <p:spPr>
            <a:xfrm rot="16200000" flipV="1">
              <a:off x="2148033" y="2280318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230"/>
            <p:cNvCxnSpPr/>
            <p:nvPr/>
          </p:nvCxnSpPr>
          <p:spPr>
            <a:xfrm flipV="1">
              <a:off x="4173842" y="3238500"/>
              <a:ext cx="279546" cy="182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Arrow Connector 231"/>
            <p:cNvCxnSpPr/>
            <p:nvPr/>
          </p:nvCxnSpPr>
          <p:spPr>
            <a:xfrm flipV="1">
              <a:off x="5179110" y="3238500"/>
              <a:ext cx="450212" cy="182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Elbow Connector 232"/>
            <p:cNvCxnSpPr>
              <a:stCxn id="201" idx="1"/>
              <a:endCxn id="199" idx="2"/>
            </p:cNvCxnSpPr>
            <p:nvPr/>
          </p:nvCxnSpPr>
          <p:spPr>
            <a:xfrm rot="16200000" flipV="1">
              <a:off x="4567401" y="3614967"/>
              <a:ext cx="990067" cy="542999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/>
            <p:cNvCxnSpPr/>
            <p:nvPr/>
          </p:nvCxnSpPr>
          <p:spPr>
            <a:xfrm rot="5400000" flipV="1">
              <a:off x="4207154" y="2486361"/>
              <a:ext cx="1167735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/>
            <p:nvPr/>
          </p:nvCxnSpPr>
          <p:spPr>
            <a:xfrm rot="16200000">
              <a:off x="5566157" y="2194847"/>
              <a:ext cx="659155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235"/>
            <p:cNvCxnSpPr/>
            <p:nvPr/>
          </p:nvCxnSpPr>
          <p:spPr>
            <a:xfrm rot="5400000" flipV="1">
              <a:off x="4925256" y="5080330"/>
              <a:ext cx="797578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/>
            <p:nvPr/>
          </p:nvCxnSpPr>
          <p:spPr>
            <a:xfrm flipH="1" flipV="1">
              <a:off x="6197454" y="3238500"/>
              <a:ext cx="279546" cy="182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 rot="16200000" flipV="1">
              <a:off x="2589549" y="5317841"/>
              <a:ext cx="307501" cy="22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/>
            <p:nvPr/>
          </p:nvCxnSpPr>
          <p:spPr>
            <a:xfrm rot="16200000" flipV="1">
              <a:off x="7770939" y="5325956"/>
              <a:ext cx="307501" cy="22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Arrow Connector 239"/>
            <p:cNvCxnSpPr/>
            <p:nvPr/>
          </p:nvCxnSpPr>
          <p:spPr>
            <a:xfrm flipH="1" flipV="1">
              <a:off x="6870379" y="4991100"/>
              <a:ext cx="254133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/>
            <p:cNvCxnSpPr/>
            <p:nvPr/>
          </p:nvCxnSpPr>
          <p:spPr>
            <a:xfrm flipH="1" flipV="1">
              <a:off x="6874852" y="4362546"/>
              <a:ext cx="372076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/>
            <p:cNvCxnSpPr/>
            <p:nvPr/>
          </p:nvCxnSpPr>
          <p:spPr>
            <a:xfrm flipH="1" flipV="1">
              <a:off x="6883273" y="3686223"/>
              <a:ext cx="495233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/>
            <p:cNvCxnSpPr/>
            <p:nvPr/>
          </p:nvCxnSpPr>
          <p:spPr>
            <a:xfrm flipH="1" flipV="1">
              <a:off x="6881824" y="2990946"/>
              <a:ext cx="599232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/>
            <p:cNvCxnSpPr/>
            <p:nvPr/>
          </p:nvCxnSpPr>
          <p:spPr>
            <a:xfrm flipH="1" flipV="1">
              <a:off x="6884907" y="2390823"/>
              <a:ext cx="659155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Elbow Connector 244"/>
            <p:cNvCxnSpPr/>
            <p:nvPr/>
          </p:nvCxnSpPr>
          <p:spPr>
            <a:xfrm rot="5400000" flipH="1" flipV="1">
              <a:off x="8338218" y="4272680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Elbow Connector 245"/>
            <p:cNvCxnSpPr/>
            <p:nvPr/>
          </p:nvCxnSpPr>
          <p:spPr>
            <a:xfrm rot="5400000" flipH="1" flipV="1">
              <a:off x="8329711" y="3633497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Elbow Connector 246"/>
            <p:cNvCxnSpPr/>
            <p:nvPr/>
          </p:nvCxnSpPr>
          <p:spPr>
            <a:xfrm rot="5400000" flipH="1" flipV="1">
              <a:off x="8319857" y="2947697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Elbow Connector 247"/>
            <p:cNvCxnSpPr/>
            <p:nvPr/>
          </p:nvCxnSpPr>
          <p:spPr>
            <a:xfrm rot="5400000" flipH="1" flipV="1">
              <a:off x="8320233" y="2271758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Arrow Connector 248"/>
            <p:cNvCxnSpPr/>
            <p:nvPr/>
          </p:nvCxnSpPr>
          <p:spPr>
            <a:xfrm flipH="1" flipV="1">
              <a:off x="8297473" y="2400300"/>
              <a:ext cx="599232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/>
            <p:cNvCxnSpPr/>
            <p:nvPr/>
          </p:nvCxnSpPr>
          <p:spPr>
            <a:xfrm flipH="1" flipV="1">
              <a:off x="8371326" y="3000223"/>
              <a:ext cx="544756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Arrow Connector 250"/>
            <p:cNvCxnSpPr/>
            <p:nvPr/>
          </p:nvCxnSpPr>
          <p:spPr>
            <a:xfrm flipH="1" flipV="1">
              <a:off x="8467515" y="3695700"/>
              <a:ext cx="450212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/>
            <p:cNvCxnSpPr/>
            <p:nvPr/>
          </p:nvCxnSpPr>
          <p:spPr>
            <a:xfrm flipH="1" flipV="1">
              <a:off x="8561947" y="4381300"/>
              <a:ext cx="338251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/>
            <p:cNvCxnSpPr/>
            <p:nvPr/>
          </p:nvCxnSpPr>
          <p:spPr>
            <a:xfrm>
              <a:off x="9353644" y="35433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/>
            <p:cNvCxnSpPr/>
            <p:nvPr/>
          </p:nvCxnSpPr>
          <p:spPr>
            <a:xfrm flipH="1">
              <a:off x="9315356" y="36957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Elbow Connector 254"/>
            <p:cNvCxnSpPr>
              <a:stCxn id="211" idx="5"/>
              <a:endCxn id="210" idx="2"/>
            </p:cNvCxnSpPr>
            <p:nvPr/>
          </p:nvCxnSpPr>
          <p:spPr>
            <a:xfrm rot="10800000" flipH="1" flipV="1">
              <a:off x="2171632" y="1104634"/>
              <a:ext cx="266767" cy="571766"/>
            </a:xfrm>
            <a:prstGeom prst="bentConnector3">
              <a:avLst>
                <a:gd name="adj1" fmla="val -9995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Elbow Connector 255"/>
            <p:cNvCxnSpPr>
              <a:stCxn id="210" idx="0"/>
              <a:endCxn id="215" idx="2"/>
            </p:cNvCxnSpPr>
            <p:nvPr/>
          </p:nvCxnSpPr>
          <p:spPr>
            <a:xfrm flipV="1">
              <a:off x="7924800" y="1104634"/>
              <a:ext cx="588448" cy="571766"/>
            </a:xfrm>
            <a:prstGeom prst="bentConnector3">
              <a:avLst>
                <a:gd name="adj1" fmla="val 145311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Arrow Connector 256"/>
            <p:cNvCxnSpPr/>
            <p:nvPr/>
          </p:nvCxnSpPr>
          <p:spPr>
            <a:xfrm rot="16200000">
              <a:off x="2562088" y="135875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/>
            <p:cNvCxnSpPr/>
            <p:nvPr/>
          </p:nvCxnSpPr>
          <p:spPr>
            <a:xfrm rot="16200000">
              <a:off x="3628704" y="1362232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/>
            <p:cNvCxnSpPr/>
            <p:nvPr/>
          </p:nvCxnSpPr>
          <p:spPr>
            <a:xfrm rot="16200000">
              <a:off x="4771869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/>
            <p:cNvCxnSpPr/>
            <p:nvPr/>
          </p:nvCxnSpPr>
          <p:spPr>
            <a:xfrm rot="16200000">
              <a:off x="6162425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/>
            <p:cNvCxnSpPr/>
            <p:nvPr/>
          </p:nvCxnSpPr>
          <p:spPr>
            <a:xfrm rot="5400000" flipV="1">
              <a:off x="7362504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/>
            <p:cNvCxnSpPr/>
            <p:nvPr/>
          </p:nvCxnSpPr>
          <p:spPr>
            <a:xfrm rot="5400000" flipV="1">
              <a:off x="5705225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/>
            <p:cNvCxnSpPr/>
            <p:nvPr/>
          </p:nvCxnSpPr>
          <p:spPr>
            <a:xfrm rot="5400000" flipV="1">
              <a:off x="4314504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/>
            <p:cNvCxnSpPr/>
            <p:nvPr/>
          </p:nvCxnSpPr>
          <p:spPr>
            <a:xfrm rot="5400000" flipV="1">
              <a:off x="3171669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9" name="Group 428"/>
          <p:cNvGrpSpPr/>
          <p:nvPr/>
        </p:nvGrpSpPr>
        <p:grpSpPr>
          <a:xfrm>
            <a:off x="384180" y="958255"/>
            <a:ext cx="9953766" cy="4848369"/>
            <a:chOff x="381000" y="952500"/>
            <a:chExt cx="9953766" cy="4848369"/>
          </a:xfrm>
        </p:grpSpPr>
        <p:sp>
          <p:nvSpPr>
            <p:cNvPr id="430" name="Rectangle 429"/>
            <p:cNvSpPr/>
            <p:nvPr/>
          </p:nvSpPr>
          <p:spPr>
            <a:xfrm>
              <a:off x="1371600" y="2324099"/>
              <a:ext cx="381000" cy="2819401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431" name="Parallelogram 430"/>
            <p:cNvSpPr/>
            <p:nvPr/>
          </p:nvSpPr>
          <p:spPr>
            <a:xfrm>
              <a:off x="2286000" y="2247900"/>
              <a:ext cx="75438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G4-A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432" name="Parallelogram 431"/>
            <p:cNvSpPr/>
            <p:nvPr/>
          </p:nvSpPr>
          <p:spPr>
            <a:xfrm>
              <a:off x="1888119" y="4858571"/>
              <a:ext cx="161708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G0-A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2362200" y="5496069"/>
              <a:ext cx="5791200" cy="304800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DRAM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grpSp>
          <p:nvGrpSpPr>
            <p:cNvPr id="434" name="Group 433"/>
            <p:cNvGrpSpPr/>
            <p:nvPr/>
          </p:nvGrpSpPr>
          <p:grpSpPr>
            <a:xfrm>
              <a:off x="381000" y="3390900"/>
              <a:ext cx="685800" cy="304800"/>
              <a:chOff x="304800" y="3162833"/>
              <a:chExt cx="685800" cy="304800"/>
            </a:xfrm>
          </p:grpSpPr>
          <p:sp>
            <p:nvSpPr>
              <p:cNvPr id="507" name="Rectangle 506"/>
              <p:cNvSpPr/>
              <p:nvPr/>
            </p:nvSpPr>
            <p:spPr>
              <a:xfrm>
                <a:off x="304800" y="3162833"/>
                <a:ext cx="685800" cy="304800"/>
              </a:xfrm>
              <a:prstGeom prst="rect">
                <a:avLst/>
              </a:prstGeom>
              <a:noFill/>
              <a:ln w="38100" cmpd="sng">
                <a:solidFill>
                  <a:srgbClr val="FF800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77500" lnSpcReduction="20000"/>
              </a:bodyPr>
              <a:lstStyle/>
              <a:p>
                <a:pPr algn="ctr"/>
                <a:r>
                  <a:rPr lang="en-US" dirty="0" smtClean="0">
                    <a:solidFill>
                      <a:srgbClr val="FF8000"/>
                    </a:solidFill>
                  </a:rPr>
                  <a:t>Conv2</a:t>
                </a:r>
                <a:endParaRPr lang="en-US" dirty="0">
                  <a:solidFill>
                    <a:srgbClr val="FF8000"/>
                  </a:solidFill>
                </a:endParaRPr>
              </a:p>
            </p:txBody>
          </p:sp>
          <p:cxnSp>
            <p:nvCxnSpPr>
              <p:cNvPr id="508" name="Straight Arrow Connector 507"/>
              <p:cNvCxnSpPr/>
              <p:nvPr/>
            </p:nvCxnSpPr>
            <p:spPr>
              <a:xfrm>
                <a:off x="381000" y="3162833"/>
                <a:ext cx="0" cy="304800"/>
              </a:xfrm>
              <a:prstGeom prst="straightConnector1">
                <a:avLst/>
              </a:prstGeom>
              <a:ln w="38100" cmpd="sng">
                <a:solidFill>
                  <a:srgbClr val="FF8000"/>
                </a:solidFill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5" name="Parallelogram 434"/>
            <p:cNvSpPr/>
            <p:nvPr/>
          </p:nvSpPr>
          <p:spPr>
            <a:xfrm>
              <a:off x="2057400" y="4191192"/>
              <a:ext cx="133643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G1-A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436" name="Parallelogram 435"/>
            <p:cNvSpPr/>
            <p:nvPr/>
          </p:nvSpPr>
          <p:spPr>
            <a:xfrm>
              <a:off x="2133600" y="3505392"/>
              <a:ext cx="1104488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G2-A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437" name="Parallelogram 436"/>
            <p:cNvSpPr/>
            <p:nvPr/>
          </p:nvSpPr>
          <p:spPr>
            <a:xfrm>
              <a:off x="2209800" y="2857500"/>
              <a:ext cx="9128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G3-A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3752756" y="2324099"/>
              <a:ext cx="381000" cy="2819401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4448034" y="3086633"/>
              <a:ext cx="685800" cy="304800"/>
            </a:xfrm>
            <a:prstGeom prst="rect">
              <a:avLst/>
            </a:prstGeom>
            <a:noFill/>
            <a:ln w="38100" cmpd="sng">
              <a:solidFill>
                <a:srgbClr val="FF8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8000"/>
                  </a:solidFill>
                </a:rPr>
                <a:t>warp</a:t>
              </a:r>
              <a:endParaRPr lang="en-US" dirty="0">
                <a:solidFill>
                  <a:srgbClr val="FF8000"/>
                </a:solidFill>
              </a:endParaRPr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5638800" y="2553233"/>
              <a:ext cx="533400" cy="1371600"/>
            </a:xfrm>
            <a:prstGeom prst="rect">
              <a:avLst/>
            </a:prstGeom>
            <a:noFill/>
            <a:ln w="38100" cmpd="sng">
              <a:solidFill>
                <a:srgbClr val="FF8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1600" dirty="0" smtClean="0">
                  <a:solidFill>
                    <a:srgbClr val="FF8000"/>
                  </a:solidFill>
                </a:rPr>
                <a:t>ME</a:t>
              </a:r>
              <a:endParaRPr lang="en-US" sz="1600" dirty="0">
                <a:solidFill>
                  <a:srgbClr val="FF8000"/>
                </a:solidFill>
              </a:endParaRPr>
            </a:p>
          </p:txBody>
        </p:sp>
        <p:sp>
          <p:nvSpPr>
            <p:cNvPr id="441" name="Parallelogram 440"/>
            <p:cNvSpPr/>
            <p:nvPr/>
          </p:nvSpPr>
          <p:spPr>
            <a:xfrm>
              <a:off x="4648200" y="4381500"/>
              <a:ext cx="12954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Warp-Cache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6486478" y="2324099"/>
              <a:ext cx="381000" cy="2819401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grpSp>
          <p:nvGrpSpPr>
            <p:cNvPr id="443" name="Group 442"/>
            <p:cNvGrpSpPr/>
            <p:nvPr/>
          </p:nvGrpSpPr>
          <p:grpSpPr>
            <a:xfrm>
              <a:off x="9648966" y="3467100"/>
              <a:ext cx="685800" cy="305333"/>
              <a:chOff x="8915400" y="3162300"/>
              <a:chExt cx="685800" cy="305333"/>
            </a:xfrm>
          </p:grpSpPr>
          <p:sp>
            <p:nvSpPr>
              <p:cNvPr id="505" name="Rectangle 504"/>
              <p:cNvSpPr/>
              <p:nvPr/>
            </p:nvSpPr>
            <p:spPr>
              <a:xfrm>
                <a:off x="8915400" y="3162833"/>
                <a:ext cx="685800" cy="304800"/>
              </a:xfrm>
              <a:prstGeom prst="rect">
                <a:avLst/>
              </a:prstGeom>
              <a:noFill/>
              <a:ln w="38100" cmpd="sng">
                <a:solidFill>
                  <a:srgbClr val="FF800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77500" lnSpcReduction="20000"/>
              </a:bodyPr>
              <a:lstStyle/>
              <a:p>
                <a:pPr algn="ctr"/>
                <a:r>
                  <a:rPr lang="en-US" dirty="0" smtClean="0">
                    <a:solidFill>
                      <a:srgbClr val="FF8000"/>
                    </a:solidFill>
                  </a:rPr>
                  <a:t>Conv2</a:t>
                </a:r>
                <a:endParaRPr lang="en-US" dirty="0">
                  <a:solidFill>
                    <a:srgbClr val="FF8000"/>
                  </a:solidFill>
                </a:endParaRPr>
              </a:p>
            </p:txBody>
          </p:sp>
          <p:cxnSp>
            <p:nvCxnSpPr>
              <p:cNvPr id="506" name="Straight Arrow Connector 505"/>
              <p:cNvCxnSpPr/>
              <p:nvPr/>
            </p:nvCxnSpPr>
            <p:spPr>
              <a:xfrm>
                <a:off x="8991600" y="3162300"/>
                <a:ext cx="0" cy="304800"/>
              </a:xfrm>
              <a:prstGeom prst="straightConnector1">
                <a:avLst/>
              </a:prstGeom>
              <a:ln w="38100" cmpd="sng">
                <a:solidFill>
                  <a:srgbClr val="FF8000"/>
                </a:solidFill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4" name="Rectangle 443"/>
            <p:cNvSpPr/>
            <p:nvPr/>
          </p:nvSpPr>
          <p:spPr>
            <a:xfrm>
              <a:off x="8934732" y="2324099"/>
              <a:ext cx="381000" cy="2819401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445" name="Parallelogram 444"/>
            <p:cNvSpPr/>
            <p:nvPr/>
          </p:nvSpPr>
          <p:spPr>
            <a:xfrm>
              <a:off x="7551420" y="2247900"/>
              <a:ext cx="75438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G4-B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446" name="Parallelogram 445"/>
            <p:cNvSpPr/>
            <p:nvPr/>
          </p:nvSpPr>
          <p:spPr>
            <a:xfrm>
              <a:off x="7096078" y="4867515"/>
              <a:ext cx="161708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G0-B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447" name="Parallelogram 446"/>
            <p:cNvSpPr/>
            <p:nvPr/>
          </p:nvSpPr>
          <p:spPr>
            <a:xfrm>
              <a:off x="7239000" y="4229100"/>
              <a:ext cx="133643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G1-B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448" name="Parallelogram 447"/>
            <p:cNvSpPr/>
            <p:nvPr/>
          </p:nvSpPr>
          <p:spPr>
            <a:xfrm>
              <a:off x="7353712" y="3543300"/>
              <a:ext cx="1104488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G2-B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449" name="Parallelogram 448"/>
            <p:cNvSpPr/>
            <p:nvPr/>
          </p:nvSpPr>
          <p:spPr>
            <a:xfrm>
              <a:off x="7469200" y="2857500"/>
              <a:ext cx="9128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G3-B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450" name="Rectangle 449"/>
            <p:cNvSpPr/>
            <p:nvPr/>
          </p:nvSpPr>
          <p:spPr>
            <a:xfrm rot="5400000">
              <a:off x="4991100" y="-1066800"/>
              <a:ext cx="381000" cy="5486400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451" name="Parallelogram 450"/>
            <p:cNvSpPr/>
            <p:nvPr/>
          </p:nvSpPr>
          <p:spPr>
            <a:xfrm>
              <a:off x="2133600" y="952500"/>
              <a:ext cx="75438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MV4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452" name="Parallelogram 451"/>
            <p:cNvSpPr/>
            <p:nvPr/>
          </p:nvSpPr>
          <p:spPr>
            <a:xfrm>
              <a:off x="3048000" y="952500"/>
              <a:ext cx="9128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MV3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453" name="Parallelogram 452"/>
            <p:cNvSpPr/>
            <p:nvPr/>
          </p:nvSpPr>
          <p:spPr>
            <a:xfrm>
              <a:off x="4114800" y="952500"/>
              <a:ext cx="1104488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MV2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454" name="Parallelogram 453"/>
            <p:cNvSpPr/>
            <p:nvPr/>
          </p:nvSpPr>
          <p:spPr>
            <a:xfrm>
              <a:off x="5410200" y="952500"/>
              <a:ext cx="133643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MV1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455" name="Parallelogram 454"/>
            <p:cNvSpPr/>
            <p:nvPr/>
          </p:nvSpPr>
          <p:spPr>
            <a:xfrm>
              <a:off x="6934200" y="952500"/>
              <a:ext cx="161708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MV0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cxnSp>
          <p:nvCxnSpPr>
            <p:cNvPr id="456" name="Straight Arrow Connector 455"/>
            <p:cNvCxnSpPr/>
            <p:nvPr/>
          </p:nvCxnSpPr>
          <p:spPr>
            <a:xfrm>
              <a:off x="1085756" y="34671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Arrow Connector 456"/>
            <p:cNvCxnSpPr/>
            <p:nvPr/>
          </p:nvCxnSpPr>
          <p:spPr>
            <a:xfrm flipH="1">
              <a:off x="1047468" y="36195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Arrow Connector 457"/>
            <p:cNvCxnSpPr>
              <a:endCxn id="431" idx="5"/>
            </p:cNvCxnSpPr>
            <p:nvPr/>
          </p:nvCxnSpPr>
          <p:spPr>
            <a:xfrm flipV="1">
              <a:off x="1752600" y="2400034"/>
              <a:ext cx="571433" cy="266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Arrow Connector 458"/>
            <p:cNvCxnSpPr>
              <a:endCxn id="437" idx="5"/>
            </p:cNvCxnSpPr>
            <p:nvPr/>
          </p:nvCxnSpPr>
          <p:spPr>
            <a:xfrm flipV="1">
              <a:off x="1752600" y="3009634"/>
              <a:ext cx="495233" cy="266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Arrow Connector 459"/>
            <p:cNvCxnSpPr/>
            <p:nvPr/>
          </p:nvCxnSpPr>
          <p:spPr>
            <a:xfrm>
              <a:off x="1752600" y="4314777"/>
              <a:ext cx="342833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Elbow Connector 460"/>
            <p:cNvCxnSpPr>
              <a:stCxn id="432" idx="1"/>
            </p:cNvCxnSpPr>
            <p:nvPr/>
          </p:nvCxnSpPr>
          <p:spPr>
            <a:xfrm rot="16200000" flipV="1">
              <a:off x="2157512" y="4281389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Arrow Connector 461"/>
            <p:cNvCxnSpPr/>
            <p:nvPr/>
          </p:nvCxnSpPr>
          <p:spPr>
            <a:xfrm flipV="1">
              <a:off x="1762078" y="3638454"/>
              <a:ext cx="409284" cy="266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Arrow Connector 462"/>
            <p:cNvCxnSpPr/>
            <p:nvPr/>
          </p:nvCxnSpPr>
          <p:spPr>
            <a:xfrm flipV="1">
              <a:off x="3495722" y="5010087"/>
              <a:ext cx="254133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Arrow Connector 463"/>
            <p:cNvCxnSpPr/>
            <p:nvPr/>
          </p:nvCxnSpPr>
          <p:spPr>
            <a:xfrm flipV="1">
              <a:off x="3396419" y="4343392"/>
              <a:ext cx="338251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Arrow Connector 464"/>
            <p:cNvCxnSpPr/>
            <p:nvPr/>
          </p:nvCxnSpPr>
          <p:spPr>
            <a:xfrm flipV="1">
              <a:off x="3251206" y="3647940"/>
              <a:ext cx="495233" cy="182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Arrow Connector 465"/>
            <p:cNvCxnSpPr/>
            <p:nvPr/>
          </p:nvCxnSpPr>
          <p:spPr>
            <a:xfrm flipV="1">
              <a:off x="3132484" y="3009900"/>
              <a:ext cx="599232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Arrow Connector 466"/>
            <p:cNvCxnSpPr/>
            <p:nvPr/>
          </p:nvCxnSpPr>
          <p:spPr>
            <a:xfrm flipV="1">
              <a:off x="3032209" y="2400300"/>
              <a:ext cx="725071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Elbow Connector 467"/>
            <p:cNvCxnSpPr/>
            <p:nvPr/>
          </p:nvCxnSpPr>
          <p:spPr>
            <a:xfrm rot="16200000" flipV="1">
              <a:off x="2157511" y="3595589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Elbow Connector 468"/>
            <p:cNvCxnSpPr/>
            <p:nvPr/>
          </p:nvCxnSpPr>
          <p:spPr>
            <a:xfrm rot="16200000" flipV="1">
              <a:off x="2157511" y="2909790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Elbow Connector 469"/>
            <p:cNvCxnSpPr/>
            <p:nvPr/>
          </p:nvCxnSpPr>
          <p:spPr>
            <a:xfrm rot="16200000" flipV="1">
              <a:off x="2148033" y="2280318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Arrow Connector 470"/>
            <p:cNvCxnSpPr/>
            <p:nvPr/>
          </p:nvCxnSpPr>
          <p:spPr>
            <a:xfrm flipV="1">
              <a:off x="4173842" y="3238500"/>
              <a:ext cx="279546" cy="182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Arrow Connector 471"/>
            <p:cNvCxnSpPr/>
            <p:nvPr/>
          </p:nvCxnSpPr>
          <p:spPr>
            <a:xfrm flipV="1">
              <a:off x="5179110" y="3238500"/>
              <a:ext cx="450212" cy="182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Elbow Connector 472"/>
            <p:cNvCxnSpPr>
              <a:stCxn id="441" idx="1"/>
              <a:endCxn id="439" idx="2"/>
            </p:cNvCxnSpPr>
            <p:nvPr/>
          </p:nvCxnSpPr>
          <p:spPr>
            <a:xfrm rot="16200000" flipV="1">
              <a:off x="4567401" y="3614967"/>
              <a:ext cx="990067" cy="542999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Arrow Connector 473"/>
            <p:cNvCxnSpPr/>
            <p:nvPr/>
          </p:nvCxnSpPr>
          <p:spPr>
            <a:xfrm rot="5400000" flipV="1">
              <a:off x="4207154" y="2486361"/>
              <a:ext cx="1167735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Arrow Connector 474"/>
            <p:cNvCxnSpPr/>
            <p:nvPr/>
          </p:nvCxnSpPr>
          <p:spPr>
            <a:xfrm rot="16200000">
              <a:off x="5566157" y="2194847"/>
              <a:ext cx="659155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Arrow Connector 475"/>
            <p:cNvCxnSpPr/>
            <p:nvPr/>
          </p:nvCxnSpPr>
          <p:spPr>
            <a:xfrm rot="5400000" flipV="1">
              <a:off x="4925256" y="5080330"/>
              <a:ext cx="797578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Arrow Connector 476"/>
            <p:cNvCxnSpPr/>
            <p:nvPr/>
          </p:nvCxnSpPr>
          <p:spPr>
            <a:xfrm flipH="1" flipV="1">
              <a:off x="6197454" y="3238500"/>
              <a:ext cx="279546" cy="182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Arrow Connector 477"/>
            <p:cNvCxnSpPr/>
            <p:nvPr/>
          </p:nvCxnSpPr>
          <p:spPr>
            <a:xfrm rot="16200000" flipV="1">
              <a:off x="2589549" y="5317841"/>
              <a:ext cx="307501" cy="22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Arrow Connector 478"/>
            <p:cNvCxnSpPr/>
            <p:nvPr/>
          </p:nvCxnSpPr>
          <p:spPr>
            <a:xfrm rot="16200000" flipV="1">
              <a:off x="7770939" y="5325956"/>
              <a:ext cx="307501" cy="22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Arrow Connector 479"/>
            <p:cNvCxnSpPr/>
            <p:nvPr/>
          </p:nvCxnSpPr>
          <p:spPr>
            <a:xfrm flipH="1" flipV="1">
              <a:off x="6870379" y="4991100"/>
              <a:ext cx="254133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 flipH="1" flipV="1">
              <a:off x="6874852" y="4362546"/>
              <a:ext cx="372076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 flipH="1" flipV="1">
              <a:off x="6883273" y="3686223"/>
              <a:ext cx="495233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 flipH="1" flipV="1">
              <a:off x="6881824" y="2990946"/>
              <a:ext cx="599232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 flipH="1" flipV="1">
              <a:off x="6884907" y="2390823"/>
              <a:ext cx="659155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Elbow Connector 484"/>
            <p:cNvCxnSpPr/>
            <p:nvPr/>
          </p:nvCxnSpPr>
          <p:spPr>
            <a:xfrm rot="5400000" flipH="1" flipV="1">
              <a:off x="8338218" y="4272680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Elbow Connector 485"/>
            <p:cNvCxnSpPr/>
            <p:nvPr/>
          </p:nvCxnSpPr>
          <p:spPr>
            <a:xfrm rot="5400000" flipH="1" flipV="1">
              <a:off x="8329711" y="3633497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Elbow Connector 486"/>
            <p:cNvCxnSpPr/>
            <p:nvPr/>
          </p:nvCxnSpPr>
          <p:spPr>
            <a:xfrm rot="5400000" flipH="1" flipV="1">
              <a:off x="8319857" y="2947697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Elbow Connector 487"/>
            <p:cNvCxnSpPr/>
            <p:nvPr/>
          </p:nvCxnSpPr>
          <p:spPr>
            <a:xfrm rot="5400000" flipH="1" flipV="1">
              <a:off x="8320233" y="2271758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Arrow Connector 488"/>
            <p:cNvCxnSpPr/>
            <p:nvPr/>
          </p:nvCxnSpPr>
          <p:spPr>
            <a:xfrm flipH="1" flipV="1">
              <a:off x="8297473" y="2400300"/>
              <a:ext cx="599232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Arrow Connector 489"/>
            <p:cNvCxnSpPr/>
            <p:nvPr/>
          </p:nvCxnSpPr>
          <p:spPr>
            <a:xfrm flipH="1" flipV="1">
              <a:off x="8371326" y="3000223"/>
              <a:ext cx="544756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Arrow Connector 490"/>
            <p:cNvCxnSpPr/>
            <p:nvPr/>
          </p:nvCxnSpPr>
          <p:spPr>
            <a:xfrm flipH="1" flipV="1">
              <a:off x="8467515" y="3695700"/>
              <a:ext cx="450212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Arrow Connector 491"/>
            <p:cNvCxnSpPr/>
            <p:nvPr/>
          </p:nvCxnSpPr>
          <p:spPr>
            <a:xfrm flipH="1" flipV="1">
              <a:off x="8561947" y="4381300"/>
              <a:ext cx="338251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Arrow Connector 492"/>
            <p:cNvCxnSpPr/>
            <p:nvPr/>
          </p:nvCxnSpPr>
          <p:spPr>
            <a:xfrm>
              <a:off x="9353644" y="35433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Arrow Connector 493"/>
            <p:cNvCxnSpPr/>
            <p:nvPr/>
          </p:nvCxnSpPr>
          <p:spPr>
            <a:xfrm flipH="1">
              <a:off x="9315356" y="36957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Elbow Connector 494"/>
            <p:cNvCxnSpPr>
              <a:stCxn id="451" idx="5"/>
              <a:endCxn id="450" idx="2"/>
            </p:cNvCxnSpPr>
            <p:nvPr/>
          </p:nvCxnSpPr>
          <p:spPr>
            <a:xfrm rot="10800000" flipH="1" flipV="1">
              <a:off x="2171632" y="1104634"/>
              <a:ext cx="266767" cy="571766"/>
            </a:xfrm>
            <a:prstGeom prst="bentConnector3">
              <a:avLst>
                <a:gd name="adj1" fmla="val -9995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Elbow Connector 495"/>
            <p:cNvCxnSpPr>
              <a:stCxn id="450" idx="0"/>
              <a:endCxn id="455" idx="2"/>
            </p:cNvCxnSpPr>
            <p:nvPr/>
          </p:nvCxnSpPr>
          <p:spPr>
            <a:xfrm flipV="1">
              <a:off x="7924800" y="1104634"/>
              <a:ext cx="588448" cy="571766"/>
            </a:xfrm>
            <a:prstGeom prst="bentConnector3">
              <a:avLst>
                <a:gd name="adj1" fmla="val 145311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Arrow Connector 496"/>
            <p:cNvCxnSpPr/>
            <p:nvPr/>
          </p:nvCxnSpPr>
          <p:spPr>
            <a:xfrm rot="16200000">
              <a:off x="2562088" y="135875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Straight Arrow Connector 497"/>
            <p:cNvCxnSpPr/>
            <p:nvPr/>
          </p:nvCxnSpPr>
          <p:spPr>
            <a:xfrm rot="16200000">
              <a:off x="3628704" y="1362232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Arrow Connector 498"/>
            <p:cNvCxnSpPr/>
            <p:nvPr/>
          </p:nvCxnSpPr>
          <p:spPr>
            <a:xfrm rot="16200000">
              <a:off x="4771869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Arrow Connector 499"/>
            <p:cNvCxnSpPr/>
            <p:nvPr/>
          </p:nvCxnSpPr>
          <p:spPr>
            <a:xfrm rot="16200000">
              <a:off x="6162425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Arrow Connector 500"/>
            <p:cNvCxnSpPr/>
            <p:nvPr/>
          </p:nvCxnSpPr>
          <p:spPr>
            <a:xfrm rot="5400000" flipV="1">
              <a:off x="7362504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Arrow Connector 501"/>
            <p:cNvCxnSpPr/>
            <p:nvPr/>
          </p:nvCxnSpPr>
          <p:spPr>
            <a:xfrm rot="5400000" flipV="1">
              <a:off x="5705225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Arrow Connector 502"/>
            <p:cNvCxnSpPr/>
            <p:nvPr/>
          </p:nvCxnSpPr>
          <p:spPr>
            <a:xfrm rot="5400000" flipV="1">
              <a:off x="4314504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Arrow Connector 503"/>
            <p:cNvCxnSpPr/>
            <p:nvPr/>
          </p:nvCxnSpPr>
          <p:spPr>
            <a:xfrm rot="5400000" flipV="1">
              <a:off x="3171669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9" name="Group 348"/>
          <p:cNvGrpSpPr/>
          <p:nvPr/>
        </p:nvGrpSpPr>
        <p:grpSpPr>
          <a:xfrm>
            <a:off x="386754" y="952500"/>
            <a:ext cx="9953766" cy="4848369"/>
            <a:chOff x="381000" y="952500"/>
            <a:chExt cx="9953766" cy="4848369"/>
          </a:xfrm>
        </p:grpSpPr>
        <p:sp>
          <p:nvSpPr>
            <p:cNvPr id="350" name="Rectangle 349"/>
            <p:cNvSpPr/>
            <p:nvPr/>
          </p:nvSpPr>
          <p:spPr>
            <a:xfrm>
              <a:off x="1371600" y="2324099"/>
              <a:ext cx="381000" cy="2819401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351" name="Parallelogram 350"/>
            <p:cNvSpPr/>
            <p:nvPr/>
          </p:nvSpPr>
          <p:spPr>
            <a:xfrm>
              <a:off x="2286000" y="2247900"/>
              <a:ext cx="75438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G4-A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52" name="Parallelogram 351"/>
            <p:cNvSpPr/>
            <p:nvPr/>
          </p:nvSpPr>
          <p:spPr>
            <a:xfrm>
              <a:off x="1888119" y="4858571"/>
              <a:ext cx="161708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G0-A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2362200" y="5496069"/>
              <a:ext cx="5791200" cy="304800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DRAM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grpSp>
          <p:nvGrpSpPr>
            <p:cNvPr id="354" name="Group 353"/>
            <p:cNvGrpSpPr/>
            <p:nvPr/>
          </p:nvGrpSpPr>
          <p:grpSpPr>
            <a:xfrm>
              <a:off x="381000" y="3390900"/>
              <a:ext cx="685800" cy="304800"/>
              <a:chOff x="304800" y="3162833"/>
              <a:chExt cx="685800" cy="304800"/>
            </a:xfrm>
          </p:grpSpPr>
          <p:sp>
            <p:nvSpPr>
              <p:cNvPr id="427" name="Rectangle 426"/>
              <p:cNvSpPr/>
              <p:nvPr/>
            </p:nvSpPr>
            <p:spPr>
              <a:xfrm>
                <a:off x="304800" y="3162833"/>
                <a:ext cx="685800" cy="304800"/>
              </a:xfrm>
              <a:prstGeom prst="rect">
                <a:avLst/>
              </a:prstGeom>
              <a:noFill/>
              <a:ln w="38100" cmpd="sng">
                <a:solidFill>
                  <a:srgbClr val="FF800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77500" lnSpcReduction="20000"/>
              </a:bodyPr>
              <a:lstStyle/>
              <a:p>
                <a:pPr algn="ctr"/>
                <a:r>
                  <a:rPr lang="en-US" dirty="0" smtClean="0">
                    <a:solidFill>
                      <a:srgbClr val="FF8000"/>
                    </a:solidFill>
                  </a:rPr>
                  <a:t>Conv2</a:t>
                </a:r>
                <a:endParaRPr lang="en-US" dirty="0">
                  <a:solidFill>
                    <a:srgbClr val="FF8000"/>
                  </a:solidFill>
                </a:endParaRPr>
              </a:p>
            </p:txBody>
          </p:sp>
          <p:cxnSp>
            <p:nvCxnSpPr>
              <p:cNvPr id="428" name="Straight Arrow Connector 427"/>
              <p:cNvCxnSpPr/>
              <p:nvPr/>
            </p:nvCxnSpPr>
            <p:spPr>
              <a:xfrm>
                <a:off x="381000" y="3162833"/>
                <a:ext cx="0" cy="304800"/>
              </a:xfrm>
              <a:prstGeom prst="straightConnector1">
                <a:avLst/>
              </a:prstGeom>
              <a:ln w="38100" cmpd="sng">
                <a:solidFill>
                  <a:srgbClr val="FF8000"/>
                </a:solidFill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5" name="Parallelogram 354"/>
            <p:cNvSpPr/>
            <p:nvPr/>
          </p:nvSpPr>
          <p:spPr>
            <a:xfrm>
              <a:off x="2057400" y="4191192"/>
              <a:ext cx="133643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G1-A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56" name="Parallelogram 355"/>
            <p:cNvSpPr/>
            <p:nvPr/>
          </p:nvSpPr>
          <p:spPr>
            <a:xfrm>
              <a:off x="2133600" y="3505392"/>
              <a:ext cx="1104488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G2-A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57" name="Parallelogram 356"/>
            <p:cNvSpPr/>
            <p:nvPr/>
          </p:nvSpPr>
          <p:spPr>
            <a:xfrm>
              <a:off x="2209800" y="2857500"/>
              <a:ext cx="9128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G3-A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3752756" y="2324099"/>
              <a:ext cx="381000" cy="2819401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4448034" y="3086633"/>
              <a:ext cx="685800" cy="304800"/>
            </a:xfrm>
            <a:prstGeom prst="rect">
              <a:avLst/>
            </a:prstGeom>
            <a:noFill/>
            <a:ln w="38100" cmpd="sng">
              <a:solidFill>
                <a:srgbClr val="FF8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8000"/>
                  </a:solidFill>
                </a:rPr>
                <a:t>warp</a:t>
              </a:r>
              <a:endParaRPr lang="en-US" dirty="0">
                <a:solidFill>
                  <a:srgbClr val="FF8000"/>
                </a:solidFill>
              </a:endParaRPr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5638800" y="2553233"/>
              <a:ext cx="533400" cy="1371600"/>
            </a:xfrm>
            <a:prstGeom prst="rect">
              <a:avLst/>
            </a:prstGeom>
            <a:noFill/>
            <a:ln w="38100" cmpd="sng">
              <a:solidFill>
                <a:srgbClr val="FF8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1600" dirty="0" smtClean="0">
                  <a:solidFill>
                    <a:srgbClr val="FF8000"/>
                  </a:solidFill>
                </a:rPr>
                <a:t>ME</a:t>
              </a:r>
              <a:endParaRPr lang="en-US" sz="1600" dirty="0">
                <a:solidFill>
                  <a:srgbClr val="FF8000"/>
                </a:solidFill>
              </a:endParaRPr>
            </a:p>
          </p:txBody>
        </p:sp>
        <p:sp>
          <p:nvSpPr>
            <p:cNvPr id="361" name="Parallelogram 360"/>
            <p:cNvSpPr/>
            <p:nvPr/>
          </p:nvSpPr>
          <p:spPr>
            <a:xfrm>
              <a:off x="4648200" y="4381500"/>
              <a:ext cx="12954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Warp-Cache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6486478" y="2324099"/>
              <a:ext cx="381000" cy="2819401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grpSp>
          <p:nvGrpSpPr>
            <p:cNvPr id="363" name="Group 362"/>
            <p:cNvGrpSpPr/>
            <p:nvPr/>
          </p:nvGrpSpPr>
          <p:grpSpPr>
            <a:xfrm>
              <a:off x="9648966" y="3467100"/>
              <a:ext cx="685800" cy="305333"/>
              <a:chOff x="8915400" y="3162300"/>
              <a:chExt cx="685800" cy="305333"/>
            </a:xfrm>
          </p:grpSpPr>
          <p:sp>
            <p:nvSpPr>
              <p:cNvPr id="425" name="Rectangle 424"/>
              <p:cNvSpPr/>
              <p:nvPr/>
            </p:nvSpPr>
            <p:spPr>
              <a:xfrm>
                <a:off x="8915400" y="3162833"/>
                <a:ext cx="685800" cy="304800"/>
              </a:xfrm>
              <a:prstGeom prst="rect">
                <a:avLst/>
              </a:prstGeom>
              <a:noFill/>
              <a:ln w="38100" cmpd="sng">
                <a:solidFill>
                  <a:srgbClr val="FF800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77500" lnSpcReduction="20000"/>
              </a:bodyPr>
              <a:lstStyle/>
              <a:p>
                <a:pPr algn="ctr"/>
                <a:r>
                  <a:rPr lang="en-US" dirty="0" smtClean="0">
                    <a:solidFill>
                      <a:srgbClr val="FF8000"/>
                    </a:solidFill>
                  </a:rPr>
                  <a:t>Conv2</a:t>
                </a:r>
                <a:endParaRPr lang="en-US" dirty="0">
                  <a:solidFill>
                    <a:srgbClr val="FF8000"/>
                  </a:solidFill>
                </a:endParaRPr>
              </a:p>
            </p:txBody>
          </p:sp>
          <p:cxnSp>
            <p:nvCxnSpPr>
              <p:cNvPr id="426" name="Straight Arrow Connector 425"/>
              <p:cNvCxnSpPr/>
              <p:nvPr/>
            </p:nvCxnSpPr>
            <p:spPr>
              <a:xfrm>
                <a:off x="8991600" y="3162300"/>
                <a:ext cx="0" cy="304800"/>
              </a:xfrm>
              <a:prstGeom prst="straightConnector1">
                <a:avLst/>
              </a:prstGeom>
              <a:ln w="38100" cmpd="sng">
                <a:solidFill>
                  <a:srgbClr val="FF8000"/>
                </a:solidFill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4" name="Rectangle 363"/>
            <p:cNvSpPr/>
            <p:nvPr/>
          </p:nvSpPr>
          <p:spPr>
            <a:xfrm>
              <a:off x="8934732" y="2324099"/>
              <a:ext cx="381000" cy="2819401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365" name="Parallelogram 364"/>
            <p:cNvSpPr/>
            <p:nvPr/>
          </p:nvSpPr>
          <p:spPr>
            <a:xfrm>
              <a:off x="7551420" y="2247900"/>
              <a:ext cx="75438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G4-B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66" name="Parallelogram 365"/>
            <p:cNvSpPr/>
            <p:nvPr/>
          </p:nvSpPr>
          <p:spPr>
            <a:xfrm>
              <a:off x="7096078" y="4867515"/>
              <a:ext cx="161708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G0-B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67" name="Parallelogram 366"/>
            <p:cNvSpPr/>
            <p:nvPr/>
          </p:nvSpPr>
          <p:spPr>
            <a:xfrm>
              <a:off x="7239000" y="4229100"/>
              <a:ext cx="133643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G1-B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68" name="Parallelogram 367"/>
            <p:cNvSpPr/>
            <p:nvPr/>
          </p:nvSpPr>
          <p:spPr>
            <a:xfrm>
              <a:off x="7353712" y="3543300"/>
              <a:ext cx="1104488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G2-B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69" name="Parallelogram 368"/>
            <p:cNvSpPr/>
            <p:nvPr/>
          </p:nvSpPr>
          <p:spPr>
            <a:xfrm>
              <a:off x="7469200" y="2857500"/>
              <a:ext cx="9128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G3-B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70" name="Rectangle 369"/>
            <p:cNvSpPr/>
            <p:nvPr/>
          </p:nvSpPr>
          <p:spPr>
            <a:xfrm rot="5400000">
              <a:off x="4991100" y="-1066800"/>
              <a:ext cx="381000" cy="5486400"/>
            </a:xfrm>
            <a:prstGeom prst="rect">
              <a:avLst/>
            </a:prstGeom>
            <a:noFill/>
            <a:ln w="38100" cmpd="sng">
              <a:solidFill>
                <a:srgbClr val="B9E700"/>
              </a:solidFill>
            </a:ln>
            <a:effectLst>
              <a:glow rad="101600">
                <a:srgbClr val="B9E7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rmAutofit fontScale="85000" lnSpcReduction="20000"/>
            </a:bodyPr>
            <a:lstStyle/>
            <a:p>
              <a:pPr algn="ctr"/>
              <a:r>
                <a:rPr lang="en-US" dirty="0" smtClean="0">
                  <a:solidFill>
                    <a:srgbClr val="B9E700"/>
                  </a:solidFill>
                </a:rPr>
                <a:t>Timing Mux</a:t>
              </a:r>
              <a:endParaRPr lang="en-US" dirty="0">
                <a:solidFill>
                  <a:srgbClr val="B9E700"/>
                </a:solidFill>
              </a:endParaRPr>
            </a:p>
          </p:txBody>
        </p:sp>
        <p:sp>
          <p:nvSpPr>
            <p:cNvPr id="371" name="Parallelogram 370"/>
            <p:cNvSpPr/>
            <p:nvPr/>
          </p:nvSpPr>
          <p:spPr>
            <a:xfrm>
              <a:off x="2133600" y="952500"/>
              <a:ext cx="75438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MV4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72" name="Parallelogram 371"/>
            <p:cNvSpPr/>
            <p:nvPr/>
          </p:nvSpPr>
          <p:spPr>
            <a:xfrm>
              <a:off x="3048000" y="952500"/>
              <a:ext cx="912800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MV3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73" name="Parallelogram 372"/>
            <p:cNvSpPr/>
            <p:nvPr/>
          </p:nvSpPr>
          <p:spPr>
            <a:xfrm>
              <a:off x="4114800" y="952500"/>
              <a:ext cx="1104488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MV2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74" name="Parallelogram 373"/>
            <p:cNvSpPr/>
            <p:nvPr/>
          </p:nvSpPr>
          <p:spPr>
            <a:xfrm>
              <a:off x="5410200" y="952500"/>
              <a:ext cx="133643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MV1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sp>
          <p:nvSpPr>
            <p:cNvPr id="375" name="Parallelogram 374"/>
            <p:cNvSpPr/>
            <p:nvPr/>
          </p:nvSpPr>
          <p:spPr>
            <a:xfrm>
              <a:off x="6934200" y="952500"/>
              <a:ext cx="1617081" cy="304267"/>
            </a:xfrm>
            <a:prstGeom prst="parallelogram">
              <a:avLst/>
            </a:prstGeom>
            <a:noFill/>
            <a:ln w="38100" cmpd="sng">
              <a:solidFill>
                <a:srgbClr val="FF6666"/>
              </a:solidFill>
            </a:ln>
            <a:effectLst>
              <a:glow rad="101600">
                <a:srgbClr val="FF6666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6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FF6666"/>
                  </a:solidFill>
                </a:rPr>
                <a:t>MV0</a:t>
              </a:r>
              <a:endParaRPr lang="en-US" dirty="0">
                <a:solidFill>
                  <a:srgbClr val="FF6666"/>
                </a:solidFill>
              </a:endParaRPr>
            </a:p>
          </p:txBody>
        </p:sp>
        <p:cxnSp>
          <p:nvCxnSpPr>
            <p:cNvPr id="376" name="Straight Arrow Connector 375"/>
            <p:cNvCxnSpPr/>
            <p:nvPr/>
          </p:nvCxnSpPr>
          <p:spPr>
            <a:xfrm>
              <a:off x="1085756" y="34671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Arrow Connector 376"/>
            <p:cNvCxnSpPr/>
            <p:nvPr/>
          </p:nvCxnSpPr>
          <p:spPr>
            <a:xfrm flipH="1">
              <a:off x="1047468" y="36195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Arrow Connector 377"/>
            <p:cNvCxnSpPr>
              <a:endCxn id="351" idx="5"/>
            </p:cNvCxnSpPr>
            <p:nvPr/>
          </p:nvCxnSpPr>
          <p:spPr>
            <a:xfrm flipV="1">
              <a:off x="1752600" y="2400034"/>
              <a:ext cx="571433" cy="266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Arrow Connector 378"/>
            <p:cNvCxnSpPr>
              <a:endCxn id="357" idx="5"/>
            </p:cNvCxnSpPr>
            <p:nvPr/>
          </p:nvCxnSpPr>
          <p:spPr>
            <a:xfrm flipV="1">
              <a:off x="1752600" y="3009634"/>
              <a:ext cx="495233" cy="266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Arrow Connector 379"/>
            <p:cNvCxnSpPr/>
            <p:nvPr/>
          </p:nvCxnSpPr>
          <p:spPr>
            <a:xfrm>
              <a:off x="1752600" y="4314777"/>
              <a:ext cx="342833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Elbow Connector 380"/>
            <p:cNvCxnSpPr>
              <a:stCxn id="352" idx="1"/>
            </p:cNvCxnSpPr>
            <p:nvPr/>
          </p:nvCxnSpPr>
          <p:spPr>
            <a:xfrm rot="16200000" flipV="1">
              <a:off x="2157512" y="4281389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Arrow Connector 381"/>
            <p:cNvCxnSpPr/>
            <p:nvPr/>
          </p:nvCxnSpPr>
          <p:spPr>
            <a:xfrm flipV="1">
              <a:off x="1762078" y="3638454"/>
              <a:ext cx="409284" cy="266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Arrow Connector 382"/>
            <p:cNvCxnSpPr/>
            <p:nvPr/>
          </p:nvCxnSpPr>
          <p:spPr>
            <a:xfrm flipV="1">
              <a:off x="3495722" y="5010087"/>
              <a:ext cx="254133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Arrow Connector 383"/>
            <p:cNvCxnSpPr/>
            <p:nvPr/>
          </p:nvCxnSpPr>
          <p:spPr>
            <a:xfrm flipV="1">
              <a:off x="3396419" y="4343392"/>
              <a:ext cx="338251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Arrow Connector 384"/>
            <p:cNvCxnSpPr/>
            <p:nvPr/>
          </p:nvCxnSpPr>
          <p:spPr>
            <a:xfrm flipV="1">
              <a:off x="3251206" y="3647940"/>
              <a:ext cx="495233" cy="182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Arrow Connector 385"/>
            <p:cNvCxnSpPr/>
            <p:nvPr/>
          </p:nvCxnSpPr>
          <p:spPr>
            <a:xfrm flipV="1">
              <a:off x="3132484" y="3009900"/>
              <a:ext cx="599232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Arrow Connector 386"/>
            <p:cNvCxnSpPr/>
            <p:nvPr/>
          </p:nvCxnSpPr>
          <p:spPr>
            <a:xfrm flipV="1">
              <a:off x="3032209" y="2400300"/>
              <a:ext cx="725071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Elbow Connector 387"/>
            <p:cNvCxnSpPr/>
            <p:nvPr/>
          </p:nvCxnSpPr>
          <p:spPr>
            <a:xfrm rot="16200000" flipV="1">
              <a:off x="2157511" y="3595589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Elbow Connector 388"/>
            <p:cNvCxnSpPr/>
            <p:nvPr/>
          </p:nvCxnSpPr>
          <p:spPr>
            <a:xfrm rot="16200000" flipV="1">
              <a:off x="2157511" y="2909790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Elbow Connector 389"/>
            <p:cNvCxnSpPr/>
            <p:nvPr/>
          </p:nvCxnSpPr>
          <p:spPr>
            <a:xfrm rot="16200000" flipV="1">
              <a:off x="2148033" y="2280318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Arrow Connector 390"/>
            <p:cNvCxnSpPr/>
            <p:nvPr/>
          </p:nvCxnSpPr>
          <p:spPr>
            <a:xfrm flipV="1">
              <a:off x="4173842" y="3238500"/>
              <a:ext cx="279546" cy="182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Arrow Connector 391"/>
            <p:cNvCxnSpPr/>
            <p:nvPr/>
          </p:nvCxnSpPr>
          <p:spPr>
            <a:xfrm flipV="1">
              <a:off x="5179110" y="3238500"/>
              <a:ext cx="450212" cy="182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Elbow Connector 392"/>
            <p:cNvCxnSpPr>
              <a:stCxn id="361" idx="1"/>
              <a:endCxn id="359" idx="2"/>
            </p:cNvCxnSpPr>
            <p:nvPr/>
          </p:nvCxnSpPr>
          <p:spPr>
            <a:xfrm rot="16200000" flipV="1">
              <a:off x="4567401" y="3614967"/>
              <a:ext cx="990067" cy="542999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Arrow Connector 393"/>
            <p:cNvCxnSpPr/>
            <p:nvPr/>
          </p:nvCxnSpPr>
          <p:spPr>
            <a:xfrm rot="5400000" flipV="1">
              <a:off x="4207154" y="2486361"/>
              <a:ext cx="1167735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Arrow Connector 394"/>
            <p:cNvCxnSpPr/>
            <p:nvPr/>
          </p:nvCxnSpPr>
          <p:spPr>
            <a:xfrm rot="16200000">
              <a:off x="5566157" y="2194847"/>
              <a:ext cx="659155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Arrow Connector 395"/>
            <p:cNvCxnSpPr/>
            <p:nvPr/>
          </p:nvCxnSpPr>
          <p:spPr>
            <a:xfrm rot="5400000" flipV="1">
              <a:off x="4925256" y="5080330"/>
              <a:ext cx="797578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Arrow Connector 396"/>
            <p:cNvCxnSpPr/>
            <p:nvPr/>
          </p:nvCxnSpPr>
          <p:spPr>
            <a:xfrm flipH="1" flipV="1">
              <a:off x="6197454" y="3238500"/>
              <a:ext cx="279546" cy="182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Arrow Connector 397"/>
            <p:cNvCxnSpPr/>
            <p:nvPr/>
          </p:nvCxnSpPr>
          <p:spPr>
            <a:xfrm rot="16200000" flipV="1">
              <a:off x="2589549" y="5317841"/>
              <a:ext cx="307501" cy="22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Arrow Connector 398"/>
            <p:cNvCxnSpPr/>
            <p:nvPr/>
          </p:nvCxnSpPr>
          <p:spPr>
            <a:xfrm rot="16200000" flipV="1">
              <a:off x="7770939" y="5325956"/>
              <a:ext cx="307501" cy="22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Arrow Connector 399"/>
            <p:cNvCxnSpPr/>
            <p:nvPr/>
          </p:nvCxnSpPr>
          <p:spPr>
            <a:xfrm flipH="1" flipV="1">
              <a:off x="6870379" y="4991100"/>
              <a:ext cx="254133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Arrow Connector 400"/>
            <p:cNvCxnSpPr/>
            <p:nvPr/>
          </p:nvCxnSpPr>
          <p:spPr>
            <a:xfrm flipH="1" flipV="1">
              <a:off x="6874852" y="4362546"/>
              <a:ext cx="372076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Arrow Connector 401"/>
            <p:cNvCxnSpPr/>
            <p:nvPr/>
          </p:nvCxnSpPr>
          <p:spPr>
            <a:xfrm flipH="1" flipV="1">
              <a:off x="6883273" y="3686223"/>
              <a:ext cx="495233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Arrow Connector 402"/>
            <p:cNvCxnSpPr/>
            <p:nvPr/>
          </p:nvCxnSpPr>
          <p:spPr>
            <a:xfrm flipH="1" flipV="1">
              <a:off x="6881824" y="2990946"/>
              <a:ext cx="599232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Arrow Connector 403"/>
            <p:cNvCxnSpPr/>
            <p:nvPr/>
          </p:nvCxnSpPr>
          <p:spPr>
            <a:xfrm flipH="1" flipV="1">
              <a:off x="6884907" y="2390823"/>
              <a:ext cx="659155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Elbow Connector 404"/>
            <p:cNvCxnSpPr/>
            <p:nvPr/>
          </p:nvCxnSpPr>
          <p:spPr>
            <a:xfrm rot="5400000" flipH="1" flipV="1">
              <a:off x="8338218" y="4272680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Elbow Connector 405"/>
            <p:cNvCxnSpPr/>
            <p:nvPr/>
          </p:nvCxnSpPr>
          <p:spPr>
            <a:xfrm rot="5400000" flipH="1" flipV="1">
              <a:off x="8329711" y="3633497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Elbow Connector 406"/>
            <p:cNvCxnSpPr/>
            <p:nvPr/>
          </p:nvCxnSpPr>
          <p:spPr>
            <a:xfrm rot="5400000" flipH="1" flipV="1">
              <a:off x="8319857" y="2947697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Elbow Connector 407"/>
            <p:cNvCxnSpPr/>
            <p:nvPr/>
          </p:nvCxnSpPr>
          <p:spPr>
            <a:xfrm rot="5400000" flipH="1" flipV="1">
              <a:off x="8320233" y="2271758"/>
              <a:ext cx="172271" cy="982093"/>
            </a:xfrm>
            <a:prstGeom prst="bentConnector2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Arrow Connector 408"/>
            <p:cNvCxnSpPr/>
            <p:nvPr/>
          </p:nvCxnSpPr>
          <p:spPr>
            <a:xfrm flipH="1" flipV="1">
              <a:off x="8297473" y="2400300"/>
              <a:ext cx="599232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Arrow Connector 409"/>
            <p:cNvCxnSpPr/>
            <p:nvPr/>
          </p:nvCxnSpPr>
          <p:spPr>
            <a:xfrm flipH="1" flipV="1">
              <a:off x="8371326" y="3000223"/>
              <a:ext cx="544756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Arrow Connector 410"/>
            <p:cNvCxnSpPr/>
            <p:nvPr/>
          </p:nvCxnSpPr>
          <p:spPr>
            <a:xfrm flipH="1" flipV="1">
              <a:off x="8467515" y="3695700"/>
              <a:ext cx="450212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Arrow Connector 411"/>
            <p:cNvCxnSpPr/>
            <p:nvPr/>
          </p:nvCxnSpPr>
          <p:spPr>
            <a:xfrm flipH="1" flipV="1">
              <a:off x="8561947" y="4381300"/>
              <a:ext cx="338251" cy="20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Arrow Connector 412"/>
            <p:cNvCxnSpPr/>
            <p:nvPr/>
          </p:nvCxnSpPr>
          <p:spPr>
            <a:xfrm>
              <a:off x="9353644" y="35433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Arrow Connector 413"/>
            <p:cNvCxnSpPr/>
            <p:nvPr/>
          </p:nvCxnSpPr>
          <p:spPr>
            <a:xfrm flipH="1">
              <a:off x="9315356" y="3695700"/>
              <a:ext cx="304800" cy="0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Elbow Connector 414"/>
            <p:cNvCxnSpPr>
              <a:stCxn id="371" idx="5"/>
              <a:endCxn id="370" idx="2"/>
            </p:cNvCxnSpPr>
            <p:nvPr/>
          </p:nvCxnSpPr>
          <p:spPr>
            <a:xfrm rot="10800000" flipH="1" flipV="1">
              <a:off x="2171632" y="1104634"/>
              <a:ext cx="266767" cy="571766"/>
            </a:xfrm>
            <a:prstGeom prst="bentConnector3">
              <a:avLst>
                <a:gd name="adj1" fmla="val -99950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Elbow Connector 415"/>
            <p:cNvCxnSpPr>
              <a:stCxn id="370" idx="0"/>
              <a:endCxn id="375" idx="2"/>
            </p:cNvCxnSpPr>
            <p:nvPr/>
          </p:nvCxnSpPr>
          <p:spPr>
            <a:xfrm flipV="1">
              <a:off x="7924800" y="1104634"/>
              <a:ext cx="588448" cy="571766"/>
            </a:xfrm>
            <a:prstGeom prst="bentConnector3">
              <a:avLst>
                <a:gd name="adj1" fmla="val 145311"/>
              </a:avLst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Arrow Connector 416"/>
            <p:cNvCxnSpPr/>
            <p:nvPr/>
          </p:nvCxnSpPr>
          <p:spPr>
            <a:xfrm rot="16200000">
              <a:off x="2562088" y="135875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Arrow Connector 417"/>
            <p:cNvCxnSpPr/>
            <p:nvPr/>
          </p:nvCxnSpPr>
          <p:spPr>
            <a:xfrm rot="16200000">
              <a:off x="3628704" y="1362232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Arrow Connector 418"/>
            <p:cNvCxnSpPr/>
            <p:nvPr/>
          </p:nvCxnSpPr>
          <p:spPr>
            <a:xfrm rot="16200000">
              <a:off x="4771869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Arrow Connector 419"/>
            <p:cNvCxnSpPr/>
            <p:nvPr/>
          </p:nvCxnSpPr>
          <p:spPr>
            <a:xfrm rot="16200000">
              <a:off x="6162425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Arrow Connector 420"/>
            <p:cNvCxnSpPr/>
            <p:nvPr/>
          </p:nvCxnSpPr>
          <p:spPr>
            <a:xfrm rot="5400000" flipV="1">
              <a:off x="7362504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Arrow Connector 421"/>
            <p:cNvCxnSpPr/>
            <p:nvPr/>
          </p:nvCxnSpPr>
          <p:spPr>
            <a:xfrm rot="5400000" flipV="1">
              <a:off x="5705225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Arrow Connector 422"/>
            <p:cNvCxnSpPr/>
            <p:nvPr/>
          </p:nvCxnSpPr>
          <p:spPr>
            <a:xfrm rot="5400000" flipV="1">
              <a:off x="4314504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Arrow Connector 423"/>
            <p:cNvCxnSpPr/>
            <p:nvPr/>
          </p:nvCxnSpPr>
          <p:spPr>
            <a:xfrm rot="5400000" flipV="1">
              <a:off x="3171669" y="1362231"/>
              <a:ext cx="210027" cy="165"/>
            </a:xfrm>
            <a:prstGeom prst="straightConnector1">
              <a:avLst/>
            </a:prstGeom>
            <a:ln w="38100" cmpd="sng">
              <a:solidFill>
                <a:srgbClr val="4051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2400" y="1943100"/>
            <a:ext cx="3505200" cy="350520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9" name="Rectangle 508"/>
          <p:cNvSpPr/>
          <p:nvPr/>
        </p:nvSpPr>
        <p:spPr>
          <a:xfrm>
            <a:off x="6990900" y="1943100"/>
            <a:ext cx="3505200" cy="350520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0" name="Rectangle 509"/>
          <p:cNvSpPr/>
          <p:nvPr/>
        </p:nvSpPr>
        <p:spPr>
          <a:xfrm>
            <a:off x="3558720" y="1943100"/>
            <a:ext cx="3505200" cy="350520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1" name="Rectangle 510"/>
          <p:cNvSpPr/>
          <p:nvPr/>
        </p:nvSpPr>
        <p:spPr>
          <a:xfrm>
            <a:off x="1752600" y="647700"/>
            <a:ext cx="7162800" cy="152400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0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09" grpId="0" animBg="1"/>
      <p:bldP spid="509" grpId="1" animBg="1"/>
      <p:bldP spid="510" grpId="0" animBg="1"/>
      <p:bldP spid="510" grpId="1" animBg="1"/>
      <p:bldP spid="5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Simulation Result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627972" y="4305300"/>
            <a:ext cx="77966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Optical </a:t>
            </a:r>
            <a:r>
              <a:rPr lang="en-US" sz="1600" dirty="0"/>
              <a:t>flow (velocity) on </a:t>
            </a:r>
            <a:r>
              <a:rPr lang="en-US" sz="1600" dirty="0" smtClean="0"/>
              <a:t>a benchmark </a:t>
            </a:r>
            <a:r>
              <a:rPr lang="en-US" sz="1600" dirty="0"/>
              <a:t>image with a left-to-right </a:t>
            </a:r>
            <a:r>
              <a:rPr lang="en-US" sz="1600" dirty="0" smtClean="0"/>
              <a:t>movement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72" y="1638301"/>
            <a:ext cx="33528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7113" t="4780" r="1015" b="12302"/>
          <a:stretch/>
        </p:blipFill>
        <p:spPr>
          <a:xfrm>
            <a:off x="5895172" y="1638300"/>
            <a:ext cx="349726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8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Hardware </a:t>
            </a:r>
            <a:r>
              <a:rPr lang="en-US" sz="2800" dirty="0"/>
              <a:t>Synthesis in 32nm CMOS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7700" y="1170745"/>
            <a:ext cx="6724109" cy="4154620"/>
            <a:chOff x="1128764" y="482528"/>
            <a:chExt cx="8269394" cy="5118172"/>
          </a:xfrm>
        </p:grpSpPr>
        <p:cxnSp>
          <p:nvCxnSpPr>
            <p:cNvPr id="479" name="Elbow Connector 478"/>
            <p:cNvCxnSpPr/>
            <p:nvPr/>
          </p:nvCxnSpPr>
          <p:spPr>
            <a:xfrm rot="16200000" flipH="1">
              <a:off x="6801565" y="4652876"/>
              <a:ext cx="166194" cy="1624279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Elbow Connector 479"/>
            <p:cNvCxnSpPr/>
            <p:nvPr/>
          </p:nvCxnSpPr>
          <p:spPr>
            <a:xfrm rot="16200000" flipH="1">
              <a:off x="7126254" y="4895069"/>
              <a:ext cx="89994" cy="1049898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Elbow Connector 476"/>
            <p:cNvCxnSpPr/>
            <p:nvPr/>
          </p:nvCxnSpPr>
          <p:spPr>
            <a:xfrm rot="16200000" flipH="1">
              <a:off x="6810518" y="4197537"/>
              <a:ext cx="166194" cy="1624279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Elbow Connector 477"/>
            <p:cNvCxnSpPr/>
            <p:nvPr/>
          </p:nvCxnSpPr>
          <p:spPr>
            <a:xfrm rot="16200000" flipH="1">
              <a:off x="7135207" y="4439730"/>
              <a:ext cx="89994" cy="1049898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Elbow Connector 474"/>
            <p:cNvCxnSpPr/>
            <p:nvPr/>
          </p:nvCxnSpPr>
          <p:spPr>
            <a:xfrm rot="16200000" flipH="1">
              <a:off x="6800963" y="3738476"/>
              <a:ext cx="166194" cy="1624279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Elbow Connector 475"/>
            <p:cNvCxnSpPr/>
            <p:nvPr/>
          </p:nvCxnSpPr>
          <p:spPr>
            <a:xfrm rot="16200000" flipH="1">
              <a:off x="7125652" y="3980669"/>
              <a:ext cx="89994" cy="1049898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Elbow Connector 472"/>
            <p:cNvCxnSpPr/>
            <p:nvPr/>
          </p:nvCxnSpPr>
          <p:spPr>
            <a:xfrm rot="16200000" flipH="1">
              <a:off x="6809916" y="3102777"/>
              <a:ext cx="166194" cy="1624279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Elbow Connector 473"/>
            <p:cNvCxnSpPr/>
            <p:nvPr/>
          </p:nvCxnSpPr>
          <p:spPr>
            <a:xfrm rot="16200000" flipH="1">
              <a:off x="7134605" y="3344970"/>
              <a:ext cx="89994" cy="1049898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Elbow Connector 470"/>
            <p:cNvCxnSpPr/>
            <p:nvPr/>
          </p:nvCxnSpPr>
          <p:spPr>
            <a:xfrm rot="16200000" flipH="1">
              <a:off x="6809314" y="2632239"/>
              <a:ext cx="166194" cy="1624279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Elbow Connector 471"/>
            <p:cNvCxnSpPr/>
            <p:nvPr/>
          </p:nvCxnSpPr>
          <p:spPr>
            <a:xfrm rot="16200000" flipH="1">
              <a:off x="7134003" y="2874432"/>
              <a:ext cx="89994" cy="1049898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Elbow Connector 468"/>
            <p:cNvCxnSpPr/>
            <p:nvPr/>
          </p:nvCxnSpPr>
          <p:spPr>
            <a:xfrm rot="16200000" flipH="1">
              <a:off x="6808712" y="2214476"/>
              <a:ext cx="166194" cy="1624279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Elbow Connector 469"/>
            <p:cNvCxnSpPr/>
            <p:nvPr/>
          </p:nvCxnSpPr>
          <p:spPr>
            <a:xfrm rot="16200000" flipH="1">
              <a:off x="7133401" y="2456669"/>
              <a:ext cx="89994" cy="1049898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Elbow Connector 464"/>
            <p:cNvCxnSpPr/>
            <p:nvPr/>
          </p:nvCxnSpPr>
          <p:spPr>
            <a:xfrm rot="16200000" flipH="1">
              <a:off x="6807508" y="1073929"/>
              <a:ext cx="166194" cy="1624279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Elbow Connector 465"/>
            <p:cNvCxnSpPr/>
            <p:nvPr/>
          </p:nvCxnSpPr>
          <p:spPr>
            <a:xfrm rot="16200000" flipH="1">
              <a:off x="7132197" y="1316122"/>
              <a:ext cx="89994" cy="1049898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Elbow Connector 466"/>
            <p:cNvCxnSpPr/>
            <p:nvPr/>
          </p:nvCxnSpPr>
          <p:spPr>
            <a:xfrm rot="16200000" flipH="1">
              <a:off x="6808110" y="1560413"/>
              <a:ext cx="166194" cy="1624279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Elbow Connector 467"/>
            <p:cNvCxnSpPr/>
            <p:nvPr/>
          </p:nvCxnSpPr>
          <p:spPr>
            <a:xfrm rot="16200000" flipH="1">
              <a:off x="7132799" y="1802606"/>
              <a:ext cx="89994" cy="1049898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Elbow Connector 463"/>
            <p:cNvCxnSpPr/>
            <p:nvPr/>
          </p:nvCxnSpPr>
          <p:spPr>
            <a:xfrm rot="16200000" flipH="1">
              <a:off x="6825043" y="628764"/>
              <a:ext cx="166194" cy="1624279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Elbow Connector 461"/>
            <p:cNvCxnSpPr/>
            <p:nvPr/>
          </p:nvCxnSpPr>
          <p:spPr>
            <a:xfrm rot="16200000" flipH="1">
              <a:off x="7149732" y="870957"/>
              <a:ext cx="89994" cy="1049898"/>
            </a:xfrm>
            <a:prstGeom prst="bentConnector2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1" name="Rectangle 280"/>
            <p:cNvSpPr/>
            <p:nvPr/>
          </p:nvSpPr>
          <p:spPr>
            <a:xfrm>
              <a:off x="8357852" y="2215382"/>
              <a:ext cx="1014748" cy="178511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PE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Conv2</a:t>
              </a: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7719677" y="1104900"/>
              <a:ext cx="228600" cy="4495800"/>
            </a:xfrm>
            <a:prstGeom prst="rect">
              <a:avLst/>
            </a:prstGeom>
            <a:solidFill>
              <a:srgbClr val="9E5293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TIMGING SHARING </a:t>
              </a:r>
            </a:p>
            <a:p>
              <a:pPr algn="ctr"/>
              <a:endParaRPr lang="en-US" sz="8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CONTROL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740827" y="1104900"/>
              <a:ext cx="2316265" cy="328759"/>
              <a:chOff x="2895600" y="2600446"/>
              <a:chExt cx="2743200" cy="10668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8956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2004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5052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8100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1148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4196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7244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0292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3340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740826" y="1562100"/>
              <a:ext cx="2316265" cy="328759"/>
              <a:chOff x="2895600" y="2600446"/>
              <a:chExt cx="2743200" cy="106680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8956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2004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052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8100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1148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4196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7244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0292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3340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 smtClean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2740825" y="2019300"/>
              <a:ext cx="2316265" cy="328759"/>
              <a:chOff x="2895600" y="2600446"/>
              <a:chExt cx="2743200" cy="10668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8956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2004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5052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8100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1148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4196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7244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0292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334000" y="2600446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5" name="Group 294"/>
            <p:cNvGrpSpPr/>
            <p:nvPr/>
          </p:nvGrpSpPr>
          <p:grpSpPr>
            <a:xfrm>
              <a:off x="2425256" y="1276497"/>
              <a:ext cx="305485" cy="865687"/>
              <a:chOff x="5261054" y="1332543"/>
              <a:chExt cx="315569" cy="865687"/>
            </a:xfrm>
          </p:grpSpPr>
          <p:cxnSp>
            <p:nvCxnSpPr>
              <p:cNvPr id="296" name="Straight Arrow Connector 295"/>
              <p:cNvCxnSpPr/>
              <p:nvPr/>
            </p:nvCxnSpPr>
            <p:spPr>
              <a:xfrm>
                <a:off x="5261054" y="13325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Arrow Connector 296"/>
              <p:cNvCxnSpPr/>
              <p:nvPr/>
            </p:nvCxnSpPr>
            <p:spPr>
              <a:xfrm>
                <a:off x="5261054" y="17567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Arrow Connector 297"/>
              <p:cNvCxnSpPr/>
              <p:nvPr/>
            </p:nvCxnSpPr>
            <p:spPr>
              <a:xfrm>
                <a:off x="5261054" y="2198230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/>
            <p:cNvGrpSpPr/>
            <p:nvPr/>
          </p:nvGrpSpPr>
          <p:grpSpPr>
            <a:xfrm>
              <a:off x="3126871" y="2652859"/>
              <a:ext cx="1415496" cy="1243159"/>
              <a:chOff x="2740825" y="2652859"/>
              <a:chExt cx="2316267" cy="1243159"/>
            </a:xfrm>
          </p:grpSpPr>
          <p:grpSp>
            <p:nvGrpSpPr>
              <p:cNvPr id="307" name="Group 306"/>
              <p:cNvGrpSpPr/>
              <p:nvPr/>
            </p:nvGrpSpPr>
            <p:grpSpPr>
              <a:xfrm>
                <a:off x="2740827" y="2652859"/>
                <a:ext cx="2316265" cy="328759"/>
                <a:chOff x="2895600" y="2600446"/>
                <a:chExt cx="2743200" cy="1066800"/>
              </a:xfrm>
            </p:grpSpPr>
            <p:sp>
              <p:nvSpPr>
                <p:cNvPr id="336" name="Rectangle 335"/>
                <p:cNvSpPr/>
                <p:nvPr/>
              </p:nvSpPr>
              <p:spPr>
                <a:xfrm>
                  <a:off x="28956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7" name="Rectangle 336"/>
                <p:cNvSpPr/>
                <p:nvPr/>
              </p:nvSpPr>
              <p:spPr>
                <a:xfrm>
                  <a:off x="32004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35052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38100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0" name="Rectangle 339"/>
                <p:cNvSpPr/>
                <p:nvPr/>
              </p:nvSpPr>
              <p:spPr>
                <a:xfrm>
                  <a:off x="41148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44196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2" name="Rectangle 341"/>
                <p:cNvSpPr/>
                <p:nvPr/>
              </p:nvSpPr>
              <p:spPr>
                <a:xfrm>
                  <a:off x="47244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3" name="Rectangle 342"/>
                <p:cNvSpPr/>
                <p:nvPr/>
              </p:nvSpPr>
              <p:spPr>
                <a:xfrm>
                  <a:off x="50292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4" name="Rectangle 343"/>
                <p:cNvSpPr/>
                <p:nvPr/>
              </p:nvSpPr>
              <p:spPr>
                <a:xfrm>
                  <a:off x="53340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8" name="Group 307"/>
              <p:cNvGrpSpPr/>
              <p:nvPr/>
            </p:nvGrpSpPr>
            <p:grpSpPr>
              <a:xfrm>
                <a:off x="2740826" y="3110059"/>
                <a:ext cx="2316265" cy="328759"/>
                <a:chOff x="2895600" y="2600446"/>
                <a:chExt cx="2743200" cy="1066800"/>
              </a:xfrm>
            </p:grpSpPr>
            <p:sp>
              <p:nvSpPr>
                <p:cNvPr id="327" name="Rectangle 326"/>
                <p:cNvSpPr/>
                <p:nvPr/>
              </p:nvSpPr>
              <p:spPr>
                <a:xfrm>
                  <a:off x="28956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8" name="Rectangle 327"/>
                <p:cNvSpPr/>
                <p:nvPr/>
              </p:nvSpPr>
              <p:spPr>
                <a:xfrm>
                  <a:off x="32004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9" name="Rectangle 328"/>
                <p:cNvSpPr/>
                <p:nvPr/>
              </p:nvSpPr>
              <p:spPr>
                <a:xfrm>
                  <a:off x="35052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0" name="Rectangle 329"/>
                <p:cNvSpPr/>
                <p:nvPr/>
              </p:nvSpPr>
              <p:spPr>
                <a:xfrm>
                  <a:off x="38100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1" name="Rectangle 330"/>
                <p:cNvSpPr/>
                <p:nvPr/>
              </p:nvSpPr>
              <p:spPr>
                <a:xfrm>
                  <a:off x="41148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2" name="Rectangle 331"/>
                <p:cNvSpPr/>
                <p:nvPr/>
              </p:nvSpPr>
              <p:spPr>
                <a:xfrm>
                  <a:off x="44196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3" name="Rectangle 332"/>
                <p:cNvSpPr/>
                <p:nvPr/>
              </p:nvSpPr>
              <p:spPr>
                <a:xfrm>
                  <a:off x="47244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4" name="Rectangle 333"/>
                <p:cNvSpPr/>
                <p:nvPr/>
              </p:nvSpPr>
              <p:spPr>
                <a:xfrm>
                  <a:off x="50292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5" name="Rectangle 334"/>
                <p:cNvSpPr/>
                <p:nvPr/>
              </p:nvSpPr>
              <p:spPr>
                <a:xfrm>
                  <a:off x="53340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9" name="Group 308"/>
              <p:cNvGrpSpPr/>
              <p:nvPr/>
            </p:nvGrpSpPr>
            <p:grpSpPr>
              <a:xfrm>
                <a:off x="2740825" y="3567259"/>
                <a:ext cx="2316265" cy="328759"/>
                <a:chOff x="2895600" y="2600446"/>
                <a:chExt cx="2743200" cy="1066800"/>
              </a:xfrm>
            </p:grpSpPr>
            <p:sp>
              <p:nvSpPr>
                <p:cNvPr id="318" name="Rectangle 317"/>
                <p:cNvSpPr/>
                <p:nvPr/>
              </p:nvSpPr>
              <p:spPr>
                <a:xfrm>
                  <a:off x="28956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32004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0" name="Rectangle 319"/>
                <p:cNvSpPr/>
                <p:nvPr/>
              </p:nvSpPr>
              <p:spPr>
                <a:xfrm>
                  <a:off x="35052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1" name="Rectangle 320"/>
                <p:cNvSpPr/>
                <p:nvPr/>
              </p:nvSpPr>
              <p:spPr>
                <a:xfrm>
                  <a:off x="38100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2" name="Rectangle 321"/>
                <p:cNvSpPr/>
                <p:nvPr/>
              </p:nvSpPr>
              <p:spPr>
                <a:xfrm>
                  <a:off x="41148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3" name="Rectangle 322"/>
                <p:cNvSpPr/>
                <p:nvPr/>
              </p:nvSpPr>
              <p:spPr>
                <a:xfrm>
                  <a:off x="44196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4" name="Rectangle 323"/>
                <p:cNvSpPr/>
                <p:nvPr/>
              </p:nvSpPr>
              <p:spPr>
                <a:xfrm>
                  <a:off x="47244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5" name="Rectangle 324"/>
                <p:cNvSpPr/>
                <p:nvPr/>
              </p:nvSpPr>
              <p:spPr>
                <a:xfrm>
                  <a:off x="50292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6" name="Rectangle 325"/>
                <p:cNvSpPr/>
                <p:nvPr/>
              </p:nvSpPr>
              <p:spPr>
                <a:xfrm>
                  <a:off x="53340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10" name="Group 309"/>
            <p:cNvGrpSpPr/>
            <p:nvPr/>
          </p:nvGrpSpPr>
          <p:grpSpPr>
            <a:xfrm>
              <a:off x="2425256" y="2824456"/>
              <a:ext cx="701615" cy="865687"/>
              <a:chOff x="5261054" y="1332543"/>
              <a:chExt cx="315569" cy="865687"/>
            </a:xfrm>
          </p:grpSpPr>
          <p:cxnSp>
            <p:nvCxnSpPr>
              <p:cNvPr id="315" name="Straight Arrow Connector 314"/>
              <p:cNvCxnSpPr/>
              <p:nvPr/>
            </p:nvCxnSpPr>
            <p:spPr>
              <a:xfrm>
                <a:off x="5261054" y="13325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Arrow Connector 315"/>
              <p:cNvCxnSpPr/>
              <p:nvPr/>
            </p:nvCxnSpPr>
            <p:spPr>
              <a:xfrm>
                <a:off x="5261054" y="17567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Arrow Connector 316"/>
              <p:cNvCxnSpPr/>
              <p:nvPr/>
            </p:nvCxnSpPr>
            <p:spPr>
              <a:xfrm>
                <a:off x="5261054" y="2198230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/>
            <p:cNvGrpSpPr/>
            <p:nvPr/>
          </p:nvGrpSpPr>
          <p:grpSpPr>
            <a:xfrm>
              <a:off x="3321099" y="4176859"/>
              <a:ext cx="1022301" cy="1243159"/>
              <a:chOff x="2740825" y="4176859"/>
              <a:chExt cx="2316267" cy="1243159"/>
            </a:xfrm>
          </p:grpSpPr>
          <p:grpSp>
            <p:nvGrpSpPr>
              <p:cNvPr id="346" name="Group 345"/>
              <p:cNvGrpSpPr/>
              <p:nvPr/>
            </p:nvGrpSpPr>
            <p:grpSpPr>
              <a:xfrm>
                <a:off x="2740827" y="4176859"/>
                <a:ext cx="2316265" cy="328759"/>
                <a:chOff x="2895600" y="2600446"/>
                <a:chExt cx="2743200" cy="1066800"/>
              </a:xfrm>
            </p:grpSpPr>
            <p:sp>
              <p:nvSpPr>
                <p:cNvPr id="375" name="Rectangle 374"/>
                <p:cNvSpPr/>
                <p:nvPr/>
              </p:nvSpPr>
              <p:spPr>
                <a:xfrm>
                  <a:off x="28956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6" name="Rectangle 375"/>
                <p:cNvSpPr/>
                <p:nvPr/>
              </p:nvSpPr>
              <p:spPr>
                <a:xfrm>
                  <a:off x="32004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7" name="Rectangle 376"/>
                <p:cNvSpPr/>
                <p:nvPr/>
              </p:nvSpPr>
              <p:spPr>
                <a:xfrm>
                  <a:off x="35052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8" name="Rectangle 377"/>
                <p:cNvSpPr/>
                <p:nvPr/>
              </p:nvSpPr>
              <p:spPr>
                <a:xfrm>
                  <a:off x="38100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9" name="Rectangle 378"/>
                <p:cNvSpPr/>
                <p:nvPr/>
              </p:nvSpPr>
              <p:spPr>
                <a:xfrm>
                  <a:off x="41148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0" name="Rectangle 379"/>
                <p:cNvSpPr/>
                <p:nvPr/>
              </p:nvSpPr>
              <p:spPr>
                <a:xfrm>
                  <a:off x="44196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1" name="Rectangle 380"/>
                <p:cNvSpPr/>
                <p:nvPr/>
              </p:nvSpPr>
              <p:spPr>
                <a:xfrm>
                  <a:off x="47244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2" name="Rectangle 381"/>
                <p:cNvSpPr/>
                <p:nvPr/>
              </p:nvSpPr>
              <p:spPr>
                <a:xfrm>
                  <a:off x="50292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3" name="Rectangle 382"/>
                <p:cNvSpPr/>
                <p:nvPr/>
              </p:nvSpPr>
              <p:spPr>
                <a:xfrm>
                  <a:off x="53340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7" name="Group 346"/>
              <p:cNvGrpSpPr/>
              <p:nvPr/>
            </p:nvGrpSpPr>
            <p:grpSpPr>
              <a:xfrm>
                <a:off x="2740826" y="4634059"/>
                <a:ext cx="2316265" cy="328759"/>
                <a:chOff x="2895600" y="2600446"/>
                <a:chExt cx="2743200" cy="1066800"/>
              </a:xfrm>
            </p:grpSpPr>
            <p:sp>
              <p:nvSpPr>
                <p:cNvPr id="366" name="Rectangle 365"/>
                <p:cNvSpPr/>
                <p:nvPr/>
              </p:nvSpPr>
              <p:spPr>
                <a:xfrm>
                  <a:off x="28956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>
                  <a:off x="32004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>
                  <a:off x="35052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>
                  <a:off x="38100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0" name="Rectangle 369"/>
                <p:cNvSpPr/>
                <p:nvPr/>
              </p:nvSpPr>
              <p:spPr>
                <a:xfrm>
                  <a:off x="41148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1" name="Rectangle 370"/>
                <p:cNvSpPr/>
                <p:nvPr/>
              </p:nvSpPr>
              <p:spPr>
                <a:xfrm>
                  <a:off x="44196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2" name="Rectangle 371"/>
                <p:cNvSpPr/>
                <p:nvPr/>
              </p:nvSpPr>
              <p:spPr>
                <a:xfrm>
                  <a:off x="47244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3" name="Rectangle 372"/>
                <p:cNvSpPr/>
                <p:nvPr/>
              </p:nvSpPr>
              <p:spPr>
                <a:xfrm>
                  <a:off x="50292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4" name="Rectangle 373"/>
                <p:cNvSpPr/>
                <p:nvPr/>
              </p:nvSpPr>
              <p:spPr>
                <a:xfrm>
                  <a:off x="53340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8" name="Group 347"/>
              <p:cNvGrpSpPr/>
              <p:nvPr/>
            </p:nvGrpSpPr>
            <p:grpSpPr>
              <a:xfrm>
                <a:off x="2740825" y="5091259"/>
                <a:ext cx="2316265" cy="328759"/>
                <a:chOff x="2895600" y="2600446"/>
                <a:chExt cx="2743200" cy="1066800"/>
              </a:xfrm>
            </p:grpSpPr>
            <p:sp>
              <p:nvSpPr>
                <p:cNvPr id="357" name="Rectangle 356"/>
                <p:cNvSpPr/>
                <p:nvPr/>
              </p:nvSpPr>
              <p:spPr>
                <a:xfrm>
                  <a:off x="28956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32004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35052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>
                  <a:off x="38100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41148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44196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>
                  <a:off x="47244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>
                  <a:off x="50292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>
                  <a:off x="5334000" y="2600446"/>
                  <a:ext cx="304800" cy="106680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49" name="Group 348"/>
            <p:cNvGrpSpPr/>
            <p:nvPr/>
          </p:nvGrpSpPr>
          <p:grpSpPr>
            <a:xfrm>
              <a:off x="2425256" y="4348456"/>
              <a:ext cx="830295" cy="865687"/>
              <a:chOff x="5261054" y="1332543"/>
              <a:chExt cx="315569" cy="865687"/>
            </a:xfrm>
          </p:grpSpPr>
          <p:cxnSp>
            <p:nvCxnSpPr>
              <p:cNvPr id="354" name="Straight Arrow Connector 353"/>
              <p:cNvCxnSpPr/>
              <p:nvPr/>
            </p:nvCxnSpPr>
            <p:spPr>
              <a:xfrm>
                <a:off x="5261054" y="13325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Arrow Connector 354"/>
              <p:cNvCxnSpPr/>
              <p:nvPr/>
            </p:nvCxnSpPr>
            <p:spPr>
              <a:xfrm>
                <a:off x="5261054" y="17567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Arrow Connector 355"/>
              <p:cNvCxnSpPr/>
              <p:nvPr/>
            </p:nvCxnSpPr>
            <p:spPr>
              <a:xfrm>
                <a:off x="5261054" y="2198230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Rectangle 112"/>
            <p:cNvSpPr/>
            <p:nvPr/>
          </p:nvSpPr>
          <p:spPr>
            <a:xfrm>
              <a:off x="5970820" y="1139558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117" name="Straight Arrow Connector 116"/>
            <p:cNvCxnSpPr/>
            <p:nvPr/>
          </p:nvCxnSpPr>
          <p:spPr>
            <a:xfrm>
              <a:off x="6788514" y="1270036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>
              <a:off x="7375338" y="1270036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Rectangle 146"/>
            <p:cNvSpPr/>
            <p:nvPr/>
          </p:nvSpPr>
          <p:spPr>
            <a:xfrm>
              <a:off x="6545201" y="1139558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7126181" y="1139558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5970820" y="1584723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162" name="Straight Arrow Connector 161"/>
            <p:cNvCxnSpPr/>
            <p:nvPr/>
          </p:nvCxnSpPr>
          <p:spPr>
            <a:xfrm>
              <a:off x="6788514" y="1715201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>
              <a:off x="7375338" y="1715201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63"/>
            <p:cNvSpPr/>
            <p:nvPr/>
          </p:nvSpPr>
          <p:spPr>
            <a:xfrm>
              <a:off x="6545201" y="1584723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7126181" y="1584723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5970820" y="2026210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387" name="Group 386"/>
            <p:cNvGrpSpPr/>
            <p:nvPr/>
          </p:nvGrpSpPr>
          <p:grpSpPr>
            <a:xfrm>
              <a:off x="6208932" y="1270036"/>
              <a:ext cx="315569" cy="886652"/>
              <a:chOff x="6190077" y="1311578"/>
              <a:chExt cx="315569" cy="886652"/>
            </a:xfrm>
          </p:grpSpPr>
          <p:cxnSp>
            <p:nvCxnSpPr>
              <p:cNvPr id="116" name="Straight Arrow Connector 115"/>
              <p:cNvCxnSpPr/>
              <p:nvPr/>
            </p:nvCxnSpPr>
            <p:spPr>
              <a:xfrm>
                <a:off x="6190077" y="1311578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>
                <a:off x="6190077" y="17567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>
                <a:off x="6190077" y="2198230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9" name="Straight Arrow Connector 168"/>
            <p:cNvCxnSpPr/>
            <p:nvPr/>
          </p:nvCxnSpPr>
          <p:spPr>
            <a:xfrm>
              <a:off x="6788514" y="2156688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/>
            <p:nvPr/>
          </p:nvCxnSpPr>
          <p:spPr>
            <a:xfrm>
              <a:off x="7375338" y="2156688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Rectangle 170"/>
            <p:cNvSpPr/>
            <p:nvPr/>
          </p:nvSpPr>
          <p:spPr>
            <a:xfrm>
              <a:off x="6545201" y="2026210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7126181" y="2026210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410200" y="1128859"/>
              <a:ext cx="228600" cy="120884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M</a:t>
              </a:r>
            </a:p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U</a:t>
              </a:r>
            </a:p>
            <a:p>
              <a:pPr algn="ctr"/>
              <a:r>
                <a:rPr lang="en-US" sz="900" b="1" dirty="0">
                  <a:solidFill>
                    <a:schemeClr val="bg1"/>
                  </a:solidFill>
                </a:rPr>
                <a:t>X</a:t>
              </a:r>
              <a:endParaRPr lang="en-US" sz="900" b="1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300" name="Group 299"/>
            <p:cNvGrpSpPr/>
            <p:nvPr/>
          </p:nvGrpSpPr>
          <p:grpSpPr>
            <a:xfrm>
              <a:off x="5066615" y="1276497"/>
              <a:ext cx="305485" cy="865687"/>
              <a:chOff x="5261054" y="1332543"/>
              <a:chExt cx="315569" cy="865687"/>
            </a:xfrm>
          </p:grpSpPr>
          <p:cxnSp>
            <p:nvCxnSpPr>
              <p:cNvPr id="301" name="Straight Arrow Connector 300"/>
              <p:cNvCxnSpPr/>
              <p:nvPr/>
            </p:nvCxnSpPr>
            <p:spPr>
              <a:xfrm>
                <a:off x="5261054" y="13325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Arrow Connector 301"/>
              <p:cNvCxnSpPr/>
              <p:nvPr/>
            </p:nvCxnSpPr>
            <p:spPr>
              <a:xfrm>
                <a:off x="5261054" y="17567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Arrow Connector 302"/>
              <p:cNvCxnSpPr/>
              <p:nvPr/>
            </p:nvCxnSpPr>
            <p:spPr>
              <a:xfrm>
                <a:off x="5261054" y="2198230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8" name="Group 387"/>
            <p:cNvGrpSpPr/>
            <p:nvPr/>
          </p:nvGrpSpPr>
          <p:grpSpPr>
            <a:xfrm>
              <a:off x="5655251" y="1271875"/>
              <a:ext cx="315569" cy="886652"/>
              <a:chOff x="6190077" y="1311578"/>
              <a:chExt cx="315569" cy="886652"/>
            </a:xfrm>
          </p:grpSpPr>
          <p:cxnSp>
            <p:nvCxnSpPr>
              <p:cNvPr id="389" name="Straight Arrow Connector 388"/>
              <p:cNvCxnSpPr/>
              <p:nvPr/>
            </p:nvCxnSpPr>
            <p:spPr>
              <a:xfrm>
                <a:off x="6190077" y="1311578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Arrow Connector 389"/>
              <p:cNvCxnSpPr/>
              <p:nvPr/>
            </p:nvCxnSpPr>
            <p:spPr>
              <a:xfrm>
                <a:off x="6190077" y="17567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Arrow Connector 390"/>
              <p:cNvCxnSpPr/>
              <p:nvPr/>
            </p:nvCxnSpPr>
            <p:spPr>
              <a:xfrm>
                <a:off x="6190077" y="2198230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4" name="Rectangle 393"/>
            <p:cNvSpPr/>
            <p:nvPr/>
          </p:nvSpPr>
          <p:spPr>
            <a:xfrm>
              <a:off x="5976113" y="2697868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395" name="Straight Arrow Connector 394"/>
            <p:cNvCxnSpPr/>
            <p:nvPr/>
          </p:nvCxnSpPr>
          <p:spPr>
            <a:xfrm>
              <a:off x="6793807" y="2828346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Arrow Connector 395"/>
            <p:cNvCxnSpPr/>
            <p:nvPr/>
          </p:nvCxnSpPr>
          <p:spPr>
            <a:xfrm>
              <a:off x="7380631" y="2828346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7" name="Rectangle 396"/>
            <p:cNvSpPr/>
            <p:nvPr/>
          </p:nvSpPr>
          <p:spPr>
            <a:xfrm>
              <a:off x="6550494" y="2697868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7131474" y="2697868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5976113" y="3143033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400" name="Straight Arrow Connector 399"/>
            <p:cNvCxnSpPr/>
            <p:nvPr/>
          </p:nvCxnSpPr>
          <p:spPr>
            <a:xfrm>
              <a:off x="6793807" y="3273511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Arrow Connector 400"/>
            <p:cNvCxnSpPr/>
            <p:nvPr/>
          </p:nvCxnSpPr>
          <p:spPr>
            <a:xfrm>
              <a:off x="7380631" y="3273511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Rectangle 401"/>
            <p:cNvSpPr/>
            <p:nvPr/>
          </p:nvSpPr>
          <p:spPr>
            <a:xfrm>
              <a:off x="6550494" y="3143033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7131474" y="3143033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976113" y="3584520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405" name="Group 404"/>
            <p:cNvGrpSpPr/>
            <p:nvPr/>
          </p:nvGrpSpPr>
          <p:grpSpPr>
            <a:xfrm>
              <a:off x="6214225" y="2828346"/>
              <a:ext cx="315569" cy="886652"/>
              <a:chOff x="6190077" y="1311578"/>
              <a:chExt cx="315569" cy="886652"/>
            </a:xfrm>
          </p:grpSpPr>
          <p:cxnSp>
            <p:nvCxnSpPr>
              <p:cNvPr id="419" name="Straight Arrow Connector 418"/>
              <p:cNvCxnSpPr/>
              <p:nvPr/>
            </p:nvCxnSpPr>
            <p:spPr>
              <a:xfrm>
                <a:off x="6190077" y="1311578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Arrow Connector 419"/>
              <p:cNvCxnSpPr/>
              <p:nvPr/>
            </p:nvCxnSpPr>
            <p:spPr>
              <a:xfrm>
                <a:off x="6190077" y="17567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Arrow Connector 420"/>
              <p:cNvCxnSpPr/>
              <p:nvPr/>
            </p:nvCxnSpPr>
            <p:spPr>
              <a:xfrm>
                <a:off x="6190077" y="2198230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6" name="Straight Arrow Connector 405"/>
            <p:cNvCxnSpPr/>
            <p:nvPr/>
          </p:nvCxnSpPr>
          <p:spPr>
            <a:xfrm>
              <a:off x="6793807" y="3714998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Arrow Connector 406"/>
            <p:cNvCxnSpPr/>
            <p:nvPr/>
          </p:nvCxnSpPr>
          <p:spPr>
            <a:xfrm>
              <a:off x="7380631" y="3714998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Rectangle 407"/>
            <p:cNvSpPr/>
            <p:nvPr/>
          </p:nvSpPr>
          <p:spPr>
            <a:xfrm>
              <a:off x="6550494" y="3584520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7131474" y="3584520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5415493" y="2687169"/>
              <a:ext cx="228600" cy="120884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M</a:t>
              </a:r>
            </a:p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U</a:t>
              </a:r>
            </a:p>
            <a:p>
              <a:pPr algn="ctr"/>
              <a:r>
                <a:rPr lang="en-US" sz="900" b="1" dirty="0">
                  <a:solidFill>
                    <a:schemeClr val="bg1"/>
                  </a:solidFill>
                </a:rPr>
                <a:t>X</a:t>
              </a:r>
              <a:endParaRPr lang="en-US" sz="900" b="1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411" name="Group 410"/>
            <p:cNvGrpSpPr/>
            <p:nvPr/>
          </p:nvGrpSpPr>
          <p:grpSpPr>
            <a:xfrm>
              <a:off x="4542364" y="2834807"/>
              <a:ext cx="835029" cy="865687"/>
              <a:chOff x="5261054" y="1332543"/>
              <a:chExt cx="315569" cy="865687"/>
            </a:xfrm>
          </p:grpSpPr>
          <p:cxnSp>
            <p:nvCxnSpPr>
              <p:cNvPr id="416" name="Straight Arrow Connector 415"/>
              <p:cNvCxnSpPr/>
              <p:nvPr/>
            </p:nvCxnSpPr>
            <p:spPr>
              <a:xfrm>
                <a:off x="5261054" y="13325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Arrow Connector 416"/>
              <p:cNvCxnSpPr/>
              <p:nvPr/>
            </p:nvCxnSpPr>
            <p:spPr>
              <a:xfrm>
                <a:off x="5261054" y="17567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Arrow Connector 417"/>
              <p:cNvCxnSpPr/>
              <p:nvPr/>
            </p:nvCxnSpPr>
            <p:spPr>
              <a:xfrm>
                <a:off x="5261054" y="2198230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2" name="Group 411"/>
            <p:cNvGrpSpPr/>
            <p:nvPr/>
          </p:nvGrpSpPr>
          <p:grpSpPr>
            <a:xfrm>
              <a:off x="5660544" y="2830185"/>
              <a:ext cx="315569" cy="886652"/>
              <a:chOff x="6190077" y="1311578"/>
              <a:chExt cx="315569" cy="886652"/>
            </a:xfrm>
          </p:grpSpPr>
          <p:cxnSp>
            <p:nvCxnSpPr>
              <p:cNvPr id="413" name="Straight Arrow Connector 412"/>
              <p:cNvCxnSpPr/>
              <p:nvPr/>
            </p:nvCxnSpPr>
            <p:spPr>
              <a:xfrm>
                <a:off x="6190077" y="1311578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Arrow Connector 413"/>
              <p:cNvCxnSpPr/>
              <p:nvPr/>
            </p:nvCxnSpPr>
            <p:spPr>
              <a:xfrm>
                <a:off x="6190077" y="17567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Arrow Connector 414"/>
              <p:cNvCxnSpPr/>
              <p:nvPr/>
            </p:nvCxnSpPr>
            <p:spPr>
              <a:xfrm>
                <a:off x="6190077" y="2198230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3" name="Rectangle 422"/>
            <p:cNvSpPr/>
            <p:nvPr/>
          </p:nvSpPr>
          <p:spPr>
            <a:xfrm>
              <a:off x="5976113" y="4263166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424" name="Straight Arrow Connector 423"/>
            <p:cNvCxnSpPr/>
            <p:nvPr/>
          </p:nvCxnSpPr>
          <p:spPr>
            <a:xfrm>
              <a:off x="6793807" y="4393644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Arrow Connector 424"/>
            <p:cNvCxnSpPr/>
            <p:nvPr/>
          </p:nvCxnSpPr>
          <p:spPr>
            <a:xfrm>
              <a:off x="7380631" y="4393644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6" name="Rectangle 425"/>
            <p:cNvSpPr/>
            <p:nvPr/>
          </p:nvSpPr>
          <p:spPr>
            <a:xfrm>
              <a:off x="6550494" y="4263166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7131474" y="4263166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976113" y="4708331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429" name="Straight Arrow Connector 428"/>
            <p:cNvCxnSpPr/>
            <p:nvPr/>
          </p:nvCxnSpPr>
          <p:spPr>
            <a:xfrm>
              <a:off x="6793807" y="4838809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Arrow Connector 429"/>
            <p:cNvCxnSpPr/>
            <p:nvPr/>
          </p:nvCxnSpPr>
          <p:spPr>
            <a:xfrm>
              <a:off x="7380631" y="4838809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1" name="Rectangle 430"/>
            <p:cNvSpPr/>
            <p:nvPr/>
          </p:nvSpPr>
          <p:spPr>
            <a:xfrm>
              <a:off x="6550494" y="4708331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7131474" y="4708331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5976113" y="5149818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434" name="Group 433"/>
            <p:cNvGrpSpPr/>
            <p:nvPr/>
          </p:nvGrpSpPr>
          <p:grpSpPr>
            <a:xfrm>
              <a:off x="6214225" y="4393644"/>
              <a:ext cx="315569" cy="886652"/>
              <a:chOff x="6190077" y="1311578"/>
              <a:chExt cx="315569" cy="886652"/>
            </a:xfrm>
          </p:grpSpPr>
          <p:cxnSp>
            <p:nvCxnSpPr>
              <p:cNvPr id="448" name="Straight Arrow Connector 447"/>
              <p:cNvCxnSpPr/>
              <p:nvPr/>
            </p:nvCxnSpPr>
            <p:spPr>
              <a:xfrm>
                <a:off x="6190077" y="1311578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Arrow Connector 448"/>
              <p:cNvCxnSpPr/>
              <p:nvPr/>
            </p:nvCxnSpPr>
            <p:spPr>
              <a:xfrm>
                <a:off x="6190077" y="17567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Arrow Connector 449"/>
              <p:cNvCxnSpPr/>
              <p:nvPr/>
            </p:nvCxnSpPr>
            <p:spPr>
              <a:xfrm>
                <a:off x="6190077" y="2198230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5" name="Straight Arrow Connector 434"/>
            <p:cNvCxnSpPr/>
            <p:nvPr/>
          </p:nvCxnSpPr>
          <p:spPr>
            <a:xfrm>
              <a:off x="6793807" y="5280296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Arrow Connector 435"/>
            <p:cNvCxnSpPr/>
            <p:nvPr/>
          </p:nvCxnSpPr>
          <p:spPr>
            <a:xfrm>
              <a:off x="7380631" y="5280296"/>
              <a:ext cx="3155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Rectangle 436"/>
            <p:cNvSpPr/>
            <p:nvPr/>
          </p:nvSpPr>
          <p:spPr>
            <a:xfrm>
              <a:off x="6550494" y="5149818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7131474" y="5149818"/>
              <a:ext cx="249156" cy="2563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5415493" y="4252467"/>
              <a:ext cx="228600" cy="120884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M</a:t>
              </a:r>
            </a:p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U</a:t>
              </a:r>
            </a:p>
            <a:p>
              <a:pPr algn="ctr"/>
              <a:r>
                <a:rPr lang="en-US" sz="900" b="1" dirty="0">
                  <a:solidFill>
                    <a:schemeClr val="bg1"/>
                  </a:solidFill>
                </a:rPr>
                <a:t>X</a:t>
              </a:r>
              <a:endParaRPr lang="en-US" sz="900" b="1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440" name="Group 439"/>
            <p:cNvGrpSpPr/>
            <p:nvPr/>
          </p:nvGrpSpPr>
          <p:grpSpPr>
            <a:xfrm>
              <a:off x="4409884" y="4400105"/>
              <a:ext cx="967510" cy="865687"/>
              <a:chOff x="5261054" y="1332543"/>
              <a:chExt cx="315569" cy="865687"/>
            </a:xfrm>
          </p:grpSpPr>
          <p:cxnSp>
            <p:nvCxnSpPr>
              <p:cNvPr id="445" name="Straight Arrow Connector 444"/>
              <p:cNvCxnSpPr/>
              <p:nvPr/>
            </p:nvCxnSpPr>
            <p:spPr>
              <a:xfrm>
                <a:off x="5261054" y="13325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Arrow Connector 445"/>
              <p:cNvCxnSpPr/>
              <p:nvPr/>
            </p:nvCxnSpPr>
            <p:spPr>
              <a:xfrm>
                <a:off x="5261054" y="17567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Arrow Connector 446"/>
              <p:cNvCxnSpPr/>
              <p:nvPr/>
            </p:nvCxnSpPr>
            <p:spPr>
              <a:xfrm>
                <a:off x="5261054" y="2198230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1" name="Group 440"/>
            <p:cNvGrpSpPr/>
            <p:nvPr/>
          </p:nvGrpSpPr>
          <p:grpSpPr>
            <a:xfrm>
              <a:off x="5660544" y="4395483"/>
              <a:ext cx="315569" cy="886652"/>
              <a:chOff x="6190077" y="1311578"/>
              <a:chExt cx="315569" cy="886652"/>
            </a:xfrm>
          </p:grpSpPr>
          <p:cxnSp>
            <p:nvCxnSpPr>
              <p:cNvPr id="442" name="Straight Arrow Connector 441"/>
              <p:cNvCxnSpPr/>
              <p:nvPr/>
            </p:nvCxnSpPr>
            <p:spPr>
              <a:xfrm>
                <a:off x="6190077" y="1311578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Arrow Connector 442"/>
              <p:cNvCxnSpPr/>
              <p:nvPr/>
            </p:nvCxnSpPr>
            <p:spPr>
              <a:xfrm>
                <a:off x="6190077" y="17567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Arrow Connector 443"/>
              <p:cNvCxnSpPr/>
              <p:nvPr/>
            </p:nvCxnSpPr>
            <p:spPr>
              <a:xfrm>
                <a:off x="6190077" y="2198230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1" name="Group 480"/>
            <p:cNvGrpSpPr/>
            <p:nvPr/>
          </p:nvGrpSpPr>
          <p:grpSpPr>
            <a:xfrm>
              <a:off x="8000315" y="2348060"/>
              <a:ext cx="305485" cy="370205"/>
              <a:chOff x="5261054" y="1332543"/>
              <a:chExt cx="315569" cy="865687"/>
            </a:xfrm>
          </p:grpSpPr>
          <p:cxnSp>
            <p:nvCxnSpPr>
              <p:cNvPr id="482" name="Straight Arrow Connector 481"/>
              <p:cNvCxnSpPr/>
              <p:nvPr/>
            </p:nvCxnSpPr>
            <p:spPr>
              <a:xfrm>
                <a:off x="5261054" y="13325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Arrow Connector 482"/>
              <p:cNvCxnSpPr/>
              <p:nvPr/>
            </p:nvCxnSpPr>
            <p:spPr>
              <a:xfrm>
                <a:off x="5261054" y="17567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Arrow Connector 483"/>
              <p:cNvCxnSpPr/>
              <p:nvPr/>
            </p:nvCxnSpPr>
            <p:spPr>
              <a:xfrm>
                <a:off x="5261054" y="2198230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5" name="Group 484"/>
            <p:cNvGrpSpPr/>
            <p:nvPr/>
          </p:nvGrpSpPr>
          <p:grpSpPr>
            <a:xfrm>
              <a:off x="8000315" y="2932004"/>
              <a:ext cx="305485" cy="370205"/>
              <a:chOff x="5261054" y="1332543"/>
              <a:chExt cx="315569" cy="865687"/>
            </a:xfrm>
          </p:grpSpPr>
          <p:cxnSp>
            <p:nvCxnSpPr>
              <p:cNvPr id="486" name="Straight Arrow Connector 485"/>
              <p:cNvCxnSpPr/>
              <p:nvPr/>
            </p:nvCxnSpPr>
            <p:spPr>
              <a:xfrm>
                <a:off x="5261054" y="13325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Arrow Connector 486"/>
              <p:cNvCxnSpPr/>
              <p:nvPr/>
            </p:nvCxnSpPr>
            <p:spPr>
              <a:xfrm>
                <a:off x="5261054" y="17567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Arrow Connector 487"/>
              <p:cNvCxnSpPr/>
              <p:nvPr/>
            </p:nvCxnSpPr>
            <p:spPr>
              <a:xfrm>
                <a:off x="5261054" y="2198230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 488"/>
            <p:cNvGrpSpPr/>
            <p:nvPr/>
          </p:nvGrpSpPr>
          <p:grpSpPr>
            <a:xfrm>
              <a:off x="8000315" y="3477895"/>
              <a:ext cx="305485" cy="370205"/>
              <a:chOff x="5261054" y="1332543"/>
              <a:chExt cx="315569" cy="865687"/>
            </a:xfrm>
          </p:grpSpPr>
          <p:cxnSp>
            <p:nvCxnSpPr>
              <p:cNvPr id="490" name="Straight Arrow Connector 489"/>
              <p:cNvCxnSpPr/>
              <p:nvPr/>
            </p:nvCxnSpPr>
            <p:spPr>
              <a:xfrm>
                <a:off x="5261054" y="13325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Arrow Connector 490"/>
              <p:cNvCxnSpPr/>
              <p:nvPr/>
            </p:nvCxnSpPr>
            <p:spPr>
              <a:xfrm>
                <a:off x="5261054" y="1756743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Arrow Connector 491"/>
              <p:cNvCxnSpPr/>
              <p:nvPr/>
            </p:nvCxnSpPr>
            <p:spPr>
              <a:xfrm>
                <a:off x="5261054" y="2198230"/>
                <a:ext cx="3155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3" name="Rectangle 492"/>
            <p:cNvSpPr/>
            <p:nvPr/>
          </p:nvSpPr>
          <p:spPr>
            <a:xfrm>
              <a:off x="2182368" y="1143293"/>
              <a:ext cx="228600" cy="120884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M</a:t>
              </a:r>
            </a:p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U</a:t>
              </a:r>
            </a:p>
            <a:p>
              <a:pPr algn="ctr"/>
              <a:r>
                <a:rPr lang="en-US" sz="900" b="1" dirty="0">
                  <a:solidFill>
                    <a:schemeClr val="bg1"/>
                  </a:solidFill>
                </a:rPr>
                <a:t>X</a:t>
              </a:r>
              <a:endParaRPr lang="en-US" sz="900" b="1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499" name="Straight Arrow Connector 498"/>
            <p:cNvCxnSpPr/>
            <p:nvPr/>
          </p:nvCxnSpPr>
          <p:spPr>
            <a:xfrm>
              <a:off x="1616375" y="1470382"/>
              <a:ext cx="551707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5" name="TextBox 504"/>
            <p:cNvSpPr txBox="1"/>
            <p:nvPr/>
          </p:nvSpPr>
          <p:spPr>
            <a:xfrm>
              <a:off x="5794473" y="482528"/>
              <a:ext cx="1988083" cy="64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Sliding window </a:t>
              </a:r>
              <a:r>
                <a:rPr lang="en-US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</a:t>
              </a:r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hift registers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06" name="TextBox 505"/>
            <p:cNvSpPr txBox="1"/>
            <p:nvPr/>
          </p:nvSpPr>
          <p:spPr>
            <a:xfrm>
              <a:off x="2868629" y="562743"/>
              <a:ext cx="2138196" cy="379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SRAM l</a:t>
              </a:r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ine buffer</a:t>
              </a:r>
            </a:p>
          </p:txBody>
        </p:sp>
        <p:sp>
          <p:nvSpPr>
            <p:cNvPr id="507" name="TextBox 506"/>
            <p:cNvSpPr txBox="1"/>
            <p:nvPr/>
          </p:nvSpPr>
          <p:spPr>
            <a:xfrm>
              <a:off x="3380433" y="1527882"/>
              <a:ext cx="1161934" cy="417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Level-1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08" name="TextBox 507"/>
            <p:cNvSpPr txBox="1"/>
            <p:nvPr/>
          </p:nvSpPr>
          <p:spPr>
            <a:xfrm>
              <a:off x="3285240" y="3056531"/>
              <a:ext cx="1161928" cy="417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Level-2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09" name="TextBox 508"/>
            <p:cNvSpPr txBox="1"/>
            <p:nvPr/>
          </p:nvSpPr>
          <p:spPr>
            <a:xfrm>
              <a:off x="3323149" y="4586505"/>
              <a:ext cx="1129765" cy="417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Level-3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1128764" y="1765898"/>
              <a:ext cx="1039318" cy="312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 smtClean="0"/>
                <a:t>DRAM_EN</a:t>
              </a:r>
              <a:endParaRPr lang="en-US" sz="1050" b="1" dirty="0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8546122" y="4088361"/>
              <a:ext cx="852036" cy="3791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DOUT</a:t>
              </a:r>
              <a:endParaRPr lang="en-US" sz="1400" b="1" dirty="0"/>
            </a:p>
          </p:txBody>
        </p:sp>
        <p:cxnSp>
          <p:nvCxnSpPr>
            <p:cNvPr id="518" name="Straight Arrow Connector 517"/>
            <p:cNvCxnSpPr>
              <a:endCxn id="493" idx="0"/>
            </p:cNvCxnSpPr>
            <p:nvPr/>
          </p:nvCxnSpPr>
          <p:spPr>
            <a:xfrm>
              <a:off x="2282381" y="969695"/>
              <a:ext cx="0" cy="173598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Straight Arrow Connector 522"/>
            <p:cNvCxnSpPr/>
            <p:nvPr/>
          </p:nvCxnSpPr>
          <p:spPr>
            <a:xfrm>
              <a:off x="2312805" y="2449372"/>
              <a:ext cx="0" cy="173598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5" name="Rectangle 524"/>
            <p:cNvSpPr/>
            <p:nvPr/>
          </p:nvSpPr>
          <p:spPr>
            <a:xfrm>
              <a:off x="2182368" y="2622970"/>
              <a:ext cx="228600" cy="120884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M</a:t>
              </a:r>
            </a:p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U</a:t>
              </a:r>
            </a:p>
            <a:p>
              <a:pPr algn="ctr"/>
              <a:r>
                <a:rPr lang="en-US" sz="900" b="1" dirty="0">
                  <a:solidFill>
                    <a:schemeClr val="bg1"/>
                  </a:solidFill>
                </a:rPr>
                <a:t>X</a:t>
              </a:r>
              <a:endParaRPr lang="en-US" sz="9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526" name="Rectangle 525"/>
            <p:cNvSpPr/>
            <p:nvPr/>
          </p:nvSpPr>
          <p:spPr>
            <a:xfrm>
              <a:off x="2182368" y="4161058"/>
              <a:ext cx="228600" cy="120884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M</a:t>
              </a:r>
            </a:p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U</a:t>
              </a:r>
            </a:p>
            <a:p>
              <a:pPr algn="ctr"/>
              <a:r>
                <a:rPr lang="en-US" sz="900" b="1" dirty="0">
                  <a:solidFill>
                    <a:schemeClr val="bg1"/>
                  </a:solidFill>
                </a:rPr>
                <a:t>X</a:t>
              </a:r>
              <a:endParaRPr lang="en-US" sz="900" b="1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528" name="Straight Arrow Connector 527"/>
            <p:cNvCxnSpPr/>
            <p:nvPr/>
          </p:nvCxnSpPr>
          <p:spPr>
            <a:xfrm>
              <a:off x="2256536" y="3979302"/>
              <a:ext cx="0" cy="173598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9" name="Rectangle 528"/>
            <p:cNvSpPr/>
            <p:nvPr/>
          </p:nvSpPr>
          <p:spPr>
            <a:xfrm>
              <a:off x="1616375" y="3190226"/>
              <a:ext cx="246222" cy="164847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M</a:t>
              </a:r>
            </a:p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U</a:t>
              </a:r>
            </a:p>
            <a:p>
              <a:pPr algn="ctr"/>
              <a:r>
                <a:rPr lang="en-US" sz="900" b="1" dirty="0">
                  <a:solidFill>
                    <a:schemeClr val="bg1"/>
                  </a:solidFill>
                </a:rPr>
                <a:t>X</a:t>
              </a:r>
              <a:endParaRPr lang="en-US" sz="900" b="1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530" name="Straight Arrow Connector 529"/>
            <p:cNvCxnSpPr/>
            <p:nvPr/>
          </p:nvCxnSpPr>
          <p:spPr>
            <a:xfrm>
              <a:off x="1862597" y="3239762"/>
              <a:ext cx="305485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Arrow Connector 530"/>
            <p:cNvCxnSpPr/>
            <p:nvPr/>
          </p:nvCxnSpPr>
          <p:spPr>
            <a:xfrm>
              <a:off x="1876883" y="4765482"/>
              <a:ext cx="305485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Arrow Connector 533"/>
            <p:cNvCxnSpPr/>
            <p:nvPr/>
          </p:nvCxnSpPr>
          <p:spPr>
            <a:xfrm>
              <a:off x="1739486" y="2995319"/>
              <a:ext cx="0" cy="173598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Arrow Connector 536"/>
            <p:cNvCxnSpPr/>
            <p:nvPr/>
          </p:nvCxnSpPr>
          <p:spPr>
            <a:xfrm>
              <a:off x="1619994" y="2095500"/>
              <a:ext cx="551707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8" name="Rectangle 537"/>
            <p:cNvSpPr/>
            <p:nvPr/>
          </p:nvSpPr>
          <p:spPr>
            <a:xfrm>
              <a:off x="1698105" y="1149622"/>
              <a:ext cx="512957" cy="312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 smtClean="0"/>
                <a:t>DIN</a:t>
              </a:r>
              <a:endParaRPr lang="en-US" sz="1050" b="1" dirty="0"/>
            </a:p>
          </p:txBody>
        </p:sp>
        <p:cxnSp>
          <p:nvCxnSpPr>
            <p:cNvPr id="541" name="Straight Arrow Connector 540"/>
            <p:cNvCxnSpPr/>
            <p:nvPr/>
          </p:nvCxnSpPr>
          <p:spPr>
            <a:xfrm>
              <a:off x="5532147" y="975299"/>
              <a:ext cx="0" cy="138659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Straight Arrow Connector 544"/>
            <p:cNvCxnSpPr/>
            <p:nvPr/>
          </p:nvCxnSpPr>
          <p:spPr>
            <a:xfrm>
              <a:off x="5491356" y="2490400"/>
              <a:ext cx="0" cy="196775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4" name="Straight Arrow Connector 553"/>
            <p:cNvCxnSpPr/>
            <p:nvPr/>
          </p:nvCxnSpPr>
          <p:spPr>
            <a:xfrm>
              <a:off x="5532147" y="4128691"/>
              <a:ext cx="0" cy="134475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Arrow Connector 555"/>
            <p:cNvCxnSpPr/>
            <p:nvPr/>
          </p:nvCxnSpPr>
          <p:spPr>
            <a:xfrm>
              <a:off x="7833977" y="941901"/>
              <a:ext cx="0" cy="173598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Elbow Connector 561"/>
            <p:cNvCxnSpPr>
              <a:stCxn id="281" idx="3"/>
              <a:endCxn id="529" idx="1"/>
            </p:cNvCxnSpPr>
            <p:nvPr/>
          </p:nvCxnSpPr>
          <p:spPr>
            <a:xfrm flipH="1">
              <a:off x="1616375" y="3107941"/>
              <a:ext cx="7756225" cy="906522"/>
            </a:xfrm>
            <a:prstGeom prst="bentConnector5">
              <a:avLst>
                <a:gd name="adj1" fmla="val -2947"/>
                <a:gd name="adj2" fmla="val 286155"/>
                <a:gd name="adj3" fmla="val 102947"/>
              </a:avLst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1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3"/>
          <a:stretch/>
        </p:blipFill>
        <p:spPr bwMode="auto">
          <a:xfrm>
            <a:off x="7669060" y="1153708"/>
            <a:ext cx="2705100" cy="417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" name="Rectangle 253"/>
          <p:cNvSpPr/>
          <p:nvPr/>
        </p:nvSpPr>
        <p:spPr>
          <a:xfrm>
            <a:off x="326738" y="5448805"/>
            <a:ext cx="6912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Block </a:t>
            </a:r>
            <a:r>
              <a:rPr lang="en-US" sz="1400" dirty="0"/>
              <a:t>diagram </a:t>
            </a:r>
            <a:r>
              <a:rPr lang="en-US" sz="1400" dirty="0" smtClean="0"/>
              <a:t>of a convolution-based </a:t>
            </a:r>
            <a:r>
              <a:rPr lang="en-US" sz="1400" dirty="0"/>
              <a:t>time-sharing pyramid </a:t>
            </a:r>
            <a:r>
              <a:rPr lang="en-US" sz="1400" dirty="0" smtClean="0"/>
              <a:t>engine</a:t>
            </a:r>
          </a:p>
          <a:p>
            <a:r>
              <a:rPr lang="en-US" sz="1400" dirty="0" smtClean="0"/>
              <a:t>(e.g., 3-level </a:t>
            </a:r>
            <a:r>
              <a:rPr lang="en-US" sz="1400" dirty="0"/>
              <a:t>Gaussian </a:t>
            </a:r>
            <a:r>
              <a:rPr lang="en-US" sz="1400" dirty="0" smtClean="0"/>
              <a:t>pyramid engine </a:t>
            </a:r>
            <a:r>
              <a:rPr lang="en-US" sz="1400" dirty="0"/>
              <a:t>with a </a:t>
            </a:r>
            <a:r>
              <a:rPr lang="en-US" sz="1400" dirty="0" smtClean="0"/>
              <a:t>3x3 </a:t>
            </a:r>
            <a:r>
              <a:rPr lang="en-US" sz="1400" dirty="0"/>
              <a:t>convolution </a:t>
            </a:r>
            <a:r>
              <a:rPr lang="en-US" sz="1400" dirty="0" smtClean="0"/>
              <a:t>window)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7509017" y="5483046"/>
            <a:ext cx="30251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Hardware </a:t>
            </a:r>
            <a:r>
              <a:rPr lang="en-US" sz="1600" b="1" dirty="0" smtClean="0"/>
              <a:t>chip </a:t>
            </a:r>
            <a:r>
              <a:rPr lang="en-US" sz="1600" b="1" dirty="0"/>
              <a:t>g</a:t>
            </a:r>
            <a:r>
              <a:rPr lang="en-US" sz="1600" b="1" dirty="0" smtClean="0"/>
              <a:t>enerator GUI</a:t>
            </a:r>
            <a:endParaRPr lang="en-US" sz="1600" b="1" dirty="0"/>
          </a:p>
        </p:txBody>
      </p:sp>
      <p:sp>
        <p:nvSpPr>
          <p:cNvPr id="40" name="Rectangle 39"/>
          <p:cNvSpPr/>
          <p:nvPr/>
        </p:nvSpPr>
        <p:spPr>
          <a:xfrm>
            <a:off x="7669060" y="1153708"/>
            <a:ext cx="2705100" cy="4171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3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Evaluation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2" y="1409700"/>
            <a:ext cx="5124895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95" y="1409700"/>
            <a:ext cx="511426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9107" y="921327"/>
            <a:ext cx="5157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Design points are running at 500 MHz on 32nm CMOS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49195" y="4000500"/>
            <a:ext cx="543193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Time-Sharing Pipeline (TP ) vs. Linear Pipeline (LP)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1400" dirty="0" smtClean="0"/>
              <a:t>Save area costs from PE reused</a:t>
            </a:r>
            <a:endParaRPr lang="en-US" sz="1400" dirty="0"/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1400" dirty="0" smtClean="0"/>
              <a:t>The overhead of shift Registers and control </a:t>
            </a:r>
            <a:r>
              <a:rPr lang="en-US" sz="1400" dirty="0"/>
              <a:t>l</a:t>
            </a:r>
            <a:r>
              <a:rPr lang="en-US" sz="1400" dirty="0" smtClean="0"/>
              <a:t>ogic are negligible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5547531" y="4000500"/>
            <a:ext cx="541067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Time-Sharing Pipeline (TP ) vs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Segment Pipeline (SP)</a:t>
            </a:r>
            <a:endParaRPr lang="en-US" sz="1400" dirty="0" smtClean="0"/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1400" dirty="0" smtClean="0"/>
              <a:t>TP consumes more area as the number of pyramid levels grows</a:t>
            </a:r>
            <a:endParaRPr lang="en-US" sz="1400" dirty="0"/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1400" dirty="0" smtClean="0"/>
              <a:t>TP is competitive when window size is relative small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872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Bandwidth Evaluation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46101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DRAM traffic is an order of magnitude less than SP 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>
                <a:latin typeface="+mn-lt"/>
                <a:ea typeface="Wingdings"/>
                <a:cs typeface="Wingdings"/>
                <a:sym typeface="Wingdings"/>
              </a:rPr>
              <a:t> </a:t>
            </a:r>
            <a:r>
              <a:rPr lang="en-US" sz="1400" dirty="0" smtClean="0">
                <a:latin typeface="+mn-lt"/>
                <a:ea typeface="Wingdings"/>
                <a:cs typeface="Wingdings"/>
                <a:sym typeface="Wingdings"/>
              </a:rPr>
              <a:t>Energy saving</a:t>
            </a:r>
            <a:endParaRPr lang="en-US" sz="1400" dirty="0">
              <a:latin typeface="+mn-lt"/>
              <a:ea typeface="Wingdings"/>
              <a:cs typeface="Wingdings"/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TP has no intermediate data traffic to DRAM</a:t>
            </a:r>
            <a:endParaRPr lang="en-US" sz="1400" dirty="0">
              <a:sym typeface="Wingding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81100"/>
            <a:ext cx="46291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9927"/>
            <a:ext cx="46958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3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Overall Performance &amp; Energy Evaluation</a:t>
            </a:r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76300"/>
            <a:ext cx="49339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76300"/>
            <a:ext cx="48577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48200" y="4098667"/>
            <a:ext cx="6324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/>
              <a:t>Energy </a:t>
            </a:r>
            <a:r>
              <a:rPr lang="en-US" sz="1400" dirty="0"/>
              <a:t>consumption </a:t>
            </a:r>
            <a:r>
              <a:rPr lang="en-US" sz="1400" dirty="0" smtClean="0"/>
              <a:t>is </a:t>
            </a:r>
            <a:r>
              <a:rPr lang="en-US" sz="1400" dirty="0"/>
              <a:t>dominated by DRAM </a:t>
            </a:r>
            <a:r>
              <a:rPr lang="en-US" sz="1400" dirty="0" smtClean="0"/>
              <a:t>accesses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B9E700"/>
                </a:solidFill>
              </a:rPr>
              <a:t>vs. SP: </a:t>
            </a:r>
            <a:r>
              <a:rPr lang="en-US" sz="1400" dirty="0" smtClean="0"/>
              <a:t>10x saving on DRAM </a:t>
            </a:r>
            <a:r>
              <a:rPr lang="en-US" sz="1400" dirty="0"/>
              <a:t>access </a:t>
            </a:r>
            <a:r>
              <a:rPr lang="en-US" sz="1400" dirty="0" smtClean="0"/>
              <a:t>(log scale</a:t>
            </a:r>
            <a:r>
              <a:rPr lang="en-US" sz="1400" dirty="0"/>
              <a:t>),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similar on chip memory access and logic processing cost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B9E700"/>
                </a:solidFill>
              </a:rPr>
              <a:t>v</a:t>
            </a:r>
            <a:r>
              <a:rPr lang="en-US" sz="1400" b="1" dirty="0" smtClean="0">
                <a:solidFill>
                  <a:srgbClr val="B9E700"/>
                </a:solidFill>
              </a:rPr>
              <a:t>s. LP:  </a:t>
            </a:r>
            <a:r>
              <a:rPr lang="en-US" sz="1400" dirty="0" smtClean="0"/>
              <a:t>Similar </a:t>
            </a:r>
            <a:r>
              <a:rPr lang="en-US" sz="1400" dirty="0"/>
              <a:t>DRAM </a:t>
            </a:r>
            <a:r>
              <a:rPr lang="en-US" sz="1400" dirty="0" smtClean="0"/>
              <a:t>access cost, </a:t>
            </a:r>
            <a:br>
              <a:rPr lang="en-US" sz="1400" dirty="0" smtClean="0"/>
            </a:br>
            <a:r>
              <a:rPr lang="en-US" sz="1400" dirty="0" smtClean="0"/>
              <a:t>but less energy cost  on the </a:t>
            </a:r>
            <a:r>
              <a:rPr lang="en-US" sz="1400" dirty="0"/>
              <a:t>on-chip </a:t>
            </a:r>
            <a:r>
              <a:rPr lang="en-US" sz="1400" dirty="0" smtClean="0"/>
              <a:t>logic processing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076700"/>
            <a:ext cx="40386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/>
              <a:t>TP is almost 2x faster than SP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/>
              <a:t>TP is only slightly slower than LP, </a:t>
            </a:r>
            <a:br>
              <a:rPr lang="en-US" sz="1400" dirty="0" smtClean="0"/>
            </a:br>
            <a:r>
              <a:rPr lang="en-US" sz="1400" dirty="0" smtClean="0"/>
              <a:t>while eliminating all the logic costs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8401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novel architecture that keeps the best of the both worlds:</a:t>
            </a:r>
          </a:p>
          <a:p>
            <a:pPr lvl="1"/>
            <a:r>
              <a:rPr lang="en-US" dirty="0" smtClean="0"/>
              <a:t>Low DRAM traffic</a:t>
            </a:r>
          </a:p>
          <a:p>
            <a:pPr lvl="1"/>
            <a:r>
              <a:rPr lang="en-US" dirty="0" smtClean="0"/>
              <a:t>Competitive area cost</a:t>
            </a:r>
          </a:p>
          <a:p>
            <a:r>
              <a:rPr lang="en-US" dirty="0" smtClean="0"/>
              <a:t>Application demonstration:</a:t>
            </a:r>
          </a:p>
          <a:p>
            <a:pPr lvl="1"/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</a:p>
          <a:p>
            <a:pPr lvl="1"/>
            <a:r>
              <a:rPr lang="en-US" dirty="0" smtClean="0"/>
              <a:t>Hierarchical Lucas-</a:t>
            </a:r>
            <a:r>
              <a:rPr lang="en-US" dirty="0" err="1" smtClean="0"/>
              <a:t>Kanade</a:t>
            </a:r>
            <a:r>
              <a:rPr lang="en-US" dirty="0" smtClean="0"/>
              <a:t> optical flow</a:t>
            </a:r>
          </a:p>
          <a:p>
            <a:r>
              <a:rPr lang="en-US" dirty="0" smtClean="0"/>
              <a:t>Performance </a:t>
            </a:r>
            <a:r>
              <a:rPr lang="en-US" dirty="0" smtClean="0"/>
              <a:t>analysis</a:t>
            </a:r>
          </a:p>
          <a:p>
            <a:r>
              <a:rPr lang="en-US" dirty="0" smtClean="0"/>
              <a:t>Next: </a:t>
            </a:r>
            <a:r>
              <a:rPr lang="en-US" smtClean="0"/>
              <a:t>heterogeneous imaging </a:t>
            </a:r>
            <a:r>
              <a:rPr lang="en-US" dirty="0" smtClean="0"/>
              <a:t>pipeline across multi-core system</a:t>
            </a:r>
            <a:endParaRPr lang="en-US" dirty="0" smtClean="0"/>
          </a:p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5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38" y="247650"/>
            <a:ext cx="9204325" cy="600164"/>
          </a:xfrm>
        </p:spPr>
        <p:txBody>
          <a:bodyPr/>
          <a:lstStyle/>
          <a:p>
            <a:r>
              <a:rPr lang="en-US" dirty="0" smtClean="0"/>
              <a:t>Image Processing Pipeline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90068" y="3019864"/>
            <a:ext cx="1390038" cy="729964"/>
          </a:xfrm>
          <a:prstGeom prst="rect">
            <a:avLst/>
          </a:prstGeom>
          <a:noFill/>
          <a:ln w="38100" cmpd="sng">
            <a:solidFill>
              <a:srgbClr val="598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B8FF3C"/>
                </a:solidFill>
              </a:rPr>
              <a:t>Denoise</a:t>
            </a:r>
            <a:endParaRPr lang="en-US" dirty="0">
              <a:solidFill>
                <a:srgbClr val="B8FF3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2510" y="3012270"/>
            <a:ext cx="1390038" cy="729964"/>
          </a:xfrm>
          <a:prstGeom prst="rect">
            <a:avLst/>
          </a:prstGeom>
          <a:noFill/>
          <a:ln w="38100" cmpd="sng">
            <a:solidFill>
              <a:srgbClr val="598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B8FF3C"/>
                </a:solidFill>
              </a:rPr>
              <a:t>Demosaic</a:t>
            </a:r>
            <a:endParaRPr lang="en-US" dirty="0">
              <a:solidFill>
                <a:srgbClr val="B8FF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2462" y="1522343"/>
            <a:ext cx="1390038" cy="729964"/>
          </a:xfrm>
          <a:prstGeom prst="rect">
            <a:avLst/>
          </a:prstGeom>
          <a:noFill/>
          <a:ln w="38100" cmpd="sng">
            <a:solidFill>
              <a:srgbClr val="598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Bad Pixel Correction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87687" y="4531360"/>
            <a:ext cx="1390038" cy="729964"/>
          </a:xfrm>
          <a:prstGeom prst="rect">
            <a:avLst/>
          </a:prstGeom>
          <a:noFill/>
          <a:ln w="38100" cmpd="sng">
            <a:solidFill>
              <a:srgbClr val="598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B8FF3C"/>
                </a:solidFill>
              </a:rPr>
              <a:t>Image Enhancing</a:t>
            </a:r>
            <a:endParaRPr lang="en-US" sz="1600" dirty="0">
              <a:solidFill>
                <a:srgbClr val="B8FF3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0795" y="4534010"/>
            <a:ext cx="1390038" cy="729964"/>
          </a:xfrm>
          <a:prstGeom prst="rect">
            <a:avLst/>
          </a:prstGeom>
          <a:noFill/>
          <a:ln w="38100" cmpd="sng">
            <a:solidFill>
              <a:srgbClr val="598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B8FF3C"/>
                </a:solidFill>
              </a:rPr>
              <a:t>Tone Mapping</a:t>
            </a:r>
            <a:endParaRPr lang="en-US" dirty="0">
              <a:solidFill>
                <a:srgbClr val="B8FF3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7348" y="3017087"/>
            <a:ext cx="1390038" cy="729964"/>
          </a:xfrm>
          <a:prstGeom prst="rect">
            <a:avLst/>
          </a:prstGeom>
          <a:noFill/>
          <a:ln w="38100" cmpd="sng">
            <a:solidFill>
              <a:srgbClr val="598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B8FF3C"/>
                </a:solidFill>
              </a:rPr>
              <a:t>Lens Correction</a:t>
            </a:r>
            <a:endParaRPr lang="en-US" dirty="0">
              <a:solidFill>
                <a:srgbClr val="B8FF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24905" y="1524750"/>
            <a:ext cx="1390038" cy="729964"/>
          </a:xfrm>
          <a:prstGeom prst="rect">
            <a:avLst/>
          </a:prstGeom>
          <a:noFill/>
          <a:ln w="38100" cmpd="sng">
            <a:solidFill>
              <a:srgbClr val="598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Black Level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39791" y="3019493"/>
            <a:ext cx="1390038" cy="729964"/>
          </a:xfrm>
          <a:prstGeom prst="rect">
            <a:avLst/>
          </a:prstGeom>
          <a:noFill/>
          <a:ln w="38100" cmpd="sng">
            <a:solidFill>
              <a:srgbClr val="598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B8FF3C"/>
                </a:solidFill>
              </a:rPr>
              <a:t>Metering</a:t>
            </a:r>
            <a:endParaRPr lang="en-US" dirty="0">
              <a:solidFill>
                <a:srgbClr val="B8FF3C"/>
              </a:solidFill>
            </a:endParaRPr>
          </a:p>
        </p:txBody>
      </p:sp>
      <p:cxnSp>
        <p:nvCxnSpPr>
          <p:cNvPr id="16" name="Straight Arrow Connector 15"/>
          <p:cNvCxnSpPr>
            <a:endCxn id="8" idx="1"/>
          </p:cNvCxnSpPr>
          <p:nvPr/>
        </p:nvCxnSpPr>
        <p:spPr>
          <a:xfrm flipV="1">
            <a:off x="2155311" y="1887325"/>
            <a:ext cx="647151" cy="1624"/>
          </a:xfrm>
          <a:prstGeom prst="straightConnector1">
            <a:avLst/>
          </a:prstGeom>
          <a:ln w="38100" cmpd="sng">
            <a:solidFill>
              <a:srgbClr val="598B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  <a:endCxn id="13" idx="1"/>
          </p:cNvCxnSpPr>
          <p:nvPr/>
        </p:nvCxnSpPr>
        <p:spPr>
          <a:xfrm>
            <a:off x="4192500" y="1887325"/>
            <a:ext cx="332405" cy="2407"/>
          </a:xfrm>
          <a:prstGeom prst="straightConnector1">
            <a:avLst/>
          </a:prstGeom>
          <a:ln w="38100" cmpd="sng">
            <a:solidFill>
              <a:srgbClr val="598B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3" idx="3"/>
            <a:endCxn id="5" idx="1"/>
          </p:cNvCxnSpPr>
          <p:nvPr/>
        </p:nvCxnSpPr>
        <p:spPr>
          <a:xfrm flipH="1">
            <a:off x="2790068" y="1889732"/>
            <a:ext cx="3124875" cy="1495114"/>
          </a:xfrm>
          <a:prstGeom prst="bentConnector5">
            <a:avLst>
              <a:gd name="adj1" fmla="val -7315"/>
              <a:gd name="adj2" fmla="val 50000"/>
              <a:gd name="adj3" fmla="val 107315"/>
            </a:avLst>
          </a:prstGeom>
          <a:ln w="38100" cmpd="sng">
            <a:solidFill>
              <a:srgbClr val="598B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3"/>
            <a:endCxn id="6" idx="1"/>
          </p:cNvCxnSpPr>
          <p:nvPr/>
        </p:nvCxnSpPr>
        <p:spPr>
          <a:xfrm flipV="1">
            <a:off x="4180106" y="3377252"/>
            <a:ext cx="332404" cy="7594"/>
          </a:xfrm>
          <a:prstGeom prst="straightConnector1">
            <a:avLst/>
          </a:prstGeom>
          <a:ln w="38100" cmpd="sng">
            <a:solidFill>
              <a:srgbClr val="598B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922136" y="3381452"/>
            <a:ext cx="332405" cy="2407"/>
          </a:xfrm>
          <a:prstGeom prst="straightConnector1">
            <a:avLst/>
          </a:prstGeom>
          <a:ln w="38100" cmpd="sng">
            <a:solidFill>
              <a:srgbClr val="598B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622273" y="3371210"/>
            <a:ext cx="332405" cy="2407"/>
          </a:xfrm>
          <a:prstGeom prst="straightConnector1">
            <a:avLst/>
          </a:prstGeom>
          <a:ln w="38100" cmpd="sng">
            <a:solidFill>
              <a:srgbClr val="598B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14" idx="3"/>
            <a:endCxn id="10" idx="1"/>
          </p:cNvCxnSpPr>
          <p:nvPr/>
        </p:nvCxnSpPr>
        <p:spPr>
          <a:xfrm flipH="1">
            <a:off x="2787687" y="3384475"/>
            <a:ext cx="6542142" cy="1511867"/>
          </a:xfrm>
          <a:prstGeom prst="bentConnector5">
            <a:avLst>
              <a:gd name="adj1" fmla="val -3494"/>
              <a:gd name="adj2" fmla="val 50000"/>
              <a:gd name="adj3" fmla="val 103494"/>
            </a:avLst>
          </a:prstGeom>
          <a:ln w="38100" cmpd="sng">
            <a:solidFill>
              <a:srgbClr val="598B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189121" y="4902106"/>
            <a:ext cx="332404" cy="7594"/>
          </a:xfrm>
          <a:prstGeom prst="straightConnector1">
            <a:avLst/>
          </a:prstGeom>
          <a:ln w="38100" cmpd="sng">
            <a:solidFill>
              <a:srgbClr val="598B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1" idx="3"/>
          </p:cNvCxnSpPr>
          <p:nvPr/>
        </p:nvCxnSpPr>
        <p:spPr>
          <a:xfrm>
            <a:off x="5900833" y="4898992"/>
            <a:ext cx="578121" cy="7537"/>
          </a:xfrm>
          <a:prstGeom prst="straightConnector1">
            <a:avLst/>
          </a:prstGeom>
          <a:ln w="38100" cmpd="sng">
            <a:solidFill>
              <a:srgbClr val="598B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13" y="1259947"/>
            <a:ext cx="1099462" cy="1272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598B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167" y="4280348"/>
            <a:ext cx="2626218" cy="1251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598B00"/>
            </a:solidFill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4" name="Elbow Connector 43"/>
          <p:cNvCxnSpPr>
            <a:stCxn id="14" idx="0"/>
            <a:endCxn id="41" idx="0"/>
          </p:cNvCxnSpPr>
          <p:nvPr/>
        </p:nvCxnSpPr>
        <p:spPr>
          <a:xfrm rot="16200000" flipV="1">
            <a:off x="4243954" y="-1371363"/>
            <a:ext cx="1759546" cy="7022166"/>
          </a:xfrm>
          <a:prstGeom prst="bentConnector3">
            <a:avLst>
              <a:gd name="adj1" fmla="val 112992"/>
            </a:avLst>
          </a:prstGeom>
          <a:ln w="38100" cmpd="sng">
            <a:solidFill>
              <a:srgbClr val="598B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190126" y="999952"/>
            <a:ext cx="2519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B8FF3C"/>
                </a:solidFill>
              </a:rPr>
              <a:t>Exposure / Focus Adjustment</a:t>
            </a:r>
            <a:endParaRPr lang="en-US" sz="1400" dirty="0">
              <a:solidFill>
                <a:srgbClr val="B8FF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5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599" t="7224" r="11590" b="13018"/>
          <a:stretch/>
        </p:blipFill>
        <p:spPr>
          <a:xfrm>
            <a:off x="1066800" y="1028700"/>
            <a:ext cx="8647618" cy="4391002"/>
          </a:xfrm>
          <a:prstGeom prst="rect">
            <a:avLst/>
          </a:prstGeom>
          <a:noFill/>
          <a:ln>
            <a:noFill/>
          </a:ln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Motivation: Multi-resolution Processing</a:t>
            </a:r>
            <a:endParaRPr lang="en-US" dirty="0"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028700"/>
            <a:ext cx="4114800" cy="1916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1028700"/>
            <a:ext cx="2933700" cy="2933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077" y="3086100"/>
            <a:ext cx="3530600" cy="2724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37666" r="-305" b="11500"/>
          <a:stretch/>
        </p:blipFill>
        <p:spPr>
          <a:xfrm>
            <a:off x="5562100" y="4076700"/>
            <a:ext cx="2928040" cy="170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6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Background: Linear Pipeline and Segment Pipeline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444976" y="1028700"/>
            <a:ext cx="9800795" cy="2217854"/>
            <a:chOff x="21605" y="1028700"/>
            <a:chExt cx="9800795" cy="2217854"/>
          </a:xfrm>
        </p:grpSpPr>
        <p:grpSp>
          <p:nvGrpSpPr>
            <p:cNvPr id="62" name="Group 61"/>
            <p:cNvGrpSpPr/>
            <p:nvPr/>
          </p:nvGrpSpPr>
          <p:grpSpPr>
            <a:xfrm>
              <a:off x="609600" y="1028700"/>
              <a:ext cx="8972644" cy="1828800"/>
              <a:chOff x="838200" y="1028700"/>
              <a:chExt cx="8972644" cy="18288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371600" y="1038177"/>
                <a:ext cx="1447800" cy="1562292"/>
                <a:chOff x="1371600" y="1038177"/>
                <a:chExt cx="1447800" cy="1562292"/>
              </a:xfrm>
            </p:grpSpPr>
            <p:sp>
              <p:nvSpPr>
                <p:cNvPr id="3" name="Isosceles Triangle 2"/>
                <p:cNvSpPr/>
                <p:nvPr/>
              </p:nvSpPr>
              <p:spPr>
                <a:xfrm>
                  <a:off x="1390556" y="1038177"/>
                  <a:ext cx="1409512" cy="1248103"/>
                </a:xfrm>
                <a:prstGeom prst="triangle">
                  <a:avLst/>
                </a:prstGeom>
                <a:noFill/>
                <a:ln w="38100" cmpd="sng"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PYR-1</a:t>
                  </a:r>
                  <a:endParaRPr lang="en-US" sz="1400" dirty="0"/>
                </a:p>
              </p:txBody>
            </p:sp>
            <p:sp>
              <p:nvSpPr>
                <p:cNvPr id="4" name="Rectangle 3"/>
                <p:cNvSpPr/>
                <p:nvPr/>
              </p:nvSpPr>
              <p:spPr>
                <a:xfrm>
                  <a:off x="1371600" y="2295669"/>
                  <a:ext cx="1447800" cy="30480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/>
                    <a:t>Line Buffer</a:t>
                  </a:r>
                  <a:endParaRPr lang="en-US" sz="1400" b="1" dirty="0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3352800" y="1028700"/>
                <a:ext cx="1447800" cy="1562292"/>
                <a:chOff x="1371600" y="1038177"/>
                <a:chExt cx="1447800" cy="1562292"/>
              </a:xfrm>
            </p:grpSpPr>
            <p:sp>
              <p:nvSpPr>
                <p:cNvPr id="14" name="Isosceles Triangle 13"/>
                <p:cNvSpPr/>
                <p:nvPr/>
              </p:nvSpPr>
              <p:spPr>
                <a:xfrm>
                  <a:off x="1390556" y="1038177"/>
                  <a:ext cx="1409512" cy="1248103"/>
                </a:xfrm>
                <a:prstGeom prst="triangle">
                  <a:avLst/>
                </a:prstGeom>
                <a:noFill/>
                <a:ln w="38100" cmpd="sng"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PYR-2</a:t>
                  </a:r>
                  <a:endParaRPr lang="en-US" sz="1400" dirty="0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1371600" y="2295669"/>
                  <a:ext cx="1447800" cy="30480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/>
                    <a:t>Line Buffer</a:t>
                  </a:r>
                  <a:endParaRPr lang="en-US" sz="1400" b="1" dirty="0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5343102" y="1028700"/>
                <a:ext cx="1447800" cy="1562292"/>
                <a:chOff x="1371600" y="1038177"/>
                <a:chExt cx="1447800" cy="1562292"/>
              </a:xfrm>
            </p:grpSpPr>
            <p:sp>
              <p:nvSpPr>
                <p:cNvPr id="17" name="Isosceles Triangle 16"/>
                <p:cNvSpPr/>
                <p:nvPr/>
              </p:nvSpPr>
              <p:spPr>
                <a:xfrm>
                  <a:off x="1390556" y="1038177"/>
                  <a:ext cx="1409512" cy="1248103"/>
                </a:xfrm>
                <a:prstGeom prst="triangle">
                  <a:avLst/>
                </a:prstGeom>
                <a:noFill/>
                <a:ln w="38100" cmpd="sng"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PYR-3</a:t>
                  </a:r>
                  <a:endParaRPr lang="en-US" sz="1400" dirty="0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1371600" y="2295669"/>
                  <a:ext cx="1447800" cy="30480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/>
                    <a:t>Line Buffer</a:t>
                  </a:r>
                  <a:endParaRPr lang="en-US" sz="1400" b="1" dirty="0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8011230" y="1028700"/>
                <a:ext cx="1447800" cy="1562292"/>
                <a:chOff x="1371600" y="1038177"/>
                <a:chExt cx="1447800" cy="1562292"/>
              </a:xfrm>
            </p:grpSpPr>
            <p:sp>
              <p:nvSpPr>
                <p:cNvPr id="20" name="Isosceles Triangle 19"/>
                <p:cNvSpPr/>
                <p:nvPr/>
              </p:nvSpPr>
              <p:spPr>
                <a:xfrm>
                  <a:off x="1390556" y="1038177"/>
                  <a:ext cx="1409512" cy="1248103"/>
                </a:xfrm>
                <a:prstGeom prst="triangle">
                  <a:avLst/>
                </a:prstGeom>
                <a:noFill/>
                <a:ln w="38100" cmpd="sng"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PYR-n</a:t>
                  </a:r>
                  <a:endParaRPr lang="en-US" sz="1400" dirty="0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1371600" y="2295669"/>
                  <a:ext cx="1447800" cy="30480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/>
                    <a:t>Line Buffer</a:t>
                  </a:r>
                  <a:endParaRPr lang="en-US" sz="1400" b="1" dirty="0"/>
                </a:p>
              </p:txBody>
            </p:sp>
          </p:grpSp>
          <p:cxnSp>
            <p:nvCxnSpPr>
              <p:cNvPr id="38" name="Straight Arrow Connector 37"/>
              <p:cNvCxnSpPr/>
              <p:nvPr/>
            </p:nvCxnSpPr>
            <p:spPr>
              <a:xfrm>
                <a:off x="838200" y="1714500"/>
                <a:ext cx="838200" cy="0"/>
              </a:xfrm>
              <a:prstGeom prst="straightConnector1">
                <a:avLst/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2514600" y="1714500"/>
                <a:ext cx="1143000" cy="0"/>
              </a:xfrm>
              <a:prstGeom prst="straightConnector1">
                <a:avLst/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4504902" y="1714500"/>
                <a:ext cx="1143000" cy="0"/>
              </a:xfrm>
              <a:prstGeom prst="straightConnector1">
                <a:avLst/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6477000" y="1714500"/>
                <a:ext cx="609600" cy="0"/>
              </a:xfrm>
              <a:prstGeom prst="straightConnector1">
                <a:avLst/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/>
              <p:cNvSpPr/>
              <p:nvPr/>
            </p:nvSpPr>
            <p:spPr>
              <a:xfrm>
                <a:off x="7162800" y="1676208"/>
                <a:ext cx="76200" cy="76200"/>
              </a:xfrm>
              <a:prstGeom prst="ellipse">
                <a:avLst/>
              </a:prstGeom>
              <a:solidFill>
                <a:srgbClr val="8BAD00"/>
              </a:solidFill>
              <a:ln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7353112" y="1676208"/>
                <a:ext cx="76200" cy="76200"/>
              </a:xfrm>
              <a:prstGeom prst="ellipse">
                <a:avLst/>
              </a:prstGeom>
              <a:solidFill>
                <a:srgbClr val="8BAD00"/>
              </a:solidFill>
              <a:ln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7533946" y="1679672"/>
                <a:ext cx="76200" cy="69273"/>
              </a:xfrm>
              <a:prstGeom prst="ellipse">
                <a:avLst/>
              </a:prstGeom>
              <a:solidFill>
                <a:srgbClr val="8BAD00"/>
              </a:solidFill>
              <a:ln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>
                <a:off x="7696200" y="1714500"/>
                <a:ext cx="609600" cy="0"/>
              </a:xfrm>
              <a:prstGeom prst="straightConnector1">
                <a:avLst/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3048000" y="1790700"/>
                <a:ext cx="0" cy="1066800"/>
              </a:xfrm>
              <a:prstGeom prst="straightConnector1">
                <a:avLst/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5086444" y="1790700"/>
                <a:ext cx="0" cy="1066800"/>
              </a:xfrm>
              <a:prstGeom prst="straightConnector1">
                <a:avLst/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7010400" y="1790700"/>
                <a:ext cx="0" cy="1066800"/>
              </a:xfrm>
              <a:prstGeom prst="straightConnector1">
                <a:avLst/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Elbow Connector 59"/>
              <p:cNvCxnSpPr/>
              <p:nvPr/>
            </p:nvCxnSpPr>
            <p:spPr>
              <a:xfrm rot="16200000" flipH="1">
                <a:off x="8934544" y="1981200"/>
                <a:ext cx="1143000" cy="609600"/>
              </a:xfrm>
              <a:prstGeom prst="bentConnector3">
                <a:avLst>
                  <a:gd name="adj1" fmla="val 250"/>
                </a:avLst>
              </a:prstGeom>
              <a:ln>
                <a:solidFill>
                  <a:srgbClr val="8BAD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TextBox 77"/>
            <p:cNvSpPr txBox="1"/>
            <p:nvPr/>
          </p:nvSpPr>
          <p:spPr>
            <a:xfrm>
              <a:off x="21605" y="1257300"/>
              <a:ext cx="1027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Input G</a:t>
              </a:r>
              <a:r>
                <a:rPr lang="en-US" baseline="-25000" dirty="0" smtClean="0">
                  <a:solidFill>
                    <a:srgbClr val="B9E700"/>
                  </a:solidFill>
                </a:rPr>
                <a:t>0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600278" y="2867361"/>
              <a:ext cx="44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>
                  <a:solidFill>
                    <a:srgbClr val="B9E700"/>
                  </a:solidFill>
                </a:rPr>
                <a:t>1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648200" y="2877222"/>
              <a:ext cx="44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 smtClean="0">
                  <a:solidFill>
                    <a:srgbClr val="B9E700"/>
                  </a:solidFill>
                </a:rPr>
                <a:t>2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53200" y="2869168"/>
              <a:ext cx="44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 smtClean="0">
                  <a:solidFill>
                    <a:srgbClr val="B9E700"/>
                  </a:solidFill>
                </a:rPr>
                <a:t>3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372600" y="2867361"/>
              <a:ext cx="44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>
                  <a:solidFill>
                    <a:srgbClr val="B9E700"/>
                  </a:solidFill>
                </a:rPr>
                <a:t>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29782" y="3390900"/>
            <a:ext cx="4687614" cy="2514600"/>
            <a:chOff x="2667000" y="3390900"/>
            <a:chExt cx="4687614" cy="2514600"/>
          </a:xfrm>
        </p:grpSpPr>
        <p:sp>
          <p:nvSpPr>
            <p:cNvPr id="84" name="TextBox 83"/>
            <p:cNvSpPr txBox="1"/>
            <p:nvPr/>
          </p:nvSpPr>
          <p:spPr>
            <a:xfrm>
              <a:off x="5943600" y="3771900"/>
              <a:ext cx="616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 smtClean="0">
                  <a:solidFill>
                    <a:srgbClr val="B9E700"/>
                  </a:solidFill>
                </a:rPr>
                <a:t>k+1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429000" y="4762500"/>
              <a:ext cx="441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 err="1" smtClean="0">
                  <a:solidFill>
                    <a:srgbClr val="B9E700"/>
                  </a:solidFill>
                </a:rPr>
                <a:t>k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667000" y="3390900"/>
              <a:ext cx="4687614" cy="2514600"/>
              <a:chOff x="2667000" y="3390900"/>
              <a:chExt cx="4687614" cy="2514600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3352800" y="3543300"/>
                <a:ext cx="3505200" cy="2362200"/>
                <a:chOff x="3733800" y="3238500"/>
                <a:chExt cx="3505200" cy="2362200"/>
              </a:xfrm>
            </p:grpSpPr>
            <p:sp>
              <p:nvSpPr>
                <p:cNvPr id="63" name="Isosceles Triangle 62"/>
                <p:cNvSpPr/>
                <p:nvPr/>
              </p:nvSpPr>
              <p:spPr>
                <a:xfrm>
                  <a:off x="4724400" y="3238500"/>
                  <a:ext cx="1409512" cy="1248103"/>
                </a:xfrm>
                <a:prstGeom prst="triangle">
                  <a:avLst/>
                </a:prstGeom>
                <a:noFill/>
                <a:ln w="38100" cmpd="sng"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PYR</a:t>
                  </a:r>
                  <a:endParaRPr lang="en-US" sz="1400" dirty="0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4705444" y="4495992"/>
                  <a:ext cx="1447800" cy="30480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rgbClr val="8BAD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/>
                    <a:t>Line Buffer</a:t>
                  </a:r>
                  <a:endParaRPr lang="en-US" sz="1400" b="1" dirty="0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4714922" y="5219700"/>
                  <a:ext cx="1447800" cy="381000"/>
                </a:xfrm>
                <a:prstGeom prst="rect">
                  <a:avLst/>
                </a:prstGeom>
                <a:solidFill>
                  <a:srgbClr val="405100"/>
                </a:solidFill>
                <a:ln>
                  <a:solidFill>
                    <a:srgbClr val="4051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DRAM</a:t>
                  </a:r>
                  <a:endParaRPr lang="en-US" sz="1400" dirty="0"/>
                </a:p>
              </p:txBody>
            </p:sp>
            <p:cxnSp>
              <p:nvCxnSpPr>
                <p:cNvPr id="67" name="Elbow Connector 66"/>
                <p:cNvCxnSpPr>
                  <a:stCxn id="65" idx="1"/>
                  <a:endCxn id="63" idx="1"/>
                </p:cNvCxnSpPr>
                <p:nvPr/>
              </p:nvCxnSpPr>
              <p:spPr>
                <a:xfrm rot="10800000" flipH="1">
                  <a:off x="4714922" y="3862552"/>
                  <a:ext cx="361856" cy="1547648"/>
                </a:xfrm>
                <a:prstGeom prst="bentConnector3">
                  <a:avLst>
                    <a:gd name="adj1" fmla="val -136511"/>
                  </a:avLst>
                </a:prstGeom>
                <a:ln>
                  <a:solidFill>
                    <a:srgbClr val="B9E7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Elbow Connector 69"/>
                <p:cNvCxnSpPr>
                  <a:stCxn id="63" idx="5"/>
                  <a:endCxn id="65" idx="3"/>
                </p:cNvCxnSpPr>
                <p:nvPr/>
              </p:nvCxnSpPr>
              <p:spPr>
                <a:xfrm>
                  <a:off x="5781534" y="3862552"/>
                  <a:ext cx="381188" cy="1547648"/>
                </a:xfrm>
                <a:prstGeom prst="bentConnector3">
                  <a:avLst>
                    <a:gd name="adj1" fmla="val 207211"/>
                  </a:avLst>
                </a:prstGeom>
                <a:ln>
                  <a:solidFill>
                    <a:srgbClr val="B9E7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>
                  <a:stCxn id="63" idx="5"/>
                </p:cNvCxnSpPr>
                <p:nvPr/>
              </p:nvCxnSpPr>
              <p:spPr>
                <a:xfrm flipV="1">
                  <a:off x="5781534" y="3848100"/>
                  <a:ext cx="1457466" cy="14452"/>
                </a:xfrm>
                <a:prstGeom prst="straightConnector1">
                  <a:avLst/>
                </a:prstGeom>
                <a:ln>
                  <a:solidFill>
                    <a:srgbClr val="B9E7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>
                  <a:off x="3733800" y="3467100"/>
                  <a:ext cx="1524000" cy="0"/>
                </a:xfrm>
                <a:prstGeom prst="straightConnector1">
                  <a:avLst/>
                </a:prstGeom>
                <a:ln>
                  <a:solidFill>
                    <a:srgbClr val="B9E7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TextBox 82"/>
              <p:cNvSpPr txBox="1"/>
              <p:nvPr/>
            </p:nvSpPr>
            <p:spPr>
              <a:xfrm>
                <a:off x="2667000" y="3390900"/>
                <a:ext cx="10273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B9E700"/>
                    </a:solidFill>
                  </a:rPr>
                  <a:t>Input G</a:t>
                </a:r>
                <a:r>
                  <a:rPr lang="en-US" baseline="-25000" dirty="0" smtClean="0">
                    <a:solidFill>
                      <a:srgbClr val="B9E700"/>
                    </a:solidFill>
                  </a:rPr>
                  <a:t>0</a:t>
                </a:r>
                <a:endParaRPr lang="en-US" baseline="-25000" dirty="0">
                  <a:solidFill>
                    <a:srgbClr val="B9E700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6477000" y="3762423"/>
                <a:ext cx="877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B9E700"/>
                    </a:solidFill>
                  </a:rPr>
                  <a:t>Output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394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30275" y="4152900"/>
            <a:ext cx="10042525" cy="1539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B9E700"/>
                </a:solidFill>
              </a:rPr>
              <a:t>+ Less </a:t>
            </a:r>
            <a:r>
              <a:rPr lang="en-US" dirty="0">
                <a:solidFill>
                  <a:srgbClr val="B9E700"/>
                </a:solidFill>
              </a:rPr>
              <a:t>demand of off-chip memory </a:t>
            </a:r>
            <a:r>
              <a:rPr lang="en-US" dirty="0" smtClean="0">
                <a:solidFill>
                  <a:srgbClr val="B9E700"/>
                </a:solidFill>
              </a:rPr>
              <a:t>bandwidth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8000"/>
                </a:solidFill>
              </a:rPr>
              <a:t>- Inefficient </a:t>
            </a:r>
            <a:r>
              <a:rPr lang="en-US" dirty="0">
                <a:solidFill>
                  <a:srgbClr val="FF8000"/>
                </a:solidFill>
              </a:rPr>
              <a:t>use of the PE </a:t>
            </a:r>
            <a:r>
              <a:rPr lang="en-US" dirty="0" smtClean="0">
                <a:solidFill>
                  <a:srgbClr val="FF8000"/>
                </a:solidFill>
              </a:rPr>
              <a:t>resources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8000"/>
                </a:solidFill>
              </a:rPr>
              <a:t>- Area </a:t>
            </a:r>
            <a:r>
              <a:rPr lang="en-US" dirty="0">
                <a:solidFill>
                  <a:srgbClr val="FF8000"/>
                </a:solidFill>
              </a:rPr>
              <a:t>and power overhead </a:t>
            </a:r>
            <a:endParaRPr lang="en-US" sz="2800" dirty="0">
              <a:solidFill>
                <a:srgbClr val="FF8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449759" y="1257300"/>
            <a:ext cx="1039564" cy="1592650"/>
            <a:chOff x="245373" y="1257300"/>
            <a:chExt cx="1039564" cy="1592650"/>
          </a:xfrm>
        </p:grpSpPr>
        <p:sp>
          <p:nvSpPr>
            <p:cNvPr id="31" name="TextBox 30"/>
            <p:cNvSpPr txBox="1"/>
            <p:nvPr/>
          </p:nvSpPr>
          <p:spPr>
            <a:xfrm>
              <a:off x="257605" y="1257300"/>
              <a:ext cx="1027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Input G</a:t>
              </a:r>
              <a:r>
                <a:rPr lang="en-US" baseline="-25000" dirty="0" smtClean="0">
                  <a:solidFill>
                    <a:srgbClr val="B9E700"/>
                  </a:solidFill>
                </a:rPr>
                <a:t>0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373" y="1846130"/>
              <a:ext cx="1003820" cy="100382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049986" y="1038177"/>
            <a:ext cx="2507023" cy="2962146"/>
            <a:chOff x="845600" y="1038177"/>
            <a:chExt cx="2507023" cy="2962146"/>
          </a:xfrm>
        </p:grpSpPr>
        <p:grpSp>
          <p:nvGrpSpPr>
            <p:cNvPr id="7" name="Group 6"/>
            <p:cNvGrpSpPr/>
            <p:nvPr/>
          </p:nvGrpSpPr>
          <p:grpSpPr>
            <a:xfrm>
              <a:off x="1379000" y="1038177"/>
              <a:ext cx="1447800" cy="1562292"/>
              <a:chOff x="1371600" y="1038177"/>
              <a:chExt cx="1447800" cy="1562292"/>
            </a:xfrm>
          </p:grpSpPr>
          <p:sp>
            <p:nvSpPr>
              <p:cNvPr id="29" name="Isosceles Triangle 28"/>
              <p:cNvSpPr/>
              <p:nvPr/>
            </p:nvSpPr>
            <p:spPr>
              <a:xfrm>
                <a:off x="1390556" y="1038177"/>
                <a:ext cx="1409512" cy="1248103"/>
              </a:xfrm>
              <a:prstGeom prst="triangle">
                <a:avLst/>
              </a:prstGeom>
              <a:noFill/>
              <a:ln w="38100" cmpd="sng"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PYR-1</a:t>
                </a:r>
                <a:endParaRPr lang="en-US" sz="1400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371600" y="2295669"/>
                <a:ext cx="1447800" cy="304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/>
                  <a:t>Line Buffer</a:t>
                </a:r>
                <a:endParaRPr lang="en-US" sz="1400" b="1" dirty="0"/>
              </a:p>
            </p:txBody>
          </p:sp>
        </p:grpSp>
        <p:cxnSp>
          <p:nvCxnSpPr>
            <p:cNvPr id="11" name="Straight Arrow Connector 10"/>
            <p:cNvCxnSpPr/>
            <p:nvPr/>
          </p:nvCxnSpPr>
          <p:spPr>
            <a:xfrm>
              <a:off x="845600" y="1714500"/>
              <a:ext cx="838200" cy="0"/>
            </a:xfrm>
            <a:prstGeom prst="straightConnector1">
              <a:avLst/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055400" y="1790700"/>
              <a:ext cx="0" cy="1066800"/>
            </a:xfrm>
            <a:prstGeom prst="straightConnector1">
              <a:avLst/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836278" y="2867361"/>
              <a:ext cx="44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>
                  <a:solidFill>
                    <a:srgbClr val="B9E700"/>
                  </a:solidFill>
                </a:rPr>
                <a:t>1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7000" y="3314700"/>
              <a:ext cx="685623" cy="685623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2726386" y="1028700"/>
            <a:ext cx="2812376" cy="2762538"/>
            <a:chOff x="2522000" y="1028700"/>
            <a:chExt cx="2812376" cy="2762538"/>
          </a:xfrm>
        </p:grpSpPr>
        <p:grpSp>
          <p:nvGrpSpPr>
            <p:cNvPr id="8" name="Group 7"/>
            <p:cNvGrpSpPr/>
            <p:nvPr/>
          </p:nvGrpSpPr>
          <p:grpSpPr>
            <a:xfrm>
              <a:off x="3360200" y="1028700"/>
              <a:ext cx="1447800" cy="1562292"/>
              <a:chOff x="1371600" y="1038177"/>
              <a:chExt cx="1447800" cy="1562292"/>
            </a:xfrm>
          </p:grpSpPr>
          <p:sp>
            <p:nvSpPr>
              <p:cNvPr id="27" name="Isosceles Triangle 26"/>
              <p:cNvSpPr/>
              <p:nvPr/>
            </p:nvSpPr>
            <p:spPr>
              <a:xfrm>
                <a:off x="1390556" y="1038177"/>
                <a:ext cx="1409512" cy="1248103"/>
              </a:xfrm>
              <a:prstGeom prst="triangle">
                <a:avLst/>
              </a:prstGeom>
              <a:noFill/>
              <a:ln w="38100" cmpd="sng"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PYR-2</a:t>
                </a:r>
                <a:endParaRPr lang="en-US" sz="1400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371600" y="2295669"/>
                <a:ext cx="1447800" cy="304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/>
                  <a:t>Line Buffer</a:t>
                </a:r>
                <a:endParaRPr lang="en-US" sz="1400" b="1" dirty="0"/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>
              <a:off x="2522000" y="1714500"/>
              <a:ext cx="1143000" cy="0"/>
            </a:xfrm>
            <a:prstGeom prst="straightConnector1">
              <a:avLst/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093844" y="1790700"/>
              <a:ext cx="0" cy="1066800"/>
            </a:xfrm>
            <a:prstGeom prst="straightConnector1">
              <a:avLst/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884200" y="2877222"/>
              <a:ext cx="44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 smtClean="0">
                  <a:solidFill>
                    <a:srgbClr val="B9E700"/>
                  </a:solidFill>
                </a:rPr>
                <a:t>2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6086" y="3322948"/>
              <a:ext cx="468290" cy="468290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4716688" y="1028700"/>
            <a:ext cx="2726698" cy="2595725"/>
            <a:chOff x="4512302" y="1028700"/>
            <a:chExt cx="2726698" cy="2595725"/>
          </a:xfrm>
        </p:grpSpPr>
        <p:grpSp>
          <p:nvGrpSpPr>
            <p:cNvPr id="9" name="Group 8"/>
            <p:cNvGrpSpPr/>
            <p:nvPr/>
          </p:nvGrpSpPr>
          <p:grpSpPr>
            <a:xfrm>
              <a:off x="5350502" y="1028700"/>
              <a:ext cx="1447800" cy="1562292"/>
              <a:chOff x="1371600" y="1038177"/>
              <a:chExt cx="1447800" cy="1562292"/>
            </a:xfrm>
          </p:grpSpPr>
          <p:sp>
            <p:nvSpPr>
              <p:cNvPr id="25" name="Isosceles Triangle 24"/>
              <p:cNvSpPr/>
              <p:nvPr/>
            </p:nvSpPr>
            <p:spPr>
              <a:xfrm>
                <a:off x="1390556" y="1038177"/>
                <a:ext cx="1409512" cy="1248103"/>
              </a:xfrm>
              <a:prstGeom prst="triangle">
                <a:avLst/>
              </a:prstGeom>
              <a:noFill/>
              <a:ln w="38100" cmpd="sng"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PYR-3</a:t>
                </a:r>
                <a:endParaRPr lang="en-US" sz="1400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371600" y="2295669"/>
                <a:ext cx="1447800" cy="304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/>
                  <a:t>Line Buffer</a:t>
                </a:r>
                <a:endParaRPr lang="en-US" sz="1400" b="1" dirty="0"/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>
              <a:off x="4512302" y="1714500"/>
              <a:ext cx="1143000" cy="0"/>
            </a:xfrm>
            <a:prstGeom prst="straightConnector1">
              <a:avLst/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7017800" y="1790700"/>
              <a:ext cx="0" cy="1066800"/>
            </a:xfrm>
            <a:prstGeom prst="straightConnector1">
              <a:avLst/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789200" y="2869168"/>
              <a:ext cx="44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 smtClean="0">
                  <a:solidFill>
                    <a:srgbClr val="B9E700"/>
                  </a:solidFill>
                </a:rPr>
                <a:t>3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1495" y="3333654"/>
              <a:ext cx="290771" cy="290771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688786" y="1028700"/>
            <a:ext cx="3574000" cy="2451548"/>
            <a:chOff x="6484400" y="1028700"/>
            <a:chExt cx="3574000" cy="2451548"/>
          </a:xfrm>
        </p:grpSpPr>
        <p:grpSp>
          <p:nvGrpSpPr>
            <p:cNvPr id="10" name="Group 9"/>
            <p:cNvGrpSpPr/>
            <p:nvPr/>
          </p:nvGrpSpPr>
          <p:grpSpPr>
            <a:xfrm>
              <a:off x="8018630" y="1028700"/>
              <a:ext cx="1447800" cy="1562292"/>
              <a:chOff x="1371600" y="1038177"/>
              <a:chExt cx="1447800" cy="1562292"/>
            </a:xfrm>
          </p:grpSpPr>
          <p:sp>
            <p:nvSpPr>
              <p:cNvPr id="23" name="Isosceles Triangle 22"/>
              <p:cNvSpPr/>
              <p:nvPr/>
            </p:nvSpPr>
            <p:spPr>
              <a:xfrm>
                <a:off x="1390556" y="1038177"/>
                <a:ext cx="1409512" cy="1248103"/>
              </a:xfrm>
              <a:prstGeom prst="triangle">
                <a:avLst/>
              </a:prstGeom>
              <a:noFill/>
              <a:ln w="38100" cmpd="sng"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PYR-n</a:t>
                </a:r>
                <a:endParaRPr lang="en-US" sz="1400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1600" y="2295669"/>
                <a:ext cx="1447800" cy="304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rgbClr val="8BAD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/>
                  <a:t>Line Buffer</a:t>
                </a:r>
                <a:endParaRPr lang="en-US" sz="1400" b="1" dirty="0"/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>
              <a:off x="6484400" y="1714500"/>
              <a:ext cx="609600" cy="0"/>
            </a:xfrm>
            <a:prstGeom prst="straightConnector1">
              <a:avLst/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7170200" y="1676208"/>
              <a:ext cx="76200" cy="76200"/>
            </a:xfrm>
            <a:prstGeom prst="ellipse">
              <a:avLst/>
            </a:prstGeom>
            <a:solidFill>
              <a:srgbClr val="8BAD00"/>
            </a:solidFill>
            <a:ln>
              <a:solidFill>
                <a:srgbClr val="8BAD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360512" y="1676208"/>
              <a:ext cx="76200" cy="76200"/>
            </a:xfrm>
            <a:prstGeom prst="ellipse">
              <a:avLst/>
            </a:prstGeom>
            <a:solidFill>
              <a:srgbClr val="8BAD00"/>
            </a:solidFill>
            <a:ln>
              <a:solidFill>
                <a:srgbClr val="8BAD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541346" y="1679672"/>
              <a:ext cx="76200" cy="69273"/>
            </a:xfrm>
            <a:prstGeom prst="ellipse">
              <a:avLst/>
            </a:prstGeom>
            <a:solidFill>
              <a:srgbClr val="8BAD00"/>
            </a:solidFill>
            <a:ln>
              <a:solidFill>
                <a:srgbClr val="8BAD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7703600" y="1714500"/>
              <a:ext cx="609600" cy="0"/>
            </a:xfrm>
            <a:prstGeom prst="straightConnector1">
              <a:avLst/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/>
            <p:nvPr/>
          </p:nvCxnSpPr>
          <p:spPr>
            <a:xfrm rot="16200000" flipH="1">
              <a:off x="8941944" y="1981200"/>
              <a:ext cx="1143000" cy="609600"/>
            </a:xfrm>
            <a:prstGeom prst="bentConnector3">
              <a:avLst>
                <a:gd name="adj1" fmla="val 250"/>
              </a:avLst>
            </a:prstGeom>
            <a:ln>
              <a:solidFill>
                <a:srgbClr val="8BAD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9608600" y="2867361"/>
              <a:ext cx="44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 err="1" smtClean="0">
                  <a:solidFill>
                    <a:srgbClr val="B9E700"/>
                  </a:solidFill>
                </a:rPr>
                <a:t>n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0311" y="3331037"/>
              <a:ext cx="149211" cy="14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7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981" y="1790700"/>
            <a:ext cx="685623" cy="685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30275" y="4610100"/>
            <a:ext cx="10042525" cy="108267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+ </a:t>
            </a:r>
            <a:r>
              <a:rPr lang="en-US" dirty="0" smtClean="0">
                <a:solidFill>
                  <a:srgbClr val="B9E700"/>
                </a:solidFill>
              </a:rPr>
              <a:t>Small area cost</a:t>
            </a:r>
            <a:endParaRPr lang="en-US" dirty="0">
              <a:solidFill>
                <a:srgbClr val="B9E7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8000"/>
                </a:solidFill>
              </a:rPr>
              <a:t>- Requires very high memory </a:t>
            </a:r>
            <a:r>
              <a:rPr lang="en-US" dirty="0" smtClean="0">
                <a:solidFill>
                  <a:srgbClr val="FF8000"/>
                </a:solidFill>
              </a:rPr>
              <a:t>bandwidth</a:t>
            </a:r>
            <a:endParaRPr lang="en-US" sz="2800" dirty="0">
              <a:solidFill>
                <a:srgbClr val="FF8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754225" y="1638300"/>
            <a:ext cx="3030170" cy="1562292"/>
            <a:chOff x="4476844" y="1638300"/>
            <a:chExt cx="3030170" cy="1562292"/>
          </a:xfrm>
        </p:grpSpPr>
        <p:sp>
          <p:nvSpPr>
            <p:cNvPr id="7" name="Isosceles Triangle 6"/>
            <p:cNvSpPr/>
            <p:nvPr/>
          </p:nvSpPr>
          <p:spPr>
            <a:xfrm>
              <a:off x="4495800" y="1638300"/>
              <a:ext cx="1409512" cy="1248103"/>
            </a:xfrm>
            <a:prstGeom prst="triangle">
              <a:avLst/>
            </a:prstGeom>
            <a:noFill/>
            <a:ln w="38100" cmpd="sng">
              <a:solidFill>
                <a:srgbClr val="8BAD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PYR</a:t>
              </a:r>
              <a:endParaRPr lang="en-US" sz="14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476844" y="2895792"/>
              <a:ext cx="1447800" cy="304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rgbClr val="8BAD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Line Buffer</a:t>
              </a:r>
              <a:endParaRPr lang="en-US" sz="1400" b="1" dirty="0"/>
            </a:p>
          </p:txBody>
        </p:sp>
        <p:cxnSp>
          <p:nvCxnSpPr>
            <p:cNvPr id="12" name="Straight Arrow Connector 11"/>
            <p:cNvCxnSpPr>
              <a:stCxn id="7" idx="5"/>
            </p:cNvCxnSpPr>
            <p:nvPr/>
          </p:nvCxnSpPr>
          <p:spPr>
            <a:xfrm flipV="1">
              <a:off x="5552934" y="2247900"/>
              <a:ext cx="1457466" cy="14452"/>
            </a:xfrm>
            <a:prstGeom prst="straightConnector1">
              <a:avLst/>
            </a:prstGeom>
            <a:ln>
              <a:solidFill>
                <a:srgbClr val="B9E7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096000" y="1866900"/>
              <a:ext cx="616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 smtClean="0">
                  <a:solidFill>
                    <a:srgbClr val="B9E700"/>
                  </a:solidFill>
                </a:rPr>
                <a:t>k+1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629400" y="1857423"/>
              <a:ext cx="877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Output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06181" y="1244080"/>
            <a:ext cx="3200400" cy="1003820"/>
            <a:chOff x="1828800" y="1244080"/>
            <a:chExt cx="3200400" cy="1003820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3505200" y="1866900"/>
              <a:ext cx="1524000" cy="0"/>
            </a:xfrm>
            <a:prstGeom prst="straightConnector1">
              <a:avLst/>
            </a:prstGeom>
            <a:ln>
              <a:solidFill>
                <a:srgbClr val="B9E7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819400" y="1485900"/>
              <a:ext cx="1027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9E700"/>
                  </a:solidFill>
                </a:rPr>
                <a:t>Input G</a:t>
              </a:r>
              <a:r>
                <a:rPr lang="en-US" baseline="-25000" dirty="0" smtClean="0">
                  <a:solidFill>
                    <a:srgbClr val="B9E700"/>
                  </a:solidFill>
                </a:rPr>
                <a:t>0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800" y="1244080"/>
              <a:ext cx="1003820" cy="100382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172981" y="2262352"/>
            <a:ext cx="3038522" cy="1738148"/>
            <a:chOff x="2895600" y="2262352"/>
            <a:chExt cx="3038522" cy="1738148"/>
          </a:xfrm>
        </p:grpSpPr>
        <p:sp>
          <p:nvSpPr>
            <p:cNvPr id="9" name="Rectangle 8"/>
            <p:cNvSpPr/>
            <p:nvPr/>
          </p:nvSpPr>
          <p:spPr>
            <a:xfrm>
              <a:off x="4486322" y="3619500"/>
              <a:ext cx="1447800" cy="381000"/>
            </a:xfrm>
            <a:prstGeom prst="rect">
              <a:avLst/>
            </a:prstGeom>
            <a:solidFill>
              <a:srgbClr val="405100"/>
            </a:solidFill>
            <a:ln>
              <a:solidFill>
                <a:srgbClr val="4051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DRAM</a:t>
              </a:r>
              <a:endParaRPr lang="en-US" sz="1400" dirty="0"/>
            </a:p>
          </p:txBody>
        </p:sp>
        <p:cxnSp>
          <p:nvCxnSpPr>
            <p:cNvPr id="10" name="Elbow Connector 9"/>
            <p:cNvCxnSpPr>
              <a:stCxn id="9" idx="1"/>
              <a:endCxn id="7" idx="1"/>
            </p:cNvCxnSpPr>
            <p:nvPr/>
          </p:nvCxnSpPr>
          <p:spPr>
            <a:xfrm rot="10800000" flipH="1">
              <a:off x="4486321" y="2262352"/>
              <a:ext cx="376455" cy="1547648"/>
            </a:xfrm>
            <a:prstGeom prst="bentConnector3">
              <a:avLst>
                <a:gd name="adj1" fmla="val -60724"/>
              </a:avLst>
            </a:prstGeom>
            <a:ln>
              <a:solidFill>
                <a:srgbClr val="B9E7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>
              <a:stCxn id="7" idx="5"/>
              <a:endCxn id="9" idx="3"/>
            </p:cNvCxnSpPr>
            <p:nvPr/>
          </p:nvCxnSpPr>
          <p:spPr>
            <a:xfrm>
              <a:off x="5567533" y="2262352"/>
              <a:ext cx="366589" cy="1547648"/>
            </a:xfrm>
            <a:prstGeom prst="bentConnector3">
              <a:avLst>
                <a:gd name="adj1" fmla="val 162359"/>
              </a:avLst>
            </a:prstGeom>
            <a:ln>
              <a:solidFill>
                <a:srgbClr val="B9E7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581400" y="2857500"/>
              <a:ext cx="441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B9E700"/>
                  </a:solidFill>
                </a:rPr>
                <a:t>G</a:t>
              </a:r>
              <a:r>
                <a:rPr lang="en-US" baseline="-25000" dirty="0" err="1" smtClean="0">
                  <a:solidFill>
                    <a:srgbClr val="B9E700"/>
                  </a:solidFill>
                </a:rPr>
                <a:t>k</a:t>
              </a:r>
              <a:endParaRPr lang="en-US" baseline="-25000" dirty="0">
                <a:solidFill>
                  <a:srgbClr val="B9E700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5600" y="2781300"/>
              <a:ext cx="685623" cy="68562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181" y="1866900"/>
            <a:ext cx="468290" cy="46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9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Power</a:t>
            </a:r>
          </a:p>
          <a:p>
            <a:pPr lvl="1"/>
            <a:r>
              <a:rPr lang="en-US" dirty="0" smtClean="0"/>
              <a:t>Minimize DRAM traffic</a:t>
            </a:r>
          </a:p>
          <a:p>
            <a:r>
              <a:rPr lang="en-US" dirty="0"/>
              <a:t>Small Area</a:t>
            </a:r>
          </a:p>
          <a:p>
            <a:pPr lvl="1"/>
            <a:r>
              <a:rPr lang="en-US" dirty="0"/>
              <a:t>Logic </a:t>
            </a:r>
            <a:r>
              <a:rPr lang="en-US" dirty="0" smtClean="0"/>
              <a:t>reuse</a:t>
            </a:r>
          </a:p>
          <a:p>
            <a:r>
              <a:rPr lang="en-US" dirty="0" smtClean="0"/>
              <a:t>High Throughput</a:t>
            </a:r>
          </a:p>
          <a:p>
            <a:pPr lvl="1"/>
            <a:r>
              <a:rPr lang="en-US" dirty="0" smtClean="0"/>
              <a:t>Data parallelism</a:t>
            </a:r>
          </a:p>
          <a:p>
            <a:r>
              <a:rPr lang="en-US" dirty="0" smtClean="0"/>
              <a:t>Flexibility</a:t>
            </a:r>
          </a:p>
          <a:p>
            <a:pPr lvl="1"/>
            <a:r>
              <a:rPr lang="en-US" dirty="0" smtClean="0"/>
              <a:t>Configurable filter banks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14500"/>
            <a:ext cx="6223000" cy="367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842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Time-sharing Pipeline: Exploit Spatial Locality</a:t>
            </a:r>
            <a:endParaRPr lang="en-US" dirty="0"/>
          </a:p>
        </p:txBody>
      </p:sp>
      <p:pic>
        <p:nvPicPr>
          <p:cNvPr id="11" name="Picture 10" descr="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53" y="2171700"/>
            <a:ext cx="3962136" cy="4291298"/>
          </a:xfrm>
          <a:prstGeom prst="rect">
            <a:avLst/>
          </a:prstGeom>
          <a:scene3d>
            <a:camera prst="perspectiveFront" fov="3600000">
              <a:rot lat="17718000" lon="18330000" rev="3216000"/>
            </a:camera>
            <a:lightRig rig="threePt" dir="t"/>
          </a:scene3d>
        </p:spPr>
      </p:pic>
      <p:pic>
        <p:nvPicPr>
          <p:cNvPr id="12" name="Picture 11" descr="grid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265" y="2070647"/>
            <a:ext cx="2133600" cy="2310853"/>
          </a:xfrm>
          <a:prstGeom prst="rect">
            <a:avLst/>
          </a:prstGeom>
          <a:scene3d>
            <a:camera prst="perspectiveFront" fov="3600000">
              <a:rot lat="17718000" lon="18330000" rev="3216000"/>
            </a:camera>
            <a:lightRig rig="threePt" dir="t"/>
          </a:scene3d>
        </p:spPr>
      </p:pic>
      <p:pic>
        <p:nvPicPr>
          <p:cNvPr id="13" name="Picture 12" descr="grid3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630"/>
                    </a14:imgEffect>
                    <a14:imgEffect>
                      <a14:saturation sat="148000"/>
                    </a14:imgEffect>
                    <a14:imgEffect>
                      <a14:brightnessContrast brigh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53" y="1854780"/>
            <a:ext cx="993582" cy="1078920"/>
          </a:xfrm>
          <a:prstGeom prst="rect">
            <a:avLst/>
          </a:prstGeom>
          <a:scene3d>
            <a:camera prst="perspectiveFront" fov="3600000">
              <a:rot lat="17718000" lon="18330000" rev="3216000"/>
            </a:camera>
            <a:lightRig rig="threePt" dir="t"/>
          </a:scene3d>
        </p:spPr>
      </p:pic>
      <p:cxnSp>
        <p:nvCxnSpPr>
          <p:cNvPr id="24" name="Straight Connector 23"/>
          <p:cNvCxnSpPr/>
          <p:nvPr/>
        </p:nvCxnSpPr>
        <p:spPr>
          <a:xfrm flipV="1">
            <a:off x="2667353" y="3619500"/>
            <a:ext cx="381000" cy="153002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191353" y="2552700"/>
            <a:ext cx="1066800" cy="838202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5334353" y="3467102"/>
            <a:ext cx="1752600" cy="1371598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048353" y="2628900"/>
            <a:ext cx="228600" cy="91440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467953" y="1562100"/>
            <a:ext cx="457200" cy="3505200"/>
          </a:xfrm>
          <a:prstGeom prst="rect">
            <a:avLst/>
          </a:prstGeom>
          <a:noFill/>
          <a:ln w="38100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algn="ctr"/>
            <a:r>
              <a:rPr lang="en-US" dirty="0" smtClean="0">
                <a:solidFill>
                  <a:srgbClr val="B9E700"/>
                </a:solidFill>
              </a:rPr>
              <a:t>Timing Mux</a:t>
            </a:r>
            <a:endParaRPr lang="en-US" dirty="0">
              <a:solidFill>
                <a:srgbClr val="B9E7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839553" y="3086100"/>
            <a:ext cx="1066800" cy="381000"/>
          </a:xfrm>
          <a:prstGeom prst="rect">
            <a:avLst/>
          </a:prstGeom>
          <a:noFill/>
          <a:ln w="38100" cmpd="sng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8000"/>
                </a:solidFill>
              </a:rPr>
              <a:t>PE</a:t>
            </a:r>
            <a:endParaRPr lang="en-US" dirty="0">
              <a:solidFill>
                <a:srgbClr val="FF8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705953" y="4152900"/>
            <a:ext cx="609600" cy="228600"/>
          </a:xfrm>
          <a:prstGeom prst="rightArrow">
            <a:avLst/>
          </a:prstGeom>
          <a:solidFill>
            <a:srgbClr val="B9E700"/>
          </a:solidFill>
          <a:ln>
            <a:solidFill>
              <a:srgbClr val="B9E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flipH="1">
            <a:off x="6705953" y="3848100"/>
            <a:ext cx="609600" cy="228600"/>
          </a:xfrm>
          <a:prstGeom prst="rightArrow">
            <a:avLst/>
          </a:prstGeom>
          <a:solidFill>
            <a:srgbClr val="B9E700"/>
          </a:solidFill>
          <a:ln>
            <a:solidFill>
              <a:srgbClr val="B9E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6705953" y="3238500"/>
            <a:ext cx="609600" cy="228600"/>
          </a:xfrm>
          <a:prstGeom prst="rightArrow">
            <a:avLst/>
          </a:prstGeom>
          <a:solidFill>
            <a:srgbClr val="B9E700"/>
          </a:solidFill>
          <a:ln>
            <a:solidFill>
              <a:srgbClr val="B9E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flipH="1">
            <a:off x="6705953" y="2933700"/>
            <a:ext cx="609600" cy="228600"/>
          </a:xfrm>
          <a:prstGeom prst="rightArrow">
            <a:avLst/>
          </a:prstGeom>
          <a:solidFill>
            <a:srgbClr val="B9E700"/>
          </a:solidFill>
          <a:ln>
            <a:solidFill>
              <a:srgbClr val="B9E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6705953" y="2324100"/>
            <a:ext cx="609600" cy="228600"/>
          </a:xfrm>
          <a:prstGeom prst="rightArrow">
            <a:avLst/>
          </a:prstGeom>
          <a:solidFill>
            <a:srgbClr val="B9E700"/>
          </a:solidFill>
          <a:ln>
            <a:solidFill>
              <a:srgbClr val="B9E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flipH="1">
            <a:off x="6705953" y="2019300"/>
            <a:ext cx="609600" cy="228600"/>
          </a:xfrm>
          <a:prstGeom prst="rightArrow">
            <a:avLst/>
          </a:prstGeom>
          <a:solidFill>
            <a:srgbClr val="B9E700"/>
          </a:solidFill>
          <a:ln>
            <a:solidFill>
              <a:srgbClr val="B9E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8077553" y="3314700"/>
            <a:ext cx="609600" cy="228600"/>
          </a:xfrm>
          <a:prstGeom prst="rightArrow">
            <a:avLst/>
          </a:prstGeom>
          <a:solidFill>
            <a:srgbClr val="B9E700"/>
          </a:solidFill>
          <a:ln>
            <a:solidFill>
              <a:srgbClr val="B9E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flipH="1">
            <a:off x="8077553" y="3009900"/>
            <a:ext cx="609600" cy="228600"/>
          </a:xfrm>
          <a:prstGeom prst="rightArrow">
            <a:avLst/>
          </a:prstGeom>
          <a:solidFill>
            <a:srgbClr val="B9E700"/>
          </a:solidFill>
          <a:ln>
            <a:solidFill>
              <a:srgbClr val="B9E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43353" y="3097768"/>
            <a:ext cx="44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9E700"/>
                </a:solidFill>
              </a:rPr>
              <a:t>G</a:t>
            </a:r>
            <a:r>
              <a:rPr lang="en-US" baseline="-25000" dirty="0">
                <a:solidFill>
                  <a:srgbClr val="B9E700"/>
                </a:solidFill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53583" y="2171700"/>
            <a:ext cx="44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9E700"/>
                </a:solidFill>
              </a:rPr>
              <a:t>G</a:t>
            </a:r>
            <a:r>
              <a:rPr lang="en-US" baseline="-25000" dirty="0">
                <a:solidFill>
                  <a:srgbClr val="B9E700"/>
                </a:solidFill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32173" y="4124853"/>
            <a:ext cx="44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9E700"/>
                </a:solidFill>
              </a:rPr>
              <a:t>G</a:t>
            </a:r>
            <a:r>
              <a:rPr lang="en-US" baseline="-25000" dirty="0">
                <a:solidFill>
                  <a:srgbClr val="B9E7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459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5" grpId="0" animBg="1"/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12_PPT_Temp_Corp_16x9_BLK_2007">
  <a:themeElements>
    <a:clrScheme name="Custom 8">
      <a:dk1>
        <a:srgbClr val="808080"/>
      </a:dk1>
      <a:lt1>
        <a:srgbClr val="FFFFFF"/>
      </a:lt1>
      <a:dk2>
        <a:srgbClr val="000000"/>
      </a:dk2>
      <a:lt2>
        <a:srgbClr val="76B900"/>
      </a:lt2>
      <a:accent1>
        <a:srgbClr val="006445"/>
      </a:accent1>
      <a:accent2>
        <a:srgbClr val="0F5582"/>
      </a:accent2>
      <a:accent3>
        <a:srgbClr val="C86414"/>
      </a:accent3>
      <a:accent4>
        <a:srgbClr val="FFC000"/>
      </a:accent4>
      <a:accent5>
        <a:srgbClr val="00B0F0"/>
      </a:accent5>
      <a:accent6>
        <a:srgbClr val="645FAF"/>
      </a:accent6>
      <a:hlink>
        <a:srgbClr val="76B900"/>
      </a:hlink>
      <a:folHlink>
        <a:srgbClr val="588A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9E8B2F2D50A34B8956FD0A46C10A97" ma:contentTypeVersion="0" ma:contentTypeDescription="Create a new document." ma:contentTypeScope="" ma:versionID="2d22a1089f8aa3be74aa23dc2e82a28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E29B7386-0C5E-43DB-8BF1-052EEAD5F5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88E22E-2A4B-4FB1-9848-BF16E7DBE74B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EA82F4F-F3EA-4E98-BEE2-3C70B6315C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48241</TotalTime>
  <Words>3000</Words>
  <Application>Microsoft Macintosh PowerPoint</Application>
  <PresentationFormat>Custom</PresentationFormat>
  <Paragraphs>545</Paragraphs>
  <Slides>27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12_PPT_Temp_Corp_16x9_BLK_2007</vt:lpstr>
      <vt:lpstr>Custom Design</vt:lpstr>
      <vt:lpstr>Equation</vt:lpstr>
      <vt:lpstr>An Energy Efficient Time-sharing Pyramid Pipeline for Multi-resolution Computer Vision</vt:lpstr>
      <vt:lpstr>PowerPoint Presentation</vt:lpstr>
      <vt:lpstr>Image Processing Pipeline</vt:lpstr>
      <vt:lpstr>Motivation: Multi-resolution Processing</vt:lpstr>
      <vt:lpstr>Background: Linear Pipeline and Segment Pipeline</vt:lpstr>
      <vt:lpstr>Linear Pipeline</vt:lpstr>
      <vt:lpstr>Segment Pipeline</vt:lpstr>
      <vt:lpstr>Design Principles</vt:lpstr>
      <vt:lpstr>Time-sharing Pipeline: Exploit Spatial Locality</vt:lpstr>
      <vt:lpstr>PowerPoint Presentation</vt:lpstr>
      <vt:lpstr>PowerPoint Presentation</vt:lpstr>
      <vt:lpstr>Data Parallelism</vt:lpstr>
      <vt:lpstr>PowerPoint Presentation</vt:lpstr>
      <vt:lpstr>Laplacian Pyramid</vt:lpstr>
      <vt:lpstr>PowerPoint Presentation</vt:lpstr>
      <vt:lpstr>PowerPoint Presentation</vt:lpstr>
      <vt:lpstr>Hierarchical Lucas-Kanade</vt:lpstr>
      <vt:lpstr>PowerPoint Presentation</vt:lpstr>
      <vt:lpstr>PowerPoint Presentation</vt:lpstr>
      <vt:lpstr>PowerPoint Presentation</vt:lpstr>
      <vt:lpstr>PowerPoint Presentation</vt:lpstr>
      <vt:lpstr>Simulation Result</vt:lpstr>
      <vt:lpstr>Hardware Synthesis in 32nm CMOS</vt:lpstr>
      <vt:lpstr>Area Evaluation</vt:lpstr>
      <vt:lpstr>Memory Bandwidth Evaluation</vt:lpstr>
      <vt:lpstr>Overall Performance &amp; Energy Evaluation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Hohn</dc:creator>
  <cp:lastModifiedBy>Yun-Ta Tsai</cp:lastModifiedBy>
  <cp:revision>2303</cp:revision>
  <dcterms:created xsi:type="dcterms:W3CDTF">2008-01-24T03:11:41Z</dcterms:created>
  <dcterms:modified xsi:type="dcterms:W3CDTF">2013-10-08T09:50:06Z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0x010100F59E8B2F2D50A34B8956FD0A46C10A97</vt:lpwstr>
  </property>
</Properties>
</file>