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7" r:id="rId4"/>
    <p:sldId id="259" r:id="rId5"/>
    <p:sldId id="263" r:id="rId6"/>
    <p:sldId id="264" r:id="rId7"/>
    <p:sldId id="266" r:id="rId8"/>
    <p:sldId id="268" r:id="rId9"/>
    <p:sldId id="265" r:id="rId10"/>
    <p:sldId id="269" r:id="rId11"/>
    <p:sldId id="278" r:id="rId12"/>
    <p:sldId id="279" r:id="rId13"/>
    <p:sldId id="280" r:id="rId14"/>
    <p:sldId id="281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9E4"/>
    <a:srgbClr val="F4EEEA"/>
    <a:srgbClr val="E2D9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86" autoAdjust="0"/>
  </p:normalViewPr>
  <p:slideViewPr>
    <p:cSldViewPr>
      <p:cViewPr varScale="1">
        <p:scale>
          <a:sx n="55" d="100"/>
          <a:sy n="55" d="100"/>
        </p:scale>
        <p:origin x="-18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d\ddrepos\slides\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Sheet2!$A$2</c:f>
              <c:strCache>
                <c:ptCount val="1"/>
                <c:pt idx="0">
                  <c:v>Our algorithm</c:v>
                </c:pt>
              </c:strCache>
            </c:strRef>
          </c:tx>
          <c:cat>
            <c:strRef>
              <c:f>Sheet2!$B$1:$G$1</c:f>
              <c:strCache>
                <c:ptCount val="6"/>
                <c:pt idx="0">
                  <c:v>Woman</c:v>
                </c:pt>
                <c:pt idx="1">
                  <c:v> Man</c:v>
                </c:pt>
                <c:pt idx="2">
                  <c:v> Baby</c:v>
                </c:pt>
                <c:pt idx="3">
                  <c:v> Asimo </c:v>
                </c:pt>
                <c:pt idx="4">
                  <c:v>Horse </c:v>
                </c:pt>
                <c:pt idx="5">
                  <c:v>Cow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98.61999999999999</c:v>
                </c:pt>
                <c:pt idx="1">
                  <c:v>98.53</c:v>
                </c:pt>
                <c:pt idx="2">
                  <c:v>98.95</c:v>
                </c:pt>
                <c:pt idx="3">
                  <c:v>98.23</c:v>
                </c:pt>
                <c:pt idx="4">
                  <c:v>97.45</c:v>
                </c:pt>
                <c:pt idx="5">
                  <c:v>97.34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MSRM</c:v>
                </c:pt>
              </c:strCache>
            </c:strRef>
          </c:tx>
          <c:cat>
            <c:strRef>
              <c:f>Sheet2!$B$1:$G$1</c:f>
              <c:strCache>
                <c:ptCount val="6"/>
                <c:pt idx="0">
                  <c:v>Woman</c:v>
                </c:pt>
                <c:pt idx="1">
                  <c:v> Man</c:v>
                </c:pt>
                <c:pt idx="2">
                  <c:v> Baby</c:v>
                </c:pt>
                <c:pt idx="3">
                  <c:v> Asimo </c:v>
                </c:pt>
                <c:pt idx="4">
                  <c:v>Horse </c:v>
                </c:pt>
                <c:pt idx="5">
                  <c:v>Cow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96.960000000000022</c:v>
                </c:pt>
                <c:pt idx="1">
                  <c:v>97.73</c:v>
                </c:pt>
                <c:pt idx="2">
                  <c:v>97.89</c:v>
                </c:pt>
                <c:pt idx="3">
                  <c:v>97.66</c:v>
                </c:pt>
                <c:pt idx="4">
                  <c:v>95.56</c:v>
                </c:pt>
                <c:pt idx="5">
                  <c:v>94.77</c:v>
                </c:pt>
              </c:numCache>
            </c:numRef>
          </c:val>
        </c:ser>
        <c:dropLines/>
        <c:marker val="1"/>
        <c:axId val="81788288"/>
        <c:axId val="70161920"/>
      </c:lineChart>
      <c:catAx>
        <c:axId val="8178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500" baseline="0" dirty="0" smtClean="0"/>
                  <a:t>Image Name</a:t>
                </a:r>
                <a:endParaRPr lang="en-US" sz="2500" baseline="0" dirty="0"/>
              </a:p>
            </c:rich>
          </c:tx>
          <c:layout/>
        </c:title>
        <c:majorTickMark val="none"/>
        <c:tickLblPos val="nextTo"/>
        <c:crossAx val="70161920"/>
        <c:crosses val="autoZero"/>
        <c:auto val="1"/>
        <c:lblAlgn val="ctr"/>
        <c:lblOffset val="100"/>
      </c:catAx>
      <c:valAx>
        <c:axId val="70161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aseline="0" dirty="0"/>
                  <a:t>Percent of correctly </a:t>
                </a:r>
                <a:r>
                  <a:rPr lang="en-US" sz="2000" baseline="0" dirty="0" smtClean="0"/>
                  <a:t>labeled </a:t>
                </a:r>
                <a:r>
                  <a:rPr lang="en-US" sz="2000" baseline="0" dirty="0"/>
                  <a:t>pixels</a:t>
                </a:r>
              </a:p>
            </c:rich>
          </c:tx>
          <c:layout/>
        </c:title>
        <c:numFmt formatCode="General" sourceLinked="1"/>
        <c:tickLblPos val="nextTo"/>
        <c:crossAx val="81788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9B4B-13A2-45D1-BF61-E98D3849AA5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CDD3-A50F-4BD4-93AC-93228A599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CDD3-A50F-4BD4-93AC-93228A5993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Each pixel in the selected low-contrast boundary regions is classified to be foreground or background according to its local and global information </a:t>
            </a:r>
            <a:br>
              <a:rPr lang="en-US" sz="2800" dirty="0" smtClean="0"/>
            </a:b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Count the number of foreground and background pixels inside each region to decide whether it should be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/>
              <a:t>     foreground or background</a:t>
            </a:r>
            <a:endParaRPr lang="en-US" altLang="ja-JP" sz="28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E1 encodes the color similarity of a pixel to the marked foreground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background, taking into account the color standard deviation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(std) within the regions, which can be regarded as the simplest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texture information. They are also used to weight the color difference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std difference.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E2 is the energy due to the gradient along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boundary. It also acts like a smoothing term, enforcing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neighboring pixels have the same label.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pixel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suppose C(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its color, 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mean color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marked foreground regions,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mean color of marked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regions, and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std of the region which it belongs to.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foreground region std, and 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background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std. The following distances are computed: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14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pixel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suppose C(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its color, 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mean color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marked foreground regions,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mean color of marked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regions, and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std of the region which it belongs to.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foreground region std, and 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background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std. The following distances are computed: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15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pixel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suppose C(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its color, 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mean color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marked foreground regions,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mean color of marked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regions, and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std of the region which it belongs to.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is the foreground region std, and B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is the background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std. The following distances are computed: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18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19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D2EEE-E519-45A1-BF3F-71FC809D6731}" type="slidenum">
              <a:rPr lang="en-US"/>
              <a:pPr/>
              <a:t>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20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21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22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23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Interactive image segmentation is a challenging problem, and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challenging on mobile phones as memory and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is more limited, and accurate marking is more difficult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desktop. We have presented an effective robust interactive image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segmentation algorithm with a novel automatic boundary refinement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 that requires less user input and is robust to the quantity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locations of strokes. Both local and global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in the boundary refinement process. The most obvious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 of our approach is that it can save the user efforts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the boundary better. Compared to zooming in and manually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adding extra strokes or markers to correct the erroneous boundary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segments, it is more convenient and more friendly when applied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mobile phones. The algorithm has been implemented on a Nokia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N900 phone with an ARM Cortex-A8 600 MHz processor, 256 MB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RAM, and a 3.5 inch touch-sensitive widescreen display. We plan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improve the speed of the proposed algorithm and combine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other image editing operations, to facilitate more elaborate, yet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image editing.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24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8B60-BF89-44DA-9DF9-03922DDA4B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C52C1-84F1-4486-98E0-50596DEE1235}" type="slidenum">
              <a:rPr lang="en-US"/>
              <a:pPr/>
              <a:t>4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8B60-BF89-44DA-9DF9-03922DDA4B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8B60-BF89-44DA-9DF9-03922DDA4B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D2EEE-E519-45A1-BF3F-71FC809D6731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39EB-9ACF-455C-8BEC-40A66A4D0CC6}" type="slidenum">
              <a:rPr lang="en-US"/>
              <a:pPr/>
              <a:t>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529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1529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33800"/>
            <a:ext cx="41529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5500" y="6553200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fld id="{375AB47A-96BC-4124-AADE-C1AED831F9B8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01000" y="65532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6FB2C208-CEAB-46F2-A122-9E184522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C151-C438-4DFC-AC0F-E914A7E64B3E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ACC8-92A1-4C39-9EF0-779B12820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848600" cy="2362199"/>
          </a:xfrm>
        </p:spPr>
        <p:txBody>
          <a:bodyPr>
            <a:normAutofit/>
          </a:bodyPr>
          <a:lstStyle/>
          <a:p>
            <a:r>
              <a:rPr lang="en-US" dirty="0"/>
              <a:t>Robust Interactive Image Segmentation with Automatic </a:t>
            </a:r>
            <a:r>
              <a:rPr lang="en-US" dirty="0" smtClean="0"/>
              <a:t>Boundary Refinement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7848600" cy="1752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Dingding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Liu*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Yingen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† Linda Shapiro* Kari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Pulli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†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†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s-E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Center, Palo Alto, CA 94304, USA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*Department of Electrical Engineering,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Washington, WA 98095, USA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Algorithm: Detect Low-Contrast Object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9600" y="4876800"/>
            <a:ext cx="4038600" cy="1447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Select the regions  whose </a:t>
            </a:r>
            <a:r>
              <a:rPr lang="en-US" altLang="ja-JP" sz="2800" dirty="0" err="1" smtClean="0"/>
              <a:t>d</a:t>
            </a:r>
            <a:r>
              <a:rPr lang="en-US" altLang="ja-JP" dirty="0" err="1" smtClean="0"/>
              <a:t>bd</a:t>
            </a:r>
            <a:r>
              <a:rPr lang="en-US" altLang="ja-JP" sz="2800" dirty="0" smtClean="0"/>
              <a:t>&lt; threshold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524000"/>
          <a:ext cx="1828800" cy="457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28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Largest minimum mean color difference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 Larger</a:t>
                      </a:r>
                    </a:p>
                    <a:p>
                      <a:r>
                        <a:rPr lang="en-US" dirty="0" smtClean="0"/>
                        <a:t>minimum mean color difference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 Median</a:t>
                      </a:r>
                    </a:p>
                    <a:p>
                      <a:r>
                        <a:rPr lang="en-US" dirty="0" smtClean="0"/>
                        <a:t>minimum mean color difference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minimum mean color difference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minimum mean color difference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Up Arrow 11"/>
          <p:cNvSpPr/>
          <p:nvPr/>
        </p:nvSpPr>
        <p:spPr>
          <a:xfrm>
            <a:off x="457200" y="1524000"/>
            <a:ext cx="381000" cy="449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2971800" y="4648200"/>
            <a:ext cx="533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4648201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uspicious </a:t>
            </a:r>
            <a:r>
              <a:rPr lang="en-US" altLang="ja-JP" dirty="0" smtClean="0"/>
              <a:t>low-contrast object boundary regions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343399" y="1447800"/>
            <a:ext cx="4419601" cy="2133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ja-JP" sz="2600" dirty="0" smtClean="0"/>
              <a:t>Put all the boundary regions’ minimal mean color differences with their neighboring regions </a:t>
            </a:r>
            <a:r>
              <a:rPr lang="en-US" altLang="ja-JP" sz="2600" dirty="0" err="1" smtClean="0"/>
              <a:t>d</a:t>
            </a:r>
            <a:r>
              <a:rPr lang="en-US" altLang="ja-JP" sz="1900" dirty="0" err="1" smtClean="0"/>
              <a:t>bd</a:t>
            </a:r>
            <a:r>
              <a:rPr lang="en-US" altLang="ja-JP" sz="1900" dirty="0" smtClean="0"/>
              <a:t> </a:t>
            </a:r>
            <a:r>
              <a:rPr lang="en-US" altLang="ja-JP" sz="2600" dirty="0" smtClean="0"/>
              <a:t> into a vector </a:t>
            </a:r>
            <a:r>
              <a:rPr lang="en-US" altLang="ja-JP" sz="2600" dirty="0" err="1" smtClean="0"/>
              <a:t>D</a:t>
            </a:r>
            <a:r>
              <a:rPr lang="en-US" altLang="ja-JP" sz="1300" dirty="0" err="1" smtClean="0"/>
              <a:t>bd</a:t>
            </a:r>
            <a:endParaRPr lang="en-US" altLang="ja-JP" sz="26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343400" y="3581400"/>
            <a:ext cx="41910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Set the median of </a:t>
            </a:r>
            <a:r>
              <a:rPr lang="en-US" altLang="ja-JP" sz="2800" dirty="0" err="1" smtClean="0"/>
              <a:t>D</a:t>
            </a:r>
            <a:r>
              <a:rPr lang="en-US" altLang="ja-JP" sz="1600" dirty="0" err="1" smtClean="0"/>
              <a:t>bd</a:t>
            </a:r>
            <a:r>
              <a:rPr lang="en-US" altLang="ja-JP" sz="2800" dirty="0" smtClean="0"/>
              <a:t>  as threshold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11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Refine Suspicious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00600" y="3581400"/>
            <a:ext cx="3962400" cy="251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Count the number of foreground and background pixels inside each region to decide whether it should be foreground or background</a:t>
            </a:r>
            <a:endParaRPr lang="en-US" altLang="ja-JP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4267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3581400"/>
            <a:ext cx="34290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/>
          <p:cNvSpPr/>
          <p:nvPr/>
        </p:nvSpPr>
        <p:spPr>
          <a:xfrm>
            <a:off x="838200" y="1752600"/>
            <a:ext cx="3733800" cy="1066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Marked Regions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733800"/>
          <a:ext cx="1143000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</a:tblGrid>
              <a:tr h="340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P4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P0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P7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P8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43200" y="388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Suspicious regions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9" idx="2"/>
          </p:cNvCxnSpPr>
          <p:nvPr/>
        </p:nvCxnSpPr>
        <p:spPr>
          <a:xfrm rot="5400000">
            <a:off x="1695450" y="3257550"/>
            <a:ext cx="1447800" cy="5715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81000" y="3124200"/>
            <a:ext cx="2057400" cy="381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 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819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Texture 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681316" y="3124199"/>
            <a:ext cx="462116" cy="1329813"/>
          </a:xfrm>
          <a:custGeom>
            <a:avLst/>
            <a:gdLst>
              <a:gd name="connsiteX0" fmla="*/ 0 w 462116"/>
              <a:gd name="connsiteY0" fmla="*/ 1528916 h 1735394"/>
              <a:gd name="connsiteX1" fmla="*/ 206478 w 462116"/>
              <a:gd name="connsiteY1" fmla="*/ 216310 h 1735394"/>
              <a:gd name="connsiteX2" fmla="*/ 221226 w 462116"/>
              <a:gd name="connsiteY2" fmla="*/ 231058 h 1735394"/>
              <a:gd name="connsiteX3" fmla="*/ 427703 w 462116"/>
              <a:gd name="connsiteY3" fmla="*/ 1514168 h 1735394"/>
              <a:gd name="connsiteX4" fmla="*/ 427703 w 462116"/>
              <a:gd name="connsiteY4" fmla="*/ 1558413 h 1735394"/>
              <a:gd name="connsiteX5" fmla="*/ 412955 w 462116"/>
              <a:gd name="connsiteY5" fmla="*/ 1543665 h 173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116" h="1735394">
                <a:moveTo>
                  <a:pt x="0" y="1528916"/>
                </a:moveTo>
                <a:cubicBezTo>
                  <a:pt x="84803" y="980768"/>
                  <a:pt x="169607" y="432620"/>
                  <a:pt x="206478" y="216310"/>
                </a:cubicBezTo>
                <a:cubicBezTo>
                  <a:pt x="243349" y="0"/>
                  <a:pt x="184355" y="14748"/>
                  <a:pt x="221226" y="231058"/>
                </a:cubicBezTo>
                <a:cubicBezTo>
                  <a:pt x="258097" y="447368"/>
                  <a:pt x="393290" y="1292942"/>
                  <a:pt x="427703" y="1514168"/>
                </a:cubicBezTo>
                <a:cubicBezTo>
                  <a:pt x="462116" y="1735394"/>
                  <a:pt x="430161" y="1553497"/>
                  <a:pt x="427703" y="1558413"/>
                </a:cubicBezTo>
                <a:cubicBezTo>
                  <a:pt x="425245" y="1563329"/>
                  <a:pt x="419100" y="1553497"/>
                  <a:pt x="412955" y="1543665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00200" y="2667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Info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5181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Global information: Color and texture similarity with marked regions</a:t>
            </a:r>
          </a:p>
          <a:p>
            <a:r>
              <a:rPr lang="en-US" sz="2000" dirty="0" smtClean="0"/>
              <a:t>Local information: Pixels similarity with its neighbors</a:t>
            </a:r>
            <a:endParaRPr lang="en-US" sz="2000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800600" y="1524001"/>
            <a:ext cx="3962400" cy="2133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Re-evaluate each suspicious region by relabeling the pixels in side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Refine Suspicious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229600" cy="502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err="1" smtClean="0"/>
              <a:t>Relabel</a:t>
            </a:r>
            <a:r>
              <a:rPr lang="en-US" sz="2800" dirty="0" smtClean="0"/>
              <a:t>  pixels in the low-contrast boundary regions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A binary labeling problem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Minimize energy terms </a:t>
            </a:r>
            <a:endParaRPr lang="en-US" altLang="ja-JP" sz="28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00200" y="4419600"/>
          <a:ext cx="5731329" cy="990600"/>
        </p:xfrm>
        <a:graphic>
          <a:graphicData uri="http://schemas.openxmlformats.org/presentationml/2006/ole">
            <p:oleObj spid="_x0000_s1026" name="Equation" r:id="rId4" imgW="2057400" imgH="3553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556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733801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Data term measuring color and texture similarity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638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Pairwise term measuring gradient along object boundary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542506" y="4381500"/>
            <a:ext cx="381794" cy="7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868194" y="5410200"/>
            <a:ext cx="913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Refine Suspicious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229600" cy="502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Color similarity and standard deviation of regions </a:t>
            </a:r>
            <a:endParaRPr lang="en-US" altLang="ja-JP" sz="2800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1447800"/>
          <a:ext cx="5730875" cy="990600"/>
        </p:xfrm>
        <a:graphic>
          <a:graphicData uri="http://schemas.openxmlformats.org/presentationml/2006/ole">
            <p:oleObj spid="_x0000_s2051" name="Equation" r:id="rId4" imgW="2057400" imgH="3553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3124200"/>
          <a:ext cx="3850217" cy="3238500"/>
        </p:xfrm>
        <a:graphic>
          <a:graphicData uri="http://schemas.openxmlformats.org/presentationml/2006/ole">
            <p:oleObj spid="_x0000_s2053" name="Equation" r:id="rId5" imgW="1358640" imgH="1143000" progId="Equation.3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14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Refine Suspicious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229600" cy="502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1200150" lvl="2" indent="-285750">
              <a:spcBef>
                <a:spcPct val="20000"/>
              </a:spcBef>
              <a:defRPr/>
            </a:pPr>
            <a:endParaRPr lang="en-US" sz="2800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1447800"/>
          <a:ext cx="5730875" cy="990600"/>
        </p:xfrm>
        <a:graphic>
          <a:graphicData uri="http://schemas.openxmlformats.org/presentationml/2006/ole">
            <p:oleObj spid="_x0000_s3074" name="Equation" r:id="rId4" imgW="2057400" imgH="3553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69950" y="2895600"/>
          <a:ext cx="7340600" cy="2592388"/>
        </p:xfrm>
        <a:graphic>
          <a:graphicData uri="http://schemas.openxmlformats.org/presentationml/2006/ole">
            <p:oleObj spid="_x0000_s3075" name="Equation" r:id="rId5" imgW="2514600" imgH="8632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5715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 </a:t>
            </a:r>
            <a:endParaRPr lang="en-US" sz="4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5791200"/>
          <a:ext cx="2786744" cy="609600"/>
        </p:xfrm>
        <a:graphic>
          <a:graphicData uri="http://schemas.openxmlformats.org/presentationml/2006/ole">
            <p:oleObj spid="_x0000_s3077" name="Equation" r:id="rId6" imgW="68580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Refine Suspicious Boundary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229600" cy="502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1200150" lvl="2" indent="-285750">
              <a:spcBef>
                <a:spcPct val="20000"/>
              </a:spcBef>
              <a:defRPr/>
            </a:pPr>
            <a:endParaRPr lang="en-US" sz="2800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1447800"/>
          <a:ext cx="5730875" cy="990600"/>
        </p:xfrm>
        <a:graphic>
          <a:graphicData uri="http://schemas.openxmlformats.org/presentationml/2006/ole">
            <p:oleObj spid="_x0000_s45058" name="Equation" r:id="rId4" imgW="2057400" imgH="3553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2819400"/>
          <a:ext cx="6783388" cy="1487488"/>
        </p:xfrm>
        <a:graphic>
          <a:graphicData uri="http://schemas.openxmlformats.org/presentationml/2006/ole">
            <p:oleObj spid="_x0000_s45059" name="Equation" r:id="rId5" imgW="2260440" imgH="4950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4876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Minimize the energy function by the max-flow library</a:t>
            </a:r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000" y="2133600"/>
            <a:ext cx="8229600" cy="4010618"/>
            <a:chOff x="914400" y="2133600"/>
            <a:chExt cx="8229600" cy="4010618"/>
          </a:xfrm>
        </p:grpSpPr>
        <p:pic>
          <p:nvPicPr>
            <p:cNvPr id="1031" name="Picture 7" descr="C:\dd\nrcrepos\tex\ICIP2010_seg\data\woman\Jan19\womanS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133600"/>
              <a:ext cx="2676525" cy="4010618"/>
            </a:xfrm>
            <a:prstGeom prst="rect">
              <a:avLst/>
            </a:prstGeom>
            <a:noFill/>
          </p:spPr>
        </p:pic>
        <p:pic>
          <p:nvPicPr>
            <p:cNvPr id="1032" name="Picture 8" descr="C:\dd\nrcrepos\tex\ICIP2010_seg\data\woman\Jan19\womanMs_zoo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2133600"/>
              <a:ext cx="2667000" cy="3988905"/>
            </a:xfrm>
            <a:prstGeom prst="rect">
              <a:avLst/>
            </a:prstGeom>
            <a:noFill/>
          </p:spPr>
        </p:pic>
        <p:pic>
          <p:nvPicPr>
            <p:cNvPr id="1033" name="Picture 9" descr="C:\dd\nrcrepos\tex\ICIP2010_seg\data\woman\Jan19\womanRefine_zoo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2133601"/>
              <a:ext cx="2667000" cy="39889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pic>
        <p:nvPicPr>
          <p:cNvPr id="2050" name="Picture 2" descr="C:\dd\nrcrepos\tex\ICIP2010_seg\data\carsten\s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dd\nrcrepos\tex\ICIP2010_seg\data\carsten\best\carstenMsblue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245223" cy="2438400"/>
          </a:xfrm>
          <a:prstGeom prst="rect">
            <a:avLst/>
          </a:prstGeom>
          <a:noFill/>
        </p:spPr>
      </p:pic>
      <p:pic>
        <p:nvPicPr>
          <p:cNvPr id="2052" name="Picture 4" descr="C:\dd\nrcrepos\tex\ICIP2010_seg\data\carsten\best\carstenRefine_z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3048000" cy="22902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pic>
        <p:nvPicPr>
          <p:cNvPr id="3074" name="Picture 2" descr="C:\dd\nrcrepos\tex\ICIP2010_seg\data\babyp\babyp50finalRefineBg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2759926" cy="2057400"/>
          </a:xfrm>
          <a:prstGeom prst="rect">
            <a:avLst/>
          </a:prstGeom>
          <a:noFill/>
        </p:spPr>
      </p:pic>
      <p:pic>
        <p:nvPicPr>
          <p:cNvPr id="3075" name="Picture 3" descr="C:\dd\nrcrepos\tex\ICIP2010_seg\data\babyp\msblue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2757837" cy="2055841"/>
          </a:xfrm>
          <a:prstGeom prst="rect">
            <a:avLst/>
          </a:prstGeom>
          <a:noFill/>
        </p:spPr>
      </p:pic>
      <p:pic>
        <p:nvPicPr>
          <p:cNvPr id="3076" name="Picture 4" descr="C:\dd\nrcrepos\tex\ICIP2010_seg\data\babyp\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4559300" cy="3419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pic>
        <p:nvPicPr>
          <p:cNvPr id="4098" name="Picture 2" descr="C:\dd\nrcrepos\tex\ICIP2010_seg\data\asimo\asi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569143" cy="3429000"/>
          </a:xfrm>
          <a:prstGeom prst="rect">
            <a:avLst/>
          </a:prstGeom>
          <a:noFill/>
        </p:spPr>
      </p:pic>
      <p:pic>
        <p:nvPicPr>
          <p:cNvPr id="4099" name="Picture 3" descr="C:\dd\nrcrepos\tex\ICIP2010_seg\data\asimo\msblue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600"/>
            <a:ext cx="3276600" cy="2457450"/>
          </a:xfrm>
          <a:prstGeom prst="rect">
            <a:avLst/>
          </a:prstGeom>
          <a:noFill/>
        </p:spPr>
      </p:pic>
      <p:pic>
        <p:nvPicPr>
          <p:cNvPr id="4100" name="Picture 4" descr="C:\dd\nrcrepos\tex\ICIP2010_seg\data\asimo\asimoRefine_z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F6A1-A2E0-451F-8931-7B4854F4CD73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F0198-8826-4591-A528-91CEAAB6B072}" type="slidenum">
              <a:rPr lang="en-US"/>
              <a:pPr/>
              <a:t>2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Contents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404225" cy="4681537"/>
          </a:xfrm>
          <a:noFill/>
          <a:ln/>
        </p:spPr>
        <p:txBody>
          <a:bodyPr>
            <a:normAutofit lnSpcReduction="10000"/>
          </a:bodyPr>
          <a:lstStyle/>
          <a:p>
            <a:endParaRPr lang="en-US" sz="600" dirty="0"/>
          </a:p>
          <a:p>
            <a:pPr lvl="1">
              <a:buFont typeface="Wingdings" pitchFamily="2" charset="2"/>
              <a:buChar char="§"/>
            </a:pPr>
            <a:r>
              <a:rPr lang="en-US" altLang="ja-JP" dirty="0"/>
              <a:t>Introduction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/>
              <a:t>Motivation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/>
              <a:t>Related work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Summary of Method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Details of Approach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Merge pre-segmented regions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Detect suspicious low-contrast object boundary regions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Refine suspicious boundary regions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Experiments and Results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Conclusions and Future Work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pic>
        <p:nvPicPr>
          <p:cNvPr id="5122" name="Picture 2" descr="C:\dd\nrcrepos\tex\ICIP2010_seg\data\niu\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347748" cy="2895600"/>
          </a:xfrm>
          <a:prstGeom prst="rect">
            <a:avLst/>
          </a:prstGeom>
          <a:noFill/>
        </p:spPr>
      </p:pic>
      <p:pic>
        <p:nvPicPr>
          <p:cNvPr id="5124" name="Picture 4" descr="C:\dd\nrcrepos\tex\ICIP2010_seg\data\niu\niu70Refine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581400" cy="2381041"/>
          </a:xfrm>
          <a:prstGeom prst="rect">
            <a:avLst/>
          </a:prstGeom>
          <a:noFill/>
        </p:spPr>
      </p:pic>
      <p:pic>
        <p:nvPicPr>
          <p:cNvPr id="5125" name="Picture 5" descr="C:\dd\nrcrepos\tex\ICIP2010_seg\data\niu\msblue_z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3581400" cy="23810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19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Comparison of correctly labeled pixel percentages</a:t>
            </a:r>
            <a:endParaRPr lang="en-US" sz="28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990601" y="1828800"/>
          <a:ext cx="74676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Experiments and Results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19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Implementation on the mobile phone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814512"/>
            <a:ext cx="2643188" cy="44338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ja-JP" sz="3000" dirty="0">
                <a:solidFill>
                  <a:schemeClr val="tx1"/>
                </a:solidFill>
              </a:rPr>
              <a:t>Hardware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ja-JP" sz="2600" dirty="0"/>
              <a:t>Nokia N900 phones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ja-JP" sz="2600" dirty="0"/>
              <a:t>An ARM Cortex-A8 600 MHz processor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ja-JP" sz="2600" dirty="0"/>
              <a:t>256 MB RAM, 768 MB virtual memory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ja-JP" sz="2600" dirty="0"/>
              <a:t>3.5 inch touch-sensitive widescreen display</a:t>
            </a:r>
            <a:endParaRPr lang="en-US" altLang="ja-JP" sz="3900" dirty="0"/>
          </a:p>
        </p:txBody>
      </p:sp>
      <p:pic>
        <p:nvPicPr>
          <p:cNvPr id="8" name="Picture 5" descr="r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0" y="2000250"/>
            <a:ext cx="5803900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 and Future Work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229600" cy="502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We have proposed a robust interactive segmentation algorithm with automatic boundary refinement procedure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Less user input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More robust to user input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It can save the user efforts in making the boundary better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Future work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 smtClean="0"/>
              <a:t>Improve the speed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smtClean="0"/>
              <a:t>Combine </a:t>
            </a:r>
            <a:r>
              <a:rPr lang="en-US" sz="2800" dirty="0" smtClean="0"/>
              <a:t>with other image editing operations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43200" y="2895601"/>
            <a:ext cx="3505200" cy="12953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you!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60959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Research aim</a:t>
            </a:r>
            <a:br>
              <a:rPr lang="en-US" altLang="ja-JP" sz="2400" dirty="0" smtClean="0"/>
            </a:br>
            <a:r>
              <a:rPr lang="en-US" altLang="ja-JP" sz="2400" dirty="0" smtClean="0"/>
              <a:t>Make interactive segmentation more robust and less sensitive to user input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82256569-B04A-4054-8E07-6841797C26FF}" type="datetime4">
              <a:rPr lang="en-US"/>
              <a:pPr/>
              <a:t>September 19, 2010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fld id="{8BD75785-D30F-48C4-B62A-7E72F930AFDA}" type="slidenum">
              <a:rPr lang="en-US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22439"/>
            <a:ext cx="2952750" cy="36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d\ddrepos\slides\dogMs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2981325" cy="361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126E-5DCE-4651-8983-AB7A6E63C36D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B1FCA-3C50-49ED-90FB-CD030B258C5C}" type="slidenum">
              <a:rPr lang="en-US"/>
              <a:pPr/>
              <a:t>4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Introduction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458200" cy="2008187"/>
          </a:xfrm>
          <a:noFill/>
          <a:ln/>
        </p:spPr>
        <p:txBody>
          <a:bodyPr/>
          <a:lstStyle/>
          <a:p>
            <a:endParaRPr lang="en-US" sz="600" dirty="0"/>
          </a:p>
          <a:p>
            <a:pPr lvl="1">
              <a:buFont typeface="Wingdings" pitchFamily="2" charset="2"/>
              <a:buChar char="§"/>
            </a:pPr>
            <a:r>
              <a:rPr lang="en-US" altLang="ja-JP" dirty="0" smtClean="0"/>
              <a:t>Motivation: Image editing on mobile devices</a:t>
            </a:r>
            <a:endParaRPr lang="en-US" altLang="ja-JP" dirty="0"/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/>
              <a:t>Convenience – Anytime, anywhere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/>
              <a:t>Challenges – Limited computational resources</a:t>
            </a:r>
            <a:br>
              <a:rPr lang="en-US" altLang="ja-JP" dirty="0" smtClean="0"/>
            </a:br>
            <a:r>
              <a:rPr lang="en-US" altLang="ja-JP" dirty="0" smtClean="0"/>
              <a:t>                        Smaller screens and imprecise input</a:t>
            </a:r>
          </a:p>
          <a:p>
            <a:pPr lvl="2">
              <a:buFont typeface="Wingdings" pitchFamily="2" charset="2"/>
              <a:buChar char="§"/>
            </a:pPr>
            <a:endParaRPr lang="en-US" altLang="ja-JP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85800" y="4151385"/>
            <a:ext cx="990600" cy="577850"/>
            <a:chOff x="862" y="2205"/>
            <a:chExt cx="2393" cy="1420"/>
          </a:xfrm>
        </p:grpSpPr>
        <p:pic>
          <p:nvPicPr>
            <p:cNvPr id="10" name="Picture 8" descr="Nokia-N900-fro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2" y="2205"/>
              <a:ext cx="2393" cy="1420"/>
            </a:xfrm>
            <a:prstGeom prst="rect">
              <a:avLst/>
            </a:prstGeom>
            <a:noFill/>
          </p:spPr>
        </p:pic>
        <p:pic>
          <p:nvPicPr>
            <p:cNvPr id="11" name="Picture 9" descr="s8_walk_man_re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2" y="2455"/>
              <a:ext cx="1543" cy="901"/>
            </a:xfrm>
            <a:prstGeom prst="rect">
              <a:avLst/>
            </a:prstGeom>
            <a:noFill/>
          </p:spPr>
        </p:pic>
      </p:grpSp>
      <p:pic>
        <p:nvPicPr>
          <p:cNvPr id="12" name="Picture 11" descr="hppavil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389385"/>
            <a:ext cx="2743200" cy="2743200"/>
          </a:xfrm>
          <a:prstGeom prst="rect">
            <a:avLst/>
          </a:prstGeom>
        </p:spPr>
      </p:pic>
      <p:pic>
        <p:nvPicPr>
          <p:cNvPr id="13" name="Picture 12" descr="Desktop_compu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389385"/>
            <a:ext cx="3696316" cy="308761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Related Work -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Interactive Image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76199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Lazy Snapping  </a:t>
            </a:r>
            <a:br>
              <a:rPr lang="en-US" altLang="ja-JP" sz="2400" dirty="0" smtClean="0"/>
            </a:br>
            <a:r>
              <a:rPr lang="en-US" altLang="ja-JP" sz="2400" dirty="0" smtClean="0"/>
              <a:t>( </a:t>
            </a:r>
            <a:r>
              <a:rPr lang="en-US" sz="2400" dirty="0" smtClean="0"/>
              <a:t>Li et al., </a:t>
            </a:r>
            <a:r>
              <a:rPr lang="fr-FR" sz="2400" dirty="0" smtClean="0"/>
              <a:t>ACM Transactions on </a:t>
            </a:r>
            <a:r>
              <a:rPr lang="fr-FR" sz="2400" dirty="0" err="1" smtClean="0"/>
              <a:t>Graphics</a:t>
            </a:r>
            <a:r>
              <a:rPr lang="fr-FR" sz="2400" dirty="0" smtClean="0"/>
              <a:t> 2004)</a:t>
            </a:r>
            <a:endParaRPr lang="en-US" altLang="ja-JP" sz="24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82256569-B04A-4054-8E07-6841797C26FF}" type="datetime4">
              <a:rPr lang="en-US"/>
              <a:pPr/>
              <a:t>September 19, 2010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fld id="{8BD75785-D30F-48C4-B62A-7E72F930AFDA}" type="slidenum">
              <a:rPr lang="en-US"/>
              <a:pPr/>
              <a:t>5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2614613" cy="39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2637171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Related Work -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Interactive Image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60959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Interactive Image Segmentation by Maximal Similarity Based Region (</a:t>
            </a:r>
            <a:r>
              <a:rPr lang="en-US" sz="2400" dirty="0" err="1" smtClean="0"/>
              <a:t>Ning</a:t>
            </a:r>
            <a:r>
              <a:rPr lang="en-US" sz="2400" dirty="0" smtClean="0"/>
              <a:t> et al., Pattern Recognition 2010)</a:t>
            </a:r>
            <a:endParaRPr lang="en-US" altLang="ja-JP" sz="24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fld id="{82256569-B04A-4054-8E07-6841797C26FF}" type="datetime4">
              <a:rPr lang="en-US"/>
              <a:pPr/>
              <a:t>September 19, 2010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fld id="{8BD75785-D30F-48C4-B62A-7E72F930AFDA}" type="slidenum">
              <a:rPr lang="en-US"/>
              <a:pPr/>
              <a:t>6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5485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7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Summary of Method</a:t>
            </a:r>
            <a:endParaRPr lang="en-US" sz="32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106680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Merge pre-segmented regions according to user inputs</a:t>
            </a:r>
          </a:p>
          <a:p>
            <a:r>
              <a:rPr lang="en-US" altLang="ja-JP" sz="2400" dirty="0" smtClean="0"/>
              <a:t>Detect suspicious low-contrast object boundary regions</a:t>
            </a:r>
          </a:p>
          <a:p>
            <a:r>
              <a:rPr lang="en-US" altLang="ja-JP" sz="2400" dirty="0" err="1" smtClean="0"/>
              <a:t>Relabel</a:t>
            </a:r>
            <a:r>
              <a:rPr lang="en-US" altLang="ja-JP" sz="2400" dirty="0" smtClean="0"/>
              <a:t> those regions </a:t>
            </a:r>
          </a:p>
        </p:txBody>
      </p:sp>
      <p:pic>
        <p:nvPicPr>
          <p:cNvPr id="1028" name="Picture 4" descr="C:\dd\nrcrepos\tex\ICIP2010_seg\data\woman\stro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491788" cy="3733800"/>
          </a:xfrm>
          <a:prstGeom prst="rect">
            <a:avLst/>
          </a:prstGeom>
          <a:noFill/>
        </p:spPr>
      </p:pic>
      <p:pic>
        <p:nvPicPr>
          <p:cNvPr id="1030" name="Picture 6" descr="C:\dd\nrcrepos\tex\ICIP2010_seg\data\woman\Jan19\testWrongBdP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90800"/>
            <a:ext cx="2593493" cy="3886200"/>
          </a:xfrm>
          <a:prstGeom prst="rect">
            <a:avLst/>
          </a:prstGeom>
          <a:noFill/>
        </p:spPr>
      </p:pic>
      <p:pic>
        <p:nvPicPr>
          <p:cNvPr id="16" name="Picture 8" descr="C:\dd\nrcrepos\tex\ICIP2010_seg\data\woman\Jan19\womanRef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90800"/>
            <a:ext cx="2644347" cy="3962400"/>
          </a:xfrm>
          <a:prstGeom prst="rect">
            <a:avLst/>
          </a:prstGeom>
          <a:noFill/>
        </p:spPr>
      </p:pic>
      <p:pic>
        <p:nvPicPr>
          <p:cNvPr id="17" name="Picture 5" descr="C:\dd\nrcrepos\tex\ICIP2010_seg\data\woman\Jan19\womanSuspiciousBdRegG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590800"/>
            <a:ext cx="2593493" cy="3886201"/>
          </a:xfrm>
          <a:prstGeom prst="rect">
            <a:avLst/>
          </a:prstGeom>
          <a:noFill/>
        </p:spPr>
      </p:pic>
      <p:pic>
        <p:nvPicPr>
          <p:cNvPr id="1034" name="Picture 10" descr="C:\dd\ddrepos\slides\womanPres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590800"/>
            <a:ext cx="2593493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F6A1-A2E0-451F-8931-7B4854F4CD73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F0198-8826-4591-A528-91CEAAB6B072}" type="slidenum">
              <a:rPr lang="en-US"/>
              <a:pPr/>
              <a:t>8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Contents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404225" cy="4681537"/>
          </a:xfrm>
          <a:noFill/>
          <a:ln/>
        </p:spPr>
        <p:txBody>
          <a:bodyPr>
            <a:normAutofit lnSpcReduction="10000"/>
          </a:bodyPr>
          <a:lstStyle/>
          <a:p>
            <a:endParaRPr lang="en-US" sz="600" dirty="0"/>
          </a:p>
          <a:p>
            <a:pPr lvl="1">
              <a:buFont typeface="Wingdings" pitchFamily="2" charset="2"/>
              <a:buChar char="§"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Motivation 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Related work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of Method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Details of Approach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Merge pre-segmented regions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Detect suspicious low-contrast object boundary regions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Refine suspicious boundary regions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Experiments and Results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07F4-0AF6-4B74-8139-A7C04EC2E097}" type="datetime4">
              <a:rPr lang="en-US"/>
              <a:pPr/>
              <a:t>September 19, 2010</a:t>
            </a:fld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32BF6-FD05-46AD-BEC1-78B5EB262A01}" type="slidenum">
              <a:rPr lang="en-US"/>
              <a:pPr/>
              <a:t>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Algorithm: Merge Pre-segmented Regions</a:t>
            </a:r>
            <a:endParaRPr lang="en-US" sz="32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1" y="1371600"/>
            <a:ext cx="8382000" cy="1600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 regions according to Maximal Similarity</a:t>
            </a:r>
            <a:r>
              <a:rPr lang="en-US" altLang="ja-JP" sz="2800" dirty="0" smtClean="0"/>
              <a:t>-B</a:t>
            </a:r>
            <a:r>
              <a:rPr kumimoji="0" lang="en-US" altLang="ja-JP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ased</a:t>
            </a:r>
            <a:r>
              <a:rPr kumimoji="0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 Merging (MSRM) rule:</a:t>
            </a:r>
            <a:endParaRPr lang="en-US" altLang="ja-JP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 R and Q if R is Q’s most similar neighboring region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200400"/>
          <a:ext cx="3962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67971"/>
                <a:gridCol w="1273629"/>
              </a:tblGrid>
              <a:tr h="69144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Marked Background  Region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98777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Marked Foreground</a:t>
                      </a:r>
                    </a:p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Unlabeled</a:t>
                      </a:r>
                      <a:r>
                        <a:rPr lang="en-US" baseline="0" dirty="0" smtClean="0"/>
                        <a:t> Region1</a:t>
                      </a:r>
                    </a:p>
                    <a:p>
                      <a:r>
                        <a:rPr lang="en-US" baseline="0" dirty="0" smtClean="0"/>
                        <a:t>(Q)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Unlabeled</a:t>
                      </a:r>
                      <a:r>
                        <a:rPr lang="en-US" baseline="0" dirty="0" smtClean="0"/>
                        <a:t> Region2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77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Unlabeled</a:t>
                      </a:r>
                      <a:r>
                        <a:rPr lang="en-US" baseline="0" dirty="0" smtClean="0"/>
                        <a:t> Region3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(R)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Unlabeled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Region4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53000" y="3200400"/>
          <a:ext cx="3810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315357"/>
                <a:gridCol w="1224643"/>
              </a:tblGrid>
              <a:tr h="601452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Marked Background  Region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5921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Marked Foreground</a:t>
                      </a:r>
                    </a:p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Q+R = Merge of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Unlabeled</a:t>
                      </a:r>
                      <a:r>
                        <a:rPr lang="en-US" baseline="0" dirty="0" smtClean="0"/>
                        <a:t> Region1  (R)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&amp;</a:t>
                      </a:r>
                      <a:r>
                        <a:rPr lang="en-US" dirty="0" smtClean="0"/>
                        <a:t>Unlabeled</a:t>
                      </a:r>
                      <a:r>
                        <a:rPr lang="en-US" baseline="0" dirty="0" smtClean="0"/>
                        <a:t> Region3 </a:t>
                      </a:r>
                      <a:r>
                        <a:rPr lang="en-US" dirty="0" smtClean="0"/>
                        <a:t>(Q)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)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Unlabeled</a:t>
                      </a:r>
                      <a:r>
                        <a:rPr lang="en-US" baseline="0" dirty="0" smtClean="0"/>
                        <a:t> Region2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777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Unlabeled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Region4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69" name="Equation" r:id="rId4" imgW="114120" imgH="215640" progId="Equation.3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>
          <a:xfrm>
            <a:off x="4572000" y="464820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1159</Words>
  <Application>Microsoft Office PowerPoint</Application>
  <PresentationFormat>On-screen Show (4:3)</PresentationFormat>
  <Paragraphs>272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Microsoft Equation 3.0</vt:lpstr>
      <vt:lpstr>Robust Interactive Image Segmentation with Automatic Boundary Refinement</vt:lpstr>
      <vt:lpstr>Contents</vt:lpstr>
      <vt:lpstr>Introduction</vt:lpstr>
      <vt:lpstr>Introduction</vt:lpstr>
      <vt:lpstr>Related Work - Interactive Image Segmentation</vt:lpstr>
      <vt:lpstr>Related Work - Interactive Image Segmentation</vt:lpstr>
      <vt:lpstr>Summary of Method</vt:lpstr>
      <vt:lpstr>Contents</vt:lpstr>
      <vt:lpstr>Algorithm: Merge Pre-segmented Regions</vt:lpstr>
      <vt:lpstr>Algorithm: Detect Low-Contrast Object Boundary Regions</vt:lpstr>
      <vt:lpstr>Algorithm: Refine Suspicious Boundary Regions</vt:lpstr>
      <vt:lpstr>Algorithm: Refine Suspicious Boundary Regions</vt:lpstr>
      <vt:lpstr>Algorithm: Refine Suspicious Boundary Regions</vt:lpstr>
      <vt:lpstr>Algorithm: Refine Suspicious Boundary Regions</vt:lpstr>
      <vt:lpstr>Algorithm: Refine Suspicious Boundary Regions</vt:lpstr>
      <vt:lpstr>Experiments and Results</vt:lpstr>
      <vt:lpstr>Experiments and Results</vt:lpstr>
      <vt:lpstr>Experiments and Results</vt:lpstr>
      <vt:lpstr>Experiments and Results</vt:lpstr>
      <vt:lpstr>Experiments and Results</vt:lpstr>
      <vt:lpstr>Experiments and Results</vt:lpstr>
      <vt:lpstr>Experiments and Results</vt:lpstr>
      <vt:lpstr>Conclusions and Future Work</vt:lpstr>
      <vt:lpstr>Slide 24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Interactive Image Segmentation with Automatic Boundary Refinement</dc:title>
  <dc:creator>User</dc:creator>
  <cp:lastModifiedBy>User</cp:lastModifiedBy>
  <cp:revision>83</cp:revision>
  <dcterms:created xsi:type="dcterms:W3CDTF">2010-09-12T17:52:12Z</dcterms:created>
  <dcterms:modified xsi:type="dcterms:W3CDTF">2010-09-19T18:23:23Z</dcterms:modified>
</cp:coreProperties>
</file>