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5" r:id="rId1"/>
  </p:sldMasterIdLst>
  <p:notesMasterIdLst>
    <p:notesMasterId r:id="rId83"/>
  </p:notesMasterIdLst>
  <p:sldIdLst>
    <p:sldId id="858" r:id="rId2"/>
    <p:sldId id="830" r:id="rId3"/>
    <p:sldId id="613" r:id="rId4"/>
    <p:sldId id="712" r:id="rId5"/>
    <p:sldId id="713" r:id="rId6"/>
    <p:sldId id="714" r:id="rId7"/>
    <p:sldId id="616" r:id="rId8"/>
    <p:sldId id="614" r:id="rId9"/>
    <p:sldId id="615" r:id="rId10"/>
    <p:sldId id="617" r:id="rId11"/>
    <p:sldId id="717" r:id="rId12"/>
    <p:sldId id="834" r:id="rId13"/>
    <p:sldId id="719" r:id="rId14"/>
    <p:sldId id="720" r:id="rId15"/>
    <p:sldId id="783" r:id="rId16"/>
    <p:sldId id="721" r:id="rId17"/>
    <p:sldId id="722" r:id="rId18"/>
    <p:sldId id="724" r:id="rId19"/>
    <p:sldId id="725" r:id="rId20"/>
    <p:sldId id="835" r:id="rId21"/>
    <p:sldId id="728" r:id="rId22"/>
    <p:sldId id="824" r:id="rId23"/>
    <p:sldId id="790" r:id="rId24"/>
    <p:sldId id="825" r:id="rId25"/>
    <p:sldId id="732" r:id="rId26"/>
    <p:sldId id="733" r:id="rId27"/>
    <p:sldId id="734" r:id="rId28"/>
    <p:sldId id="735" r:id="rId29"/>
    <p:sldId id="736" r:id="rId30"/>
    <p:sldId id="737" r:id="rId31"/>
    <p:sldId id="738" r:id="rId32"/>
    <p:sldId id="836" r:id="rId33"/>
    <p:sldId id="787" r:id="rId34"/>
    <p:sldId id="741" r:id="rId35"/>
    <p:sldId id="742" r:id="rId36"/>
    <p:sldId id="743" r:id="rId37"/>
    <p:sldId id="744" r:id="rId38"/>
    <p:sldId id="792" r:id="rId39"/>
    <p:sldId id="793" r:id="rId40"/>
    <p:sldId id="794" r:id="rId41"/>
    <p:sldId id="837" r:id="rId42"/>
    <p:sldId id="773" r:id="rId43"/>
    <p:sldId id="774" r:id="rId44"/>
    <p:sldId id="775" r:id="rId45"/>
    <p:sldId id="776" r:id="rId46"/>
    <p:sldId id="795" r:id="rId47"/>
    <p:sldId id="833" r:id="rId48"/>
    <p:sldId id="798" r:id="rId49"/>
    <p:sldId id="761" r:id="rId50"/>
    <p:sldId id="762" r:id="rId51"/>
    <p:sldId id="764" r:id="rId52"/>
    <p:sldId id="765" r:id="rId53"/>
    <p:sldId id="766" r:id="rId54"/>
    <p:sldId id="838" r:id="rId55"/>
    <p:sldId id="778" r:id="rId56"/>
    <p:sldId id="779" r:id="rId57"/>
    <p:sldId id="780" r:id="rId58"/>
    <p:sldId id="781" r:id="rId59"/>
    <p:sldId id="859" r:id="rId60"/>
    <p:sldId id="843" r:id="rId61"/>
    <p:sldId id="860" r:id="rId62"/>
    <p:sldId id="861" r:id="rId63"/>
    <p:sldId id="845" r:id="rId64"/>
    <p:sldId id="846" r:id="rId65"/>
    <p:sldId id="847" r:id="rId66"/>
    <p:sldId id="848" r:id="rId67"/>
    <p:sldId id="849" r:id="rId68"/>
    <p:sldId id="850" r:id="rId69"/>
    <p:sldId id="852" r:id="rId70"/>
    <p:sldId id="853" r:id="rId71"/>
    <p:sldId id="855" r:id="rId72"/>
    <p:sldId id="856" r:id="rId73"/>
    <p:sldId id="854" r:id="rId74"/>
    <p:sldId id="814" r:id="rId75"/>
    <p:sldId id="816" r:id="rId76"/>
    <p:sldId id="818" r:id="rId77"/>
    <p:sldId id="817" r:id="rId78"/>
    <p:sldId id="820" r:id="rId79"/>
    <p:sldId id="857" r:id="rId80"/>
    <p:sldId id="829" r:id="rId81"/>
    <p:sldId id="821" r:id="rId82"/>
  </p:sldIdLst>
  <p:sldSz cx="9144000" cy="6858000" type="screen4x3"/>
  <p:notesSz cx="6858000" cy="9144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3FB"/>
    <a:srgbClr val="0000FF"/>
    <a:srgbClr val="66FFFF"/>
    <a:srgbClr val="99FF66"/>
    <a:srgbClr val="FF00FF"/>
    <a:srgbClr val="CC00FF"/>
    <a:srgbClr val="006600"/>
    <a:srgbClr val="FFDDDD"/>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4" autoAdjust="0"/>
    <p:restoredTop sz="87000" autoAdjust="0"/>
  </p:normalViewPr>
  <p:slideViewPr>
    <p:cSldViewPr>
      <p:cViewPr>
        <p:scale>
          <a:sx n="81" d="100"/>
          <a:sy n="81" d="100"/>
        </p:scale>
        <p:origin x="-960" y="-3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31.wmf"/><Relationship Id="rId4"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31.wmf"/><Relationship Id="rId4" Type="http://schemas.openxmlformats.org/officeDocument/2006/relationships/image" Target="../media/image5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7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75.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3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92.wmf"/><Relationship Id="rId1" Type="http://schemas.openxmlformats.org/officeDocument/2006/relationships/image" Target="../media/image8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image" Target="../media/image167.wmf"/><Relationship Id="rId7" Type="http://schemas.openxmlformats.org/officeDocument/2006/relationships/image" Target="../media/image171.wmf"/><Relationship Id="rId2" Type="http://schemas.openxmlformats.org/officeDocument/2006/relationships/image" Target="../media/image166.wmf"/><Relationship Id="rId1" Type="http://schemas.openxmlformats.org/officeDocument/2006/relationships/image" Target="../media/image165.wmf"/><Relationship Id="rId6" Type="http://schemas.openxmlformats.org/officeDocument/2006/relationships/image" Target="../media/image170.wmf"/><Relationship Id="rId5" Type="http://schemas.openxmlformats.org/officeDocument/2006/relationships/image" Target="../media/image169.wmf"/><Relationship Id="rId10" Type="http://schemas.openxmlformats.org/officeDocument/2006/relationships/image" Target="../media/image174.wmf"/><Relationship Id="rId4" Type="http://schemas.openxmlformats.org/officeDocument/2006/relationships/image" Target="../media/image168.wmf"/><Relationship Id="rId9" Type="http://schemas.openxmlformats.org/officeDocument/2006/relationships/image" Target="../media/image173.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image" Target="../media/image167.wmf"/><Relationship Id="rId7" Type="http://schemas.openxmlformats.org/officeDocument/2006/relationships/image" Target="../media/image171.wmf"/><Relationship Id="rId2" Type="http://schemas.openxmlformats.org/officeDocument/2006/relationships/image" Target="../media/image166.wmf"/><Relationship Id="rId1" Type="http://schemas.openxmlformats.org/officeDocument/2006/relationships/image" Target="../media/image165.wmf"/><Relationship Id="rId6" Type="http://schemas.openxmlformats.org/officeDocument/2006/relationships/image" Target="../media/image170.wmf"/><Relationship Id="rId5" Type="http://schemas.openxmlformats.org/officeDocument/2006/relationships/image" Target="../media/image169.wmf"/><Relationship Id="rId10" Type="http://schemas.openxmlformats.org/officeDocument/2006/relationships/image" Target="../media/image174.wmf"/><Relationship Id="rId4" Type="http://schemas.openxmlformats.org/officeDocument/2006/relationships/image" Target="../media/image168.wmf"/><Relationship Id="rId9" Type="http://schemas.openxmlformats.org/officeDocument/2006/relationships/image" Target="../media/image17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image" Target="../media/image204.wmf"/><Relationship Id="rId5" Type="http://schemas.openxmlformats.org/officeDocument/2006/relationships/image" Target="../media/image208.wmf"/><Relationship Id="rId4" Type="http://schemas.openxmlformats.org/officeDocument/2006/relationships/image" Target="../media/image207.w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image" Target="../media/image211.wmf"/><Relationship Id="rId7" Type="http://schemas.openxmlformats.org/officeDocument/2006/relationships/image" Target="../media/image215.wmf"/><Relationship Id="rId2" Type="http://schemas.openxmlformats.org/officeDocument/2006/relationships/image" Target="../media/image210.wmf"/><Relationship Id="rId1" Type="http://schemas.openxmlformats.org/officeDocument/2006/relationships/image" Target="../media/image31.wmf"/><Relationship Id="rId6" Type="http://schemas.openxmlformats.org/officeDocument/2006/relationships/image" Target="../media/image214.wmf"/><Relationship Id="rId11" Type="http://schemas.openxmlformats.org/officeDocument/2006/relationships/image" Target="../media/image219.wmf"/><Relationship Id="rId5" Type="http://schemas.openxmlformats.org/officeDocument/2006/relationships/image" Target="../media/image213.wmf"/><Relationship Id="rId10" Type="http://schemas.openxmlformats.org/officeDocument/2006/relationships/image" Target="../media/image218.wmf"/><Relationship Id="rId4" Type="http://schemas.openxmlformats.org/officeDocument/2006/relationships/image" Target="../media/image212.wmf"/><Relationship Id="rId9" Type="http://schemas.openxmlformats.org/officeDocument/2006/relationships/image" Target="../media/image2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31.wmf"/><Relationship Id="rId5" Type="http://schemas.openxmlformats.org/officeDocument/2006/relationships/image" Target="../media/image57.wmf"/><Relationship Id="rId4"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39D24-7A7E-483D-9ECB-A0FD7C558673}" type="datetimeFigureOut">
              <a:rPr lang="en-US" smtClean="0"/>
              <a:pPr/>
              <a:t>8/21/2011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63EEF-8C1A-4A5E-A985-4B30A3A612C6}" type="slidenum">
              <a:rPr lang="en-US" smtClean="0"/>
              <a:pPr/>
              <a:t>‹#›</a:t>
            </a:fld>
            <a:endParaRPr lang="en-US"/>
          </a:p>
        </p:txBody>
      </p:sp>
    </p:spTree>
    <p:extLst>
      <p:ext uri="{BB962C8B-B14F-4D97-AF65-F5344CB8AC3E}">
        <p14:creationId xmlns:p14="http://schemas.microsoft.com/office/powerpoint/2010/main" val="245880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B2E219-455F-470B-9EE4-BBD0B7280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our work in CVPR’10 and ICML’11, we treat humans actions</a:t>
            </a:r>
            <a:r>
              <a:rPr lang="en-US" baseline="0" dirty="0" smtClean="0"/>
              <a:t> as interactions between humans and objects so as to have deeper understandings of different actions.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our model, the activity class is represented by “A”, for example tennis forehand,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human pose H is treated</a:t>
            </a:r>
            <a:r>
              <a:rPr lang="en-US" baseline="0" dirty="0" smtClean="0"/>
              <a:t> as layouts of different body parts.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further </a:t>
            </a:r>
            <a:r>
              <a:rPr lang="en-US" baseline="0" dirty="0" err="1" smtClean="0"/>
              <a:t>discretize</a:t>
            </a:r>
            <a:r>
              <a:rPr lang="en-US" baseline="0" dirty="0" smtClean="0"/>
              <a:t> the human poses by constructing a “human pose dictionary”, which consists of a set of atomic poses. The humans encoded by the same atomic pose have similar body part layouts. In our next discussions we will see that this </a:t>
            </a:r>
            <a:r>
              <a:rPr lang="en-US" baseline="0" dirty="0" err="1" smtClean="0"/>
              <a:t>discretization</a:t>
            </a:r>
            <a:r>
              <a:rPr lang="en-US" baseline="0" dirty="0" smtClean="0"/>
              <a:t> makes our model learning and inference much easier.</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objects</a:t>
            </a:r>
            <a:r>
              <a:rPr lang="en-US" baseline="0" dirty="0" smtClean="0"/>
              <a:t> involved in human-object interactions, for example …, are </a:t>
            </a:r>
            <a:r>
              <a:rPr lang="en-US" dirty="0" smtClean="0"/>
              <a:t>represented by O. The number of objects in</a:t>
            </a:r>
            <a:r>
              <a:rPr lang="en-US" baseline="0" dirty="0" smtClean="0"/>
              <a:t> a particular image is represented by M.</a:t>
            </a:r>
            <a:r>
              <a:rPr lang="en-US" dirty="0" smtClean="0"/>
              <a:t> Note that M can be different in different images, for example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all</a:t>
            </a:r>
            <a:r>
              <a:rPr lang="en-US" baseline="0" dirty="0" smtClean="0"/>
              <a:t> the objects, human body parts, and activity classes are conditioned on the image appearance, where the objects and human poses are modeled by extracting features from specific image regions, while the activity class considers the overall image as a whole.</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model is a conditional</a:t>
            </a:r>
            <a:r>
              <a:rPr lang="en-US" baseline="0" dirty="0" smtClean="0"/>
              <a:t> random field. Now let’s go through the potential functions of our model.</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compatibility</a:t>
            </a:r>
            <a:r>
              <a:rPr lang="en-US" baseline="0" dirty="0" smtClean="0"/>
              <a:t> between actions, objects, and human poses are parameterized by simply counting the co-occurrence statistics among the three concepts. \zeta_{</a:t>
            </a:r>
            <a:r>
              <a:rPr lang="en-US" baseline="0" dirty="0" err="1" smtClean="0"/>
              <a:t>I,j,k</a:t>
            </a:r>
            <a:r>
              <a:rPr lang="en-US" baseline="0" dirty="0" smtClean="0"/>
              <a:t>} represents the strength of the interaction between atomic pose </a:t>
            </a:r>
            <a:r>
              <a:rPr lang="en-US" baseline="0" dirty="0" err="1" smtClean="0"/>
              <a:t>h_i</a:t>
            </a:r>
            <a:r>
              <a:rPr lang="en-US" baseline="0" dirty="0" smtClean="0"/>
              <a:t>, object </a:t>
            </a:r>
            <a:r>
              <a:rPr lang="en-US" baseline="0" dirty="0" err="1" smtClean="0"/>
              <a:t>o_j</a:t>
            </a:r>
            <a:r>
              <a:rPr lang="en-US" baseline="0" dirty="0" smtClean="0"/>
              <a:t>, and action class </a:t>
            </a:r>
            <a:r>
              <a:rPr lang="en-US" baseline="0" dirty="0" err="1" smtClean="0"/>
              <a:t>a_k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human</a:t>
            </a:r>
            <a:r>
              <a:rPr lang="en-US" baseline="0" dirty="0" smtClean="0"/>
              <a:t> action is modeled by a discriminative classifier, whose output is denoted by s(I). \</a:t>
            </a:r>
            <a:r>
              <a:rPr lang="en-US" baseline="0" dirty="0" err="1" smtClean="0"/>
              <a:t>eta_k</a:t>
            </a:r>
            <a:r>
              <a:rPr lang="en-US" baseline="0" dirty="0" smtClean="0"/>
              <a:t> is the weight of the classifier output for the k-</a:t>
            </a:r>
            <a:r>
              <a:rPr lang="en-US" baseline="0" dirty="0" err="1" smtClean="0"/>
              <a:t>th</a:t>
            </a:r>
            <a:r>
              <a:rPr lang="en-US" baseline="0" dirty="0" smtClean="0"/>
              <a:t> action.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for the objects, we consider both independent object detection scores as well as spatial relationship between different object detection windows. In</a:t>
            </a:r>
            <a:r>
              <a:rPr lang="en-US" baseline="0" dirty="0" smtClean="0"/>
              <a:t> this equation, \</a:t>
            </a:r>
            <a:r>
              <a:rPr lang="en-US" baseline="0" dirty="0" err="1" smtClean="0"/>
              <a:t>gamma_j</a:t>
            </a:r>
            <a:r>
              <a:rPr lang="en-US" baseline="0" dirty="0" smtClean="0"/>
              <a:t> is the weight template for object class </a:t>
            </a:r>
            <a:r>
              <a:rPr lang="en-US" baseline="0" dirty="0" err="1" smtClean="0"/>
              <a:t>o_j</a:t>
            </a:r>
            <a:r>
              <a:rPr lang="en-US" baseline="0" dirty="0" smtClean="0"/>
              <a:t>. \gamma_{</a:t>
            </a:r>
            <a:r>
              <a:rPr lang="en-US" baseline="0" dirty="0" err="1" smtClean="0"/>
              <a:t>j,j</a:t>
            </a:r>
            <a:r>
              <a:rPr lang="en-US" baseline="0" dirty="0" smtClean="0"/>
              <a:t>\prime} is the weights for the geometric relationships between </a:t>
            </a:r>
            <a:r>
              <a:rPr lang="en-US" baseline="0" dirty="0" err="1" smtClean="0"/>
              <a:t>o_j</a:t>
            </a:r>
            <a:r>
              <a:rPr lang="en-US" baseline="0" dirty="0" smtClean="0"/>
              <a:t> and </a:t>
            </a:r>
            <a:r>
              <a:rPr lang="en-US" baseline="0" dirty="0" err="1" smtClean="0"/>
              <a:t>o_j</a:t>
            </a:r>
            <a:r>
              <a:rPr lang="en-US" baseline="0" dirty="0" smtClean="0"/>
              <a:t>\prime.</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is based on our CVPR and ICML work.</a:t>
            </a:r>
            <a:endParaRPr lang="en-US" dirty="0"/>
          </a:p>
        </p:txBody>
      </p:sp>
      <p:sp>
        <p:nvSpPr>
          <p:cNvPr id="4" name="Slide Number Placeholder 3"/>
          <p:cNvSpPr>
            <a:spLocks noGrp="1"/>
          </p:cNvSpPr>
          <p:nvPr>
            <p:ph type="sldNum" sz="quarter" idx="10"/>
          </p:nvPr>
        </p:nvSpPr>
        <p:spPr/>
        <p:txBody>
          <a:bodyPr/>
          <a:lstStyle/>
          <a:p>
            <a:fld id="{81B2E219-455F-470B-9EE4-BBD0B728057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human poses are parameterized by considering the visual appearance and location of different body parts. We model the appearance and body parts in each atomic pose separately. In this equation, f indicates the detection score of the corresponding body part, which encodes the appearance information. We also estimate the distribution of each body part with respect to the prior of each atomic pose represented by </a:t>
            </a:r>
            <a:r>
              <a:rPr lang="en-US" baseline="0" dirty="0" err="1" smtClean="0"/>
              <a:t>h_i</a:t>
            </a:r>
            <a:r>
              <a:rPr lang="en-US" baseline="0" dirty="0" smtClean="0"/>
              <a:t>. \alpha_{</a:t>
            </a:r>
            <a:r>
              <a:rPr lang="en-US" baseline="0" dirty="0" err="1" smtClean="0"/>
              <a:t>I,l</a:t>
            </a:r>
            <a:r>
              <a:rPr lang="en-US" baseline="0" dirty="0" smtClean="0"/>
              <a:t>} and \beta_{</a:t>
            </a:r>
            <a:r>
              <a:rPr lang="en-US" baseline="0" dirty="0" err="1" smtClean="0"/>
              <a:t>I,l</a:t>
            </a:r>
            <a:r>
              <a:rPr lang="en-US" baseline="0" dirty="0" smtClean="0"/>
              <a:t>} are the feature weights for the location and appearance information of the l-</a:t>
            </a:r>
            <a:r>
              <a:rPr lang="en-US" baseline="0" dirty="0" err="1" smtClean="0"/>
              <a:t>th</a:t>
            </a:r>
            <a:r>
              <a:rPr lang="en-US" baseline="0" dirty="0" smtClean="0"/>
              <a:t> body part in atomic pose I respectively.</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also model the spatial relationship between the objects and different body parts. \lambda is the corresponding feature weight.</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we use the following iterative procedure to update those detection and classification</a:t>
            </a:r>
            <a:r>
              <a:rPr lang="en-US" baseline="0" dirty="0" smtClean="0"/>
              <a:t> results, until an optimum value of our model function can be reached.</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the current</a:t>
            </a:r>
            <a:r>
              <a:rPr lang="en-US" baseline="0" dirty="0" smtClean="0"/>
              <a:t> inference results, we update the human pose estimation result in the following way. We obtain the marginal distribution of the human pose labels with respect to different atomic poses. Then by using the prior distribution of body parts in each atomic pose, we obtain an updated prior distribution of different body parts for this particular image. We use this updated prior to achieve better pose estimation by using pictorial structure approach.</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 detection results are updated by evaluating the contribution</a:t>
            </a:r>
            <a:r>
              <a:rPr lang="en-US" baseline="0" dirty="0" smtClean="0"/>
              <a:t> of each object window to the overall model function. The objects are added to the current object set if they can contribute to optimizing the model function, otherwise the object will be deleted.</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ICML results outperforms</a:t>
            </a:r>
            <a:r>
              <a:rPr lang="en-US" baseline="0" dirty="0" smtClean="0"/>
              <a:t> others by 4%, and achieves the best result in 3 out of 6 classes. Note that in our 2010 work, we did not use the overall image information.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the </a:t>
            </a:r>
            <a:r>
              <a:rPr lang="en-US" dirty="0" err="1" smtClean="0"/>
              <a:t>pairwise</a:t>
            </a:r>
            <a:r>
              <a:rPr lang="en-US" dirty="0" smtClean="0"/>
              <a:t> human annotations of image similarities, we convert them</a:t>
            </a:r>
            <a:r>
              <a:rPr lang="en-US" baseline="0" dirty="0" smtClean="0"/>
              <a:t> to the overall similarity between each image and the reference image. The vector of similarities are denoted by s, where each component represents the similarity between one image and the reference image.</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68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all the annotations, we have this optimization problem.</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69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action class, human</a:t>
            </a:r>
            <a:r>
              <a:rPr lang="en-US" baseline="0" dirty="0" smtClean="0"/>
              <a:t> pose, and object can be used to measure the similarity of different objects in different situations.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a:t>
            </a:r>
            <a:r>
              <a:rPr lang="en-US" baseline="0" dirty="0" smtClean="0"/>
              <a:t> recognition involves a number of tasks. Given this image,</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larger</a:t>
            </a:r>
            <a:r>
              <a:rPr lang="en-US" baseline="0" dirty="0" smtClean="0"/>
              <a:t> weights to action classes and human poses because the action classification and pose estimation results are more reliable than object detection.</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72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recognize the overall</a:t>
            </a:r>
            <a:r>
              <a:rPr lang="en-US" baseline="0" dirty="0" smtClean="0"/>
              <a:t> scene,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segment and classify</a:t>
            </a:r>
            <a:r>
              <a:rPr lang="en-US" baseline="0" dirty="0" smtClean="0"/>
              <a:t> different objects, such as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work,</a:t>
            </a:r>
            <a:r>
              <a:rPr lang="en-US" baseline="0" dirty="0" smtClean="0"/>
              <a:t> we focus on recognizing humans.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Humans are everywhere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3 most popular </a:t>
            </a:r>
            <a:r>
              <a:rPr lang="en-US" baseline="0" dirty="0" err="1" smtClean="0"/>
              <a:t>synsets</a:t>
            </a:r>
            <a:r>
              <a:rPr lang="en-US" baseline="0" dirty="0" smtClean="0"/>
              <a:t> of </a:t>
            </a:r>
            <a:r>
              <a:rPr lang="en-US" baseline="0" dirty="0" err="1" smtClean="0"/>
              <a:t>ImageNet</a:t>
            </a:r>
            <a:r>
              <a:rPr lang="en-US" baseline="0" dirty="0" smtClean="0"/>
              <a:t> are all related to humans.</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specifically, we would like to recognize</a:t>
            </a:r>
            <a:r>
              <a:rPr lang="en-US" baseline="0" dirty="0" smtClean="0"/>
              <a:t> human actions. This problem has a wide range of applications …</a:t>
            </a:r>
            <a:endParaRPr lang="en-US" dirty="0"/>
          </a:p>
        </p:txBody>
      </p:sp>
      <p:sp>
        <p:nvSpPr>
          <p:cNvPr id="4" name="Slide Number Placeholder 3"/>
          <p:cNvSpPr>
            <a:spLocks noGrp="1"/>
          </p:cNvSpPr>
          <p:nvPr>
            <p:ph type="sldNum" sz="quarter" idx="10"/>
          </p:nvPr>
        </p:nvSpPr>
        <p:spPr/>
        <p:txBody>
          <a:bodyPr/>
          <a:lstStyle/>
          <a:p>
            <a:fld id="{42463EEF-8C1A-4A5E-A985-4B30A3A612C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552E3-FA6A-4A25-BFB0-B207349184EB}"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52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796B-65AE-4ECB-A9CF-D84D38B96048}"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25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3BC706-4BC8-4D00-92A3-3039E972488F}"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5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fld id="{EC0F3D99-8215-46D1-96FD-A5A560E6BF30}" type="datetime1">
              <a:rPr lang="en-US" smtClean="0">
                <a:solidFill>
                  <a:prstClr val="black">
                    <a:tint val="75000"/>
                  </a:prstClr>
                </a:solidFill>
              </a:rPr>
              <a:pPr/>
              <a:t>8/21/2011</a:t>
            </a:fld>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E7F6D2D4-D900-4CF8-9A8B-50AAB68CDE1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86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42FF2-BDCD-4DC5-BF3A-DF9FD79FC04B}"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76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C2D16-161A-4EEC-95FD-B20200F7BBC1}"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38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9ED960-CAAC-48AE-9B48-E21146C6D519}" type="datetime1">
              <a:rPr lang="en-US" smtClean="0">
                <a:solidFill>
                  <a:prstClr val="black">
                    <a:tint val="75000"/>
                  </a:prstClr>
                </a:solidFill>
              </a:rPr>
              <a:pPr/>
              <a:t>8/21/2011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F71E6-CA07-418C-9C4F-62759D112B9B}" type="datetime1">
              <a:rPr lang="en-US" smtClean="0">
                <a:solidFill>
                  <a:prstClr val="black">
                    <a:tint val="75000"/>
                  </a:prstClr>
                </a:solidFill>
              </a:rPr>
              <a:pPr/>
              <a:t>8/21/2011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8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5657D8-6AE5-4FB3-B60F-1178F41701C5}" type="datetime1">
              <a:rPr lang="en-US" smtClean="0">
                <a:solidFill>
                  <a:prstClr val="black">
                    <a:tint val="75000"/>
                  </a:prstClr>
                </a:solidFill>
              </a:rPr>
              <a:pPr/>
              <a:t>8/21/2011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87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A1054-3F02-4FFC-98AD-0B2EA2E94808}" type="datetime1">
              <a:rPr lang="en-US" smtClean="0">
                <a:solidFill>
                  <a:prstClr val="black">
                    <a:tint val="75000"/>
                  </a:prstClr>
                </a:solidFill>
              </a:rPr>
              <a:pPr/>
              <a:t>8/21/2011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69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258D1-36CB-405A-AD03-DB4EB4A05D80}" type="datetime1">
              <a:rPr lang="en-US" smtClean="0">
                <a:solidFill>
                  <a:prstClr val="black">
                    <a:tint val="75000"/>
                  </a:prstClr>
                </a:solidFill>
              </a:rPr>
              <a:pPr/>
              <a:t>8/21/2011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5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89879-6B1F-4FB3-8570-F12DF1B488BA}" type="datetime1">
              <a:rPr lang="en-US" smtClean="0">
                <a:solidFill>
                  <a:prstClr val="black">
                    <a:tint val="75000"/>
                  </a:prstClr>
                </a:solidFill>
              </a:rPr>
              <a:pPr/>
              <a:t>8/21/2011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58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A7664-E203-4762-ADB9-CB02292C2487}" type="datetime1">
              <a:rPr lang="en-US" smtClean="0">
                <a:solidFill>
                  <a:prstClr val="black">
                    <a:tint val="75000"/>
                  </a:prstClr>
                </a:solidFill>
              </a:rPr>
              <a:pPr/>
              <a:t>8/21/2011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81F9D-8EED-4AEF-BC9A-640DDE2E49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3004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2.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3.xml"/><Relationship Id="rId7" Type="http://schemas.openxmlformats.org/officeDocument/2006/relationships/image" Target="../media/image41.pn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0.png"/><Relationship Id="rId11" Type="http://schemas.openxmlformats.org/officeDocument/2006/relationships/image" Target="../media/image31.wmf"/><Relationship Id="rId5" Type="http://schemas.openxmlformats.org/officeDocument/2006/relationships/image" Target="../media/image39.jpeg"/><Relationship Id="rId10" Type="http://schemas.openxmlformats.org/officeDocument/2006/relationships/oleObject" Target="../embeddings/oleObject3.bin"/><Relationship Id="rId4" Type="http://schemas.openxmlformats.org/officeDocument/2006/relationships/image" Target="../media/image38.pn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oleObject" Target="../embeddings/oleObject6.bin"/><Relationship Id="rId3" Type="http://schemas.openxmlformats.org/officeDocument/2006/relationships/notesSlide" Target="../notesSlides/notesSlide14.xml"/><Relationship Id="rId7" Type="http://schemas.openxmlformats.org/officeDocument/2006/relationships/image" Target="../media/image31.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49.jpe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47.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31.wmf"/><Relationship Id="rId4" Type="http://schemas.openxmlformats.org/officeDocument/2006/relationships/oleObject" Target="../embeddings/oleObject7.bin"/><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3.wmf"/><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35.png"/><Relationship Id="rId5" Type="http://schemas.openxmlformats.org/officeDocument/2006/relationships/image" Target="../media/image52.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31.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53.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31.wmf"/><Relationship Id="rId5" Type="http://schemas.openxmlformats.org/officeDocument/2006/relationships/image" Target="../media/image52.wmf"/><Relationship Id="rId15" Type="http://schemas.openxmlformats.org/officeDocument/2006/relationships/image" Target="../media/image51.png"/><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54.wmf"/><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53.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31.wmf"/><Relationship Id="rId5" Type="http://schemas.openxmlformats.org/officeDocument/2006/relationships/image" Target="../media/image52.wmf"/><Relationship Id="rId15" Type="http://schemas.openxmlformats.org/officeDocument/2006/relationships/image" Target="../media/image51.png"/><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55.wmf"/><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wmf"/><Relationship Id="rId3" Type="http://schemas.openxmlformats.org/officeDocument/2006/relationships/notesSlide" Target="../notesSlides/notesSlide19.xml"/><Relationship Id="rId7" Type="http://schemas.openxmlformats.org/officeDocument/2006/relationships/image" Target="../media/image35.png"/><Relationship Id="rId12" Type="http://schemas.openxmlformats.org/officeDocument/2006/relationships/oleObject" Target="../embeddings/oleObject26.bin"/><Relationship Id="rId17" Type="http://schemas.openxmlformats.org/officeDocument/2006/relationships/image" Target="../media/image57.wmf"/><Relationship Id="rId2" Type="http://schemas.openxmlformats.org/officeDocument/2006/relationships/slideLayout" Target="../slideLayouts/slideLayout2.xml"/><Relationship Id="rId16" Type="http://schemas.openxmlformats.org/officeDocument/2006/relationships/oleObject" Target="../embeddings/oleObject28.bin"/><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52.wmf"/><Relationship Id="rId5" Type="http://schemas.openxmlformats.org/officeDocument/2006/relationships/image" Target="../media/image31.wmf"/><Relationship Id="rId15" Type="http://schemas.openxmlformats.org/officeDocument/2006/relationships/image" Target="../media/image56.wmf"/><Relationship Id="rId10" Type="http://schemas.openxmlformats.org/officeDocument/2006/relationships/oleObject" Target="../embeddings/oleObject25.bin"/><Relationship Id="rId4" Type="http://schemas.openxmlformats.org/officeDocument/2006/relationships/oleObject" Target="../embeddings/oleObject23.bin"/><Relationship Id="rId9" Type="http://schemas.openxmlformats.org/officeDocument/2006/relationships/image" Target="../media/image51.png"/><Relationship Id="rId14"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wmf"/><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0.bin"/><Relationship Id="rId11" Type="http://schemas.openxmlformats.org/officeDocument/2006/relationships/image" Target="../media/image52.wmf"/><Relationship Id="rId5" Type="http://schemas.openxmlformats.org/officeDocument/2006/relationships/image" Target="../media/image31.wmf"/><Relationship Id="rId15" Type="http://schemas.openxmlformats.org/officeDocument/2006/relationships/image" Target="../media/image58.wmf"/><Relationship Id="rId10" Type="http://schemas.openxmlformats.org/officeDocument/2006/relationships/oleObject" Target="../embeddings/oleObject31.bin"/><Relationship Id="rId4" Type="http://schemas.openxmlformats.org/officeDocument/2006/relationships/oleObject" Target="../embeddings/oleObject29.bin"/><Relationship Id="rId9" Type="http://schemas.openxmlformats.org/officeDocument/2006/relationships/image" Target="../media/image51.png"/><Relationship Id="rId14"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wmf"/><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5.bin"/><Relationship Id="rId11" Type="http://schemas.openxmlformats.org/officeDocument/2006/relationships/image" Target="../media/image52.wmf"/><Relationship Id="rId5" Type="http://schemas.openxmlformats.org/officeDocument/2006/relationships/image" Target="../media/image31.wmf"/><Relationship Id="rId15" Type="http://schemas.openxmlformats.org/officeDocument/2006/relationships/image" Target="../media/image59.wmf"/><Relationship Id="rId10" Type="http://schemas.openxmlformats.org/officeDocument/2006/relationships/oleObject" Target="../embeddings/oleObject36.bin"/><Relationship Id="rId4" Type="http://schemas.openxmlformats.org/officeDocument/2006/relationships/oleObject" Target="../embeddings/oleObject34.bin"/><Relationship Id="rId9" Type="http://schemas.openxmlformats.org/officeDocument/2006/relationships/image" Target="../media/image51.png"/><Relationship Id="rId14" Type="http://schemas.openxmlformats.org/officeDocument/2006/relationships/oleObject" Target="../embeddings/oleObject3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oleObject" Target="../embeddings/oleObject40.bin"/><Relationship Id="rId18" Type="http://schemas.openxmlformats.org/officeDocument/2006/relationships/image" Target="../media/image51.pn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31.wmf"/><Relationship Id="rId17" Type="http://schemas.openxmlformats.org/officeDocument/2006/relationships/image" Target="../media/image50.png"/><Relationship Id="rId2" Type="http://schemas.openxmlformats.org/officeDocument/2006/relationships/slideLayout" Target="../slideLayouts/slideLayout2.xml"/><Relationship Id="rId16" Type="http://schemas.openxmlformats.org/officeDocument/2006/relationships/image" Target="../media/image35.png"/><Relationship Id="rId1" Type="http://schemas.openxmlformats.org/officeDocument/2006/relationships/vmlDrawing" Target="../drawings/vmlDrawing12.vml"/><Relationship Id="rId6" Type="http://schemas.openxmlformats.org/officeDocument/2006/relationships/image" Target="../media/image63.jpeg"/><Relationship Id="rId11" Type="http://schemas.openxmlformats.org/officeDocument/2006/relationships/oleObject" Target="../embeddings/oleObject39.bin"/><Relationship Id="rId5" Type="http://schemas.openxmlformats.org/officeDocument/2006/relationships/image" Target="../media/image62.jpeg"/><Relationship Id="rId15" Type="http://schemas.openxmlformats.org/officeDocument/2006/relationships/oleObject" Target="../embeddings/oleObject42.bin"/><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oleObject" Target="../embeddings/oleObject41.bin"/></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4.bin"/><Relationship Id="rId5" Type="http://schemas.openxmlformats.org/officeDocument/2006/relationships/image" Target="../media/image31.wmf"/><Relationship Id="rId4" Type="http://schemas.openxmlformats.org/officeDocument/2006/relationships/oleObject" Target="../embeddings/oleObject43.bin"/><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9.png"/><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1.wmf"/><Relationship Id="rId5" Type="http://schemas.openxmlformats.org/officeDocument/2006/relationships/oleObject" Target="../embeddings/oleObject45.bin"/><Relationship Id="rId10" Type="http://schemas.openxmlformats.org/officeDocument/2006/relationships/image" Target="../media/image51.png"/><Relationship Id="rId4" Type="http://schemas.openxmlformats.org/officeDocument/2006/relationships/image" Target="../media/image70.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1.png"/><Relationship Id="rId7"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1.wmf"/><Relationship Id="rId5" Type="http://schemas.openxmlformats.org/officeDocument/2006/relationships/oleObject" Target="../embeddings/oleObject47.bin"/><Relationship Id="rId10" Type="http://schemas.openxmlformats.org/officeDocument/2006/relationships/image" Target="../media/image51.png"/><Relationship Id="rId4" Type="http://schemas.openxmlformats.org/officeDocument/2006/relationships/image" Target="../media/image72.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1.wmf"/><Relationship Id="rId5" Type="http://schemas.openxmlformats.org/officeDocument/2006/relationships/oleObject" Target="../embeddings/oleObject50.bin"/><Relationship Id="rId10" Type="http://schemas.openxmlformats.org/officeDocument/2006/relationships/image" Target="../media/image51.png"/><Relationship Id="rId4" Type="http://schemas.openxmlformats.org/officeDocument/2006/relationships/image" Target="../media/image73.wmf"/><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oleObject" Target="file:///J:\Research\papers\ICML11\paper\icml11_1.6\figure\links\link.vsd\Drawing\~Page-1\Sheet.5" TargetMode="External"/><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5.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oleObject" Target="file:///J:\Research\papers\ICML11\paper\icml11_1.6\figure\links\link.vsd\Drawing\~Page-1\Sheet.6" TargetMode="External"/><Relationship Id="rId3" Type="http://schemas.openxmlformats.org/officeDocument/2006/relationships/image" Target="../media/image74.png"/><Relationship Id="rId7" Type="http://schemas.openxmlformats.org/officeDocument/2006/relationships/image" Target="../media/image75.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file:///J:\Research\papers\ICML11\paper\icml11_1.6\figure\links\link.vsd\Drawing\~Page-1\Sheet.5" TargetMode="External"/><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22.xml"/><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83.wmf"/><Relationship Id="rId5" Type="http://schemas.openxmlformats.org/officeDocument/2006/relationships/oleObject" Target="../embeddings/oleObject52.bin"/><Relationship Id="rId4" Type="http://schemas.openxmlformats.org/officeDocument/2006/relationships/image" Target="../media/image85.png"/><Relationship Id="rId9" Type="http://schemas.openxmlformats.org/officeDocument/2006/relationships/oleObject" Target="../embeddings/oleObject54.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88.wmf"/><Relationship Id="rId18" Type="http://schemas.openxmlformats.org/officeDocument/2006/relationships/oleObject" Target="../embeddings/oleObject60.bin"/><Relationship Id="rId3" Type="http://schemas.openxmlformats.org/officeDocument/2006/relationships/notesSlide" Target="../notesSlides/notesSlide23.xml"/><Relationship Id="rId7" Type="http://schemas.openxmlformats.org/officeDocument/2006/relationships/image" Target="../media/image91.png"/><Relationship Id="rId12" Type="http://schemas.openxmlformats.org/officeDocument/2006/relationships/oleObject" Target="../embeddings/oleObject57.bin"/><Relationship Id="rId17"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59.bin"/><Relationship Id="rId20" Type="http://schemas.openxmlformats.org/officeDocument/2006/relationships/oleObject" Target="../embeddings/oleObject61.bin"/><Relationship Id="rId1" Type="http://schemas.openxmlformats.org/officeDocument/2006/relationships/vmlDrawing" Target="../drawings/vmlDrawing20.vml"/><Relationship Id="rId6" Type="http://schemas.openxmlformats.org/officeDocument/2006/relationships/image" Target="../media/image90.png"/><Relationship Id="rId11" Type="http://schemas.openxmlformats.org/officeDocument/2006/relationships/image" Target="../media/image87.wmf"/><Relationship Id="rId5" Type="http://schemas.openxmlformats.org/officeDocument/2006/relationships/image" Target="../media/image89.png"/><Relationship Id="rId15" Type="http://schemas.openxmlformats.org/officeDocument/2006/relationships/image" Target="../media/image31.wmf"/><Relationship Id="rId10" Type="http://schemas.openxmlformats.org/officeDocument/2006/relationships/oleObject" Target="../embeddings/oleObject56.bin"/><Relationship Id="rId19"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image" Target="../media/image86.wmf"/><Relationship Id="rId14" Type="http://schemas.openxmlformats.org/officeDocument/2006/relationships/oleObject" Target="../embeddings/oleObject58.bin"/></Relationships>
</file>

<file path=ppt/slides/_rels/slide44.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24.xml"/><Relationship Id="rId7"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83.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oleObject" Target="../embeddings/oleObject64.bin"/></Relationships>
</file>

<file path=ppt/slides/_rels/slide45.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25.xml"/><Relationship Id="rId7"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83.wmf"/><Relationship Id="rId5" Type="http://schemas.openxmlformats.org/officeDocument/2006/relationships/oleObject" Target="../embeddings/oleObject66.bin"/><Relationship Id="rId10" Type="http://schemas.openxmlformats.org/officeDocument/2006/relationships/oleObject" Target="../embeddings/oleObject69.bin"/><Relationship Id="rId4" Type="http://schemas.openxmlformats.org/officeDocument/2006/relationships/image" Target="../media/image85.png"/><Relationship Id="rId9" Type="http://schemas.openxmlformats.org/officeDocument/2006/relationships/oleObject" Target="../embeddings/oleObject68.bin"/></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85.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85.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0.png"/><Relationship Id="rId3" Type="http://schemas.openxmlformats.org/officeDocument/2006/relationships/image" Target="../media/image113.png"/><Relationship Id="rId7" Type="http://schemas.openxmlformats.org/officeDocument/2006/relationships/image" Target="../media/image119.jpeg"/><Relationship Id="rId12" Type="http://schemas.openxmlformats.org/officeDocument/2006/relationships/image" Target="../media/image129.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8.jpeg"/><Relationship Id="rId5" Type="http://schemas.openxmlformats.org/officeDocument/2006/relationships/image" Target="../media/image125.jpeg"/><Relationship Id="rId15" Type="http://schemas.openxmlformats.org/officeDocument/2006/relationships/image" Target="../media/image132.jpeg"/><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image" Target="../media/image127.png"/><Relationship Id="rId1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png"/><Relationship Id="rId9" Type="http://schemas.openxmlformats.org/officeDocument/2006/relationships/image" Target="../media/image140.png"/></Relationships>
</file>

<file path=ppt/slides/_rels/slide6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jpeg"/></Relationships>
</file>

<file path=ppt/slides/_rels/slide6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png"/><Relationship Id="rId9" Type="http://schemas.openxmlformats.org/officeDocument/2006/relationships/image" Target="../media/image140.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45.png"/><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34.png"/><Relationship Id="rId18" Type="http://schemas.openxmlformats.org/officeDocument/2006/relationships/oleObject" Target="../embeddings/oleObject74.bin"/><Relationship Id="rId26" Type="http://schemas.openxmlformats.org/officeDocument/2006/relationships/oleObject" Target="../embeddings/oleObject78.bin"/><Relationship Id="rId3" Type="http://schemas.openxmlformats.org/officeDocument/2006/relationships/notesSlide" Target="../notesSlides/notesSlide27.xml"/><Relationship Id="rId21" Type="http://schemas.openxmlformats.org/officeDocument/2006/relationships/image" Target="../media/image170.wmf"/><Relationship Id="rId34" Type="http://schemas.openxmlformats.org/officeDocument/2006/relationships/oleObject" Target="../embeddings/oleObject83.bin"/><Relationship Id="rId7" Type="http://schemas.openxmlformats.org/officeDocument/2006/relationships/image" Target="../media/image178.png"/><Relationship Id="rId12" Type="http://schemas.openxmlformats.org/officeDocument/2006/relationships/image" Target="../media/image166.wmf"/><Relationship Id="rId17" Type="http://schemas.openxmlformats.org/officeDocument/2006/relationships/image" Target="../media/image168.wmf"/><Relationship Id="rId25" Type="http://schemas.openxmlformats.org/officeDocument/2006/relationships/image" Target="../media/image172.wmf"/><Relationship Id="rId33" Type="http://schemas.openxmlformats.org/officeDocument/2006/relationships/oleObject" Target="../embeddings/oleObject82.bin"/><Relationship Id="rId2" Type="http://schemas.openxmlformats.org/officeDocument/2006/relationships/slideLayout" Target="../slideLayouts/slideLayout2.xml"/><Relationship Id="rId16" Type="http://schemas.openxmlformats.org/officeDocument/2006/relationships/oleObject" Target="../embeddings/oleObject73.bin"/><Relationship Id="rId20" Type="http://schemas.openxmlformats.org/officeDocument/2006/relationships/oleObject" Target="../embeddings/oleObject75.bin"/><Relationship Id="rId29" Type="http://schemas.openxmlformats.org/officeDocument/2006/relationships/image" Target="../media/image180.png"/><Relationship Id="rId1" Type="http://schemas.openxmlformats.org/officeDocument/2006/relationships/vmlDrawing" Target="../drawings/vmlDrawing23.vml"/><Relationship Id="rId6" Type="http://schemas.openxmlformats.org/officeDocument/2006/relationships/image" Target="../media/image177.png"/><Relationship Id="rId11" Type="http://schemas.openxmlformats.org/officeDocument/2006/relationships/oleObject" Target="../embeddings/oleObject71.bin"/><Relationship Id="rId24" Type="http://schemas.openxmlformats.org/officeDocument/2006/relationships/oleObject" Target="../embeddings/oleObject77.bin"/><Relationship Id="rId32" Type="http://schemas.openxmlformats.org/officeDocument/2006/relationships/oleObject" Target="../embeddings/oleObject81.bin"/><Relationship Id="rId5" Type="http://schemas.openxmlformats.org/officeDocument/2006/relationships/image" Target="../media/image176.png"/><Relationship Id="rId15" Type="http://schemas.openxmlformats.org/officeDocument/2006/relationships/image" Target="../media/image167.wmf"/><Relationship Id="rId23" Type="http://schemas.openxmlformats.org/officeDocument/2006/relationships/image" Target="../media/image171.wmf"/><Relationship Id="rId28" Type="http://schemas.openxmlformats.org/officeDocument/2006/relationships/oleObject" Target="../embeddings/oleObject79.bin"/><Relationship Id="rId10" Type="http://schemas.openxmlformats.org/officeDocument/2006/relationships/image" Target="../media/image165.wmf"/><Relationship Id="rId19" Type="http://schemas.openxmlformats.org/officeDocument/2006/relationships/image" Target="../media/image169.wmf"/><Relationship Id="rId31" Type="http://schemas.openxmlformats.org/officeDocument/2006/relationships/image" Target="../media/image174.wmf"/><Relationship Id="rId4" Type="http://schemas.openxmlformats.org/officeDocument/2006/relationships/image" Target="../media/image175.png"/><Relationship Id="rId9" Type="http://schemas.openxmlformats.org/officeDocument/2006/relationships/oleObject" Target="../embeddings/oleObject70.bin"/><Relationship Id="rId14" Type="http://schemas.openxmlformats.org/officeDocument/2006/relationships/oleObject" Target="../embeddings/oleObject72.bin"/><Relationship Id="rId22" Type="http://schemas.openxmlformats.org/officeDocument/2006/relationships/oleObject" Target="../embeddings/oleObject76.bin"/><Relationship Id="rId27" Type="http://schemas.openxmlformats.org/officeDocument/2006/relationships/image" Target="../media/image173.wmf"/><Relationship Id="rId30" Type="http://schemas.openxmlformats.org/officeDocument/2006/relationships/oleObject" Target="../embeddings/oleObject80.bin"/><Relationship Id="rId35" Type="http://schemas.openxmlformats.org/officeDocument/2006/relationships/oleObject" Target="../embeddings/oleObject84.bin"/></Relationships>
</file>

<file path=ppt/slides/_rels/slide69.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34.png"/><Relationship Id="rId18" Type="http://schemas.openxmlformats.org/officeDocument/2006/relationships/oleObject" Target="../embeddings/oleObject89.bin"/><Relationship Id="rId26" Type="http://schemas.openxmlformats.org/officeDocument/2006/relationships/oleObject" Target="../embeddings/oleObject93.bin"/><Relationship Id="rId3" Type="http://schemas.openxmlformats.org/officeDocument/2006/relationships/notesSlide" Target="../notesSlides/notesSlide28.xml"/><Relationship Id="rId21" Type="http://schemas.openxmlformats.org/officeDocument/2006/relationships/image" Target="../media/image170.wmf"/><Relationship Id="rId34" Type="http://schemas.openxmlformats.org/officeDocument/2006/relationships/oleObject" Target="../embeddings/oleObject99.bin"/><Relationship Id="rId7" Type="http://schemas.openxmlformats.org/officeDocument/2006/relationships/image" Target="../media/image178.png"/><Relationship Id="rId12" Type="http://schemas.openxmlformats.org/officeDocument/2006/relationships/image" Target="../media/image166.wmf"/><Relationship Id="rId17" Type="http://schemas.openxmlformats.org/officeDocument/2006/relationships/image" Target="../media/image168.wmf"/><Relationship Id="rId25" Type="http://schemas.openxmlformats.org/officeDocument/2006/relationships/image" Target="../media/image172.wmf"/><Relationship Id="rId33" Type="http://schemas.openxmlformats.org/officeDocument/2006/relationships/oleObject" Target="../embeddings/oleObject98.bin"/><Relationship Id="rId2" Type="http://schemas.openxmlformats.org/officeDocument/2006/relationships/slideLayout" Target="../slideLayouts/slideLayout2.xml"/><Relationship Id="rId16" Type="http://schemas.openxmlformats.org/officeDocument/2006/relationships/oleObject" Target="../embeddings/oleObject88.bin"/><Relationship Id="rId20" Type="http://schemas.openxmlformats.org/officeDocument/2006/relationships/oleObject" Target="../embeddings/oleObject90.bin"/><Relationship Id="rId29" Type="http://schemas.openxmlformats.org/officeDocument/2006/relationships/image" Target="../media/image180.png"/><Relationship Id="rId1" Type="http://schemas.openxmlformats.org/officeDocument/2006/relationships/vmlDrawing" Target="../drawings/vmlDrawing24.vml"/><Relationship Id="rId6" Type="http://schemas.openxmlformats.org/officeDocument/2006/relationships/image" Target="../media/image177.png"/><Relationship Id="rId11" Type="http://schemas.openxmlformats.org/officeDocument/2006/relationships/oleObject" Target="../embeddings/oleObject86.bin"/><Relationship Id="rId24" Type="http://schemas.openxmlformats.org/officeDocument/2006/relationships/oleObject" Target="../embeddings/oleObject92.bin"/><Relationship Id="rId32" Type="http://schemas.openxmlformats.org/officeDocument/2006/relationships/oleObject" Target="../embeddings/oleObject97.bin"/><Relationship Id="rId5" Type="http://schemas.openxmlformats.org/officeDocument/2006/relationships/image" Target="../media/image176.png"/><Relationship Id="rId15" Type="http://schemas.openxmlformats.org/officeDocument/2006/relationships/image" Target="../media/image167.wmf"/><Relationship Id="rId23" Type="http://schemas.openxmlformats.org/officeDocument/2006/relationships/image" Target="../media/image171.wmf"/><Relationship Id="rId28" Type="http://schemas.openxmlformats.org/officeDocument/2006/relationships/oleObject" Target="../embeddings/oleObject94.bin"/><Relationship Id="rId10" Type="http://schemas.openxmlformats.org/officeDocument/2006/relationships/image" Target="../media/image165.wmf"/><Relationship Id="rId19" Type="http://schemas.openxmlformats.org/officeDocument/2006/relationships/image" Target="../media/image169.wmf"/><Relationship Id="rId31" Type="http://schemas.openxmlformats.org/officeDocument/2006/relationships/oleObject" Target="../embeddings/oleObject96.bin"/><Relationship Id="rId4" Type="http://schemas.openxmlformats.org/officeDocument/2006/relationships/image" Target="../media/image175.png"/><Relationship Id="rId9" Type="http://schemas.openxmlformats.org/officeDocument/2006/relationships/oleObject" Target="../embeddings/oleObject85.bin"/><Relationship Id="rId14" Type="http://schemas.openxmlformats.org/officeDocument/2006/relationships/oleObject" Target="../embeddings/oleObject87.bin"/><Relationship Id="rId22" Type="http://schemas.openxmlformats.org/officeDocument/2006/relationships/oleObject" Target="../embeddings/oleObject91.bin"/><Relationship Id="rId27" Type="http://schemas.openxmlformats.org/officeDocument/2006/relationships/image" Target="../media/image173.wmf"/><Relationship Id="rId30" Type="http://schemas.openxmlformats.org/officeDocument/2006/relationships/oleObject" Target="../embeddings/oleObject95.bin"/><Relationship Id="rId35" Type="http://schemas.openxmlformats.org/officeDocument/2006/relationships/image" Target="../media/image174.wmf"/></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70.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jpeg"/><Relationship Id="rId3" Type="http://schemas.openxmlformats.org/officeDocument/2006/relationships/image" Target="../media/image133.jpeg"/><Relationship Id="rId7" Type="http://schemas.openxmlformats.org/officeDocument/2006/relationships/image" Target="../media/image184.png"/><Relationship Id="rId12" Type="http://schemas.openxmlformats.org/officeDocument/2006/relationships/image" Target="../media/image189.jpeg"/><Relationship Id="rId17" Type="http://schemas.openxmlformats.org/officeDocument/2006/relationships/image" Target="../media/image194.jpeg"/><Relationship Id="rId2" Type="http://schemas.openxmlformats.org/officeDocument/2006/relationships/image" Target="../media/image134.png"/><Relationship Id="rId16"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jpe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jpeg"/><Relationship Id="rId4" Type="http://schemas.openxmlformats.org/officeDocument/2006/relationships/image" Target="../media/image181.png"/><Relationship Id="rId9" Type="http://schemas.openxmlformats.org/officeDocument/2006/relationships/image" Target="../media/image186.jpeg"/><Relationship Id="rId14" Type="http://schemas.openxmlformats.org/officeDocument/2006/relationships/image" Target="../media/image191.jpeg"/></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jpeg"/><Relationship Id="rId10" Type="http://schemas.openxmlformats.org/officeDocument/2006/relationships/image" Target="../media/image202.png"/><Relationship Id="rId4" Type="http://schemas.openxmlformats.org/officeDocument/2006/relationships/image" Target="../media/image196.jpeg"/><Relationship Id="rId9" Type="http://schemas.openxmlformats.org/officeDocument/2006/relationships/image" Target="../media/image201.png"/></Relationships>
</file>

<file path=ppt/slides/_rels/slide72.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oleObject" Target="../embeddings/oleObject100.bin"/><Relationship Id="rId18" Type="http://schemas.openxmlformats.org/officeDocument/2006/relationships/image" Target="../media/image206.wmf"/><Relationship Id="rId3" Type="http://schemas.openxmlformats.org/officeDocument/2006/relationships/notesSlide" Target="../notesSlides/notesSlide30.xml"/><Relationship Id="rId21" Type="http://schemas.openxmlformats.org/officeDocument/2006/relationships/oleObject" Target="../embeddings/oleObject104.bin"/><Relationship Id="rId7" Type="http://schemas.openxmlformats.org/officeDocument/2006/relationships/image" Target="../media/image198.png"/><Relationship Id="rId12" Type="http://schemas.openxmlformats.org/officeDocument/2006/relationships/image" Target="../media/image203.png"/><Relationship Id="rId17" Type="http://schemas.openxmlformats.org/officeDocument/2006/relationships/oleObject" Target="../embeddings/oleObject102.bin"/><Relationship Id="rId2" Type="http://schemas.openxmlformats.org/officeDocument/2006/relationships/slideLayout" Target="../slideLayouts/slideLayout2.xml"/><Relationship Id="rId16" Type="http://schemas.openxmlformats.org/officeDocument/2006/relationships/image" Target="../media/image205.wmf"/><Relationship Id="rId20" Type="http://schemas.openxmlformats.org/officeDocument/2006/relationships/image" Target="../media/image207.wmf"/><Relationship Id="rId1" Type="http://schemas.openxmlformats.org/officeDocument/2006/relationships/vmlDrawing" Target="../drawings/vmlDrawing25.vml"/><Relationship Id="rId6" Type="http://schemas.openxmlformats.org/officeDocument/2006/relationships/image" Target="../media/image197.jpeg"/><Relationship Id="rId11" Type="http://schemas.openxmlformats.org/officeDocument/2006/relationships/image" Target="../media/image202.png"/><Relationship Id="rId5" Type="http://schemas.openxmlformats.org/officeDocument/2006/relationships/image" Target="../media/image196.jpeg"/><Relationship Id="rId15" Type="http://schemas.openxmlformats.org/officeDocument/2006/relationships/oleObject" Target="../embeddings/oleObject101.bin"/><Relationship Id="rId10" Type="http://schemas.openxmlformats.org/officeDocument/2006/relationships/image" Target="../media/image201.png"/><Relationship Id="rId19" Type="http://schemas.openxmlformats.org/officeDocument/2006/relationships/oleObject" Target="../embeddings/oleObject103.bin"/><Relationship Id="rId4" Type="http://schemas.openxmlformats.org/officeDocument/2006/relationships/image" Target="../media/image209.png"/><Relationship Id="rId9" Type="http://schemas.openxmlformats.org/officeDocument/2006/relationships/image" Target="../media/image200.png"/><Relationship Id="rId14" Type="http://schemas.openxmlformats.org/officeDocument/2006/relationships/image" Target="../media/image204.wmf"/><Relationship Id="rId22" Type="http://schemas.openxmlformats.org/officeDocument/2006/relationships/image" Target="../media/image208.wmf"/></Relationships>
</file>

<file path=ppt/slides/_rels/slide73.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10.wmf"/><Relationship Id="rId18" Type="http://schemas.openxmlformats.org/officeDocument/2006/relationships/oleObject" Target="../embeddings/oleObject110.bin"/><Relationship Id="rId26" Type="http://schemas.openxmlformats.org/officeDocument/2006/relationships/oleObject" Target="../embeddings/oleObject115.bin"/><Relationship Id="rId3" Type="http://schemas.openxmlformats.org/officeDocument/2006/relationships/image" Target="../media/image134.png"/><Relationship Id="rId21" Type="http://schemas.openxmlformats.org/officeDocument/2006/relationships/image" Target="../media/image213.wmf"/><Relationship Id="rId7" Type="http://schemas.openxmlformats.org/officeDocument/2006/relationships/image" Target="../media/image220.png"/><Relationship Id="rId12" Type="http://schemas.openxmlformats.org/officeDocument/2006/relationships/oleObject" Target="../embeddings/oleObject107.bin"/><Relationship Id="rId17" Type="http://schemas.openxmlformats.org/officeDocument/2006/relationships/image" Target="../media/image212.wmf"/><Relationship Id="rId25" Type="http://schemas.openxmlformats.org/officeDocument/2006/relationships/image" Target="../media/image215.wmf"/><Relationship Id="rId33" Type="http://schemas.openxmlformats.org/officeDocument/2006/relationships/image" Target="../media/image219.wmf"/><Relationship Id="rId2" Type="http://schemas.openxmlformats.org/officeDocument/2006/relationships/slideLayout" Target="../slideLayouts/slideLayout2.xml"/><Relationship Id="rId16" Type="http://schemas.openxmlformats.org/officeDocument/2006/relationships/oleObject" Target="../embeddings/oleObject109.bin"/><Relationship Id="rId20" Type="http://schemas.openxmlformats.org/officeDocument/2006/relationships/oleObject" Target="../embeddings/oleObject112.bin"/><Relationship Id="rId29" Type="http://schemas.openxmlformats.org/officeDocument/2006/relationships/image" Target="../media/image217.wmf"/><Relationship Id="rId1" Type="http://schemas.openxmlformats.org/officeDocument/2006/relationships/vmlDrawing" Target="../drawings/vmlDrawing26.vml"/><Relationship Id="rId6" Type="http://schemas.openxmlformats.org/officeDocument/2006/relationships/oleObject" Target="../embeddings/oleObject106.bin"/><Relationship Id="rId11" Type="http://schemas.openxmlformats.org/officeDocument/2006/relationships/image" Target="../media/image224.jpeg"/><Relationship Id="rId24" Type="http://schemas.openxmlformats.org/officeDocument/2006/relationships/oleObject" Target="../embeddings/oleObject114.bin"/><Relationship Id="rId32" Type="http://schemas.openxmlformats.org/officeDocument/2006/relationships/oleObject" Target="../embeddings/oleObject118.bin"/><Relationship Id="rId5" Type="http://schemas.openxmlformats.org/officeDocument/2006/relationships/image" Target="../media/image31.wmf"/><Relationship Id="rId15" Type="http://schemas.openxmlformats.org/officeDocument/2006/relationships/image" Target="../media/image211.wmf"/><Relationship Id="rId23" Type="http://schemas.openxmlformats.org/officeDocument/2006/relationships/image" Target="../media/image214.wmf"/><Relationship Id="rId28" Type="http://schemas.openxmlformats.org/officeDocument/2006/relationships/oleObject" Target="../embeddings/oleObject116.bin"/><Relationship Id="rId10" Type="http://schemas.openxmlformats.org/officeDocument/2006/relationships/image" Target="../media/image223.png"/><Relationship Id="rId19" Type="http://schemas.openxmlformats.org/officeDocument/2006/relationships/oleObject" Target="../embeddings/oleObject111.bin"/><Relationship Id="rId31" Type="http://schemas.openxmlformats.org/officeDocument/2006/relationships/image" Target="../media/image218.wmf"/><Relationship Id="rId4" Type="http://schemas.openxmlformats.org/officeDocument/2006/relationships/oleObject" Target="../embeddings/oleObject105.bin"/><Relationship Id="rId9" Type="http://schemas.openxmlformats.org/officeDocument/2006/relationships/image" Target="../media/image222.png"/><Relationship Id="rId14" Type="http://schemas.openxmlformats.org/officeDocument/2006/relationships/oleObject" Target="../embeddings/oleObject108.bin"/><Relationship Id="rId22" Type="http://schemas.openxmlformats.org/officeDocument/2006/relationships/oleObject" Target="../embeddings/oleObject113.bin"/><Relationship Id="rId27" Type="http://schemas.openxmlformats.org/officeDocument/2006/relationships/image" Target="../media/image216.wmf"/><Relationship Id="rId30" Type="http://schemas.openxmlformats.org/officeDocument/2006/relationships/oleObject" Target="../embeddings/oleObject117.bin"/></Relationships>
</file>

<file path=ppt/slides/_rels/slide74.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8.emf"/><Relationship Id="rId7" Type="http://schemas.openxmlformats.org/officeDocument/2006/relationships/image" Target="../media/image232.png"/><Relationship Id="rId2" Type="http://schemas.openxmlformats.org/officeDocument/2006/relationships/image" Target="../media/image226.emf"/><Relationship Id="rId1" Type="http://schemas.openxmlformats.org/officeDocument/2006/relationships/slideLayout" Target="../slideLayouts/slideLayout2.xml"/><Relationship Id="rId6" Type="http://schemas.openxmlformats.org/officeDocument/2006/relationships/image" Target="../media/image231.emf"/><Relationship Id="rId5" Type="http://schemas.openxmlformats.org/officeDocument/2006/relationships/image" Target="../media/image230.png"/><Relationship Id="rId4" Type="http://schemas.openxmlformats.org/officeDocument/2006/relationships/image" Target="../media/image229.emf"/></Relationships>
</file>

<file path=ppt/slides/_rels/slide78.xml.rels><?xml version="1.0" encoding="UTF-8" standalone="yes"?>
<Relationships xmlns="http://schemas.openxmlformats.org/package/2006/relationships"><Relationship Id="rId3" Type="http://schemas.openxmlformats.org/officeDocument/2006/relationships/image" Target="../media/image228.emf"/><Relationship Id="rId7" Type="http://schemas.openxmlformats.org/officeDocument/2006/relationships/image" Target="../media/image232.png"/><Relationship Id="rId2" Type="http://schemas.openxmlformats.org/officeDocument/2006/relationships/image" Target="../media/image226.emf"/><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34.emf"/><Relationship Id="rId4" Type="http://schemas.openxmlformats.org/officeDocument/2006/relationships/image" Target="../media/image23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image-net.org/"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235.jpeg"/><Relationship Id="rId7" Type="http://schemas.openxmlformats.org/officeDocument/2006/relationships/image" Target="../media/image237.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236.png"/><Relationship Id="rId4" Type="http://schemas.openxmlformats.org/officeDocument/2006/relationships/image" Target="../media/image184.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4" name="Picture 2"/>
          <p:cNvPicPr>
            <a:picLocks noChangeAspect="1" noChangeArrowheads="1"/>
          </p:cNvPicPr>
          <p:nvPr/>
        </p:nvPicPr>
        <p:blipFill>
          <a:blip r:embed="rId3" cstate="print"/>
          <a:srcRect/>
          <a:stretch>
            <a:fillRect/>
          </a:stretch>
        </p:blipFill>
        <p:spPr bwMode="auto">
          <a:xfrm>
            <a:off x="-1" y="5791200"/>
            <a:ext cx="9117106" cy="1033272"/>
          </a:xfrm>
          <a:prstGeom prst="rect">
            <a:avLst/>
          </a:prstGeom>
          <a:noFill/>
          <a:ln w="9525">
            <a:noFill/>
            <a:miter lim="800000"/>
            <a:headEnd/>
            <a:tailEnd/>
          </a:ln>
        </p:spPr>
      </p:pic>
      <p:sp>
        <p:nvSpPr>
          <p:cNvPr id="13" name="Rectangle 12"/>
          <p:cNvSpPr/>
          <p:nvPr/>
        </p:nvSpPr>
        <p:spPr>
          <a:xfrm>
            <a:off x="0" y="5791201"/>
            <a:ext cx="9144000" cy="1066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295400"/>
            <a:ext cx="7620000" cy="1524000"/>
          </a:xfrm>
        </p:spPr>
        <p:txBody>
          <a:bodyPr>
            <a:noAutofit/>
          </a:bodyPr>
          <a:lstStyle/>
          <a:p>
            <a:r>
              <a:rPr lang="en-US" sz="4000" b="1" dirty="0" smtClean="0">
                <a:latin typeface="Arial" pitchFamily="34" charset="0"/>
                <a:cs typeface="Arial" pitchFamily="34" charset="0"/>
              </a:rPr>
              <a:t>Recognizing Human-Object Interaction Activities</a:t>
            </a:r>
            <a:endParaRPr lang="en-US" sz="4000" b="1" dirty="0">
              <a:latin typeface="Arial" pitchFamily="34" charset="0"/>
              <a:cs typeface="Arial" pitchFamily="34" charset="0"/>
            </a:endParaRPr>
          </a:p>
        </p:txBody>
      </p:sp>
      <p:sp>
        <p:nvSpPr>
          <p:cNvPr id="3" name="Subtitle 2"/>
          <p:cNvSpPr>
            <a:spLocks noGrp="1"/>
          </p:cNvSpPr>
          <p:nvPr>
            <p:ph type="subTitle" idx="1"/>
          </p:nvPr>
        </p:nvSpPr>
        <p:spPr>
          <a:xfrm>
            <a:off x="1219200" y="4038600"/>
            <a:ext cx="6705600" cy="990600"/>
          </a:xfrm>
        </p:spPr>
        <p:txBody>
          <a:bodyPr>
            <a:normAutofit fontScale="92500"/>
          </a:bodyPr>
          <a:lstStyle/>
          <a:p>
            <a:r>
              <a:rPr lang="en-US" sz="2400" dirty="0" err="1" smtClean="0">
                <a:latin typeface="Arial" pitchFamily="34" charset="0"/>
                <a:cs typeface="Arial" pitchFamily="34" charset="0"/>
              </a:rPr>
              <a:t>Bangpeng</a:t>
            </a:r>
            <a:r>
              <a:rPr lang="en-US" sz="2400" dirty="0" smtClean="0">
                <a:latin typeface="Arial" pitchFamily="34" charset="0"/>
                <a:cs typeface="Arial" pitchFamily="34" charset="0"/>
              </a:rPr>
              <a:t> Yao,  </a:t>
            </a:r>
            <a:r>
              <a:rPr lang="en-US" sz="2400" dirty="0" err="1" smtClean="0">
                <a:latin typeface="Arial" pitchFamily="34" charset="0"/>
                <a:cs typeface="Arial" pitchFamily="34" charset="0"/>
              </a:rPr>
              <a:t>Aditya</a:t>
            </a:r>
            <a:r>
              <a:rPr lang="en-US" sz="2400" dirty="0" smtClean="0">
                <a:latin typeface="Arial" pitchFamily="34" charset="0"/>
                <a:cs typeface="Arial" pitchFamily="34" charset="0"/>
              </a:rPr>
              <a:t> </a:t>
            </a:r>
            <a:r>
              <a:rPr lang="en-US" sz="2400" smtClean="0">
                <a:latin typeface="Arial" pitchFamily="34" charset="0"/>
                <a:cs typeface="Arial" pitchFamily="34" charset="0"/>
              </a:rPr>
              <a:t>Khosla  </a:t>
            </a:r>
            <a:r>
              <a:rPr lang="en-US" sz="2400" dirty="0" smtClean="0">
                <a:latin typeface="Arial" pitchFamily="34" charset="0"/>
                <a:cs typeface="Arial" pitchFamily="34" charset="0"/>
              </a:rPr>
              <a:t>and  Li Fei-Fei</a:t>
            </a:r>
          </a:p>
          <a:p>
            <a:r>
              <a:rPr lang="en-US" sz="2400" dirty="0" smtClean="0">
                <a:latin typeface="Arial" pitchFamily="34" charset="0"/>
                <a:cs typeface="Arial" pitchFamily="34" charset="0"/>
              </a:rPr>
              <a:t>Computer Science Department, Stanford University</a:t>
            </a:r>
            <a:endParaRPr lang="en-US" sz="2400" dirty="0">
              <a:latin typeface="Arial" pitchFamily="34" charset="0"/>
              <a:cs typeface="Arial" pitchFamily="34" charset="0"/>
            </a:endParaRPr>
          </a:p>
        </p:txBody>
      </p:sp>
      <p:pic>
        <p:nvPicPr>
          <p:cNvPr id="6" name="Picture 5" descr="logo_lg.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82437" y="474706"/>
            <a:ext cx="1417763" cy="923461"/>
          </a:xfrm>
          <a:prstGeom prst="rect">
            <a:avLst/>
          </a:prstGeom>
        </p:spPr>
      </p:pic>
      <p:pic>
        <p:nvPicPr>
          <p:cNvPr id="7" name="Picture 6" descr="logo_Stanford.gif"/>
          <p:cNvPicPr>
            <a:picLocks noChangeAspect="1"/>
          </p:cNvPicPr>
          <p:nvPr/>
        </p:nvPicPr>
        <p:blipFill>
          <a:blip r:embed="rId5" cstate="print"/>
          <a:stretch>
            <a:fillRect/>
          </a:stretch>
        </p:blipFill>
        <p:spPr>
          <a:xfrm>
            <a:off x="7988023" y="304800"/>
            <a:ext cx="748690" cy="1143000"/>
          </a:xfrm>
          <a:prstGeom prst="rect">
            <a:avLst/>
          </a:prstGeom>
        </p:spPr>
      </p:pic>
      <p:sp>
        <p:nvSpPr>
          <p:cNvPr id="8" name="Subtitle 2"/>
          <p:cNvSpPr txBox="1">
            <a:spLocks/>
          </p:cNvSpPr>
          <p:nvPr/>
        </p:nvSpPr>
        <p:spPr>
          <a:xfrm>
            <a:off x="1219200" y="5029200"/>
            <a:ext cx="6705600" cy="457200"/>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tint val="75000"/>
                  </a:schemeClr>
                </a:solidFill>
                <a:effectLst/>
                <a:uLnTx/>
                <a:uFillTx/>
                <a:latin typeface="Courier New" pitchFamily="49" charset="0"/>
                <a:cs typeface="Courier New" pitchFamily="49" charset="0"/>
              </a:rPr>
              <a:t>{</a:t>
            </a:r>
            <a:r>
              <a:rPr kumimoji="0" lang="en-US" sz="2000" b="0" i="0" u="none" strike="noStrike" kern="1200" cap="none" spc="0" normalizeH="0" baseline="0" noProof="0" dirty="0" smtClean="0">
                <a:ln>
                  <a:noFill/>
                </a:ln>
                <a:solidFill>
                  <a:schemeClr val="tx1">
                    <a:tint val="75000"/>
                  </a:schemeClr>
                </a:solidFill>
                <a:effectLst/>
                <a:uLnTx/>
                <a:uFillTx/>
                <a:latin typeface="Courier New" pitchFamily="49" charset="0"/>
                <a:cs typeface="Courier New" pitchFamily="49" charset="0"/>
              </a:rPr>
              <a:t>bangpeng,aditya86,feifeili</a:t>
            </a:r>
            <a:r>
              <a:rPr kumimoji="0" lang="en-US" sz="2000" b="0" i="0" u="none" strike="noStrike" kern="1200" cap="none" spc="0" normalizeH="0" baseline="0" noProof="0" dirty="0" smtClean="0">
                <a:ln>
                  <a:noFill/>
                </a:ln>
                <a:solidFill>
                  <a:schemeClr val="tx1">
                    <a:tint val="75000"/>
                  </a:schemeClr>
                </a:solidFill>
                <a:effectLst/>
                <a:uLnTx/>
                <a:uFillTx/>
                <a:latin typeface="Courier New" pitchFamily="49" charset="0"/>
                <a:cs typeface="Courier New" pitchFamily="49" charset="0"/>
              </a:rPr>
              <a:t>}@cs.stanford.edu</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a:t>
            </a:fld>
            <a:endParaRPr lang="en-US" dirty="0"/>
          </a:p>
        </p:txBody>
      </p:sp>
      <p:sp>
        <p:nvSpPr>
          <p:cNvPr id="12" name="Title 1"/>
          <p:cNvSpPr txBox="1">
            <a:spLocks/>
          </p:cNvSpPr>
          <p:nvPr/>
        </p:nvSpPr>
        <p:spPr>
          <a:xfrm>
            <a:off x="4114800" y="2743200"/>
            <a:ext cx="4419600" cy="10668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3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Action Classification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000" b="1" dirty="0" smtClean="0">
                <a:latin typeface="Arial" pitchFamily="34" charset="0"/>
                <a:ea typeface="+mj-ea"/>
                <a:cs typeface="Arial" pitchFamily="34" charset="0"/>
              </a:rPr>
              <a:t> Action Retrieval</a:t>
            </a:r>
            <a:endParaRPr kumimoji="0" lang="en-US" sz="3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a:xfrm>
            <a:off x="457200" y="318"/>
            <a:ext cx="8229600" cy="1143000"/>
          </a:xfrm>
        </p:spPr>
        <p:txBody>
          <a:bodyPr>
            <a:normAutofit/>
          </a:bodyPr>
          <a:lstStyle/>
          <a:p>
            <a:r>
              <a:rPr lang="en-US" sz="4000" b="1" dirty="0" smtClean="0">
                <a:latin typeface="Arial" pitchFamily="34" charset="0"/>
                <a:cs typeface="Arial" pitchFamily="34" charset="0"/>
              </a:rPr>
              <a:t>Human Action Recognition</a:t>
            </a:r>
            <a:endParaRPr lang="en-US" sz="4000" b="1" dirty="0">
              <a:latin typeface="Arial" pitchFamily="34" charset="0"/>
              <a:cs typeface="Arial" pitchFamily="34" charset="0"/>
            </a:endParaRPr>
          </a:p>
        </p:txBody>
      </p:sp>
      <p:pic>
        <p:nvPicPr>
          <p:cNvPr id="12" name="Picture 11" descr="Kobe_new.bmp"/>
          <p:cNvPicPr>
            <a:picLocks noChangeAspect="1"/>
          </p:cNvPicPr>
          <p:nvPr/>
        </p:nvPicPr>
        <p:blipFill>
          <a:blip r:embed="rId3" cstate="print"/>
          <a:stretch>
            <a:fillRect/>
          </a:stretch>
        </p:blipFill>
        <p:spPr>
          <a:xfrm>
            <a:off x="3276600" y="2743200"/>
            <a:ext cx="2228850" cy="2971800"/>
          </a:xfrm>
          <a:prstGeom prst="rect">
            <a:avLst/>
          </a:prstGeom>
        </p:spPr>
      </p:pic>
      <p:pic>
        <p:nvPicPr>
          <p:cNvPr id="13" name="Picture 12" descr="robot_wash.jpg"/>
          <p:cNvPicPr>
            <a:picLocks noChangeAspect="1"/>
          </p:cNvPicPr>
          <p:nvPr/>
        </p:nvPicPr>
        <p:blipFill>
          <a:blip r:embed="rId4" cstate="print"/>
          <a:stretch>
            <a:fillRect/>
          </a:stretch>
        </p:blipFill>
        <p:spPr>
          <a:xfrm>
            <a:off x="762000" y="2743200"/>
            <a:ext cx="1979242" cy="2971800"/>
          </a:xfrm>
          <a:prstGeom prst="rect">
            <a:avLst/>
          </a:prstGeom>
        </p:spPr>
      </p:pic>
      <p:sp>
        <p:nvSpPr>
          <p:cNvPr id="25" name="Title 56"/>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latin typeface="Arial" pitchFamily="34" charset="0"/>
                <a:ea typeface="+mj-ea"/>
                <a:cs typeface="Arial" pitchFamily="34" charset="0"/>
              </a:rPr>
              <a:t>Human-Object Interaction</a:t>
            </a:r>
            <a:endParaRPr kumimoji="0" lang="en-US" sz="4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7" name="TextBox 16"/>
          <p:cNvSpPr txBox="1"/>
          <p:nvPr/>
        </p:nvSpPr>
        <p:spPr>
          <a:xfrm>
            <a:off x="609600" y="990600"/>
            <a:ext cx="8001000" cy="1569660"/>
          </a:xfrm>
          <a:prstGeom prst="rect">
            <a:avLst/>
          </a:prstGeom>
          <a:noFill/>
        </p:spPr>
        <p:txBody>
          <a:bodyPr wrap="square" rtlCol="0">
            <a:spAutoFit/>
          </a:bodyPr>
          <a:lstStyle/>
          <a:p>
            <a:r>
              <a:rPr lang="en-US" sz="1600" dirty="0" smtClean="0">
                <a:solidFill>
                  <a:srgbClr val="C00000"/>
                </a:solidFill>
              </a:rPr>
              <a:t>B</a:t>
            </a:r>
            <a:r>
              <a:rPr lang="en-US" sz="1600" dirty="0">
                <a:solidFill>
                  <a:srgbClr val="C00000"/>
                </a:solidFill>
              </a:rPr>
              <a:t>. Yao and L. </a:t>
            </a:r>
            <a:r>
              <a:rPr lang="en-US" sz="1600" dirty="0" err="1">
                <a:solidFill>
                  <a:srgbClr val="C00000"/>
                </a:solidFill>
              </a:rPr>
              <a:t>Fei-Fei</a:t>
            </a:r>
            <a:r>
              <a:rPr lang="en-US" sz="1600" dirty="0">
                <a:solidFill>
                  <a:srgbClr val="C00000"/>
                </a:solidFill>
              </a:rPr>
              <a:t>. </a:t>
            </a:r>
            <a:r>
              <a:rPr lang="en-US" sz="1600" b="1" dirty="0">
                <a:solidFill>
                  <a:srgbClr val="C00000"/>
                </a:solidFill>
              </a:rPr>
              <a:t>Modeling Mutual Context of Object and Human Pose in Human-Object Interaction Activities. </a:t>
            </a:r>
            <a:r>
              <a:rPr lang="en-US" sz="1600" i="1" dirty="0">
                <a:solidFill>
                  <a:srgbClr val="C00000"/>
                </a:solidFill>
              </a:rPr>
              <a:t>IEEE Computer Vision and Pattern Recognition (CVPR).</a:t>
            </a:r>
            <a:r>
              <a:rPr lang="en-US" sz="1600" dirty="0">
                <a:solidFill>
                  <a:srgbClr val="C00000"/>
                </a:solidFill>
              </a:rPr>
              <a:t> 2010</a:t>
            </a:r>
            <a:r>
              <a:rPr lang="en-US" sz="1600" dirty="0" smtClean="0">
                <a:solidFill>
                  <a:srgbClr val="C00000"/>
                </a:solidFill>
              </a:rPr>
              <a:t>.</a:t>
            </a:r>
          </a:p>
          <a:p>
            <a:endParaRPr lang="en-US" sz="1600" dirty="0">
              <a:solidFill>
                <a:srgbClr val="C00000"/>
              </a:solidFill>
              <a:latin typeface="Arial" pitchFamily="34" charset="0"/>
              <a:cs typeface="Arial" pitchFamily="34" charset="0"/>
            </a:endParaRPr>
          </a:p>
          <a:p>
            <a:r>
              <a:rPr lang="en-US" sz="1600" dirty="0">
                <a:solidFill>
                  <a:srgbClr val="C00000"/>
                </a:solidFill>
              </a:rPr>
              <a:t>B. Yao, A. </a:t>
            </a:r>
            <a:r>
              <a:rPr lang="en-US" sz="1600" dirty="0" err="1">
                <a:solidFill>
                  <a:srgbClr val="C00000"/>
                </a:solidFill>
              </a:rPr>
              <a:t>Khosla</a:t>
            </a:r>
            <a:r>
              <a:rPr lang="en-US" sz="1600" dirty="0">
                <a:solidFill>
                  <a:srgbClr val="C00000"/>
                </a:solidFill>
              </a:rPr>
              <a:t>, and L. </a:t>
            </a:r>
            <a:r>
              <a:rPr lang="en-US" sz="1600" dirty="0" err="1">
                <a:solidFill>
                  <a:srgbClr val="C00000"/>
                </a:solidFill>
              </a:rPr>
              <a:t>Fei-Fei</a:t>
            </a:r>
            <a:r>
              <a:rPr lang="en-US" sz="1600" dirty="0">
                <a:solidFill>
                  <a:srgbClr val="C00000"/>
                </a:solidFill>
              </a:rPr>
              <a:t>. </a:t>
            </a:r>
            <a:r>
              <a:rPr lang="en-US" sz="1600" b="1" dirty="0">
                <a:solidFill>
                  <a:srgbClr val="C00000"/>
                </a:solidFill>
              </a:rPr>
              <a:t>Classifying Actions and Measuring Action Similarity by Modeling the Mutual Context of Objects and Human Poses.</a:t>
            </a:r>
            <a:r>
              <a:rPr lang="en-US" sz="1600" i="1" dirty="0">
                <a:solidFill>
                  <a:srgbClr val="C00000"/>
                </a:solidFill>
              </a:rPr>
              <a:t> International Conference on Machine Learning (ICML)</a:t>
            </a:r>
            <a:r>
              <a:rPr lang="en-US" sz="1600" dirty="0">
                <a:solidFill>
                  <a:srgbClr val="C00000"/>
                </a:solidFill>
              </a:rPr>
              <a:t>. 2011.</a:t>
            </a:r>
            <a:endParaRPr lang="en-US" sz="1600" dirty="0">
              <a:solidFill>
                <a:srgbClr val="C00000"/>
              </a:solidFill>
              <a:latin typeface="Arial" pitchFamily="34" charset="0"/>
              <a:cs typeface="Arial" pitchFamily="34" charset="0"/>
            </a:endParaRPr>
          </a:p>
        </p:txBody>
      </p:sp>
      <p:sp>
        <p:nvSpPr>
          <p:cNvPr id="21" name="Rounded Rectangle 20"/>
          <p:cNvSpPr/>
          <p:nvPr/>
        </p:nvSpPr>
        <p:spPr>
          <a:xfrm rot="2662767">
            <a:off x="1912773" y="2865864"/>
            <a:ext cx="347871" cy="432195"/>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ounded Rectangle 25"/>
          <p:cNvSpPr/>
          <p:nvPr/>
        </p:nvSpPr>
        <p:spPr>
          <a:xfrm rot="2422494">
            <a:off x="1357403" y="3091076"/>
            <a:ext cx="511511" cy="859552"/>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ounded Rectangle 27"/>
          <p:cNvSpPr/>
          <p:nvPr/>
        </p:nvSpPr>
        <p:spPr>
          <a:xfrm>
            <a:off x="1676400" y="3332812"/>
            <a:ext cx="190382" cy="63405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ounded Rectangle 32"/>
          <p:cNvSpPr/>
          <p:nvPr/>
        </p:nvSpPr>
        <p:spPr>
          <a:xfrm rot="1764326">
            <a:off x="1072819" y="4746528"/>
            <a:ext cx="306430" cy="89805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Rounded Rectangle 34"/>
          <p:cNvSpPr/>
          <p:nvPr/>
        </p:nvSpPr>
        <p:spPr>
          <a:xfrm rot="1048351">
            <a:off x="1258396" y="4647922"/>
            <a:ext cx="280987" cy="81184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ounded Rectangle 35"/>
          <p:cNvSpPr/>
          <p:nvPr/>
        </p:nvSpPr>
        <p:spPr>
          <a:xfrm rot="19105827">
            <a:off x="1798132" y="3889659"/>
            <a:ext cx="190382" cy="50957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ounded Rectangle 36"/>
          <p:cNvSpPr/>
          <p:nvPr/>
        </p:nvSpPr>
        <p:spPr>
          <a:xfrm rot="20709547">
            <a:off x="1242229" y="3894136"/>
            <a:ext cx="284388" cy="81184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1911096" y="4038600"/>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53184" y="3971544"/>
            <a:ext cx="585216" cy="429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85800" y="5849779"/>
            <a:ext cx="2133600" cy="646331"/>
          </a:xfrm>
          <a:prstGeom prst="rect">
            <a:avLst/>
          </a:prstGeom>
          <a:noFill/>
        </p:spPr>
        <p:txBody>
          <a:bodyPr wrap="square" rtlCol="0">
            <a:spAutoFit/>
          </a:bodyPr>
          <a:lstStyle/>
          <a:p>
            <a:pPr algn="ctr"/>
            <a:r>
              <a:rPr lang="en-US" dirty="0" smtClean="0">
                <a:latin typeface="Arial" pitchFamily="34" charset="0"/>
                <a:cs typeface="Arial" pitchFamily="34" charset="0"/>
              </a:rPr>
              <a:t>Robots interact with objects</a:t>
            </a:r>
            <a:endParaRPr lang="en-US" dirty="0">
              <a:latin typeface="Arial" pitchFamily="34" charset="0"/>
              <a:cs typeface="Arial" pitchFamily="34" charset="0"/>
            </a:endParaRPr>
          </a:p>
        </p:txBody>
      </p:sp>
      <p:sp>
        <p:nvSpPr>
          <p:cNvPr id="29" name="TextBox 28"/>
          <p:cNvSpPr txBox="1"/>
          <p:nvPr/>
        </p:nvSpPr>
        <p:spPr>
          <a:xfrm>
            <a:off x="3276600" y="5849779"/>
            <a:ext cx="2286000" cy="646331"/>
          </a:xfrm>
          <a:prstGeom prst="rect">
            <a:avLst/>
          </a:prstGeom>
          <a:noFill/>
        </p:spPr>
        <p:txBody>
          <a:bodyPr wrap="square" rtlCol="0">
            <a:spAutoFit/>
          </a:bodyPr>
          <a:lstStyle/>
          <a:p>
            <a:pPr algn="ctr"/>
            <a:r>
              <a:rPr lang="en-US" dirty="0" smtClean="0">
                <a:latin typeface="Arial" pitchFamily="34" charset="0"/>
                <a:cs typeface="Arial" pitchFamily="34" charset="0"/>
              </a:rPr>
              <a:t>Automatic sports commentary</a:t>
            </a:r>
            <a:endParaRPr lang="en-US" dirty="0">
              <a:latin typeface="Arial" pitchFamily="34" charset="0"/>
              <a:cs typeface="Arial" pitchFamily="34" charset="0"/>
            </a:endParaRPr>
          </a:p>
        </p:txBody>
      </p:sp>
      <p:sp>
        <p:nvSpPr>
          <p:cNvPr id="30" name="TextBox 29"/>
          <p:cNvSpPr txBox="1"/>
          <p:nvPr/>
        </p:nvSpPr>
        <p:spPr>
          <a:xfrm>
            <a:off x="6019800" y="5898178"/>
            <a:ext cx="2362200" cy="646331"/>
          </a:xfrm>
          <a:prstGeom prst="rect">
            <a:avLst/>
          </a:prstGeom>
          <a:noFill/>
        </p:spPr>
        <p:txBody>
          <a:bodyPr wrap="square" rtlCol="0">
            <a:spAutoFit/>
          </a:bodyPr>
          <a:lstStyle/>
          <a:p>
            <a:pPr algn="ctr"/>
            <a:r>
              <a:rPr lang="en-US" dirty="0" smtClean="0">
                <a:latin typeface="Arial" pitchFamily="34" charset="0"/>
                <a:cs typeface="Arial" pitchFamily="34" charset="0"/>
              </a:rPr>
              <a:t>Security – Drunk people detection</a:t>
            </a:r>
            <a:endParaRPr lang="en-US" dirty="0">
              <a:latin typeface="Arial" pitchFamily="34" charset="0"/>
              <a:cs typeface="Arial" pitchFamily="34" charset="0"/>
            </a:endParaRPr>
          </a:p>
        </p:txBody>
      </p:sp>
      <p:pic>
        <p:nvPicPr>
          <p:cNvPr id="31" name="Picture 30" descr="drunk_people - Copy.bmp"/>
          <p:cNvPicPr>
            <a:picLocks noChangeAspect="1"/>
          </p:cNvPicPr>
          <p:nvPr/>
        </p:nvPicPr>
        <p:blipFill>
          <a:blip r:embed="rId5" cstate="print"/>
          <a:stretch>
            <a:fillRect/>
          </a:stretch>
        </p:blipFill>
        <p:spPr>
          <a:xfrm>
            <a:off x="6076950" y="2747665"/>
            <a:ext cx="2228850" cy="2971800"/>
          </a:xfrm>
          <a:prstGeom prst="rect">
            <a:avLst/>
          </a:prstGeom>
        </p:spPr>
      </p:pic>
      <p:sp>
        <p:nvSpPr>
          <p:cNvPr id="41" name="Rounded Rectangle 40"/>
          <p:cNvSpPr/>
          <p:nvPr/>
        </p:nvSpPr>
        <p:spPr>
          <a:xfrm rot="12300732">
            <a:off x="4918724" y="3157903"/>
            <a:ext cx="190382" cy="46773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ounded Rectangle 23"/>
          <p:cNvSpPr/>
          <p:nvPr/>
        </p:nvSpPr>
        <p:spPr>
          <a:xfrm rot="1330793">
            <a:off x="4720189" y="3387622"/>
            <a:ext cx="282503" cy="311013"/>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ounded Rectangle 37"/>
          <p:cNvSpPr/>
          <p:nvPr/>
        </p:nvSpPr>
        <p:spPr>
          <a:xfrm rot="470872">
            <a:off x="4562909" y="3632785"/>
            <a:ext cx="387836" cy="674274"/>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ounded Rectangle 38"/>
          <p:cNvSpPr/>
          <p:nvPr/>
        </p:nvSpPr>
        <p:spPr>
          <a:xfrm rot="3650339">
            <a:off x="4440175" y="3591904"/>
            <a:ext cx="190382" cy="42210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ounded Rectangle 39"/>
          <p:cNvSpPr/>
          <p:nvPr/>
        </p:nvSpPr>
        <p:spPr>
          <a:xfrm rot="4450868">
            <a:off x="4021696" y="3727097"/>
            <a:ext cx="190382" cy="47661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4800600" y="2971800"/>
            <a:ext cx="381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36592" y="2910840"/>
            <a:ext cx="512064" cy="5120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252734">
            <a:off x="4542554" y="4315666"/>
            <a:ext cx="284388" cy="5619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ounded Rectangle 42"/>
          <p:cNvSpPr/>
          <p:nvPr/>
        </p:nvSpPr>
        <p:spPr>
          <a:xfrm rot="14086801">
            <a:off x="4788580" y="4509738"/>
            <a:ext cx="230543" cy="68264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ounded Rectangle 43"/>
          <p:cNvSpPr/>
          <p:nvPr/>
        </p:nvSpPr>
        <p:spPr>
          <a:xfrm rot="252734">
            <a:off x="4642493" y="4332431"/>
            <a:ext cx="284388" cy="5619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44"/>
          <p:cNvSpPr/>
          <p:nvPr/>
        </p:nvSpPr>
        <p:spPr>
          <a:xfrm>
            <a:off x="7010400" y="3342194"/>
            <a:ext cx="282503" cy="304799"/>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ounded Rectangle 45"/>
          <p:cNvSpPr/>
          <p:nvPr/>
        </p:nvSpPr>
        <p:spPr>
          <a:xfrm rot="21301378">
            <a:off x="6994034" y="3655213"/>
            <a:ext cx="455475" cy="616786"/>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46"/>
          <p:cNvSpPr/>
          <p:nvPr/>
        </p:nvSpPr>
        <p:spPr>
          <a:xfrm rot="390174">
            <a:off x="6860416" y="3705316"/>
            <a:ext cx="173903" cy="338156"/>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47"/>
          <p:cNvSpPr/>
          <p:nvPr/>
        </p:nvSpPr>
        <p:spPr>
          <a:xfrm rot="390174">
            <a:off x="6812346" y="4051679"/>
            <a:ext cx="173903" cy="383647"/>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ounded Rectangle 48"/>
          <p:cNvSpPr/>
          <p:nvPr/>
        </p:nvSpPr>
        <p:spPr>
          <a:xfrm>
            <a:off x="7127225" y="4319347"/>
            <a:ext cx="264175" cy="4095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Rounded Rectangle 49"/>
          <p:cNvSpPr/>
          <p:nvPr/>
        </p:nvSpPr>
        <p:spPr>
          <a:xfrm>
            <a:off x="7132249" y="4736355"/>
            <a:ext cx="264175" cy="44971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Rounded Rectangle 50"/>
          <p:cNvSpPr/>
          <p:nvPr/>
        </p:nvSpPr>
        <p:spPr>
          <a:xfrm rot="2054374">
            <a:off x="7102717" y="4310499"/>
            <a:ext cx="264175" cy="40951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Rounded Rectangle 52"/>
          <p:cNvSpPr/>
          <p:nvPr/>
        </p:nvSpPr>
        <p:spPr>
          <a:xfrm rot="1972987">
            <a:off x="6841685" y="4663233"/>
            <a:ext cx="264175" cy="44971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6714744" y="4353961"/>
            <a:ext cx="381000" cy="451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650736" y="4293001"/>
            <a:ext cx="512064" cy="5882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lide Number Placeholder 51"/>
          <p:cNvSpPr>
            <a:spLocks noGrp="1"/>
          </p:cNvSpPr>
          <p:nvPr>
            <p:ph type="sldNum" sz="quarter" idx="12"/>
          </p:nvPr>
        </p:nvSpPr>
        <p:spPr/>
        <p:txBody>
          <a:bodyPr/>
          <a:lstStyle/>
          <a:p>
            <a:fld id="{EA281F9D-8EED-4AEF-BC9A-640DDE2E4910}"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Left)">
                                      <p:cBhvr>
                                        <p:cTn id="13" dur="500"/>
                                        <p:tgtEl>
                                          <p:spTgt spid="2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trips(downLeft)">
                                      <p:cBhvr>
                                        <p:cTn id="16" dur="500"/>
                                        <p:tgtEl>
                                          <p:spTgt spid="26"/>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strips(downLeft)">
                                      <p:cBhvr>
                                        <p:cTn id="19" dur="500"/>
                                        <p:tgtEl>
                                          <p:spTgt spid="28"/>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strips(downLeft)">
                                      <p:cBhvr>
                                        <p:cTn id="22" dur="500"/>
                                        <p:tgtEl>
                                          <p:spTgt spid="33"/>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strips(downLeft)">
                                      <p:cBhvr>
                                        <p:cTn id="25" dur="500"/>
                                        <p:tgtEl>
                                          <p:spTgt spid="35"/>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strips(downLeft)">
                                      <p:cBhvr>
                                        <p:cTn id="28" dur="500"/>
                                        <p:tgtEl>
                                          <p:spTgt spid="36"/>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strips(downLeft)">
                                      <p:cBhvr>
                                        <p:cTn id="31" dur="500"/>
                                        <p:tgtEl>
                                          <p:spTgt spid="3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strips(downLeft)">
                                      <p:cBhvr>
                                        <p:cTn id="37" dur="500"/>
                                        <p:tgtEl>
                                          <p:spTgt spid="19"/>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strips(downLeft)">
                                      <p:cBhvr>
                                        <p:cTn id="40" dur="500"/>
                                        <p:tgtEl>
                                          <p:spTgt spid="20"/>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strips(downLeft)">
                                      <p:cBhvr>
                                        <p:cTn id="43" dur="500"/>
                                        <p:tgtEl>
                                          <p:spTgt spid="22"/>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strips(downLeft)">
                                      <p:cBhvr>
                                        <p:cTn id="46" dur="500"/>
                                        <p:tgtEl>
                                          <p:spTgt spid="17"/>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strips(downLeft)">
                                      <p:cBhvr>
                                        <p:cTn id="49" dur="500"/>
                                        <p:tgtEl>
                                          <p:spTgt spid="32"/>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strips(downLeft)">
                                      <p:cBhvr>
                                        <p:cTn id="52" dur="500"/>
                                        <p:tgtEl>
                                          <p:spTgt spid="34"/>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Left)">
                                      <p:cBhvr>
                                        <p:cTn id="55" dur="500"/>
                                        <p:tgtEl>
                                          <p:spTgt spid="24"/>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strips(downLeft)">
                                      <p:cBhvr>
                                        <p:cTn id="58" dur="500"/>
                                        <p:tgtEl>
                                          <p:spTgt spid="38"/>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strips(downLeft)">
                                      <p:cBhvr>
                                        <p:cTn id="61" dur="500"/>
                                        <p:tgtEl>
                                          <p:spTgt spid="39"/>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strips(downLeft)">
                                      <p:cBhvr>
                                        <p:cTn id="64" dur="500"/>
                                        <p:tgtEl>
                                          <p:spTgt spid="40"/>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strips(downLeft)">
                                      <p:cBhvr>
                                        <p:cTn id="67" dur="500"/>
                                        <p:tgtEl>
                                          <p:spTgt spid="41"/>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strips(downLeft)">
                                      <p:cBhvr>
                                        <p:cTn id="70" dur="500"/>
                                        <p:tgtEl>
                                          <p:spTgt spid="42"/>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strips(downLeft)">
                                      <p:cBhvr>
                                        <p:cTn id="73" dur="500"/>
                                        <p:tgtEl>
                                          <p:spTgt spid="43"/>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strips(downLeft)">
                                      <p:cBhvr>
                                        <p:cTn id="76" dur="500"/>
                                        <p:tgtEl>
                                          <p:spTgt spid="44"/>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strips(downLeft)">
                                      <p:cBhvr>
                                        <p:cTn id="79" dur="500"/>
                                        <p:tgtEl>
                                          <p:spTgt spid="45"/>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strips(downLeft)">
                                      <p:cBhvr>
                                        <p:cTn id="82" dur="500"/>
                                        <p:tgtEl>
                                          <p:spTgt spid="46"/>
                                        </p:tgtEl>
                                      </p:cBhvr>
                                    </p:animEffect>
                                  </p:childTnLst>
                                </p:cTn>
                              </p:par>
                              <p:par>
                                <p:cTn id="83" presetID="18" presetClass="entr" presetSubtype="12"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strips(downLeft)">
                                      <p:cBhvr>
                                        <p:cTn id="85" dur="500"/>
                                        <p:tgtEl>
                                          <p:spTgt spid="47"/>
                                        </p:tgtEl>
                                      </p:cBhvr>
                                    </p:animEffect>
                                  </p:childTnLst>
                                </p:cTn>
                              </p:par>
                              <p:par>
                                <p:cTn id="86" presetID="18" presetClass="entr" presetSubtype="12"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strips(downLeft)">
                                      <p:cBhvr>
                                        <p:cTn id="88" dur="500"/>
                                        <p:tgtEl>
                                          <p:spTgt spid="48"/>
                                        </p:tgtEl>
                                      </p:cBhvr>
                                    </p:animEffect>
                                  </p:childTnLst>
                                </p:cTn>
                              </p:par>
                              <p:par>
                                <p:cTn id="89" presetID="18" presetClass="entr" presetSubtype="12"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strips(downLeft)">
                                      <p:cBhvr>
                                        <p:cTn id="91" dur="500"/>
                                        <p:tgtEl>
                                          <p:spTgt spid="49"/>
                                        </p:tgtEl>
                                      </p:cBhvr>
                                    </p:animEffect>
                                  </p:childTnLst>
                                </p:cTn>
                              </p:par>
                              <p:par>
                                <p:cTn id="92" presetID="18" presetClass="entr" presetSubtype="12"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strips(downLeft)">
                                      <p:cBhvr>
                                        <p:cTn id="94" dur="500"/>
                                        <p:tgtEl>
                                          <p:spTgt spid="50"/>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strips(downLeft)">
                                      <p:cBhvr>
                                        <p:cTn id="97" dur="500"/>
                                        <p:tgtEl>
                                          <p:spTgt spid="51"/>
                                        </p:tgtEl>
                                      </p:cBhvr>
                                    </p:animEffect>
                                  </p:childTnLst>
                                </p:cTn>
                              </p:par>
                              <p:par>
                                <p:cTn id="98" presetID="18" presetClass="entr" presetSubtype="12"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strips(downLeft)">
                                      <p:cBhvr>
                                        <p:cTn id="10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5" grpId="0"/>
      <p:bldP spid="17" grpId="0"/>
      <p:bldP spid="21" grpId="0" animBg="1"/>
      <p:bldP spid="26" grpId="0" animBg="1"/>
      <p:bldP spid="28" grpId="0" animBg="1"/>
      <p:bldP spid="33" grpId="0" animBg="1"/>
      <p:bldP spid="35" grpId="0" animBg="1"/>
      <p:bldP spid="36" grpId="0" animBg="1"/>
      <p:bldP spid="37" grpId="0" animBg="1"/>
      <p:bldP spid="14" grpId="0" animBg="1"/>
      <p:bldP spid="19" grpId="0" animBg="1"/>
      <p:bldP spid="41" grpId="0" animBg="1"/>
      <p:bldP spid="24" grpId="0" animBg="1"/>
      <p:bldP spid="38" grpId="0" animBg="1"/>
      <p:bldP spid="39" grpId="0" animBg="1"/>
      <p:bldP spid="40" grpId="0" animBg="1"/>
      <p:bldP spid="20" grpId="0" animBg="1"/>
      <p:bldP spid="2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3" grpId="0" animBg="1"/>
      <p:bldP spid="3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1952"/>
            <a:ext cx="1981200" cy="3263576"/>
          </a:xfrm>
          <a:prstGeom prst="rect">
            <a:avLst/>
          </a:prstGeom>
        </p:spPr>
      </p:pic>
      <p:sp>
        <p:nvSpPr>
          <p:cNvPr id="23" name="Rectangle 22"/>
          <p:cNvSpPr/>
          <p:nvPr/>
        </p:nvSpPr>
        <p:spPr>
          <a:xfrm>
            <a:off x="52578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image15.png"/>
          <p:cNvPicPr>
            <a:picLocks noChangeAspect="1"/>
          </p:cNvPicPr>
          <p:nvPr/>
        </p:nvPicPr>
        <p:blipFill>
          <a:blip r:embed="rId3" cstate="print"/>
          <a:stretch>
            <a:fillRect/>
          </a:stretch>
        </p:blipFill>
        <p:spPr>
          <a:xfrm>
            <a:off x="1828800" y="1901952"/>
            <a:ext cx="1989106" cy="3276600"/>
          </a:xfrm>
          <a:prstGeom prst="rect">
            <a:avLst/>
          </a:prstGeom>
        </p:spPr>
      </p:pic>
      <p:sp>
        <p:nvSpPr>
          <p:cNvPr id="7" name="Rectangle 6"/>
          <p:cNvSpPr/>
          <p:nvPr/>
        </p:nvSpPr>
        <p:spPr>
          <a:xfrm>
            <a:off x="1600200" y="5181600"/>
            <a:ext cx="3200400" cy="1600438"/>
          </a:xfrm>
          <a:prstGeom prst="rect">
            <a:avLst/>
          </a:prstGeom>
        </p:spPr>
        <p:txBody>
          <a:bodyPr wrap="square">
            <a:spAutoFit/>
          </a:bodyPr>
          <a:lstStyle/>
          <a:p>
            <a:pPr>
              <a:buFont typeface="Arial" pitchFamily="34" charset="0"/>
              <a:buChar char="•"/>
            </a:pPr>
            <a:r>
              <a:rPr lang="en-US" sz="1400" dirty="0" smtClean="0">
                <a:solidFill>
                  <a:prstClr val="black"/>
                </a:solidFill>
                <a:latin typeface="Arial" pitchFamily="34" charset="0"/>
                <a:cs typeface="Arial" pitchFamily="34" charset="0"/>
              </a:rPr>
              <a:t>  Felzenszwalb &amp; Huttenlocher, 2005</a:t>
            </a:r>
          </a:p>
          <a:p>
            <a:pPr>
              <a:buFont typeface="Arial" pitchFamily="34" charset="0"/>
              <a:buChar char="•"/>
            </a:pPr>
            <a:r>
              <a:rPr lang="en-US" sz="1400" dirty="0" smtClean="0">
                <a:solidFill>
                  <a:prstClr val="black"/>
                </a:solidFill>
                <a:latin typeface="Arial" pitchFamily="34" charset="0"/>
                <a:cs typeface="Arial" pitchFamily="34" charset="0"/>
              </a:rPr>
              <a:t>  Ren et al, 2005</a:t>
            </a:r>
          </a:p>
          <a:p>
            <a:pPr>
              <a:buFont typeface="Arial" pitchFamily="34" charset="0"/>
              <a:buChar char="•"/>
            </a:pPr>
            <a:r>
              <a:rPr lang="en-US" sz="1400" dirty="0" smtClean="0">
                <a:solidFill>
                  <a:prstClr val="black"/>
                </a:solidFill>
                <a:latin typeface="Arial" pitchFamily="34" charset="0"/>
                <a:cs typeface="Arial" pitchFamily="34" charset="0"/>
              </a:rPr>
              <a:t>  Ramanan, 2006</a:t>
            </a:r>
          </a:p>
          <a:p>
            <a:pPr>
              <a:buFont typeface="Arial" pitchFamily="34" charset="0"/>
              <a:buChar char="•"/>
            </a:pPr>
            <a:r>
              <a:rPr lang="en-US" sz="1400" dirty="0" smtClean="0">
                <a:solidFill>
                  <a:prstClr val="black"/>
                </a:solidFill>
                <a:latin typeface="Arial" pitchFamily="34" charset="0"/>
                <a:cs typeface="Arial" pitchFamily="34" charset="0"/>
              </a:rPr>
              <a:t>  Ferrari et al, 2008</a:t>
            </a:r>
          </a:p>
          <a:p>
            <a:pPr>
              <a:buFont typeface="Arial" pitchFamily="34" charset="0"/>
              <a:buChar char="•"/>
            </a:pPr>
            <a:r>
              <a:rPr lang="en-US" sz="1400" dirty="0" smtClean="0">
                <a:solidFill>
                  <a:prstClr val="black"/>
                </a:solidFill>
                <a:latin typeface="Arial" pitchFamily="34" charset="0"/>
                <a:cs typeface="Arial" pitchFamily="34" charset="0"/>
              </a:rPr>
              <a:t>  Yang &amp; Mori, 2008</a:t>
            </a:r>
          </a:p>
          <a:p>
            <a:pPr>
              <a:buFont typeface="Arial" pitchFamily="34" charset="0"/>
              <a:buChar char="•"/>
            </a:pPr>
            <a:r>
              <a:rPr lang="en-US" sz="1400" dirty="0" smtClean="0">
                <a:solidFill>
                  <a:prstClr val="black"/>
                </a:solidFill>
                <a:latin typeface="Arial" pitchFamily="34" charset="0"/>
                <a:cs typeface="Arial" pitchFamily="34" charset="0"/>
              </a:rPr>
              <a:t>  Andriluka et al, 2009</a:t>
            </a:r>
          </a:p>
          <a:p>
            <a:pPr>
              <a:buFont typeface="Arial" pitchFamily="34" charset="0"/>
              <a:buChar char="•"/>
            </a:pPr>
            <a:r>
              <a:rPr lang="en-US" sz="1400" dirty="0" smtClean="0">
                <a:solidFill>
                  <a:prstClr val="black"/>
                </a:solidFill>
                <a:latin typeface="Arial" pitchFamily="34" charset="0"/>
                <a:cs typeface="Arial" pitchFamily="34" charset="0"/>
              </a:rPr>
              <a:t>  Eichner &amp; Ferrari, 2009</a:t>
            </a:r>
          </a:p>
        </p:txBody>
      </p:sp>
      <p:sp>
        <p:nvSpPr>
          <p:cNvPr id="9" name="Rectangle 8"/>
          <p:cNvSpPr/>
          <p:nvPr/>
        </p:nvSpPr>
        <p:spPr>
          <a:xfrm>
            <a:off x="2514600" y="2057400"/>
            <a:ext cx="4572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2438400" y="2895600"/>
            <a:ext cx="381000" cy="609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2514600" y="4267200"/>
            <a:ext cx="304800" cy="762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Arrow Connector 14"/>
          <p:cNvCxnSpPr/>
          <p:nvPr/>
        </p:nvCxnSpPr>
        <p:spPr>
          <a:xfrm>
            <a:off x="3124200" y="2286000"/>
            <a:ext cx="1600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00600" y="2006025"/>
            <a:ext cx="1447800" cy="646331"/>
          </a:xfrm>
          <a:prstGeom prst="rect">
            <a:avLst/>
          </a:prstGeom>
        </p:spPr>
        <p:txBody>
          <a:bodyPr wrap="square">
            <a:spAutoFit/>
          </a:bodyPr>
          <a:lstStyle/>
          <a:p>
            <a:pPr algn="ctr"/>
            <a:r>
              <a:rPr lang="en-US" dirty="0" smtClean="0">
                <a:solidFill>
                  <a:prstClr val="black"/>
                </a:solidFill>
                <a:latin typeface="Arial" pitchFamily="34" charset="0"/>
                <a:cs typeface="Arial" pitchFamily="34" charset="0"/>
              </a:rPr>
              <a:t>Difficult part appearance</a:t>
            </a:r>
          </a:p>
        </p:txBody>
      </p:sp>
      <p:cxnSp>
        <p:nvCxnSpPr>
          <p:cNvPr id="13" name="Straight Arrow Connector 12"/>
          <p:cNvCxnSpPr/>
          <p:nvPr/>
        </p:nvCxnSpPr>
        <p:spPr>
          <a:xfrm>
            <a:off x="2971800" y="3198812"/>
            <a:ext cx="1752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800600" y="3059668"/>
            <a:ext cx="1676400" cy="369332"/>
          </a:xfrm>
          <a:prstGeom prst="rect">
            <a:avLst/>
          </a:prstGeom>
        </p:spPr>
        <p:txBody>
          <a:bodyPr wrap="square">
            <a:spAutoFit/>
          </a:bodyPr>
          <a:lstStyle/>
          <a:p>
            <a:pPr algn="ctr"/>
            <a:r>
              <a:rPr lang="en-US" dirty="0" smtClean="0">
                <a:solidFill>
                  <a:prstClr val="black"/>
                </a:solidFill>
                <a:latin typeface="Arial" pitchFamily="34" charset="0"/>
                <a:cs typeface="Arial" pitchFamily="34" charset="0"/>
              </a:rPr>
              <a:t>Self-occlusion</a:t>
            </a:r>
          </a:p>
        </p:txBody>
      </p:sp>
      <p:sp>
        <p:nvSpPr>
          <p:cNvPr id="18" name="Rectangle 17"/>
          <p:cNvSpPr/>
          <p:nvPr/>
        </p:nvSpPr>
        <p:spPr>
          <a:xfrm>
            <a:off x="4724400" y="4343400"/>
            <a:ext cx="2133600" cy="646331"/>
          </a:xfrm>
          <a:prstGeom prst="rect">
            <a:avLst/>
          </a:prstGeom>
        </p:spPr>
        <p:txBody>
          <a:bodyPr wrap="square">
            <a:spAutoFit/>
          </a:bodyPr>
          <a:lstStyle/>
          <a:p>
            <a:pPr algn="ctr"/>
            <a:r>
              <a:rPr lang="en-US" dirty="0" smtClean="0">
                <a:solidFill>
                  <a:prstClr val="black"/>
                </a:solidFill>
                <a:latin typeface="Arial" pitchFamily="34" charset="0"/>
                <a:cs typeface="Arial" pitchFamily="34" charset="0"/>
              </a:rPr>
              <a:t>Image region looks like a body part</a:t>
            </a:r>
          </a:p>
        </p:txBody>
      </p:sp>
      <p:cxnSp>
        <p:nvCxnSpPr>
          <p:cNvPr id="19" name="Straight Arrow Connector 18"/>
          <p:cNvCxnSpPr/>
          <p:nvPr/>
        </p:nvCxnSpPr>
        <p:spPr>
          <a:xfrm>
            <a:off x="2895600" y="4648200"/>
            <a:ext cx="1828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27" name="Slide Number Placeholder 26"/>
          <p:cNvSpPr>
            <a:spLocks noGrp="1"/>
          </p:cNvSpPr>
          <p:nvPr>
            <p:ph type="sldNum" sz="quarter" idx="12"/>
          </p:nvPr>
        </p:nvSpPr>
        <p:spPr/>
        <p:txBody>
          <a:bodyPr/>
          <a:lstStyle/>
          <a:p>
            <a:fld id="{E0BB3CA0-32E3-4CDE-8D18-1C80C234AB4A}" type="slidenum">
              <a:rPr lang="en-US" smtClean="0">
                <a:solidFill>
                  <a:prstClr val="black">
                    <a:tint val="75000"/>
                  </a:prstClr>
                </a:solidFill>
              </a:rPr>
              <a:pPr/>
              <a:t>13</a:t>
            </a:fld>
            <a:endParaRPr lang="en-US" dirty="0">
              <a:solidFill>
                <a:prstClr val="black">
                  <a:tint val="75000"/>
                </a:prstClr>
              </a:solidFill>
            </a:endParaRPr>
          </a:p>
        </p:txBody>
      </p:sp>
      <p:sp>
        <p:nvSpPr>
          <p:cNvPr id="20" name="Rectangle 19"/>
          <p:cNvSpPr/>
          <p:nvPr/>
        </p:nvSpPr>
        <p:spPr>
          <a:xfrm>
            <a:off x="152400" y="1905000"/>
            <a:ext cx="16764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Human pose estimation is challenging.</a:t>
            </a:r>
          </a:p>
        </p:txBody>
      </p:sp>
    </p:spTree>
    <p:extLst>
      <p:ext uri="{BB962C8B-B14F-4D97-AF65-F5344CB8AC3E}">
        <p14:creationId xmlns:p14="http://schemas.microsoft.com/office/powerpoint/2010/main" val="21474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5.png"/>
          <p:cNvPicPr>
            <a:picLocks noChangeAspect="1"/>
          </p:cNvPicPr>
          <p:nvPr/>
        </p:nvPicPr>
        <p:blipFill>
          <a:blip r:embed="rId2" cstate="print"/>
          <a:stretch>
            <a:fillRect/>
          </a:stretch>
        </p:blipFill>
        <p:spPr>
          <a:xfrm>
            <a:off x="1828800" y="1901952"/>
            <a:ext cx="1989106" cy="3276600"/>
          </a:xfrm>
          <a:prstGeom prst="rect">
            <a:avLst/>
          </a:prstGeom>
        </p:spPr>
      </p:pic>
      <p:sp>
        <p:nvSpPr>
          <p:cNvPr id="21" name="Rectangle 20"/>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29" descr="object.png"/>
          <p:cNvPicPr>
            <a:picLocks noChangeAspect="1"/>
          </p:cNvPicPr>
          <p:nvPr/>
        </p:nvPicPr>
        <p:blipFill>
          <a:blip r:embed="rId3" cstate="print"/>
          <a:stretch>
            <a:fillRect/>
          </a:stretch>
        </p:blipFill>
        <p:spPr>
          <a:xfrm>
            <a:off x="5334000" y="1901952"/>
            <a:ext cx="1981200" cy="3263576"/>
          </a:xfrm>
          <a:prstGeom prst="rect">
            <a:avLst/>
          </a:prstGeom>
        </p:spPr>
      </p:pic>
      <p:sp>
        <p:nvSpPr>
          <p:cNvPr id="31" name="Rectangle 30"/>
          <p:cNvSpPr/>
          <p:nvPr/>
        </p:nvSpPr>
        <p:spPr>
          <a:xfrm>
            <a:off x="52578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35" name="Slide Number Placeholder 34"/>
          <p:cNvSpPr>
            <a:spLocks noGrp="1"/>
          </p:cNvSpPr>
          <p:nvPr>
            <p:ph type="sldNum" sz="quarter" idx="12"/>
          </p:nvPr>
        </p:nvSpPr>
        <p:spPr/>
        <p:txBody>
          <a:bodyPr/>
          <a:lstStyle/>
          <a:p>
            <a:fld id="{E0BB3CA0-32E3-4CDE-8D18-1C80C234AB4A}" type="slidenum">
              <a:rPr lang="en-US" smtClean="0">
                <a:solidFill>
                  <a:prstClr val="black">
                    <a:tint val="75000"/>
                  </a:prstClr>
                </a:solidFill>
              </a:rPr>
              <a:pPr/>
              <a:t>14</a:t>
            </a:fld>
            <a:endParaRPr lang="en-US" dirty="0">
              <a:solidFill>
                <a:prstClr val="black">
                  <a:tint val="75000"/>
                </a:prstClr>
              </a:solidFill>
            </a:endParaRPr>
          </a:p>
        </p:txBody>
      </p:sp>
      <p:grpSp>
        <p:nvGrpSpPr>
          <p:cNvPr id="2" name="Group 46"/>
          <p:cNvGrpSpPr>
            <a:grpSpLocks noChangeAspect="1"/>
          </p:cNvGrpSpPr>
          <p:nvPr/>
        </p:nvGrpSpPr>
        <p:grpSpPr>
          <a:xfrm>
            <a:off x="1828800" y="2057400"/>
            <a:ext cx="1853408" cy="3108960"/>
            <a:chOff x="5515517" y="4482687"/>
            <a:chExt cx="1098057" cy="1841913"/>
          </a:xfrm>
        </p:grpSpPr>
        <p:sp>
          <p:nvSpPr>
            <p:cNvPr id="37" name="Rounded Rectangle 36"/>
            <p:cNvSpPr/>
            <p:nvPr/>
          </p:nvSpPr>
          <p:spPr>
            <a:xfrm>
              <a:off x="5979613" y="4482687"/>
              <a:ext cx="233916" cy="327483"/>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ounded Rectangle 37"/>
            <p:cNvSpPr/>
            <p:nvPr/>
          </p:nvSpPr>
          <p:spPr>
            <a:xfrm>
              <a:off x="6073180" y="4716603"/>
              <a:ext cx="374266" cy="561399"/>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ounded Rectangle 38"/>
            <p:cNvSpPr/>
            <p:nvPr/>
          </p:nvSpPr>
          <p:spPr>
            <a:xfrm rot="19957910">
              <a:off x="6317459" y="4705250"/>
              <a:ext cx="140024" cy="2827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ounded Rectangle 39"/>
            <p:cNvSpPr/>
            <p:nvPr/>
          </p:nvSpPr>
          <p:spPr>
            <a:xfrm rot="19957910">
              <a:off x="6467427" y="4918832"/>
              <a:ext cx="146147" cy="33050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Rounded Rectangle 40"/>
            <p:cNvSpPr/>
            <p:nvPr/>
          </p:nvSpPr>
          <p:spPr>
            <a:xfrm rot="4440663">
              <a:off x="5950313" y="4906613"/>
              <a:ext cx="140024" cy="2827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p:nvSpPr>
          <p:spPr>
            <a:xfrm rot="6101825">
              <a:off x="5651245" y="4781886"/>
              <a:ext cx="146147" cy="41760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ounded Rectangle 42"/>
            <p:cNvSpPr/>
            <p:nvPr/>
          </p:nvSpPr>
          <p:spPr>
            <a:xfrm rot="789981">
              <a:off x="6305126" y="5275744"/>
              <a:ext cx="283977" cy="42839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ounded Rectangle 43"/>
            <p:cNvSpPr/>
            <p:nvPr/>
          </p:nvSpPr>
          <p:spPr>
            <a:xfrm rot="1970179">
              <a:off x="5887994" y="5289254"/>
              <a:ext cx="242244" cy="42839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44"/>
            <p:cNvSpPr/>
            <p:nvPr/>
          </p:nvSpPr>
          <p:spPr>
            <a:xfrm rot="21249300">
              <a:off x="6290075" y="5668854"/>
              <a:ext cx="211823" cy="59530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ounded Rectangle 45"/>
            <p:cNvSpPr/>
            <p:nvPr/>
          </p:nvSpPr>
          <p:spPr>
            <a:xfrm>
              <a:off x="5930615" y="5729292"/>
              <a:ext cx="211823" cy="59530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2" name="Rectangle 21"/>
          <p:cNvSpPr/>
          <p:nvPr/>
        </p:nvSpPr>
        <p:spPr>
          <a:xfrm>
            <a:off x="152400" y="1905000"/>
            <a:ext cx="16764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Human pose estimation is challenging.</a:t>
            </a:r>
          </a:p>
        </p:txBody>
      </p:sp>
      <p:sp>
        <p:nvSpPr>
          <p:cNvPr id="23" name="Rectangle 22"/>
          <p:cNvSpPr/>
          <p:nvPr/>
        </p:nvSpPr>
        <p:spPr>
          <a:xfrm>
            <a:off x="1600200" y="5181600"/>
            <a:ext cx="3200400" cy="1600438"/>
          </a:xfrm>
          <a:prstGeom prst="rect">
            <a:avLst/>
          </a:prstGeom>
        </p:spPr>
        <p:txBody>
          <a:bodyPr wrap="square">
            <a:spAutoFit/>
          </a:bodyPr>
          <a:lstStyle/>
          <a:p>
            <a:pPr>
              <a:buFont typeface="Arial" pitchFamily="34" charset="0"/>
              <a:buChar char="•"/>
            </a:pPr>
            <a:r>
              <a:rPr lang="en-US" sz="1400" dirty="0" smtClean="0">
                <a:solidFill>
                  <a:prstClr val="black"/>
                </a:solidFill>
                <a:latin typeface="Arial" pitchFamily="34" charset="0"/>
                <a:cs typeface="Arial" pitchFamily="34" charset="0"/>
              </a:rPr>
              <a:t>  Felzenszwalb &amp; Huttenlocher, 2005</a:t>
            </a:r>
          </a:p>
          <a:p>
            <a:pPr>
              <a:buFont typeface="Arial" pitchFamily="34" charset="0"/>
              <a:buChar char="•"/>
            </a:pPr>
            <a:r>
              <a:rPr lang="en-US" sz="1400" dirty="0" smtClean="0">
                <a:solidFill>
                  <a:prstClr val="black"/>
                </a:solidFill>
                <a:latin typeface="Arial" pitchFamily="34" charset="0"/>
                <a:cs typeface="Arial" pitchFamily="34" charset="0"/>
              </a:rPr>
              <a:t>  Ren et al, 2005</a:t>
            </a:r>
          </a:p>
          <a:p>
            <a:pPr>
              <a:buFont typeface="Arial" pitchFamily="34" charset="0"/>
              <a:buChar char="•"/>
            </a:pPr>
            <a:r>
              <a:rPr lang="en-US" sz="1400" dirty="0" smtClean="0">
                <a:solidFill>
                  <a:prstClr val="black"/>
                </a:solidFill>
                <a:latin typeface="Arial" pitchFamily="34" charset="0"/>
                <a:cs typeface="Arial" pitchFamily="34" charset="0"/>
              </a:rPr>
              <a:t>  Ramanan, 2006</a:t>
            </a:r>
          </a:p>
          <a:p>
            <a:pPr>
              <a:buFont typeface="Arial" pitchFamily="34" charset="0"/>
              <a:buChar char="•"/>
            </a:pPr>
            <a:r>
              <a:rPr lang="en-US" sz="1400" dirty="0" smtClean="0">
                <a:solidFill>
                  <a:prstClr val="black"/>
                </a:solidFill>
                <a:latin typeface="Arial" pitchFamily="34" charset="0"/>
                <a:cs typeface="Arial" pitchFamily="34" charset="0"/>
              </a:rPr>
              <a:t>  Ferrari et al, 2008</a:t>
            </a:r>
          </a:p>
          <a:p>
            <a:pPr>
              <a:buFont typeface="Arial" pitchFamily="34" charset="0"/>
              <a:buChar char="•"/>
            </a:pPr>
            <a:r>
              <a:rPr lang="en-US" sz="1400" dirty="0" smtClean="0">
                <a:solidFill>
                  <a:prstClr val="black"/>
                </a:solidFill>
                <a:latin typeface="Arial" pitchFamily="34" charset="0"/>
                <a:cs typeface="Arial" pitchFamily="34" charset="0"/>
              </a:rPr>
              <a:t>  Yang &amp; Mori, 2008</a:t>
            </a:r>
          </a:p>
          <a:p>
            <a:pPr>
              <a:buFont typeface="Arial" pitchFamily="34" charset="0"/>
              <a:buChar char="•"/>
            </a:pPr>
            <a:r>
              <a:rPr lang="en-US" sz="1400" dirty="0" smtClean="0">
                <a:solidFill>
                  <a:prstClr val="black"/>
                </a:solidFill>
                <a:latin typeface="Arial" pitchFamily="34" charset="0"/>
                <a:cs typeface="Arial" pitchFamily="34" charset="0"/>
              </a:rPr>
              <a:t>  Andriluka et al, 2009</a:t>
            </a:r>
          </a:p>
          <a:p>
            <a:pPr>
              <a:buFont typeface="Arial" pitchFamily="34" charset="0"/>
              <a:buChar char="•"/>
            </a:pPr>
            <a:r>
              <a:rPr lang="en-US" sz="1400" dirty="0" smtClean="0">
                <a:solidFill>
                  <a:prstClr val="black"/>
                </a:solidFill>
                <a:latin typeface="Arial" pitchFamily="34" charset="0"/>
                <a:cs typeface="Arial" pitchFamily="34" charset="0"/>
              </a:rPr>
              <a:t>  Eichner &amp; Ferrari, 2009</a:t>
            </a:r>
          </a:p>
        </p:txBody>
      </p:sp>
    </p:spTree>
    <p:extLst>
      <p:ext uri="{BB962C8B-B14F-4D97-AF65-F5344CB8AC3E}">
        <p14:creationId xmlns:p14="http://schemas.microsoft.com/office/powerpoint/2010/main" val="4165870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descr="object.png"/>
          <p:cNvPicPr>
            <a:picLocks noChangeAspect="1"/>
          </p:cNvPicPr>
          <p:nvPr/>
        </p:nvPicPr>
        <p:blipFill>
          <a:blip r:embed="rId2" cstate="print"/>
          <a:stretch>
            <a:fillRect/>
          </a:stretch>
        </p:blipFill>
        <p:spPr>
          <a:xfrm>
            <a:off x="5330952"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sp>
        <p:nvSpPr>
          <p:cNvPr id="57" name="Rounded Rectangle 56"/>
          <p:cNvSpPr/>
          <p:nvPr/>
        </p:nvSpPr>
        <p:spPr>
          <a:xfrm rot="20605871">
            <a:off x="2517109" y="2046565"/>
            <a:ext cx="456991"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Rounded Rectangle 57"/>
          <p:cNvSpPr/>
          <p:nvPr/>
        </p:nvSpPr>
        <p:spPr>
          <a:xfrm rot="20255247">
            <a:off x="2747184" y="2503028"/>
            <a:ext cx="641572" cy="914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Rounded Rectangle 58"/>
          <p:cNvSpPr/>
          <p:nvPr/>
        </p:nvSpPr>
        <p:spPr>
          <a:xfrm rot="19957910">
            <a:off x="3068967" y="2419908"/>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Rounded Rectangle 59"/>
          <p:cNvSpPr/>
          <p:nvPr/>
        </p:nvSpPr>
        <p:spPr>
          <a:xfrm rot="3966386">
            <a:off x="2918722" y="2675718"/>
            <a:ext cx="238043" cy="59265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Rounded Rectangle 60"/>
          <p:cNvSpPr/>
          <p:nvPr/>
        </p:nvSpPr>
        <p:spPr>
          <a:xfrm rot="21417997">
            <a:off x="2529054" y="2741022"/>
            <a:ext cx="228070" cy="53668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Rounded Rectangle 61"/>
          <p:cNvSpPr/>
          <p:nvPr/>
        </p:nvSpPr>
        <p:spPr>
          <a:xfrm rot="10584277">
            <a:off x="2603633" y="3046086"/>
            <a:ext cx="207937" cy="3865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Rounded Rectangle 62"/>
          <p:cNvSpPr/>
          <p:nvPr/>
        </p:nvSpPr>
        <p:spPr>
          <a:xfrm rot="789981">
            <a:off x="3122101" y="3357572"/>
            <a:ext cx="388342" cy="69776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ounded Rectangle 63"/>
          <p:cNvSpPr/>
          <p:nvPr/>
        </p:nvSpPr>
        <p:spPr>
          <a:xfrm rot="789981">
            <a:off x="2750299" y="3490953"/>
            <a:ext cx="396225" cy="74124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Rounded Rectangle 64"/>
          <p:cNvSpPr/>
          <p:nvPr/>
        </p:nvSpPr>
        <p:spPr>
          <a:xfrm rot="222206">
            <a:off x="3050575" y="3988078"/>
            <a:ext cx="318735" cy="96963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Rounded Rectangle 65"/>
          <p:cNvSpPr/>
          <p:nvPr/>
        </p:nvSpPr>
        <p:spPr>
          <a:xfrm rot="18974320">
            <a:off x="2837823" y="4115779"/>
            <a:ext cx="343390" cy="85608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30"/>
          <p:cNvGrpSpPr/>
          <p:nvPr/>
        </p:nvGrpSpPr>
        <p:grpSpPr>
          <a:xfrm>
            <a:off x="1828800" y="2779082"/>
            <a:ext cx="1132030" cy="374904"/>
            <a:chOff x="1977113" y="2779082"/>
            <a:chExt cx="1132030" cy="374904"/>
          </a:xfrm>
        </p:grpSpPr>
        <p:sp>
          <p:nvSpPr>
            <p:cNvPr id="33" name="Rectangle 32"/>
            <p:cNvSpPr/>
            <p:nvPr/>
          </p:nvSpPr>
          <p:spPr>
            <a:xfrm rot="17506315">
              <a:off x="2415764" y="2457923"/>
              <a:ext cx="247522" cy="1030098"/>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a:spLocks noChangeAspect="1"/>
            </p:cNvSpPr>
            <p:nvPr/>
          </p:nvSpPr>
          <p:spPr>
            <a:xfrm rot="17535029">
              <a:off x="2355676" y="2400519"/>
              <a:ext cx="374904" cy="1132030"/>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7"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E0BB3CA0-32E3-4CDE-8D18-1C80C234AB4A}" type="slidenum">
              <a:rPr lang="en-US" smtClean="0">
                <a:solidFill>
                  <a:prstClr val="black">
                    <a:tint val="75000"/>
                  </a:prstClr>
                </a:solidFill>
              </a:rPr>
              <a:pPr/>
              <a:t>15</a:t>
            </a:fld>
            <a:endParaRPr lang="en-US" dirty="0">
              <a:solidFill>
                <a:prstClr val="black">
                  <a:tint val="75000"/>
                </a:prstClr>
              </a:solidFill>
            </a:endParaRPr>
          </a:p>
        </p:txBody>
      </p:sp>
      <p:sp>
        <p:nvSpPr>
          <p:cNvPr id="32" name="Rectangle 31"/>
          <p:cNvSpPr/>
          <p:nvPr/>
        </p:nvSpPr>
        <p:spPr>
          <a:xfrm>
            <a:off x="5261887"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Subtitle 2"/>
          <p:cNvSpPr txBox="1">
            <a:spLocks/>
          </p:cNvSpPr>
          <p:nvPr/>
        </p:nvSpPr>
        <p:spPr>
          <a:xfrm>
            <a:off x="3657600" y="1371600"/>
            <a:ext cx="2133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srgbClr val="FF0000"/>
                </a:solidFill>
                <a:effectLst>
                  <a:outerShdw blurRad="38100" dist="38100" dir="2700000" algn="tl">
                    <a:srgbClr val="000000">
                      <a:alpha val="43137"/>
                    </a:srgbClr>
                  </a:outerShdw>
                </a:effectLst>
                <a:latin typeface="Segoe Script" pitchFamily="34" charset="0"/>
                <a:cs typeface="Arial" pitchFamily="34" charset="0"/>
              </a:rPr>
              <a:t>Facilitate</a:t>
            </a:r>
            <a:endParaRPr lang="en-US" sz="2800" b="1" dirty="0">
              <a:solidFill>
                <a:srgbClr val="FF0000"/>
              </a:solidFill>
              <a:effectLst>
                <a:outerShdw blurRad="38100" dist="38100" dir="2700000" algn="tl">
                  <a:srgbClr val="000000">
                    <a:alpha val="43137"/>
                  </a:srgbClr>
                </a:outerShdw>
              </a:effectLst>
              <a:latin typeface="Segoe Script" pitchFamily="34" charset="0"/>
              <a:cs typeface="Arial" pitchFamily="34" charset="0"/>
            </a:endParaRPr>
          </a:p>
        </p:txBody>
      </p:sp>
      <p:sp>
        <p:nvSpPr>
          <p:cNvPr id="26" name="Curved Up Arrow 25"/>
          <p:cNvSpPr/>
          <p:nvPr/>
        </p:nvSpPr>
        <p:spPr>
          <a:xfrm flipH="1">
            <a:off x="3429000" y="1066800"/>
            <a:ext cx="2667000" cy="304800"/>
          </a:xfrm>
          <a:prstGeom prst="curvedUpArrow">
            <a:avLst>
              <a:gd name="adj1" fmla="val 51175"/>
              <a:gd name="adj2" fmla="val 115791"/>
              <a:gd name="adj3" fmla="val 36538"/>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4" name="Rectangle 23"/>
          <p:cNvSpPr/>
          <p:nvPr/>
        </p:nvSpPr>
        <p:spPr>
          <a:xfrm>
            <a:off x="457200" y="2590800"/>
            <a:ext cx="13716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Given the object is detected.</a:t>
            </a:r>
          </a:p>
        </p:txBody>
      </p:sp>
    </p:spTree>
    <p:extLst>
      <p:ext uri="{BB962C8B-B14F-4D97-AF65-F5344CB8AC3E}">
        <p14:creationId xmlns:p14="http://schemas.microsoft.com/office/powerpoint/2010/main" val="23539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fltVal val="0"/>
                                          </p:val>
                                        </p:tav>
                                        <p:tav tm="100000">
                                          <p:val>
                                            <p:strVal val="#ppt_h"/>
                                          </p:val>
                                        </p:tav>
                                      </p:tavLst>
                                    </p:anim>
                                    <p:animEffect transition="in" filter="fade">
                                      <p:cBhvr>
                                        <p:cTn id="15" dur="500"/>
                                        <p:tgtEl>
                                          <p:spTgt spid="5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animEffect transition="in" filter="fade">
                                      <p:cBhvr>
                                        <p:cTn id="35" dur="500"/>
                                        <p:tgtEl>
                                          <p:spTgt spid="61"/>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Effect transition="in" filter="fade">
                                      <p:cBhvr>
                                        <p:cTn id="40" dur="500"/>
                                        <p:tgtEl>
                                          <p:spTgt spid="62"/>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fltVal val="0"/>
                                          </p:val>
                                        </p:tav>
                                        <p:tav tm="100000">
                                          <p:val>
                                            <p:strVal val="#ppt_w"/>
                                          </p:val>
                                        </p:tav>
                                      </p:tavLst>
                                    </p:anim>
                                    <p:anim calcmode="lin" valueType="num">
                                      <p:cBhvr>
                                        <p:cTn id="49" dur="500" fill="hold"/>
                                        <p:tgtEl>
                                          <p:spTgt spid="64"/>
                                        </p:tgtEl>
                                        <p:attrNameLst>
                                          <p:attrName>ppt_h</p:attrName>
                                        </p:attrNameLst>
                                      </p:cBhvr>
                                      <p:tavLst>
                                        <p:tav tm="0">
                                          <p:val>
                                            <p:fltVal val="0"/>
                                          </p:val>
                                        </p:tav>
                                        <p:tav tm="100000">
                                          <p:val>
                                            <p:strVal val="#ppt_h"/>
                                          </p:val>
                                        </p:tav>
                                      </p:tavLst>
                                    </p:anim>
                                    <p:animEffect transition="in" filter="fade">
                                      <p:cBhvr>
                                        <p:cTn id="50" dur="500"/>
                                        <p:tgtEl>
                                          <p:spTgt spid="64"/>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p:cTn id="53" dur="500" fill="hold"/>
                                        <p:tgtEl>
                                          <p:spTgt spid="66"/>
                                        </p:tgtEl>
                                        <p:attrNameLst>
                                          <p:attrName>ppt_w</p:attrName>
                                        </p:attrNameLst>
                                      </p:cBhvr>
                                      <p:tavLst>
                                        <p:tav tm="0">
                                          <p:val>
                                            <p:fltVal val="0"/>
                                          </p:val>
                                        </p:tav>
                                        <p:tav tm="100000">
                                          <p:val>
                                            <p:strVal val="#ppt_w"/>
                                          </p:val>
                                        </p:tav>
                                      </p:tavLst>
                                    </p:anim>
                                    <p:anim calcmode="lin" valueType="num">
                                      <p:cBhvr>
                                        <p:cTn id="54" dur="500" fill="hold"/>
                                        <p:tgtEl>
                                          <p:spTgt spid="66"/>
                                        </p:tgtEl>
                                        <p:attrNameLst>
                                          <p:attrName>ppt_h</p:attrName>
                                        </p:attrNameLst>
                                      </p:cBhvr>
                                      <p:tavLst>
                                        <p:tav tm="0">
                                          <p:val>
                                            <p:fltVal val="0"/>
                                          </p:val>
                                        </p:tav>
                                        <p:tav tm="100000">
                                          <p:val>
                                            <p:strVal val="#ppt_h"/>
                                          </p:val>
                                        </p:tav>
                                      </p:tavLst>
                                    </p:anim>
                                    <p:animEffect transition="in" filter="fade">
                                      <p:cBhvr>
                                        <p:cTn id="55" dur="500"/>
                                        <p:tgtEl>
                                          <p:spTgt spid="66"/>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p:cTn id="58" dur="500" fill="hold"/>
                                        <p:tgtEl>
                                          <p:spTgt spid="65"/>
                                        </p:tgtEl>
                                        <p:attrNameLst>
                                          <p:attrName>ppt_w</p:attrName>
                                        </p:attrNameLst>
                                      </p:cBhvr>
                                      <p:tavLst>
                                        <p:tav tm="0">
                                          <p:val>
                                            <p:fltVal val="0"/>
                                          </p:val>
                                        </p:tav>
                                        <p:tav tm="100000">
                                          <p:val>
                                            <p:strVal val="#ppt_w"/>
                                          </p:val>
                                        </p:tav>
                                      </p:tavLst>
                                    </p:anim>
                                    <p:anim calcmode="lin" valueType="num">
                                      <p:cBhvr>
                                        <p:cTn id="59" dur="500" fill="hold"/>
                                        <p:tgtEl>
                                          <p:spTgt spid="65"/>
                                        </p:tgtEl>
                                        <p:attrNameLst>
                                          <p:attrName>ppt_h</p:attrName>
                                        </p:attrNameLst>
                                      </p:cBhvr>
                                      <p:tavLst>
                                        <p:tav tm="0">
                                          <p:val>
                                            <p:fltVal val="0"/>
                                          </p:val>
                                        </p:tav>
                                        <p:tav tm="100000">
                                          <p:val>
                                            <p:strVal val="#ppt_h"/>
                                          </p:val>
                                        </p:tav>
                                      </p:tavLst>
                                    </p:anim>
                                    <p:animEffect transition="in" filter="fade">
                                      <p:cBhvr>
                                        <p:cTn id="60" dur="500"/>
                                        <p:tgtEl>
                                          <p:spTgt spid="65"/>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35" grpId="0"/>
      <p:bldP spid="26"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1952"/>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1952"/>
            <a:ext cx="1989106" cy="3276600"/>
          </a:xfrm>
          <a:prstGeom prst="rect">
            <a:avLst/>
          </a:prstGeom>
        </p:spPr>
      </p:pic>
      <p:sp>
        <p:nvSpPr>
          <p:cNvPr id="7" name="Rectangle 6"/>
          <p:cNvSpPr/>
          <p:nvPr/>
        </p:nvSpPr>
        <p:spPr>
          <a:xfrm>
            <a:off x="5334000" y="5422910"/>
            <a:ext cx="1981200" cy="954107"/>
          </a:xfrm>
          <a:prstGeom prst="rect">
            <a:avLst/>
          </a:prstGeom>
        </p:spPr>
        <p:txBody>
          <a:bodyPr wrap="square">
            <a:spAutoFit/>
          </a:bodyPr>
          <a:lstStyle/>
          <a:p>
            <a:pPr>
              <a:buFont typeface="Arial" pitchFamily="34" charset="0"/>
              <a:buChar char="•"/>
            </a:pPr>
            <a:r>
              <a:rPr lang="en-US" sz="1400" dirty="0" smtClean="0">
                <a:solidFill>
                  <a:prstClr val="black"/>
                </a:solidFill>
                <a:latin typeface="Arial" pitchFamily="34" charset="0"/>
                <a:cs typeface="Arial" pitchFamily="34" charset="0"/>
              </a:rPr>
              <a:t>  Viola &amp; Jones, 2001</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Lampert</a:t>
            </a:r>
            <a:r>
              <a:rPr lang="en-US" sz="1400" dirty="0" smtClean="0">
                <a:solidFill>
                  <a:prstClr val="black"/>
                </a:solidFill>
                <a:latin typeface="Arial" pitchFamily="34" charset="0"/>
                <a:cs typeface="Arial" pitchFamily="34" charset="0"/>
              </a:rPr>
              <a:t> et al, 2008</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Divvala</a:t>
            </a:r>
            <a:r>
              <a:rPr lang="en-US" sz="1400" dirty="0" smtClean="0">
                <a:solidFill>
                  <a:prstClr val="black"/>
                </a:solidFill>
                <a:latin typeface="Arial" pitchFamily="34" charset="0"/>
                <a:cs typeface="Arial" pitchFamily="34" charset="0"/>
              </a:rPr>
              <a:t> et al, 2009</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Vedaldi</a:t>
            </a:r>
            <a:r>
              <a:rPr lang="en-US" sz="1400" dirty="0" smtClean="0">
                <a:solidFill>
                  <a:prstClr val="black"/>
                </a:solidFill>
                <a:latin typeface="Arial" pitchFamily="34" charset="0"/>
                <a:cs typeface="Arial" pitchFamily="34" charset="0"/>
              </a:rPr>
              <a:t> et al, 2009</a:t>
            </a:r>
          </a:p>
        </p:txBody>
      </p:sp>
      <p:sp>
        <p:nvSpPr>
          <p:cNvPr id="21" name="Rectangle 20"/>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6220968" y="1889760"/>
            <a:ext cx="152400" cy="152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descr="object-1.png"/>
          <p:cNvPicPr>
            <a:picLocks noChangeAspect="1"/>
          </p:cNvPicPr>
          <p:nvPr/>
        </p:nvPicPr>
        <p:blipFill>
          <a:blip r:embed="rId4" cstate="print"/>
          <a:srcRect l="-49961" t="-49961" r="-49961" b="-49961"/>
          <a:stretch>
            <a:fillRect/>
          </a:stretch>
        </p:blipFill>
        <p:spPr>
          <a:xfrm>
            <a:off x="3352800" y="1752600"/>
            <a:ext cx="731520" cy="731520"/>
          </a:xfrm>
          <a:prstGeom prst="rect">
            <a:avLst/>
          </a:prstGeom>
        </p:spPr>
      </p:pic>
      <p:cxnSp>
        <p:nvCxnSpPr>
          <p:cNvPr id="15" name="Straight Arrow Connector 14"/>
          <p:cNvCxnSpPr/>
          <p:nvPr/>
        </p:nvCxnSpPr>
        <p:spPr>
          <a:xfrm flipV="1">
            <a:off x="3962400" y="1874520"/>
            <a:ext cx="2209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962400" y="2026920"/>
            <a:ext cx="2209800" cy="2286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2356545"/>
            <a:ext cx="2362200" cy="646331"/>
          </a:xfrm>
          <a:prstGeom prst="rect">
            <a:avLst/>
          </a:prstGeom>
        </p:spPr>
        <p:txBody>
          <a:bodyPr wrap="square">
            <a:spAutoFit/>
          </a:bodyPr>
          <a:lstStyle/>
          <a:p>
            <a:pPr algn="ctr"/>
            <a:r>
              <a:rPr lang="en-US" dirty="0" smtClean="0">
                <a:solidFill>
                  <a:prstClr val="black"/>
                </a:solidFill>
                <a:latin typeface="Arial" pitchFamily="34" charset="0"/>
                <a:cs typeface="Arial" pitchFamily="34" charset="0"/>
              </a:rPr>
              <a:t>Small, low-resolution, partially occluded</a:t>
            </a:r>
          </a:p>
        </p:txBody>
      </p:sp>
      <p:pic>
        <p:nvPicPr>
          <p:cNvPr id="31" name="Picture 30" descr="object - Copy.png"/>
          <p:cNvPicPr>
            <a:picLocks noChangeAspect="1"/>
          </p:cNvPicPr>
          <p:nvPr/>
        </p:nvPicPr>
        <p:blipFill>
          <a:blip r:embed="rId5" cstate="print"/>
          <a:srcRect l="-36327" t="-36327" r="-36327" b="-36327"/>
          <a:stretch>
            <a:fillRect/>
          </a:stretch>
        </p:blipFill>
        <p:spPr>
          <a:xfrm>
            <a:off x="3459480" y="3728145"/>
            <a:ext cx="731520" cy="731520"/>
          </a:xfrm>
          <a:prstGeom prst="rect">
            <a:avLst/>
          </a:prstGeom>
        </p:spPr>
      </p:pic>
      <p:cxnSp>
        <p:nvCxnSpPr>
          <p:cNvPr id="32" name="Straight Arrow Connector 31"/>
          <p:cNvCxnSpPr/>
          <p:nvPr/>
        </p:nvCxnSpPr>
        <p:spPr>
          <a:xfrm>
            <a:off x="4114800" y="3931920"/>
            <a:ext cx="2971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14800" y="4160520"/>
            <a:ext cx="2971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67000" y="4337745"/>
            <a:ext cx="2286000" cy="646331"/>
          </a:xfrm>
          <a:prstGeom prst="rect">
            <a:avLst/>
          </a:prstGeom>
        </p:spPr>
        <p:txBody>
          <a:bodyPr wrap="square">
            <a:spAutoFit/>
          </a:bodyPr>
          <a:lstStyle/>
          <a:p>
            <a:pPr algn="ctr"/>
            <a:r>
              <a:rPr lang="en-US" dirty="0" smtClean="0">
                <a:solidFill>
                  <a:prstClr val="black"/>
                </a:solidFill>
                <a:latin typeface="Arial" pitchFamily="34" charset="0"/>
                <a:cs typeface="Arial" pitchFamily="34" charset="0"/>
              </a:rPr>
              <a:t>Image region similar to detection target</a:t>
            </a:r>
          </a:p>
        </p:txBody>
      </p:sp>
      <p:sp>
        <p:nvSpPr>
          <p:cNvPr id="48"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50" name="Slide Number Placeholder 49"/>
          <p:cNvSpPr>
            <a:spLocks noGrp="1"/>
          </p:cNvSpPr>
          <p:nvPr>
            <p:ph type="sldNum" sz="quarter" idx="12"/>
          </p:nvPr>
        </p:nvSpPr>
        <p:spPr/>
        <p:txBody>
          <a:bodyPr/>
          <a:lstStyle/>
          <a:p>
            <a:fld id="{E0BB3CA0-32E3-4CDE-8D18-1C80C234AB4A}" type="slidenum">
              <a:rPr lang="en-US" smtClean="0">
                <a:solidFill>
                  <a:prstClr val="black">
                    <a:tint val="75000"/>
                  </a:prstClr>
                </a:solidFill>
              </a:rPr>
              <a:pPr/>
              <a:t>16</a:t>
            </a:fld>
            <a:endParaRPr lang="en-US" dirty="0">
              <a:solidFill>
                <a:prstClr val="black">
                  <a:tint val="75000"/>
                </a:prstClr>
              </a:solidFill>
            </a:endParaRPr>
          </a:p>
        </p:txBody>
      </p:sp>
      <p:sp>
        <p:nvSpPr>
          <p:cNvPr id="18" name="Rectangle 17"/>
          <p:cNvSpPr/>
          <p:nvPr/>
        </p:nvSpPr>
        <p:spPr>
          <a:xfrm>
            <a:off x="7391400" y="1828800"/>
            <a:ext cx="15240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Object detection is challenging</a:t>
            </a:r>
          </a:p>
        </p:txBody>
      </p:sp>
    </p:spTree>
    <p:extLst>
      <p:ext uri="{BB962C8B-B14F-4D97-AF65-F5344CB8AC3E}">
        <p14:creationId xmlns:p14="http://schemas.microsoft.com/office/powerpoint/2010/main" val="10904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sp>
        <p:nvSpPr>
          <p:cNvPr id="21" name="Rectangle 20"/>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8"/>
          <p:cNvGrpSpPr>
            <a:grpSpLocks noChangeAspect="1"/>
          </p:cNvGrpSpPr>
          <p:nvPr/>
        </p:nvGrpSpPr>
        <p:grpSpPr>
          <a:xfrm>
            <a:off x="6217920" y="1905000"/>
            <a:ext cx="182880" cy="182880"/>
            <a:chOff x="6327648" y="1645920"/>
            <a:chExt cx="246888" cy="246888"/>
          </a:xfrm>
        </p:grpSpPr>
        <p:sp>
          <p:nvSpPr>
            <p:cNvPr id="17" name="Rectangle 16"/>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 name="Group 27"/>
          <p:cNvGrpSpPr>
            <a:grpSpLocks noChangeAspect="1"/>
          </p:cNvGrpSpPr>
          <p:nvPr/>
        </p:nvGrpSpPr>
        <p:grpSpPr>
          <a:xfrm>
            <a:off x="5532120" y="2103120"/>
            <a:ext cx="182880" cy="182880"/>
            <a:chOff x="6327648" y="1645920"/>
            <a:chExt cx="246888" cy="246888"/>
          </a:xfrm>
        </p:grpSpPr>
        <p:sp>
          <p:nvSpPr>
            <p:cNvPr id="29" name="Rectangle 28"/>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 name="Group 33"/>
          <p:cNvGrpSpPr>
            <a:grpSpLocks noChangeAspect="1"/>
          </p:cNvGrpSpPr>
          <p:nvPr/>
        </p:nvGrpSpPr>
        <p:grpSpPr>
          <a:xfrm>
            <a:off x="6370320" y="2819400"/>
            <a:ext cx="182880" cy="182880"/>
            <a:chOff x="6327648" y="1645920"/>
            <a:chExt cx="246888" cy="246888"/>
          </a:xfrm>
        </p:grpSpPr>
        <p:sp>
          <p:nvSpPr>
            <p:cNvPr id="35" name="Rectangle 34"/>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 name="Group 36"/>
          <p:cNvGrpSpPr>
            <a:grpSpLocks noChangeAspect="1"/>
          </p:cNvGrpSpPr>
          <p:nvPr/>
        </p:nvGrpSpPr>
        <p:grpSpPr>
          <a:xfrm>
            <a:off x="7132320" y="2712720"/>
            <a:ext cx="182880" cy="182880"/>
            <a:chOff x="6327648" y="1645920"/>
            <a:chExt cx="246888" cy="246888"/>
          </a:xfrm>
        </p:grpSpPr>
        <p:sp>
          <p:nvSpPr>
            <p:cNvPr id="38" name="Rectangle 3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 name="Group 40"/>
          <p:cNvGrpSpPr>
            <a:grpSpLocks noChangeAspect="1"/>
          </p:cNvGrpSpPr>
          <p:nvPr/>
        </p:nvGrpSpPr>
        <p:grpSpPr>
          <a:xfrm>
            <a:off x="7132320" y="4008120"/>
            <a:ext cx="182880" cy="182880"/>
            <a:chOff x="6327648" y="1645920"/>
            <a:chExt cx="246888" cy="246888"/>
          </a:xfrm>
        </p:grpSpPr>
        <p:sp>
          <p:nvSpPr>
            <p:cNvPr id="42" name="Rectangle 41"/>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 name="Group 43"/>
          <p:cNvGrpSpPr>
            <a:grpSpLocks noChangeAspect="1"/>
          </p:cNvGrpSpPr>
          <p:nvPr/>
        </p:nvGrpSpPr>
        <p:grpSpPr>
          <a:xfrm>
            <a:off x="6979920" y="3169920"/>
            <a:ext cx="182880" cy="182880"/>
            <a:chOff x="6327648" y="1645920"/>
            <a:chExt cx="246888" cy="246888"/>
          </a:xfrm>
        </p:grpSpPr>
        <p:sp>
          <p:nvSpPr>
            <p:cNvPr id="45" name="Rectangle 44"/>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9" name="Group 46"/>
          <p:cNvGrpSpPr>
            <a:grpSpLocks noChangeAspect="1"/>
          </p:cNvGrpSpPr>
          <p:nvPr/>
        </p:nvGrpSpPr>
        <p:grpSpPr>
          <a:xfrm>
            <a:off x="6141720" y="3962400"/>
            <a:ext cx="182880" cy="182880"/>
            <a:chOff x="6327648" y="1645920"/>
            <a:chExt cx="246888" cy="246888"/>
          </a:xfrm>
        </p:grpSpPr>
        <p:sp>
          <p:nvSpPr>
            <p:cNvPr id="48" name="Rectangle 4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 name="Group 49"/>
          <p:cNvGrpSpPr>
            <a:grpSpLocks noChangeAspect="1"/>
          </p:cNvGrpSpPr>
          <p:nvPr/>
        </p:nvGrpSpPr>
        <p:grpSpPr>
          <a:xfrm>
            <a:off x="5379720" y="3429000"/>
            <a:ext cx="182880" cy="182880"/>
            <a:chOff x="6327648" y="1645920"/>
            <a:chExt cx="246888" cy="246888"/>
          </a:xfrm>
        </p:grpSpPr>
        <p:sp>
          <p:nvSpPr>
            <p:cNvPr id="51" name="Rectangle 50"/>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4"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56" name="Slide Number Placeholder 55"/>
          <p:cNvSpPr>
            <a:spLocks noGrp="1"/>
          </p:cNvSpPr>
          <p:nvPr>
            <p:ph type="sldNum" sz="quarter" idx="12"/>
          </p:nvPr>
        </p:nvSpPr>
        <p:spPr/>
        <p:txBody>
          <a:bodyPr/>
          <a:lstStyle/>
          <a:p>
            <a:fld id="{E0BB3CA0-32E3-4CDE-8D18-1C80C234AB4A}" type="slidenum">
              <a:rPr lang="en-US" smtClean="0">
                <a:solidFill>
                  <a:prstClr val="black">
                    <a:tint val="75000"/>
                  </a:prstClr>
                </a:solidFill>
              </a:rPr>
              <a:pPr/>
              <a:t>17</a:t>
            </a:fld>
            <a:endParaRPr lang="en-US" dirty="0">
              <a:solidFill>
                <a:prstClr val="black">
                  <a:tint val="75000"/>
                </a:prstClr>
              </a:solidFill>
            </a:endParaRPr>
          </a:p>
        </p:txBody>
      </p:sp>
      <p:sp>
        <p:nvSpPr>
          <p:cNvPr id="41" name="Rectangle 40"/>
          <p:cNvSpPr/>
          <p:nvPr/>
        </p:nvSpPr>
        <p:spPr>
          <a:xfrm>
            <a:off x="7391400" y="1828800"/>
            <a:ext cx="15240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Object detection is challenging</a:t>
            </a:r>
          </a:p>
        </p:txBody>
      </p:sp>
      <p:sp>
        <p:nvSpPr>
          <p:cNvPr id="34" name="Rectangle 33"/>
          <p:cNvSpPr/>
          <p:nvPr/>
        </p:nvSpPr>
        <p:spPr>
          <a:xfrm>
            <a:off x="5334000" y="5422910"/>
            <a:ext cx="1981200" cy="954107"/>
          </a:xfrm>
          <a:prstGeom prst="rect">
            <a:avLst/>
          </a:prstGeom>
        </p:spPr>
        <p:txBody>
          <a:bodyPr wrap="square">
            <a:spAutoFit/>
          </a:bodyPr>
          <a:lstStyle/>
          <a:p>
            <a:pPr>
              <a:buFont typeface="Arial" pitchFamily="34" charset="0"/>
              <a:buChar char="•"/>
            </a:pPr>
            <a:r>
              <a:rPr lang="en-US" sz="1400" dirty="0" smtClean="0">
                <a:solidFill>
                  <a:prstClr val="black"/>
                </a:solidFill>
                <a:latin typeface="Arial" pitchFamily="34" charset="0"/>
                <a:cs typeface="Arial" pitchFamily="34" charset="0"/>
              </a:rPr>
              <a:t>  Viola &amp; Jones, 2001</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Lampert</a:t>
            </a:r>
            <a:r>
              <a:rPr lang="en-US" sz="1400" dirty="0" smtClean="0">
                <a:solidFill>
                  <a:prstClr val="black"/>
                </a:solidFill>
                <a:latin typeface="Arial" pitchFamily="34" charset="0"/>
                <a:cs typeface="Arial" pitchFamily="34" charset="0"/>
              </a:rPr>
              <a:t> et al, 2008</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Divvala</a:t>
            </a:r>
            <a:r>
              <a:rPr lang="en-US" sz="1400" dirty="0" smtClean="0">
                <a:solidFill>
                  <a:prstClr val="black"/>
                </a:solidFill>
                <a:latin typeface="Arial" pitchFamily="34" charset="0"/>
                <a:cs typeface="Arial" pitchFamily="34" charset="0"/>
              </a:rPr>
              <a:t> et al, 2009</a:t>
            </a:r>
          </a:p>
          <a:p>
            <a:pPr>
              <a:buFont typeface="Arial" pitchFamily="34" charset="0"/>
              <a:buChar char="•"/>
            </a:pP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Vedaldi</a:t>
            </a:r>
            <a:r>
              <a:rPr lang="en-US" sz="1400" dirty="0" smtClean="0">
                <a:solidFill>
                  <a:prstClr val="black"/>
                </a:solidFill>
                <a:latin typeface="Arial" pitchFamily="34" charset="0"/>
                <a:cs typeface="Arial" pitchFamily="34" charset="0"/>
              </a:rPr>
              <a:t> et al, 2009</a:t>
            </a:r>
          </a:p>
        </p:txBody>
      </p:sp>
    </p:spTree>
    <p:extLst>
      <p:ext uri="{BB962C8B-B14F-4D97-AF65-F5344CB8AC3E}">
        <p14:creationId xmlns:p14="http://schemas.microsoft.com/office/powerpoint/2010/main" val="605972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grpSp>
        <p:nvGrpSpPr>
          <p:cNvPr id="2" name="Group 41"/>
          <p:cNvGrpSpPr/>
          <p:nvPr/>
        </p:nvGrpSpPr>
        <p:grpSpPr>
          <a:xfrm>
            <a:off x="5622357" y="2074590"/>
            <a:ext cx="1109007" cy="2955468"/>
            <a:chOff x="5774757" y="2074590"/>
            <a:chExt cx="1109007" cy="2955468"/>
          </a:xfrm>
        </p:grpSpPr>
        <p:sp>
          <p:nvSpPr>
            <p:cNvPr id="37" name="Rounded Rectangle 36"/>
            <p:cNvSpPr/>
            <p:nvPr/>
          </p:nvSpPr>
          <p:spPr>
            <a:xfrm>
              <a:off x="6248400" y="2209800"/>
              <a:ext cx="3048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ounded Rectangle 39"/>
            <p:cNvSpPr/>
            <p:nvPr/>
          </p:nvSpPr>
          <p:spPr>
            <a:xfrm>
              <a:off x="6172200" y="2590800"/>
              <a:ext cx="609600" cy="9906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Rounded Rectangle 40"/>
            <p:cNvSpPr/>
            <p:nvPr/>
          </p:nvSpPr>
          <p:spPr>
            <a:xfrm rot="8355878">
              <a:off x="6602823" y="2157337"/>
              <a:ext cx="169963" cy="44872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ounded Rectangle 43"/>
            <p:cNvSpPr/>
            <p:nvPr/>
          </p:nvSpPr>
          <p:spPr>
            <a:xfrm rot="13506310">
              <a:off x="6630061" y="2442439"/>
              <a:ext cx="173357" cy="334049"/>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46"/>
            <p:cNvSpPr/>
            <p:nvPr/>
          </p:nvSpPr>
          <p:spPr>
            <a:xfrm rot="8268781">
              <a:off x="5892401" y="2302939"/>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Rounded Rectangle 49"/>
            <p:cNvSpPr/>
            <p:nvPr/>
          </p:nvSpPr>
          <p:spPr>
            <a:xfrm rot="14320704">
              <a:off x="6033628" y="1815719"/>
              <a:ext cx="187210" cy="70495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Rounded Rectangle 52"/>
            <p:cNvSpPr/>
            <p:nvPr/>
          </p:nvSpPr>
          <p:spPr>
            <a:xfrm rot="378764">
              <a:off x="6481815" y="3626266"/>
              <a:ext cx="378692" cy="71955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ed Rectangle 53"/>
            <p:cNvSpPr/>
            <p:nvPr/>
          </p:nvSpPr>
          <p:spPr>
            <a:xfrm rot="21413603">
              <a:off x="6171024" y="3620222"/>
              <a:ext cx="383504" cy="591266"/>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Rounded Rectangle 54"/>
            <p:cNvSpPr/>
            <p:nvPr/>
          </p:nvSpPr>
          <p:spPr>
            <a:xfrm rot="21249300">
              <a:off x="6248594" y="4132084"/>
              <a:ext cx="304739" cy="89797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Rounded Rectangle 55"/>
            <p:cNvSpPr/>
            <p:nvPr/>
          </p:nvSpPr>
          <p:spPr>
            <a:xfrm rot="1220503">
              <a:off x="6412503" y="4222644"/>
              <a:ext cx="281870" cy="55631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 name="Group 66"/>
          <p:cNvGrpSpPr>
            <a:grpSpLocks noChangeAspect="1"/>
          </p:cNvGrpSpPr>
          <p:nvPr/>
        </p:nvGrpSpPr>
        <p:grpSpPr>
          <a:xfrm>
            <a:off x="6217920" y="1905000"/>
            <a:ext cx="182880" cy="182880"/>
            <a:chOff x="6327648" y="1645920"/>
            <a:chExt cx="246888" cy="246888"/>
          </a:xfrm>
        </p:grpSpPr>
        <p:sp>
          <p:nvSpPr>
            <p:cNvPr id="68" name="Rectangle 6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Rectangle 6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9"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43" name="Slide Number Placeholder 42"/>
          <p:cNvSpPr>
            <a:spLocks noGrp="1"/>
          </p:cNvSpPr>
          <p:nvPr>
            <p:ph type="sldNum" sz="quarter" idx="12"/>
          </p:nvPr>
        </p:nvSpPr>
        <p:spPr/>
        <p:txBody>
          <a:bodyPr/>
          <a:lstStyle/>
          <a:p>
            <a:fld id="{E0BB3CA0-32E3-4CDE-8D18-1C80C234AB4A}" type="slidenum">
              <a:rPr lang="en-US" smtClean="0">
                <a:solidFill>
                  <a:prstClr val="black">
                    <a:tint val="75000"/>
                  </a:prstClr>
                </a:solidFill>
              </a:rPr>
              <a:pPr/>
              <a:t>18</a:t>
            </a:fld>
            <a:endParaRPr lang="en-US" dirty="0">
              <a:solidFill>
                <a:prstClr val="black">
                  <a:tint val="75000"/>
                </a:prstClr>
              </a:solidFill>
            </a:endParaRPr>
          </a:p>
        </p:txBody>
      </p:sp>
      <p:sp>
        <p:nvSpPr>
          <p:cNvPr id="35" name="Rectangle 34"/>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Subtitle 2"/>
          <p:cNvSpPr txBox="1">
            <a:spLocks/>
          </p:cNvSpPr>
          <p:nvPr/>
        </p:nvSpPr>
        <p:spPr>
          <a:xfrm>
            <a:off x="3657600" y="1371600"/>
            <a:ext cx="2133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srgbClr val="FF0000"/>
                </a:solidFill>
                <a:effectLst>
                  <a:outerShdw blurRad="38100" dist="38100" dir="2700000" algn="tl">
                    <a:srgbClr val="000000">
                      <a:alpha val="43137"/>
                    </a:srgbClr>
                  </a:outerShdw>
                </a:effectLst>
                <a:latin typeface="Segoe Script" pitchFamily="34" charset="0"/>
                <a:cs typeface="Arial" pitchFamily="34" charset="0"/>
              </a:rPr>
              <a:t>Facilitate</a:t>
            </a:r>
            <a:endParaRPr lang="en-US" sz="2800" b="1" dirty="0">
              <a:solidFill>
                <a:srgbClr val="FF0000"/>
              </a:solidFill>
              <a:effectLst>
                <a:outerShdw blurRad="38100" dist="38100" dir="2700000" algn="tl">
                  <a:srgbClr val="000000">
                    <a:alpha val="43137"/>
                  </a:srgbClr>
                </a:outerShdw>
              </a:effectLst>
              <a:latin typeface="Segoe Script" pitchFamily="34" charset="0"/>
              <a:cs typeface="Arial" pitchFamily="34" charset="0"/>
            </a:endParaRPr>
          </a:p>
        </p:txBody>
      </p:sp>
      <p:sp>
        <p:nvSpPr>
          <p:cNvPr id="26" name="Curved Up Arrow 25"/>
          <p:cNvSpPr/>
          <p:nvPr/>
        </p:nvSpPr>
        <p:spPr>
          <a:xfrm>
            <a:off x="3429000" y="1066800"/>
            <a:ext cx="2667000" cy="304800"/>
          </a:xfrm>
          <a:prstGeom prst="curvedUpArrow">
            <a:avLst>
              <a:gd name="adj1" fmla="val 51175"/>
              <a:gd name="adj2" fmla="val 115791"/>
              <a:gd name="adj3" fmla="val 36538"/>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7" name="Rectangle 26"/>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7391400" y="2209800"/>
            <a:ext cx="1371600" cy="1015663"/>
          </a:xfrm>
          <a:prstGeom prst="rect">
            <a:avLst/>
          </a:prstGeom>
        </p:spPr>
        <p:txBody>
          <a:bodyPr wrap="square">
            <a:spAutoFit/>
          </a:bodyPr>
          <a:lstStyle/>
          <a:p>
            <a:r>
              <a:rPr lang="en-US" sz="2000" dirty="0" smtClean="0">
                <a:solidFill>
                  <a:prstClr val="black"/>
                </a:solidFill>
                <a:latin typeface="Arial" pitchFamily="34" charset="0"/>
                <a:cs typeface="Arial" pitchFamily="34" charset="0"/>
              </a:rPr>
              <a:t>Given the pose is estimated.</a:t>
            </a:r>
          </a:p>
        </p:txBody>
      </p:sp>
    </p:spTree>
    <p:extLst>
      <p:ext uri="{BB962C8B-B14F-4D97-AF65-F5344CB8AC3E}">
        <p14:creationId xmlns:p14="http://schemas.microsoft.com/office/powerpoint/2010/main" val="28947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53"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5.png"/>
          <p:cNvPicPr>
            <a:picLocks noChangeAspect="1"/>
          </p:cNvPicPr>
          <p:nvPr/>
        </p:nvPicPr>
        <p:blipFill>
          <a:blip r:embed="rId2" cstate="print"/>
          <a:stretch>
            <a:fillRect/>
          </a:stretch>
        </p:blipFill>
        <p:spPr>
          <a:xfrm>
            <a:off x="1828800" y="1905000"/>
            <a:ext cx="1989106" cy="3276600"/>
          </a:xfrm>
          <a:prstGeom prst="rect">
            <a:avLst/>
          </a:prstGeom>
        </p:spPr>
      </p:pic>
      <p:sp>
        <p:nvSpPr>
          <p:cNvPr id="33" name="Rectangle 32"/>
          <p:cNvSpPr/>
          <p:nvPr/>
        </p:nvSpPr>
        <p:spPr>
          <a:xfrm rot="17506315">
            <a:off x="2262208" y="2457923"/>
            <a:ext cx="247522" cy="1030098"/>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35"/>
          <p:cNvGrpSpPr/>
          <p:nvPr/>
        </p:nvGrpSpPr>
        <p:grpSpPr>
          <a:xfrm>
            <a:off x="2511866" y="2046565"/>
            <a:ext cx="993334" cy="2925298"/>
            <a:chOff x="2665422" y="2046565"/>
            <a:chExt cx="993334" cy="2925298"/>
          </a:xfrm>
        </p:grpSpPr>
        <p:sp>
          <p:nvSpPr>
            <p:cNvPr id="57" name="Rounded Rectangle 56"/>
            <p:cNvSpPr/>
            <p:nvPr/>
          </p:nvSpPr>
          <p:spPr>
            <a:xfrm rot="20605871">
              <a:off x="2665422" y="2046565"/>
              <a:ext cx="456991"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Rounded Rectangle 57"/>
            <p:cNvSpPr/>
            <p:nvPr/>
          </p:nvSpPr>
          <p:spPr>
            <a:xfrm rot="20255247">
              <a:off x="2895497" y="2503028"/>
              <a:ext cx="641572" cy="914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Rounded Rectangle 58"/>
            <p:cNvSpPr/>
            <p:nvPr/>
          </p:nvSpPr>
          <p:spPr>
            <a:xfrm rot="19957910">
              <a:off x="3217280" y="2419908"/>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Rounded Rectangle 59"/>
            <p:cNvSpPr/>
            <p:nvPr/>
          </p:nvSpPr>
          <p:spPr>
            <a:xfrm rot="3966386">
              <a:off x="3067035" y="2675718"/>
              <a:ext cx="238043" cy="59265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Rounded Rectangle 60"/>
            <p:cNvSpPr/>
            <p:nvPr/>
          </p:nvSpPr>
          <p:spPr>
            <a:xfrm rot="21417997">
              <a:off x="2677367" y="2741022"/>
              <a:ext cx="228070" cy="53668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Rounded Rectangle 61"/>
            <p:cNvSpPr/>
            <p:nvPr/>
          </p:nvSpPr>
          <p:spPr>
            <a:xfrm rot="10584277">
              <a:off x="2751946" y="3046086"/>
              <a:ext cx="207937" cy="3865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Rounded Rectangle 62"/>
            <p:cNvSpPr/>
            <p:nvPr/>
          </p:nvSpPr>
          <p:spPr>
            <a:xfrm rot="789981">
              <a:off x="3270414" y="3357572"/>
              <a:ext cx="388342" cy="69776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ounded Rectangle 63"/>
            <p:cNvSpPr/>
            <p:nvPr/>
          </p:nvSpPr>
          <p:spPr>
            <a:xfrm rot="789981">
              <a:off x="2898612" y="3490953"/>
              <a:ext cx="396225" cy="74124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Rounded Rectangle 64"/>
            <p:cNvSpPr/>
            <p:nvPr/>
          </p:nvSpPr>
          <p:spPr>
            <a:xfrm rot="222206">
              <a:off x="3198888" y="3988078"/>
              <a:ext cx="318735" cy="96963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Rounded Rectangle 65"/>
            <p:cNvSpPr/>
            <p:nvPr/>
          </p:nvSpPr>
          <p:spPr>
            <a:xfrm rot="18974320">
              <a:off x="2986136" y="4115779"/>
              <a:ext cx="343390" cy="85608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4" name="Rectangle 33"/>
          <p:cNvSpPr>
            <a:spLocks noChangeAspect="1"/>
          </p:cNvSpPr>
          <p:nvPr/>
        </p:nvSpPr>
        <p:spPr>
          <a:xfrm rot="17535029">
            <a:off x="2202120" y="2400519"/>
            <a:ext cx="374904" cy="1132030"/>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prstClr val="black"/>
                </a:solidFill>
                <a:latin typeface="Arial" pitchFamily="34" charset="0"/>
                <a:cs typeface="Arial" pitchFamily="34" charset="0"/>
              </a:rPr>
              <a:t>Human pose estimation &amp; Object detection</a:t>
            </a:r>
            <a:endParaRPr lang="en-US" sz="2800" b="1" dirty="0">
              <a:solidFill>
                <a:prstClr val="black"/>
              </a:solidFill>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19</a:t>
            </a:fld>
            <a:endParaRPr lang="en-US" dirty="0">
              <a:solidFill>
                <a:prstClr val="black">
                  <a:tint val="75000"/>
                </a:prstClr>
              </a:solidFill>
            </a:endParaRPr>
          </a:p>
        </p:txBody>
      </p:sp>
      <p:sp>
        <p:nvSpPr>
          <p:cNvPr id="42" name="Subtitle 2"/>
          <p:cNvSpPr txBox="1">
            <a:spLocks/>
          </p:cNvSpPr>
          <p:nvPr/>
        </p:nvSpPr>
        <p:spPr>
          <a:xfrm>
            <a:off x="2743200" y="1371600"/>
            <a:ext cx="3810000" cy="533400"/>
          </a:xfrm>
          <a:prstGeom prst="rect">
            <a:avLst/>
          </a:prstGeom>
        </p:spPr>
        <p:txBody>
          <a:bodyPr vert="horz" lIns="91440" tIns="45720" rIns="91440" bIns="45720" rtlCol="0">
            <a:noAutofit/>
          </a:bodyPr>
          <a:lstStyle/>
          <a:p>
            <a:pPr marL="342900" indent="-342900" algn="ctr">
              <a:spcBef>
                <a:spcPct val="20000"/>
              </a:spcBef>
              <a:defRPr/>
            </a:pPr>
            <a:r>
              <a:rPr lang="en-US" sz="2800" b="1" dirty="0" smtClean="0">
                <a:solidFill>
                  <a:srgbClr val="FF0000"/>
                </a:solidFill>
                <a:effectLst>
                  <a:outerShdw blurRad="38100" dist="38100" dir="2700000" algn="tl">
                    <a:srgbClr val="000000">
                      <a:alpha val="43137"/>
                    </a:srgbClr>
                  </a:outerShdw>
                </a:effectLst>
                <a:latin typeface="Segoe Script" pitchFamily="34" charset="0"/>
                <a:cs typeface="Arial" pitchFamily="34" charset="0"/>
              </a:rPr>
              <a:t>Mutual Context</a:t>
            </a:r>
            <a:endParaRPr lang="en-US" sz="2800" b="1" dirty="0">
              <a:solidFill>
                <a:srgbClr val="FF0000"/>
              </a:solidFill>
              <a:effectLst>
                <a:outerShdw blurRad="38100" dist="38100" dir="2700000" algn="tl">
                  <a:srgbClr val="000000">
                    <a:alpha val="43137"/>
                  </a:srgbClr>
                </a:outerShdw>
              </a:effectLst>
              <a:latin typeface="Segoe Script" pitchFamily="34" charset="0"/>
              <a:cs typeface="Arial" pitchFamily="34" charset="0"/>
            </a:endParaRPr>
          </a:p>
        </p:txBody>
      </p:sp>
      <p:pic>
        <p:nvPicPr>
          <p:cNvPr id="3379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29001" y="1066800"/>
            <a:ext cx="2596113" cy="347472"/>
          </a:xfrm>
          <a:prstGeom prst="rect">
            <a:avLst/>
          </a:prstGeom>
          <a:noFill/>
          <a:ln w="9525">
            <a:noFill/>
            <a:miter lim="800000"/>
            <a:headEnd/>
            <a:tailEnd/>
          </a:ln>
        </p:spPr>
      </p:pic>
      <p:pic>
        <p:nvPicPr>
          <p:cNvPr id="35" name="Picture 34" descr="object.png"/>
          <p:cNvPicPr>
            <a:picLocks noChangeAspect="1"/>
          </p:cNvPicPr>
          <p:nvPr/>
        </p:nvPicPr>
        <p:blipFill>
          <a:blip r:embed="rId4" cstate="print"/>
          <a:stretch>
            <a:fillRect/>
          </a:stretch>
        </p:blipFill>
        <p:spPr>
          <a:xfrm>
            <a:off x="5334000" y="1905000"/>
            <a:ext cx="1981200" cy="3263576"/>
          </a:xfrm>
          <a:prstGeom prst="rect">
            <a:avLst/>
          </a:prstGeom>
        </p:spPr>
      </p:pic>
      <p:grpSp>
        <p:nvGrpSpPr>
          <p:cNvPr id="3" name="Group 41"/>
          <p:cNvGrpSpPr/>
          <p:nvPr/>
        </p:nvGrpSpPr>
        <p:grpSpPr>
          <a:xfrm>
            <a:off x="5622357" y="2074590"/>
            <a:ext cx="1109007" cy="2955468"/>
            <a:chOff x="5774757" y="2074590"/>
            <a:chExt cx="1109007" cy="2955468"/>
          </a:xfrm>
        </p:grpSpPr>
        <p:sp>
          <p:nvSpPr>
            <p:cNvPr id="38" name="Rounded Rectangle 37"/>
            <p:cNvSpPr/>
            <p:nvPr/>
          </p:nvSpPr>
          <p:spPr>
            <a:xfrm>
              <a:off x="6248400" y="2209800"/>
              <a:ext cx="3048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ounded Rectangle 42"/>
            <p:cNvSpPr/>
            <p:nvPr/>
          </p:nvSpPr>
          <p:spPr>
            <a:xfrm>
              <a:off x="6172200" y="2590800"/>
              <a:ext cx="609600" cy="9906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44"/>
            <p:cNvSpPr/>
            <p:nvPr/>
          </p:nvSpPr>
          <p:spPr>
            <a:xfrm rot="8355878">
              <a:off x="6602823" y="2157337"/>
              <a:ext cx="169963" cy="44872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ounded Rectangle 45"/>
            <p:cNvSpPr/>
            <p:nvPr/>
          </p:nvSpPr>
          <p:spPr>
            <a:xfrm rot="13506310">
              <a:off x="6630061" y="2442439"/>
              <a:ext cx="173357" cy="334049"/>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47"/>
            <p:cNvSpPr/>
            <p:nvPr/>
          </p:nvSpPr>
          <p:spPr>
            <a:xfrm rot="8268781">
              <a:off x="5892401" y="2302939"/>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Rounded Rectangle 50"/>
            <p:cNvSpPr/>
            <p:nvPr/>
          </p:nvSpPr>
          <p:spPr>
            <a:xfrm rot="14320704">
              <a:off x="6033628" y="1815719"/>
              <a:ext cx="187210" cy="70495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ounded Rectangle 51"/>
            <p:cNvSpPr/>
            <p:nvPr/>
          </p:nvSpPr>
          <p:spPr>
            <a:xfrm rot="378764">
              <a:off x="6481815" y="3626266"/>
              <a:ext cx="378692" cy="71955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Rounded Rectangle 66"/>
            <p:cNvSpPr/>
            <p:nvPr/>
          </p:nvSpPr>
          <p:spPr>
            <a:xfrm rot="21413603">
              <a:off x="6171024" y="3620222"/>
              <a:ext cx="383504" cy="591266"/>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ounded Rectangle 69"/>
            <p:cNvSpPr/>
            <p:nvPr/>
          </p:nvSpPr>
          <p:spPr>
            <a:xfrm rot="21249300">
              <a:off x="6248594" y="4132084"/>
              <a:ext cx="304739" cy="89797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ounded Rectangle 70"/>
            <p:cNvSpPr/>
            <p:nvPr/>
          </p:nvSpPr>
          <p:spPr>
            <a:xfrm rot="1220503">
              <a:off x="6412503" y="4222644"/>
              <a:ext cx="281870" cy="55631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 name="Group 66"/>
          <p:cNvGrpSpPr>
            <a:grpSpLocks noChangeAspect="1"/>
          </p:cNvGrpSpPr>
          <p:nvPr/>
        </p:nvGrpSpPr>
        <p:grpSpPr>
          <a:xfrm>
            <a:off x="6217920" y="1905000"/>
            <a:ext cx="182880" cy="182880"/>
            <a:chOff x="6327648" y="1645920"/>
            <a:chExt cx="246888" cy="246888"/>
          </a:xfrm>
        </p:grpSpPr>
        <p:sp>
          <p:nvSpPr>
            <p:cNvPr id="73" name="Rectangle 72"/>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Rectangle 73"/>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0" fill="hold" nodeType="withEffect">
                                  <p:stCondLst>
                                    <p:cond delay="0"/>
                                  </p:stCondLst>
                                  <p:childTnLst>
                                    <p:set>
                                      <p:cBhvr>
                                        <p:cTn id="11" dur="1" fill="hold">
                                          <p:stCondLst>
                                            <p:cond delay="0"/>
                                          </p:stCondLst>
                                        </p:cTn>
                                        <p:tgtEl>
                                          <p:spTgt spid="33793"/>
                                        </p:tgtEl>
                                        <p:attrNameLst>
                                          <p:attrName>style.visibility</p:attrName>
                                        </p:attrNameLst>
                                      </p:cBhvr>
                                      <p:to>
                                        <p:strVal val="visible"/>
                                      </p:to>
                                    </p:set>
                                    <p:anim calcmode="lin" valueType="num">
                                      <p:cBhvr>
                                        <p:cTn id="12" dur="500" fill="hold"/>
                                        <p:tgtEl>
                                          <p:spTgt spid="33793"/>
                                        </p:tgtEl>
                                        <p:attrNameLst>
                                          <p:attrName>ppt_w</p:attrName>
                                        </p:attrNameLst>
                                      </p:cBhvr>
                                      <p:tavLst>
                                        <p:tav tm="0">
                                          <p:val>
                                            <p:fltVal val="0"/>
                                          </p:val>
                                        </p:tav>
                                        <p:tav tm="100000">
                                          <p:val>
                                            <p:strVal val="#ppt_w"/>
                                          </p:val>
                                        </p:tav>
                                      </p:tavLst>
                                    </p:anim>
                                    <p:anim calcmode="lin" valueType="num">
                                      <p:cBhvr>
                                        <p:cTn id="13" dur="500" fill="hold"/>
                                        <p:tgtEl>
                                          <p:spTgt spid="33793"/>
                                        </p:tgtEl>
                                        <p:attrNameLst>
                                          <p:attrName>ppt_h</p:attrName>
                                        </p:attrNameLst>
                                      </p:cBhvr>
                                      <p:tavLst>
                                        <p:tav tm="0">
                                          <p:val>
                                            <p:fltVal val="0"/>
                                          </p:val>
                                        </p:tav>
                                        <p:tav tm="100000">
                                          <p:val>
                                            <p:strVal val="#ppt_h"/>
                                          </p:val>
                                        </p:tav>
                                      </p:tavLst>
                                    </p:anim>
                                    <p:animEffect transition="in" filter="fade">
                                      <p:cBhvr>
                                        <p:cTn id="14" dur="500"/>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892930" name="Picture 2"/>
          <p:cNvPicPr>
            <a:picLocks noChangeAspect="1" noChangeArrowheads="1"/>
          </p:cNvPicPr>
          <p:nvPr/>
        </p:nvPicPr>
        <p:blipFill>
          <a:blip r:embed="rId3" cstate="print"/>
          <a:srcRect/>
          <a:stretch>
            <a:fillRect/>
          </a:stretch>
        </p:blipFill>
        <p:spPr bwMode="auto">
          <a:xfrm>
            <a:off x="133350" y="423862"/>
            <a:ext cx="4438650" cy="5748338"/>
          </a:xfrm>
          <a:prstGeom prst="rect">
            <a:avLst/>
          </a:prstGeom>
          <a:noFill/>
          <a:ln w="9525">
            <a:noFill/>
            <a:miter lim="800000"/>
            <a:headEnd/>
            <a:tailEnd/>
          </a:ln>
        </p:spPr>
      </p:pic>
      <p:pic>
        <p:nvPicPr>
          <p:cNvPr id="892931" name="Picture 3"/>
          <p:cNvPicPr>
            <a:picLocks noChangeAspect="1" noChangeArrowheads="1"/>
          </p:cNvPicPr>
          <p:nvPr/>
        </p:nvPicPr>
        <p:blipFill>
          <a:blip r:embed="rId4" cstate="print"/>
          <a:srcRect/>
          <a:stretch>
            <a:fillRect/>
          </a:stretch>
        </p:blipFill>
        <p:spPr bwMode="auto">
          <a:xfrm>
            <a:off x="4572000" y="423862"/>
            <a:ext cx="4438650" cy="5748338"/>
          </a:xfrm>
          <a:prstGeom prst="rect">
            <a:avLst/>
          </a:prstGeom>
          <a:noFill/>
          <a:ln w="9525">
            <a:noFill/>
            <a:miter lim="800000"/>
            <a:headEnd/>
            <a:tailEnd/>
          </a:ln>
        </p:spPr>
      </p:pic>
      <p:sp>
        <p:nvSpPr>
          <p:cNvPr id="16" name="Rectangle 15"/>
          <p:cNvSpPr/>
          <p:nvPr/>
        </p:nvSpPr>
        <p:spPr>
          <a:xfrm>
            <a:off x="228600" y="762000"/>
            <a:ext cx="8686800" cy="5334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1273314"/>
            <a:ext cx="8229600" cy="1107996"/>
          </a:xfrm>
          <a:prstGeom prst="rect">
            <a:avLst/>
          </a:prstGeom>
          <a:noFill/>
        </p:spPr>
        <p:txBody>
          <a:bodyPr wrap="square" rtlCol="0">
            <a:spAutoFit/>
          </a:bodyPr>
          <a:lstStyle/>
          <a:p>
            <a:r>
              <a:rPr lang="en-US" sz="2200" dirty="0" smtClean="0">
                <a:latin typeface="Arial" pitchFamily="34" charset="0"/>
                <a:cs typeface="Arial" pitchFamily="34" charset="0"/>
              </a:rPr>
              <a:t>B. Yao and L. </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Modeling Mutual Context of Object and Human Pose in Human-Object Interaction Activities</a:t>
            </a:r>
            <a:r>
              <a:rPr lang="en-US" sz="2200" dirty="0" smtClean="0">
                <a:latin typeface="Arial" pitchFamily="34" charset="0"/>
                <a:cs typeface="Arial" pitchFamily="34" charset="0"/>
              </a:rPr>
              <a:t>.” </a:t>
            </a:r>
            <a:r>
              <a:rPr lang="en-US" sz="2200" i="1" dirty="0" smtClean="0">
                <a:latin typeface="Arial" pitchFamily="34" charset="0"/>
                <a:cs typeface="Arial" pitchFamily="34" charset="0"/>
              </a:rPr>
              <a:t>CVPR</a:t>
            </a:r>
            <a:r>
              <a:rPr lang="en-US" sz="2200" dirty="0" smtClean="0">
                <a:latin typeface="Arial" pitchFamily="34" charset="0"/>
                <a:cs typeface="Arial" pitchFamily="34" charset="0"/>
              </a:rPr>
              <a:t> 2010.</a:t>
            </a:r>
            <a:endParaRPr lang="en-US" sz="2200" dirty="0">
              <a:latin typeface="Arial" pitchFamily="34" charset="0"/>
              <a:cs typeface="Arial" pitchFamily="34" charset="0"/>
            </a:endParaRPr>
          </a:p>
        </p:txBody>
      </p:sp>
      <p:sp>
        <p:nvSpPr>
          <p:cNvPr id="14" name="TextBox 13"/>
          <p:cNvSpPr txBox="1"/>
          <p:nvPr/>
        </p:nvSpPr>
        <p:spPr>
          <a:xfrm>
            <a:off x="533400" y="2930604"/>
            <a:ext cx="8229600" cy="1107996"/>
          </a:xfrm>
          <a:prstGeom prst="rect">
            <a:avLst/>
          </a:prstGeom>
          <a:noFill/>
        </p:spPr>
        <p:txBody>
          <a:bodyPr wrap="square" rtlCol="0">
            <a:spAutoFit/>
          </a:bodyPr>
          <a:lstStyle/>
          <a:p>
            <a:r>
              <a:rPr lang="en-US" sz="2200" dirty="0" smtClean="0">
                <a:latin typeface="Arial" pitchFamily="34" charset="0"/>
                <a:cs typeface="Arial" pitchFamily="34" charset="0"/>
              </a:rPr>
              <a:t>B. Yao, A. </a:t>
            </a:r>
            <a:r>
              <a:rPr lang="en-US" sz="2200" dirty="0" err="1" smtClean="0">
                <a:latin typeface="Arial" pitchFamily="34" charset="0"/>
                <a:cs typeface="Arial" pitchFamily="34" charset="0"/>
              </a:rPr>
              <a:t>Khosla</a:t>
            </a:r>
            <a:r>
              <a:rPr lang="en-US" sz="2200" dirty="0" smtClean="0">
                <a:latin typeface="Arial" pitchFamily="34" charset="0"/>
                <a:cs typeface="Arial" pitchFamily="34" charset="0"/>
              </a:rPr>
              <a:t>, and L. </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Fei</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Classifying Actions and Measuring Action Similarity by Modeling the Mutual Context of Objects and Human Poses</a:t>
            </a:r>
            <a:r>
              <a:rPr lang="en-US" sz="2200" dirty="0" smtClean="0">
                <a:latin typeface="Arial" pitchFamily="34" charset="0"/>
                <a:cs typeface="Arial" pitchFamily="34" charset="0"/>
              </a:rPr>
              <a:t>.” </a:t>
            </a:r>
            <a:r>
              <a:rPr lang="en-US" sz="2200" i="1" dirty="0" smtClean="0">
                <a:latin typeface="Arial" pitchFamily="34" charset="0"/>
                <a:cs typeface="Arial" pitchFamily="34" charset="0"/>
              </a:rPr>
              <a:t>ICML</a:t>
            </a:r>
            <a:r>
              <a:rPr lang="en-US" sz="2200" dirty="0" smtClean="0">
                <a:latin typeface="Arial" pitchFamily="34" charset="0"/>
                <a:cs typeface="Arial" pitchFamily="34" charset="0"/>
              </a:rPr>
              <a:t> 2011.</a:t>
            </a:r>
            <a:endParaRPr lang="en-US"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21</a:t>
            </a:fld>
            <a:endParaRPr lang="en-US" dirty="0">
              <a:solidFill>
                <a:prstClr val="black">
                  <a:tint val="75000"/>
                </a:prstClr>
              </a:solidFill>
            </a:endParaRPr>
          </a:p>
        </p:txBody>
      </p:sp>
      <p:pic>
        <p:nvPicPr>
          <p:cNvPr id="232" name="Picture 231" descr="image10.bmp"/>
          <p:cNvPicPr>
            <a:picLocks noChangeAspect="1"/>
          </p:cNvPicPr>
          <p:nvPr/>
        </p:nvPicPr>
        <p:blipFill>
          <a:blip r:embed="rId4" cstate="print"/>
          <a:stretch>
            <a:fillRect/>
          </a:stretch>
        </p:blipFill>
        <p:spPr>
          <a:xfrm>
            <a:off x="1676400" y="2319754"/>
            <a:ext cx="685800" cy="914400"/>
          </a:xfrm>
          <a:prstGeom prst="rect">
            <a:avLst/>
          </a:prstGeom>
        </p:spPr>
      </p:pic>
      <p:graphicFrame>
        <p:nvGraphicFramePr>
          <p:cNvPr id="233" name="Object 2"/>
          <p:cNvGraphicFramePr>
            <a:graphicFrameLocks noChangeAspect="1"/>
          </p:cNvGraphicFramePr>
          <p:nvPr/>
        </p:nvGraphicFramePr>
        <p:xfrm>
          <a:off x="3429000" y="2679418"/>
          <a:ext cx="381000" cy="171450"/>
        </p:xfrm>
        <a:graphic>
          <a:graphicData uri="http://schemas.openxmlformats.org/presentationml/2006/ole">
            <mc:AlternateContent xmlns:mc="http://schemas.openxmlformats.org/markup-compatibility/2006">
              <mc:Choice xmlns:v="urn:schemas-microsoft-com:vml" Requires="v">
                <p:oleObj spid="_x0000_s659462" name="Equation" r:id="rId5" imgW="330057" imgH="165028" progId="Equation.DSMT4">
                  <p:embed/>
                </p:oleObj>
              </mc:Choice>
              <mc:Fallback>
                <p:oleObj name="Equation" r:id="rId5" imgW="330057" imgH="165028" progId="Equation.DSMT4">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79418"/>
                        <a:ext cx="381000"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 name="TextBox 233"/>
          <p:cNvSpPr txBox="1"/>
          <p:nvPr/>
        </p:nvSpPr>
        <p:spPr>
          <a:xfrm>
            <a:off x="1524000" y="3212818"/>
            <a:ext cx="9144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Croquet shot</a:t>
            </a:r>
            <a:endParaRPr lang="en-US" sz="1500" dirty="0">
              <a:latin typeface="Arial" pitchFamily="34" charset="0"/>
              <a:cs typeface="Arial" pitchFamily="34" charset="0"/>
            </a:endParaRPr>
          </a:p>
        </p:txBody>
      </p:sp>
      <p:pic>
        <p:nvPicPr>
          <p:cNvPr id="235" name="Picture 234" descr="image14.bmp"/>
          <p:cNvPicPr>
            <a:picLocks noChangeAspect="1"/>
          </p:cNvPicPr>
          <p:nvPr/>
        </p:nvPicPr>
        <p:blipFill>
          <a:blip r:embed="rId7" cstate="print"/>
          <a:stretch>
            <a:fillRect/>
          </a:stretch>
        </p:blipFill>
        <p:spPr>
          <a:xfrm>
            <a:off x="2590801" y="2319754"/>
            <a:ext cx="607965" cy="914400"/>
          </a:xfrm>
          <a:prstGeom prst="rect">
            <a:avLst/>
          </a:prstGeom>
        </p:spPr>
      </p:pic>
      <p:sp>
        <p:nvSpPr>
          <p:cNvPr id="236" name="TextBox 235"/>
          <p:cNvSpPr txBox="1"/>
          <p:nvPr/>
        </p:nvSpPr>
        <p:spPr>
          <a:xfrm>
            <a:off x="2438400" y="3212818"/>
            <a:ext cx="10668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Volleyball smash</a:t>
            </a:r>
            <a:endParaRPr lang="en-US" sz="1500" dirty="0">
              <a:latin typeface="Arial" pitchFamily="34" charset="0"/>
              <a:cs typeface="Arial" pitchFamily="34" charset="0"/>
            </a:endParaRPr>
          </a:p>
        </p:txBody>
      </p:sp>
      <p:pic>
        <p:nvPicPr>
          <p:cNvPr id="237" name="Picture 236" descr="image28.bmp"/>
          <p:cNvPicPr>
            <a:picLocks noChangeAspect="1"/>
          </p:cNvPicPr>
          <p:nvPr/>
        </p:nvPicPr>
        <p:blipFill>
          <a:blip r:embed="rId8" cstate="print"/>
          <a:stretch>
            <a:fillRect/>
          </a:stretch>
        </p:blipFill>
        <p:spPr>
          <a:xfrm>
            <a:off x="877375" y="2319754"/>
            <a:ext cx="570425" cy="914400"/>
          </a:xfrm>
          <a:prstGeom prst="rect">
            <a:avLst/>
          </a:prstGeom>
        </p:spPr>
      </p:pic>
      <p:sp>
        <p:nvSpPr>
          <p:cNvPr id="238" name="TextBox 237"/>
          <p:cNvSpPr txBox="1"/>
          <p:nvPr/>
        </p:nvSpPr>
        <p:spPr>
          <a:xfrm>
            <a:off x="609600" y="3212818"/>
            <a:ext cx="9906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Tennis forehand</a:t>
            </a:r>
            <a:endParaRPr lang="en-US" sz="1500" dirty="0">
              <a:latin typeface="Arial" pitchFamily="34" charset="0"/>
              <a:cs typeface="Arial" pitchFamily="34" charset="0"/>
            </a:endParaRPr>
          </a:p>
        </p:txBody>
      </p:sp>
      <p:sp>
        <p:nvSpPr>
          <p:cNvPr id="17" name="TextBox 16"/>
          <p:cNvSpPr txBox="1"/>
          <p:nvPr/>
        </p:nvSpPr>
        <p:spPr>
          <a:xfrm>
            <a:off x="609600" y="1733490"/>
            <a:ext cx="2133600" cy="400110"/>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Activity classes:</a:t>
            </a:r>
            <a:endParaRPr lang="en-US" sz="2000" dirty="0">
              <a:latin typeface="Arial" pitchFamily="34" charset="0"/>
              <a:cs typeface="Arial" pitchFamily="34" charset="0"/>
            </a:endParaRPr>
          </a:p>
        </p:txBody>
      </p:sp>
      <p:sp>
        <p:nvSpPr>
          <p:cNvPr id="127" name="TextBox 126"/>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138" name="Oval 137"/>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sp>
        <p:nvSpPr>
          <p:cNvPr id="154" name="TextBox 153"/>
          <p:cNvSpPr txBox="1"/>
          <p:nvPr/>
        </p:nvSpPr>
        <p:spPr>
          <a:xfrm>
            <a:off x="6975656" y="5700869"/>
            <a:ext cx="17526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Image evidence</a:t>
            </a:r>
            <a:endParaRPr lang="en-US" sz="1700" dirty="0">
              <a:latin typeface="Arial" pitchFamily="34" charset="0"/>
              <a:cs typeface="Arial" pitchFamily="34" charset="0"/>
            </a:endParaRPr>
          </a:p>
        </p:txBody>
      </p:sp>
      <p:sp>
        <p:nvSpPr>
          <p:cNvPr id="162" name="TextBox 161"/>
          <p:cNvSpPr txBox="1"/>
          <p:nvPr/>
        </p:nvSpPr>
        <p:spPr>
          <a:xfrm>
            <a:off x="5375456" y="5624669"/>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pic>
        <p:nvPicPr>
          <p:cNvPr id="163" name="Picture 162" descr="model_image - Copy.bmp"/>
          <p:cNvPicPr>
            <a:picLocks/>
          </p:cNvPicPr>
          <p:nvPr/>
        </p:nvPicPr>
        <p:blipFill>
          <a:blip r:embed="rId9"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sp>
        <p:nvSpPr>
          <p:cNvPr id="172" name="Rectangle 171"/>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p:cNvSpPr>
            <a:spLocks noChangeAspect="1"/>
          </p:cNvSpPr>
          <p:nvPr/>
        </p:nvSpPr>
        <p:spPr>
          <a:xfrm>
            <a:off x="6181344" y="1517904"/>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20" name="TextBox 1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Oval 315"/>
          <p:cNvSpPr>
            <a:spLocks noChangeAspect="1"/>
          </p:cNvSpPr>
          <p:nvPr/>
        </p:nvSpPr>
        <p:spPr>
          <a:xfrm>
            <a:off x="6940296" y="2340864"/>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a:spLocks noChangeAspect="1"/>
          </p:cNvSpPr>
          <p:nvPr/>
        </p:nvSpPr>
        <p:spPr>
          <a:xfrm>
            <a:off x="7808976" y="3630168"/>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a:spLocks noChangeAspect="1"/>
          </p:cNvSpPr>
          <p:nvPr/>
        </p:nvSpPr>
        <p:spPr>
          <a:xfrm>
            <a:off x="6199632" y="3630168"/>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a:spLocks noChangeAspect="1"/>
          </p:cNvSpPr>
          <p:nvPr/>
        </p:nvSpPr>
        <p:spPr>
          <a:xfrm>
            <a:off x="6821424" y="3630168"/>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22</a:t>
            </a:fld>
            <a:endParaRPr lang="en-US" dirty="0">
              <a:solidFill>
                <a:prstClr val="black">
                  <a:tint val="75000"/>
                </a:prstClr>
              </a:solidFill>
            </a:endParaRPr>
          </a:p>
        </p:txBody>
      </p:sp>
      <p:sp>
        <p:nvSpPr>
          <p:cNvPr id="95" name="TextBox 94"/>
          <p:cNvSpPr txBox="1"/>
          <p:nvPr/>
        </p:nvSpPr>
        <p:spPr>
          <a:xfrm>
            <a:off x="381000" y="1295400"/>
            <a:ext cx="4343400" cy="400110"/>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Human pose as layout of body parts.</a:t>
            </a:r>
            <a:endParaRPr lang="en-US" sz="2000" dirty="0">
              <a:latin typeface="Arial" pitchFamily="34" charset="0"/>
              <a:cs typeface="Arial" pitchFamily="34" charset="0"/>
            </a:endParaRPr>
          </a:p>
        </p:txBody>
      </p:sp>
      <p:pic>
        <p:nvPicPr>
          <p:cNvPr id="60" name="Picture 59" descr="image19.bmp"/>
          <p:cNvPicPr>
            <a:picLocks noChangeAspect="1"/>
          </p:cNvPicPr>
          <p:nvPr/>
        </p:nvPicPr>
        <p:blipFill>
          <a:blip r:embed="rId4" cstate="print"/>
          <a:srcRect l="12500" t="4088" b="10061"/>
          <a:stretch>
            <a:fillRect/>
          </a:stretch>
        </p:blipFill>
        <p:spPr>
          <a:xfrm>
            <a:off x="914400" y="2514600"/>
            <a:ext cx="1341120" cy="2011680"/>
          </a:xfrm>
          <a:prstGeom prst="rect">
            <a:avLst/>
          </a:prstGeom>
        </p:spPr>
      </p:pic>
      <p:pic>
        <p:nvPicPr>
          <p:cNvPr id="61" name="Picture 60" descr="image04.bmp"/>
          <p:cNvPicPr>
            <a:picLocks noChangeAspect="1"/>
          </p:cNvPicPr>
          <p:nvPr/>
        </p:nvPicPr>
        <p:blipFill>
          <a:blip r:embed="rId5" cstate="print"/>
          <a:stretch>
            <a:fillRect/>
          </a:stretch>
        </p:blipFill>
        <p:spPr>
          <a:xfrm>
            <a:off x="2471178" y="2514600"/>
            <a:ext cx="1404378" cy="2011680"/>
          </a:xfrm>
          <a:prstGeom prst="rect">
            <a:avLst/>
          </a:prstGeom>
        </p:spPr>
      </p:pic>
      <p:sp>
        <p:nvSpPr>
          <p:cNvPr id="63" name="Rounded Rectangle 62"/>
          <p:cNvSpPr/>
          <p:nvPr/>
        </p:nvSpPr>
        <p:spPr>
          <a:xfrm>
            <a:off x="1501914" y="2904744"/>
            <a:ext cx="173736" cy="173736"/>
          </a:xfrm>
          <a:prstGeom prst="roundRect">
            <a:avLst>
              <a:gd name="adj" fmla="val 23261"/>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ounded Rectangle 63"/>
          <p:cNvSpPr/>
          <p:nvPr/>
        </p:nvSpPr>
        <p:spPr>
          <a:xfrm>
            <a:off x="1404378" y="3124200"/>
            <a:ext cx="3810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Rounded Rectangle 66"/>
          <p:cNvSpPr/>
          <p:nvPr/>
        </p:nvSpPr>
        <p:spPr>
          <a:xfrm rot="7923063">
            <a:off x="1310407" y="2976621"/>
            <a:ext cx="107617" cy="21524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ounded Rectangle 69"/>
          <p:cNvSpPr/>
          <p:nvPr/>
        </p:nvSpPr>
        <p:spPr>
          <a:xfrm>
            <a:off x="1404378" y="3581401"/>
            <a:ext cx="152400" cy="30480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Rounded Rectangle 73"/>
          <p:cNvSpPr/>
          <p:nvPr/>
        </p:nvSpPr>
        <p:spPr>
          <a:xfrm>
            <a:off x="1404379" y="3886201"/>
            <a:ext cx="152400" cy="53340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ounded Rectangle 79"/>
          <p:cNvSpPr/>
          <p:nvPr/>
        </p:nvSpPr>
        <p:spPr>
          <a:xfrm rot="13359103">
            <a:off x="1296963" y="2779473"/>
            <a:ext cx="107617" cy="26634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Rounded Rectangle 80"/>
          <p:cNvSpPr/>
          <p:nvPr/>
        </p:nvSpPr>
        <p:spPr>
          <a:xfrm rot="8171443">
            <a:off x="1557792" y="2629071"/>
            <a:ext cx="107617" cy="26634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ounded Rectangle 81"/>
          <p:cNvSpPr/>
          <p:nvPr/>
        </p:nvSpPr>
        <p:spPr>
          <a:xfrm rot="10967944">
            <a:off x="1672569" y="2898100"/>
            <a:ext cx="107617" cy="21524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ounded Rectangle 82"/>
          <p:cNvSpPr/>
          <p:nvPr/>
        </p:nvSpPr>
        <p:spPr>
          <a:xfrm rot="505616">
            <a:off x="1552066" y="3590574"/>
            <a:ext cx="152400" cy="369113"/>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Rounded Rectangle 83"/>
          <p:cNvSpPr/>
          <p:nvPr/>
        </p:nvSpPr>
        <p:spPr>
          <a:xfrm>
            <a:off x="1480578" y="3886200"/>
            <a:ext cx="152400" cy="38100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ounded Rectangle 84"/>
          <p:cNvSpPr/>
          <p:nvPr/>
        </p:nvSpPr>
        <p:spPr>
          <a:xfrm>
            <a:off x="3092220" y="2590800"/>
            <a:ext cx="173736" cy="228600"/>
          </a:xfrm>
          <a:prstGeom prst="roundRect">
            <a:avLst>
              <a:gd name="adj" fmla="val 23261"/>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ounded Rectangle 85"/>
          <p:cNvSpPr/>
          <p:nvPr/>
        </p:nvSpPr>
        <p:spPr>
          <a:xfrm rot="21130493">
            <a:off x="3079018" y="2842854"/>
            <a:ext cx="381000"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Rounded Rectangle 86"/>
          <p:cNvSpPr/>
          <p:nvPr/>
        </p:nvSpPr>
        <p:spPr>
          <a:xfrm rot="842478">
            <a:off x="2976210" y="2907544"/>
            <a:ext cx="134159" cy="28987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ounded Rectangle 87"/>
          <p:cNvSpPr/>
          <p:nvPr/>
        </p:nvSpPr>
        <p:spPr>
          <a:xfrm rot="4477345">
            <a:off x="2794873" y="3088471"/>
            <a:ext cx="107617" cy="37392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ounded Rectangle 88"/>
          <p:cNvSpPr/>
          <p:nvPr/>
        </p:nvSpPr>
        <p:spPr>
          <a:xfrm rot="19597331">
            <a:off x="3403436" y="2755145"/>
            <a:ext cx="134159" cy="28987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1" name="Rounded Rectangle 90"/>
          <p:cNvSpPr/>
          <p:nvPr/>
        </p:nvSpPr>
        <p:spPr>
          <a:xfrm rot="18931260">
            <a:off x="3610137" y="2966595"/>
            <a:ext cx="107617" cy="37392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4" name="Rounded Rectangle 93"/>
          <p:cNvSpPr/>
          <p:nvPr/>
        </p:nvSpPr>
        <p:spPr>
          <a:xfrm rot="1028765">
            <a:off x="3088945" y="3434939"/>
            <a:ext cx="181851" cy="38653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Rounded Rectangle 95"/>
          <p:cNvSpPr/>
          <p:nvPr/>
        </p:nvSpPr>
        <p:spPr>
          <a:xfrm rot="20040581">
            <a:off x="3416847" y="3367176"/>
            <a:ext cx="154816" cy="38653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Rounded Rectangle 96"/>
          <p:cNvSpPr/>
          <p:nvPr/>
        </p:nvSpPr>
        <p:spPr>
          <a:xfrm rot="1519924">
            <a:off x="2882974" y="3799146"/>
            <a:ext cx="152400" cy="49170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Rounded Rectangle 98"/>
          <p:cNvSpPr/>
          <p:nvPr/>
        </p:nvSpPr>
        <p:spPr>
          <a:xfrm rot="21246923">
            <a:off x="3547808" y="3740221"/>
            <a:ext cx="152400" cy="527945"/>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1" name="TextBox 260"/>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cxnSp>
        <p:nvCxnSpPr>
          <p:cNvPr id="263" name="Straight Connector 262"/>
          <p:cNvCxnSpPr/>
          <p:nvPr/>
        </p:nvCxnSpPr>
        <p:spPr>
          <a:xfrm rot="5400000" flipH="1" flipV="1">
            <a:off x="6271833" y="2909975"/>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71"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2" idx="5"/>
            <a:endCxn id="271"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1" name="Oval 270"/>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272" name="Oval 271"/>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273"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860173" name="Equation" r:id="rId6" imgW="330057" imgH="165028" progId="Equation.DSMT4">
                  <p:embed/>
                </p:oleObj>
              </mc:Choice>
              <mc:Fallback>
                <p:oleObj name="Equation" r:id="rId6" imgW="330057" imgH="165028"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4" name="Group 156"/>
          <p:cNvGrpSpPr/>
          <p:nvPr/>
        </p:nvGrpSpPr>
        <p:grpSpPr>
          <a:xfrm>
            <a:off x="6245352" y="3670903"/>
            <a:ext cx="416966" cy="347472"/>
            <a:chOff x="5410200" y="3790950"/>
            <a:chExt cx="457200" cy="381000"/>
          </a:xfrm>
        </p:grpSpPr>
        <p:sp>
          <p:nvSpPr>
            <p:cNvPr id="275" name="Oval 274"/>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276" name="TextBox 275"/>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pSp>
        <p:nvGrpSpPr>
          <p:cNvPr id="278" name="Group 157"/>
          <p:cNvGrpSpPr/>
          <p:nvPr/>
        </p:nvGrpSpPr>
        <p:grpSpPr>
          <a:xfrm>
            <a:off x="6865061" y="3670903"/>
            <a:ext cx="416966" cy="347472"/>
            <a:chOff x="6172200" y="3733800"/>
            <a:chExt cx="457200" cy="381000"/>
          </a:xfrm>
        </p:grpSpPr>
        <p:sp>
          <p:nvSpPr>
            <p:cNvPr id="279" name="TextBox 278"/>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280" name="Oval 279"/>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281" name="Group 158"/>
          <p:cNvGrpSpPr/>
          <p:nvPr/>
        </p:nvGrpSpPr>
        <p:grpSpPr>
          <a:xfrm>
            <a:off x="7856885" y="3670903"/>
            <a:ext cx="416966" cy="347474"/>
            <a:chOff x="7467600" y="3809998"/>
            <a:chExt cx="457200" cy="381002"/>
          </a:xfrm>
        </p:grpSpPr>
        <p:sp>
          <p:nvSpPr>
            <p:cNvPr id="282" name="TextBox 281"/>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283" name="Oval 282"/>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288" name="TextBox 287"/>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sp>
        <p:nvSpPr>
          <p:cNvPr id="292" name="TextBox 291"/>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pic>
        <p:nvPicPr>
          <p:cNvPr id="295" name="Picture 294" descr="model_image - Copy.bmp"/>
          <p:cNvPicPr>
            <a:picLocks/>
          </p:cNvPicPr>
          <p:nvPr/>
        </p:nvPicPr>
        <p:blipFill>
          <a:blip r:embed="rId8"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sp>
        <p:nvSpPr>
          <p:cNvPr id="303" name="Rectangle 302"/>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extBox 314"/>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53" name="TextBox 52"/>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23</a:t>
            </a:fld>
            <a:endParaRPr lang="en-US" dirty="0">
              <a:solidFill>
                <a:prstClr val="black">
                  <a:tint val="75000"/>
                </a:prstClr>
              </a:solidFill>
            </a:endParaRPr>
          </a:p>
        </p:txBody>
      </p:sp>
      <p:pic>
        <p:nvPicPr>
          <p:cNvPr id="44" name="Picture 8"/>
          <p:cNvPicPr>
            <a:picLocks noChangeAspect="1" noChangeArrowheads="1"/>
          </p:cNvPicPr>
          <p:nvPr/>
        </p:nvPicPr>
        <p:blipFill>
          <a:blip r:embed="rId4" cstate="print"/>
          <a:srcRect/>
          <a:stretch>
            <a:fillRect/>
          </a:stretch>
        </p:blipFill>
        <p:spPr bwMode="auto">
          <a:xfrm>
            <a:off x="1538541" y="2590801"/>
            <a:ext cx="2651760" cy="1181101"/>
          </a:xfrm>
          <a:prstGeom prst="rect">
            <a:avLst/>
          </a:prstGeom>
          <a:noFill/>
          <a:ln w="9525">
            <a:noFill/>
            <a:miter lim="800000"/>
            <a:headEnd/>
            <a:tailEnd/>
          </a:ln>
        </p:spPr>
      </p:pic>
      <p:pic>
        <p:nvPicPr>
          <p:cNvPr id="45" name="Picture 44" descr="image_05.jpg"/>
          <p:cNvPicPr>
            <a:picLocks noChangeAspect="1"/>
          </p:cNvPicPr>
          <p:nvPr/>
        </p:nvPicPr>
        <p:blipFill>
          <a:blip r:embed="rId5" cstate="print"/>
          <a:stretch>
            <a:fillRect/>
          </a:stretch>
        </p:blipFill>
        <p:spPr>
          <a:xfrm>
            <a:off x="932936" y="2640330"/>
            <a:ext cx="514864" cy="1032542"/>
          </a:xfrm>
          <a:prstGeom prst="rect">
            <a:avLst/>
          </a:prstGeom>
        </p:spPr>
      </p:pic>
      <p:pic>
        <p:nvPicPr>
          <p:cNvPr id="47" name="Picture 10"/>
          <p:cNvPicPr>
            <a:picLocks noChangeAspect="1" noChangeArrowheads="1"/>
          </p:cNvPicPr>
          <p:nvPr/>
        </p:nvPicPr>
        <p:blipFill>
          <a:blip r:embed="rId6" cstate="print"/>
          <a:srcRect/>
          <a:stretch>
            <a:fillRect/>
          </a:stretch>
        </p:blipFill>
        <p:spPr bwMode="auto">
          <a:xfrm>
            <a:off x="1538537" y="3810000"/>
            <a:ext cx="2659380" cy="1188720"/>
          </a:xfrm>
          <a:prstGeom prst="rect">
            <a:avLst/>
          </a:prstGeom>
          <a:noFill/>
          <a:ln w="9525">
            <a:noFill/>
            <a:miter lim="800000"/>
            <a:headEnd/>
            <a:tailEnd/>
          </a:ln>
        </p:spPr>
      </p:pic>
      <p:pic>
        <p:nvPicPr>
          <p:cNvPr id="48" name="Picture 11"/>
          <p:cNvPicPr>
            <a:picLocks noChangeAspect="1" noChangeArrowheads="1"/>
          </p:cNvPicPr>
          <p:nvPr/>
        </p:nvPicPr>
        <p:blipFill>
          <a:blip r:embed="rId7" cstate="print"/>
          <a:srcRect/>
          <a:stretch>
            <a:fillRect/>
          </a:stretch>
        </p:blipFill>
        <p:spPr bwMode="auto">
          <a:xfrm>
            <a:off x="1535489" y="5059680"/>
            <a:ext cx="2659380" cy="1188720"/>
          </a:xfrm>
          <a:prstGeom prst="rect">
            <a:avLst/>
          </a:prstGeom>
          <a:noFill/>
          <a:ln w="9525">
            <a:noFill/>
            <a:miter lim="800000"/>
            <a:headEnd/>
            <a:tailEnd/>
          </a:ln>
        </p:spPr>
      </p:pic>
      <p:pic>
        <p:nvPicPr>
          <p:cNvPr id="51" name="Picture 50" descr="image_02.jpg"/>
          <p:cNvPicPr>
            <a:picLocks noChangeAspect="1"/>
          </p:cNvPicPr>
          <p:nvPr/>
        </p:nvPicPr>
        <p:blipFill>
          <a:blip r:embed="rId8" cstate="print"/>
          <a:stretch>
            <a:fillRect/>
          </a:stretch>
        </p:blipFill>
        <p:spPr>
          <a:xfrm>
            <a:off x="730104" y="3810001"/>
            <a:ext cx="687044" cy="1066800"/>
          </a:xfrm>
          <a:prstGeom prst="rect">
            <a:avLst/>
          </a:prstGeom>
        </p:spPr>
      </p:pic>
      <p:pic>
        <p:nvPicPr>
          <p:cNvPr id="52" name="Picture 51" descr="image_07.jpg"/>
          <p:cNvPicPr>
            <a:picLocks noChangeAspect="1"/>
          </p:cNvPicPr>
          <p:nvPr/>
        </p:nvPicPr>
        <p:blipFill>
          <a:blip r:embed="rId9" cstate="print"/>
          <a:stretch>
            <a:fillRect/>
          </a:stretch>
        </p:blipFill>
        <p:spPr>
          <a:xfrm>
            <a:off x="837294" y="5029200"/>
            <a:ext cx="458105" cy="1256366"/>
          </a:xfrm>
          <a:prstGeom prst="rect">
            <a:avLst/>
          </a:prstGeom>
        </p:spPr>
      </p:pic>
      <p:sp>
        <p:nvSpPr>
          <p:cNvPr id="56" name="TextBox 55"/>
          <p:cNvSpPr txBox="1"/>
          <p:nvPr/>
        </p:nvSpPr>
        <p:spPr>
          <a:xfrm>
            <a:off x="1600200" y="5817513"/>
            <a:ext cx="838200" cy="430887"/>
          </a:xfrm>
          <a:prstGeom prst="rect">
            <a:avLst/>
          </a:prstGeom>
          <a:noFill/>
          <a:ln w="25400">
            <a:noFill/>
            <a:miter lim="800000"/>
          </a:ln>
        </p:spPr>
        <p:txBody>
          <a:bodyPr wrap="square" rtlCol="0">
            <a:spAutoFit/>
          </a:bodyPr>
          <a:lstStyle/>
          <a:p>
            <a:r>
              <a:rPr lang="en-US" sz="1100" b="1" dirty="0" smtClean="0">
                <a:solidFill>
                  <a:srgbClr val="FF00FF"/>
                </a:solidFill>
                <a:latin typeface="Arial" pitchFamily="34" charset="0"/>
                <a:cs typeface="Arial" pitchFamily="34" charset="0"/>
              </a:rPr>
              <a:t>Volleyball smashing</a:t>
            </a:r>
            <a:endParaRPr lang="en-US" sz="1100" b="1" dirty="0">
              <a:solidFill>
                <a:srgbClr val="FF00FF"/>
              </a:solidFill>
              <a:latin typeface="Arial" pitchFamily="34" charset="0"/>
              <a:cs typeface="Arial" pitchFamily="34" charset="0"/>
            </a:endParaRPr>
          </a:p>
        </p:txBody>
      </p:sp>
      <p:sp>
        <p:nvSpPr>
          <p:cNvPr id="57" name="TextBox 56"/>
          <p:cNvSpPr txBox="1"/>
          <p:nvPr/>
        </p:nvSpPr>
        <p:spPr>
          <a:xfrm>
            <a:off x="2514600" y="5817513"/>
            <a:ext cx="762000" cy="430887"/>
          </a:xfrm>
          <a:prstGeom prst="rect">
            <a:avLst/>
          </a:prstGeom>
          <a:noFill/>
          <a:ln w="25400">
            <a:noFill/>
            <a:miter lim="800000"/>
          </a:ln>
        </p:spPr>
        <p:txBody>
          <a:bodyPr wrap="square" rtlCol="0">
            <a:spAutoFit/>
          </a:bodyPr>
          <a:lstStyle/>
          <a:p>
            <a:pPr algn="ctr"/>
            <a:r>
              <a:rPr lang="en-US" sz="1100" b="1" dirty="0" smtClean="0">
                <a:solidFill>
                  <a:srgbClr val="FF00FF"/>
                </a:solidFill>
                <a:latin typeface="Arial" pitchFamily="34" charset="0"/>
                <a:cs typeface="Arial" pitchFamily="34" charset="0"/>
              </a:rPr>
              <a:t>Cricket bowling</a:t>
            </a:r>
            <a:endParaRPr lang="en-US" sz="1100" b="1" dirty="0">
              <a:solidFill>
                <a:srgbClr val="FF00FF"/>
              </a:solidFill>
              <a:latin typeface="Arial" pitchFamily="34" charset="0"/>
              <a:cs typeface="Arial" pitchFamily="34" charset="0"/>
            </a:endParaRPr>
          </a:p>
        </p:txBody>
      </p:sp>
      <p:sp>
        <p:nvSpPr>
          <p:cNvPr id="58" name="TextBox 57"/>
          <p:cNvSpPr txBox="1"/>
          <p:nvPr/>
        </p:nvSpPr>
        <p:spPr>
          <a:xfrm>
            <a:off x="3352800" y="5817513"/>
            <a:ext cx="838200" cy="430887"/>
          </a:xfrm>
          <a:prstGeom prst="rect">
            <a:avLst/>
          </a:prstGeom>
          <a:noFill/>
          <a:ln w="25400">
            <a:noFill/>
            <a:miter lim="800000"/>
          </a:ln>
        </p:spPr>
        <p:txBody>
          <a:bodyPr wrap="square" rtlCol="0">
            <a:spAutoFit/>
          </a:bodyPr>
          <a:lstStyle/>
          <a:p>
            <a:pPr algn="ctr"/>
            <a:r>
              <a:rPr lang="en-US" sz="1100" b="1" dirty="0" smtClean="0">
                <a:solidFill>
                  <a:srgbClr val="FF00FF"/>
                </a:solidFill>
                <a:latin typeface="Arial" pitchFamily="34" charset="0"/>
                <a:cs typeface="Arial" pitchFamily="34" charset="0"/>
              </a:rPr>
              <a:t>Tennis forehand</a:t>
            </a:r>
            <a:endParaRPr lang="en-US" sz="1100" b="1" dirty="0">
              <a:solidFill>
                <a:srgbClr val="FF00FF"/>
              </a:solidFill>
              <a:latin typeface="Arial" pitchFamily="34" charset="0"/>
              <a:cs typeface="Arial" pitchFamily="34" charset="0"/>
            </a:endParaRPr>
          </a:p>
        </p:txBody>
      </p:sp>
      <p:sp>
        <p:nvSpPr>
          <p:cNvPr id="40" name="TextBox 39"/>
          <p:cNvSpPr txBox="1"/>
          <p:nvPr/>
        </p:nvSpPr>
        <p:spPr>
          <a:xfrm>
            <a:off x="381000" y="1295400"/>
            <a:ext cx="4343400" cy="400110"/>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Human pose as layout of body parts.</a:t>
            </a:r>
            <a:endParaRPr lang="en-US" sz="2000" dirty="0">
              <a:latin typeface="Arial" pitchFamily="34" charset="0"/>
              <a:cs typeface="Arial" pitchFamily="34" charset="0"/>
            </a:endParaRPr>
          </a:p>
        </p:txBody>
      </p:sp>
      <p:sp>
        <p:nvSpPr>
          <p:cNvPr id="42" name="TextBox 41"/>
          <p:cNvSpPr txBox="1"/>
          <p:nvPr/>
        </p:nvSpPr>
        <p:spPr>
          <a:xfrm>
            <a:off x="381000" y="1962090"/>
            <a:ext cx="3886200" cy="400110"/>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Atomic poses – pose dictionary.</a:t>
            </a:r>
            <a:endParaRPr lang="en-US" sz="2000" dirty="0">
              <a:latin typeface="Arial" pitchFamily="34" charset="0"/>
              <a:cs typeface="Arial" pitchFamily="34" charset="0"/>
            </a:endParaRPr>
          </a:p>
        </p:txBody>
      </p:sp>
      <p:cxnSp>
        <p:nvCxnSpPr>
          <p:cNvPr id="46" name="Straight Arrow Connector 45"/>
          <p:cNvCxnSpPr/>
          <p:nvPr/>
        </p:nvCxnSpPr>
        <p:spPr>
          <a:xfrm rot="5400000">
            <a:off x="1181100" y="1866900"/>
            <a:ext cx="228600" cy="1588"/>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6940296" y="2340864"/>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cxnSp>
        <p:nvCxnSpPr>
          <p:cNvPr id="55" name="Straight Connector 54"/>
          <p:cNvCxnSpPr/>
          <p:nvPr/>
        </p:nvCxnSpPr>
        <p:spPr>
          <a:xfrm rot="5400000" flipH="1" flipV="1">
            <a:off x="6271833" y="2909975"/>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62"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63" idx="5"/>
            <a:endCxn id="62"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Oval 61"/>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63" name="Oval 62"/>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64"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754695" name="Equation" r:id="rId10" imgW="330057" imgH="165028" progId="Equation.DSMT4">
                  <p:embed/>
                </p:oleObj>
              </mc:Choice>
              <mc:Fallback>
                <p:oleObj name="Equation" r:id="rId10" imgW="330057" imgH="165028"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5" name="Group 156"/>
          <p:cNvGrpSpPr/>
          <p:nvPr/>
        </p:nvGrpSpPr>
        <p:grpSpPr>
          <a:xfrm>
            <a:off x="6245352" y="3670903"/>
            <a:ext cx="416966" cy="347472"/>
            <a:chOff x="5410200" y="3790950"/>
            <a:chExt cx="457200" cy="381000"/>
          </a:xfrm>
        </p:grpSpPr>
        <p:sp>
          <p:nvSpPr>
            <p:cNvPr id="66" name="Oval 65"/>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67" name="TextBox 66"/>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pSp>
        <p:nvGrpSpPr>
          <p:cNvPr id="68" name="Group 157"/>
          <p:cNvGrpSpPr/>
          <p:nvPr/>
        </p:nvGrpSpPr>
        <p:grpSpPr>
          <a:xfrm>
            <a:off x="6865061" y="3670903"/>
            <a:ext cx="416966" cy="347472"/>
            <a:chOff x="6172200" y="3733800"/>
            <a:chExt cx="457200" cy="381000"/>
          </a:xfrm>
        </p:grpSpPr>
        <p:sp>
          <p:nvSpPr>
            <p:cNvPr id="69" name="TextBox 68"/>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70" name="Oval 69"/>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71" name="Group 158"/>
          <p:cNvGrpSpPr/>
          <p:nvPr/>
        </p:nvGrpSpPr>
        <p:grpSpPr>
          <a:xfrm>
            <a:off x="7856885" y="3670903"/>
            <a:ext cx="416966" cy="347474"/>
            <a:chOff x="7467600" y="3809998"/>
            <a:chExt cx="457200" cy="381002"/>
          </a:xfrm>
        </p:grpSpPr>
        <p:sp>
          <p:nvSpPr>
            <p:cNvPr id="72" name="TextBox 71"/>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73" name="Oval 72"/>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74" name="TextBox 73"/>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sp>
        <p:nvSpPr>
          <p:cNvPr id="75" name="TextBox 74"/>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pic>
        <p:nvPicPr>
          <p:cNvPr id="76" name="Picture 75" descr="model_image - Copy.bmp"/>
          <p:cNvPicPr>
            <a:picLocks/>
          </p:cNvPicPr>
          <p:nvPr/>
        </p:nvPicPr>
        <p:blipFill>
          <a:blip r:embed="rId12"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sp>
        <p:nvSpPr>
          <p:cNvPr id="78" name="Rectangle 77"/>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41" name="TextBox 40"/>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trips(downLeft)">
                                      <p:cBhvr>
                                        <p:cTn id="7" dur="500"/>
                                        <p:tgtEl>
                                          <p:spTgt spid="48"/>
                                        </p:tgtEl>
                                      </p:cBhvr>
                                    </p:animEffect>
                                  </p:childTnLst>
                                </p:cTn>
                              </p:par>
                              <p:par>
                                <p:cTn id="8" presetID="18" presetClass="entr" presetSubtype="12"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strips(downLeft)">
                                      <p:cBhvr>
                                        <p:cTn id="10" dur="500"/>
                                        <p:tgtEl>
                                          <p:spTgt spid="52"/>
                                        </p:tgtEl>
                                      </p:cBhvr>
                                    </p:animEffect>
                                  </p:childTnLst>
                                </p:cTn>
                              </p:par>
                              <p:par>
                                <p:cTn id="11" presetID="18" presetClass="entr" presetSubtype="12"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strips(downLeft)">
                                      <p:cBhvr>
                                        <p:cTn id="13" dur="500"/>
                                        <p:tgtEl>
                                          <p:spTgt spid="51"/>
                                        </p:tgtEl>
                                      </p:cBhvr>
                                    </p:animEffect>
                                  </p:childTnLst>
                                </p:cTn>
                              </p:par>
                              <p:par>
                                <p:cTn id="14" presetID="18" presetClass="entr" presetSubtype="12"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500"/>
                                        <p:tgtEl>
                                          <p:spTgt spid="47"/>
                                        </p:tgtEl>
                                      </p:cBhvr>
                                    </p:animEffect>
                                  </p:childTnLst>
                                </p:cTn>
                              </p:par>
                              <p:par>
                                <p:cTn id="17" presetID="18" presetClass="entr" presetSubtype="12"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500"/>
                                        <p:tgtEl>
                                          <p:spTgt spid="44"/>
                                        </p:tgtEl>
                                      </p:cBhvr>
                                    </p:animEffect>
                                  </p:childTnLst>
                                </p:cTn>
                              </p:par>
                              <p:par>
                                <p:cTn id="20" presetID="18" presetClass="entr" presetSubtype="12"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strips(downLeft)">
                                      <p:cBhvr>
                                        <p:cTn id="22" dur="500"/>
                                        <p:tgtEl>
                                          <p:spTgt spid="45"/>
                                        </p:tgtEl>
                                      </p:cBhvr>
                                    </p:animEffect>
                                  </p:childTnLst>
                                </p:cTn>
                              </p:par>
                              <p:par>
                                <p:cTn id="23" presetID="18" presetClass="entr" presetSubtype="12"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strips(downLeft)">
                                      <p:cBhvr>
                                        <p:cTn id="25" dur="500"/>
                                        <p:tgtEl>
                                          <p:spTgt spid="46"/>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strips(down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strips(downLeft)">
                                      <p:cBhvr>
                                        <p:cTn id="33" dur="500"/>
                                        <p:tgtEl>
                                          <p:spTgt spid="56"/>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strips(downLeft)">
                                      <p:cBhvr>
                                        <p:cTn id="36" dur="500"/>
                                        <p:tgtEl>
                                          <p:spTgt spid="5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strips(downLeft)">
                                      <p:cBhvr>
                                        <p:cTn id="3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901184" y="289560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5568696" y="289560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24</a:t>
            </a:fld>
            <a:endParaRPr lang="en-US" dirty="0">
              <a:solidFill>
                <a:prstClr val="black">
                  <a:tint val="75000"/>
                </a:prstClr>
              </a:solidFill>
            </a:endParaRPr>
          </a:p>
        </p:txBody>
      </p:sp>
      <p:pic>
        <p:nvPicPr>
          <p:cNvPr id="73" name="Picture 72" descr="croquet_mallet.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386840" y="2133600"/>
            <a:ext cx="670560" cy="670560"/>
          </a:xfrm>
          <a:prstGeom prst="rect">
            <a:avLst/>
          </a:prstGeom>
        </p:spPr>
      </p:pic>
      <p:pic>
        <p:nvPicPr>
          <p:cNvPr id="74" name="Picture 73" descr="Volleyball.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290796" y="2270759"/>
            <a:ext cx="452404" cy="457200"/>
          </a:xfrm>
          <a:prstGeom prst="rect">
            <a:avLst/>
          </a:prstGeom>
        </p:spPr>
      </p:pic>
      <p:graphicFrame>
        <p:nvGraphicFramePr>
          <p:cNvPr id="80" name="Object 3"/>
          <p:cNvGraphicFramePr>
            <a:graphicFrameLocks noChangeAspect="1"/>
          </p:cNvGraphicFramePr>
          <p:nvPr/>
        </p:nvGraphicFramePr>
        <p:xfrm>
          <a:off x="3048000" y="2499359"/>
          <a:ext cx="381000" cy="171450"/>
        </p:xfrm>
        <a:graphic>
          <a:graphicData uri="http://schemas.openxmlformats.org/presentationml/2006/ole">
            <mc:AlternateContent xmlns:mc="http://schemas.openxmlformats.org/markup-compatibility/2006">
              <mc:Choice xmlns:v="urn:schemas-microsoft-com:vml" Requires="v">
                <p:oleObj spid="_x0000_s861200" name="Equation" r:id="rId6" imgW="330057" imgH="165028" progId="Equation.DSMT4">
                  <p:embed/>
                </p:oleObj>
              </mc:Choice>
              <mc:Fallback>
                <p:oleObj name="Equation" r:id="rId6" imgW="330057" imgH="165028" progId="Equation.DSMT4">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499359"/>
                        <a:ext cx="381000"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1" name="Picture 80" descr="tennis-racket.jpg"/>
          <p:cNvPicPr>
            <a:picLocks noChangeAspect="1"/>
          </p:cNvPicPr>
          <p:nvPr/>
        </p:nvPicPr>
        <p:blipFill>
          <a:blip r:embed="rId8" cstate="print">
            <a:clrChange>
              <a:clrFrom>
                <a:srgbClr val="FFFFFF"/>
              </a:clrFrom>
              <a:clrTo>
                <a:srgbClr val="FFFFFF">
                  <a:alpha val="0"/>
                </a:srgbClr>
              </a:clrTo>
            </a:clrChange>
          </a:blip>
          <a:stretch>
            <a:fillRect/>
          </a:stretch>
        </p:blipFill>
        <p:spPr>
          <a:xfrm>
            <a:off x="762001" y="2194559"/>
            <a:ext cx="534657" cy="537865"/>
          </a:xfrm>
          <a:prstGeom prst="rect">
            <a:avLst/>
          </a:prstGeom>
        </p:spPr>
      </p:pic>
      <p:sp>
        <p:nvSpPr>
          <p:cNvPr id="87" name="TextBox 86"/>
          <p:cNvSpPr txBox="1"/>
          <p:nvPr/>
        </p:nvSpPr>
        <p:spPr>
          <a:xfrm>
            <a:off x="533401" y="1600200"/>
            <a:ext cx="1905000" cy="400110"/>
          </a:xfrm>
          <a:prstGeom prst="rect">
            <a:avLst/>
          </a:prstGeom>
          <a:noFill/>
        </p:spPr>
        <p:txBody>
          <a:bodyPr wrap="square" rtlCol="0">
            <a:spAutoFit/>
          </a:bodyPr>
          <a:lstStyle/>
          <a:p>
            <a:r>
              <a:rPr lang="en-US" sz="2000" dirty="0" smtClean="0">
                <a:latin typeface="Arial" pitchFamily="34" charset="0"/>
                <a:cs typeface="Arial" pitchFamily="34" charset="0"/>
              </a:rPr>
              <a:t>List of objects:</a:t>
            </a:r>
            <a:endParaRPr lang="en-US" sz="2000" dirty="0">
              <a:latin typeface="Arial" pitchFamily="34" charset="0"/>
              <a:cs typeface="Arial" pitchFamily="34" charset="0"/>
            </a:endParaRPr>
          </a:p>
        </p:txBody>
      </p:sp>
      <p:pic>
        <p:nvPicPr>
          <p:cNvPr id="88" name="Picture 87" descr="image08.bmp"/>
          <p:cNvPicPr>
            <a:picLocks noChangeAspect="1"/>
          </p:cNvPicPr>
          <p:nvPr/>
        </p:nvPicPr>
        <p:blipFill>
          <a:blip r:embed="rId9" cstate="print"/>
          <a:stretch>
            <a:fillRect/>
          </a:stretch>
        </p:blipFill>
        <p:spPr>
          <a:xfrm>
            <a:off x="1674920" y="3810000"/>
            <a:ext cx="1220679" cy="1828800"/>
          </a:xfrm>
          <a:prstGeom prst="rect">
            <a:avLst/>
          </a:prstGeom>
        </p:spPr>
      </p:pic>
      <p:pic>
        <p:nvPicPr>
          <p:cNvPr id="89" name="Picture 88" descr="image28.bmp"/>
          <p:cNvPicPr>
            <a:picLocks noChangeAspect="1"/>
          </p:cNvPicPr>
          <p:nvPr/>
        </p:nvPicPr>
        <p:blipFill>
          <a:blip r:embed="rId10" cstate="print"/>
          <a:stretch>
            <a:fillRect/>
          </a:stretch>
        </p:blipFill>
        <p:spPr>
          <a:xfrm>
            <a:off x="2973948" y="3810000"/>
            <a:ext cx="1140851" cy="1828800"/>
          </a:xfrm>
          <a:prstGeom prst="rect">
            <a:avLst/>
          </a:prstGeom>
        </p:spPr>
      </p:pic>
      <p:pic>
        <p:nvPicPr>
          <p:cNvPr id="90" name="Picture 89" descr="mens-running.jpg"/>
          <p:cNvPicPr>
            <a:picLocks noChangeAspect="1"/>
          </p:cNvPicPr>
          <p:nvPr/>
        </p:nvPicPr>
        <p:blipFill>
          <a:blip r:embed="rId11" cstate="print"/>
          <a:srcRect l="33333" r="23077"/>
          <a:stretch>
            <a:fillRect/>
          </a:stretch>
        </p:blipFill>
        <p:spPr>
          <a:xfrm>
            <a:off x="381000" y="3810000"/>
            <a:ext cx="1195754" cy="1828800"/>
          </a:xfrm>
          <a:prstGeom prst="rect">
            <a:avLst/>
          </a:prstGeom>
        </p:spPr>
      </p:pic>
      <p:sp>
        <p:nvSpPr>
          <p:cNvPr id="91" name="TextBox 90"/>
          <p:cNvSpPr txBox="1"/>
          <p:nvPr/>
        </p:nvSpPr>
        <p:spPr>
          <a:xfrm>
            <a:off x="304800" y="3048000"/>
            <a:ext cx="2819400" cy="707886"/>
          </a:xfrm>
          <a:prstGeom prst="rect">
            <a:avLst/>
          </a:prstGeom>
          <a:noFill/>
        </p:spPr>
        <p:txBody>
          <a:bodyPr wrap="square" rtlCol="0">
            <a:spAutoFit/>
          </a:bodyPr>
          <a:lstStyle/>
          <a:p>
            <a:r>
              <a:rPr lang="en-US" sz="2000" dirty="0" smtClean="0">
                <a:latin typeface="Arial" pitchFamily="34" charset="0"/>
                <a:cs typeface="Arial" pitchFamily="34" charset="0"/>
              </a:rPr>
              <a:t>Human interact with any number of objects:</a:t>
            </a:r>
            <a:endParaRPr lang="en-US" sz="2000" dirty="0">
              <a:latin typeface="Arial" pitchFamily="34" charset="0"/>
              <a:cs typeface="Arial" pitchFamily="34" charset="0"/>
            </a:endParaRPr>
          </a:p>
        </p:txBody>
      </p:sp>
      <p:sp>
        <p:nvSpPr>
          <p:cNvPr id="92" name="Rectangle 91"/>
          <p:cNvSpPr/>
          <p:nvPr/>
        </p:nvSpPr>
        <p:spPr>
          <a:xfrm>
            <a:off x="2114678" y="4038600"/>
            <a:ext cx="171322"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Rectangle 92"/>
          <p:cNvSpPr/>
          <p:nvPr/>
        </p:nvSpPr>
        <p:spPr>
          <a:xfrm>
            <a:off x="3048000" y="3962400"/>
            <a:ext cx="457200" cy="3048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Rectangle 94"/>
          <p:cNvSpPr/>
          <p:nvPr/>
        </p:nvSpPr>
        <p:spPr>
          <a:xfrm>
            <a:off x="3200400" y="4224528"/>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6" name="Straight Connector 55"/>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58" name="TextBox 57"/>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59" name="Straight Connector 58"/>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67"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8"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8" idx="5"/>
            <a:endCxn id="67"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16"/>
          <p:cNvCxnSpPr>
            <a:endCxn id="68"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7"/>
          <p:cNvCxnSpPr>
            <a:endCxn id="78"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68" name="Oval 67"/>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69"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861201" name="Equation" r:id="rId12" imgW="330057" imgH="165028" progId="Equation.DSMT4">
                  <p:embed/>
                </p:oleObj>
              </mc:Choice>
              <mc:Fallback>
                <p:oleObj name="Equation" r:id="rId12" imgW="330057" imgH="165028" progId="Equation.DSMT4">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2" name="Group 156"/>
          <p:cNvGrpSpPr/>
          <p:nvPr/>
        </p:nvGrpSpPr>
        <p:grpSpPr>
          <a:xfrm>
            <a:off x="6245352" y="3670903"/>
            <a:ext cx="416966" cy="347472"/>
            <a:chOff x="5410200" y="3790950"/>
            <a:chExt cx="457200" cy="381000"/>
          </a:xfrm>
        </p:grpSpPr>
        <p:sp>
          <p:nvSpPr>
            <p:cNvPr id="75" name="Oval 74"/>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76" name="TextBox 75"/>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78" name="Oval 77"/>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79" name="Group 157"/>
          <p:cNvGrpSpPr/>
          <p:nvPr/>
        </p:nvGrpSpPr>
        <p:grpSpPr>
          <a:xfrm>
            <a:off x="6865061" y="3670903"/>
            <a:ext cx="416966" cy="347472"/>
            <a:chOff x="6172200" y="3733800"/>
            <a:chExt cx="457200" cy="381000"/>
          </a:xfrm>
        </p:grpSpPr>
        <p:sp>
          <p:nvSpPr>
            <p:cNvPr id="82" name="TextBox 81"/>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3" name="Oval 82"/>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94" name="Group 158"/>
          <p:cNvGrpSpPr/>
          <p:nvPr/>
        </p:nvGrpSpPr>
        <p:grpSpPr>
          <a:xfrm>
            <a:off x="7856885" y="3670903"/>
            <a:ext cx="416966" cy="347474"/>
            <a:chOff x="7467600" y="3809998"/>
            <a:chExt cx="457200" cy="381002"/>
          </a:xfrm>
        </p:grpSpPr>
        <p:sp>
          <p:nvSpPr>
            <p:cNvPr id="98" name="TextBox 97"/>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00" name="Oval 99"/>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01" name="Oval 100"/>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03" name="TextBox 102"/>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04" name="TextBox 103"/>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05"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861202" name="Equation" r:id="rId13" imgW="330057" imgH="165028" progId="Equation.DSMT4">
                  <p:embed/>
                </p:oleObj>
              </mc:Choice>
              <mc:Fallback>
                <p:oleObj name="Equation" r:id="rId13" imgW="330057" imgH="165028" progId="Equation.DSMT4">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 name="TextBox 106"/>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09" name="Straight Connector 108"/>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3" name="Straight Connector 112"/>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5" name="Picture 114" descr="model_image - Copy.bmp"/>
          <p:cNvPicPr>
            <a:picLocks/>
          </p:cNvPicPr>
          <p:nvPr/>
        </p:nvPicPr>
        <p:blipFill>
          <a:blip r:embed="rId14"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sp>
        <p:nvSpPr>
          <p:cNvPr id="123" name="Rectangle 122"/>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70" name="TextBox 6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trips(downLeft)">
                                      <p:cBhvr>
                                        <p:cTn id="7" dur="500"/>
                                        <p:tgtEl>
                                          <p:spTgt spid="88"/>
                                        </p:tgtEl>
                                      </p:cBhvr>
                                    </p:animEffect>
                                  </p:childTnLst>
                                </p:cTn>
                              </p:par>
                              <p:par>
                                <p:cTn id="8" presetID="18" presetClass="entr" presetSubtype="12"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strips(downLeft)">
                                      <p:cBhvr>
                                        <p:cTn id="10" dur="500"/>
                                        <p:tgtEl>
                                          <p:spTgt spid="89"/>
                                        </p:tgtEl>
                                      </p:cBhvr>
                                    </p:animEffect>
                                  </p:childTnLst>
                                </p:cTn>
                              </p:par>
                              <p:par>
                                <p:cTn id="11" presetID="18" presetClass="entr" presetSubtype="12"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strips(downLeft)">
                                      <p:cBhvr>
                                        <p:cTn id="13" dur="500"/>
                                        <p:tgtEl>
                                          <p:spTgt spid="9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strips(downLeft)">
                                      <p:cBhvr>
                                        <p:cTn id="16" dur="500"/>
                                        <p:tgtEl>
                                          <p:spTgt spid="91"/>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strips(downLeft)">
                                      <p:cBhvr>
                                        <p:cTn id="19" dur="500"/>
                                        <p:tgtEl>
                                          <p:spTgt spid="92"/>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strips(downLeft)">
                                      <p:cBhvr>
                                        <p:cTn id="22" dur="500"/>
                                        <p:tgtEl>
                                          <p:spTgt spid="93"/>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strips(downLeft)">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P spid="93" grpId="0" animBg="1"/>
      <p:bldP spid="9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25</a:t>
            </a:fld>
            <a:endParaRPr lang="en-US" dirty="0">
              <a:solidFill>
                <a:prstClr val="black">
                  <a:tint val="75000"/>
                </a:prstClr>
              </a:solidFill>
            </a:endParaRPr>
          </a:p>
        </p:txBody>
      </p:sp>
      <p:cxnSp>
        <p:nvCxnSpPr>
          <p:cNvPr id="65" name="Straight Connector 64"/>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67" name="TextBox 66"/>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68" name="Straight Connector 67"/>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76"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88"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80" idx="5"/>
            <a:endCxn id="76"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a:endCxn id="80"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a:endCxn id="88"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80" name="Oval 79"/>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81"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2540" name="Equation" r:id="rId4" imgW="330057" imgH="165028" progId="Equation.DSMT4">
                  <p:embed/>
                </p:oleObj>
              </mc:Choice>
              <mc:Fallback>
                <p:oleObj name="Equation" r:id="rId4" imgW="330057" imgH="165028" progId="Equation.DSMT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2" name="Group 156"/>
          <p:cNvGrpSpPr/>
          <p:nvPr/>
        </p:nvGrpSpPr>
        <p:grpSpPr>
          <a:xfrm>
            <a:off x="6245352" y="3670903"/>
            <a:ext cx="416966" cy="347472"/>
            <a:chOff x="5410200" y="3790950"/>
            <a:chExt cx="457200" cy="381000"/>
          </a:xfrm>
        </p:grpSpPr>
        <p:sp>
          <p:nvSpPr>
            <p:cNvPr id="83" name="Oval 82"/>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7" name="TextBox 86"/>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88" name="Oval 87"/>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89" name="Group 157"/>
          <p:cNvGrpSpPr/>
          <p:nvPr/>
        </p:nvGrpSpPr>
        <p:grpSpPr>
          <a:xfrm>
            <a:off x="6865061" y="3670903"/>
            <a:ext cx="416966" cy="347472"/>
            <a:chOff x="6172200" y="3733800"/>
            <a:chExt cx="457200" cy="381000"/>
          </a:xfrm>
        </p:grpSpPr>
        <p:sp>
          <p:nvSpPr>
            <p:cNvPr id="90" name="TextBox 89"/>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1" name="Oval 90"/>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92" name="Group 158"/>
          <p:cNvGrpSpPr/>
          <p:nvPr/>
        </p:nvGrpSpPr>
        <p:grpSpPr>
          <a:xfrm>
            <a:off x="7856885" y="3670903"/>
            <a:ext cx="416966" cy="347474"/>
            <a:chOff x="7467600" y="3809998"/>
            <a:chExt cx="457200" cy="381002"/>
          </a:xfrm>
        </p:grpSpPr>
        <p:sp>
          <p:nvSpPr>
            <p:cNvPr id="93" name="TextBox 92"/>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95" name="Oval 94"/>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97" name="Oval 96"/>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98" name="TextBox 97"/>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99" name="TextBox 98"/>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00"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2541" name="Equation" r:id="rId6" imgW="330057" imgH="165028" progId="Equation.DSMT4">
                  <p:embed/>
                </p:oleObj>
              </mc:Choice>
              <mc:Fallback>
                <p:oleObj name="Equation" r:id="rId6" imgW="330057" imgH="165028"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 name="TextBox 100"/>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02" name="Straight Connector 101"/>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07" name="Straight Connector 106"/>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0" name="Picture 109" descr="model_image - Copy.bmp"/>
          <p:cNvPicPr>
            <a:picLocks/>
          </p:cNvPicPr>
          <p:nvPr/>
        </p:nvPicPr>
        <p:blipFill>
          <a:blip r:embed="rId7"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11" name="Straight Connector 110"/>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 name="Group 118"/>
          <p:cNvGrpSpPr/>
          <p:nvPr/>
        </p:nvGrpSpPr>
        <p:grpSpPr>
          <a:xfrm>
            <a:off x="4343400" y="4416552"/>
            <a:ext cx="5117919" cy="1291957"/>
            <a:chOff x="4267200" y="2438403"/>
            <a:chExt cx="5117919" cy="1291957"/>
          </a:xfrm>
        </p:grpSpPr>
        <p:pic>
          <p:nvPicPr>
            <p:cNvPr id="120" name="Picture 119" descr="model_image_1 - Copy.bmp"/>
            <p:cNvPicPr>
              <a:picLocks/>
            </p:cNvPicPr>
            <p:nvPr/>
          </p:nvPicPr>
          <p:blipFill>
            <a:blip r:embed="rId8"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21" name="Picture 120" descr="model_image_2 - Copy.bmp"/>
            <p:cNvPicPr>
              <a:picLocks/>
            </p:cNvPicPr>
            <p:nvPr/>
          </p:nvPicPr>
          <p:blipFill>
            <a:blip r:embed="rId9"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22" name="Straight Connector 121"/>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Arc 130"/>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TextBox 133"/>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55" name="TextBox 54"/>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11111E-6 0.06088 L -1.11111E-6 -3.7037E-7 " pathEditMode="relative" rAng="0" ptsTypes="AA">
                                      <p:cBhvr>
                                        <p:cTn id="6" dur="1000" fill="hold"/>
                                        <p:tgtEl>
                                          <p:spTgt spid="119"/>
                                        </p:tgtEl>
                                        <p:attrNameLst>
                                          <p:attrName>ppt_x</p:attrName>
                                          <p:attrName>ppt_y</p:attrName>
                                        </p:attrNameLst>
                                      </p:cBhvr>
                                      <p:rCtr x="0" y="-31"/>
                                    </p:animMotion>
                                  </p:childTnLst>
                                </p:cTn>
                              </p:par>
                              <p:par>
                                <p:cTn id="7" presetID="18" presetClass="entr" presetSubtype="12"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animEffect transition="in" filter="strips(downLeft)">
                                      <p:cBhvr>
                                        <p:cTn id="9" dur="500"/>
                                        <p:tgtEl>
                                          <p:spTgt spid="112"/>
                                        </p:tgtEl>
                                      </p:cBhvr>
                                    </p:animEffect>
                                  </p:childTnLst>
                                </p:cTn>
                              </p:par>
                              <p:par>
                                <p:cTn id="10" presetID="18" presetClass="entr" presetSubtype="12" fill="hold" nodeType="with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strips(downLeft)">
                                      <p:cBhvr>
                                        <p:cTn id="12" dur="500"/>
                                        <p:tgtEl>
                                          <p:spTgt spid="114"/>
                                        </p:tgtEl>
                                      </p:cBhvr>
                                    </p:animEffect>
                                  </p:childTnLst>
                                </p:cTn>
                              </p:par>
                              <p:par>
                                <p:cTn id="13" presetID="18" presetClass="entr" presetSubtype="12"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strips(downLeft)">
                                      <p:cBhvr>
                                        <p:cTn id="15" dur="500"/>
                                        <p:tgtEl>
                                          <p:spTgt spid="111"/>
                                        </p:tgtEl>
                                      </p:cBhvr>
                                    </p:animEffect>
                                  </p:childTnLst>
                                </p:cTn>
                              </p:par>
                            </p:childTnLst>
                          </p:cTn>
                        </p:par>
                        <p:par>
                          <p:cTn id="16" fill="hold">
                            <p:stCondLst>
                              <p:cond delay="1000"/>
                            </p:stCondLst>
                            <p:childTnLst>
                              <p:par>
                                <p:cTn id="17" presetID="18" presetClass="entr" presetSubtype="12"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strips(downLeft)">
                                      <p:cBhvr>
                                        <p:cTn id="19" dur="500"/>
                                        <p:tgtEl>
                                          <p:spTgt spid="126"/>
                                        </p:tgtEl>
                                      </p:cBhvr>
                                    </p:animEffect>
                                  </p:childTnLst>
                                </p:cTn>
                              </p:par>
                              <p:par>
                                <p:cTn id="20" presetID="18" presetClass="entr" presetSubtype="12" fill="hold"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strips(downLeft)">
                                      <p:cBhvr>
                                        <p:cTn id="22" dur="500"/>
                                        <p:tgtEl>
                                          <p:spTgt spid="125"/>
                                        </p:tgtEl>
                                      </p:cBhvr>
                                    </p:animEffect>
                                  </p:childTnLst>
                                </p:cTn>
                              </p:par>
                              <p:par>
                                <p:cTn id="23" presetID="18" presetClass="entr" presetSubtype="12"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strips(downLeft)">
                                      <p:cBhvr>
                                        <p:cTn id="25" dur="500"/>
                                        <p:tgtEl>
                                          <p:spTgt spid="122"/>
                                        </p:tgtEl>
                                      </p:cBhvr>
                                    </p:animEffect>
                                  </p:childTnLst>
                                </p:cTn>
                              </p:par>
                              <p:par>
                                <p:cTn id="26" presetID="18" presetClass="entr" presetSubtype="12" fill="hold" nodeType="with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strips(downLeft)">
                                      <p:cBhvr>
                                        <p:cTn id="28" dur="500"/>
                                        <p:tgtEl>
                                          <p:spTgt spid="123"/>
                                        </p:tgtEl>
                                      </p:cBhvr>
                                    </p:animEffect>
                                  </p:childTnLst>
                                </p:cTn>
                              </p:par>
                              <p:par>
                                <p:cTn id="29" presetID="18" presetClass="entr" presetSubtype="12"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strips(downLeft)">
                                      <p:cBhvr>
                                        <p:cTn id="31" dur="500"/>
                                        <p:tgtEl>
                                          <p:spTgt spid="12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strips(downLeft)">
                                      <p:cBhvr>
                                        <p:cTn id="3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26</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3572" name="Equation" r:id="rId4" imgW="3771900" imgH="330200" progId="Equation.DSMT4">
                  <p:embed/>
                </p:oleObj>
              </mc:Choice>
              <mc:Fallback>
                <p:oleObj name="Equation" r:id="rId4" imgW="3771900" imgH="330200" progId="Equation.DSMT4">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3573" name="Equation" r:id="rId6" imgW="3136900" imgH="330200" progId="Equation.DSMT4">
                  <p:embed/>
                </p:oleObj>
              </mc:Choice>
              <mc:Fallback>
                <p:oleObj name="Equation" r:id="rId6" imgW="3136900" imgH="330200" progId="Equation.DSMT4">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cxnSp>
        <p:nvCxnSpPr>
          <p:cNvPr id="68" name="Straight Connector 67"/>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70" name="TextBox 69"/>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71" name="Straight Connector 70"/>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82"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1"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3" idx="5"/>
            <a:endCxn id="82"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6"/>
          <p:cNvCxnSpPr>
            <a:endCxn id="83"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7"/>
          <p:cNvCxnSpPr>
            <a:endCxn id="91"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83" name="Oval 82"/>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87"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3574" name="Equation" r:id="rId8" imgW="330057" imgH="165028" progId="Equation.DSMT4">
                  <p:embed/>
                </p:oleObj>
              </mc:Choice>
              <mc:Fallback>
                <p:oleObj name="Equation" r:id="rId8" imgW="330057" imgH="165028" progId="Equation.DSMT4">
                  <p:embed/>
                  <p:pic>
                    <p:nvPicPr>
                      <p:cNvPr id="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8" name="Group 156"/>
          <p:cNvGrpSpPr/>
          <p:nvPr/>
        </p:nvGrpSpPr>
        <p:grpSpPr>
          <a:xfrm>
            <a:off x="6245352" y="3670903"/>
            <a:ext cx="416966" cy="347472"/>
            <a:chOff x="5410200" y="3790950"/>
            <a:chExt cx="457200" cy="381000"/>
          </a:xfrm>
        </p:grpSpPr>
        <p:sp>
          <p:nvSpPr>
            <p:cNvPr id="89" name="Oval 88"/>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90" name="TextBox 89"/>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91" name="Oval 90"/>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92" name="Group 157"/>
          <p:cNvGrpSpPr/>
          <p:nvPr/>
        </p:nvGrpSpPr>
        <p:grpSpPr>
          <a:xfrm>
            <a:off x="6865061" y="3670903"/>
            <a:ext cx="416966" cy="347472"/>
            <a:chOff x="6172200" y="3733800"/>
            <a:chExt cx="457200" cy="381000"/>
          </a:xfrm>
        </p:grpSpPr>
        <p:sp>
          <p:nvSpPr>
            <p:cNvPr id="93" name="TextBox 92"/>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5" name="Oval 94"/>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97" name="Group 158"/>
          <p:cNvGrpSpPr/>
          <p:nvPr/>
        </p:nvGrpSpPr>
        <p:grpSpPr>
          <a:xfrm>
            <a:off x="7856885" y="3670903"/>
            <a:ext cx="416966" cy="347474"/>
            <a:chOff x="7467600" y="3809998"/>
            <a:chExt cx="457200" cy="381002"/>
          </a:xfrm>
        </p:grpSpPr>
        <p:sp>
          <p:nvSpPr>
            <p:cNvPr id="98" name="TextBox 97"/>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99" name="Oval 98"/>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00" name="Oval 99"/>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01" name="TextBox 100"/>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02" name="TextBox 101"/>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03"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3575" name="Equation" r:id="rId10" imgW="330057" imgH="165028" progId="Equation.DSMT4">
                  <p:embed/>
                </p:oleObj>
              </mc:Choice>
              <mc:Fallback>
                <p:oleObj name="Equation" r:id="rId10" imgW="330057" imgH="165028" progId="Equation.DSMT4">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TextBox 103"/>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05" name="Straight Connector 104"/>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1" name="Straight Connector 110"/>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3" name="Picture 112" descr="model_image - Copy.bmp"/>
          <p:cNvPicPr>
            <a:picLocks/>
          </p:cNvPicPr>
          <p:nvPr/>
        </p:nvPicPr>
        <p:blipFill>
          <a:blip r:embed="rId11"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14" name="Straight Connector 113"/>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 name="Group 118"/>
          <p:cNvGrpSpPr/>
          <p:nvPr/>
        </p:nvGrpSpPr>
        <p:grpSpPr>
          <a:xfrm>
            <a:off x="4343400" y="4416552"/>
            <a:ext cx="5117919" cy="1291957"/>
            <a:chOff x="4267200" y="2438403"/>
            <a:chExt cx="5117919" cy="1291957"/>
          </a:xfrm>
        </p:grpSpPr>
        <p:pic>
          <p:nvPicPr>
            <p:cNvPr id="120" name="Picture 119" descr="model_image_1 - Copy.bmp"/>
            <p:cNvPicPr>
              <a:picLocks/>
            </p:cNvPicPr>
            <p:nvPr/>
          </p:nvPicPr>
          <p:blipFill>
            <a:blip r:embed="rId12"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21" name="Picture 120" descr="model_image_2 - Copy.bmp"/>
            <p:cNvPicPr>
              <a:picLocks/>
            </p:cNvPicPr>
            <p:nvPr/>
          </p:nvPicPr>
          <p:blipFill>
            <a:blip r:embed="rId13"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22" name="Straight Connector 121"/>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Arc 127"/>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TextBox 128"/>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30" name="Straight Connector 129"/>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981200" y="1828800"/>
            <a:ext cx="1219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95600"/>
            <a:ext cx="4114800" cy="2362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27</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4600" name="Equation" r:id="rId4" imgW="3771900" imgH="330200" progId="Equation.DSMT4">
                  <p:embed/>
                </p:oleObj>
              </mc:Choice>
              <mc:Fallback>
                <p:oleObj name="Equation" r:id="rId4" imgW="3771900" imgH="330200" progId="Equation.DSMT4">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4601" name="Equation" r:id="rId6" imgW="3136900" imgH="330200" progId="Equation.DSMT4">
                  <p:embed/>
                </p:oleObj>
              </mc:Choice>
              <mc:Fallback>
                <p:oleObj name="Equation" r:id="rId6" imgW="3136900" imgH="330200" progId="Equation.DSMT4">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4" name="TextBox 73"/>
          <p:cNvSpPr txBox="1"/>
          <p:nvPr/>
        </p:nvSpPr>
        <p:spPr>
          <a:xfrm>
            <a:off x="304800" y="3025914"/>
            <a:ext cx="3657600" cy="707886"/>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Compatibility between actions, objects, and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81000" y="3905250"/>
          <a:ext cx="3898900" cy="1054100"/>
        </p:xfrm>
        <a:graphic>
          <a:graphicData uri="http://schemas.openxmlformats.org/presentationml/2006/ole">
            <mc:AlternateContent xmlns:mc="http://schemas.openxmlformats.org/markup-compatibility/2006">
              <mc:Choice xmlns:v="urn:schemas-microsoft-com:vml" Requires="v">
                <p:oleObj spid="_x0000_s664602" name="Equation" r:id="rId8" imgW="3898900" imgH="1054100" progId="Equation.DSMT4">
                  <p:embed/>
                </p:oleObj>
              </mc:Choice>
              <mc:Fallback>
                <p:oleObj name="Equation" r:id="rId8" imgW="3898900" imgH="1054100" progId="Equation.DSMT4">
                  <p:embed/>
                  <p:pic>
                    <p:nvPicPr>
                      <p:cNvPr id="0"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905250"/>
                        <a:ext cx="3898900"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 name="Oval 86"/>
          <p:cNvSpPr/>
          <p:nvPr/>
        </p:nvSpPr>
        <p:spPr>
          <a:xfrm>
            <a:off x="3767328" y="4419600"/>
            <a:ext cx="548640"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0" name="TextBox 79"/>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1" name="Straight Connector 80"/>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93"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01"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95" idx="5"/>
            <a:endCxn id="93" idx="1"/>
          </p:cNvCxnSpPr>
          <p:nvPr/>
        </p:nvCxnSpPr>
        <p:spPr>
          <a:xfrm rot="16200000" flipH="1">
            <a:off x="6489940" y="1889946"/>
            <a:ext cx="597355" cy="52856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16"/>
          <p:cNvCxnSpPr>
            <a:endCxn id="95" idx="3"/>
          </p:cNvCxnSpPr>
          <p:nvPr/>
        </p:nvCxnSpPr>
        <p:spPr>
          <a:xfrm rot="5400000" flipH="1" flipV="1">
            <a:off x="5203186" y="1910170"/>
            <a:ext cx="1139893" cy="103066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2" name="Straight Connector 17"/>
          <p:cNvCxnSpPr>
            <a:endCxn id="101" idx="0"/>
          </p:cNvCxnSpPr>
          <p:nvPr/>
        </p:nvCxnSpPr>
        <p:spPr>
          <a:xfrm rot="5400000">
            <a:off x="5552594" y="2145806"/>
            <a:ext cx="1054873" cy="55497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93" name="Oval 92"/>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95" name="Oval 94"/>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97"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4603" name="Equation" r:id="rId10" imgW="330057" imgH="165028" progId="Equation.DSMT4">
                  <p:embed/>
                </p:oleObj>
              </mc:Choice>
              <mc:Fallback>
                <p:oleObj name="Equation" r:id="rId10" imgW="330057" imgH="165028" progId="Equation.DSMT4">
                  <p:embed/>
                  <p:pic>
                    <p:nvPicPr>
                      <p:cNvPr id="0"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8" name="Group 156"/>
          <p:cNvGrpSpPr/>
          <p:nvPr/>
        </p:nvGrpSpPr>
        <p:grpSpPr>
          <a:xfrm>
            <a:off x="6245352" y="3670903"/>
            <a:ext cx="416966" cy="347472"/>
            <a:chOff x="5410200" y="3790950"/>
            <a:chExt cx="457200" cy="381000"/>
          </a:xfrm>
        </p:grpSpPr>
        <p:sp>
          <p:nvSpPr>
            <p:cNvPr id="99" name="Oval 98"/>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00" name="TextBox 99"/>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01" name="Oval 100"/>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02" name="Group 157"/>
          <p:cNvGrpSpPr/>
          <p:nvPr/>
        </p:nvGrpSpPr>
        <p:grpSpPr>
          <a:xfrm>
            <a:off x="6865061" y="3670903"/>
            <a:ext cx="416966" cy="347472"/>
            <a:chOff x="6172200" y="3733800"/>
            <a:chExt cx="457200" cy="381000"/>
          </a:xfrm>
        </p:grpSpPr>
        <p:sp>
          <p:nvSpPr>
            <p:cNvPr id="103" name="TextBox 102"/>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04" name="Oval 103"/>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05" name="Group 158"/>
          <p:cNvGrpSpPr/>
          <p:nvPr/>
        </p:nvGrpSpPr>
        <p:grpSpPr>
          <a:xfrm>
            <a:off x="7856885" y="3670903"/>
            <a:ext cx="416966" cy="347474"/>
            <a:chOff x="7467600" y="3809998"/>
            <a:chExt cx="457200" cy="381002"/>
          </a:xfrm>
        </p:grpSpPr>
        <p:sp>
          <p:nvSpPr>
            <p:cNvPr id="107" name="TextBox 106"/>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09" name="Oval 108"/>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0" name="Oval 109"/>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1" name="TextBox 110"/>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12" name="TextBox 111"/>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13"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4604" name="Equation" r:id="rId12" imgW="330057" imgH="165028" progId="Equation.DSMT4">
                  <p:embed/>
                </p:oleObj>
              </mc:Choice>
              <mc:Fallback>
                <p:oleObj name="Equation" r:id="rId12" imgW="330057" imgH="165028" progId="Equation.DSMT4">
                  <p:embed/>
                  <p:pic>
                    <p:nvPicPr>
                      <p:cNvPr id="0"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 name="TextBox 113"/>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15" name="Straight Connector 114"/>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9" name="Straight Connector 118"/>
          <p:cNvCxnSpPr/>
          <p:nvPr/>
        </p:nvCxnSpPr>
        <p:spPr>
          <a:xfrm rot="10800000" flipV="1">
            <a:off x="5975910" y="2652871"/>
            <a:ext cx="1005840" cy="415508"/>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5323640" y="2594959"/>
            <a:ext cx="1652016" cy="45720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121" name="Picture 120" descr="model_image - Copy.bmp"/>
          <p:cNvPicPr>
            <a:picLocks/>
          </p:cNvPicPr>
          <p:nvPr/>
        </p:nvPicPr>
        <p:blipFill>
          <a:blip r:embed="rId13"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22" name="Straight Connector 121"/>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p:cNvGrpSpPr/>
          <p:nvPr/>
        </p:nvGrpSpPr>
        <p:grpSpPr>
          <a:xfrm>
            <a:off x="4343400" y="4416552"/>
            <a:ext cx="5117919" cy="1291957"/>
            <a:chOff x="4267200" y="2438403"/>
            <a:chExt cx="5117919" cy="1291957"/>
          </a:xfrm>
        </p:grpSpPr>
        <p:pic>
          <p:nvPicPr>
            <p:cNvPr id="129" name="Picture 128" descr="model_image_1 - Copy.bmp"/>
            <p:cNvPicPr>
              <a:picLocks/>
            </p:cNvPicPr>
            <p:nvPr/>
          </p:nvPicPr>
          <p:blipFill>
            <a:blip r:embed="rId14"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0" name="Picture 129" descr="model_image_2 - Copy.bmp"/>
            <p:cNvPicPr>
              <a:picLocks/>
            </p:cNvPicPr>
            <p:nvPr/>
          </p:nvPicPr>
          <p:blipFill>
            <a:blip r:embed="rId15"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31" name="Straight Connector 130"/>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6" name="Arc 135"/>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TextBox 136"/>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38" name="Straight Connector 137"/>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28</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5624" name="Equation" r:id="rId4" imgW="3771900" imgH="330200" progId="Equation.DSMT4">
                  <p:embed/>
                </p:oleObj>
              </mc:Choice>
              <mc:Fallback>
                <p:oleObj name="Equation" r:id="rId4" imgW="3771900" imgH="330200" progId="Equation.DSMT4">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5625" name="Equation" r:id="rId6" imgW="3136900" imgH="330200" progId="Equation.DSMT4">
                  <p:embed/>
                </p:oleObj>
              </mc:Choice>
              <mc:Fallback>
                <p:oleObj name="Equation" r:id="rId6" imgW="3136900" imgH="330200" progId="Equation.DSMT4">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3" name="Rectangle 72"/>
          <p:cNvSpPr/>
          <p:nvPr/>
        </p:nvSpPr>
        <p:spPr>
          <a:xfrm>
            <a:off x="3352800" y="1828800"/>
            <a:ext cx="838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95600"/>
            <a:ext cx="4114800" cy="2667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3025914"/>
            <a:ext cx="22098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actions: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533400" y="3498850"/>
          <a:ext cx="2730500" cy="673100"/>
        </p:xfrm>
        <a:graphic>
          <a:graphicData uri="http://schemas.openxmlformats.org/presentationml/2006/ole">
            <mc:AlternateContent xmlns:mc="http://schemas.openxmlformats.org/markup-compatibility/2006">
              <mc:Choice xmlns:v="urn:schemas-microsoft-com:vml" Requires="v">
                <p:oleObj spid="_x0000_s665626" name="Equation" r:id="rId8" imgW="2730500" imgH="673100" progId="Equation.DSMT4">
                  <p:embed/>
                </p:oleObj>
              </mc:Choice>
              <mc:Fallback>
                <p:oleObj name="Equation" r:id="rId8" imgW="2730500" imgH="673100" progId="Equation.DSMT4">
                  <p:embed/>
                  <p:pic>
                    <p:nvPicPr>
                      <p:cNvPr id="0"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498850"/>
                        <a:ext cx="2730500"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2" name="Straight Connector 71"/>
          <p:cNvCxnSpPr/>
          <p:nvPr/>
        </p:nvCxnSpPr>
        <p:spPr>
          <a:xfrm>
            <a:off x="2819400" y="4038600"/>
            <a:ext cx="457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62200" y="4318337"/>
            <a:ext cx="1981200" cy="1015663"/>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N</a:t>
            </a:r>
            <a:r>
              <a:rPr lang="en-US" sz="2000" i="1" baseline="-25000" dirty="0" smtClean="0">
                <a:latin typeface="Times New Roman" pitchFamily="18" charset="0"/>
                <a:cs typeface="Times New Roman" pitchFamily="18" charset="0"/>
              </a:rPr>
              <a:t>a</a:t>
            </a:r>
            <a:r>
              <a:rPr lang="en-US" sz="2000" dirty="0" smtClean="0">
                <a:latin typeface="Arial" pitchFamily="34" charset="0"/>
                <a:cs typeface="Arial" pitchFamily="34" charset="0"/>
              </a:rPr>
              <a:t>-dimensional output of an action classifier</a:t>
            </a:r>
            <a:endParaRPr lang="en-US" sz="2000" dirty="0">
              <a:latin typeface="Arial" pitchFamily="34" charset="0"/>
              <a:cs typeface="Arial" pitchFamily="34" charset="0"/>
            </a:endParaRPr>
          </a:p>
        </p:txBody>
      </p:sp>
      <p:sp>
        <p:nvSpPr>
          <p:cNvPr id="80" name="Oval 79"/>
          <p:cNvSpPr/>
          <p:nvPr/>
        </p:nvSpPr>
        <p:spPr>
          <a:xfrm>
            <a:off x="2414016" y="36576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rot="16200000" flipH="1">
            <a:off x="2971800" y="4114800"/>
            <a:ext cx="304800" cy="1524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7" name="TextBox 86"/>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8" name="Straight Connector 87"/>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98"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04"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99" idx="5"/>
            <a:endCxn id="98"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16"/>
          <p:cNvCxnSpPr>
            <a:endCxn id="99"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17"/>
          <p:cNvCxnSpPr>
            <a:endCxn id="104"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99" name="Oval 98"/>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0"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5627" name="Equation" r:id="rId10" imgW="330057" imgH="165028" progId="Equation.DSMT4">
                  <p:embed/>
                </p:oleObj>
              </mc:Choice>
              <mc:Fallback>
                <p:oleObj name="Equation" r:id="rId10" imgW="330057" imgH="165028" progId="Equation.DSMT4">
                  <p:embed/>
                  <p:pic>
                    <p:nvPicPr>
                      <p:cNvPr id="0"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1" name="Group 156"/>
          <p:cNvGrpSpPr/>
          <p:nvPr/>
        </p:nvGrpSpPr>
        <p:grpSpPr>
          <a:xfrm>
            <a:off x="6245352" y="3670903"/>
            <a:ext cx="416966" cy="347472"/>
            <a:chOff x="5410200" y="3790950"/>
            <a:chExt cx="457200" cy="381000"/>
          </a:xfrm>
        </p:grpSpPr>
        <p:sp>
          <p:nvSpPr>
            <p:cNvPr id="102" name="Oval 101"/>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03" name="TextBox 102"/>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04" name="Oval 103"/>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05" name="Group 157"/>
          <p:cNvGrpSpPr/>
          <p:nvPr/>
        </p:nvGrpSpPr>
        <p:grpSpPr>
          <a:xfrm>
            <a:off x="6865061" y="3670903"/>
            <a:ext cx="416966" cy="347472"/>
            <a:chOff x="6172200" y="3733800"/>
            <a:chExt cx="457200" cy="381000"/>
          </a:xfrm>
        </p:grpSpPr>
        <p:sp>
          <p:nvSpPr>
            <p:cNvPr id="107" name="TextBox 106"/>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09" name="Oval 10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0" name="Group 158"/>
          <p:cNvGrpSpPr/>
          <p:nvPr/>
        </p:nvGrpSpPr>
        <p:grpSpPr>
          <a:xfrm>
            <a:off x="7856885" y="3670903"/>
            <a:ext cx="416966" cy="347474"/>
            <a:chOff x="7467600" y="3809998"/>
            <a:chExt cx="457200" cy="381002"/>
          </a:xfrm>
        </p:grpSpPr>
        <p:sp>
          <p:nvSpPr>
            <p:cNvPr id="111" name="TextBox 11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2" name="Oval 11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3" name="Oval 11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4" name="TextBox 11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15" name="TextBox 11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16"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5628" name="Equation" r:id="rId12" imgW="330057" imgH="165028" progId="Equation.DSMT4">
                  <p:embed/>
                </p:oleObj>
              </mc:Choice>
              <mc:Fallback>
                <p:oleObj name="Equation" r:id="rId12" imgW="330057" imgH="165028" progId="Equation.DSMT4">
                  <p:embed/>
                  <p:pic>
                    <p:nvPicPr>
                      <p:cNvPr id="0"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8" name="Straight Connector 117"/>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2" name="Straight Connector 121"/>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4" name="Picture 123" descr="model_image - Copy.bmp"/>
          <p:cNvPicPr>
            <a:picLocks/>
          </p:cNvPicPr>
          <p:nvPr/>
        </p:nvPicPr>
        <p:blipFill>
          <a:blip r:embed="rId13"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25" name="Straight Connector 124"/>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p:cNvGrpSpPr/>
          <p:nvPr/>
        </p:nvGrpSpPr>
        <p:grpSpPr>
          <a:xfrm>
            <a:off x="4343400" y="4416552"/>
            <a:ext cx="5117919" cy="1291957"/>
            <a:chOff x="4267200" y="2438403"/>
            <a:chExt cx="5117919" cy="1291957"/>
          </a:xfrm>
        </p:grpSpPr>
        <p:pic>
          <p:nvPicPr>
            <p:cNvPr id="132" name="Picture 131" descr="model_image_1 - Copy.bmp"/>
            <p:cNvPicPr>
              <a:picLocks/>
            </p:cNvPicPr>
            <p:nvPr/>
          </p:nvPicPr>
          <p:blipFill>
            <a:blip r:embed="rId14"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3" name="Picture 132" descr="model_image_2 - Copy.bmp"/>
            <p:cNvPicPr>
              <a:picLocks/>
            </p:cNvPicPr>
            <p:nvPr/>
          </p:nvPicPr>
          <p:blipFill>
            <a:blip r:embed="rId15"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34" name="Straight Connector 133"/>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Arc 141"/>
          <p:cNvSpPr/>
          <p:nvPr/>
        </p:nvSpPr>
        <p:spPr>
          <a:xfrm rot="19102699" flipV="1">
            <a:off x="6103179" y="1408848"/>
            <a:ext cx="2336961" cy="4049969"/>
          </a:xfrm>
          <a:prstGeom prst="arc">
            <a:avLst>
              <a:gd name="adj1" fmla="val 16059229"/>
              <a:gd name="adj2" fmla="val 4207621"/>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TextBox 148"/>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sp>
        <p:nvSpPr>
          <p:cNvPr id="117" name="TextBox 116"/>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50" name="Straight Connector 149"/>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7" name="TextBox 86"/>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8" name="Straight Connector 87"/>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04"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112"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05" idx="5"/>
            <a:endCxn id="104"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6"/>
          <p:cNvCxnSpPr>
            <a:endCxn id="105"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7"/>
          <p:cNvCxnSpPr>
            <a:endCxn id="112"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5" name="Oval 104"/>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7"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6652" name="Equation" r:id="rId4" imgW="330057" imgH="165028" progId="Equation.DSMT4">
                  <p:embed/>
                </p:oleObj>
              </mc:Choice>
              <mc:Fallback>
                <p:oleObj name="Equation" r:id="rId4" imgW="330057" imgH="165028" progId="Equation.DSMT4">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9" name="Group 156"/>
          <p:cNvGrpSpPr/>
          <p:nvPr/>
        </p:nvGrpSpPr>
        <p:grpSpPr>
          <a:xfrm>
            <a:off x="6245352" y="3670903"/>
            <a:ext cx="416966" cy="347472"/>
            <a:chOff x="5410200" y="3790950"/>
            <a:chExt cx="457200" cy="381000"/>
          </a:xfrm>
        </p:grpSpPr>
        <p:sp>
          <p:nvSpPr>
            <p:cNvPr id="110" name="Oval 109"/>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11" name="TextBox 110"/>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2" name="Oval 111"/>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3" name="Group 157"/>
          <p:cNvGrpSpPr/>
          <p:nvPr/>
        </p:nvGrpSpPr>
        <p:grpSpPr>
          <a:xfrm>
            <a:off x="6865061" y="3670903"/>
            <a:ext cx="416966" cy="347472"/>
            <a:chOff x="6172200" y="3733800"/>
            <a:chExt cx="457200" cy="381000"/>
          </a:xfrm>
        </p:grpSpPr>
        <p:sp>
          <p:nvSpPr>
            <p:cNvPr id="114" name="TextBox 113"/>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15" name="Oval 114"/>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6" name="Group 158"/>
          <p:cNvGrpSpPr/>
          <p:nvPr/>
        </p:nvGrpSpPr>
        <p:grpSpPr>
          <a:xfrm>
            <a:off x="7856885" y="3670903"/>
            <a:ext cx="416966" cy="347474"/>
            <a:chOff x="7467600" y="3809998"/>
            <a:chExt cx="457200" cy="381002"/>
          </a:xfrm>
        </p:grpSpPr>
        <p:sp>
          <p:nvSpPr>
            <p:cNvPr id="117" name="TextBox 116"/>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8" name="Oval 117"/>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9" name="Oval 118"/>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20" name="TextBox 119"/>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21" name="TextBox 120"/>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2"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6653" name="Equation" r:id="rId6" imgW="330057" imgH="165028" progId="Equation.DSMT4">
                  <p:embed/>
                </p:oleObj>
              </mc:Choice>
              <mc:Fallback>
                <p:oleObj name="Equation" r:id="rId6" imgW="330057" imgH="165028" progId="Equation.DSMT4">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 name="TextBox 122"/>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24" name="Straight Connector 123"/>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9" name="Straight Connector 128"/>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1" name="Picture 130" descr="model_image - Copy.bmp"/>
          <p:cNvPicPr>
            <a:picLocks/>
          </p:cNvPicPr>
          <p:nvPr/>
        </p:nvPicPr>
        <p:blipFill>
          <a:blip r:embed="rId7"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2" name="Straight Connector 131"/>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p:cNvGrpSpPr/>
          <p:nvPr/>
        </p:nvGrpSpPr>
        <p:grpSpPr>
          <a:xfrm>
            <a:off x="4343400" y="4416552"/>
            <a:ext cx="5117919" cy="1291957"/>
            <a:chOff x="4267200" y="2438403"/>
            <a:chExt cx="5117919" cy="1291957"/>
          </a:xfrm>
        </p:grpSpPr>
        <p:pic>
          <p:nvPicPr>
            <p:cNvPr id="138" name="Picture 137" descr="model_image_1 - Copy.bmp"/>
            <p:cNvPicPr>
              <a:picLocks/>
            </p:cNvPicPr>
            <p:nvPr/>
          </p:nvPicPr>
          <p:blipFill>
            <a:blip r:embed="rId8"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42" name="Picture 141" descr="model_image_2 - Copy.bmp"/>
            <p:cNvPicPr>
              <a:picLocks/>
            </p:cNvPicPr>
            <p:nvPr/>
          </p:nvPicPr>
          <p:blipFill>
            <a:blip r:embed="rId9"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49" name="Straight Connector 148"/>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24"/>
          <p:cNvCxnSpPr/>
          <p:nvPr/>
        </p:nvCxnSpPr>
        <p:spPr>
          <a:xfrm rot="5400000" flipH="1" flipV="1">
            <a:off x="5049847" y="4048331"/>
            <a:ext cx="150453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4" name="Straight Connector 24"/>
          <p:cNvCxnSpPr/>
          <p:nvPr/>
        </p:nvCxnSpPr>
        <p:spPr>
          <a:xfrm rot="5400000" flipH="1" flipV="1">
            <a:off x="4284125" y="4157069"/>
            <a:ext cx="171411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5" name="Arc 154"/>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TextBox 155"/>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57" name="Straight Connector 156"/>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29</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6654" name="Equation" r:id="rId10" imgW="3771900" imgH="330200" progId="Equation.DSMT4">
                  <p:embed/>
                </p:oleObj>
              </mc:Choice>
              <mc:Fallback>
                <p:oleObj name="Equation" r:id="rId10" imgW="3771900" imgH="330200" progId="Equation.DSMT4">
                  <p:embed/>
                  <p:pic>
                    <p:nvPicPr>
                      <p:cNvPr id="0"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6655" name="Equation" r:id="rId12" imgW="3136900" imgH="330200" progId="Equation.DSMT4">
                  <p:embed/>
                </p:oleObj>
              </mc:Choice>
              <mc:Fallback>
                <p:oleObj name="Equation" r:id="rId12" imgW="3136900" imgH="330200" progId="Equation.DSMT4">
                  <p:embed/>
                  <p:pic>
                    <p:nvPicPr>
                      <p:cNvPr id="0"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3" name="Rectangle 72"/>
          <p:cNvSpPr/>
          <p:nvPr/>
        </p:nvSpPr>
        <p:spPr>
          <a:xfrm>
            <a:off x="1219200" y="2209800"/>
            <a:ext cx="8382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8600" y="2819400"/>
            <a:ext cx="4572000" cy="3505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22098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objects: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431800" y="3409950"/>
          <a:ext cx="3530600" cy="698500"/>
        </p:xfrm>
        <a:graphic>
          <a:graphicData uri="http://schemas.openxmlformats.org/presentationml/2006/ole">
            <mc:AlternateContent xmlns:mc="http://schemas.openxmlformats.org/markup-compatibility/2006">
              <mc:Choice xmlns:v="urn:schemas-microsoft-com:vml" Requires="v">
                <p:oleObj spid="_x0000_s666656" name="Equation" r:id="rId14" imgW="3530600" imgH="698500" progId="Equation.DSMT4">
                  <p:embed/>
                </p:oleObj>
              </mc:Choice>
              <mc:Fallback>
                <p:oleObj name="Equation" r:id="rId14" imgW="3530600" imgH="698500" progId="Equation.DSMT4">
                  <p:embed/>
                  <p:pic>
                    <p:nvPicPr>
                      <p:cNvPr id="0"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800" y="3409950"/>
                        <a:ext cx="353060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2" name="Straight Connector 81"/>
          <p:cNvCxnSpPr/>
          <p:nvPr/>
        </p:nvCxnSpPr>
        <p:spPr>
          <a:xfrm>
            <a:off x="3124200" y="3962400"/>
            <a:ext cx="6096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flipV="1">
            <a:off x="1524000" y="3962400"/>
            <a:ext cx="1828800" cy="1143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28600" y="5029200"/>
            <a:ext cx="2057400" cy="707886"/>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Object detection scores</a:t>
            </a:r>
            <a:endParaRPr lang="en-US" sz="2000" dirty="0">
              <a:latin typeface="Arial" pitchFamily="34" charset="0"/>
              <a:cs typeface="Arial" pitchFamily="34" charset="0"/>
            </a:endParaRPr>
          </a:p>
        </p:txBody>
      </p:sp>
      <p:cxnSp>
        <p:nvCxnSpPr>
          <p:cNvPr id="92" name="Straight Connector 91"/>
          <p:cNvCxnSpPr/>
          <p:nvPr/>
        </p:nvCxnSpPr>
        <p:spPr>
          <a:xfrm>
            <a:off x="3657600" y="4648200"/>
            <a:ext cx="9144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3695700" y="4686300"/>
            <a:ext cx="4572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362200" y="5105400"/>
            <a:ext cx="23622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Spatial relationship between two object windows</a:t>
            </a:r>
            <a:endParaRPr lang="en-US" sz="2000" dirty="0">
              <a:latin typeface="Arial" pitchFamily="34" charset="0"/>
              <a:cs typeface="Arial" pitchFamily="34" charset="0"/>
            </a:endParaRPr>
          </a:p>
        </p:txBody>
      </p:sp>
      <p:graphicFrame>
        <p:nvGraphicFramePr>
          <p:cNvPr id="566279" name="Object 7"/>
          <p:cNvGraphicFramePr>
            <a:graphicFrameLocks noChangeAspect="1"/>
          </p:cNvGraphicFramePr>
          <p:nvPr/>
        </p:nvGraphicFramePr>
        <p:xfrm>
          <a:off x="381000" y="4114800"/>
          <a:ext cx="4267200" cy="698500"/>
        </p:xfrm>
        <a:graphic>
          <a:graphicData uri="http://schemas.openxmlformats.org/presentationml/2006/ole">
            <mc:AlternateContent xmlns:mc="http://schemas.openxmlformats.org/markup-compatibility/2006">
              <mc:Choice xmlns:v="urn:schemas-microsoft-com:vml" Requires="v">
                <p:oleObj spid="_x0000_s666657" name="Equation" r:id="rId16" imgW="4267200" imgH="698500" progId="Equation.DSMT4">
                  <p:embed/>
                </p:oleObj>
              </mc:Choice>
              <mc:Fallback>
                <p:oleObj name="Equation" r:id="rId16" imgW="4267200" imgH="698500" progId="Equation.DSMT4">
                  <p:embed/>
                  <p:pic>
                    <p:nvPicPr>
                      <p:cNvPr id="0"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4114800"/>
                        <a:ext cx="426720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 name="Oval 100"/>
          <p:cNvSpPr/>
          <p:nvPr/>
        </p:nvSpPr>
        <p:spPr>
          <a:xfrm>
            <a:off x="2667000" y="3581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072384" y="4267200"/>
            <a:ext cx="438912"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normAutofit/>
          </a:bodyPr>
          <a:lstStyle/>
          <a:p>
            <a:r>
              <a:rPr lang="en-US" sz="4000" b="1" dirty="0" smtClean="0">
                <a:latin typeface="Arial" pitchFamily="34" charset="0"/>
                <a:cs typeface="Arial" pitchFamily="34" charset="0"/>
              </a:rPr>
              <a:t>Visual Recognition</a:t>
            </a:r>
            <a:endParaRPr lang="en-US" sz="4000" b="1" dirty="0">
              <a:latin typeface="Arial" pitchFamily="34" charset="0"/>
              <a:cs typeface="Arial" pitchFamily="34" charset="0"/>
            </a:endParaRPr>
          </a:p>
        </p:txBody>
      </p:sp>
      <p:pic>
        <p:nvPicPr>
          <p:cNvPr id="10" name="Picture 9" descr="Wangfujing_street,_Beijing.JPG"/>
          <p:cNvPicPr>
            <a:picLocks noChangeAspect="1"/>
          </p:cNvPicPr>
          <p:nvPr/>
        </p:nvPicPr>
        <p:blipFill>
          <a:blip r:embed="rId3" cstate="print"/>
          <a:stretch>
            <a:fillRect/>
          </a:stretch>
        </p:blipFill>
        <p:spPr>
          <a:xfrm>
            <a:off x="1041400" y="1295400"/>
            <a:ext cx="6807200" cy="5105400"/>
          </a:xfrm>
          <a:prstGeom prst="rect">
            <a:avLst/>
          </a:prstGeom>
        </p:spPr>
      </p:pic>
      <p:sp>
        <p:nvSpPr>
          <p:cNvPr id="4" name="Slide Number Placeholder 3"/>
          <p:cNvSpPr>
            <a:spLocks noGrp="1"/>
          </p:cNvSpPr>
          <p:nvPr>
            <p:ph type="sldNum" sz="quarter" idx="12"/>
          </p:nvPr>
        </p:nvSpPr>
        <p:spPr/>
        <p:txBody>
          <a:bodyPr/>
          <a:lstStyle/>
          <a:p>
            <a:fld id="{EA281F9D-8EED-4AEF-BC9A-640DDE2E4910}"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83" name="TextBox 82"/>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87" name="Straight Connector 86"/>
          <p:cNvCxnSpPr/>
          <p:nvPr/>
        </p:nvCxnSpPr>
        <p:spPr>
          <a:xfrm rot="5400000" flipH="1" flipV="1">
            <a:off x="6266809" y="2904951"/>
            <a:ext cx="982121" cy="59802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02" idx="4"/>
          </p:cNvCxnSpPr>
          <p:nvPr/>
        </p:nvCxnSpPr>
        <p:spPr>
          <a:xfrm rot="5400000" flipH="1" flipV="1">
            <a:off x="6634706" y="3148671"/>
            <a:ext cx="947172" cy="12509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V="1">
            <a:off x="7112068" y="2865483"/>
            <a:ext cx="1030892" cy="677484"/>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11"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04" idx="5"/>
            <a:endCxn id="102"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16"/>
          <p:cNvCxnSpPr>
            <a:endCxn id="104"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7"/>
          <p:cNvCxnSpPr>
            <a:endCxn id="111"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4" name="Oval 103"/>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5"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7672" name="Equation" r:id="rId4" imgW="330057" imgH="165028" progId="Equation.DSMT4">
                  <p:embed/>
                </p:oleObj>
              </mc:Choice>
              <mc:Fallback>
                <p:oleObj name="Equation" r:id="rId4" imgW="330057" imgH="165028" progId="Equation.DSMT4">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7" name="Group 156"/>
          <p:cNvGrpSpPr/>
          <p:nvPr/>
        </p:nvGrpSpPr>
        <p:grpSpPr>
          <a:xfrm>
            <a:off x="6245352" y="3670903"/>
            <a:ext cx="416966" cy="347472"/>
            <a:chOff x="5410200" y="3790950"/>
            <a:chExt cx="457200" cy="381000"/>
          </a:xfrm>
        </p:grpSpPr>
        <p:sp>
          <p:nvSpPr>
            <p:cNvPr id="109" name="Oval 108"/>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10" name="TextBox 109"/>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1" name="Oval 110"/>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2" name="Group 157"/>
          <p:cNvGrpSpPr/>
          <p:nvPr/>
        </p:nvGrpSpPr>
        <p:grpSpPr>
          <a:xfrm>
            <a:off x="6865061" y="3670903"/>
            <a:ext cx="416966" cy="347472"/>
            <a:chOff x="6172200" y="3733800"/>
            <a:chExt cx="457200" cy="381000"/>
          </a:xfrm>
        </p:grpSpPr>
        <p:sp>
          <p:nvSpPr>
            <p:cNvPr id="113" name="TextBox 112"/>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14" name="Oval 113"/>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5" name="Group 158"/>
          <p:cNvGrpSpPr/>
          <p:nvPr/>
        </p:nvGrpSpPr>
        <p:grpSpPr>
          <a:xfrm>
            <a:off x="7856885" y="3670903"/>
            <a:ext cx="416966" cy="347474"/>
            <a:chOff x="7467600" y="3809998"/>
            <a:chExt cx="457200" cy="381002"/>
          </a:xfrm>
        </p:grpSpPr>
        <p:sp>
          <p:nvSpPr>
            <p:cNvPr id="116" name="TextBox 115"/>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7" name="Oval 116"/>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8" name="Oval 117"/>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9" name="TextBox 118"/>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20" name="TextBox 119"/>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1"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7673" name="Equation" r:id="rId6" imgW="330057" imgH="165028" progId="Equation.DSMT4">
                  <p:embed/>
                </p:oleObj>
              </mc:Choice>
              <mc:Fallback>
                <p:oleObj name="Equation" r:id="rId6" imgW="330057" imgH="165028" progId="Equation.DSMT4">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TextBox 121"/>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23" name="Straight Connector 122"/>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8" name="Straight Connector 127"/>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0" name="Picture 129" descr="model_image - Copy.bmp"/>
          <p:cNvPicPr>
            <a:picLocks/>
          </p:cNvPicPr>
          <p:nvPr/>
        </p:nvPicPr>
        <p:blipFill>
          <a:blip r:embed="rId7"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1" name="Straight Connector 130"/>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6" name="Group 135"/>
          <p:cNvGrpSpPr/>
          <p:nvPr/>
        </p:nvGrpSpPr>
        <p:grpSpPr>
          <a:xfrm>
            <a:off x="4343400" y="4416552"/>
            <a:ext cx="5117919" cy="1291957"/>
            <a:chOff x="4267200" y="2438403"/>
            <a:chExt cx="5117919" cy="1291957"/>
          </a:xfrm>
        </p:grpSpPr>
        <p:pic>
          <p:nvPicPr>
            <p:cNvPr id="137" name="Picture 136" descr="model_image_1 - Copy.bmp"/>
            <p:cNvPicPr>
              <a:picLocks/>
            </p:cNvPicPr>
            <p:nvPr/>
          </p:nvPicPr>
          <p:blipFill>
            <a:blip r:embed="rId8"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8" name="Picture 137" descr="model_image_2 - Copy.bmp"/>
            <p:cNvPicPr>
              <a:picLocks/>
            </p:cNvPicPr>
            <p:nvPr/>
          </p:nvPicPr>
          <p:blipFill>
            <a:blip r:embed="rId9"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42" name="Straight Connector 141"/>
          <p:cNvCxnSpPr/>
          <p:nvPr/>
        </p:nvCxnSpPr>
        <p:spPr>
          <a:xfrm rot="5400000" flipH="1" flipV="1">
            <a:off x="6165445" y="4295189"/>
            <a:ext cx="55362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flipH="1" flipV="1">
            <a:off x="7548632" y="4526838"/>
            <a:ext cx="1004725" cy="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0"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Box 154"/>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56" name="Straight Connector 155"/>
          <p:cNvCxnSpPr/>
          <p:nvPr/>
        </p:nvCxnSpPr>
        <p:spPr>
          <a:xfrm rot="5400000" flipH="1" flipV="1">
            <a:off x="6736946" y="4348361"/>
            <a:ext cx="62982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209800" y="2209800"/>
            <a:ext cx="9144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30</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7674" name="Equation" r:id="rId10" imgW="3771900" imgH="330200" progId="Equation.DSMT4">
                  <p:embed/>
                </p:oleObj>
              </mc:Choice>
              <mc:Fallback>
                <p:oleObj name="Equation" r:id="rId10" imgW="3771900" imgH="330200" progId="Equation.DSMT4">
                  <p:embed/>
                  <p:pic>
                    <p:nvPicPr>
                      <p:cNvPr id="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7675" name="Equation" r:id="rId12" imgW="3136900" imgH="330200" progId="Equation.DSMT4">
                  <p:embed/>
                </p:oleObj>
              </mc:Choice>
              <mc:Fallback>
                <p:oleObj name="Equation" r:id="rId12" imgW="3136900" imgH="330200" progId="Equation.DSMT4">
                  <p:embed/>
                  <p:pic>
                    <p:nvPicPr>
                      <p:cNvPr id="0"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6" name="Rectangle 75"/>
          <p:cNvSpPr/>
          <p:nvPr/>
        </p:nvSpPr>
        <p:spPr>
          <a:xfrm>
            <a:off x="228600" y="2819400"/>
            <a:ext cx="4495800" cy="3429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36576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04800" y="3429000"/>
          <a:ext cx="4191000" cy="1028700"/>
        </p:xfrm>
        <a:graphic>
          <a:graphicData uri="http://schemas.openxmlformats.org/presentationml/2006/ole">
            <mc:AlternateContent xmlns:mc="http://schemas.openxmlformats.org/markup-compatibility/2006">
              <mc:Choice xmlns:v="urn:schemas-microsoft-com:vml" Requires="v">
                <p:oleObj spid="_x0000_s667676" name="Equation" r:id="rId14" imgW="4191000" imgH="1028700" progId="Equation.DSMT4">
                  <p:embed/>
                </p:oleObj>
              </mc:Choice>
              <mc:Fallback>
                <p:oleObj name="Equation" r:id="rId14" imgW="4191000" imgH="1028700" progId="Equation.DSMT4">
                  <p:embed/>
                  <p:pic>
                    <p:nvPicPr>
                      <p:cNvPr id="0"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3429000"/>
                        <a:ext cx="4191000"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2" name="Straight Connector 71"/>
          <p:cNvCxnSpPr/>
          <p:nvPr/>
        </p:nvCxnSpPr>
        <p:spPr>
          <a:xfrm>
            <a:off x="3886200" y="4343400"/>
            <a:ext cx="457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771900" y="4457700"/>
            <a:ext cx="457200" cy="2286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2743200" y="4800600"/>
            <a:ext cx="19812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Detection score of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a:t>
            </a:r>
            <a:endParaRPr lang="en-US" sz="2000" dirty="0">
              <a:latin typeface="Arial" pitchFamily="34" charset="0"/>
              <a:cs typeface="Arial" pitchFamily="34" charset="0"/>
            </a:endParaRPr>
          </a:p>
        </p:txBody>
      </p:sp>
      <p:sp>
        <p:nvSpPr>
          <p:cNvPr id="93" name="Oval 92"/>
          <p:cNvSpPr/>
          <p:nvPr/>
        </p:nvSpPr>
        <p:spPr>
          <a:xfrm>
            <a:off x="3374136" y="3962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p:cNvCxnSpPr/>
          <p:nvPr/>
        </p:nvCxnSpPr>
        <p:spPr>
          <a:xfrm>
            <a:off x="2286000" y="4343400"/>
            <a:ext cx="9144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1676400" y="4343400"/>
            <a:ext cx="9906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28600" y="4724400"/>
            <a:ext cx="2286000" cy="1323439"/>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Location of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 with the prior of atomic pose </a:t>
            </a:r>
            <a:r>
              <a:rPr lang="en-US" sz="2000" i="1" dirty="0" smtClean="0">
                <a:latin typeface="Times New Roman" pitchFamily="18" charset="0"/>
                <a:cs typeface="Times New Roman" pitchFamily="18" charset="0"/>
              </a:rPr>
              <a:t>h</a:t>
            </a:r>
            <a:r>
              <a:rPr lang="en-US" sz="2000" i="1" baseline="-25000" dirty="0" smtClean="0">
                <a:latin typeface="Times New Roman" pitchFamily="18" charset="0"/>
                <a:cs typeface="Times New Roman" pitchFamily="18" charset="0"/>
              </a:rPr>
              <a:t>i</a:t>
            </a:r>
            <a:endParaRPr lang="en-US" sz="2000" i="1" baseline="-25000" dirty="0">
              <a:latin typeface="Times New Roman" pitchFamily="18" charset="0"/>
              <a:cs typeface="Times New Roman" pitchFamily="18" charset="0"/>
            </a:endParaRPr>
          </a:p>
        </p:txBody>
      </p:sp>
      <p:sp>
        <p:nvSpPr>
          <p:cNvPr id="103" name="Oval 102"/>
          <p:cNvSpPr/>
          <p:nvPr/>
        </p:nvSpPr>
        <p:spPr>
          <a:xfrm>
            <a:off x="1783080" y="3962400"/>
            <a:ext cx="384048"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0" name="Straight Connector 149"/>
          <p:cNvCxnSpPr/>
          <p:nvPr/>
        </p:nvCxnSpPr>
        <p:spPr>
          <a:xfrm rot="10800000">
            <a:off x="5985057" y="3144579"/>
            <a:ext cx="1904999" cy="65129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154" name="TextBox 153"/>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155" name="Straight Connector 154"/>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endCxn id="170"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6" idx="5"/>
          </p:cNvCxnSpPr>
          <p:nvPr/>
        </p:nvCxnSpPr>
        <p:spPr>
          <a:xfrm rot="16200000" flipH="1">
            <a:off x="5865189" y="3290740"/>
            <a:ext cx="498200" cy="38762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976518" y="3186271"/>
            <a:ext cx="951293" cy="54738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5"/>
            <a:endCxn id="170"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
          <p:cNvCxnSpPr>
            <a:endCxn id="171"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7"/>
          <p:cNvCxnSpPr>
            <a:endCxn id="176"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Oval 169"/>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71" name="Oval 170"/>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72"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68698" name="Equation" r:id="rId4" imgW="330057" imgH="165028" progId="Equation.DSMT4">
                  <p:embed/>
                </p:oleObj>
              </mc:Choice>
              <mc:Fallback>
                <p:oleObj name="Equation" r:id="rId4" imgW="330057" imgH="165028" progId="Equation.DSMT4">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3" name="Group 156"/>
          <p:cNvGrpSpPr/>
          <p:nvPr/>
        </p:nvGrpSpPr>
        <p:grpSpPr>
          <a:xfrm>
            <a:off x="6245352" y="3670903"/>
            <a:ext cx="416966" cy="347472"/>
            <a:chOff x="5410200" y="3790950"/>
            <a:chExt cx="457200" cy="381000"/>
          </a:xfrm>
        </p:grpSpPr>
        <p:sp>
          <p:nvSpPr>
            <p:cNvPr id="174" name="Oval 173"/>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75" name="TextBox 174"/>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76" name="Oval 175"/>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77" name="Group 157"/>
          <p:cNvGrpSpPr/>
          <p:nvPr/>
        </p:nvGrpSpPr>
        <p:grpSpPr>
          <a:xfrm>
            <a:off x="6865061" y="3670903"/>
            <a:ext cx="416966" cy="347472"/>
            <a:chOff x="6172200" y="3733800"/>
            <a:chExt cx="457200" cy="381000"/>
          </a:xfrm>
        </p:grpSpPr>
        <p:sp>
          <p:nvSpPr>
            <p:cNvPr id="178" name="TextBox 177"/>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79" name="Oval 17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80" name="Group 158"/>
          <p:cNvGrpSpPr/>
          <p:nvPr/>
        </p:nvGrpSpPr>
        <p:grpSpPr>
          <a:xfrm>
            <a:off x="7856885" y="3670903"/>
            <a:ext cx="416966" cy="347474"/>
            <a:chOff x="7467600" y="3809998"/>
            <a:chExt cx="457200" cy="381002"/>
          </a:xfrm>
        </p:grpSpPr>
        <p:sp>
          <p:nvSpPr>
            <p:cNvPr id="181" name="TextBox 18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82" name="Oval 18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83" name="Oval 18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84" name="TextBox 18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85" name="TextBox 18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86"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68699" name="Equation" r:id="rId6" imgW="330057" imgH="165028" progId="Equation.DSMT4">
                  <p:embed/>
                </p:oleObj>
              </mc:Choice>
              <mc:Fallback>
                <p:oleObj name="Equation" r:id="rId6" imgW="330057" imgH="165028" progId="Equation.DSMT4">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 name="TextBox 186"/>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89" name="Straight Connector 188"/>
          <p:cNvCxnSpPr/>
          <p:nvPr/>
        </p:nvCxnSpPr>
        <p:spPr>
          <a:xfrm rot="10800000">
            <a:off x="5287422" y="3163525"/>
            <a:ext cx="2569464" cy="67665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0800000">
            <a:off x="5271824" y="3210655"/>
            <a:ext cx="1627632" cy="5852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10800000">
            <a:off x="5223059" y="3262473"/>
            <a:ext cx="1036193" cy="5891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97" name="Straight Connector 196"/>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0" name="Picture 199" descr="model_image - Copy.bmp"/>
          <p:cNvPicPr>
            <a:picLocks/>
          </p:cNvPicPr>
          <p:nvPr/>
        </p:nvPicPr>
        <p:blipFill>
          <a:blip r:embed="rId7"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201" name="Straight Connector 200"/>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9" name="Group 208"/>
          <p:cNvGrpSpPr/>
          <p:nvPr/>
        </p:nvGrpSpPr>
        <p:grpSpPr>
          <a:xfrm>
            <a:off x="4343400" y="4416552"/>
            <a:ext cx="5117919" cy="1291957"/>
            <a:chOff x="4267200" y="2438403"/>
            <a:chExt cx="5117919" cy="1291957"/>
          </a:xfrm>
        </p:grpSpPr>
        <p:pic>
          <p:nvPicPr>
            <p:cNvPr id="210" name="Picture 209" descr="model_image_1 - Copy.bmp"/>
            <p:cNvPicPr>
              <a:picLocks/>
            </p:cNvPicPr>
            <p:nvPr/>
          </p:nvPicPr>
          <p:blipFill>
            <a:blip r:embed="rId8"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211" name="Picture 210" descr="model_image_2 - Copy.bmp"/>
            <p:cNvPicPr>
              <a:picLocks/>
            </p:cNvPicPr>
            <p:nvPr/>
          </p:nvPicPr>
          <p:blipFill>
            <a:blip r:embed="rId9"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212" name="Straight Connector 211"/>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Arc 216"/>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TextBox 217"/>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219" name="Straight Connector 218"/>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76600" y="2209800"/>
            <a:ext cx="914400" cy="381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Representation</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solidFill>
                  <a:prstClr val="black">
                    <a:tint val="75000"/>
                  </a:prstClr>
                </a:solidFill>
              </a:rPr>
              <a:pPr/>
              <a:t>31</a:t>
            </a:fld>
            <a:endParaRPr lang="en-US" dirty="0">
              <a:solidFill>
                <a:prstClr val="black">
                  <a:tint val="75000"/>
                </a:prstClr>
              </a:solidFill>
            </a:endParaRPr>
          </a:p>
        </p:txBody>
      </p:sp>
      <p:graphicFrame>
        <p:nvGraphicFramePr>
          <p:cNvPr id="63" name="Object 62"/>
          <p:cNvGraphicFramePr>
            <a:graphicFrameLocks noChangeAspect="1"/>
          </p:cNvGraphicFramePr>
          <p:nvPr/>
        </p:nvGraphicFramePr>
        <p:xfrm>
          <a:off x="419100" y="1879600"/>
          <a:ext cx="3771900" cy="330200"/>
        </p:xfrm>
        <a:graphic>
          <a:graphicData uri="http://schemas.openxmlformats.org/presentationml/2006/ole">
            <mc:AlternateContent xmlns:mc="http://schemas.openxmlformats.org/markup-compatibility/2006">
              <mc:Choice xmlns:v="urn:schemas-microsoft-com:vml" Requires="v">
                <p:oleObj spid="_x0000_s668700" name="Equation" r:id="rId10" imgW="3771900" imgH="330200" progId="Equation.DSMT4">
                  <p:embed/>
                </p:oleObj>
              </mc:Choice>
              <mc:Fallback>
                <p:oleObj name="Equation" r:id="rId10" imgW="3771900" imgH="330200" progId="Equation.DSMT4">
                  <p:embed/>
                  <p:pic>
                    <p:nvPicPr>
                      <p:cNvPr id="0"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1879600"/>
                        <a:ext cx="3771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1157" name="Object 5"/>
          <p:cNvGraphicFramePr>
            <a:graphicFrameLocks noChangeAspect="1"/>
          </p:cNvGraphicFramePr>
          <p:nvPr/>
        </p:nvGraphicFramePr>
        <p:xfrm>
          <a:off x="1054100" y="2260600"/>
          <a:ext cx="3136900" cy="330200"/>
        </p:xfrm>
        <a:graphic>
          <a:graphicData uri="http://schemas.openxmlformats.org/presentationml/2006/ole">
            <mc:AlternateContent xmlns:mc="http://schemas.openxmlformats.org/markup-compatibility/2006">
              <mc:Choice xmlns:v="urn:schemas-microsoft-com:vml" Requires="v">
                <p:oleObj spid="_x0000_s668701" name="Equation" r:id="rId12" imgW="3136900" imgH="330200" progId="Equation.DSMT4">
                  <p:embed/>
                </p:oleObj>
              </mc:Choice>
              <mc:Fallback>
                <p:oleObj name="Equation" r:id="rId12" imgW="3136900" imgH="330200" progId="Equation.DSMT4">
                  <p:embed/>
                  <p:pic>
                    <p:nvPicPr>
                      <p:cNvPr id="0" name="Picture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100" y="2260600"/>
                        <a:ext cx="31369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p:cNvSpPr txBox="1"/>
          <p:nvPr/>
        </p:nvSpPr>
        <p:spPr>
          <a:xfrm>
            <a:off x="304800" y="1295400"/>
            <a:ext cx="3429000" cy="400110"/>
          </a:xfrm>
          <a:prstGeom prst="rect">
            <a:avLst/>
          </a:prstGeom>
          <a:noFill/>
          <a:ln w="25400">
            <a:noFill/>
            <a:miter lim="800000"/>
          </a:ln>
        </p:spPr>
        <p:txBody>
          <a:bodyPr wrap="square" rtlCol="0">
            <a:spAutoFit/>
          </a:bodyPr>
          <a:lstStyle/>
          <a:p>
            <a:r>
              <a:rPr lang="en-US" sz="2000" b="1" dirty="0" smtClean="0">
                <a:latin typeface="Arial" pitchFamily="34" charset="0"/>
                <a:cs typeface="Arial" pitchFamily="34" charset="0"/>
              </a:rPr>
              <a:t>Conditional Random Field:</a:t>
            </a:r>
            <a:endParaRPr lang="en-US" sz="2000" b="1" dirty="0">
              <a:latin typeface="Arial" pitchFamily="34" charset="0"/>
              <a:cs typeface="Arial" pitchFamily="34" charset="0"/>
            </a:endParaRPr>
          </a:p>
        </p:txBody>
      </p:sp>
      <p:sp>
        <p:nvSpPr>
          <p:cNvPr id="76" name="Rectangle 75"/>
          <p:cNvSpPr/>
          <p:nvPr/>
        </p:nvSpPr>
        <p:spPr>
          <a:xfrm>
            <a:off x="228600" y="2819400"/>
            <a:ext cx="4495800" cy="3352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04800" y="2949714"/>
            <a:ext cx="3048000" cy="400110"/>
          </a:xfrm>
          <a:prstGeom prst="rect">
            <a:avLst/>
          </a:prstGeom>
          <a:noFill/>
          <a:ln w="25400">
            <a:noFill/>
            <a:miter lim="800000"/>
          </a:ln>
        </p:spPr>
        <p:txBody>
          <a:bodyPr wrap="square" rtlCol="0">
            <a:spAutoFit/>
          </a:bodyPr>
          <a:lstStyle/>
          <a:p>
            <a:r>
              <a:rPr lang="en-US" sz="2000" i="1" dirty="0" smtClean="0">
                <a:latin typeface="Arial" pitchFamily="34" charset="0"/>
                <a:cs typeface="Arial" pitchFamily="34" charset="0"/>
              </a:rPr>
              <a:t>Modeling human poses:</a:t>
            </a:r>
            <a:endParaRPr lang="en-US" sz="2000" i="1" dirty="0">
              <a:latin typeface="Arial" pitchFamily="34" charset="0"/>
              <a:cs typeface="Arial" pitchFamily="34" charset="0"/>
            </a:endParaRPr>
          </a:p>
        </p:txBody>
      </p:sp>
      <p:graphicFrame>
        <p:nvGraphicFramePr>
          <p:cNvPr id="564230" name="Object 6"/>
          <p:cNvGraphicFramePr>
            <a:graphicFrameLocks noChangeAspect="1"/>
          </p:cNvGraphicFramePr>
          <p:nvPr/>
        </p:nvGraphicFramePr>
        <p:xfrm>
          <a:off x="355600" y="3429000"/>
          <a:ext cx="4216400" cy="1066800"/>
        </p:xfrm>
        <a:graphic>
          <a:graphicData uri="http://schemas.openxmlformats.org/presentationml/2006/ole">
            <mc:AlternateContent xmlns:mc="http://schemas.openxmlformats.org/markup-compatibility/2006">
              <mc:Choice xmlns:v="urn:schemas-microsoft-com:vml" Requires="v">
                <p:oleObj spid="_x0000_s668702" name="Equation" r:id="rId14" imgW="4216400" imgH="1066800" progId="Equation.DSMT4">
                  <p:embed/>
                </p:oleObj>
              </mc:Choice>
              <mc:Fallback>
                <p:oleObj name="Equation" r:id="rId14" imgW="4216400" imgH="1066800" progId="Equation.DSMT4">
                  <p:embed/>
                  <p:pic>
                    <p:nvPicPr>
                      <p:cNvPr id="0" name="Pictur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600" y="3429000"/>
                        <a:ext cx="42164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2" name="Straight Connector 71"/>
          <p:cNvCxnSpPr/>
          <p:nvPr/>
        </p:nvCxnSpPr>
        <p:spPr>
          <a:xfrm>
            <a:off x="3657600" y="4343400"/>
            <a:ext cx="838200"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619500" y="4457700"/>
            <a:ext cx="609600" cy="381000"/>
          </a:xfrm>
          <a:prstGeom prst="line">
            <a:avLst/>
          </a:prstGeom>
          <a:ln w="317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371600" y="4800600"/>
            <a:ext cx="3352800" cy="1015663"/>
          </a:xfrm>
          <a:prstGeom prst="rect">
            <a:avLst/>
          </a:prstGeom>
          <a:noFill/>
          <a:ln w="25400">
            <a:noFill/>
            <a:miter lim="800000"/>
          </a:ln>
        </p:spPr>
        <p:txBody>
          <a:bodyPr wrap="square" rtlCol="0">
            <a:spAutoFit/>
          </a:bodyPr>
          <a:lstStyle/>
          <a:p>
            <a:r>
              <a:rPr lang="en-US" sz="2000" dirty="0" smtClean="0">
                <a:latin typeface="Arial" pitchFamily="34" charset="0"/>
                <a:cs typeface="Arial" pitchFamily="34" charset="0"/>
              </a:rPr>
              <a:t>Spatial relationship between the </a:t>
            </a:r>
            <a:r>
              <a:rPr lang="en-US" sz="2000" i="1" dirty="0" smtClean="0">
                <a:latin typeface="Times New Roman" pitchFamily="18" charset="0"/>
                <a:cs typeface="Times New Roman" pitchFamily="18" charset="0"/>
              </a:rPr>
              <a:t>l</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body part and the </a:t>
            </a:r>
            <a:r>
              <a:rPr lang="en-US" sz="2000" i="1" dirty="0" smtClean="0">
                <a:latin typeface="Times New Roman" pitchFamily="18" charset="0"/>
                <a:cs typeface="Times New Roman" pitchFamily="18" charset="0"/>
              </a:rPr>
              <a:t>m</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th</a:t>
            </a:r>
            <a:r>
              <a:rPr lang="en-US" sz="2000" dirty="0" smtClean="0">
                <a:latin typeface="Arial" pitchFamily="34" charset="0"/>
                <a:cs typeface="Arial" pitchFamily="34" charset="0"/>
              </a:rPr>
              <a:t> object window</a:t>
            </a:r>
            <a:endParaRPr lang="en-US" sz="2000" dirty="0">
              <a:latin typeface="Arial" pitchFamily="34" charset="0"/>
              <a:cs typeface="Arial" pitchFamily="34" charset="0"/>
            </a:endParaRPr>
          </a:p>
        </p:txBody>
      </p:sp>
      <p:sp>
        <p:nvSpPr>
          <p:cNvPr id="93" name="Oval 92"/>
          <p:cNvSpPr/>
          <p:nvPr/>
        </p:nvSpPr>
        <p:spPr>
          <a:xfrm>
            <a:off x="3108960" y="3962400"/>
            <a:ext cx="438912" cy="3810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304800" y="1905000"/>
            <a:ext cx="4114800" cy="4648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Learning</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33</a:t>
            </a:fld>
            <a:endParaRPr lang="en-US" dirty="0">
              <a:solidFill>
                <a:prstClr val="black">
                  <a:tint val="75000"/>
                </a:prstClr>
              </a:solidFill>
            </a:endParaRPr>
          </a:p>
        </p:txBody>
      </p:sp>
      <p:sp>
        <p:nvSpPr>
          <p:cNvPr id="82" name="Content Placeholder 2"/>
          <p:cNvSpPr>
            <a:spLocks noGrp="1"/>
          </p:cNvSpPr>
          <p:nvPr>
            <p:ph idx="1"/>
          </p:nvPr>
        </p:nvSpPr>
        <p:spPr>
          <a:xfrm>
            <a:off x="304800" y="1295401"/>
            <a:ext cx="4343400" cy="609600"/>
          </a:xfrm>
        </p:spPr>
        <p:txBody>
          <a:bodyPr>
            <a:normAutofit/>
          </a:bodyPr>
          <a:lstStyle/>
          <a:p>
            <a:r>
              <a:rPr lang="en-US" sz="2400" dirty="0" smtClean="0">
                <a:latin typeface="Arial" pitchFamily="34" charset="0"/>
                <a:cs typeface="Arial" pitchFamily="34" charset="0"/>
              </a:rPr>
              <a:t>Obtaining atomic poses</a:t>
            </a:r>
          </a:p>
        </p:txBody>
      </p:sp>
      <p:pic>
        <p:nvPicPr>
          <p:cNvPr id="66" name="Picture 65" descr="image19.bmp"/>
          <p:cNvPicPr>
            <a:picLocks noChangeAspect="1"/>
          </p:cNvPicPr>
          <p:nvPr/>
        </p:nvPicPr>
        <p:blipFill>
          <a:blip r:embed="rId3" cstate="print"/>
          <a:srcRect l="12500" t="4088" b="10061"/>
          <a:stretch>
            <a:fillRect/>
          </a:stretch>
        </p:blipFill>
        <p:spPr>
          <a:xfrm>
            <a:off x="1778000" y="1981200"/>
            <a:ext cx="1041400" cy="1562100"/>
          </a:xfrm>
          <a:prstGeom prst="rect">
            <a:avLst/>
          </a:prstGeom>
        </p:spPr>
      </p:pic>
      <p:pic>
        <p:nvPicPr>
          <p:cNvPr id="67" name="Picture 66" descr="image04.bmp"/>
          <p:cNvPicPr>
            <a:picLocks noChangeAspect="1"/>
          </p:cNvPicPr>
          <p:nvPr/>
        </p:nvPicPr>
        <p:blipFill>
          <a:blip r:embed="rId4" cstate="print"/>
          <a:stretch>
            <a:fillRect/>
          </a:stretch>
        </p:blipFill>
        <p:spPr>
          <a:xfrm>
            <a:off x="3020683" y="1981201"/>
            <a:ext cx="1094117" cy="1567249"/>
          </a:xfrm>
          <a:prstGeom prst="rect">
            <a:avLst/>
          </a:prstGeom>
        </p:spPr>
      </p:pic>
      <p:sp>
        <p:nvSpPr>
          <p:cNvPr id="68" name="TextBox 67"/>
          <p:cNvSpPr txBox="1"/>
          <p:nvPr/>
        </p:nvSpPr>
        <p:spPr>
          <a:xfrm>
            <a:off x="304800" y="2514600"/>
            <a:ext cx="1447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Annotating</a:t>
            </a:r>
            <a:endParaRPr lang="en-US" b="1" dirty="0">
              <a:latin typeface="Arial" pitchFamily="34" charset="0"/>
              <a:cs typeface="Arial" pitchFamily="34" charset="0"/>
            </a:endParaRPr>
          </a:p>
        </p:txBody>
      </p:sp>
      <p:sp>
        <p:nvSpPr>
          <p:cNvPr id="69" name="Oval 68"/>
          <p:cNvSpPr/>
          <p:nvPr/>
        </p:nvSpPr>
        <p:spPr>
          <a:xfrm>
            <a:off x="2286000" y="24384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286000" y="27553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09800" y="30480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286000" y="31242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21992" y="33528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286000" y="32766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7400" y="23622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209800" y="22219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362200" y="22219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221992" y="20695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593592" y="22098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669792" y="26791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429000" y="25146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200400" y="25267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886200" y="23622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038600" y="2450592"/>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429000" y="29718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886200" y="29718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288792" y="32766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898392" y="3276600"/>
            <a:ext cx="64008" cy="64008"/>
          </a:xfrm>
          <a:prstGeom prst="ellipse">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own Arrow 101"/>
          <p:cNvSpPr/>
          <p:nvPr/>
        </p:nvSpPr>
        <p:spPr>
          <a:xfrm>
            <a:off x="762000" y="3048000"/>
            <a:ext cx="457200" cy="1371600"/>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304800" y="4583668"/>
            <a:ext cx="1447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Clustering</a:t>
            </a:r>
            <a:endParaRPr lang="en-US" b="1" dirty="0">
              <a:latin typeface="Arial" pitchFamily="34" charset="0"/>
              <a:cs typeface="Arial" pitchFamily="34" charset="0"/>
            </a:endParaRPr>
          </a:p>
        </p:txBody>
      </p:sp>
      <p:pic>
        <p:nvPicPr>
          <p:cNvPr id="104" name="Picture 103" descr="image_00.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827244" y="3733800"/>
            <a:ext cx="458756" cy="1143001"/>
          </a:xfrm>
          <a:prstGeom prst="rect">
            <a:avLst/>
          </a:prstGeom>
        </p:spPr>
      </p:pic>
      <p:pic>
        <p:nvPicPr>
          <p:cNvPr id="105" name="Picture 104" descr="image_0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411274" y="3581400"/>
            <a:ext cx="834266" cy="1295400"/>
          </a:xfrm>
          <a:prstGeom prst="rect">
            <a:avLst/>
          </a:prstGeom>
        </p:spPr>
      </p:pic>
      <p:pic>
        <p:nvPicPr>
          <p:cNvPr id="107" name="Picture 106" descr="image_03.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352800" y="3733800"/>
            <a:ext cx="749076" cy="1143000"/>
          </a:xfrm>
          <a:prstGeom prst="rect">
            <a:avLst/>
          </a:prstGeom>
        </p:spPr>
      </p:pic>
      <p:pic>
        <p:nvPicPr>
          <p:cNvPr id="109" name="Picture 108" descr="image_05.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792257" y="4953000"/>
            <a:ext cx="569943" cy="1143000"/>
          </a:xfrm>
          <a:prstGeom prst="rect">
            <a:avLst/>
          </a:prstGeom>
        </p:spPr>
      </p:pic>
      <p:pic>
        <p:nvPicPr>
          <p:cNvPr id="110" name="Picture 109" descr="image_08.jpg"/>
          <p:cNvPicPr>
            <a:picLocks noChangeAspect="1"/>
          </p:cNvPicPr>
          <p:nvPr/>
        </p:nvPicPr>
        <p:blipFill>
          <a:blip r:embed="rId9" cstate="print">
            <a:clrChange>
              <a:clrFrom>
                <a:srgbClr val="FFFFFF"/>
              </a:clrFrom>
              <a:clrTo>
                <a:srgbClr val="FFFFFF">
                  <a:alpha val="0"/>
                </a:srgbClr>
              </a:clrTo>
            </a:clrChange>
          </a:blip>
          <a:stretch>
            <a:fillRect/>
          </a:stretch>
        </p:blipFill>
        <p:spPr>
          <a:xfrm>
            <a:off x="2438400" y="5105400"/>
            <a:ext cx="1083826" cy="914400"/>
          </a:xfrm>
          <a:prstGeom prst="rect">
            <a:avLst/>
          </a:prstGeom>
        </p:spPr>
      </p:pic>
      <p:pic>
        <p:nvPicPr>
          <p:cNvPr id="112" name="Picture 111" descr="image_09.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3581400" y="4953001"/>
            <a:ext cx="609600" cy="1151814"/>
          </a:xfrm>
          <a:prstGeom prst="rect">
            <a:avLst/>
          </a:prstGeom>
        </p:spPr>
      </p:pic>
      <p:graphicFrame>
        <p:nvGraphicFramePr>
          <p:cNvPr id="571396" name="Object 4"/>
          <p:cNvGraphicFramePr>
            <a:graphicFrameLocks noChangeAspect="1"/>
          </p:cNvGraphicFramePr>
          <p:nvPr/>
        </p:nvGraphicFramePr>
        <p:xfrm>
          <a:off x="2395538" y="6321425"/>
          <a:ext cx="347662" cy="155575"/>
        </p:xfrm>
        <a:graphic>
          <a:graphicData uri="http://schemas.openxmlformats.org/presentationml/2006/ole">
            <mc:AlternateContent xmlns:mc="http://schemas.openxmlformats.org/markup-compatibility/2006">
              <mc:Choice xmlns:v="urn:schemas-microsoft-com:vml" Requires="v">
                <p:oleObj spid="_x0000_s751636" name="Equation" r:id="rId11" imgW="330057" imgH="165028" progId="Equation.DSMT4">
                  <p:embed/>
                </p:oleObj>
              </mc:Choice>
              <mc:Fallback>
                <p:oleObj name="Equation" r:id="rId11" imgW="330057" imgH="165028" progId="Equation.DSMT4">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5538" y="6321425"/>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1397" name="Object 5"/>
          <p:cNvGraphicFramePr>
            <a:graphicFrameLocks noChangeAspect="1"/>
          </p:cNvGraphicFramePr>
          <p:nvPr/>
        </p:nvGraphicFramePr>
        <p:xfrm>
          <a:off x="2852738" y="6324600"/>
          <a:ext cx="347662" cy="155575"/>
        </p:xfrm>
        <a:graphic>
          <a:graphicData uri="http://schemas.openxmlformats.org/presentationml/2006/ole">
            <mc:AlternateContent xmlns:mc="http://schemas.openxmlformats.org/markup-compatibility/2006">
              <mc:Choice xmlns:v="urn:schemas-microsoft-com:vml" Requires="v">
                <p:oleObj spid="_x0000_s751637" name="Equation" r:id="rId13" imgW="330057" imgH="165028" progId="Equation.DSMT4">
                  <p:embed/>
                </p:oleObj>
              </mc:Choice>
              <mc:Fallback>
                <p:oleObj name="Equation" r:id="rId13" imgW="330057" imgH="165028" progId="Equation.DSMT4">
                  <p:embed/>
                  <p:pic>
                    <p:nvPicPr>
                      <p:cNvPr id="0"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2738" y="6324600"/>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1" name="Straight Connector 110"/>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116" name="TextBox 115"/>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117" name="Straight Connector 116"/>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endCxn id="125"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32"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26" idx="5"/>
            <a:endCxn id="125"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6"/>
          <p:cNvCxnSpPr>
            <a:endCxn id="126"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7"/>
          <p:cNvCxnSpPr>
            <a:endCxn id="132"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Oval 124"/>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26" name="Oval 125"/>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28"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751638" name="Equation" r:id="rId14" imgW="330057" imgH="165028" progId="Equation.DSMT4">
                  <p:embed/>
                </p:oleObj>
              </mc:Choice>
              <mc:Fallback>
                <p:oleObj name="Equation" r:id="rId14" imgW="330057" imgH="165028" progId="Equation.DSMT4">
                  <p:embed/>
                  <p:pic>
                    <p:nvPicPr>
                      <p:cNvPr id="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9" name="Group 156"/>
          <p:cNvGrpSpPr/>
          <p:nvPr/>
        </p:nvGrpSpPr>
        <p:grpSpPr>
          <a:xfrm>
            <a:off x="6245352" y="3670903"/>
            <a:ext cx="416966" cy="347472"/>
            <a:chOff x="5410200" y="3790950"/>
            <a:chExt cx="457200" cy="381000"/>
          </a:xfrm>
        </p:grpSpPr>
        <p:sp>
          <p:nvSpPr>
            <p:cNvPr id="130" name="Oval 129"/>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31" name="TextBox 130"/>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32" name="Oval 131"/>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33" name="Group 157"/>
          <p:cNvGrpSpPr/>
          <p:nvPr/>
        </p:nvGrpSpPr>
        <p:grpSpPr>
          <a:xfrm>
            <a:off x="6865061" y="3670903"/>
            <a:ext cx="416966" cy="347472"/>
            <a:chOff x="6172200" y="3733800"/>
            <a:chExt cx="457200" cy="381000"/>
          </a:xfrm>
        </p:grpSpPr>
        <p:sp>
          <p:nvSpPr>
            <p:cNvPr id="134" name="TextBox 133"/>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35" name="Oval 134"/>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36" name="Group 158"/>
          <p:cNvGrpSpPr/>
          <p:nvPr/>
        </p:nvGrpSpPr>
        <p:grpSpPr>
          <a:xfrm>
            <a:off x="7856885" y="3670903"/>
            <a:ext cx="416966" cy="347474"/>
            <a:chOff x="7467600" y="3809998"/>
            <a:chExt cx="457200" cy="381002"/>
          </a:xfrm>
        </p:grpSpPr>
        <p:sp>
          <p:nvSpPr>
            <p:cNvPr id="137" name="TextBox 136"/>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38" name="Oval 137"/>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42" name="Oval 141"/>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49" name="TextBox 148"/>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50" name="TextBox 149"/>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53"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751639" name="Equation" r:id="rId15" imgW="330057" imgH="165028" progId="Equation.DSMT4">
                  <p:embed/>
                </p:oleObj>
              </mc:Choice>
              <mc:Fallback>
                <p:oleObj name="Equation" r:id="rId15" imgW="330057" imgH="165028" progId="Equation.DSMT4">
                  <p:embed/>
                  <p:pic>
                    <p:nvPicPr>
                      <p:cNvPr id="0"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 name="TextBox 153"/>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55" name="Straight Connector 154"/>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59" name="Straight Connector 158"/>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62" name="Picture 161" descr="model_image - Copy.bmp"/>
          <p:cNvPicPr>
            <a:picLocks/>
          </p:cNvPicPr>
          <p:nvPr/>
        </p:nvPicPr>
        <p:blipFill>
          <a:blip r:embed="rId16"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65" name="Straight Connector 164"/>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p:cNvGrpSpPr/>
          <p:nvPr/>
        </p:nvGrpSpPr>
        <p:grpSpPr>
          <a:xfrm>
            <a:off x="4343400" y="4416552"/>
            <a:ext cx="5117919" cy="1291957"/>
            <a:chOff x="4267200" y="2438403"/>
            <a:chExt cx="5117919" cy="1291957"/>
          </a:xfrm>
        </p:grpSpPr>
        <p:pic>
          <p:nvPicPr>
            <p:cNvPr id="175" name="Picture 174" descr="model_image_1 - Copy.bmp"/>
            <p:cNvPicPr>
              <a:picLocks/>
            </p:cNvPicPr>
            <p:nvPr/>
          </p:nvPicPr>
          <p:blipFill>
            <a:blip r:embed="rId17"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76" name="Picture 175" descr="model_image_2 - Copy.bmp"/>
            <p:cNvPicPr>
              <a:picLocks/>
            </p:cNvPicPr>
            <p:nvPr/>
          </p:nvPicPr>
          <p:blipFill>
            <a:blip r:embed="rId18"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77" name="Straight Connector 176"/>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TextBox 181"/>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83" name="Straight Connector 182"/>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4" name="Oval 183"/>
          <p:cNvSpPr>
            <a:spLocks noChangeAspect="1"/>
          </p:cNvSpPr>
          <p:nvPr/>
        </p:nvSpPr>
        <p:spPr>
          <a:xfrm>
            <a:off x="6940296" y="2340864"/>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linds(horizontal)">
                                      <p:cBhvr>
                                        <p:cTn id="7" dur="500"/>
                                        <p:tgtEl>
                                          <p:spTgt spid="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linds(horizontal)">
                                      <p:cBhvr>
                                        <p:cTn id="10" dur="500"/>
                                        <p:tgtEl>
                                          <p:spTgt spid="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blinds(horizontal)">
                                      <p:cBhvr>
                                        <p:cTn id="13" dur="500"/>
                                        <p:tgtEl>
                                          <p:spTgt spid="7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blinds(horizontal)">
                                      <p:cBhvr>
                                        <p:cTn id="16" dur="500"/>
                                        <p:tgtEl>
                                          <p:spTgt spid="7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blinds(horizontal)">
                                      <p:cBhvr>
                                        <p:cTn id="19" dur="500"/>
                                        <p:tgtEl>
                                          <p:spTgt spid="7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blinds(horizontal)">
                                      <p:cBhvr>
                                        <p:cTn id="22" dur="500"/>
                                        <p:tgtEl>
                                          <p:spTgt spid="7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blinds(horizontal)">
                                      <p:cBhvr>
                                        <p:cTn id="25" dur="500"/>
                                        <p:tgtEl>
                                          <p:spTgt spid="8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linds(horizontal)">
                                      <p:cBhvr>
                                        <p:cTn id="28" dur="500"/>
                                        <p:tgtEl>
                                          <p:spTgt spid="8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blinds(horizontal)">
                                      <p:cBhvr>
                                        <p:cTn id="31" dur="500"/>
                                        <p:tgtEl>
                                          <p:spTgt spid="8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blinds(horizontal)">
                                      <p:cBhvr>
                                        <p:cTn id="34" dur="500"/>
                                        <p:tgtEl>
                                          <p:spTgt spid="8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blinds(horizontal)">
                                      <p:cBhvr>
                                        <p:cTn id="37" dur="500"/>
                                        <p:tgtEl>
                                          <p:spTgt spid="9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blinds(horizontal)">
                                      <p:cBhvr>
                                        <p:cTn id="40" dur="500"/>
                                        <p:tgtEl>
                                          <p:spTgt spid="9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blinds(horizontal)">
                                      <p:cBhvr>
                                        <p:cTn id="43" dur="500"/>
                                        <p:tgtEl>
                                          <p:spTgt spid="9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blinds(horizontal)">
                                      <p:cBhvr>
                                        <p:cTn id="46" dur="500"/>
                                        <p:tgtEl>
                                          <p:spTgt spid="9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blinds(horizontal)">
                                      <p:cBhvr>
                                        <p:cTn id="49" dur="500"/>
                                        <p:tgtEl>
                                          <p:spTgt spid="9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blinds(horizontal)">
                                      <p:cBhvr>
                                        <p:cTn id="52" dur="500"/>
                                        <p:tgtEl>
                                          <p:spTgt spid="9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blinds(horizontal)">
                                      <p:cBhvr>
                                        <p:cTn id="55" dur="500"/>
                                        <p:tgtEl>
                                          <p:spTgt spid="9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9"/>
                                        </p:tgtEl>
                                        <p:attrNameLst>
                                          <p:attrName>style.visibility</p:attrName>
                                        </p:attrNameLst>
                                      </p:cBhvr>
                                      <p:to>
                                        <p:strVal val="visible"/>
                                      </p:to>
                                    </p:set>
                                    <p:animEffect transition="in" filter="blinds(horizontal)">
                                      <p:cBhvr>
                                        <p:cTn id="58" dur="500"/>
                                        <p:tgtEl>
                                          <p:spTgt spid="99"/>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blinds(horizontal)">
                                      <p:cBhvr>
                                        <p:cTn id="61" dur="500"/>
                                        <p:tgtEl>
                                          <p:spTgt spid="100"/>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blinds(horizontal)">
                                      <p:cBhvr>
                                        <p:cTn id="64" dur="500"/>
                                        <p:tgtEl>
                                          <p:spTgt spid="10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blinds(horizontal)">
                                      <p:cBhvr>
                                        <p:cTn id="67" dur="500"/>
                                        <p:tgtEl>
                                          <p:spTgt spid="6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blinds(horizontal)">
                                      <p:cBhvr>
                                        <p:cTn id="72" dur="500"/>
                                        <p:tgtEl>
                                          <p:spTgt spid="10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blinds(horizontal)">
                                      <p:cBhvr>
                                        <p:cTn id="75" dur="500"/>
                                        <p:tgtEl>
                                          <p:spTgt spid="103"/>
                                        </p:tgtEl>
                                      </p:cBhvr>
                                    </p:animEffect>
                                  </p:childTnLst>
                                </p:cTn>
                              </p:par>
                            </p:childTnLst>
                          </p:cTn>
                        </p:par>
                        <p:par>
                          <p:cTn id="76" fill="hold">
                            <p:stCondLst>
                              <p:cond delay="500"/>
                            </p:stCondLst>
                            <p:childTnLst>
                              <p:par>
                                <p:cTn id="77" presetID="3" presetClass="entr" presetSubtype="10" fill="hold" nodeType="after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blinds(horizontal)">
                                      <p:cBhvr>
                                        <p:cTn id="79" dur="500"/>
                                        <p:tgtEl>
                                          <p:spTgt spid="104"/>
                                        </p:tgtEl>
                                      </p:cBhvr>
                                    </p:animEffect>
                                  </p:childTnLst>
                                </p:cTn>
                              </p:par>
                              <p:par>
                                <p:cTn id="80" presetID="3" presetClass="entr" presetSubtype="10" fill="hold" nodeType="with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blinds(horizontal)">
                                      <p:cBhvr>
                                        <p:cTn id="82" dur="500"/>
                                        <p:tgtEl>
                                          <p:spTgt spid="105"/>
                                        </p:tgtEl>
                                      </p:cBhvr>
                                    </p:animEffect>
                                  </p:childTnLst>
                                </p:cTn>
                              </p:par>
                              <p:par>
                                <p:cTn id="83" presetID="3" presetClass="entr" presetSubtype="10"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blinds(horizontal)">
                                      <p:cBhvr>
                                        <p:cTn id="85" dur="500"/>
                                        <p:tgtEl>
                                          <p:spTgt spid="107"/>
                                        </p:tgtEl>
                                      </p:cBhvr>
                                    </p:animEffect>
                                  </p:childTnLst>
                                </p:cTn>
                              </p:par>
                              <p:par>
                                <p:cTn id="86" presetID="3" presetClass="entr" presetSubtype="10" fill="hold" nodeType="withEffect">
                                  <p:stCondLst>
                                    <p:cond delay="0"/>
                                  </p:stCondLst>
                                  <p:childTnLst>
                                    <p:set>
                                      <p:cBhvr>
                                        <p:cTn id="87" dur="1" fill="hold">
                                          <p:stCondLst>
                                            <p:cond delay="0"/>
                                          </p:stCondLst>
                                        </p:cTn>
                                        <p:tgtEl>
                                          <p:spTgt spid="109"/>
                                        </p:tgtEl>
                                        <p:attrNameLst>
                                          <p:attrName>style.visibility</p:attrName>
                                        </p:attrNameLst>
                                      </p:cBhvr>
                                      <p:to>
                                        <p:strVal val="visible"/>
                                      </p:to>
                                    </p:set>
                                    <p:animEffect transition="in" filter="blinds(horizontal)">
                                      <p:cBhvr>
                                        <p:cTn id="88" dur="500"/>
                                        <p:tgtEl>
                                          <p:spTgt spid="109"/>
                                        </p:tgtEl>
                                      </p:cBhvr>
                                    </p:animEffect>
                                  </p:childTnLst>
                                </p:cTn>
                              </p:par>
                              <p:par>
                                <p:cTn id="89" presetID="3" presetClass="entr" presetSubtype="10" fill="hold" nodeType="with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blinds(horizontal)">
                                      <p:cBhvr>
                                        <p:cTn id="91" dur="500"/>
                                        <p:tgtEl>
                                          <p:spTgt spid="110"/>
                                        </p:tgtEl>
                                      </p:cBhvr>
                                    </p:animEffect>
                                  </p:childTnLst>
                                </p:cTn>
                              </p:par>
                              <p:par>
                                <p:cTn id="92" presetID="3" presetClass="entr" presetSubtype="10" fill="hold" nodeType="with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blinds(horizontal)">
                                      <p:cBhvr>
                                        <p:cTn id="94" dur="500"/>
                                        <p:tgtEl>
                                          <p:spTgt spid="112"/>
                                        </p:tgtEl>
                                      </p:cBhvr>
                                    </p:animEffect>
                                  </p:childTnLst>
                                </p:cTn>
                              </p:par>
                              <p:par>
                                <p:cTn id="95" presetID="3" presetClass="entr" presetSubtype="10" fill="hold" nodeType="withEffect">
                                  <p:stCondLst>
                                    <p:cond delay="0"/>
                                  </p:stCondLst>
                                  <p:childTnLst>
                                    <p:set>
                                      <p:cBhvr>
                                        <p:cTn id="96" dur="1" fill="hold">
                                          <p:stCondLst>
                                            <p:cond delay="0"/>
                                          </p:stCondLst>
                                        </p:cTn>
                                        <p:tgtEl>
                                          <p:spTgt spid="571396"/>
                                        </p:tgtEl>
                                        <p:attrNameLst>
                                          <p:attrName>style.visibility</p:attrName>
                                        </p:attrNameLst>
                                      </p:cBhvr>
                                      <p:to>
                                        <p:strVal val="visible"/>
                                      </p:to>
                                    </p:set>
                                    <p:animEffect transition="in" filter="blinds(horizontal)">
                                      <p:cBhvr>
                                        <p:cTn id="97" dur="500"/>
                                        <p:tgtEl>
                                          <p:spTgt spid="571396"/>
                                        </p:tgtEl>
                                      </p:cBhvr>
                                    </p:animEffect>
                                  </p:childTnLst>
                                </p:cTn>
                              </p:par>
                              <p:par>
                                <p:cTn id="98" presetID="3" presetClass="entr" presetSubtype="10" fill="hold" nodeType="withEffect">
                                  <p:stCondLst>
                                    <p:cond delay="0"/>
                                  </p:stCondLst>
                                  <p:childTnLst>
                                    <p:set>
                                      <p:cBhvr>
                                        <p:cTn id="99" dur="1" fill="hold">
                                          <p:stCondLst>
                                            <p:cond delay="0"/>
                                          </p:stCondLst>
                                        </p:cTn>
                                        <p:tgtEl>
                                          <p:spTgt spid="571397"/>
                                        </p:tgtEl>
                                        <p:attrNameLst>
                                          <p:attrName>style.visibility</p:attrName>
                                        </p:attrNameLst>
                                      </p:cBhvr>
                                      <p:to>
                                        <p:strVal val="visible"/>
                                      </p:to>
                                    </p:set>
                                    <p:animEffect transition="in" filter="blinds(horizontal)">
                                      <p:cBhvr>
                                        <p:cTn id="100" dur="500"/>
                                        <p:tgtEl>
                                          <p:spTgt spid="57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animBg="1"/>
      <p:bldP spid="71" grpId="0" animBg="1"/>
      <p:bldP spid="72" grpId="0" animBg="1"/>
      <p:bldP spid="73" grpId="0" animBg="1"/>
      <p:bldP spid="74" grpId="0" animBg="1"/>
      <p:bldP spid="75" grpId="0" animBg="1"/>
      <p:bldP spid="81" grpId="0" animBg="1"/>
      <p:bldP spid="83" grpId="0" animBg="1"/>
      <p:bldP spid="87" grpId="0" animBg="1"/>
      <p:bldP spid="88" grpId="0" animBg="1"/>
      <p:bldP spid="90" grpId="0" animBg="1"/>
      <p:bldP spid="91" grpId="0" animBg="1"/>
      <p:bldP spid="92" grpId="0" animBg="1"/>
      <p:bldP spid="93" grpId="0" animBg="1"/>
      <p:bldP spid="95" grpId="0" animBg="1"/>
      <p:bldP spid="97" grpId="0" animBg="1"/>
      <p:bldP spid="98" grpId="0" animBg="1"/>
      <p:bldP spid="99" grpId="0" animBg="1"/>
      <p:bldP spid="100" grpId="0" animBg="1"/>
      <p:bldP spid="101" grpId="0" animBg="1"/>
      <p:bldP spid="102" grpId="0" animBg="1"/>
      <p:bldP spid="1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533400" y="2895600"/>
            <a:ext cx="3962400" cy="28956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Learning</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34</a:t>
            </a:fld>
            <a:endParaRPr lang="en-US" dirty="0">
              <a:solidFill>
                <a:prstClr val="black">
                  <a:tint val="75000"/>
                </a:prstClr>
              </a:solidFill>
            </a:endParaRPr>
          </a:p>
        </p:txBody>
      </p:sp>
      <p:sp>
        <p:nvSpPr>
          <p:cNvPr id="82" name="Content Placeholder 2"/>
          <p:cNvSpPr>
            <a:spLocks noGrp="1"/>
          </p:cNvSpPr>
          <p:nvPr>
            <p:ph idx="1"/>
          </p:nvPr>
        </p:nvSpPr>
        <p:spPr>
          <a:xfrm>
            <a:off x="304800" y="1295401"/>
            <a:ext cx="4343400" cy="1371600"/>
          </a:xfrm>
        </p:spPr>
        <p:txBody>
          <a:bodyPr>
            <a:normAutofit/>
          </a:bodyPr>
          <a:lstStyle/>
          <a:p>
            <a:r>
              <a:rPr lang="en-US" sz="2400" dirty="0" smtClean="0">
                <a:solidFill>
                  <a:schemeClr val="bg1">
                    <a:lumMod val="65000"/>
                  </a:schemeClr>
                </a:solidFill>
                <a:latin typeface="Arial" pitchFamily="34" charset="0"/>
                <a:cs typeface="Arial" pitchFamily="34" charset="0"/>
              </a:rPr>
              <a:t>Obtaining atomic poses</a:t>
            </a:r>
          </a:p>
          <a:p>
            <a:r>
              <a:rPr lang="en-US" sz="2400" dirty="0" smtClean="0">
                <a:latin typeface="Arial" pitchFamily="34" charset="0"/>
                <a:cs typeface="Arial" pitchFamily="34" charset="0"/>
              </a:rPr>
              <a:t>Potentials</a:t>
            </a:r>
          </a:p>
          <a:p>
            <a:pPr lvl="1"/>
            <a:r>
              <a:rPr lang="en-US" sz="2000" dirty="0" smtClean="0">
                <a:latin typeface="Arial" pitchFamily="34" charset="0"/>
                <a:cs typeface="Arial" pitchFamily="34" charset="0"/>
              </a:rPr>
              <a:t>Object &amp; body part detection</a:t>
            </a:r>
          </a:p>
        </p:txBody>
      </p:sp>
      <p:pic>
        <p:nvPicPr>
          <p:cNvPr id="572420" name="Picture 4"/>
          <p:cNvPicPr>
            <a:picLocks noChangeAspect="1" noChangeArrowheads="1"/>
          </p:cNvPicPr>
          <p:nvPr/>
        </p:nvPicPr>
        <p:blipFill>
          <a:blip r:embed="rId3" cstate="print"/>
          <a:srcRect/>
          <a:stretch>
            <a:fillRect/>
          </a:stretch>
        </p:blipFill>
        <p:spPr bwMode="auto">
          <a:xfrm>
            <a:off x="838200" y="3124200"/>
            <a:ext cx="1174273" cy="2362200"/>
          </a:xfrm>
          <a:prstGeom prst="rect">
            <a:avLst/>
          </a:prstGeom>
          <a:noFill/>
          <a:ln w="9525">
            <a:noFill/>
            <a:miter lim="800000"/>
            <a:headEnd/>
            <a:tailEnd/>
          </a:ln>
        </p:spPr>
      </p:pic>
      <p:sp>
        <p:nvSpPr>
          <p:cNvPr id="67" name="TextBox 66"/>
          <p:cNvSpPr txBox="1"/>
          <p:nvPr/>
        </p:nvSpPr>
        <p:spPr>
          <a:xfrm>
            <a:off x="2362200" y="4572000"/>
            <a:ext cx="1752600" cy="923330"/>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One detector for each object or body part</a:t>
            </a:r>
            <a:endParaRPr lang="en-US" dirty="0">
              <a:latin typeface="Arial" pitchFamily="34" charset="0"/>
              <a:cs typeface="Arial" pitchFamily="34" charset="0"/>
            </a:endParaRPr>
          </a:p>
        </p:txBody>
      </p:sp>
      <p:sp>
        <p:nvSpPr>
          <p:cNvPr id="68" name="TextBox 67"/>
          <p:cNvSpPr txBox="1"/>
          <p:nvPr/>
        </p:nvSpPr>
        <p:spPr>
          <a:xfrm>
            <a:off x="2209800" y="3352800"/>
            <a:ext cx="2362200" cy="923330"/>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Deformable part model [</a:t>
            </a:r>
            <a:r>
              <a:rPr lang="en-US" dirty="0" err="1" smtClean="0">
                <a:latin typeface="Arial" pitchFamily="34" charset="0"/>
                <a:cs typeface="Arial" pitchFamily="34" charset="0"/>
              </a:rPr>
              <a:t>Felzenszwalb</a:t>
            </a:r>
            <a:r>
              <a:rPr lang="en-US" dirty="0" smtClean="0">
                <a:latin typeface="Arial" pitchFamily="34" charset="0"/>
                <a:cs typeface="Arial" pitchFamily="34" charset="0"/>
              </a:rPr>
              <a:t> et al, 2008]</a:t>
            </a:r>
            <a:endParaRPr lang="en-US" dirty="0">
              <a:latin typeface="Arial" pitchFamily="34" charset="0"/>
              <a:cs typeface="Arial" pitchFamily="34" charset="0"/>
            </a:endParaRPr>
          </a:p>
        </p:txBody>
      </p:sp>
      <p:cxnSp>
        <p:nvCxnSpPr>
          <p:cNvPr id="70" name="Straight Connector 69"/>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72" name="TextBox 71"/>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73" name="Straight Connector 72"/>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88"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95"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9" idx="5"/>
            <a:endCxn id="88"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6"/>
          <p:cNvCxnSpPr>
            <a:endCxn id="89"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7"/>
          <p:cNvCxnSpPr>
            <a:endCxn id="95"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89" name="Oval 88"/>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90"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70732" name="Equation" r:id="rId4" imgW="330057" imgH="165028" progId="Equation.DSMT4">
                  <p:embed/>
                </p:oleObj>
              </mc:Choice>
              <mc:Fallback>
                <p:oleObj name="Equation" r:id="rId4" imgW="330057" imgH="165028" progId="Equation.DSMT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1" name="Group 156"/>
          <p:cNvGrpSpPr/>
          <p:nvPr/>
        </p:nvGrpSpPr>
        <p:grpSpPr>
          <a:xfrm>
            <a:off x="6245352" y="3670903"/>
            <a:ext cx="416966" cy="347472"/>
            <a:chOff x="5410200" y="3790950"/>
            <a:chExt cx="457200" cy="381000"/>
          </a:xfrm>
        </p:grpSpPr>
        <p:sp>
          <p:nvSpPr>
            <p:cNvPr id="92" name="Oval 91"/>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93" name="TextBox 92"/>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95" name="Oval 94"/>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97" name="Group 157"/>
          <p:cNvGrpSpPr/>
          <p:nvPr/>
        </p:nvGrpSpPr>
        <p:grpSpPr>
          <a:xfrm>
            <a:off x="6865061" y="3670903"/>
            <a:ext cx="416966" cy="347472"/>
            <a:chOff x="6172200" y="3733800"/>
            <a:chExt cx="457200" cy="381000"/>
          </a:xfrm>
        </p:grpSpPr>
        <p:sp>
          <p:nvSpPr>
            <p:cNvPr id="98" name="TextBox 97"/>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9" name="Oval 9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00" name="Group 158"/>
          <p:cNvGrpSpPr/>
          <p:nvPr/>
        </p:nvGrpSpPr>
        <p:grpSpPr>
          <a:xfrm>
            <a:off x="7856885" y="3670903"/>
            <a:ext cx="416966" cy="347474"/>
            <a:chOff x="7467600" y="3809998"/>
            <a:chExt cx="457200" cy="381002"/>
          </a:xfrm>
        </p:grpSpPr>
        <p:sp>
          <p:nvSpPr>
            <p:cNvPr id="101" name="TextBox 10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02" name="Oval 10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03" name="Oval 10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04" name="TextBox 10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05" name="TextBox 10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07"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70733" name="Equation" r:id="rId6" imgW="330057" imgH="165028" progId="Equation.DSMT4">
                  <p:embed/>
                </p:oleObj>
              </mc:Choice>
              <mc:Fallback>
                <p:oleObj name="Equation" r:id="rId6" imgW="330057" imgH="165028"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10" name="Straight Connector 109"/>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4" name="Straight Connector 113"/>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6" name="Picture 115" descr="model_image - Copy.bmp"/>
          <p:cNvPicPr>
            <a:picLocks/>
          </p:cNvPicPr>
          <p:nvPr/>
        </p:nvPicPr>
        <p:blipFill>
          <a:blip r:embed="rId7"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17" name="Straight Connector 116"/>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 name="Group 121"/>
          <p:cNvGrpSpPr/>
          <p:nvPr/>
        </p:nvGrpSpPr>
        <p:grpSpPr>
          <a:xfrm>
            <a:off x="4343400" y="4416552"/>
            <a:ext cx="5117919" cy="1291957"/>
            <a:chOff x="4267200" y="2438403"/>
            <a:chExt cx="5117919" cy="1291957"/>
          </a:xfrm>
        </p:grpSpPr>
        <p:pic>
          <p:nvPicPr>
            <p:cNvPr id="123" name="Picture 122" descr="model_image_1 - Copy.bmp"/>
            <p:cNvPicPr>
              <a:picLocks/>
            </p:cNvPicPr>
            <p:nvPr/>
          </p:nvPicPr>
          <p:blipFill>
            <a:blip r:embed="rId8"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24" name="Picture 123" descr="model_image_2 - Copy.bmp"/>
            <p:cNvPicPr>
              <a:picLocks/>
            </p:cNvPicPr>
            <p:nvPr/>
          </p:nvPicPr>
          <p:blipFill>
            <a:blip r:embed="rId9"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25" name="Straight Connector 124"/>
          <p:cNvCxnSpPr/>
          <p:nvPr/>
        </p:nvCxnSpPr>
        <p:spPr>
          <a:xfrm rot="5400000" flipH="1" flipV="1">
            <a:off x="6165445" y="4295189"/>
            <a:ext cx="55362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flipH="1" flipV="1">
            <a:off x="7548632" y="4526838"/>
            <a:ext cx="1004725" cy="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8" name="Straight Connector 24"/>
          <p:cNvCxnSpPr/>
          <p:nvPr/>
        </p:nvCxnSpPr>
        <p:spPr>
          <a:xfrm rot="5400000" flipH="1" flipV="1">
            <a:off x="5049847" y="4048331"/>
            <a:ext cx="150453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9" name="Straight Connector 24"/>
          <p:cNvCxnSpPr/>
          <p:nvPr/>
        </p:nvCxnSpPr>
        <p:spPr>
          <a:xfrm rot="5400000" flipH="1" flipV="1">
            <a:off x="4284125" y="4157069"/>
            <a:ext cx="1714119"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30" name="Arc 129"/>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TextBox 130"/>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32" name="Straight Connector 131"/>
          <p:cNvCxnSpPr/>
          <p:nvPr/>
        </p:nvCxnSpPr>
        <p:spPr>
          <a:xfrm rot="5400000" flipH="1" flipV="1">
            <a:off x="6736946" y="4348361"/>
            <a:ext cx="62982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Learning</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35</a:t>
            </a:fld>
            <a:endParaRPr lang="en-US" dirty="0">
              <a:solidFill>
                <a:prstClr val="black">
                  <a:tint val="75000"/>
                </a:prstClr>
              </a:solidFill>
            </a:endParaRPr>
          </a:p>
        </p:txBody>
      </p:sp>
      <p:sp>
        <p:nvSpPr>
          <p:cNvPr id="82" name="Content Placeholder 2"/>
          <p:cNvSpPr>
            <a:spLocks noGrp="1"/>
          </p:cNvSpPr>
          <p:nvPr>
            <p:ph idx="1"/>
          </p:nvPr>
        </p:nvSpPr>
        <p:spPr>
          <a:xfrm>
            <a:off x="304800" y="1295401"/>
            <a:ext cx="4343400" cy="1752600"/>
          </a:xfrm>
        </p:spPr>
        <p:txBody>
          <a:bodyPr>
            <a:normAutofit/>
          </a:bodyPr>
          <a:lstStyle/>
          <a:p>
            <a:r>
              <a:rPr lang="en-US" sz="2400" dirty="0" smtClean="0">
                <a:solidFill>
                  <a:schemeClr val="bg1">
                    <a:lumMod val="65000"/>
                  </a:schemeClr>
                </a:solidFill>
                <a:latin typeface="Arial" pitchFamily="34" charset="0"/>
                <a:cs typeface="Arial" pitchFamily="34" charset="0"/>
              </a:rPr>
              <a:t>Obtaining atomic poses</a:t>
            </a:r>
          </a:p>
          <a:p>
            <a:r>
              <a:rPr lang="en-US" sz="2400" dirty="0" smtClean="0">
                <a:latin typeface="Arial" pitchFamily="34" charset="0"/>
                <a:cs typeface="Arial" pitchFamily="34" charset="0"/>
              </a:rPr>
              <a:t>Potentials</a:t>
            </a:r>
          </a:p>
          <a:p>
            <a:pPr lvl="1"/>
            <a:r>
              <a:rPr lang="en-US" sz="2000" dirty="0" smtClean="0">
                <a:solidFill>
                  <a:schemeClr val="bg1">
                    <a:lumMod val="65000"/>
                  </a:schemeClr>
                </a:solidFill>
                <a:latin typeface="Arial" pitchFamily="34" charset="0"/>
                <a:cs typeface="Arial" pitchFamily="34" charset="0"/>
              </a:rPr>
              <a:t>Object &amp; body part detection</a:t>
            </a:r>
          </a:p>
          <a:p>
            <a:pPr lvl="1"/>
            <a:r>
              <a:rPr lang="en-US" sz="2000" dirty="0" smtClean="0">
                <a:latin typeface="Arial" pitchFamily="34" charset="0"/>
                <a:cs typeface="Arial" pitchFamily="34" charset="0"/>
              </a:rPr>
              <a:t>Action classification</a:t>
            </a:r>
          </a:p>
        </p:txBody>
      </p:sp>
      <p:sp>
        <p:nvSpPr>
          <p:cNvPr id="66" name="Rectangle 65"/>
          <p:cNvSpPr/>
          <p:nvPr/>
        </p:nvSpPr>
        <p:spPr>
          <a:xfrm>
            <a:off x="304800" y="3276600"/>
            <a:ext cx="4267200" cy="2209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44" name="Picture 4"/>
          <p:cNvPicPr>
            <a:picLocks noChangeAspect="1" noChangeArrowheads="1"/>
          </p:cNvPicPr>
          <p:nvPr/>
        </p:nvPicPr>
        <p:blipFill>
          <a:blip r:embed="rId3" cstate="print"/>
          <a:srcRect/>
          <a:stretch>
            <a:fillRect/>
          </a:stretch>
        </p:blipFill>
        <p:spPr bwMode="auto">
          <a:xfrm>
            <a:off x="381000" y="4572000"/>
            <a:ext cx="2362200" cy="638640"/>
          </a:xfrm>
          <a:prstGeom prst="rect">
            <a:avLst/>
          </a:prstGeom>
          <a:noFill/>
          <a:ln w="9525">
            <a:noFill/>
            <a:miter lim="800000"/>
            <a:headEnd/>
            <a:tailEnd/>
          </a:ln>
        </p:spPr>
      </p:pic>
      <p:pic>
        <p:nvPicPr>
          <p:cNvPr id="68" name="Picture 67" descr="image18.bmp"/>
          <p:cNvPicPr>
            <a:picLocks noChangeAspect="1"/>
          </p:cNvPicPr>
          <p:nvPr/>
        </p:nvPicPr>
        <p:blipFill>
          <a:blip r:embed="rId4" cstate="print"/>
          <a:stretch>
            <a:fillRect/>
          </a:stretch>
        </p:blipFill>
        <p:spPr>
          <a:xfrm>
            <a:off x="685800" y="3505200"/>
            <a:ext cx="1757000" cy="1012655"/>
          </a:xfrm>
          <a:prstGeom prst="rect">
            <a:avLst/>
          </a:prstGeom>
        </p:spPr>
      </p:pic>
      <p:cxnSp>
        <p:nvCxnSpPr>
          <p:cNvPr id="70" name="Straight Connector 69"/>
          <p:cNvCxnSpPr/>
          <p:nvPr/>
        </p:nvCxnSpPr>
        <p:spPr>
          <a:xfrm>
            <a:off x="685800" y="3505200"/>
            <a:ext cx="175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85800" y="4517136"/>
            <a:ext cx="175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5800" y="4038600"/>
            <a:ext cx="175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85800" y="3794760"/>
            <a:ext cx="175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85800" y="4279392"/>
            <a:ext cx="175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178308" y="4012692"/>
            <a:ext cx="1014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930908" y="4012692"/>
            <a:ext cx="1014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1048512" y="4012692"/>
            <a:ext cx="1014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600456" y="4012692"/>
            <a:ext cx="1014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1487424" y="4012692"/>
            <a:ext cx="1014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2667000" y="3429000"/>
            <a:ext cx="1905000" cy="923330"/>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Spatial pyramid model [</a:t>
            </a:r>
            <a:r>
              <a:rPr lang="en-US" dirty="0" err="1" smtClean="0">
                <a:latin typeface="Arial" pitchFamily="34" charset="0"/>
                <a:cs typeface="Arial" pitchFamily="34" charset="0"/>
              </a:rPr>
              <a:t>Lazebnik</a:t>
            </a:r>
            <a:r>
              <a:rPr lang="en-US" dirty="0" smtClean="0">
                <a:latin typeface="Arial" pitchFamily="34" charset="0"/>
                <a:cs typeface="Arial" pitchFamily="34" charset="0"/>
              </a:rPr>
              <a:t> et al, 2005]</a:t>
            </a:r>
            <a:endParaRPr lang="en-US" dirty="0">
              <a:latin typeface="Arial" pitchFamily="34" charset="0"/>
              <a:cs typeface="Arial" pitchFamily="34" charset="0"/>
            </a:endParaRPr>
          </a:p>
        </p:txBody>
      </p:sp>
      <p:cxnSp>
        <p:nvCxnSpPr>
          <p:cNvPr id="80" name="Straight Connector 79"/>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91" name="TextBox 90"/>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92" name="Straight Connector 91"/>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endCxn id="102"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110"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103" idx="5"/>
            <a:endCxn id="102"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6"/>
          <p:cNvCxnSpPr>
            <a:endCxn id="103"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7"/>
          <p:cNvCxnSpPr>
            <a:endCxn id="110"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3" name="Oval 102"/>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04"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71756" name="Equation" r:id="rId5" imgW="330057" imgH="165028" progId="Equation.DSMT4">
                  <p:embed/>
                </p:oleObj>
              </mc:Choice>
              <mc:Fallback>
                <p:oleObj name="Equation" r:id="rId5" imgW="330057" imgH="165028" progId="Equation.DSMT4">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5" name="Group 156"/>
          <p:cNvGrpSpPr/>
          <p:nvPr/>
        </p:nvGrpSpPr>
        <p:grpSpPr>
          <a:xfrm>
            <a:off x="6245352" y="3670903"/>
            <a:ext cx="416966" cy="347472"/>
            <a:chOff x="5410200" y="3790950"/>
            <a:chExt cx="457200" cy="381000"/>
          </a:xfrm>
        </p:grpSpPr>
        <p:sp>
          <p:nvSpPr>
            <p:cNvPr id="107" name="Oval 10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09" name="TextBox 108"/>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0" name="Oval 109"/>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1" name="Group 157"/>
          <p:cNvGrpSpPr/>
          <p:nvPr/>
        </p:nvGrpSpPr>
        <p:grpSpPr>
          <a:xfrm>
            <a:off x="6865061" y="3670903"/>
            <a:ext cx="416966" cy="347472"/>
            <a:chOff x="6172200" y="3733800"/>
            <a:chExt cx="457200" cy="381000"/>
          </a:xfrm>
        </p:grpSpPr>
        <p:sp>
          <p:nvSpPr>
            <p:cNvPr id="112" name="TextBox 111"/>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13" name="Oval 112"/>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4" name="Group 158"/>
          <p:cNvGrpSpPr/>
          <p:nvPr/>
        </p:nvGrpSpPr>
        <p:grpSpPr>
          <a:xfrm>
            <a:off x="7856885" y="3670903"/>
            <a:ext cx="416966" cy="347474"/>
            <a:chOff x="7467600" y="3809998"/>
            <a:chExt cx="457200" cy="381002"/>
          </a:xfrm>
        </p:grpSpPr>
        <p:sp>
          <p:nvSpPr>
            <p:cNvPr id="115" name="TextBox 114"/>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16" name="Oval 115"/>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17" name="Oval 116"/>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18" name="TextBox 117"/>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19" name="TextBox 118"/>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0"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71757" name="Equation" r:id="rId7" imgW="330057" imgH="165028" progId="Equation.DSMT4">
                  <p:embed/>
                </p:oleObj>
              </mc:Choice>
              <mc:Fallback>
                <p:oleObj name="Equation" r:id="rId7" imgW="330057" imgH="165028"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2" name="Straight Connector 121"/>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26" name="Straight Connector 125"/>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9" name="Picture 128" descr="model_image - Copy.bmp"/>
          <p:cNvPicPr>
            <a:picLocks/>
          </p:cNvPicPr>
          <p:nvPr/>
        </p:nvPicPr>
        <p:blipFill>
          <a:blip r:embed="rId8"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0" name="Straight Connector 129"/>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roup 134"/>
          <p:cNvGrpSpPr/>
          <p:nvPr/>
        </p:nvGrpSpPr>
        <p:grpSpPr>
          <a:xfrm>
            <a:off x="4343400" y="4416552"/>
            <a:ext cx="5117919" cy="1291957"/>
            <a:chOff x="4267200" y="2438403"/>
            <a:chExt cx="5117919" cy="1291957"/>
          </a:xfrm>
        </p:grpSpPr>
        <p:pic>
          <p:nvPicPr>
            <p:cNvPr id="136" name="Picture 135" descr="model_image_1 - Copy.bmp"/>
            <p:cNvPicPr>
              <a:picLocks/>
            </p:cNvPicPr>
            <p:nvPr/>
          </p:nvPicPr>
          <p:blipFill>
            <a:blip r:embed="rId9"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37" name="Picture 136" descr="model_image_2 - Copy.bmp"/>
            <p:cNvPicPr>
              <a:picLocks/>
            </p:cNvPicPr>
            <p:nvPr/>
          </p:nvPicPr>
          <p:blipFill>
            <a:blip r:embed="rId10"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38" name="Straight Connector 137"/>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3" name="Arc 152"/>
          <p:cNvSpPr/>
          <p:nvPr/>
        </p:nvSpPr>
        <p:spPr>
          <a:xfrm rot="19102699" flipV="1">
            <a:off x="6103179" y="1408848"/>
            <a:ext cx="2336961" cy="4049969"/>
          </a:xfrm>
          <a:prstGeom prst="arc">
            <a:avLst>
              <a:gd name="adj1" fmla="val 16059229"/>
              <a:gd name="adj2" fmla="val 4207621"/>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TextBox 153"/>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55" name="Straight Connector 154"/>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sp>
        <p:nvSpPr>
          <p:cNvPr id="76" name="TextBox 75"/>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228600" y="3352800"/>
            <a:ext cx="4343400" cy="2971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Learning</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36</a:t>
            </a:fld>
            <a:endParaRPr lang="en-US" dirty="0">
              <a:solidFill>
                <a:prstClr val="black">
                  <a:tint val="75000"/>
                </a:prstClr>
              </a:solidFill>
            </a:endParaRPr>
          </a:p>
        </p:txBody>
      </p:sp>
      <p:sp>
        <p:nvSpPr>
          <p:cNvPr id="82" name="Content Placeholder 2"/>
          <p:cNvSpPr>
            <a:spLocks noGrp="1"/>
          </p:cNvSpPr>
          <p:nvPr>
            <p:ph idx="1"/>
          </p:nvPr>
        </p:nvSpPr>
        <p:spPr>
          <a:xfrm>
            <a:off x="304800" y="1295401"/>
            <a:ext cx="4343400" cy="2133600"/>
          </a:xfrm>
        </p:spPr>
        <p:txBody>
          <a:bodyPr>
            <a:normAutofit/>
          </a:bodyPr>
          <a:lstStyle/>
          <a:p>
            <a:r>
              <a:rPr lang="en-US" sz="2400" dirty="0" smtClean="0">
                <a:solidFill>
                  <a:schemeClr val="bg1">
                    <a:lumMod val="65000"/>
                  </a:schemeClr>
                </a:solidFill>
                <a:latin typeface="Arial" pitchFamily="34" charset="0"/>
                <a:cs typeface="Arial" pitchFamily="34" charset="0"/>
              </a:rPr>
              <a:t>Obtaining atomic poses</a:t>
            </a:r>
          </a:p>
          <a:p>
            <a:r>
              <a:rPr lang="en-US" sz="2400" dirty="0" smtClean="0">
                <a:latin typeface="Arial" pitchFamily="34" charset="0"/>
                <a:cs typeface="Arial" pitchFamily="34" charset="0"/>
              </a:rPr>
              <a:t>Potentials</a:t>
            </a:r>
          </a:p>
          <a:p>
            <a:pPr lvl="1"/>
            <a:r>
              <a:rPr lang="en-US" sz="2000" dirty="0" smtClean="0">
                <a:solidFill>
                  <a:schemeClr val="bg1">
                    <a:lumMod val="65000"/>
                  </a:schemeClr>
                </a:solidFill>
                <a:latin typeface="Arial" pitchFamily="34" charset="0"/>
                <a:cs typeface="Arial" pitchFamily="34" charset="0"/>
              </a:rPr>
              <a:t>Object &amp; body part detection</a:t>
            </a:r>
          </a:p>
          <a:p>
            <a:pPr lvl="1"/>
            <a:r>
              <a:rPr lang="en-US" sz="2000" dirty="0" smtClean="0">
                <a:solidFill>
                  <a:schemeClr val="bg1">
                    <a:lumMod val="65000"/>
                  </a:schemeClr>
                </a:solidFill>
                <a:latin typeface="Arial" pitchFamily="34" charset="0"/>
                <a:cs typeface="Arial" pitchFamily="34" charset="0"/>
              </a:rPr>
              <a:t>Action classification</a:t>
            </a:r>
          </a:p>
          <a:p>
            <a:pPr lvl="1"/>
            <a:r>
              <a:rPr lang="en-US" sz="2000" dirty="0" smtClean="0">
                <a:latin typeface="Arial" pitchFamily="34" charset="0"/>
                <a:cs typeface="Arial" pitchFamily="34" charset="0"/>
              </a:rPr>
              <a:t>Spatial relationships</a:t>
            </a:r>
          </a:p>
        </p:txBody>
      </p:sp>
      <p:cxnSp>
        <p:nvCxnSpPr>
          <p:cNvPr id="69" name="Straight Connector 68"/>
          <p:cNvCxnSpPr/>
          <p:nvPr/>
        </p:nvCxnSpPr>
        <p:spPr>
          <a:xfrm rot="5400000">
            <a:off x="315468" y="4809744"/>
            <a:ext cx="2724912" cy="0"/>
          </a:xfrm>
          <a:prstGeom prst="line">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862584" y="4809744"/>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131064" y="4809744"/>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228344" y="4809744"/>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234696" y="4809744"/>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323088" y="4800600"/>
            <a:ext cx="2724912" cy="0"/>
          </a:xfrm>
          <a:prstGeom prst="line">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504444" y="5166360"/>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504444" y="4434840"/>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504444" y="5532120"/>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a:off x="504444" y="4069080"/>
            <a:ext cx="2362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124200" y="3581400"/>
            <a:ext cx="1447800" cy="923330"/>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Bin function [Desai et al, 2009]</a:t>
            </a:r>
            <a:endParaRPr lang="en-US" dirty="0">
              <a:latin typeface="Arial" pitchFamily="34" charset="0"/>
              <a:cs typeface="Arial" pitchFamily="34" charset="0"/>
            </a:endParaRPr>
          </a:p>
        </p:txBody>
      </p:sp>
      <p:sp>
        <p:nvSpPr>
          <p:cNvPr id="91" name="Rectangle 90"/>
          <p:cNvSpPr/>
          <p:nvPr/>
        </p:nvSpPr>
        <p:spPr>
          <a:xfrm>
            <a:off x="1307592" y="4069080"/>
            <a:ext cx="365760" cy="3657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682496" y="4069080"/>
            <a:ext cx="365760" cy="3657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048256" y="4069080"/>
            <a:ext cx="36576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41832" y="4069080"/>
            <a:ext cx="36576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rot="5400000">
            <a:off x="1495044" y="4242816"/>
            <a:ext cx="365760" cy="749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4468"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9135741">
            <a:off x="1371600" y="4515736"/>
            <a:ext cx="609600" cy="617838"/>
          </a:xfrm>
          <a:prstGeom prst="rect">
            <a:avLst/>
          </a:prstGeom>
          <a:noFill/>
          <a:ln w="9525">
            <a:noFill/>
            <a:miter lim="800000"/>
            <a:headEnd/>
            <a:tailEnd/>
          </a:ln>
        </p:spPr>
      </p:pic>
      <p:pic>
        <p:nvPicPr>
          <p:cNvPr id="57446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152773">
            <a:off x="911855" y="3944110"/>
            <a:ext cx="789181" cy="793897"/>
          </a:xfrm>
          <a:prstGeom prst="rect">
            <a:avLst/>
          </a:prstGeom>
          <a:noFill/>
          <a:ln w="9525">
            <a:noFill/>
            <a:miter lim="800000"/>
            <a:headEnd/>
            <a:tailEnd/>
          </a:ln>
        </p:spPr>
      </p:pic>
      <p:cxnSp>
        <p:nvCxnSpPr>
          <p:cNvPr id="98" name="Straight Connector 97"/>
          <p:cNvCxnSpPr/>
          <p:nvPr/>
        </p:nvCxnSpPr>
        <p:spPr>
          <a:xfrm rot="10800000">
            <a:off x="5985057" y="3144579"/>
            <a:ext cx="1904999" cy="65129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100" name="TextBox 99"/>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101" name="Straight Connector 100"/>
          <p:cNvCxnSpPr/>
          <p:nvPr/>
        </p:nvCxnSpPr>
        <p:spPr>
          <a:xfrm rot="5400000" flipH="1" flipV="1">
            <a:off x="6266809" y="2904951"/>
            <a:ext cx="982121" cy="59802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111" idx="4"/>
          </p:cNvCxnSpPr>
          <p:nvPr/>
        </p:nvCxnSpPr>
        <p:spPr>
          <a:xfrm rot="5400000" flipH="1" flipV="1">
            <a:off x="6634706" y="3148671"/>
            <a:ext cx="947172" cy="125090"/>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V="1">
            <a:off x="7112068" y="2865483"/>
            <a:ext cx="1030892" cy="677484"/>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17" idx="5"/>
          </p:cNvCxnSpPr>
          <p:nvPr/>
        </p:nvCxnSpPr>
        <p:spPr>
          <a:xfrm rot="16200000" flipH="1">
            <a:off x="5865189" y="3290740"/>
            <a:ext cx="498200" cy="38762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976518" y="3186271"/>
            <a:ext cx="951293" cy="547382"/>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12" idx="5"/>
            <a:endCxn id="111"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6"/>
          <p:cNvCxnSpPr>
            <a:endCxn id="112"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7"/>
          <p:cNvCxnSpPr>
            <a:endCxn id="117"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Oval 110"/>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12" name="Oval 111"/>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113"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72780" name="Equation" r:id="rId5" imgW="330057" imgH="165028" progId="Equation.DSMT4">
                  <p:embed/>
                </p:oleObj>
              </mc:Choice>
              <mc:Fallback>
                <p:oleObj name="Equation" r:id="rId5" imgW="330057" imgH="165028" progId="Equation.DSMT4">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4" name="Group 156"/>
          <p:cNvGrpSpPr/>
          <p:nvPr/>
        </p:nvGrpSpPr>
        <p:grpSpPr>
          <a:xfrm>
            <a:off x="6245352" y="3670903"/>
            <a:ext cx="416966" cy="347472"/>
            <a:chOff x="5410200" y="3790950"/>
            <a:chExt cx="457200" cy="381000"/>
          </a:xfrm>
        </p:grpSpPr>
        <p:sp>
          <p:nvSpPr>
            <p:cNvPr id="115" name="Oval 114"/>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116" name="TextBox 115"/>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117" name="Oval 116"/>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118" name="Group 157"/>
          <p:cNvGrpSpPr/>
          <p:nvPr/>
        </p:nvGrpSpPr>
        <p:grpSpPr>
          <a:xfrm>
            <a:off x="6865061" y="3670903"/>
            <a:ext cx="416966" cy="347472"/>
            <a:chOff x="6172200" y="3733800"/>
            <a:chExt cx="457200" cy="381000"/>
          </a:xfrm>
        </p:grpSpPr>
        <p:sp>
          <p:nvSpPr>
            <p:cNvPr id="119" name="TextBox 118"/>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120" name="Oval 119"/>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21" name="Group 158"/>
          <p:cNvGrpSpPr/>
          <p:nvPr/>
        </p:nvGrpSpPr>
        <p:grpSpPr>
          <a:xfrm>
            <a:off x="7856885" y="3670903"/>
            <a:ext cx="416966" cy="347474"/>
            <a:chOff x="7467600" y="3809998"/>
            <a:chExt cx="457200" cy="381002"/>
          </a:xfrm>
        </p:grpSpPr>
        <p:sp>
          <p:nvSpPr>
            <p:cNvPr id="122" name="TextBox 121"/>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23" name="Oval 122"/>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24" name="Oval 123"/>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25" name="TextBox 124"/>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26" name="TextBox 125"/>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28"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72781" name="Equation" r:id="rId7" imgW="330057" imgH="165028" progId="Equation.DSMT4">
                  <p:embed/>
                </p:oleObj>
              </mc:Choice>
              <mc:Fallback>
                <p:oleObj name="Equation" r:id="rId7" imgW="330057" imgH="165028"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9" name="TextBox 128"/>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30" name="Straight Connector 129"/>
          <p:cNvCxnSpPr/>
          <p:nvPr/>
        </p:nvCxnSpPr>
        <p:spPr>
          <a:xfrm rot="10800000">
            <a:off x="5287422" y="3163525"/>
            <a:ext cx="2569464" cy="67665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0800000">
            <a:off x="5271824" y="3210655"/>
            <a:ext cx="1627632" cy="5852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0800000">
            <a:off x="5223059" y="3262473"/>
            <a:ext cx="1036193" cy="589116"/>
          </a:xfrm>
          <a:prstGeom prst="line">
            <a:avLst/>
          </a:prstGeom>
          <a:ln w="3810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34" name="Straight Connector 133"/>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6" name="Picture 135" descr="model_image - Copy.bmp"/>
          <p:cNvPicPr>
            <a:picLocks/>
          </p:cNvPicPr>
          <p:nvPr/>
        </p:nvPicPr>
        <p:blipFill>
          <a:blip r:embed="rId8"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37" name="Straight Connector 136"/>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50" name="Rectangle 149"/>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p:cNvGrpSpPr/>
          <p:nvPr/>
        </p:nvGrpSpPr>
        <p:grpSpPr>
          <a:xfrm>
            <a:off x="4343400" y="4416552"/>
            <a:ext cx="5117919" cy="1291957"/>
            <a:chOff x="4267200" y="2438403"/>
            <a:chExt cx="5117919" cy="1291957"/>
          </a:xfrm>
        </p:grpSpPr>
        <p:pic>
          <p:nvPicPr>
            <p:cNvPr id="154" name="Picture 153" descr="model_image_1 - Copy.bmp"/>
            <p:cNvPicPr>
              <a:picLocks/>
            </p:cNvPicPr>
            <p:nvPr/>
          </p:nvPicPr>
          <p:blipFill>
            <a:blip r:embed="rId9"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55" name="Picture 154" descr="model_image_2 - Copy.bmp"/>
            <p:cNvPicPr>
              <a:picLocks/>
            </p:cNvPicPr>
            <p:nvPr/>
          </p:nvPicPr>
          <p:blipFill>
            <a:blip r:embed="rId10"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56" name="Straight Connector 155"/>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0" name="Arc 159"/>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TextBox 161"/>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65" name="Straight Connector 164"/>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Mutual Context Model Learning</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37</a:t>
            </a:fld>
            <a:endParaRPr lang="en-US" dirty="0">
              <a:solidFill>
                <a:prstClr val="black">
                  <a:tint val="75000"/>
                </a:prstClr>
              </a:solidFill>
            </a:endParaRPr>
          </a:p>
        </p:txBody>
      </p:sp>
      <p:sp>
        <p:nvSpPr>
          <p:cNvPr id="82" name="Content Placeholder 2"/>
          <p:cNvSpPr>
            <a:spLocks noGrp="1"/>
          </p:cNvSpPr>
          <p:nvPr>
            <p:ph idx="1"/>
          </p:nvPr>
        </p:nvSpPr>
        <p:spPr>
          <a:xfrm>
            <a:off x="304800" y="1295401"/>
            <a:ext cx="4343400" cy="2590800"/>
          </a:xfrm>
        </p:spPr>
        <p:txBody>
          <a:bodyPr>
            <a:normAutofit/>
          </a:bodyPr>
          <a:lstStyle/>
          <a:p>
            <a:r>
              <a:rPr lang="en-US" sz="2400" dirty="0" smtClean="0">
                <a:solidFill>
                  <a:schemeClr val="bg1">
                    <a:lumMod val="65000"/>
                  </a:schemeClr>
                </a:solidFill>
                <a:latin typeface="Arial" pitchFamily="34" charset="0"/>
                <a:cs typeface="Arial" pitchFamily="34" charset="0"/>
              </a:rPr>
              <a:t>Obtaining atomic poses</a:t>
            </a:r>
          </a:p>
          <a:p>
            <a:r>
              <a:rPr lang="en-US" sz="2400" dirty="0" smtClean="0">
                <a:solidFill>
                  <a:schemeClr val="bg1">
                    <a:lumMod val="65000"/>
                  </a:schemeClr>
                </a:solidFill>
                <a:latin typeface="Arial" pitchFamily="34" charset="0"/>
                <a:cs typeface="Arial" pitchFamily="34" charset="0"/>
              </a:rPr>
              <a:t>Potentials</a:t>
            </a:r>
          </a:p>
          <a:p>
            <a:pPr lvl="1"/>
            <a:r>
              <a:rPr lang="en-US" sz="2000" dirty="0" smtClean="0">
                <a:solidFill>
                  <a:schemeClr val="bg1">
                    <a:lumMod val="65000"/>
                  </a:schemeClr>
                </a:solidFill>
                <a:latin typeface="Arial" pitchFamily="34" charset="0"/>
                <a:cs typeface="Arial" pitchFamily="34" charset="0"/>
              </a:rPr>
              <a:t>Object &amp; body part detection</a:t>
            </a:r>
          </a:p>
          <a:p>
            <a:pPr lvl="1"/>
            <a:r>
              <a:rPr lang="en-US" sz="2000" dirty="0" smtClean="0">
                <a:solidFill>
                  <a:schemeClr val="bg1">
                    <a:lumMod val="65000"/>
                  </a:schemeClr>
                </a:solidFill>
                <a:latin typeface="Arial" pitchFamily="34" charset="0"/>
                <a:cs typeface="Arial" pitchFamily="34" charset="0"/>
              </a:rPr>
              <a:t>Action classification</a:t>
            </a:r>
          </a:p>
          <a:p>
            <a:pPr lvl="1"/>
            <a:r>
              <a:rPr lang="en-US" sz="2000" dirty="0" smtClean="0">
                <a:solidFill>
                  <a:schemeClr val="bg1">
                    <a:lumMod val="65000"/>
                  </a:schemeClr>
                </a:solidFill>
                <a:latin typeface="Arial" pitchFamily="34" charset="0"/>
                <a:cs typeface="Arial" pitchFamily="34" charset="0"/>
              </a:rPr>
              <a:t>Spatial relationships</a:t>
            </a:r>
          </a:p>
          <a:p>
            <a:r>
              <a:rPr lang="en-US" sz="2400" dirty="0" smtClean="0">
                <a:latin typeface="Arial" pitchFamily="34" charset="0"/>
                <a:cs typeface="Arial" pitchFamily="34" charset="0"/>
              </a:rPr>
              <a:t>Model parameter estimation</a:t>
            </a:r>
            <a:endParaRPr lang="en-US" sz="2400" dirty="0">
              <a:latin typeface="Arial" pitchFamily="34" charset="0"/>
              <a:cs typeface="Arial" pitchFamily="34" charset="0"/>
            </a:endParaRPr>
          </a:p>
        </p:txBody>
      </p:sp>
      <p:sp>
        <p:nvSpPr>
          <p:cNvPr id="66" name="Rectangle 65"/>
          <p:cNvSpPr/>
          <p:nvPr/>
        </p:nvSpPr>
        <p:spPr>
          <a:xfrm>
            <a:off x="533400" y="4038600"/>
            <a:ext cx="3733800" cy="16764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914400" y="4583668"/>
            <a:ext cx="3200400" cy="646331"/>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Standard Conditional random field: Belief Propagation</a:t>
            </a:r>
          </a:p>
        </p:txBody>
      </p:sp>
      <p:sp>
        <p:nvSpPr>
          <p:cNvPr id="68" name="TextBox 67"/>
          <p:cNvSpPr txBox="1"/>
          <p:nvPr/>
        </p:nvSpPr>
        <p:spPr>
          <a:xfrm>
            <a:off x="1600200" y="5269468"/>
            <a:ext cx="1488558"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[Pearl, 1988]</a:t>
            </a:r>
          </a:p>
        </p:txBody>
      </p:sp>
      <p:graphicFrame>
        <p:nvGraphicFramePr>
          <p:cNvPr id="69" name="Object 68"/>
          <p:cNvGraphicFramePr>
            <a:graphicFrameLocks noChangeAspect="1"/>
          </p:cNvGraphicFramePr>
          <p:nvPr/>
        </p:nvGraphicFramePr>
        <p:xfrm>
          <a:off x="882650" y="4114800"/>
          <a:ext cx="1625600" cy="381000"/>
        </p:xfrm>
        <a:graphic>
          <a:graphicData uri="http://schemas.openxmlformats.org/presentationml/2006/ole">
            <mc:AlternateContent xmlns:mc="http://schemas.openxmlformats.org/markup-compatibility/2006">
              <mc:Choice xmlns:v="urn:schemas-microsoft-com:vml" Requires="v">
                <p:oleObj spid="_x0000_s673808" name="Equation" r:id="rId3" imgW="1625600" imgH="381000" progId="Equation.DSMT4">
                  <p:embed/>
                </p:oleObj>
              </mc:Choice>
              <mc:Fallback>
                <p:oleObj name="Equation" r:id="rId3" imgW="1625600" imgH="381000" progId="Equation.DSMT4">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4114800"/>
                        <a:ext cx="1625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0" name="Straight Connector 69"/>
          <p:cNvCxnSpPr/>
          <p:nvPr/>
        </p:nvCxnSpPr>
        <p:spPr>
          <a:xfrm rot="10800000">
            <a:off x="5985057" y="3144579"/>
            <a:ext cx="1904999" cy="65129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08856" y="1216739"/>
            <a:ext cx="914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72" name="TextBox 71"/>
          <p:cNvSpPr txBox="1"/>
          <p:nvPr/>
        </p:nvSpPr>
        <p:spPr>
          <a:xfrm>
            <a:off x="4613456" y="2500471"/>
            <a:ext cx="9906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Objects</a:t>
            </a:r>
            <a:endParaRPr lang="en-US" dirty="0">
              <a:latin typeface="Arial" pitchFamily="34" charset="0"/>
              <a:cs typeface="Arial" pitchFamily="34" charset="0"/>
            </a:endParaRPr>
          </a:p>
        </p:txBody>
      </p:sp>
      <p:cxnSp>
        <p:nvCxnSpPr>
          <p:cNvPr id="73" name="Straight Connector 72"/>
          <p:cNvCxnSpPr/>
          <p:nvPr/>
        </p:nvCxnSpPr>
        <p:spPr>
          <a:xfrm rot="5400000" flipH="1" flipV="1">
            <a:off x="6266809" y="2904951"/>
            <a:ext cx="982121" cy="59802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88" idx="4"/>
          </p:cNvCxnSpPr>
          <p:nvPr/>
        </p:nvCxnSpPr>
        <p:spPr>
          <a:xfrm rot="5400000" flipH="1" flipV="1">
            <a:off x="6634706" y="3148671"/>
            <a:ext cx="947172" cy="12509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V="1">
            <a:off x="7112068" y="2865483"/>
            <a:ext cx="1030892" cy="677484"/>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95" idx="5"/>
          </p:cNvCxnSpPr>
          <p:nvPr/>
        </p:nvCxnSpPr>
        <p:spPr>
          <a:xfrm rot="16200000" flipH="1">
            <a:off x="5865189" y="3290740"/>
            <a:ext cx="498200" cy="38762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76518" y="3186271"/>
            <a:ext cx="951293" cy="547382"/>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9" idx="5"/>
            <a:endCxn id="88" idx="1"/>
          </p:cNvCxnSpPr>
          <p:nvPr/>
        </p:nvCxnSpPr>
        <p:spPr>
          <a:xfrm rot="16200000" flipH="1">
            <a:off x="6489940" y="1889946"/>
            <a:ext cx="597355" cy="5285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6"/>
          <p:cNvCxnSpPr>
            <a:endCxn id="89" idx="3"/>
          </p:cNvCxnSpPr>
          <p:nvPr/>
        </p:nvCxnSpPr>
        <p:spPr>
          <a:xfrm rot="5400000" flipH="1" flipV="1">
            <a:off x="5203186" y="1910170"/>
            <a:ext cx="1139893" cy="103066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7"/>
          <p:cNvCxnSpPr>
            <a:endCxn id="95" idx="0"/>
          </p:cNvCxnSpPr>
          <p:nvPr/>
        </p:nvCxnSpPr>
        <p:spPr>
          <a:xfrm rot="5400000">
            <a:off x="5552594" y="2145806"/>
            <a:ext cx="1054873" cy="5549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p:cNvSpPr>
            <a:spLocks noChangeAspect="1"/>
          </p:cNvSpPr>
          <p:nvPr/>
        </p:nvSpPr>
        <p:spPr>
          <a:xfrm>
            <a:off x="7004050" y="240405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89" name="Oval 88"/>
          <p:cNvSpPr>
            <a:spLocks noChangeAspect="1"/>
          </p:cNvSpPr>
          <p:nvPr/>
        </p:nvSpPr>
        <p:spPr>
          <a:xfrm>
            <a:off x="6239612" y="15708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aphicFrame>
        <p:nvGraphicFramePr>
          <p:cNvPr id="90" name="Object 4"/>
          <p:cNvGraphicFramePr>
            <a:graphicFrameLocks noChangeAspect="1"/>
          </p:cNvGraphicFramePr>
          <p:nvPr/>
        </p:nvGraphicFramePr>
        <p:xfrm>
          <a:off x="7377294" y="3810159"/>
          <a:ext cx="347662" cy="155575"/>
        </p:xfrm>
        <a:graphic>
          <a:graphicData uri="http://schemas.openxmlformats.org/presentationml/2006/ole">
            <mc:AlternateContent xmlns:mc="http://schemas.openxmlformats.org/markup-compatibility/2006">
              <mc:Choice xmlns:v="urn:schemas-microsoft-com:vml" Requires="v">
                <p:oleObj spid="_x0000_s673809" name="Equation" r:id="rId5" imgW="330057" imgH="165028" progId="Equation.DSMT4">
                  <p:embed/>
                </p:oleObj>
              </mc:Choice>
              <mc:Fallback>
                <p:oleObj name="Equation" r:id="rId5" imgW="330057" imgH="165028" progId="Equation.DSMT4">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7294" y="3810159"/>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1" name="Group 156"/>
          <p:cNvGrpSpPr/>
          <p:nvPr/>
        </p:nvGrpSpPr>
        <p:grpSpPr>
          <a:xfrm>
            <a:off x="6245352" y="3670903"/>
            <a:ext cx="416966" cy="347472"/>
            <a:chOff x="5410200" y="3790950"/>
            <a:chExt cx="457200" cy="381000"/>
          </a:xfrm>
        </p:grpSpPr>
        <p:sp>
          <p:nvSpPr>
            <p:cNvPr id="92" name="Oval 91"/>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93" name="TextBox 92"/>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sp>
        <p:nvSpPr>
          <p:cNvPr id="95" name="Oval 94"/>
          <p:cNvSpPr>
            <a:spLocks noChangeAspect="1"/>
          </p:cNvSpPr>
          <p:nvPr/>
        </p:nvSpPr>
        <p:spPr>
          <a:xfrm>
            <a:off x="5635754"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solidFill>
              <a:latin typeface="Times New Roman" pitchFamily="18" charset="0"/>
              <a:cs typeface="Times New Roman" pitchFamily="18" charset="0"/>
            </a:endParaRPr>
          </a:p>
        </p:txBody>
      </p:sp>
      <p:grpSp>
        <p:nvGrpSpPr>
          <p:cNvPr id="97" name="Group 157"/>
          <p:cNvGrpSpPr/>
          <p:nvPr/>
        </p:nvGrpSpPr>
        <p:grpSpPr>
          <a:xfrm>
            <a:off x="6865061" y="3670903"/>
            <a:ext cx="416966" cy="347472"/>
            <a:chOff x="6172200" y="3733800"/>
            <a:chExt cx="457200" cy="381000"/>
          </a:xfrm>
        </p:grpSpPr>
        <p:sp>
          <p:nvSpPr>
            <p:cNvPr id="98" name="TextBox 97"/>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9" name="Oval 98"/>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00" name="Group 158"/>
          <p:cNvGrpSpPr/>
          <p:nvPr/>
        </p:nvGrpSpPr>
        <p:grpSpPr>
          <a:xfrm>
            <a:off x="7856885" y="3670903"/>
            <a:ext cx="416966" cy="347474"/>
            <a:chOff x="7467600" y="3809998"/>
            <a:chExt cx="457200" cy="381002"/>
          </a:xfrm>
        </p:grpSpPr>
        <p:sp>
          <p:nvSpPr>
            <p:cNvPr id="101" name="TextBox 100"/>
            <p:cNvSpPr txBox="1"/>
            <p:nvPr/>
          </p:nvSpPr>
          <p:spPr>
            <a:xfrm>
              <a:off x="7467600" y="3809998"/>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L</a:t>
              </a:r>
              <a:endParaRPr lang="en-US" sz="1600" i="1" baseline="-25000" dirty="0">
                <a:latin typeface="Times New Roman" pitchFamily="18" charset="0"/>
                <a:cs typeface="Times New Roman" pitchFamily="18" charset="0"/>
              </a:endParaRPr>
            </a:p>
          </p:txBody>
        </p:sp>
        <p:sp>
          <p:nvSpPr>
            <p:cNvPr id="102" name="Oval 101"/>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03" name="Oval 102"/>
          <p:cNvSpPr>
            <a:spLocks noChangeAspect="1"/>
          </p:cNvSpPr>
          <p:nvPr/>
        </p:nvSpPr>
        <p:spPr>
          <a:xfrm>
            <a:off x="4971035" y="2950731"/>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baseline="30000" dirty="0">
              <a:solidFill>
                <a:schemeClr val="tx1"/>
              </a:solidFill>
              <a:latin typeface="Times New Roman" pitchFamily="18" charset="0"/>
              <a:cs typeface="Times New Roman" pitchFamily="18" charset="0"/>
            </a:endParaRPr>
          </a:p>
        </p:txBody>
      </p:sp>
      <p:sp>
        <p:nvSpPr>
          <p:cNvPr id="104" name="TextBox 103"/>
          <p:cNvSpPr txBox="1"/>
          <p:nvPr/>
        </p:nvSpPr>
        <p:spPr>
          <a:xfrm>
            <a:off x="4917034" y="2942806"/>
            <a:ext cx="493166"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i="1" baseline="30000" dirty="0" smtClean="0">
                <a:latin typeface="Times New Roman" pitchFamily="18" charset="0"/>
                <a:cs typeface="Times New Roman" pitchFamily="18" charset="0"/>
              </a:rPr>
              <a:t>M</a:t>
            </a:r>
            <a:endParaRPr lang="en-US" sz="1600" i="1" baseline="30000" dirty="0">
              <a:latin typeface="Times New Roman" pitchFamily="18" charset="0"/>
              <a:cs typeface="Times New Roman" pitchFamily="18" charset="0"/>
            </a:endParaRPr>
          </a:p>
        </p:txBody>
      </p:sp>
      <p:sp>
        <p:nvSpPr>
          <p:cNvPr id="105" name="TextBox 104"/>
          <p:cNvSpPr txBox="1"/>
          <p:nvPr/>
        </p:nvSpPr>
        <p:spPr>
          <a:xfrm>
            <a:off x="5595518" y="2942806"/>
            <a:ext cx="457200" cy="338554"/>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O</a:t>
            </a:r>
            <a:r>
              <a:rPr lang="en-US" sz="1600" baseline="30000" dirty="0" smtClean="0">
                <a:latin typeface="Times New Roman" pitchFamily="18" charset="0"/>
                <a:cs typeface="Times New Roman" pitchFamily="18" charset="0"/>
              </a:rPr>
              <a:t>1</a:t>
            </a:r>
            <a:endParaRPr lang="en-US" sz="1600" baseline="30000" dirty="0">
              <a:latin typeface="Times New Roman" pitchFamily="18" charset="0"/>
              <a:cs typeface="Times New Roman" pitchFamily="18" charset="0"/>
            </a:endParaRPr>
          </a:p>
        </p:txBody>
      </p:sp>
      <p:graphicFrame>
        <p:nvGraphicFramePr>
          <p:cNvPr id="107" name="Object 6"/>
          <p:cNvGraphicFramePr>
            <a:graphicFrameLocks noChangeAspect="1"/>
          </p:cNvGraphicFramePr>
          <p:nvPr/>
        </p:nvGraphicFramePr>
        <p:xfrm>
          <a:off x="5311956" y="3079839"/>
          <a:ext cx="347663" cy="155575"/>
        </p:xfrm>
        <a:graphic>
          <a:graphicData uri="http://schemas.openxmlformats.org/presentationml/2006/ole">
            <mc:AlternateContent xmlns:mc="http://schemas.openxmlformats.org/markup-compatibility/2006">
              <mc:Choice xmlns:v="urn:schemas-microsoft-com:vml" Requires="v">
                <p:oleObj spid="_x0000_s673810" name="Equation" r:id="rId7" imgW="330057" imgH="165028" progId="Equation.DSMT4">
                  <p:embed/>
                </p:oleObj>
              </mc:Choice>
              <mc:Fallback>
                <p:oleObj name="Equation" r:id="rId7" imgW="330057" imgH="165028" progId="Equation.DSMT4">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956" y="3079839"/>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p:cNvSpPr txBox="1"/>
          <p:nvPr/>
        </p:nvSpPr>
        <p:spPr>
          <a:xfrm>
            <a:off x="7280456" y="2195671"/>
            <a:ext cx="15240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Human pose</a:t>
            </a:r>
            <a:endParaRPr lang="en-US" dirty="0">
              <a:latin typeface="Arial" pitchFamily="34" charset="0"/>
              <a:cs typeface="Arial" pitchFamily="34" charset="0"/>
            </a:endParaRPr>
          </a:p>
        </p:txBody>
      </p:sp>
      <p:cxnSp>
        <p:nvCxnSpPr>
          <p:cNvPr id="110" name="Straight Connector 109"/>
          <p:cNvCxnSpPr/>
          <p:nvPr/>
        </p:nvCxnSpPr>
        <p:spPr>
          <a:xfrm rot="10800000">
            <a:off x="5287422" y="3163525"/>
            <a:ext cx="2569464" cy="67665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5271824" y="3210655"/>
            <a:ext cx="1627632" cy="5852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a:off x="5223059" y="3262473"/>
            <a:ext cx="1036193" cy="589116"/>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7204256" y="3213328"/>
            <a:ext cx="1295400" cy="369332"/>
          </a:xfrm>
          <a:prstGeom prst="rect">
            <a:avLst/>
          </a:prstGeom>
          <a:noFill/>
          <a:ln w="25400">
            <a:noFill/>
            <a:miter lim="800000"/>
          </a:ln>
        </p:spPr>
        <p:txBody>
          <a:bodyPr wrap="square" rtlCol="0">
            <a:spAutoFit/>
          </a:bodyPr>
          <a:lstStyle/>
          <a:p>
            <a:r>
              <a:rPr lang="en-US" dirty="0" smtClean="0">
                <a:latin typeface="Arial" pitchFamily="34" charset="0"/>
                <a:cs typeface="Arial" pitchFamily="34" charset="0"/>
              </a:rPr>
              <a:t>Body parts</a:t>
            </a:r>
            <a:endParaRPr lang="en-US" dirty="0">
              <a:latin typeface="Arial" pitchFamily="34" charset="0"/>
              <a:cs typeface="Arial" pitchFamily="34" charset="0"/>
            </a:endParaRPr>
          </a:p>
        </p:txBody>
      </p:sp>
      <p:cxnSp>
        <p:nvCxnSpPr>
          <p:cNvPr id="114" name="Straight Connector 113"/>
          <p:cNvCxnSpPr/>
          <p:nvPr/>
        </p:nvCxnSpPr>
        <p:spPr>
          <a:xfrm rot="10800000" flipV="1">
            <a:off x="5975910" y="2652871"/>
            <a:ext cx="1005840" cy="415508"/>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flipV="1">
            <a:off x="5323640" y="2594959"/>
            <a:ext cx="1652016" cy="457200"/>
          </a:xfrm>
          <a:prstGeom prst="line">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6" name="Picture 115" descr="model_image - Copy.bmp"/>
          <p:cNvPicPr>
            <a:picLocks/>
          </p:cNvPicPr>
          <p:nvPr/>
        </p:nvPicPr>
        <p:blipFill>
          <a:blip r:embed="rId8" cstate="print">
            <a:clrChange>
              <a:clrFrom>
                <a:srgbClr val="FFFFFF"/>
              </a:clrFrom>
              <a:clrTo>
                <a:srgbClr val="FFFFFF">
                  <a:alpha val="0"/>
                </a:srgbClr>
              </a:clrTo>
            </a:clrChange>
          </a:blip>
          <a:srcRect l="6995" r="7500"/>
          <a:stretch>
            <a:fillRect/>
          </a:stretch>
        </p:blipFill>
        <p:spPr>
          <a:xfrm>
            <a:off x="4724400" y="4800601"/>
            <a:ext cx="4343400" cy="1288571"/>
          </a:xfrm>
          <a:prstGeom prst="rect">
            <a:avLst/>
          </a:prstGeom>
        </p:spPr>
      </p:pic>
      <p:cxnSp>
        <p:nvCxnSpPr>
          <p:cNvPr id="117" name="Straight Connector 116"/>
          <p:cNvCxnSpPr/>
          <p:nvPr/>
        </p:nvCxnSpPr>
        <p:spPr>
          <a:xfrm>
            <a:off x="5468112" y="6096000"/>
            <a:ext cx="35814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724400" y="4800600"/>
            <a:ext cx="36576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4636008" y="5257800"/>
            <a:ext cx="914400" cy="762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8312150" y="4870450"/>
            <a:ext cx="838199" cy="69849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4648200" y="4724400"/>
            <a:ext cx="44958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 name="Group 121"/>
          <p:cNvGrpSpPr/>
          <p:nvPr/>
        </p:nvGrpSpPr>
        <p:grpSpPr>
          <a:xfrm>
            <a:off x="4343400" y="4416552"/>
            <a:ext cx="5117919" cy="1291957"/>
            <a:chOff x="4267200" y="2438403"/>
            <a:chExt cx="5117919" cy="1291957"/>
          </a:xfrm>
        </p:grpSpPr>
        <p:pic>
          <p:nvPicPr>
            <p:cNvPr id="123" name="Picture 122" descr="model_image_1 - Copy.bmp"/>
            <p:cNvPicPr>
              <a:picLocks/>
            </p:cNvPicPr>
            <p:nvPr/>
          </p:nvPicPr>
          <p:blipFill>
            <a:blip r:embed="rId9" cstate="print">
              <a:clrChange>
                <a:clrFrom>
                  <a:srgbClr val="FFFFFF"/>
                </a:clrFrom>
                <a:clrTo>
                  <a:srgbClr val="FFFFFF">
                    <a:alpha val="0"/>
                  </a:srgbClr>
                </a:clrTo>
              </a:clrChange>
            </a:blip>
            <a:stretch>
              <a:fillRect/>
            </a:stretch>
          </p:blipFill>
          <p:spPr>
            <a:xfrm>
              <a:off x="4267200" y="2441448"/>
              <a:ext cx="5114747" cy="1288912"/>
            </a:xfrm>
            <a:prstGeom prst="rect">
              <a:avLst/>
            </a:prstGeom>
          </p:spPr>
        </p:pic>
        <p:pic>
          <p:nvPicPr>
            <p:cNvPr id="124" name="Picture 123" descr="model_image_2 - Copy.bmp"/>
            <p:cNvPicPr>
              <a:picLocks/>
            </p:cNvPicPr>
            <p:nvPr/>
          </p:nvPicPr>
          <p:blipFill>
            <a:blip r:embed="rId10" cstate="print">
              <a:clrChange>
                <a:clrFrom>
                  <a:srgbClr val="FFFFFF"/>
                </a:clrFrom>
                <a:clrTo>
                  <a:srgbClr val="FFFFFF">
                    <a:alpha val="0"/>
                  </a:srgbClr>
                </a:clrTo>
              </a:clrChange>
            </a:blip>
            <a:stretch>
              <a:fillRect/>
            </a:stretch>
          </p:blipFill>
          <p:spPr>
            <a:xfrm>
              <a:off x="4270372" y="2438403"/>
              <a:ext cx="5114747" cy="1288912"/>
            </a:xfrm>
            <a:prstGeom prst="rect">
              <a:avLst/>
            </a:prstGeom>
          </p:spPr>
        </p:pic>
      </p:grpSp>
      <p:cxnSp>
        <p:nvCxnSpPr>
          <p:cNvPr id="125" name="Straight Connector 124"/>
          <p:cNvCxnSpPr/>
          <p:nvPr/>
        </p:nvCxnSpPr>
        <p:spPr>
          <a:xfrm rot="5400000" flipH="1" flipV="1">
            <a:off x="6165445" y="4295189"/>
            <a:ext cx="553623"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flipH="1" flipV="1">
            <a:off x="7548632" y="4526838"/>
            <a:ext cx="1004725" cy="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24"/>
          <p:cNvCxnSpPr/>
          <p:nvPr/>
        </p:nvCxnSpPr>
        <p:spPr>
          <a:xfrm rot="5400000" flipH="1" flipV="1">
            <a:off x="5049847" y="4048331"/>
            <a:ext cx="150453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24"/>
          <p:cNvCxnSpPr/>
          <p:nvPr/>
        </p:nvCxnSpPr>
        <p:spPr>
          <a:xfrm rot="5400000" flipH="1" flipV="1">
            <a:off x="4284125" y="4157069"/>
            <a:ext cx="1714119"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Arc 129"/>
          <p:cNvSpPr/>
          <p:nvPr/>
        </p:nvSpPr>
        <p:spPr>
          <a:xfrm rot="19102699" flipV="1">
            <a:off x="6103179" y="1408848"/>
            <a:ext cx="2336961" cy="4049969"/>
          </a:xfrm>
          <a:prstGeom prst="arc">
            <a:avLst>
              <a:gd name="adj1" fmla="val 16059229"/>
              <a:gd name="adj2" fmla="val 420762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TextBox 130"/>
          <p:cNvSpPr txBox="1"/>
          <p:nvPr/>
        </p:nvSpPr>
        <p:spPr>
          <a:xfrm>
            <a:off x="5461404" y="5681246"/>
            <a:ext cx="253596" cy="338554"/>
          </a:xfrm>
          <a:prstGeom prst="rect">
            <a:avLst/>
          </a:prstGeom>
          <a:noFill/>
        </p:spPr>
        <p:txBody>
          <a:bodyPr wrap="none" rtlCol="0">
            <a:spAutoFit/>
          </a:bodyPr>
          <a:lstStyle/>
          <a:p>
            <a:r>
              <a:rPr lang="en-US" sz="1600" i="1" dirty="0" smtClean="0">
                <a:latin typeface="Times" pitchFamily="18" charset="0"/>
              </a:rPr>
              <a:t>I</a:t>
            </a:r>
            <a:endParaRPr lang="en-US" sz="1600" i="1" dirty="0">
              <a:latin typeface="Times" pitchFamily="18" charset="0"/>
            </a:endParaRPr>
          </a:p>
        </p:txBody>
      </p:sp>
      <p:cxnSp>
        <p:nvCxnSpPr>
          <p:cNvPr id="132" name="Straight Connector 131"/>
          <p:cNvCxnSpPr/>
          <p:nvPr/>
        </p:nvCxnSpPr>
        <p:spPr>
          <a:xfrm rot="5400000" flipH="1" flipV="1">
            <a:off x="6736946" y="4348361"/>
            <a:ext cx="629822"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400800" y="6324600"/>
            <a:ext cx="1828800" cy="369332"/>
          </a:xfrm>
          <a:prstGeom prst="rect">
            <a:avLst/>
          </a:prstGeom>
          <a:noFill/>
        </p:spPr>
        <p:txBody>
          <a:bodyPr wrap="square" rtlCol="0">
            <a:spAutoFit/>
          </a:bodyPr>
          <a:lstStyle/>
          <a:p>
            <a:pPr algn="ctr"/>
            <a:r>
              <a:rPr lang="en-US" dirty="0" smtClean="0">
                <a:latin typeface="Arial" pitchFamily="34" charset="0"/>
                <a:cs typeface="Arial" pitchFamily="34" charset="0"/>
              </a:rPr>
              <a:t>[Yao et al, 2011]</a:t>
            </a:r>
            <a:endParaRPr lang="en-US"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Model Learning Result</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38</a:t>
            </a:fld>
            <a:endParaRPr lang="en-US" dirty="0">
              <a:solidFill>
                <a:prstClr val="black">
                  <a:tint val="75000"/>
                </a:prstClr>
              </a:solidFill>
            </a:endParaRPr>
          </a:p>
        </p:txBody>
      </p:sp>
      <p:pic>
        <p:nvPicPr>
          <p:cNvPr id="577543" name="Picture 7"/>
          <p:cNvPicPr>
            <a:picLocks noChangeAspect="1" noChangeArrowheads="1"/>
          </p:cNvPicPr>
          <p:nvPr/>
        </p:nvPicPr>
        <p:blipFill>
          <a:blip r:embed="rId2" cstate="print"/>
          <a:srcRect/>
          <a:stretch>
            <a:fillRect/>
          </a:stretch>
        </p:blipFill>
        <p:spPr bwMode="auto">
          <a:xfrm>
            <a:off x="1289240" y="1600200"/>
            <a:ext cx="7626160" cy="3664946"/>
          </a:xfrm>
          <a:prstGeom prst="rect">
            <a:avLst/>
          </a:prstGeom>
          <a:noFill/>
          <a:ln w="9525">
            <a:noFill/>
            <a:miter lim="800000"/>
            <a:headEnd/>
            <a:tailEnd/>
          </a:ln>
        </p:spPr>
      </p:pic>
      <p:sp>
        <p:nvSpPr>
          <p:cNvPr id="5" name="TextBox 4"/>
          <p:cNvSpPr txBox="1"/>
          <p:nvPr/>
        </p:nvSpPr>
        <p:spPr>
          <a:xfrm>
            <a:off x="76200" y="15180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Activity classes:</a:t>
            </a:r>
            <a:endParaRPr lang="en-US" sz="1600" b="1" dirty="0">
              <a:latin typeface="Arial" pitchFamily="34" charset="0"/>
              <a:cs typeface="Arial" pitchFamily="34" charset="0"/>
            </a:endParaRPr>
          </a:p>
        </p:txBody>
      </p:sp>
      <p:sp>
        <p:nvSpPr>
          <p:cNvPr id="6" name="TextBox 5"/>
          <p:cNvSpPr txBox="1"/>
          <p:nvPr/>
        </p:nvSpPr>
        <p:spPr>
          <a:xfrm>
            <a:off x="76200" y="28896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Atomic poses:</a:t>
            </a:r>
            <a:endParaRPr lang="en-US" sz="1600" b="1" dirty="0">
              <a:latin typeface="Arial" pitchFamily="34" charset="0"/>
              <a:cs typeface="Arial" pitchFamily="34" charset="0"/>
            </a:endParaRPr>
          </a:p>
        </p:txBody>
      </p:sp>
      <p:sp>
        <p:nvSpPr>
          <p:cNvPr id="7" name="TextBox 6"/>
          <p:cNvSpPr txBox="1"/>
          <p:nvPr/>
        </p:nvSpPr>
        <p:spPr>
          <a:xfrm>
            <a:off x="76200" y="4827657"/>
            <a:ext cx="1066800" cy="338554"/>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Objects:</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val="634525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p:cNvPicPr>
            <a:picLocks noChangeAspect="1" noChangeArrowheads="1"/>
          </p:cNvPicPr>
          <p:nvPr/>
        </p:nvPicPr>
        <p:blipFill>
          <a:blip r:embed="rId3" cstate="print"/>
          <a:srcRect/>
          <a:stretch>
            <a:fillRect/>
          </a:stretch>
        </p:blipFill>
        <p:spPr bwMode="auto">
          <a:xfrm>
            <a:off x="1289240" y="1600200"/>
            <a:ext cx="7626160" cy="3664946"/>
          </a:xfrm>
          <a:prstGeom prst="rect">
            <a:avLst/>
          </a:prstGeom>
          <a:noFill/>
          <a:ln w="9525">
            <a:noFill/>
            <a:miter lim="800000"/>
            <a:headEnd/>
            <a:tailEnd/>
          </a:ln>
        </p:spPr>
      </p:pic>
      <p:sp>
        <p:nvSpPr>
          <p:cNvPr id="11" name="Rectangle 10"/>
          <p:cNvSpPr/>
          <p:nvPr/>
        </p:nvSpPr>
        <p:spPr>
          <a:xfrm>
            <a:off x="1143000" y="1524000"/>
            <a:ext cx="7772400" cy="3733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Model Learning Result</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39</a:t>
            </a:fld>
            <a:endParaRPr lang="en-US" dirty="0">
              <a:solidFill>
                <a:prstClr val="black">
                  <a:tint val="75000"/>
                </a:prstClr>
              </a:solidFill>
            </a:endParaRPr>
          </a:p>
        </p:txBody>
      </p:sp>
      <p:sp>
        <p:nvSpPr>
          <p:cNvPr id="5" name="TextBox 4"/>
          <p:cNvSpPr txBox="1"/>
          <p:nvPr/>
        </p:nvSpPr>
        <p:spPr>
          <a:xfrm>
            <a:off x="76200" y="15180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Activity classes:</a:t>
            </a:r>
            <a:endParaRPr lang="en-US" sz="1600" b="1" dirty="0">
              <a:latin typeface="Arial" pitchFamily="34" charset="0"/>
              <a:cs typeface="Arial" pitchFamily="34" charset="0"/>
            </a:endParaRPr>
          </a:p>
        </p:txBody>
      </p:sp>
      <p:sp>
        <p:nvSpPr>
          <p:cNvPr id="6" name="TextBox 5"/>
          <p:cNvSpPr txBox="1"/>
          <p:nvPr/>
        </p:nvSpPr>
        <p:spPr>
          <a:xfrm>
            <a:off x="76200" y="28896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Atomic poses:</a:t>
            </a:r>
            <a:endParaRPr lang="en-US" sz="1600" b="1" dirty="0">
              <a:latin typeface="Arial" pitchFamily="34" charset="0"/>
              <a:cs typeface="Arial" pitchFamily="34" charset="0"/>
            </a:endParaRPr>
          </a:p>
        </p:txBody>
      </p:sp>
      <p:sp>
        <p:nvSpPr>
          <p:cNvPr id="7" name="TextBox 6"/>
          <p:cNvSpPr txBox="1"/>
          <p:nvPr/>
        </p:nvSpPr>
        <p:spPr>
          <a:xfrm>
            <a:off x="76200" y="4827657"/>
            <a:ext cx="1066800" cy="338554"/>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Objects:</a:t>
            </a:r>
            <a:endParaRPr lang="en-US" sz="1600" b="1" dirty="0">
              <a:latin typeface="Arial" pitchFamily="34" charset="0"/>
              <a:cs typeface="Arial" pitchFamily="34" charset="0"/>
            </a:endParaRPr>
          </a:p>
        </p:txBody>
      </p:sp>
      <p:pic>
        <p:nvPicPr>
          <p:cNvPr id="8"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80376" y="2615184"/>
            <a:ext cx="584607" cy="1252728"/>
          </a:xfrm>
          <a:prstGeom prst="rect">
            <a:avLst/>
          </a:prstGeom>
          <a:noFill/>
          <a:ln w="9525">
            <a:noFill/>
            <a:miter lim="800000"/>
            <a:headEnd/>
            <a:tailEnd/>
          </a:ln>
        </p:spPr>
      </p:pic>
      <p:pic>
        <p:nvPicPr>
          <p:cNvPr id="10"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49624" y="2761488"/>
            <a:ext cx="555286" cy="1088136"/>
          </a:xfrm>
          <a:prstGeom prst="rect">
            <a:avLst/>
          </a:prstGeom>
          <a:noFill/>
          <a:ln w="9525">
            <a:noFill/>
            <a:miter lim="800000"/>
            <a:headEnd/>
            <a:tailEnd/>
          </a:ln>
        </p:spPr>
      </p:pic>
      <p:pic>
        <p:nvPicPr>
          <p:cNvPr id="12"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61304" y="4672584"/>
            <a:ext cx="434340" cy="548640"/>
          </a:xfrm>
          <a:prstGeom prst="rect">
            <a:avLst/>
          </a:prstGeom>
          <a:noFill/>
          <a:ln w="9525">
            <a:noFill/>
            <a:miter lim="800000"/>
            <a:headEnd/>
            <a:tailEnd/>
          </a:ln>
        </p:spPr>
      </p:pic>
      <p:pic>
        <p:nvPicPr>
          <p:cNvPr id="13" name="Picture 1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684264" y="4846320"/>
            <a:ext cx="227214" cy="182880"/>
          </a:xfrm>
          <a:prstGeom prst="rect">
            <a:avLst/>
          </a:prstGeom>
          <a:noFill/>
          <a:ln w="9525">
            <a:noFill/>
            <a:miter lim="800000"/>
            <a:headEnd/>
            <a:tailEnd/>
          </a:ln>
        </p:spPr>
      </p:pic>
      <p:graphicFrame>
        <p:nvGraphicFramePr>
          <p:cNvPr id="755714" name="Object 2"/>
          <p:cNvGraphicFramePr>
            <a:graphicFrameLocks noChangeAspect="1"/>
          </p:cNvGraphicFramePr>
          <p:nvPr>
            <p:extLst>
              <p:ext uri="{D42A27DB-BD31-4B8C-83A1-F6EECF244321}">
                <p14:modId xmlns:p14="http://schemas.microsoft.com/office/powerpoint/2010/main" val="1865622180"/>
              </p:ext>
            </p:extLst>
          </p:nvPr>
        </p:nvGraphicFramePr>
        <p:xfrm>
          <a:off x="6334125" y="1589088"/>
          <a:ext cx="603250" cy="449262"/>
        </p:xfrm>
        <a:graphic>
          <a:graphicData uri="http://schemas.openxmlformats.org/presentationml/2006/ole">
            <mc:AlternateContent xmlns:mc="http://schemas.openxmlformats.org/markup-compatibility/2006">
              <mc:Choice xmlns:v="urn:schemas-microsoft-com:vml" Requires="v">
                <p:oleObj spid="_x0000_s755718" name="Visio" r:id="rId8" imgW="999123" imgH="740923" progId="Visio.Drawing.11">
                  <p:link updateAutomatic="1"/>
                </p:oleObj>
              </mc:Choice>
              <mc:Fallback>
                <p:oleObj name="Visio" r:id="rId8" imgW="999123" imgH="740923" progId="Visio.Drawing.11">
                  <p:link updateAutomatic="1"/>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4125" y="1589088"/>
                        <a:ext cx="6032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Straight Connector 16"/>
          <p:cNvCxnSpPr/>
          <p:nvPr/>
        </p:nvCxnSpPr>
        <p:spPr>
          <a:xfrm rot="10800000" flipV="1">
            <a:off x="4191000" y="2057400"/>
            <a:ext cx="2438400" cy="6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5638800" y="2057400"/>
            <a:ext cx="990600" cy="6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10"/>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495544" y="2590800"/>
            <a:ext cx="465513" cy="1280160"/>
          </a:xfrm>
          <a:prstGeom prst="rect">
            <a:avLst/>
          </a:prstGeom>
          <a:noFill/>
          <a:ln w="9525">
            <a:noFill/>
            <a:miter lim="800000"/>
            <a:headEnd/>
            <a:tailEnd/>
          </a:ln>
        </p:spPr>
      </p:pic>
      <p:cxnSp>
        <p:nvCxnSpPr>
          <p:cNvPr id="21" name="Straight Connector 20"/>
          <p:cNvCxnSpPr/>
          <p:nvPr/>
        </p:nvCxnSpPr>
        <p:spPr>
          <a:xfrm>
            <a:off x="6629400" y="2057400"/>
            <a:ext cx="1371600" cy="6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4014216" y="3913632"/>
            <a:ext cx="2039112" cy="722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V="1">
            <a:off x="5474208" y="4062984"/>
            <a:ext cx="749808" cy="420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5861304" y="4069080"/>
            <a:ext cx="762000" cy="3749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6199632" y="4087368"/>
            <a:ext cx="822960" cy="356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4038602" y="3922776"/>
            <a:ext cx="2743199" cy="74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81800" y="3904488"/>
            <a:ext cx="99060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755714"/>
                                        </p:tgtEl>
                                        <p:attrNameLst>
                                          <p:attrName>style.visibility</p:attrName>
                                        </p:attrNameLst>
                                      </p:cBhvr>
                                      <p:to>
                                        <p:strVal val="visible"/>
                                      </p:to>
                                    </p:set>
                                    <p:animEffect transition="in" filter="strips(downLeft)">
                                      <p:cBhvr>
                                        <p:cTn id="10" dur="500"/>
                                        <p:tgtEl>
                                          <p:spTgt spid="75571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par>
                                <p:cTn id="16" presetID="18" presetClass="entr" presetSubtype="1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par>
                                <p:cTn id="19" presetID="18" presetClass="entr" presetSubtype="1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Left)">
                                      <p:cBhvr>
                                        <p:cTn id="21" dur="500"/>
                                        <p:tgtEl>
                                          <p:spTgt spid="21"/>
                                        </p:tgtEl>
                                      </p:cBhvr>
                                    </p:animEffect>
                                  </p:childTnLst>
                                </p:cTn>
                              </p:par>
                              <p:par>
                                <p:cTn id="22" presetID="18" presetClass="entr" presetSubtype="1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par>
                                <p:cTn id="25" presetID="18" presetClass="entr" presetSubtype="1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par>
                                <p:cTn id="28" presetID="18" presetClass="entr" presetSubtype="1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strips(downLeft)">
                                      <p:cBhvr>
                                        <p:cTn id="35" dur="500"/>
                                        <p:tgtEl>
                                          <p:spTgt spid="24"/>
                                        </p:tgtEl>
                                      </p:cBhvr>
                                    </p:animEffect>
                                  </p:childTnLst>
                                </p:cTn>
                              </p:par>
                              <p:par>
                                <p:cTn id="36" presetID="18" presetClass="entr" presetSubtype="12"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strips(downLeft)">
                                      <p:cBhvr>
                                        <p:cTn id="38" dur="500"/>
                                        <p:tgtEl>
                                          <p:spTgt spid="41"/>
                                        </p:tgtEl>
                                      </p:cBhvr>
                                    </p:animEffect>
                                  </p:childTnLst>
                                </p:cTn>
                              </p:par>
                              <p:par>
                                <p:cTn id="39" presetID="18" presetClass="entr" presetSubtype="12"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strips(downLeft)">
                                      <p:cBhvr>
                                        <p:cTn id="41" dur="500"/>
                                        <p:tgtEl>
                                          <p:spTgt spid="28"/>
                                        </p:tgtEl>
                                      </p:cBhvr>
                                    </p:animEffect>
                                  </p:childTnLst>
                                </p:cTn>
                              </p:par>
                              <p:par>
                                <p:cTn id="42" presetID="18" presetClass="entr" presetSubtype="12"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strips(downLeft)">
                                      <p:cBhvr>
                                        <p:cTn id="44" dur="500"/>
                                        <p:tgtEl>
                                          <p:spTgt spid="32"/>
                                        </p:tgtEl>
                                      </p:cBhvr>
                                    </p:animEffect>
                                  </p:childTnLst>
                                </p:cTn>
                              </p:par>
                              <p:par>
                                <p:cTn id="45" presetID="18" presetClass="entr" presetSubtype="12"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strips(downLeft)">
                                      <p:cBhvr>
                                        <p:cTn id="47" dur="500"/>
                                        <p:tgtEl>
                                          <p:spTgt spid="37"/>
                                        </p:tgtEl>
                                      </p:cBhvr>
                                    </p:animEffect>
                                  </p:childTnLst>
                                </p:cTn>
                              </p:par>
                              <p:par>
                                <p:cTn id="48" presetID="18" presetClass="entr" presetSubtype="12"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strips(downLeft)">
                                      <p:cBhvr>
                                        <p:cTn id="50" dur="500"/>
                                        <p:tgtEl>
                                          <p:spTgt spid="43"/>
                                        </p:tgtEl>
                                      </p:cBhvr>
                                    </p:animEffect>
                                  </p:childTnLst>
                                </p:cTn>
                              </p:par>
                              <p:par>
                                <p:cTn id="51" presetID="18" presetClass="entr" presetSubtype="12"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strips(downLeft)">
                                      <p:cBhvr>
                                        <p:cTn id="53" dur="500"/>
                                        <p:tgtEl>
                                          <p:spTgt spid="13"/>
                                        </p:tgtEl>
                                      </p:cBhvr>
                                    </p:animEffect>
                                  </p:childTnLst>
                                </p:cTn>
                              </p:par>
                              <p:par>
                                <p:cTn id="54" presetID="18" presetClass="entr" presetSubtype="12"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normAutofit/>
          </a:bodyPr>
          <a:lstStyle/>
          <a:p>
            <a:r>
              <a:rPr lang="en-US" sz="4000" b="1" dirty="0" smtClean="0">
                <a:latin typeface="Arial" pitchFamily="34" charset="0"/>
                <a:cs typeface="Arial" pitchFamily="34" charset="0"/>
              </a:rPr>
              <a:t>Visual Recognition</a:t>
            </a:r>
            <a:endParaRPr lang="en-US" sz="4000" b="1" dirty="0">
              <a:latin typeface="Arial" pitchFamily="34" charset="0"/>
              <a:cs typeface="Arial" pitchFamily="34" charset="0"/>
            </a:endParaRPr>
          </a:p>
        </p:txBody>
      </p:sp>
      <p:pic>
        <p:nvPicPr>
          <p:cNvPr id="10" name="Picture 9" descr="Wangfujing_street,_Beijing.JPG"/>
          <p:cNvPicPr>
            <a:picLocks noChangeAspect="1"/>
          </p:cNvPicPr>
          <p:nvPr/>
        </p:nvPicPr>
        <p:blipFill>
          <a:blip r:embed="rId3" cstate="print"/>
          <a:stretch>
            <a:fillRect/>
          </a:stretch>
        </p:blipFill>
        <p:spPr>
          <a:xfrm>
            <a:off x="1041400" y="1295400"/>
            <a:ext cx="6807200" cy="5105400"/>
          </a:xfrm>
          <a:prstGeom prst="rect">
            <a:avLst/>
          </a:prstGeom>
        </p:spPr>
      </p:pic>
      <p:sp>
        <p:nvSpPr>
          <p:cNvPr id="4" name="Rectangle 3"/>
          <p:cNvSpPr/>
          <p:nvPr/>
        </p:nvSpPr>
        <p:spPr>
          <a:xfrm>
            <a:off x="990600" y="1295400"/>
            <a:ext cx="6858000" cy="5181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3195935"/>
            <a:ext cx="4648200" cy="523220"/>
          </a:xfrm>
          <a:prstGeom prst="rect">
            <a:avLst/>
          </a:prstGeom>
          <a:noFill/>
        </p:spPr>
        <p:txBody>
          <a:bodyPr wrap="square" rtlCol="0">
            <a:spAutoFit/>
          </a:bodyPr>
          <a:lstStyle/>
          <a:p>
            <a:pPr algn="ctr"/>
            <a:r>
              <a:rPr lang="en-US" sz="2800" b="1" dirty="0" smtClean="0">
                <a:solidFill>
                  <a:srgbClr val="0000FF"/>
                </a:solidFill>
                <a:latin typeface="Arial" pitchFamily="34" charset="0"/>
                <a:cs typeface="Arial" pitchFamily="34" charset="0"/>
              </a:rPr>
              <a:t>Outdoor, street scene</a:t>
            </a:r>
            <a:endParaRPr lang="en-US" sz="2800" b="1" dirty="0">
              <a:solidFill>
                <a:srgbClr val="0000FF"/>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EA281F9D-8EED-4AEF-BC9A-640DDE2E4910}"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p:cNvPicPr>
            <a:picLocks noChangeAspect="1" noChangeArrowheads="1"/>
          </p:cNvPicPr>
          <p:nvPr/>
        </p:nvPicPr>
        <p:blipFill>
          <a:blip r:embed="rId3" cstate="print"/>
          <a:srcRect/>
          <a:stretch>
            <a:fillRect/>
          </a:stretch>
        </p:blipFill>
        <p:spPr bwMode="auto">
          <a:xfrm>
            <a:off x="1289240" y="1600200"/>
            <a:ext cx="7626160" cy="3664946"/>
          </a:xfrm>
          <a:prstGeom prst="rect">
            <a:avLst/>
          </a:prstGeom>
          <a:noFill/>
          <a:ln w="9525">
            <a:noFill/>
            <a:miter lim="800000"/>
            <a:headEnd/>
            <a:tailEnd/>
          </a:ln>
        </p:spPr>
      </p:pic>
      <p:sp>
        <p:nvSpPr>
          <p:cNvPr id="11" name="Rectangle 10"/>
          <p:cNvSpPr/>
          <p:nvPr/>
        </p:nvSpPr>
        <p:spPr>
          <a:xfrm>
            <a:off x="1143000" y="1524000"/>
            <a:ext cx="7772400" cy="3733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Model Learning Result</a:t>
            </a:r>
            <a:endParaRPr lang="en-US" sz="3200" b="1" dirty="0">
              <a:latin typeface="Arial" pitchFamily="34" charset="0"/>
              <a:cs typeface="Arial" pitchFamily="34" charset="0"/>
            </a:endParaRPr>
          </a:p>
        </p:txBody>
      </p:sp>
      <p:sp>
        <p:nvSpPr>
          <p:cNvPr id="49" name="Slide Number Placeholder 48"/>
          <p:cNvSpPr>
            <a:spLocks noGrp="1"/>
          </p:cNvSpPr>
          <p:nvPr>
            <p:ph type="sldNum" sz="quarter" idx="12"/>
          </p:nvPr>
        </p:nvSpPr>
        <p:spPr>
          <a:xfrm>
            <a:off x="6477000" y="6324600"/>
            <a:ext cx="2133600" cy="365125"/>
          </a:xfrm>
        </p:spPr>
        <p:txBody>
          <a:bodyPr/>
          <a:lstStyle/>
          <a:p>
            <a:fld id="{E0BB3CA0-32E3-4CDE-8D18-1C80C234AB4A}" type="slidenum">
              <a:rPr lang="en-US" smtClean="0">
                <a:solidFill>
                  <a:prstClr val="black">
                    <a:tint val="75000"/>
                  </a:prstClr>
                </a:solidFill>
              </a:rPr>
              <a:pPr/>
              <a:t>40</a:t>
            </a:fld>
            <a:endParaRPr lang="en-US" dirty="0">
              <a:solidFill>
                <a:prstClr val="black">
                  <a:tint val="75000"/>
                </a:prstClr>
              </a:solidFill>
            </a:endParaRPr>
          </a:p>
        </p:txBody>
      </p:sp>
      <p:sp>
        <p:nvSpPr>
          <p:cNvPr id="5" name="TextBox 4"/>
          <p:cNvSpPr txBox="1"/>
          <p:nvPr/>
        </p:nvSpPr>
        <p:spPr>
          <a:xfrm>
            <a:off x="76200" y="15180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Activity classes:</a:t>
            </a:r>
            <a:endParaRPr lang="en-US" sz="1600" b="1" dirty="0">
              <a:latin typeface="Arial" pitchFamily="34" charset="0"/>
              <a:cs typeface="Arial" pitchFamily="34" charset="0"/>
            </a:endParaRPr>
          </a:p>
        </p:txBody>
      </p:sp>
      <p:sp>
        <p:nvSpPr>
          <p:cNvPr id="6" name="TextBox 5"/>
          <p:cNvSpPr txBox="1"/>
          <p:nvPr/>
        </p:nvSpPr>
        <p:spPr>
          <a:xfrm>
            <a:off x="76200" y="2889647"/>
            <a:ext cx="1066800" cy="584775"/>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Atomic poses:</a:t>
            </a:r>
            <a:endParaRPr lang="en-US" sz="1600" b="1" dirty="0">
              <a:latin typeface="Arial" pitchFamily="34" charset="0"/>
              <a:cs typeface="Arial" pitchFamily="34" charset="0"/>
            </a:endParaRPr>
          </a:p>
        </p:txBody>
      </p:sp>
      <p:sp>
        <p:nvSpPr>
          <p:cNvPr id="7" name="TextBox 6"/>
          <p:cNvSpPr txBox="1"/>
          <p:nvPr/>
        </p:nvSpPr>
        <p:spPr>
          <a:xfrm>
            <a:off x="76200" y="4827657"/>
            <a:ext cx="1066800" cy="338554"/>
          </a:xfrm>
          <a:prstGeom prst="rect">
            <a:avLst/>
          </a:prstGeom>
          <a:noFill/>
          <a:ln w="25400">
            <a:noFill/>
            <a:miter lim="800000"/>
          </a:ln>
        </p:spPr>
        <p:txBody>
          <a:bodyPr wrap="square" rtlCol="0">
            <a:spAutoFit/>
          </a:bodyPr>
          <a:lstStyle/>
          <a:p>
            <a:pPr algn="ctr"/>
            <a:r>
              <a:rPr lang="en-US" sz="1600" b="1" dirty="0" smtClean="0">
                <a:latin typeface="Arial" pitchFamily="34" charset="0"/>
                <a:cs typeface="Arial" pitchFamily="34" charset="0"/>
              </a:rPr>
              <a:t>Objects:</a:t>
            </a:r>
            <a:endParaRPr lang="en-US" sz="1600" b="1" dirty="0">
              <a:latin typeface="Arial" pitchFamily="34" charset="0"/>
              <a:cs typeface="Arial" pitchFamily="34" charset="0"/>
            </a:endParaRPr>
          </a:p>
        </p:txBody>
      </p:sp>
      <p:pic>
        <p:nvPicPr>
          <p:cNvPr id="8"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80376" y="2615184"/>
            <a:ext cx="584607" cy="1252728"/>
          </a:xfrm>
          <a:prstGeom prst="rect">
            <a:avLst/>
          </a:prstGeom>
          <a:noFill/>
          <a:ln w="9525">
            <a:noFill/>
            <a:miter lim="800000"/>
            <a:headEnd/>
            <a:tailEnd/>
          </a:ln>
        </p:spPr>
      </p:pic>
      <p:pic>
        <p:nvPicPr>
          <p:cNvPr id="13"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84264" y="4846320"/>
            <a:ext cx="227214" cy="182880"/>
          </a:xfrm>
          <a:prstGeom prst="rect">
            <a:avLst/>
          </a:prstGeom>
          <a:noFill/>
          <a:ln w="9525">
            <a:noFill/>
            <a:miter lim="800000"/>
            <a:headEnd/>
            <a:tailEnd/>
          </a:ln>
        </p:spPr>
      </p:pic>
      <p:graphicFrame>
        <p:nvGraphicFramePr>
          <p:cNvPr id="755714" name="Object 2"/>
          <p:cNvGraphicFramePr>
            <a:graphicFrameLocks noChangeAspect="1"/>
          </p:cNvGraphicFramePr>
          <p:nvPr>
            <p:extLst>
              <p:ext uri="{D42A27DB-BD31-4B8C-83A1-F6EECF244321}">
                <p14:modId xmlns:p14="http://schemas.microsoft.com/office/powerpoint/2010/main" val="450857487"/>
              </p:ext>
            </p:extLst>
          </p:nvPr>
        </p:nvGraphicFramePr>
        <p:xfrm>
          <a:off x="6334125" y="1589088"/>
          <a:ext cx="603250" cy="449262"/>
        </p:xfrm>
        <a:graphic>
          <a:graphicData uri="http://schemas.openxmlformats.org/presentationml/2006/ole">
            <mc:AlternateContent xmlns:mc="http://schemas.openxmlformats.org/markup-compatibility/2006">
              <mc:Choice xmlns:v="urn:schemas-microsoft-com:vml" Requires="v">
                <p:oleObj spid="_x0000_s756746" name="Visio" r:id="rId6" imgW="999123" imgH="740923" progId="Visio.Drawing.11">
                  <p:link updateAutomatic="1"/>
                </p:oleObj>
              </mc:Choice>
              <mc:Fallback>
                <p:oleObj name="Visio" r:id="rId6" imgW="999123" imgH="740923" progId="Visio.Drawing.11">
                  <p:link updateAutomatic="1"/>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5" y="1589088"/>
                        <a:ext cx="6032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1" name="Straight Connector 20"/>
          <p:cNvCxnSpPr/>
          <p:nvPr/>
        </p:nvCxnSpPr>
        <p:spPr>
          <a:xfrm>
            <a:off x="6629400" y="2057400"/>
            <a:ext cx="1371600" cy="60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81800" y="3904488"/>
            <a:ext cx="99060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 name="Object 14"/>
          <p:cNvGraphicFramePr>
            <a:graphicFrameLocks noChangeAspect="1"/>
          </p:cNvGraphicFramePr>
          <p:nvPr>
            <p:extLst>
              <p:ext uri="{D42A27DB-BD31-4B8C-83A1-F6EECF244321}">
                <p14:modId xmlns:p14="http://schemas.microsoft.com/office/powerpoint/2010/main" val="4082110392"/>
              </p:ext>
            </p:extLst>
          </p:nvPr>
        </p:nvGraphicFramePr>
        <p:xfrm>
          <a:off x="7521575" y="1589088"/>
          <a:ext cx="768350" cy="431800"/>
        </p:xfrm>
        <a:graphic>
          <a:graphicData uri="http://schemas.openxmlformats.org/presentationml/2006/ole">
            <mc:AlternateContent xmlns:mc="http://schemas.openxmlformats.org/markup-compatibility/2006">
              <mc:Choice xmlns:v="urn:schemas-microsoft-com:vml" Requires="v">
                <p:oleObj spid="_x0000_s756747" name="Visio" r:id="rId8" imgW="1302100" imgH="740923" progId="Visio.Drawing.11">
                  <p:link updateAutomatic="1"/>
                </p:oleObj>
              </mc:Choice>
              <mc:Fallback>
                <p:oleObj name="Visio" r:id="rId8" imgW="1302100" imgH="740923" progId="Visio.Drawing.11">
                  <p:link updateAutomatic="1"/>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1575" y="1589088"/>
                        <a:ext cx="7683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 name="Picture 1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269480" y="4818888"/>
            <a:ext cx="292608" cy="292608"/>
          </a:xfrm>
          <a:prstGeom prst="rect">
            <a:avLst/>
          </a:prstGeom>
          <a:noFill/>
          <a:ln w="9525">
            <a:noFill/>
            <a:miter lim="800000"/>
            <a:headEnd/>
            <a:tailEnd/>
          </a:ln>
        </p:spPr>
      </p:pic>
      <p:cxnSp>
        <p:nvCxnSpPr>
          <p:cNvPr id="27" name="Straight Connector 26"/>
          <p:cNvCxnSpPr/>
          <p:nvPr/>
        </p:nvCxnSpPr>
        <p:spPr>
          <a:xfrm rot="16200000" flipV="1">
            <a:off x="7635240" y="2301240"/>
            <a:ext cx="621792" cy="1097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196328" y="4133088"/>
            <a:ext cx="804672"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strips(down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par>
                                <p:cTn id="16" presetID="18" presetClass="entr" presetSubtype="12"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strips(downLeft)">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42</a:t>
            </a:fld>
            <a:endParaRPr lang="en-US"/>
          </a:p>
        </p:txBody>
      </p:sp>
      <p:pic>
        <p:nvPicPr>
          <p:cNvPr id="22" name="Picture 21" descr="image02.bmp"/>
          <p:cNvPicPr>
            <a:picLocks noChangeAspect="1"/>
          </p:cNvPicPr>
          <p:nvPr/>
        </p:nvPicPr>
        <p:blipFill>
          <a:blip r:embed="rId4" cstate="print"/>
          <a:stretch>
            <a:fillRect/>
          </a:stretch>
        </p:blipFill>
        <p:spPr>
          <a:xfrm>
            <a:off x="609600" y="1752600"/>
            <a:ext cx="1706880" cy="2438400"/>
          </a:xfrm>
          <a:prstGeom prst="rect">
            <a:avLst/>
          </a:prstGeom>
        </p:spPr>
      </p:pic>
      <p:sp>
        <p:nvSpPr>
          <p:cNvPr id="27" name="Title 35"/>
          <p:cNvSpPr>
            <a:spLocks noGrp="1"/>
          </p:cNvSpPr>
          <p:nvPr>
            <p:ph type="title"/>
          </p:nvPr>
        </p:nvSpPr>
        <p:spPr>
          <a:xfrm>
            <a:off x="457200" y="304800"/>
            <a:ext cx="8229600" cy="1066800"/>
          </a:xfrm>
        </p:spPr>
        <p:txBody>
          <a:bodyPr>
            <a:noAutofit/>
          </a:bodyPr>
          <a:lstStyle/>
          <a:p>
            <a:r>
              <a:rPr lang="en-US" sz="3000" b="1" dirty="0" smtClean="0">
                <a:latin typeface="Arial" pitchFamily="34" charset="0"/>
                <a:cs typeface="Arial" pitchFamily="34" charset="0"/>
              </a:rPr>
              <a:t>Model Inference for Pose Estimation, Object Detection, and Action Classification</a:t>
            </a:r>
            <a:endParaRPr lang="en-US" sz="3000" b="1" dirty="0">
              <a:latin typeface="Arial" pitchFamily="34" charset="0"/>
              <a:cs typeface="Arial" pitchFamily="34" charset="0"/>
            </a:endParaRPr>
          </a:p>
        </p:txBody>
      </p:sp>
      <p:sp>
        <p:nvSpPr>
          <p:cNvPr id="12" name="Rounded Rectangle 11"/>
          <p:cNvSpPr/>
          <p:nvPr/>
        </p:nvSpPr>
        <p:spPr>
          <a:xfrm>
            <a:off x="1490472" y="1981200"/>
            <a:ext cx="256032" cy="30480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1407889">
            <a:off x="1403012" y="2225028"/>
            <a:ext cx="566211" cy="749052"/>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25880" y="2362200"/>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5498429">
            <a:off x="1473680" y="2587561"/>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349498">
            <a:off x="1936451" y="230779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46304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478280"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737360" y="2209800"/>
            <a:ext cx="304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08760" y="2362200"/>
            <a:ext cx="152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6760" y="2895600"/>
            <a:ext cx="411480"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a:xfrm>
            <a:off x="2667000" y="1600200"/>
            <a:ext cx="5867400" cy="2057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Initialization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Iteratively optimize                  :</a:t>
            </a:r>
          </a:p>
          <a:p>
            <a:pPr marL="800100" lvl="1" indent="-342900">
              <a:spcBef>
                <a:spcPct val="20000"/>
              </a:spcBef>
              <a:buFont typeface="Wingdings" pitchFamily="2" charset="2"/>
              <a:buChar char="§"/>
            </a:pPr>
            <a:r>
              <a:rPr kumimoji="0" lang="en-US" sz="20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a:t>
            </a:r>
            <a:r>
              <a:rPr kumimoji="0" lang="en-US" sz="2000" i="0" u="none" strike="noStrike" kern="1200" cap="none" spc="0" normalizeH="0" noProof="0" dirty="0" smtClean="0">
                <a:ln>
                  <a:noFill/>
                </a:ln>
                <a:solidFill>
                  <a:schemeClr val="tx1"/>
                </a:solidFill>
                <a:effectLst/>
                <a:uLnTx/>
                <a:uFillTx/>
                <a:latin typeface="Arial" pitchFamily="34" charset="0"/>
                <a:ea typeface="+mn-ea"/>
                <a:cs typeface="Arial" pitchFamily="34" charset="0"/>
              </a:rPr>
              <a:t> layout of human body parts</a:t>
            </a:r>
          </a:p>
          <a:p>
            <a:pPr marL="800100" lvl="1" indent="-342900">
              <a:spcBef>
                <a:spcPct val="20000"/>
              </a:spcBef>
              <a:buFont typeface="Wingdings" pitchFamily="2" charset="2"/>
              <a:buChar char="§"/>
            </a:pPr>
            <a:r>
              <a:rPr lang="en-US" sz="2000" baseline="0" dirty="0" smtClean="0">
                <a:latin typeface="Arial" pitchFamily="34" charset="0"/>
                <a:cs typeface="Arial" pitchFamily="34" charset="0"/>
              </a:rPr>
              <a:t>Updating the object detections</a:t>
            </a:r>
          </a:p>
          <a:p>
            <a:pPr marL="800100" lvl="1" indent="-342900">
              <a:spcBef>
                <a:spcPct val="20000"/>
              </a:spcBef>
              <a:buFont typeface="Wingdings" pitchFamily="2" charset="2"/>
              <a:buChar char="§"/>
            </a:pPr>
            <a:r>
              <a:rPr kumimoji="0" lang="en-US" sz="2000" i="0" u="none" strike="noStrike" kern="1200" cap="none" spc="0" normalizeH="0" noProof="0" dirty="0" smtClean="0">
                <a:ln>
                  <a:noFill/>
                </a:ln>
                <a:solidFill>
                  <a:schemeClr val="tx1"/>
                </a:solidFill>
                <a:effectLst/>
                <a:uLnTx/>
                <a:uFillTx/>
                <a:latin typeface="Arial" pitchFamily="34" charset="0"/>
                <a:ea typeface="+mn-ea"/>
                <a:cs typeface="Arial" pitchFamily="34" charset="0"/>
              </a:rPr>
              <a:t>Updating the action and atomic pose labels</a:t>
            </a:r>
            <a:endParaRPr kumimoji="0" lang="en-US" sz="20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36" name="Rounded Rectangle 35"/>
          <p:cNvSpPr/>
          <p:nvPr/>
        </p:nvSpPr>
        <p:spPr>
          <a:xfrm>
            <a:off x="2011680" y="2667000"/>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1356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824508"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66800" y="1828800"/>
            <a:ext cx="228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402080" y="3352800"/>
            <a:ext cx="3048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5689600" y="2133600"/>
          <a:ext cx="1397000" cy="304800"/>
        </p:xfrm>
        <a:graphic>
          <a:graphicData uri="http://schemas.openxmlformats.org/presentationml/2006/ole">
            <mc:AlternateContent xmlns:mc="http://schemas.openxmlformats.org/markup-compatibility/2006">
              <mc:Choice xmlns:v="urn:schemas-microsoft-com:vml" Requires="v">
                <p:oleObj spid="_x0000_s681998" name="Equation" r:id="rId5" imgW="1396394" imgH="304668" progId="Equation.DSMT4">
                  <p:embed/>
                </p:oleObj>
              </mc:Choice>
              <mc:Fallback>
                <p:oleObj name="Equation" r:id="rId5" imgW="1396394" imgH="304668"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600" y="2133600"/>
                        <a:ext cx="1397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609600" y="4373940"/>
            <a:ext cx="1066800" cy="1569660"/>
          </a:xfrm>
          <a:prstGeom prst="rect">
            <a:avLst/>
          </a:prstGeom>
          <a:solidFill>
            <a:schemeClr val="bg1">
              <a:alpha val="50000"/>
            </a:schemeClr>
          </a:solidFill>
        </p:spPr>
        <p:txBody>
          <a:bodyPr wrap="square" rtlCol="0">
            <a:spAutoFit/>
          </a:bodyPr>
          <a:lstStyle/>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1</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2</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3</a:t>
            </a:r>
          </a:p>
          <a:p>
            <a:pPr algn="r"/>
            <a:endParaRPr lang="en-US" sz="1600" dirty="0" smtClean="0">
              <a:latin typeface="Arial" pitchFamily="34" charset="0"/>
              <a:cs typeface="Arial" pitchFamily="34" charset="0"/>
            </a:endParaRPr>
          </a:p>
          <a:p>
            <a:pPr algn="r"/>
            <a:endParaRPr lang="en-US" sz="1600" dirty="0" smtClean="0">
              <a:latin typeface="Arial" pitchFamily="34" charset="0"/>
              <a:cs typeface="Arial" pitchFamily="34" charset="0"/>
            </a:endParaRP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i="1" baseline="-25000" dirty="0" smtClean="0">
                <a:latin typeface="Times New Roman" pitchFamily="18" charset="0"/>
                <a:cs typeface="Times New Roman" pitchFamily="18" charset="0"/>
              </a:rPr>
              <a:t>Na</a:t>
            </a:r>
            <a:endParaRPr lang="en-US" sz="1600" i="1" baseline="-25000" dirty="0">
              <a:latin typeface="Times New Roman" pitchFamily="18" charset="0"/>
              <a:cs typeface="Times New Roman" pitchFamily="18" charset="0"/>
            </a:endParaRPr>
          </a:p>
        </p:txBody>
      </p:sp>
      <p:sp>
        <p:nvSpPr>
          <p:cNvPr id="32" name="Rectangle 31"/>
          <p:cNvSpPr/>
          <p:nvPr/>
        </p:nvSpPr>
        <p:spPr>
          <a:xfrm>
            <a:off x="1676400" y="4495800"/>
            <a:ext cx="60960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76400" y="47244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676400" y="57150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76400" y="4953000"/>
            <a:ext cx="9144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Object 2"/>
          <p:cNvGraphicFramePr>
            <a:graphicFrameLocks noChangeAspect="1"/>
          </p:cNvGraphicFramePr>
          <p:nvPr/>
        </p:nvGraphicFramePr>
        <p:xfrm>
          <a:off x="1219200" y="5257800"/>
          <a:ext cx="107950" cy="311150"/>
        </p:xfrm>
        <a:graphic>
          <a:graphicData uri="http://schemas.openxmlformats.org/presentationml/2006/ole">
            <mc:AlternateContent xmlns:mc="http://schemas.openxmlformats.org/markup-compatibility/2006">
              <mc:Choice xmlns:v="urn:schemas-microsoft-com:vml" Requires="v">
                <p:oleObj spid="_x0000_s681999" name="Equation" r:id="rId7" imgW="101556" imgH="330057" progId="Equation.DSMT4">
                  <p:embed/>
                </p:oleObj>
              </mc:Choice>
              <mc:Fallback>
                <p:oleObj name="Equation" r:id="rId7" imgW="101556" imgH="330057" progId="Equation.DSMT4">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3"/>
          <p:cNvGraphicFramePr>
            <a:graphicFrameLocks noChangeAspect="1"/>
          </p:cNvGraphicFramePr>
          <p:nvPr/>
        </p:nvGraphicFramePr>
        <p:xfrm>
          <a:off x="1676400" y="5257800"/>
          <a:ext cx="107950" cy="311150"/>
        </p:xfrm>
        <a:graphic>
          <a:graphicData uri="http://schemas.openxmlformats.org/presentationml/2006/ole">
            <mc:AlternateContent xmlns:mc="http://schemas.openxmlformats.org/markup-compatibility/2006">
              <mc:Choice xmlns:v="urn:schemas-microsoft-com:vml" Requires="v">
                <p:oleObj spid="_x0000_s682000" name="Equation" r:id="rId9" imgW="101556" imgH="330057" progId="Equation.DSMT4">
                  <p:embed/>
                </p:oleObj>
              </mc:Choice>
              <mc:Fallback>
                <p:oleObj name="Equation" r:id="rId9" imgW="101556" imgH="330057" progId="Equation.DSMT4">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43</a:t>
            </a:fld>
            <a:endParaRPr lang="en-US" dirty="0"/>
          </a:p>
        </p:txBody>
      </p:sp>
      <p:pic>
        <p:nvPicPr>
          <p:cNvPr id="22" name="Picture 21" descr="image02.bmp"/>
          <p:cNvPicPr>
            <a:picLocks noChangeAspect="1"/>
          </p:cNvPicPr>
          <p:nvPr/>
        </p:nvPicPr>
        <p:blipFill>
          <a:blip r:embed="rId4" cstate="print"/>
          <a:stretch>
            <a:fillRect/>
          </a:stretch>
        </p:blipFill>
        <p:spPr>
          <a:xfrm>
            <a:off x="609600" y="1752600"/>
            <a:ext cx="1706880" cy="2438400"/>
          </a:xfrm>
          <a:prstGeom prst="rect">
            <a:avLst/>
          </a:prstGeom>
        </p:spPr>
      </p:pic>
      <p:sp>
        <p:nvSpPr>
          <p:cNvPr id="27" name="Title 35"/>
          <p:cNvSpPr>
            <a:spLocks noGrp="1"/>
          </p:cNvSpPr>
          <p:nvPr>
            <p:ph type="title"/>
          </p:nvPr>
        </p:nvSpPr>
        <p:spPr>
          <a:xfrm>
            <a:off x="457200" y="304800"/>
            <a:ext cx="8229600" cy="1066800"/>
          </a:xfrm>
        </p:spPr>
        <p:txBody>
          <a:bodyPr>
            <a:noAutofit/>
          </a:bodyPr>
          <a:lstStyle/>
          <a:p>
            <a:r>
              <a:rPr lang="en-US" sz="3000" b="1" dirty="0" smtClean="0">
                <a:latin typeface="Arial" pitchFamily="34" charset="0"/>
                <a:cs typeface="Arial" pitchFamily="34" charset="0"/>
              </a:rPr>
              <a:t>Model Inference for Pose Estimation, Object Detection, and Action Classification</a:t>
            </a:r>
            <a:endParaRPr lang="en-US" sz="3000" b="1" dirty="0">
              <a:latin typeface="Arial" pitchFamily="34" charset="0"/>
              <a:cs typeface="Arial" pitchFamily="34" charset="0"/>
            </a:endParaRPr>
          </a:p>
        </p:txBody>
      </p:sp>
      <p:sp>
        <p:nvSpPr>
          <p:cNvPr id="12" name="Rounded Rectangle 11"/>
          <p:cNvSpPr/>
          <p:nvPr/>
        </p:nvSpPr>
        <p:spPr>
          <a:xfrm>
            <a:off x="1490472" y="1981200"/>
            <a:ext cx="256032" cy="30480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1407889">
            <a:off x="1403012" y="2225028"/>
            <a:ext cx="566211" cy="749052"/>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25880" y="2362200"/>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5498429">
            <a:off x="1473680" y="2587561"/>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349498">
            <a:off x="1936451" y="230779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46304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478280"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737360" y="2209800"/>
            <a:ext cx="304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08760" y="2362200"/>
            <a:ext cx="152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6760" y="2895600"/>
            <a:ext cx="411480"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a:xfrm>
            <a:off x="2667000" y="1600200"/>
            <a:ext cx="6248400" cy="129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Initialization</a:t>
            </a:r>
          </a:p>
          <a:p>
            <a:pPr marL="342900" lvl="0" indent="-342900">
              <a:spcBef>
                <a:spcPct val="20000"/>
              </a:spcBef>
              <a:buFont typeface="Arial" pitchFamily="34" charset="0"/>
              <a:buChar char="•"/>
              <a:defRPr/>
            </a:pPr>
            <a:r>
              <a:rPr lang="en-US" sz="2400" dirty="0" smtClean="0">
                <a:latin typeface="Arial" pitchFamily="34" charset="0"/>
                <a:cs typeface="Arial" pitchFamily="34" charset="0"/>
              </a:rPr>
              <a:t>Iteratively optimize                  :</a:t>
            </a:r>
          </a:p>
          <a:p>
            <a:pPr marL="800100" lvl="1" indent="-342900">
              <a:spcBef>
                <a:spcPct val="20000"/>
              </a:spcBef>
              <a:buFont typeface="Wingdings" pitchFamily="2" charset="2"/>
              <a:buChar char="§"/>
            </a:pPr>
            <a:r>
              <a:rPr kumimoji="0" lang="en-US"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a:t>
            </a:r>
            <a:r>
              <a:rPr kumimoji="0" lang="en-US" sz="20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layout of human body parts</a:t>
            </a:r>
            <a:endParaRPr kumimoji="0" lang="en-US" sz="2000" i="0" u="none" strike="noStrike" kern="1200" cap="none" spc="0" normalizeH="0" baseline="0" noProof="0" dirty="0" smtClean="0">
              <a:ln>
                <a:noFill/>
              </a:ln>
              <a:solidFill>
                <a:schemeClr val="bg1">
                  <a:lumMod val="65000"/>
                </a:schemeClr>
              </a:solidFill>
              <a:effectLst/>
              <a:uLnTx/>
              <a:uFillTx/>
              <a:latin typeface="Arial" pitchFamily="34" charset="0"/>
              <a:ea typeface="+mn-ea"/>
              <a:cs typeface="Arial" pitchFamily="34" charset="0"/>
            </a:endParaRPr>
          </a:p>
        </p:txBody>
      </p:sp>
      <p:sp>
        <p:nvSpPr>
          <p:cNvPr id="36" name="Rounded Rectangle 35"/>
          <p:cNvSpPr/>
          <p:nvPr/>
        </p:nvSpPr>
        <p:spPr>
          <a:xfrm>
            <a:off x="2011680" y="2667000"/>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1356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824508"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66800" y="1828800"/>
            <a:ext cx="228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402080" y="3352800"/>
            <a:ext cx="3048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19400" y="2971800"/>
            <a:ext cx="5791200" cy="3352800"/>
          </a:xfrm>
          <a:prstGeom prst="rect">
            <a:avLst/>
          </a:prstGeom>
          <a:solidFill>
            <a:srgbClr val="0000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163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00400" y="4267200"/>
            <a:ext cx="468630" cy="1290431"/>
          </a:xfrm>
          <a:prstGeom prst="rect">
            <a:avLst/>
          </a:prstGeom>
          <a:noFill/>
          <a:ln w="9525">
            <a:noFill/>
            <a:miter lim="800000"/>
            <a:headEnd/>
            <a:tailEnd/>
          </a:ln>
        </p:spPr>
      </p:pic>
      <p:pic>
        <p:nvPicPr>
          <p:cNvPr id="58163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72000" y="4038600"/>
            <a:ext cx="990600" cy="1549917"/>
          </a:xfrm>
          <a:prstGeom prst="rect">
            <a:avLst/>
          </a:prstGeom>
          <a:noFill/>
          <a:ln w="9525">
            <a:noFill/>
            <a:miter lim="800000"/>
            <a:headEnd/>
            <a:tailEnd/>
          </a:ln>
        </p:spPr>
      </p:pic>
      <p:pic>
        <p:nvPicPr>
          <p:cNvPr id="581636"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69181" y="3886200"/>
            <a:ext cx="367977" cy="1670050"/>
          </a:xfrm>
          <a:prstGeom prst="rect">
            <a:avLst/>
          </a:prstGeom>
          <a:noFill/>
          <a:ln w="9525">
            <a:noFill/>
            <a:miter lim="800000"/>
            <a:headEnd/>
            <a:tailEnd/>
          </a:ln>
        </p:spPr>
      </p:pic>
      <p:graphicFrame>
        <p:nvGraphicFramePr>
          <p:cNvPr id="39" name="Object 38"/>
          <p:cNvGraphicFramePr>
            <a:graphicFrameLocks noChangeAspect="1"/>
          </p:cNvGraphicFramePr>
          <p:nvPr/>
        </p:nvGraphicFramePr>
        <p:xfrm>
          <a:off x="3124200" y="5575300"/>
          <a:ext cx="660400" cy="368300"/>
        </p:xfrm>
        <a:graphic>
          <a:graphicData uri="http://schemas.openxmlformats.org/presentationml/2006/ole">
            <mc:AlternateContent xmlns:mc="http://schemas.openxmlformats.org/markup-compatibility/2006">
              <mc:Choice xmlns:v="urn:schemas-microsoft-com:vml" Requires="v">
                <p:oleObj spid="_x0000_s683038" name="Equation" r:id="rId8" imgW="660400" imgH="368300" progId="Equation.DSMT4">
                  <p:embed/>
                </p:oleObj>
              </mc:Choice>
              <mc:Fallback>
                <p:oleObj name="Equation" r:id="rId8" imgW="660400" imgH="368300" progId="Equation.DSMT4">
                  <p:embed/>
                  <p:pic>
                    <p:nvPicPr>
                      <p:cNvPr id="0"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5575300"/>
                        <a:ext cx="6604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42" name="Object 10"/>
          <p:cNvGraphicFramePr>
            <a:graphicFrameLocks noChangeAspect="1"/>
          </p:cNvGraphicFramePr>
          <p:nvPr/>
        </p:nvGraphicFramePr>
        <p:xfrm>
          <a:off x="3886200" y="5575300"/>
          <a:ext cx="685800" cy="368300"/>
        </p:xfrm>
        <a:graphic>
          <a:graphicData uri="http://schemas.openxmlformats.org/presentationml/2006/ole">
            <mc:AlternateContent xmlns:mc="http://schemas.openxmlformats.org/markup-compatibility/2006">
              <mc:Choice xmlns:v="urn:schemas-microsoft-com:vml" Requires="v">
                <p:oleObj spid="_x0000_s683039" name="Equation" r:id="rId10" imgW="685800" imgH="368300" progId="Equation.DSMT4">
                  <p:embed/>
                </p:oleObj>
              </mc:Choice>
              <mc:Fallback>
                <p:oleObj name="Equation" r:id="rId10" imgW="685800" imgH="368300" progId="Equation.DSMT4">
                  <p:embed/>
                  <p:pic>
                    <p:nvPicPr>
                      <p:cNvPr id="0"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200" y="5575300"/>
                        <a:ext cx="6858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43" name="Object 11"/>
          <p:cNvGraphicFramePr>
            <a:graphicFrameLocks noChangeAspect="1"/>
          </p:cNvGraphicFramePr>
          <p:nvPr/>
        </p:nvGraphicFramePr>
        <p:xfrm>
          <a:off x="4819650" y="5575300"/>
          <a:ext cx="673100" cy="368300"/>
        </p:xfrm>
        <a:graphic>
          <a:graphicData uri="http://schemas.openxmlformats.org/presentationml/2006/ole">
            <mc:AlternateContent xmlns:mc="http://schemas.openxmlformats.org/markup-compatibility/2006">
              <mc:Choice xmlns:v="urn:schemas-microsoft-com:vml" Requires="v">
                <p:oleObj spid="_x0000_s683040" name="Equation" r:id="rId12" imgW="672808" imgH="368140" progId="Equation.DSMT4">
                  <p:embed/>
                </p:oleObj>
              </mc:Choice>
              <mc:Fallback>
                <p:oleObj name="Equation" r:id="rId12" imgW="672808" imgH="368140" progId="Equation.DSMT4">
                  <p:embed/>
                  <p:pic>
                    <p:nvPicPr>
                      <p:cNvPr id="0"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9650" y="5575300"/>
                        <a:ext cx="6731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44" name="Object 12"/>
          <p:cNvGraphicFramePr>
            <a:graphicFrameLocks noChangeAspect="1"/>
          </p:cNvGraphicFramePr>
          <p:nvPr/>
        </p:nvGraphicFramePr>
        <p:xfrm>
          <a:off x="5595937" y="4873625"/>
          <a:ext cx="347663" cy="155575"/>
        </p:xfrm>
        <a:graphic>
          <a:graphicData uri="http://schemas.openxmlformats.org/presentationml/2006/ole">
            <mc:AlternateContent xmlns:mc="http://schemas.openxmlformats.org/markup-compatibility/2006">
              <mc:Choice xmlns:v="urn:schemas-microsoft-com:vml" Requires="v">
                <p:oleObj spid="_x0000_s683041" name="Equation" r:id="rId14" imgW="330057" imgH="165028" progId="Equation.DSMT4">
                  <p:embed/>
                </p:oleObj>
              </mc:Choice>
              <mc:Fallback>
                <p:oleObj name="Equation" r:id="rId14" imgW="330057" imgH="165028" progId="Equation.DSMT4">
                  <p:embed/>
                  <p:pic>
                    <p:nvPicPr>
                      <p:cNvPr id="0"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5937" y="4873625"/>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TextBox 39"/>
          <p:cNvSpPr txBox="1"/>
          <p:nvPr/>
        </p:nvSpPr>
        <p:spPr>
          <a:xfrm>
            <a:off x="3124200" y="5909846"/>
            <a:ext cx="609600" cy="338554"/>
          </a:xfrm>
          <a:prstGeom prst="rect">
            <a:avLst/>
          </a:prstGeom>
          <a:noFill/>
        </p:spPr>
        <p:txBody>
          <a:bodyPr wrap="square" rtlCol="0">
            <a:spAutoFit/>
          </a:bodyPr>
          <a:lstStyle/>
          <a:p>
            <a:pPr algn="r"/>
            <a:r>
              <a:rPr lang="en-US" sz="1600" dirty="0" smtClean="0">
                <a:latin typeface="Arial" pitchFamily="34" charset="0"/>
                <a:cs typeface="Arial" pitchFamily="34" charset="0"/>
              </a:rPr>
              <a:t>0.51</a:t>
            </a:r>
            <a:endParaRPr lang="en-US" sz="1600" dirty="0">
              <a:latin typeface="Arial" pitchFamily="34" charset="0"/>
              <a:cs typeface="Arial" pitchFamily="34" charset="0"/>
            </a:endParaRPr>
          </a:p>
        </p:txBody>
      </p:sp>
      <p:sp>
        <p:nvSpPr>
          <p:cNvPr id="41" name="TextBox 40"/>
          <p:cNvSpPr txBox="1"/>
          <p:nvPr/>
        </p:nvSpPr>
        <p:spPr>
          <a:xfrm>
            <a:off x="3886200" y="5909846"/>
            <a:ext cx="609600" cy="338554"/>
          </a:xfrm>
          <a:prstGeom prst="rect">
            <a:avLst/>
          </a:prstGeom>
          <a:noFill/>
        </p:spPr>
        <p:txBody>
          <a:bodyPr wrap="square" rtlCol="0">
            <a:spAutoFit/>
          </a:bodyPr>
          <a:lstStyle/>
          <a:p>
            <a:pPr algn="r"/>
            <a:r>
              <a:rPr lang="en-US" sz="1600" dirty="0" smtClean="0">
                <a:latin typeface="Arial" pitchFamily="34" charset="0"/>
                <a:cs typeface="Arial" pitchFamily="34" charset="0"/>
              </a:rPr>
              <a:t>0.06</a:t>
            </a:r>
            <a:endParaRPr lang="en-US" sz="1600" dirty="0">
              <a:latin typeface="Arial" pitchFamily="34" charset="0"/>
              <a:cs typeface="Arial" pitchFamily="34" charset="0"/>
            </a:endParaRPr>
          </a:p>
        </p:txBody>
      </p:sp>
      <p:sp>
        <p:nvSpPr>
          <p:cNvPr id="42" name="TextBox 41"/>
          <p:cNvSpPr txBox="1"/>
          <p:nvPr/>
        </p:nvSpPr>
        <p:spPr>
          <a:xfrm>
            <a:off x="4800600" y="5909846"/>
            <a:ext cx="609600" cy="338554"/>
          </a:xfrm>
          <a:prstGeom prst="rect">
            <a:avLst/>
          </a:prstGeom>
          <a:noFill/>
        </p:spPr>
        <p:txBody>
          <a:bodyPr wrap="square" rtlCol="0">
            <a:spAutoFit/>
          </a:bodyPr>
          <a:lstStyle/>
          <a:p>
            <a:pPr algn="r"/>
            <a:r>
              <a:rPr lang="en-US" sz="1600" dirty="0" smtClean="0">
                <a:latin typeface="Arial" pitchFamily="34" charset="0"/>
                <a:cs typeface="Arial" pitchFamily="34" charset="0"/>
              </a:rPr>
              <a:t>0.04</a:t>
            </a:r>
            <a:endParaRPr lang="en-US" sz="1600" dirty="0">
              <a:latin typeface="Arial" pitchFamily="34" charset="0"/>
              <a:cs typeface="Arial" pitchFamily="34" charset="0"/>
            </a:endParaRPr>
          </a:p>
        </p:txBody>
      </p:sp>
      <p:sp>
        <p:nvSpPr>
          <p:cNvPr id="43" name="Right Arrow 42"/>
          <p:cNvSpPr/>
          <p:nvPr/>
        </p:nvSpPr>
        <p:spPr>
          <a:xfrm rot="1802307">
            <a:off x="2041596" y="4096226"/>
            <a:ext cx="1140931" cy="170075"/>
          </a:xfrm>
          <a:prstGeom prst="rightArrow">
            <a:avLst>
              <a:gd name="adj1" fmla="val 50757"/>
              <a:gd name="adj2" fmla="val 9154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96200" y="4322417"/>
            <a:ext cx="533400" cy="1468783"/>
          </a:xfrm>
          <a:prstGeom prst="rect">
            <a:avLst/>
          </a:prstGeom>
          <a:noFill/>
          <a:ln w="9525">
            <a:noFill/>
            <a:miter lim="800000"/>
            <a:headEnd/>
            <a:tailEnd/>
          </a:ln>
        </p:spPr>
      </p:pic>
      <p:sp>
        <p:nvSpPr>
          <p:cNvPr id="47" name="TextBox 46"/>
          <p:cNvSpPr txBox="1"/>
          <p:nvPr/>
        </p:nvSpPr>
        <p:spPr>
          <a:xfrm>
            <a:off x="6324600" y="5105400"/>
            <a:ext cx="990600" cy="646331"/>
          </a:xfrm>
          <a:prstGeom prst="rect">
            <a:avLst/>
          </a:prstGeom>
          <a:noFill/>
        </p:spPr>
        <p:txBody>
          <a:bodyPr wrap="square" rtlCol="0">
            <a:spAutoFit/>
          </a:bodyPr>
          <a:lstStyle/>
          <a:p>
            <a:pPr algn="ctr"/>
            <a:r>
              <a:rPr lang="en-US" i="1" dirty="0" smtClean="0">
                <a:latin typeface="Arial" pitchFamily="34" charset="0"/>
                <a:cs typeface="Arial" pitchFamily="34" charset="0"/>
              </a:rPr>
              <a:t>Mixture model</a:t>
            </a:r>
            <a:endParaRPr lang="en-US" i="1" dirty="0">
              <a:latin typeface="Arial" pitchFamily="34" charset="0"/>
              <a:cs typeface="Arial" pitchFamily="34" charset="0"/>
            </a:endParaRPr>
          </a:p>
        </p:txBody>
      </p:sp>
      <p:sp>
        <p:nvSpPr>
          <p:cNvPr id="50" name="Bent Arrow 49"/>
          <p:cNvSpPr/>
          <p:nvPr/>
        </p:nvSpPr>
        <p:spPr>
          <a:xfrm flipH="1">
            <a:off x="2286000" y="3200400"/>
            <a:ext cx="5715000" cy="990600"/>
          </a:xfrm>
          <a:prstGeom prst="bentArrow">
            <a:avLst>
              <a:gd name="adj1" fmla="val 9277"/>
              <a:gd name="adj2" fmla="val 10547"/>
              <a:gd name="adj3" fmla="val 19422"/>
              <a:gd name="adj4" fmla="val 4375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5105400" y="3316069"/>
            <a:ext cx="1524000" cy="646331"/>
          </a:xfrm>
          <a:prstGeom prst="rect">
            <a:avLst/>
          </a:prstGeom>
          <a:noFill/>
        </p:spPr>
        <p:txBody>
          <a:bodyPr wrap="square" rtlCol="0">
            <a:spAutoFit/>
          </a:bodyPr>
          <a:lstStyle/>
          <a:p>
            <a:pPr algn="ctr"/>
            <a:r>
              <a:rPr lang="en-US" i="1" dirty="0" smtClean="0">
                <a:latin typeface="Arial" pitchFamily="34" charset="0"/>
                <a:cs typeface="Arial" pitchFamily="34" charset="0"/>
              </a:rPr>
              <a:t>Re-estimate human pose</a:t>
            </a:r>
            <a:endParaRPr lang="en-US" i="1" dirty="0">
              <a:latin typeface="Arial" pitchFamily="34" charset="0"/>
              <a:cs typeface="Arial" pitchFamily="34" charset="0"/>
            </a:endParaRPr>
          </a:p>
        </p:txBody>
      </p:sp>
      <p:sp>
        <p:nvSpPr>
          <p:cNvPr id="58" name="Right Arrow 57"/>
          <p:cNvSpPr/>
          <p:nvPr/>
        </p:nvSpPr>
        <p:spPr>
          <a:xfrm>
            <a:off x="6248400" y="4800600"/>
            <a:ext cx="1140931" cy="170075"/>
          </a:xfrm>
          <a:prstGeom prst="rightArrow">
            <a:avLst>
              <a:gd name="adj1" fmla="val 50757"/>
              <a:gd name="adj2" fmla="val 9154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6172200" y="6019800"/>
            <a:ext cx="2590800" cy="584775"/>
          </a:xfrm>
          <a:prstGeom prst="rect">
            <a:avLst/>
          </a:prstGeom>
          <a:noFill/>
        </p:spPr>
        <p:txBody>
          <a:bodyPr wrap="square" rtlCol="0">
            <a:spAutoFit/>
          </a:bodyPr>
          <a:lstStyle/>
          <a:p>
            <a:r>
              <a:rPr lang="en-US" sz="1600" dirty="0" smtClean="0">
                <a:latin typeface="Arial" pitchFamily="34" charset="0"/>
                <a:cs typeface="Arial" pitchFamily="34" charset="0"/>
              </a:rPr>
              <a:t>[</a:t>
            </a:r>
            <a:r>
              <a:rPr lang="en-US" sz="1600" dirty="0" err="1" smtClean="0">
                <a:latin typeface="Arial" pitchFamily="34" charset="0"/>
                <a:cs typeface="Arial" pitchFamily="34" charset="0"/>
              </a:rPr>
              <a:t>Felzenszwalb</a:t>
            </a:r>
            <a:r>
              <a:rPr lang="en-US" sz="1600" dirty="0" smtClean="0">
                <a:latin typeface="Arial" pitchFamily="34" charset="0"/>
                <a:cs typeface="Arial" pitchFamily="34" charset="0"/>
              </a:rPr>
              <a:t> et al, 2005]</a:t>
            </a:r>
          </a:p>
          <a:p>
            <a:r>
              <a:rPr lang="en-US" sz="1600" dirty="0" smtClean="0">
                <a:latin typeface="Arial" pitchFamily="34" charset="0"/>
                <a:cs typeface="Arial" pitchFamily="34" charset="0"/>
              </a:rPr>
              <a:t>[Sapp et al, 2010]</a:t>
            </a:r>
            <a:endParaRPr lang="en-US" sz="1600" dirty="0">
              <a:latin typeface="Arial" pitchFamily="34" charset="0"/>
              <a:cs typeface="Arial" pitchFamily="34" charset="0"/>
            </a:endParaRPr>
          </a:p>
        </p:txBody>
      </p:sp>
      <p:graphicFrame>
        <p:nvGraphicFramePr>
          <p:cNvPr id="581645" name="Object 13"/>
          <p:cNvGraphicFramePr>
            <a:graphicFrameLocks noChangeAspect="1"/>
          </p:cNvGraphicFramePr>
          <p:nvPr/>
        </p:nvGraphicFramePr>
        <p:xfrm>
          <a:off x="5689600" y="2133600"/>
          <a:ext cx="1397000" cy="304800"/>
        </p:xfrm>
        <a:graphic>
          <a:graphicData uri="http://schemas.openxmlformats.org/presentationml/2006/ole">
            <mc:AlternateContent xmlns:mc="http://schemas.openxmlformats.org/markup-compatibility/2006">
              <mc:Choice xmlns:v="urn:schemas-microsoft-com:vml" Requires="v">
                <p:oleObj spid="_x0000_s683042" name="Equation" r:id="rId16" imgW="1396394" imgH="304668" progId="Equation.DSMT4">
                  <p:embed/>
                </p:oleObj>
              </mc:Choice>
              <mc:Fallback>
                <p:oleObj name="Equation" r:id="rId16" imgW="1396394" imgH="304668" progId="Equation.DSMT4">
                  <p:embed/>
                  <p:pic>
                    <p:nvPicPr>
                      <p:cNvPr id="0"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9600" y="2133600"/>
                        <a:ext cx="1397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TextBox 59"/>
          <p:cNvSpPr txBox="1"/>
          <p:nvPr/>
        </p:nvSpPr>
        <p:spPr>
          <a:xfrm>
            <a:off x="609600" y="4373940"/>
            <a:ext cx="1066800" cy="1569660"/>
          </a:xfrm>
          <a:prstGeom prst="rect">
            <a:avLst/>
          </a:prstGeom>
          <a:solidFill>
            <a:schemeClr val="bg1">
              <a:alpha val="50000"/>
            </a:schemeClr>
          </a:solidFill>
        </p:spPr>
        <p:txBody>
          <a:bodyPr wrap="square" rtlCol="0">
            <a:spAutoFit/>
          </a:bodyPr>
          <a:lstStyle/>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1</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2</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3</a:t>
            </a:r>
          </a:p>
          <a:p>
            <a:pPr algn="r"/>
            <a:endParaRPr lang="en-US" sz="1600" dirty="0" smtClean="0">
              <a:latin typeface="Arial" pitchFamily="34" charset="0"/>
              <a:cs typeface="Arial" pitchFamily="34" charset="0"/>
            </a:endParaRPr>
          </a:p>
          <a:p>
            <a:pPr algn="r"/>
            <a:endParaRPr lang="en-US" sz="1600" dirty="0" smtClean="0">
              <a:latin typeface="Arial" pitchFamily="34" charset="0"/>
              <a:cs typeface="Arial" pitchFamily="34" charset="0"/>
            </a:endParaRP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i="1" baseline="-25000" dirty="0" smtClean="0">
                <a:latin typeface="Times New Roman" pitchFamily="18" charset="0"/>
                <a:cs typeface="Times New Roman" pitchFamily="18" charset="0"/>
              </a:rPr>
              <a:t>Na</a:t>
            </a:r>
            <a:endParaRPr lang="en-US" sz="1600" i="1" baseline="-25000" dirty="0">
              <a:latin typeface="Times New Roman" pitchFamily="18" charset="0"/>
              <a:cs typeface="Times New Roman" pitchFamily="18" charset="0"/>
            </a:endParaRPr>
          </a:p>
        </p:txBody>
      </p:sp>
      <p:sp>
        <p:nvSpPr>
          <p:cNvPr id="61" name="Rectangle 60"/>
          <p:cNvSpPr/>
          <p:nvPr/>
        </p:nvSpPr>
        <p:spPr>
          <a:xfrm>
            <a:off x="1676400" y="4495800"/>
            <a:ext cx="60960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676400" y="47244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76400" y="57150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676400" y="4953000"/>
            <a:ext cx="9144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5" name="Object 2"/>
          <p:cNvGraphicFramePr>
            <a:graphicFrameLocks noChangeAspect="1"/>
          </p:cNvGraphicFramePr>
          <p:nvPr/>
        </p:nvGraphicFramePr>
        <p:xfrm>
          <a:off x="1219200" y="5257800"/>
          <a:ext cx="107950" cy="311150"/>
        </p:xfrm>
        <a:graphic>
          <a:graphicData uri="http://schemas.openxmlformats.org/presentationml/2006/ole">
            <mc:AlternateContent xmlns:mc="http://schemas.openxmlformats.org/markup-compatibility/2006">
              <mc:Choice xmlns:v="urn:schemas-microsoft-com:vml" Requires="v">
                <p:oleObj spid="_x0000_s683043" name="Equation" r:id="rId18" imgW="101556" imgH="330057" progId="Equation.DSMT4">
                  <p:embed/>
                </p:oleObj>
              </mc:Choice>
              <mc:Fallback>
                <p:oleObj name="Equation" r:id="rId18" imgW="101556" imgH="330057" progId="Equation.DSMT4">
                  <p:embed/>
                  <p:pic>
                    <p:nvPicPr>
                      <p:cNvPr id="0" name="Picture 2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92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3"/>
          <p:cNvGraphicFramePr>
            <a:graphicFrameLocks noChangeAspect="1"/>
          </p:cNvGraphicFramePr>
          <p:nvPr/>
        </p:nvGraphicFramePr>
        <p:xfrm>
          <a:off x="1676400" y="5257800"/>
          <a:ext cx="107950" cy="311150"/>
        </p:xfrm>
        <a:graphic>
          <a:graphicData uri="http://schemas.openxmlformats.org/presentationml/2006/ole">
            <mc:AlternateContent xmlns:mc="http://schemas.openxmlformats.org/markup-compatibility/2006">
              <mc:Choice xmlns:v="urn:schemas-microsoft-com:vml" Requires="v">
                <p:oleObj spid="_x0000_s683044" name="Equation" r:id="rId20" imgW="101556" imgH="330057" progId="Equation.DSMT4">
                  <p:embed/>
                </p:oleObj>
              </mc:Choice>
              <mc:Fallback>
                <p:oleObj name="Equation" r:id="rId20" imgW="101556" imgH="330057" progId="Equation.DSMT4">
                  <p:embed/>
                  <p:pic>
                    <p:nvPicPr>
                      <p:cNvPr id="0" name="Picture 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par>
                                <p:cTn id="8" presetID="18" presetClass="entr" presetSubtype="12" fill="hold" nodeType="withEffect">
                                  <p:stCondLst>
                                    <p:cond delay="0"/>
                                  </p:stCondLst>
                                  <p:childTnLst>
                                    <p:set>
                                      <p:cBhvr>
                                        <p:cTn id="9" dur="1" fill="hold">
                                          <p:stCondLst>
                                            <p:cond delay="0"/>
                                          </p:stCondLst>
                                        </p:cTn>
                                        <p:tgtEl>
                                          <p:spTgt spid="581634"/>
                                        </p:tgtEl>
                                        <p:attrNameLst>
                                          <p:attrName>style.visibility</p:attrName>
                                        </p:attrNameLst>
                                      </p:cBhvr>
                                      <p:to>
                                        <p:strVal val="visible"/>
                                      </p:to>
                                    </p:set>
                                    <p:animEffect transition="in" filter="strips(downLeft)">
                                      <p:cBhvr>
                                        <p:cTn id="10" dur="500"/>
                                        <p:tgtEl>
                                          <p:spTgt spid="581634"/>
                                        </p:tgtEl>
                                      </p:cBhvr>
                                    </p:animEffect>
                                  </p:childTnLst>
                                </p:cTn>
                              </p:par>
                              <p:par>
                                <p:cTn id="11" presetID="18" presetClass="entr" presetSubtype="12" fill="hold" nodeType="withEffect">
                                  <p:stCondLst>
                                    <p:cond delay="0"/>
                                  </p:stCondLst>
                                  <p:childTnLst>
                                    <p:set>
                                      <p:cBhvr>
                                        <p:cTn id="12" dur="1" fill="hold">
                                          <p:stCondLst>
                                            <p:cond delay="0"/>
                                          </p:stCondLst>
                                        </p:cTn>
                                        <p:tgtEl>
                                          <p:spTgt spid="581636"/>
                                        </p:tgtEl>
                                        <p:attrNameLst>
                                          <p:attrName>style.visibility</p:attrName>
                                        </p:attrNameLst>
                                      </p:cBhvr>
                                      <p:to>
                                        <p:strVal val="visible"/>
                                      </p:to>
                                    </p:set>
                                    <p:animEffect transition="in" filter="strips(downLeft)">
                                      <p:cBhvr>
                                        <p:cTn id="13" dur="500"/>
                                        <p:tgtEl>
                                          <p:spTgt spid="581636"/>
                                        </p:tgtEl>
                                      </p:cBhvr>
                                    </p:animEffect>
                                  </p:childTnLst>
                                </p:cTn>
                              </p:par>
                              <p:par>
                                <p:cTn id="14" presetID="18" presetClass="entr" presetSubtype="12" fill="hold" nodeType="withEffect">
                                  <p:stCondLst>
                                    <p:cond delay="0"/>
                                  </p:stCondLst>
                                  <p:childTnLst>
                                    <p:set>
                                      <p:cBhvr>
                                        <p:cTn id="15" dur="1" fill="hold">
                                          <p:stCondLst>
                                            <p:cond delay="0"/>
                                          </p:stCondLst>
                                        </p:cTn>
                                        <p:tgtEl>
                                          <p:spTgt spid="581635"/>
                                        </p:tgtEl>
                                        <p:attrNameLst>
                                          <p:attrName>style.visibility</p:attrName>
                                        </p:attrNameLst>
                                      </p:cBhvr>
                                      <p:to>
                                        <p:strVal val="visible"/>
                                      </p:to>
                                    </p:set>
                                    <p:animEffect transition="in" filter="strips(downLeft)">
                                      <p:cBhvr>
                                        <p:cTn id="16" dur="500"/>
                                        <p:tgtEl>
                                          <p:spTgt spid="581635"/>
                                        </p:tgtEl>
                                      </p:cBhvr>
                                    </p:animEffect>
                                  </p:childTnLst>
                                </p:cTn>
                              </p:par>
                              <p:par>
                                <p:cTn id="17" presetID="18" presetClass="entr" presetSubtype="12" fill="hold" nodeType="withEffect">
                                  <p:stCondLst>
                                    <p:cond delay="0"/>
                                  </p:stCondLst>
                                  <p:childTnLst>
                                    <p:set>
                                      <p:cBhvr>
                                        <p:cTn id="18" dur="1" fill="hold">
                                          <p:stCondLst>
                                            <p:cond delay="0"/>
                                          </p:stCondLst>
                                        </p:cTn>
                                        <p:tgtEl>
                                          <p:spTgt spid="581644"/>
                                        </p:tgtEl>
                                        <p:attrNameLst>
                                          <p:attrName>style.visibility</p:attrName>
                                        </p:attrNameLst>
                                      </p:cBhvr>
                                      <p:to>
                                        <p:strVal val="visible"/>
                                      </p:to>
                                    </p:set>
                                    <p:animEffect transition="in" filter="strips(downLeft)">
                                      <p:cBhvr>
                                        <p:cTn id="19" dur="500"/>
                                        <p:tgtEl>
                                          <p:spTgt spid="581644"/>
                                        </p:tgtEl>
                                      </p:cBhvr>
                                    </p:animEffect>
                                  </p:childTnLst>
                                </p:cTn>
                              </p:par>
                              <p:par>
                                <p:cTn id="20" presetID="18" presetClass="entr" presetSubtype="1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strips(downLeft)">
                                      <p:cBhvr>
                                        <p:cTn id="22" dur="500"/>
                                        <p:tgtEl>
                                          <p:spTgt spid="39"/>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strips(downLeft)">
                                      <p:cBhvr>
                                        <p:cTn id="25" dur="500"/>
                                        <p:tgtEl>
                                          <p:spTgt spid="40"/>
                                        </p:tgtEl>
                                      </p:cBhvr>
                                    </p:animEffect>
                                  </p:childTnLst>
                                </p:cTn>
                              </p:par>
                              <p:par>
                                <p:cTn id="26" presetID="18" presetClass="entr" presetSubtype="12" fill="hold" nodeType="withEffect">
                                  <p:stCondLst>
                                    <p:cond delay="0"/>
                                  </p:stCondLst>
                                  <p:childTnLst>
                                    <p:set>
                                      <p:cBhvr>
                                        <p:cTn id="27" dur="1" fill="hold">
                                          <p:stCondLst>
                                            <p:cond delay="0"/>
                                          </p:stCondLst>
                                        </p:cTn>
                                        <p:tgtEl>
                                          <p:spTgt spid="581642"/>
                                        </p:tgtEl>
                                        <p:attrNameLst>
                                          <p:attrName>style.visibility</p:attrName>
                                        </p:attrNameLst>
                                      </p:cBhvr>
                                      <p:to>
                                        <p:strVal val="visible"/>
                                      </p:to>
                                    </p:set>
                                    <p:animEffect transition="in" filter="strips(downLeft)">
                                      <p:cBhvr>
                                        <p:cTn id="28" dur="500"/>
                                        <p:tgtEl>
                                          <p:spTgt spid="581642"/>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strips(downLeft)">
                                      <p:cBhvr>
                                        <p:cTn id="31" dur="500"/>
                                        <p:tgtEl>
                                          <p:spTgt spid="41"/>
                                        </p:tgtEl>
                                      </p:cBhvr>
                                    </p:animEffect>
                                  </p:childTnLst>
                                </p:cTn>
                              </p:par>
                              <p:par>
                                <p:cTn id="32" presetID="18" presetClass="entr" presetSubtype="12" fill="hold" nodeType="withEffect">
                                  <p:stCondLst>
                                    <p:cond delay="0"/>
                                  </p:stCondLst>
                                  <p:childTnLst>
                                    <p:set>
                                      <p:cBhvr>
                                        <p:cTn id="33" dur="1" fill="hold">
                                          <p:stCondLst>
                                            <p:cond delay="0"/>
                                          </p:stCondLst>
                                        </p:cTn>
                                        <p:tgtEl>
                                          <p:spTgt spid="581643"/>
                                        </p:tgtEl>
                                        <p:attrNameLst>
                                          <p:attrName>style.visibility</p:attrName>
                                        </p:attrNameLst>
                                      </p:cBhvr>
                                      <p:to>
                                        <p:strVal val="visible"/>
                                      </p:to>
                                    </p:set>
                                    <p:animEffect transition="in" filter="strips(downLeft)">
                                      <p:cBhvr>
                                        <p:cTn id="34" dur="500"/>
                                        <p:tgtEl>
                                          <p:spTgt spid="581643"/>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strips(down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strips(downLeft)">
                                      <p:cBhvr>
                                        <p:cTn id="42" dur="500"/>
                                        <p:tgtEl>
                                          <p:spTgt spid="58"/>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Left)">
                                      <p:cBhvr>
                                        <p:cTn id="45" dur="500"/>
                                        <p:tgtEl>
                                          <p:spTgt spid="47"/>
                                        </p:tgtEl>
                                      </p:cBhvr>
                                    </p:animEffect>
                                  </p:childTnLst>
                                </p:cTn>
                              </p:par>
                              <p:par>
                                <p:cTn id="46" presetID="18" presetClass="entr" presetSubtype="12"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strips(downLeft)">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strips(downLeft)">
                                      <p:cBhvr>
                                        <p:cTn id="53" dur="500"/>
                                        <p:tgtEl>
                                          <p:spTgt spid="57"/>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strips(downLeft)">
                                      <p:cBhvr>
                                        <p:cTn id="56" dur="500"/>
                                        <p:tgtEl>
                                          <p:spTgt spid="50"/>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strips(downLeft)">
                                      <p:cBhvr>
                                        <p:cTn id="5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animBg="1"/>
      <p:bldP spid="47" grpId="0"/>
      <p:bldP spid="50" grpId="0" animBg="1"/>
      <p:bldP spid="57" grpId="0"/>
      <p:bldP spid="58" grpId="0" animBg="1"/>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44</a:t>
            </a:fld>
            <a:endParaRPr lang="en-US" dirty="0"/>
          </a:p>
        </p:txBody>
      </p:sp>
      <p:pic>
        <p:nvPicPr>
          <p:cNvPr id="22" name="Picture 21" descr="image02.bmp"/>
          <p:cNvPicPr>
            <a:picLocks noChangeAspect="1"/>
          </p:cNvPicPr>
          <p:nvPr/>
        </p:nvPicPr>
        <p:blipFill>
          <a:blip r:embed="rId4" cstate="print"/>
          <a:stretch>
            <a:fillRect/>
          </a:stretch>
        </p:blipFill>
        <p:spPr>
          <a:xfrm>
            <a:off x="609600" y="1752600"/>
            <a:ext cx="1706880" cy="2438400"/>
          </a:xfrm>
          <a:prstGeom prst="rect">
            <a:avLst/>
          </a:prstGeom>
        </p:spPr>
      </p:pic>
      <p:sp>
        <p:nvSpPr>
          <p:cNvPr id="27" name="Title 35"/>
          <p:cNvSpPr>
            <a:spLocks noGrp="1"/>
          </p:cNvSpPr>
          <p:nvPr>
            <p:ph type="title"/>
          </p:nvPr>
        </p:nvSpPr>
        <p:spPr>
          <a:xfrm>
            <a:off x="457200" y="304800"/>
            <a:ext cx="8229600" cy="1066800"/>
          </a:xfrm>
        </p:spPr>
        <p:txBody>
          <a:bodyPr>
            <a:noAutofit/>
          </a:bodyPr>
          <a:lstStyle/>
          <a:p>
            <a:r>
              <a:rPr lang="en-US" sz="3000" b="1" dirty="0" smtClean="0">
                <a:latin typeface="Arial" pitchFamily="34" charset="0"/>
                <a:cs typeface="Arial" pitchFamily="34" charset="0"/>
              </a:rPr>
              <a:t>Model Inference for Pose Estimation, Object Detection, and Action Classification</a:t>
            </a:r>
            <a:endParaRPr lang="en-US" sz="3000" b="1" dirty="0">
              <a:latin typeface="Arial" pitchFamily="34" charset="0"/>
              <a:cs typeface="Arial" pitchFamily="34" charset="0"/>
            </a:endParaRPr>
          </a:p>
        </p:txBody>
      </p:sp>
      <p:sp>
        <p:nvSpPr>
          <p:cNvPr id="12" name="Rounded Rectangle 11"/>
          <p:cNvSpPr/>
          <p:nvPr/>
        </p:nvSpPr>
        <p:spPr>
          <a:xfrm>
            <a:off x="1490472" y="1981200"/>
            <a:ext cx="256032" cy="30480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1407889">
            <a:off x="1403012" y="2225028"/>
            <a:ext cx="566211" cy="749052"/>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658296">
            <a:off x="1356301" y="2403329"/>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5841052">
            <a:off x="1668531" y="2587561"/>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349498">
            <a:off x="1936451" y="230779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46304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478280"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08760" y="2362200"/>
            <a:ext cx="152400" cy="1524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6760" y="2895600"/>
            <a:ext cx="411480" cy="1143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a:xfrm>
            <a:off x="2667000" y="1600200"/>
            <a:ext cx="57912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Initialization</a:t>
            </a:r>
          </a:p>
          <a:p>
            <a:pPr marL="342900" lvl="0" indent="-342900">
              <a:spcBef>
                <a:spcPct val="20000"/>
              </a:spcBef>
              <a:buFont typeface="Arial" pitchFamily="34" charset="0"/>
              <a:buChar char="•"/>
              <a:defRPr/>
            </a:pPr>
            <a:r>
              <a:rPr lang="en-US" sz="2400" dirty="0" smtClean="0">
                <a:latin typeface="Arial" pitchFamily="34" charset="0"/>
                <a:cs typeface="Arial" pitchFamily="34" charset="0"/>
              </a:rPr>
              <a:t>Iteratively optimize                  :</a:t>
            </a:r>
          </a:p>
          <a:p>
            <a:pPr marL="800100" lvl="1" indent="-342900">
              <a:spcBef>
                <a:spcPct val="20000"/>
              </a:spcBef>
              <a:buFont typeface="Wingdings" pitchFamily="2" charset="2"/>
              <a:buChar char="§"/>
            </a:pPr>
            <a:r>
              <a:rPr kumimoji="0" lang="en-US" sz="20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 layout of human body parts</a:t>
            </a:r>
          </a:p>
          <a:p>
            <a:pPr marL="800100" lvl="1" indent="-342900">
              <a:spcBef>
                <a:spcPct val="20000"/>
              </a:spcBef>
              <a:buFont typeface="Wingdings" pitchFamily="2" charset="2"/>
              <a:buChar char="§"/>
            </a:pPr>
            <a:r>
              <a:rPr kumimoji="0" lang="en-US"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a:t>
            </a:r>
            <a:r>
              <a:rPr kumimoji="0" lang="en-US" sz="20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object detections</a:t>
            </a:r>
            <a:endParaRPr kumimoji="0" lang="en-US" sz="2000" i="0" u="none" strike="noStrike" kern="1200" cap="none" spc="0" normalizeH="0" baseline="0" noProof="0" dirty="0" smtClean="0">
              <a:ln>
                <a:noFill/>
              </a:ln>
              <a:solidFill>
                <a:schemeClr val="bg1">
                  <a:lumMod val="65000"/>
                </a:schemeClr>
              </a:solidFill>
              <a:effectLst/>
              <a:uLnTx/>
              <a:uFillTx/>
              <a:latin typeface="Arial" pitchFamily="34" charset="0"/>
              <a:ea typeface="+mn-ea"/>
              <a:cs typeface="Arial" pitchFamily="34" charset="0"/>
            </a:endParaRPr>
          </a:p>
        </p:txBody>
      </p:sp>
      <p:sp>
        <p:nvSpPr>
          <p:cNvPr id="36" name="Rounded Rectangle 35"/>
          <p:cNvSpPr/>
          <p:nvPr/>
        </p:nvSpPr>
        <p:spPr>
          <a:xfrm rot="7111621">
            <a:off x="1944685" y="2630133"/>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1356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824508"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66800" y="1828800"/>
            <a:ext cx="228600" cy="2286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402080" y="3352800"/>
            <a:ext cx="304800" cy="762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19400" y="3505200"/>
            <a:ext cx="5943600" cy="2819400"/>
          </a:xfrm>
          <a:prstGeom prst="rect">
            <a:avLst/>
          </a:prstGeom>
          <a:solidFill>
            <a:srgbClr val="0000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737360" y="2209800"/>
            <a:ext cx="304800" cy="6096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2663" name="Object 7"/>
          <p:cNvGraphicFramePr>
            <a:graphicFrameLocks noChangeAspect="1"/>
          </p:cNvGraphicFramePr>
          <p:nvPr/>
        </p:nvGraphicFramePr>
        <p:xfrm>
          <a:off x="5689600" y="2133600"/>
          <a:ext cx="1397000" cy="304800"/>
        </p:xfrm>
        <a:graphic>
          <a:graphicData uri="http://schemas.openxmlformats.org/presentationml/2006/ole">
            <mc:AlternateContent xmlns:mc="http://schemas.openxmlformats.org/markup-compatibility/2006">
              <mc:Choice xmlns:v="urn:schemas-microsoft-com:vml" Requires="v">
                <p:oleObj spid="_x0000_s684050" name="Equation" r:id="rId5" imgW="1396394" imgH="304668" progId="Equation.DSMT4">
                  <p:embed/>
                </p:oleObj>
              </mc:Choice>
              <mc:Fallback>
                <p:oleObj name="Equation" r:id="rId5" imgW="1396394" imgH="304668" progId="Equation.DSMT4">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600" y="2133600"/>
                        <a:ext cx="1397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Rectangle 60"/>
          <p:cNvSpPr/>
          <p:nvPr/>
        </p:nvSpPr>
        <p:spPr>
          <a:xfrm>
            <a:off x="762000" y="2895600"/>
            <a:ext cx="411480"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971800" y="3886200"/>
            <a:ext cx="5257800" cy="1323439"/>
          </a:xfrm>
          <a:prstGeom prst="rect">
            <a:avLst/>
          </a:prstGeom>
          <a:noFill/>
        </p:spPr>
        <p:txBody>
          <a:bodyPr wrap="square" rtlCol="0">
            <a:spAutoFit/>
          </a:bodyPr>
          <a:lstStyle/>
          <a:p>
            <a:r>
              <a:rPr lang="en-US" sz="2000" dirty="0" smtClean="0">
                <a:latin typeface="Arial" pitchFamily="34" charset="0"/>
                <a:cs typeface="Arial" pitchFamily="34" charset="0"/>
              </a:rPr>
              <a:t>Start from no objects in the image;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Evaluate the contribution of increasing                for each detection window separately.</a:t>
            </a:r>
            <a:endParaRPr lang="en-US" sz="2000" dirty="0">
              <a:latin typeface="Arial" pitchFamily="34" charset="0"/>
              <a:cs typeface="Arial" pitchFamily="34" charset="0"/>
            </a:endParaRPr>
          </a:p>
        </p:txBody>
      </p:sp>
      <p:graphicFrame>
        <p:nvGraphicFramePr>
          <p:cNvPr id="582664" name="Object 8"/>
          <p:cNvGraphicFramePr>
            <a:graphicFrameLocks noChangeAspect="1"/>
          </p:cNvGraphicFramePr>
          <p:nvPr/>
        </p:nvGraphicFramePr>
        <p:xfrm>
          <a:off x="7429500" y="4590871"/>
          <a:ext cx="1257300" cy="266700"/>
        </p:xfrm>
        <a:graphic>
          <a:graphicData uri="http://schemas.openxmlformats.org/presentationml/2006/ole">
            <mc:AlternateContent xmlns:mc="http://schemas.openxmlformats.org/markup-compatibility/2006">
              <mc:Choice xmlns:v="urn:schemas-microsoft-com:vml" Requires="v">
                <p:oleObj spid="_x0000_s684051" name="Equation" r:id="rId7" imgW="1256755" imgH="266584" progId="Equation.DSMT4">
                  <p:embed/>
                </p:oleObj>
              </mc:Choice>
              <mc:Fallback>
                <p:oleObj name="Equation" r:id="rId7" imgW="1256755" imgH="266584" progId="Equation.DSMT4">
                  <p:embed/>
                  <p:pic>
                    <p:nvPicPr>
                      <p:cNvPr id="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500" y="4590871"/>
                        <a:ext cx="1257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 name="Rectangle 64"/>
          <p:cNvSpPr/>
          <p:nvPr/>
        </p:nvSpPr>
        <p:spPr>
          <a:xfrm>
            <a:off x="1752600" y="2209800"/>
            <a:ext cx="292608"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524000" y="2362200"/>
            <a:ext cx="152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09600" y="4373940"/>
            <a:ext cx="1066800" cy="1569660"/>
          </a:xfrm>
          <a:prstGeom prst="rect">
            <a:avLst/>
          </a:prstGeom>
          <a:solidFill>
            <a:schemeClr val="bg1">
              <a:alpha val="50000"/>
            </a:schemeClr>
          </a:solidFill>
        </p:spPr>
        <p:txBody>
          <a:bodyPr wrap="square" rtlCol="0">
            <a:spAutoFit/>
          </a:bodyPr>
          <a:lstStyle/>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1</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2</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3</a:t>
            </a:r>
          </a:p>
          <a:p>
            <a:pPr algn="r"/>
            <a:endParaRPr lang="en-US" sz="1600" dirty="0" smtClean="0">
              <a:latin typeface="Arial" pitchFamily="34" charset="0"/>
              <a:cs typeface="Arial" pitchFamily="34" charset="0"/>
            </a:endParaRPr>
          </a:p>
          <a:p>
            <a:pPr algn="r"/>
            <a:endParaRPr lang="en-US" sz="1600" dirty="0" smtClean="0">
              <a:latin typeface="Arial" pitchFamily="34" charset="0"/>
              <a:cs typeface="Arial" pitchFamily="34" charset="0"/>
            </a:endParaRP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i="1" baseline="-25000" dirty="0" smtClean="0">
                <a:latin typeface="Times New Roman" pitchFamily="18" charset="0"/>
                <a:cs typeface="Times New Roman" pitchFamily="18" charset="0"/>
              </a:rPr>
              <a:t>Na</a:t>
            </a:r>
            <a:endParaRPr lang="en-US" sz="1600" i="1" baseline="-25000" dirty="0">
              <a:latin typeface="Times New Roman" pitchFamily="18" charset="0"/>
              <a:cs typeface="Times New Roman" pitchFamily="18" charset="0"/>
            </a:endParaRPr>
          </a:p>
        </p:txBody>
      </p:sp>
      <p:sp>
        <p:nvSpPr>
          <p:cNvPr id="40" name="Rectangle 39"/>
          <p:cNvSpPr/>
          <p:nvPr/>
        </p:nvSpPr>
        <p:spPr>
          <a:xfrm>
            <a:off x="1676400" y="4495800"/>
            <a:ext cx="60960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76400" y="47244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676400" y="57150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676400" y="4953000"/>
            <a:ext cx="9144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Object 2"/>
          <p:cNvGraphicFramePr>
            <a:graphicFrameLocks noChangeAspect="1"/>
          </p:cNvGraphicFramePr>
          <p:nvPr/>
        </p:nvGraphicFramePr>
        <p:xfrm>
          <a:off x="1219200" y="5257800"/>
          <a:ext cx="107950" cy="311150"/>
        </p:xfrm>
        <a:graphic>
          <a:graphicData uri="http://schemas.openxmlformats.org/presentationml/2006/ole">
            <mc:AlternateContent xmlns:mc="http://schemas.openxmlformats.org/markup-compatibility/2006">
              <mc:Choice xmlns:v="urn:schemas-microsoft-com:vml" Requires="v">
                <p:oleObj spid="_x0000_s684052" name="Equation" r:id="rId9" imgW="101556" imgH="330057" progId="Equation.DSMT4">
                  <p:embed/>
                </p:oleObj>
              </mc:Choice>
              <mc:Fallback>
                <p:oleObj name="Equation" r:id="rId9" imgW="101556" imgH="330057" progId="Equation.DSMT4">
                  <p:embed/>
                  <p:pic>
                    <p:nvPicPr>
                      <p:cNvPr id="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3"/>
          <p:cNvGraphicFramePr>
            <a:graphicFrameLocks noChangeAspect="1"/>
          </p:cNvGraphicFramePr>
          <p:nvPr/>
        </p:nvGraphicFramePr>
        <p:xfrm>
          <a:off x="1676400" y="5257800"/>
          <a:ext cx="107950" cy="311150"/>
        </p:xfrm>
        <a:graphic>
          <a:graphicData uri="http://schemas.openxmlformats.org/presentationml/2006/ole">
            <mc:AlternateContent xmlns:mc="http://schemas.openxmlformats.org/markup-compatibility/2006">
              <mc:Choice xmlns:v="urn:schemas-microsoft-com:vml" Requires="v">
                <p:oleObj spid="_x0000_s684053" name="Equation" r:id="rId11" imgW="101556" imgH="330057" progId="Equation.DSMT4">
                  <p:embed/>
                </p:oleObj>
              </mc:Choice>
              <mc:Fallback>
                <p:oleObj name="Equation" r:id="rId11" imgW="101556" imgH="330057" progId="Equation.DSMT4">
                  <p:embed/>
                  <p:pic>
                    <p:nvPicPr>
                      <p:cNvPr id="0"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strips(downLeft)">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strips(down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strips(down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par>
                                <p:cTn id="23" presetID="4" presetClass="exit" presetSubtype="16" fill="hold" grpId="0" nodeType="with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P spid="61" grpId="0" animBg="1"/>
      <p:bldP spid="65" grpId="0" animBg="1"/>
      <p:bldP spid="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45</a:t>
            </a:fld>
            <a:endParaRPr lang="en-US" dirty="0"/>
          </a:p>
        </p:txBody>
      </p:sp>
      <p:pic>
        <p:nvPicPr>
          <p:cNvPr id="22" name="Picture 21" descr="image02.bmp"/>
          <p:cNvPicPr>
            <a:picLocks noChangeAspect="1"/>
          </p:cNvPicPr>
          <p:nvPr/>
        </p:nvPicPr>
        <p:blipFill>
          <a:blip r:embed="rId4" cstate="print"/>
          <a:stretch>
            <a:fillRect/>
          </a:stretch>
        </p:blipFill>
        <p:spPr>
          <a:xfrm>
            <a:off x="609600" y="1752600"/>
            <a:ext cx="1706880" cy="2438400"/>
          </a:xfrm>
          <a:prstGeom prst="rect">
            <a:avLst/>
          </a:prstGeom>
        </p:spPr>
      </p:pic>
      <p:sp>
        <p:nvSpPr>
          <p:cNvPr id="27" name="Title 35"/>
          <p:cNvSpPr>
            <a:spLocks noGrp="1"/>
          </p:cNvSpPr>
          <p:nvPr>
            <p:ph type="title"/>
          </p:nvPr>
        </p:nvSpPr>
        <p:spPr>
          <a:xfrm>
            <a:off x="457200" y="304800"/>
            <a:ext cx="8229600" cy="1066800"/>
          </a:xfrm>
        </p:spPr>
        <p:txBody>
          <a:bodyPr>
            <a:noAutofit/>
          </a:bodyPr>
          <a:lstStyle/>
          <a:p>
            <a:r>
              <a:rPr lang="en-US" sz="3000" b="1" dirty="0" smtClean="0">
                <a:latin typeface="Arial" pitchFamily="34" charset="0"/>
                <a:cs typeface="Arial" pitchFamily="34" charset="0"/>
              </a:rPr>
              <a:t>Model Inference for Pose Estimation, Object Detection, and Action Classification</a:t>
            </a:r>
            <a:endParaRPr lang="en-US" sz="3000" b="1" dirty="0">
              <a:latin typeface="Arial" pitchFamily="34" charset="0"/>
              <a:cs typeface="Arial" pitchFamily="34" charset="0"/>
            </a:endParaRPr>
          </a:p>
        </p:txBody>
      </p:sp>
      <p:sp>
        <p:nvSpPr>
          <p:cNvPr id="12" name="Rounded Rectangle 11"/>
          <p:cNvSpPr/>
          <p:nvPr/>
        </p:nvSpPr>
        <p:spPr>
          <a:xfrm>
            <a:off x="1490472" y="1981200"/>
            <a:ext cx="256032" cy="30480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1407889">
            <a:off x="1403012" y="2225028"/>
            <a:ext cx="566211" cy="749052"/>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658296">
            <a:off x="1356301" y="2403329"/>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5841052">
            <a:off x="1668531" y="2587561"/>
            <a:ext cx="167060" cy="44749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349498">
            <a:off x="1936451" y="230779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46304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478280"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08760" y="2362200"/>
            <a:ext cx="152400" cy="1524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6760" y="2895600"/>
            <a:ext cx="411480" cy="1143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a:xfrm>
            <a:off x="2667000" y="1600200"/>
            <a:ext cx="6248400" cy="2057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Initialization</a:t>
            </a:r>
          </a:p>
          <a:p>
            <a:pPr marL="342900" lvl="0" indent="-342900">
              <a:spcBef>
                <a:spcPct val="20000"/>
              </a:spcBef>
              <a:buFont typeface="Arial" pitchFamily="34" charset="0"/>
              <a:buChar char="•"/>
              <a:defRPr/>
            </a:pPr>
            <a:r>
              <a:rPr lang="en-US" sz="2400" dirty="0" smtClean="0">
                <a:latin typeface="Arial" pitchFamily="34" charset="0"/>
                <a:cs typeface="Arial" pitchFamily="34" charset="0"/>
              </a:rPr>
              <a:t>Iteratively optimize                  :</a:t>
            </a:r>
          </a:p>
          <a:p>
            <a:pPr marL="800100" lvl="1" indent="-342900">
              <a:spcBef>
                <a:spcPct val="20000"/>
              </a:spcBef>
              <a:buFont typeface="Wingdings" pitchFamily="2" charset="2"/>
              <a:buChar char="§"/>
            </a:pPr>
            <a:r>
              <a:rPr kumimoji="0" lang="en-US" sz="20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 layout of human body parts</a:t>
            </a:r>
          </a:p>
          <a:p>
            <a:pPr marL="800100" lvl="1" indent="-342900">
              <a:spcBef>
                <a:spcPct val="20000"/>
              </a:spcBef>
              <a:buFont typeface="Wingdings" pitchFamily="2" charset="2"/>
              <a:buChar char="§"/>
            </a:pPr>
            <a:r>
              <a:rPr kumimoji="0" lang="en-US" sz="20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Updating the</a:t>
            </a:r>
            <a:r>
              <a:rPr kumimoji="0" lang="en-US" sz="2000" i="0" u="none" strike="noStrike" kern="1200" cap="none" spc="0" normalizeH="0" noProof="0" dirty="0" smtClean="0">
                <a:ln>
                  <a:noFill/>
                </a:ln>
                <a:solidFill>
                  <a:schemeClr val="tx1"/>
                </a:solidFill>
                <a:effectLst/>
                <a:uLnTx/>
                <a:uFillTx/>
                <a:latin typeface="Arial" pitchFamily="34" charset="0"/>
                <a:ea typeface="+mn-ea"/>
                <a:cs typeface="Arial" pitchFamily="34" charset="0"/>
              </a:rPr>
              <a:t> object detections</a:t>
            </a:r>
          </a:p>
          <a:p>
            <a:pPr marL="800100" lvl="1" indent="-342900">
              <a:spcBef>
                <a:spcPct val="20000"/>
              </a:spcBef>
              <a:buFont typeface="Wingdings" pitchFamily="2" charset="2"/>
              <a:buChar char="§"/>
            </a:pPr>
            <a:r>
              <a:rPr lang="en-US" sz="2000" b="1" baseline="0" dirty="0" smtClean="0">
                <a:latin typeface="Arial" pitchFamily="34" charset="0"/>
                <a:cs typeface="Arial" pitchFamily="34" charset="0"/>
              </a:rPr>
              <a:t>Updating the action and atomic pose labels</a:t>
            </a:r>
            <a:endParaRPr kumimoji="0" lang="en-US" sz="2000" i="0" u="none" strike="noStrike" kern="1200" cap="none" spc="0" normalizeH="0" baseline="0" noProof="0" dirty="0" smtClean="0">
              <a:ln>
                <a:noFill/>
              </a:ln>
              <a:solidFill>
                <a:schemeClr val="bg1">
                  <a:lumMod val="65000"/>
                </a:schemeClr>
              </a:solidFill>
              <a:effectLst/>
              <a:uLnTx/>
              <a:uFillTx/>
              <a:latin typeface="Arial" pitchFamily="34" charset="0"/>
              <a:ea typeface="+mn-ea"/>
              <a:cs typeface="Arial" pitchFamily="34" charset="0"/>
            </a:endParaRPr>
          </a:p>
        </p:txBody>
      </p:sp>
      <p:sp>
        <p:nvSpPr>
          <p:cNvPr id="36" name="Rounded Rectangle 35"/>
          <p:cNvSpPr/>
          <p:nvPr/>
        </p:nvSpPr>
        <p:spPr>
          <a:xfrm rot="7111621">
            <a:off x="1944685" y="2630133"/>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13560" y="2971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824508" y="3505200"/>
            <a:ext cx="263372" cy="5334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19400" y="3810000"/>
            <a:ext cx="5791200" cy="2514600"/>
          </a:xfrm>
          <a:prstGeom prst="rect">
            <a:avLst/>
          </a:prstGeom>
          <a:solidFill>
            <a:srgbClr val="0000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737360" y="2209800"/>
            <a:ext cx="304800" cy="6096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2663" name="Object 7"/>
          <p:cNvGraphicFramePr>
            <a:graphicFrameLocks noChangeAspect="1"/>
          </p:cNvGraphicFramePr>
          <p:nvPr/>
        </p:nvGraphicFramePr>
        <p:xfrm>
          <a:off x="5689600" y="2133600"/>
          <a:ext cx="1397000" cy="304800"/>
        </p:xfrm>
        <a:graphic>
          <a:graphicData uri="http://schemas.openxmlformats.org/presentationml/2006/ole">
            <mc:AlternateContent xmlns:mc="http://schemas.openxmlformats.org/markup-compatibility/2006">
              <mc:Choice xmlns:v="urn:schemas-microsoft-com:vml" Requires="v">
                <p:oleObj spid="_x0000_s685074" name="Equation" r:id="rId5" imgW="1396394" imgH="304668" progId="Equation.DSMT4">
                  <p:embed/>
                </p:oleObj>
              </mc:Choice>
              <mc:Fallback>
                <p:oleObj name="Equation" r:id="rId5" imgW="1396394" imgH="304668" progId="Equation.DSMT4">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600" y="2133600"/>
                        <a:ext cx="1397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Rectangle 60"/>
          <p:cNvSpPr/>
          <p:nvPr/>
        </p:nvSpPr>
        <p:spPr>
          <a:xfrm>
            <a:off x="762000" y="2895600"/>
            <a:ext cx="411480"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124200" y="4267200"/>
            <a:ext cx="4800600" cy="707886"/>
          </a:xfrm>
          <a:prstGeom prst="rect">
            <a:avLst/>
          </a:prstGeom>
          <a:noFill/>
        </p:spPr>
        <p:txBody>
          <a:bodyPr wrap="square" rtlCol="0">
            <a:spAutoFit/>
          </a:bodyPr>
          <a:lstStyle/>
          <a:p>
            <a:r>
              <a:rPr lang="en-US" sz="2000" dirty="0" smtClean="0">
                <a:latin typeface="Arial" pitchFamily="34" charset="0"/>
                <a:cs typeface="Arial" pitchFamily="34" charset="0"/>
              </a:rPr>
              <a:t>Enumerating all possible </a:t>
            </a:r>
            <a:r>
              <a:rPr lang="en-US" sz="2000" i="1" dirty="0" smtClean="0">
                <a:latin typeface="Times New Roman" pitchFamily="18" charset="0"/>
                <a:cs typeface="Times New Roman" pitchFamily="18" charset="0"/>
              </a:rPr>
              <a:t>A</a:t>
            </a:r>
            <a:r>
              <a:rPr lang="en-US" sz="2000" dirty="0" smtClean="0">
                <a:latin typeface="Arial" pitchFamily="34" charset="0"/>
                <a:cs typeface="Arial" pitchFamily="34" charset="0"/>
              </a:rPr>
              <a:t> and </a:t>
            </a:r>
            <a:r>
              <a:rPr lang="en-US" sz="2000" i="1" dirty="0" smtClean="0">
                <a:latin typeface="Times New Roman" pitchFamily="18" charset="0"/>
                <a:cs typeface="Times New Roman" pitchFamily="18" charset="0"/>
              </a:rPr>
              <a:t>H</a:t>
            </a:r>
            <a:r>
              <a:rPr lang="en-US" sz="2000" dirty="0" smtClean="0">
                <a:latin typeface="Arial" pitchFamily="34" charset="0"/>
                <a:cs typeface="Arial" pitchFamily="34" charset="0"/>
              </a:rPr>
              <a:t> values to maximize                     .</a:t>
            </a:r>
            <a:endParaRPr lang="en-US" sz="2000" dirty="0">
              <a:latin typeface="Arial" pitchFamily="34" charset="0"/>
              <a:cs typeface="Arial" pitchFamily="34" charset="0"/>
            </a:endParaRPr>
          </a:p>
        </p:txBody>
      </p:sp>
      <p:sp>
        <p:nvSpPr>
          <p:cNvPr id="65" name="Rectangle 64"/>
          <p:cNvSpPr/>
          <p:nvPr/>
        </p:nvSpPr>
        <p:spPr>
          <a:xfrm>
            <a:off x="1752600" y="2209800"/>
            <a:ext cx="292608"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524000" y="2362200"/>
            <a:ext cx="152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4373940"/>
            <a:ext cx="1066800" cy="1569660"/>
          </a:xfrm>
          <a:prstGeom prst="rect">
            <a:avLst/>
          </a:prstGeom>
          <a:solidFill>
            <a:schemeClr val="bg1">
              <a:alpha val="50000"/>
            </a:schemeClr>
          </a:solidFill>
        </p:spPr>
        <p:txBody>
          <a:bodyPr wrap="square" rtlCol="0">
            <a:spAutoFit/>
          </a:bodyPr>
          <a:lstStyle/>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1</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2</a:t>
            </a: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baseline="-25000" dirty="0" smtClean="0">
                <a:latin typeface="Times New Roman" pitchFamily="18" charset="0"/>
                <a:cs typeface="Times New Roman" pitchFamily="18" charset="0"/>
              </a:rPr>
              <a:t>3</a:t>
            </a:r>
          </a:p>
          <a:p>
            <a:pPr algn="r"/>
            <a:endParaRPr lang="en-US" sz="1600" dirty="0" smtClean="0">
              <a:latin typeface="Arial" pitchFamily="34" charset="0"/>
              <a:cs typeface="Arial" pitchFamily="34" charset="0"/>
            </a:endParaRPr>
          </a:p>
          <a:p>
            <a:pPr algn="r"/>
            <a:endParaRPr lang="en-US" sz="1600" dirty="0" smtClean="0">
              <a:latin typeface="Arial" pitchFamily="34" charset="0"/>
              <a:cs typeface="Arial" pitchFamily="34" charset="0"/>
            </a:endParaRPr>
          </a:p>
          <a:p>
            <a:pPr algn="r"/>
            <a:r>
              <a:rPr lang="en-US" sz="1600" dirty="0" smtClean="0">
                <a:latin typeface="Arial" pitchFamily="34" charset="0"/>
                <a:cs typeface="Arial" pitchFamily="34" charset="0"/>
              </a:rPr>
              <a:t>Action </a:t>
            </a:r>
            <a:r>
              <a:rPr lang="en-US" sz="1600" i="1" dirty="0" smtClean="0">
                <a:latin typeface="Times New Roman" pitchFamily="18" charset="0"/>
                <a:cs typeface="Times New Roman" pitchFamily="18" charset="0"/>
              </a:rPr>
              <a:t>a</a:t>
            </a:r>
            <a:r>
              <a:rPr lang="en-US" sz="1600" i="1" baseline="-25000" dirty="0" smtClean="0">
                <a:latin typeface="Times New Roman" pitchFamily="18" charset="0"/>
                <a:cs typeface="Times New Roman" pitchFamily="18" charset="0"/>
              </a:rPr>
              <a:t>Na</a:t>
            </a:r>
            <a:endParaRPr lang="en-US" sz="1600" i="1" baseline="-25000" dirty="0">
              <a:latin typeface="Times New Roman" pitchFamily="18" charset="0"/>
              <a:cs typeface="Times New Roman" pitchFamily="18" charset="0"/>
            </a:endParaRPr>
          </a:p>
        </p:txBody>
      </p:sp>
      <p:sp>
        <p:nvSpPr>
          <p:cNvPr id="39" name="Rectangle 38"/>
          <p:cNvSpPr/>
          <p:nvPr/>
        </p:nvSpPr>
        <p:spPr>
          <a:xfrm>
            <a:off x="1676400" y="4495800"/>
            <a:ext cx="60960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676400" y="47244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76400" y="5715000"/>
            <a:ext cx="27432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676400" y="4953000"/>
            <a:ext cx="91440"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Object 2"/>
          <p:cNvGraphicFramePr>
            <a:graphicFrameLocks noChangeAspect="1"/>
          </p:cNvGraphicFramePr>
          <p:nvPr/>
        </p:nvGraphicFramePr>
        <p:xfrm>
          <a:off x="1219200" y="5257800"/>
          <a:ext cx="107950" cy="311150"/>
        </p:xfrm>
        <a:graphic>
          <a:graphicData uri="http://schemas.openxmlformats.org/presentationml/2006/ole">
            <mc:AlternateContent xmlns:mc="http://schemas.openxmlformats.org/markup-compatibility/2006">
              <mc:Choice xmlns:v="urn:schemas-microsoft-com:vml" Requires="v">
                <p:oleObj spid="_x0000_s685075" name="Equation" r:id="rId7" imgW="101556" imgH="330057" progId="Equation.DSMT4">
                  <p:embed/>
                </p:oleObj>
              </mc:Choice>
              <mc:Fallback>
                <p:oleObj name="Equation" r:id="rId7" imgW="101556" imgH="330057" progId="Equation.DSMT4">
                  <p:embed/>
                  <p:pic>
                    <p:nvPicPr>
                      <p:cNvPr id="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3"/>
          <p:cNvGraphicFramePr>
            <a:graphicFrameLocks noChangeAspect="1"/>
          </p:cNvGraphicFramePr>
          <p:nvPr/>
        </p:nvGraphicFramePr>
        <p:xfrm>
          <a:off x="1676400" y="5257800"/>
          <a:ext cx="107950" cy="311150"/>
        </p:xfrm>
        <a:graphic>
          <a:graphicData uri="http://schemas.openxmlformats.org/presentationml/2006/ole">
            <mc:AlternateContent xmlns:mc="http://schemas.openxmlformats.org/markup-compatibility/2006">
              <mc:Choice xmlns:v="urn:schemas-microsoft-com:vml" Requires="v">
                <p:oleObj spid="_x0000_s685076" name="Equation" r:id="rId9" imgW="101556" imgH="330057" progId="Equation.DSMT4">
                  <p:embed/>
                </p:oleObj>
              </mc:Choice>
              <mc:Fallback>
                <p:oleObj name="Equation" r:id="rId9" imgW="101556" imgH="330057" progId="Equation.DSMT4">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257800"/>
                        <a:ext cx="10795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5061" name="Object 5"/>
          <p:cNvGraphicFramePr>
            <a:graphicFrameLocks noChangeAspect="1"/>
          </p:cNvGraphicFramePr>
          <p:nvPr/>
        </p:nvGraphicFramePr>
        <p:xfrm>
          <a:off x="4648200" y="4648200"/>
          <a:ext cx="1397000" cy="304800"/>
        </p:xfrm>
        <a:graphic>
          <a:graphicData uri="http://schemas.openxmlformats.org/presentationml/2006/ole">
            <mc:AlternateContent xmlns:mc="http://schemas.openxmlformats.org/markup-compatibility/2006">
              <mc:Choice xmlns:v="urn:schemas-microsoft-com:vml" Requires="v">
                <p:oleObj spid="_x0000_s685077" name="Equation" r:id="rId10" imgW="1396394" imgH="304668" progId="Equation.DSMT4">
                  <p:embed/>
                </p:oleObj>
              </mc:Choice>
              <mc:Fallback>
                <p:oleObj name="Equation" r:id="rId10" imgW="1396394" imgH="304668" progId="Equation.DSMT4">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648200"/>
                        <a:ext cx="1397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46</a:t>
            </a:fld>
            <a:endParaRPr lang="en-US"/>
          </a:p>
        </p:txBody>
      </p:sp>
      <p:pic>
        <p:nvPicPr>
          <p:cNvPr id="8" name="Picture 7" descr="image10.bmp"/>
          <p:cNvPicPr>
            <a:picLocks noChangeAspect="1"/>
          </p:cNvPicPr>
          <p:nvPr/>
        </p:nvPicPr>
        <p:blipFill>
          <a:blip r:embed="rId2" cstate="print"/>
          <a:stretch>
            <a:fillRect/>
          </a:stretch>
        </p:blipFill>
        <p:spPr>
          <a:xfrm>
            <a:off x="3672840" y="2023348"/>
            <a:ext cx="1152144" cy="1645920"/>
          </a:xfrm>
          <a:prstGeom prst="rect">
            <a:avLst/>
          </a:prstGeom>
        </p:spPr>
      </p:pic>
      <p:pic>
        <p:nvPicPr>
          <p:cNvPr id="9" name="Picture 8" descr="image10.bmp"/>
          <p:cNvPicPr>
            <a:picLocks noChangeAspect="1"/>
          </p:cNvPicPr>
          <p:nvPr/>
        </p:nvPicPr>
        <p:blipFill>
          <a:blip r:embed="rId3" cstate="print"/>
          <a:stretch>
            <a:fillRect/>
          </a:stretch>
        </p:blipFill>
        <p:spPr>
          <a:xfrm>
            <a:off x="5882640" y="2023348"/>
            <a:ext cx="1152144" cy="1645920"/>
          </a:xfrm>
          <a:prstGeom prst="rect">
            <a:avLst/>
          </a:prstGeom>
        </p:spPr>
      </p:pic>
      <p:pic>
        <p:nvPicPr>
          <p:cNvPr id="10" name="Picture 9" descr="image17.bmp"/>
          <p:cNvPicPr>
            <a:picLocks noChangeAspect="1"/>
          </p:cNvPicPr>
          <p:nvPr/>
        </p:nvPicPr>
        <p:blipFill>
          <a:blip r:embed="rId4" cstate="print"/>
          <a:stretch>
            <a:fillRect/>
          </a:stretch>
        </p:blipFill>
        <p:spPr>
          <a:xfrm>
            <a:off x="1600200" y="4145280"/>
            <a:ext cx="1152144" cy="1645920"/>
          </a:xfrm>
          <a:prstGeom prst="rect">
            <a:avLst/>
          </a:prstGeom>
        </p:spPr>
      </p:pic>
      <p:pic>
        <p:nvPicPr>
          <p:cNvPr id="11" name="Picture 10" descr="image09.bmp"/>
          <p:cNvPicPr>
            <a:picLocks noChangeAspect="1"/>
          </p:cNvPicPr>
          <p:nvPr/>
        </p:nvPicPr>
        <p:blipFill>
          <a:blip r:embed="rId5" cstate="print"/>
          <a:stretch>
            <a:fillRect/>
          </a:stretch>
        </p:blipFill>
        <p:spPr>
          <a:xfrm>
            <a:off x="3657600" y="4145280"/>
            <a:ext cx="1152144" cy="1645920"/>
          </a:xfrm>
          <a:prstGeom prst="rect">
            <a:avLst/>
          </a:prstGeom>
        </p:spPr>
      </p:pic>
      <p:pic>
        <p:nvPicPr>
          <p:cNvPr id="12" name="Picture 11" descr="image34.bmp"/>
          <p:cNvPicPr>
            <a:picLocks noChangeAspect="1"/>
          </p:cNvPicPr>
          <p:nvPr/>
        </p:nvPicPr>
        <p:blipFill>
          <a:blip r:embed="rId6" cstate="print"/>
          <a:stretch>
            <a:fillRect/>
          </a:stretch>
        </p:blipFill>
        <p:spPr>
          <a:xfrm>
            <a:off x="5867400" y="4145280"/>
            <a:ext cx="1152144" cy="1645920"/>
          </a:xfrm>
          <a:prstGeom prst="rect">
            <a:avLst/>
          </a:prstGeom>
        </p:spPr>
      </p:pic>
      <p:sp>
        <p:nvSpPr>
          <p:cNvPr id="13" name="TextBox 12"/>
          <p:cNvSpPr txBox="1"/>
          <p:nvPr/>
        </p:nvSpPr>
        <p:spPr>
          <a:xfrm>
            <a:off x="533400" y="6324600"/>
            <a:ext cx="1905000" cy="338554"/>
          </a:xfrm>
          <a:prstGeom prst="rect">
            <a:avLst/>
          </a:prstGeom>
          <a:noFill/>
        </p:spPr>
        <p:txBody>
          <a:bodyPr wrap="square" rtlCol="0">
            <a:spAutoFit/>
          </a:bodyPr>
          <a:lstStyle/>
          <a:p>
            <a:r>
              <a:rPr lang="en-US" sz="1600" dirty="0" smtClean="0">
                <a:latin typeface="Arial" pitchFamily="34" charset="0"/>
                <a:cs typeface="Arial" pitchFamily="34" charset="0"/>
              </a:rPr>
              <a:t>[Gupta et al, 2009]</a:t>
            </a:r>
            <a:endParaRPr lang="en-US" sz="1600" dirty="0">
              <a:latin typeface="Arial" pitchFamily="34" charset="0"/>
              <a:cs typeface="Arial" pitchFamily="34" charset="0"/>
            </a:endParaRPr>
          </a:p>
        </p:txBody>
      </p:sp>
      <p:sp>
        <p:nvSpPr>
          <p:cNvPr id="14" name="TextBox 13"/>
          <p:cNvSpPr txBox="1"/>
          <p:nvPr/>
        </p:nvSpPr>
        <p:spPr>
          <a:xfrm>
            <a:off x="1371600" y="3669268"/>
            <a:ext cx="16764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batting</a:t>
            </a:r>
            <a:endParaRPr lang="en-US" dirty="0">
              <a:latin typeface="Arial" pitchFamily="34" charset="0"/>
              <a:cs typeface="Arial" pitchFamily="34" charset="0"/>
            </a:endParaRPr>
          </a:p>
        </p:txBody>
      </p:sp>
      <p:sp>
        <p:nvSpPr>
          <p:cNvPr id="15" name="TextBox 14"/>
          <p:cNvSpPr txBox="1"/>
          <p:nvPr/>
        </p:nvSpPr>
        <p:spPr>
          <a:xfrm>
            <a:off x="3352800" y="3669268"/>
            <a:ext cx="17526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bowling</a:t>
            </a:r>
            <a:endParaRPr lang="en-US" dirty="0">
              <a:latin typeface="Arial" pitchFamily="34" charset="0"/>
              <a:cs typeface="Arial" pitchFamily="34" charset="0"/>
            </a:endParaRPr>
          </a:p>
        </p:txBody>
      </p:sp>
      <p:sp>
        <p:nvSpPr>
          <p:cNvPr id="16" name="TextBox 15"/>
          <p:cNvSpPr txBox="1"/>
          <p:nvPr/>
        </p:nvSpPr>
        <p:spPr>
          <a:xfrm>
            <a:off x="5638800" y="3669268"/>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Croquet shot</a:t>
            </a:r>
            <a:endParaRPr lang="en-US" dirty="0">
              <a:latin typeface="Arial" pitchFamily="34" charset="0"/>
              <a:cs typeface="Arial" pitchFamily="34" charset="0"/>
            </a:endParaRPr>
          </a:p>
        </p:txBody>
      </p:sp>
      <p:sp>
        <p:nvSpPr>
          <p:cNvPr id="17" name="TextBox 16"/>
          <p:cNvSpPr txBox="1"/>
          <p:nvPr/>
        </p:nvSpPr>
        <p:spPr>
          <a:xfrm>
            <a:off x="12192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forehand</a:t>
            </a:r>
            <a:endParaRPr lang="en-US" dirty="0">
              <a:latin typeface="Arial" pitchFamily="34" charset="0"/>
              <a:cs typeface="Arial" pitchFamily="34" charset="0"/>
            </a:endParaRPr>
          </a:p>
        </p:txBody>
      </p:sp>
      <p:sp>
        <p:nvSpPr>
          <p:cNvPr id="18" name="TextBox 17"/>
          <p:cNvSpPr txBox="1"/>
          <p:nvPr/>
        </p:nvSpPr>
        <p:spPr>
          <a:xfrm>
            <a:off x="3429000" y="5791200"/>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serve</a:t>
            </a:r>
            <a:endParaRPr lang="en-US" dirty="0">
              <a:latin typeface="Arial" pitchFamily="34" charset="0"/>
              <a:cs typeface="Arial" pitchFamily="34" charset="0"/>
            </a:endParaRPr>
          </a:p>
        </p:txBody>
      </p:sp>
      <p:sp>
        <p:nvSpPr>
          <p:cNvPr id="19" name="TextBox 18"/>
          <p:cNvSpPr txBox="1"/>
          <p:nvPr/>
        </p:nvSpPr>
        <p:spPr>
          <a:xfrm>
            <a:off x="54864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Volleyball smash</a:t>
            </a:r>
            <a:endParaRPr lang="en-US" dirty="0">
              <a:latin typeface="Arial" pitchFamily="34" charset="0"/>
              <a:cs typeface="Arial" pitchFamily="34" charset="0"/>
            </a:endParaRPr>
          </a:p>
        </p:txBody>
      </p:sp>
      <p:sp>
        <p:nvSpPr>
          <p:cNvPr id="20" name="TextBox 19"/>
          <p:cNvSpPr txBox="1"/>
          <p:nvPr/>
        </p:nvSpPr>
        <p:spPr>
          <a:xfrm>
            <a:off x="609600" y="1143000"/>
            <a:ext cx="7620000" cy="707886"/>
          </a:xfrm>
          <a:prstGeom prst="rect">
            <a:avLst/>
          </a:prstGeom>
          <a:noFill/>
        </p:spPr>
        <p:txBody>
          <a:bodyPr wrap="square" rtlCol="0">
            <a:spAutoFit/>
          </a:bodyPr>
          <a:lstStyle/>
          <a:p>
            <a:r>
              <a:rPr lang="en-US" sz="2000" b="1" dirty="0" smtClean="0">
                <a:latin typeface="Arial" pitchFamily="34" charset="0"/>
                <a:cs typeface="Arial" pitchFamily="34" charset="0"/>
              </a:rPr>
              <a:t>Sport data set</a:t>
            </a:r>
            <a:r>
              <a:rPr lang="en-US" sz="2000" dirty="0" smtClean="0">
                <a:latin typeface="Arial" pitchFamily="34" charset="0"/>
                <a:cs typeface="Arial" pitchFamily="34" charset="0"/>
              </a:rPr>
              <a:t>: 6 classes, 180 training (supervised with object and body part locations) &amp; 120 testing images</a:t>
            </a:r>
          </a:p>
        </p:txBody>
      </p:sp>
      <p:pic>
        <p:nvPicPr>
          <p:cNvPr id="22" name="Picture 21" descr="image02.bmp"/>
          <p:cNvPicPr>
            <a:picLocks noChangeAspect="1"/>
          </p:cNvPicPr>
          <p:nvPr/>
        </p:nvPicPr>
        <p:blipFill>
          <a:blip r:embed="rId7" cstate="print"/>
          <a:stretch>
            <a:fillRect/>
          </a:stretch>
        </p:blipFill>
        <p:spPr>
          <a:xfrm>
            <a:off x="1615440" y="2023348"/>
            <a:ext cx="1152144" cy="1645920"/>
          </a:xfrm>
          <a:prstGeom prst="rect">
            <a:avLst/>
          </a:prstGeom>
        </p:spPr>
      </p:pic>
      <p:sp>
        <p:nvSpPr>
          <p:cNvPr id="27"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Action Classification Experiment</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47</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Action Classification Results</a:t>
            </a:r>
            <a:endParaRPr lang="en-US" sz="3200" b="1" dirty="0">
              <a:latin typeface="Arial" pitchFamily="34" charset="0"/>
              <a:cs typeface="Arial" pitchFamily="34" charset="0"/>
            </a:endParaRPr>
          </a:p>
        </p:txBody>
      </p:sp>
      <p:pic>
        <p:nvPicPr>
          <p:cNvPr id="8" name="Picture 7" descr="classification-final.emf"/>
          <p:cNvPicPr>
            <a:picLocks noChangeAspect="1"/>
          </p:cNvPicPr>
          <p:nvPr/>
        </p:nvPicPr>
        <p:blipFill>
          <a:blip r:embed="rId3" cstate="print"/>
          <a:stretch>
            <a:fillRect/>
          </a:stretch>
        </p:blipFill>
        <p:spPr>
          <a:xfrm>
            <a:off x="457200" y="1371600"/>
            <a:ext cx="8190493" cy="4789207"/>
          </a:xfrm>
          <a:prstGeom prst="rect">
            <a:avLst/>
          </a:prstGeom>
        </p:spPr>
      </p:pic>
      <p:sp>
        <p:nvSpPr>
          <p:cNvPr id="12" name="Rectangle 11"/>
          <p:cNvSpPr/>
          <p:nvPr/>
        </p:nvSpPr>
        <p:spPr>
          <a:xfrm>
            <a:off x="6934200" y="2514600"/>
            <a:ext cx="762000" cy="2743200"/>
          </a:xfrm>
          <a:prstGeom prst="rect">
            <a:avLst/>
          </a:prstGeom>
          <a:noFill/>
          <a:ln w="44450">
            <a:solidFill>
              <a:srgbClr val="FF00F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14552" y="190500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43376" y="1721527"/>
            <a:ext cx="109211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Yao et al, (2011)</a:t>
            </a:r>
            <a:endParaRPr lang="en-US" sz="1600" dirty="0">
              <a:latin typeface="Arial" pitchFamily="34" charset="0"/>
              <a:cs typeface="Arial" pitchFamily="34" charset="0"/>
            </a:endParaRPr>
          </a:p>
        </p:txBody>
      </p:sp>
      <p:sp>
        <p:nvSpPr>
          <p:cNvPr id="16" name="Rectangle 15"/>
          <p:cNvSpPr/>
          <p:nvPr/>
        </p:nvSpPr>
        <p:spPr>
          <a:xfrm>
            <a:off x="2286000" y="1828800"/>
            <a:ext cx="1295400" cy="4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74040" y="1740427"/>
            <a:ext cx="149912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Yao &amp; </a:t>
            </a:r>
            <a:r>
              <a:rPr lang="en-US" sz="1600" dirty="0" err="1" smtClean="0">
                <a:latin typeface="Arial" pitchFamily="34" charset="0"/>
                <a:cs typeface="Arial" pitchFamily="34" charset="0"/>
              </a:rPr>
              <a:t>Fei</a:t>
            </a:r>
            <a:r>
              <a:rPr lang="en-US" sz="1600" dirty="0" smtClean="0">
                <a:latin typeface="Arial" pitchFamily="34" charset="0"/>
                <a:cs typeface="Arial" pitchFamily="34" charset="0"/>
              </a:rPr>
              <a:t>-</a:t>
            </a:r>
            <a:r>
              <a:rPr lang="en-US" sz="1600" dirty="0" err="1" smtClean="0">
                <a:latin typeface="Arial" pitchFamily="34" charset="0"/>
                <a:cs typeface="Arial" pitchFamily="34" charset="0"/>
              </a:rPr>
              <a:t>Fei</a:t>
            </a:r>
            <a:r>
              <a:rPr lang="en-US" sz="1600" dirty="0" smtClean="0">
                <a:latin typeface="Arial" pitchFamily="34" charset="0"/>
                <a:cs typeface="Arial" pitchFamily="34" charset="0"/>
              </a:rPr>
              <a:t>, (2010)</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1946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48</a:t>
            </a:fld>
            <a:endParaRPr lang="en-US"/>
          </a:p>
        </p:txBody>
      </p:sp>
      <p:pic>
        <p:nvPicPr>
          <p:cNvPr id="8" name="Picture 7" descr="image10.bmp"/>
          <p:cNvPicPr>
            <a:picLocks noChangeAspect="1"/>
          </p:cNvPicPr>
          <p:nvPr/>
        </p:nvPicPr>
        <p:blipFill>
          <a:blip r:embed="rId2" cstate="print"/>
          <a:stretch>
            <a:fillRect/>
          </a:stretch>
        </p:blipFill>
        <p:spPr>
          <a:xfrm>
            <a:off x="3672840" y="2023348"/>
            <a:ext cx="1152144" cy="1645920"/>
          </a:xfrm>
          <a:prstGeom prst="rect">
            <a:avLst/>
          </a:prstGeom>
        </p:spPr>
      </p:pic>
      <p:pic>
        <p:nvPicPr>
          <p:cNvPr id="9" name="Picture 8" descr="image10.bmp"/>
          <p:cNvPicPr>
            <a:picLocks noChangeAspect="1"/>
          </p:cNvPicPr>
          <p:nvPr/>
        </p:nvPicPr>
        <p:blipFill>
          <a:blip r:embed="rId3" cstate="print"/>
          <a:stretch>
            <a:fillRect/>
          </a:stretch>
        </p:blipFill>
        <p:spPr>
          <a:xfrm>
            <a:off x="5882640" y="2023348"/>
            <a:ext cx="1152144" cy="1645920"/>
          </a:xfrm>
          <a:prstGeom prst="rect">
            <a:avLst/>
          </a:prstGeom>
        </p:spPr>
      </p:pic>
      <p:pic>
        <p:nvPicPr>
          <p:cNvPr id="10" name="Picture 9" descr="image17.bmp"/>
          <p:cNvPicPr>
            <a:picLocks noChangeAspect="1"/>
          </p:cNvPicPr>
          <p:nvPr/>
        </p:nvPicPr>
        <p:blipFill>
          <a:blip r:embed="rId4" cstate="print"/>
          <a:stretch>
            <a:fillRect/>
          </a:stretch>
        </p:blipFill>
        <p:spPr>
          <a:xfrm>
            <a:off x="1600200" y="4145280"/>
            <a:ext cx="1152144" cy="1645920"/>
          </a:xfrm>
          <a:prstGeom prst="rect">
            <a:avLst/>
          </a:prstGeom>
        </p:spPr>
      </p:pic>
      <p:pic>
        <p:nvPicPr>
          <p:cNvPr id="11" name="Picture 10" descr="image09.bmp"/>
          <p:cNvPicPr>
            <a:picLocks noChangeAspect="1"/>
          </p:cNvPicPr>
          <p:nvPr/>
        </p:nvPicPr>
        <p:blipFill>
          <a:blip r:embed="rId5" cstate="print"/>
          <a:stretch>
            <a:fillRect/>
          </a:stretch>
        </p:blipFill>
        <p:spPr>
          <a:xfrm>
            <a:off x="3657600" y="4145280"/>
            <a:ext cx="1152144" cy="1645920"/>
          </a:xfrm>
          <a:prstGeom prst="rect">
            <a:avLst/>
          </a:prstGeom>
        </p:spPr>
      </p:pic>
      <p:pic>
        <p:nvPicPr>
          <p:cNvPr id="12" name="Picture 11" descr="image34.bmp"/>
          <p:cNvPicPr>
            <a:picLocks noChangeAspect="1"/>
          </p:cNvPicPr>
          <p:nvPr/>
        </p:nvPicPr>
        <p:blipFill>
          <a:blip r:embed="rId6" cstate="print"/>
          <a:stretch>
            <a:fillRect/>
          </a:stretch>
        </p:blipFill>
        <p:spPr>
          <a:xfrm>
            <a:off x="5867400" y="4145280"/>
            <a:ext cx="1152144" cy="1645920"/>
          </a:xfrm>
          <a:prstGeom prst="rect">
            <a:avLst/>
          </a:prstGeom>
        </p:spPr>
      </p:pic>
      <p:sp>
        <p:nvSpPr>
          <p:cNvPr id="13" name="TextBox 12"/>
          <p:cNvSpPr txBox="1"/>
          <p:nvPr/>
        </p:nvSpPr>
        <p:spPr>
          <a:xfrm>
            <a:off x="533400" y="6324600"/>
            <a:ext cx="1905000" cy="338554"/>
          </a:xfrm>
          <a:prstGeom prst="rect">
            <a:avLst/>
          </a:prstGeom>
          <a:noFill/>
        </p:spPr>
        <p:txBody>
          <a:bodyPr wrap="square" rtlCol="0">
            <a:spAutoFit/>
          </a:bodyPr>
          <a:lstStyle/>
          <a:p>
            <a:r>
              <a:rPr lang="en-US" sz="1600" dirty="0" smtClean="0">
                <a:latin typeface="Arial" pitchFamily="34" charset="0"/>
                <a:cs typeface="Arial" pitchFamily="34" charset="0"/>
              </a:rPr>
              <a:t>[Gupta et al, 2009]</a:t>
            </a:r>
            <a:endParaRPr lang="en-US" sz="1600" dirty="0">
              <a:latin typeface="Arial" pitchFamily="34" charset="0"/>
              <a:cs typeface="Arial" pitchFamily="34" charset="0"/>
            </a:endParaRPr>
          </a:p>
        </p:txBody>
      </p:sp>
      <p:sp>
        <p:nvSpPr>
          <p:cNvPr id="14" name="TextBox 13"/>
          <p:cNvSpPr txBox="1"/>
          <p:nvPr/>
        </p:nvSpPr>
        <p:spPr>
          <a:xfrm>
            <a:off x="1371600" y="3669268"/>
            <a:ext cx="16764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batting</a:t>
            </a:r>
            <a:endParaRPr lang="en-US" dirty="0">
              <a:latin typeface="Arial" pitchFamily="34" charset="0"/>
              <a:cs typeface="Arial" pitchFamily="34" charset="0"/>
            </a:endParaRPr>
          </a:p>
        </p:txBody>
      </p:sp>
      <p:sp>
        <p:nvSpPr>
          <p:cNvPr id="15" name="TextBox 14"/>
          <p:cNvSpPr txBox="1"/>
          <p:nvPr/>
        </p:nvSpPr>
        <p:spPr>
          <a:xfrm>
            <a:off x="3352800" y="3669268"/>
            <a:ext cx="1752600" cy="369332"/>
          </a:xfrm>
          <a:prstGeom prst="rect">
            <a:avLst/>
          </a:prstGeom>
          <a:noFill/>
        </p:spPr>
        <p:txBody>
          <a:bodyPr wrap="square" rtlCol="0">
            <a:spAutoFit/>
          </a:bodyPr>
          <a:lstStyle/>
          <a:p>
            <a:pPr algn="ctr"/>
            <a:r>
              <a:rPr lang="en-US" dirty="0" smtClean="0">
                <a:latin typeface="Arial" pitchFamily="34" charset="0"/>
                <a:cs typeface="Arial" pitchFamily="34" charset="0"/>
              </a:rPr>
              <a:t>Cricket bowling</a:t>
            </a:r>
            <a:endParaRPr lang="en-US" dirty="0">
              <a:latin typeface="Arial" pitchFamily="34" charset="0"/>
              <a:cs typeface="Arial" pitchFamily="34" charset="0"/>
            </a:endParaRPr>
          </a:p>
        </p:txBody>
      </p:sp>
      <p:sp>
        <p:nvSpPr>
          <p:cNvPr id="16" name="TextBox 15"/>
          <p:cNvSpPr txBox="1"/>
          <p:nvPr/>
        </p:nvSpPr>
        <p:spPr>
          <a:xfrm>
            <a:off x="5638800" y="3669268"/>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Croquet shot</a:t>
            </a:r>
            <a:endParaRPr lang="en-US" dirty="0">
              <a:latin typeface="Arial" pitchFamily="34" charset="0"/>
              <a:cs typeface="Arial" pitchFamily="34" charset="0"/>
            </a:endParaRPr>
          </a:p>
        </p:txBody>
      </p:sp>
      <p:sp>
        <p:nvSpPr>
          <p:cNvPr id="17" name="TextBox 16"/>
          <p:cNvSpPr txBox="1"/>
          <p:nvPr/>
        </p:nvSpPr>
        <p:spPr>
          <a:xfrm>
            <a:off x="12192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forehand</a:t>
            </a:r>
            <a:endParaRPr lang="en-US" dirty="0">
              <a:latin typeface="Arial" pitchFamily="34" charset="0"/>
              <a:cs typeface="Arial" pitchFamily="34" charset="0"/>
            </a:endParaRPr>
          </a:p>
        </p:txBody>
      </p:sp>
      <p:sp>
        <p:nvSpPr>
          <p:cNvPr id="18" name="TextBox 17"/>
          <p:cNvSpPr txBox="1"/>
          <p:nvPr/>
        </p:nvSpPr>
        <p:spPr>
          <a:xfrm>
            <a:off x="3429000" y="5791200"/>
            <a:ext cx="1600200" cy="369332"/>
          </a:xfrm>
          <a:prstGeom prst="rect">
            <a:avLst/>
          </a:prstGeom>
          <a:noFill/>
        </p:spPr>
        <p:txBody>
          <a:bodyPr wrap="square" rtlCol="0">
            <a:spAutoFit/>
          </a:bodyPr>
          <a:lstStyle/>
          <a:p>
            <a:pPr algn="ctr"/>
            <a:r>
              <a:rPr lang="en-US" dirty="0" smtClean="0">
                <a:latin typeface="Arial" pitchFamily="34" charset="0"/>
                <a:cs typeface="Arial" pitchFamily="34" charset="0"/>
              </a:rPr>
              <a:t>Tennis serve</a:t>
            </a:r>
            <a:endParaRPr lang="en-US" dirty="0">
              <a:latin typeface="Arial" pitchFamily="34" charset="0"/>
              <a:cs typeface="Arial" pitchFamily="34" charset="0"/>
            </a:endParaRPr>
          </a:p>
        </p:txBody>
      </p:sp>
      <p:sp>
        <p:nvSpPr>
          <p:cNvPr id="19" name="TextBox 18"/>
          <p:cNvSpPr txBox="1"/>
          <p:nvPr/>
        </p:nvSpPr>
        <p:spPr>
          <a:xfrm>
            <a:off x="5486400" y="5791200"/>
            <a:ext cx="1905000" cy="369332"/>
          </a:xfrm>
          <a:prstGeom prst="rect">
            <a:avLst/>
          </a:prstGeom>
          <a:noFill/>
        </p:spPr>
        <p:txBody>
          <a:bodyPr wrap="square" rtlCol="0">
            <a:spAutoFit/>
          </a:bodyPr>
          <a:lstStyle/>
          <a:p>
            <a:pPr algn="ctr"/>
            <a:r>
              <a:rPr lang="en-US" dirty="0" smtClean="0">
                <a:latin typeface="Arial" pitchFamily="34" charset="0"/>
                <a:cs typeface="Arial" pitchFamily="34" charset="0"/>
              </a:rPr>
              <a:t>Volleyball smash</a:t>
            </a:r>
            <a:endParaRPr lang="en-US" dirty="0">
              <a:latin typeface="Arial" pitchFamily="34" charset="0"/>
              <a:cs typeface="Arial" pitchFamily="34" charset="0"/>
            </a:endParaRPr>
          </a:p>
        </p:txBody>
      </p:sp>
      <p:pic>
        <p:nvPicPr>
          <p:cNvPr id="22" name="Picture 21" descr="image02.bmp"/>
          <p:cNvPicPr>
            <a:picLocks noChangeAspect="1"/>
          </p:cNvPicPr>
          <p:nvPr/>
        </p:nvPicPr>
        <p:blipFill>
          <a:blip r:embed="rId7" cstate="print"/>
          <a:stretch>
            <a:fillRect/>
          </a:stretch>
        </p:blipFill>
        <p:spPr>
          <a:xfrm>
            <a:off x="1615440" y="2023348"/>
            <a:ext cx="1152144" cy="1645920"/>
          </a:xfrm>
          <a:prstGeom prst="rect">
            <a:avLst/>
          </a:prstGeom>
        </p:spPr>
      </p:pic>
      <p:sp>
        <p:nvSpPr>
          <p:cNvPr id="27" name="Title 35"/>
          <p:cNvSpPr>
            <a:spLocks noGrp="1"/>
          </p:cNvSpPr>
          <p:nvPr>
            <p:ph type="title"/>
          </p:nvPr>
        </p:nvSpPr>
        <p:spPr>
          <a:xfrm>
            <a:off x="457200" y="228600"/>
            <a:ext cx="8229600" cy="914400"/>
          </a:xfrm>
        </p:spPr>
        <p:txBody>
          <a:bodyPr>
            <a:normAutofit/>
          </a:bodyPr>
          <a:lstStyle/>
          <a:p>
            <a:r>
              <a:rPr lang="en-US" sz="3200" b="1" dirty="0" smtClean="0">
                <a:latin typeface="Arial" pitchFamily="34" charset="0"/>
                <a:cs typeface="Arial" pitchFamily="34" charset="0"/>
              </a:rPr>
              <a:t>Object Detection and Pose Estimation</a:t>
            </a:r>
            <a:endParaRPr lang="en-US" sz="3200" b="1" dirty="0">
              <a:latin typeface="Arial" pitchFamily="34" charset="0"/>
              <a:cs typeface="Arial" pitchFamily="34" charset="0"/>
            </a:endParaRPr>
          </a:p>
        </p:txBody>
      </p:sp>
      <p:sp>
        <p:nvSpPr>
          <p:cNvPr id="21" name="TextBox 20"/>
          <p:cNvSpPr txBox="1"/>
          <p:nvPr/>
        </p:nvSpPr>
        <p:spPr>
          <a:xfrm>
            <a:off x="609600" y="1143000"/>
            <a:ext cx="7620000" cy="707886"/>
          </a:xfrm>
          <a:prstGeom prst="rect">
            <a:avLst/>
          </a:prstGeom>
          <a:noFill/>
        </p:spPr>
        <p:txBody>
          <a:bodyPr wrap="square" rtlCol="0">
            <a:spAutoFit/>
          </a:bodyPr>
          <a:lstStyle/>
          <a:p>
            <a:r>
              <a:rPr lang="en-US" sz="2000" b="1" dirty="0" smtClean="0">
                <a:latin typeface="Arial" pitchFamily="34" charset="0"/>
                <a:cs typeface="Arial" pitchFamily="34" charset="0"/>
              </a:rPr>
              <a:t>Sport data set</a:t>
            </a:r>
            <a:r>
              <a:rPr lang="en-US" sz="2000" dirty="0" smtClean="0">
                <a:latin typeface="Arial" pitchFamily="34" charset="0"/>
                <a:cs typeface="Arial" pitchFamily="34" charset="0"/>
              </a:rPr>
              <a:t>: 6 classes, 180 training (supervised with object and body part locations) &amp; 120 testing images</a:t>
            </a:r>
          </a:p>
        </p:txBody>
      </p:sp>
      <p:sp>
        <p:nvSpPr>
          <p:cNvPr id="25" name="Rectangle 24"/>
          <p:cNvSpPr/>
          <p:nvPr/>
        </p:nvSpPr>
        <p:spPr>
          <a:xfrm>
            <a:off x="1691640" y="2807208"/>
            <a:ext cx="304800" cy="740664"/>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203704" y="2148840"/>
            <a:ext cx="182880" cy="228600"/>
          </a:xfrm>
          <a:prstGeom prst="round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20895861">
            <a:off x="2203704" y="2359152"/>
            <a:ext cx="313928" cy="477930"/>
          </a:xfrm>
          <a:prstGeom prst="round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20165921">
            <a:off x="2119043" y="2438139"/>
            <a:ext cx="137160" cy="309536"/>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20513500">
            <a:off x="2499044" y="2393285"/>
            <a:ext cx="137160" cy="309536"/>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14948192">
            <a:off x="2284143" y="2568314"/>
            <a:ext cx="137160" cy="309536"/>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7412128">
            <a:off x="2484168" y="2555614"/>
            <a:ext cx="137160" cy="309536"/>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213610" y="2889250"/>
            <a:ext cx="167640" cy="309536"/>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20316060">
            <a:off x="2435116" y="2839314"/>
            <a:ext cx="167640" cy="309536"/>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215777">
            <a:off x="2452912" y="3094706"/>
            <a:ext cx="167640" cy="411480"/>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213016" y="3148681"/>
            <a:ext cx="167640" cy="411480"/>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62200" y="2286000"/>
            <a:ext cx="228600" cy="457200"/>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31136" y="2438400"/>
            <a:ext cx="109728" cy="109728"/>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49</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Object Detection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495800" cy="3685650"/>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cricket bat</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stump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mallet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.29</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.34</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.50</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.52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a:t>
                      </a:r>
                      <a:r>
                        <a:rPr lang="en-US" sz="1600" baseline="0" dirty="0" smtClean="0">
                          <a:solidFill>
                            <a:schemeClr val="tx1"/>
                          </a:solidFill>
                          <a:latin typeface="Arial" pitchFamily="34" charset="0"/>
                          <a:cs typeface="Arial" pitchFamily="34" charset="0"/>
                        </a:rPr>
                        <a:t> hoop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 racket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.33</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.31</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a:t>
                      </a:r>
                      <a:r>
                        <a:rPr lang="en-US" sz="1600" baseline="0" dirty="0" smtClean="0">
                          <a:solidFill>
                            <a:schemeClr val="tx1"/>
                          </a:solidFill>
                          <a:latin typeface="Arial" pitchFamily="34" charset="0"/>
                          <a:cs typeface="Arial" pitchFamily="34" charset="0"/>
                        </a:rPr>
                        <a: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.42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.46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r>
                        <a:rPr lang="en-US" sz="1600" baseline="0" dirty="0" smtClean="0">
                          <a:solidFill>
                            <a:schemeClr val="tx1"/>
                          </a:solidFill>
                          <a:latin typeface="Arial" pitchFamily="34" charset="0"/>
                          <a:cs typeface="Arial" pitchFamily="34" charset="0"/>
                        </a:rPr>
                        <a:t> net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.09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495800" cy="774435"/>
        </p:xfrm>
        <a:graphic>
          <a:graphicData uri="http://schemas.openxmlformats.org/drawingml/2006/table">
            <a:tbl>
              <a:tblPr firstRow="1" bandRow="1">
                <a:tableStyleId>{5C22544A-7EE6-4342-B048-85BDC9FD1C3A}</a:tableStyleId>
              </a:tblPr>
              <a:tblGrid>
                <a:gridCol w="1524000"/>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err="1" smtClean="0">
                          <a:solidFill>
                            <a:schemeClr val="tx1"/>
                          </a:solidFill>
                          <a:latin typeface="Arial" pitchFamily="34" charset="0"/>
                          <a:cs typeface="Arial" pitchFamily="34" charset="0"/>
                        </a:rPr>
                        <a:t>Felzensz-walb</a:t>
                      </a:r>
                      <a:r>
                        <a:rPr lang="en-US" sz="1300" dirty="0" smtClean="0">
                          <a:solidFill>
                            <a:schemeClr val="tx1"/>
                          </a:solidFill>
                          <a:latin typeface="Arial" pitchFamily="34" charset="0"/>
                          <a:cs typeface="Arial" pitchFamily="34" charset="0"/>
                        </a:rPr>
                        <a:t> et al.</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Desai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a:t>
                      </a:r>
                      <a:r>
                        <a:rPr lang="en-US" sz="1400" baseline="0" dirty="0" smtClean="0">
                          <a:solidFill>
                            <a:schemeClr val="tx1"/>
                          </a:solidFill>
                          <a:latin typeface="Arial" pitchFamily="34" charset="0"/>
                          <a:cs typeface="Arial" pitchFamily="34" charset="0"/>
                        </a:rPr>
                        <a:t>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495800" cy="368565"/>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.41</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strips(downLeft)">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Wangfujing_street,_Beijing.JPG"/>
          <p:cNvPicPr>
            <a:picLocks noChangeAspect="1"/>
          </p:cNvPicPr>
          <p:nvPr/>
        </p:nvPicPr>
        <p:blipFill>
          <a:blip r:embed="rId3" cstate="print"/>
          <a:stretch>
            <a:fillRect/>
          </a:stretch>
        </p:blipFill>
        <p:spPr>
          <a:xfrm>
            <a:off x="1041400" y="1295400"/>
            <a:ext cx="6807200" cy="5105400"/>
          </a:xfrm>
          <a:prstGeom prst="rect">
            <a:avLst/>
          </a:prstGeom>
        </p:spPr>
      </p:pic>
      <p:sp>
        <p:nvSpPr>
          <p:cNvPr id="15" name="Rectangle 14"/>
          <p:cNvSpPr/>
          <p:nvPr/>
        </p:nvSpPr>
        <p:spPr>
          <a:xfrm>
            <a:off x="990600" y="1295400"/>
            <a:ext cx="6858000" cy="5181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itle 56"/>
          <p:cNvSpPr>
            <a:spLocks noGrp="1"/>
          </p:cNvSpPr>
          <p:nvPr>
            <p:ph type="title"/>
          </p:nvPr>
        </p:nvSpPr>
        <p:spPr/>
        <p:txBody>
          <a:bodyPr>
            <a:normAutofit/>
          </a:bodyPr>
          <a:lstStyle/>
          <a:p>
            <a:r>
              <a:rPr lang="en-US" sz="4000" b="1" dirty="0" smtClean="0">
                <a:latin typeface="Arial" pitchFamily="34" charset="0"/>
                <a:cs typeface="Arial" pitchFamily="34" charset="0"/>
              </a:rPr>
              <a:t>Visual Recognition</a:t>
            </a:r>
            <a:endParaRPr lang="en-US" sz="4000" b="1" dirty="0">
              <a:latin typeface="Arial" pitchFamily="34" charset="0"/>
              <a:cs typeface="Arial" pitchFamily="34" charset="0"/>
            </a:endParaRPr>
          </a:p>
        </p:txBody>
      </p:sp>
      <p:sp>
        <p:nvSpPr>
          <p:cNvPr id="4" name="Rectangle 3"/>
          <p:cNvSpPr/>
          <p:nvPr/>
        </p:nvSpPr>
        <p:spPr>
          <a:xfrm>
            <a:off x="1371600" y="914400"/>
            <a:ext cx="1371600" cy="762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60101" y="1326382"/>
            <a:ext cx="6184761" cy="3572189"/>
          </a:xfrm>
          <a:custGeom>
            <a:avLst/>
            <a:gdLst>
              <a:gd name="connsiteX0" fmla="*/ 0 w 6184761"/>
              <a:gd name="connsiteY0" fmla="*/ 1522326 h 3572189"/>
              <a:gd name="connsiteX1" fmla="*/ 15073 w 6184761"/>
              <a:gd name="connsiteY1" fmla="*/ 1517302 h 3572189"/>
              <a:gd name="connsiteX2" fmla="*/ 140677 w 6184761"/>
              <a:gd name="connsiteY2" fmla="*/ 1507253 h 3572189"/>
              <a:gd name="connsiteX3" fmla="*/ 205991 w 6184761"/>
              <a:gd name="connsiteY3" fmla="*/ 1492181 h 3572189"/>
              <a:gd name="connsiteX4" fmla="*/ 286378 w 6184761"/>
              <a:gd name="connsiteY4" fmla="*/ 1497205 h 3572189"/>
              <a:gd name="connsiteX5" fmla="*/ 301451 w 6184761"/>
              <a:gd name="connsiteY5" fmla="*/ 1507253 h 3572189"/>
              <a:gd name="connsiteX6" fmla="*/ 316523 w 6184761"/>
              <a:gd name="connsiteY6" fmla="*/ 1512277 h 3572189"/>
              <a:gd name="connsiteX7" fmla="*/ 326572 w 6184761"/>
              <a:gd name="connsiteY7" fmla="*/ 1522326 h 3572189"/>
              <a:gd name="connsiteX8" fmla="*/ 346668 w 6184761"/>
              <a:gd name="connsiteY8" fmla="*/ 1532374 h 3572189"/>
              <a:gd name="connsiteX9" fmla="*/ 366765 w 6184761"/>
              <a:gd name="connsiteY9" fmla="*/ 1552471 h 3572189"/>
              <a:gd name="connsiteX10" fmla="*/ 381837 w 6184761"/>
              <a:gd name="connsiteY10" fmla="*/ 1562519 h 3572189"/>
              <a:gd name="connsiteX11" fmla="*/ 406958 w 6184761"/>
              <a:gd name="connsiteY11" fmla="*/ 1582616 h 3572189"/>
              <a:gd name="connsiteX12" fmla="*/ 422031 w 6184761"/>
              <a:gd name="connsiteY12" fmla="*/ 1597688 h 3572189"/>
              <a:gd name="connsiteX13" fmla="*/ 437103 w 6184761"/>
              <a:gd name="connsiteY13" fmla="*/ 1607737 h 3572189"/>
              <a:gd name="connsiteX14" fmla="*/ 462224 w 6184761"/>
              <a:gd name="connsiteY14" fmla="*/ 1632858 h 3572189"/>
              <a:gd name="connsiteX15" fmla="*/ 472273 w 6184761"/>
              <a:gd name="connsiteY15" fmla="*/ 1642906 h 3572189"/>
              <a:gd name="connsiteX16" fmla="*/ 487345 w 6184761"/>
              <a:gd name="connsiteY16" fmla="*/ 1668027 h 3572189"/>
              <a:gd name="connsiteX17" fmla="*/ 512466 w 6184761"/>
              <a:gd name="connsiteY17" fmla="*/ 1708220 h 3572189"/>
              <a:gd name="connsiteX18" fmla="*/ 532563 w 6184761"/>
              <a:gd name="connsiteY18" fmla="*/ 1743389 h 3572189"/>
              <a:gd name="connsiteX19" fmla="*/ 547635 w 6184761"/>
              <a:gd name="connsiteY19" fmla="*/ 1778559 h 3572189"/>
              <a:gd name="connsiteX20" fmla="*/ 557684 w 6184761"/>
              <a:gd name="connsiteY20" fmla="*/ 1803680 h 3572189"/>
              <a:gd name="connsiteX21" fmla="*/ 567732 w 6184761"/>
              <a:gd name="connsiteY21" fmla="*/ 1823776 h 3572189"/>
              <a:gd name="connsiteX22" fmla="*/ 577780 w 6184761"/>
              <a:gd name="connsiteY22" fmla="*/ 1848897 h 3572189"/>
              <a:gd name="connsiteX23" fmla="*/ 587829 w 6184761"/>
              <a:gd name="connsiteY23" fmla="*/ 1884066 h 3572189"/>
              <a:gd name="connsiteX24" fmla="*/ 597877 w 6184761"/>
              <a:gd name="connsiteY24" fmla="*/ 1894115 h 3572189"/>
              <a:gd name="connsiteX25" fmla="*/ 622998 w 6184761"/>
              <a:gd name="connsiteY25" fmla="*/ 1949381 h 3572189"/>
              <a:gd name="connsiteX26" fmla="*/ 633046 w 6184761"/>
              <a:gd name="connsiteY26" fmla="*/ 1964453 h 3572189"/>
              <a:gd name="connsiteX27" fmla="*/ 653143 w 6184761"/>
              <a:gd name="connsiteY27" fmla="*/ 1999622 h 3572189"/>
              <a:gd name="connsiteX28" fmla="*/ 678264 w 6184761"/>
              <a:gd name="connsiteY28" fmla="*/ 2024743 h 3572189"/>
              <a:gd name="connsiteX29" fmla="*/ 688312 w 6184761"/>
              <a:gd name="connsiteY29" fmla="*/ 2039816 h 3572189"/>
              <a:gd name="connsiteX30" fmla="*/ 738554 w 6184761"/>
              <a:gd name="connsiteY30" fmla="*/ 2080009 h 3572189"/>
              <a:gd name="connsiteX31" fmla="*/ 768699 w 6184761"/>
              <a:gd name="connsiteY31" fmla="*/ 2095082 h 3572189"/>
              <a:gd name="connsiteX32" fmla="*/ 788796 w 6184761"/>
              <a:gd name="connsiteY32" fmla="*/ 2090058 h 3572189"/>
              <a:gd name="connsiteX33" fmla="*/ 798844 w 6184761"/>
              <a:gd name="connsiteY33" fmla="*/ 2080009 h 3572189"/>
              <a:gd name="connsiteX34" fmla="*/ 818941 w 6184761"/>
              <a:gd name="connsiteY34" fmla="*/ 2069961 h 3572189"/>
              <a:gd name="connsiteX35" fmla="*/ 839037 w 6184761"/>
              <a:gd name="connsiteY35" fmla="*/ 2034792 h 3572189"/>
              <a:gd name="connsiteX36" fmla="*/ 844062 w 6184761"/>
              <a:gd name="connsiteY36" fmla="*/ 2019719 h 3572189"/>
              <a:gd name="connsiteX37" fmla="*/ 854110 w 6184761"/>
              <a:gd name="connsiteY37" fmla="*/ 1999622 h 3572189"/>
              <a:gd name="connsiteX38" fmla="*/ 869183 w 6184761"/>
              <a:gd name="connsiteY38" fmla="*/ 1949381 h 3572189"/>
              <a:gd name="connsiteX39" fmla="*/ 884255 w 6184761"/>
              <a:gd name="connsiteY39" fmla="*/ 1868994 h 3572189"/>
              <a:gd name="connsiteX40" fmla="*/ 889279 w 6184761"/>
              <a:gd name="connsiteY40" fmla="*/ 1848897 h 3572189"/>
              <a:gd name="connsiteX41" fmla="*/ 894303 w 6184761"/>
              <a:gd name="connsiteY41" fmla="*/ 1828800 h 3572189"/>
              <a:gd name="connsiteX42" fmla="*/ 914400 w 6184761"/>
              <a:gd name="connsiteY42" fmla="*/ 1798655 h 3572189"/>
              <a:gd name="connsiteX43" fmla="*/ 924448 w 6184761"/>
              <a:gd name="connsiteY43" fmla="*/ 1778559 h 3572189"/>
              <a:gd name="connsiteX44" fmla="*/ 934497 w 6184761"/>
              <a:gd name="connsiteY44" fmla="*/ 1768510 h 3572189"/>
              <a:gd name="connsiteX45" fmla="*/ 944545 w 6184761"/>
              <a:gd name="connsiteY45" fmla="*/ 1748414 h 3572189"/>
              <a:gd name="connsiteX46" fmla="*/ 954594 w 6184761"/>
              <a:gd name="connsiteY46" fmla="*/ 1733341 h 3572189"/>
              <a:gd name="connsiteX47" fmla="*/ 974690 w 6184761"/>
              <a:gd name="connsiteY47" fmla="*/ 1698172 h 3572189"/>
              <a:gd name="connsiteX48" fmla="*/ 989763 w 6184761"/>
              <a:gd name="connsiteY48" fmla="*/ 1668027 h 3572189"/>
              <a:gd name="connsiteX49" fmla="*/ 999811 w 6184761"/>
              <a:gd name="connsiteY49" fmla="*/ 1637882 h 3572189"/>
              <a:gd name="connsiteX50" fmla="*/ 1009859 w 6184761"/>
              <a:gd name="connsiteY50" fmla="*/ 1597688 h 3572189"/>
              <a:gd name="connsiteX51" fmla="*/ 1019908 w 6184761"/>
              <a:gd name="connsiteY51" fmla="*/ 1567543 h 3572189"/>
              <a:gd name="connsiteX52" fmla="*/ 1029956 w 6184761"/>
              <a:gd name="connsiteY52" fmla="*/ 1527350 h 3572189"/>
              <a:gd name="connsiteX53" fmla="*/ 1040004 w 6184761"/>
              <a:gd name="connsiteY53" fmla="*/ 1497205 h 3572189"/>
              <a:gd name="connsiteX54" fmla="*/ 1045029 w 6184761"/>
              <a:gd name="connsiteY54" fmla="*/ 1482132 h 3572189"/>
              <a:gd name="connsiteX55" fmla="*/ 1070150 w 6184761"/>
              <a:gd name="connsiteY55" fmla="*/ 1457011 h 3572189"/>
              <a:gd name="connsiteX56" fmla="*/ 1100295 w 6184761"/>
              <a:gd name="connsiteY56" fmla="*/ 1436915 h 3572189"/>
              <a:gd name="connsiteX57" fmla="*/ 1115367 w 6184761"/>
              <a:gd name="connsiteY57" fmla="*/ 1426866 h 3572189"/>
              <a:gd name="connsiteX58" fmla="*/ 1130440 w 6184761"/>
              <a:gd name="connsiteY58" fmla="*/ 1421842 h 3572189"/>
              <a:gd name="connsiteX59" fmla="*/ 1160585 w 6184761"/>
              <a:gd name="connsiteY59" fmla="*/ 1406770 h 3572189"/>
              <a:gd name="connsiteX60" fmla="*/ 1190730 w 6184761"/>
              <a:gd name="connsiteY60" fmla="*/ 1421842 h 3572189"/>
              <a:gd name="connsiteX61" fmla="*/ 1200778 w 6184761"/>
              <a:gd name="connsiteY61" fmla="*/ 1431891 h 3572189"/>
              <a:gd name="connsiteX62" fmla="*/ 1220875 w 6184761"/>
              <a:gd name="connsiteY62" fmla="*/ 1462036 h 3572189"/>
              <a:gd name="connsiteX63" fmla="*/ 1225899 w 6184761"/>
              <a:gd name="connsiteY63" fmla="*/ 1482132 h 3572189"/>
              <a:gd name="connsiteX64" fmla="*/ 1235947 w 6184761"/>
              <a:gd name="connsiteY64" fmla="*/ 1512277 h 3572189"/>
              <a:gd name="connsiteX65" fmla="*/ 1240972 w 6184761"/>
              <a:gd name="connsiteY65" fmla="*/ 1537398 h 3572189"/>
              <a:gd name="connsiteX66" fmla="*/ 1271117 w 6184761"/>
              <a:gd name="connsiteY66" fmla="*/ 1607737 h 3572189"/>
              <a:gd name="connsiteX67" fmla="*/ 1276141 w 6184761"/>
              <a:gd name="connsiteY67" fmla="*/ 1627833 h 3572189"/>
              <a:gd name="connsiteX68" fmla="*/ 1281165 w 6184761"/>
              <a:gd name="connsiteY68" fmla="*/ 1642906 h 3572189"/>
              <a:gd name="connsiteX69" fmla="*/ 1296237 w 6184761"/>
              <a:gd name="connsiteY69" fmla="*/ 1698172 h 3572189"/>
              <a:gd name="connsiteX70" fmla="*/ 1301262 w 6184761"/>
              <a:gd name="connsiteY70" fmla="*/ 1713244 h 3572189"/>
              <a:gd name="connsiteX71" fmla="*/ 1311310 w 6184761"/>
              <a:gd name="connsiteY71" fmla="*/ 1728317 h 3572189"/>
              <a:gd name="connsiteX72" fmla="*/ 1326383 w 6184761"/>
              <a:gd name="connsiteY72" fmla="*/ 1758462 h 3572189"/>
              <a:gd name="connsiteX73" fmla="*/ 1341455 w 6184761"/>
              <a:gd name="connsiteY73" fmla="*/ 1783583 h 3572189"/>
              <a:gd name="connsiteX74" fmla="*/ 1351503 w 6184761"/>
              <a:gd name="connsiteY74" fmla="*/ 1798655 h 3572189"/>
              <a:gd name="connsiteX75" fmla="*/ 1376624 w 6184761"/>
              <a:gd name="connsiteY75" fmla="*/ 1818752 h 3572189"/>
              <a:gd name="connsiteX76" fmla="*/ 1416818 w 6184761"/>
              <a:gd name="connsiteY76" fmla="*/ 1813728 h 3572189"/>
              <a:gd name="connsiteX77" fmla="*/ 1431890 w 6184761"/>
              <a:gd name="connsiteY77" fmla="*/ 1808704 h 3572189"/>
              <a:gd name="connsiteX78" fmla="*/ 1457011 w 6184761"/>
              <a:gd name="connsiteY78" fmla="*/ 1813728 h 3572189"/>
              <a:gd name="connsiteX79" fmla="*/ 1502229 w 6184761"/>
              <a:gd name="connsiteY79" fmla="*/ 1828800 h 3572189"/>
              <a:gd name="connsiteX80" fmla="*/ 1512277 w 6184761"/>
              <a:gd name="connsiteY80" fmla="*/ 1838849 h 3572189"/>
              <a:gd name="connsiteX81" fmla="*/ 1542422 w 6184761"/>
              <a:gd name="connsiteY81" fmla="*/ 1848897 h 3572189"/>
              <a:gd name="connsiteX82" fmla="*/ 1557495 w 6184761"/>
              <a:gd name="connsiteY82" fmla="*/ 1863970 h 3572189"/>
              <a:gd name="connsiteX83" fmla="*/ 1587640 w 6184761"/>
              <a:gd name="connsiteY83" fmla="*/ 1884066 h 3572189"/>
              <a:gd name="connsiteX84" fmla="*/ 1607736 w 6184761"/>
              <a:gd name="connsiteY84" fmla="*/ 1924260 h 3572189"/>
              <a:gd name="connsiteX85" fmla="*/ 1607736 w 6184761"/>
              <a:gd name="connsiteY85" fmla="*/ 1974502 h 3572189"/>
              <a:gd name="connsiteX86" fmla="*/ 1602712 w 6184761"/>
              <a:gd name="connsiteY86" fmla="*/ 1989574 h 3572189"/>
              <a:gd name="connsiteX87" fmla="*/ 1587640 w 6184761"/>
              <a:gd name="connsiteY87" fmla="*/ 2004647 h 3572189"/>
              <a:gd name="connsiteX88" fmla="*/ 1542422 w 6184761"/>
              <a:gd name="connsiteY88" fmla="*/ 2049864 h 3572189"/>
              <a:gd name="connsiteX89" fmla="*/ 1517301 w 6184761"/>
              <a:gd name="connsiteY89" fmla="*/ 2074985 h 3572189"/>
              <a:gd name="connsiteX90" fmla="*/ 1502229 w 6184761"/>
              <a:gd name="connsiteY90" fmla="*/ 2090058 h 3572189"/>
              <a:gd name="connsiteX91" fmla="*/ 1487156 w 6184761"/>
              <a:gd name="connsiteY91" fmla="*/ 2135275 h 3572189"/>
              <a:gd name="connsiteX92" fmla="*/ 1482132 w 6184761"/>
              <a:gd name="connsiteY92" fmla="*/ 2150348 h 3572189"/>
              <a:gd name="connsiteX93" fmla="*/ 1472084 w 6184761"/>
              <a:gd name="connsiteY93" fmla="*/ 2205614 h 3572189"/>
              <a:gd name="connsiteX94" fmla="*/ 1467059 w 6184761"/>
              <a:gd name="connsiteY94" fmla="*/ 2291025 h 3572189"/>
              <a:gd name="connsiteX95" fmla="*/ 1457011 w 6184761"/>
              <a:gd name="connsiteY95" fmla="*/ 2331218 h 3572189"/>
              <a:gd name="connsiteX96" fmla="*/ 1446963 w 6184761"/>
              <a:gd name="connsiteY96" fmla="*/ 2391508 h 3572189"/>
              <a:gd name="connsiteX97" fmla="*/ 1462035 w 6184761"/>
              <a:gd name="connsiteY97" fmla="*/ 2461847 h 3572189"/>
              <a:gd name="connsiteX98" fmla="*/ 1462035 w 6184761"/>
              <a:gd name="connsiteY98" fmla="*/ 2461847 h 3572189"/>
              <a:gd name="connsiteX99" fmla="*/ 1472084 w 6184761"/>
              <a:gd name="connsiteY99" fmla="*/ 2502040 h 3572189"/>
              <a:gd name="connsiteX100" fmla="*/ 1487156 w 6184761"/>
              <a:gd name="connsiteY100" fmla="*/ 2517113 h 3572189"/>
              <a:gd name="connsiteX101" fmla="*/ 1512277 w 6184761"/>
              <a:gd name="connsiteY101" fmla="*/ 2552282 h 3572189"/>
              <a:gd name="connsiteX102" fmla="*/ 1542422 w 6184761"/>
              <a:gd name="connsiteY102" fmla="*/ 2572378 h 3572189"/>
              <a:gd name="connsiteX103" fmla="*/ 1552470 w 6184761"/>
              <a:gd name="connsiteY103" fmla="*/ 2582427 h 3572189"/>
              <a:gd name="connsiteX104" fmla="*/ 1602712 w 6184761"/>
              <a:gd name="connsiteY104" fmla="*/ 2582427 h 3572189"/>
              <a:gd name="connsiteX105" fmla="*/ 1688123 w 6184761"/>
              <a:gd name="connsiteY105" fmla="*/ 2577403 h 3572189"/>
              <a:gd name="connsiteX106" fmla="*/ 1768510 w 6184761"/>
              <a:gd name="connsiteY106" fmla="*/ 2587451 h 3572189"/>
              <a:gd name="connsiteX107" fmla="*/ 1793631 w 6184761"/>
              <a:gd name="connsiteY107" fmla="*/ 2617596 h 3572189"/>
              <a:gd name="connsiteX108" fmla="*/ 1803679 w 6184761"/>
              <a:gd name="connsiteY108" fmla="*/ 2647741 h 3572189"/>
              <a:gd name="connsiteX109" fmla="*/ 1808703 w 6184761"/>
              <a:gd name="connsiteY109" fmla="*/ 2662814 h 3572189"/>
              <a:gd name="connsiteX110" fmla="*/ 1818752 w 6184761"/>
              <a:gd name="connsiteY110" fmla="*/ 2677886 h 3572189"/>
              <a:gd name="connsiteX111" fmla="*/ 1828800 w 6184761"/>
              <a:gd name="connsiteY111" fmla="*/ 2708031 h 3572189"/>
              <a:gd name="connsiteX112" fmla="*/ 1848897 w 6184761"/>
              <a:gd name="connsiteY112" fmla="*/ 2743200 h 3572189"/>
              <a:gd name="connsiteX113" fmla="*/ 1858945 w 6184761"/>
              <a:gd name="connsiteY113" fmla="*/ 2753249 h 3572189"/>
              <a:gd name="connsiteX114" fmla="*/ 1863969 w 6184761"/>
              <a:gd name="connsiteY114" fmla="*/ 2773345 h 3572189"/>
              <a:gd name="connsiteX115" fmla="*/ 1889090 w 6184761"/>
              <a:gd name="connsiteY115" fmla="*/ 2798466 h 3572189"/>
              <a:gd name="connsiteX116" fmla="*/ 1899139 w 6184761"/>
              <a:gd name="connsiteY116" fmla="*/ 2808515 h 3572189"/>
              <a:gd name="connsiteX117" fmla="*/ 1929284 w 6184761"/>
              <a:gd name="connsiteY117" fmla="*/ 2828611 h 3572189"/>
              <a:gd name="connsiteX118" fmla="*/ 1939332 w 6184761"/>
              <a:gd name="connsiteY118" fmla="*/ 2838660 h 3572189"/>
              <a:gd name="connsiteX119" fmla="*/ 1954404 w 6184761"/>
              <a:gd name="connsiteY119" fmla="*/ 2843684 h 3572189"/>
              <a:gd name="connsiteX120" fmla="*/ 1999622 w 6184761"/>
              <a:gd name="connsiteY120" fmla="*/ 2868805 h 3572189"/>
              <a:gd name="connsiteX121" fmla="*/ 2009670 w 6184761"/>
              <a:gd name="connsiteY121" fmla="*/ 2883877 h 3572189"/>
              <a:gd name="connsiteX122" fmla="*/ 2024743 w 6184761"/>
              <a:gd name="connsiteY122" fmla="*/ 2888902 h 3572189"/>
              <a:gd name="connsiteX123" fmla="*/ 2039815 w 6184761"/>
              <a:gd name="connsiteY123" fmla="*/ 2903974 h 3572189"/>
              <a:gd name="connsiteX124" fmla="*/ 2039815 w 6184761"/>
              <a:gd name="connsiteY124" fmla="*/ 2939143 h 3572189"/>
              <a:gd name="connsiteX125" fmla="*/ 2029767 w 6184761"/>
              <a:gd name="connsiteY125" fmla="*/ 2949192 h 3572189"/>
              <a:gd name="connsiteX126" fmla="*/ 2024743 w 6184761"/>
              <a:gd name="connsiteY126" fmla="*/ 2964264 h 3572189"/>
              <a:gd name="connsiteX127" fmla="*/ 2014695 w 6184761"/>
              <a:gd name="connsiteY127" fmla="*/ 2974313 h 3572189"/>
              <a:gd name="connsiteX128" fmla="*/ 2019719 w 6184761"/>
              <a:gd name="connsiteY128" fmla="*/ 2989385 h 3572189"/>
              <a:gd name="connsiteX129" fmla="*/ 2039815 w 6184761"/>
              <a:gd name="connsiteY129" fmla="*/ 3019530 h 3572189"/>
              <a:gd name="connsiteX130" fmla="*/ 2059912 w 6184761"/>
              <a:gd name="connsiteY130" fmla="*/ 3044651 h 3572189"/>
              <a:gd name="connsiteX131" fmla="*/ 2090057 w 6184761"/>
              <a:gd name="connsiteY131" fmla="*/ 3104941 h 3572189"/>
              <a:gd name="connsiteX132" fmla="*/ 2100106 w 6184761"/>
              <a:gd name="connsiteY132" fmla="*/ 3125038 h 3572189"/>
              <a:gd name="connsiteX133" fmla="*/ 2110154 w 6184761"/>
              <a:gd name="connsiteY133" fmla="*/ 3140110 h 3572189"/>
              <a:gd name="connsiteX134" fmla="*/ 2120202 w 6184761"/>
              <a:gd name="connsiteY134" fmla="*/ 3170255 h 3572189"/>
              <a:gd name="connsiteX135" fmla="*/ 2125226 w 6184761"/>
              <a:gd name="connsiteY135" fmla="*/ 3190352 h 3572189"/>
              <a:gd name="connsiteX136" fmla="*/ 2140299 w 6184761"/>
              <a:gd name="connsiteY136" fmla="*/ 3210449 h 3572189"/>
              <a:gd name="connsiteX137" fmla="*/ 2170444 w 6184761"/>
              <a:gd name="connsiteY137" fmla="*/ 3260691 h 3572189"/>
              <a:gd name="connsiteX138" fmla="*/ 2180492 w 6184761"/>
              <a:gd name="connsiteY138" fmla="*/ 3275763 h 3572189"/>
              <a:gd name="connsiteX139" fmla="*/ 2190541 w 6184761"/>
              <a:gd name="connsiteY139" fmla="*/ 3305908 h 3572189"/>
              <a:gd name="connsiteX140" fmla="*/ 2200589 w 6184761"/>
              <a:gd name="connsiteY140" fmla="*/ 3336053 h 3572189"/>
              <a:gd name="connsiteX141" fmla="*/ 2205613 w 6184761"/>
              <a:gd name="connsiteY141" fmla="*/ 3351126 h 3572189"/>
              <a:gd name="connsiteX142" fmla="*/ 2215662 w 6184761"/>
              <a:gd name="connsiteY142" fmla="*/ 3366198 h 3572189"/>
              <a:gd name="connsiteX143" fmla="*/ 2225710 w 6184761"/>
              <a:gd name="connsiteY143" fmla="*/ 3401367 h 3572189"/>
              <a:gd name="connsiteX144" fmla="*/ 2230734 w 6184761"/>
              <a:gd name="connsiteY144" fmla="*/ 3431513 h 3572189"/>
              <a:gd name="connsiteX145" fmla="*/ 2240783 w 6184761"/>
              <a:gd name="connsiteY145" fmla="*/ 3461658 h 3572189"/>
              <a:gd name="connsiteX146" fmla="*/ 2245807 w 6184761"/>
              <a:gd name="connsiteY146" fmla="*/ 3476730 h 3572189"/>
              <a:gd name="connsiteX147" fmla="*/ 2255855 w 6184761"/>
              <a:gd name="connsiteY147" fmla="*/ 3506875 h 3572189"/>
              <a:gd name="connsiteX148" fmla="*/ 2275952 w 6184761"/>
              <a:gd name="connsiteY148" fmla="*/ 3531996 h 3572189"/>
              <a:gd name="connsiteX149" fmla="*/ 2286000 w 6184761"/>
              <a:gd name="connsiteY149" fmla="*/ 3547069 h 3572189"/>
              <a:gd name="connsiteX150" fmla="*/ 2301073 w 6184761"/>
              <a:gd name="connsiteY150" fmla="*/ 3557117 h 3572189"/>
              <a:gd name="connsiteX151" fmla="*/ 2336242 w 6184761"/>
              <a:gd name="connsiteY151" fmla="*/ 3572189 h 3572189"/>
              <a:gd name="connsiteX152" fmla="*/ 2391508 w 6184761"/>
              <a:gd name="connsiteY152" fmla="*/ 3567165 h 3572189"/>
              <a:gd name="connsiteX153" fmla="*/ 2406580 w 6184761"/>
              <a:gd name="connsiteY153" fmla="*/ 3557117 h 3572189"/>
              <a:gd name="connsiteX154" fmla="*/ 2421653 w 6184761"/>
              <a:gd name="connsiteY154" fmla="*/ 3552093 h 3572189"/>
              <a:gd name="connsiteX155" fmla="*/ 2436725 w 6184761"/>
              <a:gd name="connsiteY155" fmla="*/ 3542044 h 3572189"/>
              <a:gd name="connsiteX156" fmla="*/ 2466870 w 6184761"/>
              <a:gd name="connsiteY156" fmla="*/ 3526972 h 3572189"/>
              <a:gd name="connsiteX157" fmla="*/ 2491991 w 6184761"/>
              <a:gd name="connsiteY157" fmla="*/ 3501851 h 3572189"/>
              <a:gd name="connsiteX158" fmla="*/ 2502040 w 6184761"/>
              <a:gd name="connsiteY158" fmla="*/ 3461658 h 3572189"/>
              <a:gd name="connsiteX159" fmla="*/ 2512088 w 6184761"/>
              <a:gd name="connsiteY159" fmla="*/ 3426488 h 3572189"/>
              <a:gd name="connsiteX160" fmla="*/ 2527161 w 6184761"/>
              <a:gd name="connsiteY160" fmla="*/ 3341077 h 3572189"/>
              <a:gd name="connsiteX161" fmla="*/ 2542233 w 6184761"/>
              <a:gd name="connsiteY161" fmla="*/ 3326005 h 3572189"/>
              <a:gd name="connsiteX162" fmla="*/ 2567354 w 6184761"/>
              <a:gd name="connsiteY162" fmla="*/ 3305908 h 3572189"/>
              <a:gd name="connsiteX163" fmla="*/ 2577402 w 6184761"/>
              <a:gd name="connsiteY163" fmla="*/ 3290836 h 3572189"/>
              <a:gd name="connsiteX164" fmla="*/ 2617596 w 6184761"/>
              <a:gd name="connsiteY164" fmla="*/ 3265715 h 3572189"/>
              <a:gd name="connsiteX165" fmla="*/ 2647741 w 6184761"/>
              <a:gd name="connsiteY165" fmla="*/ 3240594 h 3572189"/>
              <a:gd name="connsiteX166" fmla="*/ 2662813 w 6184761"/>
              <a:gd name="connsiteY166" fmla="*/ 3205425 h 3572189"/>
              <a:gd name="connsiteX167" fmla="*/ 2677886 w 6184761"/>
              <a:gd name="connsiteY167" fmla="*/ 3190352 h 3572189"/>
              <a:gd name="connsiteX168" fmla="*/ 2687934 w 6184761"/>
              <a:gd name="connsiteY168" fmla="*/ 3170255 h 3572189"/>
              <a:gd name="connsiteX169" fmla="*/ 2692958 w 6184761"/>
              <a:gd name="connsiteY169" fmla="*/ 3155183 h 3572189"/>
              <a:gd name="connsiteX170" fmla="*/ 2708031 w 6184761"/>
              <a:gd name="connsiteY170" fmla="*/ 3145134 h 3572189"/>
              <a:gd name="connsiteX171" fmla="*/ 2718079 w 6184761"/>
              <a:gd name="connsiteY171" fmla="*/ 3130062 h 3572189"/>
              <a:gd name="connsiteX172" fmla="*/ 2763297 w 6184761"/>
              <a:gd name="connsiteY172" fmla="*/ 3104941 h 3572189"/>
              <a:gd name="connsiteX173" fmla="*/ 2778369 w 6184761"/>
              <a:gd name="connsiteY173" fmla="*/ 3094893 h 3572189"/>
              <a:gd name="connsiteX174" fmla="*/ 2793442 w 6184761"/>
              <a:gd name="connsiteY174" fmla="*/ 3064748 h 3572189"/>
              <a:gd name="connsiteX175" fmla="*/ 2803490 w 6184761"/>
              <a:gd name="connsiteY175" fmla="*/ 3054699 h 3572189"/>
              <a:gd name="connsiteX176" fmla="*/ 2823587 w 6184761"/>
              <a:gd name="connsiteY176" fmla="*/ 3009482 h 3572189"/>
              <a:gd name="connsiteX177" fmla="*/ 2828611 w 6184761"/>
              <a:gd name="connsiteY177" fmla="*/ 2939143 h 3572189"/>
              <a:gd name="connsiteX178" fmla="*/ 2828611 w 6184761"/>
              <a:gd name="connsiteY178" fmla="*/ 2818563 h 3572189"/>
              <a:gd name="connsiteX179" fmla="*/ 2818563 w 6184761"/>
              <a:gd name="connsiteY179" fmla="*/ 2788418 h 3572189"/>
              <a:gd name="connsiteX180" fmla="*/ 2808514 w 6184761"/>
              <a:gd name="connsiteY180" fmla="*/ 2753249 h 3572189"/>
              <a:gd name="connsiteX181" fmla="*/ 2798466 w 6184761"/>
              <a:gd name="connsiteY181" fmla="*/ 2743200 h 3572189"/>
              <a:gd name="connsiteX182" fmla="*/ 2788418 w 6184761"/>
              <a:gd name="connsiteY182" fmla="*/ 2713055 h 3572189"/>
              <a:gd name="connsiteX183" fmla="*/ 2783394 w 6184761"/>
              <a:gd name="connsiteY183" fmla="*/ 2697983 h 3572189"/>
              <a:gd name="connsiteX184" fmla="*/ 2773345 w 6184761"/>
              <a:gd name="connsiteY184" fmla="*/ 2682910 h 3572189"/>
              <a:gd name="connsiteX185" fmla="*/ 2783394 w 6184761"/>
              <a:gd name="connsiteY185" fmla="*/ 2617596 h 3572189"/>
              <a:gd name="connsiteX186" fmla="*/ 2793442 w 6184761"/>
              <a:gd name="connsiteY186" fmla="*/ 2602523 h 3572189"/>
              <a:gd name="connsiteX187" fmla="*/ 2798466 w 6184761"/>
              <a:gd name="connsiteY187" fmla="*/ 2587451 h 3572189"/>
              <a:gd name="connsiteX188" fmla="*/ 2813539 w 6184761"/>
              <a:gd name="connsiteY188" fmla="*/ 2572378 h 3572189"/>
              <a:gd name="connsiteX189" fmla="*/ 2823587 w 6184761"/>
              <a:gd name="connsiteY189" fmla="*/ 2557306 h 3572189"/>
              <a:gd name="connsiteX190" fmla="*/ 2838659 w 6184761"/>
              <a:gd name="connsiteY190" fmla="*/ 2517113 h 3572189"/>
              <a:gd name="connsiteX191" fmla="*/ 2843684 w 6184761"/>
              <a:gd name="connsiteY191" fmla="*/ 2502040 h 3572189"/>
              <a:gd name="connsiteX192" fmla="*/ 2853732 w 6184761"/>
              <a:gd name="connsiteY192" fmla="*/ 2486967 h 3572189"/>
              <a:gd name="connsiteX193" fmla="*/ 2858756 w 6184761"/>
              <a:gd name="connsiteY193" fmla="*/ 2471895 h 3572189"/>
              <a:gd name="connsiteX194" fmla="*/ 2873829 w 6184761"/>
              <a:gd name="connsiteY194" fmla="*/ 2456822 h 3572189"/>
              <a:gd name="connsiteX195" fmla="*/ 2883877 w 6184761"/>
              <a:gd name="connsiteY195" fmla="*/ 2436726 h 3572189"/>
              <a:gd name="connsiteX196" fmla="*/ 2924070 w 6184761"/>
              <a:gd name="connsiteY196" fmla="*/ 2406581 h 3572189"/>
              <a:gd name="connsiteX197" fmla="*/ 2954215 w 6184761"/>
              <a:gd name="connsiteY197" fmla="*/ 2376436 h 3572189"/>
              <a:gd name="connsiteX198" fmla="*/ 2964264 w 6184761"/>
              <a:gd name="connsiteY198" fmla="*/ 2361363 h 3572189"/>
              <a:gd name="connsiteX199" fmla="*/ 2989385 w 6184761"/>
              <a:gd name="connsiteY199" fmla="*/ 2336242 h 3572189"/>
              <a:gd name="connsiteX200" fmla="*/ 2999433 w 6184761"/>
              <a:gd name="connsiteY200" fmla="*/ 2321170 h 3572189"/>
              <a:gd name="connsiteX201" fmla="*/ 3019530 w 6184761"/>
              <a:gd name="connsiteY201" fmla="*/ 2296049 h 3572189"/>
              <a:gd name="connsiteX202" fmla="*/ 3024554 w 6184761"/>
              <a:gd name="connsiteY202" fmla="*/ 2280976 h 3572189"/>
              <a:gd name="connsiteX203" fmla="*/ 3044651 w 6184761"/>
              <a:gd name="connsiteY203" fmla="*/ 2255855 h 3572189"/>
              <a:gd name="connsiteX204" fmla="*/ 3049675 w 6184761"/>
              <a:gd name="connsiteY204" fmla="*/ 2240783 h 3572189"/>
              <a:gd name="connsiteX205" fmla="*/ 3069772 w 6184761"/>
              <a:gd name="connsiteY205" fmla="*/ 2210638 h 3572189"/>
              <a:gd name="connsiteX206" fmla="*/ 3079820 w 6184761"/>
              <a:gd name="connsiteY206" fmla="*/ 2180493 h 3572189"/>
              <a:gd name="connsiteX207" fmla="*/ 3099917 w 6184761"/>
              <a:gd name="connsiteY207" fmla="*/ 2155372 h 3572189"/>
              <a:gd name="connsiteX208" fmla="*/ 3120013 w 6184761"/>
              <a:gd name="connsiteY208" fmla="*/ 2125227 h 3572189"/>
              <a:gd name="connsiteX209" fmla="*/ 3140110 w 6184761"/>
              <a:gd name="connsiteY209" fmla="*/ 2095082 h 3572189"/>
              <a:gd name="connsiteX210" fmla="*/ 3155183 w 6184761"/>
              <a:gd name="connsiteY210" fmla="*/ 2069961 h 3572189"/>
              <a:gd name="connsiteX211" fmla="*/ 3160207 w 6184761"/>
              <a:gd name="connsiteY211" fmla="*/ 2054888 h 3572189"/>
              <a:gd name="connsiteX212" fmla="*/ 3175279 w 6184761"/>
              <a:gd name="connsiteY212" fmla="*/ 2034792 h 3572189"/>
              <a:gd name="connsiteX213" fmla="*/ 3190352 w 6184761"/>
              <a:gd name="connsiteY213" fmla="*/ 2009671 h 3572189"/>
              <a:gd name="connsiteX214" fmla="*/ 3210448 w 6184761"/>
              <a:gd name="connsiteY214" fmla="*/ 1984550 h 3572189"/>
              <a:gd name="connsiteX215" fmla="*/ 3230545 w 6184761"/>
              <a:gd name="connsiteY215" fmla="*/ 1944356 h 3572189"/>
              <a:gd name="connsiteX216" fmla="*/ 3240594 w 6184761"/>
              <a:gd name="connsiteY216" fmla="*/ 1909187 h 3572189"/>
              <a:gd name="connsiteX217" fmla="*/ 3245618 w 6184761"/>
              <a:gd name="connsiteY217" fmla="*/ 1889091 h 3572189"/>
              <a:gd name="connsiteX218" fmla="*/ 3255666 w 6184761"/>
              <a:gd name="connsiteY218" fmla="*/ 1874018 h 3572189"/>
              <a:gd name="connsiteX219" fmla="*/ 3270739 w 6184761"/>
              <a:gd name="connsiteY219" fmla="*/ 1848897 h 3572189"/>
              <a:gd name="connsiteX220" fmla="*/ 3285811 w 6184761"/>
              <a:gd name="connsiteY220" fmla="*/ 1813728 h 3572189"/>
              <a:gd name="connsiteX221" fmla="*/ 3290835 w 6184761"/>
              <a:gd name="connsiteY221" fmla="*/ 1798655 h 3572189"/>
              <a:gd name="connsiteX222" fmla="*/ 3310932 w 6184761"/>
              <a:gd name="connsiteY222" fmla="*/ 1768510 h 3572189"/>
              <a:gd name="connsiteX223" fmla="*/ 3315956 w 6184761"/>
              <a:gd name="connsiteY223" fmla="*/ 1753438 h 3572189"/>
              <a:gd name="connsiteX224" fmla="*/ 3326004 w 6184761"/>
              <a:gd name="connsiteY224" fmla="*/ 1743389 h 3572189"/>
              <a:gd name="connsiteX225" fmla="*/ 3336053 w 6184761"/>
              <a:gd name="connsiteY225" fmla="*/ 1728317 h 3572189"/>
              <a:gd name="connsiteX226" fmla="*/ 3351125 w 6184761"/>
              <a:gd name="connsiteY226" fmla="*/ 1698172 h 3572189"/>
              <a:gd name="connsiteX227" fmla="*/ 3356150 w 6184761"/>
              <a:gd name="connsiteY227" fmla="*/ 1683099 h 3572189"/>
              <a:gd name="connsiteX228" fmla="*/ 3366198 w 6184761"/>
              <a:gd name="connsiteY228" fmla="*/ 1657978 h 3572189"/>
              <a:gd name="connsiteX229" fmla="*/ 3386295 w 6184761"/>
              <a:gd name="connsiteY229" fmla="*/ 1617785 h 3572189"/>
              <a:gd name="connsiteX230" fmla="*/ 3401367 w 6184761"/>
              <a:gd name="connsiteY230" fmla="*/ 1567543 h 3572189"/>
              <a:gd name="connsiteX231" fmla="*/ 3411415 w 6184761"/>
              <a:gd name="connsiteY231" fmla="*/ 1542422 h 3572189"/>
              <a:gd name="connsiteX232" fmla="*/ 3426488 w 6184761"/>
              <a:gd name="connsiteY232" fmla="*/ 1497205 h 3572189"/>
              <a:gd name="connsiteX233" fmla="*/ 3431512 w 6184761"/>
              <a:gd name="connsiteY233" fmla="*/ 1482132 h 3572189"/>
              <a:gd name="connsiteX234" fmla="*/ 3441561 w 6184761"/>
              <a:gd name="connsiteY234" fmla="*/ 1472084 h 3572189"/>
              <a:gd name="connsiteX235" fmla="*/ 3456633 w 6184761"/>
              <a:gd name="connsiteY235" fmla="*/ 1426866 h 3572189"/>
              <a:gd name="connsiteX236" fmla="*/ 3461657 w 6184761"/>
              <a:gd name="connsiteY236" fmla="*/ 1411794 h 3572189"/>
              <a:gd name="connsiteX237" fmla="*/ 3466681 w 6184761"/>
              <a:gd name="connsiteY237" fmla="*/ 1396721 h 3572189"/>
              <a:gd name="connsiteX238" fmla="*/ 3476730 w 6184761"/>
              <a:gd name="connsiteY238" fmla="*/ 1376625 h 3572189"/>
              <a:gd name="connsiteX239" fmla="*/ 3486778 w 6184761"/>
              <a:gd name="connsiteY239" fmla="*/ 1326383 h 3572189"/>
              <a:gd name="connsiteX240" fmla="*/ 3491802 w 6184761"/>
              <a:gd name="connsiteY240" fmla="*/ 1296238 h 3572189"/>
              <a:gd name="connsiteX241" fmla="*/ 3501851 w 6184761"/>
              <a:gd name="connsiteY241" fmla="*/ 1266093 h 3572189"/>
              <a:gd name="connsiteX242" fmla="*/ 3542044 w 6184761"/>
              <a:gd name="connsiteY242" fmla="*/ 1245996 h 3572189"/>
              <a:gd name="connsiteX243" fmla="*/ 3562141 w 6184761"/>
              <a:gd name="connsiteY243" fmla="*/ 1235948 h 3572189"/>
              <a:gd name="connsiteX244" fmla="*/ 3607358 w 6184761"/>
              <a:gd name="connsiteY244" fmla="*/ 1225899 h 3572189"/>
              <a:gd name="connsiteX245" fmla="*/ 3652576 w 6184761"/>
              <a:gd name="connsiteY245" fmla="*/ 1215851 h 3572189"/>
              <a:gd name="connsiteX246" fmla="*/ 3843495 w 6184761"/>
              <a:gd name="connsiteY246" fmla="*/ 1210827 h 3572189"/>
              <a:gd name="connsiteX247" fmla="*/ 3863591 w 6184761"/>
              <a:gd name="connsiteY247" fmla="*/ 1215851 h 3572189"/>
              <a:gd name="connsiteX248" fmla="*/ 3868615 w 6184761"/>
              <a:gd name="connsiteY248" fmla="*/ 1230923 h 3572189"/>
              <a:gd name="connsiteX249" fmla="*/ 3878664 w 6184761"/>
              <a:gd name="connsiteY249" fmla="*/ 1245996 h 3572189"/>
              <a:gd name="connsiteX250" fmla="*/ 3883688 w 6184761"/>
              <a:gd name="connsiteY250" fmla="*/ 1266093 h 3572189"/>
              <a:gd name="connsiteX251" fmla="*/ 3888712 w 6184761"/>
              <a:gd name="connsiteY251" fmla="*/ 1281165 h 3572189"/>
              <a:gd name="connsiteX252" fmla="*/ 3918857 w 6184761"/>
              <a:gd name="connsiteY252" fmla="*/ 1291214 h 3572189"/>
              <a:gd name="connsiteX253" fmla="*/ 3999244 w 6184761"/>
              <a:gd name="connsiteY253" fmla="*/ 1301262 h 3572189"/>
              <a:gd name="connsiteX254" fmla="*/ 4170066 w 6184761"/>
              <a:gd name="connsiteY254" fmla="*/ 1291214 h 3572189"/>
              <a:gd name="connsiteX255" fmla="*/ 4185139 w 6184761"/>
              <a:gd name="connsiteY255" fmla="*/ 1286189 h 3572189"/>
              <a:gd name="connsiteX256" fmla="*/ 4210259 w 6184761"/>
              <a:gd name="connsiteY256" fmla="*/ 1281165 h 3572189"/>
              <a:gd name="connsiteX257" fmla="*/ 4225332 w 6184761"/>
              <a:gd name="connsiteY257" fmla="*/ 1271117 h 3572189"/>
              <a:gd name="connsiteX258" fmla="*/ 4255477 w 6184761"/>
              <a:gd name="connsiteY258" fmla="*/ 1261069 h 3572189"/>
              <a:gd name="connsiteX259" fmla="*/ 4270550 w 6184761"/>
              <a:gd name="connsiteY259" fmla="*/ 1251020 h 3572189"/>
              <a:gd name="connsiteX260" fmla="*/ 4290646 w 6184761"/>
              <a:gd name="connsiteY260" fmla="*/ 1235948 h 3572189"/>
              <a:gd name="connsiteX261" fmla="*/ 4305719 w 6184761"/>
              <a:gd name="connsiteY261" fmla="*/ 1230923 h 3572189"/>
              <a:gd name="connsiteX262" fmla="*/ 4330840 w 6184761"/>
              <a:gd name="connsiteY262" fmla="*/ 1205803 h 3572189"/>
              <a:gd name="connsiteX263" fmla="*/ 4340888 w 6184761"/>
              <a:gd name="connsiteY263" fmla="*/ 1190730 h 3572189"/>
              <a:gd name="connsiteX264" fmla="*/ 4345912 w 6184761"/>
              <a:gd name="connsiteY264" fmla="*/ 1175658 h 3572189"/>
              <a:gd name="connsiteX265" fmla="*/ 4355961 w 6184761"/>
              <a:gd name="connsiteY265" fmla="*/ 1165609 h 3572189"/>
              <a:gd name="connsiteX266" fmla="*/ 4371033 w 6184761"/>
              <a:gd name="connsiteY266" fmla="*/ 1140488 h 3572189"/>
              <a:gd name="connsiteX267" fmla="*/ 4381081 w 6184761"/>
              <a:gd name="connsiteY267" fmla="*/ 1105319 h 3572189"/>
              <a:gd name="connsiteX268" fmla="*/ 4391130 w 6184761"/>
              <a:gd name="connsiteY268" fmla="*/ 1095271 h 3572189"/>
              <a:gd name="connsiteX269" fmla="*/ 4396154 w 6184761"/>
              <a:gd name="connsiteY269" fmla="*/ 1080198 h 3572189"/>
              <a:gd name="connsiteX270" fmla="*/ 4421275 w 6184761"/>
              <a:gd name="connsiteY270" fmla="*/ 1050053 h 3572189"/>
              <a:gd name="connsiteX271" fmla="*/ 4441372 w 6184761"/>
              <a:gd name="connsiteY271" fmla="*/ 1034981 h 3572189"/>
              <a:gd name="connsiteX272" fmla="*/ 4446396 w 6184761"/>
              <a:gd name="connsiteY272" fmla="*/ 1019908 h 3572189"/>
              <a:gd name="connsiteX273" fmla="*/ 4461468 w 6184761"/>
              <a:gd name="connsiteY273" fmla="*/ 1004836 h 3572189"/>
              <a:gd name="connsiteX274" fmla="*/ 4471517 w 6184761"/>
              <a:gd name="connsiteY274" fmla="*/ 989763 h 3572189"/>
              <a:gd name="connsiteX275" fmla="*/ 4476541 w 6184761"/>
              <a:gd name="connsiteY275" fmla="*/ 974691 h 3572189"/>
              <a:gd name="connsiteX276" fmla="*/ 4486589 w 6184761"/>
              <a:gd name="connsiteY276" fmla="*/ 964642 h 3572189"/>
              <a:gd name="connsiteX277" fmla="*/ 4496637 w 6184761"/>
              <a:gd name="connsiteY277" fmla="*/ 949570 h 3572189"/>
              <a:gd name="connsiteX278" fmla="*/ 4506686 w 6184761"/>
              <a:gd name="connsiteY278" fmla="*/ 939521 h 3572189"/>
              <a:gd name="connsiteX279" fmla="*/ 4526783 w 6184761"/>
              <a:gd name="connsiteY279" fmla="*/ 909376 h 3572189"/>
              <a:gd name="connsiteX280" fmla="*/ 4536831 w 6184761"/>
              <a:gd name="connsiteY280" fmla="*/ 894304 h 3572189"/>
              <a:gd name="connsiteX281" fmla="*/ 4551903 w 6184761"/>
              <a:gd name="connsiteY281" fmla="*/ 884255 h 3572189"/>
              <a:gd name="connsiteX282" fmla="*/ 4572000 w 6184761"/>
              <a:gd name="connsiteY282" fmla="*/ 849086 h 3572189"/>
              <a:gd name="connsiteX283" fmla="*/ 4582048 w 6184761"/>
              <a:gd name="connsiteY283" fmla="*/ 828989 h 3572189"/>
              <a:gd name="connsiteX284" fmla="*/ 4607169 w 6184761"/>
              <a:gd name="connsiteY284" fmla="*/ 798844 h 3572189"/>
              <a:gd name="connsiteX285" fmla="*/ 4627266 w 6184761"/>
              <a:gd name="connsiteY285" fmla="*/ 768699 h 3572189"/>
              <a:gd name="connsiteX286" fmla="*/ 4642339 w 6184761"/>
              <a:gd name="connsiteY286" fmla="*/ 748603 h 3572189"/>
              <a:gd name="connsiteX287" fmla="*/ 4652387 w 6184761"/>
              <a:gd name="connsiteY287" fmla="*/ 738554 h 3572189"/>
              <a:gd name="connsiteX288" fmla="*/ 4662435 w 6184761"/>
              <a:gd name="connsiteY288" fmla="*/ 718458 h 3572189"/>
              <a:gd name="connsiteX289" fmla="*/ 4672484 w 6184761"/>
              <a:gd name="connsiteY289" fmla="*/ 708409 h 3572189"/>
              <a:gd name="connsiteX290" fmla="*/ 4702629 w 6184761"/>
              <a:gd name="connsiteY290" fmla="*/ 668216 h 3572189"/>
              <a:gd name="connsiteX291" fmla="*/ 4707653 w 6184761"/>
              <a:gd name="connsiteY291" fmla="*/ 653143 h 3572189"/>
              <a:gd name="connsiteX292" fmla="*/ 4722725 w 6184761"/>
              <a:gd name="connsiteY292" fmla="*/ 643095 h 3572189"/>
              <a:gd name="connsiteX293" fmla="*/ 4732774 w 6184761"/>
              <a:gd name="connsiteY293" fmla="*/ 633047 h 3572189"/>
              <a:gd name="connsiteX294" fmla="*/ 4757895 w 6184761"/>
              <a:gd name="connsiteY294" fmla="*/ 597877 h 3572189"/>
              <a:gd name="connsiteX295" fmla="*/ 4777991 w 6184761"/>
              <a:gd name="connsiteY295" fmla="*/ 582805 h 3572189"/>
              <a:gd name="connsiteX296" fmla="*/ 4803112 w 6184761"/>
              <a:gd name="connsiteY296" fmla="*/ 557684 h 3572189"/>
              <a:gd name="connsiteX297" fmla="*/ 4813161 w 6184761"/>
              <a:gd name="connsiteY297" fmla="*/ 547636 h 3572189"/>
              <a:gd name="connsiteX298" fmla="*/ 4823209 w 6184761"/>
              <a:gd name="connsiteY298" fmla="*/ 537587 h 3572189"/>
              <a:gd name="connsiteX299" fmla="*/ 4833257 w 6184761"/>
              <a:gd name="connsiteY299" fmla="*/ 522515 h 3572189"/>
              <a:gd name="connsiteX300" fmla="*/ 4843306 w 6184761"/>
              <a:gd name="connsiteY300" fmla="*/ 512466 h 3572189"/>
              <a:gd name="connsiteX301" fmla="*/ 4878475 w 6184761"/>
              <a:gd name="connsiteY301" fmla="*/ 472273 h 3572189"/>
              <a:gd name="connsiteX302" fmla="*/ 4898572 w 6184761"/>
              <a:gd name="connsiteY302" fmla="*/ 447152 h 3572189"/>
              <a:gd name="connsiteX303" fmla="*/ 4913644 w 6184761"/>
              <a:gd name="connsiteY303" fmla="*/ 427055 h 3572189"/>
              <a:gd name="connsiteX304" fmla="*/ 4923692 w 6184761"/>
              <a:gd name="connsiteY304" fmla="*/ 411983 h 3572189"/>
              <a:gd name="connsiteX305" fmla="*/ 4948813 w 6184761"/>
              <a:gd name="connsiteY305" fmla="*/ 391886 h 3572189"/>
              <a:gd name="connsiteX306" fmla="*/ 4958862 w 6184761"/>
              <a:gd name="connsiteY306" fmla="*/ 376814 h 3572189"/>
              <a:gd name="connsiteX307" fmla="*/ 5009103 w 6184761"/>
              <a:gd name="connsiteY307" fmla="*/ 346669 h 3572189"/>
              <a:gd name="connsiteX308" fmla="*/ 5039248 w 6184761"/>
              <a:gd name="connsiteY308" fmla="*/ 336620 h 3572189"/>
              <a:gd name="connsiteX309" fmla="*/ 5074418 w 6184761"/>
              <a:gd name="connsiteY309" fmla="*/ 326572 h 3572189"/>
              <a:gd name="connsiteX310" fmla="*/ 5285433 w 6184761"/>
              <a:gd name="connsiteY310" fmla="*/ 321548 h 3572189"/>
              <a:gd name="connsiteX311" fmla="*/ 5310554 w 6184761"/>
              <a:gd name="connsiteY311" fmla="*/ 331596 h 3572189"/>
              <a:gd name="connsiteX312" fmla="*/ 5360796 w 6184761"/>
              <a:gd name="connsiteY312" fmla="*/ 336620 h 3572189"/>
              <a:gd name="connsiteX313" fmla="*/ 5451231 w 6184761"/>
              <a:gd name="connsiteY313" fmla="*/ 341644 h 3572189"/>
              <a:gd name="connsiteX314" fmla="*/ 5501473 w 6184761"/>
              <a:gd name="connsiteY314" fmla="*/ 351693 h 3572189"/>
              <a:gd name="connsiteX315" fmla="*/ 5526594 w 6184761"/>
              <a:gd name="connsiteY315" fmla="*/ 356717 h 3572189"/>
              <a:gd name="connsiteX316" fmla="*/ 5566787 w 6184761"/>
              <a:gd name="connsiteY316" fmla="*/ 361741 h 3572189"/>
              <a:gd name="connsiteX317" fmla="*/ 5601956 w 6184761"/>
              <a:gd name="connsiteY317" fmla="*/ 371789 h 3572189"/>
              <a:gd name="connsiteX318" fmla="*/ 5617029 w 6184761"/>
              <a:gd name="connsiteY318" fmla="*/ 366765 h 3572189"/>
              <a:gd name="connsiteX319" fmla="*/ 5742633 w 6184761"/>
              <a:gd name="connsiteY319" fmla="*/ 361741 h 3572189"/>
              <a:gd name="connsiteX320" fmla="*/ 5757706 w 6184761"/>
              <a:gd name="connsiteY320" fmla="*/ 351693 h 3572189"/>
              <a:gd name="connsiteX321" fmla="*/ 5772778 w 6184761"/>
              <a:gd name="connsiteY321" fmla="*/ 346669 h 3572189"/>
              <a:gd name="connsiteX322" fmla="*/ 5792875 w 6184761"/>
              <a:gd name="connsiteY322" fmla="*/ 326572 h 3572189"/>
              <a:gd name="connsiteX323" fmla="*/ 5812972 w 6184761"/>
              <a:gd name="connsiteY323" fmla="*/ 306475 h 3572189"/>
              <a:gd name="connsiteX324" fmla="*/ 5828044 w 6184761"/>
              <a:gd name="connsiteY324" fmla="*/ 296427 h 3572189"/>
              <a:gd name="connsiteX325" fmla="*/ 5838092 w 6184761"/>
              <a:gd name="connsiteY325" fmla="*/ 286378 h 3572189"/>
              <a:gd name="connsiteX326" fmla="*/ 5868237 w 6184761"/>
              <a:gd name="connsiteY326" fmla="*/ 266282 h 3572189"/>
              <a:gd name="connsiteX327" fmla="*/ 5908431 w 6184761"/>
              <a:gd name="connsiteY327" fmla="*/ 236137 h 3572189"/>
              <a:gd name="connsiteX328" fmla="*/ 5938576 w 6184761"/>
              <a:gd name="connsiteY328" fmla="*/ 200967 h 3572189"/>
              <a:gd name="connsiteX329" fmla="*/ 5953648 w 6184761"/>
              <a:gd name="connsiteY329" fmla="*/ 190919 h 3572189"/>
              <a:gd name="connsiteX330" fmla="*/ 5973745 w 6184761"/>
              <a:gd name="connsiteY330" fmla="*/ 170822 h 3572189"/>
              <a:gd name="connsiteX331" fmla="*/ 5983794 w 6184761"/>
              <a:gd name="connsiteY331" fmla="*/ 160774 h 3572189"/>
              <a:gd name="connsiteX332" fmla="*/ 6008914 w 6184761"/>
              <a:gd name="connsiteY332" fmla="*/ 115556 h 3572189"/>
              <a:gd name="connsiteX333" fmla="*/ 6023987 w 6184761"/>
              <a:gd name="connsiteY333" fmla="*/ 110532 h 3572189"/>
              <a:gd name="connsiteX334" fmla="*/ 6054132 w 6184761"/>
              <a:gd name="connsiteY334" fmla="*/ 90436 h 3572189"/>
              <a:gd name="connsiteX335" fmla="*/ 6064180 w 6184761"/>
              <a:gd name="connsiteY335" fmla="*/ 80387 h 3572189"/>
              <a:gd name="connsiteX336" fmla="*/ 6079253 w 6184761"/>
              <a:gd name="connsiteY336" fmla="*/ 75363 h 3572189"/>
              <a:gd name="connsiteX337" fmla="*/ 6104374 w 6184761"/>
              <a:gd name="connsiteY337" fmla="*/ 55266 h 3572189"/>
              <a:gd name="connsiteX338" fmla="*/ 6119446 w 6184761"/>
              <a:gd name="connsiteY338" fmla="*/ 45218 h 3572189"/>
              <a:gd name="connsiteX339" fmla="*/ 6144567 w 6184761"/>
              <a:gd name="connsiteY339" fmla="*/ 25121 h 3572189"/>
              <a:gd name="connsiteX340" fmla="*/ 6159640 w 6184761"/>
              <a:gd name="connsiteY340" fmla="*/ 20097 h 3572189"/>
              <a:gd name="connsiteX341" fmla="*/ 6169688 w 6184761"/>
              <a:gd name="connsiteY341" fmla="*/ 5025 h 3572189"/>
              <a:gd name="connsiteX342" fmla="*/ 6184761 w 6184761"/>
              <a:gd name="connsiteY342" fmla="*/ 0 h 35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6184761" h="3572189">
                <a:moveTo>
                  <a:pt x="0" y="1522326"/>
                </a:moveTo>
                <a:cubicBezTo>
                  <a:pt x="5024" y="1520651"/>
                  <a:pt x="9807" y="1517866"/>
                  <a:pt x="15073" y="1517302"/>
                </a:cubicBezTo>
                <a:cubicBezTo>
                  <a:pt x="56836" y="1512827"/>
                  <a:pt x="140677" y="1507253"/>
                  <a:pt x="140677" y="1507253"/>
                </a:cubicBezTo>
                <a:cubicBezTo>
                  <a:pt x="156199" y="1502818"/>
                  <a:pt x="188420" y="1492181"/>
                  <a:pt x="205991" y="1492181"/>
                </a:cubicBezTo>
                <a:cubicBezTo>
                  <a:pt x="232839" y="1492181"/>
                  <a:pt x="259582" y="1495530"/>
                  <a:pt x="286378" y="1497205"/>
                </a:cubicBezTo>
                <a:cubicBezTo>
                  <a:pt x="291402" y="1500554"/>
                  <a:pt x="296050" y="1504553"/>
                  <a:pt x="301451" y="1507253"/>
                </a:cubicBezTo>
                <a:cubicBezTo>
                  <a:pt x="306188" y="1509621"/>
                  <a:pt x="311982" y="1509552"/>
                  <a:pt x="316523" y="1512277"/>
                </a:cubicBezTo>
                <a:cubicBezTo>
                  <a:pt x="320585" y="1514714"/>
                  <a:pt x="322630" y="1519698"/>
                  <a:pt x="326572" y="1522326"/>
                </a:cubicBezTo>
                <a:cubicBezTo>
                  <a:pt x="332803" y="1526480"/>
                  <a:pt x="340677" y="1527880"/>
                  <a:pt x="346668" y="1532374"/>
                </a:cubicBezTo>
                <a:cubicBezTo>
                  <a:pt x="354247" y="1538058"/>
                  <a:pt x="358882" y="1547216"/>
                  <a:pt x="366765" y="1552471"/>
                </a:cubicBezTo>
                <a:lnTo>
                  <a:pt x="381837" y="1562519"/>
                </a:lnTo>
                <a:cubicBezTo>
                  <a:pt x="404311" y="1596228"/>
                  <a:pt x="377837" y="1563203"/>
                  <a:pt x="406958" y="1582616"/>
                </a:cubicBezTo>
                <a:cubicBezTo>
                  <a:pt x="412870" y="1586557"/>
                  <a:pt x="416573" y="1593139"/>
                  <a:pt x="422031" y="1597688"/>
                </a:cubicBezTo>
                <a:cubicBezTo>
                  <a:pt x="426670" y="1601554"/>
                  <a:pt x="432559" y="1603761"/>
                  <a:pt x="437103" y="1607737"/>
                </a:cubicBezTo>
                <a:cubicBezTo>
                  <a:pt x="446015" y="1615535"/>
                  <a:pt x="453850" y="1624484"/>
                  <a:pt x="462224" y="1632858"/>
                </a:cubicBezTo>
                <a:cubicBezTo>
                  <a:pt x="465574" y="1636207"/>
                  <a:pt x="469836" y="1638844"/>
                  <a:pt x="472273" y="1642906"/>
                </a:cubicBezTo>
                <a:cubicBezTo>
                  <a:pt x="477297" y="1651280"/>
                  <a:pt x="482169" y="1659746"/>
                  <a:pt x="487345" y="1668027"/>
                </a:cubicBezTo>
                <a:cubicBezTo>
                  <a:pt x="503059" y="1693169"/>
                  <a:pt x="493886" y="1674775"/>
                  <a:pt x="512466" y="1708220"/>
                </a:cubicBezTo>
                <a:cubicBezTo>
                  <a:pt x="533708" y="1746456"/>
                  <a:pt x="511512" y="1711815"/>
                  <a:pt x="532563" y="1743389"/>
                </a:cubicBezTo>
                <a:cubicBezTo>
                  <a:pt x="543018" y="1785210"/>
                  <a:pt x="530288" y="1743866"/>
                  <a:pt x="547635" y="1778559"/>
                </a:cubicBezTo>
                <a:cubicBezTo>
                  <a:pt x="551668" y="1786626"/>
                  <a:pt x="554021" y="1795439"/>
                  <a:pt x="557684" y="1803680"/>
                </a:cubicBezTo>
                <a:cubicBezTo>
                  <a:pt x="560726" y="1810524"/>
                  <a:pt x="564690" y="1816932"/>
                  <a:pt x="567732" y="1823776"/>
                </a:cubicBezTo>
                <a:cubicBezTo>
                  <a:pt x="571395" y="1832017"/>
                  <a:pt x="574928" y="1840341"/>
                  <a:pt x="577780" y="1848897"/>
                </a:cubicBezTo>
                <a:cubicBezTo>
                  <a:pt x="579425" y="1853832"/>
                  <a:pt x="584197" y="1878012"/>
                  <a:pt x="587829" y="1884066"/>
                </a:cubicBezTo>
                <a:cubicBezTo>
                  <a:pt x="590266" y="1888128"/>
                  <a:pt x="594528" y="1890765"/>
                  <a:pt x="597877" y="1894115"/>
                </a:cubicBezTo>
                <a:cubicBezTo>
                  <a:pt x="604990" y="1915455"/>
                  <a:pt x="608021" y="1926916"/>
                  <a:pt x="622998" y="1949381"/>
                </a:cubicBezTo>
                <a:cubicBezTo>
                  <a:pt x="626347" y="1954405"/>
                  <a:pt x="630050" y="1959210"/>
                  <a:pt x="633046" y="1964453"/>
                </a:cubicBezTo>
                <a:cubicBezTo>
                  <a:pt x="640680" y="1977813"/>
                  <a:pt x="643064" y="1988103"/>
                  <a:pt x="653143" y="1999622"/>
                </a:cubicBezTo>
                <a:cubicBezTo>
                  <a:pt x="660941" y="2008534"/>
                  <a:pt x="671695" y="2014890"/>
                  <a:pt x="678264" y="2024743"/>
                </a:cubicBezTo>
                <a:cubicBezTo>
                  <a:pt x="681613" y="2029767"/>
                  <a:pt x="684382" y="2035231"/>
                  <a:pt x="688312" y="2039816"/>
                </a:cubicBezTo>
                <a:cubicBezTo>
                  <a:pt x="707403" y="2062090"/>
                  <a:pt x="712693" y="2062768"/>
                  <a:pt x="738554" y="2080009"/>
                </a:cubicBezTo>
                <a:cubicBezTo>
                  <a:pt x="758036" y="2092997"/>
                  <a:pt x="747895" y="2088148"/>
                  <a:pt x="768699" y="2095082"/>
                </a:cubicBezTo>
                <a:cubicBezTo>
                  <a:pt x="775398" y="2093407"/>
                  <a:pt x="782620" y="2093146"/>
                  <a:pt x="788796" y="2090058"/>
                </a:cubicBezTo>
                <a:cubicBezTo>
                  <a:pt x="793033" y="2087940"/>
                  <a:pt x="794903" y="2082637"/>
                  <a:pt x="798844" y="2080009"/>
                </a:cubicBezTo>
                <a:cubicBezTo>
                  <a:pt x="805076" y="2075854"/>
                  <a:pt x="812242" y="2073310"/>
                  <a:pt x="818941" y="2069961"/>
                </a:cubicBezTo>
                <a:cubicBezTo>
                  <a:pt x="830459" y="2035404"/>
                  <a:pt x="814706" y="2077371"/>
                  <a:pt x="839037" y="2034792"/>
                </a:cubicBezTo>
                <a:cubicBezTo>
                  <a:pt x="841665" y="2030194"/>
                  <a:pt x="841976" y="2024587"/>
                  <a:pt x="844062" y="2019719"/>
                </a:cubicBezTo>
                <a:cubicBezTo>
                  <a:pt x="847012" y="2012835"/>
                  <a:pt x="851329" y="2006576"/>
                  <a:pt x="854110" y="1999622"/>
                </a:cubicBezTo>
                <a:cubicBezTo>
                  <a:pt x="862262" y="1979242"/>
                  <a:pt x="864248" y="1969117"/>
                  <a:pt x="869183" y="1949381"/>
                </a:cubicBezTo>
                <a:cubicBezTo>
                  <a:pt x="875920" y="1895483"/>
                  <a:pt x="870932" y="1922287"/>
                  <a:pt x="884255" y="1868994"/>
                </a:cubicBezTo>
                <a:lnTo>
                  <a:pt x="889279" y="1848897"/>
                </a:lnTo>
                <a:cubicBezTo>
                  <a:pt x="890954" y="1842198"/>
                  <a:pt x="890473" y="1834545"/>
                  <a:pt x="894303" y="1828800"/>
                </a:cubicBezTo>
                <a:cubicBezTo>
                  <a:pt x="901002" y="1818752"/>
                  <a:pt x="908999" y="1809457"/>
                  <a:pt x="914400" y="1798655"/>
                </a:cubicBezTo>
                <a:cubicBezTo>
                  <a:pt x="917749" y="1791956"/>
                  <a:pt x="920294" y="1784790"/>
                  <a:pt x="924448" y="1778559"/>
                </a:cubicBezTo>
                <a:cubicBezTo>
                  <a:pt x="927076" y="1774617"/>
                  <a:pt x="931869" y="1772452"/>
                  <a:pt x="934497" y="1768510"/>
                </a:cubicBezTo>
                <a:cubicBezTo>
                  <a:pt x="938651" y="1762279"/>
                  <a:pt x="940829" y="1754917"/>
                  <a:pt x="944545" y="1748414"/>
                </a:cubicBezTo>
                <a:cubicBezTo>
                  <a:pt x="947541" y="1743171"/>
                  <a:pt x="951598" y="1738584"/>
                  <a:pt x="954594" y="1733341"/>
                </a:cubicBezTo>
                <a:cubicBezTo>
                  <a:pt x="980094" y="1688715"/>
                  <a:pt x="950207" y="1734897"/>
                  <a:pt x="974690" y="1698172"/>
                </a:cubicBezTo>
                <a:cubicBezTo>
                  <a:pt x="993011" y="1643204"/>
                  <a:pt x="963792" y="1726460"/>
                  <a:pt x="989763" y="1668027"/>
                </a:cubicBezTo>
                <a:cubicBezTo>
                  <a:pt x="994065" y="1658348"/>
                  <a:pt x="997242" y="1648158"/>
                  <a:pt x="999811" y="1637882"/>
                </a:cubicBezTo>
                <a:cubicBezTo>
                  <a:pt x="1003160" y="1624484"/>
                  <a:pt x="1005492" y="1610790"/>
                  <a:pt x="1009859" y="1597688"/>
                </a:cubicBezTo>
                <a:cubicBezTo>
                  <a:pt x="1013209" y="1587640"/>
                  <a:pt x="1017339" y="1577819"/>
                  <a:pt x="1019908" y="1567543"/>
                </a:cubicBezTo>
                <a:cubicBezTo>
                  <a:pt x="1023257" y="1554145"/>
                  <a:pt x="1025589" y="1540451"/>
                  <a:pt x="1029956" y="1527350"/>
                </a:cubicBezTo>
                <a:lnTo>
                  <a:pt x="1040004" y="1497205"/>
                </a:lnTo>
                <a:cubicBezTo>
                  <a:pt x="1041679" y="1492181"/>
                  <a:pt x="1041284" y="1485877"/>
                  <a:pt x="1045029" y="1482132"/>
                </a:cubicBezTo>
                <a:cubicBezTo>
                  <a:pt x="1053403" y="1473758"/>
                  <a:pt x="1060297" y="1463580"/>
                  <a:pt x="1070150" y="1457011"/>
                </a:cubicBezTo>
                <a:lnTo>
                  <a:pt x="1100295" y="1436915"/>
                </a:lnTo>
                <a:cubicBezTo>
                  <a:pt x="1105319" y="1433566"/>
                  <a:pt x="1109639" y="1428775"/>
                  <a:pt x="1115367" y="1426866"/>
                </a:cubicBezTo>
                <a:lnTo>
                  <a:pt x="1130440" y="1421842"/>
                </a:lnTo>
                <a:cubicBezTo>
                  <a:pt x="1138062" y="1416761"/>
                  <a:pt x="1150184" y="1406770"/>
                  <a:pt x="1160585" y="1406770"/>
                </a:cubicBezTo>
                <a:cubicBezTo>
                  <a:pt x="1169870" y="1406770"/>
                  <a:pt x="1184380" y="1416762"/>
                  <a:pt x="1190730" y="1421842"/>
                </a:cubicBezTo>
                <a:cubicBezTo>
                  <a:pt x="1194429" y="1424801"/>
                  <a:pt x="1197936" y="1428101"/>
                  <a:pt x="1200778" y="1431891"/>
                </a:cubicBezTo>
                <a:cubicBezTo>
                  <a:pt x="1208024" y="1441552"/>
                  <a:pt x="1220875" y="1462036"/>
                  <a:pt x="1220875" y="1462036"/>
                </a:cubicBezTo>
                <a:cubicBezTo>
                  <a:pt x="1222550" y="1468735"/>
                  <a:pt x="1223915" y="1475518"/>
                  <a:pt x="1225899" y="1482132"/>
                </a:cubicBezTo>
                <a:cubicBezTo>
                  <a:pt x="1228942" y="1492277"/>
                  <a:pt x="1233869" y="1501891"/>
                  <a:pt x="1235947" y="1512277"/>
                </a:cubicBezTo>
                <a:cubicBezTo>
                  <a:pt x="1237622" y="1520651"/>
                  <a:pt x="1237906" y="1529428"/>
                  <a:pt x="1240972" y="1537398"/>
                </a:cubicBezTo>
                <a:cubicBezTo>
                  <a:pt x="1261506" y="1590788"/>
                  <a:pt x="1259370" y="1560750"/>
                  <a:pt x="1271117" y="1607737"/>
                </a:cubicBezTo>
                <a:cubicBezTo>
                  <a:pt x="1272792" y="1614436"/>
                  <a:pt x="1274244" y="1621194"/>
                  <a:pt x="1276141" y="1627833"/>
                </a:cubicBezTo>
                <a:cubicBezTo>
                  <a:pt x="1277596" y="1632925"/>
                  <a:pt x="1279881" y="1637768"/>
                  <a:pt x="1281165" y="1642906"/>
                </a:cubicBezTo>
                <a:cubicBezTo>
                  <a:pt x="1295363" y="1699699"/>
                  <a:pt x="1274687" y="1633524"/>
                  <a:pt x="1296237" y="1698172"/>
                </a:cubicBezTo>
                <a:cubicBezTo>
                  <a:pt x="1297912" y="1703196"/>
                  <a:pt x="1298325" y="1708837"/>
                  <a:pt x="1301262" y="1713244"/>
                </a:cubicBezTo>
                <a:cubicBezTo>
                  <a:pt x="1304611" y="1718268"/>
                  <a:pt x="1308610" y="1722916"/>
                  <a:pt x="1311310" y="1728317"/>
                </a:cubicBezTo>
                <a:cubicBezTo>
                  <a:pt x="1332107" y="1769911"/>
                  <a:pt x="1297589" y="1715272"/>
                  <a:pt x="1326383" y="1758462"/>
                </a:cubicBezTo>
                <a:cubicBezTo>
                  <a:pt x="1335107" y="1784635"/>
                  <a:pt x="1325692" y="1763879"/>
                  <a:pt x="1341455" y="1783583"/>
                </a:cubicBezTo>
                <a:cubicBezTo>
                  <a:pt x="1345227" y="1788298"/>
                  <a:pt x="1347731" y="1793940"/>
                  <a:pt x="1351503" y="1798655"/>
                </a:cubicBezTo>
                <a:cubicBezTo>
                  <a:pt x="1359685" y="1808883"/>
                  <a:pt x="1365432" y="1811291"/>
                  <a:pt x="1376624" y="1818752"/>
                </a:cubicBezTo>
                <a:cubicBezTo>
                  <a:pt x="1390022" y="1817077"/>
                  <a:pt x="1403534" y="1816143"/>
                  <a:pt x="1416818" y="1813728"/>
                </a:cubicBezTo>
                <a:cubicBezTo>
                  <a:pt x="1422028" y="1812781"/>
                  <a:pt x="1426594" y="1808704"/>
                  <a:pt x="1431890" y="1808704"/>
                </a:cubicBezTo>
                <a:cubicBezTo>
                  <a:pt x="1440429" y="1808704"/>
                  <a:pt x="1448637" y="1812053"/>
                  <a:pt x="1457011" y="1813728"/>
                </a:cubicBezTo>
                <a:cubicBezTo>
                  <a:pt x="1495850" y="1839619"/>
                  <a:pt x="1440333" y="1805588"/>
                  <a:pt x="1502229" y="1828800"/>
                </a:cubicBezTo>
                <a:cubicBezTo>
                  <a:pt x="1506664" y="1830463"/>
                  <a:pt x="1508040" y="1836731"/>
                  <a:pt x="1512277" y="1838849"/>
                </a:cubicBezTo>
                <a:cubicBezTo>
                  <a:pt x="1521751" y="1843586"/>
                  <a:pt x="1542422" y="1848897"/>
                  <a:pt x="1542422" y="1848897"/>
                </a:cubicBezTo>
                <a:cubicBezTo>
                  <a:pt x="1547446" y="1853921"/>
                  <a:pt x="1551886" y="1859608"/>
                  <a:pt x="1557495" y="1863970"/>
                </a:cubicBezTo>
                <a:cubicBezTo>
                  <a:pt x="1567028" y="1871384"/>
                  <a:pt x="1587640" y="1884066"/>
                  <a:pt x="1587640" y="1884066"/>
                </a:cubicBezTo>
                <a:cubicBezTo>
                  <a:pt x="1599186" y="1918705"/>
                  <a:pt x="1590199" y="1906721"/>
                  <a:pt x="1607736" y="1924260"/>
                </a:cubicBezTo>
                <a:cubicBezTo>
                  <a:pt x="1614496" y="1951293"/>
                  <a:pt x="1614983" y="1941892"/>
                  <a:pt x="1607736" y="1974502"/>
                </a:cubicBezTo>
                <a:cubicBezTo>
                  <a:pt x="1606587" y="1979672"/>
                  <a:pt x="1605649" y="1985168"/>
                  <a:pt x="1602712" y="1989574"/>
                </a:cubicBezTo>
                <a:cubicBezTo>
                  <a:pt x="1598771" y="1995486"/>
                  <a:pt x="1592139" y="1999148"/>
                  <a:pt x="1587640" y="2004647"/>
                </a:cubicBezTo>
                <a:cubicBezTo>
                  <a:pt x="1550153" y="2050465"/>
                  <a:pt x="1574700" y="2039105"/>
                  <a:pt x="1542422" y="2049864"/>
                </a:cubicBezTo>
                <a:lnTo>
                  <a:pt x="1517301" y="2074985"/>
                </a:lnTo>
                <a:lnTo>
                  <a:pt x="1502229" y="2090058"/>
                </a:lnTo>
                <a:lnTo>
                  <a:pt x="1487156" y="2135275"/>
                </a:lnTo>
                <a:cubicBezTo>
                  <a:pt x="1485481" y="2140299"/>
                  <a:pt x="1483171" y="2145155"/>
                  <a:pt x="1482132" y="2150348"/>
                </a:cubicBezTo>
                <a:cubicBezTo>
                  <a:pt x="1475110" y="2185458"/>
                  <a:pt x="1478512" y="2167046"/>
                  <a:pt x="1472084" y="2205614"/>
                </a:cubicBezTo>
                <a:cubicBezTo>
                  <a:pt x="1470409" y="2234084"/>
                  <a:pt x="1470457" y="2262709"/>
                  <a:pt x="1467059" y="2291025"/>
                </a:cubicBezTo>
                <a:cubicBezTo>
                  <a:pt x="1465414" y="2304737"/>
                  <a:pt x="1458724" y="2317515"/>
                  <a:pt x="1457011" y="2331218"/>
                </a:cubicBezTo>
                <a:cubicBezTo>
                  <a:pt x="1451131" y="2378263"/>
                  <a:pt x="1455262" y="2358312"/>
                  <a:pt x="1446963" y="2391508"/>
                </a:cubicBezTo>
                <a:cubicBezTo>
                  <a:pt x="1453301" y="2442212"/>
                  <a:pt x="1447717" y="2418893"/>
                  <a:pt x="1462035" y="2461847"/>
                </a:cubicBezTo>
                <a:lnTo>
                  <a:pt x="1462035" y="2461847"/>
                </a:lnTo>
                <a:cubicBezTo>
                  <a:pt x="1462761" y="2465476"/>
                  <a:pt x="1467668" y="2495417"/>
                  <a:pt x="1472084" y="2502040"/>
                </a:cubicBezTo>
                <a:cubicBezTo>
                  <a:pt x="1476025" y="2507952"/>
                  <a:pt x="1482132" y="2512089"/>
                  <a:pt x="1487156" y="2517113"/>
                </a:cubicBezTo>
                <a:cubicBezTo>
                  <a:pt x="1495176" y="2541172"/>
                  <a:pt x="1488436" y="2528441"/>
                  <a:pt x="1512277" y="2552282"/>
                </a:cubicBezTo>
                <a:cubicBezTo>
                  <a:pt x="1531094" y="2571098"/>
                  <a:pt x="1520610" y="2565107"/>
                  <a:pt x="1542422" y="2572378"/>
                </a:cubicBezTo>
                <a:cubicBezTo>
                  <a:pt x="1545771" y="2575728"/>
                  <a:pt x="1548408" y="2579990"/>
                  <a:pt x="1552470" y="2582427"/>
                </a:cubicBezTo>
                <a:cubicBezTo>
                  <a:pt x="1569333" y="2592545"/>
                  <a:pt x="1583419" y="2585183"/>
                  <a:pt x="1602712" y="2582427"/>
                </a:cubicBezTo>
                <a:cubicBezTo>
                  <a:pt x="1630150" y="2554989"/>
                  <a:pt x="1610232" y="2569865"/>
                  <a:pt x="1688123" y="2577403"/>
                </a:cubicBezTo>
                <a:cubicBezTo>
                  <a:pt x="1715002" y="2580004"/>
                  <a:pt x="1768510" y="2587451"/>
                  <a:pt x="1768510" y="2587451"/>
                </a:cubicBezTo>
                <a:cubicBezTo>
                  <a:pt x="1777978" y="2596918"/>
                  <a:pt x="1788034" y="2605003"/>
                  <a:pt x="1793631" y="2617596"/>
                </a:cubicBezTo>
                <a:cubicBezTo>
                  <a:pt x="1797933" y="2627275"/>
                  <a:pt x="1800330" y="2637693"/>
                  <a:pt x="1803679" y="2647741"/>
                </a:cubicBezTo>
                <a:cubicBezTo>
                  <a:pt x="1805354" y="2652765"/>
                  <a:pt x="1805765" y="2658408"/>
                  <a:pt x="1808703" y="2662814"/>
                </a:cubicBezTo>
                <a:lnTo>
                  <a:pt x="1818752" y="2677886"/>
                </a:lnTo>
                <a:cubicBezTo>
                  <a:pt x="1822101" y="2687934"/>
                  <a:pt x="1824063" y="2698557"/>
                  <a:pt x="1828800" y="2708031"/>
                </a:cubicBezTo>
                <a:cubicBezTo>
                  <a:pt x="1835680" y="2721791"/>
                  <a:pt x="1839425" y="2731360"/>
                  <a:pt x="1848897" y="2743200"/>
                </a:cubicBezTo>
                <a:cubicBezTo>
                  <a:pt x="1851856" y="2746899"/>
                  <a:pt x="1855596" y="2749899"/>
                  <a:pt x="1858945" y="2753249"/>
                </a:cubicBezTo>
                <a:cubicBezTo>
                  <a:pt x="1860620" y="2759948"/>
                  <a:pt x="1861249" y="2766998"/>
                  <a:pt x="1863969" y="2773345"/>
                </a:cubicBezTo>
                <a:cubicBezTo>
                  <a:pt x="1871833" y="2791695"/>
                  <a:pt x="1874527" y="2786816"/>
                  <a:pt x="1889090" y="2798466"/>
                </a:cubicBezTo>
                <a:cubicBezTo>
                  <a:pt x="1892789" y="2801425"/>
                  <a:pt x="1895349" y="2805673"/>
                  <a:pt x="1899139" y="2808515"/>
                </a:cubicBezTo>
                <a:cubicBezTo>
                  <a:pt x="1908800" y="2815761"/>
                  <a:pt x="1920745" y="2820071"/>
                  <a:pt x="1929284" y="2828611"/>
                </a:cubicBezTo>
                <a:cubicBezTo>
                  <a:pt x="1932633" y="2831961"/>
                  <a:pt x="1935270" y="2836223"/>
                  <a:pt x="1939332" y="2838660"/>
                </a:cubicBezTo>
                <a:cubicBezTo>
                  <a:pt x="1943873" y="2841385"/>
                  <a:pt x="1949775" y="2841112"/>
                  <a:pt x="1954404" y="2843684"/>
                </a:cubicBezTo>
                <a:cubicBezTo>
                  <a:pt x="2006231" y="2872477"/>
                  <a:pt x="1965518" y="2857437"/>
                  <a:pt x="1999622" y="2868805"/>
                </a:cubicBezTo>
                <a:cubicBezTo>
                  <a:pt x="2002971" y="2873829"/>
                  <a:pt x="2004955" y="2880105"/>
                  <a:pt x="2009670" y="2883877"/>
                </a:cubicBezTo>
                <a:cubicBezTo>
                  <a:pt x="2013806" y="2887186"/>
                  <a:pt x="2020336" y="2885964"/>
                  <a:pt x="2024743" y="2888902"/>
                </a:cubicBezTo>
                <a:cubicBezTo>
                  <a:pt x="2030655" y="2892843"/>
                  <a:pt x="2034791" y="2898950"/>
                  <a:pt x="2039815" y="2903974"/>
                </a:cubicBezTo>
                <a:cubicBezTo>
                  <a:pt x="2043914" y="2920366"/>
                  <a:pt x="2048720" y="2924302"/>
                  <a:pt x="2039815" y="2939143"/>
                </a:cubicBezTo>
                <a:cubicBezTo>
                  <a:pt x="2037378" y="2943205"/>
                  <a:pt x="2033116" y="2945842"/>
                  <a:pt x="2029767" y="2949192"/>
                </a:cubicBezTo>
                <a:cubicBezTo>
                  <a:pt x="2028092" y="2954216"/>
                  <a:pt x="2027468" y="2959723"/>
                  <a:pt x="2024743" y="2964264"/>
                </a:cubicBezTo>
                <a:cubicBezTo>
                  <a:pt x="2022306" y="2968326"/>
                  <a:pt x="2015624" y="2969668"/>
                  <a:pt x="2014695" y="2974313"/>
                </a:cubicBezTo>
                <a:cubicBezTo>
                  <a:pt x="2013656" y="2979506"/>
                  <a:pt x="2017147" y="2984756"/>
                  <a:pt x="2019719" y="2989385"/>
                </a:cubicBezTo>
                <a:cubicBezTo>
                  <a:pt x="2025584" y="2999942"/>
                  <a:pt x="2032712" y="3009763"/>
                  <a:pt x="2039815" y="3019530"/>
                </a:cubicBezTo>
                <a:cubicBezTo>
                  <a:pt x="2046122" y="3028203"/>
                  <a:pt x="2054475" y="3035408"/>
                  <a:pt x="2059912" y="3044651"/>
                </a:cubicBezTo>
                <a:cubicBezTo>
                  <a:pt x="2071304" y="3064018"/>
                  <a:pt x="2080009" y="3084844"/>
                  <a:pt x="2090057" y="3104941"/>
                </a:cubicBezTo>
                <a:cubicBezTo>
                  <a:pt x="2093407" y="3111640"/>
                  <a:pt x="2095951" y="3118806"/>
                  <a:pt x="2100106" y="3125038"/>
                </a:cubicBezTo>
                <a:lnTo>
                  <a:pt x="2110154" y="3140110"/>
                </a:lnTo>
                <a:cubicBezTo>
                  <a:pt x="2113503" y="3150158"/>
                  <a:pt x="2117633" y="3159979"/>
                  <a:pt x="2120202" y="3170255"/>
                </a:cubicBezTo>
                <a:cubicBezTo>
                  <a:pt x="2121877" y="3176954"/>
                  <a:pt x="2122138" y="3184176"/>
                  <a:pt x="2125226" y="3190352"/>
                </a:cubicBezTo>
                <a:cubicBezTo>
                  <a:pt x="2128971" y="3197842"/>
                  <a:pt x="2135497" y="3203589"/>
                  <a:pt x="2140299" y="3210449"/>
                </a:cubicBezTo>
                <a:cubicBezTo>
                  <a:pt x="2178537" y="3265073"/>
                  <a:pt x="2146322" y="3218476"/>
                  <a:pt x="2170444" y="3260691"/>
                </a:cubicBezTo>
                <a:cubicBezTo>
                  <a:pt x="2173440" y="3265934"/>
                  <a:pt x="2178040" y="3270245"/>
                  <a:pt x="2180492" y="3275763"/>
                </a:cubicBezTo>
                <a:cubicBezTo>
                  <a:pt x="2184794" y="3285442"/>
                  <a:pt x="2187191" y="3295860"/>
                  <a:pt x="2190541" y="3305908"/>
                </a:cubicBezTo>
                <a:lnTo>
                  <a:pt x="2200589" y="3336053"/>
                </a:lnTo>
                <a:cubicBezTo>
                  <a:pt x="2202264" y="3341077"/>
                  <a:pt x="2202675" y="3346720"/>
                  <a:pt x="2205613" y="3351126"/>
                </a:cubicBezTo>
                <a:lnTo>
                  <a:pt x="2215662" y="3366198"/>
                </a:lnTo>
                <a:cubicBezTo>
                  <a:pt x="2219011" y="3377921"/>
                  <a:pt x="2222969" y="3389487"/>
                  <a:pt x="2225710" y="3401367"/>
                </a:cubicBezTo>
                <a:cubicBezTo>
                  <a:pt x="2228001" y="3411293"/>
                  <a:pt x="2228263" y="3421630"/>
                  <a:pt x="2230734" y="3431513"/>
                </a:cubicBezTo>
                <a:cubicBezTo>
                  <a:pt x="2233303" y="3441789"/>
                  <a:pt x="2237433" y="3451610"/>
                  <a:pt x="2240783" y="3461658"/>
                </a:cubicBezTo>
                <a:lnTo>
                  <a:pt x="2245807" y="3476730"/>
                </a:lnTo>
                <a:cubicBezTo>
                  <a:pt x="2245807" y="3476731"/>
                  <a:pt x="2255854" y="3506874"/>
                  <a:pt x="2255855" y="3506875"/>
                </a:cubicBezTo>
                <a:cubicBezTo>
                  <a:pt x="2286782" y="3553268"/>
                  <a:pt x="2247315" y="3496201"/>
                  <a:pt x="2275952" y="3531996"/>
                </a:cubicBezTo>
                <a:cubicBezTo>
                  <a:pt x="2279724" y="3536711"/>
                  <a:pt x="2281730" y="3542799"/>
                  <a:pt x="2286000" y="3547069"/>
                </a:cubicBezTo>
                <a:cubicBezTo>
                  <a:pt x="2290270" y="3551339"/>
                  <a:pt x="2295830" y="3554121"/>
                  <a:pt x="2301073" y="3557117"/>
                </a:cubicBezTo>
                <a:cubicBezTo>
                  <a:pt x="2318458" y="3567051"/>
                  <a:pt x="2319331" y="3566552"/>
                  <a:pt x="2336242" y="3572189"/>
                </a:cubicBezTo>
                <a:cubicBezTo>
                  <a:pt x="2354664" y="3570514"/>
                  <a:pt x="2373421" y="3571041"/>
                  <a:pt x="2391508" y="3567165"/>
                </a:cubicBezTo>
                <a:cubicBezTo>
                  <a:pt x="2397412" y="3565900"/>
                  <a:pt x="2401179" y="3559817"/>
                  <a:pt x="2406580" y="3557117"/>
                </a:cubicBezTo>
                <a:cubicBezTo>
                  <a:pt x="2411317" y="3554749"/>
                  <a:pt x="2416629" y="3553768"/>
                  <a:pt x="2421653" y="3552093"/>
                </a:cubicBezTo>
                <a:cubicBezTo>
                  <a:pt x="2426677" y="3548743"/>
                  <a:pt x="2431324" y="3544744"/>
                  <a:pt x="2436725" y="3542044"/>
                </a:cubicBezTo>
                <a:cubicBezTo>
                  <a:pt x="2457282" y="3531765"/>
                  <a:pt x="2447670" y="3543772"/>
                  <a:pt x="2466870" y="3526972"/>
                </a:cubicBezTo>
                <a:cubicBezTo>
                  <a:pt x="2475782" y="3519174"/>
                  <a:pt x="2491991" y="3501851"/>
                  <a:pt x="2491991" y="3501851"/>
                </a:cubicBezTo>
                <a:cubicBezTo>
                  <a:pt x="2495341" y="3488453"/>
                  <a:pt x="2497673" y="3474759"/>
                  <a:pt x="2502040" y="3461658"/>
                </a:cubicBezTo>
                <a:cubicBezTo>
                  <a:pt x="2509247" y="3440034"/>
                  <a:pt x="2505780" y="3451723"/>
                  <a:pt x="2512088" y="3426488"/>
                </a:cubicBezTo>
                <a:cubicBezTo>
                  <a:pt x="2514699" y="3392544"/>
                  <a:pt x="2508371" y="3367383"/>
                  <a:pt x="2527161" y="3341077"/>
                </a:cubicBezTo>
                <a:cubicBezTo>
                  <a:pt x="2531291" y="3335295"/>
                  <a:pt x="2537685" y="3331463"/>
                  <a:pt x="2542233" y="3326005"/>
                </a:cubicBezTo>
                <a:cubicBezTo>
                  <a:pt x="2559714" y="3305027"/>
                  <a:pt x="2542610" y="3314156"/>
                  <a:pt x="2567354" y="3305908"/>
                </a:cubicBezTo>
                <a:cubicBezTo>
                  <a:pt x="2570703" y="3300884"/>
                  <a:pt x="2573132" y="3295106"/>
                  <a:pt x="2577402" y="3290836"/>
                </a:cubicBezTo>
                <a:cubicBezTo>
                  <a:pt x="2596383" y="3271855"/>
                  <a:pt x="2596366" y="3278984"/>
                  <a:pt x="2617596" y="3265715"/>
                </a:cubicBezTo>
                <a:cubicBezTo>
                  <a:pt x="2633515" y="3255766"/>
                  <a:pt x="2636277" y="3252056"/>
                  <a:pt x="2647741" y="3240594"/>
                </a:cubicBezTo>
                <a:cubicBezTo>
                  <a:pt x="2651841" y="3228293"/>
                  <a:pt x="2655052" y="3216290"/>
                  <a:pt x="2662813" y="3205425"/>
                </a:cubicBezTo>
                <a:cubicBezTo>
                  <a:pt x="2666943" y="3199643"/>
                  <a:pt x="2672862" y="3195376"/>
                  <a:pt x="2677886" y="3190352"/>
                </a:cubicBezTo>
                <a:cubicBezTo>
                  <a:pt x="2681235" y="3183653"/>
                  <a:pt x="2684984" y="3177139"/>
                  <a:pt x="2687934" y="3170255"/>
                </a:cubicBezTo>
                <a:cubicBezTo>
                  <a:pt x="2690020" y="3165387"/>
                  <a:pt x="2689650" y="3159318"/>
                  <a:pt x="2692958" y="3155183"/>
                </a:cubicBezTo>
                <a:cubicBezTo>
                  <a:pt x="2696730" y="3150468"/>
                  <a:pt x="2703007" y="3148484"/>
                  <a:pt x="2708031" y="3145134"/>
                </a:cubicBezTo>
                <a:cubicBezTo>
                  <a:pt x="2711380" y="3140110"/>
                  <a:pt x="2713535" y="3134038"/>
                  <a:pt x="2718079" y="3130062"/>
                </a:cubicBezTo>
                <a:cubicBezTo>
                  <a:pt x="2739343" y="3111456"/>
                  <a:pt x="2742594" y="3111841"/>
                  <a:pt x="2763297" y="3104941"/>
                </a:cubicBezTo>
                <a:cubicBezTo>
                  <a:pt x="2768321" y="3101592"/>
                  <a:pt x="2774099" y="3099163"/>
                  <a:pt x="2778369" y="3094893"/>
                </a:cubicBezTo>
                <a:cubicBezTo>
                  <a:pt x="2797427" y="3075835"/>
                  <a:pt x="2781184" y="3085180"/>
                  <a:pt x="2793442" y="3064748"/>
                </a:cubicBezTo>
                <a:cubicBezTo>
                  <a:pt x="2795879" y="3060686"/>
                  <a:pt x="2800141" y="3058049"/>
                  <a:pt x="2803490" y="3054699"/>
                </a:cubicBezTo>
                <a:cubicBezTo>
                  <a:pt x="2815449" y="3018826"/>
                  <a:pt x="2807664" y="3033367"/>
                  <a:pt x="2823587" y="3009482"/>
                </a:cubicBezTo>
                <a:cubicBezTo>
                  <a:pt x="2825262" y="2986036"/>
                  <a:pt x="2826737" y="2962574"/>
                  <a:pt x="2828611" y="2939143"/>
                </a:cubicBezTo>
                <a:cubicBezTo>
                  <a:pt x="2833122" y="2882750"/>
                  <a:pt x="2837992" y="2877981"/>
                  <a:pt x="2828611" y="2818563"/>
                </a:cubicBezTo>
                <a:cubicBezTo>
                  <a:pt x="2826959" y="2808101"/>
                  <a:pt x="2821132" y="2798694"/>
                  <a:pt x="2818563" y="2788418"/>
                </a:cubicBezTo>
                <a:cubicBezTo>
                  <a:pt x="2817623" y="2784658"/>
                  <a:pt x="2811606" y="2758402"/>
                  <a:pt x="2808514" y="2753249"/>
                </a:cubicBezTo>
                <a:cubicBezTo>
                  <a:pt x="2806077" y="2749187"/>
                  <a:pt x="2801815" y="2746550"/>
                  <a:pt x="2798466" y="2743200"/>
                </a:cubicBezTo>
                <a:lnTo>
                  <a:pt x="2788418" y="2713055"/>
                </a:lnTo>
                <a:cubicBezTo>
                  <a:pt x="2786743" y="2708031"/>
                  <a:pt x="2786332" y="2702389"/>
                  <a:pt x="2783394" y="2697983"/>
                </a:cubicBezTo>
                <a:lnTo>
                  <a:pt x="2773345" y="2682910"/>
                </a:lnTo>
                <a:cubicBezTo>
                  <a:pt x="2774787" y="2668488"/>
                  <a:pt x="2774339" y="2635706"/>
                  <a:pt x="2783394" y="2617596"/>
                </a:cubicBezTo>
                <a:cubicBezTo>
                  <a:pt x="2786094" y="2612195"/>
                  <a:pt x="2790742" y="2607924"/>
                  <a:pt x="2793442" y="2602523"/>
                </a:cubicBezTo>
                <a:cubicBezTo>
                  <a:pt x="2795810" y="2597786"/>
                  <a:pt x="2795528" y="2591857"/>
                  <a:pt x="2798466" y="2587451"/>
                </a:cubicBezTo>
                <a:cubicBezTo>
                  <a:pt x="2802407" y="2581539"/>
                  <a:pt x="2808990" y="2577837"/>
                  <a:pt x="2813539" y="2572378"/>
                </a:cubicBezTo>
                <a:cubicBezTo>
                  <a:pt x="2817405" y="2567739"/>
                  <a:pt x="2820238" y="2562330"/>
                  <a:pt x="2823587" y="2557306"/>
                </a:cubicBezTo>
                <a:cubicBezTo>
                  <a:pt x="2832849" y="2520258"/>
                  <a:pt x="2822897" y="2553890"/>
                  <a:pt x="2838659" y="2517113"/>
                </a:cubicBezTo>
                <a:cubicBezTo>
                  <a:pt x="2840745" y="2512245"/>
                  <a:pt x="2841315" y="2506777"/>
                  <a:pt x="2843684" y="2502040"/>
                </a:cubicBezTo>
                <a:cubicBezTo>
                  <a:pt x="2846384" y="2496639"/>
                  <a:pt x="2851032" y="2492368"/>
                  <a:pt x="2853732" y="2486967"/>
                </a:cubicBezTo>
                <a:cubicBezTo>
                  <a:pt x="2856100" y="2482230"/>
                  <a:pt x="2855818" y="2476301"/>
                  <a:pt x="2858756" y="2471895"/>
                </a:cubicBezTo>
                <a:cubicBezTo>
                  <a:pt x="2862697" y="2465983"/>
                  <a:pt x="2869699" y="2462604"/>
                  <a:pt x="2873829" y="2456822"/>
                </a:cubicBezTo>
                <a:cubicBezTo>
                  <a:pt x="2878182" y="2450728"/>
                  <a:pt x="2879723" y="2442958"/>
                  <a:pt x="2883877" y="2436726"/>
                </a:cubicBezTo>
                <a:cubicBezTo>
                  <a:pt x="2892794" y="2423350"/>
                  <a:pt x="2914637" y="2416014"/>
                  <a:pt x="2924070" y="2406581"/>
                </a:cubicBezTo>
                <a:cubicBezTo>
                  <a:pt x="2934118" y="2396533"/>
                  <a:pt x="2946332" y="2388260"/>
                  <a:pt x="2954215" y="2376436"/>
                </a:cubicBezTo>
                <a:cubicBezTo>
                  <a:pt x="2957565" y="2371412"/>
                  <a:pt x="2960288" y="2365907"/>
                  <a:pt x="2964264" y="2361363"/>
                </a:cubicBezTo>
                <a:cubicBezTo>
                  <a:pt x="2972062" y="2352451"/>
                  <a:pt x="2982816" y="2346095"/>
                  <a:pt x="2989385" y="2336242"/>
                </a:cubicBezTo>
                <a:cubicBezTo>
                  <a:pt x="2992734" y="2331218"/>
                  <a:pt x="2995661" y="2325885"/>
                  <a:pt x="2999433" y="2321170"/>
                </a:cubicBezTo>
                <a:cubicBezTo>
                  <a:pt x="3028077" y="2285364"/>
                  <a:pt x="2988591" y="2342452"/>
                  <a:pt x="3019530" y="2296049"/>
                </a:cubicBezTo>
                <a:cubicBezTo>
                  <a:pt x="3021205" y="2291025"/>
                  <a:pt x="3022186" y="2285713"/>
                  <a:pt x="3024554" y="2280976"/>
                </a:cubicBezTo>
                <a:cubicBezTo>
                  <a:pt x="3030891" y="2268301"/>
                  <a:pt x="3035305" y="2265201"/>
                  <a:pt x="3044651" y="2255855"/>
                </a:cubicBezTo>
                <a:cubicBezTo>
                  <a:pt x="3046326" y="2250831"/>
                  <a:pt x="3047103" y="2245412"/>
                  <a:pt x="3049675" y="2240783"/>
                </a:cubicBezTo>
                <a:cubicBezTo>
                  <a:pt x="3055540" y="2230226"/>
                  <a:pt x="3069772" y="2210638"/>
                  <a:pt x="3069772" y="2210638"/>
                </a:cubicBezTo>
                <a:cubicBezTo>
                  <a:pt x="3073121" y="2200590"/>
                  <a:pt x="3072331" y="2187983"/>
                  <a:pt x="3079820" y="2180493"/>
                </a:cubicBezTo>
                <a:cubicBezTo>
                  <a:pt x="3094137" y="2166174"/>
                  <a:pt x="3087240" y="2174385"/>
                  <a:pt x="3099917" y="2155372"/>
                </a:cubicBezTo>
                <a:cubicBezTo>
                  <a:pt x="3109525" y="2126546"/>
                  <a:pt x="3098060" y="2153452"/>
                  <a:pt x="3120013" y="2125227"/>
                </a:cubicBezTo>
                <a:cubicBezTo>
                  <a:pt x="3127427" y="2115694"/>
                  <a:pt x="3140110" y="2095082"/>
                  <a:pt x="3140110" y="2095082"/>
                </a:cubicBezTo>
                <a:cubicBezTo>
                  <a:pt x="3154342" y="2052382"/>
                  <a:pt x="3134493" y="2104444"/>
                  <a:pt x="3155183" y="2069961"/>
                </a:cubicBezTo>
                <a:cubicBezTo>
                  <a:pt x="3157908" y="2065420"/>
                  <a:pt x="3157579" y="2059486"/>
                  <a:pt x="3160207" y="2054888"/>
                </a:cubicBezTo>
                <a:cubicBezTo>
                  <a:pt x="3164361" y="2047618"/>
                  <a:pt x="3170255" y="2041491"/>
                  <a:pt x="3175279" y="2034792"/>
                </a:cubicBezTo>
                <a:cubicBezTo>
                  <a:pt x="3189511" y="1992092"/>
                  <a:pt x="3169662" y="2044154"/>
                  <a:pt x="3190352" y="2009671"/>
                </a:cubicBezTo>
                <a:cubicBezTo>
                  <a:pt x="3206532" y="1982705"/>
                  <a:pt x="3180427" y="2004564"/>
                  <a:pt x="3210448" y="1984550"/>
                </a:cubicBezTo>
                <a:cubicBezTo>
                  <a:pt x="3221995" y="1949911"/>
                  <a:pt x="3213008" y="1961895"/>
                  <a:pt x="3230545" y="1944356"/>
                </a:cubicBezTo>
                <a:cubicBezTo>
                  <a:pt x="3246250" y="1881536"/>
                  <a:pt x="3226178" y="1959640"/>
                  <a:pt x="3240594" y="1909187"/>
                </a:cubicBezTo>
                <a:cubicBezTo>
                  <a:pt x="3242491" y="1902548"/>
                  <a:pt x="3242898" y="1895438"/>
                  <a:pt x="3245618" y="1889091"/>
                </a:cubicBezTo>
                <a:cubicBezTo>
                  <a:pt x="3247997" y="1883541"/>
                  <a:pt x="3252966" y="1879419"/>
                  <a:pt x="3255666" y="1874018"/>
                </a:cubicBezTo>
                <a:cubicBezTo>
                  <a:pt x="3268709" y="1847931"/>
                  <a:pt x="3251113" y="1868521"/>
                  <a:pt x="3270739" y="1848897"/>
                </a:cubicBezTo>
                <a:cubicBezTo>
                  <a:pt x="3281195" y="1807069"/>
                  <a:pt x="3268463" y="1848425"/>
                  <a:pt x="3285811" y="1813728"/>
                </a:cubicBezTo>
                <a:cubicBezTo>
                  <a:pt x="3288179" y="1808991"/>
                  <a:pt x="3288263" y="1803285"/>
                  <a:pt x="3290835" y="1798655"/>
                </a:cubicBezTo>
                <a:cubicBezTo>
                  <a:pt x="3296700" y="1788098"/>
                  <a:pt x="3307113" y="1779967"/>
                  <a:pt x="3310932" y="1768510"/>
                </a:cubicBezTo>
                <a:cubicBezTo>
                  <a:pt x="3312607" y="1763486"/>
                  <a:pt x="3313231" y="1757979"/>
                  <a:pt x="3315956" y="1753438"/>
                </a:cubicBezTo>
                <a:cubicBezTo>
                  <a:pt x="3318393" y="1749376"/>
                  <a:pt x="3323045" y="1747088"/>
                  <a:pt x="3326004" y="1743389"/>
                </a:cubicBezTo>
                <a:cubicBezTo>
                  <a:pt x="3329776" y="1738674"/>
                  <a:pt x="3332703" y="1733341"/>
                  <a:pt x="3336053" y="1728317"/>
                </a:cubicBezTo>
                <a:cubicBezTo>
                  <a:pt x="3348679" y="1690437"/>
                  <a:pt x="3331649" y="1737123"/>
                  <a:pt x="3351125" y="1698172"/>
                </a:cubicBezTo>
                <a:cubicBezTo>
                  <a:pt x="3353494" y="1693435"/>
                  <a:pt x="3354290" y="1688058"/>
                  <a:pt x="3356150" y="1683099"/>
                </a:cubicBezTo>
                <a:cubicBezTo>
                  <a:pt x="3359317" y="1674655"/>
                  <a:pt x="3362419" y="1666167"/>
                  <a:pt x="3366198" y="1657978"/>
                </a:cubicBezTo>
                <a:cubicBezTo>
                  <a:pt x="3372475" y="1644378"/>
                  <a:pt x="3382180" y="1632188"/>
                  <a:pt x="3386295" y="1617785"/>
                </a:cubicBezTo>
                <a:cubicBezTo>
                  <a:pt x="3389620" y="1606149"/>
                  <a:pt x="3396040" y="1581748"/>
                  <a:pt x="3401367" y="1567543"/>
                </a:cubicBezTo>
                <a:cubicBezTo>
                  <a:pt x="3404534" y="1559099"/>
                  <a:pt x="3408333" y="1550898"/>
                  <a:pt x="3411415" y="1542422"/>
                </a:cubicBezTo>
                <a:cubicBezTo>
                  <a:pt x="3411422" y="1542402"/>
                  <a:pt x="3423973" y="1504752"/>
                  <a:pt x="3426488" y="1497205"/>
                </a:cubicBezTo>
                <a:cubicBezTo>
                  <a:pt x="3428163" y="1492181"/>
                  <a:pt x="3427767" y="1485877"/>
                  <a:pt x="3431512" y="1482132"/>
                </a:cubicBezTo>
                <a:lnTo>
                  <a:pt x="3441561" y="1472084"/>
                </a:lnTo>
                <a:lnTo>
                  <a:pt x="3456633" y="1426866"/>
                </a:lnTo>
                <a:lnTo>
                  <a:pt x="3461657" y="1411794"/>
                </a:lnTo>
                <a:cubicBezTo>
                  <a:pt x="3463332" y="1406770"/>
                  <a:pt x="3464312" y="1401458"/>
                  <a:pt x="3466681" y="1396721"/>
                </a:cubicBezTo>
                <a:lnTo>
                  <a:pt x="3476730" y="1376625"/>
                </a:lnTo>
                <a:cubicBezTo>
                  <a:pt x="3493946" y="1273328"/>
                  <a:pt x="3471789" y="1401332"/>
                  <a:pt x="3486778" y="1326383"/>
                </a:cubicBezTo>
                <a:cubicBezTo>
                  <a:pt x="3488776" y="1316394"/>
                  <a:pt x="3489331" y="1306121"/>
                  <a:pt x="3491802" y="1296238"/>
                </a:cubicBezTo>
                <a:cubicBezTo>
                  <a:pt x="3494371" y="1285962"/>
                  <a:pt x="3494362" y="1273583"/>
                  <a:pt x="3501851" y="1266093"/>
                </a:cubicBezTo>
                <a:cubicBezTo>
                  <a:pt x="3524550" y="1243392"/>
                  <a:pt x="3495863" y="1269085"/>
                  <a:pt x="3542044" y="1245996"/>
                </a:cubicBezTo>
                <a:cubicBezTo>
                  <a:pt x="3548743" y="1242647"/>
                  <a:pt x="3555128" y="1238578"/>
                  <a:pt x="3562141" y="1235948"/>
                </a:cubicBezTo>
                <a:cubicBezTo>
                  <a:pt x="3571061" y="1232603"/>
                  <a:pt x="3599533" y="1227638"/>
                  <a:pt x="3607358" y="1225899"/>
                </a:cubicBezTo>
                <a:cubicBezTo>
                  <a:pt x="3617699" y="1223601"/>
                  <a:pt x="3642994" y="1216297"/>
                  <a:pt x="3652576" y="1215851"/>
                </a:cubicBezTo>
                <a:cubicBezTo>
                  <a:pt x="3716169" y="1212893"/>
                  <a:pt x="3779855" y="1212502"/>
                  <a:pt x="3843495" y="1210827"/>
                </a:cubicBezTo>
                <a:cubicBezTo>
                  <a:pt x="3850194" y="1212502"/>
                  <a:pt x="3858199" y="1211538"/>
                  <a:pt x="3863591" y="1215851"/>
                </a:cubicBezTo>
                <a:cubicBezTo>
                  <a:pt x="3867726" y="1219159"/>
                  <a:pt x="3866247" y="1226186"/>
                  <a:pt x="3868615" y="1230923"/>
                </a:cubicBezTo>
                <a:cubicBezTo>
                  <a:pt x="3871316" y="1236324"/>
                  <a:pt x="3875314" y="1240972"/>
                  <a:pt x="3878664" y="1245996"/>
                </a:cubicBezTo>
                <a:cubicBezTo>
                  <a:pt x="3880339" y="1252695"/>
                  <a:pt x="3881791" y="1259454"/>
                  <a:pt x="3883688" y="1266093"/>
                </a:cubicBezTo>
                <a:cubicBezTo>
                  <a:pt x="3885143" y="1271185"/>
                  <a:pt x="3884403" y="1278087"/>
                  <a:pt x="3888712" y="1281165"/>
                </a:cubicBezTo>
                <a:cubicBezTo>
                  <a:pt x="3897331" y="1287321"/>
                  <a:pt x="3908471" y="1289137"/>
                  <a:pt x="3918857" y="1291214"/>
                </a:cubicBezTo>
                <a:cubicBezTo>
                  <a:pt x="3962117" y="1299866"/>
                  <a:pt x="3935474" y="1295465"/>
                  <a:pt x="3999244" y="1301262"/>
                </a:cubicBezTo>
                <a:cubicBezTo>
                  <a:pt x="4034721" y="1299843"/>
                  <a:pt x="4121307" y="1299341"/>
                  <a:pt x="4170066" y="1291214"/>
                </a:cubicBezTo>
                <a:cubicBezTo>
                  <a:pt x="4175290" y="1290343"/>
                  <a:pt x="4180001" y="1287474"/>
                  <a:pt x="4185139" y="1286189"/>
                </a:cubicBezTo>
                <a:cubicBezTo>
                  <a:pt x="4193423" y="1284118"/>
                  <a:pt x="4201886" y="1282840"/>
                  <a:pt x="4210259" y="1281165"/>
                </a:cubicBezTo>
                <a:cubicBezTo>
                  <a:pt x="4215283" y="1277816"/>
                  <a:pt x="4219814" y="1273569"/>
                  <a:pt x="4225332" y="1271117"/>
                </a:cubicBezTo>
                <a:cubicBezTo>
                  <a:pt x="4235011" y="1266815"/>
                  <a:pt x="4255477" y="1261069"/>
                  <a:pt x="4255477" y="1261069"/>
                </a:cubicBezTo>
                <a:cubicBezTo>
                  <a:pt x="4260501" y="1257719"/>
                  <a:pt x="4265636" y="1254530"/>
                  <a:pt x="4270550" y="1251020"/>
                </a:cubicBezTo>
                <a:cubicBezTo>
                  <a:pt x="4277364" y="1246153"/>
                  <a:pt x="4283376" y="1240102"/>
                  <a:pt x="4290646" y="1235948"/>
                </a:cubicBezTo>
                <a:cubicBezTo>
                  <a:pt x="4295244" y="1233320"/>
                  <a:pt x="4300695" y="1232598"/>
                  <a:pt x="4305719" y="1230923"/>
                </a:cubicBezTo>
                <a:cubicBezTo>
                  <a:pt x="4314093" y="1222550"/>
                  <a:pt x="4324272" y="1215656"/>
                  <a:pt x="4330840" y="1205803"/>
                </a:cubicBezTo>
                <a:cubicBezTo>
                  <a:pt x="4334189" y="1200779"/>
                  <a:pt x="4338188" y="1196131"/>
                  <a:pt x="4340888" y="1190730"/>
                </a:cubicBezTo>
                <a:cubicBezTo>
                  <a:pt x="4343256" y="1185993"/>
                  <a:pt x="4343187" y="1180199"/>
                  <a:pt x="4345912" y="1175658"/>
                </a:cubicBezTo>
                <a:cubicBezTo>
                  <a:pt x="4348349" y="1171596"/>
                  <a:pt x="4352611" y="1168959"/>
                  <a:pt x="4355961" y="1165609"/>
                </a:cubicBezTo>
                <a:cubicBezTo>
                  <a:pt x="4370193" y="1122914"/>
                  <a:pt x="4350344" y="1174971"/>
                  <a:pt x="4371033" y="1140488"/>
                </a:cubicBezTo>
                <a:cubicBezTo>
                  <a:pt x="4378444" y="1128136"/>
                  <a:pt x="4374508" y="1118465"/>
                  <a:pt x="4381081" y="1105319"/>
                </a:cubicBezTo>
                <a:cubicBezTo>
                  <a:pt x="4383199" y="1101082"/>
                  <a:pt x="4387780" y="1098620"/>
                  <a:pt x="4391130" y="1095271"/>
                </a:cubicBezTo>
                <a:cubicBezTo>
                  <a:pt x="4392805" y="1090247"/>
                  <a:pt x="4393526" y="1084796"/>
                  <a:pt x="4396154" y="1080198"/>
                </a:cubicBezTo>
                <a:cubicBezTo>
                  <a:pt x="4400792" y="1072081"/>
                  <a:pt x="4412816" y="1057102"/>
                  <a:pt x="4421275" y="1050053"/>
                </a:cubicBezTo>
                <a:cubicBezTo>
                  <a:pt x="4427708" y="1044692"/>
                  <a:pt x="4434673" y="1040005"/>
                  <a:pt x="4441372" y="1034981"/>
                </a:cubicBezTo>
                <a:cubicBezTo>
                  <a:pt x="4443047" y="1029957"/>
                  <a:pt x="4443458" y="1024315"/>
                  <a:pt x="4446396" y="1019908"/>
                </a:cubicBezTo>
                <a:cubicBezTo>
                  <a:pt x="4450337" y="1013996"/>
                  <a:pt x="4456919" y="1010294"/>
                  <a:pt x="4461468" y="1004836"/>
                </a:cubicBezTo>
                <a:cubicBezTo>
                  <a:pt x="4465334" y="1000197"/>
                  <a:pt x="4468167" y="994787"/>
                  <a:pt x="4471517" y="989763"/>
                </a:cubicBezTo>
                <a:cubicBezTo>
                  <a:pt x="4473192" y="984739"/>
                  <a:pt x="4473816" y="979232"/>
                  <a:pt x="4476541" y="974691"/>
                </a:cubicBezTo>
                <a:cubicBezTo>
                  <a:pt x="4478978" y="970629"/>
                  <a:pt x="4483630" y="968341"/>
                  <a:pt x="4486589" y="964642"/>
                </a:cubicBezTo>
                <a:cubicBezTo>
                  <a:pt x="4490361" y="959927"/>
                  <a:pt x="4492865" y="954285"/>
                  <a:pt x="4496637" y="949570"/>
                </a:cubicBezTo>
                <a:cubicBezTo>
                  <a:pt x="4499596" y="945871"/>
                  <a:pt x="4503844" y="943311"/>
                  <a:pt x="4506686" y="939521"/>
                </a:cubicBezTo>
                <a:cubicBezTo>
                  <a:pt x="4513932" y="929860"/>
                  <a:pt x="4520084" y="919424"/>
                  <a:pt x="4526783" y="909376"/>
                </a:cubicBezTo>
                <a:cubicBezTo>
                  <a:pt x="4530132" y="904352"/>
                  <a:pt x="4531807" y="897654"/>
                  <a:pt x="4536831" y="894304"/>
                </a:cubicBezTo>
                <a:lnTo>
                  <a:pt x="4551903" y="884255"/>
                </a:lnTo>
                <a:cubicBezTo>
                  <a:pt x="4561776" y="854642"/>
                  <a:pt x="4550273" y="883851"/>
                  <a:pt x="4572000" y="849086"/>
                </a:cubicBezTo>
                <a:cubicBezTo>
                  <a:pt x="4575969" y="842735"/>
                  <a:pt x="4578078" y="835340"/>
                  <a:pt x="4582048" y="828989"/>
                </a:cubicBezTo>
                <a:cubicBezTo>
                  <a:pt x="4617324" y="772549"/>
                  <a:pt x="4581380" y="833231"/>
                  <a:pt x="4607169" y="798844"/>
                </a:cubicBezTo>
                <a:cubicBezTo>
                  <a:pt x="4614415" y="789183"/>
                  <a:pt x="4620020" y="778360"/>
                  <a:pt x="4627266" y="768699"/>
                </a:cubicBezTo>
                <a:cubicBezTo>
                  <a:pt x="4632290" y="762000"/>
                  <a:pt x="4636978" y="755036"/>
                  <a:pt x="4642339" y="748603"/>
                </a:cubicBezTo>
                <a:cubicBezTo>
                  <a:pt x="4645372" y="744964"/>
                  <a:pt x="4649759" y="742495"/>
                  <a:pt x="4652387" y="738554"/>
                </a:cubicBezTo>
                <a:cubicBezTo>
                  <a:pt x="4656541" y="732322"/>
                  <a:pt x="4658281" y="724689"/>
                  <a:pt x="4662435" y="718458"/>
                </a:cubicBezTo>
                <a:cubicBezTo>
                  <a:pt x="4665063" y="714516"/>
                  <a:pt x="4669642" y="712199"/>
                  <a:pt x="4672484" y="708409"/>
                </a:cubicBezTo>
                <a:cubicBezTo>
                  <a:pt x="4706567" y="662964"/>
                  <a:pt x="4679585" y="691258"/>
                  <a:pt x="4702629" y="668216"/>
                </a:cubicBezTo>
                <a:cubicBezTo>
                  <a:pt x="4704304" y="663192"/>
                  <a:pt x="4704345" y="657279"/>
                  <a:pt x="4707653" y="653143"/>
                </a:cubicBezTo>
                <a:cubicBezTo>
                  <a:pt x="4711425" y="648428"/>
                  <a:pt x="4718010" y="646867"/>
                  <a:pt x="4722725" y="643095"/>
                </a:cubicBezTo>
                <a:cubicBezTo>
                  <a:pt x="4726424" y="640136"/>
                  <a:pt x="4729815" y="636746"/>
                  <a:pt x="4732774" y="633047"/>
                </a:cubicBezTo>
                <a:cubicBezTo>
                  <a:pt x="4744191" y="618775"/>
                  <a:pt x="4743741" y="612031"/>
                  <a:pt x="4757895" y="597877"/>
                </a:cubicBezTo>
                <a:cubicBezTo>
                  <a:pt x="4763816" y="591956"/>
                  <a:pt x="4771733" y="588368"/>
                  <a:pt x="4777991" y="582805"/>
                </a:cubicBezTo>
                <a:cubicBezTo>
                  <a:pt x="4786842" y="574937"/>
                  <a:pt x="4794738" y="566058"/>
                  <a:pt x="4803112" y="557684"/>
                </a:cubicBezTo>
                <a:lnTo>
                  <a:pt x="4813161" y="547636"/>
                </a:lnTo>
                <a:cubicBezTo>
                  <a:pt x="4816511" y="544286"/>
                  <a:pt x="4820581" y="541528"/>
                  <a:pt x="4823209" y="537587"/>
                </a:cubicBezTo>
                <a:cubicBezTo>
                  <a:pt x="4826558" y="532563"/>
                  <a:pt x="4829485" y="527230"/>
                  <a:pt x="4833257" y="522515"/>
                </a:cubicBezTo>
                <a:cubicBezTo>
                  <a:pt x="4836216" y="518816"/>
                  <a:pt x="4840464" y="516256"/>
                  <a:pt x="4843306" y="512466"/>
                </a:cubicBezTo>
                <a:cubicBezTo>
                  <a:pt x="4872613" y="473389"/>
                  <a:pt x="4850423" y="490973"/>
                  <a:pt x="4878475" y="472273"/>
                </a:cubicBezTo>
                <a:cubicBezTo>
                  <a:pt x="4903320" y="435002"/>
                  <a:pt x="4874706" y="475791"/>
                  <a:pt x="4898572" y="447152"/>
                </a:cubicBezTo>
                <a:cubicBezTo>
                  <a:pt x="4903933" y="440719"/>
                  <a:pt x="4908777" y="433869"/>
                  <a:pt x="4913644" y="427055"/>
                </a:cubicBezTo>
                <a:cubicBezTo>
                  <a:pt x="4917154" y="422142"/>
                  <a:pt x="4919920" y="416698"/>
                  <a:pt x="4923692" y="411983"/>
                </a:cubicBezTo>
                <a:cubicBezTo>
                  <a:pt x="4931874" y="401755"/>
                  <a:pt x="4937621" y="399347"/>
                  <a:pt x="4948813" y="391886"/>
                </a:cubicBezTo>
                <a:cubicBezTo>
                  <a:pt x="4952163" y="386862"/>
                  <a:pt x="4954318" y="380790"/>
                  <a:pt x="4958862" y="376814"/>
                </a:cubicBezTo>
                <a:cubicBezTo>
                  <a:pt x="4968797" y="368121"/>
                  <a:pt x="4994603" y="352469"/>
                  <a:pt x="5009103" y="346669"/>
                </a:cubicBezTo>
                <a:cubicBezTo>
                  <a:pt x="5018937" y="342735"/>
                  <a:pt x="5029200" y="339970"/>
                  <a:pt x="5039248" y="336620"/>
                </a:cubicBezTo>
                <a:cubicBezTo>
                  <a:pt x="5060864" y="329414"/>
                  <a:pt x="5049193" y="332878"/>
                  <a:pt x="5074418" y="326572"/>
                </a:cubicBezTo>
                <a:cubicBezTo>
                  <a:pt x="5131279" y="269705"/>
                  <a:pt x="5087765" y="308370"/>
                  <a:pt x="5285433" y="321548"/>
                </a:cubicBezTo>
                <a:cubicBezTo>
                  <a:pt x="5294432" y="322148"/>
                  <a:pt x="5301710" y="329827"/>
                  <a:pt x="5310554" y="331596"/>
                </a:cubicBezTo>
                <a:cubicBezTo>
                  <a:pt x="5327058" y="334897"/>
                  <a:pt x="5344008" y="335421"/>
                  <a:pt x="5360796" y="336620"/>
                </a:cubicBezTo>
                <a:cubicBezTo>
                  <a:pt x="5390911" y="338771"/>
                  <a:pt x="5421086" y="339969"/>
                  <a:pt x="5451231" y="341644"/>
                </a:cubicBezTo>
                <a:lnTo>
                  <a:pt x="5501473" y="351693"/>
                </a:lnTo>
                <a:cubicBezTo>
                  <a:pt x="5509847" y="353368"/>
                  <a:pt x="5518120" y="355658"/>
                  <a:pt x="5526594" y="356717"/>
                </a:cubicBezTo>
                <a:lnTo>
                  <a:pt x="5566787" y="361741"/>
                </a:lnTo>
                <a:cubicBezTo>
                  <a:pt x="5573896" y="364111"/>
                  <a:pt x="5595646" y="371789"/>
                  <a:pt x="5601956" y="371789"/>
                </a:cubicBezTo>
                <a:cubicBezTo>
                  <a:pt x="5607252" y="371789"/>
                  <a:pt x="5611746" y="367142"/>
                  <a:pt x="5617029" y="366765"/>
                </a:cubicBezTo>
                <a:cubicBezTo>
                  <a:pt x="5658824" y="363780"/>
                  <a:pt x="5700765" y="363416"/>
                  <a:pt x="5742633" y="361741"/>
                </a:cubicBezTo>
                <a:cubicBezTo>
                  <a:pt x="5747657" y="358392"/>
                  <a:pt x="5752305" y="354393"/>
                  <a:pt x="5757706" y="351693"/>
                </a:cubicBezTo>
                <a:cubicBezTo>
                  <a:pt x="5762443" y="349325"/>
                  <a:pt x="5768469" y="349747"/>
                  <a:pt x="5772778" y="346669"/>
                </a:cubicBezTo>
                <a:cubicBezTo>
                  <a:pt x="5780487" y="341162"/>
                  <a:pt x="5786176" y="333271"/>
                  <a:pt x="5792875" y="326572"/>
                </a:cubicBezTo>
                <a:lnTo>
                  <a:pt x="5812972" y="306475"/>
                </a:lnTo>
                <a:cubicBezTo>
                  <a:pt x="5817996" y="303126"/>
                  <a:pt x="5823329" y="300199"/>
                  <a:pt x="5828044" y="296427"/>
                </a:cubicBezTo>
                <a:cubicBezTo>
                  <a:pt x="5831743" y="293468"/>
                  <a:pt x="5834302" y="289220"/>
                  <a:pt x="5838092" y="286378"/>
                </a:cubicBezTo>
                <a:cubicBezTo>
                  <a:pt x="5847753" y="279132"/>
                  <a:pt x="5859698" y="274821"/>
                  <a:pt x="5868237" y="266282"/>
                </a:cubicBezTo>
                <a:cubicBezTo>
                  <a:pt x="5897103" y="237416"/>
                  <a:pt x="5882123" y="244906"/>
                  <a:pt x="5908431" y="236137"/>
                </a:cubicBezTo>
                <a:cubicBezTo>
                  <a:pt x="5917522" y="222499"/>
                  <a:pt x="5923955" y="210714"/>
                  <a:pt x="5938576" y="200967"/>
                </a:cubicBezTo>
                <a:cubicBezTo>
                  <a:pt x="5943600" y="197618"/>
                  <a:pt x="5949064" y="194849"/>
                  <a:pt x="5953648" y="190919"/>
                </a:cubicBezTo>
                <a:cubicBezTo>
                  <a:pt x="5960841" y="184754"/>
                  <a:pt x="5967046" y="177521"/>
                  <a:pt x="5973745" y="170822"/>
                </a:cubicBezTo>
                <a:lnTo>
                  <a:pt x="5983794" y="160774"/>
                </a:lnTo>
                <a:cubicBezTo>
                  <a:pt x="5988218" y="147503"/>
                  <a:pt x="5995959" y="119874"/>
                  <a:pt x="6008914" y="115556"/>
                </a:cubicBezTo>
                <a:lnTo>
                  <a:pt x="6023987" y="110532"/>
                </a:lnTo>
                <a:cubicBezTo>
                  <a:pt x="6034035" y="103833"/>
                  <a:pt x="6045593" y="98976"/>
                  <a:pt x="6054132" y="90436"/>
                </a:cubicBezTo>
                <a:cubicBezTo>
                  <a:pt x="6057481" y="87086"/>
                  <a:pt x="6060118" y="82824"/>
                  <a:pt x="6064180" y="80387"/>
                </a:cubicBezTo>
                <a:cubicBezTo>
                  <a:pt x="6068721" y="77662"/>
                  <a:pt x="6074229" y="77038"/>
                  <a:pt x="6079253" y="75363"/>
                </a:cubicBezTo>
                <a:cubicBezTo>
                  <a:pt x="6125640" y="44438"/>
                  <a:pt x="6068580" y="83902"/>
                  <a:pt x="6104374" y="55266"/>
                </a:cubicBezTo>
                <a:cubicBezTo>
                  <a:pt x="6109089" y="51494"/>
                  <a:pt x="6114731" y="48990"/>
                  <a:pt x="6119446" y="45218"/>
                </a:cubicBezTo>
                <a:cubicBezTo>
                  <a:pt x="6135019" y="32760"/>
                  <a:pt x="6123955" y="35427"/>
                  <a:pt x="6144567" y="25121"/>
                </a:cubicBezTo>
                <a:cubicBezTo>
                  <a:pt x="6149304" y="22752"/>
                  <a:pt x="6154616" y="21772"/>
                  <a:pt x="6159640" y="20097"/>
                </a:cubicBezTo>
                <a:cubicBezTo>
                  <a:pt x="6162989" y="15073"/>
                  <a:pt x="6164973" y="8797"/>
                  <a:pt x="6169688" y="5025"/>
                </a:cubicBezTo>
                <a:cubicBezTo>
                  <a:pt x="6173824" y="1716"/>
                  <a:pt x="6184761" y="0"/>
                  <a:pt x="6184761" y="0"/>
                </a:cubicBezTo>
              </a:path>
            </a:pathLst>
          </a:cu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040004" y="4827261"/>
            <a:ext cx="2286000" cy="151697"/>
          </a:xfrm>
          <a:custGeom>
            <a:avLst/>
            <a:gdLst>
              <a:gd name="connsiteX0" fmla="*/ 2286000 w 2286000"/>
              <a:gd name="connsiteY0" fmla="*/ 66286 h 151697"/>
              <a:gd name="connsiteX1" fmla="*/ 2270928 w 2286000"/>
              <a:gd name="connsiteY1" fmla="*/ 61262 h 151697"/>
              <a:gd name="connsiteX2" fmla="*/ 1964453 w 2286000"/>
              <a:gd name="connsiteY2" fmla="*/ 71310 h 151697"/>
              <a:gd name="connsiteX3" fmla="*/ 1949381 w 2286000"/>
              <a:gd name="connsiteY3" fmla="*/ 81359 h 151697"/>
              <a:gd name="connsiteX4" fmla="*/ 1914211 w 2286000"/>
              <a:gd name="connsiteY4" fmla="*/ 96431 h 151697"/>
              <a:gd name="connsiteX5" fmla="*/ 1868994 w 2286000"/>
              <a:gd name="connsiteY5" fmla="*/ 121552 h 151697"/>
              <a:gd name="connsiteX6" fmla="*/ 1853921 w 2286000"/>
              <a:gd name="connsiteY6" fmla="*/ 131601 h 151697"/>
              <a:gd name="connsiteX7" fmla="*/ 1803680 w 2286000"/>
              <a:gd name="connsiteY7" fmla="*/ 146673 h 151697"/>
              <a:gd name="connsiteX8" fmla="*/ 1788607 w 2286000"/>
              <a:gd name="connsiteY8" fmla="*/ 151697 h 151697"/>
              <a:gd name="connsiteX9" fmla="*/ 1708220 w 2286000"/>
              <a:gd name="connsiteY9" fmla="*/ 146673 h 151697"/>
              <a:gd name="connsiteX10" fmla="*/ 1663003 w 2286000"/>
              <a:gd name="connsiteY10" fmla="*/ 136625 h 151697"/>
              <a:gd name="connsiteX11" fmla="*/ 1622809 w 2286000"/>
              <a:gd name="connsiteY11" fmla="*/ 131601 h 151697"/>
              <a:gd name="connsiteX12" fmla="*/ 1527350 w 2286000"/>
              <a:gd name="connsiteY12" fmla="*/ 131601 h 151697"/>
              <a:gd name="connsiteX13" fmla="*/ 1497205 w 2286000"/>
              <a:gd name="connsiteY13" fmla="*/ 141649 h 151697"/>
              <a:gd name="connsiteX14" fmla="*/ 1482132 w 2286000"/>
              <a:gd name="connsiteY14" fmla="*/ 146673 h 151697"/>
              <a:gd name="connsiteX15" fmla="*/ 1446963 w 2286000"/>
              <a:gd name="connsiteY15" fmla="*/ 141649 h 151697"/>
              <a:gd name="connsiteX16" fmla="*/ 1416818 w 2286000"/>
              <a:gd name="connsiteY16" fmla="*/ 131601 h 151697"/>
              <a:gd name="connsiteX17" fmla="*/ 1371600 w 2286000"/>
              <a:gd name="connsiteY17" fmla="*/ 121552 h 151697"/>
              <a:gd name="connsiteX18" fmla="*/ 1346480 w 2286000"/>
              <a:gd name="connsiteY18" fmla="*/ 126576 h 151697"/>
              <a:gd name="connsiteX19" fmla="*/ 1245996 w 2286000"/>
              <a:gd name="connsiteY19" fmla="*/ 136625 h 151697"/>
              <a:gd name="connsiteX20" fmla="*/ 1210827 w 2286000"/>
              <a:gd name="connsiteY20" fmla="*/ 131601 h 151697"/>
              <a:gd name="connsiteX21" fmla="*/ 1180682 w 2286000"/>
              <a:gd name="connsiteY21" fmla="*/ 121552 h 151697"/>
              <a:gd name="connsiteX22" fmla="*/ 1170633 w 2286000"/>
              <a:gd name="connsiteY22" fmla="*/ 111504 h 151697"/>
              <a:gd name="connsiteX23" fmla="*/ 1135464 w 2286000"/>
              <a:gd name="connsiteY23" fmla="*/ 101455 h 151697"/>
              <a:gd name="connsiteX24" fmla="*/ 1105319 w 2286000"/>
              <a:gd name="connsiteY24" fmla="*/ 91407 h 151697"/>
              <a:gd name="connsiteX25" fmla="*/ 1004836 w 2286000"/>
              <a:gd name="connsiteY25" fmla="*/ 96431 h 151697"/>
              <a:gd name="connsiteX26" fmla="*/ 954594 w 2286000"/>
              <a:gd name="connsiteY26" fmla="*/ 106480 h 151697"/>
              <a:gd name="connsiteX27" fmla="*/ 939521 w 2286000"/>
              <a:gd name="connsiteY27" fmla="*/ 111504 h 151697"/>
              <a:gd name="connsiteX28" fmla="*/ 909376 w 2286000"/>
              <a:gd name="connsiteY28" fmla="*/ 96431 h 151697"/>
              <a:gd name="connsiteX29" fmla="*/ 879231 w 2286000"/>
              <a:gd name="connsiteY29" fmla="*/ 61262 h 151697"/>
              <a:gd name="connsiteX30" fmla="*/ 844062 w 2286000"/>
              <a:gd name="connsiteY30" fmla="*/ 46190 h 151697"/>
              <a:gd name="connsiteX31" fmla="*/ 828989 w 2286000"/>
              <a:gd name="connsiteY31" fmla="*/ 36141 h 151697"/>
              <a:gd name="connsiteX32" fmla="*/ 778748 w 2286000"/>
              <a:gd name="connsiteY32" fmla="*/ 16044 h 151697"/>
              <a:gd name="connsiteX33" fmla="*/ 763675 w 2286000"/>
              <a:gd name="connsiteY33" fmla="*/ 11020 h 151697"/>
              <a:gd name="connsiteX34" fmla="*/ 733530 w 2286000"/>
              <a:gd name="connsiteY34" fmla="*/ 16044 h 151697"/>
              <a:gd name="connsiteX35" fmla="*/ 718458 w 2286000"/>
              <a:gd name="connsiteY35" fmla="*/ 21069 h 151697"/>
              <a:gd name="connsiteX36" fmla="*/ 698361 w 2286000"/>
              <a:gd name="connsiteY36" fmla="*/ 26093 h 151697"/>
              <a:gd name="connsiteX37" fmla="*/ 658167 w 2286000"/>
              <a:gd name="connsiteY37" fmla="*/ 46190 h 151697"/>
              <a:gd name="connsiteX38" fmla="*/ 643095 w 2286000"/>
              <a:gd name="connsiteY38" fmla="*/ 56238 h 151697"/>
              <a:gd name="connsiteX39" fmla="*/ 592853 w 2286000"/>
              <a:gd name="connsiteY39" fmla="*/ 66286 h 151697"/>
              <a:gd name="connsiteX40" fmla="*/ 582805 w 2286000"/>
              <a:gd name="connsiteY40" fmla="*/ 76335 h 151697"/>
              <a:gd name="connsiteX41" fmla="*/ 552660 w 2286000"/>
              <a:gd name="connsiteY41" fmla="*/ 91407 h 151697"/>
              <a:gd name="connsiteX42" fmla="*/ 532563 w 2286000"/>
              <a:gd name="connsiteY42" fmla="*/ 111504 h 151697"/>
              <a:gd name="connsiteX43" fmla="*/ 517491 w 2286000"/>
              <a:gd name="connsiteY43" fmla="*/ 126576 h 151697"/>
              <a:gd name="connsiteX44" fmla="*/ 477297 w 2286000"/>
              <a:gd name="connsiteY44" fmla="*/ 136625 h 151697"/>
              <a:gd name="connsiteX45" fmla="*/ 366765 w 2286000"/>
              <a:gd name="connsiteY45" fmla="*/ 131601 h 151697"/>
              <a:gd name="connsiteX46" fmla="*/ 351693 w 2286000"/>
              <a:gd name="connsiteY46" fmla="*/ 126576 h 151697"/>
              <a:gd name="connsiteX47" fmla="*/ 336620 w 2286000"/>
              <a:gd name="connsiteY47" fmla="*/ 116528 h 151697"/>
              <a:gd name="connsiteX48" fmla="*/ 326572 w 2286000"/>
              <a:gd name="connsiteY48" fmla="*/ 101455 h 151697"/>
              <a:gd name="connsiteX49" fmla="*/ 311499 w 2286000"/>
              <a:gd name="connsiteY49" fmla="*/ 96431 h 151697"/>
              <a:gd name="connsiteX50" fmla="*/ 276330 w 2286000"/>
              <a:gd name="connsiteY50" fmla="*/ 86383 h 151697"/>
              <a:gd name="connsiteX51" fmla="*/ 231112 w 2286000"/>
              <a:gd name="connsiteY51" fmla="*/ 91407 h 151697"/>
              <a:gd name="connsiteX52" fmla="*/ 216040 w 2286000"/>
              <a:gd name="connsiteY52" fmla="*/ 96431 h 151697"/>
              <a:gd name="connsiteX53" fmla="*/ 180871 w 2286000"/>
              <a:gd name="connsiteY53" fmla="*/ 121552 h 151697"/>
              <a:gd name="connsiteX54" fmla="*/ 155750 w 2286000"/>
              <a:gd name="connsiteY54" fmla="*/ 136625 h 151697"/>
              <a:gd name="connsiteX55" fmla="*/ 135653 w 2286000"/>
              <a:gd name="connsiteY55" fmla="*/ 131601 h 151697"/>
              <a:gd name="connsiteX56" fmla="*/ 105508 w 2286000"/>
              <a:gd name="connsiteY56" fmla="*/ 121552 h 151697"/>
              <a:gd name="connsiteX57" fmla="*/ 90436 w 2286000"/>
              <a:gd name="connsiteY57" fmla="*/ 116528 h 151697"/>
              <a:gd name="connsiteX58" fmla="*/ 65315 w 2286000"/>
              <a:gd name="connsiteY58" fmla="*/ 111504 h 151697"/>
              <a:gd name="connsiteX59" fmla="*/ 35170 w 2286000"/>
              <a:gd name="connsiteY59" fmla="*/ 101455 h 151697"/>
              <a:gd name="connsiteX60" fmla="*/ 0 w 2286000"/>
              <a:gd name="connsiteY60" fmla="*/ 81359 h 15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86000" h="151697">
                <a:moveTo>
                  <a:pt x="2286000" y="66286"/>
                </a:moveTo>
                <a:cubicBezTo>
                  <a:pt x="2280976" y="64611"/>
                  <a:pt x="2276224" y="61262"/>
                  <a:pt x="2270928" y="61262"/>
                </a:cubicBezTo>
                <a:cubicBezTo>
                  <a:pt x="1998227" y="61262"/>
                  <a:pt x="2075685" y="43503"/>
                  <a:pt x="1964453" y="71310"/>
                </a:cubicBezTo>
                <a:cubicBezTo>
                  <a:pt x="1959429" y="74660"/>
                  <a:pt x="1954782" y="78659"/>
                  <a:pt x="1949381" y="81359"/>
                </a:cubicBezTo>
                <a:cubicBezTo>
                  <a:pt x="1907790" y="102155"/>
                  <a:pt x="1966497" y="65059"/>
                  <a:pt x="1914211" y="96431"/>
                </a:cubicBezTo>
                <a:cubicBezTo>
                  <a:pt x="1871020" y="122346"/>
                  <a:pt x="1899312" y="111446"/>
                  <a:pt x="1868994" y="121552"/>
                </a:cubicBezTo>
                <a:cubicBezTo>
                  <a:pt x="1863970" y="124902"/>
                  <a:pt x="1859439" y="129148"/>
                  <a:pt x="1853921" y="131601"/>
                </a:cubicBezTo>
                <a:cubicBezTo>
                  <a:pt x="1832434" y="141151"/>
                  <a:pt x="1824137" y="140828"/>
                  <a:pt x="1803680" y="146673"/>
                </a:cubicBezTo>
                <a:cubicBezTo>
                  <a:pt x="1798588" y="148128"/>
                  <a:pt x="1793631" y="150022"/>
                  <a:pt x="1788607" y="151697"/>
                </a:cubicBezTo>
                <a:cubicBezTo>
                  <a:pt x="1761811" y="150022"/>
                  <a:pt x="1734947" y="149218"/>
                  <a:pt x="1708220" y="146673"/>
                </a:cubicBezTo>
                <a:cubicBezTo>
                  <a:pt x="1682149" y="144190"/>
                  <a:pt x="1686677" y="140571"/>
                  <a:pt x="1663003" y="136625"/>
                </a:cubicBezTo>
                <a:cubicBezTo>
                  <a:pt x="1649684" y="134405"/>
                  <a:pt x="1636207" y="133276"/>
                  <a:pt x="1622809" y="131601"/>
                </a:cubicBezTo>
                <a:cubicBezTo>
                  <a:pt x="1584924" y="118970"/>
                  <a:pt x="1599553" y="121755"/>
                  <a:pt x="1527350" y="131601"/>
                </a:cubicBezTo>
                <a:cubicBezTo>
                  <a:pt x="1516855" y="133032"/>
                  <a:pt x="1507253" y="138300"/>
                  <a:pt x="1497205" y="141649"/>
                </a:cubicBezTo>
                <a:lnTo>
                  <a:pt x="1482132" y="146673"/>
                </a:lnTo>
                <a:cubicBezTo>
                  <a:pt x="1470409" y="144998"/>
                  <a:pt x="1458502" y="144312"/>
                  <a:pt x="1446963" y="141649"/>
                </a:cubicBezTo>
                <a:cubicBezTo>
                  <a:pt x="1436642" y="139267"/>
                  <a:pt x="1427094" y="134170"/>
                  <a:pt x="1416818" y="131601"/>
                </a:cubicBezTo>
                <a:cubicBezTo>
                  <a:pt x="1388437" y="124505"/>
                  <a:pt x="1403492" y="127930"/>
                  <a:pt x="1371600" y="121552"/>
                </a:cubicBezTo>
                <a:cubicBezTo>
                  <a:pt x="1363227" y="123227"/>
                  <a:pt x="1354981" y="125766"/>
                  <a:pt x="1346480" y="126576"/>
                </a:cubicBezTo>
                <a:cubicBezTo>
                  <a:pt x="1240738" y="136647"/>
                  <a:pt x="1296888" y="123903"/>
                  <a:pt x="1245996" y="136625"/>
                </a:cubicBezTo>
                <a:cubicBezTo>
                  <a:pt x="1234273" y="134950"/>
                  <a:pt x="1222366" y="134264"/>
                  <a:pt x="1210827" y="131601"/>
                </a:cubicBezTo>
                <a:cubicBezTo>
                  <a:pt x="1200506" y="129219"/>
                  <a:pt x="1180682" y="121552"/>
                  <a:pt x="1180682" y="121552"/>
                </a:cubicBezTo>
                <a:cubicBezTo>
                  <a:pt x="1177332" y="118203"/>
                  <a:pt x="1174695" y="113941"/>
                  <a:pt x="1170633" y="111504"/>
                </a:cubicBezTo>
                <a:cubicBezTo>
                  <a:pt x="1165007" y="108128"/>
                  <a:pt x="1139840" y="102768"/>
                  <a:pt x="1135464" y="101455"/>
                </a:cubicBezTo>
                <a:cubicBezTo>
                  <a:pt x="1125319" y="98411"/>
                  <a:pt x="1105319" y="91407"/>
                  <a:pt x="1105319" y="91407"/>
                </a:cubicBezTo>
                <a:cubicBezTo>
                  <a:pt x="1071825" y="93082"/>
                  <a:pt x="1038273" y="93859"/>
                  <a:pt x="1004836" y="96431"/>
                </a:cubicBezTo>
                <a:cubicBezTo>
                  <a:pt x="991322" y="97470"/>
                  <a:pt x="968683" y="102454"/>
                  <a:pt x="954594" y="106480"/>
                </a:cubicBezTo>
                <a:cubicBezTo>
                  <a:pt x="949502" y="107935"/>
                  <a:pt x="944545" y="109829"/>
                  <a:pt x="939521" y="111504"/>
                </a:cubicBezTo>
                <a:cubicBezTo>
                  <a:pt x="920270" y="106691"/>
                  <a:pt x="920575" y="110429"/>
                  <a:pt x="909376" y="96431"/>
                </a:cubicBezTo>
                <a:cubicBezTo>
                  <a:pt x="901194" y="86203"/>
                  <a:pt x="892425" y="65660"/>
                  <a:pt x="879231" y="61262"/>
                </a:cubicBezTo>
                <a:cubicBezTo>
                  <a:pt x="862323" y="55626"/>
                  <a:pt x="861443" y="56122"/>
                  <a:pt x="844062" y="46190"/>
                </a:cubicBezTo>
                <a:cubicBezTo>
                  <a:pt x="838819" y="43194"/>
                  <a:pt x="834232" y="39137"/>
                  <a:pt x="828989" y="36141"/>
                </a:cubicBezTo>
                <a:cubicBezTo>
                  <a:pt x="808293" y="24315"/>
                  <a:pt x="803448" y="24277"/>
                  <a:pt x="778748" y="16044"/>
                </a:cubicBezTo>
                <a:lnTo>
                  <a:pt x="763675" y="11020"/>
                </a:lnTo>
                <a:cubicBezTo>
                  <a:pt x="753627" y="12695"/>
                  <a:pt x="743474" y="13834"/>
                  <a:pt x="733530" y="16044"/>
                </a:cubicBezTo>
                <a:cubicBezTo>
                  <a:pt x="728360" y="17193"/>
                  <a:pt x="723550" y="19614"/>
                  <a:pt x="718458" y="21069"/>
                </a:cubicBezTo>
                <a:cubicBezTo>
                  <a:pt x="711819" y="22966"/>
                  <a:pt x="705060" y="24418"/>
                  <a:pt x="698361" y="26093"/>
                </a:cubicBezTo>
                <a:cubicBezTo>
                  <a:pt x="665327" y="59123"/>
                  <a:pt x="727453" y="0"/>
                  <a:pt x="658167" y="46190"/>
                </a:cubicBezTo>
                <a:cubicBezTo>
                  <a:pt x="653143" y="49539"/>
                  <a:pt x="648866" y="54462"/>
                  <a:pt x="643095" y="56238"/>
                </a:cubicBezTo>
                <a:cubicBezTo>
                  <a:pt x="626771" y="61261"/>
                  <a:pt x="592853" y="66286"/>
                  <a:pt x="592853" y="66286"/>
                </a:cubicBezTo>
                <a:cubicBezTo>
                  <a:pt x="589504" y="69636"/>
                  <a:pt x="586867" y="73898"/>
                  <a:pt x="582805" y="76335"/>
                </a:cubicBezTo>
                <a:cubicBezTo>
                  <a:pt x="553084" y="94168"/>
                  <a:pt x="582308" y="65995"/>
                  <a:pt x="552660" y="91407"/>
                </a:cubicBezTo>
                <a:cubicBezTo>
                  <a:pt x="545467" y="97572"/>
                  <a:pt x="539262" y="104805"/>
                  <a:pt x="532563" y="111504"/>
                </a:cubicBezTo>
                <a:cubicBezTo>
                  <a:pt x="527539" y="116528"/>
                  <a:pt x="524231" y="124329"/>
                  <a:pt x="517491" y="126576"/>
                </a:cubicBezTo>
                <a:cubicBezTo>
                  <a:pt x="494317" y="134302"/>
                  <a:pt x="507611" y="130562"/>
                  <a:pt x="477297" y="136625"/>
                </a:cubicBezTo>
                <a:cubicBezTo>
                  <a:pt x="440453" y="134950"/>
                  <a:pt x="403530" y="134542"/>
                  <a:pt x="366765" y="131601"/>
                </a:cubicBezTo>
                <a:cubicBezTo>
                  <a:pt x="361486" y="131179"/>
                  <a:pt x="356430" y="128944"/>
                  <a:pt x="351693" y="126576"/>
                </a:cubicBezTo>
                <a:cubicBezTo>
                  <a:pt x="346292" y="123875"/>
                  <a:pt x="341644" y="119877"/>
                  <a:pt x="336620" y="116528"/>
                </a:cubicBezTo>
                <a:cubicBezTo>
                  <a:pt x="333271" y="111504"/>
                  <a:pt x="331287" y="105227"/>
                  <a:pt x="326572" y="101455"/>
                </a:cubicBezTo>
                <a:cubicBezTo>
                  <a:pt x="322436" y="98147"/>
                  <a:pt x="316591" y="97886"/>
                  <a:pt x="311499" y="96431"/>
                </a:cubicBezTo>
                <a:cubicBezTo>
                  <a:pt x="267338" y="83814"/>
                  <a:pt x="312471" y="98429"/>
                  <a:pt x="276330" y="86383"/>
                </a:cubicBezTo>
                <a:cubicBezTo>
                  <a:pt x="261257" y="88058"/>
                  <a:pt x="246071" y="88914"/>
                  <a:pt x="231112" y="91407"/>
                </a:cubicBezTo>
                <a:cubicBezTo>
                  <a:pt x="225888" y="92278"/>
                  <a:pt x="220349" y="93353"/>
                  <a:pt x="216040" y="96431"/>
                </a:cubicBezTo>
                <a:cubicBezTo>
                  <a:pt x="174318" y="126233"/>
                  <a:pt x="214926" y="110200"/>
                  <a:pt x="180871" y="121552"/>
                </a:cubicBezTo>
                <a:cubicBezTo>
                  <a:pt x="172911" y="129512"/>
                  <a:pt x="168794" y="136625"/>
                  <a:pt x="155750" y="136625"/>
                </a:cubicBezTo>
                <a:cubicBezTo>
                  <a:pt x="148845" y="136625"/>
                  <a:pt x="142267" y="133585"/>
                  <a:pt x="135653" y="131601"/>
                </a:cubicBezTo>
                <a:cubicBezTo>
                  <a:pt x="125508" y="128557"/>
                  <a:pt x="115556" y="124902"/>
                  <a:pt x="105508" y="121552"/>
                </a:cubicBezTo>
                <a:cubicBezTo>
                  <a:pt x="100484" y="119877"/>
                  <a:pt x="95629" y="117567"/>
                  <a:pt x="90436" y="116528"/>
                </a:cubicBezTo>
                <a:cubicBezTo>
                  <a:pt x="82062" y="114853"/>
                  <a:pt x="73554" y="113751"/>
                  <a:pt x="65315" y="111504"/>
                </a:cubicBezTo>
                <a:cubicBezTo>
                  <a:pt x="55096" y="108717"/>
                  <a:pt x="43983" y="107330"/>
                  <a:pt x="35170" y="101455"/>
                </a:cubicBezTo>
                <a:cubicBezTo>
                  <a:pt x="3631" y="80430"/>
                  <a:pt x="17101" y="81359"/>
                  <a:pt x="0" y="81359"/>
                </a:cubicBezTo>
              </a:path>
            </a:pathLst>
          </a:custGeom>
          <a:ln w="38100">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567165" y="4868426"/>
            <a:ext cx="4275573" cy="203675"/>
          </a:xfrm>
          <a:custGeom>
            <a:avLst/>
            <a:gdLst>
              <a:gd name="connsiteX0" fmla="*/ 0 w 4275573"/>
              <a:gd name="connsiteY0" fmla="*/ 0 h 203675"/>
              <a:gd name="connsiteX1" fmla="*/ 15072 w 4275573"/>
              <a:gd name="connsiteY1" fmla="*/ 10049 h 203675"/>
              <a:gd name="connsiteX2" fmla="*/ 40193 w 4275573"/>
              <a:gd name="connsiteY2" fmla="*/ 30145 h 203675"/>
              <a:gd name="connsiteX3" fmla="*/ 55266 w 4275573"/>
              <a:gd name="connsiteY3" fmla="*/ 35170 h 203675"/>
              <a:gd name="connsiteX4" fmla="*/ 85411 w 4275573"/>
              <a:gd name="connsiteY4" fmla="*/ 55266 h 203675"/>
              <a:gd name="connsiteX5" fmla="*/ 95459 w 4275573"/>
              <a:gd name="connsiteY5" fmla="*/ 65315 h 203675"/>
              <a:gd name="connsiteX6" fmla="*/ 110532 w 4275573"/>
              <a:gd name="connsiteY6" fmla="*/ 70339 h 203675"/>
              <a:gd name="connsiteX7" fmla="*/ 140677 w 4275573"/>
              <a:gd name="connsiteY7" fmla="*/ 90436 h 203675"/>
              <a:gd name="connsiteX8" fmla="*/ 160773 w 4275573"/>
              <a:gd name="connsiteY8" fmla="*/ 105508 h 203675"/>
              <a:gd name="connsiteX9" fmla="*/ 205991 w 4275573"/>
              <a:gd name="connsiteY9" fmla="*/ 115556 h 203675"/>
              <a:gd name="connsiteX10" fmla="*/ 296426 w 4275573"/>
              <a:gd name="connsiteY10" fmla="*/ 110532 h 203675"/>
              <a:gd name="connsiteX11" fmla="*/ 361740 w 4275573"/>
              <a:gd name="connsiteY11" fmla="*/ 105508 h 203675"/>
              <a:gd name="connsiteX12" fmla="*/ 447151 w 4275573"/>
              <a:gd name="connsiteY12" fmla="*/ 110532 h 203675"/>
              <a:gd name="connsiteX13" fmla="*/ 462224 w 4275573"/>
              <a:gd name="connsiteY13" fmla="*/ 115556 h 203675"/>
              <a:gd name="connsiteX14" fmla="*/ 482321 w 4275573"/>
              <a:gd name="connsiteY14" fmla="*/ 120581 h 203675"/>
              <a:gd name="connsiteX15" fmla="*/ 497393 w 4275573"/>
              <a:gd name="connsiteY15" fmla="*/ 130629 h 203675"/>
              <a:gd name="connsiteX16" fmla="*/ 532562 w 4275573"/>
              <a:gd name="connsiteY16" fmla="*/ 140677 h 203675"/>
              <a:gd name="connsiteX17" fmla="*/ 622998 w 4275573"/>
              <a:gd name="connsiteY17" fmla="*/ 135653 h 203675"/>
              <a:gd name="connsiteX18" fmla="*/ 703384 w 4275573"/>
              <a:gd name="connsiteY18" fmla="*/ 125605 h 203675"/>
              <a:gd name="connsiteX19" fmla="*/ 723481 w 4275573"/>
              <a:gd name="connsiteY19" fmla="*/ 120581 h 203675"/>
              <a:gd name="connsiteX20" fmla="*/ 793820 w 4275573"/>
              <a:gd name="connsiteY20" fmla="*/ 115556 h 203675"/>
              <a:gd name="connsiteX21" fmla="*/ 818940 w 4275573"/>
              <a:gd name="connsiteY21" fmla="*/ 110532 h 203675"/>
              <a:gd name="connsiteX22" fmla="*/ 854110 w 4275573"/>
              <a:gd name="connsiteY22" fmla="*/ 100484 h 203675"/>
              <a:gd name="connsiteX23" fmla="*/ 934497 w 4275573"/>
              <a:gd name="connsiteY23" fmla="*/ 90436 h 203675"/>
              <a:gd name="connsiteX24" fmla="*/ 1045028 w 4275573"/>
              <a:gd name="connsiteY24" fmla="*/ 95460 h 203675"/>
              <a:gd name="connsiteX25" fmla="*/ 1105319 w 4275573"/>
              <a:gd name="connsiteY25" fmla="*/ 100484 h 203675"/>
              <a:gd name="connsiteX26" fmla="*/ 1145512 w 4275573"/>
              <a:gd name="connsiteY26" fmla="*/ 105508 h 203675"/>
              <a:gd name="connsiteX27" fmla="*/ 1421842 w 4275573"/>
              <a:gd name="connsiteY27" fmla="*/ 110532 h 203675"/>
              <a:gd name="connsiteX28" fmla="*/ 1502228 w 4275573"/>
              <a:gd name="connsiteY28" fmla="*/ 115556 h 203675"/>
              <a:gd name="connsiteX29" fmla="*/ 1552470 w 4275573"/>
              <a:gd name="connsiteY29" fmla="*/ 125605 h 203675"/>
              <a:gd name="connsiteX30" fmla="*/ 1567543 w 4275573"/>
              <a:gd name="connsiteY30" fmla="*/ 135653 h 203675"/>
              <a:gd name="connsiteX31" fmla="*/ 1617784 w 4275573"/>
              <a:gd name="connsiteY31" fmla="*/ 150726 h 203675"/>
              <a:gd name="connsiteX32" fmla="*/ 1753437 w 4275573"/>
              <a:gd name="connsiteY32" fmla="*/ 145701 h 203675"/>
              <a:gd name="connsiteX33" fmla="*/ 1783582 w 4275573"/>
              <a:gd name="connsiteY33" fmla="*/ 135653 h 203675"/>
              <a:gd name="connsiteX34" fmla="*/ 1788606 w 4275573"/>
              <a:gd name="connsiteY34" fmla="*/ 120581 h 203675"/>
              <a:gd name="connsiteX35" fmla="*/ 1803679 w 4275573"/>
              <a:gd name="connsiteY35" fmla="*/ 115556 h 203675"/>
              <a:gd name="connsiteX36" fmla="*/ 1818751 w 4275573"/>
              <a:gd name="connsiteY36" fmla="*/ 105508 h 203675"/>
              <a:gd name="connsiteX37" fmla="*/ 1904162 w 4275573"/>
              <a:gd name="connsiteY37" fmla="*/ 95460 h 203675"/>
              <a:gd name="connsiteX38" fmla="*/ 2024743 w 4275573"/>
              <a:gd name="connsiteY38" fmla="*/ 100484 h 203675"/>
              <a:gd name="connsiteX39" fmla="*/ 2039815 w 4275573"/>
              <a:gd name="connsiteY39" fmla="*/ 105508 h 203675"/>
              <a:gd name="connsiteX40" fmla="*/ 2054888 w 4275573"/>
              <a:gd name="connsiteY40" fmla="*/ 115556 h 203675"/>
              <a:gd name="connsiteX41" fmla="*/ 2100105 w 4275573"/>
              <a:gd name="connsiteY41" fmla="*/ 125605 h 203675"/>
              <a:gd name="connsiteX42" fmla="*/ 2130250 w 4275573"/>
              <a:gd name="connsiteY42" fmla="*/ 135653 h 203675"/>
              <a:gd name="connsiteX43" fmla="*/ 2441749 w 4275573"/>
              <a:gd name="connsiteY43" fmla="*/ 130629 h 203675"/>
              <a:gd name="connsiteX44" fmla="*/ 2672861 w 4275573"/>
              <a:gd name="connsiteY44" fmla="*/ 130629 h 203675"/>
              <a:gd name="connsiteX45" fmla="*/ 2728127 w 4275573"/>
              <a:gd name="connsiteY45" fmla="*/ 120581 h 203675"/>
              <a:gd name="connsiteX46" fmla="*/ 2758272 w 4275573"/>
              <a:gd name="connsiteY46" fmla="*/ 110532 h 203675"/>
              <a:gd name="connsiteX47" fmla="*/ 2778369 w 4275573"/>
              <a:gd name="connsiteY47" fmla="*/ 105508 h 203675"/>
              <a:gd name="connsiteX48" fmla="*/ 2893925 w 4275573"/>
              <a:gd name="connsiteY48" fmla="*/ 110532 h 203675"/>
              <a:gd name="connsiteX49" fmla="*/ 2929094 w 4275573"/>
              <a:gd name="connsiteY49" fmla="*/ 115556 h 203675"/>
              <a:gd name="connsiteX50" fmla="*/ 3165231 w 4275573"/>
              <a:gd name="connsiteY50" fmla="*/ 110532 h 203675"/>
              <a:gd name="connsiteX51" fmla="*/ 3220497 w 4275573"/>
              <a:gd name="connsiteY51" fmla="*/ 95460 h 203675"/>
              <a:gd name="connsiteX52" fmla="*/ 3381270 w 4275573"/>
              <a:gd name="connsiteY52" fmla="*/ 100484 h 203675"/>
              <a:gd name="connsiteX53" fmla="*/ 3401367 w 4275573"/>
              <a:gd name="connsiteY53" fmla="*/ 105508 h 203675"/>
              <a:gd name="connsiteX54" fmla="*/ 3426488 w 4275573"/>
              <a:gd name="connsiteY54" fmla="*/ 110532 h 203675"/>
              <a:gd name="connsiteX55" fmla="*/ 3552092 w 4275573"/>
              <a:gd name="connsiteY55" fmla="*/ 105508 h 203675"/>
              <a:gd name="connsiteX56" fmla="*/ 3577213 w 4275573"/>
              <a:gd name="connsiteY56" fmla="*/ 100484 h 203675"/>
              <a:gd name="connsiteX57" fmla="*/ 3677697 w 4275573"/>
              <a:gd name="connsiteY57" fmla="*/ 90436 h 203675"/>
              <a:gd name="connsiteX58" fmla="*/ 3712866 w 4275573"/>
              <a:gd name="connsiteY58" fmla="*/ 95460 h 203675"/>
              <a:gd name="connsiteX59" fmla="*/ 3758083 w 4275573"/>
              <a:gd name="connsiteY59" fmla="*/ 105508 h 203675"/>
              <a:gd name="connsiteX60" fmla="*/ 3823398 w 4275573"/>
              <a:gd name="connsiteY60" fmla="*/ 125605 h 203675"/>
              <a:gd name="connsiteX61" fmla="*/ 3838470 w 4275573"/>
              <a:gd name="connsiteY61" fmla="*/ 130629 h 203675"/>
              <a:gd name="connsiteX62" fmla="*/ 3938954 w 4275573"/>
              <a:gd name="connsiteY62" fmla="*/ 140677 h 203675"/>
              <a:gd name="connsiteX63" fmla="*/ 4059534 w 4275573"/>
              <a:gd name="connsiteY63" fmla="*/ 150726 h 203675"/>
              <a:gd name="connsiteX64" fmla="*/ 4109776 w 4275573"/>
              <a:gd name="connsiteY64" fmla="*/ 170822 h 203675"/>
              <a:gd name="connsiteX65" fmla="*/ 4139921 w 4275573"/>
              <a:gd name="connsiteY65" fmla="*/ 180871 h 203675"/>
              <a:gd name="connsiteX66" fmla="*/ 4175090 w 4275573"/>
              <a:gd name="connsiteY66" fmla="*/ 190919 h 203675"/>
              <a:gd name="connsiteX67" fmla="*/ 4220308 w 4275573"/>
              <a:gd name="connsiteY67" fmla="*/ 200967 h 203675"/>
              <a:gd name="connsiteX68" fmla="*/ 4270549 w 4275573"/>
              <a:gd name="connsiteY68" fmla="*/ 185895 h 203675"/>
              <a:gd name="connsiteX69" fmla="*/ 4275573 w 4275573"/>
              <a:gd name="connsiteY69" fmla="*/ 180871 h 20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75573" h="203675">
                <a:moveTo>
                  <a:pt x="0" y="0"/>
                </a:moveTo>
                <a:cubicBezTo>
                  <a:pt x="5024" y="3350"/>
                  <a:pt x="10357" y="6277"/>
                  <a:pt x="15072" y="10049"/>
                </a:cubicBezTo>
                <a:cubicBezTo>
                  <a:pt x="30646" y="22508"/>
                  <a:pt x="19580" y="19838"/>
                  <a:pt x="40193" y="30145"/>
                </a:cubicBezTo>
                <a:cubicBezTo>
                  <a:pt x="44930" y="32514"/>
                  <a:pt x="50636" y="32598"/>
                  <a:pt x="55266" y="35170"/>
                </a:cubicBezTo>
                <a:cubicBezTo>
                  <a:pt x="65823" y="41035"/>
                  <a:pt x="76872" y="46726"/>
                  <a:pt x="85411" y="55266"/>
                </a:cubicBezTo>
                <a:cubicBezTo>
                  <a:pt x="88760" y="58616"/>
                  <a:pt x="91397" y="62878"/>
                  <a:pt x="95459" y="65315"/>
                </a:cubicBezTo>
                <a:cubicBezTo>
                  <a:pt x="100000" y="68040"/>
                  <a:pt x="105508" y="68664"/>
                  <a:pt x="110532" y="70339"/>
                </a:cubicBezTo>
                <a:cubicBezTo>
                  <a:pt x="145605" y="105412"/>
                  <a:pt x="106746" y="71047"/>
                  <a:pt x="140677" y="90436"/>
                </a:cubicBezTo>
                <a:cubicBezTo>
                  <a:pt x="147947" y="94590"/>
                  <a:pt x="153284" y="101763"/>
                  <a:pt x="160773" y="105508"/>
                </a:cubicBezTo>
                <a:cubicBezTo>
                  <a:pt x="165503" y="107873"/>
                  <a:pt x="203349" y="115028"/>
                  <a:pt x="205991" y="115556"/>
                </a:cubicBezTo>
                <a:lnTo>
                  <a:pt x="296426" y="110532"/>
                </a:lnTo>
                <a:cubicBezTo>
                  <a:pt x="318216" y="109126"/>
                  <a:pt x="339904" y="105508"/>
                  <a:pt x="361740" y="105508"/>
                </a:cubicBezTo>
                <a:cubicBezTo>
                  <a:pt x="390260" y="105508"/>
                  <a:pt x="418681" y="108857"/>
                  <a:pt x="447151" y="110532"/>
                </a:cubicBezTo>
                <a:cubicBezTo>
                  <a:pt x="452175" y="112207"/>
                  <a:pt x="457132" y="114101"/>
                  <a:pt x="462224" y="115556"/>
                </a:cubicBezTo>
                <a:cubicBezTo>
                  <a:pt x="468864" y="117453"/>
                  <a:pt x="475974" y="117861"/>
                  <a:pt x="482321" y="120581"/>
                </a:cubicBezTo>
                <a:cubicBezTo>
                  <a:pt x="487871" y="122960"/>
                  <a:pt x="491992" y="127929"/>
                  <a:pt x="497393" y="130629"/>
                </a:cubicBezTo>
                <a:cubicBezTo>
                  <a:pt x="504599" y="134232"/>
                  <a:pt x="526125" y="139068"/>
                  <a:pt x="532562" y="140677"/>
                </a:cubicBezTo>
                <a:lnTo>
                  <a:pt x="622998" y="135653"/>
                </a:lnTo>
                <a:cubicBezTo>
                  <a:pt x="637157" y="134604"/>
                  <a:pt x="686645" y="128648"/>
                  <a:pt x="703384" y="125605"/>
                </a:cubicBezTo>
                <a:cubicBezTo>
                  <a:pt x="710178" y="124370"/>
                  <a:pt x="716618" y="121344"/>
                  <a:pt x="723481" y="120581"/>
                </a:cubicBezTo>
                <a:cubicBezTo>
                  <a:pt x="746843" y="117985"/>
                  <a:pt x="770374" y="117231"/>
                  <a:pt x="793820" y="115556"/>
                </a:cubicBezTo>
                <a:cubicBezTo>
                  <a:pt x="802193" y="113881"/>
                  <a:pt x="810656" y="112603"/>
                  <a:pt x="818940" y="110532"/>
                </a:cubicBezTo>
                <a:cubicBezTo>
                  <a:pt x="847635" y="103358"/>
                  <a:pt x="819656" y="106748"/>
                  <a:pt x="854110" y="100484"/>
                </a:cubicBezTo>
                <a:cubicBezTo>
                  <a:pt x="876642" y="96387"/>
                  <a:pt x="912919" y="92833"/>
                  <a:pt x="934497" y="90436"/>
                </a:cubicBezTo>
                <a:lnTo>
                  <a:pt x="1045028" y="95460"/>
                </a:lnTo>
                <a:cubicBezTo>
                  <a:pt x="1065160" y="96644"/>
                  <a:pt x="1085252" y="98477"/>
                  <a:pt x="1105319" y="100484"/>
                </a:cubicBezTo>
                <a:cubicBezTo>
                  <a:pt x="1118754" y="101827"/>
                  <a:pt x="1132017" y="105080"/>
                  <a:pt x="1145512" y="105508"/>
                </a:cubicBezTo>
                <a:cubicBezTo>
                  <a:pt x="1237591" y="108431"/>
                  <a:pt x="1329732" y="108857"/>
                  <a:pt x="1421842" y="110532"/>
                </a:cubicBezTo>
                <a:cubicBezTo>
                  <a:pt x="1448637" y="112207"/>
                  <a:pt x="1475491" y="113125"/>
                  <a:pt x="1502228" y="115556"/>
                </a:cubicBezTo>
                <a:cubicBezTo>
                  <a:pt x="1521579" y="117315"/>
                  <a:pt x="1534424" y="121094"/>
                  <a:pt x="1552470" y="125605"/>
                </a:cubicBezTo>
                <a:cubicBezTo>
                  <a:pt x="1557494" y="128954"/>
                  <a:pt x="1562025" y="133201"/>
                  <a:pt x="1567543" y="135653"/>
                </a:cubicBezTo>
                <a:cubicBezTo>
                  <a:pt x="1583264" y="142640"/>
                  <a:pt x="1601086" y="146551"/>
                  <a:pt x="1617784" y="150726"/>
                </a:cubicBezTo>
                <a:cubicBezTo>
                  <a:pt x="1663002" y="149051"/>
                  <a:pt x="1708374" y="149798"/>
                  <a:pt x="1753437" y="145701"/>
                </a:cubicBezTo>
                <a:cubicBezTo>
                  <a:pt x="1763985" y="144742"/>
                  <a:pt x="1783582" y="135653"/>
                  <a:pt x="1783582" y="135653"/>
                </a:cubicBezTo>
                <a:cubicBezTo>
                  <a:pt x="1785257" y="130629"/>
                  <a:pt x="1784861" y="124326"/>
                  <a:pt x="1788606" y="120581"/>
                </a:cubicBezTo>
                <a:cubicBezTo>
                  <a:pt x="1792351" y="116836"/>
                  <a:pt x="1798942" y="117925"/>
                  <a:pt x="1803679" y="115556"/>
                </a:cubicBezTo>
                <a:cubicBezTo>
                  <a:pt x="1809080" y="112856"/>
                  <a:pt x="1813350" y="108208"/>
                  <a:pt x="1818751" y="105508"/>
                </a:cubicBezTo>
                <a:cubicBezTo>
                  <a:pt x="1841589" y="94089"/>
                  <a:pt x="1893052" y="96254"/>
                  <a:pt x="1904162" y="95460"/>
                </a:cubicBezTo>
                <a:cubicBezTo>
                  <a:pt x="1944356" y="97135"/>
                  <a:pt x="1984624" y="97512"/>
                  <a:pt x="2024743" y="100484"/>
                </a:cubicBezTo>
                <a:cubicBezTo>
                  <a:pt x="2030024" y="100875"/>
                  <a:pt x="2035078" y="103140"/>
                  <a:pt x="2039815" y="105508"/>
                </a:cubicBezTo>
                <a:cubicBezTo>
                  <a:pt x="2045216" y="108208"/>
                  <a:pt x="2049338" y="113177"/>
                  <a:pt x="2054888" y="115556"/>
                </a:cubicBezTo>
                <a:cubicBezTo>
                  <a:pt x="2062792" y="118944"/>
                  <a:pt x="2093536" y="123814"/>
                  <a:pt x="2100105" y="125605"/>
                </a:cubicBezTo>
                <a:cubicBezTo>
                  <a:pt x="2110324" y="128392"/>
                  <a:pt x="2130250" y="135653"/>
                  <a:pt x="2130250" y="135653"/>
                </a:cubicBezTo>
                <a:lnTo>
                  <a:pt x="2441749" y="130629"/>
                </a:lnTo>
                <a:cubicBezTo>
                  <a:pt x="2756888" y="130629"/>
                  <a:pt x="2336094" y="144661"/>
                  <a:pt x="2672861" y="130629"/>
                </a:cubicBezTo>
                <a:cubicBezTo>
                  <a:pt x="2682706" y="128988"/>
                  <a:pt x="2717095" y="123590"/>
                  <a:pt x="2728127" y="120581"/>
                </a:cubicBezTo>
                <a:cubicBezTo>
                  <a:pt x="2738346" y="117794"/>
                  <a:pt x="2747996" y="113101"/>
                  <a:pt x="2758272" y="110532"/>
                </a:cubicBezTo>
                <a:lnTo>
                  <a:pt x="2778369" y="105508"/>
                </a:lnTo>
                <a:cubicBezTo>
                  <a:pt x="2816888" y="107183"/>
                  <a:pt x="2855455" y="107967"/>
                  <a:pt x="2893925" y="110532"/>
                </a:cubicBezTo>
                <a:cubicBezTo>
                  <a:pt x="2905741" y="111320"/>
                  <a:pt x="2917252" y="115556"/>
                  <a:pt x="2929094" y="115556"/>
                </a:cubicBezTo>
                <a:cubicBezTo>
                  <a:pt x="3007824" y="115556"/>
                  <a:pt x="3086519" y="112207"/>
                  <a:pt x="3165231" y="110532"/>
                </a:cubicBezTo>
                <a:cubicBezTo>
                  <a:pt x="3203477" y="97784"/>
                  <a:pt x="3184990" y="102561"/>
                  <a:pt x="3220497" y="95460"/>
                </a:cubicBezTo>
                <a:cubicBezTo>
                  <a:pt x="3274088" y="97135"/>
                  <a:pt x="3327735" y="97510"/>
                  <a:pt x="3381270" y="100484"/>
                </a:cubicBezTo>
                <a:cubicBezTo>
                  <a:pt x="3388165" y="100867"/>
                  <a:pt x="3394626" y="104010"/>
                  <a:pt x="3401367" y="105508"/>
                </a:cubicBezTo>
                <a:cubicBezTo>
                  <a:pt x="3409703" y="107360"/>
                  <a:pt x="3418114" y="108857"/>
                  <a:pt x="3426488" y="110532"/>
                </a:cubicBezTo>
                <a:cubicBezTo>
                  <a:pt x="3468356" y="108857"/>
                  <a:pt x="3510283" y="108295"/>
                  <a:pt x="3552092" y="105508"/>
                </a:cubicBezTo>
                <a:cubicBezTo>
                  <a:pt x="3560613" y="104940"/>
                  <a:pt x="3568726" y="101427"/>
                  <a:pt x="3577213" y="100484"/>
                </a:cubicBezTo>
                <a:cubicBezTo>
                  <a:pt x="3737397" y="82686"/>
                  <a:pt x="3575863" y="104983"/>
                  <a:pt x="3677697" y="90436"/>
                </a:cubicBezTo>
                <a:cubicBezTo>
                  <a:pt x="3689420" y="92111"/>
                  <a:pt x="3701185" y="93513"/>
                  <a:pt x="3712866" y="95460"/>
                </a:cubicBezTo>
                <a:cubicBezTo>
                  <a:pt x="3732003" y="98649"/>
                  <a:pt x="3740016" y="100991"/>
                  <a:pt x="3758083" y="105508"/>
                </a:cubicBezTo>
                <a:cubicBezTo>
                  <a:pt x="3795310" y="130324"/>
                  <a:pt x="3744769" y="99395"/>
                  <a:pt x="3823398" y="125605"/>
                </a:cubicBezTo>
                <a:cubicBezTo>
                  <a:pt x="3828422" y="127280"/>
                  <a:pt x="3833260" y="129682"/>
                  <a:pt x="3838470" y="130629"/>
                </a:cubicBezTo>
                <a:cubicBezTo>
                  <a:pt x="3863940" y="135260"/>
                  <a:pt x="3917086" y="138855"/>
                  <a:pt x="3938954" y="140677"/>
                </a:cubicBezTo>
                <a:cubicBezTo>
                  <a:pt x="3992190" y="158422"/>
                  <a:pt x="3917081" y="134897"/>
                  <a:pt x="4059534" y="150726"/>
                </a:cubicBezTo>
                <a:cubicBezTo>
                  <a:pt x="4082604" y="153289"/>
                  <a:pt x="4090233" y="163005"/>
                  <a:pt x="4109776" y="170822"/>
                </a:cubicBezTo>
                <a:cubicBezTo>
                  <a:pt x="4119610" y="174756"/>
                  <a:pt x="4129873" y="177521"/>
                  <a:pt x="4139921" y="180871"/>
                </a:cubicBezTo>
                <a:cubicBezTo>
                  <a:pt x="4156704" y="186466"/>
                  <a:pt x="4156166" y="186714"/>
                  <a:pt x="4175090" y="190919"/>
                </a:cubicBezTo>
                <a:cubicBezTo>
                  <a:pt x="4232496" y="203675"/>
                  <a:pt x="4171296" y="188714"/>
                  <a:pt x="4220308" y="200967"/>
                </a:cubicBezTo>
                <a:cubicBezTo>
                  <a:pt x="4254745" y="196048"/>
                  <a:pt x="4249045" y="202023"/>
                  <a:pt x="4270549" y="185895"/>
                </a:cubicBezTo>
                <a:cubicBezTo>
                  <a:pt x="4272444" y="184474"/>
                  <a:pt x="4273898" y="182546"/>
                  <a:pt x="4275573" y="180871"/>
                </a:cubicBezTo>
              </a:path>
            </a:pathLst>
          </a:custGeom>
          <a:ln w="38100">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4338319" y="5586884"/>
            <a:ext cx="977259" cy="808892"/>
          </a:xfrm>
          <a:custGeom>
            <a:avLst/>
            <a:gdLst>
              <a:gd name="connsiteX0" fmla="*/ 7593 w 977259"/>
              <a:gd name="connsiteY0" fmla="*/ 803868 h 808892"/>
              <a:gd name="connsiteX1" fmla="*/ 12617 w 977259"/>
              <a:gd name="connsiteY1" fmla="*/ 768698 h 808892"/>
              <a:gd name="connsiteX2" fmla="*/ 22666 w 977259"/>
              <a:gd name="connsiteY2" fmla="*/ 728505 h 808892"/>
              <a:gd name="connsiteX3" fmla="*/ 17641 w 977259"/>
              <a:gd name="connsiteY3" fmla="*/ 693336 h 808892"/>
              <a:gd name="connsiteX4" fmla="*/ 12617 w 977259"/>
              <a:gd name="connsiteY4" fmla="*/ 678263 h 808892"/>
              <a:gd name="connsiteX5" fmla="*/ 2569 w 977259"/>
              <a:gd name="connsiteY5" fmla="*/ 643094 h 808892"/>
              <a:gd name="connsiteX6" fmla="*/ 7593 w 977259"/>
              <a:gd name="connsiteY6" fmla="*/ 517490 h 808892"/>
              <a:gd name="connsiteX7" fmla="*/ 22666 w 977259"/>
              <a:gd name="connsiteY7" fmla="*/ 457200 h 808892"/>
              <a:gd name="connsiteX8" fmla="*/ 32714 w 977259"/>
              <a:gd name="connsiteY8" fmla="*/ 437103 h 808892"/>
              <a:gd name="connsiteX9" fmla="*/ 37738 w 977259"/>
              <a:gd name="connsiteY9" fmla="*/ 422030 h 808892"/>
              <a:gd name="connsiteX10" fmla="*/ 57835 w 977259"/>
              <a:gd name="connsiteY10" fmla="*/ 381837 h 808892"/>
              <a:gd name="connsiteX11" fmla="*/ 67883 w 977259"/>
              <a:gd name="connsiteY11" fmla="*/ 351692 h 808892"/>
              <a:gd name="connsiteX12" fmla="*/ 72907 w 977259"/>
              <a:gd name="connsiteY12" fmla="*/ 331595 h 808892"/>
              <a:gd name="connsiteX13" fmla="*/ 82956 w 977259"/>
              <a:gd name="connsiteY13" fmla="*/ 301450 h 808892"/>
              <a:gd name="connsiteX14" fmla="*/ 98028 w 977259"/>
              <a:gd name="connsiteY14" fmla="*/ 261257 h 808892"/>
              <a:gd name="connsiteX15" fmla="*/ 103052 w 977259"/>
              <a:gd name="connsiteY15" fmla="*/ 236136 h 808892"/>
              <a:gd name="connsiteX16" fmla="*/ 133197 w 977259"/>
              <a:gd name="connsiteY16" fmla="*/ 170821 h 808892"/>
              <a:gd name="connsiteX17" fmla="*/ 138222 w 977259"/>
              <a:gd name="connsiteY17" fmla="*/ 130628 h 808892"/>
              <a:gd name="connsiteX18" fmla="*/ 143246 w 977259"/>
              <a:gd name="connsiteY18" fmla="*/ 115556 h 808892"/>
              <a:gd name="connsiteX19" fmla="*/ 153294 w 977259"/>
              <a:gd name="connsiteY19" fmla="*/ 75362 h 808892"/>
              <a:gd name="connsiteX20" fmla="*/ 163343 w 977259"/>
              <a:gd name="connsiteY20" fmla="*/ 55265 h 808892"/>
              <a:gd name="connsiteX21" fmla="*/ 173391 w 977259"/>
              <a:gd name="connsiteY21" fmla="*/ 25120 h 808892"/>
              <a:gd name="connsiteX22" fmla="*/ 183439 w 977259"/>
              <a:gd name="connsiteY22" fmla="*/ 10048 h 808892"/>
              <a:gd name="connsiteX23" fmla="*/ 213584 w 977259"/>
              <a:gd name="connsiteY23" fmla="*/ 0 h 808892"/>
              <a:gd name="connsiteX24" fmla="*/ 233681 w 977259"/>
              <a:gd name="connsiteY24" fmla="*/ 5024 h 808892"/>
              <a:gd name="connsiteX25" fmla="*/ 253778 w 977259"/>
              <a:gd name="connsiteY25" fmla="*/ 15072 h 808892"/>
              <a:gd name="connsiteX26" fmla="*/ 268850 w 977259"/>
              <a:gd name="connsiteY26" fmla="*/ 20096 h 808892"/>
              <a:gd name="connsiteX27" fmla="*/ 298995 w 977259"/>
              <a:gd name="connsiteY27" fmla="*/ 40193 h 808892"/>
              <a:gd name="connsiteX28" fmla="*/ 319092 w 977259"/>
              <a:gd name="connsiteY28" fmla="*/ 60290 h 808892"/>
              <a:gd name="connsiteX29" fmla="*/ 354261 w 977259"/>
              <a:gd name="connsiteY29" fmla="*/ 100483 h 808892"/>
              <a:gd name="connsiteX30" fmla="*/ 364310 w 977259"/>
              <a:gd name="connsiteY30" fmla="*/ 120580 h 808892"/>
              <a:gd name="connsiteX31" fmla="*/ 374358 w 977259"/>
              <a:gd name="connsiteY31" fmla="*/ 135652 h 808892"/>
              <a:gd name="connsiteX32" fmla="*/ 389430 w 977259"/>
              <a:gd name="connsiteY32" fmla="*/ 155749 h 808892"/>
              <a:gd name="connsiteX33" fmla="*/ 409527 w 977259"/>
              <a:gd name="connsiteY33" fmla="*/ 180870 h 808892"/>
              <a:gd name="connsiteX34" fmla="*/ 419576 w 977259"/>
              <a:gd name="connsiteY34" fmla="*/ 205991 h 808892"/>
              <a:gd name="connsiteX35" fmla="*/ 439672 w 977259"/>
              <a:gd name="connsiteY35" fmla="*/ 236136 h 808892"/>
              <a:gd name="connsiteX36" fmla="*/ 444696 w 977259"/>
              <a:gd name="connsiteY36" fmla="*/ 251208 h 808892"/>
              <a:gd name="connsiteX37" fmla="*/ 464793 w 977259"/>
              <a:gd name="connsiteY37" fmla="*/ 281353 h 808892"/>
              <a:gd name="connsiteX38" fmla="*/ 484890 w 977259"/>
              <a:gd name="connsiteY38" fmla="*/ 306474 h 808892"/>
              <a:gd name="connsiteX39" fmla="*/ 515035 w 977259"/>
              <a:gd name="connsiteY39" fmla="*/ 316523 h 808892"/>
              <a:gd name="connsiteX40" fmla="*/ 570301 w 977259"/>
              <a:gd name="connsiteY40" fmla="*/ 311498 h 808892"/>
              <a:gd name="connsiteX41" fmla="*/ 600446 w 977259"/>
              <a:gd name="connsiteY41" fmla="*/ 301450 h 808892"/>
              <a:gd name="connsiteX42" fmla="*/ 615518 w 977259"/>
              <a:gd name="connsiteY42" fmla="*/ 296426 h 808892"/>
              <a:gd name="connsiteX43" fmla="*/ 801413 w 977259"/>
              <a:gd name="connsiteY43" fmla="*/ 291402 h 808892"/>
              <a:gd name="connsiteX44" fmla="*/ 821510 w 977259"/>
              <a:gd name="connsiteY44" fmla="*/ 281353 h 808892"/>
              <a:gd name="connsiteX45" fmla="*/ 836582 w 977259"/>
              <a:gd name="connsiteY45" fmla="*/ 276329 h 808892"/>
              <a:gd name="connsiteX46" fmla="*/ 866727 w 977259"/>
              <a:gd name="connsiteY46" fmla="*/ 261257 h 808892"/>
              <a:gd name="connsiteX47" fmla="*/ 896872 w 977259"/>
              <a:gd name="connsiteY47" fmla="*/ 276329 h 808892"/>
              <a:gd name="connsiteX48" fmla="*/ 916969 w 977259"/>
              <a:gd name="connsiteY48" fmla="*/ 316523 h 808892"/>
              <a:gd name="connsiteX49" fmla="*/ 921993 w 977259"/>
              <a:gd name="connsiteY49" fmla="*/ 341643 h 808892"/>
              <a:gd name="connsiteX50" fmla="*/ 927017 w 977259"/>
              <a:gd name="connsiteY50" fmla="*/ 391885 h 808892"/>
              <a:gd name="connsiteX51" fmla="*/ 947114 w 977259"/>
              <a:gd name="connsiteY51" fmla="*/ 432079 h 808892"/>
              <a:gd name="connsiteX52" fmla="*/ 952138 w 977259"/>
              <a:gd name="connsiteY52" fmla="*/ 447151 h 808892"/>
              <a:gd name="connsiteX53" fmla="*/ 972235 w 977259"/>
              <a:gd name="connsiteY53" fmla="*/ 472272 h 808892"/>
              <a:gd name="connsiteX54" fmla="*/ 977259 w 977259"/>
              <a:gd name="connsiteY54" fmla="*/ 487345 h 808892"/>
              <a:gd name="connsiteX55" fmla="*/ 962186 w 977259"/>
              <a:gd name="connsiteY55" fmla="*/ 577780 h 808892"/>
              <a:gd name="connsiteX56" fmla="*/ 952138 w 977259"/>
              <a:gd name="connsiteY56" fmla="*/ 617973 h 808892"/>
              <a:gd name="connsiteX57" fmla="*/ 957162 w 977259"/>
              <a:gd name="connsiteY57" fmla="*/ 683287 h 808892"/>
              <a:gd name="connsiteX58" fmla="*/ 962186 w 977259"/>
              <a:gd name="connsiteY58" fmla="*/ 718457 h 808892"/>
              <a:gd name="connsiteX59" fmla="*/ 957162 w 977259"/>
              <a:gd name="connsiteY59" fmla="*/ 753626 h 808892"/>
              <a:gd name="connsiteX60" fmla="*/ 947114 w 977259"/>
              <a:gd name="connsiteY60" fmla="*/ 783771 h 808892"/>
              <a:gd name="connsiteX61" fmla="*/ 942090 w 977259"/>
              <a:gd name="connsiteY61" fmla="*/ 798843 h 808892"/>
              <a:gd name="connsiteX62" fmla="*/ 942090 w 977259"/>
              <a:gd name="connsiteY62" fmla="*/ 808892 h 80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77259" h="808892">
                <a:moveTo>
                  <a:pt x="7593" y="803868"/>
                </a:moveTo>
                <a:cubicBezTo>
                  <a:pt x="9268" y="792145"/>
                  <a:pt x="10294" y="780310"/>
                  <a:pt x="12617" y="768698"/>
                </a:cubicBezTo>
                <a:cubicBezTo>
                  <a:pt x="15325" y="755156"/>
                  <a:pt x="22666" y="728505"/>
                  <a:pt x="22666" y="728505"/>
                </a:cubicBezTo>
                <a:cubicBezTo>
                  <a:pt x="20991" y="716782"/>
                  <a:pt x="19964" y="704948"/>
                  <a:pt x="17641" y="693336"/>
                </a:cubicBezTo>
                <a:cubicBezTo>
                  <a:pt x="16602" y="688143"/>
                  <a:pt x="14072" y="683355"/>
                  <a:pt x="12617" y="678263"/>
                </a:cubicBezTo>
                <a:cubicBezTo>
                  <a:pt x="0" y="634102"/>
                  <a:pt x="14615" y="679235"/>
                  <a:pt x="2569" y="643094"/>
                </a:cubicBezTo>
                <a:cubicBezTo>
                  <a:pt x="4244" y="601226"/>
                  <a:pt x="4895" y="559305"/>
                  <a:pt x="7593" y="517490"/>
                </a:cubicBezTo>
                <a:cubicBezTo>
                  <a:pt x="8652" y="501069"/>
                  <a:pt x="15328" y="471876"/>
                  <a:pt x="22666" y="457200"/>
                </a:cubicBezTo>
                <a:cubicBezTo>
                  <a:pt x="26015" y="450501"/>
                  <a:pt x="29764" y="443987"/>
                  <a:pt x="32714" y="437103"/>
                </a:cubicBezTo>
                <a:cubicBezTo>
                  <a:pt x="34800" y="432235"/>
                  <a:pt x="35546" y="426851"/>
                  <a:pt x="37738" y="422030"/>
                </a:cubicBezTo>
                <a:cubicBezTo>
                  <a:pt x="43936" y="408394"/>
                  <a:pt x="53098" y="396047"/>
                  <a:pt x="57835" y="381837"/>
                </a:cubicBezTo>
                <a:cubicBezTo>
                  <a:pt x="61184" y="371789"/>
                  <a:pt x="65314" y="361968"/>
                  <a:pt x="67883" y="351692"/>
                </a:cubicBezTo>
                <a:cubicBezTo>
                  <a:pt x="69558" y="344993"/>
                  <a:pt x="70923" y="338209"/>
                  <a:pt x="72907" y="331595"/>
                </a:cubicBezTo>
                <a:cubicBezTo>
                  <a:pt x="75951" y="321450"/>
                  <a:pt x="80879" y="311836"/>
                  <a:pt x="82956" y="301450"/>
                </a:cubicBezTo>
                <a:cubicBezTo>
                  <a:pt x="89164" y="270408"/>
                  <a:pt x="83243" y="283434"/>
                  <a:pt x="98028" y="261257"/>
                </a:cubicBezTo>
                <a:cubicBezTo>
                  <a:pt x="99703" y="252883"/>
                  <a:pt x="100352" y="244237"/>
                  <a:pt x="103052" y="236136"/>
                </a:cubicBezTo>
                <a:cubicBezTo>
                  <a:pt x="117944" y="191459"/>
                  <a:pt x="115637" y="197162"/>
                  <a:pt x="133197" y="170821"/>
                </a:cubicBezTo>
                <a:cubicBezTo>
                  <a:pt x="134872" y="157423"/>
                  <a:pt x="135807" y="143912"/>
                  <a:pt x="138222" y="130628"/>
                </a:cubicBezTo>
                <a:cubicBezTo>
                  <a:pt x="139169" y="125418"/>
                  <a:pt x="141962" y="120694"/>
                  <a:pt x="143246" y="115556"/>
                </a:cubicBezTo>
                <a:cubicBezTo>
                  <a:pt x="147963" y="96687"/>
                  <a:pt x="146404" y="91438"/>
                  <a:pt x="153294" y="75362"/>
                </a:cubicBezTo>
                <a:cubicBezTo>
                  <a:pt x="156244" y="68478"/>
                  <a:pt x="160561" y="62219"/>
                  <a:pt x="163343" y="55265"/>
                </a:cubicBezTo>
                <a:cubicBezTo>
                  <a:pt x="167277" y="45431"/>
                  <a:pt x="167516" y="33933"/>
                  <a:pt x="173391" y="25120"/>
                </a:cubicBezTo>
                <a:cubicBezTo>
                  <a:pt x="176740" y="20096"/>
                  <a:pt x="178319" y="13248"/>
                  <a:pt x="183439" y="10048"/>
                </a:cubicBezTo>
                <a:cubicBezTo>
                  <a:pt x="192421" y="4434"/>
                  <a:pt x="213584" y="0"/>
                  <a:pt x="213584" y="0"/>
                </a:cubicBezTo>
                <a:cubicBezTo>
                  <a:pt x="220283" y="1675"/>
                  <a:pt x="227215" y="2600"/>
                  <a:pt x="233681" y="5024"/>
                </a:cubicBezTo>
                <a:cubicBezTo>
                  <a:pt x="240694" y="7654"/>
                  <a:pt x="246894" y="12122"/>
                  <a:pt x="253778" y="15072"/>
                </a:cubicBezTo>
                <a:cubicBezTo>
                  <a:pt x="258646" y="17158"/>
                  <a:pt x="263826" y="18421"/>
                  <a:pt x="268850" y="20096"/>
                </a:cubicBezTo>
                <a:cubicBezTo>
                  <a:pt x="278898" y="26795"/>
                  <a:pt x="290456" y="31654"/>
                  <a:pt x="298995" y="40193"/>
                </a:cubicBezTo>
                <a:lnTo>
                  <a:pt x="319092" y="60290"/>
                </a:lnTo>
                <a:cubicBezTo>
                  <a:pt x="333623" y="74821"/>
                  <a:pt x="341988" y="82074"/>
                  <a:pt x="354261" y="100483"/>
                </a:cubicBezTo>
                <a:cubicBezTo>
                  <a:pt x="358416" y="106715"/>
                  <a:pt x="360594" y="114077"/>
                  <a:pt x="364310" y="120580"/>
                </a:cubicBezTo>
                <a:cubicBezTo>
                  <a:pt x="367306" y="125823"/>
                  <a:pt x="370848" y="130739"/>
                  <a:pt x="374358" y="135652"/>
                </a:cubicBezTo>
                <a:cubicBezTo>
                  <a:pt x="379225" y="142466"/>
                  <a:pt x="384069" y="149316"/>
                  <a:pt x="389430" y="155749"/>
                </a:cubicBezTo>
                <a:cubicBezTo>
                  <a:pt x="401117" y="169773"/>
                  <a:pt x="400207" y="162229"/>
                  <a:pt x="409527" y="180870"/>
                </a:cubicBezTo>
                <a:cubicBezTo>
                  <a:pt x="413560" y="188937"/>
                  <a:pt x="415257" y="198073"/>
                  <a:pt x="419576" y="205991"/>
                </a:cubicBezTo>
                <a:cubicBezTo>
                  <a:pt x="425359" y="216593"/>
                  <a:pt x="435853" y="224679"/>
                  <a:pt x="439672" y="236136"/>
                </a:cubicBezTo>
                <a:cubicBezTo>
                  <a:pt x="441347" y="241160"/>
                  <a:pt x="442124" y="246579"/>
                  <a:pt x="444696" y="251208"/>
                </a:cubicBezTo>
                <a:cubicBezTo>
                  <a:pt x="450561" y="261765"/>
                  <a:pt x="458094" y="271305"/>
                  <a:pt x="464793" y="281353"/>
                </a:cubicBezTo>
                <a:cubicBezTo>
                  <a:pt x="468345" y="286681"/>
                  <a:pt x="477728" y="302893"/>
                  <a:pt x="484890" y="306474"/>
                </a:cubicBezTo>
                <a:cubicBezTo>
                  <a:pt x="494364" y="311211"/>
                  <a:pt x="515035" y="316523"/>
                  <a:pt x="515035" y="316523"/>
                </a:cubicBezTo>
                <a:cubicBezTo>
                  <a:pt x="533457" y="314848"/>
                  <a:pt x="552084" y="314713"/>
                  <a:pt x="570301" y="311498"/>
                </a:cubicBezTo>
                <a:cubicBezTo>
                  <a:pt x="580732" y="309657"/>
                  <a:pt x="590398" y="304799"/>
                  <a:pt x="600446" y="301450"/>
                </a:cubicBezTo>
                <a:cubicBezTo>
                  <a:pt x="605470" y="299775"/>
                  <a:pt x="610224" y="296569"/>
                  <a:pt x="615518" y="296426"/>
                </a:cubicBezTo>
                <a:lnTo>
                  <a:pt x="801413" y="291402"/>
                </a:lnTo>
                <a:cubicBezTo>
                  <a:pt x="808112" y="288052"/>
                  <a:pt x="814626" y="284303"/>
                  <a:pt x="821510" y="281353"/>
                </a:cubicBezTo>
                <a:cubicBezTo>
                  <a:pt x="826378" y="279267"/>
                  <a:pt x="831845" y="278697"/>
                  <a:pt x="836582" y="276329"/>
                </a:cubicBezTo>
                <a:cubicBezTo>
                  <a:pt x="875540" y="256851"/>
                  <a:pt x="828844" y="273885"/>
                  <a:pt x="866727" y="261257"/>
                </a:cubicBezTo>
                <a:cubicBezTo>
                  <a:pt x="874940" y="263994"/>
                  <a:pt x="891746" y="268127"/>
                  <a:pt x="896872" y="276329"/>
                </a:cubicBezTo>
                <a:cubicBezTo>
                  <a:pt x="935364" y="337916"/>
                  <a:pt x="887381" y="286932"/>
                  <a:pt x="916969" y="316523"/>
                </a:cubicBezTo>
                <a:cubicBezTo>
                  <a:pt x="918644" y="324896"/>
                  <a:pt x="920864" y="333179"/>
                  <a:pt x="921993" y="341643"/>
                </a:cubicBezTo>
                <a:cubicBezTo>
                  <a:pt x="924217" y="358326"/>
                  <a:pt x="922512" y="375668"/>
                  <a:pt x="927017" y="391885"/>
                </a:cubicBezTo>
                <a:cubicBezTo>
                  <a:pt x="931026" y="406318"/>
                  <a:pt x="942377" y="417868"/>
                  <a:pt x="947114" y="432079"/>
                </a:cubicBezTo>
                <a:cubicBezTo>
                  <a:pt x="948789" y="437103"/>
                  <a:pt x="949770" y="442414"/>
                  <a:pt x="952138" y="447151"/>
                </a:cubicBezTo>
                <a:cubicBezTo>
                  <a:pt x="958477" y="459830"/>
                  <a:pt x="962887" y="462925"/>
                  <a:pt x="972235" y="472272"/>
                </a:cubicBezTo>
                <a:cubicBezTo>
                  <a:pt x="973910" y="477296"/>
                  <a:pt x="977259" y="482049"/>
                  <a:pt x="977259" y="487345"/>
                </a:cubicBezTo>
                <a:cubicBezTo>
                  <a:pt x="977259" y="536564"/>
                  <a:pt x="971067" y="533372"/>
                  <a:pt x="962186" y="577780"/>
                </a:cubicBezTo>
                <a:cubicBezTo>
                  <a:pt x="956123" y="608094"/>
                  <a:pt x="959862" y="594800"/>
                  <a:pt x="952138" y="617973"/>
                </a:cubicBezTo>
                <a:cubicBezTo>
                  <a:pt x="953813" y="639744"/>
                  <a:pt x="954989" y="661560"/>
                  <a:pt x="957162" y="683287"/>
                </a:cubicBezTo>
                <a:cubicBezTo>
                  <a:pt x="958340" y="695071"/>
                  <a:pt x="962186" y="706615"/>
                  <a:pt x="962186" y="718457"/>
                </a:cubicBezTo>
                <a:cubicBezTo>
                  <a:pt x="962186" y="730299"/>
                  <a:pt x="959825" y="742087"/>
                  <a:pt x="957162" y="753626"/>
                </a:cubicBezTo>
                <a:cubicBezTo>
                  <a:pt x="954780" y="763947"/>
                  <a:pt x="950463" y="773723"/>
                  <a:pt x="947114" y="783771"/>
                </a:cubicBezTo>
                <a:cubicBezTo>
                  <a:pt x="945439" y="788795"/>
                  <a:pt x="942090" y="793547"/>
                  <a:pt x="942090" y="798843"/>
                </a:cubicBezTo>
                <a:lnTo>
                  <a:pt x="942090" y="808892"/>
                </a:lnTo>
              </a:path>
            </a:pathLst>
          </a:custGeom>
          <a:ln w="38100">
            <a:solidFill>
              <a:srgbClr val="99FF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28503" y="5697415"/>
            <a:ext cx="2204187" cy="716118"/>
          </a:xfrm>
          <a:custGeom>
            <a:avLst/>
            <a:gdLst>
              <a:gd name="connsiteX0" fmla="*/ 8622 w 2204187"/>
              <a:gd name="connsiteY0" fmla="*/ 693337 h 716118"/>
              <a:gd name="connsiteX1" fmla="*/ 38767 w 2204187"/>
              <a:gd name="connsiteY1" fmla="*/ 633047 h 716118"/>
              <a:gd name="connsiteX2" fmla="*/ 48816 w 2204187"/>
              <a:gd name="connsiteY2" fmla="*/ 602901 h 716118"/>
              <a:gd name="connsiteX3" fmla="*/ 58864 w 2204187"/>
              <a:gd name="connsiteY3" fmla="*/ 567732 h 716118"/>
              <a:gd name="connsiteX4" fmla="*/ 68912 w 2204187"/>
              <a:gd name="connsiteY4" fmla="*/ 447152 h 716118"/>
              <a:gd name="connsiteX5" fmla="*/ 83985 w 2204187"/>
              <a:gd name="connsiteY5" fmla="*/ 401934 h 716118"/>
              <a:gd name="connsiteX6" fmla="*/ 89009 w 2204187"/>
              <a:gd name="connsiteY6" fmla="*/ 386862 h 716118"/>
              <a:gd name="connsiteX7" fmla="*/ 99057 w 2204187"/>
              <a:gd name="connsiteY7" fmla="*/ 286378 h 716118"/>
              <a:gd name="connsiteX8" fmla="*/ 104082 w 2204187"/>
              <a:gd name="connsiteY8" fmla="*/ 70339 h 716118"/>
              <a:gd name="connsiteX9" fmla="*/ 109106 w 2204187"/>
              <a:gd name="connsiteY9" fmla="*/ 50242 h 716118"/>
              <a:gd name="connsiteX10" fmla="*/ 134227 w 2204187"/>
              <a:gd name="connsiteY10" fmla="*/ 15073 h 716118"/>
              <a:gd name="connsiteX11" fmla="*/ 169396 w 2204187"/>
              <a:gd name="connsiteY11" fmla="*/ 0 h 716118"/>
              <a:gd name="connsiteX12" fmla="*/ 219638 w 2204187"/>
              <a:gd name="connsiteY12" fmla="*/ 5025 h 716118"/>
              <a:gd name="connsiteX13" fmla="*/ 274904 w 2204187"/>
              <a:gd name="connsiteY13" fmla="*/ 25121 h 716118"/>
              <a:gd name="connsiteX14" fmla="*/ 300024 w 2204187"/>
              <a:gd name="connsiteY14" fmla="*/ 30145 h 716118"/>
              <a:gd name="connsiteX15" fmla="*/ 330170 w 2204187"/>
              <a:gd name="connsiteY15" fmla="*/ 45218 h 716118"/>
              <a:gd name="connsiteX16" fmla="*/ 345242 w 2204187"/>
              <a:gd name="connsiteY16" fmla="*/ 55266 h 716118"/>
              <a:gd name="connsiteX17" fmla="*/ 561282 w 2204187"/>
              <a:gd name="connsiteY17" fmla="*/ 75363 h 716118"/>
              <a:gd name="connsiteX18" fmla="*/ 611523 w 2204187"/>
              <a:gd name="connsiteY18" fmla="*/ 80387 h 716118"/>
              <a:gd name="connsiteX19" fmla="*/ 651717 w 2204187"/>
              <a:gd name="connsiteY19" fmla="*/ 95460 h 716118"/>
              <a:gd name="connsiteX20" fmla="*/ 686886 w 2204187"/>
              <a:gd name="connsiteY20" fmla="*/ 100484 h 716118"/>
              <a:gd name="connsiteX21" fmla="*/ 727079 w 2204187"/>
              <a:gd name="connsiteY21" fmla="*/ 115556 h 716118"/>
              <a:gd name="connsiteX22" fmla="*/ 757224 w 2204187"/>
              <a:gd name="connsiteY22" fmla="*/ 120581 h 716118"/>
              <a:gd name="connsiteX23" fmla="*/ 777321 w 2204187"/>
              <a:gd name="connsiteY23" fmla="*/ 125605 h 716118"/>
              <a:gd name="connsiteX24" fmla="*/ 837611 w 2204187"/>
              <a:gd name="connsiteY24" fmla="*/ 135653 h 716118"/>
              <a:gd name="connsiteX25" fmla="*/ 847660 w 2204187"/>
              <a:gd name="connsiteY25" fmla="*/ 145701 h 716118"/>
              <a:gd name="connsiteX26" fmla="*/ 887853 w 2204187"/>
              <a:gd name="connsiteY26" fmla="*/ 140677 h 716118"/>
              <a:gd name="connsiteX27" fmla="*/ 963216 w 2204187"/>
              <a:gd name="connsiteY27" fmla="*/ 135653 h 716118"/>
              <a:gd name="connsiteX28" fmla="*/ 1018482 w 2204187"/>
              <a:gd name="connsiteY28" fmla="*/ 120581 h 716118"/>
              <a:gd name="connsiteX29" fmla="*/ 1038578 w 2204187"/>
              <a:gd name="connsiteY29" fmla="*/ 115556 h 716118"/>
              <a:gd name="connsiteX30" fmla="*/ 1053651 w 2204187"/>
              <a:gd name="connsiteY30" fmla="*/ 110532 h 716118"/>
              <a:gd name="connsiteX31" fmla="*/ 1088820 w 2204187"/>
              <a:gd name="connsiteY31" fmla="*/ 100484 h 716118"/>
              <a:gd name="connsiteX32" fmla="*/ 1249594 w 2204187"/>
              <a:gd name="connsiteY32" fmla="*/ 105508 h 716118"/>
              <a:gd name="connsiteX33" fmla="*/ 1279739 w 2204187"/>
              <a:gd name="connsiteY33" fmla="*/ 115556 h 716118"/>
              <a:gd name="connsiteX34" fmla="*/ 1294811 w 2204187"/>
              <a:gd name="connsiteY34" fmla="*/ 125605 h 716118"/>
              <a:gd name="connsiteX35" fmla="*/ 1324956 w 2204187"/>
              <a:gd name="connsiteY35" fmla="*/ 140677 h 716118"/>
              <a:gd name="connsiteX36" fmla="*/ 1335005 w 2204187"/>
              <a:gd name="connsiteY36" fmla="*/ 150726 h 716118"/>
              <a:gd name="connsiteX37" fmla="*/ 1350077 w 2204187"/>
              <a:gd name="connsiteY37" fmla="*/ 160774 h 716118"/>
              <a:gd name="connsiteX38" fmla="*/ 1375198 w 2204187"/>
              <a:gd name="connsiteY38" fmla="*/ 185895 h 716118"/>
              <a:gd name="connsiteX39" fmla="*/ 1395295 w 2204187"/>
              <a:gd name="connsiteY39" fmla="*/ 195943 h 716118"/>
              <a:gd name="connsiteX40" fmla="*/ 1410367 w 2204187"/>
              <a:gd name="connsiteY40" fmla="*/ 211016 h 716118"/>
              <a:gd name="connsiteX41" fmla="*/ 1465633 w 2204187"/>
              <a:gd name="connsiteY41" fmla="*/ 246185 h 716118"/>
              <a:gd name="connsiteX42" fmla="*/ 1490754 w 2204187"/>
              <a:gd name="connsiteY42" fmla="*/ 261258 h 716118"/>
              <a:gd name="connsiteX43" fmla="*/ 1510851 w 2204187"/>
              <a:gd name="connsiteY43" fmla="*/ 271306 h 716118"/>
              <a:gd name="connsiteX44" fmla="*/ 1525923 w 2204187"/>
              <a:gd name="connsiteY44" fmla="*/ 281354 h 716118"/>
              <a:gd name="connsiteX45" fmla="*/ 1546020 w 2204187"/>
              <a:gd name="connsiteY45" fmla="*/ 286378 h 716118"/>
              <a:gd name="connsiteX46" fmla="*/ 1591238 w 2204187"/>
              <a:gd name="connsiteY46" fmla="*/ 281354 h 716118"/>
              <a:gd name="connsiteX47" fmla="*/ 1611334 w 2204187"/>
              <a:gd name="connsiteY47" fmla="*/ 276330 h 716118"/>
              <a:gd name="connsiteX48" fmla="*/ 1651528 w 2204187"/>
              <a:gd name="connsiteY48" fmla="*/ 266282 h 716118"/>
              <a:gd name="connsiteX49" fmla="*/ 1666600 w 2204187"/>
              <a:gd name="connsiteY49" fmla="*/ 256233 h 716118"/>
              <a:gd name="connsiteX50" fmla="*/ 1686697 w 2204187"/>
              <a:gd name="connsiteY50" fmla="*/ 246185 h 716118"/>
              <a:gd name="connsiteX51" fmla="*/ 1711818 w 2204187"/>
              <a:gd name="connsiteY51" fmla="*/ 216040 h 716118"/>
              <a:gd name="connsiteX52" fmla="*/ 1726890 w 2204187"/>
              <a:gd name="connsiteY52" fmla="*/ 205992 h 716118"/>
              <a:gd name="connsiteX53" fmla="*/ 1757035 w 2204187"/>
              <a:gd name="connsiteY53" fmla="*/ 195943 h 716118"/>
              <a:gd name="connsiteX54" fmla="*/ 1802253 w 2204187"/>
              <a:gd name="connsiteY54" fmla="*/ 205992 h 716118"/>
              <a:gd name="connsiteX55" fmla="*/ 1842446 w 2204187"/>
              <a:gd name="connsiteY55" fmla="*/ 226088 h 716118"/>
              <a:gd name="connsiteX56" fmla="*/ 1872592 w 2204187"/>
              <a:gd name="connsiteY56" fmla="*/ 236137 h 716118"/>
              <a:gd name="connsiteX57" fmla="*/ 1902737 w 2204187"/>
              <a:gd name="connsiteY57" fmla="*/ 256233 h 716118"/>
              <a:gd name="connsiteX58" fmla="*/ 1912785 w 2204187"/>
              <a:gd name="connsiteY58" fmla="*/ 266282 h 716118"/>
              <a:gd name="connsiteX59" fmla="*/ 1958002 w 2204187"/>
              <a:gd name="connsiteY59" fmla="*/ 281354 h 716118"/>
              <a:gd name="connsiteX60" fmla="*/ 2123800 w 2204187"/>
              <a:gd name="connsiteY60" fmla="*/ 281354 h 716118"/>
              <a:gd name="connsiteX61" fmla="*/ 2163994 w 2204187"/>
              <a:gd name="connsiteY61" fmla="*/ 291403 h 716118"/>
              <a:gd name="connsiteX62" fmla="*/ 2184090 w 2204187"/>
              <a:gd name="connsiteY62" fmla="*/ 296427 h 716118"/>
              <a:gd name="connsiteX63" fmla="*/ 2204187 w 2204187"/>
              <a:gd name="connsiteY63" fmla="*/ 301451 h 7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204187" h="716118">
                <a:moveTo>
                  <a:pt x="8622" y="693337"/>
                </a:moveTo>
                <a:cubicBezTo>
                  <a:pt x="22500" y="651701"/>
                  <a:pt x="0" y="716118"/>
                  <a:pt x="38767" y="633047"/>
                </a:cubicBezTo>
                <a:cubicBezTo>
                  <a:pt x="43246" y="623449"/>
                  <a:pt x="45466" y="612950"/>
                  <a:pt x="48816" y="602901"/>
                </a:cubicBezTo>
                <a:cubicBezTo>
                  <a:pt x="56023" y="581280"/>
                  <a:pt x="52556" y="592964"/>
                  <a:pt x="58864" y="567732"/>
                </a:cubicBezTo>
                <a:cubicBezTo>
                  <a:pt x="61676" y="511495"/>
                  <a:pt x="56281" y="489254"/>
                  <a:pt x="68912" y="447152"/>
                </a:cubicBezTo>
                <a:cubicBezTo>
                  <a:pt x="73478" y="431934"/>
                  <a:pt x="78961" y="417007"/>
                  <a:pt x="83985" y="401934"/>
                </a:cubicBezTo>
                <a:lnTo>
                  <a:pt x="89009" y="386862"/>
                </a:lnTo>
                <a:cubicBezTo>
                  <a:pt x="96292" y="343165"/>
                  <a:pt x="97012" y="344647"/>
                  <a:pt x="99057" y="286378"/>
                </a:cubicBezTo>
                <a:cubicBezTo>
                  <a:pt x="101583" y="214390"/>
                  <a:pt x="101019" y="142306"/>
                  <a:pt x="104082" y="70339"/>
                </a:cubicBezTo>
                <a:cubicBezTo>
                  <a:pt x="104376" y="63440"/>
                  <a:pt x="107209" y="56881"/>
                  <a:pt x="109106" y="50242"/>
                </a:cubicBezTo>
                <a:cubicBezTo>
                  <a:pt x="113054" y="36425"/>
                  <a:pt x="117670" y="20592"/>
                  <a:pt x="134227" y="15073"/>
                </a:cubicBezTo>
                <a:cubicBezTo>
                  <a:pt x="156404" y="7681"/>
                  <a:pt x="144562" y="12417"/>
                  <a:pt x="169396" y="0"/>
                </a:cubicBezTo>
                <a:cubicBezTo>
                  <a:pt x="186143" y="1675"/>
                  <a:pt x="203095" y="1923"/>
                  <a:pt x="219638" y="5025"/>
                </a:cubicBezTo>
                <a:cubicBezTo>
                  <a:pt x="244663" y="9717"/>
                  <a:pt x="251593" y="18128"/>
                  <a:pt x="274904" y="25121"/>
                </a:cubicBezTo>
                <a:cubicBezTo>
                  <a:pt x="283083" y="27575"/>
                  <a:pt x="291651" y="28470"/>
                  <a:pt x="300024" y="30145"/>
                </a:cubicBezTo>
                <a:cubicBezTo>
                  <a:pt x="320249" y="50370"/>
                  <a:pt x="297761" y="31329"/>
                  <a:pt x="330170" y="45218"/>
                </a:cubicBezTo>
                <a:cubicBezTo>
                  <a:pt x="335720" y="47596"/>
                  <a:pt x="340329" y="51756"/>
                  <a:pt x="345242" y="55266"/>
                </a:cubicBezTo>
                <a:cubicBezTo>
                  <a:pt x="421361" y="109637"/>
                  <a:pt x="327682" y="69373"/>
                  <a:pt x="561282" y="75363"/>
                </a:cubicBezTo>
                <a:cubicBezTo>
                  <a:pt x="578029" y="77038"/>
                  <a:pt x="594862" y="78007"/>
                  <a:pt x="611523" y="80387"/>
                </a:cubicBezTo>
                <a:cubicBezTo>
                  <a:pt x="658704" y="87127"/>
                  <a:pt x="603949" y="82432"/>
                  <a:pt x="651717" y="95460"/>
                </a:cubicBezTo>
                <a:cubicBezTo>
                  <a:pt x="663142" y="98576"/>
                  <a:pt x="675163" y="98809"/>
                  <a:pt x="686886" y="100484"/>
                </a:cubicBezTo>
                <a:cubicBezTo>
                  <a:pt x="691774" y="102439"/>
                  <a:pt x="718219" y="113587"/>
                  <a:pt x="727079" y="115556"/>
                </a:cubicBezTo>
                <a:cubicBezTo>
                  <a:pt x="737023" y="117766"/>
                  <a:pt x="747235" y="118583"/>
                  <a:pt x="757224" y="120581"/>
                </a:cubicBezTo>
                <a:cubicBezTo>
                  <a:pt x="763995" y="121935"/>
                  <a:pt x="770534" y="124333"/>
                  <a:pt x="777321" y="125605"/>
                </a:cubicBezTo>
                <a:cubicBezTo>
                  <a:pt x="797346" y="129360"/>
                  <a:pt x="837611" y="135653"/>
                  <a:pt x="837611" y="135653"/>
                </a:cubicBezTo>
                <a:cubicBezTo>
                  <a:pt x="840961" y="139002"/>
                  <a:pt x="842947" y="145230"/>
                  <a:pt x="847660" y="145701"/>
                </a:cubicBezTo>
                <a:cubicBezTo>
                  <a:pt x="861095" y="147044"/>
                  <a:pt x="874402" y="141847"/>
                  <a:pt x="887853" y="140677"/>
                </a:cubicBezTo>
                <a:cubicBezTo>
                  <a:pt x="912935" y="138496"/>
                  <a:pt x="938095" y="137328"/>
                  <a:pt x="963216" y="135653"/>
                </a:cubicBezTo>
                <a:cubicBezTo>
                  <a:pt x="1008992" y="126498"/>
                  <a:pt x="967499" y="135877"/>
                  <a:pt x="1018482" y="120581"/>
                </a:cubicBezTo>
                <a:cubicBezTo>
                  <a:pt x="1025096" y="118597"/>
                  <a:pt x="1031939" y="117453"/>
                  <a:pt x="1038578" y="115556"/>
                </a:cubicBezTo>
                <a:cubicBezTo>
                  <a:pt x="1043670" y="114101"/>
                  <a:pt x="1048559" y="111987"/>
                  <a:pt x="1053651" y="110532"/>
                </a:cubicBezTo>
                <a:cubicBezTo>
                  <a:pt x="1097803" y="97918"/>
                  <a:pt x="1052689" y="112528"/>
                  <a:pt x="1088820" y="100484"/>
                </a:cubicBezTo>
                <a:cubicBezTo>
                  <a:pt x="1142411" y="102159"/>
                  <a:pt x="1196143" y="101288"/>
                  <a:pt x="1249594" y="105508"/>
                </a:cubicBezTo>
                <a:cubicBezTo>
                  <a:pt x="1260153" y="106342"/>
                  <a:pt x="1279739" y="115556"/>
                  <a:pt x="1279739" y="115556"/>
                </a:cubicBezTo>
                <a:cubicBezTo>
                  <a:pt x="1284763" y="118906"/>
                  <a:pt x="1289410" y="122905"/>
                  <a:pt x="1294811" y="125605"/>
                </a:cubicBezTo>
                <a:cubicBezTo>
                  <a:pt x="1319578" y="137989"/>
                  <a:pt x="1300956" y="121477"/>
                  <a:pt x="1324956" y="140677"/>
                </a:cubicBezTo>
                <a:cubicBezTo>
                  <a:pt x="1328655" y="143636"/>
                  <a:pt x="1331306" y="147767"/>
                  <a:pt x="1335005" y="150726"/>
                </a:cubicBezTo>
                <a:cubicBezTo>
                  <a:pt x="1339720" y="154498"/>
                  <a:pt x="1345533" y="156798"/>
                  <a:pt x="1350077" y="160774"/>
                </a:cubicBezTo>
                <a:cubicBezTo>
                  <a:pt x="1358989" y="168572"/>
                  <a:pt x="1364606" y="180599"/>
                  <a:pt x="1375198" y="185895"/>
                </a:cubicBezTo>
                <a:lnTo>
                  <a:pt x="1395295" y="195943"/>
                </a:lnTo>
                <a:cubicBezTo>
                  <a:pt x="1400319" y="200967"/>
                  <a:pt x="1404585" y="206886"/>
                  <a:pt x="1410367" y="211016"/>
                </a:cubicBezTo>
                <a:cubicBezTo>
                  <a:pt x="1428135" y="223708"/>
                  <a:pt x="1450192" y="230746"/>
                  <a:pt x="1465633" y="246185"/>
                </a:cubicBezTo>
                <a:cubicBezTo>
                  <a:pt x="1482343" y="262893"/>
                  <a:pt x="1467928" y="251475"/>
                  <a:pt x="1490754" y="261258"/>
                </a:cubicBezTo>
                <a:cubicBezTo>
                  <a:pt x="1497638" y="264208"/>
                  <a:pt x="1504348" y="267590"/>
                  <a:pt x="1510851" y="271306"/>
                </a:cubicBezTo>
                <a:cubicBezTo>
                  <a:pt x="1516094" y="274302"/>
                  <a:pt x="1520373" y="278976"/>
                  <a:pt x="1525923" y="281354"/>
                </a:cubicBezTo>
                <a:cubicBezTo>
                  <a:pt x="1532270" y="284074"/>
                  <a:pt x="1539321" y="284703"/>
                  <a:pt x="1546020" y="286378"/>
                </a:cubicBezTo>
                <a:cubicBezTo>
                  <a:pt x="1561093" y="284703"/>
                  <a:pt x="1576249" y="283660"/>
                  <a:pt x="1591238" y="281354"/>
                </a:cubicBezTo>
                <a:cubicBezTo>
                  <a:pt x="1598063" y="280304"/>
                  <a:pt x="1604594" y="277828"/>
                  <a:pt x="1611334" y="276330"/>
                </a:cubicBezTo>
                <a:cubicBezTo>
                  <a:pt x="1647713" y="268246"/>
                  <a:pt x="1624592" y="275260"/>
                  <a:pt x="1651528" y="266282"/>
                </a:cubicBezTo>
                <a:cubicBezTo>
                  <a:pt x="1656552" y="262932"/>
                  <a:pt x="1661357" y="259229"/>
                  <a:pt x="1666600" y="256233"/>
                </a:cubicBezTo>
                <a:cubicBezTo>
                  <a:pt x="1673103" y="252517"/>
                  <a:pt x="1680602" y="250538"/>
                  <a:pt x="1686697" y="246185"/>
                </a:cubicBezTo>
                <a:cubicBezTo>
                  <a:pt x="1715505" y="225608"/>
                  <a:pt x="1689785" y="238073"/>
                  <a:pt x="1711818" y="216040"/>
                </a:cubicBezTo>
                <a:cubicBezTo>
                  <a:pt x="1716088" y="211770"/>
                  <a:pt x="1721372" y="208444"/>
                  <a:pt x="1726890" y="205992"/>
                </a:cubicBezTo>
                <a:cubicBezTo>
                  <a:pt x="1736569" y="201690"/>
                  <a:pt x="1757035" y="195943"/>
                  <a:pt x="1757035" y="195943"/>
                </a:cubicBezTo>
                <a:cubicBezTo>
                  <a:pt x="1761935" y="196923"/>
                  <a:pt x="1795698" y="203261"/>
                  <a:pt x="1802253" y="205992"/>
                </a:cubicBezTo>
                <a:cubicBezTo>
                  <a:pt x="1816080" y="211753"/>
                  <a:pt x="1828236" y="221351"/>
                  <a:pt x="1842446" y="226088"/>
                </a:cubicBezTo>
                <a:cubicBezTo>
                  <a:pt x="1852495" y="229438"/>
                  <a:pt x="1863779" y="230262"/>
                  <a:pt x="1872592" y="236137"/>
                </a:cubicBezTo>
                <a:cubicBezTo>
                  <a:pt x="1882640" y="242836"/>
                  <a:pt x="1894198" y="247693"/>
                  <a:pt x="1902737" y="256233"/>
                </a:cubicBezTo>
                <a:cubicBezTo>
                  <a:pt x="1906086" y="259583"/>
                  <a:pt x="1908672" y="263932"/>
                  <a:pt x="1912785" y="266282"/>
                </a:cubicBezTo>
                <a:cubicBezTo>
                  <a:pt x="1927498" y="274690"/>
                  <a:pt x="1942034" y="277362"/>
                  <a:pt x="1958002" y="281354"/>
                </a:cubicBezTo>
                <a:cubicBezTo>
                  <a:pt x="2031867" y="275199"/>
                  <a:pt x="2035710" y="272241"/>
                  <a:pt x="2123800" y="281354"/>
                </a:cubicBezTo>
                <a:cubicBezTo>
                  <a:pt x="2137537" y="282775"/>
                  <a:pt x="2150596" y="288053"/>
                  <a:pt x="2163994" y="291403"/>
                </a:cubicBezTo>
                <a:lnTo>
                  <a:pt x="2184090" y="296427"/>
                </a:lnTo>
                <a:lnTo>
                  <a:pt x="2204187" y="301451"/>
                </a:lnTo>
              </a:path>
            </a:pathLst>
          </a:custGeom>
          <a:ln w="38100">
            <a:solidFill>
              <a:srgbClr val="99FF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200400" y="2133600"/>
            <a:ext cx="824265" cy="523220"/>
          </a:xfrm>
          <a:prstGeom prst="rect">
            <a:avLst/>
          </a:prstGeom>
          <a:noFill/>
        </p:spPr>
        <p:txBody>
          <a:bodyPr wrap="none" rtlCol="0">
            <a:spAutoFit/>
          </a:bodyPr>
          <a:lstStyle/>
          <a:p>
            <a:r>
              <a:rPr lang="en-US" sz="2800" b="1" dirty="0" smtClean="0">
                <a:solidFill>
                  <a:srgbClr val="FF00FF"/>
                </a:solidFill>
                <a:latin typeface="Arial" pitchFamily="34" charset="0"/>
                <a:cs typeface="Arial" pitchFamily="34" charset="0"/>
              </a:rPr>
              <a:t>Sky</a:t>
            </a:r>
            <a:endParaRPr lang="en-US" sz="2800" b="1" dirty="0">
              <a:solidFill>
                <a:srgbClr val="FF00FF"/>
              </a:solidFill>
              <a:latin typeface="Arial" pitchFamily="34" charset="0"/>
              <a:cs typeface="Arial" pitchFamily="34" charset="0"/>
            </a:endParaRPr>
          </a:p>
        </p:txBody>
      </p:sp>
      <p:sp>
        <p:nvSpPr>
          <p:cNvPr id="17" name="TextBox 16"/>
          <p:cNvSpPr txBox="1"/>
          <p:nvPr/>
        </p:nvSpPr>
        <p:spPr>
          <a:xfrm>
            <a:off x="5410200" y="3286780"/>
            <a:ext cx="1828800" cy="523220"/>
          </a:xfrm>
          <a:prstGeom prst="rect">
            <a:avLst/>
          </a:prstGeom>
          <a:noFill/>
        </p:spPr>
        <p:txBody>
          <a:bodyPr wrap="square" rtlCol="0">
            <a:spAutoFit/>
          </a:bodyPr>
          <a:lstStyle/>
          <a:p>
            <a:r>
              <a:rPr lang="en-US" sz="2800" b="1" dirty="0" smtClean="0">
                <a:solidFill>
                  <a:srgbClr val="66FFFF"/>
                </a:solidFill>
                <a:latin typeface="Arial" pitchFamily="34" charset="0"/>
                <a:cs typeface="Arial" pitchFamily="34" charset="0"/>
              </a:rPr>
              <a:t>Buildings</a:t>
            </a:r>
            <a:endParaRPr lang="en-US" sz="2800" b="1" dirty="0">
              <a:solidFill>
                <a:srgbClr val="66FFFF"/>
              </a:solidFill>
              <a:latin typeface="Arial" pitchFamily="34" charset="0"/>
              <a:cs typeface="Arial" pitchFamily="34" charset="0"/>
            </a:endParaRPr>
          </a:p>
        </p:txBody>
      </p:sp>
      <p:sp>
        <p:nvSpPr>
          <p:cNvPr id="18" name="TextBox 17"/>
          <p:cNvSpPr txBox="1"/>
          <p:nvPr/>
        </p:nvSpPr>
        <p:spPr>
          <a:xfrm>
            <a:off x="2514600" y="5334000"/>
            <a:ext cx="1600200" cy="523220"/>
          </a:xfrm>
          <a:prstGeom prst="rect">
            <a:avLst/>
          </a:prstGeom>
          <a:noFill/>
        </p:spPr>
        <p:txBody>
          <a:bodyPr wrap="square" rtlCol="0">
            <a:spAutoFit/>
          </a:bodyPr>
          <a:lstStyle/>
          <a:p>
            <a:r>
              <a:rPr lang="en-US" sz="2800" b="1" dirty="0" smtClean="0">
                <a:solidFill>
                  <a:srgbClr val="0000FF"/>
                </a:solidFill>
                <a:latin typeface="Arial" pitchFamily="34" charset="0"/>
                <a:cs typeface="Arial" pitchFamily="34" charset="0"/>
              </a:rPr>
              <a:t>Humans</a:t>
            </a:r>
            <a:endParaRPr lang="en-US" sz="2800" b="1" dirty="0">
              <a:solidFill>
                <a:srgbClr val="0000FF"/>
              </a:solidFill>
              <a:latin typeface="Arial" pitchFamily="34" charset="0"/>
              <a:cs typeface="Arial" pitchFamily="34" charset="0"/>
            </a:endParaRPr>
          </a:p>
        </p:txBody>
      </p:sp>
      <p:sp>
        <p:nvSpPr>
          <p:cNvPr id="19" name="TextBox 18"/>
          <p:cNvSpPr txBox="1"/>
          <p:nvPr/>
        </p:nvSpPr>
        <p:spPr>
          <a:xfrm>
            <a:off x="6019800" y="5877580"/>
            <a:ext cx="1219200" cy="523220"/>
          </a:xfrm>
          <a:prstGeom prst="rect">
            <a:avLst/>
          </a:prstGeom>
          <a:noFill/>
        </p:spPr>
        <p:txBody>
          <a:bodyPr wrap="square" rtlCol="0">
            <a:spAutoFit/>
          </a:bodyPr>
          <a:lstStyle/>
          <a:p>
            <a:r>
              <a:rPr lang="en-US" sz="2800" b="1" dirty="0" smtClean="0">
                <a:solidFill>
                  <a:srgbClr val="99FF66"/>
                </a:solidFill>
                <a:latin typeface="Arial" pitchFamily="34" charset="0"/>
                <a:cs typeface="Arial" pitchFamily="34" charset="0"/>
              </a:rPr>
              <a:t>Road</a:t>
            </a:r>
            <a:endParaRPr lang="en-US" sz="2800" b="1" dirty="0">
              <a:solidFill>
                <a:srgbClr val="99FF66"/>
              </a:solidFill>
              <a:latin typeface="Arial" pitchFamily="34" charset="0"/>
              <a:cs typeface="Arial" pitchFamily="34" charset="0"/>
            </a:endParaRPr>
          </a:p>
        </p:txBody>
      </p:sp>
      <p:sp>
        <p:nvSpPr>
          <p:cNvPr id="20" name="Slide Number Placeholder 19"/>
          <p:cNvSpPr>
            <a:spLocks noGrp="1"/>
          </p:cNvSpPr>
          <p:nvPr>
            <p:ph type="sldNum" sz="quarter" idx="12"/>
          </p:nvPr>
        </p:nvSpPr>
        <p:spPr/>
        <p:txBody>
          <a:bodyPr/>
          <a:lstStyle/>
          <a:p>
            <a:fld id="{EA281F9D-8EED-4AEF-BC9A-640DDE2E4910}"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50</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Object Detection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495800" cy="3685650"/>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cricket bat</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.24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.27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.32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cricket stump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mallet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.29</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.34</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.50</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.52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.58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croquet</a:t>
                      </a:r>
                      <a:r>
                        <a:rPr lang="en-US" sz="1600" baseline="0" dirty="0" smtClean="0">
                          <a:solidFill>
                            <a:schemeClr val="tx1"/>
                          </a:solidFill>
                          <a:latin typeface="Arial" pitchFamily="34" charset="0"/>
                          <a:cs typeface="Arial" pitchFamily="34" charset="0"/>
                        </a:rPr>
                        <a:t> hoop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 racket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.33</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.31</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a:t>
                      </a:r>
                      <a:r>
                        <a:rPr lang="en-US" sz="1600" baseline="0" dirty="0" smtClean="0">
                          <a:solidFill>
                            <a:schemeClr val="tx1"/>
                          </a:solidFill>
                          <a:latin typeface="Arial" pitchFamily="34" charset="0"/>
                          <a:cs typeface="Arial" pitchFamily="34" charset="0"/>
                        </a:rPr>
                        <a: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.42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.46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.49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8565">
                <a:tc>
                  <a:txBody>
                    <a:bodyPr/>
                    <a:lstStyle/>
                    <a:p>
                      <a:pPr algn="ctr"/>
                      <a:r>
                        <a:rPr lang="en-US" sz="1600" dirty="0" smtClean="0">
                          <a:solidFill>
                            <a:schemeClr val="tx1"/>
                          </a:solidFill>
                          <a:latin typeface="Arial" pitchFamily="34" charset="0"/>
                          <a:cs typeface="Arial" pitchFamily="34" charset="0"/>
                        </a:rPr>
                        <a:t>volleyball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r>
                        <a:rPr lang="en-US" sz="1600" baseline="0" dirty="0" smtClean="0">
                          <a:solidFill>
                            <a:schemeClr val="tx1"/>
                          </a:solidFill>
                          <a:latin typeface="Arial" pitchFamily="34" charset="0"/>
                          <a:cs typeface="Arial" pitchFamily="34" charset="0"/>
                        </a:rPr>
                        <a:t> net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.06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.09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495800" cy="774435"/>
        </p:xfrm>
        <a:graphic>
          <a:graphicData uri="http://schemas.openxmlformats.org/drawingml/2006/table">
            <a:tbl>
              <a:tblPr firstRow="1" bandRow="1">
                <a:tableStyleId>{5C22544A-7EE6-4342-B048-85BDC9FD1C3A}</a:tableStyleId>
              </a:tblPr>
              <a:tblGrid>
                <a:gridCol w="1524000"/>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err="1" smtClean="0">
                          <a:solidFill>
                            <a:schemeClr val="tx1"/>
                          </a:solidFill>
                          <a:latin typeface="Arial" pitchFamily="34" charset="0"/>
                          <a:cs typeface="Arial" pitchFamily="34" charset="0"/>
                        </a:rPr>
                        <a:t>Felzensz-walb</a:t>
                      </a:r>
                      <a:r>
                        <a:rPr lang="en-US" sz="1300" dirty="0" smtClean="0">
                          <a:solidFill>
                            <a:schemeClr val="tx1"/>
                          </a:solidFill>
                          <a:latin typeface="Arial" pitchFamily="34" charset="0"/>
                          <a:cs typeface="Arial" pitchFamily="34" charset="0"/>
                        </a:rPr>
                        <a:t> et al.</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Desai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495800" cy="368565"/>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.41</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image09.bmp"/>
          <p:cNvPicPr>
            <a:picLocks noChangeAspect="1"/>
          </p:cNvPicPr>
          <p:nvPr/>
        </p:nvPicPr>
        <p:blipFill>
          <a:blip r:embed="rId2" cstate="print"/>
          <a:stretch>
            <a:fillRect/>
          </a:stretch>
        </p:blipFill>
        <p:spPr>
          <a:xfrm>
            <a:off x="6096000" y="4114800"/>
            <a:ext cx="1828800" cy="2166781"/>
          </a:xfrm>
          <a:prstGeom prst="rect">
            <a:avLst/>
          </a:prstGeom>
        </p:spPr>
      </p:pic>
      <p:pic>
        <p:nvPicPr>
          <p:cNvPr id="8" name="Picture 7" descr="image19.bmp"/>
          <p:cNvPicPr>
            <a:picLocks noChangeAspect="1"/>
          </p:cNvPicPr>
          <p:nvPr/>
        </p:nvPicPr>
        <p:blipFill>
          <a:blip r:embed="rId3" cstate="print"/>
          <a:stretch>
            <a:fillRect/>
          </a:stretch>
        </p:blipFill>
        <p:spPr>
          <a:xfrm>
            <a:off x="6172200" y="1371599"/>
            <a:ext cx="1633326" cy="2497039"/>
          </a:xfrm>
          <a:prstGeom prst="rect">
            <a:avLst/>
          </a:prstGeom>
        </p:spPr>
      </p:pic>
      <p:sp>
        <p:nvSpPr>
          <p:cNvPr id="9" name="Rectangle 8"/>
          <p:cNvSpPr/>
          <p:nvPr/>
        </p:nvSpPr>
        <p:spPr>
          <a:xfrm>
            <a:off x="7004304" y="1810512"/>
            <a:ext cx="91440" cy="91440"/>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97496" y="5888736"/>
            <a:ext cx="118872" cy="118872"/>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5029200" y="2286000"/>
            <a:ext cx="1066800" cy="5334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29200" y="3962400"/>
            <a:ext cx="990600" cy="8382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51</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Object Detection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495800" cy="3685650"/>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cricket bat</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.18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cricket stump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.77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mallet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.29</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.34</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.50</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.52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.58</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croquet</a:t>
                      </a:r>
                      <a:r>
                        <a:rPr lang="en-US" sz="1600" baseline="0" dirty="0" smtClean="0">
                          <a:solidFill>
                            <a:schemeClr val="tx1"/>
                          </a:solidFill>
                          <a:latin typeface="Arial" pitchFamily="34" charset="0"/>
                          <a:cs typeface="Arial" pitchFamily="34" charset="0"/>
                        </a:rPr>
                        <a:t> hoop</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.17</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.22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 racket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.33</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.31</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tennis</a:t>
                      </a:r>
                      <a:r>
                        <a:rPr lang="en-US" sz="1600" baseline="0" dirty="0" smtClean="0">
                          <a:solidFill>
                            <a:schemeClr val="tx1"/>
                          </a:solidFill>
                          <a:latin typeface="Arial" pitchFamily="34" charset="0"/>
                          <a:cs typeface="Arial" pitchFamily="34" charset="0"/>
                        </a:rPr>
                        <a:t> 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.42</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.46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Arial" pitchFamily="34" charset="0"/>
                          <a:cs typeface="Arial" pitchFamily="34" charset="0"/>
                        </a:rPr>
                        <a:t>.65</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dirty="0" smtClean="0">
                          <a:solidFill>
                            <a:schemeClr val="tx1"/>
                          </a:solidFill>
                          <a:latin typeface="Arial" pitchFamily="34" charset="0"/>
                          <a:cs typeface="Arial" pitchFamily="34" charset="0"/>
                        </a:rPr>
                        <a:t>volleyball</a:t>
                      </a:r>
                      <a:r>
                        <a:rPr lang="en-US" sz="1600" baseline="0" dirty="0" smtClean="0">
                          <a:solidFill>
                            <a:schemeClr val="tx1"/>
                          </a:solidFill>
                          <a:latin typeface="Arial" pitchFamily="34" charset="0"/>
                          <a:cs typeface="Arial" pitchFamily="34" charset="0"/>
                        </a:rPr>
                        <a:t> net</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.04</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smtClean="0">
                          <a:solidFill>
                            <a:schemeClr val="tx1"/>
                          </a:solidFill>
                          <a:latin typeface="Arial" pitchFamily="34" charset="0"/>
                          <a:cs typeface="Arial" pitchFamily="34" charset="0"/>
                        </a:rPr>
                        <a:t>.06</a:t>
                      </a: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.09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39" name="Table 38"/>
          <p:cNvGraphicFramePr>
            <a:graphicFrameLocks noGrp="1"/>
          </p:cNvGraphicFramePr>
          <p:nvPr/>
        </p:nvGraphicFramePr>
        <p:xfrm>
          <a:off x="457200" y="1447800"/>
          <a:ext cx="4495800" cy="774435"/>
        </p:xfrm>
        <a:graphic>
          <a:graphicData uri="http://schemas.openxmlformats.org/drawingml/2006/table">
            <a:tbl>
              <a:tblPr firstRow="1" bandRow="1">
                <a:tableStyleId>{5C22544A-7EE6-4342-B048-85BDC9FD1C3A}</a:tableStyleId>
              </a:tblPr>
              <a:tblGrid>
                <a:gridCol w="1524000"/>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err="1" smtClean="0">
                          <a:solidFill>
                            <a:schemeClr val="tx1"/>
                          </a:solidFill>
                          <a:latin typeface="Arial" pitchFamily="34" charset="0"/>
                          <a:cs typeface="Arial" pitchFamily="34" charset="0"/>
                        </a:rPr>
                        <a:t>Felzensz-walb</a:t>
                      </a:r>
                      <a:r>
                        <a:rPr lang="en-US" sz="1300" dirty="0" smtClean="0">
                          <a:solidFill>
                            <a:schemeClr val="tx1"/>
                          </a:solidFill>
                          <a:latin typeface="Arial" pitchFamily="34" charset="0"/>
                          <a:cs typeface="Arial" pitchFamily="34" charset="0"/>
                        </a:rPr>
                        <a:t> et al.</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Desai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495800" cy="368565"/>
        </p:xfrm>
        <a:graphic>
          <a:graphicData uri="http://schemas.openxmlformats.org/drawingml/2006/table">
            <a:tbl>
              <a:tblPr firstRow="1" bandRow="1">
                <a:tableStyleId>{5C22544A-7EE6-4342-B048-85BDC9FD1C3A}</a:tableStyleId>
              </a:tblPr>
              <a:tblGrid>
                <a:gridCol w="1524000"/>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.41</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image06.bmp"/>
          <p:cNvPicPr>
            <a:picLocks noChangeAspect="1"/>
          </p:cNvPicPr>
          <p:nvPr/>
        </p:nvPicPr>
        <p:blipFill>
          <a:blip r:embed="rId2" cstate="print"/>
          <a:stretch>
            <a:fillRect/>
          </a:stretch>
        </p:blipFill>
        <p:spPr>
          <a:xfrm>
            <a:off x="6248400" y="4191000"/>
            <a:ext cx="1500089" cy="2180981"/>
          </a:xfrm>
          <a:prstGeom prst="rect">
            <a:avLst/>
          </a:prstGeom>
        </p:spPr>
      </p:pic>
      <p:pic>
        <p:nvPicPr>
          <p:cNvPr id="9" name="Picture 8" descr="image20.bmp"/>
          <p:cNvPicPr>
            <a:picLocks noChangeAspect="1"/>
          </p:cNvPicPr>
          <p:nvPr/>
        </p:nvPicPr>
        <p:blipFill>
          <a:blip r:embed="rId3" cstate="print"/>
          <a:stretch>
            <a:fillRect/>
          </a:stretch>
        </p:blipFill>
        <p:spPr>
          <a:xfrm>
            <a:off x="6172200" y="1600200"/>
            <a:ext cx="1579319" cy="2371439"/>
          </a:xfrm>
          <a:prstGeom prst="rect">
            <a:avLst/>
          </a:prstGeom>
        </p:spPr>
      </p:pic>
      <p:cxnSp>
        <p:nvCxnSpPr>
          <p:cNvPr id="10" name="Straight Arrow Connector 9"/>
          <p:cNvCxnSpPr/>
          <p:nvPr/>
        </p:nvCxnSpPr>
        <p:spPr>
          <a:xfrm rot="5400000" flipH="1" flipV="1">
            <a:off x="4229100" y="3924300"/>
            <a:ext cx="2667000" cy="9144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05400" y="5181600"/>
            <a:ext cx="1066800" cy="609600"/>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52</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Human Pose Estimation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343399" cy="3685650"/>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head</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.76</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b="0" dirty="0" smtClean="0">
                          <a:solidFill>
                            <a:schemeClr val="tx1"/>
                          </a:solidFill>
                          <a:latin typeface="Arial" pitchFamily="34" charset="0"/>
                          <a:cs typeface="Arial" pitchFamily="34" charset="0"/>
                        </a:rPr>
                        <a:t>torso</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.43</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343399" cy="774435"/>
        </p:xfrm>
        <a:graphic>
          <a:graphicData uri="http://schemas.openxmlformats.org/drawingml/2006/table">
            <a:tbl>
              <a:tblPr firstRow="1" bandRow="1">
                <a:tableStyleId>{5C22544A-7EE6-4342-B048-85BDC9FD1C3A}</a:tableStyleId>
              </a:tblPr>
              <a:tblGrid>
                <a:gridCol w="1371599"/>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smtClean="0">
                          <a:solidFill>
                            <a:schemeClr val="tx1"/>
                          </a:solidFill>
                          <a:latin typeface="Arial" pitchFamily="34" charset="0"/>
                          <a:cs typeface="Arial" pitchFamily="34" charset="0"/>
                        </a:rPr>
                        <a:t>Yao &amp; </a:t>
                      </a:r>
                      <a:r>
                        <a:rPr lang="en-US" sz="1300" dirty="0" err="1" smtClean="0">
                          <a:solidFill>
                            <a:schemeClr val="tx1"/>
                          </a:solidFill>
                          <a:latin typeface="Arial" pitchFamily="34" charset="0"/>
                          <a:cs typeface="Arial" pitchFamily="34" charset="0"/>
                        </a:rPr>
                        <a:t>Fei-Fei</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smtClean="0">
                          <a:solidFill>
                            <a:schemeClr val="tx1"/>
                          </a:solidFill>
                          <a:latin typeface="Arial" pitchFamily="34" charset="0"/>
                          <a:cs typeface="Arial" pitchFamily="34" charset="0"/>
                        </a:rPr>
                        <a:t>Andrilu</a:t>
                      </a:r>
                      <a:r>
                        <a:rPr lang="en-US" sz="1400" dirty="0" smtClean="0">
                          <a:solidFill>
                            <a:schemeClr val="tx1"/>
                          </a:solidFill>
                          <a:latin typeface="Arial" pitchFamily="34" charset="0"/>
                          <a:cs typeface="Arial" pitchFamily="34" charset="0"/>
                        </a:rPr>
                        <a:t>-ka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343399" cy="368565"/>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.42</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strips(downLeft)">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53</a:t>
            </a:fld>
            <a:endParaRPr lang="en-US" dirty="0"/>
          </a:p>
        </p:txBody>
      </p:sp>
      <p:sp>
        <p:nvSpPr>
          <p:cNvPr id="27"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Human Pose Estimation Results</a:t>
            </a:r>
            <a:endParaRPr lang="en-US" sz="3200" b="1" dirty="0">
              <a:latin typeface="Arial" pitchFamily="34" charset="0"/>
              <a:cs typeface="Arial" pitchFamily="34" charset="0"/>
            </a:endParaRPr>
          </a:p>
        </p:txBody>
      </p:sp>
      <p:graphicFrame>
        <p:nvGraphicFramePr>
          <p:cNvPr id="32" name="Table 31"/>
          <p:cNvGraphicFramePr>
            <a:graphicFrameLocks noGrp="1"/>
          </p:cNvGraphicFramePr>
          <p:nvPr/>
        </p:nvGraphicFramePr>
        <p:xfrm>
          <a:off x="457200" y="2282820"/>
          <a:ext cx="4343399" cy="3685650"/>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head</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.76</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a:txBody>
                    <a:bodyPr/>
                    <a:lstStyle/>
                    <a:p>
                      <a:pPr algn="ctr"/>
                      <a:r>
                        <a:rPr lang="en-US" sz="1600" b="0" dirty="0" smtClean="0">
                          <a:solidFill>
                            <a:schemeClr val="tx1"/>
                          </a:solidFill>
                          <a:latin typeface="Arial" pitchFamily="34" charset="0"/>
                          <a:cs typeface="Arial" pitchFamily="34" charset="0"/>
                        </a:rPr>
                        <a:t>torso</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.69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.52</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.40</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.45</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arms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.27</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.35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.29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.36</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.37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upper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.43</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.58</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1" dirty="0" smtClean="0">
                          <a:solidFill>
                            <a:schemeClr val="tx1"/>
                          </a:solidFill>
                          <a:latin typeface="Arial" pitchFamily="34" charset="0"/>
                          <a:cs typeface="Arial" pitchFamily="34" charset="0"/>
                        </a:rPr>
                        <a:t>.63</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.61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rowSpan="2">
                  <a:txBody>
                    <a:bodyPr/>
                    <a:lstStyle/>
                    <a:p>
                      <a:pPr algn="ctr"/>
                      <a:r>
                        <a:rPr lang="en-US" sz="1600" b="0" dirty="0" smtClean="0">
                          <a:solidFill>
                            <a:schemeClr val="tx1"/>
                          </a:solidFill>
                          <a:latin typeface="Arial" pitchFamily="34" charset="0"/>
                          <a:cs typeface="Arial" pitchFamily="34" charset="0"/>
                        </a:rPr>
                        <a:t>left/right</a:t>
                      </a:r>
                    </a:p>
                    <a:p>
                      <a:pPr algn="ctr"/>
                      <a:r>
                        <a:rPr lang="en-US" sz="1600" b="0" dirty="0" smtClean="0">
                          <a:solidFill>
                            <a:schemeClr val="tx1"/>
                          </a:solidFill>
                          <a:latin typeface="Arial" pitchFamily="34" charset="0"/>
                          <a:cs typeface="Arial" pitchFamily="34" charset="0"/>
                        </a:rPr>
                        <a:t>lower</a:t>
                      </a:r>
                      <a:r>
                        <a:rPr lang="en-US" sz="1600" b="0" baseline="0" dirty="0" smtClean="0">
                          <a:solidFill>
                            <a:schemeClr val="tx1"/>
                          </a:solidFill>
                          <a:latin typeface="Arial" pitchFamily="34" charset="0"/>
                          <a:cs typeface="Arial" pitchFamily="34" charset="0"/>
                        </a:rPr>
                        <a:t> legs</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.59</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.60</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565">
                <a:tc vMerge="1">
                  <a:txBody>
                    <a:bodyPr/>
                    <a:lstStyle/>
                    <a:p>
                      <a:pPr algn="ctr"/>
                      <a:endParaRPr lang="en-US" sz="16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.34</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.71</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.77</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9" name="Table 38"/>
          <p:cNvGraphicFramePr>
            <a:graphicFrameLocks noGrp="1"/>
          </p:cNvGraphicFramePr>
          <p:nvPr/>
        </p:nvGraphicFramePr>
        <p:xfrm>
          <a:off x="457200" y="1447800"/>
          <a:ext cx="4343399" cy="774435"/>
        </p:xfrm>
        <a:graphic>
          <a:graphicData uri="http://schemas.openxmlformats.org/drawingml/2006/table">
            <a:tbl>
              <a:tblPr firstRow="1" bandRow="1">
                <a:tableStyleId>{5C22544A-7EE6-4342-B048-85BDC9FD1C3A}</a:tableStyleId>
              </a:tblPr>
              <a:tblGrid>
                <a:gridCol w="1371599"/>
                <a:gridCol w="990600"/>
                <a:gridCol w="990600"/>
                <a:gridCol w="990600"/>
              </a:tblGrid>
              <a:tr h="774435">
                <a:tc>
                  <a:txBody>
                    <a:bodyPr/>
                    <a:lstStyle/>
                    <a:p>
                      <a:pPr algn="ctr"/>
                      <a:r>
                        <a:rPr lang="en-US" sz="1400" dirty="0" smtClean="0">
                          <a:solidFill>
                            <a:schemeClr val="tx1"/>
                          </a:solidFill>
                          <a:latin typeface="Arial" pitchFamily="34" charset="0"/>
                          <a:cs typeface="Arial" pitchFamily="34" charset="0"/>
                        </a:rPr>
                        <a:t>Method</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smtClean="0">
                          <a:solidFill>
                            <a:schemeClr val="tx1"/>
                          </a:solidFill>
                          <a:latin typeface="Arial" pitchFamily="34" charset="0"/>
                          <a:cs typeface="Arial" pitchFamily="34" charset="0"/>
                        </a:rPr>
                        <a:t>Yao &amp; </a:t>
                      </a:r>
                      <a:r>
                        <a:rPr lang="en-US" sz="1300" dirty="0" err="1" smtClean="0">
                          <a:solidFill>
                            <a:schemeClr val="tx1"/>
                          </a:solidFill>
                          <a:latin typeface="Arial" pitchFamily="34" charset="0"/>
                          <a:cs typeface="Arial" pitchFamily="34" charset="0"/>
                        </a:rPr>
                        <a:t>Fei-Fei</a:t>
                      </a:r>
                      <a:r>
                        <a:rPr lang="en-US" sz="1300" baseline="0" dirty="0" smtClean="0">
                          <a:solidFill>
                            <a:schemeClr val="tx1"/>
                          </a:solidFill>
                          <a:latin typeface="Arial" pitchFamily="34" charset="0"/>
                          <a:cs typeface="Arial" pitchFamily="34" charset="0"/>
                        </a:rPr>
                        <a:t> (2010)</a:t>
                      </a:r>
                      <a:endParaRPr lang="en-US" sz="13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err="1" smtClean="0">
                          <a:solidFill>
                            <a:schemeClr val="tx1"/>
                          </a:solidFill>
                          <a:latin typeface="Arial" pitchFamily="34" charset="0"/>
                          <a:cs typeface="Arial" pitchFamily="34" charset="0"/>
                        </a:rPr>
                        <a:t>Andrilu</a:t>
                      </a:r>
                      <a:r>
                        <a:rPr lang="en-US" sz="1400" dirty="0" smtClean="0">
                          <a:solidFill>
                            <a:schemeClr val="tx1"/>
                          </a:solidFill>
                          <a:latin typeface="Arial" pitchFamily="34" charset="0"/>
                          <a:cs typeface="Arial" pitchFamily="34" charset="0"/>
                        </a:rPr>
                        <a:t>-ka et al. (2009)</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latin typeface="Arial" pitchFamily="34" charset="0"/>
                          <a:cs typeface="Arial" pitchFamily="34" charset="0"/>
                        </a:rPr>
                        <a:t>Yao et al. (2011)</a:t>
                      </a:r>
                      <a:endParaRPr lang="en-US" sz="14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40" name="Table 39"/>
          <p:cNvGraphicFramePr>
            <a:graphicFrameLocks noGrp="1"/>
          </p:cNvGraphicFramePr>
          <p:nvPr/>
        </p:nvGraphicFramePr>
        <p:xfrm>
          <a:off x="457200" y="6032235"/>
          <a:ext cx="4343399" cy="368565"/>
        </p:xfrm>
        <a:graphic>
          <a:graphicData uri="http://schemas.openxmlformats.org/drawingml/2006/table">
            <a:tbl>
              <a:tblPr firstRow="1" bandRow="1">
                <a:tableStyleId>{5C22544A-7EE6-4342-B048-85BDC9FD1C3A}</a:tableStyleId>
              </a:tblPr>
              <a:tblGrid>
                <a:gridCol w="1371599"/>
                <a:gridCol w="990600"/>
                <a:gridCol w="990600"/>
                <a:gridCol w="990600"/>
              </a:tblGrid>
              <a:tr h="368565">
                <a:tc>
                  <a:txBody>
                    <a:bodyPr/>
                    <a:lstStyle/>
                    <a:p>
                      <a:pPr algn="ctr"/>
                      <a:r>
                        <a:rPr lang="en-US" sz="1600" b="0" dirty="0" smtClean="0">
                          <a:solidFill>
                            <a:schemeClr val="tx1"/>
                          </a:solidFill>
                          <a:latin typeface="Arial" pitchFamily="34" charset="0"/>
                          <a:cs typeface="Arial" pitchFamily="34" charset="0"/>
                        </a:rPr>
                        <a:t>overall</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itchFamily="34" charset="0"/>
                          <a:cs typeface="Arial" pitchFamily="34" charset="0"/>
                        </a:rPr>
                        <a:t>.42</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b="0" dirty="0" smtClean="0">
                          <a:solidFill>
                            <a:schemeClr val="tx1"/>
                          </a:solidFill>
                          <a:latin typeface="Arial" pitchFamily="34" charset="0"/>
                          <a:cs typeface="Arial" pitchFamily="34" charset="0"/>
                        </a:rPr>
                        <a:t>.55</a:t>
                      </a:r>
                      <a:endParaRPr lang="en-US" sz="1600" b="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tx1"/>
                          </a:solidFill>
                          <a:latin typeface="Arial" pitchFamily="34" charset="0"/>
                          <a:cs typeface="Arial" pitchFamily="34" charset="0"/>
                        </a:rPr>
                        <a:t>.59</a:t>
                      </a:r>
                      <a:endParaRPr lang="en-US"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image07.bmp"/>
          <p:cNvPicPr>
            <a:picLocks noChangeAspect="1"/>
          </p:cNvPicPr>
          <p:nvPr/>
        </p:nvPicPr>
        <p:blipFill>
          <a:blip r:embed="rId2" cstate="print"/>
          <a:stretch>
            <a:fillRect/>
          </a:stretch>
        </p:blipFill>
        <p:spPr>
          <a:xfrm>
            <a:off x="5995060" y="1371601"/>
            <a:ext cx="1472540" cy="2223246"/>
          </a:xfrm>
          <a:prstGeom prst="rect">
            <a:avLst/>
          </a:prstGeom>
        </p:spPr>
      </p:pic>
      <p:pic>
        <p:nvPicPr>
          <p:cNvPr id="8" name="Picture 7" descr="image12.bmp"/>
          <p:cNvPicPr>
            <a:picLocks noChangeAspect="1"/>
          </p:cNvPicPr>
          <p:nvPr/>
        </p:nvPicPr>
        <p:blipFill>
          <a:blip r:embed="rId3" cstate="print"/>
          <a:stretch>
            <a:fillRect/>
          </a:stretch>
        </p:blipFill>
        <p:spPr>
          <a:xfrm>
            <a:off x="5334000" y="3886200"/>
            <a:ext cx="3047619" cy="2285714"/>
          </a:xfrm>
          <a:prstGeom prst="rect">
            <a:avLst/>
          </a:prstGeom>
        </p:spPr>
      </p:pic>
      <p:sp>
        <p:nvSpPr>
          <p:cNvPr id="9" name="Rounded Rectangle 8"/>
          <p:cNvSpPr/>
          <p:nvPr/>
        </p:nvSpPr>
        <p:spPr>
          <a:xfrm rot="18865528">
            <a:off x="6928431" y="3992898"/>
            <a:ext cx="256032" cy="304800"/>
          </a:xfrm>
          <a:prstGeom prst="roundRect">
            <a:avLst/>
          </a:prstGeom>
          <a:noFill/>
          <a:ln w="25400" cap="sq">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7294487">
            <a:off x="7215635" y="4087515"/>
            <a:ext cx="477162" cy="632413"/>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210998">
            <a:off x="7022999" y="428867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467600" y="44958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4574482">
            <a:off x="7035447" y="451475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098524">
            <a:off x="7650665" y="4449319"/>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543800" y="50292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368114">
            <a:off x="7175399" y="4317916"/>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145000">
            <a:off x="6890179" y="444107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504920" y="50292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403767">
            <a:off x="6768006" y="1987740"/>
            <a:ext cx="477162" cy="632413"/>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2331570">
            <a:off x="7080831" y="1805411"/>
            <a:ext cx="256032" cy="304800"/>
          </a:xfrm>
          <a:prstGeom prst="roundRect">
            <a:avLst/>
          </a:prstGeom>
          <a:noFill/>
          <a:ln w="25400" cap="sq">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9707345">
            <a:off x="6647232" y="139055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8741525">
            <a:off x="6797722" y="1716281"/>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575446">
            <a:off x="7195944" y="2171165"/>
            <a:ext cx="193777" cy="397266"/>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688989">
            <a:off x="6968241" y="2450160"/>
            <a:ext cx="167060" cy="363133"/>
          </a:xfrm>
          <a:prstGeom prst="roundRect">
            <a:avLst/>
          </a:prstGeom>
          <a:noFill/>
          <a:ln w="254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206612">
            <a:off x="6705600" y="246946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888480" y="2514600"/>
            <a:ext cx="274320" cy="528164"/>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882880" y="29718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705600" y="2971800"/>
            <a:ext cx="263372" cy="609600"/>
          </a:xfrm>
          <a:prstGeom prst="roundRect">
            <a:avLst/>
          </a:prstGeom>
          <a:noFill/>
          <a:ln w="254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smtClean="0">
                <a:latin typeface="Arial" pitchFamily="34" charset="0"/>
                <a:cs typeface="Arial" pitchFamily="34" charset="0"/>
              </a:rPr>
              <a:t>Action Recognition as Classification</a:t>
            </a:r>
            <a:endParaRPr lang="en-US" sz="3600" b="1" dirty="0">
              <a:latin typeface="Arial" pitchFamily="34" charset="0"/>
              <a:cs typeface="Arial" pitchFamily="34" charset="0"/>
            </a:endParaRPr>
          </a:p>
        </p:txBody>
      </p:sp>
      <p:pic>
        <p:nvPicPr>
          <p:cNvPr id="7" name="Picture 6" descr="image09.png"/>
          <p:cNvPicPr>
            <a:picLocks noChangeAspect="1"/>
          </p:cNvPicPr>
          <p:nvPr/>
        </p:nvPicPr>
        <p:blipFill>
          <a:blip r:embed="rId2" cstate="print"/>
          <a:stretch>
            <a:fillRect/>
          </a:stretch>
        </p:blipFill>
        <p:spPr>
          <a:xfrm>
            <a:off x="494414" y="1676401"/>
            <a:ext cx="1220473" cy="1752599"/>
          </a:xfrm>
          <a:prstGeom prst="rect">
            <a:avLst/>
          </a:prstGeom>
        </p:spPr>
      </p:pic>
      <p:pic>
        <p:nvPicPr>
          <p:cNvPr id="8" name="Picture 7" descr="image04.png"/>
          <p:cNvPicPr>
            <a:picLocks noChangeAspect="1"/>
          </p:cNvPicPr>
          <p:nvPr/>
        </p:nvPicPr>
        <p:blipFill>
          <a:blip r:embed="rId3" cstate="print"/>
          <a:stretch>
            <a:fillRect/>
          </a:stretch>
        </p:blipFill>
        <p:spPr>
          <a:xfrm>
            <a:off x="1785254" y="1676400"/>
            <a:ext cx="1223760" cy="1752600"/>
          </a:xfrm>
          <a:prstGeom prst="rect">
            <a:avLst/>
          </a:prstGeom>
        </p:spPr>
      </p:pic>
      <p:pic>
        <p:nvPicPr>
          <p:cNvPr id="9" name="Picture 8" descr="image16.png"/>
          <p:cNvPicPr>
            <a:picLocks noChangeAspect="1"/>
          </p:cNvPicPr>
          <p:nvPr/>
        </p:nvPicPr>
        <p:blipFill>
          <a:blip r:embed="rId4" cstate="print"/>
          <a:stretch>
            <a:fillRect/>
          </a:stretch>
        </p:blipFill>
        <p:spPr>
          <a:xfrm>
            <a:off x="3085214" y="1676400"/>
            <a:ext cx="1181986" cy="1752600"/>
          </a:xfrm>
          <a:prstGeom prst="rect">
            <a:avLst/>
          </a:prstGeom>
        </p:spPr>
      </p:pic>
      <p:pic>
        <p:nvPicPr>
          <p:cNvPr id="12" name="Picture 11" descr="Norm_Play_Erhu_146_0.jpg"/>
          <p:cNvPicPr>
            <a:picLocks noChangeAspect="1"/>
          </p:cNvPicPr>
          <p:nvPr/>
        </p:nvPicPr>
        <p:blipFill>
          <a:blip r:embed="rId5" cstate="print"/>
          <a:stretch>
            <a:fillRect/>
          </a:stretch>
        </p:blipFill>
        <p:spPr>
          <a:xfrm>
            <a:off x="7543800" y="1828800"/>
            <a:ext cx="1371600" cy="1371600"/>
          </a:xfrm>
          <a:prstGeom prst="rect">
            <a:avLst/>
          </a:prstGeom>
        </p:spPr>
      </p:pic>
      <p:pic>
        <p:nvPicPr>
          <p:cNvPr id="13" name="Picture 12" descr="Norm_Play_Bassoon_070_0.jpg"/>
          <p:cNvPicPr>
            <a:picLocks noChangeAspect="1"/>
          </p:cNvPicPr>
          <p:nvPr/>
        </p:nvPicPr>
        <p:blipFill>
          <a:blip r:embed="rId6" cstate="print"/>
          <a:stretch>
            <a:fillRect/>
          </a:stretch>
        </p:blipFill>
        <p:spPr>
          <a:xfrm>
            <a:off x="4648200" y="1828800"/>
            <a:ext cx="1371600" cy="1371600"/>
          </a:xfrm>
          <a:prstGeom prst="rect">
            <a:avLst/>
          </a:prstGeom>
        </p:spPr>
      </p:pic>
      <p:pic>
        <p:nvPicPr>
          <p:cNvPr id="14" name="Picture 13" descr="Norm_Play_Guitar_198_0.jpg"/>
          <p:cNvPicPr>
            <a:picLocks noChangeAspect="1"/>
          </p:cNvPicPr>
          <p:nvPr/>
        </p:nvPicPr>
        <p:blipFill>
          <a:blip r:embed="rId7" cstate="print"/>
          <a:stretch>
            <a:fillRect/>
          </a:stretch>
        </p:blipFill>
        <p:spPr>
          <a:xfrm>
            <a:off x="6096000" y="1828800"/>
            <a:ext cx="1371600" cy="1371600"/>
          </a:xfrm>
          <a:prstGeom prst="rect">
            <a:avLst/>
          </a:prstGeom>
        </p:spPr>
      </p:pic>
      <p:pic>
        <p:nvPicPr>
          <p:cNvPr id="492546" name="Picture 2"/>
          <p:cNvPicPr>
            <a:picLocks noChangeAspect="1" noChangeArrowheads="1"/>
          </p:cNvPicPr>
          <p:nvPr/>
        </p:nvPicPr>
        <p:blipFill>
          <a:blip r:embed="rId8" cstate="print"/>
          <a:srcRect/>
          <a:stretch>
            <a:fillRect/>
          </a:stretch>
        </p:blipFill>
        <p:spPr bwMode="auto">
          <a:xfrm>
            <a:off x="533400" y="4509945"/>
            <a:ext cx="1513116" cy="1205056"/>
          </a:xfrm>
          <a:prstGeom prst="rect">
            <a:avLst/>
          </a:prstGeom>
          <a:noFill/>
          <a:ln w="9525">
            <a:noFill/>
            <a:miter lim="800000"/>
            <a:headEnd/>
            <a:tailEnd/>
          </a:ln>
        </p:spPr>
      </p:pic>
      <p:sp>
        <p:nvSpPr>
          <p:cNvPr id="16" name="TextBox 15"/>
          <p:cNvSpPr txBox="1"/>
          <p:nvPr/>
        </p:nvSpPr>
        <p:spPr>
          <a:xfrm>
            <a:off x="533400" y="2743200"/>
            <a:ext cx="9144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Cricket batting</a:t>
            </a:r>
            <a:endParaRPr lang="en-US" b="1" dirty="0">
              <a:solidFill>
                <a:srgbClr val="FF00FF"/>
              </a:solidFill>
              <a:latin typeface="+mj-lt"/>
              <a:cs typeface="Arial" pitchFamily="34" charset="0"/>
            </a:endParaRPr>
          </a:p>
        </p:txBody>
      </p:sp>
      <p:sp>
        <p:nvSpPr>
          <p:cNvPr id="17" name="TextBox 16"/>
          <p:cNvSpPr txBox="1"/>
          <p:nvPr/>
        </p:nvSpPr>
        <p:spPr>
          <a:xfrm>
            <a:off x="1828800" y="2743200"/>
            <a:ext cx="11430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Tennis Forehand</a:t>
            </a:r>
            <a:endParaRPr lang="en-US" b="1" dirty="0">
              <a:solidFill>
                <a:srgbClr val="FF00FF"/>
              </a:solidFill>
              <a:latin typeface="+mj-lt"/>
              <a:cs typeface="Arial" pitchFamily="34" charset="0"/>
            </a:endParaRPr>
          </a:p>
        </p:txBody>
      </p:sp>
      <p:sp>
        <p:nvSpPr>
          <p:cNvPr id="18" name="TextBox 17"/>
          <p:cNvSpPr txBox="1"/>
          <p:nvPr/>
        </p:nvSpPr>
        <p:spPr>
          <a:xfrm>
            <a:off x="3124200" y="2743200"/>
            <a:ext cx="11430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Volleyball Smashing</a:t>
            </a:r>
            <a:endParaRPr lang="en-US" b="1" dirty="0">
              <a:solidFill>
                <a:srgbClr val="FF00FF"/>
              </a:solidFill>
              <a:latin typeface="+mj-lt"/>
              <a:cs typeface="Arial" pitchFamily="34" charset="0"/>
            </a:endParaRPr>
          </a:p>
        </p:txBody>
      </p:sp>
      <p:sp>
        <p:nvSpPr>
          <p:cNvPr id="19" name="TextBox 18"/>
          <p:cNvSpPr txBox="1"/>
          <p:nvPr/>
        </p:nvSpPr>
        <p:spPr>
          <a:xfrm>
            <a:off x="4648200" y="2514600"/>
            <a:ext cx="9906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Playing Bassoon</a:t>
            </a:r>
            <a:endParaRPr lang="en-US" b="1" dirty="0">
              <a:solidFill>
                <a:srgbClr val="FF00FF"/>
              </a:solidFill>
              <a:latin typeface="+mj-lt"/>
              <a:cs typeface="Arial" pitchFamily="34" charset="0"/>
            </a:endParaRPr>
          </a:p>
        </p:txBody>
      </p:sp>
      <p:sp>
        <p:nvSpPr>
          <p:cNvPr id="20" name="TextBox 19"/>
          <p:cNvSpPr txBox="1"/>
          <p:nvPr/>
        </p:nvSpPr>
        <p:spPr>
          <a:xfrm>
            <a:off x="6096000" y="2514600"/>
            <a:ext cx="9144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Playing Guitar</a:t>
            </a:r>
            <a:endParaRPr lang="en-US" b="1" dirty="0">
              <a:solidFill>
                <a:srgbClr val="FF00FF"/>
              </a:solidFill>
              <a:latin typeface="+mj-lt"/>
              <a:cs typeface="Arial" pitchFamily="34" charset="0"/>
            </a:endParaRPr>
          </a:p>
        </p:txBody>
      </p:sp>
      <p:sp>
        <p:nvSpPr>
          <p:cNvPr id="21" name="TextBox 20"/>
          <p:cNvSpPr txBox="1"/>
          <p:nvPr/>
        </p:nvSpPr>
        <p:spPr>
          <a:xfrm>
            <a:off x="7543800" y="2514600"/>
            <a:ext cx="914400" cy="646331"/>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Playing </a:t>
            </a:r>
            <a:r>
              <a:rPr lang="en-US" b="1" dirty="0" err="1" smtClean="0">
                <a:solidFill>
                  <a:srgbClr val="FF00FF"/>
                </a:solidFill>
                <a:latin typeface="+mj-lt"/>
                <a:cs typeface="Arial" pitchFamily="34" charset="0"/>
              </a:rPr>
              <a:t>Erhu</a:t>
            </a:r>
            <a:endParaRPr lang="en-US" b="1" dirty="0">
              <a:solidFill>
                <a:srgbClr val="FF00FF"/>
              </a:solidFill>
              <a:latin typeface="+mj-lt"/>
              <a:cs typeface="Arial" pitchFamily="34" charset="0"/>
            </a:endParaRPr>
          </a:p>
        </p:txBody>
      </p:sp>
      <p:sp>
        <p:nvSpPr>
          <p:cNvPr id="22" name="TextBox 21"/>
          <p:cNvSpPr txBox="1"/>
          <p:nvPr/>
        </p:nvSpPr>
        <p:spPr>
          <a:xfrm>
            <a:off x="533400" y="5334000"/>
            <a:ext cx="990600" cy="369332"/>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Running</a:t>
            </a:r>
            <a:endParaRPr lang="en-US" b="1" dirty="0">
              <a:solidFill>
                <a:srgbClr val="FF00FF"/>
              </a:solidFill>
              <a:latin typeface="+mj-lt"/>
              <a:cs typeface="Arial" pitchFamily="34" charset="0"/>
            </a:endParaRPr>
          </a:p>
        </p:txBody>
      </p:sp>
      <p:sp>
        <p:nvSpPr>
          <p:cNvPr id="23" name="TextBox 22"/>
          <p:cNvSpPr txBox="1"/>
          <p:nvPr/>
        </p:nvSpPr>
        <p:spPr>
          <a:xfrm>
            <a:off x="1066800" y="3576935"/>
            <a:ext cx="26670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Gupta et al (2009)</a:t>
            </a:r>
            <a:endParaRPr lang="en-US" sz="2000" dirty="0">
              <a:latin typeface="Arial" pitchFamily="34" charset="0"/>
              <a:cs typeface="Arial" pitchFamily="34" charset="0"/>
            </a:endParaRPr>
          </a:p>
        </p:txBody>
      </p:sp>
      <p:sp>
        <p:nvSpPr>
          <p:cNvPr id="24" name="TextBox 23"/>
          <p:cNvSpPr txBox="1"/>
          <p:nvPr/>
        </p:nvSpPr>
        <p:spPr>
          <a:xfrm>
            <a:off x="5257800" y="3409890"/>
            <a:ext cx="30480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Yao &amp; </a:t>
            </a:r>
            <a:r>
              <a:rPr lang="en-US" sz="2000" dirty="0" err="1" smtClean="0">
                <a:latin typeface="Arial" pitchFamily="34" charset="0"/>
                <a:cs typeface="Arial" pitchFamily="34" charset="0"/>
              </a:rPr>
              <a:t>Fei-Fei</a:t>
            </a:r>
            <a:r>
              <a:rPr lang="en-US" sz="2000" dirty="0" smtClean="0">
                <a:latin typeface="Arial" pitchFamily="34" charset="0"/>
                <a:cs typeface="Arial" pitchFamily="34" charset="0"/>
              </a:rPr>
              <a:t> (2010)</a:t>
            </a:r>
            <a:endParaRPr lang="en-US" sz="2000" dirty="0">
              <a:latin typeface="Arial" pitchFamily="34" charset="0"/>
              <a:cs typeface="Arial" pitchFamily="34" charset="0"/>
            </a:endParaRPr>
          </a:p>
        </p:txBody>
      </p:sp>
      <p:sp>
        <p:nvSpPr>
          <p:cNvPr id="25" name="TextBox 24"/>
          <p:cNvSpPr txBox="1"/>
          <p:nvPr/>
        </p:nvSpPr>
        <p:spPr>
          <a:xfrm>
            <a:off x="533400" y="5939135"/>
            <a:ext cx="32004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PASCAL VOC (2010)</a:t>
            </a:r>
            <a:endParaRPr lang="en-US" sz="2000" dirty="0">
              <a:latin typeface="Arial" pitchFamily="34" charset="0"/>
              <a:cs typeface="Arial" pitchFamily="34" charset="0"/>
            </a:endParaRPr>
          </a:p>
        </p:txBody>
      </p:sp>
      <p:pic>
        <p:nvPicPr>
          <p:cNvPr id="726018" name="Picture 2"/>
          <p:cNvPicPr>
            <a:picLocks noChangeAspect="1" noChangeArrowheads="1"/>
          </p:cNvPicPr>
          <p:nvPr/>
        </p:nvPicPr>
        <p:blipFill>
          <a:blip r:embed="rId9" cstate="print"/>
          <a:srcRect/>
          <a:stretch>
            <a:fillRect/>
          </a:stretch>
        </p:blipFill>
        <p:spPr bwMode="auto">
          <a:xfrm>
            <a:off x="2123552" y="4510872"/>
            <a:ext cx="1627779" cy="1219200"/>
          </a:xfrm>
          <a:prstGeom prst="rect">
            <a:avLst/>
          </a:prstGeom>
          <a:noFill/>
          <a:ln w="9525">
            <a:noFill/>
            <a:miter lim="800000"/>
            <a:headEnd/>
            <a:tailEnd/>
          </a:ln>
        </p:spPr>
      </p:pic>
      <p:sp>
        <p:nvSpPr>
          <p:cNvPr id="26" name="TextBox 25"/>
          <p:cNvSpPr txBox="1"/>
          <p:nvPr/>
        </p:nvSpPr>
        <p:spPr>
          <a:xfrm>
            <a:off x="2743200" y="5334000"/>
            <a:ext cx="990600" cy="369332"/>
          </a:xfrm>
          <a:prstGeom prst="rect">
            <a:avLst/>
          </a:prstGeom>
          <a:solidFill>
            <a:schemeClr val="bg1">
              <a:alpha val="50000"/>
            </a:schemeClr>
          </a:solidFill>
        </p:spPr>
        <p:txBody>
          <a:bodyPr wrap="square" rtlCol="0">
            <a:spAutoFit/>
          </a:bodyPr>
          <a:lstStyle/>
          <a:p>
            <a:pPr algn="ctr"/>
            <a:r>
              <a:rPr lang="en-US" b="1" dirty="0" smtClean="0">
                <a:solidFill>
                  <a:srgbClr val="FF00FF"/>
                </a:solidFill>
                <a:latin typeface="+mj-lt"/>
                <a:cs typeface="Arial" pitchFamily="34" charset="0"/>
              </a:rPr>
              <a:t>Reading</a:t>
            </a:r>
            <a:endParaRPr lang="en-US" b="1" dirty="0">
              <a:solidFill>
                <a:srgbClr val="FF00FF"/>
              </a:solidFill>
              <a:latin typeface="+mj-lt"/>
              <a:cs typeface="Arial" pitchFamily="34" charset="0"/>
            </a:endParaRPr>
          </a:p>
        </p:txBody>
      </p:sp>
      <p:sp>
        <p:nvSpPr>
          <p:cNvPr id="28" name="TextBox 27"/>
          <p:cNvSpPr txBox="1"/>
          <p:nvPr/>
        </p:nvSpPr>
        <p:spPr>
          <a:xfrm>
            <a:off x="5334000" y="4464784"/>
            <a:ext cx="2971800" cy="1631216"/>
          </a:xfrm>
          <a:prstGeom prst="rect">
            <a:avLst/>
          </a:prstGeom>
          <a:noFill/>
        </p:spPr>
        <p:txBody>
          <a:bodyPr wrap="square" rtlCol="0">
            <a:spAutoFit/>
          </a:bodyPr>
          <a:lstStyle/>
          <a:p>
            <a:r>
              <a:rPr lang="en-US" sz="2000" dirty="0" err="1" smtClean="0">
                <a:latin typeface="Arial" pitchFamily="34" charset="0"/>
                <a:cs typeface="Arial" pitchFamily="34" charset="0"/>
              </a:rPr>
              <a:t>Ikizler-Cinbis</a:t>
            </a:r>
            <a:r>
              <a:rPr lang="en-US" sz="2000" dirty="0" smtClean="0">
                <a:latin typeface="Arial" pitchFamily="34" charset="0"/>
                <a:cs typeface="Arial" pitchFamily="34" charset="0"/>
              </a:rPr>
              <a:t> et al, 2009</a:t>
            </a:r>
          </a:p>
          <a:p>
            <a:r>
              <a:rPr lang="en-US" sz="2000" dirty="0" smtClean="0">
                <a:latin typeface="Arial" pitchFamily="34" charset="0"/>
                <a:cs typeface="Arial" pitchFamily="34" charset="0"/>
              </a:rPr>
              <a:t>Desai et al, 2010</a:t>
            </a:r>
          </a:p>
          <a:p>
            <a:r>
              <a:rPr lang="en-US" sz="2000" dirty="0" smtClean="0">
                <a:latin typeface="Arial" pitchFamily="34" charset="0"/>
                <a:cs typeface="Arial" pitchFamily="34" charset="0"/>
              </a:rPr>
              <a:t>Yang et al, 2010</a:t>
            </a:r>
          </a:p>
          <a:p>
            <a:r>
              <a:rPr lang="en-US" sz="2000" dirty="0" err="1" smtClean="0">
                <a:latin typeface="Arial" pitchFamily="34" charset="0"/>
                <a:cs typeface="Arial" pitchFamily="34" charset="0"/>
              </a:rPr>
              <a:t>Delaitre</a:t>
            </a:r>
            <a:r>
              <a:rPr lang="en-US" sz="2000" dirty="0" smtClean="0">
                <a:latin typeface="Arial" pitchFamily="34" charset="0"/>
                <a:cs typeface="Arial" pitchFamily="34" charset="0"/>
              </a:rPr>
              <a:t> et al, 2011</a:t>
            </a:r>
          </a:p>
          <a:p>
            <a:r>
              <a:rPr lang="en-US" sz="2000" dirty="0" err="1" smtClean="0">
                <a:latin typeface="Arial" pitchFamily="34" charset="0"/>
                <a:cs typeface="Arial" pitchFamily="34" charset="0"/>
              </a:rPr>
              <a:t>Maji</a:t>
            </a:r>
            <a:r>
              <a:rPr lang="en-US" sz="2000" dirty="0" smtClean="0">
                <a:latin typeface="Arial" pitchFamily="34" charset="0"/>
                <a:cs typeface="Arial" pitchFamily="34" charset="0"/>
              </a:rPr>
              <a:t> et al, 2011</a:t>
            </a:r>
            <a:endParaRPr lang="en-US" sz="2000" dirty="0">
              <a:latin typeface="Arial" pitchFamily="34" charset="0"/>
              <a:cs typeface="Arial" pitchFamily="34" charset="0"/>
            </a:endParaRPr>
          </a:p>
        </p:txBody>
      </p:sp>
      <p:sp>
        <p:nvSpPr>
          <p:cNvPr id="27" name="Slide Number Placeholder 26"/>
          <p:cNvSpPr>
            <a:spLocks noGrp="1"/>
          </p:cNvSpPr>
          <p:nvPr>
            <p:ph type="sldNum" sz="quarter" idx="12"/>
          </p:nvPr>
        </p:nvSpPr>
        <p:spPr/>
        <p:txBody>
          <a:bodyPr/>
          <a:lstStyle/>
          <a:p>
            <a:fld id="{EA281F9D-8EED-4AEF-BC9A-640DDE2E4910}"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pic>
        <p:nvPicPr>
          <p:cNvPr id="493570" name="Picture 2"/>
          <p:cNvPicPr>
            <a:picLocks noChangeAspect="1" noChangeArrowheads="1"/>
          </p:cNvPicPr>
          <p:nvPr/>
        </p:nvPicPr>
        <p:blipFill>
          <a:blip r:embed="rId2" cstate="print"/>
          <a:srcRect/>
          <a:stretch>
            <a:fillRect/>
          </a:stretch>
        </p:blipFill>
        <p:spPr bwMode="auto">
          <a:xfrm flipH="1">
            <a:off x="1723393" y="1939584"/>
            <a:ext cx="1371600" cy="2323577"/>
          </a:xfrm>
          <a:prstGeom prst="rect">
            <a:avLst/>
          </a:prstGeom>
          <a:noFill/>
          <a:ln w="9525">
            <a:noFill/>
            <a:miter lim="800000"/>
            <a:headEnd/>
            <a:tailEnd/>
          </a:ln>
        </p:spPr>
      </p:pic>
      <p:pic>
        <p:nvPicPr>
          <p:cNvPr id="493571" name="Picture 3"/>
          <p:cNvPicPr>
            <a:picLocks noChangeAspect="1" noChangeArrowheads="1"/>
          </p:cNvPicPr>
          <p:nvPr/>
        </p:nvPicPr>
        <p:blipFill>
          <a:blip r:embed="rId3" cstate="print"/>
          <a:srcRect/>
          <a:stretch>
            <a:fillRect/>
          </a:stretch>
        </p:blipFill>
        <p:spPr bwMode="auto">
          <a:xfrm>
            <a:off x="3295954" y="1939585"/>
            <a:ext cx="1399239" cy="2286000"/>
          </a:xfrm>
          <a:prstGeom prst="rect">
            <a:avLst/>
          </a:prstGeom>
          <a:noFill/>
          <a:ln w="9525">
            <a:noFill/>
            <a:miter lim="800000"/>
            <a:headEnd/>
            <a:tailEnd/>
          </a:ln>
        </p:spPr>
      </p:pic>
      <p:pic>
        <p:nvPicPr>
          <p:cNvPr id="493572" name="Picture 4"/>
          <p:cNvPicPr>
            <a:picLocks noChangeAspect="1" noChangeArrowheads="1"/>
          </p:cNvPicPr>
          <p:nvPr/>
        </p:nvPicPr>
        <p:blipFill>
          <a:blip r:embed="rId4" cstate="print"/>
          <a:srcRect/>
          <a:stretch>
            <a:fillRect/>
          </a:stretch>
        </p:blipFill>
        <p:spPr bwMode="auto">
          <a:xfrm flipH="1">
            <a:off x="4789951" y="1939585"/>
            <a:ext cx="1505442" cy="2327615"/>
          </a:xfrm>
          <a:prstGeom prst="rect">
            <a:avLst/>
          </a:prstGeom>
          <a:noFill/>
          <a:ln w="9525">
            <a:noFill/>
            <a:miter lim="800000"/>
            <a:headEnd/>
            <a:tailEnd/>
          </a:ln>
        </p:spPr>
      </p:pic>
      <p:pic>
        <p:nvPicPr>
          <p:cNvPr id="493573" name="Picture 5"/>
          <p:cNvPicPr>
            <a:picLocks noChangeAspect="1" noChangeArrowheads="1"/>
          </p:cNvPicPr>
          <p:nvPr/>
        </p:nvPicPr>
        <p:blipFill>
          <a:blip r:embed="rId5" cstate="print"/>
          <a:srcRect/>
          <a:stretch>
            <a:fillRect/>
          </a:stretch>
        </p:blipFill>
        <p:spPr bwMode="auto">
          <a:xfrm>
            <a:off x="6447793" y="1939585"/>
            <a:ext cx="2029753" cy="2286001"/>
          </a:xfrm>
          <a:prstGeom prst="rect">
            <a:avLst/>
          </a:prstGeom>
          <a:noFill/>
          <a:ln w="9525">
            <a:noFill/>
            <a:miter lim="800000"/>
            <a:headEnd/>
            <a:tailEnd/>
          </a:ln>
        </p:spPr>
      </p:pic>
      <p:pic>
        <p:nvPicPr>
          <p:cNvPr id="493574" name="Picture 6"/>
          <p:cNvPicPr>
            <a:picLocks noChangeAspect="1" noChangeArrowheads="1"/>
          </p:cNvPicPr>
          <p:nvPr/>
        </p:nvPicPr>
        <p:blipFill>
          <a:blip r:embed="rId6" cstate="print"/>
          <a:srcRect/>
          <a:stretch>
            <a:fillRect/>
          </a:stretch>
        </p:blipFill>
        <p:spPr bwMode="auto">
          <a:xfrm>
            <a:off x="533400" y="1939584"/>
            <a:ext cx="885193" cy="2286001"/>
          </a:xfrm>
          <a:prstGeom prst="rect">
            <a:avLst/>
          </a:prstGeom>
          <a:noFill/>
          <a:ln w="9525">
            <a:noFill/>
            <a:miter lim="800000"/>
            <a:headEnd/>
            <a:tailEnd/>
          </a:ln>
        </p:spPr>
      </p:pic>
      <p:sp>
        <p:nvSpPr>
          <p:cNvPr id="8" name="TextBox 7"/>
          <p:cNvSpPr txBox="1"/>
          <p:nvPr/>
        </p:nvSpPr>
        <p:spPr>
          <a:xfrm>
            <a:off x="500079" y="4419600"/>
            <a:ext cx="938077" cy="461665"/>
          </a:xfrm>
          <a:prstGeom prst="rect">
            <a:avLst/>
          </a:prstGeom>
          <a:noFill/>
        </p:spPr>
        <p:txBody>
          <a:bodyPr wrap="none" rtlCol="0">
            <a:spAutoFit/>
          </a:bodyPr>
          <a:lstStyle/>
          <a:p>
            <a:r>
              <a:rPr lang="en-US" sz="2400" dirty="0" smtClean="0">
                <a:latin typeface="Arial" pitchFamily="34" charset="0"/>
                <a:cs typeface="Arial" pitchFamily="34" charset="0"/>
              </a:rPr>
              <a:t>stand</a:t>
            </a:r>
            <a:endParaRPr lang="en-US" sz="2400" dirty="0">
              <a:latin typeface="Arial" pitchFamily="34" charset="0"/>
              <a:cs typeface="Arial" pitchFamily="34" charset="0"/>
            </a:endParaRPr>
          </a:p>
        </p:txBody>
      </p:sp>
      <p:sp>
        <p:nvSpPr>
          <p:cNvPr id="9" name="TextBox 8"/>
          <p:cNvSpPr txBox="1"/>
          <p:nvPr/>
        </p:nvSpPr>
        <p:spPr>
          <a:xfrm>
            <a:off x="7086600" y="4419600"/>
            <a:ext cx="630301" cy="461665"/>
          </a:xfrm>
          <a:prstGeom prst="rect">
            <a:avLst/>
          </a:prstGeom>
          <a:noFill/>
        </p:spPr>
        <p:txBody>
          <a:bodyPr wrap="none" rtlCol="0">
            <a:spAutoFit/>
          </a:bodyPr>
          <a:lstStyle/>
          <a:p>
            <a:r>
              <a:rPr lang="en-US" sz="2400" dirty="0" smtClean="0">
                <a:latin typeface="Arial" pitchFamily="34" charset="0"/>
                <a:cs typeface="Arial" pitchFamily="34" charset="0"/>
              </a:rPr>
              <a:t>run</a:t>
            </a:r>
            <a:endParaRPr lang="en-US" sz="2400" dirty="0">
              <a:latin typeface="Arial" pitchFamily="34" charset="0"/>
              <a:cs typeface="Arial" pitchFamily="34" charset="0"/>
            </a:endParaRPr>
          </a:p>
        </p:txBody>
      </p:sp>
      <p:cxnSp>
        <p:nvCxnSpPr>
          <p:cNvPr id="11" name="Straight Arrow Connector 10"/>
          <p:cNvCxnSpPr/>
          <p:nvPr/>
        </p:nvCxnSpPr>
        <p:spPr>
          <a:xfrm>
            <a:off x="1371600" y="5105400"/>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33879" y="5253335"/>
            <a:ext cx="4224321" cy="461665"/>
          </a:xfrm>
          <a:prstGeom prst="rect">
            <a:avLst/>
          </a:prstGeom>
          <a:noFill/>
        </p:spPr>
        <p:txBody>
          <a:bodyPr wrap="square" rtlCol="0">
            <a:spAutoFit/>
          </a:bodyPr>
          <a:lstStyle/>
          <a:p>
            <a:r>
              <a:rPr lang="en-US" sz="2400" dirty="0" smtClean="0">
                <a:latin typeface="Arial" pitchFamily="34" charset="0"/>
                <a:cs typeface="Arial" pitchFamily="34" charset="0"/>
              </a:rPr>
              <a:t>Actions in a continuous space</a:t>
            </a:r>
            <a:endParaRPr lang="en-US" sz="2400" dirty="0">
              <a:latin typeface="Arial" pitchFamily="34" charset="0"/>
              <a:cs typeface="Arial" pitchFamily="34" charset="0"/>
            </a:endParaRPr>
          </a:p>
        </p:txBody>
      </p:sp>
      <p:sp>
        <p:nvSpPr>
          <p:cNvPr id="13" name="Slide Number Placeholder 12"/>
          <p:cNvSpPr>
            <a:spLocks noGrp="1"/>
          </p:cNvSpPr>
          <p:nvPr>
            <p:ph type="sldNum" sz="quarter" idx="12"/>
          </p:nvPr>
        </p:nvSpPr>
        <p:spPr/>
        <p:txBody>
          <a:bodyPr/>
          <a:lstStyle/>
          <a:p>
            <a:fld id="{EA281F9D-8EED-4AEF-BC9A-640DDE2E4910}"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pic>
        <p:nvPicPr>
          <p:cNvPr id="13" name="Picture 12" descr="jason_kidd.jpg"/>
          <p:cNvPicPr>
            <a:picLocks noChangeAspect="1"/>
          </p:cNvPicPr>
          <p:nvPr/>
        </p:nvPicPr>
        <p:blipFill>
          <a:blip r:embed="rId2" cstate="print"/>
          <a:stretch>
            <a:fillRect/>
          </a:stretch>
        </p:blipFill>
        <p:spPr>
          <a:xfrm>
            <a:off x="756055" y="3048000"/>
            <a:ext cx="2215745" cy="3124200"/>
          </a:xfrm>
          <a:prstGeom prst="rect">
            <a:avLst/>
          </a:prstGeom>
        </p:spPr>
      </p:pic>
      <p:pic>
        <p:nvPicPr>
          <p:cNvPr id="14" name="Picture 13" descr="kobe_bryant.jpg"/>
          <p:cNvPicPr>
            <a:picLocks noChangeAspect="1"/>
          </p:cNvPicPr>
          <p:nvPr/>
        </p:nvPicPr>
        <p:blipFill>
          <a:blip r:embed="rId3" cstate="print"/>
          <a:srcRect l="14634" t="5854" b="25854"/>
          <a:stretch>
            <a:fillRect/>
          </a:stretch>
        </p:blipFill>
        <p:spPr>
          <a:xfrm>
            <a:off x="3352800" y="1371600"/>
            <a:ext cx="2667000" cy="2667000"/>
          </a:xfrm>
          <a:prstGeom prst="rect">
            <a:avLst/>
          </a:prstGeom>
        </p:spPr>
      </p:pic>
      <p:pic>
        <p:nvPicPr>
          <p:cNvPr id="15" name="Picture 14" descr="moonwiz250block.jpg"/>
          <p:cNvPicPr>
            <a:picLocks noChangeAspect="1"/>
          </p:cNvPicPr>
          <p:nvPr/>
        </p:nvPicPr>
        <p:blipFill>
          <a:blip r:embed="rId4" cstate="print"/>
          <a:srcRect l="12800" t="2133" r="4000" b="6133"/>
          <a:stretch>
            <a:fillRect/>
          </a:stretch>
        </p:blipFill>
        <p:spPr>
          <a:xfrm>
            <a:off x="6629400" y="1600200"/>
            <a:ext cx="1981200" cy="3276600"/>
          </a:xfrm>
          <a:prstGeom prst="rect">
            <a:avLst/>
          </a:prstGeom>
        </p:spPr>
      </p:pic>
      <p:pic>
        <p:nvPicPr>
          <p:cNvPr id="16" name="Picture 15" descr="rodman-rebound.gif.jpg"/>
          <p:cNvPicPr>
            <a:picLocks noChangeAspect="1"/>
          </p:cNvPicPr>
          <p:nvPr/>
        </p:nvPicPr>
        <p:blipFill>
          <a:blip r:embed="rId5" cstate="print"/>
          <a:stretch>
            <a:fillRect/>
          </a:stretch>
        </p:blipFill>
        <p:spPr>
          <a:xfrm>
            <a:off x="3810000" y="4114800"/>
            <a:ext cx="2667000" cy="2425192"/>
          </a:xfrm>
          <a:prstGeom prst="rect">
            <a:avLst/>
          </a:prstGeom>
        </p:spPr>
      </p:pic>
      <p:sp>
        <p:nvSpPr>
          <p:cNvPr id="17" name="TextBox 16"/>
          <p:cNvSpPr txBox="1"/>
          <p:nvPr/>
        </p:nvSpPr>
        <p:spPr>
          <a:xfrm>
            <a:off x="381000" y="1447800"/>
            <a:ext cx="2743200" cy="830997"/>
          </a:xfrm>
          <a:prstGeom prst="rect">
            <a:avLst/>
          </a:prstGeom>
          <a:noFill/>
        </p:spPr>
        <p:txBody>
          <a:bodyPr wrap="square" rtlCol="0">
            <a:spAutoFit/>
          </a:bodyPr>
          <a:lstStyle/>
          <a:p>
            <a:r>
              <a:rPr lang="en-US" sz="2400" dirty="0" smtClean="0">
                <a:latin typeface="Arial" pitchFamily="34" charset="0"/>
                <a:cs typeface="Arial" pitchFamily="34" charset="0"/>
              </a:rPr>
              <a:t>Same action,</a:t>
            </a:r>
          </a:p>
          <a:p>
            <a:r>
              <a:rPr lang="en-US" sz="2400" dirty="0" smtClean="0">
                <a:latin typeface="Arial" pitchFamily="34" charset="0"/>
                <a:cs typeface="Arial" pitchFamily="34" charset="0"/>
              </a:rPr>
              <a:t>Different meanings</a:t>
            </a:r>
            <a:endParaRPr lang="en-US" sz="2400" dirty="0">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EA281F9D-8EED-4AEF-BC9A-640DDE2E4910}"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pitchFamily="34" charset="0"/>
                <a:cs typeface="Arial" pitchFamily="34" charset="0"/>
              </a:rPr>
              <a:t>Is Classification the End?</a:t>
            </a:r>
            <a:endParaRPr lang="en-US" sz="4000" b="1" dirty="0">
              <a:latin typeface="Arial" pitchFamily="34" charset="0"/>
              <a:cs typeface="Arial" pitchFamily="34" charset="0"/>
            </a:endParaRPr>
          </a:p>
        </p:txBody>
      </p:sp>
      <p:sp>
        <p:nvSpPr>
          <p:cNvPr id="17" name="TextBox 16"/>
          <p:cNvSpPr txBox="1"/>
          <p:nvPr/>
        </p:nvSpPr>
        <p:spPr>
          <a:xfrm>
            <a:off x="762000" y="1981200"/>
            <a:ext cx="2362200" cy="1200329"/>
          </a:xfrm>
          <a:prstGeom prst="rect">
            <a:avLst/>
          </a:prstGeom>
          <a:noFill/>
        </p:spPr>
        <p:txBody>
          <a:bodyPr wrap="square" rtlCol="0">
            <a:spAutoFit/>
          </a:bodyPr>
          <a:lstStyle/>
          <a:p>
            <a:r>
              <a:rPr lang="en-US" sz="2400" dirty="0" smtClean="0">
                <a:latin typeface="Arial" pitchFamily="34" charset="0"/>
                <a:cs typeface="Arial" pitchFamily="34" charset="0"/>
              </a:rPr>
              <a:t>More than one action at the same time</a:t>
            </a:r>
            <a:endParaRPr lang="en-US" sz="2400" dirty="0">
              <a:latin typeface="Arial" pitchFamily="34" charset="0"/>
              <a:cs typeface="Arial" pitchFamily="34" charset="0"/>
            </a:endParaRPr>
          </a:p>
        </p:txBody>
      </p:sp>
      <p:pic>
        <p:nvPicPr>
          <p:cNvPr id="8" name="Picture 7" descr="IGM-10137007.jpg"/>
          <p:cNvPicPr>
            <a:picLocks noChangeAspect="1"/>
          </p:cNvPicPr>
          <p:nvPr/>
        </p:nvPicPr>
        <p:blipFill>
          <a:blip r:embed="rId2" cstate="print"/>
          <a:srcRect r="4545"/>
          <a:stretch>
            <a:fillRect/>
          </a:stretch>
        </p:blipFill>
        <p:spPr>
          <a:xfrm>
            <a:off x="3352800" y="1371600"/>
            <a:ext cx="3200400" cy="4828032"/>
          </a:xfrm>
          <a:prstGeom prst="rect">
            <a:avLst/>
          </a:prstGeom>
        </p:spPr>
      </p:pic>
      <p:sp>
        <p:nvSpPr>
          <p:cNvPr id="5" name="TextBox 4"/>
          <p:cNvSpPr txBox="1"/>
          <p:nvPr/>
        </p:nvSpPr>
        <p:spPr>
          <a:xfrm>
            <a:off x="3733800" y="3562290"/>
            <a:ext cx="1371600" cy="400110"/>
          </a:xfrm>
          <a:prstGeom prst="rect">
            <a:avLst/>
          </a:prstGeom>
          <a:solidFill>
            <a:schemeClr val="bg1">
              <a:alpha val="50000"/>
            </a:schemeClr>
          </a:solidFill>
        </p:spPr>
        <p:txBody>
          <a:bodyPr wrap="square" rtlCol="0">
            <a:spAutoFit/>
          </a:bodyPr>
          <a:lstStyle/>
          <a:p>
            <a:pPr algn="ctr"/>
            <a:r>
              <a:rPr lang="en-US" sz="2000" b="1" dirty="0" smtClean="0">
                <a:solidFill>
                  <a:srgbClr val="FF00FF"/>
                </a:solidFill>
                <a:latin typeface="Arial" pitchFamily="34" charset="0"/>
                <a:cs typeface="Arial" pitchFamily="34" charset="0"/>
              </a:rPr>
              <a:t>Shopping</a:t>
            </a:r>
            <a:endParaRPr lang="en-US" sz="2000" b="1" dirty="0">
              <a:solidFill>
                <a:srgbClr val="FF00FF"/>
              </a:solidFill>
              <a:latin typeface="Arial" pitchFamily="34" charset="0"/>
              <a:cs typeface="Arial" pitchFamily="34" charset="0"/>
            </a:endParaRPr>
          </a:p>
        </p:txBody>
      </p:sp>
      <p:sp>
        <p:nvSpPr>
          <p:cNvPr id="6" name="TextBox 5"/>
          <p:cNvSpPr txBox="1"/>
          <p:nvPr/>
        </p:nvSpPr>
        <p:spPr>
          <a:xfrm>
            <a:off x="6019800" y="2667000"/>
            <a:ext cx="1066800" cy="400110"/>
          </a:xfrm>
          <a:prstGeom prst="rect">
            <a:avLst/>
          </a:prstGeom>
          <a:solidFill>
            <a:schemeClr val="bg1">
              <a:alpha val="50000"/>
            </a:schemeClr>
          </a:solidFill>
        </p:spPr>
        <p:txBody>
          <a:bodyPr wrap="square" rtlCol="0">
            <a:spAutoFit/>
          </a:bodyPr>
          <a:lstStyle/>
          <a:p>
            <a:pPr algn="ctr"/>
            <a:r>
              <a:rPr lang="en-US" sz="2000" b="1" dirty="0" smtClean="0">
                <a:solidFill>
                  <a:srgbClr val="FF00FF"/>
                </a:solidFill>
                <a:latin typeface="Arial" pitchFamily="34" charset="0"/>
                <a:cs typeface="Arial" pitchFamily="34" charset="0"/>
              </a:rPr>
              <a:t>Calling</a:t>
            </a:r>
            <a:endParaRPr lang="en-US" sz="2000" b="1" dirty="0">
              <a:solidFill>
                <a:srgbClr val="FF00FF"/>
              </a:solidFill>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EA281F9D-8EED-4AEF-BC9A-640DDE2E4910}"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38464" y="4965032"/>
            <a:ext cx="7062536"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8464" y="3140240"/>
            <a:ext cx="6529136"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34448" y="1347536"/>
            <a:ext cx="6858000" cy="1712496"/>
          </a:xfrm>
          <a:prstGeom prst="rect">
            <a:avLst/>
          </a:prstGeom>
          <a:solidFill>
            <a:srgbClr val="D0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A281F9D-8EED-4AEF-BC9A-640DDE2E4910}" type="slidenum">
              <a:rPr lang="en-US" smtClean="0">
                <a:solidFill>
                  <a:prstClr val="black">
                    <a:tint val="75000"/>
                  </a:prstClr>
                </a:solidFill>
              </a:rPr>
              <a:pPr/>
              <a:t>59</a:t>
            </a:fld>
            <a:endParaRPr lang="en-US">
              <a:solidFill>
                <a:prstClr val="black">
                  <a:tint val="75000"/>
                </a:prstClr>
              </a:solidFill>
            </a:endParaRPr>
          </a:p>
        </p:txBody>
      </p:sp>
      <p:sp>
        <p:nvSpPr>
          <p:cNvPr id="6" name="Title 3"/>
          <p:cNvSpPr>
            <a:spLocks noGrp="1"/>
          </p:cNvSpPr>
          <p:nvPr>
            <p:ph type="title"/>
          </p:nvPr>
        </p:nvSpPr>
        <p:spPr>
          <a:xfrm>
            <a:off x="457200" y="274638"/>
            <a:ext cx="8229600" cy="1143000"/>
          </a:xfrm>
        </p:spPr>
        <p:txBody>
          <a:bodyPr>
            <a:normAutofit fontScale="90000"/>
          </a:bodyPr>
          <a:lstStyle/>
          <a:p>
            <a:r>
              <a:rPr lang="en-US" sz="4000" b="1" dirty="0" smtClean="0">
                <a:latin typeface="Arial" pitchFamily="34" charset="0"/>
                <a:cs typeface="Arial" pitchFamily="34" charset="0"/>
              </a:rPr>
              <a:t>Retrieval Instead of Classification</a:t>
            </a:r>
            <a:endParaRPr lang="en-US" sz="4000" b="1" dirty="0">
              <a:latin typeface="Arial" pitchFamily="34" charset="0"/>
              <a:cs typeface="Arial" pitchFamily="34" charset="0"/>
            </a:endParaRPr>
          </a:p>
        </p:txBody>
      </p:sp>
      <p:pic>
        <p:nvPicPr>
          <p:cNvPr id="7" name="Picture 6"/>
          <p:cNvPicPr>
            <a:picLocks noChangeAspect="1" noChangeArrowheads="1"/>
          </p:cNvPicPr>
          <p:nvPr/>
        </p:nvPicPr>
        <p:blipFill>
          <a:blip r:embed="rId2" cstate="print"/>
          <a:srcRect/>
          <a:stretch>
            <a:fillRect/>
          </a:stretch>
        </p:blipFill>
        <p:spPr bwMode="auto">
          <a:xfrm>
            <a:off x="1145216" y="1449312"/>
            <a:ext cx="602008" cy="1554480"/>
          </a:xfrm>
          <a:prstGeom prst="rect">
            <a:avLst/>
          </a:prstGeom>
          <a:noFill/>
          <a:ln w="25400">
            <a:solidFill>
              <a:srgbClr val="FFFF00"/>
            </a:solid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flipH="1">
            <a:off x="2314552" y="1447800"/>
            <a:ext cx="809648" cy="13716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658948" y="1447801"/>
            <a:ext cx="839543" cy="137160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flipH="1">
            <a:off x="4954348" y="1447801"/>
            <a:ext cx="887116" cy="1371600"/>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6325948" y="1447801"/>
            <a:ext cx="1217852" cy="1371600"/>
          </a:xfrm>
          <a:prstGeom prst="rect">
            <a:avLst/>
          </a:prstGeom>
          <a:noFill/>
          <a:ln w="9525">
            <a:noFill/>
            <a:miter lim="800000"/>
            <a:headEnd/>
            <a:tailEnd/>
          </a:ln>
        </p:spPr>
      </p:pic>
      <p:pic>
        <p:nvPicPr>
          <p:cNvPr id="13" name="Picture 12" descr="kobe_bryant.jpg"/>
          <p:cNvPicPr>
            <a:picLocks noChangeAspect="1"/>
          </p:cNvPicPr>
          <p:nvPr/>
        </p:nvPicPr>
        <p:blipFill>
          <a:blip r:embed="rId7" cstate="print"/>
          <a:srcRect l="18191" t="8699" r="3557" b="31545"/>
          <a:stretch>
            <a:fillRect/>
          </a:stretch>
        </p:blipFill>
        <p:spPr>
          <a:xfrm>
            <a:off x="1132751" y="3230080"/>
            <a:ext cx="1628503" cy="1554480"/>
          </a:xfrm>
          <a:prstGeom prst="rect">
            <a:avLst/>
          </a:prstGeom>
          <a:ln w="25400">
            <a:solidFill>
              <a:srgbClr val="FFFF00"/>
            </a:solidFill>
          </a:ln>
        </p:spPr>
      </p:pic>
      <p:pic>
        <p:nvPicPr>
          <p:cNvPr id="14" name="Picture 13" descr="IGM-10137007.jpg"/>
          <p:cNvPicPr>
            <a:picLocks noChangeAspect="1"/>
          </p:cNvPicPr>
          <p:nvPr/>
        </p:nvPicPr>
        <p:blipFill>
          <a:blip r:embed="rId8" cstate="print"/>
          <a:srcRect t="23674" r="4545"/>
          <a:stretch>
            <a:fillRect/>
          </a:stretch>
        </p:blipFill>
        <p:spPr>
          <a:xfrm>
            <a:off x="1152520" y="5046848"/>
            <a:ext cx="1350048" cy="1554480"/>
          </a:xfrm>
          <a:prstGeom prst="rect">
            <a:avLst/>
          </a:prstGeom>
          <a:ln w="25400">
            <a:solidFill>
              <a:srgbClr val="FFFF00"/>
            </a:solidFill>
          </a:ln>
        </p:spPr>
      </p:pic>
      <p:pic>
        <p:nvPicPr>
          <p:cNvPr id="934913" name="Picture 1"/>
          <p:cNvPicPr>
            <a:picLocks noChangeAspect="1" noChangeArrowheads="1"/>
          </p:cNvPicPr>
          <p:nvPr/>
        </p:nvPicPr>
        <p:blipFill>
          <a:blip r:embed="rId9" cstate="print"/>
          <a:srcRect/>
          <a:stretch>
            <a:fillRect/>
          </a:stretch>
        </p:blipFill>
        <p:spPr bwMode="auto">
          <a:xfrm>
            <a:off x="3379516" y="3224464"/>
            <a:ext cx="1186251" cy="1371600"/>
          </a:xfrm>
          <a:prstGeom prst="rect">
            <a:avLst/>
          </a:prstGeom>
          <a:noFill/>
          <a:ln w="9525">
            <a:noFill/>
            <a:miter lim="800000"/>
            <a:headEnd/>
            <a:tailEnd/>
          </a:ln>
          <a:effectLst/>
        </p:spPr>
      </p:pic>
      <p:pic>
        <p:nvPicPr>
          <p:cNvPr id="934914" name="Picture 2"/>
          <p:cNvPicPr>
            <a:picLocks noChangeAspect="1" noChangeArrowheads="1"/>
          </p:cNvPicPr>
          <p:nvPr/>
        </p:nvPicPr>
        <p:blipFill>
          <a:blip r:embed="rId10" cstate="print"/>
          <a:srcRect/>
          <a:stretch>
            <a:fillRect/>
          </a:stretch>
        </p:blipFill>
        <p:spPr bwMode="auto">
          <a:xfrm>
            <a:off x="5033894" y="3224464"/>
            <a:ext cx="757306" cy="1371600"/>
          </a:xfrm>
          <a:prstGeom prst="rect">
            <a:avLst/>
          </a:prstGeom>
          <a:noFill/>
          <a:ln w="9525">
            <a:noFill/>
            <a:miter lim="800000"/>
            <a:headEnd/>
            <a:tailEnd/>
          </a:ln>
          <a:effectLst/>
        </p:spPr>
      </p:pic>
      <p:pic>
        <p:nvPicPr>
          <p:cNvPr id="15" name="Picture 14" descr="jason_kidd.jpg"/>
          <p:cNvPicPr>
            <a:picLocks noChangeAspect="1"/>
          </p:cNvPicPr>
          <p:nvPr/>
        </p:nvPicPr>
        <p:blipFill>
          <a:blip r:embed="rId11" cstate="print"/>
          <a:stretch>
            <a:fillRect/>
          </a:stretch>
        </p:blipFill>
        <p:spPr>
          <a:xfrm>
            <a:off x="6266233" y="3236496"/>
            <a:ext cx="972767" cy="1371600"/>
          </a:xfrm>
          <a:prstGeom prst="rect">
            <a:avLst/>
          </a:prstGeom>
        </p:spPr>
      </p:pic>
      <p:pic>
        <p:nvPicPr>
          <p:cNvPr id="934915" name="Picture 3"/>
          <p:cNvPicPr>
            <a:picLocks noChangeAspect="1" noChangeArrowheads="1"/>
          </p:cNvPicPr>
          <p:nvPr/>
        </p:nvPicPr>
        <p:blipFill>
          <a:blip r:embed="rId12" cstate="print"/>
          <a:srcRect/>
          <a:stretch>
            <a:fillRect/>
          </a:stretch>
        </p:blipFill>
        <p:spPr bwMode="auto">
          <a:xfrm>
            <a:off x="3056165" y="5041232"/>
            <a:ext cx="906235" cy="1371600"/>
          </a:xfrm>
          <a:prstGeom prst="rect">
            <a:avLst/>
          </a:prstGeom>
          <a:noFill/>
          <a:ln w="9525">
            <a:noFill/>
            <a:miter lim="800000"/>
            <a:headEnd/>
            <a:tailEnd/>
          </a:ln>
          <a:effectLst/>
        </p:spPr>
      </p:pic>
      <p:pic>
        <p:nvPicPr>
          <p:cNvPr id="934916" name="Picture 4"/>
          <p:cNvPicPr>
            <a:picLocks noChangeAspect="1" noChangeArrowheads="1"/>
          </p:cNvPicPr>
          <p:nvPr/>
        </p:nvPicPr>
        <p:blipFill>
          <a:blip r:embed="rId13" cstate="print"/>
          <a:srcRect/>
          <a:stretch>
            <a:fillRect/>
          </a:stretch>
        </p:blipFill>
        <p:spPr bwMode="auto">
          <a:xfrm>
            <a:off x="4376377" y="5041232"/>
            <a:ext cx="957623" cy="1371600"/>
          </a:xfrm>
          <a:prstGeom prst="rect">
            <a:avLst/>
          </a:prstGeom>
          <a:noFill/>
          <a:ln w="9525">
            <a:noFill/>
            <a:miter lim="800000"/>
            <a:headEnd/>
            <a:tailEnd/>
          </a:ln>
          <a:effectLst/>
        </p:spPr>
      </p:pic>
      <p:pic>
        <p:nvPicPr>
          <p:cNvPr id="934917" name="Picture 5"/>
          <p:cNvPicPr>
            <a:picLocks noChangeAspect="1" noChangeArrowheads="1"/>
          </p:cNvPicPr>
          <p:nvPr/>
        </p:nvPicPr>
        <p:blipFill>
          <a:blip r:embed="rId14" cstate="print"/>
          <a:srcRect/>
          <a:stretch>
            <a:fillRect/>
          </a:stretch>
        </p:blipFill>
        <p:spPr bwMode="auto">
          <a:xfrm>
            <a:off x="5639288" y="5053264"/>
            <a:ext cx="1066312" cy="1371600"/>
          </a:xfrm>
          <a:prstGeom prst="rect">
            <a:avLst/>
          </a:prstGeom>
          <a:noFill/>
          <a:ln w="9525">
            <a:noFill/>
            <a:miter lim="800000"/>
            <a:headEnd/>
            <a:tailEnd/>
          </a:ln>
          <a:effectLst/>
        </p:spPr>
      </p:pic>
      <p:pic>
        <p:nvPicPr>
          <p:cNvPr id="934918" name="Picture 6"/>
          <p:cNvPicPr>
            <a:picLocks noChangeAspect="1" noChangeArrowheads="1"/>
          </p:cNvPicPr>
          <p:nvPr/>
        </p:nvPicPr>
        <p:blipFill>
          <a:blip r:embed="rId15" cstate="print"/>
          <a:srcRect/>
          <a:stretch>
            <a:fillRect/>
          </a:stretch>
        </p:blipFill>
        <p:spPr bwMode="auto">
          <a:xfrm>
            <a:off x="7031632" y="5041232"/>
            <a:ext cx="740768" cy="1371600"/>
          </a:xfrm>
          <a:prstGeom prst="rect">
            <a:avLst/>
          </a:prstGeom>
          <a:noFill/>
          <a:ln w="9525">
            <a:noFill/>
            <a:miter lim="800000"/>
            <a:headEnd/>
            <a:tailEnd/>
          </a:ln>
          <a:effectLst/>
        </p:spPr>
      </p:pic>
      <p:sp>
        <p:nvSpPr>
          <p:cNvPr id="21" name="Title 3"/>
          <p:cNvSpPr txBox="1">
            <a:spLocks/>
          </p:cNvSpPr>
          <p:nvPr/>
        </p:nvSpPr>
        <p:spPr>
          <a:xfrm>
            <a:off x="457200" y="356936"/>
            <a:ext cx="8229600" cy="990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Retrieval as Similarity Ranking</a:t>
            </a:r>
            <a:endParaRPr kumimoji="0" lang="en-US"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22" name="TextBox 21"/>
          <p:cNvSpPr txBox="1"/>
          <p:nvPr/>
        </p:nvSpPr>
        <p:spPr>
          <a:xfrm>
            <a:off x="3164304" y="17646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3" name="TextBox 22"/>
          <p:cNvSpPr txBox="1"/>
          <p:nvPr/>
        </p:nvSpPr>
        <p:spPr>
          <a:xfrm>
            <a:off x="4508676" y="17646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4" name="TextBox 23"/>
          <p:cNvSpPr txBox="1"/>
          <p:nvPr/>
        </p:nvSpPr>
        <p:spPr>
          <a:xfrm>
            <a:off x="5868244" y="1776664"/>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5" name="TextBox 24"/>
          <p:cNvSpPr txBox="1"/>
          <p:nvPr/>
        </p:nvSpPr>
        <p:spPr>
          <a:xfrm>
            <a:off x="4556804" y="353327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6" name="TextBox 25"/>
          <p:cNvSpPr txBox="1"/>
          <p:nvPr/>
        </p:nvSpPr>
        <p:spPr>
          <a:xfrm>
            <a:off x="5803232" y="353124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7" name="TextBox 26"/>
          <p:cNvSpPr txBox="1"/>
          <p:nvPr/>
        </p:nvSpPr>
        <p:spPr>
          <a:xfrm>
            <a:off x="3947204" y="534400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8" name="TextBox 27"/>
          <p:cNvSpPr txBox="1"/>
          <p:nvPr/>
        </p:nvSpPr>
        <p:spPr>
          <a:xfrm>
            <a:off x="5245768" y="5346032"/>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
        <p:nvSpPr>
          <p:cNvPr id="29" name="TextBox 28"/>
          <p:cNvSpPr txBox="1"/>
          <p:nvPr/>
        </p:nvSpPr>
        <p:spPr>
          <a:xfrm>
            <a:off x="6630244" y="5339986"/>
            <a:ext cx="484428" cy="707886"/>
          </a:xfrm>
          <a:prstGeom prst="rect">
            <a:avLst/>
          </a:prstGeom>
          <a:noFill/>
        </p:spPr>
        <p:txBody>
          <a:bodyPr wrap="none" rtlCol="0">
            <a:spAutoFit/>
          </a:bodyPr>
          <a:lstStyle/>
          <a:p>
            <a:r>
              <a:rPr lang="en-US" sz="4000" b="1" dirty="0" smtClean="0">
                <a:latin typeface="Arial" pitchFamily="34" charset="0"/>
                <a:cs typeface="Arial" pitchFamily="34" charset="0"/>
              </a:rPr>
              <a:t>&gt;</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par>
                                <p:cTn id="17" presetID="18" presetClass="entr" presetSubtype="12" fill="hold" nodeType="withEffect">
                                  <p:stCondLst>
                                    <p:cond delay="0"/>
                                  </p:stCondLst>
                                  <p:childTnLst>
                                    <p:set>
                                      <p:cBhvr>
                                        <p:cTn id="18" dur="1" fill="hold">
                                          <p:stCondLst>
                                            <p:cond delay="0"/>
                                          </p:stCondLst>
                                        </p:cTn>
                                        <p:tgtEl>
                                          <p:spTgt spid="934913"/>
                                        </p:tgtEl>
                                        <p:attrNameLst>
                                          <p:attrName>style.visibility</p:attrName>
                                        </p:attrNameLst>
                                      </p:cBhvr>
                                      <p:to>
                                        <p:strVal val="visible"/>
                                      </p:to>
                                    </p:set>
                                    <p:animEffect transition="in" filter="strips(downLeft)">
                                      <p:cBhvr>
                                        <p:cTn id="19" dur="500"/>
                                        <p:tgtEl>
                                          <p:spTgt spid="934913"/>
                                        </p:tgtEl>
                                      </p:cBhvr>
                                    </p:animEffect>
                                  </p:childTnLst>
                                </p:cTn>
                              </p:par>
                              <p:par>
                                <p:cTn id="20" presetID="18" presetClass="entr" presetSubtype="12" fill="hold" nodeType="withEffect">
                                  <p:stCondLst>
                                    <p:cond delay="0"/>
                                  </p:stCondLst>
                                  <p:childTnLst>
                                    <p:set>
                                      <p:cBhvr>
                                        <p:cTn id="21" dur="1" fill="hold">
                                          <p:stCondLst>
                                            <p:cond delay="0"/>
                                          </p:stCondLst>
                                        </p:cTn>
                                        <p:tgtEl>
                                          <p:spTgt spid="934914"/>
                                        </p:tgtEl>
                                        <p:attrNameLst>
                                          <p:attrName>style.visibility</p:attrName>
                                        </p:attrNameLst>
                                      </p:cBhvr>
                                      <p:to>
                                        <p:strVal val="visible"/>
                                      </p:to>
                                    </p:set>
                                    <p:animEffect transition="in" filter="strips(downLeft)">
                                      <p:cBhvr>
                                        <p:cTn id="22" dur="500"/>
                                        <p:tgtEl>
                                          <p:spTgt spid="934914"/>
                                        </p:tgtEl>
                                      </p:cBhvr>
                                    </p:animEffect>
                                  </p:childTnLst>
                                </p:cTn>
                              </p:par>
                              <p:par>
                                <p:cTn id="23" presetID="18" presetClass="entr" presetSubtype="1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par>
                                <p:cTn id="26" presetID="18" presetClass="entr" presetSubtype="12" fill="hold" nodeType="withEffect">
                                  <p:stCondLst>
                                    <p:cond delay="0"/>
                                  </p:stCondLst>
                                  <p:childTnLst>
                                    <p:set>
                                      <p:cBhvr>
                                        <p:cTn id="27" dur="1" fill="hold">
                                          <p:stCondLst>
                                            <p:cond delay="0"/>
                                          </p:stCondLst>
                                        </p:cTn>
                                        <p:tgtEl>
                                          <p:spTgt spid="934915"/>
                                        </p:tgtEl>
                                        <p:attrNameLst>
                                          <p:attrName>style.visibility</p:attrName>
                                        </p:attrNameLst>
                                      </p:cBhvr>
                                      <p:to>
                                        <p:strVal val="visible"/>
                                      </p:to>
                                    </p:set>
                                    <p:animEffect transition="in" filter="strips(downLeft)">
                                      <p:cBhvr>
                                        <p:cTn id="28" dur="500"/>
                                        <p:tgtEl>
                                          <p:spTgt spid="934915"/>
                                        </p:tgtEl>
                                      </p:cBhvr>
                                    </p:animEffect>
                                  </p:childTnLst>
                                </p:cTn>
                              </p:par>
                              <p:par>
                                <p:cTn id="29" presetID="18" presetClass="entr" presetSubtype="12" fill="hold" nodeType="withEffect">
                                  <p:stCondLst>
                                    <p:cond delay="0"/>
                                  </p:stCondLst>
                                  <p:childTnLst>
                                    <p:set>
                                      <p:cBhvr>
                                        <p:cTn id="30" dur="1" fill="hold">
                                          <p:stCondLst>
                                            <p:cond delay="0"/>
                                          </p:stCondLst>
                                        </p:cTn>
                                        <p:tgtEl>
                                          <p:spTgt spid="934916"/>
                                        </p:tgtEl>
                                        <p:attrNameLst>
                                          <p:attrName>style.visibility</p:attrName>
                                        </p:attrNameLst>
                                      </p:cBhvr>
                                      <p:to>
                                        <p:strVal val="visible"/>
                                      </p:to>
                                    </p:set>
                                    <p:animEffect transition="in" filter="strips(downLeft)">
                                      <p:cBhvr>
                                        <p:cTn id="31" dur="500"/>
                                        <p:tgtEl>
                                          <p:spTgt spid="934916"/>
                                        </p:tgtEl>
                                      </p:cBhvr>
                                    </p:animEffect>
                                  </p:childTnLst>
                                </p:cTn>
                              </p:par>
                              <p:par>
                                <p:cTn id="32" presetID="18" presetClass="entr" presetSubtype="12" fill="hold" nodeType="withEffect">
                                  <p:stCondLst>
                                    <p:cond delay="0"/>
                                  </p:stCondLst>
                                  <p:childTnLst>
                                    <p:set>
                                      <p:cBhvr>
                                        <p:cTn id="33" dur="1" fill="hold">
                                          <p:stCondLst>
                                            <p:cond delay="0"/>
                                          </p:stCondLst>
                                        </p:cTn>
                                        <p:tgtEl>
                                          <p:spTgt spid="934917"/>
                                        </p:tgtEl>
                                        <p:attrNameLst>
                                          <p:attrName>style.visibility</p:attrName>
                                        </p:attrNameLst>
                                      </p:cBhvr>
                                      <p:to>
                                        <p:strVal val="visible"/>
                                      </p:to>
                                    </p:set>
                                    <p:animEffect transition="in" filter="strips(downLeft)">
                                      <p:cBhvr>
                                        <p:cTn id="34" dur="500"/>
                                        <p:tgtEl>
                                          <p:spTgt spid="934917"/>
                                        </p:tgtEl>
                                      </p:cBhvr>
                                    </p:animEffect>
                                  </p:childTnLst>
                                </p:cTn>
                              </p:par>
                              <p:par>
                                <p:cTn id="35" presetID="18" presetClass="entr" presetSubtype="12" fill="hold" nodeType="withEffect">
                                  <p:stCondLst>
                                    <p:cond delay="0"/>
                                  </p:stCondLst>
                                  <p:childTnLst>
                                    <p:set>
                                      <p:cBhvr>
                                        <p:cTn id="36" dur="1" fill="hold">
                                          <p:stCondLst>
                                            <p:cond delay="0"/>
                                          </p:stCondLst>
                                        </p:cTn>
                                        <p:tgtEl>
                                          <p:spTgt spid="934918"/>
                                        </p:tgtEl>
                                        <p:attrNameLst>
                                          <p:attrName>style.visibility</p:attrName>
                                        </p:attrNameLst>
                                      </p:cBhvr>
                                      <p:to>
                                        <p:strVal val="visible"/>
                                      </p:to>
                                    </p:set>
                                    <p:animEffect transition="in" filter="strips(downLeft)">
                                      <p:cBhvr>
                                        <p:cTn id="37" dur="500"/>
                                        <p:tgtEl>
                                          <p:spTgt spid="934918"/>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strips(downLeft)">
                                      <p:cBhvr>
                                        <p:cTn id="40" dur="500"/>
                                        <p:tgtEl>
                                          <p:spTgt spid="18"/>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trips(downLeft)">
                                      <p:cBhvr>
                                        <p:cTn id="43" dur="500"/>
                                        <p:tgtEl>
                                          <p:spTgt spid="19"/>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xit" presetSubtype="12" fill="hold" grpId="0" nodeType="clickEffect">
                                  <p:stCondLst>
                                    <p:cond delay="0"/>
                                  </p:stCondLst>
                                  <p:childTnLst>
                                    <p:animEffect transition="out" filter="strips(downLef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8" presetClass="entr" presetSubtype="12"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strips(downLeft)">
                                      <p:cBhvr>
                                        <p:cTn id="54" dur="500"/>
                                        <p:tgtEl>
                                          <p:spTgt spid="21"/>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strips(downLeft)">
                                      <p:cBhvr>
                                        <p:cTn id="57" dur="500"/>
                                        <p:tgtEl>
                                          <p:spTgt spid="23"/>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strips(downLeft)">
                                      <p:cBhvr>
                                        <p:cTn id="60" dur="500"/>
                                        <p:tgtEl>
                                          <p:spTgt spid="22"/>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strips(downLeft)">
                                      <p:cBhvr>
                                        <p:cTn id="63" dur="500"/>
                                        <p:tgtEl>
                                          <p:spTgt spid="24"/>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strips(downLeft)">
                                      <p:cBhvr>
                                        <p:cTn id="66" dur="500"/>
                                        <p:tgtEl>
                                          <p:spTgt spid="25"/>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strips(downLeft)">
                                      <p:cBhvr>
                                        <p:cTn id="69" dur="500"/>
                                        <p:tgtEl>
                                          <p:spTgt spid="26"/>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downLeft)">
                                      <p:cBhvr>
                                        <p:cTn id="72" dur="500"/>
                                        <p:tgtEl>
                                          <p:spTgt spid="27"/>
                                        </p:tgtEl>
                                      </p:cBhvr>
                                    </p:animEffect>
                                  </p:childTnLst>
                                </p:cTn>
                              </p:par>
                              <p:par>
                                <p:cTn id="73" presetID="18" presetClass="entr" presetSubtype="12"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strips(downLeft)">
                                      <p:cBhvr>
                                        <p:cTn id="75" dur="500"/>
                                        <p:tgtEl>
                                          <p:spTgt spid="28"/>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strips(downLeft)">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6" grpId="0"/>
      <p:bldP spid="21" grpId="0"/>
      <p:bldP spid="22" grpId="0"/>
      <p:bldP spid="23" grpId="0"/>
      <p:bldP spid="24"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angfujing_street,_Beijing.JPG"/>
          <p:cNvPicPr>
            <a:picLocks noChangeAspect="1"/>
          </p:cNvPicPr>
          <p:nvPr/>
        </p:nvPicPr>
        <p:blipFill>
          <a:blip r:embed="rId3" cstate="print"/>
          <a:stretch>
            <a:fillRect/>
          </a:stretch>
        </p:blipFill>
        <p:spPr>
          <a:xfrm>
            <a:off x="1041400" y="1295400"/>
            <a:ext cx="6807200" cy="5105400"/>
          </a:xfrm>
          <a:prstGeom prst="rect">
            <a:avLst/>
          </a:prstGeom>
        </p:spPr>
      </p:pic>
      <p:sp>
        <p:nvSpPr>
          <p:cNvPr id="57" name="Title 56"/>
          <p:cNvSpPr>
            <a:spLocks noGrp="1"/>
          </p:cNvSpPr>
          <p:nvPr>
            <p:ph type="title"/>
          </p:nvPr>
        </p:nvSpPr>
        <p:spPr/>
        <p:txBody>
          <a:bodyPr>
            <a:normAutofit/>
          </a:bodyPr>
          <a:lstStyle/>
          <a:p>
            <a:r>
              <a:rPr lang="en-US" sz="4000" b="1" dirty="0" smtClean="0">
                <a:latin typeface="Arial" pitchFamily="34" charset="0"/>
                <a:cs typeface="Arial" pitchFamily="34" charset="0"/>
              </a:rPr>
              <a:t>Visual Recognition</a:t>
            </a:r>
            <a:endParaRPr lang="en-US" sz="4000" b="1" dirty="0">
              <a:latin typeface="Arial" pitchFamily="34" charset="0"/>
              <a:cs typeface="Arial" pitchFamily="34" charset="0"/>
            </a:endParaRPr>
          </a:p>
        </p:txBody>
      </p:sp>
      <p:sp>
        <p:nvSpPr>
          <p:cNvPr id="4" name="Rectangle 3"/>
          <p:cNvSpPr/>
          <p:nvPr/>
        </p:nvSpPr>
        <p:spPr>
          <a:xfrm>
            <a:off x="1371600" y="914400"/>
            <a:ext cx="1371600" cy="762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95944" y="1093074"/>
            <a:ext cx="7205056" cy="3936126"/>
          </a:xfrm>
          <a:custGeom>
            <a:avLst/>
            <a:gdLst>
              <a:gd name="connsiteX0" fmla="*/ 251208 w 7205056"/>
              <a:gd name="connsiteY0" fmla="*/ 3753059 h 3936126"/>
              <a:gd name="connsiteX1" fmla="*/ 281353 w 7205056"/>
              <a:gd name="connsiteY1" fmla="*/ 3768132 h 3936126"/>
              <a:gd name="connsiteX2" fmla="*/ 296426 w 7205056"/>
              <a:gd name="connsiteY2" fmla="*/ 3778180 h 3936126"/>
              <a:gd name="connsiteX3" fmla="*/ 306474 w 7205056"/>
              <a:gd name="connsiteY3" fmla="*/ 3788229 h 3936126"/>
              <a:gd name="connsiteX4" fmla="*/ 321547 w 7205056"/>
              <a:gd name="connsiteY4" fmla="*/ 3793253 h 3936126"/>
              <a:gd name="connsiteX5" fmla="*/ 351692 w 7205056"/>
              <a:gd name="connsiteY5" fmla="*/ 3813350 h 3936126"/>
              <a:gd name="connsiteX6" fmla="*/ 381837 w 7205056"/>
              <a:gd name="connsiteY6" fmla="*/ 3823398 h 3936126"/>
              <a:gd name="connsiteX7" fmla="*/ 406958 w 7205056"/>
              <a:gd name="connsiteY7" fmla="*/ 3818374 h 3936126"/>
              <a:gd name="connsiteX8" fmla="*/ 422030 w 7205056"/>
              <a:gd name="connsiteY8" fmla="*/ 3808325 h 3936126"/>
              <a:gd name="connsiteX9" fmla="*/ 437103 w 7205056"/>
              <a:gd name="connsiteY9" fmla="*/ 3803301 h 3936126"/>
              <a:gd name="connsiteX10" fmla="*/ 452175 w 7205056"/>
              <a:gd name="connsiteY10" fmla="*/ 3793253 h 3936126"/>
              <a:gd name="connsiteX11" fmla="*/ 547635 w 7205056"/>
              <a:gd name="connsiteY11" fmla="*/ 3793253 h 3936126"/>
              <a:gd name="connsiteX12" fmla="*/ 577780 w 7205056"/>
              <a:gd name="connsiteY12" fmla="*/ 3803301 h 3936126"/>
              <a:gd name="connsiteX13" fmla="*/ 587828 w 7205056"/>
              <a:gd name="connsiteY13" fmla="*/ 3813350 h 3936126"/>
              <a:gd name="connsiteX14" fmla="*/ 617973 w 7205056"/>
              <a:gd name="connsiteY14" fmla="*/ 3823398 h 3936126"/>
              <a:gd name="connsiteX15" fmla="*/ 713433 w 7205056"/>
              <a:gd name="connsiteY15" fmla="*/ 3818374 h 3936126"/>
              <a:gd name="connsiteX16" fmla="*/ 728505 w 7205056"/>
              <a:gd name="connsiteY16" fmla="*/ 3813350 h 3936126"/>
              <a:gd name="connsiteX17" fmla="*/ 783771 w 7205056"/>
              <a:gd name="connsiteY17" fmla="*/ 3803301 h 3936126"/>
              <a:gd name="connsiteX18" fmla="*/ 813916 w 7205056"/>
              <a:gd name="connsiteY18" fmla="*/ 3793253 h 3936126"/>
              <a:gd name="connsiteX19" fmla="*/ 834013 w 7205056"/>
              <a:gd name="connsiteY19" fmla="*/ 3788229 h 3936126"/>
              <a:gd name="connsiteX20" fmla="*/ 864158 w 7205056"/>
              <a:gd name="connsiteY20" fmla="*/ 3778180 h 3936126"/>
              <a:gd name="connsiteX21" fmla="*/ 879230 w 7205056"/>
              <a:gd name="connsiteY21" fmla="*/ 3768132 h 3936126"/>
              <a:gd name="connsiteX22" fmla="*/ 889279 w 7205056"/>
              <a:gd name="connsiteY22" fmla="*/ 3758084 h 3936126"/>
              <a:gd name="connsiteX23" fmla="*/ 919424 w 7205056"/>
              <a:gd name="connsiteY23" fmla="*/ 3748035 h 3936126"/>
              <a:gd name="connsiteX24" fmla="*/ 949569 w 7205056"/>
              <a:gd name="connsiteY24" fmla="*/ 3737987 h 3936126"/>
              <a:gd name="connsiteX25" fmla="*/ 969666 w 7205056"/>
              <a:gd name="connsiteY25" fmla="*/ 3732963 h 3936126"/>
              <a:gd name="connsiteX26" fmla="*/ 1014883 w 7205056"/>
              <a:gd name="connsiteY26" fmla="*/ 3727939 h 3936126"/>
              <a:gd name="connsiteX27" fmla="*/ 1065125 w 7205056"/>
              <a:gd name="connsiteY27" fmla="*/ 3737987 h 3936126"/>
              <a:gd name="connsiteX28" fmla="*/ 1080197 w 7205056"/>
              <a:gd name="connsiteY28" fmla="*/ 3748035 h 3936126"/>
              <a:gd name="connsiteX29" fmla="*/ 1115367 w 7205056"/>
              <a:gd name="connsiteY29" fmla="*/ 3758084 h 3936126"/>
              <a:gd name="connsiteX30" fmla="*/ 1130439 w 7205056"/>
              <a:gd name="connsiteY30" fmla="*/ 3768132 h 3936126"/>
              <a:gd name="connsiteX31" fmla="*/ 1160584 w 7205056"/>
              <a:gd name="connsiteY31" fmla="*/ 3778180 h 3936126"/>
              <a:gd name="connsiteX32" fmla="*/ 1170633 w 7205056"/>
              <a:gd name="connsiteY32" fmla="*/ 3788229 h 3936126"/>
              <a:gd name="connsiteX33" fmla="*/ 1296237 w 7205056"/>
              <a:gd name="connsiteY33" fmla="*/ 3803301 h 3936126"/>
              <a:gd name="connsiteX34" fmla="*/ 1351503 w 7205056"/>
              <a:gd name="connsiteY34" fmla="*/ 3798277 h 3936126"/>
              <a:gd name="connsiteX35" fmla="*/ 1532373 w 7205056"/>
              <a:gd name="connsiteY35" fmla="*/ 3808325 h 3936126"/>
              <a:gd name="connsiteX36" fmla="*/ 1577591 w 7205056"/>
              <a:gd name="connsiteY36" fmla="*/ 3818374 h 3936126"/>
              <a:gd name="connsiteX37" fmla="*/ 1733340 w 7205056"/>
              <a:gd name="connsiteY37" fmla="*/ 3828422 h 3936126"/>
              <a:gd name="connsiteX38" fmla="*/ 1904162 w 7205056"/>
              <a:gd name="connsiteY38" fmla="*/ 3833446 h 3936126"/>
              <a:gd name="connsiteX39" fmla="*/ 2049863 w 7205056"/>
              <a:gd name="connsiteY39" fmla="*/ 3828422 h 3936126"/>
              <a:gd name="connsiteX40" fmla="*/ 2115178 w 7205056"/>
              <a:gd name="connsiteY40" fmla="*/ 3818374 h 3936126"/>
              <a:gd name="connsiteX41" fmla="*/ 2145323 w 7205056"/>
              <a:gd name="connsiteY41" fmla="*/ 3813350 h 3936126"/>
              <a:gd name="connsiteX42" fmla="*/ 2160395 w 7205056"/>
              <a:gd name="connsiteY42" fmla="*/ 3808325 h 3936126"/>
              <a:gd name="connsiteX43" fmla="*/ 2200589 w 7205056"/>
              <a:gd name="connsiteY43" fmla="*/ 3798277 h 3936126"/>
              <a:gd name="connsiteX44" fmla="*/ 2255855 w 7205056"/>
              <a:gd name="connsiteY44" fmla="*/ 3773156 h 3936126"/>
              <a:gd name="connsiteX45" fmla="*/ 2286000 w 7205056"/>
              <a:gd name="connsiteY45" fmla="*/ 3753059 h 3936126"/>
              <a:gd name="connsiteX46" fmla="*/ 2301072 w 7205056"/>
              <a:gd name="connsiteY46" fmla="*/ 3743011 h 3936126"/>
              <a:gd name="connsiteX47" fmla="*/ 2356338 w 7205056"/>
              <a:gd name="connsiteY47" fmla="*/ 3727939 h 3936126"/>
              <a:gd name="connsiteX48" fmla="*/ 2491991 w 7205056"/>
              <a:gd name="connsiteY48" fmla="*/ 3732963 h 3936126"/>
              <a:gd name="connsiteX49" fmla="*/ 2552281 w 7205056"/>
              <a:gd name="connsiteY49" fmla="*/ 3737987 h 3936126"/>
              <a:gd name="connsiteX50" fmla="*/ 2587450 w 7205056"/>
              <a:gd name="connsiteY50" fmla="*/ 3743011 h 3936126"/>
              <a:gd name="connsiteX51" fmla="*/ 2763296 w 7205056"/>
              <a:gd name="connsiteY51" fmla="*/ 3748035 h 3936126"/>
              <a:gd name="connsiteX52" fmla="*/ 2793441 w 7205056"/>
              <a:gd name="connsiteY52" fmla="*/ 3768132 h 3936126"/>
              <a:gd name="connsiteX53" fmla="*/ 2828611 w 7205056"/>
              <a:gd name="connsiteY53" fmla="*/ 3778180 h 3936126"/>
              <a:gd name="connsiteX54" fmla="*/ 2838659 w 7205056"/>
              <a:gd name="connsiteY54" fmla="*/ 3788229 h 3936126"/>
              <a:gd name="connsiteX55" fmla="*/ 2863780 w 7205056"/>
              <a:gd name="connsiteY55" fmla="*/ 3793253 h 3936126"/>
              <a:gd name="connsiteX56" fmla="*/ 2878852 w 7205056"/>
              <a:gd name="connsiteY56" fmla="*/ 3798277 h 3936126"/>
              <a:gd name="connsiteX57" fmla="*/ 2919046 w 7205056"/>
              <a:gd name="connsiteY57" fmla="*/ 3803301 h 3936126"/>
              <a:gd name="connsiteX58" fmla="*/ 2989384 w 7205056"/>
              <a:gd name="connsiteY58" fmla="*/ 3818374 h 3936126"/>
              <a:gd name="connsiteX59" fmla="*/ 3009481 w 7205056"/>
              <a:gd name="connsiteY59" fmla="*/ 3823398 h 3936126"/>
              <a:gd name="connsiteX60" fmla="*/ 3039626 w 7205056"/>
              <a:gd name="connsiteY60" fmla="*/ 3833446 h 3936126"/>
              <a:gd name="connsiteX61" fmla="*/ 3054699 w 7205056"/>
              <a:gd name="connsiteY61" fmla="*/ 3838470 h 3936126"/>
              <a:gd name="connsiteX62" fmla="*/ 3089868 w 7205056"/>
              <a:gd name="connsiteY62" fmla="*/ 3848519 h 3936126"/>
              <a:gd name="connsiteX63" fmla="*/ 3155182 w 7205056"/>
              <a:gd name="connsiteY63" fmla="*/ 3843495 h 3936126"/>
              <a:gd name="connsiteX64" fmla="*/ 3175279 w 7205056"/>
              <a:gd name="connsiteY64" fmla="*/ 3838470 h 3936126"/>
              <a:gd name="connsiteX65" fmla="*/ 3240593 w 7205056"/>
              <a:gd name="connsiteY65" fmla="*/ 3843495 h 3936126"/>
              <a:gd name="connsiteX66" fmla="*/ 3320980 w 7205056"/>
              <a:gd name="connsiteY66" fmla="*/ 3838470 h 3936126"/>
              <a:gd name="connsiteX67" fmla="*/ 3336052 w 7205056"/>
              <a:gd name="connsiteY67" fmla="*/ 3833446 h 3936126"/>
              <a:gd name="connsiteX68" fmla="*/ 3461657 w 7205056"/>
              <a:gd name="connsiteY68" fmla="*/ 3838470 h 3936126"/>
              <a:gd name="connsiteX69" fmla="*/ 3562140 w 7205056"/>
              <a:gd name="connsiteY69" fmla="*/ 3848519 h 3936126"/>
              <a:gd name="connsiteX70" fmla="*/ 4074606 w 7205056"/>
              <a:gd name="connsiteY70" fmla="*/ 3853543 h 3936126"/>
              <a:gd name="connsiteX71" fmla="*/ 4381081 w 7205056"/>
              <a:gd name="connsiteY71" fmla="*/ 3858567 h 3936126"/>
              <a:gd name="connsiteX72" fmla="*/ 4406202 w 7205056"/>
              <a:gd name="connsiteY72" fmla="*/ 3863591 h 3936126"/>
              <a:gd name="connsiteX73" fmla="*/ 4531806 w 7205056"/>
              <a:gd name="connsiteY73" fmla="*/ 3873640 h 3936126"/>
              <a:gd name="connsiteX74" fmla="*/ 4697604 w 7205056"/>
              <a:gd name="connsiteY74" fmla="*/ 3868615 h 3936126"/>
              <a:gd name="connsiteX75" fmla="*/ 4712677 w 7205056"/>
              <a:gd name="connsiteY75" fmla="*/ 3863591 h 3936126"/>
              <a:gd name="connsiteX76" fmla="*/ 4737797 w 7205056"/>
              <a:gd name="connsiteY76" fmla="*/ 3858567 h 3936126"/>
              <a:gd name="connsiteX77" fmla="*/ 4757894 w 7205056"/>
              <a:gd name="connsiteY77" fmla="*/ 3853543 h 3936126"/>
              <a:gd name="connsiteX78" fmla="*/ 4808136 w 7205056"/>
              <a:gd name="connsiteY78" fmla="*/ 3848519 h 3936126"/>
              <a:gd name="connsiteX79" fmla="*/ 5310553 w 7205056"/>
              <a:gd name="connsiteY79" fmla="*/ 3858567 h 3936126"/>
              <a:gd name="connsiteX80" fmla="*/ 5531617 w 7205056"/>
              <a:gd name="connsiteY80" fmla="*/ 3853543 h 3936126"/>
              <a:gd name="connsiteX81" fmla="*/ 5883309 w 7205056"/>
              <a:gd name="connsiteY81" fmla="*/ 3843495 h 3936126"/>
              <a:gd name="connsiteX82" fmla="*/ 5923503 w 7205056"/>
              <a:gd name="connsiteY82" fmla="*/ 3833446 h 3936126"/>
              <a:gd name="connsiteX83" fmla="*/ 5963696 w 7205056"/>
              <a:gd name="connsiteY83" fmla="*/ 3828422 h 3936126"/>
              <a:gd name="connsiteX84" fmla="*/ 6094325 w 7205056"/>
              <a:gd name="connsiteY84" fmla="*/ 3823398 h 3936126"/>
              <a:gd name="connsiteX85" fmla="*/ 6255099 w 7205056"/>
              <a:gd name="connsiteY85" fmla="*/ 3813350 h 3936126"/>
              <a:gd name="connsiteX86" fmla="*/ 6270171 w 7205056"/>
              <a:gd name="connsiteY86" fmla="*/ 3808325 h 3936126"/>
              <a:gd name="connsiteX87" fmla="*/ 6325437 w 7205056"/>
              <a:gd name="connsiteY87" fmla="*/ 3798277 h 3936126"/>
              <a:gd name="connsiteX88" fmla="*/ 6400800 w 7205056"/>
              <a:gd name="connsiteY88" fmla="*/ 3803301 h 3936126"/>
              <a:gd name="connsiteX89" fmla="*/ 6440993 w 7205056"/>
              <a:gd name="connsiteY89" fmla="*/ 3813350 h 3936126"/>
              <a:gd name="connsiteX90" fmla="*/ 6486211 w 7205056"/>
              <a:gd name="connsiteY90" fmla="*/ 3818374 h 3936126"/>
              <a:gd name="connsiteX91" fmla="*/ 6521380 w 7205056"/>
              <a:gd name="connsiteY91" fmla="*/ 3823398 h 3936126"/>
              <a:gd name="connsiteX92" fmla="*/ 6581670 w 7205056"/>
              <a:gd name="connsiteY92" fmla="*/ 3833446 h 3936126"/>
              <a:gd name="connsiteX93" fmla="*/ 6687178 w 7205056"/>
              <a:gd name="connsiteY93" fmla="*/ 3838470 h 3936126"/>
              <a:gd name="connsiteX94" fmla="*/ 6722347 w 7205056"/>
              <a:gd name="connsiteY94" fmla="*/ 3848519 h 3936126"/>
              <a:gd name="connsiteX95" fmla="*/ 6752492 w 7205056"/>
              <a:gd name="connsiteY95" fmla="*/ 3863591 h 3936126"/>
              <a:gd name="connsiteX96" fmla="*/ 6787661 w 7205056"/>
              <a:gd name="connsiteY96" fmla="*/ 3883688 h 3936126"/>
              <a:gd name="connsiteX97" fmla="*/ 6827855 w 7205056"/>
              <a:gd name="connsiteY97" fmla="*/ 3903785 h 3936126"/>
              <a:gd name="connsiteX98" fmla="*/ 6847951 w 7205056"/>
              <a:gd name="connsiteY98" fmla="*/ 3908809 h 3936126"/>
              <a:gd name="connsiteX99" fmla="*/ 7038870 w 7205056"/>
              <a:gd name="connsiteY99" fmla="*/ 3923881 h 3936126"/>
              <a:gd name="connsiteX100" fmla="*/ 7063991 w 7205056"/>
              <a:gd name="connsiteY100" fmla="*/ 3908809 h 3936126"/>
              <a:gd name="connsiteX101" fmla="*/ 7058967 w 7205056"/>
              <a:gd name="connsiteY101" fmla="*/ 3893736 h 3936126"/>
              <a:gd name="connsiteX102" fmla="*/ 7053942 w 7205056"/>
              <a:gd name="connsiteY102" fmla="*/ 3873640 h 3936126"/>
              <a:gd name="connsiteX103" fmla="*/ 7058967 w 7205056"/>
              <a:gd name="connsiteY103" fmla="*/ 3773156 h 3936126"/>
              <a:gd name="connsiteX104" fmla="*/ 7069015 w 7205056"/>
              <a:gd name="connsiteY104" fmla="*/ 3732963 h 3936126"/>
              <a:gd name="connsiteX105" fmla="*/ 7074039 w 7205056"/>
              <a:gd name="connsiteY105" fmla="*/ 3712866 h 3936126"/>
              <a:gd name="connsiteX106" fmla="*/ 7084088 w 7205056"/>
              <a:gd name="connsiteY106" fmla="*/ 3692769 h 3936126"/>
              <a:gd name="connsiteX107" fmla="*/ 7099160 w 7205056"/>
              <a:gd name="connsiteY107" fmla="*/ 3652576 h 3936126"/>
              <a:gd name="connsiteX108" fmla="*/ 7109208 w 7205056"/>
              <a:gd name="connsiteY108" fmla="*/ 3511899 h 3936126"/>
              <a:gd name="connsiteX109" fmla="*/ 7129305 w 7205056"/>
              <a:gd name="connsiteY109" fmla="*/ 3381270 h 3936126"/>
              <a:gd name="connsiteX110" fmla="*/ 7134329 w 7205056"/>
              <a:gd name="connsiteY110" fmla="*/ 3320980 h 3936126"/>
              <a:gd name="connsiteX111" fmla="*/ 7139353 w 7205056"/>
              <a:gd name="connsiteY111" fmla="*/ 3285811 h 3936126"/>
              <a:gd name="connsiteX112" fmla="*/ 7144378 w 7205056"/>
              <a:gd name="connsiteY112" fmla="*/ 3245618 h 3936126"/>
              <a:gd name="connsiteX113" fmla="*/ 7149402 w 7205056"/>
              <a:gd name="connsiteY113" fmla="*/ 3155183 h 3936126"/>
              <a:gd name="connsiteX114" fmla="*/ 7159450 w 7205056"/>
              <a:gd name="connsiteY114" fmla="*/ 3019530 h 3936126"/>
              <a:gd name="connsiteX115" fmla="*/ 7169499 w 7205056"/>
              <a:gd name="connsiteY115" fmla="*/ 2818563 h 3936126"/>
              <a:gd name="connsiteX116" fmla="*/ 7179547 w 7205056"/>
              <a:gd name="connsiteY116" fmla="*/ 2763297 h 3936126"/>
              <a:gd name="connsiteX117" fmla="*/ 7184571 w 7205056"/>
              <a:gd name="connsiteY117" fmla="*/ 2682910 h 3936126"/>
              <a:gd name="connsiteX118" fmla="*/ 7189595 w 7205056"/>
              <a:gd name="connsiteY118" fmla="*/ 2642717 h 3936126"/>
              <a:gd name="connsiteX119" fmla="*/ 7179547 w 7205056"/>
              <a:gd name="connsiteY119" fmla="*/ 2572378 h 3936126"/>
              <a:gd name="connsiteX120" fmla="*/ 7174523 w 7205056"/>
              <a:gd name="connsiteY120" fmla="*/ 2537209 h 3936126"/>
              <a:gd name="connsiteX121" fmla="*/ 7169499 w 7205056"/>
              <a:gd name="connsiteY121" fmla="*/ 2466870 h 3936126"/>
              <a:gd name="connsiteX122" fmla="*/ 7179547 w 7205056"/>
              <a:gd name="connsiteY122" fmla="*/ 2240783 h 3936126"/>
              <a:gd name="connsiteX123" fmla="*/ 7179547 w 7205056"/>
              <a:gd name="connsiteY123" fmla="*/ 2175468 h 3936126"/>
              <a:gd name="connsiteX124" fmla="*/ 7184571 w 7205056"/>
              <a:gd name="connsiteY124" fmla="*/ 2054888 h 3936126"/>
              <a:gd name="connsiteX125" fmla="*/ 7179547 w 7205056"/>
              <a:gd name="connsiteY125" fmla="*/ 1381648 h 3936126"/>
              <a:gd name="connsiteX126" fmla="*/ 7169499 w 7205056"/>
              <a:gd name="connsiteY126" fmla="*/ 793820 h 3936126"/>
              <a:gd name="connsiteX127" fmla="*/ 7174523 w 7205056"/>
              <a:gd name="connsiteY127" fmla="*/ 497393 h 3936126"/>
              <a:gd name="connsiteX128" fmla="*/ 7179547 w 7205056"/>
              <a:gd name="connsiteY128" fmla="*/ 447152 h 3936126"/>
              <a:gd name="connsiteX129" fmla="*/ 7189595 w 7205056"/>
              <a:gd name="connsiteY129" fmla="*/ 356717 h 3936126"/>
              <a:gd name="connsiteX130" fmla="*/ 7179547 w 7205056"/>
              <a:gd name="connsiteY130" fmla="*/ 236136 h 3936126"/>
              <a:gd name="connsiteX131" fmla="*/ 7169499 w 7205056"/>
              <a:gd name="connsiteY131" fmla="*/ 205991 h 3936126"/>
              <a:gd name="connsiteX132" fmla="*/ 7159450 w 7205056"/>
              <a:gd name="connsiteY132" fmla="*/ 190919 h 3936126"/>
              <a:gd name="connsiteX133" fmla="*/ 7154426 w 7205056"/>
              <a:gd name="connsiteY133" fmla="*/ 175846 h 3936126"/>
              <a:gd name="connsiteX134" fmla="*/ 7129305 w 7205056"/>
              <a:gd name="connsiteY134" fmla="*/ 150725 h 3936126"/>
              <a:gd name="connsiteX135" fmla="*/ 7124281 w 7205056"/>
              <a:gd name="connsiteY135" fmla="*/ 135653 h 3936126"/>
              <a:gd name="connsiteX136" fmla="*/ 7089112 w 7205056"/>
              <a:gd name="connsiteY136" fmla="*/ 105508 h 3936126"/>
              <a:gd name="connsiteX137" fmla="*/ 7079063 w 7205056"/>
              <a:gd name="connsiteY137" fmla="*/ 95459 h 3936126"/>
              <a:gd name="connsiteX138" fmla="*/ 7043894 w 7205056"/>
              <a:gd name="connsiteY138" fmla="*/ 85411 h 3936126"/>
              <a:gd name="connsiteX139" fmla="*/ 7018773 w 7205056"/>
              <a:gd name="connsiteY139" fmla="*/ 75363 h 3936126"/>
              <a:gd name="connsiteX140" fmla="*/ 6963507 w 7205056"/>
              <a:gd name="connsiteY140" fmla="*/ 65314 h 3936126"/>
              <a:gd name="connsiteX141" fmla="*/ 6903217 w 7205056"/>
              <a:gd name="connsiteY141" fmla="*/ 60290 h 3936126"/>
              <a:gd name="connsiteX142" fmla="*/ 6878096 w 7205056"/>
              <a:gd name="connsiteY142" fmla="*/ 55266 h 3936126"/>
              <a:gd name="connsiteX143" fmla="*/ 6767564 w 7205056"/>
              <a:gd name="connsiteY143" fmla="*/ 45218 h 3936126"/>
              <a:gd name="connsiteX144" fmla="*/ 6536452 w 7205056"/>
              <a:gd name="connsiteY144" fmla="*/ 50242 h 3936126"/>
              <a:gd name="connsiteX145" fmla="*/ 6516356 w 7205056"/>
              <a:gd name="connsiteY145" fmla="*/ 55266 h 3936126"/>
              <a:gd name="connsiteX146" fmla="*/ 6446017 w 7205056"/>
              <a:gd name="connsiteY146" fmla="*/ 65314 h 3936126"/>
              <a:gd name="connsiteX147" fmla="*/ 6310364 w 7205056"/>
              <a:gd name="connsiteY147" fmla="*/ 70339 h 3936126"/>
              <a:gd name="connsiteX148" fmla="*/ 6240026 w 7205056"/>
              <a:gd name="connsiteY148" fmla="*/ 75363 h 3936126"/>
              <a:gd name="connsiteX149" fmla="*/ 6139542 w 7205056"/>
              <a:gd name="connsiteY149" fmla="*/ 80387 h 3936126"/>
              <a:gd name="connsiteX150" fmla="*/ 5807947 w 7205056"/>
              <a:gd name="connsiteY150" fmla="*/ 70339 h 3936126"/>
              <a:gd name="connsiteX151" fmla="*/ 5436158 w 7205056"/>
              <a:gd name="connsiteY151" fmla="*/ 60290 h 3936126"/>
              <a:gd name="connsiteX152" fmla="*/ 5270360 w 7205056"/>
              <a:gd name="connsiteY152" fmla="*/ 65314 h 3936126"/>
              <a:gd name="connsiteX153" fmla="*/ 5220118 w 7205056"/>
              <a:gd name="connsiteY153" fmla="*/ 70339 h 3936126"/>
              <a:gd name="connsiteX154" fmla="*/ 5194997 w 7205056"/>
              <a:gd name="connsiteY154" fmla="*/ 75363 h 3936126"/>
              <a:gd name="connsiteX155" fmla="*/ 5094514 w 7205056"/>
              <a:gd name="connsiteY155" fmla="*/ 80387 h 3936126"/>
              <a:gd name="connsiteX156" fmla="*/ 4707652 w 7205056"/>
              <a:gd name="connsiteY156" fmla="*/ 75363 h 3936126"/>
              <a:gd name="connsiteX157" fmla="*/ 4607169 w 7205056"/>
              <a:gd name="connsiteY157" fmla="*/ 65314 h 3936126"/>
              <a:gd name="connsiteX158" fmla="*/ 4577024 w 7205056"/>
              <a:gd name="connsiteY158" fmla="*/ 60290 h 3936126"/>
              <a:gd name="connsiteX159" fmla="*/ 4451419 w 7205056"/>
              <a:gd name="connsiteY159" fmla="*/ 55266 h 3936126"/>
              <a:gd name="connsiteX160" fmla="*/ 4345912 w 7205056"/>
              <a:gd name="connsiteY160" fmla="*/ 50242 h 3936126"/>
              <a:gd name="connsiteX161" fmla="*/ 4270549 w 7205056"/>
              <a:gd name="connsiteY161" fmla="*/ 40193 h 3936126"/>
              <a:gd name="connsiteX162" fmla="*/ 4165041 w 7205056"/>
              <a:gd name="connsiteY162" fmla="*/ 25121 h 3936126"/>
              <a:gd name="connsiteX163" fmla="*/ 4109775 w 7205056"/>
              <a:gd name="connsiteY163" fmla="*/ 10048 h 3936126"/>
              <a:gd name="connsiteX164" fmla="*/ 4009292 w 7205056"/>
              <a:gd name="connsiteY164" fmla="*/ 0 h 3936126"/>
              <a:gd name="connsiteX165" fmla="*/ 3818373 w 7205056"/>
              <a:gd name="connsiteY165" fmla="*/ 5024 h 3936126"/>
              <a:gd name="connsiteX166" fmla="*/ 3702817 w 7205056"/>
              <a:gd name="connsiteY166" fmla="*/ 30145 h 3936126"/>
              <a:gd name="connsiteX167" fmla="*/ 3441560 w 7205056"/>
              <a:gd name="connsiteY167" fmla="*/ 45218 h 3936126"/>
              <a:gd name="connsiteX168" fmla="*/ 3059723 w 7205056"/>
              <a:gd name="connsiteY168" fmla="*/ 50242 h 3936126"/>
              <a:gd name="connsiteX169" fmla="*/ 2939142 w 7205056"/>
              <a:gd name="connsiteY169" fmla="*/ 55266 h 3936126"/>
              <a:gd name="connsiteX170" fmla="*/ 2833635 w 7205056"/>
              <a:gd name="connsiteY170" fmla="*/ 65314 h 3936126"/>
              <a:gd name="connsiteX171" fmla="*/ 2542233 w 7205056"/>
              <a:gd name="connsiteY171" fmla="*/ 75363 h 3936126"/>
              <a:gd name="connsiteX172" fmla="*/ 2507063 w 7205056"/>
              <a:gd name="connsiteY172" fmla="*/ 80387 h 3936126"/>
              <a:gd name="connsiteX173" fmla="*/ 2416628 w 7205056"/>
              <a:gd name="connsiteY173" fmla="*/ 85411 h 3936126"/>
              <a:gd name="connsiteX174" fmla="*/ 2366386 w 7205056"/>
              <a:gd name="connsiteY174" fmla="*/ 95459 h 3936126"/>
              <a:gd name="connsiteX175" fmla="*/ 2280975 w 7205056"/>
              <a:gd name="connsiteY175" fmla="*/ 100484 h 3936126"/>
              <a:gd name="connsiteX176" fmla="*/ 2235758 w 7205056"/>
              <a:gd name="connsiteY176" fmla="*/ 105508 h 3936126"/>
              <a:gd name="connsiteX177" fmla="*/ 2175468 w 7205056"/>
              <a:gd name="connsiteY177" fmla="*/ 110532 h 3936126"/>
              <a:gd name="connsiteX178" fmla="*/ 1914211 w 7205056"/>
              <a:gd name="connsiteY178" fmla="*/ 100484 h 3936126"/>
              <a:gd name="connsiteX179" fmla="*/ 1868993 w 7205056"/>
              <a:gd name="connsiteY179" fmla="*/ 95459 h 3936126"/>
              <a:gd name="connsiteX180" fmla="*/ 1703195 w 7205056"/>
              <a:gd name="connsiteY180" fmla="*/ 90435 h 3936126"/>
              <a:gd name="connsiteX181" fmla="*/ 1235947 w 7205056"/>
              <a:gd name="connsiteY181" fmla="*/ 80387 h 3936126"/>
              <a:gd name="connsiteX182" fmla="*/ 1205802 w 7205056"/>
              <a:gd name="connsiteY182" fmla="*/ 75363 h 3936126"/>
              <a:gd name="connsiteX183" fmla="*/ 1165608 w 7205056"/>
              <a:gd name="connsiteY183" fmla="*/ 70339 h 3936126"/>
              <a:gd name="connsiteX184" fmla="*/ 1080197 w 7205056"/>
              <a:gd name="connsiteY184" fmla="*/ 65314 h 3936126"/>
              <a:gd name="connsiteX185" fmla="*/ 1024931 w 7205056"/>
              <a:gd name="connsiteY185" fmla="*/ 60290 h 3936126"/>
              <a:gd name="connsiteX186" fmla="*/ 994786 w 7205056"/>
              <a:gd name="connsiteY186" fmla="*/ 55266 h 3936126"/>
              <a:gd name="connsiteX187" fmla="*/ 894303 w 7205056"/>
              <a:gd name="connsiteY187" fmla="*/ 50242 h 3936126"/>
              <a:gd name="connsiteX188" fmla="*/ 477296 w 7205056"/>
              <a:gd name="connsiteY188" fmla="*/ 60290 h 3936126"/>
              <a:gd name="connsiteX189" fmla="*/ 442127 w 7205056"/>
              <a:gd name="connsiteY189" fmla="*/ 65314 h 3936126"/>
              <a:gd name="connsiteX190" fmla="*/ 381837 w 7205056"/>
              <a:gd name="connsiteY190" fmla="*/ 75363 h 3936126"/>
              <a:gd name="connsiteX191" fmla="*/ 226088 w 7205056"/>
              <a:gd name="connsiteY191" fmla="*/ 95459 h 3936126"/>
              <a:gd name="connsiteX192" fmla="*/ 185894 w 7205056"/>
              <a:gd name="connsiteY192" fmla="*/ 105508 h 3936126"/>
              <a:gd name="connsiteX193" fmla="*/ 150725 w 7205056"/>
              <a:gd name="connsiteY193" fmla="*/ 115556 h 3936126"/>
              <a:gd name="connsiteX194" fmla="*/ 110531 w 7205056"/>
              <a:gd name="connsiteY194" fmla="*/ 120580 h 3936126"/>
              <a:gd name="connsiteX195" fmla="*/ 90435 w 7205056"/>
              <a:gd name="connsiteY195" fmla="*/ 125604 h 3936126"/>
              <a:gd name="connsiteX196" fmla="*/ 55266 w 7205056"/>
              <a:gd name="connsiteY196" fmla="*/ 135653 h 3936126"/>
              <a:gd name="connsiteX197" fmla="*/ 40193 w 7205056"/>
              <a:gd name="connsiteY197" fmla="*/ 145701 h 3936126"/>
              <a:gd name="connsiteX198" fmla="*/ 25120 w 7205056"/>
              <a:gd name="connsiteY198" fmla="*/ 200967 h 3936126"/>
              <a:gd name="connsiteX199" fmla="*/ 40193 w 7205056"/>
              <a:gd name="connsiteY199" fmla="*/ 281354 h 3936126"/>
              <a:gd name="connsiteX200" fmla="*/ 55266 w 7205056"/>
              <a:gd name="connsiteY200" fmla="*/ 291402 h 3936126"/>
              <a:gd name="connsiteX201" fmla="*/ 65314 w 7205056"/>
              <a:gd name="connsiteY201" fmla="*/ 306475 h 3936126"/>
              <a:gd name="connsiteX202" fmla="*/ 75362 w 7205056"/>
              <a:gd name="connsiteY202" fmla="*/ 341644 h 3936126"/>
              <a:gd name="connsiteX203" fmla="*/ 90435 w 7205056"/>
              <a:gd name="connsiteY203" fmla="*/ 396910 h 3936126"/>
              <a:gd name="connsiteX204" fmla="*/ 85411 w 7205056"/>
              <a:gd name="connsiteY204" fmla="*/ 698361 h 3936126"/>
              <a:gd name="connsiteX205" fmla="*/ 80386 w 7205056"/>
              <a:gd name="connsiteY205" fmla="*/ 728506 h 3936126"/>
              <a:gd name="connsiteX206" fmla="*/ 75362 w 7205056"/>
              <a:gd name="connsiteY206" fmla="*/ 788796 h 3936126"/>
              <a:gd name="connsiteX207" fmla="*/ 60290 w 7205056"/>
              <a:gd name="connsiteY207" fmla="*/ 1050053 h 3936126"/>
              <a:gd name="connsiteX208" fmla="*/ 55266 w 7205056"/>
              <a:gd name="connsiteY208" fmla="*/ 1100295 h 3936126"/>
              <a:gd name="connsiteX209" fmla="*/ 40193 w 7205056"/>
              <a:gd name="connsiteY209" fmla="*/ 1457011 h 3936126"/>
              <a:gd name="connsiteX210" fmla="*/ 35169 w 7205056"/>
              <a:gd name="connsiteY210" fmla="*/ 1537398 h 3936126"/>
              <a:gd name="connsiteX211" fmla="*/ 30145 w 7205056"/>
              <a:gd name="connsiteY211" fmla="*/ 1637881 h 3936126"/>
              <a:gd name="connsiteX212" fmla="*/ 15072 w 7205056"/>
              <a:gd name="connsiteY212" fmla="*/ 1858945 h 3936126"/>
              <a:gd name="connsiteX213" fmla="*/ 10048 w 7205056"/>
              <a:gd name="connsiteY213" fmla="*/ 2024743 h 3936126"/>
              <a:gd name="connsiteX214" fmla="*/ 5024 w 7205056"/>
              <a:gd name="connsiteY214" fmla="*/ 2059912 h 3936126"/>
              <a:gd name="connsiteX215" fmla="*/ 0 w 7205056"/>
              <a:gd name="connsiteY215" fmla="*/ 2165420 h 3936126"/>
              <a:gd name="connsiteX216" fmla="*/ 10048 w 7205056"/>
              <a:gd name="connsiteY216" fmla="*/ 2677886 h 3936126"/>
              <a:gd name="connsiteX217" fmla="*/ 15072 w 7205056"/>
              <a:gd name="connsiteY217" fmla="*/ 2743200 h 3936126"/>
              <a:gd name="connsiteX218" fmla="*/ 35169 w 7205056"/>
              <a:gd name="connsiteY218" fmla="*/ 2878853 h 3936126"/>
              <a:gd name="connsiteX219" fmla="*/ 40193 w 7205056"/>
              <a:gd name="connsiteY219" fmla="*/ 3079820 h 3936126"/>
              <a:gd name="connsiteX220" fmla="*/ 45217 w 7205056"/>
              <a:gd name="connsiteY220" fmla="*/ 3130062 h 3936126"/>
              <a:gd name="connsiteX221" fmla="*/ 55266 w 7205056"/>
              <a:gd name="connsiteY221" fmla="*/ 3215473 h 3936126"/>
              <a:gd name="connsiteX222" fmla="*/ 60290 w 7205056"/>
              <a:gd name="connsiteY222" fmla="*/ 3300884 h 3936126"/>
              <a:gd name="connsiteX223" fmla="*/ 70338 w 7205056"/>
              <a:gd name="connsiteY223" fmla="*/ 3411415 h 3936126"/>
              <a:gd name="connsiteX224" fmla="*/ 80386 w 7205056"/>
              <a:gd name="connsiteY224" fmla="*/ 3431512 h 3936126"/>
              <a:gd name="connsiteX225" fmla="*/ 85411 w 7205056"/>
              <a:gd name="connsiteY225" fmla="*/ 3456633 h 3936126"/>
              <a:gd name="connsiteX226" fmla="*/ 100483 w 7205056"/>
              <a:gd name="connsiteY226" fmla="*/ 3481754 h 3936126"/>
              <a:gd name="connsiteX227" fmla="*/ 110531 w 7205056"/>
              <a:gd name="connsiteY227" fmla="*/ 3506875 h 3936126"/>
              <a:gd name="connsiteX228" fmla="*/ 135652 w 7205056"/>
              <a:gd name="connsiteY228" fmla="*/ 3552092 h 3936126"/>
              <a:gd name="connsiteX229" fmla="*/ 160773 w 7205056"/>
              <a:gd name="connsiteY229" fmla="*/ 3607358 h 3936126"/>
              <a:gd name="connsiteX230" fmla="*/ 185894 w 7205056"/>
              <a:gd name="connsiteY230" fmla="*/ 3642528 h 3936126"/>
              <a:gd name="connsiteX231" fmla="*/ 200967 w 7205056"/>
              <a:gd name="connsiteY231" fmla="*/ 3667648 h 3936126"/>
              <a:gd name="connsiteX232" fmla="*/ 205991 w 7205056"/>
              <a:gd name="connsiteY232" fmla="*/ 3682721 h 3936126"/>
              <a:gd name="connsiteX233" fmla="*/ 226088 w 7205056"/>
              <a:gd name="connsiteY233" fmla="*/ 3707842 h 3936126"/>
              <a:gd name="connsiteX234" fmla="*/ 236136 w 7205056"/>
              <a:gd name="connsiteY234" fmla="*/ 3722914 h 3936126"/>
              <a:gd name="connsiteX235" fmla="*/ 251208 w 7205056"/>
              <a:gd name="connsiteY235" fmla="*/ 3753059 h 39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205056" h="3936126">
                <a:moveTo>
                  <a:pt x="251208" y="3753059"/>
                </a:moveTo>
                <a:cubicBezTo>
                  <a:pt x="258744" y="3760595"/>
                  <a:pt x="239759" y="3747335"/>
                  <a:pt x="281353" y="3768132"/>
                </a:cubicBezTo>
                <a:cubicBezTo>
                  <a:pt x="286754" y="3770832"/>
                  <a:pt x="291711" y="3774408"/>
                  <a:pt x="296426" y="3778180"/>
                </a:cubicBezTo>
                <a:cubicBezTo>
                  <a:pt x="300125" y="3781139"/>
                  <a:pt x="302412" y="3785792"/>
                  <a:pt x="306474" y="3788229"/>
                </a:cubicBezTo>
                <a:cubicBezTo>
                  <a:pt x="311015" y="3790954"/>
                  <a:pt x="316523" y="3791578"/>
                  <a:pt x="321547" y="3793253"/>
                </a:cubicBezTo>
                <a:cubicBezTo>
                  <a:pt x="331595" y="3799952"/>
                  <a:pt x="340235" y="3809531"/>
                  <a:pt x="351692" y="3813350"/>
                </a:cubicBezTo>
                <a:lnTo>
                  <a:pt x="381837" y="3823398"/>
                </a:lnTo>
                <a:cubicBezTo>
                  <a:pt x="390211" y="3821723"/>
                  <a:pt x="398962" y="3821373"/>
                  <a:pt x="406958" y="3818374"/>
                </a:cubicBezTo>
                <a:cubicBezTo>
                  <a:pt x="412612" y="3816254"/>
                  <a:pt x="416629" y="3811025"/>
                  <a:pt x="422030" y="3808325"/>
                </a:cubicBezTo>
                <a:cubicBezTo>
                  <a:pt x="426767" y="3805956"/>
                  <a:pt x="432079" y="3804976"/>
                  <a:pt x="437103" y="3803301"/>
                </a:cubicBezTo>
                <a:cubicBezTo>
                  <a:pt x="442127" y="3799952"/>
                  <a:pt x="446774" y="3795953"/>
                  <a:pt x="452175" y="3793253"/>
                </a:cubicBezTo>
                <a:cubicBezTo>
                  <a:pt x="480705" y="3778989"/>
                  <a:pt x="522864" y="3791705"/>
                  <a:pt x="547635" y="3793253"/>
                </a:cubicBezTo>
                <a:cubicBezTo>
                  <a:pt x="557683" y="3796602"/>
                  <a:pt x="570291" y="3795811"/>
                  <a:pt x="577780" y="3803301"/>
                </a:cubicBezTo>
                <a:cubicBezTo>
                  <a:pt x="581129" y="3806651"/>
                  <a:pt x="583591" y="3811232"/>
                  <a:pt x="587828" y="3813350"/>
                </a:cubicBezTo>
                <a:cubicBezTo>
                  <a:pt x="597302" y="3818087"/>
                  <a:pt x="617973" y="3823398"/>
                  <a:pt x="617973" y="3823398"/>
                </a:cubicBezTo>
                <a:cubicBezTo>
                  <a:pt x="649793" y="3821723"/>
                  <a:pt x="681700" y="3821259"/>
                  <a:pt x="713433" y="3818374"/>
                </a:cubicBezTo>
                <a:cubicBezTo>
                  <a:pt x="718707" y="3817895"/>
                  <a:pt x="723312" y="3814389"/>
                  <a:pt x="728505" y="3813350"/>
                </a:cubicBezTo>
                <a:cubicBezTo>
                  <a:pt x="767424" y="3805566"/>
                  <a:pt x="753985" y="3812236"/>
                  <a:pt x="783771" y="3803301"/>
                </a:cubicBezTo>
                <a:cubicBezTo>
                  <a:pt x="793916" y="3800258"/>
                  <a:pt x="803640" y="3795822"/>
                  <a:pt x="813916" y="3793253"/>
                </a:cubicBezTo>
                <a:cubicBezTo>
                  <a:pt x="820615" y="3791578"/>
                  <a:pt x="827399" y="3790213"/>
                  <a:pt x="834013" y="3788229"/>
                </a:cubicBezTo>
                <a:cubicBezTo>
                  <a:pt x="844158" y="3785185"/>
                  <a:pt x="864158" y="3778180"/>
                  <a:pt x="864158" y="3778180"/>
                </a:cubicBezTo>
                <a:cubicBezTo>
                  <a:pt x="869182" y="3774831"/>
                  <a:pt x="874515" y="3771904"/>
                  <a:pt x="879230" y="3768132"/>
                </a:cubicBezTo>
                <a:cubicBezTo>
                  <a:pt x="882929" y="3765173"/>
                  <a:pt x="885042" y="3760202"/>
                  <a:pt x="889279" y="3758084"/>
                </a:cubicBezTo>
                <a:cubicBezTo>
                  <a:pt x="898753" y="3753347"/>
                  <a:pt x="909376" y="3751385"/>
                  <a:pt x="919424" y="3748035"/>
                </a:cubicBezTo>
                <a:lnTo>
                  <a:pt x="949569" y="3737987"/>
                </a:lnTo>
                <a:cubicBezTo>
                  <a:pt x="956268" y="3736312"/>
                  <a:pt x="962841" y="3734013"/>
                  <a:pt x="969666" y="3732963"/>
                </a:cubicBezTo>
                <a:cubicBezTo>
                  <a:pt x="984655" y="3730657"/>
                  <a:pt x="999811" y="3729614"/>
                  <a:pt x="1014883" y="3727939"/>
                </a:cubicBezTo>
                <a:cubicBezTo>
                  <a:pt x="1021683" y="3729072"/>
                  <a:pt x="1055587" y="3733899"/>
                  <a:pt x="1065125" y="3737987"/>
                </a:cubicBezTo>
                <a:cubicBezTo>
                  <a:pt x="1070675" y="3740365"/>
                  <a:pt x="1074647" y="3745657"/>
                  <a:pt x="1080197" y="3748035"/>
                </a:cubicBezTo>
                <a:cubicBezTo>
                  <a:pt x="1102748" y="3757700"/>
                  <a:pt x="1095802" y="3748301"/>
                  <a:pt x="1115367" y="3758084"/>
                </a:cubicBezTo>
                <a:cubicBezTo>
                  <a:pt x="1120768" y="3760784"/>
                  <a:pt x="1124921" y="3765680"/>
                  <a:pt x="1130439" y="3768132"/>
                </a:cubicBezTo>
                <a:cubicBezTo>
                  <a:pt x="1140118" y="3772434"/>
                  <a:pt x="1160584" y="3778180"/>
                  <a:pt x="1160584" y="3778180"/>
                </a:cubicBezTo>
                <a:cubicBezTo>
                  <a:pt x="1163934" y="3781530"/>
                  <a:pt x="1166396" y="3786110"/>
                  <a:pt x="1170633" y="3788229"/>
                </a:cubicBezTo>
                <a:cubicBezTo>
                  <a:pt x="1208513" y="3807169"/>
                  <a:pt x="1257869" y="3801282"/>
                  <a:pt x="1296237" y="3803301"/>
                </a:cubicBezTo>
                <a:cubicBezTo>
                  <a:pt x="1314659" y="3801626"/>
                  <a:pt x="1333005" y="3798277"/>
                  <a:pt x="1351503" y="3798277"/>
                </a:cubicBezTo>
                <a:cubicBezTo>
                  <a:pt x="1452042" y="3798277"/>
                  <a:pt x="1459032" y="3800176"/>
                  <a:pt x="1532373" y="3808325"/>
                </a:cubicBezTo>
                <a:cubicBezTo>
                  <a:pt x="1547007" y="3811984"/>
                  <a:pt x="1562700" y="3816247"/>
                  <a:pt x="1577591" y="3818374"/>
                </a:cubicBezTo>
                <a:cubicBezTo>
                  <a:pt x="1630508" y="3825933"/>
                  <a:pt x="1678081" y="3826449"/>
                  <a:pt x="1733340" y="3828422"/>
                </a:cubicBezTo>
                <a:lnTo>
                  <a:pt x="1904162" y="3833446"/>
                </a:lnTo>
                <a:lnTo>
                  <a:pt x="2049863" y="3828422"/>
                </a:lnTo>
                <a:cubicBezTo>
                  <a:pt x="2080138" y="3826786"/>
                  <a:pt x="2088449" y="3823234"/>
                  <a:pt x="2115178" y="3818374"/>
                </a:cubicBezTo>
                <a:cubicBezTo>
                  <a:pt x="2125201" y="3816552"/>
                  <a:pt x="2135275" y="3815025"/>
                  <a:pt x="2145323" y="3813350"/>
                </a:cubicBezTo>
                <a:cubicBezTo>
                  <a:pt x="2150347" y="3811675"/>
                  <a:pt x="2155257" y="3809610"/>
                  <a:pt x="2160395" y="3808325"/>
                </a:cubicBezTo>
                <a:cubicBezTo>
                  <a:pt x="2175975" y="3804430"/>
                  <a:pt x="2186553" y="3804657"/>
                  <a:pt x="2200589" y="3798277"/>
                </a:cubicBezTo>
                <a:cubicBezTo>
                  <a:pt x="2262368" y="3770195"/>
                  <a:pt x="2220614" y="3784902"/>
                  <a:pt x="2255855" y="3773156"/>
                </a:cubicBezTo>
                <a:lnTo>
                  <a:pt x="2286000" y="3753059"/>
                </a:lnTo>
                <a:cubicBezTo>
                  <a:pt x="2291024" y="3749710"/>
                  <a:pt x="2295344" y="3744920"/>
                  <a:pt x="2301072" y="3743011"/>
                </a:cubicBezTo>
                <a:cubicBezTo>
                  <a:pt x="2339318" y="3730263"/>
                  <a:pt x="2320831" y="3735040"/>
                  <a:pt x="2356338" y="3727939"/>
                </a:cubicBezTo>
                <a:lnTo>
                  <a:pt x="2491991" y="3732963"/>
                </a:lnTo>
                <a:cubicBezTo>
                  <a:pt x="2512131" y="3733996"/>
                  <a:pt x="2532225" y="3735876"/>
                  <a:pt x="2552281" y="3737987"/>
                </a:cubicBezTo>
                <a:cubicBezTo>
                  <a:pt x="2564058" y="3739227"/>
                  <a:pt x="2575621" y="3742448"/>
                  <a:pt x="2587450" y="3743011"/>
                </a:cubicBezTo>
                <a:cubicBezTo>
                  <a:pt x="2646023" y="3745800"/>
                  <a:pt x="2704681" y="3746360"/>
                  <a:pt x="2763296" y="3748035"/>
                </a:cubicBezTo>
                <a:cubicBezTo>
                  <a:pt x="2799136" y="3759981"/>
                  <a:pt x="2755806" y="3743042"/>
                  <a:pt x="2793441" y="3768132"/>
                </a:cubicBezTo>
                <a:cubicBezTo>
                  <a:pt x="2797765" y="3771015"/>
                  <a:pt x="2825932" y="3777510"/>
                  <a:pt x="2828611" y="3778180"/>
                </a:cubicBezTo>
                <a:cubicBezTo>
                  <a:pt x="2831960" y="3781530"/>
                  <a:pt x="2834305" y="3786363"/>
                  <a:pt x="2838659" y="3788229"/>
                </a:cubicBezTo>
                <a:cubicBezTo>
                  <a:pt x="2846508" y="3791593"/>
                  <a:pt x="2855495" y="3791182"/>
                  <a:pt x="2863780" y="3793253"/>
                </a:cubicBezTo>
                <a:cubicBezTo>
                  <a:pt x="2868918" y="3794537"/>
                  <a:pt x="2873642" y="3797330"/>
                  <a:pt x="2878852" y="3798277"/>
                </a:cubicBezTo>
                <a:cubicBezTo>
                  <a:pt x="2892136" y="3800692"/>
                  <a:pt x="2905679" y="3801392"/>
                  <a:pt x="2919046" y="3803301"/>
                </a:cubicBezTo>
                <a:cubicBezTo>
                  <a:pt x="2953092" y="3808164"/>
                  <a:pt x="2952487" y="3809149"/>
                  <a:pt x="2989384" y="3818374"/>
                </a:cubicBezTo>
                <a:cubicBezTo>
                  <a:pt x="2996083" y="3820049"/>
                  <a:pt x="3002930" y="3821214"/>
                  <a:pt x="3009481" y="3823398"/>
                </a:cubicBezTo>
                <a:lnTo>
                  <a:pt x="3039626" y="3833446"/>
                </a:lnTo>
                <a:cubicBezTo>
                  <a:pt x="3044650" y="3835121"/>
                  <a:pt x="3049561" y="3837185"/>
                  <a:pt x="3054699" y="3838470"/>
                </a:cubicBezTo>
                <a:cubicBezTo>
                  <a:pt x="3079933" y="3844780"/>
                  <a:pt x="3068244" y="3841312"/>
                  <a:pt x="3089868" y="3848519"/>
                </a:cubicBezTo>
                <a:cubicBezTo>
                  <a:pt x="3111639" y="3846844"/>
                  <a:pt x="3133496" y="3846046"/>
                  <a:pt x="3155182" y="3843495"/>
                </a:cubicBezTo>
                <a:cubicBezTo>
                  <a:pt x="3162040" y="3842688"/>
                  <a:pt x="3168374" y="3838470"/>
                  <a:pt x="3175279" y="3838470"/>
                </a:cubicBezTo>
                <a:cubicBezTo>
                  <a:pt x="3197115" y="3838470"/>
                  <a:pt x="3218822" y="3841820"/>
                  <a:pt x="3240593" y="3843495"/>
                </a:cubicBezTo>
                <a:cubicBezTo>
                  <a:pt x="3267389" y="3841820"/>
                  <a:pt x="3294280" y="3841281"/>
                  <a:pt x="3320980" y="3838470"/>
                </a:cubicBezTo>
                <a:cubicBezTo>
                  <a:pt x="3326247" y="3837916"/>
                  <a:pt x="3330756" y="3833446"/>
                  <a:pt x="3336052" y="3833446"/>
                </a:cubicBezTo>
                <a:cubicBezTo>
                  <a:pt x="3377954" y="3833446"/>
                  <a:pt x="3419789" y="3836795"/>
                  <a:pt x="3461657" y="3838470"/>
                </a:cubicBezTo>
                <a:cubicBezTo>
                  <a:pt x="3498601" y="3843749"/>
                  <a:pt x="3521603" y="3847814"/>
                  <a:pt x="3562140" y="3848519"/>
                </a:cubicBezTo>
                <a:lnTo>
                  <a:pt x="4074606" y="3853543"/>
                </a:lnTo>
                <a:lnTo>
                  <a:pt x="4381081" y="3858567"/>
                </a:lnTo>
                <a:cubicBezTo>
                  <a:pt x="4389455" y="3860242"/>
                  <a:pt x="4397688" y="3862936"/>
                  <a:pt x="4406202" y="3863591"/>
                </a:cubicBezTo>
                <a:cubicBezTo>
                  <a:pt x="4537633" y="3873701"/>
                  <a:pt x="4473820" y="3859141"/>
                  <a:pt x="4531806" y="3873640"/>
                </a:cubicBezTo>
                <a:cubicBezTo>
                  <a:pt x="4587072" y="3871965"/>
                  <a:pt x="4642398" y="3871682"/>
                  <a:pt x="4697604" y="3868615"/>
                </a:cubicBezTo>
                <a:cubicBezTo>
                  <a:pt x="4702892" y="3868321"/>
                  <a:pt x="4707539" y="3864875"/>
                  <a:pt x="4712677" y="3863591"/>
                </a:cubicBezTo>
                <a:cubicBezTo>
                  <a:pt x="4720961" y="3861520"/>
                  <a:pt x="4729461" y="3860419"/>
                  <a:pt x="4737797" y="3858567"/>
                </a:cubicBezTo>
                <a:cubicBezTo>
                  <a:pt x="4744538" y="3857069"/>
                  <a:pt x="4751058" y="3854519"/>
                  <a:pt x="4757894" y="3853543"/>
                </a:cubicBezTo>
                <a:cubicBezTo>
                  <a:pt x="4774556" y="3851163"/>
                  <a:pt x="4791389" y="3850194"/>
                  <a:pt x="4808136" y="3848519"/>
                </a:cubicBezTo>
                <a:cubicBezTo>
                  <a:pt x="5015241" y="3858381"/>
                  <a:pt x="4993304" y="3858567"/>
                  <a:pt x="5310553" y="3858567"/>
                </a:cubicBezTo>
                <a:cubicBezTo>
                  <a:pt x="5384260" y="3858567"/>
                  <a:pt x="5457929" y="3855218"/>
                  <a:pt x="5531617" y="3853543"/>
                </a:cubicBezTo>
                <a:cubicBezTo>
                  <a:pt x="5680951" y="3834877"/>
                  <a:pt x="5511429" y="3854597"/>
                  <a:pt x="5883309" y="3843495"/>
                </a:cubicBezTo>
                <a:cubicBezTo>
                  <a:pt x="5916928" y="3842491"/>
                  <a:pt x="5898279" y="3838032"/>
                  <a:pt x="5923503" y="3833446"/>
                </a:cubicBezTo>
                <a:cubicBezTo>
                  <a:pt x="5936787" y="3831031"/>
                  <a:pt x="5950217" y="3829215"/>
                  <a:pt x="5963696" y="3828422"/>
                </a:cubicBezTo>
                <a:cubicBezTo>
                  <a:pt x="6007196" y="3825863"/>
                  <a:pt x="6050791" y="3825291"/>
                  <a:pt x="6094325" y="3823398"/>
                </a:cubicBezTo>
                <a:cubicBezTo>
                  <a:pt x="6195210" y="3819012"/>
                  <a:pt x="6173258" y="3820170"/>
                  <a:pt x="6255099" y="3813350"/>
                </a:cubicBezTo>
                <a:cubicBezTo>
                  <a:pt x="6260123" y="3811675"/>
                  <a:pt x="6265033" y="3809610"/>
                  <a:pt x="6270171" y="3808325"/>
                </a:cubicBezTo>
                <a:cubicBezTo>
                  <a:pt x="6284210" y="3804815"/>
                  <a:pt x="6312005" y="3800516"/>
                  <a:pt x="6325437" y="3798277"/>
                </a:cubicBezTo>
                <a:cubicBezTo>
                  <a:pt x="6350558" y="3799952"/>
                  <a:pt x="6375835" y="3800045"/>
                  <a:pt x="6400800" y="3803301"/>
                </a:cubicBezTo>
                <a:cubicBezTo>
                  <a:pt x="6414494" y="3805087"/>
                  <a:pt x="6427393" y="3810950"/>
                  <a:pt x="6440993" y="3813350"/>
                </a:cubicBezTo>
                <a:cubicBezTo>
                  <a:pt x="6455928" y="3815986"/>
                  <a:pt x="6471163" y="3816493"/>
                  <a:pt x="6486211" y="3818374"/>
                </a:cubicBezTo>
                <a:cubicBezTo>
                  <a:pt x="6497962" y="3819843"/>
                  <a:pt x="6509657" y="3821723"/>
                  <a:pt x="6521380" y="3823398"/>
                </a:cubicBezTo>
                <a:cubicBezTo>
                  <a:pt x="6547901" y="3832238"/>
                  <a:pt x="6539602" y="3830642"/>
                  <a:pt x="6581670" y="3833446"/>
                </a:cubicBezTo>
                <a:cubicBezTo>
                  <a:pt x="6616801" y="3835788"/>
                  <a:pt x="6652009" y="3836795"/>
                  <a:pt x="6687178" y="3838470"/>
                </a:cubicBezTo>
                <a:cubicBezTo>
                  <a:pt x="6693611" y="3840079"/>
                  <a:pt x="6715143" y="3844917"/>
                  <a:pt x="6722347" y="3848519"/>
                </a:cubicBezTo>
                <a:cubicBezTo>
                  <a:pt x="6761305" y="3867998"/>
                  <a:pt x="6714605" y="3850963"/>
                  <a:pt x="6752492" y="3863591"/>
                </a:cubicBezTo>
                <a:cubicBezTo>
                  <a:pt x="6772017" y="3883118"/>
                  <a:pt x="6752240" y="3865978"/>
                  <a:pt x="6787661" y="3883688"/>
                </a:cubicBezTo>
                <a:cubicBezTo>
                  <a:pt x="6824586" y="3902150"/>
                  <a:pt x="6775698" y="3886399"/>
                  <a:pt x="6827855" y="3903785"/>
                </a:cubicBezTo>
                <a:cubicBezTo>
                  <a:pt x="6834405" y="3905969"/>
                  <a:pt x="6841337" y="3906825"/>
                  <a:pt x="6847951" y="3908809"/>
                </a:cubicBezTo>
                <a:cubicBezTo>
                  <a:pt x="6939009" y="3936126"/>
                  <a:pt x="6816652" y="3916937"/>
                  <a:pt x="7038870" y="3923881"/>
                </a:cubicBezTo>
                <a:cubicBezTo>
                  <a:pt x="7045218" y="3921765"/>
                  <a:pt x="7062020" y="3918660"/>
                  <a:pt x="7063991" y="3908809"/>
                </a:cubicBezTo>
                <a:cubicBezTo>
                  <a:pt x="7065030" y="3903616"/>
                  <a:pt x="7060422" y="3898828"/>
                  <a:pt x="7058967" y="3893736"/>
                </a:cubicBezTo>
                <a:cubicBezTo>
                  <a:pt x="7057070" y="3887097"/>
                  <a:pt x="7055617" y="3880339"/>
                  <a:pt x="7053942" y="3873640"/>
                </a:cubicBezTo>
                <a:cubicBezTo>
                  <a:pt x="7055617" y="3840145"/>
                  <a:pt x="7055394" y="3806502"/>
                  <a:pt x="7058967" y="3773156"/>
                </a:cubicBezTo>
                <a:cubicBezTo>
                  <a:pt x="7060438" y="3759425"/>
                  <a:pt x="7065666" y="3746361"/>
                  <a:pt x="7069015" y="3732963"/>
                </a:cubicBezTo>
                <a:cubicBezTo>
                  <a:pt x="7070690" y="3726264"/>
                  <a:pt x="7070951" y="3719042"/>
                  <a:pt x="7074039" y="3712866"/>
                </a:cubicBezTo>
                <a:cubicBezTo>
                  <a:pt x="7077389" y="3706167"/>
                  <a:pt x="7081046" y="3699613"/>
                  <a:pt x="7084088" y="3692769"/>
                </a:cubicBezTo>
                <a:cubicBezTo>
                  <a:pt x="7092096" y="3674751"/>
                  <a:pt x="7093637" y="3669146"/>
                  <a:pt x="7099160" y="3652576"/>
                </a:cubicBezTo>
                <a:cubicBezTo>
                  <a:pt x="7114170" y="3517482"/>
                  <a:pt x="7089799" y="3744800"/>
                  <a:pt x="7109208" y="3511899"/>
                </a:cubicBezTo>
                <a:cubicBezTo>
                  <a:pt x="7115529" y="3436049"/>
                  <a:pt x="7116018" y="3441063"/>
                  <a:pt x="7129305" y="3381270"/>
                </a:cubicBezTo>
                <a:cubicBezTo>
                  <a:pt x="7130980" y="3361173"/>
                  <a:pt x="7132218" y="3341036"/>
                  <a:pt x="7134329" y="3320980"/>
                </a:cubicBezTo>
                <a:cubicBezTo>
                  <a:pt x="7135569" y="3309203"/>
                  <a:pt x="7137788" y="3297549"/>
                  <a:pt x="7139353" y="3285811"/>
                </a:cubicBezTo>
                <a:cubicBezTo>
                  <a:pt x="7141138" y="3272427"/>
                  <a:pt x="7142703" y="3259016"/>
                  <a:pt x="7144378" y="3245618"/>
                </a:cubicBezTo>
                <a:cubicBezTo>
                  <a:pt x="7146053" y="3215473"/>
                  <a:pt x="7147394" y="3185308"/>
                  <a:pt x="7149402" y="3155183"/>
                </a:cubicBezTo>
                <a:cubicBezTo>
                  <a:pt x="7152418" y="3109942"/>
                  <a:pt x="7157638" y="3064835"/>
                  <a:pt x="7159450" y="3019530"/>
                </a:cubicBezTo>
                <a:cubicBezTo>
                  <a:pt x="7161447" y="2969604"/>
                  <a:pt x="7164110" y="2875148"/>
                  <a:pt x="7169499" y="2818563"/>
                </a:cubicBezTo>
                <a:cubicBezTo>
                  <a:pt x="7170668" y="2806290"/>
                  <a:pt x="7176934" y="2776364"/>
                  <a:pt x="7179547" y="2763297"/>
                </a:cubicBezTo>
                <a:cubicBezTo>
                  <a:pt x="7181222" y="2736501"/>
                  <a:pt x="7182341" y="2709665"/>
                  <a:pt x="7184571" y="2682910"/>
                </a:cubicBezTo>
                <a:cubicBezTo>
                  <a:pt x="7185692" y="2669455"/>
                  <a:pt x="7189595" y="2656219"/>
                  <a:pt x="7189595" y="2642717"/>
                </a:cubicBezTo>
                <a:cubicBezTo>
                  <a:pt x="7189595" y="2583724"/>
                  <a:pt x="7186310" y="2609575"/>
                  <a:pt x="7179547" y="2572378"/>
                </a:cubicBezTo>
                <a:cubicBezTo>
                  <a:pt x="7177429" y="2560727"/>
                  <a:pt x="7176198" y="2548932"/>
                  <a:pt x="7174523" y="2537209"/>
                </a:cubicBezTo>
                <a:cubicBezTo>
                  <a:pt x="7172848" y="2513763"/>
                  <a:pt x="7169499" y="2490376"/>
                  <a:pt x="7169499" y="2466870"/>
                </a:cubicBezTo>
                <a:cubicBezTo>
                  <a:pt x="7169499" y="2348536"/>
                  <a:pt x="7171987" y="2331510"/>
                  <a:pt x="7179547" y="2240783"/>
                </a:cubicBezTo>
                <a:cubicBezTo>
                  <a:pt x="7168590" y="2207909"/>
                  <a:pt x="7175939" y="2236809"/>
                  <a:pt x="7179547" y="2175468"/>
                </a:cubicBezTo>
                <a:cubicBezTo>
                  <a:pt x="7181909" y="2135309"/>
                  <a:pt x="7182896" y="2095081"/>
                  <a:pt x="7184571" y="2054888"/>
                </a:cubicBezTo>
                <a:cubicBezTo>
                  <a:pt x="7182896" y="1830475"/>
                  <a:pt x="7181379" y="1606060"/>
                  <a:pt x="7179547" y="1381648"/>
                </a:cubicBezTo>
                <a:cubicBezTo>
                  <a:pt x="7174936" y="816809"/>
                  <a:pt x="7205056" y="1007172"/>
                  <a:pt x="7169499" y="793820"/>
                </a:cubicBezTo>
                <a:cubicBezTo>
                  <a:pt x="7171174" y="695011"/>
                  <a:pt x="7171660" y="596175"/>
                  <a:pt x="7174523" y="497393"/>
                </a:cubicBezTo>
                <a:cubicBezTo>
                  <a:pt x="7175011" y="480570"/>
                  <a:pt x="7178149" y="463924"/>
                  <a:pt x="7179547" y="447152"/>
                </a:cubicBezTo>
                <a:cubicBezTo>
                  <a:pt x="7186442" y="364410"/>
                  <a:pt x="7178465" y="401238"/>
                  <a:pt x="7189595" y="356717"/>
                </a:cubicBezTo>
                <a:cubicBezTo>
                  <a:pt x="7186782" y="300463"/>
                  <a:pt x="7192178" y="278241"/>
                  <a:pt x="7179547" y="236136"/>
                </a:cubicBezTo>
                <a:cubicBezTo>
                  <a:pt x="7176504" y="225991"/>
                  <a:pt x="7175375" y="214804"/>
                  <a:pt x="7169499" y="205991"/>
                </a:cubicBezTo>
                <a:lnTo>
                  <a:pt x="7159450" y="190919"/>
                </a:lnTo>
                <a:cubicBezTo>
                  <a:pt x="7157775" y="185895"/>
                  <a:pt x="7157604" y="180083"/>
                  <a:pt x="7154426" y="175846"/>
                </a:cubicBezTo>
                <a:cubicBezTo>
                  <a:pt x="7147321" y="166372"/>
                  <a:pt x="7129305" y="150725"/>
                  <a:pt x="7129305" y="150725"/>
                </a:cubicBezTo>
                <a:cubicBezTo>
                  <a:pt x="7127630" y="145701"/>
                  <a:pt x="7127359" y="139962"/>
                  <a:pt x="7124281" y="135653"/>
                </a:cubicBezTo>
                <a:cubicBezTo>
                  <a:pt x="7108154" y="113076"/>
                  <a:pt x="7106815" y="119671"/>
                  <a:pt x="7089112" y="105508"/>
                </a:cubicBezTo>
                <a:cubicBezTo>
                  <a:pt x="7085413" y="102549"/>
                  <a:pt x="7083125" y="97896"/>
                  <a:pt x="7079063" y="95459"/>
                </a:cubicBezTo>
                <a:cubicBezTo>
                  <a:pt x="7073015" y="91830"/>
                  <a:pt x="7048821" y="87053"/>
                  <a:pt x="7043894" y="85411"/>
                </a:cubicBezTo>
                <a:cubicBezTo>
                  <a:pt x="7035338" y="82559"/>
                  <a:pt x="7027411" y="77954"/>
                  <a:pt x="7018773" y="75363"/>
                </a:cubicBezTo>
                <a:cubicBezTo>
                  <a:pt x="7011765" y="73261"/>
                  <a:pt x="6968551" y="65874"/>
                  <a:pt x="6963507" y="65314"/>
                </a:cubicBezTo>
                <a:cubicBezTo>
                  <a:pt x="6943464" y="63087"/>
                  <a:pt x="6923314" y="61965"/>
                  <a:pt x="6903217" y="60290"/>
                </a:cubicBezTo>
                <a:cubicBezTo>
                  <a:pt x="6894843" y="58615"/>
                  <a:pt x="6886561" y="56395"/>
                  <a:pt x="6878096" y="55266"/>
                </a:cubicBezTo>
                <a:cubicBezTo>
                  <a:pt x="6854657" y="52141"/>
                  <a:pt x="6788468" y="46960"/>
                  <a:pt x="6767564" y="45218"/>
                </a:cubicBezTo>
                <a:lnTo>
                  <a:pt x="6536452" y="50242"/>
                </a:lnTo>
                <a:cubicBezTo>
                  <a:pt x="6529553" y="50518"/>
                  <a:pt x="6523167" y="54131"/>
                  <a:pt x="6516356" y="55266"/>
                </a:cubicBezTo>
                <a:cubicBezTo>
                  <a:pt x="6492994" y="59160"/>
                  <a:pt x="6469685" y="64437"/>
                  <a:pt x="6446017" y="65314"/>
                </a:cubicBezTo>
                <a:lnTo>
                  <a:pt x="6310364" y="70339"/>
                </a:lnTo>
                <a:cubicBezTo>
                  <a:pt x="6286886" y="71484"/>
                  <a:pt x="6263491" y="73983"/>
                  <a:pt x="6240026" y="75363"/>
                </a:cubicBezTo>
                <a:lnTo>
                  <a:pt x="6139542" y="80387"/>
                </a:lnTo>
                <a:lnTo>
                  <a:pt x="5807947" y="70339"/>
                </a:lnTo>
                <a:cubicBezTo>
                  <a:pt x="5413488" y="60224"/>
                  <a:pt x="5682048" y="70980"/>
                  <a:pt x="5436158" y="60290"/>
                </a:cubicBezTo>
                <a:lnTo>
                  <a:pt x="5270360" y="65314"/>
                </a:lnTo>
                <a:cubicBezTo>
                  <a:pt x="5253547" y="66096"/>
                  <a:pt x="5236801" y="68114"/>
                  <a:pt x="5220118" y="70339"/>
                </a:cubicBezTo>
                <a:cubicBezTo>
                  <a:pt x="5211653" y="71468"/>
                  <a:pt x="5203509" y="74682"/>
                  <a:pt x="5194997" y="75363"/>
                </a:cubicBezTo>
                <a:cubicBezTo>
                  <a:pt x="5161568" y="78037"/>
                  <a:pt x="5128008" y="78712"/>
                  <a:pt x="5094514" y="80387"/>
                </a:cubicBezTo>
                <a:lnTo>
                  <a:pt x="4707652" y="75363"/>
                </a:lnTo>
                <a:cubicBezTo>
                  <a:pt x="4674007" y="74322"/>
                  <a:pt x="4640609" y="69173"/>
                  <a:pt x="4607169" y="65314"/>
                </a:cubicBezTo>
                <a:cubicBezTo>
                  <a:pt x="4597049" y="64146"/>
                  <a:pt x="4587190" y="60946"/>
                  <a:pt x="4577024" y="60290"/>
                </a:cubicBezTo>
                <a:cubicBezTo>
                  <a:pt x="4535209" y="57592"/>
                  <a:pt x="4493281" y="57086"/>
                  <a:pt x="4451419" y="55266"/>
                </a:cubicBezTo>
                <a:lnTo>
                  <a:pt x="4345912" y="50242"/>
                </a:lnTo>
                <a:cubicBezTo>
                  <a:pt x="4320791" y="46892"/>
                  <a:pt x="4295598" y="44047"/>
                  <a:pt x="4270549" y="40193"/>
                </a:cubicBezTo>
                <a:cubicBezTo>
                  <a:pt x="4161427" y="23405"/>
                  <a:pt x="4267440" y="35360"/>
                  <a:pt x="4165041" y="25121"/>
                </a:cubicBezTo>
                <a:cubicBezTo>
                  <a:pt x="4146619" y="20097"/>
                  <a:pt x="4128415" y="14190"/>
                  <a:pt x="4109775" y="10048"/>
                </a:cubicBezTo>
                <a:cubicBezTo>
                  <a:pt x="4084009" y="4322"/>
                  <a:pt x="4029217" y="1533"/>
                  <a:pt x="4009292" y="0"/>
                </a:cubicBezTo>
                <a:cubicBezTo>
                  <a:pt x="3945652" y="1675"/>
                  <a:pt x="3881911" y="1053"/>
                  <a:pt x="3818373" y="5024"/>
                </a:cubicBezTo>
                <a:cubicBezTo>
                  <a:pt x="3778394" y="7523"/>
                  <a:pt x="3742548" y="26924"/>
                  <a:pt x="3702817" y="30145"/>
                </a:cubicBezTo>
                <a:cubicBezTo>
                  <a:pt x="3668168" y="32954"/>
                  <a:pt x="3493295" y="44151"/>
                  <a:pt x="3441560" y="45218"/>
                </a:cubicBezTo>
                <a:lnTo>
                  <a:pt x="3059723" y="50242"/>
                </a:lnTo>
                <a:lnTo>
                  <a:pt x="2939142" y="55266"/>
                </a:lnTo>
                <a:cubicBezTo>
                  <a:pt x="2817469" y="62640"/>
                  <a:pt x="2984054" y="58867"/>
                  <a:pt x="2833635" y="65314"/>
                </a:cubicBezTo>
                <a:lnTo>
                  <a:pt x="2542233" y="75363"/>
                </a:lnTo>
                <a:cubicBezTo>
                  <a:pt x="2530510" y="77038"/>
                  <a:pt x="2518868" y="79443"/>
                  <a:pt x="2507063" y="80387"/>
                </a:cubicBezTo>
                <a:cubicBezTo>
                  <a:pt x="2476968" y="82795"/>
                  <a:pt x="2446648" y="82195"/>
                  <a:pt x="2416628" y="85411"/>
                </a:cubicBezTo>
                <a:cubicBezTo>
                  <a:pt x="2399646" y="87230"/>
                  <a:pt x="2383435" y="94456"/>
                  <a:pt x="2366386" y="95459"/>
                </a:cubicBezTo>
                <a:lnTo>
                  <a:pt x="2280975" y="100484"/>
                </a:lnTo>
                <a:cubicBezTo>
                  <a:pt x="2265855" y="101647"/>
                  <a:pt x="2250855" y="104070"/>
                  <a:pt x="2235758" y="105508"/>
                </a:cubicBezTo>
                <a:cubicBezTo>
                  <a:pt x="2215683" y="107420"/>
                  <a:pt x="2195565" y="108857"/>
                  <a:pt x="2175468" y="110532"/>
                </a:cubicBezTo>
                <a:cubicBezTo>
                  <a:pt x="2113085" y="108520"/>
                  <a:pt x="1984463" y="105168"/>
                  <a:pt x="1914211" y="100484"/>
                </a:cubicBezTo>
                <a:cubicBezTo>
                  <a:pt x="1899079" y="99475"/>
                  <a:pt x="1884141" y="96180"/>
                  <a:pt x="1868993" y="95459"/>
                </a:cubicBezTo>
                <a:cubicBezTo>
                  <a:pt x="1813764" y="92829"/>
                  <a:pt x="1758461" y="92110"/>
                  <a:pt x="1703195" y="90435"/>
                </a:cubicBezTo>
                <a:cubicBezTo>
                  <a:pt x="1512682" y="69267"/>
                  <a:pt x="1723887" y="91230"/>
                  <a:pt x="1235947" y="80387"/>
                </a:cubicBezTo>
                <a:cubicBezTo>
                  <a:pt x="1225763" y="80161"/>
                  <a:pt x="1215887" y="76804"/>
                  <a:pt x="1205802" y="75363"/>
                </a:cubicBezTo>
                <a:cubicBezTo>
                  <a:pt x="1192435" y="73454"/>
                  <a:pt x="1179067" y="71416"/>
                  <a:pt x="1165608" y="70339"/>
                </a:cubicBezTo>
                <a:cubicBezTo>
                  <a:pt x="1137179" y="68065"/>
                  <a:pt x="1108644" y="67346"/>
                  <a:pt x="1080197" y="65314"/>
                </a:cubicBezTo>
                <a:cubicBezTo>
                  <a:pt x="1061746" y="63996"/>
                  <a:pt x="1043302" y="62451"/>
                  <a:pt x="1024931" y="60290"/>
                </a:cubicBezTo>
                <a:cubicBezTo>
                  <a:pt x="1014814" y="59100"/>
                  <a:pt x="1004943" y="56047"/>
                  <a:pt x="994786" y="55266"/>
                </a:cubicBezTo>
                <a:cubicBezTo>
                  <a:pt x="961349" y="52694"/>
                  <a:pt x="927797" y="51917"/>
                  <a:pt x="894303" y="50242"/>
                </a:cubicBezTo>
                <a:lnTo>
                  <a:pt x="477296" y="60290"/>
                </a:lnTo>
                <a:cubicBezTo>
                  <a:pt x="465461" y="60685"/>
                  <a:pt x="453824" y="63467"/>
                  <a:pt x="442127" y="65314"/>
                </a:cubicBezTo>
                <a:lnTo>
                  <a:pt x="381837" y="75363"/>
                </a:lnTo>
                <a:cubicBezTo>
                  <a:pt x="293651" y="88332"/>
                  <a:pt x="293021" y="88022"/>
                  <a:pt x="226088" y="95459"/>
                </a:cubicBezTo>
                <a:lnTo>
                  <a:pt x="185894" y="105508"/>
                </a:lnTo>
                <a:cubicBezTo>
                  <a:pt x="174114" y="108649"/>
                  <a:pt x="162680" y="113165"/>
                  <a:pt x="150725" y="115556"/>
                </a:cubicBezTo>
                <a:cubicBezTo>
                  <a:pt x="137485" y="118204"/>
                  <a:pt x="123929" y="118905"/>
                  <a:pt x="110531" y="120580"/>
                </a:cubicBezTo>
                <a:cubicBezTo>
                  <a:pt x="103832" y="122255"/>
                  <a:pt x="97074" y="123707"/>
                  <a:pt x="90435" y="125604"/>
                </a:cubicBezTo>
                <a:cubicBezTo>
                  <a:pt x="39982" y="140020"/>
                  <a:pt x="118086" y="119948"/>
                  <a:pt x="55266" y="135653"/>
                </a:cubicBezTo>
                <a:cubicBezTo>
                  <a:pt x="50242" y="139002"/>
                  <a:pt x="44059" y="141062"/>
                  <a:pt x="40193" y="145701"/>
                </a:cubicBezTo>
                <a:cubicBezTo>
                  <a:pt x="26966" y="161573"/>
                  <a:pt x="27857" y="181811"/>
                  <a:pt x="25120" y="200967"/>
                </a:cubicBezTo>
                <a:cubicBezTo>
                  <a:pt x="27268" y="228887"/>
                  <a:pt x="18957" y="260118"/>
                  <a:pt x="40193" y="281354"/>
                </a:cubicBezTo>
                <a:cubicBezTo>
                  <a:pt x="44463" y="285624"/>
                  <a:pt x="50242" y="288053"/>
                  <a:pt x="55266" y="291402"/>
                </a:cubicBezTo>
                <a:cubicBezTo>
                  <a:pt x="58615" y="296426"/>
                  <a:pt x="62614" y="301074"/>
                  <a:pt x="65314" y="306475"/>
                </a:cubicBezTo>
                <a:cubicBezTo>
                  <a:pt x="69536" y="314919"/>
                  <a:pt x="72947" y="333593"/>
                  <a:pt x="75362" y="341644"/>
                </a:cubicBezTo>
                <a:cubicBezTo>
                  <a:pt x="90662" y="392642"/>
                  <a:pt x="81278" y="351122"/>
                  <a:pt x="90435" y="396910"/>
                </a:cubicBezTo>
                <a:cubicBezTo>
                  <a:pt x="88760" y="497394"/>
                  <a:pt x="88455" y="597909"/>
                  <a:pt x="85411" y="698361"/>
                </a:cubicBezTo>
                <a:cubicBezTo>
                  <a:pt x="85102" y="708543"/>
                  <a:pt x="81511" y="718381"/>
                  <a:pt x="80386" y="728506"/>
                </a:cubicBezTo>
                <a:cubicBezTo>
                  <a:pt x="78159" y="748549"/>
                  <a:pt x="76620" y="768669"/>
                  <a:pt x="75362" y="788796"/>
                </a:cubicBezTo>
                <a:cubicBezTo>
                  <a:pt x="69921" y="875857"/>
                  <a:pt x="68969" y="963255"/>
                  <a:pt x="60290" y="1050053"/>
                </a:cubicBezTo>
                <a:cubicBezTo>
                  <a:pt x="58615" y="1066800"/>
                  <a:pt x="56465" y="1083507"/>
                  <a:pt x="55266" y="1100295"/>
                </a:cubicBezTo>
                <a:cubicBezTo>
                  <a:pt x="45246" y="1240570"/>
                  <a:pt x="51578" y="1274848"/>
                  <a:pt x="40193" y="1457011"/>
                </a:cubicBezTo>
                <a:cubicBezTo>
                  <a:pt x="38518" y="1483807"/>
                  <a:pt x="36658" y="1510591"/>
                  <a:pt x="35169" y="1537398"/>
                </a:cubicBezTo>
                <a:cubicBezTo>
                  <a:pt x="33309" y="1570883"/>
                  <a:pt x="32237" y="1604410"/>
                  <a:pt x="30145" y="1637881"/>
                </a:cubicBezTo>
                <a:cubicBezTo>
                  <a:pt x="25538" y="1711596"/>
                  <a:pt x="15072" y="1858945"/>
                  <a:pt x="15072" y="1858945"/>
                </a:cubicBezTo>
                <a:cubicBezTo>
                  <a:pt x="13397" y="1914211"/>
                  <a:pt x="12809" y="1969521"/>
                  <a:pt x="10048" y="2024743"/>
                </a:cubicBezTo>
                <a:cubicBezTo>
                  <a:pt x="9457" y="2036570"/>
                  <a:pt x="5868" y="2048100"/>
                  <a:pt x="5024" y="2059912"/>
                </a:cubicBezTo>
                <a:cubicBezTo>
                  <a:pt x="2516" y="2095032"/>
                  <a:pt x="1675" y="2130251"/>
                  <a:pt x="0" y="2165420"/>
                </a:cubicBezTo>
                <a:cubicBezTo>
                  <a:pt x="3349" y="2336242"/>
                  <a:pt x="5593" y="2507089"/>
                  <a:pt x="10048" y="2677886"/>
                </a:cubicBezTo>
                <a:cubicBezTo>
                  <a:pt x="10617" y="2699714"/>
                  <a:pt x="12661" y="2721498"/>
                  <a:pt x="15072" y="2743200"/>
                </a:cubicBezTo>
                <a:cubicBezTo>
                  <a:pt x="20113" y="2788569"/>
                  <a:pt x="28712" y="2833655"/>
                  <a:pt x="35169" y="2878853"/>
                </a:cubicBezTo>
                <a:cubicBezTo>
                  <a:pt x="36844" y="2945842"/>
                  <a:pt x="37515" y="3012864"/>
                  <a:pt x="40193" y="3079820"/>
                </a:cubicBezTo>
                <a:cubicBezTo>
                  <a:pt x="40866" y="3096637"/>
                  <a:pt x="43455" y="3113324"/>
                  <a:pt x="45217" y="3130062"/>
                </a:cubicBezTo>
                <a:cubicBezTo>
                  <a:pt x="49562" y="3171342"/>
                  <a:pt x="50292" y="3175685"/>
                  <a:pt x="55266" y="3215473"/>
                </a:cubicBezTo>
                <a:cubicBezTo>
                  <a:pt x="56941" y="3243943"/>
                  <a:pt x="58708" y="3272408"/>
                  <a:pt x="60290" y="3300884"/>
                </a:cubicBezTo>
                <a:cubicBezTo>
                  <a:pt x="62065" y="3332837"/>
                  <a:pt x="55824" y="3377548"/>
                  <a:pt x="70338" y="3411415"/>
                </a:cubicBezTo>
                <a:cubicBezTo>
                  <a:pt x="73288" y="3418299"/>
                  <a:pt x="77037" y="3424813"/>
                  <a:pt x="80386" y="3431512"/>
                </a:cubicBezTo>
                <a:cubicBezTo>
                  <a:pt x="82061" y="3439886"/>
                  <a:pt x="82239" y="3448704"/>
                  <a:pt x="85411" y="3456633"/>
                </a:cubicBezTo>
                <a:cubicBezTo>
                  <a:pt x="89038" y="3465700"/>
                  <a:pt x="96116" y="3473020"/>
                  <a:pt x="100483" y="3481754"/>
                </a:cubicBezTo>
                <a:cubicBezTo>
                  <a:pt x="104516" y="3489821"/>
                  <a:pt x="106498" y="3498808"/>
                  <a:pt x="110531" y="3506875"/>
                </a:cubicBezTo>
                <a:cubicBezTo>
                  <a:pt x="142211" y="3570234"/>
                  <a:pt x="111456" y="3498861"/>
                  <a:pt x="135652" y="3552092"/>
                </a:cubicBezTo>
                <a:cubicBezTo>
                  <a:pt x="139795" y="3561207"/>
                  <a:pt x="153171" y="3595195"/>
                  <a:pt x="160773" y="3607358"/>
                </a:cubicBezTo>
                <a:cubicBezTo>
                  <a:pt x="166468" y="3616471"/>
                  <a:pt x="180576" y="3631892"/>
                  <a:pt x="185894" y="3642528"/>
                </a:cubicBezTo>
                <a:cubicBezTo>
                  <a:pt x="198936" y="3668614"/>
                  <a:pt x="181341" y="3648024"/>
                  <a:pt x="200967" y="3667648"/>
                </a:cubicBezTo>
                <a:cubicBezTo>
                  <a:pt x="202642" y="3672672"/>
                  <a:pt x="203623" y="3677984"/>
                  <a:pt x="205991" y="3682721"/>
                </a:cubicBezTo>
                <a:cubicBezTo>
                  <a:pt x="216299" y="3703337"/>
                  <a:pt x="213627" y="3692266"/>
                  <a:pt x="226088" y="3707842"/>
                </a:cubicBezTo>
                <a:cubicBezTo>
                  <a:pt x="229860" y="3712557"/>
                  <a:pt x="232787" y="3717890"/>
                  <a:pt x="236136" y="3722914"/>
                </a:cubicBezTo>
                <a:cubicBezTo>
                  <a:pt x="247243" y="3756237"/>
                  <a:pt x="243672" y="3745523"/>
                  <a:pt x="251208" y="375305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336518" y="5585238"/>
            <a:ext cx="984788" cy="885900"/>
          </a:xfrm>
          <a:custGeom>
            <a:avLst/>
            <a:gdLst>
              <a:gd name="connsiteX0" fmla="*/ 9394 w 984788"/>
              <a:gd name="connsiteY0" fmla="*/ 800489 h 885900"/>
              <a:gd name="connsiteX1" fmla="*/ 14418 w 984788"/>
              <a:gd name="connsiteY1" fmla="*/ 745224 h 885900"/>
              <a:gd name="connsiteX2" fmla="*/ 19442 w 984788"/>
              <a:gd name="connsiteY2" fmla="*/ 720103 h 885900"/>
              <a:gd name="connsiteX3" fmla="*/ 14418 w 984788"/>
              <a:gd name="connsiteY3" fmla="*/ 700006 h 885900"/>
              <a:gd name="connsiteX4" fmla="*/ 4370 w 984788"/>
              <a:gd name="connsiteY4" fmla="*/ 664837 h 885900"/>
              <a:gd name="connsiteX5" fmla="*/ 14418 w 984788"/>
              <a:gd name="connsiteY5" fmla="*/ 519136 h 885900"/>
              <a:gd name="connsiteX6" fmla="*/ 24467 w 984788"/>
              <a:gd name="connsiteY6" fmla="*/ 488991 h 885900"/>
              <a:gd name="connsiteX7" fmla="*/ 44563 w 984788"/>
              <a:gd name="connsiteY7" fmla="*/ 443773 h 885900"/>
              <a:gd name="connsiteX8" fmla="*/ 49587 w 984788"/>
              <a:gd name="connsiteY8" fmla="*/ 428700 h 885900"/>
              <a:gd name="connsiteX9" fmla="*/ 54612 w 984788"/>
              <a:gd name="connsiteY9" fmla="*/ 413628 h 885900"/>
              <a:gd name="connsiteX10" fmla="*/ 64660 w 984788"/>
              <a:gd name="connsiteY10" fmla="*/ 358362 h 885900"/>
              <a:gd name="connsiteX11" fmla="*/ 69684 w 984788"/>
              <a:gd name="connsiteY11" fmla="*/ 338265 h 885900"/>
              <a:gd name="connsiteX12" fmla="*/ 79733 w 984788"/>
              <a:gd name="connsiteY12" fmla="*/ 323193 h 885900"/>
              <a:gd name="connsiteX13" fmla="*/ 94805 w 984788"/>
              <a:gd name="connsiteY13" fmla="*/ 293048 h 885900"/>
              <a:gd name="connsiteX14" fmla="*/ 109878 w 984788"/>
              <a:gd name="connsiteY14" fmla="*/ 262903 h 885900"/>
              <a:gd name="connsiteX15" fmla="*/ 124950 w 984788"/>
              <a:gd name="connsiteY15" fmla="*/ 212661 h 885900"/>
              <a:gd name="connsiteX16" fmla="*/ 134998 w 984788"/>
              <a:gd name="connsiteY16" fmla="*/ 177492 h 885900"/>
              <a:gd name="connsiteX17" fmla="*/ 150071 w 984788"/>
              <a:gd name="connsiteY17" fmla="*/ 117202 h 885900"/>
              <a:gd name="connsiteX18" fmla="*/ 155095 w 984788"/>
              <a:gd name="connsiteY18" fmla="*/ 102129 h 885900"/>
              <a:gd name="connsiteX19" fmla="*/ 165144 w 984788"/>
              <a:gd name="connsiteY19" fmla="*/ 92081 h 885900"/>
              <a:gd name="connsiteX20" fmla="*/ 185240 w 984788"/>
              <a:gd name="connsiteY20" fmla="*/ 46863 h 885900"/>
              <a:gd name="connsiteX21" fmla="*/ 195289 w 984788"/>
              <a:gd name="connsiteY21" fmla="*/ 36815 h 885900"/>
              <a:gd name="connsiteX22" fmla="*/ 200313 w 984788"/>
              <a:gd name="connsiteY22" fmla="*/ 21742 h 885900"/>
              <a:gd name="connsiteX23" fmla="*/ 230458 w 984788"/>
              <a:gd name="connsiteY23" fmla="*/ 6670 h 885900"/>
              <a:gd name="connsiteX24" fmla="*/ 265627 w 984788"/>
              <a:gd name="connsiteY24" fmla="*/ 31791 h 885900"/>
              <a:gd name="connsiteX25" fmla="*/ 295772 w 984788"/>
              <a:gd name="connsiteY25" fmla="*/ 46863 h 885900"/>
              <a:gd name="connsiteX26" fmla="*/ 305820 w 984788"/>
              <a:gd name="connsiteY26" fmla="*/ 61936 h 885900"/>
              <a:gd name="connsiteX27" fmla="*/ 330941 w 984788"/>
              <a:gd name="connsiteY27" fmla="*/ 87057 h 885900"/>
              <a:gd name="connsiteX28" fmla="*/ 340990 w 984788"/>
              <a:gd name="connsiteY28" fmla="*/ 97105 h 885900"/>
              <a:gd name="connsiteX29" fmla="*/ 366111 w 984788"/>
              <a:gd name="connsiteY29" fmla="*/ 122226 h 885900"/>
              <a:gd name="connsiteX30" fmla="*/ 376159 w 984788"/>
              <a:gd name="connsiteY30" fmla="*/ 137298 h 885900"/>
              <a:gd name="connsiteX31" fmla="*/ 386207 w 984788"/>
              <a:gd name="connsiteY31" fmla="*/ 147347 h 885900"/>
              <a:gd name="connsiteX32" fmla="*/ 391231 w 984788"/>
              <a:gd name="connsiteY32" fmla="*/ 162419 h 885900"/>
              <a:gd name="connsiteX33" fmla="*/ 411328 w 984788"/>
              <a:gd name="connsiteY33" fmla="*/ 192564 h 885900"/>
              <a:gd name="connsiteX34" fmla="*/ 431425 w 984788"/>
              <a:gd name="connsiteY34" fmla="*/ 232758 h 885900"/>
              <a:gd name="connsiteX35" fmla="*/ 451522 w 984788"/>
              <a:gd name="connsiteY35" fmla="*/ 272951 h 885900"/>
              <a:gd name="connsiteX36" fmla="*/ 476642 w 984788"/>
              <a:gd name="connsiteY36" fmla="*/ 303096 h 885900"/>
              <a:gd name="connsiteX37" fmla="*/ 511812 w 984788"/>
              <a:gd name="connsiteY37" fmla="*/ 328217 h 885900"/>
              <a:gd name="connsiteX38" fmla="*/ 582150 w 984788"/>
              <a:gd name="connsiteY38" fmla="*/ 323193 h 885900"/>
              <a:gd name="connsiteX39" fmla="*/ 662537 w 984788"/>
              <a:gd name="connsiteY39" fmla="*/ 318169 h 885900"/>
              <a:gd name="connsiteX40" fmla="*/ 702730 w 984788"/>
              <a:gd name="connsiteY40" fmla="*/ 308120 h 885900"/>
              <a:gd name="connsiteX41" fmla="*/ 798190 w 984788"/>
              <a:gd name="connsiteY41" fmla="*/ 298072 h 885900"/>
              <a:gd name="connsiteX42" fmla="*/ 878577 w 984788"/>
              <a:gd name="connsiteY42" fmla="*/ 293048 h 885900"/>
              <a:gd name="connsiteX43" fmla="*/ 908722 w 984788"/>
              <a:gd name="connsiteY43" fmla="*/ 303096 h 885900"/>
              <a:gd name="connsiteX44" fmla="*/ 918770 w 984788"/>
              <a:gd name="connsiteY44" fmla="*/ 333241 h 885900"/>
              <a:gd name="connsiteX45" fmla="*/ 923794 w 984788"/>
              <a:gd name="connsiteY45" fmla="*/ 408604 h 885900"/>
              <a:gd name="connsiteX46" fmla="*/ 933842 w 984788"/>
              <a:gd name="connsiteY46" fmla="*/ 438749 h 885900"/>
              <a:gd name="connsiteX47" fmla="*/ 943891 w 984788"/>
              <a:gd name="connsiteY47" fmla="*/ 478942 h 885900"/>
              <a:gd name="connsiteX48" fmla="*/ 963987 w 984788"/>
              <a:gd name="connsiteY48" fmla="*/ 504063 h 885900"/>
              <a:gd name="connsiteX49" fmla="*/ 979060 w 984788"/>
              <a:gd name="connsiteY49" fmla="*/ 534208 h 885900"/>
              <a:gd name="connsiteX50" fmla="*/ 974036 w 984788"/>
              <a:gd name="connsiteY50" fmla="*/ 574402 h 885900"/>
              <a:gd name="connsiteX51" fmla="*/ 969012 w 984788"/>
              <a:gd name="connsiteY51" fmla="*/ 594498 h 885900"/>
              <a:gd name="connsiteX52" fmla="*/ 963987 w 984788"/>
              <a:gd name="connsiteY52" fmla="*/ 669861 h 885900"/>
              <a:gd name="connsiteX53" fmla="*/ 953939 w 984788"/>
              <a:gd name="connsiteY53" fmla="*/ 710054 h 885900"/>
              <a:gd name="connsiteX54" fmla="*/ 943891 w 984788"/>
              <a:gd name="connsiteY54" fmla="*/ 770344 h 885900"/>
              <a:gd name="connsiteX55" fmla="*/ 933842 w 984788"/>
              <a:gd name="connsiteY55" fmla="*/ 800489 h 885900"/>
              <a:gd name="connsiteX56" fmla="*/ 918770 w 984788"/>
              <a:gd name="connsiteY56" fmla="*/ 810538 h 885900"/>
              <a:gd name="connsiteX57" fmla="*/ 913746 w 984788"/>
              <a:gd name="connsiteY57" fmla="*/ 825610 h 885900"/>
              <a:gd name="connsiteX58" fmla="*/ 903697 w 984788"/>
              <a:gd name="connsiteY58" fmla="*/ 835659 h 885900"/>
              <a:gd name="connsiteX59" fmla="*/ 888625 w 984788"/>
              <a:gd name="connsiteY59" fmla="*/ 845707 h 885900"/>
              <a:gd name="connsiteX60" fmla="*/ 853456 w 984788"/>
              <a:gd name="connsiteY60" fmla="*/ 855755 h 885900"/>
              <a:gd name="connsiteX61" fmla="*/ 818286 w 984788"/>
              <a:gd name="connsiteY61" fmla="*/ 865804 h 885900"/>
              <a:gd name="connsiteX62" fmla="*/ 783117 w 984788"/>
              <a:gd name="connsiteY62" fmla="*/ 870828 h 885900"/>
              <a:gd name="connsiteX63" fmla="*/ 768045 w 984788"/>
              <a:gd name="connsiteY63" fmla="*/ 875852 h 885900"/>
              <a:gd name="connsiteX64" fmla="*/ 662537 w 984788"/>
              <a:gd name="connsiteY64" fmla="*/ 885900 h 885900"/>
              <a:gd name="connsiteX65" fmla="*/ 285724 w 984788"/>
              <a:gd name="connsiteY65" fmla="*/ 880876 h 885900"/>
              <a:gd name="connsiteX66" fmla="*/ 260603 w 984788"/>
              <a:gd name="connsiteY66" fmla="*/ 875852 h 885900"/>
              <a:gd name="connsiteX67" fmla="*/ 210361 w 984788"/>
              <a:gd name="connsiteY67" fmla="*/ 870828 h 885900"/>
              <a:gd name="connsiteX68" fmla="*/ 175192 w 984788"/>
              <a:gd name="connsiteY68" fmla="*/ 860780 h 885900"/>
              <a:gd name="connsiteX69" fmla="*/ 160119 w 984788"/>
              <a:gd name="connsiteY69" fmla="*/ 855755 h 885900"/>
              <a:gd name="connsiteX70" fmla="*/ 109878 w 984788"/>
              <a:gd name="connsiteY70" fmla="*/ 845707 h 885900"/>
              <a:gd name="connsiteX71" fmla="*/ 79733 w 984788"/>
              <a:gd name="connsiteY71" fmla="*/ 835659 h 885900"/>
              <a:gd name="connsiteX72" fmla="*/ 49587 w 984788"/>
              <a:gd name="connsiteY72" fmla="*/ 825610 h 885900"/>
              <a:gd name="connsiteX73" fmla="*/ 19442 w 984788"/>
              <a:gd name="connsiteY73" fmla="*/ 815562 h 885900"/>
              <a:gd name="connsiteX74" fmla="*/ 9394 w 984788"/>
              <a:gd name="connsiteY74" fmla="*/ 800489 h 8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84788" h="885900">
                <a:moveTo>
                  <a:pt x="9394" y="800489"/>
                </a:moveTo>
                <a:cubicBezTo>
                  <a:pt x="8557" y="788766"/>
                  <a:pt x="12124" y="763579"/>
                  <a:pt x="14418" y="745224"/>
                </a:cubicBezTo>
                <a:cubicBezTo>
                  <a:pt x="15477" y="736750"/>
                  <a:pt x="19442" y="728642"/>
                  <a:pt x="19442" y="720103"/>
                </a:cubicBezTo>
                <a:cubicBezTo>
                  <a:pt x="19442" y="713198"/>
                  <a:pt x="16315" y="706645"/>
                  <a:pt x="14418" y="700006"/>
                </a:cubicBezTo>
                <a:cubicBezTo>
                  <a:pt x="0" y="649542"/>
                  <a:pt x="20079" y="727673"/>
                  <a:pt x="4370" y="664837"/>
                </a:cubicBezTo>
                <a:cubicBezTo>
                  <a:pt x="5309" y="643232"/>
                  <a:pt x="4252" y="559799"/>
                  <a:pt x="14418" y="519136"/>
                </a:cubicBezTo>
                <a:cubicBezTo>
                  <a:pt x="16987" y="508860"/>
                  <a:pt x="18592" y="497804"/>
                  <a:pt x="24467" y="488991"/>
                </a:cubicBezTo>
                <a:cubicBezTo>
                  <a:pt x="40390" y="465105"/>
                  <a:pt x="32606" y="479646"/>
                  <a:pt x="44563" y="443773"/>
                </a:cubicBezTo>
                <a:lnTo>
                  <a:pt x="49587" y="428700"/>
                </a:lnTo>
                <a:lnTo>
                  <a:pt x="54612" y="413628"/>
                </a:lnTo>
                <a:cubicBezTo>
                  <a:pt x="62925" y="347119"/>
                  <a:pt x="54334" y="394505"/>
                  <a:pt x="64660" y="358362"/>
                </a:cubicBezTo>
                <a:cubicBezTo>
                  <a:pt x="66557" y="351723"/>
                  <a:pt x="66964" y="344612"/>
                  <a:pt x="69684" y="338265"/>
                </a:cubicBezTo>
                <a:cubicBezTo>
                  <a:pt x="72063" y="332715"/>
                  <a:pt x="76383" y="328217"/>
                  <a:pt x="79733" y="323193"/>
                </a:cubicBezTo>
                <a:cubicBezTo>
                  <a:pt x="92361" y="285306"/>
                  <a:pt x="75326" y="332006"/>
                  <a:pt x="94805" y="293048"/>
                </a:cubicBezTo>
                <a:cubicBezTo>
                  <a:pt x="115601" y="251455"/>
                  <a:pt x="81086" y="306087"/>
                  <a:pt x="109878" y="262903"/>
                </a:cubicBezTo>
                <a:cubicBezTo>
                  <a:pt x="133754" y="191273"/>
                  <a:pt x="109766" y="265808"/>
                  <a:pt x="124950" y="212661"/>
                </a:cubicBezTo>
                <a:cubicBezTo>
                  <a:pt x="131335" y="190312"/>
                  <a:pt x="129762" y="203671"/>
                  <a:pt x="134998" y="177492"/>
                </a:cubicBezTo>
                <a:cubicBezTo>
                  <a:pt x="145147" y="126751"/>
                  <a:pt x="133285" y="167563"/>
                  <a:pt x="150071" y="117202"/>
                </a:cubicBezTo>
                <a:cubicBezTo>
                  <a:pt x="151746" y="112178"/>
                  <a:pt x="151350" y="105874"/>
                  <a:pt x="155095" y="102129"/>
                </a:cubicBezTo>
                <a:lnTo>
                  <a:pt x="165144" y="92081"/>
                </a:lnTo>
                <a:cubicBezTo>
                  <a:pt x="173110" y="68183"/>
                  <a:pt x="171593" y="63922"/>
                  <a:pt x="185240" y="46863"/>
                </a:cubicBezTo>
                <a:cubicBezTo>
                  <a:pt x="188199" y="43164"/>
                  <a:pt x="191939" y="40164"/>
                  <a:pt x="195289" y="36815"/>
                </a:cubicBezTo>
                <a:cubicBezTo>
                  <a:pt x="196964" y="31791"/>
                  <a:pt x="197005" y="25878"/>
                  <a:pt x="200313" y="21742"/>
                </a:cubicBezTo>
                <a:cubicBezTo>
                  <a:pt x="207396" y="12888"/>
                  <a:pt x="220529" y="9979"/>
                  <a:pt x="230458" y="6670"/>
                </a:cubicBezTo>
                <a:cubicBezTo>
                  <a:pt x="267848" y="19133"/>
                  <a:pt x="217937" y="0"/>
                  <a:pt x="265627" y="31791"/>
                </a:cubicBezTo>
                <a:cubicBezTo>
                  <a:pt x="285106" y="44776"/>
                  <a:pt x="274971" y="39929"/>
                  <a:pt x="295772" y="46863"/>
                </a:cubicBezTo>
                <a:cubicBezTo>
                  <a:pt x="299121" y="51887"/>
                  <a:pt x="301844" y="57392"/>
                  <a:pt x="305820" y="61936"/>
                </a:cubicBezTo>
                <a:cubicBezTo>
                  <a:pt x="313618" y="70848"/>
                  <a:pt x="322567" y="78683"/>
                  <a:pt x="330941" y="87057"/>
                </a:cubicBezTo>
                <a:cubicBezTo>
                  <a:pt x="334291" y="90406"/>
                  <a:pt x="338362" y="93164"/>
                  <a:pt x="340990" y="97105"/>
                </a:cubicBezTo>
                <a:cubicBezTo>
                  <a:pt x="354388" y="117201"/>
                  <a:pt x="346014" y="108828"/>
                  <a:pt x="366111" y="122226"/>
                </a:cubicBezTo>
                <a:cubicBezTo>
                  <a:pt x="369460" y="127250"/>
                  <a:pt x="372387" y="132583"/>
                  <a:pt x="376159" y="137298"/>
                </a:cubicBezTo>
                <a:cubicBezTo>
                  <a:pt x="379118" y="140997"/>
                  <a:pt x="383770" y="143285"/>
                  <a:pt x="386207" y="147347"/>
                </a:cubicBezTo>
                <a:cubicBezTo>
                  <a:pt x="388932" y="151888"/>
                  <a:pt x="388659" y="157790"/>
                  <a:pt x="391231" y="162419"/>
                </a:cubicBezTo>
                <a:cubicBezTo>
                  <a:pt x="397096" y="172976"/>
                  <a:pt x="411328" y="192564"/>
                  <a:pt x="411328" y="192564"/>
                </a:cubicBezTo>
                <a:cubicBezTo>
                  <a:pt x="422875" y="227203"/>
                  <a:pt x="413888" y="215219"/>
                  <a:pt x="431425" y="232758"/>
                </a:cubicBezTo>
                <a:cubicBezTo>
                  <a:pt x="442971" y="267397"/>
                  <a:pt x="433983" y="255414"/>
                  <a:pt x="451522" y="272951"/>
                </a:cubicBezTo>
                <a:cubicBezTo>
                  <a:pt x="468674" y="307257"/>
                  <a:pt x="451788" y="281792"/>
                  <a:pt x="476642" y="303096"/>
                </a:cubicBezTo>
                <a:cubicBezTo>
                  <a:pt x="506986" y="329105"/>
                  <a:pt x="484117" y="318986"/>
                  <a:pt x="511812" y="328217"/>
                </a:cubicBezTo>
                <a:lnTo>
                  <a:pt x="582150" y="323193"/>
                </a:lnTo>
                <a:cubicBezTo>
                  <a:pt x="608938" y="321407"/>
                  <a:pt x="635896" y="321499"/>
                  <a:pt x="662537" y="318169"/>
                </a:cubicBezTo>
                <a:cubicBezTo>
                  <a:pt x="676240" y="316456"/>
                  <a:pt x="688977" y="309370"/>
                  <a:pt x="702730" y="308120"/>
                </a:cubicBezTo>
                <a:cubicBezTo>
                  <a:pt x="771443" y="301874"/>
                  <a:pt x="739641" y="305390"/>
                  <a:pt x="798190" y="298072"/>
                </a:cubicBezTo>
                <a:cubicBezTo>
                  <a:pt x="844302" y="282702"/>
                  <a:pt x="817796" y="286970"/>
                  <a:pt x="878577" y="293048"/>
                </a:cubicBezTo>
                <a:cubicBezTo>
                  <a:pt x="888625" y="296397"/>
                  <a:pt x="905373" y="293048"/>
                  <a:pt x="908722" y="303096"/>
                </a:cubicBezTo>
                <a:lnTo>
                  <a:pt x="918770" y="333241"/>
                </a:lnTo>
                <a:cubicBezTo>
                  <a:pt x="920445" y="358362"/>
                  <a:pt x="920234" y="383680"/>
                  <a:pt x="923794" y="408604"/>
                </a:cubicBezTo>
                <a:cubicBezTo>
                  <a:pt x="925292" y="419089"/>
                  <a:pt x="931764" y="428363"/>
                  <a:pt x="933842" y="438749"/>
                </a:cubicBezTo>
                <a:cubicBezTo>
                  <a:pt x="934922" y="444150"/>
                  <a:pt x="939257" y="471218"/>
                  <a:pt x="943891" y="478942"/>
                </a:cubicBezTo>
                <a:cubicBezTo>
                  <a:pt x="971933" y="525681"/>
                  <a:pt x="933817" y="443724"/>
                  <a:pt x="963987" y="504063"/>
                </a:cubicBezTo>
                <a:cubicBezTo>
                  <a:pt x="984788" y="545664"/>
                  <a:pt x="950265" y="491016"/>
                  <a:pt x="979060" y="534208"/>
                </a:cubicBezTo>
                <a:cubicBezTo>
                  <a:pt x="977385" y="547606"/>
                  <a:pt x="976256" y="561083"/>
                  <a:pt x="974036" y="574402"/>
                </a:cubicBezTo>
                <a:cubicBezTo>
                  <a:pt x="972901" y="581213"/>
                  <a:pt x="969735" y="587631"/>
                  <a:pt x="969012" y="594498"/>
                </a:cubicBezTo>
                <a:cubicBezTo>
                  <a:pt x="966376" y="619536"/>
                  <a:pt x="967243" y="644896"/>
                  <a:pt x="963987" y="669861"/>
                </a:cubicBezTo>
                <a:cubicBezTo>
                  <a:pt x="962201" y="683555"/>
                  <a:pt x="956209" y="696432"/>
                  <a:pt x="953939" y="710054"/>
                </a:cubicBezTo>
                <a:cubicBezTo>
                  <a:pt x="950590" y="730151"/>
                  <a:pt x="950334" y="751016"/>
                  <a:pt x="943891" y="770344"/>
                </a:cubicBezTo>
                <a:cubicBezTo>
                  <a:pt x="940541" y="780392"/>
                  <a:pt x="942655" y="794613"/>
                  <a:pt x="933842" y="800489"/>
                </a:cubicBezTo>
                <a:lnTo>
                  <a:pt x="918770" y="810538"/>
                </a:lnTo>
                <a:cubicBezTo>
                  <a:pt x="917095" y="815562"/>
                  <a:pt x="916471" y="821069"/>
                  <a:pt x="913746" y="825610"/>
                </a:cubicBezTo>
                <a:cubicBezTo>
                  <a:pt x="911309" y="829672"/>
                  <a:pt x="907396" y="832700"/>
                  <a:pt x="903697" y="835659"/>
                </a:cubicBezTo>
                <a:cubicBezTo>
                  <a:pt x="898982" y="839431"/>
                  <a:pt x="894026" y="843007"/>
                  <a:pt x="888625" y="845707"/>
                </a:cubicBezTo>
                <a:cubicBezTo>
                  <a:pt x="880595" y="849722"/>
                  <a:pt x="860967" y="853609"/>
                  <a:pt x="853456" y="855755"/>
                </a:cubicBezTo>
                <a:cubicBezTo>
                  <a:pt x="834616" y="861138"/>
                  <a:pt x="839891" y="861876"/>
                  <a:pt x="818286" y="865804"/>
                </a:cubicBezTo>
                <a:cubicBezTo>
                  <a:pt x="806635" y="867922"/>
                  <a:pt x="794840" y="869153"/>
                  <a:pt x="783117" y="870828"/>
                </a:cubicBezTo>
                <a:cubicBezTo>
                  <a:pt x="778093" y="872503"/>
                  <a:pt x="773300" y="875195"/>
                  <a:pt x="768045" y="875852"/>
                </a:cubicBezTo>
                <a:cubicBezTo>
                  <a:pt x="732989" y="880234"/>
                  <a:pt x="662537" y="885900"/>
                  <a:pt x="662537" y="885900"/>
                </a:cubicBezTo>
                <a:lnTo>
                  <a:pt x="285724" y="880876"/>
                </a:lnTo>
                <a:cubicBezTo>
                  <a:pt x="277187" y="880663"/>
                  <a:pt x="269068" y="876981"/>
                  <a:pt x="260603" y="875852"/>
                </a:cubicBezTo>
                <a:cubicBezTo>
                  <a:pt x="243920" y="873628"/>
                  <a:pt x="227108" y="872503"/>
                  <a:pt x="210361" y="870828"/>
                </a:cubicBezTo>
                <a:cubicBezTo>
                  <a:pt x="174210" y="858778"/>
                  <a:pt x="219371" y="873403"/>
                  <a:pt x="175192" y="860780"/>
                </a:cubicBezTo>
                <a:cubicBezTo>
                  <a:pt x="170100" y="859325"/>
                  <a:pt x="165289" y="856904"/>
                  <a:pt x="160119" y="855755"/>
                </a:cubicBezTo>
                <a:cubicBezTo>
                  <a:pt x="125187" y="847992"/>
                  <a:pt x="138485" y="854289"/>
                  <a:pt x="109878" y="845707"/>
                </a:cubicBezTo>
                <a:cubicBezTo>
                  <a:pt x="99733" y="842664"/>
                  <a:pt x="89781" y="839008"/>
                  <a:pt x="79733" y="835659"/>
                </a:cubicBezTo>
                <a:lnTo>
                  <a:pt x="49587" y="825610"/>
                </a:lnTo>
                <a:lnTo>
                  <a:pt x="19442" y="815562"/>
                </a:lnTo>
                <a:cubicBezTo>
                  <a:pt x="2781" y="810009"/>
                  <a:pt x="10231" y="812212"/>
                  <a:pt x="9394" y="80048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627077" y="5707464"/>
            <a:ext cx="2307350" cy="818940"/>
          </a:xfrm>
          <a:custGeom>
            <a:avLst/>
            <a:gdLst>
              <a:gd name="connsiteX0" fmla="*/ 10048 w 2307350"/>
              <a:gd name="connsiteY0" fmla="*/ 688312 h 818940"/>
              <a:gd name="connsiteX1" fmla="*/ 5024 w 2307350"/>
              <a:gd name="connsiteY1" fmla="*/ 668215 h 818940"/>
              <a:gd name="connsiteX2" fmla="*/ 15072 w 2307350"/>
              <a:gd name="connsiteY2" fmla="*/ 648118 h 818940"/>
              <a:gd name="connsiteX3" fmla="*/ 20097 w 2307350"/>
              <a:gd name="connsiteY3" fmla="*/ 633046 h 818940"/>
              <a:gd name="connsiteX4" fmla="*/ 50242 w 2307350"/>
              <a:gd name="connsiteY4" fmla="*/ 592852 h 818940"/>
              <a:gd name="connsiteX5" fmla="*/ 65314 w 2307350"/>
              <a:gd name="connsiteY5" fmla="*/ 457200 h 818940"/>
              <a:gd name="connsiteX6" fmla="*/ 75363 w 2307350"/>
              <a:gd name="connsiteY6" fmla="*/ 427055 h 818940"/>
              <a:gd name="connsiteX7" fmla="*/ 85411 w 2307350"/>
              <a:gd name="connsiteY7" fmla="*/ 366765 h 818940"/>
              <a:gd name="connsiteX8" fmla="*/ 95459 w 2307350"/>
              <a:gd name="connsiteY8" fmla="*/ 326571 h 818940"/>
              <a:gd name="connsiteX9" fmla="*/ 105508 w 2307350"/>
              <a:gd name="connsiteY9" fmla="*/ 296426 h 818940"/>
              <a:gd name="connsiteX10" fmla="*/ 110532 w 2307350"/>
              <a:gd name="connsiteY10" fmla="*/ 281354 h 818940"/>
              <a:gd name="connsiteX11" fmla="*/ 115556 w 2307350"/>
              <a:gd name="connsiteY11" fmla="*/ 261257 h 818940"/>
              <a:gd name="connsiteX12" fmla="*/ 120580 w 2307350"/>
              <a:gd name="connsiteY12" fmla="*/ 80387 h 818940"/>
              <a:gd name="connsiteX13" fmla="*/ 140677 w 2307350"/>
              <a:gd name="connsiteY13" fmla="*/ 0 h 818940"/>
              <a:gd name="connsiteX14" fmla="*/ 266281 w 2307350"/>
              <a:gd name="connsiteY14" fmla="*/ 10048 h 818940"/>
              <a:gd name="connsiteX15" fmla="*/ 281354 w 2307350"/>
              <a:gd name="connsiteY15" fmla="*/ 15072 h 818940"/>
              <a:gd name="connsiteX16" fmla="*/ 306475 w 2307350"/>
              <a:gd name="connsiteY16" fmla="*/ 30145 h 818940"/>
              <a:gd name="connsiteX17" fmla="*/ 321547 w 2307350"/>
              <a:gd name="connsiteY17" fmla="*/ 40193 h 818940"/>
              <a:gd name="connsiteX18" fmla="*/ 331596 w 2307350"/>
              <a:gd name="connsiteY18" fmla="*/ 50241 h 818940"/>
              <a:gd name="connsiteX19" fmla="*/ 366765 w 2307350"/>
              <a:gd name="connsiteY19" fmla="*/ 60290 h 818940"/>
              <a:gd name="connsiteX20" fmla="*/ 381837 w 2307350"/>
              <a:gd name="connsiteY20" fmla="*/ 70338 h 818940"/>
              <a:gd name="connsiteX21" fmla="*/ 401934 w 2307350"/>
              <a:gd name="connsiteY21" fmla="*/ 75362 h 818940"/>
              <a:gd name="connsiteX22" fmla="*/ 487345 w 2307350"/>
              <a:gd name="connsiteY22" fmla="*/ 80387 h 818940"/>
              <a:gd name="connsiteX23" fmla="*/ 597877 w 2307350"/>
              <a:gd name="connsiteY23" fmla="*/ 90435 h 818940"/>
              <a:gd name="connsiteX24" fmla="*/ 698360 w 2307350"/>
              <a:gd name="connsiteY24" fmla="*/ 95459 h 818940"/>
              <a:gd name="connsiteX25" fmla="*/ 718457 w 2307350"/>
              <a:gd name="connsiteY25" fmla="*/ 100483 h 818940"/>
              <a:gd name="connsiteX26" fmla="*/ 748602 w 2307350"/>
              <a:gd name="connsiteY26" fmla="*/ 110532 h 818940"/>
              <a:gd name="connsiteX27" fmla="*/ 778747 w 2307350"/>
              <a:gd name="connsiteY27" fmla="*/ 115556 h 818940"/>
              <a:gd name="connsiteX28" fmla="*/ 808892 w 2307350"/>
              <a:gd name="connsiteY28" fmla="*/ 125604 h 818940"/>
              <a:gd name="connsiteX29" fmla="*/ 823965 w 2307350"/>
              <a:gd name="connsiteY29" fmla="*/ 130628 h 818940"/>
              <a:gd name="connsiteX30" fmla="*/ 839037 w 2307350"/>
              <a:gd name="connsiteY30" fmla="*/ 135652 h 818940"/>
              <a:gd name="connsiteX31" fmla="*/ 874207 w 2307350"/>
              <a:gd name="connsiteY31" fmla="*/ 145701 h 818940"/>
              <a:gd name="connsiteX32" fmla="*/ 944545 w 2307350"/>
              <a:gd name="connsiteY32" fmla="*/ 140677 h 818940"/>
              <a:gd name="connsiteX33" fmla="*/ 959618 w 2307350"/>
              <a:gd name="connsiteY33" fmla="*/ 135652 h 818940"/>
              <a:gd name="connsiteX34" fmla="*/ 994787 w 2307350"/>
              <a:gd name="connsiteY34" fmla="*/ 130628 h 818940"/>
              <a:gd name="connsiteX35" fmla="*/ 1024932 w 2307350"/>
              <a:gd name="connsiteY35" fmla="*/ 120580 h 818940"/>
              <a:gd name="connsiteX36" fmla="*/ 1040004 w 2307350"/>
              <a:gd name="connsiteY36" fmla="*/ 115556 h 818940"/>
              <a:gd name="connsiteX37" fmla="*/ 1276141 w 2307350"/>
              <a:gd name="connsiteY37" fmla="*/ 120580 h 818940"/>
              <a:gd name="connsiteX38" fmla="*/ 1306286 w 2307350"/>
              <a:gd name="connsiteY38" fmla="*/ 130628 h 818940"/>
              <a:gd name="connsiteX39" fmla="*/ 1336431 w 2307350"/>
              <a:gd name="connsiteY39" fmla="*/ 150725 h 818940"/>
              <a:gd name="connsiteX40" fmla="*/ 1351503 w 2307350"/>
              <a:gd name="connsiteY40" fmla="*/ 170822 h 818940"/>
              <a:gd name="connsiteX41" fmla="*/ 1376624 w 2307350"/>
              <a:gd name="connsiteY41" fmla="*/ 175846 h 818940"/>
              <a:gd name="connsiteX42" fmla="*/ 1411793 w 2307350"/>
              <a:gd name="connsiteY42" fmla="*/ 200967 h 818940"/>
              <a:gd name="connsiteX43" fmla="*/ 1436914 w 2307350"/>
              <a:gd name="connsiteY43" fmla="*/ 216039 h 818940"/>
              <a:gd name="connsiteX44" fmla="*/ 1467059 w 2307350"/>
              <a:gd name="connsiteY44" fmla="*/ 236136 h 818940"/>
              <a:gd name="connsiteX45" fmla="*/ 1477108 w 2307350"/>
              <a:gd name="connsiteY45" fmla="*/ 246184 h 818940"/>
              <a:gd name="connsiteX46" fmla="*/ 1492180 w 2307350"/>
              <a:gd name="connsiteY46" fmla="*/ 251209 h 818940"/>
              <a:gd name="connsiteX47" fmla="*/ 1507253 w 2307350"/>
              <a:gd name="connsiteY47" fmla="*/ 261257 h 818940"/>
              <a:gd name="connsiteX48" fmla="*/ 1537398 w 2307350"/>
              <a:gd name="connsiteY48" fmla="*/ 276329 h 818940"/>
              <a:gd name="connsiteX49" fmla="*/ 1597688 w 2307350"/>
              <a:gd name="connsiteY49" fmla="*/ 271305 h 818940"/>
              <a:gd name="connsiteX50" fmla="*/ 1612760 w 2307350"/>
              <a:gd name="connsiteY50" fmla="*/ 261257 h 818940"/>
              <a:gd name="connsiteX51" fmla="*/ 1642905 w 2307350"/>
              <a:gd name="connsiteY51" fmla="*/ 251209 h 818940"/>
              <a:gd name="connsiteX52" fmla="*/ 1688123 w 2307350"/>
              <a:gd name="connsiteY52" fmla="*/ 241160 h 818940"/>
              <a:gd name="connsiteX53" fmla="*/ 1723292 w 2307350"/>
              <a:gd name="connsiteY53" fmla="*/ 236136 h 818940"/>
              <a:gd name="connsiteX54" fmla="*/ 1743389 w 2307350"/>
              <a:gd name="connsiteY54" fmla="*/ 231112 h 818940"/>
              <a:gd name="connsiteX55" fmla="*/ 1778558 w 2307350"/>
              <a:gd name="connsiteY55" fmla="*/ 226088 h 818940"/>
              <a:gd name="connsiteX56" fmla="*/ 1793631 w 2307350"/>
              <a:gd name="connsiteY56" fmla="*/ 221063 h 818940"/>
              <a:gd name="connsiteX57" fmla="*/ 1843872 w 2307350"/>
              <a:gd name="connsiteY57" fmla="*/ 226088 h 818940"/>
              <a:gd name="connsiteX58" fmla="*/ 1879042 w 2307350"/>
              <a:gd name="connsiteY58" fmla="*/ 241160 h 818940"/>
              <a:gd name="connsiteX59" fmla="*/ 1894114 w 2307350"/>
              <a:gd name="connsiteY59" fmla="*/ 246184 h 818940"/>
              <a:gd name="connsiteX60" fmla="*/ 1909187 w 2307350"/>
              <a:gd name="connsiteY60" fmla="*/ 256233 h 818940"/>
              <a:gd name="connsiteX61" fmla="*/ 1919235 w 2307350"/>
              <a:gd name="connsiteY61" fmla="*/ 271305 h 818940"/>
              <a:gd name="connsiteX62" fmla="*/ 1949380 w 2307350"/>
              <a:gd name="connsiteY62" fmla="*/ 281354 h 818940"/>
              <a:gd name="connsiteX63" fmla="*/ 1984549 w 2307350"/>
              <a:gd name="connsiteY63" fmla="*/ 291402 h 818940"/>
              <a:gd name="connsiteX64" fmla="*/ 2150347 w 2307350"/>
              <a:gd name="connsiteY64" fmla="*/ 296426 h 818940"/>
              <a:gd name="connsiteX65" fmla="*/ 2180492 w 2307350"/>
              <a:gd name="connsiteY65" fmla="*/ 306474 h 818940"/>
              <a:gd name="connsiteX66" fmla="*/ 2195565 w 2307350"/>
              <a:gd name="connsiteY66" fmla="*/ 311499 h 818940"/>
              <a:gd name="connsiteX67" fmla="*/ 2210637 w 2307350"/>
              <a:gd name="connsiteY67" fmla="*/ 321547 h 818940"/>
              <a:gd name="connsiteX68" fmla="*/ 2220686 w 2307350"/>
              <a:gd name="connsiteY68" fmla="*/ 331595 h 818940"/>
              <a:gd name="connsiteX69" fmla="*/ 2235758 w 2307350"/>
              <a:gd name="connsiteY69" fmla="*/ 336620 h 818940"/>
              <a:gd name="connsiteX70" fmla="*/ 2250831 w 2307350"/>
              <a:gd name="connsiteY70" fmla="*/ 366765 h 818940"/>
              <a:gd name="connsiteX71" fmla="*/ 2260879 w 2307350"/>
              <a:gd name="connsiteY71" fmla="*/ 401934 h 818940"/>
              <a:gd name="connsiteX72" fmla="*/ 2265903 w 2307350"/>
              <a:gd name="connsiteY72" fmla="*/ 417006 h 818940"/>
              <a:gd name="connsiteX73" fmla="*/ 2270927 w 2307350"/>
              <a:gd name="connsiteY73" fmla="*/ 442127 h 818940"/>
              <a:gd name="connsiteX74" fmla="*/ 2275952 w 2307350"/>
              <a:gd name="connsiteY74" fmla="*/ 457200 h 818940"/>
              <a:gd name="connsiteX75" fmla="*/ 2280976 w 2307350"/>
              <a:gd name="connsiteY75" fmla="*/ 477296 h 818940"/>
              <a:gd name="connsiteX76" fmla="*/ 2286000 w 2307350"/>
              <a:gd name="connsiteY76" fmla="*/ 492369 h 818940"/>
              <a:gd name="connsiteX77" fmla="*/ 2296048 w 2307350"/>
              <a:gd name="connsiteY77" fmla="*/ 542611 h 818940"/>
              <a:gd name="connsiteX78" fmla="*/ 2296048 w 2307350"/>
              <a:gd name="connsiteY78" fmla="*/ 653143 h 818940"/>
              <a:gd name="connsiteX79" fmla="*/ 2275952 w 2307350"/>
              <a:gd name="connsiteY79" fmla="*/ 698360 h 818940"/>
              <a:gd name="connsiteX80" fmla="*/ 2260879 w 2307350"/>
              <a:gd name="connsiteY80" fmla="*/ 708409 h 818940"/>
              <a:gd name="connsiteX81" fmla="*/ 2215661 w 2307350"/>
              <a:gd name="connsiteY81" fmla="*/ 743578 h 818940"/>
              <a:gd name="connsiteX82" fmla="*/ 2200589 w 2307350"/>
              <a:gd name="connsiteY82" fmla="*/ 753626 h 818940"/>
              <a:gd name="connsiteX83" fmla="*/ 2150347 w 2307350"/>
              <a:gd name="connsiteY83" fmla="*/ 768699 h 818940"/>
              <a:gd name="connsiteX84" fmla="*/ 2135275 w 2307350"/>
              <a:gd name="connsiteY84" fmla="*/ 773723 h 818940"/>
              <a:gd name="connsiteX85" fmla="*/ 2110154 w 2307350"/>
              <a:gd name="connsiteY85" fmla="*/ 778747 h 818940"/>
              <a:gd name="connsiteX86" fmla="*/ 2064936 w 2307350"/>
              <a:gd name="connsiteY86" fmla="*/ 788795 h 818940"/>
              <a:gd name="connsiteX87" fmla="*/ 1959428 w 2307350"/>
              <a:gd name="connsiteY87" fmla="*/ 803868 h 818940"/>
              <a:gd name="connsiteX88" fmla="*/ 1934308 w 2307350"/>
              <a:gd name="connsiteY88" fmla="*/ 808892 h 818940"/>
              <a:gd name="connsiteX89" fmla="*/ 1587639 w 2307350"/>
              <a:gd name="connsiteY89" fmla="*/ 818940 h 818940"/>
              <a:gd name="connsiteX90" fmla="*/ 472272 w 2307350"/>
              <a:gd name="connsiteY90" fmla="*/ 808892 h 818940"/>
              <a:gd name="connsiteX91" fmla="*/ 321547 w 2307350"/>
              <a:gd name="connsiteY91" fmla="*/ 803868 h 818940"/>
              <a:gd name="connsiteX92" fmla="*/ 190919 w 2307350"/>
              <a:gd name="connsiteY92" fmla="*/ 793820 h 818940"/>
              <a:gd name="connsiteX93" fmla="*/ 140677 w 2307350"/>
              <a:gd name="connsiteY93" fmla="*/ 788795 h 818940"/>
              <a:gd name="connsiteX94" fmla="*/ 55266 w 2307350"/>
              <a:gd name="connsiteY94" fmla="*/ 778747 h 818940"/>
              <a:gd name="connsiteX95" fmla="*/ 40193 w 2307350"/>
              <a:gd name="connsiteY95" fmla="*/ 768699 h 818940"/>
              <a:gd name="connsiteX96" fmla="*/ 25121 w 2307350"/>
              <a:gd name="connsiteY96" fmla="*/ 763674 h 818940"/>
              <a:gd name="connsiteX97" fmla="*/ 15072 w 2307350"/>
              <a:gd name="connsiteY97" fmla="*/ 748602 h 818940"/>
              <a:gd name="connsiteX98" fmla="*/ 10048 w 2307350"/>
              <a:gd name="connsiteY98" fmla="*/ 728505 h 818940"/>
              <a:gd name="connsiteX99" fmla="*/ 0 w 2307350"/>
              <a:gd name="connsiteY99" fmla="*/ 698360 h 818940"/>
              <a:gd name="connsiteX100" fmla="*/ 10048 w 2307350"/>
              <a:gd name="connsiteY100" fmla="*/ 688312 h 81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307350" h="818940">
                <a:moveTo>
                  <a:pt x="10048" y="688312"/>
                </a:moveTo>
                <a:cubicBezTo>
                  <a:pt x="8373" y="681613"/>
                  <a:pt x="4168" y="675067"/>
                  <a:pt x="5024" y="668215"/>
                </a:cubicBezTo>
                <a:cubicBezTo>
                  <a:pt x="5953" y="660783"/>
                  <a:pt x="12122" y="655002"/>
                  <a:pt x="15072" y="648118"/>
                </a:cubicBezTo>
                <a:cubicBezTo>
                  <a:pt x="17158" y="643250"/>
                  <a:pt x="17525" y="637675"/>
                  <a:pt x="20097" y="633046"/>
                </a:cubicBezTo>
                <a:cubicBezTo>
                  <a:pt x="34301" y="607479"/>
                  <a:pt x="34995" y="608099"/>
                  <a:pt x="50242" y="592852"/>
                </a:cubicBezTo>
                <a:cubicBezTo>
                  <a:pt x="74750" y="519326"/>
                  <a:pt x="48729" y="606460"/>
                  <a:pt x="65314" y="457200"/>
                </a:cubicBezTo>
                <a:cubicBezTo>
                  <a:pt x="66484" y="446673"/>
                  <a:pt x="75363" y="427055"/>
                  <a:pt x="75363" y="427055"/>
                </a:cubicBezTo>
                <a:cubicBezTo>
                  <a:pt x="79048" y="401257"/>
                  <a:pt x="79901" y="390644"/>
                  <a:pt x="85411" y="366765"/>
                </a:cubicBezTo>
                <a:cubicBezTo>
                  <a:pt x="88516" y="353308"/>
                  <a:pt x="91092" y="339673"/>
                  <a:pt x="95459" y="326571"/>
                </a:cubicBezTo>
                <a:lnTo>
                  <a:pt x="105508" y="296426"/>
                </a:lnTo>
                <a:cubicBezTo>
                  <a:pt x="107183" y="291402"/>
                  <a:pt x="109248" y="286492"/>
                  <a:pt x="110532" y="281354"/>
                </a:cubicBezTo>
                <a:lnTo>
                  <a:pt x="115556" y="261257"/>
                </a:lnTo>
                <a:cubicBezTo>
                  <a:pt x="117231" y="200967"/>
                  <a:pt x="118169" y="140652"/>
                  <a:pt x="120580" y="80387"/>
                </a:cubicBezTo>
                <a:cubicBezTo>
                  <a:pt x="123569" y="5669"/>
                  <a:pt x="106679" y="22664"/>
                  <a:pt x="140677" y="0"/>
                </a:cubicBezTo>
                <a:cubicBezTo>
                  <a:pt x="183217" y="2239"/>
                  <a:pt x="224876" y="847"/>
                  <a:pt x="266281" y="10048"/>
                </a:cubicBezTo>
                <a:cubicBezTo>
                  <a:pt x="271451" y="11197"/>
                  <a:pt x="276330" y="13397"/>
                  <a:pt x="281354" y="15072"/>
                </a:cubicBezTo>
                <a:cubicBezTo>
                  <a:pt x="300979" y="34699"/>
                  <a:pt x="280387" y="17102"/>
                  <a:pt x="306475" y="30145"/>
                </a:cubicBezTo>
                <a:cubicBezTo>
                  <a:pt x="311876" y="32845"/>
                  <a:pt x="316832" y="36421"/>
                  <a:pt x="321547" y="40193"/>
                </a:cubicBezTo>
                <a:cubicBezTo>
                  <a:pt x="325246" y="43152"/>
                  <a:pt x="327534" y="47804"/>
                  <a:pt x="331596" y="50241"/>
                </a:cubicBezTo>
                <a:cubicBezTo>
                  <a:pt x="336749" y="53333"/>
                  <a:pt x="363005" y="59350"/>
                  <a:pt x="366765" y="60290"/>
                </a:cubicBezTo>
                <a:cubicBezTo>
                  <a:pt x="371789" y="63639"/>
                  <a:pt x="376287" y="67960"/>
                  <a:pt x="381837" y="70338"/>
                </a:cubicBezTo>
                <a:cubicBezTo>
                  <a:pt x="388184" y="73058"/>
                  <a:pt x="395060" y="74707"/>
                  <a:pt x="401934" y="75362"/>
                </a:cubicBezTo>
                <a:cubicBezTo>
                  <a:pt x="430325" y="78066"/>
                  <a:pt x="458875" y="78712"/>
                  <a:pt x="487345" y="80387"/>
                </a:cubicBezTo>
                <a:cubicBezTo>
                  <a:pt x="539513" y="90820"/>
                  <a:pt x="507011" y="85523"/>
                  <a:pt x="597877" y="90435"/>
                </a:cubicBezTo>
                <a:lnTo>
                  <a:pt x="698360" y="95459"/>
                </a:lnTo>
                <a:cubicBezTo>
                  <a:pt x="705059" y="97134"/>
                  <a:pt x="711843" y="98499"/>
                  <a:pt x="718457" y="100483"/>
                </a:cubicBezTo>
                <a:cubicBezTo>
                  <a:pt x="728602" y="103527"/>
                  <a:pt x="738326" y="107963"/>
                  <a:pt x="748602" y="110532"/>
                </a:cubicBezTo>
                <a:cubicBezTo>
                  <a:pt x="758485" y="113003"/>
                  <a:pt x="768864" y="113085"/>
                  <a:pt x="778747" y="115556"/>
                </a:cubicBezTo>
                <a:cubicBezTo>
                  <a:pt x="789023" y="118125"/>
                  <a:pt x="798844" y="122255"/>
                  <a:pt x="808892" y="125604"/>
                </a:cubicBezTo>
                <a:lnTo>
                  <a:pt x="823965" y="130628"/>
                </a:lnTo>
                <a:cubicBezTo>
                  <a:pt x="828989" y="132303"/>
                  <a:pt x="833899" y="134367"/>
                  <a:pt x="839037" y="135652"/>
                </a:cubicBezTo>
                <a:cubicBezTo>
                  <a:pt x="864272" y="141962"/>
                  <a:pt x="852583" y="138494"/>
                  <a:pt x="874207" y="145701"/>
                </a:cubicBezTo>
                <a:cubicBezTo>
                  <a:pt x="897653" y="144026"/>
                  <a:pt x="921200" y="143424"/>
                  <a:pt x="944545" y="140677"/>
                </a:cubicBezTo>
                <a:cubicBezTo>
                  <a:pt x="949805" y="140058"/>
                  <a:pt x="954425" y="136691"/>
                  <a:pt x="959618" y="135652"/>
                </a:cubicBezTo>
                <a:cubicBezTo>
                  <a:pt x="971230" y="133329"/>
                  <a:pt x="983064" y="132303"/>
                  <a:pt x="994787" y="130628"/>
                </a:cubicBezTo>
                <a:lnTo>
                  <a:pt x="1024932" y="120580"/>
                </a:lnTo>
                <a:lnTo>
                  <a:pt x="1040004" y="115556"/>
                </a:lnTo>
                <a:cubicBezTo>
                  <a:pt x="1118716" y="117231"/>
                  <a:pt x="1197537" y="116131"/>
                  <a:pt x="1276141" y="120580"/>
                </a:cubicBezTo>
                <a:cubicBezTo>
                  <a:pt x="1286716" y="121179"/>
                  <a:pt x="1306286" y="130628"/>
                  <a:pt x="1306286" y="130628"/>
                </a:cubicBezTo>
                <a:cubicBezTo>
                  <a:pt x="1316334" y="137327"/>
                  <a:pt x="1329185" y="141064"/>
                  <a:pt x="1336431" y="150725"/>
                </a:cubicBezTo>
                <a:cubicBezTo>
                  <a:pt x="1341455" y="157424"/>
                  <a:pt x="1344402" y="166384"/>
                  <a:pt x="1351503" y="170822"/>
                </a:cubicBezTo>
                <a:cubicBezTo>
                  <a:pt x="1358744" y="175348"/>
                  <a:pt x="1368250" y="174171"/>
                  <a:pt x="1376624" y="175846"/>
                </a:cubicBezTo>
                <a:cubicBezTo>
                  <a:pt x="1429156" y="228378"/>
                  <a:pt x="1371696" y="176910"/>
                  <a:pt x="1411793" y="200967"/>
                </a:cubicBezTo>
                <a:cubicBezTo>
                  <a:pt x="1446276" y="221656"/>
                  <a:pt x="1394219" y="201807"/>
                  <a:pt x="1436914" y="216039"/>
                </a:cubicBezTo>
                <a:cubicBezTo>
                  <a:pt x="1459953" y="239078"/>
                  <a:pt x="1430562" y="211805"/>
                  <a:pt x="1467059" y="236136"/>
                </a:cubicBezTo>
                <a:cubicBezTo>
                  <a:pt x="1471000" y="238764"/>
                  <a:pt x="1473046" y="243747"/>
                  <a:pt x="1477108" y="246184"/>
                </a:cubicBezTo>
                <a:cubicBezTo>
                  <a:pt x="1481649" y="248909"/>
                  <a:pt x="1487443" y="248841"/>
                  <a:pt x="1492180" y="251209"/>
                </a:cubicBezTo>
                <a:cubicBezTo>
                  <a:pt x="1497581" y="253910"/>
                  <a:pt x="1501852" y="258557"/>
                  <a:pt x="1507253" y="261257"/>
                </a:cubicBezTo>
                <a:cubicBezTo>
                  <a:pt x="1548855" y="282058"/>
                  <a:pt x="1494200" y="247532"/>
                  <a:pt x="1537398" y="276329"/>
                </a:cubicBezTo>
                <a:cubicBezTo>
                  <a:pt x="1557495" y="274654"/>
                  <a:pt x="1577913" y="275260"/>
                  <a:pt x="1597688" y="271305"/>
                </a:cubicBezTo>
                <a:cubicBezTo>
                  <a:pt x="1603609" y="270121"/>
                  <a:pt x="1607242" y="263709"/>
                  <a:pt x="1612760" y="261257"/>
                </a:cubicBezTo>
                <a:cubicBezTo>
                  <a:pt x="1622439" y="256955"/>
                  <a:pt x="1632629" y="253778"/>
                  <a:pt x="1642905" y="251209"/>
                </a:cubicBezTo>
                <a:cubicBezTo>
                  <a:pt x="1660977" y="246690"/>
                  <a:pt x="1668980" y="244350"/>
                  <a:pt x="1688123" y="241160"/>
                </a:cubicBezTo>
                <a:cubicBezTo>
                  <a:pt x="1699804" y="239213"/>
                  <a:pt x="1711641" y="238254"/>
                  <a:pt x="1723292" y="236136"/>
                </a:cubicBezTo>
                <a:cubicBezTo>
                  <a:pt x="1730086" y="234901"/>
                  <a:pt x="1736595" y="232347"/>
                  <a:pt x="1743389" y="231112"/>
                </a:cubicBezTo>
                <a:cubicBezTo>
                  <a:pt x="1755040" y="228994"/>
                  <a:pt x="1766835" y="227763"/>
                  <a:pt x="1778558" y="226088"/>
                </a:cubicBezTo>
                <a:cubicBezTo>
                  <a:pt x="1783582" y="224413"/>
                  <a:pt x="1788335" y="221063"/>
                  <a:pt x="1793631" y="221063"/>
                </a:cubicBezTo>
                <a:cubicBezTo>
                  <a:pt x="1810462" y="221063"/>
                  <a:pt x="1827237" y="223529"/>
                  <a:pt x="1843872" y="226088"/>
                </a:cubicBezTo>
                <a:cubicBezTo>
                  <a:pt x="1856127" y="227974"/>
                  <a:pt x="1868241" y="236531"/>
                  <a:pt x="1879042" y="241160"/>
                </a:cubicBezTo>
                <a:cubicBezTo>
                  <a:pt x="1883910" y="243246"/>
                  <a:pt x="1889090" y="244509"/>
                  <a:pt x="1894114" y="246184"/>
                </a:cubicBezTo>
                <a:cubicBezTo>
                  <a:pt x="1899138" y="249534"/>
                  <a:pt x="1904917" y="251963"/>
                  <a:pt x="1909187" y="256233"/>
                </a:cubicBezTo>
                <a:cubicBezTo>
                  <a:pt x="1913457" y="260503"/>
                  <a:pt x="1914115" y="268105"/>
                  <a:pt x="1919235" y="271305"/>
                </a:cubicBezTo>
                <a:cubicBezTo>
                  <a:pt x="1928217" y="276919"/>
                  <a:pt x="1939332" y="278004"/>
                  <a:pt x="1949380" y="281354"/>
                </a:cubicBezTo>
                <a:cubicBezTo>
                  <a:pt x="1957422" y="284035"/>
                  <a:pt x="1977022" y="290995"/>
                  <a:pt x="1984549" y="291402"/>
                </a:cubicBezTo>
                <a:cubicBezTo>
                  <a:pt x="2039760" y="294386"/>
                  <a:pt x="2095081" y="294751"/>
                  <a:pt x="2150347" y="296426"/>
                </a:cubicBezTo>
                <a:lnTo>
                  <a:pt x="2180492" y="306474"/>
                </a:lnTo>
                <a:cubicBezTo>
                  <a:pt x="2185516" y="308149"/>
                  <a:pt x="2191158" y="308561"/>
                  <a:pt x="2195565" y="311499"/>
                </a:cubicBezTo>
                <a:cubicBezTo>
                  <a:pt x="2200589" y="314848"/>
                  <a:pt x="2205922" y="317775"/>
                  <a:pt x="2210637" y="321547"/>
                </a:cubicBezTo>
                <a:cubicBezTo>
                  <a:pt x="2214336" y="324506"/>
                  <a:pt x="2216624" y="329158"/>
                  <a:pt x="2220686" y="331595"/>
                </a:cubicBezTo>
                <a:cubicBezTo>
                  <a:pt x="2225227" y="334320"/>
                  <a:pt x="2230734" y="334945"/>
                  <a:pt x="2235758" y="336620"/>
                </a:cubicBezTo>
                <a:cubicBezTo>
                  <a:pt x="2248386" y="374503"/>
                  <a:pt x="2231352" y="327808"/>
                  <a:pt x="2250831" y="366765"/>
                </a:cubicBezTo>
                <a:cubicBezTo>
                  <a:pt x="2254847" y="374796"/>
                  <a:pt x="2258733" y="394422"/>
                  <a:pt x="2260879" y="401934"/>
                </a:cubicBezTo>
                <a:cubicBezTo>
                  <a:pt x="2262334" y="407026"/>
                  <a:pt x="2264619" y="411868"/>
                  <a:pt x="2265903" y="417006"/>
                </a:cubicBezTo>
                <a:cubicBezTo>
                  <a:pt x="2267974" y="425291"/>
                  <a:pt x="2268856" y="433843"/>
                  <a:pt x="2270927" y="442127"/>
                </a:cubicBezTo>
                <a:cubicBezTo>
                  <a:pt x="2272212" y="447265"/>
                  <a:pt x="2274497" y="452108"/>
                  <a:pt x="2275952" y="457200"/>
                </a:cubicBezTo>
                <a:cubicBezTo>
                  <a:pt x="2277849" y="463839"/>
                  <a:pt x="2279079" y="470657"/>
                  <a:pt x="2280976" y="477296"/>
                </a:cubicBezTo>
                <a:cubicBezTo>
                  <a:pt x="2282431" y="482388"/>
                  <a:pt x="2284545" y="487277"/>
                  <a:pt x="2286000" y="492369"/>
                </a:cubicBezTo>
                <a:cubicBezTo>
                  <a:pt x="2291996" y="513355"/>
                  <a:pt x="2292100" y="518923"/>
                  <a:pt x="2296048" y="542611"/>
                </a:cubicBezTo>
                <a:cubicBezTo>
                  <a:pt x="2299286" y="597656"/>
                  <a:pt x="2307350" y="611701"/>
                  <a:pt x="2296048" y="653143"/>
                </a:cubicBezTo>
                <a:cubicBezTo>
                  <a:pt x="2292317" y="666824"/>
                  <a:pt x="2287186" y="687126"/>
                  <a:pt x="2275952" y="698360"/>
                </a:cubicBezTo>
                <a:cubicBezTo>
                  <a:pt x="2271682" y="702630"/>
                  <a:pt x="2265392" y="704397"/>
                  <a:pt x="2260879" y="708409"/>
                </a:cubicBezTo>
                <a:cubicBezTo>
                  <a:pt x="2220212" y="744558"/>
                  <a:pt x="2246741" y="733219"/>
                  <a:pt x="2215661" y="743578"/>
                </a:cubicBezTo>
                <a:cubicBezTo>
                  <a:pt x="2210637" y="746927"/>
                  <a:pt x="2206107" y="751174"/>
                  <a:pt x="2200589" y="753626"/>
                </a:cubicBezTo>
                <a:cubicBezTo>
                  <a:pt x="2179106" y="763174"/>
                  <a:pt x="2170802" y="762854"/>
                  <a:pt x="2150347" y="768699"/>
                </a:cubicBezTo>
                <a:cubicBezTo>
                  <a:pt x="2145255" y="770154"/>
                  <a:pt x="2140413" y="772439"/>
                  <a:pt x="2135275" y="773723"/>
                </a:cubicBezTo>
                <a:cubicBezTo>
                  <a:pt x="2126990" y="775794"/>
                  <a:pt x="2118504" y="776958"/>
                  <a:pt x="2110154" y="778747"/>
                </a:cubicBezTo>
                <a:cubicBezTo>
                  <a:pt x="2095056" y="781982"/>
                  <a:pt x="2080166" y="786257"/>
                  <a:pt x="2064936" y="788795"/>
                </a:cubicBezTo>
                <a:cubicBezTo>
                  <a:pt x="2029893" y="794636"/>
                  <a:pt x="1994265" y="796901"/>
                  <a:pt x="1959428" y="803868"/>
                </a:cubicBezTo>
                <a:cubicBezTo>
                  <a:pt x="1951055" y="805543"/>
                  <a:pt x="1942831" y="808359"/>
                  <a:pt x="1934308" y="808892"/>
                </a:cubicBezTo>
                <a:cubicBezTo>
                  <a:pt x="1863894" y="813293"/>
                  <a:pt x="1633121" y="817857"/>
                  <a:pt x="1587639" y="818940"/>
                </a:cubicBezTo>
                <a:lnTo>
                  <a:pt x="472272" y="808892"/>
                </a:lnTo>
                <a:cubicBezTo>
                  <a:pt x="422013" y="807856"/>
                  <a:pt x="371789" y="805543"/>
                  <a:pt x="321547" y="803868"/>
                </a:cubicBezTo>
                <a:cubicBezTo>
                  <a:pt x="156845" y="788896"/>
                  <a:pt x="399559" y="810512"/>
                  <a:pt x="190919" y="793820"/>
                </a:cubicBezTo>
                <a:cubicBezTo>
                  <a:pt x="174142" y="792478"/>
                  <a:pt x="157415" y="790557"/>
                  <a:pt x="140677" y="788795"/>
                </a:cubicBezTo>
                <a:cubicBezTo>
                  <a:pt x="99389" y="784449"/>
                  <a:pt x="95061" y="783721"/>
                  <a:pt x="55266" y="778747"/>
                </a:cubicBezTo>
                <a:cubicBezTo>
                  <a:pt x="50242" y="775398"/>
                  <a:pt x="45594" y="771400"/>
                  <a:pt x="40193" y="768699"/>
                </a:cubicBezTo>
                <a:cubicBezTo>
                  <a:pt x="35456" y="766331"/>
                  <a:pt x="29256" y="766982"/>
                  <a:pt x="25121" y="763674"/>
                </a:cubicBezTo>
                <a:cubicBezTo>
                  <a:pt x="20406" y="759902"/>
                  <a:pt x="18422" y="753626"/>
                  <a:pt x="15072" y="748602"/>
                </a:cubicBezTo>
                <a:cubicBezTo>
                  <a:pt x="13397" y="741903"/>
                  <a:pt x="12032" y="735119"/>
                  <a:pt x="10048" y="728505"/>
                </a:cubicBezTo>
                <a:cubicBezTo>
                  <a:pt x="7005" y="718360"/>
                  <a:pt x="0" y="708952"/>
                  <a:pt x="0" y="698360"/>
                </a:cubicBezTo>
                <a:lnTo>
                  <a:pt x="10048" y="688312"/>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71800" y="3581400"/>
            <a:ext cx="3581400" cy="523220"/>
          </a:xfrm>
          <a:prstGeom prst="rect">
            <a:avLst/>
          </a:prstGeom>
          <a:noFill/>
        </p:spPr>
        <p:txBody>
          <a:bodyPr wrap="square" rtlCol="0">
            <a:spAutoFit/>
          </a:bodyPr>
          <a:lstStyle/>
          <a:p>
            <a:r>
              <a:rPr lang="en-US" sz="2800" b="1" dirty="0" smtClean="0">
                <a:solidFill>
                  <a:srgbClr val="0000FF"/>
                </a:solidFill>
                <a:latin typeface="Arial" pitchFamily="34" charset="0"/>
                <a:cs typeface="Arial" pitchFamily="34" charset="0"/>
              </a:rPr>
              <a:t>Focus on Humans</a:t>
            </a:r>
            <a:endParaRPr lang="en-US" sz="2800" b="1" dirty="0">
              <a:solidFill>
                <a:srgbClr val="0000FF"/>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EA281F9D-8EED-4AEF-BC9A-640DDE2E4910}"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60</a:t>
            </a:fld>
            <a:endParaRPr lang="en-US" dirty="0"/>
          </a:p>
        </p:txBody>
      </p:sp>
      <p:pic>
        <p:nvPicPr>
          <p:cNvPr id="20" name="Picture 19" descr="tennis_serve_image32.png"/>
          <p:cNvPicPr>
            <a:picLocks noChangeAspect="1"/>
          </p:cNvPicPr>
          <p:nvPr/>
        </p:nvPicPr>
        <p:blipFill>
          <a:blip r:embed="rId2" cstate="print"/>
          <a:stretch>
            <a:fillRect/>
          </a:stretch>
        </p:blipFill>
        <p:spPr>
          <a:xfrm>
            <a:off x="519744" y="4968240"/>
            <a:ext cx="731520" cy="975360"/>
          </a:xfrm>
          <a:prstGeom prst="rect">
            <a:avLst/>
          </a:prstGeom>
        </p:spPr>
      </p:pic>
      <p:pic>
        <p:nvPicPr>
          <p:cNvPr id="40" name="Picture 39" descr="tennis_serve_image38.png"/>
          <p:cNvPicPr>
            <a:picLocks noChangeAspect="1"/>
          </p:cNvPicPr>
          <p:nvPr/>
        </p:nvPicPr>
        <p:blipFill>
          <a:blip r:embed="rId3" cstate="print"/>
          <a:srcRect l="4391" r="44383"/>
          <a:stretch>
            <a:fillRect/>
          </a:stretch>
        </p:blipFill>
        <p:spPr>
          <a:xfrm>
            <a:off x="685800" y="1915180"/>
            <a:ext cx="1645920" cy="2468880"/>
          </a:xfrm>
          <a:prstGeom prst="rect">
            <a:avLst/>
          </a:prstGeom>
          <a:ln w="38100">
            <a:solidFill>
              <a:srgbClr val="FFFF00"/>
            </a:solidFill>
          </a:ln>
        </p:spPr>
      </p:pic>
      <p:sp>
        <p:nvSpPr>
          <p:cNvPr id="41" name="TextBox 40"/>
          <p:cNvSpPr txBox="1"/>
          <p:nvPr/>
        </p:nvSpPr>
        <p:spPr>
          <a:xfrm>
            <a:off x="1447801" y="389638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pic>
        <p:nvPicPr>
          <p:cNvPr id="33" name="Picture 32" descr="tennis_serve_image40.png"/>
          <p:cNvPicPr>
            <a:picLocks noChangeAspect="1"/>
          </p:cNvPicPr>
          <p:nvPr/>
        </p:nvPicPr>
        <p:blipFill>
          <a:blip r:embed="rId4" cstate="print"/>
          <a:stretch>
            <a:fillRect/>
          </a:stretch>
        </p:blipFill>
        <p:spPr>
          <a:xfrm>
            <a:off x="1341904" y="4968240"/>
            <a:ext cx="731520" cy="972922"/>
          </a:xfrm>
          <a:prstGeom prst="rect">
            <a:avLst/>
          </a:prstGeom>
        </p:spPr>
      </p:pic>
      <p:pic>
        <p:nvPicPr>
          <p:cNvPr id="38" name="Picture 37" descr="volleyball_smash_image46.png"/>
          <p:cNvPicPr>
            <a:picLocks noChangeAspect="1"/>
          </p:cNvPicPr>
          <p:nvPr/>
        </p:nvPicPr>
        <p:blipFill>
          <a:blip r:embed="rId5" cstate="print"/>
          <a:stretch>
            <a:fillRect/>
          </a:stretch>
        </p:blipFill>
        <p:spPr>
          <a:xfrm>
            <a:off x="3768280" y="4968240"/>
            <a:ext cx="731520" cy="972922"/>
          </a:xfrm>
          <a:prstGeom prst="rect">
            <a:avLst/>
          </a:prstGeom>
        </p:spPr>
      </p:pic>
      <p:pic>
        <p:nvPicPr>
          <p:cNvPr id="42" name="Picture 41" descr="cricket_bowling_image37.png"/>
          <p:cNvPicPr>
            <a:picLocks noChangeAspect="1"/>
          </p:cNvPicPr>
          <p:nvPr/>
        </p:nvPicPr>
        <p:blipFill>
          <a:blip r:embed="rId6" cstate="print"/>
          <a:stretch>
            <a:fillRect/>
          </a:stretch>
        </p:blipFill>
        <p:spPr>
          <a:xfrm>
            <a:off x="4578408" y="4968240"/>
            <a:ext cx="731520" cy="972922"/>
          </a:xfrm>
          <a:prstGeom prst="rect">
            <a:avLst/>
          </a:prstGeom>
        </p:spPr>
      </p:pic>
      <p:pic>
        <p:nvPicPr>
          <p:cNvPr id="44" name="Picture 43" descr="volleyball_smash_image48.png"/>
          <p:cNvPicPr>
            <a:picLocks noChangeAspect="1"/>
          </p:cNvPicPr>
          <p:nvPr/>
        </p:nvPicPr>
        <p:blipFill>
          <a:blip r:embed="rId7" cstate="print"/>
          <a:stretch>
            <a:fillRect/>
          </a:stretch>
        </p:blipFill>
        <p:spPr>
          <a:xfrm>
            <a:off x="5384528" y="4968240"/>
            <a:ext cx="731520" cy="972922"/>
          </a:xfrm>
          <a:prstGeom prst="rect">
            <a:avLst/>
          </a:prstGeom>
        </p:spPr>
      </p:pic>
      <p:pic>
        <p:nvPicPr>
          <p:cNvPr id="45" name="Picture 44" descr="croquet_image44.png"/>
          <p:cNvPicPr>
            <a:picLocks noChangeAspect="1"/>
          </p:cNvPicPr>
          <p:nvPr/>
        </p:nvPicPr>
        <p:blipFill>
          <a:blip r:embed="rId8" cstate="print"/>
          <a:stretch>
            <a:fillRect/>
          </a:stretch>
        </p:blipFill>
        <p:spPr>
          <a:xfrm>
            <a:off x="6186632" y="4968240"/>
            <a:ext cx="731520" cy="972922"/>
          </a:xfrm>
          <a:prstGeom prst="rect">
            <a:avLst/>
          </a:prstGeom>
        </p:spPr>
      </p:pic>
      <p:pic>
        <p:nvPicPr>
          <p:cNvPr id="46" name="Picture 45" descr="cricket_batting_image33.png"/>
          <p:cNvPicPr>
            <a:picLocks noChangeAspect="1"/>
          </p:cNvPicPr>
          <p:nvPr/>
        </p:nvPicPr>
        <p:blipFill>
          <a:blip r:embed="rId9" cstate="print"/>
          <a:stretch>
            <a:fillRect/>
          </a:stretch>
        </p:blipFill>
        <p:spPr>
          <a:xfrm>
            <a:off x="6992752" y="4968240"/>
            <a:ext cx="731520" cy="972922"/>
          </a:xfrm>
          <a:prstGeom prst="rect">
            <a:avLst/>
          </a:prstGeom>
        </p:spPr>
      </p:pic>
      <p:pic>
        <p:nvPicPr>
          <p:cNvPr id="49" name="Picture 48" descr="cricket_bowling_image34.png"/>
          <p:cNvPicPr>
            <a:picLocks noChangeAspect="1"/>
          </p:cNvPicPr>
          <p:nvPr/>
        </p:nvPicPr>
        <p:blipFill>
          <a:blip r:embed="rId10" cstate="print"/>
          <a:stretch>
            <a:fillRect/>
          </a:stretch>
        </p:blipFill>
        <p:spPr>
          <a:xfrm>
            <a:off x="7802880" y="4968240"/>
            <a:ext cx="731520" cy="972922"/>
          </a:xfrm>
          <a:prstGeom prst="rect">
            <a:avLst/>
          </a:prstGeom>
        </p:spPr>
      </p:pic>
      <p:pic>
        <p:nvPicPr>
          <p:cNvPr id="50" name="Picture 49" descr="tennis_forehand_image32.png"/>
          <p:cNvPicPr>
            <a:picLocks noChangeAspect="1"/>
          </p:cNvPicPr>
          <p:nvPr/>
        </p:nvPicPr>
        <p:blipFill>
          <a:blip r:embed="rId11" cstate="print"/>
          <a:stretch>
            <a:fillRect/>
          </a:stretch>
        </p:blipFill>
        <p:spPr>
          <a:xfrm>
            <a:off x="2970184" y="4968240"/>
            <a:ext cx="731520" cy="972922"/>
          </a:xfrm>
          <a:prstGeom prst="rect">
            <a:avLst/>
          </a:prstGeom>
        </p:spPr>
      </p:pic>
      <p:pic>
        <p:nvPicPr>
          <p:cNvPr id="51" name="Picture 50" descr="tennis_forehand_image38.png"/>
          <p:cNvPicPr>
            <a:picLocks noChangeAspect="1"/>
          </p:cNvPicPr>
          <p:nvPr/>
        </p:nvPicPr>
        <p:blipFill>
          <a:blip r:embed="rId12" cstate="print"/>
          <a:stretch>
            <a:fillRect/>
          </a:stretch>
        </p:blipFill>
        <p:spPr>
          <a:xfrm>
            <a:off x="2156040" y="4968240"/>
            <a:ext cx="731520" cy="972922"/>
          </a:xfrm>
          <a:prstGeom prst="rect">
            <a:avLst/>
          </a:prstGeom>
        </p:spPr>
      </p:pic>
      <p:sp>
        <p:nvSpPr>
          <p:cNvPr id="25" name="Title 3"/>
          <p:cNvSpPr txBox="1">
            <a:spLocks/>
          </p:cNvSpPr>
          <p:nvPr/>
        </p:nvSpPr>
        <p:spPr>
          <a:xfrm>
            <a:off x="457200" y="356936"/>
            <a:ext cx="8229600" cy="990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Retrieval as Similarity Ranking</a:t>
            </a:r>
            <a:endParaRPr kumimoji="0" lang="en-US"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cxnSp>
        <p:nvCxnSpPr>
          <p:cNvPr id="26" name="Straight Arrow Connector 25"/>
          <p:cNvCxnSpPr/>
          <p:nvPr/>
        </p:nvCxnSpPr>
        <p:spPr>
          <a:xfrm>
            <a:off x="1371600" y="6108032"/>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673640" y="6167735"/>
            <a:ext cx="4267200" cy="461665"/>
          </a:xfrm>
          <a:prstGeom prst="rect">
            <a:avLst/>
          </a:prstGeom>
          <a:noFill/>
        </p:spPr>
        <p:txBody>
          <a:bodyPr wrap="square" rtlCol="0">
            <a:spAutoFit/>
          </a:bodyPr>
          <a:lstStyle/>
          <a:p>
            <a:r>
              <a:rPr lang="en-US" sz="2400" dirty="0" smtClean="0">
                <a:latin typeface="Arial" pitchFamily="34" charset="0"/>
                <a:cs typeface="Arial" pitchFamily="34" charset="0"/>
              </a:rPr>
              <a:t>Decreasing of similarity value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61</a:t>
            </a:fld>
            <a:endParaRPr lang="en-US" dirty="0"/>
          </a:p>
        </p:txBody>
      </p:sp>
      <p:pic>
        <p:nvPicPr>
          <p:cNvPr id="20" name="Picture 19" descr="tennis_serve_image32.png"/>
          <p:cNvPicPr>
            <a:picLocks noChangeAspect="1"/>
          </p:cNvPicPr>
          <p:nvPr/>
        </p:nvPicPr>
        <p:blipFill>
          <a:blip r:embed="rId2" cstate="print"/>
          <a:stretch>
            <a:fillRect/>
          </a:stretch>
        </p:blipFill>
        <p:spPr>
          <a:xfrm>
            <a:off x="519744" y="4968240"/>
            <a:ext cx="731520" cy="975360"/>
          </a:xfrm>
          <a:prstGeom prst="rect">
            <a:avLst/>
          </a:prstGeom>
        </p:spPr>
      </p:pic>
      <p:pic>
        <p:nvPicPr>
          <p:cNvPr id="33" name="Picture 32" descr="tennis_serve_image40.png"/>
          <p:cNvPicPr>
            <a:picLocks noChangeAspect="1"/>
          </p:cNvPicPr>
          <p:nvPr/>
        </p:nvPicPr>
        <p:blipFill>
          <a:blip r:embed="rId3" cstate="print"/>
          <a:stretch>
            <a:fillRect/>
          </a:stretch>
        </p:blipFill>
        <p:spPr>
          <a:xfrm>
            <a:off x="1341904" y="4968240"/>
            <a:ext cx="731520" cy="972922"/>
          </a:xfrm>
          <a:prstGeom prst="rect">
            <a:avLst/>
          </a:prstGeom>
        </p:spPr>
      </p:pic>
      <p:pic>
        <p:nvPicPr>
          <p:cNvPr id="38" name="Picture 37" descr="volleyball_smash_image46.png"/>
          <p:cNvPicPr>
            <a:picLocks noChangeAspect="1"/>
          </p:cNvPicPr>
          <p:nvPr/>
        </p:nvPicPr>
        <p:blipFill>
          <a:blip r:embed="rId4" cstate="print"/>
          <a:stretch>
            <a:fillRect/>
          </a:stretch>
        </p:blipFill>
        <p:spPr>
          <a:xfrm>
            <a:off x="3768280" y="4968240"/>
            <a:ext cx="731520" cy="972922"/>
          </a:xfrm>
          <a:prstGeom prst="rect">
            <a:avLst/>
          </a:prstGeom>
        </p:spPr>
      </p:pic>
      <p:pic>
        <p:nvPicPr>
          <p:cNvPr id="42" name="Picture 41" descr="cricket_bowling_image37.png"/>
          <p:cNvPicPr>
            <a:picLocks noChangeAspect="1"/>
          </p:cNvPicPr>
          <p:nvPr/>
        </p:nvPicPr>
        <p:blipFill>
          <a:blip r:embed="rId5" cstate="print"/>
          <a:stretch>
            <a:fillRect/>
          </a:stretch>
        </p:blipFill>
        <p:spPr>
          <a:xfrm>
            <a:off x="4578408" y="4968240"/>
            <a:ext cx="731520" cy="972922"/>
          </a:xfrm>
          <a:prstGeom prst="rect">
            <a:avLst/>
          </a:prstGeom>
        </p:spPr>
      </p:pic>
      <p:pic>
        <p:nvPicPr>
          <p:cNvPr id="44" name="Picture 43" descr="volleyball_smash_image48.png"/>
          <p:cNvPicPr>
            <a:picLocks noChangeAspect="1"/>
          </p:cNvPicPr>
          <p:nvPr/>
        </p:nvPicPr>
        <p:blipFill>
          <a:blip r:embed="rId6" cstate="print"/>
          <a:stretch>
            <a:fillRect/>
          </a:stretch>
        </p:blipFill>
        <p:spPr>
          <a:xfrm>
            <a:off x="5384528" y="4968240"/>
            <a:ext cx="731520" cy="972922"/>
          </a:xfrm>
          <a:prstGeom prst="rect">
            <a:avLst/>
          </a:prstGeom>
        </p:spPr>
      </p:pic>
      <p:pic>
        <p:nvPicPr>
          <p:cNvPr id="45" name="Picture 44" descr="croquet_image44.png"/>
          <p:cNvPicPr>
            <a:picLocks noChangeAspect="1"/>
          </p:cNvPicPr>
          <p:nvPr/>
        </p:nvPicPr>
        <p:blipFill>
          <a:blip r:embed="rId7" cstate="print"/>
          <a:stretch>
            <a:fillRect/>
          </a:stretch>
        </p:blipFill>
        <p:spPr>
          <a:xfrm>
            <a:off x="6186632" y="4968240"/>
            <a:ext cx="731520" cy="972922"/>
          </a:xfrm>
          <a:prstGeom prst="rect">
            <a:avLst/>
          </a:prstGeom>
        </p:spPr>
      </p:pic>
      <p:pic>
        <p:nvPicPr>
          <p:cNvPr id="46" name="Picture 45" descr="cricket_batting_image33.png"/>
          <p:cNvPicPr>
            <a:picLocks noChangeAspect="1"/>
          </p:cNvPicPr>
          <p:nvPr/>
        </p:nvPicPr>
        <p:blipFill>
          <a:blip r:embed="rId8" cstate="print"/>
          <a:stretch>
            <a:fillRect/>
          </a:stretch>
        </p:blipFill>
        <p:spPr>
          <a:xfrm>
            <a:off x="6992752" y="4968240"/>
            <a:ext cx="731520" cy="972922"/>
          </a:xfrm>
          <a:prstGeom prst="rect">
            <a:avLst/>
          </a:prstGeom>
        </p:spPr>
      </p:pic>
      <p:pic>
        <p:nvPicPr>
          <p:cNvPr id="49" name="Picture 48" descr="cricket_bowling_image34.png"/>
          <p:cNvPicPr>
            <a:picLocks noChangeAspect="1"/>
          </p:cNvPicPr>
          <p:nvPr/>
        </p:nvPicPr>
        <p:blipFill>
          <a:blip r:embed="rId9" cstate="print"/>
          <a:stretch>
            <a:fillRect/>
          </a:stretch>
        </p:blipFill>
        <p:spPr>
          <a:xfrm>
            <a:off x="7802880" y="4968240"/>
            <a:ext cx="731520" cy="972922"/>
          </a:xfrm>
          <a:prstGeom prst="rect">
            <a:avLst/>
          </a:prstGeom>
        </p:spPr>
      </p:pic>
      <p:pic>
        <p:nvPicPr>
          <p:cNvPr id="50" name="Picture 49" descr="tennis_forehand_image32.png"/>
          <p:cNvPicPr>
            <a:picLocks noChangeAspect="1"/>
          </p:cNvPicPr>
          <p:nvPr/>
        </p:nvPicPr>
        <p:blipFill>
          <a:blip r:embed="rId10" cstate="print"/>
          <a:stretch>
            <a:fillRect/>
          </a:stretch>
        </p:blipFill>
        <p:spPr>
          <a:xfrm>
            <a:off x="2970184" y="4968240"/>
            <a:ext cx="731520" cy="972922"/>
          </a:xfrm>
          <a:prstGeom prst="rect">
            <a:avLst/>
          </a:prstGeom>
        </p:spPr>
      </p:pic>
      <p:pic>
        <p:nvPicPr>
          <p:cNvPr id="51" name="Picture 50" descr="tennis_forehand_image38.png"/>
          <p:cNvPicPr>
            <a:picLocks noChangeAspect="1"/>
          </p:cNvPicPr>
          <p:nvPr/>
        </p:nvPicPr>
        <p:blipFill>
          <a:blip r:embed="rId11" cstate="print"/>
          <a:stretch>
            <a:fillRect/>
          </a:stretch>
        </p:blipFill>
        <p:spPr>
          <a:xfrm>
            <a:off x="2156040" y="4968240"/>
            <a:ext cx="731520" cy="972922"/>
          </a:xfrm>
          <a:prstGeom prst="rect">
            <a:avLst/>
          </a:prstGeom>
        </p:spPr>
      </p:pic>
      <p:sp>
        <p:nvSpPr>
          <p:cNvPr id="25" name="Title 3"/>
          <p:cNvSpPr txBox="1">
            <a:spLocks/>
          </p:cNvSpPr>
          <p:nvPr/>
        </p:nvSpPr>
        <p:spPr>
          <a:xfrm>
            <a:off x="457200" y="356936"/>
            <a:ext cx="8229600" cy="990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Retrieval as Similarity Ranking</a:t>
            </a:r>
            <a:endParaRPr kumimoji="0" lang="en-US"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6" name="Rectangle 15"/>
          <p:cNvSpPr/>
          <p:nvPr/>
        </p:nvSpPr>
        <p:spPr>
          <a:xfrm>
            <a:off x="457200" y="4928936"/>
            <a:ext cx="3276600" cy="1066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33800" y="4900864"/>
            <a:ext cx="2438400" cy="1066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928936"/>
            <a:ext cx="2390272" cy="10668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ennis_serve_image38.png"/>
          <p:cNvPicPr>
            <a:picLocks noChangeAspect="1"/>
          </p:cNvPicPr>
          <p:nvPr/>
        </p:nvPicPr>
        <p:blipFill>
          <a:blip r:embed="rId12" cstate="print"/>
          <a:srcRect l="4391" r="44383"/>
          <a:stretch>
            <a:fillRect/>
          </a:stretch>
        </p:blipFill>
        <p:spPr>
          <a:xfrm>
            <a:off x="685800" y="1915180"/>
            <a:ext cx="1645920" cy="2468880"/>
          </a:xfrm>
          <a:prstGeom prst="rect">
            <a:avLst/>
          </a:prstGeom>
          <a:ln w="38100">
            <a:solidFill>
              <a:srgbClr val="FFFF00"/>
            </a:solidFill>
          </a:ln>
        </p:spPr>
      </p:pic>
      <p:sp>
        <p:nvSpPr>
          <p:cNvPr id="21" name="TextBox 20"/>
          <p:cNvSpPr txBox="1"/>
          <p:nvPr/>
        </p:nvSpPr>
        <p:spPr>
          <a:xfrm>
            <a:off x="1447801" y="389638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cxnSp>
        <p:nvCxnSpPr>
          <p:cNvPr id="22" name="Straight Arrow Connector 21"/>
          <p:cNvCxnSpPr/>
          <p:nvPr/>
        </p:nvCxnSpPr>
        <p:spPr>
          <a:xfrm>
            <a:off x="1371600" y="6108032"/>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73640" y="6167735"/>
            <a:ext cx="4267200" cy="461665"/>
          </a:xfrm>
          <a:prstGeom prst="rect">
            <a:avLst/>
          </a:prstGeom>
          <a:noFill/>
        </p:spPr>
        <p:txBody>
          <a:bodyPr wrap="square" rtlCol="0">
            <a:spAutoFit/>
          </a:bodyPr>
          <a:lstStyle/>
          <a:p>
            <a:r>
              <a:rPr lang="en-US" sz="2400" dirty="0" smtClean="0">
                <a:latin typeface="Arial" pitchFamily="34" charset="0"/>
                <a:cs typeface="Arial" pitchFamily="34" charset="0"/>
              </a:rPr>
              <a:t>Decreasing of similarity value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xit" presetSubtype="12" fill="hold" grpId="0" nodeType="withEffect">
                                  <p:stCondLst>
                                    <p:cond delay="0"/>
                                  </p:stCondLst>
                                  <p:childTnLst>
                                    <p:animEffect transition="out" filter="strips(downLeft)">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par>
                                <p:cTn id="16" presetID="18" presetClass="exit" presetSubtype="12" fill="hold" grpId="0" nodeType="withEffect">
                                  <p:stCondLst>
                                    <p:cond delay="0"/>
                                  </p:stCondLst>
                                  <p:childTnLst>
                                    <p:animEffect transition="out" filter="strips(downLeft)">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62</a:t>
            </a:fld>
            <a:endParaRPr lang="en-US" dirty="0"/>
          </a:p>
        </p:txBody>
      </p:sp>
      <p:pic>
        <p:nvPicPr>
          <p:cNvPr id="20" name="Picture 19" descr="tennis_serve_image32.png"/>
          <p:cNvPicPr>
            <a:picLocks noChangeAspect="1"/>
          </p:cNvPicPr>
          <p:nvPr/>
        </p:nvPicPr>
        <p:blipFill>
          <a:blip r:embed="rId2" cstate="print"/>
          <a:stretch>
            <a:fillRect/>
          </a:stretch>
        </p:blipFill>
        <p:spPr>
          <a:xfrm>
            <a:off x="519744" y="4968240"/>
            <a:ext cx="731520" cy="975360"/>
          </a:xfrm>
          <a:prstGeom prst="rect">
            <a:avLst/>
          </a:prstGeom>
        </p:spPr>
      </p:pic>
      <p:pic>
        <p:nvPicPr>
          <p:cNvPr id="40" name="Picture 39" descr="tennis_serve_image38.png"/>
          <p:cNvPicPr>
            <a:picLocks noChangeAspect="1"/>
          </p:cNvPicPr>
          <p:nvPr/>
        </p:nvPicPr>
        <p:blipFill>
          <a:blip r:embed="rId3" cstate="print"/>
          <a:srcRect l="4391" r="44383"/>
          <a:stretch>
            <a:fillRect/>
          </a:stretch>
        </p:blipFill>
        <p:spPr>
          <a:xfrm>
            <a:off x="685800" y="1915180"/>
            <a:ext cx="1645920" cy="2468880"/>
          </a:xfrm>
          <a:prstGeom prst="rect">
            <a:avLst/>
          </a:prstGeom>
          <a:ln w="38100">
            <a:solidFill>
              <a:srgbClr val="FFFF00"/>
            </a:solidFill>
          </a:ln>
        </p:spPr>
      </p:pic>
      <p:sp>
        <p:nvSpPr>
          <p:cNvPr id="41" name="TextBox 40"/>
          <p:cNvSpPr txBox="1"/>
          <p:nvPr/>
        </p:nvSpPr>
        <p:spPr>
          <a:xfrm>
            <a:off x="1447801" y="389638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pic>
        <p:nvPicPr>
          <p:cNvPr id="33" name="Picture 32" descr="tennis_serve_image40.png"/>
          <p:cNvPicPr>
            <a:picLocks noChangeAspect="1"/>
          </p:cNvPicPr>
          <p:nvPr/>
        </p:nvPicPr>
        <p:blipFill>
          <a:blip r:embed="rId4" cstate="print"/>
          <a:stretch>
            <a:fillRect/>
          </a:stretch>
        </p:blipFill>
        <p:spPr>
          <a:xfrm>
            <a:off x="1341904" y="4968240"/>
            <a:ext cx="731520" cy="972922"/>
          </a:xfrm>
          <a:prstGeom prst="rect">
            <a:avLst/>
          </a:prstGeom>
        </p:spPr>
      </p:pic>
      <p:pic>
        <p:nvPicPr>
          <p:cNvPr id="38" name="Picture 37" descr="volleyball_smash_image46.png"/>
          <p:cNvPicPr>
            <a:picLocks noChangeAspect="1"/>
          </p:cNvPicPr>
          <p:nvPr/>
        </p:nvPicPr>
        <p:blipFill>
          <a:blip r:embed="rId5" cstate="print"/>
          <a:stretch>
            <a:fillRect/>
          </a:stretch>
        </p:blipFill>
        <p:spPr>
          <a:xfrm>
            <a:off x="3768280" y="4968240"/>
            <a:ext cx="731520" cy="972922"/>
          </a:xfrm>
          <a:prstGeom prst="rect">
            <a:avLst/>
          </a:prstGeom>
        </p:spPr>
      </p:pic>
      <p:pic>
        <p:nvPicPr>
          <p:cNvPr id="42" name="Picture 41" descr="cricket_bowling_image37.png"/>
          <p:cNvPicPr>
            <a:picLocks noChangeAspect="1"/>
          </p:cNvPicPr>
          <p:nvPr/>
        </p:nvPicPr>
        <p:blipFill>
          <a:blip r:embed="rId6" cstate="print"/>
          <a:stretch>
            <a:fillRect/>
          </a:stretch>
        </p:blipFill>
        <p:spPr>
          <a:xfrm>
            <a:off x="4578408" y="4968240"/>
            <a:ext cx="731520" cy="972922"/>
          </a:xfrm>
          <a:prstGeom prst="rect">
            <a:avLst/>
          </a:prstGeom>
        </p:spPr>
      </p:pic>
      <p:pic>
        <p:nvPicPr>
          <p:cNvPr id="44" name="Picture 43" descr="volleyball_smash_image48.png"/>
          <p:cNvPicPr>
            <a:picLocks noChangeAspect="1"/>
          </p:cNvPicPr>
          <p:nvPr/>
        </p:nvPicPr>
        <p:blipFill>
          <a:blip r:embed="rId7" cstate="print"/>
          <a:stretch>
            <a:fillRect/>
          </a:stretch>
        </p:blipFill>
        <p:spPr>
          <a:xfrm>
            <a:off x="5384528" y="4968240"/>
            <a:ext cx="731520" cy="972922"/>
          </a:xfrm>
          <a:prstGeom prst="rect">
            <a:avLst/>
          </a:prstGeom>
        </p:spPr>
      </p:pic>
      <p:pic>
        <p:nvPicPr>
          <p:cNvPr id="45" name="Picture 44" descr="croquet_image44.png"/>
          <p:cNvPicPr>
            <a:picLocks noChangeAspect="1"/>
          </p:cNvPicPr>
          <p:nvPr/>
        </p:nvPicPr>
        <p:blipFill>
          <a:blip r:embed="rId8" cstate="print"/>
          <a:stretch>
            <a:fillRect/>
          </a:stretch>
        </p:blipFill>
        <p:spPr>
          <a:xfrm>
            <a:off x="6186632" y="4968240"/>
            <a:ext cx="731520" cy="972922"/>
          </a:xfrm>
          <a:prstGeom prst="rect">
            <a:avLst/>
          </a:prstGeom>
        </p:spPr>
      </p:pic>
      <p:pic>
        <p:nvPicPr>
          <p:cNvPr id="46" name="Picture 45" descr="cricket_batting_image33.png"/>
          <p:cNvPicPr>
            <a:picLocks noChangeAspect="1"/>
          </p:cNvPicPr>
          <p:nvPr/>
        </p:nvPicPr>
        <p:blipFill>
          <a:blip r:embed="rId9" cstate="print"/>
          <a:stretch>
            <a:fillRect/>
          </a:stretch>
        </p:blipFill>
        <p:spPr>
          <a:xfrm>
            <a:off x="6992752" y="4968240"/>
            <a:ext cx="731520" cy="972922"/>
          </a:xfrm>
          <a:prstGeom prst="rect">
            <a:avLst/>
          </a:prstGeom>
        </p:spPr>
      </p:pic>
      <p:pic>
        <p:nvPicPr>
          <p:cNvPr id="49" name="Picture 48" descr="cricket_bowling_image34.png"/>
          <p:cNvPicPr>
            <a:picLocks noChangeAspect="1"/>
          </p:cNvPicPr>
          <p:nvPr/>
        </p:nvPicPr>
        <p:blipFill>
          <a:blip r:embed="rId10" cstate="print"/>
          <a:stretch>
            <a:fillRect/>
          </a:stretch>
        </p:blipFill>
        <p:spPr>
          <a:xfrm>
            <a:off x="7802880" y="4968240"/>
            <a:ext cx="731520" cy="972922"/>
          </a:xfrm>
          <a:prstGeom prst="rect">
            <a:avLst/>
          </a:prstGeom>
        </p:spPr>
      </p:pic>
      <p:pic>
        <p:nvPicPr>
          <p:cNvPr id="50" name="Picture 49" descr="tennis_forehand_image32.png"/>
          <p:cNvPicPr>
            <a:picLocks noChangeAspect="1"/>
          </p:cNvPicPr>
          <p:nvPr/>
        </p:nvPicPr>
        <p:blipFill>
          <a:blip r:embed="rId11" cstate="print"/>
          <a:stretch>
            <a:fillRect/>
          </a:stretch>
        </p:blipFill>
        <p:spPr>
          <a:xfrm>
            <a:off x="2970184" y="4968240"/>
            <a:ext cx="731520" cy="972922"/>
          </a:xfrm>
          <a:prstGeom prst="rect">
            <a:avLst/>
          </a:prstGeom>
        </p:spPr>
      </p:pic>
      <p:pic>
        <p:nvPicPr>
          <p:cNvPr id="51" name="Picture 50" descr="tennis_forehand_image38.png"/>
          <p:cNvPicPr>
            <a:picLocks noChangeAspect="1"/>
          </p:cNvPicPr>
          <p:nvPr/>
        </p:nvPicPr>
        <p:blipFill>
          <a:blip r:embed="rId12" cstate="print"/>
          <a:stretch>
            <a:fillRect/>
          </a:stretch>
        </p:blipFill>
        <p:spPr>
          <a:xfrm>
            <a:off x="2156040" y="4968240"/>
            <a:ext cx="731520" cy="972922"/>
          </a:xfrm>
          <a:prstGeom prst="rect">
            <a:avLst/>
          </a:prstGeom>
        </p:spPr>
      </p:pic>
      <p:sp>
        <p:nvSpPr>
          <p:cNvPr id="25" name="Title 3"/>
          <p:cNvSpPr txBox="1">
            <a:spLocks/>
          </p:cNvSpPr>
          <p:nvPr/>
        </p:nvSpPr>
        <p:spPr>
          <a:xfrm>
            <a:off x="457200" y="356936"/>
            <a:ext cx="8229600" cy="990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Retrieval as Similarity Ranking</a:t>
            </a:r>
            <a:endParaRPr kumimoji="0" lang="en-US"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6" name="Content Placeholder 14"/>
          <p:cNvSpPr txBox="1">
            <a:spLocks/>
          </p:cNvSpPr>
          <p:nvPr/>
        </p:nvSpPr>
        <p:spPr>
          <a:xfrm>
            <a:off x="2438400" y="1905000"/>
            <a:ext cx="6324600" cy="17526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Challenges:</a:t>
            </a:r>
          </a:p>
          <a:p>
            <a:pPr marL="800100" lvl="1" indent="-342900">
              <a:spcBef>
                <a:spcPct val="20000"/>
              </a:spcBef>
              <a:buFont typeface="Wingdings" pitchFamily="2" charset="2"/>
              <a:buChar char="q"/>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How to obtain the ground-truth?</a:t>
            </a:r>
          </a:p>
          <a:p>
            <a:pPr marL="800100" lvl="1" indent="-342900">
              <a:spcBef>
                <a:spcPct val="20000"/>
              </a:spcBef>
              <a:buFont typeface="Wingdings" pitchFamily="2" charset="2"/>
              <a:buChar char="q"/>
            </a:pPr>
            <a:r>
              <a:rPr lang="en-US" sz="2800" dirty="0" smtClean="0">
                <a:latin typeface="Arial" pitchFamily="34" charset="0"/>
                <a:cs typeface="Arial" pitchFamily="34" charset="0"/>
              </a:rPr>
              <a:t>How to perform automatic retrieval?</a:t>
            </a:r>
          </a:p>
          <a:p>
            <a:pPr marL="800100" lvl="1" indent="-342900">
              <a:spcBef>
                <a:spcPct val="20000"/>
              </a:spcBef>
              <a:buFont typeface="Wingdings" pitchFamily="2" charset="2"/>
              <a:buChar char="q"/>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How</a:t>
            </a:r>
            <a:r>
              <a:rPr kumimoji="0" lang="en-US" sz="28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to evaluate a retrieval system?</a:t>
            </a:r>
            <a:endPar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cxnSp>
        <p:nvCxnSpPr>
          <p:cNvPr id="17" name="Straight Arrow Connector 16"/>
          <p:cNvCxnSpPr/>
          <p:nvPr/>
        </p:nvCxnSpPr>
        <p:spPr>
          <a:xfrm>
            <a:off x="1371600" y="6108032"/>
            <a:ext cx="6172200" cy="15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73640" y="6167735"/>
            <a:ext cx="4267200" cy="461665"/>
          </a:xfrm>
          <a:prstGeom prst="rect">
            <a:avLst/>
          </a:prstGeom>
          <a:noFill/>
        </p:spPr>
        <p:txBody>
          <a:bodyPr wrap="square" rtlCol="0">
            <a:spAutoFit/>
          </a:bodyPr>
          <a:lstStyle/>
          <a:p>
            <a:r>
              <a:rPr lang="en-US" sz="2400" dirty="0" smtClean="0">
                <a:latin typeface="Arial" pitchFamily="34" charset="0"/>
                <a:cs typeface="Arial" pitchFamily="34" charset="0"/>
              </a:rPr>
              <a:t>Decreasing of similarity value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63</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17"/>
          <p:cNvGrpSpPr/>
          <p:nvPr/>
        </p:nvGrpSpPr>
        <p:grpSpPr>
          <a:xfrm>
            <a:off x="2359152" y="2560320"/>
            <a:ext cx="4986338" cy="3294698"/>
            <a:chOff x="2359152" y="2560320"/>
            <a:chExt cx="4986338" cy="3294698"/>
          </a:xfrm>
        </p:grpSpPr>
        <p:pic>
          <p:nvPicPr>
            <p:cNvPr id="761859" name="Picture 3"/>
            <p:cNvPicPr>
              <a:picLocks noChangeAspect="1" noChangeArrowheads="1"/>
            </p:cNvPicPr>
            <p:nvPr/>
          </p:nvPicPr>
          <p:blipFill>
            <a:blip r:embed="rId2" cstate="print"/>
            <a:srcRect/>
            <a:stretch>
              <a:fillRect/>
            </a:stretch>
          </p:blipFill>
          <p:spPr bwMode="auto">
            <a:xfrm>
              <a:off x="2359152" y="2560320"/>
              <a:ext cx="4986338" cy="3294698"/>
            </a:xfrm>
            <a:prstGeom prst="rect">
              <a:avLst/>
            </a:prstGeom>
            <a:noFill/>
            <a:ln w="9525">
              <a:noFill/>
              <a:miter lim="800000"/>
              <a:headEnd/>
              <a:tailEnd/>
            </a:ln>
          </p:spPr>
        </p:pic>
        <p:pic>
          <p:nvPicPr>
            <p:cNvPr id="884738" name="Picture 2"/>
            <p:cNvPicPr>
              <a:picLocks noChangeAspect="1" noChangeArrowheads="1"/>
            </p:cNvPicPr>
            <p:nvPr/>
          </p:nvPicPr>
          <p:blipFill>
            <a:blip r:embed="rId3" cstate="print"/>
            <a:srcRect/>
            <a:stretch>
              <a:fillRect/>
            </a:stretch>
          </p:blipFill>
          <p:spPr bwMode="auto">
            <a:xfrm>
              <a:off x="2743201" y="4191000"/>
              <a:ext cx="2057399" cy="838200"/>
            </a:xfrm>
            <a:prstGeom prst="rect">
              <a:avLst/>
            </a:prstGeom>
            <a:noFill/>
            <a:ln w="9525">
              <a:noFill/>
              <a:miter lim="800000"/>
              <a:headEnd/>
              <a:tailEnd/>
            </a:ln>
          </p:spPr>
        </p:pic>
        <p:pic>
          <p:nvPicPr>
            <p:cNvPr id="884739" name="Picture 3"/>
            <p:cNvPicPr>
              <a:picLocks noChangeAspect="1" noChangeArrowheads="1"/>
            </p:cNvPicPr>
            <p:nvPr/>
          </p:nvPicPr>
          <p:blipFill>
            <a:blip r:embed="rId3" cstate="print"/>
            <a:srcRect/>
            <a:stretch>
              <a:fillRect/>
            </a:stretch>
          </p:blipFill>
          <p:spPr bwMode="auto">
            <a:xfrm>
              <a:off x="2795589" y="3591448"/>
              <a:ext cx="2157412" cy="1209675"/>
            </a:xfrm>
            <a:prstGeom prst="rect">
              <a:avLst/>
            </a:prstGeom>
            <a:noFill/>
            <a:ln w="9525">
              <a:noFill/>
              <a:miter lim="800000"/>
              <a:headEnd/>
              <a:tailEnd/>
            </a:ln>
          </p:spPr>
        </p:pic>
        <p:pic>
          <p:nvPicPr>
            <p:cNvPr id="11" name="Picture 10" descr="image04.bmp"/>
            <p:cNvPicPr>
              <a:picLocks noChangeAspect="1"/>
            </p:cNvPicPr>
            <p:nvPr/>
          </p:nvPicPr>
          <p:blipFill>
            <a:blip r:embed="rId4" cstate="print"/>
            <a:stretch>
              <a:fillRect/>
            </a:stretch>
          </p:blipFill>
          <p:spPr>
            <a:xfrm>
              <a:off x="3507721" y="3641728"/>
              <a:ext cx="586667" cy="1220000"/>
            </a:xfrm>
            <a:prstGeom prst="rect">
              <a:avLst/>
            </a:prstGeom>
          </p:spPr>
        </p:pic>
        <p:pic>
          <p:nvPicPr>
            <p:cNvPr id="884740" name="Picture 4"/>
            <p:cNvPicPr>
              <a:picLocks noChangeAspect="1" noChangeArrowheads="1"/>
            </p:cNvPicPr>
            <p:nvPr/>
          </p:nvPicPr>
          <p:blipFill>
            <a:blip r:embed="rId3" cstate="print"/>
            <a:srcRect/>
            <a:stretch>
              <a:fillRect/>
            </a:stretch>
          </p:blipFill>
          <p:spPr bwMode="auto">
            <a:xfrm>
              <a:off x="5105400" y="2971800"/>
              <a:ext cx="1952625" cy="2590800"/>
            </a:xfrm>
            <a:prstGeom prst="rect">
              <a:avLst/>
            </a:prstGeom>
            <a:noFill/>
            <a:ln w="9525">
              <a:noFill/>
              <a:miter lim="800000"/>
              <a:headEnd/>
              <a:tailEnd/>
            </a:ln>
          </p:spPr>
        </p:pic>
        <p:pic>
          <p:nvPicPr>
            <p:cNvPr id="10" name="Picture 9" descr="image03.bmp"/>
            <p:cNvPicPr>
              <a:picLocks noChangeAspect="1"/>
            </p:cNvPicPr>
            <p:nvPr/>
          </p:nvPicPr>
          <p:blipFill>
            <a:blip r:embed="rId5" cstate="print"/>
            <a:stretch>
              <a:fillRect/>
            </a:stretch>
          </p:blipFill>
          <p:spPr>
            <a:xfrm>
              <a:off x="5709983" y="3175289"/>
              <a:ext cx="554667" cy="1164190"/>
            </a:xfrm>
            <a:prstGeom prst="rect">
              <a:avLst/>
            </a:prstGeom>
          </p:spPr>
        </p:pic>
        <p:pic>
          <p:nvPicPr>
            <p:cNvPr id="12" name="Picture 11" descr="image14.bmp"/>
            <p:cNvPicPr>
              <a:picLocks noChangeAspect="1"/>
            </p:cNvPicPr>
            <p:nvPr/>
          </p:nvPicPr>
          <p:blipFill>
            <a:blip r:embed="rId6" cstate="print"/>
            <a:stretch>
              <a:fillRect/>
            </a:stretch>
          </p:blipFill>
          <p:spPr>
            <a:xfrm>
              <a:off x="5363971" y="4451181"/>
              <a:ext cx="1265429" cy="1187619"/>
            </a:xfrm>
            <a:prstGeom prst="rect">
              <a:avLst/>
            </a:prstGeom>
          </p:spPr>
        </p:pic>
        <p:sp>
          <p:nvSpPr>
            <p:cNvPr id="19" name="TextBox 18"/>
            <p:cNvSpPr txBox="1"/>
            <p:nvPr/>
          </p:nvSpPr>
          <p:spPr>
            <a:xfrm>
              <a:off x="4876800" y="2898502"/>
              <a:ext cx="838200" cy="184666"/>
            </a:xfrm>
            <a:prstGeom prst="rect">
              <a:avLst/>
            </a:prstGeom>
            <a:noFill/>
          </p:spPr>
          <p:txBody>
            <a:bodyPr wrap="square" rtlCol="0">
              <a:spAutoFit/>
            </a:bodyPr>
            <a:lstStyle/>
            <a:p>
              <a:r>
                <a:rPr lang="en-US" sz="600" dirty="0" smtClean="0"/>
                <a:t>Comparison images</a:t>
              </a:r>
              <a:endParaRPr lang="en-US" sz="600" dirty="0"/>
            </a:p>
          </p:txBody>
        </p:sp>
        <p:sp>
          <p:nvSpPr>
            <p:cNvPr id="17" name="TextBox 16"/>
            <p:cNvSpPr txBox="1"/>
            <p:nvPr/>
          </p:nvSpPr>
          <p:spPr>
            <a:xfrm>
              <a:off x="2895600" y="3446265"/>
              <a:ext cx="762000" cy="184666"/>
            </a:xfrm>
            <a:prstGeom prst="rect">
              <a:avLst/>
            </a:prstGeom>
            <a:noFill/>
          </p:spPr>
          <p:txBody>
            <a:bodyPr wrap="square" rtlCol="0">
              <a:spAutoFit/>
            </a:bodyPr>
            <a:lstStyle/>
            <a:p>
              <a:r>
                <a:rPr lang="en-US" sz="600" dirty="0" smtClean="0"/>
                <a:t>Reference image</a:t>
              </a:r>
              <a:endParaRPr lang="en-US" sz="600" dirty="0"/>
            </a:p>
          </p:txBody>
        </p:sp>
      </p:grpSp>
      <p:sp>
        <p:nvSpPr>
          <p:cNvPr id="20" name="Rectangle 19"/>
          <p:cNvSpPr/>
          <p:nvPr/>
        </p:nvSpPr>
        <p:spPr>
          <a:xfrm>
            <a:off x="5694904" y="3163824"/>
            <a:ext cx="576072" cy="1179576"/>
          </a:xfrm>
          <a:prstGeom prst="rect">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strips(downLeft)">
                                      <p:cBhvr>
                                        <p:cTn id="2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64</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20"/>
          <p:cNvGrpSpPr/>
          <p:nvPr/>
        </p:nvGrpSpPr>
        <p:grpSpPr>
          <a:xfrm>
            <a:off x="2359152" y="2560320"/>
            <a:ext cx="4983480" cy="3297555"/>
            <a:chOff x="2359152" y="2560320"/>
            <a:chExt cx="4983480" cy="3297555"/>
          </a:xfrm>
        </p:grpSpPr>
        <p:grpSp>
          <p:nvGrpSpPr>
            <p:cNvPr id="3" name="Group 10"/>
            <p:cNvGrpSpPr/>
            <p:nvPr/>
          </p:nvGrpSpPr>
          <p:grpSpPr>
            <a:xfrm>
              <a:off x="2359152" y="2560320"/>
              <a:ext cx="4983480" cy="3297555"/>
              <a:chOff x="2359152" y="2560320"/>
              <a:chExt cx="4983480" cy="3297555"/>
            </a:xfrm>
          </p:grpSpPr>
          <p:pic>
            <p:nvPicPr>
              <p:cNvPr id="762882" name="Picture 2"/>
              <p:cNvPicPr>
                <a:picLocks noChangeAspect="1" noChangeArrowheads="1"/>
              </p:cNvPicPr>
              <p:nvPr/>
            </p:nvPicPr>
            <p:blipFill>
              <a:blip r:embed="rId2" cstate="print"/>
              <a:srcRect/>
              <a:stretch>
                <a:fillRect/>
              </a:stretch>
            </p:blipFill>
            <p:spPr bwMode="auto">
              <a:xfrm>
                <a:off x="2359152" y="2560320"/>
                <a:ext cx="4983480" cy="3297555"/>
              </a:xfrm>
              <a:prstGeom prst="rect">
                <a:avLst/>
              </a:prstGeom>
              <a:noFill/>
              <a:ln w="9525">
                <a:noFill/>
                <a:miter lim="800000"/>
                <a:headEnd/>
                <a:tailEnd/>
              </a:ln>
            </p:spPr>
          </p:pic>
          <p:sp>
            <p:nvSpPr>
              <p:cNvPr id="19" name="TextBox 18"/>
              <p:cNvSpPr txBox="1"/>
              <p:nvPr/>
            </p:nvSpPr>
            <p:spPr>
              <a:xfrm>
                <a:off x="2895600" y="3446265"/>
                <a:ext cx="762000" cy="184666"/>
              </a:xfrm>
              <a:prstGeom prst="rect">
                <a:avLst/>
              </a:prstGeom>
              <a:noFill/>
            </p:spPr>
            <p:txBody>
              <a:bodyPr wrap="square" rtlCol="0">
                <a:spAutoFit/>
              </a:bodyPr>
              <a:lstStyle/>
              <a:p>
                <a:r>
                  <a:rPr lang="en-US" sz="600" dirty="0" smtClean="0"/>
                  <a:t>Reference image</a:t>
                </a:r>
                <a:endParaRPr lang="en-US" sz="600" dirty="0"/>
              </a:p>
            </p:txBody>
          </p:sp>
        </p:grpSp>
        <p:pic>
          <p:nvPicPr>
            <p:cNvPr id="883713" name="Picture 1"/>
            <p:cNvPicPr>
              <a:picLocks noChangeAspect="1" noChangeArrowheads="1"/>
            </p:cNvPicPr>
            <p:nvPr/>
          </p:nvPicPr>
          <p:blipFill>
            <a:blip r:embed="rId3" cstate="print"/>
            <a:srcRect/>
            <a:stretch>
              <a:fillRect/>
            </a:stretch>
          </p:blipFill>
          <p:spPr bwMode="auto">
            <a:xfrm>
              <a:off x="2795588" y="2971800"/>
              <a:ext cx="4138612" cy="2667000"/>
            </a:xfrm>
            <a:prstGeom prst="rect">
              <a:avLst/>
            </a:prstGeom>
            <a:noFill/>
            <a:ln w="9525">
              <a:noFill/>
              <a:miter lim="800000"/>
              <a:headEnd/>
              <a:tailEnd/>
            </a:ln>
          </p:spPr>
        </p:pic>
        <p:sp>
          <p:nvSpPr>
            <p:cNvPr id="14" name="TextBox 13"/>
            <p:cNvSpPr txBox="1"/>
            <p:nvPr/>
          </p:nvSpPr>
          <p:spPr>
            <a:xfrm>
              <a:off x="4873752" y="2898648"/>
              <a:ext cx="838200" cy="184666"/>
            </a:xfrm>
            <a:prstGeom prst="rect">
              <a:avLst/>
            </a:prstGeom>
            <a:noFill/>
          </p:spPr>
          <p:txBody>
            <a:bodyPr wrap="square" rtlCol="0">
              <a:spAutoFit/>
            </a:bodyPr>
            <a:lstStyle/>
            <a:p>
              <a:r>
                <a:rPr lang="en-US" sz="600" dirty="0" smtClean="0"/>
                <a:t>Comparison images</a:t>
              </a:r>
              <a:endParaRPr lang="en-US" sz="600" dirty="0"/>
            </a:p>
          </p:txBody>
        </p:sp>
        <p:sp>
          <p:nvSpPr>
            <p:cNvPr id="16" name="TextBox 15"/>
            <p:cNvSpPr txBox="1"/>
            <p:nvPr/>
          </p:nvSpPr>
          <p:spPr>
            <a:xfrm>
              <a:off x="2898648" y="3447288"/>
              <a:ext cx="762000" cy="184666"/>
            </a:xfrm>
            <a:prstGeom prst="rect">
              <a:avLst/>
            </a:prstGeom>
            <a:noFill/>
          </p:spPr>
          <p:txBody>
            <a:bodyPr wrap="square" rtlCol="0">
              <a:spAutoFit/>
            </a:bodyPr>
            <a:lstStyle/>
            <a:p>
              <a:r>
                <a:rPr lang="en-US" sz="600" dirty="0" smtClean="0"/>
                <a:t>Reference image</a:t>
              </a:r>
              <a:endParaRPr lang="en-US" sz="600" dirty="0"/>
            </a:p>
          </p:txBody>
        </p:sp>
        <p:pic>
          <p:nvPicPr>
            <p:cNvPr id="10" name="Picture 9" descr="image06.bmp"/>
            <p:cNvPicPr>
              <a:picLocks noChangeAspect="1"/>
            </p:cNvPicPr>
            <p:nvPr/>
          </p:nvPicPr>
          <p:blipFill>
            <a:blip r:embed="rId4" cstate="print"/>
            <a:stretch>
              <a:fillRect/>
            </a:stretch>
          </p:blipFill>
          <p:spPr>
            <a:xfrm>
              <a:off x="5048480" y="3119581"/>
              <a:ext cx="1632000" cy="1224000"/>
            </a:xfrm>
            <a:prstGeom prst="rect">
              <a:avLst/>
            </a:prstGeom>
          </p:spPr>
        </p:pic>
        <p:pic>
          <p:nvPicPr>
            <p:cNvPr id="12" name="Picture 11" descr="image08.bmp"/>
            <p:cNvPicPr>
              <a:picLocks noChangeAspect="1"/>
            </p:cNvPicPr>
            <p:nvPr/>
          </p:nvPicPr>
          <p:blipFill>
            <a:blip r:embed="rId5" cstate="print"/>
            <a:stretch>
              <a:fillRect/>
            </a:stretch>
          </p:blipFill>
          <p:spPr>
            <a:xfrm>
              <a:off x="4953000" y="4420003"/>
              <a:ext cx="1820000" cy="1213333"/>
            </a:xfrm>
            <a:prstGeom prst="rect">
              <a:avLst/>
            </a:prstGeom>
          </p:spPr>
        </p:pic>
        <p:pic>
          <p:nvPicPr>
            <p:cNvPr id="13" name="Picture 12" descr="image17.bmp"/>
            <p:cNvPicPr>
              <a:picLocks noChangeAspect="1"/>
            </p:cNvPicPr>
            <p:nvPr/>
          </p:nvPicPr>
          <p:blipFill>
            <a:blip r:embed="rId6" cstate="print"/>
            <a:stretch>
              <a:fillRect/>
            </a:stretch>
          </p:blipFill>
          <p:spPr>
            <a:xfrm>
              <a:off x="3399467" y="3661785"/>
              <a:ext cx="715333" cy="1187619"/>
            </a:xfrm>
            <a:prstGeom prst="rect">
              <a:avLst/>
            </a:prstGeom>
          </p:spPr>
        </p:pic>
      </p:grpSp>
      <p:sp>
        <p:nvSpPr>
          <p:cNvPr id="20" name="Rectangle 19"/>
          <p:cNvSpPr/>
          <p:nvPr/>
        </p:nvSpPr>
        <p:spPr>
          <a:xfrm>
            <a:off x="4942952" y="4404360"/>
            <a:ext cx="1838848" cy="1234440"/>
          </a:xfrm>
          <a:prstGeom prst="rect">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65</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21"/>
          <p:cNvGrpSpPr/>
          <p:nvPr/>
        </p:nvGrpSpPr>
        <p:grpSpPr>
          <a:xfrm>
            <a:off x="452849" y="4410710"/>
            <a:ext cx="1632826" cy="1761490"/>
            <a:chOff x="452849" y="4410710"/>
            <a:chExt cx="1632826" cy="1761490"/>
          </a:xfrm>
        </p:grpSpPr>
        <p:pic>
          <p:nvPicPr>
            <p:cNvPr id="760835" name="Picture 3"/>
            <p:cNvPicPr>
              <a:picLocks noChangeAspect="1" noChangeArrowheads="1"/>
            </p:cNvPicPr>
            <p:nvPr/>
          </p:nvPicPr>
          <p:blipFill>
            <a:blip r:embed="rId2" cstate="print"/>
            <a:srcRect/>
            <a:stretch>
              <a:fillRect/>
            </a:stretch>
          </p:blipFill>
          <p:spPr bwMode="auto">
            <a:xfrm>
              <a:off x="742350" y="5143500"/>
              <a:ext cx="1066800" cy="1028700"/>
            </a:xfrm>
            <a:prstGeom prst="rect">
              <a:avLst/>
            </a:prstGeom>
            <a:noFill/>
            <a:ln w="9525">
              <a:noFill/>
              <a:miter lim="800000"/>
              <a:headEnd/>
              <a:tailEnd/>
            </a:ln>
          </p:spPr>
        </p:pic>
        <p:sp>
          <p:nvSpPr>
            <p:cNvPr id="14" name="TextBox 13"/>
            <p:cNvSpPr txBox="1"/>
            <p:nvPr/>
          </p:nvSpPr>
          <p:spPr>
            <a:xfrm>
              <a:off x="970950" y="441071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16" name="TextBox 15"/>
            <p:cNvSpPr txBox="1"/>
            <p:nvPr/>
          </p:nvSpPr>
          <p:spPr>
            <a:xfrm rot="19778615">
              <a:off x="452849" y="4480714"/>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17" name="TextBox 16"/>
            <p:cNvSpPr txBox="1"/>
            <p:nvPr/>
          </p:nvSpPr>
          <p:spPr>
            <a:xfrm rot="1821385" flipH="1">
              <a:off x="1476075" y="449053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grpSp>
      <p:grpSp>
        <p:nvGrpSpPr>
          <p:cNvPr id="3" name="Group 28"/>
          <p:cNvGrpSpPr/>
          <p:nvPr/>
        </p:nvGrpSpPr>
        <p:grpSpPr>
          <a:xfrm>
            <a:off x="2359152" y="2560320"/>
            <a:ext cx="4983480" cy="3294698"/>
            <a:chOff x="2359152" y="2560320"/>
            <a:chExt cx="4983480" cy="3294698"/>
          </a:xfrm>
        </p:grpSpPr>
        <p:pic>
          <p:nvPicPr>
            <p:cNvPr id="760834" name="Picture 2"/>
            <p:cNvPicPr>
              <a:picLocks noChangeAspect="1" noChangeArrowheads="1"/>
            </p:cNvPicPr>
            <p:nvPr/>
          </p:nvPicPr>
          <p:blipFill>
            <a:blip r:embed="rId3" cstate="print"/>
            <a:srcRect/>
            <a:stretch>
              <a:fillRect/>
            </a:stretch>
          </p:blipFill>
          <p:spPr bwMode="auto">
            <a:xfrm>
              <a:off x="2359152" y="2560320"/>
              <a:ext cx="4983480" cy="3294698"/>
            </a:xfrm>
            <a:prstGeom prst="rect">
              <a:avLst/>
            </a:prstGeom>
            <a:noFill/>
            <a:ln w="9525">
              <a:noFill/>
              <a:miter lim="800000"/>
              <a:headEnd/>
              <a:tailEnd/>
            </a:ln>
          </p:spPr>
        </p:pic>
        <p:sp>
          <p:nvSpPr>
            <p:cNvPr id="28" name="TextBox 27"/>
            <p:cNvSpPr txBox="1"/>
            <p:nvPr/>
          </p:nvSpPr>
          <p:spPr>
            <a:xfrm>
              <a:off x="2898648" y="3447288"/>
              <a:ext cx="762000" cy="184666"/>
            </a:xfrm>
            <a:prstGeom prst="rect">
              <a:avLst/>
            </a:prstGeom>
            <a:noFill/>
          </p:spPr>
          <p:txBody>
            <a:bodyPr wrap="square" rtlCol="0">
              <a:spAutoFit/>
            </a:bodyPr>
            <a:lstStyle/>
            <a:p>
              <a:r>
                <a:rPr lang="en-US" sz="600" dirty="0" smtClean="0"/>
                <a:t>Reference image</a:t>
              </a:r>
              <a:endParaRPr lang="en-US" sz="600" dirty="0"/>
            </a:p>
          </p:txBody>
        </p:sp>
        <p:pic>
          <p:nvPicPr>
            <p:cNvPr id="882689" name="Picture 1"/>
            <p:cNvPicPr>
              <a:picLocks noChangeAspect="1" noChangeArrowheads="1"/>
            </p:cNvPicPr>
            <p:nvPr/>
          </p:nvPicPr>
          <p:blipFill>
            <a:blip r:embed="rId4" cstate="print"/>
            <a:srcRect/>
            <a:stretch>
              <a:fillRect/>
            </a:stretch>
          </p:blipFill>
          <p:spPr bwMode="auto">
            <a:xfrm>
              <a:off x="2795589" y="3601496"/>
              <a:ext cx="2005012" cy="1524000"/>
            </a:xfrm>
            <a:prstGeom prst="rect">
              <a:avLst/>
            </a:prstGeom>
            <a:noFill/>
            <a:ln w="9525">
              <a:noFill/>
              <a:miter lim="800000"/>
              <a:headEnd/>
              <a:tailEnd/>
            </a:ln>
          </p:spPr>
        </p:pic>
        <p:pic>
          <p:nvPicPr>
            <p:cNvPr id="23" name="Picture 22" descr="image11.bmp"/>
            <p:cNvPicPr>
              <a:picLocks noChangeAspect="1"/>
            </p:cNvPicPr>
            <p:nvPr/>
          </p:nvPicPr>
          <p:blipFill>
            <a:blip r:embed="rId5" cstate="print"/>
            <a:stretch>
              <a:fillRect/>
            </a:stretch>
          </p:blipFill>
          <p:spPr>
            <a:xfrm>
              <a:off x="3434024" y="3657623"/>
              <a:ext cx="714000" cy="1204572"/>
            </a:xfrm>
            <a:prstGeom prst="rect">
              <a:avLst/>
            </a:prstGeom>
          </p:spPr>
        </p:pic>
        <p:pic>
          <p:nvPicPr>
            <p:cNvPr id="882690" name="Picture 2"/>
            <p:cNvPicPr>
              <a:picLocks noChangeAspect="1" noChangeArrowheads="1"/>
            </p:cNvPicPr>
            <p:nvPr/>
          </p:nvPicPr>
          <p:blipFill>
            <a:blip r:embed="rId4" cstate="print"/>
            <a:srcRect/>
            <a:stretch>
              <a:fillRect/>
            </a:stretch>
          </p:blipFill>
          <p:spPr bwMode="auto">
            <a:xfrm>
              <a:off x="5081587" y="2971800"/>
              <a:ext cx="1852613" cy="2590799"/>
            </a:xfrm>
            <a:prstGeom prst="rect">
              <a:avLst/>
            </a:prstGeom>
            <a:noFill/>
            <a:ln w="9525">
              <a:noFill/>
              <a:miter lim="800000"/>
              <a:headEnd/>
              <a:tailEnd/>
            </a:ln>
          </p:spPr>
        </p:pic>
        <p:sp>
          <p:nvSpPr>
            <p:cNvPr id="26" name="TextBox 25"/>
            <p:cNvSpPr txBox="1"/>
            <p:nvPr/>
          </p:nvSpPr>
          <p:spPr>
            <a:xfrm>
              <a:off x="4873752" y="2898648"/>
              <a:ext cx="838200" cy="184666"/>
            </a:xfrm>
            <a:prstGeom prst="rect">
              <a:avLst/>
            </a:prstGeom>
            <a:noFill/>
          </p:spPr>
          <p:txBody>
            <a:bodyPr wrap="square" rtlCol="0">
              <a:spAutoFit/>
            </a:bodyPr>
            <a:lstStyle/>
            <a:p>
              <a:r>
                <a:rPr lang="en-US" sz="600" dirty="0" smtClean="0"/>
                <a:t>Comparison images</a:t>
              </a:r>
              <a:endParaRPr lang="en-US" sz="600" dirty="0"/>
            </a:p>
          </p:txBody>
        </p:sp>
        <p:pic>
          <p:nvPicPr>
            <p:cNvPr id="20" name="Picture 19" descr="image04.bmp"/>
            <p:cNvPicPr>
              <a:picLocks noChangeAspect="1"/>
            </p:cNvPicPr>
            <p:nvPr/>
          </p:nvPicPr>
          <p:blipFill>
            <a:blip r:embed="rId6" cstate="print"/>
            <a:stretch>
              <a:fillRect/>
            </a:stretch>
          </p:blipFill>
          <p:spPr>
            <a:xfrm>
              <a:off x="5187464" y="3156955"/>
              <a:ext cx="1671429" cy="1219048"/>
            </a:xfrm>
            <a:prstGeom prst="rect">
              <a:avLst/>
            </a:prstGeom>
          </p:spPr>
        </p:pic>
        <p:pic>
          <p:nvPicPr>
            <p:cNvPr id="21" name="Picture 20" descr="image20.bmp"/>
            <p:cNvPicPr>
              <a:picLocks noChangeAspect="1"/>
            </p:cNvPicPr>
            <p:nvPr/>
          </p:nvPicPr>
          <p:blipFill>
            <a:blip r:embed="rId7" cstate="print"/>
            <a:stretch>
              <a:fillRect/>
            </a:stretch>
          </p:blipFill>
          <p:spPr>
            <a:xfrm>
              <a:off x="5684029" y="4437276"/>
              <a:ext cx="640571" cy="1201524"/>
            </a:xfrm>
            <a:prstGeom prst="rect">
              <a:avLst/>
            </a:prstGeom>
          </p:spPr>
        </p:pic>
      </p:grpSp>
      <p:sp>
        <p:nvSpPr>
          <p:cNvPr id="29"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6764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p>
        </p:txBody>
      </p:sp>
      <p:sp>
        <p:nvSpPr>
          <p:cNvPr id="4" name="Slide Number Placeholder 3"/>
          <p:cNvSpPr>
            <a:spLocks noGrp="1"/>
          </p:cNvSpPr>
          <p:nvPr>
            <p:ph type="sldNum" sz="quarter" idx="12"/>
          </p:nvPr>
        </p:nvSpPr>
        <p:spPr/>
        <p:txBody>
          <a:bodyPr/>
          <a:lstStyle/>
          <a:p>
            <a:fld id="{E0BB3CA0-32E3-4CDE-8D18-1C80C234AB4A}" type="slidenum">
              <a:rPr lang="en-US" smtClean="0"/>
              <a:pPr/>
              <a:t>66</a:t>
            </a:fld>
            <a:endParaRPr lang="en-US" dirty="0"/>
          </a:p>
        </p:txBody>
      </p:sp>
      <p:sp>
        <p:nvSpPr>
          <p:cNvPr id="33" name="TextBox 32"/>
          <p:cNvSpPr txBox="1"/>
          <p:nvPr/>
        </p:nvSpPr>
        <p:spPr>
          <a:xfrm>
            <a:off x="838200" y="2362200"/>
            <a:ext cx="1524000" cy="656590"/>
          </a:xfrm>
          <a:prstGeom prst="rect">
            <a:avLst/>
          </a:prstGeom>
          <a:noFill/>
        </p:spPr>
        <p:txBody>
          <a:bodyPr wrap="square" rtlCol="0">
            <a:spAutoFit/>
          </a:bodyPr>
          <a:lstStyle/>
          <a:p>
            <a:pPr algn="ctr">
              <a:lnSpc>
                <a:spcPts val="4400"/>
              </a:lnSpc>
            </a:pPr>
            <a:r>
              <a:rPr lang="en-US" sz="2400" dirty="0" smtClean="0">
                <a:latin typeface="Arial" pitchFamily="34" charset="0"/>
                <a:cs typeface="Arial" pitchFamily="34" charset="0"/>
              </a:rPr>
              <a:t>One trial:</a:t>
            </a:r>
          </a:p>
        </p:txBody>
      </p:sp>
      <p:grpSp>
        <p:nvGrpSpPr>
          <p:cNvPr id="2" name="Group 21"/>
          <p:cNvGrpSpPr/>
          <p:nvPr/>
        </p:nvGrpSpPr>
        <p:grpSpPr>
          <a:xfrm>
            <a:off x="452849" y="4410710"/>
            <a:ext cx="1632826" cy="1761490"/>
            <a:chOff x="452849" y="4410710"/>
            <a:chExt cx="1632826" cy="1761490"/>
          </a:xfrm>
        </p:grpSpPr>
        <p:pic>
          <p:nvPicPr>
            <p:cNvPr id="23" name="Picture 3"/>
            <p:cNvPicPr>
              <a:picLocks noChangeAspect="1" noChangeArrowheads="1"/>
            </p:cNvPicPr>
            <p:nvPr/>
          </p:nvPicPr>
          <p:blipFill>
            <a:blip r:embed="rId2" cstate="print"/>
            <a:srcRect/>
            <a:stretch>
              <a:fillRect/>
            </a:stretch>
          </p:blipFill>
          <p:spPr bwMode="auto">
            <a:xfrm>
              <a:off x="742350" y="5143500"/>
              <a:ext cx="1066800" cy="1028700"/>
            </a:xfrm>
            <a:prstGeom prst="rect">
              <a:avLst/>
            </a:prstGeom>
            <a:noFill/>
            <a:ln w="9525">
              <a:noFill/>
              <a:miter lim="800000"/>
              <a:headEnd/>
              <a:tailEnd/>
            </a:ln>
          </p:spPr>
        </p:pic>
        <p:sp>
          <p:nvSpPr>
            <p:cNvPr id="25" name="TextBox 24"/>
            <p:cNvSpPr txBox="1"/>
            <p:nvPr/>
          </p:nvSpPr>
          <p:spPr>
            <a:xfrm>
              <a:off x="970950" y="441071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26" name="TextBox 25"/>
            <p:cNvSpPr txBox="1"/>
            <p:nvPr/>
          </p:nvSpPr>
          <p:spPr>
            <a:xfrm rot="19778615">
              <a:off x="452849" y="4480714"/>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sp>
          <p:nvSpPr>
            <p:cNvPr id="28" name="TextBox 27"/>
            <p:cNvSpPr txBox="1"/>
            <p:nvPr/>
          </p:nvSpPr>
          <p:spPr>
            <a:xfrm rot="1821385" flipH="1">
              <a:off x="1476075" y="4490530"/>
              <a:ext cx="609600" cy="656590"/>
            </a:xfrm>
            <a:prstGeom prst="rect">
              <a:avLst/>
            </a:prstGeom>
            <a:noFill/>
          </p:spPr>
          <p:txBody>
            <a:bodyPr wrap="square" rtlCol="0">
              <a:spAutoFit/>
            </a:bodyPr>
            <a:lstStyle/>
            <a:p>
              <a:pPr algn="ctr">
                <a:lnSpc>
                  <a:spcPts val="4400"/>
                </a:lnSpc>
              </a:pPr>
              <a:r>
                <a:rPr lang="en-US" sz="5400" b="1" dirty="0" smtClean="0">
                  <a:solidFill>
                    <a:srgbClr val="FF0000"/>
                  </a:solidFill>
                  <a:latin typeface="Arial" pitchFamily="34" charset="0"/>
                  <a:cs typeface="Arial" pitchFamily="34" charset="0"/>
                </a:rPr>
                <a:t>?</a:t>
              </a:r>
            </a:p>
          </p:txBody>
        </p:sp>
      </p:grpSp>
      <p:grpSp>
        <p:nvGrpSpPr>
          <p:cNvPr id="3" name="Group 28"/>
          <p:cNvGrpSpPr/>
          <p:nvPr/>
        </p:nvGrpSpPr>
        <p:grpSpPr>
          <a:xfrm>
            <a:off x="2359152" y="2560320"/>
            <a:ext cx="4983480" cy="3294698"/>
            <a:chOff x="2359152" y="2560320"/>
            <a:chExt cx="4983480" cy="3294698"/>
          </a:xfrm>
        </p:grpSpPr>
        <p:pic>
          <p:nvPicPr>
            <p:cNvPr id="759811" name="Picture 3"/>
            <p:cNvPicPr>
              <a:picLocks noChangeAspect="1" noChangeArrowheads="1"/>
            </p:cNvPicPr>
            <p:nvPr/>
          </p:nvPicPr>
          <p:blipFill>
            <a:blip r:embed="rId3" cstate="print"/>
            <a:srcRect/>
            <a:stretch>
              <a:fillRect/>
            </a:stretch>
          </p:blipFill>
          <p:spPr bwMode="auto">
            <a:xfrm>
              <a:off x="2359152" y="2560320"/>
              <a:ext cx="4983480" cy="3294698"/>
            </a:xfrm>
            <a:prstGeom prst="rect">
              <a:avLst/>
            </a:prstGeom>
            <a:noFill/>
            <a:ln w="9525">
              <a:noFill/>
              <a:miter lim="800000"/>
              <a:headEnd/>
              <a:tailEnd/>
            </a:ln>
          </p:spPr>
        </p:pic>
        <p:sp>
          <p:nvSpPr>
            <p:cNvPr id="16" name="TextBox 15"/>
            <p:cNvSpPr txBox="1"/>
            <p:nvPr/>
          </p:nvSpPr>
          <p:spPr>
            <a:xfrm>
              <a:off x="2898648" y="3447288"/>
              <a:ext cx="762000" cy="184666"/>
            </a:xfrm>
            <a:prstGeom prst="rect">
              <a:avLst/>
            </a:prstGeom>
            <a:noFill/>
          </p:spPr>
          <p:txBody>
            <a:bodyPr wrap="square" rtlCol="0">
              <a:spAutoFit/>
            </a:bodyPr>
            <a:lstStyle/>
            <a:p>
              <a:r>
                <a:rPr lang="en-US" sz="600" dirty="0" smtClean="0"/>
                <a:t>Reference image</a:t>
              </a:r>
              <a:endParaRPr lang="en-US" sz="600" dirty="0"/>
            </a:p>
          </p:txBody>
        </p:sp>
        <p:pic>
          <p:nvPicPr>
            <p:cNvPr id="17" name="Picture 16" descr="image04.bmp"/>
            <p:cNvPicPr>
              <a:picLocks noChangeAspect="1"/>
            </p:cNvPicPr>
            <p:nvPr/>
          </p:nvPicPr>
          <p:blipFill>
            <a:blip r:embed="rId4" cstate="print"/>
            <a:stretch>
              <a:fillRect/>
            </a:stretch>
          </p:blipFill>
          <p:spPr>
            <a:xfrm>
              <a:off x="2946680" y="3649847"/>
              <a:ext cx="1810286" cy="1206857"/>
            </a:xfrm>
            <a:prstGeom prst="rect">
              <a:avLst/>
            </a:prstGeom>
          </p:spPr>
        </p:pic>
        <p:pic>
          <p:nvPicPr>
            <p:cNvPr id="881665" name="Picture 1"/>
            <p:cNvPicPr>
              <a:picLocks noChangeAspect="1" noChangeArrowheads="1"/>
            </p:cNvPicPr>
            <p:nvPr/>
          </p:nvPicPr>
          <p:blipFill>
            <a:blip r:embed="rId5" cstate="print"/>
            <a:srcRect/>
            <a:stretch>
              <a:fillRect/>
            </a:stretch>
          </p:blipFill>
          <p:spPr bwMode="auto">
            <a:xfrm>
              <a:off x="5029200" y="2971800"/>
              <a:ext cx="2209800" cy="2667000"/>
            </a:xfrm>
            <a:prstGeom prst="rect">
              <a:avLst/>
            </a:prstGeom>
            <a:noFill/>
            <a:ln w="9525">
              <a:noFill/>
              <a:miter lim="800000"/>
              <a:headEnd/>
              <a:tailEnd/>
            </a:ln>
          </p:spPr>
        </p:pic>
        <p:sp>
          <p:nvSpPr>
            <p:cNvPr id="14" name="TextBox 13"/>
            <p:cNvSpPr txBox="1"/>
            <p:nvPr/>
          </p:nvSpPr>
          <p:spPr>
            <a:xfrm>
              <a:off x="4873752" y="2898648"/>
              <a:ext cx="838200" cy="184666"/>
            </a:xfrm>
            <a:prstGeom prst="rect">
              <a:avLst/>
            </a:prstGeom>
            <a:noFill/>
          </p:spPr>
          <p:txBody>
            <a:bodyPr wrap="square" rtlCol="0">
              <a:spAutoFit/>
            </a:bodyPr>
            <a:lstStyle/>
            <a:p>
              <a:r>
                <a:rPr lang="en-US" sz="600" dirty="0" smtClean="0"/>
                <a:t>Comparison images</a:t>
              </a:r>
              <a:endParaRPr lang="en-US" sz="600" dirty="0"/>
            </a:p>
          </p:txBody>
        </p:sp>
        <p:pic>
          <p:nvPicPr>
            <p:cNvPr id="18" name="Picture 17" descr="image10.bmp"/>
            <p:cNvPicPr>
              <a:picLocks noChangeAspect="1"/>
            </p:cNvPicPr>
            <p:nvPr/>
          </p:nvPicPr>
          <p:blipFill>
            <a:blip r:embed="rId6" cstate="print"/>
            <a:stretch>
              <a:fillRect/>
            </a:stretch>
          </p:blipFill>
          <p:spPr>
            <a:xfrm>
              <a:off x="5628752" y="4440895"/>
              <a:ext cx="796190" cy="1197905"/>
            </a:xfrm>
            <a:prstGeom prst="rect">
              <a:avLst/>
            </a:prstGeom>
          </p:spPr>
        </p:pic>
        <p:pic>
          <p:nvPicPr>
            <p:cNvPr id="20" name="Picture 19" descr="image05.bmp"/>
            <p:cNvPicPr>
              <a:picLocks noChangeAspect="1"/>
            </p:cNvPicPr>
            <p:nvPr/>
          </p:nvPicPr>
          <p:blipFill>
            <a:blip r:embed="rId7" cstate="print"/>
            <a:stretch>
              <a:fillRect/>
            </a:stretch>
          </p:blipFill>
          <p:spPr>
            <a:xfrm>
              <a:off x="5481376" y="3152122"/>
              <a:ext cx="1115715" cy="1194286"/>
            </a:xfrm>
            <a:prstGeom prst="rect">
              <a:avLst/>
            </a:prstGeom>
          </p:spPr>
        </p:pic>
        <p:pic>
          <p:nvPicPr>
            <p:cNvPr id="24" name="Picture 1"/>
            <p:cNvPicPr>
              <a:picLocks noChangeAspect="1" noChangeArrowheads="1"/>
            </p:cNvPicPr>
            <p:nvPr/>
          </p:nvPicPr>
          <p:blipFill>
            <a:blip r:embed="rId8" cstate="print"/>
            <a:srcRect/>
            <a:stretch>
              <a:fillRect/>
            </a:stretch>
          </p:blipFill>
          <p:spPr bwMode="auto">
            <a:xfrm>
              <a:off x="3124200" y="4867592"/>
              <a:ext cx="1524000" cy="152400"/>
            </a:xfrm>
            <a:prstGeom prst="rect">
              <a:avLst/>
            </a:prstGeom>
            <a:noFill/>
            <a:ln w="9525">
              <a:noFill/>
              <a:miter lim="800000"/>
              <a:headEnd/>
              <a:tailEnd/>
            </a:ln>
          </p:spPr>
        </p:pic>
      </p:grpSp>
      <p:sp>
        <p:nvSpPr>
          <p:cNvPr id="30"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1219200"/>
          </a:xfrm>
        </p:spPr>
        <p:txBody>
          <a:bodyPr>
            <a:normAutofit/>
          </a:bodyPr>
          <a:lstStyle/>
          <a:p>
            <a:r>
              <a:rPr lang="en-US" sz="2800" dirty="0" smtClean="0">
                <a:latin typeface="Arial" pitchFamily="34" charset="0"/>
                <a:cs typeface="Arial" pitchFamily="34" charset="0"/>
              </a:rPr>
              <a:t>Human annotation experiment:</a:t>
            </a:r>
          </a:p>
          <a:p>
            <a:pPr lvl="1"/>
            <a:r>
              <a:rPr lang="en-US" sz="2400" dirty="0" smtClean="0">
                <a:latin typeface="Arial" pitchFamily="34" charset="0"/>
                <a:cs typeface="Arial" pitchFamily="34" charset="0"/>
              </a:rPr>
              <a:t>Eight human subjects, the same set of 252 trials.</a:t>
            </a: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E0BB3CA0-32E3-4CDE-8D18-1C80C234AB4A}" type="slidenum">
              <a:rPr lang="en-US" smtClean="0"/>
              <a:pPr/>
              <a:t>67</a:t>
            </a:fld>
            <a:endParaRPr lang="en-US" dirty="0"/>
          </a:p>
        </p:txBody>
      </p:sp>
      <p:pic>
        <p:nvPicPr>
          <p:cNvPr id="12" name="Picture 11" descr="consistency_slides.emf"/>
          <p:cNvPicPr>
            <a:picLocks noChangeAspect="1"/>
          </p:cNvPicPr>
          <p:nvPr/>
        </p:nvPicPr>
        <p:blipFill>
          <a:blip r:embed="rId2" cstate="print"/>
          <a:stretch>
            <a:fillRect/>
          </a:stretch>
        </p:blipFill>
        <p:spPr>
          <a:xfrm>
            <a:off x="1882761" y="2292105"/>
            <a:ext cx="5051439" cy="3880095"/>
          </a:xfrm>
          <a:prstGeom prst="rect">
            <a:avLst/>
          </a:prstGeom>
        </p:spPr>
      </p:pic>
      <p:sp>
        <p:nvSpPr>
          <p:cNvPr id="8"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371600"/>
            <a:ext cx="8229600" cy="609600"/>
          </a:xfrm>
        </p:spPr>
        <p:txBody>
          <a:bodyPr>
            <a:normAutofit/>
          </a:bodyPr>
          <a:lstStyle/>
          <a:p>
            <a:r>
              <a:rPr lang="en-US" sz="2800" dirty="0" smtClean="0">
                <a:latin typeface="Arial" pitchFamily="34" charset="0"/>
                <a:cs typeface="Arial" pitchFamily="34" charset="0"/>
              </a:rPr>
              <a:t>From </a:t>
            </a:r>
            <a:r>
              <a:rPr lang="en-US" sz="2800" dirty="0" err="1" smtClean="0">
                <a:latin typeface="Arial" pitchFamily="34" charset="0"/>
                <a:cs typeface="Arial" pitchFamily="34" charset="0"/>
              </a:rPr>
              <a:t>pairwise</a:t>
            </a:r>
            <a:r>
              <a:rPr lang="en-US" sz="2800" dirty="0" smtClean="0">
                <a:latin typeface="Arial" pitchFamily="34" charset="0"/>
                <a:cs typeface="Arial" pitchFamily="34" charset="0"/>
              </a:rPr>
              <a:t> annotation to overall similarity:</a:t>
            </a: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E0BB3CA0-32E3-4CDE-8D18-1C80C234AB4A}" type="slidenum">
              <a:rPr lang="en-US" smtClean="0"/>
              <a:pPr/>
              <a:t>68</a:t>
            </a:fld>
            <a:endParaRPr lang="en-US" dirty="0"/>
          </a:p>
        </p:txBody>
      </p:sp>
      <p:pic>
        <p:nvPicPr>
          <p:cNvPr id="17" name="Picture 16" descr="tennis_serve_image32.png"/>
          <p:cNvPicPr>
            <a:picLocks noChangeAspect="1"/>
          </p:cNvPicPr>
          <p:nvPr/>
        </p:nvPicPr>
        <p:blipFill>
          <a:blip r:embed="rId4" cstate="print"/>
          <a:stretch>
            <a:fillRect/>
          </a:stretch>
        </p:blipFill>
        <p:spPr>
          <a:xfrm>
            <a:off x="6873240" y="3907865"/>
            <a:ext cx="365760" cy="365760"/>
          </a:xfrm>
          <a:prstGeom prst="rect">
            <a:avLst/>
          </a:prstGeom>
        </p:spPr>
      </p:pic>
      <p:pic>
        <p:nvPicPr>
          <p:cNvPr id="18" name="Picture 17" descr="tennis_forehand_image48.png"/>
          <p:cNvPicPr>
            <a:picLocks noChangeAspect="1"/>
          </p:cNvPicPr>
          <p:nvPr/>
        </p:nvPicPr>
        <p:blipFill>
          <a:blip r:embed="rId5" cstate="print"/>
          <a:stretch>
            <a:fillRect/>
          </a:stretch>
        </p:blipFill>
        <p:spPr>
          <a:xfrm>
            <a:off x="6873240" y="3481145"/>
            <a:ext cx="365760" cy="365760"/>
          </a:xfrm>
          <a:prstGeom prst="rect">
            <a:avLst/>
          </a:prstGeom>
        </p:spPr>
      </p:pic>
      <p:pic>
        <p:nvPicPr>
          <p:cNvPr id="19" name="Picture 18" descr="volleyball_smash_image33.png"/>
          <p:cNvPicPr>
            <a:picLocks noChangeAspect="1"/>
          </p:cNvPicPr>
          <p:nvPr/>
        </p:nvPicPr>
        <p:blipFill>
          <a:blip r:embed="rId6" cstate="print"/>
          <a:stretch>
            <a:fillRect/>
          </a:stretch>
        </p:blipFill>
        <p:spPr>
          <a:xfrm>
            <a:off x="6873240" y="5309945"/>
            <a:ext cx="365760" cy="365760"/>
          </a:xfrm>
          <a:prstGeom prst="rect">
            <a:avLst/>
          </a:prstGeom>
        </p:spPr>
      </p:pic>
      <p:pic>
        <p:nvPicPr>
          <p:cNvPr id="21" name="Picture 20" descr="cricket_bowling_image48.png"/>
          <p:cNvPicPr>
            <a:picLocks noChangeAspect="1"/>
          </p:cNvPicPr>
          <p:nvPr/>
        </p:nvPicPr>
        <p:blipFill>
          <a:blip r:embed="rId7" cstate="print"/>
          <a:stretch>
            <a:fillRect/>
          </a:stretch>
        </p:blipFill>
        <p:spPr>
          <a:xfrm>
            <a:off x="6873240" y="4365065"/>
            <a:ext cx="365760" cy="365760"/>
          </a:xfrm>
          <a:prstGeom prst="rect">
            <a:avLst/>
          </a:prstGeom>
        </p:spPr>
      </p:pic>
      <p:pic>
        <p:nvPicPr>
          <p:cNvPr id="22" name="Picture 21" descr="cricket_batting_image42.png"/>
          <p:cNvPicPr>
            <a:picLocks noChangeAspect="1"/>
          </p:cNvPicPr>
          <p:nvPr/>
        </p:nvPicPr>
        <p:blipFill>
          <a:blip r:embed="rId8" cstate="print"/>
          <a:stretch>
            <a:fillRect/>
          </a:stretch>
        </p:blipFill>
        <p:spPr>
          <a:xfrm>
            <a:off x="6873240" y="3039185"/>
            <a:ext cx="365760" cy="365760"/>
          </a:xfrm>
          <a:prstGeom prst="rect">
            <a:avLst/>
          </a:prstGeom>
        </p:spPr>
      </p:pic>
      <p:sp>
        <p:nvSpPr>
          <p:cNvPr id="29" name="Left Bracket 28"/>
          <p:cNvSpPr/>
          <p:nvPr/>
        </p:nvSpPr>
        <p:spPr>
          <a:xfrm>
            <a:off x="6233160"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47" descr="tennis_serve_image32.png"/>
          <p:cNvPicPr>
            <a:picLocks noChangeAspect="1"/>
          </p:cNvPicPr>
          <p:nvPr/>
        </p:nvPicPr>
        <p:blipFill>
          <a:blip r:embed="rId4" cstate="print"/>
          <a:stretch>
            <a:fillRect/>
          </a:stretch>
        </p:blipFill>
        <p:spPr>
          <a:xfrm>
            <a:off x="4038600" y="2795345"/>
            <a:ext cx="365760" cy="365760"/>
          </a:xfrm>
          <a:prstGeom prst="rect">
            <a:avLst/>
          </a:prstGeom>
        </p:spPr>
      </p:pic>
      <p:pic>
        <p:nvPicPr>
          <p:cNvPr id="49" name="Picture 48" descr="tennis_forehand_image48.png"/>
          <p:cNvPicPr>
            <a:picLocks noChangeAspect="1"/>
          </p:cNvPicPr>
          <p:nvPr/>
        </p:nvPicPr>
        <p:blipFill>
          <a:blip r:embed="rId5" cstate="print"/>
          <a:stretch>
            <a:fillRect/>
          </a:stretch>
        </p:blipFill>
        <p:spPr>
          <a:xfrm>
            <a:off x="3613150" y="2795345"/>
            <a:ext cx="365760" cy="365760"/>
          </a:xfrm>
          <a:prstGeom prst="rect">
            <a:avLst/>
          </a:prstGeom>
        </p:spPr>
      </p:pic>
      <p:pic>
        <p:nvPicPr>
          <p:cNvPr id="50" name="Picture 49" descr="volleyball_smash_image33.png"/>
          <p:cNvPicPr>
            <a:picLocks noChangeAspect="1"/>
          </p:cNvPicPr>
          <p:nvPr/>
        </p:nvPicPr>
        <p:blipFill>
          <a:blip r:embed="rId6" cstate="print"/>
          <a:stretch>
            <a:fillRect/>
          </a:stretch>
        </p:blipFill>
        <p:spPr>
          <a:xfrm>
            <a:off x="5336540" y="2795345"/>
            <a:ext cx="365760" cy="365760"/>
          </a:xfrm>
          <a:prstGeom prst="rect">
            <a:avLst/>
          </a:prstGeom>
        </p:spPr>
      </p:pic>
      <p:pic>
        <p:nvPicPr>
          <p:cNvPr id="52" name="Picture 51" descr="cricket_bowling_image48.png"/>
          <p:cNvPicPr>
            <a:picLocks noChangeAspect="1"/>
          </p:cNvPicPr>
          <p:nvPr/>
        </p:nvPicPr>
        <p:blipFill>
          <a:blip r:embed="rId7" cstate="print"/>
          <a:stretch>
            <a:fillRect/>
          </a:stretch>
        </p:blipFill>
        <p:spPr>
          <a:xfrm>
            <a:off x="4483100" y="2795345"/>
            <a:ext cx="365760" cy="365760"/>
          </a:xfrm>
          <a:prstGeom prst="rect">
            <a:avLst/>
          </a:prstGeom>
        </p:spPr>
      </p:pic>
      <p:pic>
        <p:nvPicPr>
          <p:cNvPr id="53" name="Picture 52" descr="cricket_batting_image42.png"/>
          <p:cNvPicPr>
            <a:picLocks noChangeAspect="1"/>
          </p:cNvPicPr>
          <p:nvPr/>
        </p:nvPicPr>
        <p:blipFill>
          <a:blip r:embed="rId8" cstate="print"/>
          <a:stretch>
            <a:fillRect/>
          </a:stretch>
        </p:blipFill>
        <p:spPr>
          <a:xfrm>
            <a:off x="3200400" y="2795345"/>
            <a:ext cx="365760" cy="365760"/>
          </a:xfrm>
          <a:prstGeom prst="rect">
            <a:avLst/>
          </a:prstGeom>
        </p:spPr>
      </p:pic>
      <p:sp>
        <p:nvSpPr>
          <p:cNvPr id="54" name="Left Bracket 53"/>
          <p:cNvSpPr/>
          <p:nvPr/>
        </p:nvSpPr>
        <p:spPr>
          <a:xfrm flipH="1">
            <a:off x="6736081"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8" name="Object 57"/>
          <p:cNvGraphicFramePr>
            <a:graphicFrameLocks noChangeAspect="1"/>
          </p:cNvGraphicFramePr>
          <p:nvPr/>
        </p:nvGraphicFramePr>
        <p:xfrm>
          <a:off x="6045200" y="4243145"/>
          <a:ext cx="127000" cy="165100"/>
        </p:xfrm>
        <a:graphic>
          <a:graphicData uri="http://schemas.openxmlformats.org/presentationml/2006/ole">
            <mc:AlternateContent xmlns:mc="http://schemas.openxmlformats.org/markup-compatibility/2006">
              <mc:Choice xmlns:v="urn:schemas-microsoft-com:vml" Requires="v">
                <p:oleObj spid="_x0000_s924689" name="Equation" r:id="rId9" imgW="126780" imgH="164814" progId="Equation.DSMT4">
                  <p:embed/>
                </p:oleObj>
              </mc:Choice>
              <mc:Fallback>
                <p:oleObj name="Equation" r:id="rId9" imgW="126780" imgH="164814" progId="Equation.DSMT4">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200" y="4243145"/>
                        <a:ext cx="1270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p:cNvGraphicFramePr>
            <a:graphicFrameLocks noChangeAspect="1"/>
          </p:cNvGraphicFramePr>
          <p:nvPr/>
        </p:nvGraphicFramePr>
        <p:xfrm>
          <a:off x="7423150" y="4166945"/>
          <a:ext cx="457200" cy="304800"/>
        </p:xfrm>
        <a:graphic>
          <a:graphicData uri="http://schemas.openxmlformats.org/presentationml/2006/ole">
            <mc:AlternateContent xmlns:mc="http://schemas.openxmlformats.org/markup-compatibility/2006">
              <mc:Choice xmlns:v="urn:schemas-microsoft-com:vml" Requires="v">
                <p:oleObj spid="_x0000_s924690" name="Equation" r:id="rId11" imgW="457002" imgH="304668" progId="Equation.DSMT4">
                  <p:embed/>
                </p:oleObj>
              </mc:Choice>
              <mc:Fallback>
                <p:oleObj name="Equation" r:id="rId11" imgW="457002" imgH="304668" progId="Equation.DSMT4">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3150" y="4166945"/>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6" name="Picture 75" descr="tennis_serve_image38.png"/>
          <p:cNvPicPr>
            <a:picLocks/>
          </p:cNvPicPr>
          <p:nvPr/>
        </p:nvPicPr>
        <p:blipFill>
          <a:blip r:embed="rId13" cstate="print"/>
          <a:srcRect l="4391" r="44383"/>
          <a:stretch>
            <a:fillRect/>
          </a:stretch>
        </p:blipFill>
        <p:spPr>
          <a:xfrm>
            <a:off x="609600" y="2362200"/>
            <a:ext cx="1828800" cy="2743200"/>
          </a:xfrm>
          <a:prstGeom prst="rect">
            <a:avLst/>
          </a:prstGeom>
          <a:ln w="38100">
            <a:solidFill>
              <a:srgbClr val="FFFF00"/>
            </a:solidFill>
          </a:ln>
        </p:spPr>
      </p:pic>
      <p:sp>
        <p:nvSpPr>
          <p:cNvPr id="77" name="TextBox 76"/>
          <p:cNvSpPr txBox="1"/>
          <p:nvPr/>
        </p:nvSpPr>
        <p:spPr>
          <a:xfrm>
            <a:off x="1524000" y="45720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graphicFrame>
        <p:nvGraphicFramePr>
          <p:cNvPr id="640006" name="Object 6"/>
          <p:cNvGraphicFramePr>
            <a:graphicFrameLocks noChangeAspect="1"/>
          </p:cNvGraphicFramePr>
          <p:nvPr/>
        </p:nvGraphicFramePr>
        <p:xfrm>
          <a:off x="7016750" y="4852745"/>
          <a:ext cx="101600" cy="342900"/>
        </p:xfrm>
        <a:graphic>
          <a:graphicData uri="http://schemas.openxmlformats.org/presentationml/2006/ole">
            <mc:AlternateContent xmlns:mc="http://schemas.openxmlformats.org/markup-compatibility/2006">
              <mc:Choice xmlns:v="urn:schemas-microsoft-com:vml" Requires="v">
                <p:oleObj spid="_x0000_s924691" name="Equation" r:id="rId14" imgW="101556" imgH="342751" progId="Equation.DSMT4">
                  <p:embed/>
                </p:oleObj>
              </mc:Choice>
              <mc:Fallback>
                <p:oleObj name="Equation" r:id="rId14" imgW="101556" imgH="342751" progId="Equation.DSMT4">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6750" y="4852745"/>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7" name="Object 7"/>
          <p:cNvGraphicFramePr>
            <a:graphicFrameLocks noChangeAspect="1"/>
          </p:cNvGraphicFramePr>
          <p:nvPr/>
        </p:nvGraphicFramePr>
        <p:xfrm>
          <a:off x="4919663" y="2922345"/>
          <a:ext cx="355600" cy="177800"/>
        </p:xfrm>
        <a:graphic>
          <a:graphicData uri="http://schemas.openxmlformats.org/presentationml/2006/ole">
            <mc:AlternateContent xmlns:mc="http://schemas.openxmlformats.org/markup-compatibility/2006">
              <mc:Choice xmlns:v="urn:schemas-microsoft-com:vml" Requires="v">
                <p:oleObj spid="_x0000_s924692" name="Equation" r:id="rId16" imgW="355138" imgH="177569" progId="Equation.DSMT4">
                  <p:embed/>
                </p:oleObj>
              </mc:Choice>
              <mc:Fallback>
                <p:oleObj name="Equation" r:id="rId16" imgW="355138" imgH="177569" progId="Equation.DSMT4">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19663" y="2922345"/>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8" name="Object 8"/>
          <p:cNvGraphicFramePr>
            <a:graphicFrameLocks noChangeAspect="1"/>
          </p:cNvGraphicFramePr>
          <p:nvPr/>
        </p:nvGraphicFramePr>
        <p:xfrm>
          <a:off x="6367272" y="2947745"/>
          <a:ext cx="254000" cy="431800"/>
        </p:xfrm>
        <a:graphic>
          <a:graphicData uri="http://schemas.openxmlformats.org/presentationml/2006/ole">
            <mc:AlternateContent xmlns:mc="http://schemas.openxmlformats.org/markup-compatibility/2006">
              <mc:Choice xmlns:v="urn:schemas-microsoft-com:vml" Requires="v">
                <p:oleObj spid="_x0000_s924693" name="Equation" r:id="rId18" imgW="253890" imgH="431613" progId="Equation.DSMT4">
                  <p:embed/>
                </p:oleObj>
              </mc:Choice>
              <mc:Fallback>
                <p:oleObj name="Equation" r:id="rId18" imgW="253890" imgH="431613" progId="Equation.DSMT4">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7272" y="2947745"/>
                        <a:ext cx="254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9" name="Object 9"/>
          <p:cNvGraphicFramePr>
            <a:graphicFrameLocks noChangeAspect="1"/>
          </p:cNvGraphicFramePr>
          <p:nvPr/>
        </p:nvGraphicFramePr>
        <p:xfrm>
          <a:off x="6367272" y="3404945"/>
          <a:ext cx="292100" cy="431800"/>
        </p:xfrm>
        <a:graphic>
          <a:graphicData uri="http://schemas.openxmlformats.org/presentationml/2006/ole">
            <mc:AlternateContent xmlns:mc="http://schemas.openxmlformats.org/markup-compatibility/2006">
              <mc:Choice xmlns:v="urn:schemas-microsoft-com:vml" Requires="v">
                <p:oleObj spid="_x0000_s924694" name="Equation" r:id="rId20" imgW="291973" imgH="431613" progId="Equation.DSMT4">
                  <p:embed/>
                </p:oleObj>
              </mc:Choice>
              <mc:Fallback>
                <p:oleObj name="Equation" r:id="rId20" imgW="291973" imgH="431613" progId="Equation.DSMT4">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67272" y="3404945"/>
                        <a:ext cx="292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0" name="Object 10"/>
          <p:cNvGraphicFramePr>
            <a:graphicFrameLocks noChangeAspect="1"/>
          </p:cNvGraphicFramePr>
          <p:nvPr/>
        </p:nvGraphicFramePr>
        <p:xfrm>
          <a:off x="6367272" y="3862145"/>
          <a:ext cx="279400" cy="431800"/>
        </p:xfrm>
        <a:graphic>
          <a:graphicData uri="http://schemas.openxmlformats.org/presentationml/2006/ole">
            <mc:AlternateContent xmlns:mc="http://schemas.openxmlformats.org/markup-compatibility/2006">
              <mc:Choice xmlns:v="urn:schemas-microsoft-com:vml" Requires="v">
                <p:oleObj spid="_x0000_s924695" name="Equation" r:id="rId22" imgW="279279" imgH="431613" progId="Equation.DSMT4">
                  <p:embed/>
                </p:oleObj>
              </mc:Choice>
              <mc:Fallback>
                <p:oleObj name="Equation" r:id="rId22" imgW="279279" imgH="431613" progId="Equation.DSMT4">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7272" y="3862145"/>
                        <a:ext cx="2794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1" name="Object 11"/>
          <p:cNvGraphicFramePr>
            <a:graphicFrameLocks noChangeAspect="1"/>
          </p:cNvGraphicFramePr>
          <p:nvPr/>
        </p:nvGraphicFramePr>
        <p:xfrm>
          <a:off x="6367272" y="4319345"/>
          <a:ext cx="292100" cy="431800"/>
        </p:xfrm>
        <a:graphic>
          <a:graphicData uri="http://schemas.openxmlformats.org/presentationml/2006/ole">
            <mc:AlternateContent xmlns:mc="http://schemas.openxmlformats.org/markup-compatibility/2006">
              <mc:Choice xmlns:v="urn:schemas-microsoft-com:vml" Requires="v">
                <p:oleObj spid="_x0000_s924696" name="Equation" r:id="rId24" imgW="291973" imgH="431613" progId="Equation.DSMT4">
                  <p:embed/>
                </p:oleObj>
              </mc:Choice>
              <mc:Fallback>
                <p:oleObj name="Equation" r:id="rId24" imgW="291973" imgH="431613" progId="Equation.DSMT4">
                  <p:embed/>
                  <p:pic>
                    <p:nvPicPr>
                      <p:cNvPr id="0" name="Picture 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67272" y="4319345"/>
                        <a:ext cx="292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2" name="Object 12"/>
          <p:cNvGraphicFramePr>
            <a:graphicFrameLocks noChangeAspect="1"/>
          </p:cNvGraphicFramePr>
          <p:nvPr/>
        </p:nvGraphicFramePr>
        <p:xfrm>
          <a:off x="6367272" y="5233745"/>
          <a:ext cx="355600" cy="431800"/>
        </p:xfrm>
        <a:graphic>
          <a:graphicData uri="http://schemas.openxmlformats.org/presentationml/2006/ole">
            <mc:AlternateContent xmlns:mc="http://schemas.openxmlformats.org/markup-compatibility/2006">
              <mc:Choice xmlns:v="urn:schemas-microsoft-com:vml" Requires="v">
                <p:oleObj spid="_x0000_s924697" name="Equation" r:id="rId26" imgW="355446" imgH="431613" progId="Equation.DSMT4">
                  <p:embed/>
                </p:oleObj>
              </mc:Choice>
              <mc:Fallback>
                <p:oleObj name="Equation" r:id="rId26" imgW="355446" imgH="431613" progId="Equation.DSMT4">
                  <p:embed/>
                  <p:pic>
                    <p:nvPicPr>
                      <p:cNvPr id="0"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67272" y="5233745"/>
                        <a:ext cx="3556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3" name="Object 13"/>
          <p:cNvGraphicFramePr>
            <a:graphicFrameLocks noChangeAspect="1"/>
          </p:cNvGraphicFramePr>
          <p:nvPr/>
        </p:nvGraphicFramePr>
        <p:xfrm>
          <a:off x="6451600" y="4852745"/>
          <a:ext cx="101600" cy="342900"/>
        </p:xfrm>
        <a:graphic>
          <a:graphicData uri="http://schemas.openxmlformats.org/presentationml/2006/ole">
            <mc:AlternateContent xmlns:mc="http://schemas.openxmlformats.org/markup-compatibility/2006">
              <mc:Choice xmlns:v="urn:schemas-microsoft-com:vml" Requires="v">
                <p:oleObj spid="_x0000_s924698" name="Equation" r:id="rId28" imgW="101556" imgH="342751" progId="Equation.DSMT4">
                  <p:embed/>
                </p:oleObj>
              </mc:Choice>
              <mc:Fallback>
                <p:oleObj name="Equation" r:id="rId28" imgW="101556" imgH="342751" progId="Equation.DSMT4">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1600" y="4852745"/>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194550" y="2291155"/>
            <a:ext cx="1981200" cy="579710"/>
          </a:xfrm>
          <a:prstGeom prst="rect">
            <a:avLst/>
          </a:prstGeom>
          <a:noFill/>
        </p:spPr>
        <p:txBody>
          <a:bodyPr wrap="square" rtlCol="0">
            <a:spAutoFit/>
          </a:bodyPr>
          <a:lstStyle/>
          <a:p>
            <a:pPr algn="ctr">
              <a:lnSpc>
                <a:spcPts val="4400"/>
              </a:lnSpc>
            </a:pPr>
            <a:r>
              <a:rPr lang="en-US" sz="2200" dirty="0" err="1" smtClean="0">
                <a:latin typeface="Arial" pitchFamily="34" charset="0"/>
                <a:cs typeface="Arial" pitchFamily="34" charset="0"/>
              </a:rPr>
              <a:t>Sim</a:t>
            </a:r>
            <a:r>
              <a:rPr lang="en-US" sz="2200" dirty="0" smtClean="0">
                <a:latin typeface="Arial" pitchFamily="34" charset="0"/>
                <a:cs typeface="Arial" pitchFamily="34" charset="0"/>
              </a:rPr>
              <a:t>(     ,     )</a:t>
            </a:r>
          </a:p>
        </p:txBody>
      </p:sp>
      <p:pic>
        <p:nvPicPr>
          <p:cNvPr id="42" name="Picture 41" descr="cricket_batting_image42.png"/>
          <p:cNvPicPr>
            <a:picLocks noChangeAspect="1"/>
          </p:cNvPicPr>
          <p:nvPr/>
        </p:nvPicPr>
        <p:blipFill>
          <a:blip r:embed="rId8" cstate="print"/>
          <a:stretch>
            <a:fillRect/>
          </a:stretch>
        </p:blipFill>
        <p:spPr>
          <a:xfrm>
            <a:off x="8474710" y="2458795"/>
            <a:ext cx="365760" cy="365760"/>
          </a:xfrm>
          <a:prstGeom prst="rect">
            <a:avLst/>
          </a:prstGeom>
        </p:spPr>
      </p:pic>
      <p:pic>
        <p:nvPicPr>
          <p:cNvPr id="43" name="Picture 42" descr="tennis_serve_image38.png"/>
          <p:cNvPicPr>
            <a:picLocks/>
          </p:cNvPicPr>
          <p:nvPr/>
        </p:nvPicPr>
        <p:blipFill>
          <a:blip r:embed="rId29" cstate="print"/>
          <a:srcRect l="4391" r="44383"/>
          <a:stretch>
            <a:fillRect/>
          </a:stretch>
        </p:blipFill>
        <p:spPr>
          <a:xfrm>
            <a:off x="8032750" y="2457017"/>
            <a:ext cx="365760" cy="365760"/>
          </a:xfrm>
          <a:prstGeom prst="rect">
            <a:avLst/>
          </a:prstGeom>
          <a:ln w="38100">
            <a:noFill/>
          </a:ln>
        </p:spPr>
      </p:pic>
      <p:grpSp>
        <p:nvGrpSpPr>
          <p:cNvPr id="2" name="Group 54"/>
          <p:cNvGrpSpPr/>
          <p:nvPr/>
        </p:nvGrpSpPr>
        <p:grpSpPr>
          <a:xfrm>
            <a:off x="3352800" y="1840405"/>
            <a:ext cx="2286000" cy="949785"/>
            <a:chOff x="3321050" y="1992805"/>
            <a:chExt cx="2286000" cy="949785"/>
          </a:xfrm>
        </p:grpSpPr>
        <p:sp>
          <p:nvSpPr>
            <p:cNvPr id="45" name="TextBox 44"/>
            <p:cNvSpPr txBox="1"/>
            <p:nvPr/>
          </p:nvSpPr>
          <p:spPr>
            <a:xfrm>
              <a:off x="3505200" y="1992805"/>
              <a:ext cx="1981200" cy="573940"/>
            </a:xfrm>
            <a:prstGeom prst="rect">
              <a:avLst/>
            </a:prstGeom>
            <a:noFill/>
          </p:spPr>
          <p:txBody>
            <a:bodyPr wrap="square" rtlCol="0">
              <a:spAutoFit/>
            </a:bodyPr>
            <a:lstStyle/>
            <a:p>
              <a:pPr algn="ctr">
                <a:lnSpc>
                  <a:spcPts val="4400"/>
                </a:lnSpc>
              </a:pPr>
              <a:r>
                <a:rPr lang="en-US" sz="2000" i="1" dirty="0" err="1" smtClean="0">
                  <a:latin typeface="Arial" pitchFamily="34" charset="0"/>
                  <a:cs typeface="Arial" pitchFamily="34" charset="0"/>
                </a:rPr>
                <a:t>Pairwise</a:t>
              </a:r>
              <a:endParaRPr lang="en-US" sz="2000" i="1" dirty="0" smtClean="0">
                <a:latin typeface="Arial" pitchFamily="34" charset="0"/>
                <a:cs typeface="Arial" pitchFamily="34" charset="0"/>
              </a:endParaRPr>
            </a:p>
          </p:txBody>
        </p:sp>
        <p:sp>
          <p:nvSpPr>
            <p:cNvPr id="46" name="TextBox 45"/>
            <p:cNvSpPr txBox="1"/>
            <p:nvPr/>
          </p:nvSpPr>
          <p:spPr>
            <a:xfrm>
              <a:off x="3321050" y="2286000"/>
              <a:ext cx="2286000" cy="656590"/>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Human annotation</a:t>
              </a:r>
            </a:p>
          </p:txBody>
        </p:sp>
      </p:grpSp>
      <p:grpSp>
        <p:nvGrpSpPr>
          <p:cNvPr id="3" name="Group 55"/>
          <p:cNvGrpSpPr/>
          <p:nvPr/>
        </p:nvGrpSpPr>
        <p:grpSpPr>
          <a:xfrm>
            <a:off x="5518150" y="1828800"/>
            <a:ext cx="1981200" cy="890345"/>
            <a:chOff x="3505200" y="1981200"/>
            <a:chExt cx="1981200" cy="890345"/>
          </a:xfrm>
        </p:grpSpPr>
        <p:sp>
          <p:nvSpPr>
            <p:cNvPr id="59" name="TextBox 58"/>
            <p:cNvSpPr txBox="1"/>
            <p:nvPr/>
          </p:nvSpPr>
          <p:spPr>
            <a:xfrm>
              <a:off x="3505200" y="19812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Similarity</a:t>
              </a:r>
            </a:p>
          </p:txBody>
        </p:sp>
        <p:sp>
          <p:nvSpPr>
            <p:cNvPr id="60" name="TextBox 59"/>
            <p:cNvSpPr txBox="1"/>
            <p:nvPr/>
          </p:nvSpPr>
          <p:spPr>
            <a:xfrm>
              <a:off x="3505200" y="22860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vector</a:t>
              </a:r>
            </a:p>
          </p:txBody>
        </p:sp>
      </p:grpSp>
      <p:cxnSp>
        <p:nvCxnSpPr>
          <p:cNvPr id="65" name="Curved Connector 64"/>
          <p:cNvCxnSpPr/>
          <p:nvPr/>
        </p:nvCxnSpPr>
        <p:spPr>
          <a:xfrm flipV="1">
            <a:off x="6584950" y="2719145"/>
            <a:ext cx="685800" cy="304800"/>
          </a:xfrm>
          <a:prstGeom prst="curvedConnector3">
            <a:avLst>
              <a:gd name="adj1" fmla="val 36813"/>
            </a:avLst>
          </a:prstGeom>
          <a:ln w="1905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56"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grpSp>
        <p:nvGrpSpPr>
          <p:cNvPr id="44" name="Group 43"/>
          <p:cNvGrpSpPr/>
          <p:nvPr/>
        </p:nvGrpSpPr>
        <p:grpSpPr>
          <a:xfrm>
            <a:off x="4038600" y="5905500"/>
            <a:ext cx="2501900" cy="495300"/>
            <a:chOff x="4038600" y="5905500"/>
            <a:chExt cx="2501900" cy="495300"/>
          </a:xfrm>
        </p:grpSpPr>
        <p:graphicFrame>
          <p:nvGraphicFramePr>
            <p:cNvPr id="47" name="Object 16"/>
            <p:cNvGraphicFramePr>
              <a:graphicFrameLocks noChangeAspect="1"/>
            </p:cNvGraphicFramePr>
            <p:nvPr/>
          </p:nvGraphicFramePr>
          <p:xfrm>
            <a:off x="4038600" y="5905500"/>
            <a:ext cx="2501900" cy="495300"/>
          </p:xfrm>
          <a:graphic>
            <a:graphicData uri="http://schemas.openxmlformats.org/presentationml/2006/ole">
              <mc:AlternateContent xmlns:mc="http://schemas.openxmlformats.org/markup-compatibility/2006">
                <mc:Choice xmlns:v="urn:schemas-microsoft-com:vml" Requires="v">
                  <p:oleObj spid="_x0000_s924699" name="Equation" r:id="rId30" imgW="2501900" imgH="495300" progId="Equation.DSMT4">
                    <p:embed/>
                  </p:oleObj>
                </mc:Choice>
                <mc:Fallback>
                  <p:oleObj name="Equation" r:id="rId30" imgW="2501900" imgH="495300" progId="Equation.DSMT4">
                    <p:embed/>
                    <p:pic>
                      <p:nvPicPr>
                        <p:cNvPr id="0" name="Picture 1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038600" y="5905500"/>
                          <a:ext cx="25019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1" name="Straight Connector 50"/>
            <p:cNvCxnSpPr/>
            <p:nvPr/>
          </p:nvCxnSpPr>
          <p:spPr>
            <a:xfrm>
              <a:off x="4876800" y="6252408"/>
              <a:ext cx="152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Left Bracket 54"/>
          <p:cNvSpPr/>
          <p:nvPr/>
        </p:nvSpPr>
        <p:spPr>
          <a:xfrm>
            <a:off x="29718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Left Bracket 61"/>
          <p:cNvSpPr/>
          <p:nvPr/>
        </p:nvSpPr>
        <p:spPr>
          <a:xfrm flipH="1">
            <a:off x="58674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3048000" y="3257490"/>
            <a:ext cx="2819400" cy="400110"/>
          </a:xfrm>
          <a:prstGeom prst="rect">
            <a:avLst/>
          </a:prstGeom>
          <a:noFill/>
        </p:spPr>
        <p:txBody>
          <a:bodyPr wrap="square" rtlCol="0">
            <a:spAutoFit/>
          </a:bodyPr>
          <a:lstStyle/>
          <a:p>
            <a:r>
              <a:rPr lang="en-US" dirty="0" smtClean="0"/>
              <a:t>   -</a:t>
            </a:r>
            <a:r>
              <a:rPr lang="en-US" sz="2000" dirty="0" smtClean="0">
                <a:latin typeface="Times New Roman" pitchFamily="18" charset="0"/>
                <a:cs typeface="Times New Roman" pitchFamily="18" charset="0"/>
              </a:rPr>
              <a:t>1    0     1     0           0</a:t>
            </a:r>
            <a:endParaRPr lang="en-US" sz="2000" dirty="0">
              <a:latin typeface="Times New Roman" pitchFamily="18" charset="0"/>
              <a:cs typeface="Times New Roman" pitchFamily="18" charset="0"/>
            </a:endParaRPr>
          </a:p>
        </p:txBody>
      </p:sp>
      <p:graphicFrame>
        <p:nvGraphicFramePr>
          <p:cNvPr id="64" name="Object 12"/>
          <p:cNvGraphicFramePr>
            <a:graphicFrameLocks noChangeAspect="1"/>
          </p:cNvGraphicFramePr>
          <p:nvPr/>
        </p:nvGraphicFramePr>
        <p:xfrm>
          <a:off x="4953000" y="3403600"/>
          <a:ext cx="355600" cy="177800"/>
        </p:xfrm>
        <a:graphic>
          <a:graphicData uri="http://schemas.openxmlformats.org/presentationml/2006/ole">
            <mc:AlternateContent xmlns:mc="http://schemas.openxmlformats.org/markup-compatibility/2006">
              <mc:Choice xmlns:v="urn:schemas-microsoft-com:vml" Requires="v">
                <p:oleObj spid="_x0000_s924700" name="Equation" r:id="rId32" imgW="355138" imgH="177569" progId="Equation.DSMT4">
                  <p:embed/>
                </p:oleObj>
              </mc:Choice>
              <mc:Fallback>
                <p:oleObj name="Equation" r:id="rId32" imgW="355138" imgH="177569" progId="Equation.DSMT4">
                  <p:embed/>
                  <p:pic>
                    <p:nvPicPr>
                      <p:cNvPr id="0"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3403600"/>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 name="TextBox 65"/>
          <p:cNvSpPr txBox="1"/>
          <p:nvPr/>
        </p:nvSpPr>
        <p:spPr>
          <a:xfrm>
            <a:off x="3048000" y="3638490"/>
            <a:ext cx="2819400" cy="400110"/>
          </a:xfrm>
          <a:prstGeom prst="rect">
            <a:avLst/>
          </a:prstGeom>
          <a:noFill/>
        </p:spPr>
        <p:txBody>
          <a:bodyPr wrap="square" rtlCol="0">
            <a:spAutoFit/>
          </a:bodyPr>
          <a:lstStyle/>
          <a:p>
            <a:r>
              <a:rPr lang="en-US" dirty="0" smtClean="0">
                <a:latin typeface="Times New Roman" pitchFamily="18" charset="0"/>
                <a:cs typeface="Times New Roman" pitchFamily="18" charset="0"/>
              </a:rPr>
              <a:t>    0</a:t>
            </a:r>
            <a:r>
              <a:rPr lang="en-US" sz="2000" dirty="0" smtClean="0">
                <a:latin typeface="Times New Roman" pitchFamily="18" charset="0"/>
                <a:cs typeface="Times New Roman" pitchFamily="18" charset="0"/>
              </a:rPr>
              <a:t>    1     0     0           -1</a:t>
            </a:r>
            <a:endParaRPr lang="en-US" sz="2000" dirty="0">
              <a:latin typeface="Times New Roman" pitchFamily="18" charset="0"/>
              <a:cs typeface="Times New Roman" pitchFamily="18" charset="0"/>
            </a:endParaRPr>
          </a:p>
        </p:txBody>
      </p:sp>
      <p:graphicFrame>
        <p:nvGraphicFramePr>
          <p:cNvPr id="67" name="Object 13"/>
          <p:cNvGraphicFramePr>
            <a:graphicFrameLocks noChangeAspect="1"/>
          </p:cNvGraphicFramePr>
          <p:nvPr/>
        </p:nvGraphicFramePr>
        <p:xfrm>
          <a:off x="4953000" y="3784600"/>
          <a:ext cx="355600" cy="177800"/>
        </p:xfrm>
        <a:graphic>
          <a:graphicData uri="http://schemas.openxmlformats.org/presentationml/2006/ole">
            <mc:AlternateContent xmlns:mc="http://schemas.openxmlformats.org/markup-compatibility/2006">
              <mc:Choice xmlns:v="urn:schemas-microsoft-com:vml" Requires="v">
                <p:oleObj spid="_x0000_s924701" name="Equation" r:id="rId33" imgW="355138" imgH="177569" progId="Equation.DSMT4">
                  <p:embed/>
                </p:oleObj>
              </mc:Choice>
              <mc:Fallback>
                <p:oleObj name="Equation" r:id="rId33" imgW="355138" imgH="177569" progId="Equation.DSMT4">
                  <p:embed/>
                  <p:pic>
                    <p:nvPicPr>
                      <p:cNvPr id="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3784600"/>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 name="Object 14"/>
          <p:cNvGraphicFramePr>
            <a:graphicFrameLocks noChangeAspect="1"/>
          </p:cNvGraphicFramePr>
          <p:nvPr/>
        </p:nvGraphicFramePr>
        <p:xfrm>
          <a:off x="4470400" y="4343400"/>
          <a:ext cx="101600" cy="342900"/>
        </p:xfrm>
        <a:graphic>
          <a:graphicData uri="http://schemas.openxmlformats.org/presentationml/2006/ole">
            <mc:AlternateContent xmlns:mc="http://schemas.openxmlformats.org/markup-compatibility/2006">
              <mc:Choice xmlns:v="urn:schemas-microsoft-com:vml" Requires="v">
                <p:oleObj spid="_x0000_s924702" name="Equation" r:id="rId34" imgW="101556" imgH="342751" progId="Equation.DSMT4">
                  <p:embed/>
                </p:oleObj>
              </mc:Choice>
              <mc:Fallback>
                <p:oleObj name="Equation" r:id="rId34" imgW="101556" imgH="342751" progId="Equation.DSMT4">
                  <p:embed/>
                  <p:pic>
                    <p:nvPicPr>
                      <p:cNvPr id="0"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0400" y="4343400"/>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15"/>
          <p:cNvGraphicFramePr>
            <a:graphicFrameLocks noChangeAspect="1"/>
          </p:cNvGraphicFramePr>
          <p:nvPr/>
        </p:nvGraphicFramePr>
        <p:xfrm>
          <a:off x="4470400" y="4838700"/>
          <a:ext cx="101600" cy="342900"/>
        </p:xfrm>
        <a:graphic>
          <a:graphicData uri="http://schemas.openxmlformats.org/presentationml/2006/ole">
            <mc:AlternateContent xmlns:mc="http://schemas.openxmlformats.org/markup-compatibility/2006">
              <mc:Choice xmlns:v="urn:schemas-microsoft-com:vml" Requires="v">
                <p:oleObj spid="_x0000_s924703" name="Equation" r:id="rId35" imgW="101556" imgH="342751" progId="Equation.DSMT4">
                  <p:embed/>
                </p:oleObj>
              </mc:Choice>
              <mc:Fallback>
                <p:oleObj name="Equation" r:id="rId35" imgW="101556" imgH="342751" progId="Equation.DSMT4">
                  <p:embed/>
                  <p:pic>
                    <p:nvPicPr>
                      <p:cNvPr id="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0400" y="4838700"/>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69</a:t>
            </a:fld>
            <a:endParaRPr lang="en-US" dirty="0"/>
          </a:p>
        </p:txBody>
      </p:sp>
      <p:pic>
        <p:nvPicPr>
          <p:cNvPr id="17" name="Picture 16" descr="tennis_serve_image32.png"/>
          <p:cNvPicPr>
            <a:picLocks noChangeAspect="1"/>
          </p:cNvPicPr>
          <p:nvPr/>
        </p:nvPicPr>
        <p:blipFill>
          <a:blip r:embed="rId4" cstate="print"/>
          <a:stretch>
            <a:fillRect/>
          </a:stretch>
        </p:blipFill>
        <p:spPr>
          <a:xfrm>
            <a:off x="6873240" y="3907865"/>
            <a:ext cx="365760" cy="365760"/>
          </a:xfrm>
          <a:prstGeom prst="rect">
            <a:avLst/>
          </a:prstGeom>
          <a:ln w="19050">
            <a:noFill/>
          </a:ln>
        </p:spPr>
      </p:pic>
      <p:pic>
        <p:nvPicPr>
          <p:cNvPr id="18" name="Picture 17" descr="tennis_forehand_image48.png"/>
          <p:cNvPicPr>
            <a:picLocks noChangeAspect="1"/>
          </p:cNvPicPr>
          <p:nvPr/>
        </p:nvPicPr>
        <p:blipFill>
          <a:blip r:embed="rId5" cstate="print"/>
          <a:stretch>
            <a:fillRect/>
          </a:stretch>
        </p:blipFill>
        <p:spPr>
          <a:xfrm>
            <a:off x="6873240" y="3481145"/>
            <a:ext cx="365760" cy="365760"/>
          </a:xfrm>
          <a:prstGeom prst="rect">
            <a:avLst/>
          </a:prstGeom>
          <a:ln w="19050">
            <a:solidFill>
              <a:srgbClr val="FF0000"/>
            </a:solidFill>
          </a:ln>
        </p:spPr>
      </p:pic>
      <p:pic>
        <p:nvPicPr>
          <p:cNvPr id="19" name="Picture 18" descr="volleyball_smash_image33.png"/>
          <p:cNvPicPr>
            <a:picLocks noChangeAspect="1"/>
          </p:cNvPicPr>
          <p:nvPr/>
        </p:nvPicPr>
        <p:blipFill>
          <a:blip r:embed="rId6" cstate="print"/>
          <a:stretch>
            <a:fillRect/>
          </a:stretch>
        </p:blipFill>
        <p:spPr>
          <a:xfrm>
            <a:off x="6873240" y="5309945"/>
            <a:ext cx="365760" cy="365760"/>
          </a:xfrm>
          <a:prstGeom prst="rect">
            <a:avLst/>
          </a:prstGeom>
          <a:ln w="19050">
            <a:solidFill>
              <a:srgbClr val="0000FF"/>
            </a:solidFill>
          </a:ln>
        </p:spPr>
      </p:pic>
      <p:pic>
        <p:nvPicPr>
          <p:cNvPr id="21" name="Picture 20" descr="cricket_bowling_image48.png"/>
          <p:cNvPicPr>
            <a:picLocks noChangeAspect="1"/>
          </p:cNvPicPr>
          <p:nvPr/>
        </p:nvPicPr>
        <p:blipFill>
          <a:blip r:embed="rId7" cstate="print"/>
          <a:stretch>
            <a:fillRect/>
          </a:stretch>
        </p:blipFill>
        <p:spPr>
          <a:xfrm>
            <a:off x="6873240" y="4365065"/>
            <a:ext cx="365760" cy="365760"/>
          </a:xfrm>
          <a:prstGeom prst="rect">
            <a:avLst/>
          </a:prstGeom>
        </p:spPr>
      </p:pic>
      <p:pic>
        <p:nvPicPr>
          <p:cNvPr id="22" name="Picture 21" descr="cricket_batting_image42.png"/>
          <p:cNvPicPr>
            <a:picLocks noChangeAspect="1"/>
          </p:cNvPicPr>
          <p:nvPr/>
        </p:nvPicPr>
        <p:blipFill>
          <a:blip r:embed="rId8" cstate="print"/>
          <a:stretch>
            <a:fillRect/>
          </a:stretch>
        </p:blipFill>
        <p:spPr>
          <a:xfrm>
            <a:off x="6873240" y="3039185"/>
            <a:ext cx="365760" cy="365760"/>
          </a:xfrm>
          <a:prstGeom prst="rect">
            <a:avLst/>
          </a:prstGeom>
          <a:ln w="19050">
            <a:noFill/>
          </a:ln>
        </p:spPr>
      </p:pic>
      <p:sp>
        <p:nvSpPr>
          <p:cNvPr id="29" name="Left Bracket 28"/>
          <p:cNvSpPr/>
          <p:nvPr/>
        </p:nvSpPr>
        <p:spPr>
          <a:xfrm>
            <a:off x="6233160"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ket 36"/>
          <p:cNvSpPr/>
          <p:nvPr/>
        </p:nvSpPr>
        <p:spPr>
          <a:xfrm>
            <a:off x="29718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47" descr="tennis_serve_image32.png"/>
          <p:cNvPicPr>
            <a:picLocks noChangeAspect="1"/>
          </p:cNvPicPr>
          <p:nvPr/>
        </p:nvPicPr>
        <p:blipFill>
          <a:blip r:embed="rId4" cstate="print"/>
          <a:stretch>
            <a:fillRect/>
          </a:stretch>
        </p:blipFill>
        <p:spPr>
          <a:xfrm>
            <a:off x="4038600" y="2795345"/>
            <a:ext cx="365760" cy="365760"/>
          </a:xfrm>
          <a:prstGeom prst="rect">
            <a:avLst/>
          </a:prstGeom>
          <a:ln w="19050">
            <a:noFill/>
          </a:ln>
        </p:spPr>
      </p:pic>
      <p:pic>
        <p:nvPicPr>
          <p:cNvPr id="49" name="Picture 48" descr="tennis_forehand_image48.png"/>
          <p:cNvPicPr>
            <a:picLocks noChangeAspect="1"/>
          </p:cNvPicPr>
          <p:nvPr/>
        </p:nvPicPr>
        <p:blipFill>
          <a:blip r:embed="rId5" cstate="print"/>
          <a:stretch>
            <a:fillRect/>
          </a:stretch>
        </p:blipFill>
        <p:spPr>
          <a:xfrm>
            <a:off x="3613150" y="2795345"/>
            <a:ext cx="365760" cy="365760"/>
          </a:xfrm>
          <a:prstGeom prst="rect">
            <a:avLst/>
          </a:prstGeom>
          <a:ln w="19050">
            <a:solidFill>
              <a:srgbClr val="FF0000"/>
            </a:solidFill>
          </a:ln>
        </p:spPr>
      </p:pic>
      <p:pic>
        <p:nvPicPr>
          <p:cNvPr id="50" name="Picture 49" descr="volleyball_smash_image33.png"/>
          <p:cNvPicPr>
            <a:picLocks noChangeAspect="1"/>
          </p:cNvPicPr>
          <p:nvPr/>
        </p:nvPicPr>
        <p:blipFill>
          <a:blip r:embed="rId6" cstate="print"/>
          <a:stretch>
            <a:fillRect/>
          </a:stretch>
        </p:blipFill>
        <p:spPr>
          <a:xfrm>
            <a:off x="5336540" y="2795345"/>
            <a:ext cx="365760" cy="365760"/>
          </a:xfrm>
          <a:prstGeom prst="rect">
            <a:avLst/>
          </a:prstGeom>
          <a:ln w="19050">
            <a:solidFill>
              <a:srgbClr val="0000FF"/>
            </a:solidFill>
          </a:ln>
        </p:spPr>
      </p:pic>
      <p:pic>
        <p:nvPicPr>
          <p:cNvPr id="52" name="Picture 51" descr="cricket_bowling_image48.png"/>
          <p:cNvPicPr>
            <a:picLocks noChangeAspect="1"/>
          </p:cNvPicPr>
          <p:nvPr/>
        </p:nvPicPr>
        <p:blipFill>
          <a:blip r:embed="rId7" cstate="print"/>
          <a:stretch>
            <a:fillRect/>
          </a:stretch>
        </p:blipFill>
        <p:spPr>
          <a:xfrm>
            <a:off x="4483100" y="2795345"/>
            <a:ext cx="365760" cy="365760"/>
          </a:xfrm>
          <a:prstGeom prst="rect">
            <a:avLst/>
          </a:prstGeom>
        </p:spPr>
      </p:pic>
      <p:pic>
        <p:nvPicPr>
          <p:cNvPr id="53" name="Picture 52" descr="cricket_batting_image42.png"/>
          <p:cNvPicPr>
            <a:picLocks noChangeAspect="1"/>
          </p:cNvPicPr>
          <p:nvPr/>
        </p:nvPicPr>
        <p:blipFill>
          <a:blip r:embed="rId8" cstate="print"/>
          <a:stretch>
            <a:fillRect/>
          </a:stretch>
        </p:blipFill>
        <p:spPr>
          <a:xfrm>
            <a:off x="3200400" y="2795345"/>
            <a:ext cx="365760" cy="365760"/>
          </a:xfrm>
          <a:prstGeom prst="rect">
            <a:avLst/>
          </a:prstGeom>
          <a:ln w="19050">
            <a:noFill/>
          </a:ln>
        </p:spPr>
      </p:pic>
      <p:sp>
        <p:nvSpPr>
          <p:cNvPr id="54" name="Left Bracket 53"/>
          <p:cNvSpPr/>
          <p:nvPr/>
        </p:nvSpPr>
        <p:spPr>
          <a:xfrm flipH="1">
            <a:off x="6736081" y="3023945"/>
            <a:ext cx="45719" cy="26670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ket 56"/>
          <p:cNvSpPr/>
          <p:nvPr/>
        </p:nvSpPr>
        <p:spPr>
          <a:xfrm flipH="1">
            <a:off x="5867400" y="3252545"/>
            <a:ext cx="76200" cy="2209800"/>
          </a:xfrm>
          <a:prstGeom prst="leftBracket">
            <a:avLst>
              <a:gd name="adj" fmla="val 632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8" name="Object 57"/>
          <p:cNvGraphicFramePr>
            <a:graphicFrameLocks noChangeAspect="1"/>
          </p:cNvGraphicFramePr>
          <p:nvPr/>
        </p:nvGraphicFramePr>
        <p:xfrm>
          <a:off x="6045200" y="4243145"/>
          <a:ext cx="127000" cy="165100"/>
        </p:xfrm>
        <a:graphic>
          <a:graphicData uri="http://schemas.openxmlformats.org/presentationml/2006/ole">
            <mc:AlternateContent xmlns:mc="http://schemas.openxmlformats.org/markup-compatibility/2006">
              <mc:Choice xmlns:v="urn:schemas-microsoft-com:vml" Requires="v">
                <p:oleObj spid="_x0000_s926737" name="Equation" r:id="rId9" imgW="126780" imgH="164814" progId="Equation.DSMT4">
                  <p:embed/>
                </p:oleObj>
              </mc:Choice>
              <mc:Fallback>
                <p:oleObj name="Equation" r:id="rId9" imgW="126780" imgH="164814" progId="Equation.DSMT4">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200" y="4243145"/>
                        <a:ext cx="1270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p:cNvGraphicFramePr>
            <a:graphicFrameLocks noChangeAspect="1"/>
          </p:cNvGraphicFramePr>
          <p:nvPr/>
        </p:nvGraphicFramePr>
        <p:xfrm>
          <a:off x="7423150" y="4166945"/>
          <a:ext cx="457200" cy="304800"/>
        </p:xfrm>
        <a:graphic>
          <a:graphicData uri="http://schemas.openxmlformats.org/presentationml/2006/ole">
            <mc:AlternateContent xmlns:mc="http://schemas.openxmlformats.org/markup-compatibility/2006">
              <mc:Choice xmlns:v="urn:schemas-microsoft-com:vml" Requires="v">
                <p:oleObj spid="_x0000_s926738" name="Equation" r:id="rId11" imgW="457002" imgH="304668" progId="Equation.DSMT4">
                  <p:embed/>
                </p:oleObj>
              </mc:Choice>
              <mc:Fallback>
                <p:oleObj name="Equation" r:id="rId11" imgW="457002" imgH="304668" progId="Equation.DSMT4">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3150" y="4166945"/>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6" name="Picture 75" descr="tennis_serve_image38.png"/>
          <p:cNvPicPr>
            <a:picLocks/>
          </p:cNvPicPr>
          <p:nvPr/>
        </p:nvPicPr>
        <p:blipFill>
          <a:blip r:embed="rId13" cstate="print"/>
          <a:srcRect l="4391" r="44383"/>
          <a:stretch>
            <a:fillRect/>
          </a:stretch>
        </p:blipFill>
        <p:spPr>
          <a:xfrm>
            <a:off x="609600" y="2362200"/>
            <a:ext cx="1828800" cy="2743200"/>
          </a:xfrm>
          <a:prstGeom prst="rect">
            <a:avLst/>
          </a:prstGeom>
          <a:ln w="38100">
            <a:solidFill>
              <a:srgbClr val="FFFF00"/>
            </a:solidFill>
          </a:ln>
        </p:spPr>
      </p:pic>
      <p:sp>
        <p:nvSpPr>
          <p:cNvPr id="77" name="TextBox 76"/>
          <p:cNvSpPr txBox="1"/>
          <p:nvPr/>
        </p:nvSpPr>
        <p:spPr>
          <a:xfrm>
            <a:off x="1524000" y="45720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graphicFrame>
        <p:nvGraphicFramePr>
          <p:cNvPr id="640006" name="Object 6"/>
          <p:cNvGraphicFramePr>
            <a:graphicFrameLocks noChangeAspect="1"/>
          </p:cNvGraphicFramePr>
          <p:nvPr/>
        </p:nvGraphicFramePr>
        <p:xfrm>
          <a:off x="7016750" y="4852745"/>
          <a:ext cx="101600" cy="342900"/>
        </p:xfrm>
        <a:graphic>
          <a:graphicData uri="http://schemas.openxmlformats.org/presentationml/2006/ole">
            <mc:AlternateContent xmlns:mc="http://schemas.openxmlformats.org/markup-compatibility/2006">
              <mc:Choice xmlns:v="urn:schemas-microsoft-com:vml" Requires="v">
                <p:oleObj spid="_x0000_s926739" name="Equation" r:id="rId14" imgW="101556" imgH="342751" progId="Equation.DSMT4">
                  <p:embed/>
                </p:oleObj>
              </mc:Choice>
              <mc:Fallback>
                <p:oleObj name="Equation" r:id="rId14" imgW="101556" imgH="342751" progId="Equation.DSMT4">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6750" y="4852745"/>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7" name="Object 7"/>
          <p:cNvGraphicFramePr>
            <a:graphicFrameLocks noChangeAspect="1"/>
          </p:cNvGraphicFramePr>
          <p:nvPr/>
        </p:nvGraphicFramePr>
        <p:xfrm>
          <a:off x="4919663" y="2922345"/>
          <a:ext cx="355600" cy="177800"/>
        </p:xfrm>
        <a:graphic>
          <a:graphicData uri="http://schemas.openxmlformats.org/presentationml/2006/ole">
            <mc:AlternateContent xmlns:mc="http://schemas.openxmlformats.org/markup-compatibility/2006">
              <mc:Choice xmlns:v="urn:schemas-microsoft-com:vml" Requires="v">
                <p:oleObj spid="_x0000_s926740" name="Equation" r:id="rId16" imgW="355138" imgH="177569" progId="Equation.DSMT4">
                  <p:embed/>
                </p:oleObj>
              </mc:Choice>
              <mc:Fallback>
                <p:oleObj name="Equation" r:id="rId16" imgW="355138" imgH="177569" progId="Equation.DSMT4">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19663" y="2922345"/>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8" name="Object 8"/>
          <p:cNvGraphicFramePr>
            <a:graphicFrameLocks noChangeAspect="1"/>
          </p:cNvGraphicFramePr>
          <p:nvPr/>
        </p:nvGraphicFramePr>
        <p:xfrm>
          <a:off x="6367272" y="2947745"/>
          <a:ext cx="254000" cy="431800"/>
        </p:xfrm>
        <a:graphic>
          <a:graphicData uri="http://schemas.openxmlformats.org/presentationml/2006/ole">
            <mc:AlternateContent xmlns:mc="http://schemas.openxmlformats.org/markup-compatibility/2006">
              <mc:Choice xmlns:v="urn:schemas-microsoft-com:vml" Requires="v">
                <p:oleObj spid="_x0000_s926741" name="Equation" r:id="rId18" imgW="253890" imgH="431613" progId="Equation.DSMT4">
                  <p:embed/>
                </p:oleObj>
              </mc:Choice>
              <mc:Fallback>
                <p:oleObj name="Equation" r:id="rId18" imgW="253890" imgH="431613" progId="Equation.DSMT4">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7272" y="2947745"/>
                        <a:ext cx="254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09" name="Object 9"/>
          <p:cNvGraphicFramePr>
            <a:graphicFrameLocks noChangeAspect="1"/>
          </p:cNvGraphicFramePr>
          <p:nvPr/>
        </p:nvGraphicFramePr>
        <p:xfrm>
          <a:off x="6367272" y="3404945"/>
          <a:ext cx="292100" cy="431800"/>
        </p:xfrm>
        <a:graphic>
          <a:graphicData uri="http://schemas.openxmlformats.org/presentationml/2006/ole">
            <mc:AlternateContent xmlns:mc="http://schemas.openxmlformats.org/markup-compatibility/2006">
              <mc:Choice xmlns:v="urn:schemas-microsoft-com:vml" Requires="v">
                <p:oleObj spid="_x0000_s926742" name="Equation" r:id="rId20" imgW="291973" imgH="431613" progId="Equation.DSMT4">
                  <p:embed/>
                </p:oleObj>
              </mc:Choice>
              <mc:Fallback>
                <p:oleObj name="Equation" r:id="rId20" imgW="291973" imgH="431613" progId="Equation.DSMT4">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67272" y="3404945"/>
                        <a:ext cx="292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0" name="Object 10"/>
          <p:cNvGraphicFramePr>
            <a:graphicFrameLocks noChangeAspect="1"/>
          </p:cNvGraphicFramePr>
          <p:nvPr/>
        </p:nvGraphicFramePr>
        <p:xfrm>
          <a:off x="6367272" y="3862145"/>
          <a:ext cx="279400" cy="431800"/>
        </p:xfrm>
        <a:graphic>
          <a:graphicData uri="http://schemas.openxmlformats.org/presentationml/2006/ole">
            <mc:AlternateContent xmlns:mc="http://schemas.openxmlformats.org/markup-compatibility/2006">
              <mc:Choice xmlns:v="urn:schemas-microsoft-com:vml" Requires="v">
                <p:oleObj spid="_x0000_s926743" name="Equation" r:id="rId22" imgW="279279" imgH="431613" progId="Equation.DSMT4">
                  <p:embed/>
                </p:oleObj>
              </mc:Choice>
              <mc:Fallback>
                <p:oleObj name="Equation" r:id="rId22" imgW="279279" imgH="431613" progId="Equation.DSMT4">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7272" y="3862145"/>
                        <a:ext cx="2794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1" name="Object 11"/>
          <p:cNvGraphicFramePr>
            <a:graphicFrameLocks noChangeAspect="1"/>
          </p:cNvGraphicFramePr>
          <p:nvPr/>
        </p:nvGraphicFramePr>
        <p:xfrm>
          <a:off x="6367272" y="4319345"/>
          <a:ext cx="292100" cy="431800"/>
        </p:xfrm>
        <a:graphic>
          <a:graphicData uri="http://schemas.openxmlformats.org/presentationml/2006/ole">
            <mc:AlternateContent xmlns:mc="http://schemas.openxmlformats.org/markup-compatibility/2006">
              <mc:Choice xmlns:v="urn:schemas-microsoft-com:vml" Requires="v">
                <p:oleObj spid="_x0000_s926744" name="Equation" r:id="rId24" imgW="291973" imgH="431613" progId="Equation.DSMT4">
                  <p:embed/>
                </p:oleObj>
              </mc:Choice>
              <mc:Fallback>
                <p:oleObj name="Equation" r:id="rId24" imgW="291973" imgH="431613" progId="Equation.DSMT4">
                  <p:embed/>
                  <p:pic>
                    <p:nvPicPr>
                      <p:cNvPr id="0" name="Picture 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67272" y="4319345"/>
                        <a:ext cx="292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2" name="Object 12"/>
          <p:cNvGraphicFramePr>
            <a:graphicFrameLocks noChangeAspect="1"/>
          </p:cNvGraphicFramePr>
          <p:nvPr/>
        </p:nvGraphicFramePr>
        <p:xfrm>
          <a:off x="6367272" y="5233745"/>
          <a:ext cx="355600" cy="431800"/>
        </p:xfrm>
        <a:graphic>
          <a:graphicData uri="http://schemas.openxmlformats.org/presentationml/2006/ole">
            <mc:AlternateContent xmlns:mc="http://schemas.openxmlformats.org/markup-compatibility/2006">
              <mc:Choice xmlns:v="urn:schemas-microsoft-com:vml" Requires="v">
                <p:oleObj spid="_x0000_s926745" name="Equation" r:id="rId26" imgW="355446" imgH="431613" progId="Equation.DSMT4">
                  <p:embed/>
                </p:oleObj>
              </mc:Choice>
              <mc:Fallback>
                <p:oleObj name="Equation" r:id="rId26" imgW="355446" imgH="431613" progId="Equation.DSMT4">
                  <p:embed/>
                  <p:pic>
                    <p:nvPicPr>
                      <p:cNvPr id="0"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67272" y="5233745"/>
                        <a:ext cx="3556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0013" name="Object 13"/>
          <p:cNvGraphicFramePr>
            <a:graphicFrameLocks noChangeAspect="1"/>
          </p:cNvGraphicFramePr>
          <p:nvPr/>
        </p:nvGraphicFramePr>
        <p:xfrm>
          <a:off x="6451600" y="4852745"/>
          <a:ext cx="101600" cy="342900"/>
        </p:xfrm>
        <a:graphic>
          <a:graphicData uri="http://schemas.openxmlformats.org/presentationml/2006/ole">
            <mc:AlternateContent xmlns:mc="http://schemas.openxmlformats.org/markup-compatibility/2006">
              <mc:Choice xmlns:v="urn:schemas-microsoft-com:vml" Requires="v">
                <p:oleObj spid="_x0000_s926746" name="Equation" r:id="rId28" imgW="101556" imgH="342751" progId="Equation.DSMT4">
                  <p:embed/>
                </p:oleObj>
              </mc:Choice>
              <mc:Fallback>
                <p:oleObj name="Equation" r:id="rId28" imgW="101556" imgH="342751" progId="Equation.DSMT4">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1600" y="4852745"/>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194550" y="2291155"/>
            <a:ext cx="1981200" cy="579710"/>
          </a:xfrm>
          <a:prstGeom prst="rect">
            <a:avLst/>
          </a:prstGeom>
          <a:noFill/>
        </p:spPr>
        <p:txBody>
          <a:bodyPr wrap="square" rtlCol="0">
            <a:spAutoFit/>
          </a:bodyPr>
          <a:lstStyle/>
          <a:p>
            <a:pPr algn="ctr">
              <a:lnSpc>
                <a:spcPts val="4400"/>
              </a:lnSpc>
            </a:pPr>
            <a:r>
              <a:rPr lang="en-US" sz="2200" dirty="0" err="1" smtClean="0">
                <a:latin typeface="Arial" pitchFamily="34" charset="0"/>
                <a:cs typeface="Arial" pitchFamily="34" charset="0"/>
              </a:rPr>
              <a:t>Sim</a:t>
            </a:r>
            <a:r>
              <a:rPr lang="en-US" sz="2200" dirty="0" smtClean="0">
                <a:latin typeface="Arial" pitchFamily="34" charset="0"/>
                <a:cs typeface="Arial" pitchFamily="34" charset="0"/>
              </a:rPr>
              <a:t>(     ,     )</a:t>
            </a:r>
          </a:p>
        </p:txBody>
      </p:sp>
      <p:pic>
        <p:nvPicPr>
          <p:cNvPr id="42" name="Picture 41" descr="cricket_batting_image42.png"/>
          <p:cNvPicPr>
            <a:picLocks noChangeAspect="1"/>
          </p:cNvPicPr>
          <p:nvPr/>
        </p:nvPicPr>
        <p:blipFill>
          <a:blip r:embed="rId8" cstate="print"/>
          <a:stretch>
            <a:fillRect/>
          </a:stretch>
        </p:blipFill>
        <p:spPr>
          <a:xfrm>
            <a:off x="8474710" y="2458795"/>
            <a:ext cx="365760" cy="365760"/>
          </a:xfrm>
          <a:prstGeom prst="rect">
            <a:avLst/>
          </a:prstGeom>
        </p:spPr>
      </p:pic>
      <p:pic>
        <p:nvPicPr>
          <p:cNvPr id="43" name="Picture 42" descr="tennis_serve_image38.png"/>
          <p:cNvPicPr>
            <a:picLocks/>
          </p:cNvPicPr>
          <p:nvPr/>
        </p:nvPicPr>
        <p:blipFill>
          <a:blip r:embed="rId29" cstate="print"/>
          <a:srcRect l="4391" r="44383"/>
          <a:stretch>
            <a:fillRect/>
          </a:stretch>
        </p:blipFill>
        <p:spPr>
          <a:xfrm>
            <a:off x="8032750" y="2457017"/>
            <a:ext cx="365760" cy="365760"/>
          </a:xfrm>
          <a:prstGeom prst="rect">
            <a:avLst/>
          </a:prstGeom>
          <a:ln w="38100">
            <a:noFill/>
          </a:ln>
        </p:spPr>
      </p:pic>
      <p:grpSp>
        <p:nvGrpSpPr>
          <p:cNvPr id="2" name="Group 54"/>
          <p:cNvGrpSpPr/>
          <p:nvPr/>
        </p:nvGrpSpPr>
        <p:grpSpPr>
          <a:xfrm>
            <a:off x="3352800" y="1840405"/>
            <a:ext cx="2286000" cy="949785"/>
            <a:chOff x="3321050" y="1992805"/>
            <a:chExt cx="2286000" cy="949785"/>
          </a:xfrm>
        </p:grpSpPr>
        <p:sp>
          <p:nvSpPr>
            <p:cNvPr id="45" name="TextBox 44"/>
            <p:cNvSpPr txBox="1"/>
            <p:nvPr/>
          </p:nvSpPr>
          <p:spPr>
            <a:xfrm>
              <a:off x="3505200" y="1992805"/>
              <a:ext cx="1981200" cy="573940"/>
            </a:xfrm>
            <a:prstGeom prst="rect">
              <a:avLst/>
            </a:prstGeom>
            <a:noFill/>
          </p:spPr>
          <p:txBody>
            <a:bodyPr wrap="square" rtlCol="0">
              <a:spAutoFit/>
            </a:bodyPr>
            <a:lstStyle/>
            <a:p>
              <a:pPr algn="ctr">
                <a:lnSpc>
                  <a:spcPts val="4400"/>
                </a:lnSpc>
              </a:pPr>
              <a:r>
                <a:rPr lang="en-US" sz="2000" i="1" dirty="0" err="1" smtClean="0">
                  <a:latin typeface="Arial" pitchFamily="34" charset="0"/>
                  <a:cs typeface="Arial" pitchFamily="34" charset="0"/>
                </a:rPr>
                <a:t>Pairwise</a:t>
              </a:r>
              <a:endParaRPr lang="en-US" sz="2000" i="1" dirty="0" smtClean="0">
                <a:latin typeface="Arial" pitchFamily="34" charset="0"/>
                <a:cs typeface="Arial" pitchFamily="34" charset="0"/>
              </a:endParaRPr>
            </a:p>
          </p:txBody>
        </p:sp>
        <p:sp>
          <p:nvSpPr>
            <p:cNvPr id="46" name="TextBox 45"/>
            <p:cNvSpPr txBox="1"/>
            <p:nvPr/>
          </p:nvSpPr>
          <p:spPr>
            <a:xfrm>
              <a:off x="3321050" y="2286000"/>
              <a:ext cx="2286000" cy="656590"/>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Human annotation</a:t>
              </a:r>
            </a:p>
          </p:txBody>
        </p:sp>
      </p:grpSp>
      <p:grpSp>
        <p:nvGrpSpPr>
          <p:cNvPr id="3" name="Group 55"/>
          <p:cNvGrpSpPr/>
          <p:nvPr/>
        </p:nvGrpSpPr>
        <p:grpSpPr>
          <a:xfrm>
            <a:off x="5518150" y="1828800"/>
            <a:ext cx="1981200" cy="890345"/>
            <a:chOff x="3505200" y="1981200"/>
            <a:chExt cx="1981200" cy="890345"/>
          </a:xfrm>
        </p:grpSpPr>
        <p:sp>
          <p:nvSpPr>
            <p:cNvPr id="59" name="TextBox 58"/>
            <p:cNvSpPr txBox="1"/>
            <p:nvPr/>
          </p:nvSpPr>
          <p:spPr>
            <a:xfrm>
              <a:off x="3505200" y="19812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Similarity</a:t>
              </a:r>
            </a:p>
          </p:txBody>
        </p:sp>
        <p:sp>
          <p:nvSpPr>
            <p:cNvPr id="60" name="TextBox 59"/>
            <p:cNvSpPr txBox="1"/>
            <p:nvPr/>
          </p:nvSpPr>
          <p:spPr>
            <a:xfrm>
              <a:off x="3505200" y="2286000"/>
              <a:ext cx="1981200" cy="585545"/>
            </a:xfrm>
            <a:prstGeom prst="rect">
              <a:avLst/>
            </a:prstGeom>
            <a:noFill/>
          </p:spPr>
          <p:txBody>
            <a:bodyPr wrap="square" rtlCol="0">
              <a:spAutoFit/>
            </a:bodyPr>
            <a:lstStyle/>
            <a:p>
              <a:pPr algn="ctr">
                <a:lnSpc>
                  <a:spcPts val="4400"/>
                </a:lnSpc>
              </a:pPr>
              <a:r>
                <a:rPr lang="en-US" sz="2000" i="1" dirty="0" smtClean="0">
                  <a:latin typeface="Arial" pitchFamily="34" charset="0"/>
                  <a:cs typeface="Arial" pitchFamily="34" charset="0"/>
                </a:rPr>
                <a:t>vector</a:t>
              </a:r>
            </a:p>
          </p:txBody>
        </p:sp>
      </p:grpSp>
      <p:cxnSp>
        <p:nvCxnSpPr>
          <p:cNvPr id="65" name="Curved Connector 64"/>
          <p:cNvCxnSpPr/>
          <p:nvPr/>
        </p:nvCxnSpPr>
        <p:spPr>
          <a:xfrm flipV="1">
            <a:off x="6584950" y="2719145"/>
            <a:ext cx="685800" cy="304800"/>
          </a:xfrm>
          <a:prstGeom prst="curvedConnector3">
            <a:avLst>
              <a:gd name="adj1" fmla="val 36813"/>
            </a:avLst>
          </a:prstGeom>
          <a:ln w="1905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48000" y="3257490"/>
            <a:ext cx="2819400" cy="400110"/>
          </a:xfrm>
          <a:prstGeom prst="rect">
            <a:avLst/>
          </a:prstGeom>
          <a:noFill/>
        </p:spPr>
        <p:txBody>
          <a:bodyPr wrap="square" rtlCol="0">
            <a:spAutoFit/>
          </a:bodyPr>
          <a:lstStyle/>
          <a:p>
            <a:r>
              <a:rPr lang="en-US" dirty="0" smtClean="0"/>
              <a:t>   -</a:t>
            </a:r>
            <a:r>
              <a:rPr lang="en-US" sz="2000" dirty="0" smtClean="0">
                <a:latin typeface="Times New Roman" pitchFamily="18" charset="0"/>
                <a:cs typeface="Times New Roman" pitchFamily="18" charset="0"/>
              </a:rPr>
              <a:t>1    0     1     0           0</a:t>
            </a:r>
            <a:endParaRPr lang="en-US" sz="2000" dirty="0">
              <a:latin typeface="Times New Roman" pitchFamily="18" charset="0"/>
              <a:cs typeface="Times New Roman" pitchFamily="18" charset="0"/>
            </a:endParaRPr>
          </a:p>
        </p:txBody>
      </p:sp>
      <p:sp>
        <p:nvSpPr>
          <p:cNvPr id="55" name="Rectangle 54"/>
          <p:cNvSpPr/>
          <p:nvPr/>
        </p:nvSpPr>
        <p:spPr>
          <a:xfrm>
            <a:off x="3160776" y="2743200"/>
            <a:ext cx="420624" cy="457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38600" y="2743200"/>
            <a:ext cx="838200" cy="457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3916" name="Object 12"/>
          <p:cNvGraphicFramePr>
            <a:graphicFrameLocks noChangeAspect="1"/>
          </p:cNvGraphicFramePr>
          <p:nvPr/>
        </p:nvGraphicFramePr>
        <p:xfrm>
          <a:off x="4953000" y="3403600"/>
          <a:ext cx="355600" cy="177800"/>
        </p:xfrm>
        <a:graphic>
          <a:graphicData uri="http://schemas.openxmlformats.org/presentationml/2006/ole">
            <mc:AlternateContent xmlns:mc="http://schemas.openxmlformats.org/markup-compatibility/2006">
              <mc:Choice xmlns:v="urn:schemas-microsoft-com:vml" Requires="v">
                <p:oleObj spid="_x0000_s926747" name="Equation" r:id="rId30" imgW="355138" imgH="177569" progId="Equation.DSMT4">
                  <p:embed/>
                </p:oleObj>
              </mc:Choice>
              <mc:Fallback>
                <p:oleObj name="Equation" r:id="rId30" imgW="355138" imgH="177569" progId="Equation.DSMT4">
                  <p:embed/>
                  <p:pic>
                    <p:nvPicPr>
                      <p:cNvPr id="0"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3403600"/>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63"/>
          <p:cNvSpPr/>
          <p:nvPr/>
        </p:nvSpPr>
        <p:spPr>
          <a:xfrm>
            <a:off x="6858000" y="3008376"/>
            <a:ext cx="457200" cy="42062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58000" y="3886200"/>
            <a:ext cx="457200" cy="914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048000" y="3638490"/>
            <a:ext cx="2819400" cy="400110"/>
          </a:xfrm>
          <a:prstGeom prst="rect">
            <a:avLst/>
          </a:prstGeom>
          <a:noFill/>
        </p:spPr>
        <p:txBody>
          <a:bodyPr wrap="square" rtlCol="0">
            <a:spAutoFit/>
          </a:bodyPr>
          <a:lstStyle/>
          <a:p>
            <a:r>
              <a:rPr lang="en-US" dirty="0" smtClean="0">
                <a:latin typeface="Times New Roman" pitchFamily="18" charset="0"/>
                <a:cs typeface="Times New Roman" pitchFamily="18" charset="0"/>
              </a:rPr>
              <a:t>    0</a:t>
            </a:r>
            <a:r>
              <a:rPr lang="en-US" sz="2000" dirty="0" smtClean="0">
                <a:latin typeface="Times New Roman" pitchFamily="18" charset="0"/>
                <a:cs typeface="Times New Roman" pitchFamily="18" charset="0"/>
              </a:rPr>
              <a:t>    1     0     0           -1</a:t>
            </a:r>
            <a:endParaRPr lang="en-US" sz="2000" dirty="0">
              <a:latin typeface="Times New Roman" pitchFamily="18" charset="0"/>
              <a:cs typeface="Times New Roman" pitchFamily="18" charset="0"/>
            </a:endParaRPr>
          </a:p>
        </p:txBody>
      </p:sp>
      <p:sp>
        <p:nvSpPr>
          <p:cNvPr id="68" name="Right Arrow 67"/>
          <p:cNvSpPr/>
          <p:nvPr/>
        </p:nvSpPr>
        <p:spPr>
          <a:xfrm>
            <a:off x="2590800" y="3733800"/>
            <a:ext cx="304800" cy="1524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5965" name="Object 13"/>
          <p:cNvGraphicFramePr>
            <a:graphicFrameLocks noChangeAspect="1"/>
          </p:cNvGraphicFramePr>
          <p:nvPr/>
        </p:nvGraphicFramePr>
        <p:xfrm>
          <a:off x="4953000" y="3784600"/>
          <a:ext cx="355600" cy="177800"/>
        </p:xfrm>
        <a:graphic>
          <a:graphicData uri="http://schemas.openxmlformats.org/presentationml/2006/ole">
            <mc:AlternateContent xmlns:mc="http://schemas.openxmlformats.org/markup-compatibility/2006">
              <mc:Choice xmlns:v="urn:schemas-microsoft-com:vml" Requires="v">
                <p:oleObj spid="_x0000_s926748" name="Equation" r:id="rId31" imgW="355138" imgH="177569" progId="Equation.DSMT4">
                  <p:embed/>
                </p:oleObj>
              </mc:Choice>
              <mc:Fallback>
                <p:oleObj name="Equation" r:id="rId31" imgW="355138" imgH="177569" progId="Equation.DSMT4">
                  <p:embed/>
                  <p:pic>
                    <p:nvPicPr>
                      <p:cNvPr id="0"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3784600"/>
                        <a:ext cx="355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5966" name="Object 14"/>
          <p:cNvGraphicFramePr>
            <a:graphicFrameLocks noChangeAspect="1"/>
          </p:cNvGraphicFramePr>
          <p:nvPr/>
        </p:nvGraphicFramePr>
        <p:xfrm>
          <a:off x="4470400" y="4343400"/>
          <a:ext cx="101600" cy="342900"/>
        </p:xfrm>
        <a:graphic>
          <a:graphicData uri="http://schemas.openxmlformats.org/presentationml/2006/ole">
            <mc:AlternateContent xmlns:mc="http://schemas.openxmlformats.org/markup-compatibility/2006">
              <mc:Choice xmlns:v="urn:schemas-microsoft-com:vml" Requires="v">
                <p:oleObj spid="_x0000_s926749" name="Equation" r:id="rId32" imgW="101556" imgH="342751" progId="Equation.DSMT4">
                  <p:embed/>
                </p:oleObj>
              </mc:Choice>
              <mc:Fallback>
                <p:oleObj name="Equation" r:id="rId32" imgW="101556" imgH="342751" progId="Equation.DSMT4">
                  <p:embed/>
                  <p:pic>
                    <p:nvPicPr>
                      <p:cNvPr id="0"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0400" y="4343400"/>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5967" name="Object 15"/>
          <p:cNvGraphicFramePr>
            <a:graphicFrameLocks noChangeAspect="1"/>
          </p:cNvGraphicFramePr>
          <p:nvPr/>
        </p:nvGraphicFramePr>
        <p:xfrm>
          <a:off x="4470400" y="4838700"/>
          <a:ext cx="101600" cy="342900"/>
        </p:xfrm>
        <a:graphic>
          <a:graphicData uri="http://schemas.openxmlformats.org/presentationml/2006/ole">
            <mc:AlternateContent xmlns:mc="http://schemas.openxmlformats.org/markup-compatibility/2006">
              <mc:Choice xmlns:v="urn:schemas-microsoft-com:vml" Requires="v">
                <p:oleObj spid="_x0000_s926750" name="Equation" r:id="rId33" imgW="101556" imgH="342751" progId="Equation.DSMT4">
                  <p:embed/>
                </p:oleObj>
              </mc:Choice>
              <mc:Fallback>
                <p:oleObj name="Equation" r:id="rId33" imgW="101556" imgH="342751" progId="Equation.DSMT4">
                  <p:embed/>
                  <p:pic>
                    <p:nvPicPr>
                      <p:cNvPr id="0"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0400" y="4838700"/>
                        <a:ext cx="101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Content Placeholder 14"/>
          <p:cNvSpPr>
            <a:spLocks noGrp="1"/>
          </p:cNvSpPr>
          <p:nvPr>
            <p:ph idx="1"/>
          </p:nvPr>
        </p:nvSpPr>
        <p:spPr>
          <a:xfrm>
            <a:off x="457200" y="1371600"/>
            <a:ext cx="8229600" cy="609600"/>
          </a:xfrm>
        </p:spPr>
        <p:txBody>
          <a:bodyPr>
            <a:normAutofit/>
          </a:bodyPr>
          <a:lstStyle/>
          <a:p>
            <a:r>
              <a:rPr lang="en-US" sz="2800" dirty="0" smtClean="0">
                <a:latin typeface="Arial" pitchFamily="34" charset="0"/>
                <a:cs typeface="Arial" pitchFamily="34" charset="0"/>
              </a:rPr>
              <a:t>From </a:t>
            </a:r>
            <a:r>
              <a:rPr lang="en-US" sz="2800" dirty="0" err="1" smtClean="0">
                <a:latin typeface="Arial" pitchFamily="34" charset="0"/>
                <a:cs typeface="Arial" pitchFamily="34" charset="0"/>
              </a:rPr>
              <a:t>pairwise</a:t>
            </a:r>
            <a:r>
              <a:rPr lang="en-US" sz="2800" dirty="0" smtClean="0">
                <a:latin typeface="Arial" pitchFamily="34" charset="0"/>
                <a:cs typeface="Arial" pitchFamily="34" charset="0"/>
              </a:rPr>
              <a:t> annotation to overall similarity:</a:t>
            </a:r>
            <a:endParaRPr lang="en-US" sz="2400" dirty="0">
              <a:latin typeface="Arial" pitchFamily="34" charset="0"/>
              <a:cs typeface="Arial" pitchFamily="34" charset="0"/>
            </a:endParaRPr>
          </a:p>
        </p:txBody>
      </p:sp>
      <p:sp>
        <p:nvSpPr>
          <p:cNvPr id="71"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grpSp>
        <p:nvGrpSpPr>
          <p:cNvPr id="74" name="Group 73"/>
          <p:cNvGrpSpPr/>
          <p:nvPr/>
        </p:nvGrpSpPr>
        <p:grpSpPr>
          <a:xfrm>
            <a:off x="4038600" y="5905500"/>
            <a:ext cx="2501900" cy="495300"/>
            <a:chOff x="4038600" y="5905500"/>
            <a:chExt cx="2501900" cy="495300"/>
          </a:xfrm>
        </p:grpSpPr>
        <p:graphicFrame>
          <p:nvGraphicFramePr>
            <p:cNvPr id="765968" name="Object 16"/>
            <p:cNvGraphicFramePr>
              <a:graphicFrameLocks noChangeAspect="1"/>
            </p:cNvGraphicFramePr>
            <p:nvPr/>
          </p:nvGraphicFramePr>
          <p:xfrm>
            <a:off x="4038600" y="5905500"/>
            <a:ext cx="2501900" cy="495300"/>
          </p:xfrm>
          <a:graphic>
            <a:graphicData uri="http://schemas.openxmlformats.org/presentationml/2006/ole">
              <mc:AlternateContent xmlns:mc="http://schemas.openxmlformats.org/markup-compatibility/2006">
                <mc:Choice xmlns:v="urn:schemas-microsoft-com:vml" Requires="v">
                  <p:oleObj spid="_x0000_s926751" name="Equation" r:id="rId34" imgW="2501900" imgH="495300" progId="Equation.DSMT4">
                    <p:embed/>
                  </p:oleObj>
                </mc:Choice>
                <mc:Fallback>
                  <p:oleObj name="Equation" r:id="rId34" imgW="2501900" imgH="495300" progId="Equation.DSMT4">
                    <p:embed/>
                    <p:pic>
                      <p:nvPicPr>
                        <p:cNvPr id="0" name="Picture 1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38600" y="5905500"/>
                          <a:ext cx="25019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3" name="Straight Connector 72"/>
            <p:cNvCxnSpPr/>
            <p:nvPr/>
          </p:nvCxnSpPr>
          <p:spPr>
            <a:xfrm>
              <a:off x="4876800" y="6252408"/>
              <a:ext cx="152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534180"/>
            <a:ext cx="5285421" cy="523220"/>
          </a:xfrm>
          <a:prstGeom prst="rect">
            <a:avLst/>
          </a:prstGeom>
          <a:noFill/>
        </p:spPr>
        <p:txBody>
          <a:bodyPr wrap="none" rtlCol="0">
            <a:spAutoFit/>
          </a:bodyPr>
          <a:lstStyle/>
          <a:p>
            <a:r>
              <a:rPr lang="en-US" sz="2800" dirty="0" smtClean="0">
                <a:latin typeface="Arial" pitchFamily="34" charset="0"/>
                <a:cs typeface="Arial" pitchFamily="34" charset="0"/>
              </a:rPr>
              <a:t>Human images are everywhere:</a:t>
            </a:r>
            <a:endParaRPr lang="en-US" sz="2800" dirty="0">
              <a:latin typeface="Arial" pitchFamily="34" charset="0"/>
              <a:cs typeface="Arial" pitchFamily="34" charset="0"/>
            </a:endParaRPr>
          </a:p>
        </p:txBody>
      </p:sp>
      <p:sp>
        <p:nvSpPr>
          <p:cNvPr id="24" name="Title 56"/>
          <p:cNvSpPr>
            <a:spLocks noGrp="1"/>
          </p:cNvSpPr>
          <p:nvPr>
            <p:ph type="title"/>
          </p:nvPr>
        </p:nvSpPr>
        <p:spPr>
          <a:xfrm>
            <a:off x="457200" y="274638"/>
            <a:ext cx="8229600" cy="1143000"/>
          </a:xfrm>
        </p:spPr>
        <p:txBody>
          <a:bodyPr/>
          <a:lstStyle/>
          <a:p>
            <a:r>
              <a:rPr lang="en-US" sz="4000" b="1" dirty="0" smtClean="0">
                <a:latin typeface="Arial" pitchFamily="34" charset="0"/>
                <a:cs typeface="Arial" pitchFamily="34" charset="0"/>
              </a:rPr>
              <a:t>Why humans are important?</a:t>
            </a:r>
            <a:endParaRPr lang="en-US" sz="4000" b="1" dirty="0">
              <a:latin typeface="Arial" pitchFamily="34" charset="0"/>
              <a:cs typeface="Arial" pitchFamily="34" charset="0"/>
            </a:endParaRPr>
          </a:p>
        </p:txBody>
      </p:sp>
      <p:pic>
        <p:nvPicPr>
          <p:cNvPr id="25" name="Picture 24" descr="vision_people.jpg"/>
          <p:cNvPicPr>
            <a:picLocks/>
          </p:cNvPicPr>
          <p:nvPr/>
        </p:nvPicPr>
        <p:blipFill>
          <a:blip r:embed="rId3" cstate="print"/>
          <a:stretch>
            <a:fillRect/>
          </a:stretch>
        </p:blipFill>
        <p:spPr>
          <a:xfrm>
            <a:off x="3886200" y="3657600"/>
            <a:ext cx="1463040" cy="1280160"/>
          </a:xfrm>
          <a:prstGeom prst="rect">
            <a:avLst/>
          </a:prstGeom>
        </p:spPr>
      </p:pic>
      <p:pic>
        <p:nvPicPr>
          <p:cNvPr id="26" name="Picture 25" descr="shopping.jpg"/>
          <p:cNvPicPr>
            <a:picLocks/>
          </p:cNvPicPr>
          <p:nvPr/>
        </p:nvPicPr>
        <p:blipFill>
          <a:blip r:embed="rId4" cstate="print"/>
          <a:stretch>
            <a:fillRect/>
          </a:stretch>
        </p:blipFill>
        <p:spPr>
          <a:xfrm>
            <a:off x="533400" y="2286000"/>
            <a:ext cx="1463040" cy="1280160"/>
          </a:xfrm>
          <a:prstGeom prst="rect">
            <a:avLst/>
          </a:prstGeom>
        </p:spPr>
      </p:pic>
      <p:pic>
        <p:nvPicPr>
          <p:cNvPr id="27" name="Picture 26" descr="gym.jpg"/>
          <p:cNvPicPr>
            <a:picLocks/>
          </p:cNvPicPr>
          <p:nvPr/>
        </p:nvPicPr>
        <p:blipFill>
          <a:blip r:embed="rId5" cstate="print"/>
          <a:stretch>
            <a:fillRect/>
          </a:stretch>
        </p:blipFill>
        <p:spPr>
          <a:xfrm>
            <a:off x="2209800" y="2286000"/>
            <a:ext cx="1463040" cy="1280160"/>
          </a:xfrm>
          <a:prstGeom prst="rect">
            <a:avLst/>
          </a:prstGeom>
        </p:spPr>
      </p:pic>
      <p:pic>
        <p:nvPicPr>
          <p:cNvPr id="28" name="Picture 27" descr="watching_tv.jpg"/>
          <p:cNvPicPr>
            <a:picLocks/>
          </p:cNvPicPr>
          <p:nvPr/>
        </p:nvPicPr>
        <p:blipFill>
          <a:blip r:embed="rId6" cstate="print"/>
          <a:stretch>
            <a:fillRect/>
          </a:stretch>
        </p:blipFill>
        <p:spPr>
          <a:xfrm>
            <a:off x="5562600" y="2286000"/>
            <a:ext cx="1463040" cy="1280160"/>
          </a:xfrm>
          <a:prstGeom prst="rect">
            <a:avLst/>
          </a:prstGeom>
        </p:spPr>
      </p:pic>
      <p:pic>
        <p:nvPicPr>
          <p:cNvPr id="29" name="Picture 28" descr="meeting.jpg"/>
          <p:cNvPicPr>
            <a:picLocks/>
          </p:cNvPicPr>
          <p:nvPr/>
        </p:nvPicPr>
        <p:blipFill>
          <a:blip r:embed="rId7" cstate="print"/>
          <a:stretch>
            <a:fillRect/>
          </a:stretch>
        </p:blipFill>
        <p:spPr>
          <a:xfrm>
            <a:off x="3886200" y="5029200"/>
            <a:ext cx="1463040" cy="1280160"/>
          </a:xfrm>
          <a:prstGeom prst="rect">
            <a:avLst/>
          </a:prstGeom>
        </p:spPr>
      </p:pic>
      <p:pic>
        <p:nvPicPr>
          <p:cNvPr id="30" name="Picture 29" descr="south_pole.jpg"/>
          <p:cNvPicPr>
            <a:picLocks/>
          </p:cNvPicPr>
          <p:nvPr/>
        </p:nvPicPr>
        <p:blipFill>
          <a:blip r:embed="rId8" cstate="print"/>
          <a:srcRect l="12000" t="21139" r="30000" b="10506"/>
          <a:stretch>
            <a:fillRect/>
          </a:stretch>
        </p:blipFill>
        <p:spPr>
          <a:xfrm>
            <a:off x="7239000" y="2286000"/>
            <a:ext cx="1463040" cy="1280160"/>
          </a:xfrm>
          <a:prstGeom prst="rect">
            <a:avLst/>
          </a:prstGeom>
        </p:spPr>
      </p:pic>
      <p:pic>
        <p:nvPicPr>
          <p:cNvPr id="31" name="Picture 30" descr="surveiliance.jpg"/>
          <p:cNvPicPr>
            <a:picLocks/>
          </p:cNvPicPr>
          <p:nvPr/>
        </p:nvPicPr>
        <p:blipFill>
          <a:blip r:embed="rId9" cstate="print"/>
          <a:srcRect l="15625" t="8334" r="12500" b="12500"/>
          <a:stretch>
            <a:fillRect/>
          </a:stretch>
        </p:blipFill>
        <p:spPr>
          <a:xfrm>
            <a:off x="533400" y="3657600"/>
            <a:ext cx="1463040" cy="1280160"/>
          </a:xfrm>
          <a:prstGeom prst="rect">
            <a:avLst/>
          </a:prstGeom>
        </p:spPr>
      </p:pic>
      <p:pic>
        <p:nvPicPr>
          <p:cNvPr id="32" name="Picture 31" descr="kid_playing.jpg"/>
          <p:cNvPicPr>
            <a:picLocks/>
          </p:cNvPicPr>
          <p:nvPr/>
        </p:nvPicPr>
        <p:blipFill>
          <a:blip r:embed="rId10" cstate="print"/>
          <a:stretch>
            <a:fillRect/>
          </a:stretch>
        </p:blipFill>
        <p:spPr>
          <a:xfrm>
            <a:off x="2209800" y="3657600"/>
            <a:ext cx="1463040" cy="1280160"/>
          </a:xfrm>
          <a:prstGeom prst="rect">
            <a:avLst/>
          </a:prstGeom>
        </p:spPr>
      </p:pic>
      <p:pic>
        <p:nvPicPr>
          <p:cNvPr id="33" name="Picture 32" descr="dancing.jpg"/>
          <p:cNvPicPr>
            <a:picLocks/>
          </p:cNvPicPr>
          <p:nvPr/>
        </p:nvPicPr>
        <p:blipFill>
          <a:blip r:embed="rId11" cstate="print"/>
          <a:srcRect t="11247" b="10024"/>
          <a:stretch>
            <a:fillRect/>
          </a:stretch>
        </p:blipFill>
        <p:spPr>
          <a:xfrm>
            <a:off x="5562600" y="3657600"/>
            <a:ext cx="1463040" cy="1280160"/>
          </a:xfrm>
          <a:prstGeom prst="rect">
            <a:avLst/>
          </a:prstGeom>
        </p:spPr>
      </p:pic>
      <p:pic>
        <p:nvPicPr>
          <p:cNvPr id="34" name="Picture 33" descr="football.jpg"/>
          <p:cNvPicPr>
            <a:picLocks/>
          </p:cNvPicPr>
          <p:nvPr/>
        </p:nvPicPr>
        <p:blipFill>
          <a:blip r:embed="rId12" cstate="print"/>
          <a:srcRect l="25317"/>
          <a:stretch>
            <a:fillRect/>
          </a:stretch>
        </p:blipFill>
        <p:spPr>
          <a:xfrm>
            <a:off x="7239000" y="3657600"/>
            <a:ext cx="1463040" cy="1280160"/>
          </a:xfrm>
          <a:prstGeom prst="rect">
            <a:avLst/>
          </a:prstGeom>
        </p:spPr>
      </p:pic>
      <p:pic>
        <p:nvPicPr>
          <p:cNvPr id="35" name="Picture 34" descr="moon.jpg"/>
          <p:cNvPicPr>
            <a:picLocks/>
          </p:cNvPicPr>
          <p:nvPr/>
        </p:nvPicPr>
        <p:blipFill>
          <a:blip r:embed="rId13" cstate="print"/>
          <a:stretch>
            <a:fillRect/>
          </a:stretch>
        </p:blipFill>
        <p:spPr>
          <a:xfrm>
            <a:off x="3886200" y="2286000"/>
            <a:ext cx="1463040" cy="1280160"/>
          </a:xfrm>
          <a:prstGeom prst="rect">
            <a:avLst/>
          </a:prstGeom>
        </p:spPr>
      </p:pic>
      <p:pic>
        <p:nvPicPr>
          <p:cNvPr id="36" name="Picture 35" descr="images.jpg"/>
          <p:cNvPicPr>
            <a:picLocks/>
          </p:cNvPicPr>
          <p:nvPr/>
        </p:nvPicPr>
        <p:blipFill>
          <a:blip r:embed="rId14" cstate="print"/>
          <a:stretch>
            <a:fillRect/>
          </a:stretch>
        </p:blipFill>
        <p:spPr>
          <a:xfrm>
            <a:off x="5562600" y="5029200"/>
            <a:ext cx="1463040" cy="1280160"/>
          </a:xfrm>
          <a:prstGeom prst="rect">
            <a:avLst/>
          </a:prstGeom>
        </p:spPr>
      </p:pic>
      <p:pic>
        <p:nvPicPr>
          <p:cNvPr id="37" name="Picture 36" descr="hospital.JPG"/>
          <p:cNvPicPr>
            <a:picLocks/>
          </p:cNvPicPr>
          <p:nvPr/>
        </p:nvPicPr>
        <p:blipFill>
          <a:blip r:embed="rId15" cstate="print"/>
          <a:stretch>
            <a:fillRect/>
          </a:stretch>
        </p:blipFill>
        <p:spPr>
          <a:xfrm>
            <a:off x="2209800" y="5029200"/>
            <a:ext cx="1463040" cy="1280160"/>
          </a:xfrm>
          <a:prstGeom prst="rect">
            <a:avLst/>
          </a:prstGeom>
        </p:spPr>
      </p:pic>
      <p:pic>
        <p:nvPicPr>
          <p:cNvPr id="38" name="Picture 37" descr="hiking.jpeg"/>
          <p:cNvPicPr>
            <a:picLocks/>
          </p:cNvPicPr>
          <p:nvPr/>
        </p:nvPicPr>
        <p:blipFill>
          <a:blip r:embed="rId16" cstate="print"/>
          <a:srcRect l="16583" r="3817"/>
          <a:stretch>
            <a:fillRect/>
          </a:stretch>
        </p:blipFill>
        <p:spPr>
          <a:xfrm>
            <a:off x="533400" y="5029200"/>
            <a:ext cx="1463040" cy="1280160"/>
          </a:xfrm>
          <a:prstGeom prst="rect">
            <a:avLst/>
          </a:prstGeom>
        </p:spPr>
      </p:pic>
      <p:pic>
        <p:nvPicPr>
          <p:cNvPr id="40" name="Picture 39" descr="cooking.jpg"/>
          <p:cNvPicPr>
            <a:picLocks/>
          </p:cNvPicPr>
          <p:nvPr/>
        </p:nvPicPr>
        <p:blipFill>
          <a:blip r:embed="rId17" cstate="print"/>
          <a:srcRect b="18750"/>
          <a:stretch>
            <a:fillRect/>
          </a:stretch>
        </p:blipFill>
        <p:spPr>
          <a:xfrm>
            <a:off x="7239000" y="5029200"/>
            <a:ext cx="1463040" cy="1280160"/>
          </a:xfrm>
          <a:prstGeom prst="rect">
            <a:avLst/>
          </a:prstGeom>
        </p:spPr>
      </p:pic>
      <p:sp>
        <p:nvSpPr>
          <p:cNvPr id="19" name="Slide Number Placeholder 18"/>
          <p:cNvSpPr>
            <a:spLocks noGrp="1"/>
          </p:cNvSpPr>
          <p:nvPr>
            <p:ph type="sldNum" sz="quarter" idx="12"/>
          </p:nvPr>
        </p:nvSpPr>
        <p:spPr/>
        <p:txBody>
          <a:bodyPr/>
          <a:lstStyle/>
          <a:p>
            <a:fld id="{EA281F9D-8EED-4AEF-BC9A-640DDE2E4910}"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70</a:t>
            </a:fld>
            <a:endParaRPr lang="en-US" dirty="0"/>
          </a:p>
        </p:txBody>
      </p:sp>
      <p:pic>
        <p:nvPicPr>
          <p:cNvPr id="76" name="Picture 75" descr="tennis_serve_image38.png"/>
          <p:cNvPicPr>
            <a:picLocks/>
          </p:cNvPicPr>
          <p:nvPr/>
        </p:nvPicPr>
        <p:blipFill>
          <a:blip r:embed="rId2" cstate="print"/>
          <a:srcRect l="4391" r="44383"/>
          <a:stretch>
            <a:fillRect/>
          </a:stretch>
        </p:blipFill>
        <p:spPr>
          <a:xfrm>
            <a:off x="609600" y="2362200"/>
            <a:ext cx="1828800" cy="2743200"/>
          </a:xfrm>
          <a:prstGeom prst="rect">
            <a:avLst/>
          </a:prstGeom>
          <a:ln w="38100">
            <a:solidFill>
              <a:srgbClr val="FFFF00"/>
            </a:solidFill>
          </a:ln>
        </p:spPr>
      </p:pic>
      <p:sp>
        <p:nvSpPr>
          <p:cNvPr id="77" name="TextBox 76"/>
          <p:cNvSpPr txBox="1"/>
          <p:nvPr/>
        </p:nvSpPr>
        <p:spPr>
          <a:xfrm>
            <a:off x="1524000" y="45720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pic>
        <p:nvPicPr>
          <p:cNvPr id="63" name="Picture 62" descr="tennis_serve_image32.png"/>
          <p:cNvPicPr>
            <a:picLocks noChangeAspect="1"/>
          </p:cNvPicPr>
          <p:nvPr/>
        </p:nvPicPr>
        <p:blipFill>
          <a:blip r:embed="rId3" cstate="print"/>
          <a:stretch>
            <a:fillRect/>
          </a:stretch>
        </p:blipFill>
        <p:spPr>
          <a:xfrm>
            <a:off x="3124200" y="2057400"/>
            <a:ext cx="914400" cy="1219200"/>
          </a:xfrm>
          <a:prstGeom prst="rect">
            <a:avLst/>
          </a:prstGeom>
        </p:spPr>
      </p:pic>
      <p:pic>
        <p:nvPicPr>
          <p:cNvPr id="67" name="Picture 66" descr="tennis_serve_image40.png"/>
          <p:cNvPicPr>
            <a:picLocks/>
          </p:cNvPicPr>
          <p:nvPr/>
        </p:nvPicPr>
        <p:blipFill>
          <a:blip r:embed="rId4" cstate="print"/>
          <a:stretch>
            <a:fillRect/>
          </a:stretch>
        </p:blipFill>
        <p:spPr>
          <a:xfrm>
            <a:off x="5105400" y="2057400"/>
            <a:ext cx="914400" cy="1216152"/>
          </a:xfrm>
          <a:prstGeom prst="rect">
            <a:avLst/>
          </a:prstGeom>
        </p:spPr>
      </p:pic>
      <p:pic>
        <p:nvPicPr>
          <p:cNvPr id="69" name="Picture 68" descr="tennis_forehand_image44.png"/>
          <p:cNvPicPr>
            <a:picLocks/>
          </p:cNvPicPr>
          <p:nvPr/>
        </p:nvPicPr>
        <p:blipFill>
          <a:blip r:embed="rId5" cstate="print"/>
          <a:stretch>
            <a:fillRect/>
          </a:stretch>
        </p:blipFill>
        <p:spPr>
          <a:xfrm>
            <a:off x="7086600" y="2057400"/>
            <a:ext cx="914400" cy="1216152"/>
          </a:xfrm>
          <a:prstGeom prst="rect">
            <a:avLst/>
          </a:prstGeom>
        </p:spPr>
      </p:pic>
      <p:pic>
        <p:nvPicPr>
          <p:cNvPr id="70" name="Picture 69" descr="tennis_serve_image49.png"/>
          <p:cNvPicPr>
            <a:picLocks/>
          </p:cNvPicPr>
          <p:nvPr/>
        </p:nvPicPr>
        <p:blipFill>
          <a:blip r:embed="rId6" cstate="print"/>
          <a:stretch>
            <a:fillRect/>
          </a:stretch>
        </p:blipFill>
        <p:spPr>
          <a:xfrm>
            <a:off x="4114800" y="2057400"/>
            <a:ext cx="914400" cy="1216152"/>
          </a:xfrm>
          <a:prstGeom prst="rect">
            <a:avLst/>
          </a:prstGeom>
        </p:spPr>
      </p:pic>
      <p:pic>
        <p:nvPicPr>
          <p:cNvPr id="71" name="Picture 70" descr="volleyball_smash_image46.png"/>
          <p:cNvPicPr>
            <a:picLocks/>
          </p:cNvPicPr>
          <p:nvPr/>
        </p:nvPicPr>
        <p:blipFill>
          <a:blip r:embed="rId7" cstate="print"/>
          <a:stretch>
            <a:fillRect/>
          </a:stretch>
        </p:blipFill>
        <p:spPr>
          <a:xfrm>
            <a:off x="4114800" y="3352800"/>
            <a:ext cx="914400" cy="1216152"/>
          </a:xfrm>
          <a:prstGeom prst="rect">
            <a:avLst/>
          </a:prstGeom>
        </p:spPr>
      </p:pic>
      <p:pic>
        <p:nvPicPr>
          <p:cNvPr id="72" name="Picture 71" descr="cricket_bowling_image37.png"/>
          <p:cNvPicPr>
            <a:picLocks/>
          </p:cNvPicPr>
          <p:nvPr/>
        </p:nvPicPr>
        <p:blipFill>
          <a:blip r:embed="rId8" cstate="print"/>
          <a:stretch>
            <a:fillRect/>
          </a:stretch>
        </p:blipFill>
        <p:spPr>
          <a:xfrm>
            <a:off x="5105400" y="3352800"/>
            <a:ext cx="914400" cy="1216152"/>
          </a:xfrm>
          <a:prstGeom prst="rect">
            <a:avLst/>
          </a:prstGeom>
        </p:spPr>
      </p:pic>
      <p:pic>
        <p:nvPicPr>
          <p:cNvPr id="73" name="Picture 72" descr="volleyball_smash_image41.png"/>
          <p:cNvPicPr>
            <a:picLocks/>
          </p:cNvPicPr>
          <p:nvPr/>
        </p:nvPicPr>
        <p:blipFill>
          <a:blip r:embed="rId9" cstate="print"/>
          <a:stretch>
            <a:fillRect/>
          </a:stretch>
        </p:blipFill>
        <p:spPr>
          <a:xfrm>
            <a:off x="6096000" y="3352800"/>
            <a:ext cx="914400" cy="1216152"/>
          </a:xfrm>
          <a:prstGeom prst="rect">
            <a:avLst/>
          </a:prstGeom>
        </p:spPr>
      </p:pic>
      <p:pic>
        <p:nvPicPr>
          <p:cNvPr id="74" name="Picture 73" descr="volleyball_smash_image48.png"/>
          <p:cNvPicPr>
            <a:picLocks/>
          </p:cNvPicPr>
          <p:nvPr/>
        </p:nvPicPr>
        <p:blipFill>
          <a:blip r:embed="rId10" cstate="print"/>
          <a:stretch>
            <a:fillRect/>
          </a:stretch>
        </p:blipFill>
        <p:spPr>
          <a:xfrm>
            <a:off x="7086600" y="3352800"/>
            <a:ext cx="914400" cy="1216152"/>
          </a:xfrm>
          <a:prstGeom prst="rect">
            <a:avLst/>
          </a:prstGeom>
        </p:spPr>
      </p:pic>
      <p:pic>
        <p:nvPicPr>
          <p:cNvPr id="75" name="Picture 74" descr="croquet_image44.png"/>
          <p:cNvPicPr>
            <a:picLocks/>
          </p:cNvPicPr>
          <p:nvPr/>
        </p:nvPicPr>
        <p:blipFill>
          <a:blip r:embed="rId11" cstate="print"/>
          <a:stretch>
            <a:fillRect/>
          </a:stretch>
        </p:blipFill>
        <p:spPr>
          <a:xfrm>
            <a:off x="4114800" y="4648200"/>
            <a:ext cx="914400" cy="1216152"/>
          </a:xfrm>
          <a:prstGeom prst="rect">
            <a:avLst/>
          </a:prstGeom>
        </p:spPr>
      </p:pic>
      <p:pic>
        <p:nvPicPr>
          <p:cNvPr id="78" name="Picture 77" descr="cricket_batting_image33.png"/>
          <p:cNvPicPr>
            <a:picLocks/>
          </p:cNvPicPr>
          <p:nvPr/>
        </p:nvPicPr>
        <p:blipFill>
          <a:blip r:embed="rId12" cstate="print"/>
          <a:stretch>
            <a:fillRect/>
          </a:stretch>
        </p:blipFill>
        <p:spPr>
          <a:xfrm>
            <a:off x="5105400" y="4648200"/>
            <a:ext cx="914400" cy="1216152"/>
          </a:xfrm>
          <a:prstGeom prst="rect">
            <a:avLst/>
          </a:prstGeom>
        </p:spPr>
      </p:pic>
      <p:pic>
        <p:nvPicPr>
          <p:cNvPr id="79" name="Picture 78" descr="volleyball_smash_image38.png"/>
          <p:cNvPicPr>
            <a:picLocks/>
          </p:cNvPicPr>
          <p:nvPr/>
        </p:nvPicPr>
        <p:blipFill>
          <a:blip r:embed="rId13" cstate="print"/>
          <a:stretch>
            <a:fillRect/>
          </a:stretch>
        </p:blipFill>
        <p:spPr>
          <a:xfrm>
            <a:off x="3124200" y="4648200"/>
            <a:ext cx="914400" cy="1216152"/>
          </a:xfrm>
          <a:prstGeom prst="rect">
            <a:avLst/>
          </a:prstGeom>
        </p:spPr>
      </p:pic>
      <p:pic>
        <p:nvPicPr>
          <p:cNvPr id="80" name="Picture 79" descr="cricket_batting_image44.png"/>
          <p:cNvPicPr>
            <a:picLocks/>
          </p:cNvPicPr>
          <p:nvPr/>
        </p:nvPicPr>
        <p:blipFill>
          <a:blip r:embed="rId14" cstate="print"/>
          <a:stretch>
            <a:fillRect/>
          </a:stretch>
        </p:blipFill>
        <p:spPr>
          <a:xfrm>
            <a:off x="6096000" y="4648200"/>
            <a:ext cx="914400" cy="1216152"/>
          </a:xfrm>
          <a:prstGeom prst="rect">
            <a:avLst/>
          </a:prstGeom>
        </p:spPr>
      </p:pic>
      <p:pic>
        <p:nvPicPr>
          <p:cNvPr id="81" name="Picture 80" descr="cricket_bowling_image34.png"/>
          <p:cNvPicPr>
            <a:picLocks/>
          </p:cNvPicPr>
          <p:nvPr/>
        </p:nvPicPr>
        <p:blipFill>
          <a:blip r:embed="rId15" cstate="print"/>
          <a:stretch>
            <a:fillRect/>
          </a:stretch>
        </p:blipFill>
        <p:spPr>
          <a:xfrm>
            <a:off x="7086600" y="4648200"/>
            <a:ext cx="914400" cy="1216152"/>
          </a:xfrm>
          <a:prstGeom prst="rect">
            <a:avLst/>
          </a:prstGeom>
        </p:spPr>
      </p:pic>
      <p:pic>
        <p:nvPicPr>
          <p:cNvPr id="82" name="Picture 81" descr="tennis_forehand_image32.png"/>
          <p:cNvPicPr>
            <a:picLocks/>
          </p:cNvPicPr>
          <p:nvPr/>
        </p:nvPicPr>
        <p:blipFill>
          <a:blip r:embed="rId16" cstate="print"/>
          <a:stretch>
            <a:fillRect/>
          </a:stretch>
        </p:blipFill>
        <p:spPr>
          <a:xfrm>
            <a:off x="3124200" y="3352800"/>
            <a:ext cx="914400" cy="1216152"/>
          </a:xfrm>
          <a:prstGeom prst="rect">
            <a:avLst/>
          </a:prstGeom>
        </p:spPr>
      </p:pic>
      <p:pic>
        <p:nvPicPr>
          <p:cNvPr id="83" name="Picture 82" descr="tennis_forehand_image38.png"/>
          <p:cNvPicPr>
            <a:picLocks/>
          </p:cNvPicPr>
          <p:nvPr/>
        </p:nvPicPr>
        <p:blipFill>
          <a:blip r:embed="rId17" cstate="print"/>
          <a:stretch>
            <a:fillRect/>
          </a:stretch>
        </p:blipFill>
        <p:spPr>
          <a:xfrm>
            <a:off x="6096000" y="2057400"/>
            <a:ext cx="914400" cy="1216152"/>
          </a:xfrm>
          <a:prstGeom prst="rect">
            <a:avLst/>
          </a:prstGeom>
        </p:spPr>
      </p:pic>
      <p:sp>
        <p:nvSpPr>
          <p:cNvPr id="85" name="TextBox 84"/>
          <p:cNvSpPr txBox="1"/>
          <p:nvPr/>
        </p:nvSpPr>
        <p:spPr>
          <a:xfrm>
            <a:off x="3200400"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0.260</a:t>
            </a:r>
            <a:endParaRPr lang="en-US" sz="2000" b="1" dirty="0">
              <a:solidFill>
                <a:srgbClr val="FF00FF"/>
              </a:solidFill>
              <a:latin typeface="Arial" pitchFamily="34" charset="0"/>
              <a:cs typeface="Arial" pitchFamily="34" charset="0"/>
            </a:endParaRPr>
          </a:p>
        </p:txBody>
      </p:sp>
      <p:sp>
        <p:nvSpPr>
          <p:cNvPr id="90" name="TextBox 89"/>
          <p:cNvSpPr txBox="1"/>
          <p:nvPr/>
        </p:nvSpPr>
        <p:spPr>
          <a:xfrm>
            <a:off x="41909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0.227</a:t>
            </a:r>
            <a:endParaRPr lang="en-US" sz="2000" b="1" dirty="0">
              <a:solidFill>
                <a:srgbClr val="FF00FF"/>
              </a:solidFill>
              <a:latin typeface="Arial" pitchFamily="34" charset="0"/>
              <a:cs typeface="Arial" pitchFamily="34" charset="0"/>
            </a:endParaRPr>
          </a:p>
        </p:txBody>
      </p:sp>
      <p:sp>
        <p:nvSpPr>
          <p:cNvPr id="91" name="TextBox 90"/>
          <p:cNvSpPr txBox="1"/>
          <p:nvPr/>
        </p:nvSpPr>
        <p:spPr>
          <a:xfrm>
            <a:off x="5181600"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0.145</a:t>
            </a:r>
            <a:endParaRPr lang="en-US" sz="2000" b="1" dirty="0">
              <a:solidFill>
                <a:srgbClr val="FF00FF"/>
              </a:solidFill>
              <a:latin typeface="Arial" pitchFamily="34" charset="0"/>
              <a:cs typeface="Arial" pitchFamily="34" charset="0"/>
            </a:endParaRPr>
          </a:p>
        </p:txBody>
      </p:sp>
      <p:sp>
        <p:nvSpPr>
          <p:cNvPr id="92" name="TextBox 91"/>
          <p:cNvSpPr txBox="1"/>
          <p:nvPr/>
        </p:nvSpPr>
        <p:spPr>
          <a:xfrm>
            <a:off x="61721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0.135</a:t>
            </a:r>
            <a:endParaRPr lang="en-US" sz="2000" b="1" dirty="0">
              <a:solidFill>
                <a:srgbClr val="FF00FF"/>
              </a:solidFill>
              <a:latin typeface="Arial" pitchFamily="34" charset="0"/>
              <a:cs typeface="Arial" pitchFamily="34" charset="0"/>
            </a:endParaRPr>
          </a:p>
        </p:txBody>
      </p:sp>
      <p:sp>
        <p:nvSpPr>
          <p:cNvPr id="93" name="TextBox 92"/>
          <p:cNvSpPr txBox="1"/>
          <p:nvPr/>
        </p:nvSpPr>
        <p:spPr>
          <a:xfrm>
            <a:off x="7162799" y="28764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0.112</a:t>
            </a:r>
            <a:endParaRPr lang="en-US" sz="2000" b="1" dirty="0">
              <a:solidFill>
                <a:srgbClr val="FF00FF"/>
              </a:solidFill>
              <a:latin typeface="Arial" pitchFamily="34" charset="0"/>
              <a:cs typeface="Arial" pitchFamily="34" charset="0"/>
            </a:endParaRPr>
          </a:p>
        </p:txBody>
      </p:sp>
      <p:sp>
        <p:nvSpPr>
          <p:cNvPr id="94" name="TextBox 93"/>
          <p:cNvSpPr txBox="1"/>
          <p:nvPr/>
        </p:nvSpPr>
        <p:spPr>
          <a:xfrm>
            <a:off x="3200400"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0.085</a:t>
            </a:r>
            <a:endParaRPr lang="en-US" sz="2000" b="1" dirty="0">
              <a:solidFill>
                <a:srgbClr val="FF00FF"/>
              </a:solidFill>
              <a:latin typeface="Arial" pitchFamily="34" charset="0"/>
              <a:cs typeface="Arial" pitchFamily="34" charset="0"/>
            </a:endParaRPr>
          </a:p>
        </p:txBody>
      </p:sp>
      <p:sp>
        <p:nvSpPr>
          <p:cNvPr id="95" name="TextBox 94"/>
          <p:cNvSpPr txBox="1"/>
          <p:nvPr/>
        </p:nvSpPr>
        <p:spPr>
          <a:xfrm>
            <a:off x="41909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0.075</a:t>
            </a:r>
            <a:endParaRPr lang="en-US" sz="2000" b="1" dirty="0">
              <a:solidFill>
                <a:srgbClr val="FF00FF"/>
              </a:solidFill>
              <a:latin typeface="Arial" pitchFamily="34" charset="0"/>
              <a:cs typeface="Arial" pitchFamily="34" charset="0"/>
            </a:endParaRPr>
          </a:p>
        </p:txBody>
      </p:sp>
      <p:sp>
        <p:nvSpPr>
          <p:cNvPr id="96" name="TextBox 95"/>
          <p:cNvSpPr txBox="1"/>
          <p:nvPr/>
        </p:nvSpPr>
        <p:spPr>
          <a:xfrm>
            <a:off x="5181600"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0.041</a:t>
            </a:r>
            <a:endParaRPr lang="en-US" sz="2000" b="1" dirty="0">
              <a:solidFill>
                <a:srgbClr val="FF00FF"/>
              </a:solidFill>
              <a:latin typeface="Arial" pitchFamily="34" charset="0"/>
              <a:cs typeface="Arial" pitchFamily="34" charset="0"/>
            </a:endParaRPr>
          </a:p>
        </p:txBody>
      </p:sp>
      <p:sp>
        <p:nvSpPr>
          <p:cNvPr id="97" name="TextBox 96"/>
          <p:cNvSpPr txBox="1"/>
          <p:nvPr/>
        </p:nvSpPr>
        <p:spPr>
          <a:xfrm>
            <a:off x="61721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0.012</a:t>
            </a:r>
            <a:endParaRPr lang="en-US" sz="2000" b="1" dirty="0">
              <a:solidFill>
                <a:srgbClr val="FF00FF"/>
              </a:solidFill>
              <a:latin typeface="Arial" pitchFamily="34" charset="0"/>
              <a:cs typeface="Arial" pitchFamily="34" charset="0"/>
            </a:endParaRPr>
          </a:p>
        </p:txBody>
      </p:sp>
      <p:sp>
        <p:nvSpPr>
          <p:cNvPr id="98" name="TextBox 97"/>
          <p:cNvSpPr txBox="1"/>
          <p:nvPr/>
        </p:nvSpPr>
        <p:spPr>
          <a:xfrm>
            <a:off x="7162799" y="41718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0.006</a:t>
            </a:r>
            <a:endParaRPr lang="en-US" sz="2000" b="1" dirty="0">
              <a:solidFill>
                <a:srgbClr val="FF00FF"/>
              </a:solidFill>
              <a:latin typeface="Arial" pitchFamily="34" charset="0"/>
              <a:cs typeface="Arial" pitchFamily="34" charset="0"/>
            </a:endParaRPr>
          </a:p>
        </p:txBody>
      </p:sp>
      <p:sp>
        <p:nvSpPr>
          <p:cNvPr id="99" name="TextBox 98"/>
          <p:cNvSpPr txBox="1"/>
          <p:nvPr/>
        </p:nvSpPr>
        <p:spPr>
          <a:xfrm>
            <a:off x="3200400"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0.002</a:t>
            </a:r>
            <a:endParaRPr lang="en-US" sz="2000" b="1" dirty="0">
              <a:solidFill>
                <a:srgbClr val="FF00FF"/>
              </a:solidFill>
              <a:latin typeface="Arial" pitchFamily="34" charset="0"/>
              <a:cs typeface="Arial" pitchFamily="34" charset="0"/>
            </a:endParaRPr>
          </a:p>
        </p:txBody>
      </p:sp>
      <p:sp>
        <p:nvSpPr>
          <p:cNvPr id="100" name="TextBox 99"/>
          <p:cNvSpPr txBox="1"/>
          <p:nvPr/>
        </p:nvSpPr>
        <p:spPr>
          <a:xfrm>
            <a:off x="41909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1" name="TextBox 100"/>
          <p:cNvSpPr txBox="1"/>
          <p:nvPr/>
        </p:nvSpPr>
        <p:spPr>
          <a:xfrm>
            <a:off x="5181600"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2" name="TextBox 101"/>
          <p:cNvSpPr txBox="1"/>
          <p:nvPr/>
        </p:nvSpPr>
        <p:spPr>
          <a:xfrm>
            <a:off x="61721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103" name="TextBox 102"/>
          <p:cNvSpPr txBox="1"/>
          <p:nvPr/>
        </p:nvSpPr>
        <p:spPr>
          <a:xfrm>
            <a:off x="7162799" y="5467290"/>
            <a:ext cx="838201" cy="400110"/>
          </a:xfrm>
          <a:prstGeom prst="rect">
            <a:avLst/>
          </a:prstGeom>
          <a:solidFill>
            <a:schemeClr val="bg1">
              <a:alpha val="60000"/>
            </a:schemeClr>
          </a:solidFill>
        </p:spPr>
        <p:txBody>
          <a:bodyPr wrap="square" rtlCol="0">
            <a:spAutoFit/>
          </a:bodyPr>
          <a:lstStyle/>
          <a:p>
            <a:r>
              <a:rPr lang="en-US" sz="2000" b="1" dirty="0" smtClean="0">
                <a:solidFill>
                  <a:srgbClr val="FF00FF"/>
                </a:solidFill>
                <a:latin typeface="Arial" pitchFamily="34" charset="0"/>
                <a:cs typeface="Arial" pitchFamily="34" charset="0"/>
              </a:rPr>
              <a:t>0.000</a:t>
            </a:r>
            <a:endParaRPr lang="en-US" sz="2000" b="1" dirty="0">
              <a:solidFill>
                <a:srgbClr val="FF00FF"/>
              </a:solidFill>
              <a:latin typeface="Arial" pitchFamily="34" charset="0"/>
              <a:cs typeface="Arial" pitchFamily="34" charset="0"/>
            </a:endParaRPr>
          </a:p>
        </p:txBody>
      </p:sp>
      <p:sp>
        <p:nvSpPr>
          <p:cNvPr id="38" name="Content Placeholder 14"/>
          <p:cNvSpPr>
            <a:spLocks noGrp="1"/>
          </p:cNvSpPr>
          <p:nvPr>
            <p:ph idx="1"/>
          </p:nvPr>
        </p:nvSpPr>
        <p:spPr>
          <a:xfrm>
            <a:off x="457200" y="1371600"/>
            <a:ext cx="8229600" cy="609600"/>
          </a:xfrm>
        </p:spPr>
        <p:txBody>
          <a:bodyPr>
            <a:normAutofit/>
          </a:bodyPr>
          <a:lstStyle/>
          <a:p>
            <a:r>
              <a:rPr lang="en-US" sz="2800" dirty="0" smtClean="0">
                <a:latin typeface="Arial" pitchFamily="34" charset="0"/>
                <a:cs typeface="Arial" pitchFamily="34" charset="0"/>
              </a:rPr>
              <a:t>From </a:t>
            </a:r>
            <a:r>
              <a:rPr lang="en-US" sz="2800" dirty="0" err="1" smtClean="0">
                <a:latin typeface="Arial" pitchFamily="34" charset="0"/>
                <a:cs typeface="Arial" pitchFamily="34" charset="0"/>
              </a:rPr>
              <a:t>pairwise</a:t>
            </a:r>
            <a:r>
              <a:rPr lang="en-US" sz="2800" dirty="0" smtClean="0">
                <a:latin typeface="Arial" pitchFamily="34" charset="0"/>
                <a:cs typeface="Arial" pitchFamily="34" charset="0"/>
              </a:rPr>
              <a:t> annotation to overall similarity:</a:t>
            </a:r>
            <a:endParaRPr lang="en-US" sz="2400" dirty="0">
              <a:latin typeface="Arial" pitchFamily="34" charset="0"/>
              <a:cs typeface="Arial" pitchFamily="34" charset="0"/>
            </a:endParaRPr>
          </a:p>
        </p:txBody>
      </p:sp>
      <p:sp>
        <p:nvSpPr>
          <p:cNvPr id="42" name="Title 35"/>
          <p:cNvSpPr>
            <a:spLocks noGrp="1"/>
          </p:cNvSpPr>
          <p:nvPr>
            <p:ph type="title"/>
          </p:nvPr>
        </p:nvSpPr>
        <p:spPr>
          <a:xfrm>
            <a:off x="457200" y="274638"/>
            <a:ext cx="8229600" cy="1143000"/>
          </a:xfrm>
        </p:spPr>
        <p:txBody>
          <a:bodyPr>
            <a:noAutofit/>
          </a:bodyPr>
          <a:lstStyle/>
          <a:p>
            <a:r>
              <a:rPr lang="en-US" sz="3200" b="1" dirty="0" smtClean="0">
                <a:latin typeface="Arial" pitchFamily="34" charset="0"/>
                <a:cs typeface="Arial" pitchFamily="34" charset="0"/>
              </a:rPr>
              <a:t>Action Retrieval: Obtaining Ground Truth</a:t>
            </a:r>
            <a:endParaRPr lang="en-US"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Action Retrieval: Our Approach</a:t>
            </a:r>
            <a:endParaRPr lang="en-US" sz="3200" b="1" dirty="0">
              <a:latin typeface="Arial" pitchFamily="34" charset="0"/>
              <a:cs typeface="Arial" pitchFamily="34" charset="0"/>
            </a:endParaRPr>
          </a:p>
        </p:txBody>
      </p:sp>
      <p:pic>
        <p:nvPicPr>
          <p:cNvPr id="23" name="Picture 22" descr="image09.bmp"/>
          <p:cNvPicPr>
            <a:picLocks noChangeAspect="1"/>
          </p:cNvPicPr>
          <p:nvPr/>
        </p:nvPicPr>
        <p:blipFill>
          <a:blip r:embed="rId3" cstate="print"/>
          <a:stretch>
            <a:fillRect/>
          </a:stretch>
        </p:blipFill>
        <p:spPr>
          <a:xfrm>
            <a:off x="533401" y="1615440"/>
            <a:ext cx="938784" cy="1280160"/>
          </a:xfrm>
          <a:prstGeom prst="rect">
            <a:avLst/>
          </a:prstGeom>
        </p:spPr>
      </p:pic>
      <p:pic>
        <p:nvPicPr>
          <p:cNvPr id="24" name="Picture 23" descr="image10.bmp"/>
          <p:cNvPicPr>
            <a:picLocks/>
          </p:cNvPicPr>
          <p:nvPr/>
        </p:nvPicPr>
        <p:blipFill>
          <a:blip r:embed="rId4" cstate="print"/>
          <a:stretch>
            <a:fillRect/>
          </a:stretch>
        </p:blipFill>
        <p:spPr>
          <a:xfrm>
            <a:off x="1828800" y="1615440"/>
            <a:ext cx="822960" cy="1097280"/>
          </a:xfrm>
          <a:prstGeom prst="rect">
            <a:avLst/>
          </a:prstGeom>
        </p:spPr>
      </p:pic>
      <p:pic>
        <p:nvPicPr>
          <p:cNvPr id="25" name="Picture 24" descr="image20.bmp"/>
          <p:cNvPicPr>
            <a:picLocks/>
          </p:cNvPicPr>
          <p:nvPr/>
        </p:nvPicPr>
        <p:blipFill>
          <a:blip r:embed="rId5" cstate="print"/>
          <a:stretch>
            <a:fillRect/>
          </a:stretch>
        </p:blipFill>
        <p:spPr>
          <a:xfrm>
            <a:off x="3124201" y="1615440"/>
            <a:ext cx="822960" cy="1097280"/>
          </a:xfrm>
          <a:prstGeom prst="rect">
            <a:avLst/>
          </a:prstGeom>
        </p:spPr>
      </p:pic>
      <p:sp>
        <p:nvSpPr>
          <p:cNvPr id="26" name="TextBox 25"/>
          <p:cNvSpPr txBox="1"/>
          <p:nvPr/>
        </p:nvSpPr>
        <p:spPr>
          <a:xfrm>
            <a:off x="2667000" y="176039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27" name="Picture 26" descr="image01.bmp"/>
          <p:cNvPicPr>
            <a:picLocks noChangeAspect="1"/>
          </p:cNvPicPr>
          <p:nvPr/>
        </p:nvPicPr>
        <p:blipFill>
          <a:blip r:embed="rId6" cstate="print"/>
          <a:stretch>
            <a:fillRect/>
          </a:stretch>
        </p:blipFill>
        <p:spPr>
          <a:xfrm>
            <a:off x="533400" y="5120640"/>
            <a:ext cx="938784" cy="1280160"/>
          </a:xfrm>
          <a:prstGeom prst="rect">
            <a:avLst/>
          </a:prstGeom>
        </p:spPr>
      </p:pic>
      <p:pic>
        <p:nvPicPr>
          <p:cNvPr id="28" name="Picture 27" descr="image08.bmp"/>
          <p:cNvPicPr>
            <a:picLocks/>
          </p:cNvPicPr>
          <p:nvPr/>
        </p:nvPicPr>
        <p:blipFill>
          <a:blip r:embed="rId7" cstate="print"/>
          <a:stretch>
            <a:fillRect/>
          </a:stretch>
        </p:blipFill>
        <p:spPr>
          <a:xfrm>
            <a:off x="1828801" y="5120641"/>
            <a:ext cx="822960" cy="1097280"/>
          </a:xfrm>
          <a:prstGeom prst="rect">
            <a:avLst/>
          </a:prstGeom>
        </p:spPr>
      </p:pic>
      <p:sp>
        <p:nvSpPr>
          <p:cNvPr id="29" name="TextBox 28"/>
          <p:cNvSpPr txBox="1"/>
          <p:nvPr/>
        </p:nvSpPr>
        <p:spPr>
          <a:xfrm>
            <a:off x="2667000" y="5273040"/>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30" name="Picture 29" descr="image03.bmp"/>
          <p:cNvPicPr>
            <a:picLocks/>
          </p:cNvPicPr>
          <p:nvPr/>
        </p:nvPicPr>
        <p:blipFill>
          <a:blip r:embed="rId8" cstate="print"/>
          <a:stretch>
            <a:fillRect/>
          </a:stretch>
        </p:blipFill>
        <p:spPr>
          <a:xfrm>
            <a:off x="3124200" y="5120640"/>
            <a:ext cx="822960" cy="1097280"/>
          </a:xfrm>
          <a:prstGeom prst="rect">
            <a:avLst/>
          </a:prstGeom>
        </p:spPr>
      </p:pic>
      <p:pic>
        <p:nvPicPr>
          <p:cNvPr id="31" name="Picture 30" descr="image07.bmp"/>
          <p:cNvPicPr>
            <a:picLocks noChangeAspect="1"/>
          </p:cNvPicPr>
          <p:nvPr/>
        </p:nvPicPr>
        <p:blipFill>
          <a:blip r:embed="rId9" cstate="print"/>
          <a:stretch>
            <a:fillRect/>
          </a:stretch>
        </p:blipFill>
        <p:spPr>
          <a:xfrm>
            <a:off x="533400" y="3352800"/>
            <a:ext cx="938784" cy="1280160"/>
          </a:xfrm>
          <a:prstGeom prst="rect">
            <a:avLst/>
          </a:prstGeom>
        </p:spPr>
      </p:pic>
      <p:pic>
        <p:nvPicPr>
          <p:cNvPr id="32" name="Picture 31" descr="image25.bmp"/>
          <p:cNvPicPr>
            <a:picLocks/>
          </p:cNvPicPr>
          <p:nvPr/>
        </p:nvPicPr>
        <p:blipFill>
          <a:blip r:embed="rId10" cstate="print"/>
          <a:stretch>
            <a:fillRect/>
          </a:stretch>
        </p:blipFill>
        <p:spPr>
          <a:xfrm>
            <a:off x="1828800" y="3352800"/>
            <a:ext cx="822960" cy="1097280"/>
          </a:xfrm>
          <a:prstGeom prst="rect">
            <a:avLst/>
          </a:prstGeom>
        </p:spPr>
      </p:pic>
      <p:pic>
        <p:nvPicPr>
          <p:cNvPr id="33" name="Picture 32" descr="image02.bmp"/>
          <p:cNvPicPr>
            <a:picLocks/>
          </p:cNvPicPr>
          <p:nvPr/>
        </p:nvPicPr>
        <p:blipFill>
          <a:blip r:embed="rId11" cstate="print"/>
          <a:stretch>
            <a:fillRect/>
          </a:stretch>
        </p:blipFill>
        <p:spPr>
          <a:xfrm>
            <a:off x="3124200" y="3352800"/>
            <a:ext cx="822960" cy="1097280"/>
          </a:xfrm>
          <a:prstGeom prst="rect">
            <a:avLst/>
          </a:prstGeom>
        </p:spPr>
      </p:pic>
      <p:sp>
        <p:nvSpPr>
          <p:cNvPr id="34" name="TextBox 33"/>
          <p:cNvSpPr txBox="1"/>
          <p:nvPr/>
        </p:nvSpPr>
        <p:spPr>
          <a:xfrm>
            <a:off x="2667000" y="349775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sp>
        <p:nvSpPr>
          <p:cNvPr id="35" name="TextBox 34"/>
          <p:cNvSpPr txBox="1"/>
          <p:nvPr/>
        </p:nvSpPr>
        <p:spPr>
          <a:xfrm>
            <a:off x="381000" y="1219200"/>
            <a:ext cx="16002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Action class</a:t>
            </a:r>
            <a:endParaRPr lang="en-US" sz="2000" dirty="0">
              <a:latin typeface="Arial" pitchFamily="34" charset="0"/>
              <a:cs typeface="Arial" pitchFamily="34" charset="0"/>
            </a:endParaRPr>
          </a:p>
        </p:txBody>
      </p:sp>
      <p:sp>
        <p:nvSpPr>
          <p:cNvPr id="36" name="TextBox 35"/>
          <p:cNvSpPr txBox="1"/>
          <p:nvPr/>
        </p:nvSpPr>
        <p:spPr>
          <a:xfrm>
            <a:off x="381000" y="2971800"/>
            <a:ext cx="16764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Human pose</a:t>
            </a:r>
            <a:endParaRPr lang="en-US" sz="2000" dirty="0">
              <a:latin typeface="Arial" pitchFamily="34" charset="0"/>
              <a:cs typeface="Arial" pitchFamily="34" charset="0"/>
            </a:endParaRPr>
          </a:p>
        </p:txBody>
      </p:sp>
      <p:sp>
        <p:nvSpPr>
          <p:cNvPr id="37" name="TextBox 36"/>
          <p:cNvSpPr txBox="1"/>
          <p:nvPr/>
        </p:nvSpPr>
        <p:spPr>
          <a:xfrm>
            <a:off x="381000" y="4724400"/>
            <a:ext cx="1066800" cy="400110"/>
          </a:xfrm>
          <a:prstGeom prst="rect">
            <a:avLst/>
          </a:prstGeom>
          <a:noFill/>
        </p:spPr>
        <p:txBody>
          <a:bodyPr wrap="square" rtlCol="0">
            <a:spAutoFit/>
          </a:bodyPr>
          <a:lstStyle/>
          <a:p>
            <a:r>
              <a:rPr lang="en-US" sz="2000" dirty="0" smtClean="0">
                <a:latin typeface="Arial" pitchFamily="34" charset="0"/>
                <a:cs typeface="Arial" pitchFamily="34" charset="0"/>
              </a:rPr>
              <a:t>Object</a:t>
            </a:r>
            <a:endParaRPr lang="en-US" sz="2000" dirty="0">
              <a:latin typeface="Arial" pitchFamily="34" charset="0"/>
              <a:cs typeface="Arial" pitchFamily="34" charset="0"/>
            </a:endParaRPr>
          </a:p>
        </p:txBody>
      </p:sp>
      <p:sp>
        <p:nvSpPr>
          <p:cNvPr id="18" name="Slide Number Placeholder 17"/>
          <p:cNvSpPr>
            <a:spLocks noGrp="1"/>
          </p:cNvSpPr>
          <p:nvPr>
            <p:ph type="sldNum" sz="quarter" idx="12"/>
          </p:nvPr>
        </p:nvSpPr>
        <p:spPr/>
        <p:txBody>
          <a:bodyPr/>
          <a:lstStyle/>
          <a:p>
            <a:fld id="{EA281F9D-8EED-4AEF-BC9A-640DDE2E4910}"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strips(downLeft)">
                                      <p:cBhvr>
                                        <p:cTn id="10" dur="500"/>
                                        <p:tgtEl>
                                          <p:spTgt spid="24"/>
                                        </p:tgtEl>
                                      </p:cBhvr>
                                    </p:animEffect>
                                  </p:childTnLst>
                                </p:cTn>
                              </p:par>
                              <p:par>
                                <p:cTn id="11" presetID="18" presetClass="entr" presetSubtype="1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strips(downLeft)">
                                      <p:cBhvr>
                                        <p:cTn id="13" dur="500"/>
                                        <p:tgtEl>
                                          <p:spTgt spid="2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trips(downLeft)">
                                      <p:cBhvr>
                                        <p:cTn id="16" dur="500"/>
                                        <p:tgtEl>
                                          <p:spTgt spid="26"/>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strips(down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strips(downLeft)">
                                      <p:cBhvr>
                                        <p:cTn id="24" dur="500"/>
                                        <p:tgtEl>
                                          <p:spTgt spid="31"/>
                                        </p:tgtEl>
                                      </p:cBhvr>
                                    </p:animEffect>
                                  </p:childTnLst>
                                </p:cTn>
                              </p:par>
                              <p:par>
                                <p:cTn id="25" presetID="18" presetClass="entr" presetSubtype="1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trips(downLeft)">
                                      <p:cBhvr>
                                        <p:cTn id="27" dur="500"/>
                                        <p:tgtEl>
                                          <p:spTgt spid="32"/>
                                        </p:tgtEl>
                                      </p:cBhvr>
                                    </p:animEffect>
                                  </p:childTnLst>
                                </p:cTn>
                              </p:par>
                              <p:par>
                                <p:cTn id="28" presetID="18" presetClass="entr" presetSubtype="12"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strips(downLeft)">
                                      <p:cBhvr>
                                        <p:cTn id="30" dur="500"/>
                                        <p:tgtEl>
                                          <p:spTgt spid="33"/>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strips(downLeft)">
                                      <p:cBhvr>
                                        <p:cTn id="33" dur="500"/>
                                        <p:tgtEl>
                                          <p:spTgt spid="3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strips(downLeft)">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strips(downLeft)">
                                      <p:cBhvr>
                                        <p:cTn id="41" dur="500"/>
                                        <p:tgtEl>
                                          <p:spTgt spid="27"/>
                                        </p:tgtEl>
                                      </p:cBhvr>
                                    </p:animEffect>
                                  </p:childTnLst>
                                </p:cTn>
                              </p:par>
                              <p:par>
                                <p:cTn id="42" presetID="18" presetClass="entr" presetSubtype="12"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strips(downLeft)">
                                      <p:cBhvr>
                                        <p:cTn id="44" dur="500"/>
                                        <p:tgtEl>
                                          <p:spTgt spid="28"/>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strips(downLeft)">
                                      <p:cBhvr>
                                        <p:cTn id="47" dur="500"/>
                                        <p:tgtEl>
                                          <p:spTgt spid="29"/>
                                        </p:tgtEl>
                                      </p:cBhvr>
                                    </p:animEffect>
                                  </p:childTnLst>
                                </p:cTn>
                              </p:par>
                              <p:par>
                                <p:cTn id="48" presetID="18" presetClass="entr" presetSubtype="12"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strips(downLeft)">
                                      <p:cBhvr>
                                        <p:cTn id="50" dur="500"/>
                                        <p:tgtEl>
                                          <p:spTgt spid="30"/>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down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4" grpId="0"/>
      <p:bldP spid="35" grpId="0"/>
      <p:bldP spid="36" grpId="0"/>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81000" y="1219200"/>
            <a:ext cx="3733800" cy="17526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76800" y="2286000"/>
            <a:ext cx="3581400" cy="1828800"/>
          </a:xfrm>
          <a:prstGeom prst="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05400" y="2362200"/>
            <a:ext cx="3200400" cy="5334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09.bmp"/>
          <p:cNvPicPr>
            <a:picLocks noChangeAspect="1"/>
          </p:cNvPicPr>
          <p:nvPr/>
        </p:nvPicPr>
        <p:blipFill>
          <a:blip r:embed="rId4" cstate="print"/>
          <a:stretch>
            <a:fillRect/>
          </a:stretch>
        </p:blipFill>
        <p:spPr>
          <a:xfrm>
            <a:off x="533401" y="1615440"/>
            <a:ext cx="938784" cy="1280160"/>
          </a:xfrm>
          <a:prstGeom prst="rect">
            <a:avLst/>
          </a:prstGeom>
        </p:spPr>
      </p:pic>
      <p:pic>
        <p:nvPicPr>
          <p:cNvPr id="5" name="Picture 4" descr="image10.bmp"/>
          <p:cNvPicPr>
            <a:picLocks/>
          </p:cNvPicPr>
          <p:nvPr/>
        </p:nvPicPr>
        <p:blipFill>
          <a:blip r:embed="rId5" cstate="print"/>
          <a:stretch>
            <a:fillRect/>
          </a:stretch>
        </p:blipFill>
        <p:spPr>
          <a:xfrm>
            <a:off x="1828800" y="1615440"/>
            <a:ext cx="822960" cy="1097280"/>
          </a:xfrm>
          <a:prstGeom prst="rect">
            <a:avLst/>
          </a:prstGeom>
        </p:spPr>
      </p:pic>
      <p:pic>
        <p:nvPicPr>
          <p:cNvPr id="6" name="Picture 5" descr="image20.bmp"/>
          <p:cNvPicPr>
            <a:picLocks/>
          </p:cNvPicPr>
          <p:nvPr/>
        </p:nvPicPr>
        <p:blipFill>
          <a:blip r:embed="rId6" cstate="print"/>
          <a:stretch>
            <a:fillRect/>
          </a:stretch>
        </p:blipFill>
        <p:spPr>
          <a:xfrm>
            <a:off x="3124201" y="1615440"/>
            <a:ext cx="822960" cy="1097280"/>
          </a:xfrm>
          <a:prstGeom prst="rect">
            <a:avLst/>
          </a:prstGeom>
        </p:spPr>
      </p:pic>
      <p:sp>
        <p:nvSpPr>
          <p:cNvPr id="7" name="TextBox 6"/>
          <p:cNvSpPr txBox="1"/>
          <p:nvPr/>
        </p:nvSpPr>
        <p:spPr>
          <a:xfrm>
            <a:off x="2667000" y="176039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8" name="Picture 7" descr="image01.bmp"/>
          <p:cNvPicPr>
            <a:picLocks noChangeAspect="1"/>
          </p:cNvPicPr>
          <p:nvPr/>
        </p:nvPicPr>
        <p:blipFill>
          <a:blip r:embed="rId7" cstate="print"/>
          <a:stretch>
            <a:fillRect/>
          </a:stretch>
        </p:blipFill>
        <p:spPr>
          <a:xfrm>
            <a:off x="533400" y="5120640"/>
            <a:ext cx="938784" cy="1280160"/>
          </a:xfrm>
          <a:prstGeom prst="rect">
            <a:avLst/>
          </a:prstGeom>
        </p:spPr>
      </p:pic>
      <p:pic>
        <p:nvPicPr>
          <p:cNvPr id="10" name="Picture 9" descr="image08.bmp"/>
          <p:cNvPicPr>
            <a:picLocks/>
          </p:cNvPicPr>
          <p:nvPr/>
        </p:nvPicPr>
        <p:blipFill>
          <a:blip r:embed="rId8" cstate="print"/>
          <a:stretch>
            <a:fillRect/>
          </a:stretch>
        </p:blipFill>
        <p:spPr>
          <a:xfrm>
            <a:off x="1828801" y="5120641"/>
            <a:ext cx="822960" cy="1097280"/>
          </a:xfrm>
          <a:prstGeom prst="rect">
            <a:avLst/>
          </a:prstGeom>
        </p:spPr>
      </p:pic>
      <p:sp>
        <p:nvSpPr>
          <p:cNvPr id="11" name="TextBox 10"/>
          <p:cNvSpPr txBox="1"/>
          <p:nvPr/>
        </p:nvSpPr>
        <p:spPr>
          <a:xfrm>
            <a:off x="2667000" y="5273040"/>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pic>
        <p:nvPicPr>
          <p:cNvPr id="12" name="Picture 11" descr="image03.bmp"/>
          <p:cNvPicPr>
            <a:picLocks/>
          </p:cNvPicPr>
          <p:nvPr/>
        </p:nvPicPr>
        <p:blipFill>
          <a:blip r:embed="rId9" cstate="print"/>
          <a:stretch>
            <a:fillRect/>
          </a:stretch>
        </p:blipFill>
        <p:spPr>
          <a:xfrm>
            <a:off x="3124200" y="5120640"/>
            <a:ext cx="822960" cy="1097280"/>
          </a:xfrm>
          <a:prstGeom prst="rect">
            <a:avLst/>
          </a:prstGeom>
        </p:spPr>
      </p:pic>
      <p:pic>
        <p:nvPicPr>
          <p:cNvPr id="13" name="Picture 12" descr="image07.bmp"/>
          <p:cNvPicPr>
            <a:picLocks noChangeAspect="1"/>
          </p:cNvPicPr>
          <p:nvPr/>
        </p:nvPicPr>
        <p:blipFill>
          <a:blip r:embed="rId10" cstate="print"/>
          <a:stretch>
            <a:fillRect/>
          </a:stretch>
        </p:blipFill>
        <p:spPr>
          <a:xfrm>
            <a:off x="533400" y="3352800"/>
            <a:ext cx="938784" cy="1280160"/>
          </a:xfrm>
          <a:prstGeom prst="rect">
            <a:avLst/>
          </a:prstGeom>
        </p:spPr>
      </p:pic>
      <p:pic>
        <p:nvPicPr>
          <p:cNvPr id="14" name="Picture 13" descr="image25.bmp"/>
          <p:cNvPicPr>
            <a:picLocks/>
          </p:cNvPicPr>
          <p:nvPr/>
        </p:nvPicPr>
        <p:blipFill>
          <a:blip r:embed="rId11" cstate="print"/>
          <a:stretch>
            <a:fillRect/>
          </a:stretch>
        </p:blipFill>
        <p:spPr>
          <a:xfrm>
            <a:off x="1828800" y="3352800"/>
            <a:ext cx="822960" cy="1097280"/>
          </a:xfrm>
          <a:prstGeom prst="rect">
            <a:avLst/>
          </a:prstGeom>
        </p:spPr>
      </p:pic>
      <p:pic>
        <p:nvPicPr>
          <p:cNvPr id="15" name="Picture 14" descr="image02.bmp"/>
          <p:cNvPicPr>
            <a:picLocks/>
          </p:cNvPicPr>
          <p:nvPr/>
        </p:nvPicPr>
        <p:blipFill>
          <a:blip r:embed="rId12" cstate="print"/>
          <a:stretch>
            <a:fillRect/>
          </a:stretch>
        </p:blipFill>
        <p:spPr>
          <a:xfrm>
            <a:off x="3124200" y="3352800"/>
            <a:ext cx="822960" cy="1097280"/>
          </a:xfrm>
          <a:prstGeom prst="rect">
            <a:avLst/>
          </a:prstGeom>
        </p:spPr>
      </p:pic>
      <p:sp>
        <p:nvSpPr>
          <p:cNvPr id="16" name="TextBox 15"/>
          <p:cNvSpPr txBox="1"/>
          <p:nvPr/>
        </p:nvSpPr>
        <p:spPr>
          <a:xfrm>
            <a:off x="2667000" y="3497759"/>
            <a:ext cx="465192" cy="769441"/>
          </a:xfrm>
          <a:prstGeom prst="rect">
            <a:avLst/>
          </a:prstGeom>
          <a:noFill/>
        </p:spPr>
        <p:txBody>
          <a:bodyPr wrap="square" rtlCol="0">
            <a:spAutoFit/>
          </a:bodyPr>
          <a:lstStyle/>
          <a:p>
            <a:r>
              <a:rPr lang="en-US" sz="4400" dirty="0" smtClean="0">
                <a:latin typeface="Arial" pitchFamily="34" charset="0"/>
                <a:cs typeface="Arial" pitchFamily="34" charset="0"/>
              </a:rPr>
              <a:t>&gt;</a:t>
            </a:r>
            <a:endParaRPr lang="en-US" sz="4400" dirty="0">
              <a:latin typeface="Arial" pitchFamily="34" charset="0"/>
              <a:cs typeface="Arial" pitchFamily="34" charset="0"/>
            </a:endParaRPr>
          </a:p>
        </p:txBody>
      </p:sp>
      <p:sp>
        <p:nvSpPr>
          <p:cNvPr id="20" name="TextBox 19"/>
          <p:cNvSpPr txBox="1"/>
          <p:nvPr/>
        </p:nvSpPr>
        <p:spPr>
          <a:xfrm>
            <a:off x="381000" y="1219200"/>
            <a:ext cx="16002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Action class</a:t>
            </a:r>
            <a:endParaRPr lang="en-US" sz="2000" dirty="0">
              <a:latin typeface="Arial" pitchFamily="34" charset="0"/>
              <a:cs typeface="Arial" pitchFamily="34" charset="0"/>
            </a:endParaRPr>
          </a:p>
        </p:txBody>
      </p:sp>
      <p:sp>
        <p:nvSpPr>
          <p:cNvPr id="21" name="TextBox 20"/>
          <p:cNvSpPr txBox="1"/>
          <p:nvPr/>
        </p:nvSpPr>
        <p:spPr>
          <a:xfrm>
            <a:off x="381000" y="2971800"/>
            <a:ext cx="1676400" cy="400110"/>
          </a:xfrm>
          <a:prstGeom prst="rect">
            <a:avLst/>
          </a:prstGeom>
          <a:noFill/>
        </p:spPr>
        <p:txBody>
          <a:bodyPr wrap="square" rtlCol="0">
            <a:spAutoFit/>
          </a:bodyPr>
          <a:lstStyle/>
          <a:p>
            <a:pPr algn="ctr"/>
            <a:r>
              <a:rPr lang="en-US" sz="2000" dirty="0" smtClean="0">
                <a:latin typeface="Arial" pitchFamily="34" charset="0"/>
                <a:cs typeface="Arial" pitchFamily="34" charset="0"/>
              </a:rPr>
              <a:t>Human pose</a:t>
            </a:r>
            <a:endParaRPr lang="en-US" sz="2000" dirty="0">
              <a:latin typeface="Arial" pitchFamily="34" charset="0"/>
              <a:cs typeface="Arial" pitchFamily="34" charset="0"/>
            </a:endParaRPr>
          </a:p>
        </p:txBody>
      </p:sp>
      <p:sp>
        <p:nvSpPr>
          <p:cNvPr id="22" name="TextBox 21"/>
          <p:cNvSpPr txBox="1"/>
          <p:nvPr/>
        </p:nvSpPr>
        <p:spPr>
          <a:xfrm>
            <a:off x="381000" y="4724400"/>
            <a:ext cx="1066800" cy="400110"/>
          </a:xfrm>
          <a:prstGeom prst="rect">
            <a:avLst/>
          </a:prstGeom>
          <a:noFill/>
        </p:spPr>
        <p:txBody>
          <a:bodyPr wrap="square" rtlCol="0">
            <a:spAutoFit/>
          </a:bodyPr>
          <a:lstStyle/>
          <a:p>
            <a:r>
              <a:rPr lang="en-US" sz="2000" dirty="0" smtClean="0">
                <a:latin typeface="Arial" pitchFamily="34" charset="0"/>
                <a:cs typeface="Arial" pitchFamily="34" charset="0"/>
              </a:rPr>
              <a:t>Object</a:t>
            </a:r>
            <a:endParaRPr lang="en-US" sz="2000" dirty="0">
              <a:latin typeface="Arial" pitchFamily="34" charset="0"/>
              <a:cs typeface="Arial" pitchFamily="34" charset="0"/>
            </a:endParaRPr>
          </a:p>
        </p:txBody>
      </p:sp>
      <p:sp>
        <p:nvSpPr>
          <p:cNvPr id="18" name="TextBox 17"/>
          <p:cNvSpPr txBox="1"/>
          <p:nvPr/>
        </p:nvSpPr>
        <p:spPr>
          <a:xfrm>
            <a:off x="4419600" y="1371600"/>
            <a:ext cx="4572000" cy="913070"/>
          </a:xfrm>
          <a:prstGeom prst="rect">
            <a:avLst/>
          </a:prstGeom>
          <a:noFill/>
        </p:spPr>
        <p:txBody>
          <a:bodyPr wrap="square" rtlCol="0">
            <a:spAutoFit/>
          </a:bodyPr>
          <a:lstStyle/>
          <a:p>
            <a:pPr>
              <a:lnSpc>
                <a:spcPts val="3200"/>
              </a:lnSpc>
              <a:buFont typeface="Arial" pitchFamily="34" charset="0"/>
              <a:buChar char="•"/>
            </a:pPr>
            <a:r>
              <a:rPr lang="en-US" sz="2400" dirty="0" smtClean="0">
                <a:latin typeface="Arial" pitchFamily="34" charset="0"/>
                <a:cs typeface="Arial" pitchFamily="34" charset="0"/>
              </a:rPr>
              <a:t>  Distance between two images </a:t>
            </a:r>
            <a:r>
              <a:rPr lang="en-US" sz="2400" i="1" dirty="0" smtClean="0">
                <a:latin typeface="Times New Roman" pitchFamily="18" charset="0"/>
                <a:cs typeface="Times New Roman" pitchFamily="18" charset="0"/>
              </a:rPr>
              <a:t>I</a:t>
            </a:r>
            <a:r>
              <a:rPr lang="en-US" sz="2400" dirty="0" smtClean="0">
                <a:latin typeface="Arial" pitchFamily="34" charset="0"/>
                <a:cs typeface="Arial" pitchFamily="34" charset="0"/>
              </a:rPr>
              <a:t> and </a:t>
            </a:r>
            <a:r>
              <a:rPr lang="en-US" sz="2400" i="1" dirty="0" smtClean="0">
                <a:latin typeface="Times New Roman" pitchFamily="18" charset="0"/>
                <a:cs typeface="Times New Roman" pitchFamily="18" charset="0"/>
              </a:rPr>
              <a:t>I’</a:t>
            </a:r>
            <a:r>
              <a:rPr lang="en-US" sz="2400" dirty="0" smtClean="0">
                <a:latin typeface="Arial" pitchFamily="34" charset="0"/>
                <a:cs typeface="Arial" pitchFamily="34" charset="0"/>
              </a:rPr>
              <a:t>:</a:t>
            </a:r>
          </a:p>
        </p:txBody>
      </p:sp>
      <p:graphicFrame>
        <p:nvGraphicFramePr>
          <p:cNvPr id="687106" name="Object 2"/>
          <p:cNvGraphicFramePr>
            <a:graphicFrameLocks noChangeAspect="1"/>
          </p:cNvGraphicFramePr>
          <p:nvPr/>
        </p:nvGraphicFramePr>
        <p:xfrm>
          <a:off x="5283200" y="2438400"/>
          <a:ext cx="2882900" cy="431800"/>
        </p:xfrm>
        <a:graphic>
          <a:graphicData uri="http://schemas.openxmlformats.org/presentationml/2006/ole">
            <mc:AlternateContent xmlns:mc="http://schemas.openxmlformats.org/markup-compatibility/2006">
              <mc:Choice xmlns:v="urn:schemas-microsoft-com:vml" Requires="v">
                <p:oleObj spid="_x0000_s928775" name="Equation" r:id="rId13" imgW="2882900" imgH="431800" progId="Equation.DSMT4">
                  <p:embed/>
                </p:oleObj>
              </mc:Choice>
              <mc:Fallback>
                <p:oleObj name="Equation" r:id="rId13" imgW="2882900" imgH="431800" progId="Equation.DSMT4">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3200" y="2438400"/>
                        <a:ext cx="28829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7107" name="Object 3"/>
          <p:cNvGraphicFramePr>
            <a:graphicFrameLocks noChangeAspect="1"/>
          </p:cNvGraphicFramePr>
          <p:nvPr/>
        </p:nvGraphicFramePr>
        <p:xfrm>
          <a:off x="5041900" y="2971800"/>
          <a:ext cx="3263900" cy="431800"/>
        </p:xfrm>
        <a:graphic>
          <a:graphicData uri="http://schemas.openxmlformats.org/presentationml/2006/ole">
            <mc:AlternateContent xmlns:mc="http://schemas.openxmlformats.org/markup-compatibility/2006">
              <mc:Choice xmlns:v="urn:schemas-microsoft-com:vml" Requires="v">
                <p:oleObj spid="_x0000_s928776" name="Equation" r:id="rId15" imgW="3263900" imgH="431800" progId="Equation.DSMT4">
                  <p:embed/>
                </p:oleObj>
              </mc:Choice>
              <mc:Fallback>
                <p:oleObj name="Equation" r:id="rId15" imgW="3263900" imgH="431800" progId="Equation.DSMT4">
                  <p:embed/>
                  <p:pic>
                    <p:nvPicPr>
                      <p:cNvPr id="0"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41900" y="2971800"/>
                        <a:ext cx="32639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7108" name="Object 4"/>
          <p:cNvGraphicFramePr>
            <a:graphicFrameLocks noChangeAspect="1"/>
          </p:cNvGraphicFramePr>
          <p:nvPr/>
        </p:nvGraphicFramePr>
        <p:xfrm>
          <a:off x="5041900" y="3505200"/>
          <a:ext cx="2857500" cy="431800"/>
        </p:xfrm>
        <a:graphic>
          <a:graphicData uri="http://schemas.openxmlformats.org/presentationml/2006/ole">
            <mc:AlternateContent xmlns:mc="http://schemas.openxmlformats.org/markup-compatibility/2006">
              <mc:Choice xmlns:v="urn:schemas-microsoft-com:vml" Requires="v">
                <p:oleObj spid="_x0000_s928777" name="Equation" r:id="rId17" imgW="2857500" imgH="431800" progId="Equation.DSMT4">
                  <p:embed/>
                </p:oleObj>
              </mc:Choice>
              <mc:Fallback>
                <p:oleObj name="Equation" r:id="rId17" imgW="2857500" imgH="431800" progId="Equation.DSMT4">
                  <p:embed/>
                  <p:pic>
                    <p:nvPicPr>
                      <p:cNvPr id="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41900" y="3505200"/>
                        <a:ext cx="28575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7"/>
          <p:cNvGraphicFramePr>
            <a:graphicFrameLocks noChangeAspect="1"/>
          </p:cNvGraphicFramePr>
          <p:nvPr/>
        </p:nvGraphicFramePr>
        <p:xfrm>
          <a:off x="5562600" y="4800600"/>
          <a:ext cx="2730500" cy="584200"/>
        </p:xfrm>
        <a:graphic>
          <a:graphicData uri="http://schemas.openxmlformats.org/presentationml/2006/ole">
            <mc:AlternateContent xmlns:mc="http://schemas.openxmlformats.org/markup-compatibility/2006">
              <mc:Choice xmlns:v="urn:schemas-microsoft-com:vml" Requires="v">
                <p:oleObj spid="_x0000_s928778" name="Equation" r:id="rId19" imgW="2730500" imgH="584200" progId="Equation.DSMT4">
                  <p:embed/>
                </p:oleObj>
              </mc:Choice>
              <mc:Fallback>
                <p:oleObj name="Equation" r:id="rId19" imgW="2730500" imgH="584200" progId="Equation.DSMT4">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62600" y="4800600"/>
                        <a:ext cx="27305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8"/>
          <p:cNvGraphicFramePr>
            <a:graphicFrameLocks noChangeAspect="1"/>
          </p:cNvGraphicFramePr>
          <p:nvPr/>
        </p:nvGraphicFramePr>
        <p:xfrm>
          <a:off x="5562600" y="5702300"/>
          <a:ext cx="3136900" cy="774700"/>
        </p:xfrm>
        <a:graphic>
          <a:graphicData uri="http://schemas.openxmlformats.org/presentationml/2006/ole">
            <mc:AlternateContent xmlns:mc="http://schemas.openxmlformats.org/markup-compatibility/2006">
              <mc:Choice xmlns:v="urn:schemas-microsoft-com:vml" Requires="v">
                <p:oleObj spid="_x0000_s928779" name="Equation" r:id="rId21" imgW="3136900" imgH="774700" progId="Equation.DSMT4">
                  <p:embed/>
                </p:oleObj>
              </mc:Choice>
              <mc:Fallback>
                <p:oleObj name="Equation" r:id="rId21" imgW="3136900" imgH="774700" progId="Equation.DSMT4">
                  <p:embed/>
                  <p:pic>
                    <p:nvPicPr>
                      <p:cNvPr id="0"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62600" y="5702300"/>
                        <a:ext cx="31369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4648200" y="4191000"/>
            <a:ext cx="2590800" cy="579710"/>
          </a:xfrm>
          <a:prstGeom prst="rect">
            <a:avLst/>
          </a:prstGeom>
          <a:noFill/>
        </p:spPr>
        <p:txBody>
          <a:bodyPr wrap="square" rtlCol="0">
            <a:spAutoFit/>
          </a:bodyPr>
          <a:lstStyle/>
          <a:p>
            <a:pPr>
              <a:lnSpc>
                <a:spcPts val="4400"/>
              </a:lnSpc>
              <a:buFont typeface="Wingdings" pitchFamily="2" charset="2"/>
              <a:buChar char="§"/>
            </a:pPr>
            <a:r>
              <a:rPr lang="en-US" sz="2200" dirty="0" smtClean="0">
                <a:latin typeface="Arial" pitchFamily="34" charset="0"/>
                <a:cs typeface="Arial" pitchFamily="34" charset="0"/>
              </a:rPr>
              <a:t>  Total variance:</a:t>
            </a:r>
          </a:p>
        </p:txBody>
      </p:sp>
      <p:sp>
        <p:nvSpPr>
          <p:cNvPr id="26" name="TextBox 25"/>
          <p:cNvSpPr txBox="1"/>
          <p:nvPr/>
        </p:nvSpPr>
        <p:spPr>
          <a:xfrm>
            <a:off x="4648200" y="5198110"/>
            <a:ext cx="3200400" cy="656590"/>
          </a:xfrm>
          <a:prstGeom prst="rect">
            <a:avLst/>
          </a:prstGeom>
          <a:noFill/>
        </p:spPr>
        <p:txBody>
          <a:bodyPr wrap="square" rtlCol="0">
            <a:spAutoFit/>
          </a:bodyPr>
          <a:lstStyle/>
          <a:p>
            <a:pPr>
              <a:lnSpc>
                <a:spcPts val="4400"/>
              </a:lnSpc>
              <a:buFont typeface="Wingdings" pitchFamily="2" charset="2"/>
              <a:buChar char="§"/>
            </a:pPr>
            <a:r>
              <a:rPr lang="en-US" sz="2200" dirty="0" smtClean="0">
                <a:latin typeface="Arial" pitchFamily="34" charset="0"/>
                <a:cs typeface="Arial" pitchFamily="34" charset="0"/>
              </a:rPr>
              <a:t>  Chi-square statistics:</a:t>
            </a:r>
          </a:p>
        </p:txBody>
      </p:sp>
      <p:sp>
        <p:nvSpPr>
          <p:cNvPr id="30" name="Slide Number Placeholder 29"/>
          <p:cNvSpPr>
            <a:spLocks noGrp="1"/>
          </p:cNvSpPr>
          <p:nvPr>
            <p:ph type="sldNum" sz="quarter" idx="12"/>
          </p:nvPr>
        </p:nvSpPr>
        <p:spPr/>
        <p:txBody>
          <a:bodyPr/>
          <a:lstStyle/>
          <a:p>
            <a:fld id="{EA281F9D-8EED-4AEF-BC9A-640DDE2E4910}" type="slidenum">
              <a:rPr lang="en-US" smtClean="0">
                <a:solidFill>
                  <a:prstClr val="black">
                    <a:tint val="75000"/>
                  </a:prstClr>
                </a:solidFill>
              </a:rPr>
              <a:pPr/>
              <a:t>72</a:t>
            </a:fld>
            <a:endParaRPr lang="en-US">
              <a:solidFill>
                <a:prstClr val="black">
                  <a:tint val="75000"/>
                </a:prstClr>
              </a:solidFill>
            </a:endParaRPr>
          </a:p>
        </p:txBody>
      </p:sp>
      <p:sp>
        <p:nvSpPr>
          <p:cNvPr id="32" name="Title 35"/>
          <p:cNvSpPr>
            <a:spLocks noGrp="1"/>
          </p:cNvSpPr>
          <p:nvPr>
            <p:ph type="title"/>
          </p:nvPr>
        </p:nvSpPr>
        <p:spPr>
          <a:xfrm>
            <a:off x="457200" y="304800"/>
            <a:ext cx="8229600" cy="1066800"/>
          </a:xfrm>
        </p:spPr>
        <p:txBody>
          <a:bodyPr>
            <a:noAutofit/>
          </a:bodyPr>
          <a:lstStyle/>
          <a:p>
            <a:r>
              <a:rPr lang="en-US" sz="3200" b="1" dirty="0" smtClean="0">
                <a:latin typeface="Arial" pitchFamily="34" charset="0"/>
                <a:cs typeface="Arial" pitchFamily="34" charset="0"/>
              </a:rPr>
              <a:t>Action Retrieval: Our Approach</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30202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Left)">
                                      <p:cBhvr>
                                        <p:cTn id="15" dur="500"/>
                                        <p:tgtEl>
                                          <p:spTgt spid="23"/>
                                        </p:tgtEl>
                                      </p:cBhvr>
                                    </p:animEffect>
                                  </p:childTnLst>
                                </p:cTn>
                              </p:par>
                              <p:par>
                                <p:cTn id="16" presetID="18" presetClass="entr" presetSubtype="1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strips(downLeft)">
                                      <p:cBhvr>
                                        <p:cTn id="18" dur="500"/>
                                        <p:tgtEl>
                                          <p:spTgt spid="2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Left)">
                                      <p:cBhvr>
                                        <p:cTn id="21" dur="500"/>
                                        <p:tgtEl>
                                          <p:spTgt spid="26"/>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strips(down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5" grpId="0"/>
      <p:bldP spid="2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73</a:t>
            </a:fld>
            <a:endParaRPr lang="en-US" dirty="0"/>
          </a:p>
        </p:txBody>
      </p:sp>
      <p:sp>
        <p:nvSpPr>
          <p:cNvPr id="47"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Evaluation Metric</a:t>
            </a:r>
            <a:endParaRPr lang="en-US" sz="3200" b="1" dirty="0">
              <a:latin typeface="Arial" pitchFamily="34" charset="0"/>
              <a:cs typeface="Arial" pitchFamily="34" charset="0"/>
            </a:endParaRPr>
          </a:p>
        </p:txBody>
      </p:sp>
      <p:pic>
        <p:nvPicPr>
          <p:cNvPr id="14" name="Picture 13" descr="tennis_serve_image38.png"/>
          <p:cNvPicPr>
            <a:picLocks/>
          </p:cNvPicPr>
          <p:nvPr/>
        </p:nvPicPr>
        <p:blipFill>
          <a:blip r:embed="rId3" cstate="print"/>
          <a:srcRect l="4391" r="44383"/>
          <a:stretch>
            <a:fillRect/>
          </a:stretch>
        </p:blipFill>
        <p:spPr>
          <a:xfrm>
            <a:off x="914400" y="1371600"/>
            <a:ext cx="1828800" cy="2743200"/>
          </a:xfrm>
          <a:prstGeom prst="rect">
            <a:avLst/>
          </a:prstGeom>
          <a:ln w="38100">
            <a:solidFill>
              <a:srgbClr val="FFFF00"/>
            </a:solidFill>
          </a:ln>
        </p:spPr>
      </p:pic>
      <p:sp>
        <p:nvSpPr>
          <p:cNvPr id="36" name="TextBox 35"/>
          <p:cNvSpPr txBox="1"/>
          <p:nvPr/>
        </p:nvSpPr>
        <p:spPr>
          <a:xfrm>
            <a:off x="1828800" y="3581400"/>
            <a:ext cx="914401" cy="523220"/>
          </a:xfrm>
          <a:prstGeom prst="rect">
            <a:avLst/>
          </a:prstGeom>
          <a:noFill/>
        </p:spPr>
        <p:txBody>
          <a:bodyPr wrap="square" rtlCol="0">
            <a:spAutoFit/>
          </a:bodyPr>
          <a:lstStyle/>
          <a:p>
            <a:r>
              <a:rPr lang="en-US" sz="2800" b="1" dirty="0" smtClean="0">
                <a:solidFill>
                  <a:srgbClr val="FF00FF"/>
                </a:solidFill>
                <a:latin typeface="Arial" pitchFamily="34" charset="0"/>
                <a:cs typeface="Arial" pitchFamily="34" charset="0"/>
              </a:rPr>
              <a:t>Ref.</a:t>
            </a:r>
            <a:endParaRPr lang="en-US" sz="2800" b="1" dirty="0">
              <a:solidFill>
                <a:srgbClr val="FF00FF"/>
              </a:solidFill>
              <a:latin typeface="Arial" pitchFamily="34" charset="0"/>
              <a:cs typeface="Arial" pitchFamily="34" charset="0"/>
            </a:endParaRPr>
          </a:p>
        </p:txBody>
      </p:sp>
      <p:graphicFrame>
        <p:nvGraphicFramePr>
          <p:cNvPr id="688130" name="Object 2"/>
          <p:cNvGraphicFramePr>
            <a:graphicFrameLocks noChangeAspect="1"/>
          </p:cNvGraphicFramePr>
          <p:nvPr/>
        </p:nvGraphicFramePr>
        <p:xfrm>
          <a:off x="6096000" y="2160905"/>
          <a:ext cx="347663" cy="155575"/>
        </p:xfrm>
        <a:graphic>
          <a:graphicData uri="http://schemas.openxmlformats.org/presentationml/2006/ole">
            <mc:AlternateContent xmlns:mc="http://schemas.openxmlformats.org/markup-compatibility/2006">
              <mc:Choice xmlns:v="urn:schemas-microsoft-com:vml" Requires="v">
                <p:oleObj spid="_x0000_s927760" name="Equation" r:id="rId4" imgW="330057" imgH="165028" progId="Equation.DSMT4">
                  <p:embed/>
                </p:oleObj>
              </mc:Choice>
              <mc:Fallback>
                <p:oleObj name="Equation" r:id="rId4" imgW="330057" imgH="165028"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60905"/>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8132" name="Object 4"/>
          <p:cNvGraphicFramePr>
            <a:graphicFrameLocks noChangeAspect="1"/>
          </p:cNvGraphicFramePr>
          <p:nvPr/>
        </p:nvGraphicFramePr>
        <p:xfrm>
          <a:off x="7958138" y="2164080"/>
          <a:ext cx="347662" cy="155575"/>
        </p:xfrm>
        <a:graphic>
          <a:graphicData uri="http://schemas.openxmlformats.org/presentationml/2006/ole">
            <mc:AlternateContent xmlns:mc="http://schemas.openxmlformats.org/markup-compatibility/2006">
              <mc:Choice xmlns:v="urn:schemas-microsoft-com:vml" Requires="v">
                <p:oleObj spid="_x0000_s927761" name="Equation" r:id="rId6" imgW="330057" imgH="165028" progId="Equation.DSMT4">
                  <p:embed/>
                </p:oleObj>
              </mc:Choice>
              <mc:Fallback>
                <p:oleObj name="Equation" r:id="rId6" imgW="330057" imgH="165028"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2164080"/>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ontent Placeholder 14"/>
          <p:cNvSpPr>
            <a:spLocks noGrp="1"/>
          </p:cNvSpPr>
          <p:nvPr>
            <p:ph idx="1"/>
          </p:nvPr>
        </p:nvSpPr>
        <p:spPr>
          <a:xfrm>
            <a:off x="3200400" y="1295400"/>
            <a:ext cx="4191000" cy="609600"/>
          </a:xfrm>
        </p:spPr>
        <p:txBody>
          <a:bodyPr>
            <a:normAutofit/>
          </a:bodyPr>
          <a:lstStyle/>
          <a:p>
            <a:r>
              <a:rPr lang="en-US" sz="2400" dirty="0" smtClean="0">
                <a:latin typeface="Arial" pitchFamily="34" charset="0"/>
                <a:cs typeface="Arial" pitchFamily="34" charset="0"/>
              </a:rPr>
              <a:t>Ranking from an algorithm:</a:t>
            </a:r>
            <a:endParaRPr lang="en-US" sz="2400" dirty="0">
              <a:latin typeface="Arial" pitchFamily="34" charset="0"/>
              <a:cs typeface="Arial" pitchFamily="34" charset="0"/>
            </a:endParaRPr>
          </a:p>
        </p:txBody>
      </p:sp>
      <p:sp>
        <p:nvSpPr>
          <p:cNvPr id="22" name="Content Placeholder 14"/>
          <p:cNvSpPr txBox="1">
            <a:spLocks/>
          </p:cNvSpPr>
          <p:nvPr/>
        </p:nvSpPr>
        <p:spPr>
          <a:xfrm>
            <a:off x="3200400" y="2743200"/>
            <a:ext cx="51816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Ranking by ground-truth</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similarity</a:t>
            </a: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cxnSp>
        <p:nvCxnSpPr>
          <p:cNvPr id="24" name="Straight Arrow Connector 23"/>
          <p:cNvCxnSpPr/>
          <p:nvPr/>
        </p:nvCxnSpPr>
        <p:spPr>
          <a:xfrm rot="5400000" flipH="1" flipV="1">
            <a:off x="1214645" y="5218906"/>
            <a:ext cx="1903412" cy="158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168732" y="6170612"/>
            <a:ext cx="3425825" cy="158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3" name="Picture 22" descr="tennis_serve_image32.png"/>
          <p:cNvPicPr>
            <a:picLocks noChangeAspect="1"/>
          </p:cNvPicPr>
          <p:nvPr/>
        </p:nvPicPr>
        <p:blipFill>
          <a:blip r:embed="rId7" cstate="print"/>
          <a:stretch>
            <a:fillRect/>
          </a:stretch>
        </p:blipFill>
        <p:spPr>
          <a:xfrm>
            <a:off x="4038600" y="3276600"/>
            <a:ext cx="548640" cy="731520"/>
          </a:xfrm>
          <a:prstGeom prst="rect">
            <a:avLst/>
          </a:prstGeom>
        </p:spPr>
      </p:pic>
      <p:pic>
        <p:nvPicPr>
          <p:cNvPr id="26" name="Picture 25" descr="tennis_serve_image49.png"/>
          <p:cNvPicPr>
            <a:picLocks noChangeAspect="1"/>
          </p:cNvPicPr>
          <p:nvPr/>
        </p:nvPicPr>
        <p:blipFill>
          <a:blip r:embed="rId8" cstate="print"/>
          <a:stretch>
            <a:fillRect/>
          </a:stretch>
        </p:blipFill>
        <p:spPr>
          <a:xfrm>
            <a:off x="5257800" y="3276601"/>
            <a:ext cx="548640" cy="729692"/>
          </a:xfrm>
          <a:prstGeom prst="rect">
            <a:avLst/>
          </a:prstGeom>
        </p:spPr>
      </p:pic>
      <p:pic>
        <p:nvPicPr>
          <p:cNvPr id="27" name="Picture 26" descr="cricket_bowling_image37.png"/>
          <p:cNvPicPr>
            <a:picLocks noChangeAspect="1"/>
          </p:cNvPicPr>
          <p:nvPr/>
        </p:nvPicPr>
        <p:blipFill>
          <a:blip r:embed="rId9" cstate="print"/>
          <a:stretch>
            <a:fillRect/>
          </a:stretch>
        </p:blipFill>
        <p:spPr>
          <a:xfrm>
            <a:off x="7147560" y="3276602"/>
            <a:ext cx="548640" cy="729693"/>
          </a:xfrm>
          <a:prstGeom prst="rect">
            <a:avLst/>
          </a:prstGeom>
        </p:spPr>
      </p:pic>
      <p:pic>
        <p:nvPicPr>
          <p:cNvPr id="28" name="Picture 27" descr="tennis_serve_image32.png"/>
          <p:cNvPicPr>
            <a:picLocks noChangeAspect="1"/>
          </p:cNvPicPr>
          <p:nvPr/>
        </p:nvPicPr>
        <p:blipFill>
          <a:blip r:embed="rId7" cstate="print"/>
          <a:stretch>
            <a:fillRect/>
          </a:stretch>
        </p:blipFill>
        <p:spPr>
          <a:xfrm>
            <a:off x="4038600" y="1859280"/>
            <a:ext cx="548640" cy="731520"/>
          </a:xfrm>
          <a:prstGeom prst="rect">
            <a:avLst/>
          </a:prstGeom>
        </p:spPr>
      </p:pic>
      <p:pic>
        <p:nvPicPr>
          <p:cNvPr id="30" name="Picture 29" descr="tennis_serve_image40.png"/>
          <p:cNvPicPr>
            <a:picLocks noChangeAspect="1"/>
          </p:cNvPicPr>
          <p:nvPr/>
        </p:nvPicPr>
        <p:blipFill>
          <a:blip r:embed="rId10" cstate="print"/>
          <a:stretch>
            <a:fillRect/>
          </a:stretch>
        </p:blipFill>
        <p:spPr>
          <a:xfrm>
            <a:off x="5257800" y="1859281"/>
            <a:ext cx="548640" cy="729692"/>
          </a:xfrm>
          <a:prstGeom prst="rect">
            <a:avLst/>
          </a:prstGeom>
        </p:spPr>
      </p:pic>
      <p:pic>
        <p:nvPicPr>
          <p:cNvPr id="32" name="Picture 31" descr="volleyball_smash_image48.png"/>
          <p:cNvPicPr>
            <a:picLocks noChangeAspect="1"/>
          </p:cNvPicPr>
          <p:nvPr/>
        </p:nvPicPr>
        <p:blipFill>
          <a:blip r:embed="rId11" cstate="print"/>
          <a:stretch>
            <a:fillRect/>
          </a:stretch>
        </p:blipFill>
        <p:spPr>
          <a:xfrm>
            <a:off x="7119938" y="1859281"/>
            <a:ext cx="548640" cy="729692"/>
          </a:xfrm>
          <a:prstGeom prst="rect">
            <a:avLst/>
          </a:prstGeom>
        </p:spPr>
      </p:pic>
      <p:sp>
        <p:nvSpPr>
          <p:cNvPr id="33" name="Freeform 32"/>
          <p:cNvSpPr/>
          <p:nvPr/>
        </p:nvSpPr>
        <p:spPr>
          <a:xfrm>
            <a:off x="2168906" y="4770411"/>
            <a:ext cx="3120851" cy="411983"/>
          </a:xfrm>
          <a:custGeom>
            <a:avLst/>
            <a:gdLst>
              <a:gd name="connsiteX0" fmla="*/ 0 w 2195565"/>
              <a:gd name="connsiteY0" fmla="*/ 0 h 411983"/>
              <a:gd name="connsiteX1" fmla="*/ 35170 w 2195565"/>
              <a:gd name="connsiteY1" fmla="*/ 10049 h 411983"/>
              <a:gd name="connsiteX2" fmla="*/ 60291 w 2195565"/>
              <a:gd name="connsiteY2" fmla="*/ 30145 h 411983"/>
              <a:gd name="connsiteX3" fmla="*/ 80387 w 2195565"/>
              <a:gd name="connsiteY3" fmla="*/ 35169 h 411983"/>
              <a:gd name="connsiteX4" fmla="*/ 110532 w 2195565"/>
              <a:gd name="connsiteY4" fmla="*/ 55266 h 411983"/>
              <a:gd name="connsiteX5" fmla="*/ 125605 w 2195565"/>
              <a:gd name="connsiteY5" fmla="*/ 65314 h 411983"/>
              <a:gd name="connsiteX6" fmla="*/ 140677 w 2195565"/>
              <a:gd name="connsiteY6" fmla="*/ 70339 h 411983"/>
              <a:gd name="connsiteX7" fmla="*/ 170822 w 2195565"/>
              <a:gd name="connsiteY7" fmla="*/ 85411 h 411983"/>
              <a:gd name="connsiteX8" fmla="*/ 226088 w 2195565"/>
              <a:gd name="connsiteY8" fmla="*/ 100484 h 411983"/>
              <a:gd name="connsiteX9" fmla="*/ 256233 w 2195565"/>
              <a:gd name="connsiteY9" fmla="*/ 110532 h 411983"/>
              <a:gd name="connsiteX10" fmla="*/ 271306 w 2195565"/>
              <a:gd name="connsiteY10" fmla="*/ 115556 h 411983"/>
              <a:gd name="connsiteX11" fmla="*/ 301451 w 2195565"/>
              <a:gd name="connsiteY11" fmla="*/ 120580 h 411983"/>
              <a:gd name="connsiteX12" fmla="*/ 371789 w 2195565"/>
              <a:gd name="connsiteY12" fmla="*/ 140677 h 411983"/>
              <a:gd name="connsiteX13" fmla="*/ 417007 w 2195565"/>
              <a:gd name="connsiteY13" fmla="*/ 145701 h 411983"/>
              <a:gd name="connsiteX14" fmla="*/ 452176 w 2195565"/>
              <a:gd name="connsiteY14" fmla="*/ 150725 h 411983"/>
              <a:gd name="connsiteX15" fmla="*/ 502418 w 2195565"/>
              <a:gd name="connsiteY15" fmla="*/ 160774 h 411983"/>
              <a:gd name="connsiteX16" fmla="*/ 582805 w 2195565"/>
              <a:gd name="connsiteY16" fmla="*/ 165798 h 411983"/>
              <a:gd name="connsiteX17" fmla="*/ 723482 w 2195565"/>
              <a:gd name="connsiteY17" fmla="*/ 165798 h 411983"/>
              <a:gd name="connsiteX18" fmla="*/ 738554 w 2195565"/>
              <a:gd name="connsiteY18" fmla="*/ 170822 h 411983"/>
              <a:gd name="connsiteX19" fmla="*/ 768699 w 2195565"/>
              <a:gd name="connsiteY19" fmla="*/ 190919 h 411983"/>
              <a:gd name="connsiteX20" fmla="*/ 778748 w 2195565"/>
              <a:gd name="connsiteY20" fmla="*/ 200967 h 411983"/>
              <a:gd name="connsiteX21" fmla="*/ 793820 w 2195565"/>
              <a:gd name="connsiteY21" fmla="*/ 211016 h 411983"/>
              <a:gd name="connsiteX22" fmla="*/ 818941 w 2195565"/>
              <a:gd name="connsiteY22" fmla="*/ 236136 h 411983"/>
              <a:gd name="connsiteX23" fmla="*/ 834014 w 2195565"/>
              <a:gd name="connsiteY23" fmla="*/ 246185 h 411983"/>
              <a:gd name="connsiteX24" fmla="*/ 859135 w 2195565"/>
              <a:gd name="connsiteY24" fmla="*/ 276330 h 411983"/>
              <a:gd name="connsiteX25" fmla="*/ 874207 w 2195565"/>
              <a:gd name="connsiteY25" fmla="*/ 286378 h 411983"/>
              <a:gd name="connsiteX26" fmla="*/ 904352 w 2195565"/>
              <a:gd name="connsiteY26" fmla="*/ 316523 h 411983"/>
              <a:gd name="connsiteX27" fmla="*/ 919425 w 2195565"/>
              <a:gd name="connsiteY27" fmla="*/ 331596 h 411983"/>
              <a:gd name="connsiteX28" fmla="*/ 939521 w 2195565"/>
              <a:gd name="connsiteY28" fmla="*/ 346668 h 411983"/>
              <a:gd name="connsiteX29" fmla="*/ 954594 w 2195565"/>
              <a:gd name="connsiteY29" fmla="*/ 356717 h 411983"/>
              <a:gd name="connsiteX30" fmla="*/ 969666 w 2195565"/>
              <a:gd name="connsiteY30" fmla="*/ 361741 h 411983"/>
              <a:gd name="connsiteX31" fmla="*/ 989763 w 2195565"/>
              <a:gd name="connsiteY31" fmla="*/ 376813 h 411983"/>
              <a:gd name="connsiteX32" fmla="*/ 1004836 w 2195565"/>
              <a:gd name="connsiteY32" fmla="*/ 381838 h 411983"/>
              <a:gd name="connsiteX33" fmla="*/ 1024932 w 2195565"/>
              <a:gd name="connsiteY33" fmla="*/ 391886 h 411983"/>
              <a:gd name="connsiteX34" fmla="*/ 1040005 w 2195565"/>
              <a:gd name="connsiteY34" fmla="*/ 401934 h 411983"/>
              <a:gd name="connsiteX35" fmla="*/ 1065126 w 2195565"/>
              <a:gd name="connsiteY35" fmla="*/ 406958 h 411983"/>
              <a:gd name="connsiteX36" fmla="*/ 1080198 w 2195565"/>
              <a:gd name="connsiteY36" fmla="*/ 411983 h 411983"/>
              <a:gd name="connsiteX37" fmla="*/ 1170633 w 2195565"/>
              <a:gd name="connsiteY37" fmla="*/ 406958 h 411983"/>
              <a:gd name="connsiteX38" fmla="*/ 1215851 w 2195565"/>
              <a:gd name="connsiteY38" fmla="*/ 391886 h 411983"/>
              <a:gd name="connsiteX39" fmla="*/ 1261069 w 2195565"/>
              <a:gd name="connsiteY39" fmla="*/ 381838 h 411983"/>
              <a:gd name="connsiteX40" fmla="*/ 1306286 w 2195565"/>
              <a:gd name="connsiteY40" fmla="*/ 361741 h 411983"/>
              <a:gd name="connsiteX41" fmla="*/ 1321359 w 2195565"/>
              <a:gd name="connsiteY41" fmla="*/ 351692 h 411983"/>
              <a:gd name="connsiteX42" fmla="*/ 1346480 w 2195565"/>
              <a:gd name="connsiteY42" fmla="*/ 341644 h 411983"/>
              <a:gd name="connsiteX43" fmla="*/ 1361552 w 2195565"/>
              <a:gd name="connsiteY43" fmla="*/ 331596 h 411983"/>
              <a:gd name="connsiteX44" fmla="*/ 1391697 w 2195565"/>
              <a:gd name="connsiteY44" fmla="*/ 321547 h 411983"/>
              <a:gd name="connsiteX45" fmla="*/ 1406770 w 2195565"/>
              <a:gd name="connsiteY45" fmla="*/ 316523 h 411983"/>
              <a:gd name="connsiteX46" fmla="*/ 1441939 w 2195565"/>
              <a:gd name="connsiteY46" fmla="*/ 301451 h 411983"/>
              <a:gd name="connsiteX47" fmla="*/ 1457011 w 2195565"/>
              <a:gd name="connsiteY47" fmla="*/ 291402 h 411983"/>
              <a:gd name="connsiteX48" fmla="*/ 1502229 w 2195565"/>
              <a:gd name="connsiteY48" fmla="*/ 276330 h 411983"/>
              <a:gd name="connsiteX49" fmla="*/ 1517302 w 2195565"/>
              <a:gd name="connsiteY49" fmla="*/ 271306 h 411983"/>
              <a:gd name="connsiteX50" fmla="*/ 1557495 w 2195565"/>
              <a:gd name="connsiteY50" fmla="*/ 261257 h 411983"/>
              <a:gd name="connsiteX51" fmla="*/ 1783583 w 2195565"/>
              <a:gd name="connsiteY51" fmla="*/ 251209 h 411983"/>
              <a:gd name="connsiteX52" fmla="*/ 1838849 w 2195565"/>
              <a:gd name="connsiteY52" fmla="*/ 241161 h 411983"/>
              <a:gd name="connsiteX53" fmla="*/ 1863970 w 2195565"/>
              <a:gd name="connsiteY53" fmla="*/ 236136 h 411983"/>
              <a:gd name="connsiteX54" fmla="*/ 1989574 w 2195565"/>
              <a:gd name="connsiteY54" fmla="*/ 231112 h 411983"/>
              <a:gd name="connsiteX55" fmla="*/ 2024743 w 2195565"/>
              <a:gd name="connsiteY55" fmla="*/ 221064 h 411983"/>
              <a:gd name="connsiteX56" fmla="*/ 2049864 w 2195565"/>
              <a:gd name="connsiteY56" fmla="*/ 205991 h 411983"/>
              <a:gd name="connsiteX57" fmla="*/ 2059913 w 2195565"/>
              <a:gd name="connsiteY57" fmla="*/ 195943 h 411983"/>
              <a:gd name="connsiteX58" fmla="*/ 2085033 w 2195565"/>
              <a:gd name="connsiteY58" fmla="*/ 190919 h 411983"/>
              <a:gd name="connsiteX59" fmla="*/ 2195565 w 2195565"/>
              <a:gd name="connsiteY59" fmla="*/ 190919 h 4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95565" h="411983">
                <a:moveTo>
                  <a:pt x="0" y="0"/>
                </a:moveTo>
                <a:cubicBezTo>
                  <a:pt x="11723" y="3350"/>
                  <a:pt x="23850" y="5521"/>
                  <a:pt x="35170" y="10049"/>
                </a:cubicBezTo>
                <a:cubicBezTo>
                  <a:pt x="94735" y="33875"/>
                  <a:pt x="14159" y="7080"/>
                  <a:pt x="60291" y="30145"/>
                </a:cubicBezTo>
                <a:cubicBezTo>
                  <a:pt x="66467" y="33233"/>
                  <a:pt x="73688" y="33494"/>
                  <a:pt x="80387" y="35169"/>
                </a:cubicBezTo>
                <a:lnTo>
                  <a:pt x="110532" y="55266"/>
                </a:lnTo>
                <a:cubicBezTo>
                  <a:pt x="115556" y="58615"/>
                  <a:pt x="119877" y="63404"/>
                  <a:pt x="125605" y="65314"/>
                </a:cubicBezTo>
                <a:cubicBezTo>
                  <a:pt x="130629" y="66989"/>
                  <a:pt x="135940" y="67971"/>
                  <a:pt x="140677" y="70339"/>
                </a:cubicBezTo>
                <a:cubicBezTo>
                  <a:pt x="179627" y="89815"/>
                  <a:pt x="132946" y="72786"/>
                  <a:pt x="170822" y="85411"/>
                </a:cubicBezTo>
                <a:cubicBezTo>
                  <a:pt x="201206" y="105667"/>
                  <a:pt x="170788" y="88634"/>
                  <a:pt x="226088" y="100484"/>
                </a:cubicBezTo>
                <a:cubicBezTo>
                  <a:pt x="236445" y="102703"/>
                  <a:pt x="246185" y="107183"/>
                  <a:pt x="256233" y="110532"/>
                </a:cubicBezTo>
                <a:cubicBezTo>
                  <a:pt x="261257" y="112207"/>
                  <a:pt x="266082" y="114685"/>
                  <a:pt x="271306" y="115556"/>
                </a:cubicBezTo>
                <a:lnTo>
                  <a:pt x="301451" y="120580"/>
                </a:lnTo>
                <a:cubicBezTo>
                  <a:pt x="326556" y="128949"/>
                  <a:pt x="344973" y="135945"/>
                  <a:pt x="371789" y="140677"/>
                </a:cubicBezTo>
                <a:cubicBezTo>
                  <a:pt x="386724" y="143312"/>
                  <a:pt x="401959" y="143820"/>
                  <a:pt x="417007" y="145701"/>
                </a:cubicBezTo>
                <a:cubicBezTo>
                  <a:pt x="428758" y="147170"/>
                  <a:pt x="440525" y="148607"/>
                  <a:pt x="452176" y="150725"/>
                </a:cubicBezTo>
                <a:cubicBezTo>
                  <a:pt x="483774" y="156470"/>
                  <a:pt x="463075" y="157197"/>
                  <a:pt x="502418" y="160774"/>
                </a:cubicBezTo>
                <a:cubicBezTo>
                  <a:pt x="529156" y="163205"/>
                  <a:pt x="556009" y="164123"/>
                  <a:pt x="582805" y="165798"/>
                </a:cubicBezTo>
                <a:cubicBezTo>
                  <a:pt x="652094" y="162499"/>
                  <a:pt x="669618" y="155025"/>
                  <a:pt x="723482" y="165798"/>
                </a:cubicBezTo>
                <a:cubicBezTo>
                  <a:pt x="728675" y="166837"/>
                  <a:pt x="733530" y="169147"/>
                  <a:pt x="738554" y="170822"/>
                </a:cubicBezTo>
                <a:cubicBezTo>
                  <a:pt x="748602" y="177521"/>
                  <a:pt x="760159" y="182380"/>
                  <a:pt x="768699" y="190919"/>
                </a:cubicBezTo>
                <a:cubicBezTo>
                  <a:pt x="772049" y="194268"/>
                  <a:pt x="775049" y="198008"/>
                  <a:pt x="778748" y="200967"/>
                </a:cubicBezTo>
                <a:cubicBezTo>
                  <a:pt x="783463" y="204739"/>
                  <a:pt x="789276" y="207040"/>
                  <a:pt x="793820" y="211016"/>
                </a:cubicBezTo>
                <a:cubicBezTo>
                  <a:pt x="802732" y="218814"/>
                  <a:pt x="809088" y="229567"/>
                  <a:pt x="818941" y="236136"/>
                </a:cubicBezTo>
                <a:cubicBezTo>
                  <a:pt x="823965" y="239486"/>
                  <a:pt x="829375" y="242319"/>
                  <a:pt x="834014" y="246185"/>
                </a:cubicBezTo>
                <a:cubicBezTo>
                  <a:pt x="883394" y="287335"/>
                  <a:pt x="819616" y="236811"/>
                  <a:pt x="859135" y="276330"/>
                </a:cubicBezTo>
                <a:cubicBezTo>
                  <a:pt x="863405" y="280600"/>
                  <a:pt x="869694" y="282367"/>
                  <a:pt x="874207" y="286378"/>
                </a:cubicBezTo>
                <a:cubicBezTo>
                  <a:pt x="884828" y="295819"/>
                  <a:pt x="894304" y="306475"/>
                  <a:pt x="904352" y="316523"/>
                </a:cubicBezTo>
                <a:cubicBezTo>
                  <a:pt x="909376" y="321547"/>
                  <a:pt x="913741" y="327333"/>
                  <a:pt x="919425" y="331596"/>
                </a:cubicBezTo>
                <a:cubicBezTo>
                  <a:pt x="926124" y="336620"/>
                  <a:pt x="932707" y="341801"/>
                  <a:pt x="939521" y="346668"/>
                </a:cubicBezTo>
                <a:cubicBezTo>
                  <a:pt x="944435" y="350178"/>
                  <a:pt x="949193" y="354016"/>
                  <a:pt x="954594" y="356717"/>
                </a:cubicBezTo>
                <a:cubicBezTo>
                  <a:pt x="959331" y="359085"/>
                  <a:pt x="964642" y="360066"/>
                  <a:pt x="969666" y="361741"/>
                </a:cubicBezTo>
                <a:cubicBezTo>
                  <a:pt x="976365" y="366765"/>
                  <a:pt x="982493" y="372659"/>
                  <a:pt x="989763" y="376813"/>
                </a:cubicBezTo>
                <a:cubicBezTo>
                  <a:pt x="994361" y="379441"/>
                  <a:pt x="999968" y="379752"/>
                  <a:pt x="1004836" y="381838"/>
                </a:cubicBezTo>
                <a:cubicBezTo>
                  <a:pt x="1011720" y="384788"/>
                  <a:pt x="1018429" y="388170"/>
                  <a:pt x="1024932" y="391886"/>
                </a:cubicBezTo>
                <a:cubicBezTo>
                  <a:pt x="1030175" y="394882"/>
                  <a:pt x="1034351" y="399814"/>
                  <a:pt x="1040005" y="401934"/>
                </a:cubicBezTo>
                <a:cubicBezTo>
                  <a:pt x="1048001" y="404932"/>
                  <a:pt x="1056842" y="404887"/>
                  <a:pt x="1065126" y="406958"/>
                </a:cubicBezTo>
                <a:cubicBezTo>
                  <a:pt x="1070264" y="408243"/>
                  <a:pt x="1075174" y="410308"/>
                  <a:pt x="1080198" y="411983"/>
                </a:cubicBezTo>
                <a:cubicBezTo>
                  <a:pt x="1110343" y="410308"/>
                  <a:pt x="1140675" y="410703"/>
                  <a:pt x="1170633" y="406958"/>
                </a:cubicBezTo>
                <a:cubicBezTo>
                  <a:pt x="1197424" y="403609"/>
                  <a:pt x="1194919" y="396072"/>
                  <a:pt x="1215851" y="391886"/>
                </a:cubicBezTo>
                <a:cubicBezTo>
                  <a:pt x="1225803" y="389896"/>
                  <a:pt x="1250429" y="385385"/>
                  <a:pt x="1261069" y="381838"/>
                </a:cubicBezTo>
                <a:cubicBezTo>
                  <a:pt x="1273981" y="377534"/>
                  <a:pt x="1294036" y="368741"/>
                  <a:pt x="1306286" y="361741"/>
                </a:cubicBezTo>
                <a:cubicBezTo>
                  <a:pt x="1311529" y="358745"/>
                  <a:pt x="1315958" y="354393"/>
                  <a:pt x="1321359" y="351692"/>
                </a:cubicBezTo>
                <a:cubicBezTo>
                  <a:pt x="1329426" y="347659"/>
                  <a:pt x="1338413" y="345677"/>
                  <a:pt x="1346480" y="341644"/>
                </a:cubicBezTo>
                <a:cubicBezTo>
                  <a:pt x="1351881" y="338944"/>
                  <a:pt x="1356034" y="334048"/>
                  <a:pt x="1361552" y="331596"/>
                </a:cubicBezTo>
                <a:cubicBezTo>
                  <a:pt x="1371231" y="327294"/>
                  <a:pt x="1381649" y="324897"/>
                  <a:pt x="1391697" y="321547"/>
                </a:cubicBezTo>
                <a:lnTo>
                  <a:pt x="1406770" y="316523"/>
                </a:lnTo>
                <a:cubicBezTo>
                  <a:pt x="1444613" y="291294"/>
                  <a:pt x="1396514" y="320920"/>
                  <a:pt x="1441939" y="301451"/>
                </a:cubicBezTo>
                <a:cubicBezTo>
                  <a:pt x="1447489" y="299072"/>
                  <a:pt x="1451610" y="294102"/>
                  <a:pt x="1457011" y="291402"/>
                </a:cubicBezTo>
                <a:cubicBezTo>
                  <a:pt x="1480104" y="279855"/>
                  <a:pt x="1479844" y="282725"/>
                  <a:pt x="1502229" y="276330"/>
                </a:cubicBezTo>
                <a:cubicBezTo>
                  <a:pt x="1507321" y="274875"/>
                  <a:pt x="1512193" y="272700"/>
                  <a:pt x="1517302" y="271306"/>
                </a:cubicBezTo>
                <a:cubicBezTo>
                  <a:pt x="1530625" y="267672"/>
                  <a:pt x="1543699" y="261870"/>
                  <a:pt x="1557495" y="261257"/>
                </a:cubicBezTo>
                <a:lnTo>
                  <a:pt x="1783583" y="251209"/>
                </a:lnTo>
                <a:cubicBezTo>
                  <a:pt x="1814331" y="240960"/>
                  <a:pt x="1786092" y="249278"/>
                  <a:pt x="1838849" y="241161"/>
                </a:cubicBezTo>
                <a:cubicBezTo>
                  <a:pt x="1847289" y="239862"/>
                  <a:pt x="1855449" y="236704"/>
                  <a:pt x="1863970" y="236136"/>
                </a:cubicBezTo>
                <a:cubicBezTo>
                  <a:pt x="1905779" y="233349"/>
                  <a:pt x="1947706" y="232787"/>
                  <a:pt x="1989574" y="231112"/>
                </a:cubicBezTo>
                <a:cubicBezTo>
                  <a:pt x="1993329" y="230173"/>
                  <a:pt x="2019594" y="224153"/>
                  <a:pt x="2024743" y="221064"/>
                </a:cubicBezTo>
                <a:cubicBezTo>
                  <a:pt x="2059231" y="200372"/>
                  <a:pt x="2007162" y="220228"/>
                  <a:pt x="2049864" y="205991"/>
                </a:cubicBezTo>
                <a:cubicBezTo>
                  <a:pt x="2053214" y="202642"/>
                  <a:pt x="2055559" y="197809"/>
                  <a:pt x="2059913" y="195943"/>
                </a:cubicBezTo>
                <a:cubicBezTo>
                  <a:pt x="2067762" y="192579"/>
                  <a:pt x="2076500" y="191235"/>
                  <a:pt x="2085033" y="190919"/>
                </a:cubicBezTo>
                <a:cubicBezTo>
                  <a:pt x="2121852" y="189555"/>
                  <a:pt x="2158721" y="190919"/>
                  <a:pt x="2195565" y="190919"/>
                </a:cubicBezTo>
              </a:path>
            </a:pathLst>
          </a:cu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4" name="Object 33"/>
          <p:cNvGraphicFramePr>
            <a:graphicFrameLocks noChangeAspect="1"/>
          </p:cNvGraphicFramePr>
          <p:nvPr/>
        </p:nvGraphicFramePr>
        <p:xfrm>
          <a:off x="3581400" y="1783080"/>
          <a:ext cx="457200" cy="381000"/>
        </p:xfrm>
        <a:graphic>
          <a:graphicData uri="http://schemas.openxmlformats.org/presentationml/2006/ole">
            <mc:AlternateContent xmlns:mc="http://schemas.openxmlformats.org/markup-compatibility/2006">
              <mc:Choice xmlns:v="urn:schemas-microsoft-com:vml" Requires="v">
                <p:oleObj spid="_x0000_s927762" name="Equation" r:id="rId12" imgW="457200" imgH="381000" progId="Equation.DSMT4">
                  <p:embed/>
                </p:oleObj>
              </mc:Choice>
              <mc:Fallback>
                <p:oleObj name="Equation" r:id="rId12" imgW="457200" imgH="381000" progId="Equation.DSMT4">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1783080"/>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07" name="Object 7"/>
          <p:cNvGraphicFramePr>
            <a:graphicFrameLocks noChangeAspect="1"/>
          </p:cNvGraphicFramePr>
          <p:nvPr/>
        </p:nvGraphicFramePr>
        <p:xfrm>
          <a:off x="4775200" y="1783080"/>
          <a:ext cx="482600" cy="381000"/>
        </p:xfrm>
        <a:graphic>
          <a:graphicData uri="http://schemas.openxmlformats.org/presentationml/2006/ole">
            <mc:AlternateContent xmlns:mc="http://schemas.openxmlformats.org/markup-compatibility/2006">
              <mc:Choice xmlns:v="urn:schemas-microsoft-com:vml" Requires="v">
                <p:oleObj spid="_x0000_s927763" name="Equation" r:id="rId14" imgW="482391" imgH="380835" progId="Equation.DSMT4">
                  <p:embed/>
                </p:oleObj>
              </mc:Choice>
              <mc:Fallback>
                <p:oleObj name="Equation" r:id="rId14" imgW="482391" imgH="380835" progId="Equation.DSMT4">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75200" y="1783080"/>
                        <a:ext cx="482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08" name="Object 8"/>
          <p:cNvGraphicFramePr>
            <a:graphicFrameLocks noChangeAspect="1"/>
          </p:cNvGraphicFramePr>
          <p:nvPr/>
        </p:nvGraphicFramePr>
        <p:xfrm>
          <a:off x="6629400" y="1782763"/>
          <a:ext cx="482600" cy="381000"/>
        </p:xfrm>
        <a:graphic>
          <a:graphicData uri="http://schemas.openxmlformats.org/presentationml/2006/ole">
            <mc:AlternateContent xmlns:mc="http://schemas.openxmlformats.org/markup-compatibility/2006">
              <mc:Choice xmlns:v="urn:schemas-microsoft-com:vml" Requires="v">
                <p:oleObj spid="_x0000_s927764" name="Equation" r:id="rId16" imgW="482391" imgH="380835" progId="Equation.DSMT4">
                  <p:embed/>
                </p:oleObj>
              </mc:Choice>
              <mc:Fallback>
                <p:oleObj name="Equation" r:id="rId16" imgW="482391" imgH="380835" progId="Equation.DSMT4">
                  <p:embed/>
                  <p:pic>
                    <p:nvPicPr>
                      <p:cNvPr id="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9400" y="1782763"/>
                        <a:ext cx="482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09" name="Object 9"/>
          <p:cNvGraphicFramePr>
            <a:graphicFrameLocks noChangeAspect="1"/>
          </p:cNvGraphicFramePr>
          <p:nvPr/>
        </p:nvGraphicFramePr>
        <p:xfrm>
          <a:off x="6096000" y="3575050"/>
          <a:ext cx="347663" cy="155575"/>
        </p:xfrm>
        <a:graphic>
          <a:graphicData uri="http://schemas.openxmlformats.org/presentationml/2006/ole">
            <mc:AlternateContent xmlns:mc="http://schemas.openxmlformats.org/markup-compatibility/2006">
              <mc:Choice xmlns:v="urn:schemas-microsoft-com:vml" Requires="v">
                <p:oleObj spid="_x0000_s927765" name="Equation" r:id="rId18" imgW="330057" imgH="165028" progId="Equation.DSMT4">
                  <p:embed/>
                </p:oleObj>
              </mc:Choice>
              <mc:Fallback>
                <p:oleObj name="Equation" r:id="rId18" imgW="330057" imgH="165028"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75050"/>
                        <a:ext cx="347663"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0" name="Object 10"/>
          <p:cNvGraphicFramePr>
            <a:graphicFrameLocks noChangeAspect="1"/>
          </p:cNvGraphicFramePr>
          <p:nvPr/>
        </p:nvGraphicFramePr>
        <p:xfrm>
          <a:off x="7958138" y="3578225"/>
          <a:ext cx="347662" cy="155575"/>
        </p:xfrm>
        <a:graphic>
          <a:graphicData uri="http://schemas.openxmlformats.org/presentationml/2006/ole">
            <mc:AlternateContent xmlns:mc="http://schemas.openxmlformats.org/markup-compatibility/2006">
              <mc:Choice xmlns:v="urn:schemas-microsoft-com:vml" Requires="v">
                <p:oleObj spid="_x0000_s927766" name="Equation" r:id="rId19" imgW="330057" imgH="165028" progId="Equation.DSMT4">
                  <p:embed/>
                </p:oleObj>
              </mc:Choice>
              <mc:Fallback>
                <p:oleObj name="Equation" r:id="rId19" imgW="330057" imgH="165028" progId="Equation.DSMT4">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3578225"/>
                        <a:ext cx="347662" cy="15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1" name="Object 11"/>
          <p:cNvGraphicFramePr>
            <a:graphicFrameLocks noChangeAspect="1"/>
          </p:cNvGraphicFramePr>
          <p:nvPr/>
        </p:nvGraphicFramePr>
        <p:xfrm>
          <a:off x="3581400" y="3200400"/>
          <a:ext cx="457200" cy="381000"/>
        </p:xfrm>
        <a:graphic>
          <a:graphicData uri="http://schemas.openxmlformats.org/presentationml/2006/ole">
            <mc:AlternateContent xmlns:mc="http://schemas.openxmlformats.org/markup-compatibility/2006">
              <mc:Choice xmlns:v="urn:schemas-microsoft-com:vml" Requires="v">
                <p:oleObj spid="_x0000_s927767" name="Equation" r:id="rId20" imgW="457200" imgH="381000" progId="Equation.DSMT4">
                  <p:embed/>
                </p:oleObj>
              </mc:Choice>
              <mc:Fallback>
                <p:oleObj name="Equation" r:id="rId20" imgW="457200" imgH="381000" progId="Equation.DSMT4">
                  <p:embed/>
                  <p:pic>
                    <p:nvPicPr>
                      <p:cNvPr id="0"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81400" y="3200400"/>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2" name="Object 12"/>
          <p:cNvGraphicFramePr>
            <a:graphicFrameLocks noChangeAspect="1"/>
          </p:cNvGraphicFramePr>
          <p:nvPr/>
        </p:nvGraphicFramePr>
        <p:xfrm>
          <a:off x="4762500" y="3200400"/>
          <a:ext cx="495300" cy="381000"/>
        </p:xfrm>
        <a:graphic>
          <a:graphicData uri="http://schemas.openxmlformats.org/presentationml/2006/ole">
            <mc:AlternateContent xmlns:mc="http://schemas.openxmlformats.org/markup-compatibility/2006">
              <mc:Choice xmlns:v="urn:schemas-microsoft-com:vml" Requires="v">
                <p:oleObj spid="_x0000_s927768" name="Equation" r:id="rId22" imgW="495085" imgH="380835" progId="Equation.DSMT4">
                  <p:embed/>
                </p:oleObj>
              </mc:Choice>
              <mc:Fallback>
                <p:oleObj name="Equation" r:id="rId22" imgW="495085" imgH="380835" progId="Equation.DSMT4">
                  <p:embed/>
                  <p:pic>
                    <p:nvPicPr>
                      <p:cNvPr id="0"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62500" y="3200400"/>
                        <a:ext cx="495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3" name="Object 13"/>
          <p:cNvGraphicFramePr>
            <a:graphicFrameLocks noChangeAspect="1"/>
          </p:cNvGraphicFramePr>
          <p:nvPr/>
        </p:nvGraphicFramePr>
        <p:xfrm>
          <a:off x="6667500" y="3200400"/>
          <a:ext cx="495300" cy="381000"/>
        </p:xfrm>
        <a:graphic>
          <a:graphicData uri="http://schemas.openxmlformats.org/presentationml/2006/ole">
            <mc:AlternateContent xmlns:mc="http://schemas.openxmlformats.org/markup-compatibility/2006">
              <mc:Choice xmlns:v="urn:schemas-microsoft-com:vml" Requires="v">
                <p:oleObj spid="_x0000_s927769" name="Equation" r:id="rId24" imgW="495085" imgH="380835" progId="Equation.DSMT4">
                  <p:embed/>
                </p:oleObj>
              </mc:Choice>
              <mc:Fallback>
                <p:oleObj name="Equation" r:id="rId24" imgW="495085" imgH="380835" progId="Equation.DSMT4">
                  <p:embed/>
                  <p:pic>
                    <p:nvPicPr>
                      <p:cNvPr id="0" name="Picture 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67500" y="3200400"/>
                        <a:ext cx="495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extBox 38"/>
          <p:cNvSpPr txBox="1"/>
          <p:nvPr/>
        </p:nvSpPr>
        <p:spPr>
          <a:xfrm>
            <a:off x="2210007" y="6049010"/>
            <a:ext cx="3232150" cy="568104"/>
          </a:xfrm>
          <a:prstGeom prst="rect">
            <a:avLst/>
          </a:prstGeom>
          <a:noFill/>
        </p:spPr>
        <p:txBody>
          <a:bodyPr wrap="square" rtlCol="0">
            <a:spAutoFit/>
          </a:bodyPr>
          <a:lstStyle/>
          <a:p>
            <a:pPr algn="ctr">
              <a:lnSpc>
                <a:spcPts val="4400"/>
              </a:lnSpc>
            </a:pPr>
            <a:r>
              <a:rPr lang="en-US" dirty="0" smtClean="0">
                <a:latin typeface="Arial" pitchFamily="34" charset="0"/>
                <a:cs typeface="Arial" pitchFamily="34" charset="0"/>
              </a:rPr>
              <a:t>Number of Neighborhoods</a:t>
            </a:r>
          </a:p>
        </p:txBody>
      </p:sp>
      <p:sp>
        <p:nvSpPr>
          <p:cNvPr id="41" name="TextBox 40"/>
          <p:cNvSpPr txBox="1"/>
          <p:nvPr/>
        </p:nvSpPr>
        <p:spPr>
          <a:xfrm rot="16200000">
            <a:off x="1160352" y="4997243"/>
            <a:ext cx="1295400" cy="568104"/>
          </a:xfrm>
          <a:prstGeom prst="rect">
            <a:avLst/>
          </a:prstGeom>
          <a:noFill/>
        </p:spPr>
        <p:txBody>
          <a:bodyPr wrap="square" rtlCol="0">
            <a:spAutoFit/>
          </a:bodyPr>
          <a:lstStyle/>
          <a:p>
            <a:pPr algn="ctr">
              <a:lnSpc>
                <a:spcPts val="4400"/>
              </a:lnSpc>
            </a:pPr>
            <a:r>
              <a:rPr lang="en-US" dirty="0" smtClean="0">
                <a:latin typeface="Arial" pitchFamily="34" charset="0"/>
                <a:cs typeface="Arial" pitchFamily="34" charset="0"/>
              </a:rPr>
              <a:t>Accuracy</a:t>
            </a:r>
          </a:p>
        </p:txBody>
      </p:sp>
      <p:cxnSp>
        <p:nvCxnSpPr>
          <p:cNvPr id="43" name="Straight Connector 42"/>
          <p:cNvCxnSpPr/>
          <p:nvPr/>
        </p:nvCxnSpPr>
        <p:spPr>
          <a:xfrm>
            <a:off x="3998976" y="5152249"/>
            <a:ext cx="967" cy="1019951"/>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962400" y="51054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8014" name="Object 14"/>
          <p:cNvGraphicFramePr>
            <a:graphicFrameLocks noChangeAspect="1"/>
          </p:cNvGraphicFramePr>
          <p:nvPr/>
        </p:nvGraphicFramePr>
        <p:xfrm>
          <a:off x="381000" y="1308100"/>
          <a:ext cx="495300" cy="368300"/>
        </p:xfrm>
        <a:graphic>
          <a:graphicData uri="http://schemas.openxmlformats.org/presentationml/2006/ole">
            <mc:AlternateContent xmlns:mc="http://schemas.openxmlformats.org/markup-compatibility/2006">
              <mc:Choice xmlns:v="urn:schemas-microsoft-com:vml" Requires="v">
                <p:oleObj spid="_x0000_s927770" name="Equation" r:id="rId26" imgW="495085" imgH="368140" progId="Equation.DSMT4">
                  <p:embed/>
                </p:oleObj>
              </mc:Choice>
              <mc:Fallback>
                <p:oleObj name="Equation" r:id="rId26" imgW="495085" imgH="368140" progId="Equation.DSMT4">
                  <p:embed/>
                  <p:pic>
                    <p:nvPicPr>
                      <p:cNvPr id="0" name="Picture 1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1000" y="1308100"/>
                        <a:ext cx="4953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5" name="Object 15"/>
          <p:cNvGraphicFramePr>
            <a:graphicFrameLocks noChangeAspect="1"/>
          </p:cNvGraphicFramePr>
          <p:nvPr/>
        </p:nvGraphicFramePr>
        <p:xfrm>
          <a:off x="4114799" y="5867400"/>
          <a:ext cx="215900" cy="228600"/>
        </p:xfrm>
        <a:graphic>
          <a:graphicData uri="http://schemas.openxmlformats.org/presentationml/2006/ole">
            <mc:AlternateContent xmlns:mc="http://schemas.openxmlformats.org/markup-compatibility/2006">
              <mc:Choice xmlns:v="urn:schemas-microsoft-com:vml" Requires="v">
                <p:oleObj spid="_x0000_s927771" name="Equation" r:id="rId28" imgW="215806" imgH="228501" progId="Equation.DSMT4">
                  <p:embed/>
                </p:oleObj>
              </mc:Choice>
              <mc:Fallback>
                <p:oleObj name="Equation" r:id="rId28" imgW="215806" imgH="228501" progId="Equation.DSMT4">
                  <p:embed/>
                  <p:pic>
                    <p:nvPicPr>
                      <p:cNvPr id="0" name="Picture 1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14799" y="5867400"/>
                        <a:ext cx="215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16" name="Object 16"/>
          <p:cNvGraphicFramePr>
            <a:graphicFrameLocks noChangeAspect="1"/>
          </p:cNvGraphicFramePr>
          <p:nvPr/>
        </p:nvGraphicFramePr>
        <p:xfrm>
          <a:off x="6172200" y="4343400"/>
          <a:ext cx="1955800" cy="1041400"/>
        </p:xfrm>
        <a:graphic>
          <a:graphicData uri="http://schemas.openxmlformats.org/presentationml/2006/ole">
            <mc:AlternateContent xmlns:mc="http://schemas.openxmlformats.org/markup-compatibility/2006">
              <mc:Choice xmlns:v="urn:schemas-microsoft-com:vml" Requires="v">
                <p:oleObj spid="_x0000_s927772" name="Equation" r:id="rId30" imgW="1955800" imgH="1041400" progId="Equation.DSMT4">
                  <p:embed/>
                </p:oleObj>
              </mc:Choice>
              <mc:Fallback>
                <p:oleObj name="Equation" r:id="rId30" imgW="1955800" imgH="1041400" progId="Equation.DSMT4">
                  <p:embed/>
                  <p:pic>
                    <p:nvPicPr>
                      <p:cNvPr id="0" name="Picture 1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172200" y="4343400"/>
                        <a:ext cx="1955800"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TextBox 47"/>
          <p:cNvSpPr txBox="1"/>
          <p:nvPr/>
        </p:nvSpPr>
        <p:spPr>
          <a:xfrm>
            <a:off x="5867400" y="5334000"/>
            <a:ext cx="2895600" cy="656590"/>
          </a:xfrm>
          <a:prstGeom prst="rect">
            <a:avLst/>
          </a:prstGeom>
          <a:noFill/>
        </p:spPr>
        <p:txBody>
          <a:bodyPr wrap="square" rtlCol="0">
            <a:spAutoFit/>
          </a:bodyPr>
          <a:lstStyle/>
          <a:p>
            <a:pPr algn="ctr">
              <a:lnSpc>
                <a:spcPts val="4400"/>
              </a:lnSpc>
            </a:pPr>
            <a:r>
              <a:rPr lang="en-US" sz="2000" dirty="0" smtClean="0">
                <a:latin typeface="Arial" pitchFamily="34" charset="0"/>
                <a:cs typeface="Arial" pitchFamily="34" charset="0"/>
              </a:rPr>
              <a:t> : ground-truth similarity</a:t>
            </a:r>
          </a:p>
        </p:txBody>
      </p:sp>
      <p:sp>
        <p:nvSpPr>
          <p:cNvPr id="49" name="Arc 48"/>
          <p:cNvSpPr/>
          <p:nvPr/>
        </p:nvSpPr>
        <p:spPr>
          <a:xfrm flipH="1">
            <a:off x="4032504" y="4724400"/>
            <a:ext cx="4044696" cy="685800"/>
          </a:xfrm>
          <a:prstGeom prst="arc">
            <a:avLst>
              <a:gd name="adj1" fmla="val 16200000"/>
              <a:gd name="adj2" fmla="val 0"/>
            </a:avLst>
          </a:prstGeom>
          <a:ln w="12700">
            <a:solidFill>
              <a:schemeClr val="tx1"/>
            </a:solidFill>
            <a:headEnd type="triangle"/>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68017" name="Object 17"/>
          <p:cNvGraphicFramePr>
            <a:graphicFrameLocks noChangeAspect="1"/>
          </p:cNvGraphicFramePr>
          <p:nvPr/>
        </p:nvGraphicFramePr>
        <p:xfrm>
          <a:off x="5854700" y="5651500"/>
          <a:ext cx="165100" cy="203200"/>
        </p:xfrm>
        <a:graphic>
          <a:graphicData uri="http://schemas.openxmlformats.org/presentationml/2006/ole">
            <mc:AlternateContent xmlns:mc="http://schemas.openxmlformats.org/markup-compatibility/2006">
              <mc:Choice xmlns:v="urn:schemas-microsoft-com:vml" Requires="v">
                <p:oleObj spid="_x0000_s927773" name="Equation" r:id="rId32" imgW="164957" imgH="203024" progId="Equation.DSMT4">
                  <p:embed/>
                </p:oleObj>
              </mc:Choice>
              <mc:Fallback>
                <p:oleObj name="Equation" r:id="rId32" imgW="164957" imgH="203024" progId="Equation.DSMT4">
                  <p:embed/>
                  <p:pic>
                    <p:nvPicPr>
                      <p:cNvPr id="0" name="Picture 1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854700" y="5651500"/>
                        <a:ext cx="1651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68014"/>
                                        </p:tgtEl>
                                        <p:attrNameLst>
                                          <p:attrName>style.visibility</p:attrName>
                                        </p:attrNameLst>
                                      </p:cBhvr>
                                      <p:to>
                                        <p:strVal val="visible"/>
                                      </p:to>
                                    </p:set>
                                    <p:animEffect transition="in" filter="strips(downLeft)">
                                      <p:cBhvr>
                                        <p:cTn id="7" dur="500"/>
                                        <p:tgtEl>
                                          <p:spTgt spid="7680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88130"/>
                                        </p:tgtEl>
                                        <p:attrNameLst>
                                          <p:attrName>style.visibility</p:attrName>
                                        </p:attrNameLst>
                                      </p:cBhvr>
                                      <p:to>
                                        <p:strVal val="visible"/>
                                      </p:to>
                                    </p:set>
                                    <p:animEffect transition="in" filter="strips(downLeft)">
                                      <p:cBhvr>
                                        <p:cTn id="12" dur="500"/>
                                        <p:tgtEl>
                                          <p:spTgt spid="688130"/>
                                        </p:tgtEl>
                                      </p:cBhvr>
                                    </p:animEffect>
                                  </p:childTnLst>
                                </p:cTn>
                              </p:par>
                              <p:par>
                                <p:cTn id="13" presetID="18" presetClass="entr" presetSubtype="12" fill="hold" nodeType="withEffect">
                                  <p:stCondLst>
                                    <p:cond delay="0"/>
                                  </p:stCondLst>
                                  <p:childTnLst>
                                    <p:set>
                                      <p:cBhvr>
                                        <p:cTn id="14" dur="1" fill="hold">
                                          <p:stCondLst>
                                            <p:cond delay="0"/>
                                          </p:stCondLst>
                                        </p:cTn>
                                        <p:tgtEl>
                                          <p:spTgt spid="688132"/>
                                        </p:tgtEl>
                                        <p:attrNameLst>
                                          <p:attrName>style.visibility</p:attrName>
                                        </p:attrNameLst>
                                      </p:cBhvr>
                                      <p:to>
                                        <p:strVal val="visible"/>
                                      </p:to>
                                    </p:set>
                                    <p:animEffect transition="in" filter="strips(downLeft)">
                                      <p:cBhvr>
                                        <p:cTn id="15" dur="500"/>
                                        <p:tgtEl>
                                          <p:spTgt spid="68813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strips(downLeft)">
                                      <p:cBhvr>
                                        <p:cTn id="18" dur="500"/>
                                        <p:tgtEl>
                                          <p:spTgt spid="15">
                                            <p:txEl>
                                              <p:pRg st="0" end="0"/>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strips(downLeft)">
                                      <p:cBhvr>
                                        <p:cTn id="21" dur="500"/>
                                        <p:tgtEl>
                                          <p:spTgt spid="28"/>
                                        </p:tgtEl>
                                      </p:cBhvr>
                                    </p:animEffect>
                                  </p:childTnLst>
                                </p:cTn>
                              </p:par>
                              <p:par>
                                <p:cTn id="22" presetID="18" presetClass="entr" presetSubtype="12"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strips(downLeft)">
                                      <p:cBhvr>
                                        <p:cTn id="24" dur="500"/>
                                        <p:tgtEl>
                                          <p:spTgt spid="30"/>
                                        </p:tgtEl>
                                      </p:cBhvr>
                                    </p:animEffect>
                                  </p:childTnLst>
                                </p:cTn>
                              </p:par>
                              <p:par>
                                <p:cTn id="25" presetID="18" presetClass="entr" presetSubtype="1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trips(downLeft)">
                                      <p:cBhvr>
                                        <p:cTn id="27" dur="500"/>
                                        <p:tgtEl>
                                          <p:spTgt spid="32"/>
                                        </p:tgtEl>
                                      </p:cBhvr>
                                    </p:animEffect>
                                  </p:childTnLst>
                                </p:cTn>
                              </p:par>
                              <p:par>
                                <p:cTn id="28" presetID="18" presetClass="entr" presetSubtype="12"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strips(downLeft)">
                                      <p:cBhvr>
                                        <p:cTn id="30" dur="500"/>
                                        <p:tgtEl>
                                          <p:spTgt spid="34"/>
                                        </p:tgtEl>
                                      </p:cBhvr>
                                    </p:animEffect>
                                  </p:childTnLst>
                                </p:cTn>
                              </p:par>
                              <p:par>
                                <p:cTn id="31" presetID="18" presetClass="entr" presetSubtype="12" fill="hold" nodeType="withEffect">
                                  <p:stCondLst>
                                    <p:cond delay="0"/>
                                  </p:stCondLst>
                                  <p:childTnLst>
                                    <p:set>
                                      <p:cBhvr>
                                        <p:cTn id="32" dur="1" fill="hold">
                                          <p:stCondLst>
                                            <p:cond delay="0"/>
                                          </p:stCondLst>
                                        </p:cTn>
                                        <p:tgtEl>
                                          <p:spTgt spid="768007"/>
                                        </p:tgtEl>
                                        <p:attrNameLst>
                                          <p:attrName>style.visibility</p:attrName>
                                        </p:attrNameLst>
                                      </p:cBhvr>
                                      <p:to>
                                        <p:strVal val="visible"/>
                                      </p:to>
                                    </p:set>
                                    <p:animEffect transition="in" filter="strips(downLeft)">
                                      <p:cBhvr>
                                        <p:cTn id="33" dur="500"/>
                                        <p:tgtEl>
                                          <p:spTgt spid="768007"/>
                                        </p:tgtEl>
                                      </p:cBhvr>
                                    </p:animEffect>
                                  </p:childTnLst>
                                </p:cTn>
                              </p:par>
                              <p:par>
                                <p:cTn id="34" presetID="18" presetClass="entr" presetSubtype="12" fill="hold" nodeType="withEffect">
                                  <p:stCondLst>
                                    <p:cond delay="0"/>
                                  </p:stCondLst>
                                  <p:childTnLst>
                                    <p:set>
                                      <p:cBhvr>
                                        <p:cTn id="35" dur="1" fill="hold">
                                          <p:stCondLst>
                                            <p:cond delay="0"/>
                                          </p:stCondLst>
                                        </p:cTn>
                                        <p:tgtEl>
                                          <p:spTgt spid="768008"/>
                                        </p:tgtEl>
                                        <p:attrNameLst>
                                          <p:attrName>style.visibility</p:attrName>
                                        </p:attrNameLst>
                                      </p:cBhvr>
                                      <p:to>
                                        <p:strVal val="visible"/>
                                      </p:to>
                                    </p:set>
                                    <p:animEffect transition="in" filter="strips(downLeft)">
                                      <p:cBhvr>
                                        <p:cTn id="36" dur="500"/>
                                        <p:tgtEl>
                                          <p:spTgt spid="76800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strips(downLeft)">
                                      <p:cBhvr>
                                        <p:cTn id="41" dur="500"/>
                                        <p:tgtEl>
                                          <p:spTgt spid="22"/>
                                        </p:tgtEl>
                                      </p:cBhvr>
                                    </p:animEffect>
                                  </p:childTnLst>
                                </p:cTn>
                              </p:par>
                              <p:par>
                                <p:cTn id="42" presetID="18" presetClass="entr" presetSubtype="12"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strips(downLeft)">
                                      <p:cBhvr>
                                        <p:cTn id="44" dur="500"/>
                                        <p:tgtEl>
                                          <p:spTgt spid="23"/>
                                        </p:tgtEl>
                                      </p:cBhvr>
                                    </p:animEffect>
                                  </p:childTnLst>
                                </p:cTn>
                              </p:par>
                              <p:par>
                                <p:cTn id="45" presetID="18" presetClass="entr" presetSubtype="12"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strips(downLeft)">
                                      <p:cBhvr>
                                        <p:cTn id="47" dur="500"/>
                                        <p:tgtEl>
                                          <p:spTgt spid="26"/>
                                        </p:tgtEl>
                                      </p:cBhvr>
                                    </p:animEffect>
                                  </p:childTnLst>
                                </p:cTn>
                              </p:par>
                              <p:par>
                                <p:cTn id="48" presetID="18" presetClass="entr" presetSubtype="12"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strips(downLeft)">
                                      <p:cBhvr>
                                        <p:cTn id="50" dur="500"/>
                                        <p:tgtEl>
                                          <p:spTgt spid="27"/>
                                        </p:tgtEl>
                                      </p:cBhvr>
                                    </p:animEffect>
                                  </p:childTnLst>
                                </p:cTn>
                              </p:par>
                              <p:par>
                                <p:cTn id="51" presetID="18" presetClass="entr" presetSubtype="12" fill="hold" nodeType="withEffect">
                                  <p:stCondLst>
                                    <p:cond delay="0"/>
                                  </p:stCondLst>
                                  <p:childTnLst>
                                    <p:set>
                                      <p:cBhvr>
                                        <p:cTn id="52" dur="1" fill="hold">
                                          <p:stCondLst>
                                            <p:cond delay="0"/>
                                          </p:stCondLst>
                                        </p:cTn>
                                        <p:tgtEl>
                                          <p:spTgt spid="768009"/>
                                        </p:tgtEl>
                                        <p:attrNameLst>
                                          <p:attrName>style.visibility</p:attrName>
                                        </p:attrNameLst>
                                      </p:cBhvr>
                                      <p:to>
                                        <p:strVal val="visible"/>
                                      </p:to>
                                    </p:set>
                                    <p:animEffect transition="in" filter="strips(downLeft)">
                                      <p:cBhvr>
                                        <p:cTn id="53" dur="500"/>
                                        <p:tgtEl>
                                          <p:spTgt spid="768009"/>
                                        </p:tgtEl>
                                      </p:cBhvr>
                                    </p:animEffect>
                                  </p:childTnLst>
                                </p:cTn>
                              </p:par>
                              <p:par>
                                <p:cTn id="54" presetID="18" presetClass="entr" presetSubtype="12" fill="hold" nodeType="withEffect">
                                  <p:stCondLst>
                                    <p:cond delay="0"/>
                                  </p:stCondLst>
                                  <p:childTnLst>
                                    <p:set>
                                      <p:cBhvr>
                                        <p:cTn id="55" dur="1" fill="hold">
                                          <p:stCondLst>
                                            <p:cond delay="0"/>
                                          </p:stCondLst>
                                        </p:cTn>
                                        <p:tgtEl>
                                          <p:spTgt spid="768010"/>
                                        </p:tgtEl>
                                        <p:attrNameLst>
                                          <p:attrName>style.visibility</p:attrName>
                                        </p:attrNameLst>
                                      </p:cBhvr>
                                      <p:to>
                                        <p:strVal val="visible"/>
                                      </p:to>
                                    </p:set>
                                    <p:animEffect transition="in" filter="strips(downLeft)">
                                      <p:cBhvr>
                                        <p:cTn id="56" dur="500"/>
                                        <p:tgtEl>
                                          <p:spTgt spid="768010"/>
                                        </p:tgtEl>
                                      </p:cBhvr>
                                    </p:animEffect>
                                  </p:childTnLst>
                                </p:cTn>
                              </p:par>
                              <p:par>
                                <p:cTn id="57" presetID="18" presetClass="entr" presetSubtype="12" fill="hold" nodeType="withEffect">
                                  <p:stCondLst>
                                    <p:cond delay="0"/>
                                  </p:stCondLst>
                                  <p:childTnLst>
                                    <p:set>
                                      <p:cBhvr>
                                        <p:cTn id="58" dur="1" fill="hold">
                                          <p:stCondLst>
                                            <p:cond delay="0"/>
                                          </p:stCondLst>
                                        </p:cTn>
                                        <p:tgtEl>
                                          <p:spTgt spid="768011"/>
                                        </p:tgtEl>
                                        <p:attrNameLst>
                                          <p:attrName>style.visibility</p:attrName>
                                        </p:attrNameLst>
                                      </p:cBhvr>
                                      <p:to>
                                        <p:strVal val="visible"/>
                                      </p:to>
                                    </p:set>
                                    <p:animEffect transition="in" filter="strips(downLeft)">
                                      <p:cBhvr>
                                        <p:cTn id="59" dur="500"/>
                                        <p:tgtEl>
                                          <p:spTgt spid="768011"/>
                                        </p:tgtEl>
                                      </p:cBhvr>
                                    </p:animEffect>
                                  </p:childTnLst>
                                </p:cTn>
                              </p:par>
                              <p:par>
                                <p:cTn id="60" presetID="18" presetClass="entr" presetSubtype="12" fill="hold" nodeType="withEffect">
                                  <p:stCondLst>
                                    <p:cond delay="0"/>
                                  </p:stCondLst>
                                  <p:childTnLst>
                                    <p:set>
                                      <p:cBhvr>
                                        <p:cTn id="61" dur="1" fill="hold">
                                          <p:stCondLst>
                                            <p:cond delay="0"/>
                                          </p:stCondLst>
                                        </p:cTn>
                                        <p:tgtEl>
                                          <p:spTgt spid="768012"/>
                                        </p:tgtEl>
                                        <p:attrNameLst>
                                          <p:attrName>style.visibility</p:attrName>
                                        </p:attrNameLst>
                                      </p:cBhvr>
                                      <p:to>
                                        <p:strVal val="visible"/>
                                      </p:to>
                                    </p:set>
                                    <p:animEffect transition="in" filter="strips(downLeft)">
                                      <p:cBhvr>
                                        <p:cTn id="62" dur="500"/>
                                        <p:tgtEl>
                                          <p:spTgt spid="768012"/>
                                        </p:tgtEl>
                                      </p:cBhvr>
                                    </p:animEffect>
                                  </p:childTnLst>
                                </p:cTn>
                              </p:par>
                              <p:par>
                                <p:cTn id="63" presetID="18" presetClass="entr" presetSubtype="12" fill="hold" nodeType="withEffect">
                                  <p:stCondLst>
                                    <p:cond delay="0"/>
                                  </p:stCondLst>
                                  <p:childTnLst>
                                    <p:set>
                                      <p:cBhvr>
                                        <p:cTn id="64" dur="1" fill="hold">
                                          <p:stCondLst>
                                            <p:cond delay="0"/>
                                          </p:stCondLst>
                                        </p:cTn>
                                        <p:tgtEl>
                                          <p:spTgt spid="768013"/>
                                        </p:tgtEl>
                                        <p:attrNameLst>
                                          <p:attrName>style.visibility</p:attrName>
                                        </p:attrNameLst>
                                      </p:cBhvr>
                                      <p:to>
                                        <p:strVal val="visible"/>
                                      </p:to>
                                    </p:set>
                                    <p:animEffect transition="in" filter="strips(downLeft)">
                                      <p:cBhvr>
                                        <p:cTn id="65" dur="500"/>
                                        <p:tgtEl>
                                          <p:spTgt spid="768013"/>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par>
                                <p:cTn id="71" presetID="18" presetClass="entr" presetSubtype="12"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trips(downLeft)">
                                      <p:cBhvr>
                                        <p:cTn id="73" dur="500"/>
                                        <p:tgtEl>
                                          <p:spTgt spid="24"/>
                                        </p:tgtEl>
                                      </p:cBhvr>
                                    </p:animEffect>
                                  </p:childTnLst>
                                </p:cTn>
                              </p:par>
                              <p:par>
                                <p:cTn id="74" presetID="18" presetClass="entr" presetSubtype="12"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strips(downLeft)">
                                      <p:cBhvr>
                                        <p:cTn id="76" dur="500"/>
                                        <p:tgtEl>
                                          <p:spTgt spid="29"/>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strips(downLeft)">
                                      <p:cBhvr>
                                        <p:cTn id="79" dur="500"/>
                                        <p:tgtEl>
                                          <p:spTgt spid="39"/>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strips(downLeft)">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Left)">
                                      <p:cBhvr>
                                        <p:cTn id="87" dur="500"/>
                                        <p:tgtEl>
                                          <p:spTgt spid="44"/>
                                        </p:tgtEl>
                                      </p:cBhvr>
                                    </p:animEffect>
                                  </p:childTnLst>
                                </p:cTn>
                              </p:par>
                              <p:par>
                                <p:cTn id="88" presetID="18" presetClass="entr" presetSubtype="12"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strips(downLeft)">
                                      <p:cBhvr>
                                        <p:cTn id="90" dur="500"/>
                                        <p:tgtEl>
                                          <p:spTgt spid="43"/>
                                        </p:tgtEl>
                                      </p:cBhvr>
                                    </p:animEffect>
                                  </p:childTnLst>
                                </p:cTn>
                              </p:par>
                              <p:par>
                                <p:cTn id="91" presetID="18" presetClass="entr" presetSubtype="12" fill="hold" nodeType="withEffect">
                                  <p:stCondLst>
                                    <p:cond delay="0"/>
                                  </p:stCondLst>
                                  <p:childTnLst>
                                    <p:set>
                                      <p:cBhvr>
                                        <p:cTn id="92" dur="1" fill="hold">
                                          <p:stCondLst>
                                            <p:cond delay="0"/>
                                          </p:stCondLst>
                                        </p:cTn>
                                        <p:tgtEl>
                                          <p:spTgt spid="768015"/>
                                        </p:tgtEl>
                                        <p:attrNameLst>
                                          <p:attrName>style.visibility</p:attrName>
                                        </p:attrNameLst>
                                      </p:cBhvr>
                                      <p:to>
                                        <p:strVal val="visible"/>
                                      </p:to>
                                    </p:set>
                                    <p:animEffect transition="in" filter="strips(downLeft)">
                                      <p:cBhvr>
                                        <p:cTn id="93" dur="500"/>
                                        <p:tgtEl>
                                          <p:spTgt spid="768015"/>
                                        </p:tgtEl>
                                      </p:cBhvr>
                                    </p:animEffect>
                                  </p:childTnLst>
                                </p:cTn>
                              </p:par>
                            </p:childTnLst>
                          </p:cTn>
                        </p:par>
                        <p:par>
                          <p:cTn id="94" fill="hold">
                            <p:stCondLst>
                              <p:cond delay="500"/>
                            </p:stCondLst>
                            <p:childTnLst>
                              <p:par>
                                <p:cTn id="95" presetID="18" presetClass="entr" presetSubtype="12"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strips(downLeft)">
                                      <p:cBhvr>
                                        <p:cTn id="97" dur="500"/>
                                        <p:tgtEl>
                                          <p:spTgt spid="49"/>
                                        </p:tgtEl>
                                      </p:cBhvr>
                                    </p:animEffect>
                                  </p:childTnLst>
                                </p:cTn>
                              </p:par>
                              <p:par>
                                <p:cTn id="98" presetID="18" presetClass="entr" presetSubtype="12" fill="hold" nodeType="withEffect">
                                  <p:stCondLst>
                                    <p:cond delay="0"/>
                                  </p:stCondLst>
                                  <p:childTnLst>
                                    <p:set>
                                      <p:cBhvr>
                                        <p:cTn id="99" dur="1" fill="hold">
                                          <p:stCondLst>
                                            <p:cond delay="0"/>
                                          </p:stCondLst>
                                        </p:cTn>
                                        <p:tgtEl>
                                          <p:spTgt spid="768016"/>
                                        </p:tgtEl>
                                        <p:attrNameLst>
                                          <p:attrName>style.visibility</p:attrName>
                                        </p:attrNameLst>
                                      </p:cBhvr>
                                      <p:to>
                                        <p:strVal val="visible"/>
                                      </p:to>
                                    </p:set>
                                    <p:animEffect transition="in" filter="strips(downLeft)">
                                      <p:cBhvr>
                                        <p:cTn id="100" dur="500"/>
                                        <p:tgtEl>
                                          <p:spTgt spid="768016"/>
                                        </p:tgtEl>
                                      </p:cBhvr>
                                    </p:animEffect>
                                  </p:childTnLst>
                                </p:cTn>
                              </p:par>
                              <p:par>
                                <p:cTn id="101" presetID="18" presetClass="entr" presetSubtype="12"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strips(downLeft)">
                                      <p:cBhvr>
                                        <p:cTn id="103" dur="500"/>
                                        <p:tgtEl>
                                          <p:spTgt spid="48"/>
                                        </p:tgtEl>
                                      </p:cBhvr>
                                    </p:animEffect>
                                  </p:childTnLst>
                                </p:cTn>
                              </p:par>
                              <p:par>
                                <p:cTn id="104" presetID="18" presetClass="entr" presetSubtype="12" fill="hold" nodeType="withEffect">
                                  <p:stCondLst>
                                    <p:cond delay="0"/>
                                  </p:stCondLst>
                                  <p:childTnLst>
                                    <p:set>
                                      <p:cBhvr>
                                        <p:cTn id="105" dur="1" fill="hold">
                                          <p:stCondLst>
                                            <p:cond delay="0"/>
                                          </p:stCondLst>
                                        </p:cTn>
                                        <p:tgtEl>
                                          <p:spTgt spid="768017"/>
                                        </p:tgtEl>
                                        <p:attrNameLst>
                                          <p:attrName>style.visibility</p:attrName>
                                        </p:attrNameLst>
                                      </p:cBhvr>
                                      <p:to>
                                        <p:strVal val="visible"/>
                                      </p:to>
                                    </p:set>
                                    <p:animEffect transition="in" filter="strips(downLeft)">
                                      <p:cBhvr>
                                        <p:cTn id="106" dur="500"/>
                                        <p:tgtEl>
                                          <p:spTgt spid="768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2" grpId="0"/>
      <p:bldP spid="33" grpId="0" animBg="1"/>
      <p:bldP spid="39" grpId="0"/>
      <p:bldP spid="41" grpId="0"/>
      <p:bldP spid="44" grpId="0" animBg="1"/>
      <p:bldP spid="48" grpId="0"/>
      <p:bldP spid="4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74</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sp>
        <p:nvSpPr>
          <p:cNvPr id="57" name="TextBox 56"/>
          <p:cNvSpPr txBox="1"/>
          <p:nvPr/>
        </p:nvSpPr>
        <p:spPr>
          <a:xfrm>
            <a:off x="2133600" y="4614446"/>
            <a:ext cx="2133600" cy="338554"/>
          </a:xfrm>
          <a:prstGeom prst="rect">
            <a:avLst/>
          </a:prstGeom>
          <a:noFill/>
        </p:spPr>
        <p:txBody>
          <a:bodyPr wrap="square" rtlCol="0">
            <a:spAutoFit/>
          </a:bodyPr>
          <a:lstStyle/>
          <a:p>
            <a:r>
              <a:rPr lang="en-US" sz="1600" dirty="0" smtClean="0">
                <a:latin typeface="Arial" pitchFamily="34" charset="0"/>
                <a:cs typeface="Arial" pitchFamily="34" charset="0"/>
              </a:rPr>
              <a:t>MC: Mutual Context</a:t>
            </a:r>
            <a:endParaRPr lang="en-US" sz="1600" dirty="0">
              <a:latin typeface="Arial" pitchFamily="34" charset="0"/>
              <a:cs typeface="Arial" pitchFamily="34" charset="0"/>
            </a:endParaRPr>
          </a:p>
        </p:txBody>
      </p:sp>
      <p:pic>
        <p:nvPicPr>
          <p:cNvPr id="58" name="Picture 57" descr="figure5.emf"/>
          <p:cNvPicPr>
            <a:picLocks noChangeAspect="1"/>
          </p:cNvPicPr>
          <p:nvPr/>
        </p:nvPicPr>
        <p:blipFill>
          <a:blip r:embed="rId2" cstate="print"/>
          <a:stretch>
            <a:fillRect/>
          </a:stretch>
        </p:blipFill>
        <p:spPr>
          <a:xfrm>
            <a:off x="304800" y="1405030"/>
            <a:ext cx="3918103" cy="2938370"/>
          </a:xfrm>
          <a:prstGeom prst="rect">
            <a:avLst/>
          </a:prstGeom>
        </p:spPr>
      </p:pic>
      <p:pic>
        <p:nvPicPr>
          <p:cNvPr id="63" name="Picture 62" descr="legend.emf"/>
          <p:cNvPicPr>
            <a:picLocks noChangeAspect="1"/>
          </p:cNvPicPr>
          <p:nvPr/>
        </p:nvPicPr>
        <p:blipFill>
          <a:blip r:embed="rId3" cstate="print"/>
          <a:srcRect l="3863" t="5133" r="1931" b="76065"/>
          <a:stretch>
            <a:fillRect/>
          </a:stretch>
        </p:blipFill>
        <p:spPr>
          <a:xfrm>
            <a:off x="304801" y="4659072"/>
            <a:ext cx="1717245" cy="478985"/>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75</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sp>
        <p:nvSpPr>
          <p:cNvPr id="57" name="TextBox 56"/>
          <p:cNvSpPr txBox="1"/>
          <p:nvPr/>
        </p:nvSpPr>
        <p:spPr>
          <a:xfrm>
            <a:off x="2133600" y="4614446"/>
            <a:ext cx="2133600" cy="338554"/>
          </a:xfrm>
          <a:prstGeom prst="rect">
            <a:avLst/>
          </a:prstGeom>
          <a:noFill/>
        </p:spPr>
        <p:txBody>
          <a:bodyPr wrap="square" rtlCol="0">
            <a:spAutoFit/>
          </a:bodyPr>
          <a:lstStyle/>
          <a:p>
            <a:r>
              <a:rPr lang="en-US" sz="1600" dirty="0" smtClean="0">
                <a:latin typeface="Arial" pitchFamily="34" charset="0"/>
                <a:cs typeface="Arial" pitchFamily="34" charset="0"/>
              </a:rPr>
              <a:t>MC: Mutual Context</a:t>
            </a:r>
            <a:endParaRPr lang="en-US" sz="1600" dirty="0">
              <a:latin typeface="Arial" pitchFamily="34" charset="0"/>
              <a:cs typeface="Arial" pitchFamily="34" charset="0"/>
            </a:endParaRPr>
          </a:p>
        </p:txBody>
      </p:sp>
      <p:sp>
        <p:nvSpPr>
          <p:cNvPr id="60" name="TextBox 59"/>
          <p:cNvSpPr txBox="1"/>
          <p:nvPr/>
        </p:nvSpPr>
        <p:spPr>
          <a:xfrm>
            <a:off x="2133600" y="5029200"/>
            <a:ext cx="3124200" cy="584775"/>
          </a:xfrm>
          <a:prstGeom prst="rect">
            <a:avLst/>
          </a:prstGeom>
          <a:noFill/>
        </p:spPr>
        <p:txBody>
          <a:bodyPr wrap="square" rtlCol="0">
            <a:spAutoFit/>
          </a:bodyPr>
          <a:lstStyle/>
          <a:p>
            <a:r>
              <a:rPr lang="en-US" sz="1600" dirty="0" smtClean="0">
                <a:latin typeface="Arial" pitchFamily="34" charset="0"/>
                <a:cs typeface="Arial" pitchFamily="34" charset="0"/>
              </a:rPr>
              <a:t>SPM: spatial pyramid matching (</a:t>
            </a:r>
            <a:r>
              <a:rPr lang="en-US" sz="1600" dirty="0" err="1" smtClean="0">
                <a:latin typeface="Arial" pitchFamily="34" charset="0"/>
                <a:cs typeface="Arial" pitchFamily="34" charset="0"/>
              </a:rPr>
              <a:t>Lazebnik</a:t>
            </a:r>
            <a:r>
              <a:rPr lang="en-US" sz="1600" dirty="0" smtClean="0">
                <a:latin typeface="Arial" pitchFamily="34" charset="0"/>
                <a:cs typeface="Arial" pitchFamily="34" charset="0"/>
              </a:rPr>
              <a:t> et al, 2005)</a:t>
            </a:r>
            <a:endParaRPr lang="en-US" sz="1600" dirty="0">
              <a:latin typeface="Arial" pitchFamily="34" charset="0"/>
              <a:cs typeface="Arial" pitchFamily="34" charset="0"/>
            </a:endParaRPr>
          </a:p>
        </p:txBody>
      </p:sp>
      <p:sp>
        <p:nvSpPr>
          <p:cNvPr id="62" name="TextBox 61"/>
          <p:cNvSpPr txBox="1"/>
          <p:nvPr/>
        </p:nvSpPr>
        <p:spPr>
          <a:xfrm>
            <a:off x="2209800" y="5638800"/>
            <a:ext cx="3886200" cy="584775"/>
          </a:xfrm>
          <a:prstGeom prst="rect">
            <a:avLst/>
          </a:prstGeom>
          <a:noFill/>
        </p:spPr>
        <p:txBody>
          <a:bodyPr wrap="square" rtlCol="0">
            <a:spAutoFit/>
          </a:bodyPr>
          <a:lstStyle/>
          <a:p>
            <a:pPr>
              <a:buFont typeface="Arial" pitchFamily="34" charset="0"/>
              <a:buChar char="•"/>
            </a:pPr>
            <a:r>
              <a:rPr lang="en-US" sz="1600" dirty="0" smtClean="0">
                <a:latin typeface="Arial" pitchFamily="34" charset="0"/>
                <a:cs typeface="Arial" pitchFamily="34" charset="0"/>
              </a:rPr>
              <a:t>  Use the confidence scores of SPM output to evaluate the action similarity.</a:t>
            </a:r>
            <a:endParaRPr lang="en-US" sz="1600"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0" name="Picture 9" descr="figure6.emf"/>
          <p:cNvPicPr>
            <a:picLocks noChangeAspect="1"/>
          </p:cNvPicPr>
          <p:nvPr/>
        </p:nvPicPr>
        <p:blipFill>
          <a:blip r:embed="rId3" cstate="print"/>
          <a:stretch>
            <a:fillRect/>
          </a:stretch>
        </p:blipFill>
        <p:spPr>
          <a:xfrm>
            <a:off x="301752" y="1408176"/>
            <a:ext cx="3918103" cy="2938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18" presetClass="exit" presetSubtype="12" fill="hold" grpId="0" nodeType="withEffect">
                                  <p:stCondLst>
                                    <p:cond delay="0"/>
                                  </p:stCondLst>
                                  <p:childTnLst>
                                    <p:animEffect transition="out" filter="strips(downLeft)">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cTn>
                              </p:par>
                              <p:par>
                                <p:cTn id="11" presetID="18" presetClass="exit" presetSubtype="12" fill="hold" grpId="0" nodeType="withEffect">
                                  <p:stCondLst>
                                    <p:cond delay="0"/>
                                  </p:stCondLst>
                                  <p:childTnLst>
                                    <p:animEffect transition="out" filter="strips(downLeft)">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P spid="6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76</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1" name="Picture 10" descr="figure7.emf"/>
          <p:cNvPicPr>
            <a:picLocks noChangeAspect="1"/>
          </p:cNvPicPr>
          <p:nvPr/>
        </p:nvPicPr>
        <p:blipFill>
          <a:blip r:embed="rId3" cstate="print"/>
          <a:stretch>
            <a:fillRect/>
          </a:stretch>
        </p:blipFill>
        <p:spPr>
          <a:xfrm>
            <a:off x="301752" y="1408176"/>
            <a:ext cx="3918103" cy="2938370"/>
          </a:xfrm>
          <a:prstGeom prst="rect">
            <a:avLst/>
          </a:prstGeom>
        </p:spPr>
      </p:pic>
      <p:pic>
        <p:nvPicPr>
          <p:cNvPr id="12" name="Picture 11" descr="legend.emf"/>
          <p:cNvPicPr>
            <a:picLocks noChangeAspect="1"/>
          </p:cNvPicPr>
          <p:nvPr/>
        </p:nvPicPr>
        <p:blipFill>
          <a:blip r:embed="rId2" cstate="print"/>
          <a:srcRect l="3863" t="23935" r="1931" b="19660"/>
          <a:stretch>
            <a:fillRect/>
          </a:stretch>
        </p:blipFill>
        <p:spPr>
          <a:xfrm>
            <a:off x="2092755" y="4582872"/>
            <a:ext cx="1717245" cy="143692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77</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2" name="Picture 11" descr="legend.emf"/>
          <p:cNvPicPr>
            <a:picLocks noChangeAspect="1"/>
          </p:cNvPicPr>
          <p:nvPr/>
        </p:nvPicPr>
        <p:blipFill>
          <a:blip r:embed="rId2" cstate="print"/>
          <a:srcRect l="3863" t="23935" r="1931" b="19660"/>
          <a:stretch>
            <a:fillRect/>
          </a:stretch>
        </p:blipFill>
        <p:spPr>
          <a:xfrm>
            <a:off x="2092755" y="4582872"/>
            <a:ext cx="1717245" cy="1436928"/>
          </a:xfrm>
          <a:prstGeom prst="rect">
            <a:avLst/>
          </a:prstGeom>
        </p:spPr>
      </p:pic>
      <p:pic>
        <p:nvPicPr>
          <p:cNvPr id="15" name="Picture 14" descr="figure7.emf"/>
          <p:cNvPicPr>
            <a:picLocks noChangeAspect="1"/>
          </p:cNvPicPr>
          <p:nvPr/>
        </p:nvPicPr>
        <p:blipFill>
          <a:blip r:embed="rId3" cstate="print"/>
          <a:stretch>
            <a:fillRect/>
          </a:stretch>
        </p:blipFill>
        <p:spPr>
          <a:xfrm>
            <a:off x="301752" y="1408176"/>
            <a:ext cx="3918103" cy="2938370"/>
          </a:xfrm>
          <a:prstGeom prst="rect">
            <a:avLst/>
          </a:prstGeom>
        </p:spPr>
      </p:pic>
      <p:grpSp>
        <p:nvGrpSpPr>
          <p:cNvPr id="16" name="Group 15"/>
          <p:cNvGrpSpPr/>
          <p:nvPr/>
        </p:nvGrpSpPr>
        <p:grpSpPr>
          <a:xfrm>
            <a:off x="4191000" y="1454796"/>
            <a:ext cx="4825407" cy="2431404"/>
            <a:chOff x="4191000" y="1454796"/>
            <a:chExt cx="4825407" cy="2431404"/>
          </a:xfrm>
        </p:grpSpPr>
        <p:pic>
          <p:nvPicPr>
            <p:cNvPr id="13" name="Picture 12" descr="tennis_1.emf"/>
            <p:cNvPicPr>
              <a:picLocks noChangeAspect="1"/>
            </p:cNvPicPr>
            <p:nvPr/>
          </p:nvPicPr>
          <p:blipFill>
            <a:blip r:embed="rId4" cstate="print"/>
            <a:stretch>
              <a:fillRect/>
            </a:stretch>
          </p:blipFill>
          <p:spPr>
            <a:xfrm>
              <a:off x="4191000" y="1454796"/>
              <a:ext cx="4825407" cy="2431404"/>
            </a:xfrm>
            <a:prstGeom prst="rect">
              <a:avLst/>
            </a:prstGeom>
          </p:spPr>
        </p:pic>
        <p:pic>
          <p:nvPicPr>
            <p:cNvPr id="893954" name="Picture 2"/>
            <p:cNvPicPr>
              <a:picLocks noChangeAspect="1" noChangeArrowheads="1"/>
            </p:cNvPicPr>
            <p:nvPr/>
          </p:nvPicPr>
          <p:blipFill>
            <a:blip r:embed="rId5" cstate="print"/>
            <a:srcRect/>
            <a:stretch>
              <a:fillRect/>
            </a:stretch>
          </p:blipFill>
          <p:spPr bwMode="auto">
            <a:xfrm>
              <a:off x="4356821" y="1483808"/>
              <a:ext cx="940118" cy="214884"/>
            </a:xfrm>
            <a:prstGeom prst="rect">
              <a:avLst/>
            </a:prstGeom>
            <a:noFill/>
            <a:ln w="9525">
              <a:noFill/>
              <a:miter lim="800000"/>
              <a:headEnd/>
              <a:tailEnd/>
            </a:ln>
          </p:spPr>
        </p:pic>
      </p:grpSp>
      <p:grpSp>
        <p:nvGrpSpPr>
          <p:cNvPr id="17" name="Group 16"/>
          <p:cNvGrpSpPr/>
          <p:nvPr/>
        </p:nvGrpSpPr>
        <p:grpSpPr>
          <a:xfrm>
            <a:off x="4191000" y="3962400"/>
            <a:ext cx="4825407" cy="2431404"/>
            <a:chOff x="4191000" y="3962400"/>
            <a:chExt cx="4825407" cy="2431404"/>
          </a:xfrm>
        </p:grpSpPr>
        <p:pic>
          <p:nvPicPr>
            <p:cNvPr id="14" name="Picture 13" descr="tennis_2.emf"/>
            <p:cNvPicPr>
              <a:picLocks noChangeAspect="1"/>
            </p:cNvPicPr>
            <p:nvPr/>
          </p:nvPicPr>
          <p:blipFill>
            <a:blip r:embed="rId6" cstate="print"/>
            <a:stretch>
              <a:fillRect/>
            </a:stretch>
          </p:blipFill>
          <p:spPr>
            <a:xfrm>
              <a:off x="4191000" y="3962400"/>
              <a:ext cx="4825407" cy="2431404"/>
            </a:xfrm>
            <a:prstGeom prst="rect">
              <a:avLst/>
            </a:prstGeom>
          </p:spPr>
        </p:pic>
        <p:pic>
          <p:nvPicPr>
            <p:cNvPr id="893955" name="Picture 3"/>
            <p:cNvPicPr>
              <a:picLocks noChangeAspect="1" noChangeArrowheads="1"/>
            </p:cNvPicPr>
            <p:nvPr/>
          </p:nvPicPr>
          <p:blipFill>
            <a:blip r:embed="rId7" cstate="print"/>
            <a:srcRect/>
            <a:stretch>
              <a:fillRect/>
            </a:stretch>
          </p:blipFill>
          <p:spPr bwMode="auto">
            <a:xfrm>
              <a:off x="4239032" y="3990641"/>
              <a:ext cx="1146048" cy="21040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78</a:t>
            </a:fld>
            <a:endParaRPr lang="en-US" dirty="0"/>
          </a:p>
        </p:txBody>
      </p:sp>
      <p:sp>
        <p:nvSpPr>
          <p:cNvPr id="56" name="Title 35"/>
          <p:cNvSpPr>
            <a:spLocks noGrp="1"/>
          </p:cNvSpPr>
          <p:nvPr>
            <p:ph type="title"/>
          </p:nvPr>
        </p:nvSpPr>
        <p:spPr>
          <a:xfrm>
            <a:off x="533400" y="274638"/>
            <a:ext cx="8077200" cy="1143000"/>
          </a:xfrm>
        </p:spPr>
        <p:txBody>
          <a:bodyPr>
            <a:noAutofit/>
          </a:bodyPr>
          <a:lstStyle/>
          <a:p>
            <a:r>
              <a:rPr lang="en-US" sz="3200" b="1" dirty="0" smtClean="0">
                <a:latin typeface="Arial" pitchFamily="34" charset="0"/>
                <a:cs typeface="Arial" pitchFamily="34" charset="0"/>
              </a:rPr>
              <a:t>Action Retrieval: Result</a:t>
            </a:r>
            <a:endParaRPr lang="en-US" sz="3200" b="1" dirty="0">
              <a:latin typeface="Arial" pitchFamily="34" charset="0"/>
              <a:cs typeface="Arial" pitchFamily="34" charset="0"/>
            </a:endParaRPr>
          </a:p>
        </p:txBody>
      </p:sp>
      <p:pic>
        <p:nvPicPr>
          <p:cNvPr id="63" name="Picture 62" descr="legend.emf"/>
          <p:cNvPicPr>
            <a:picLocks noChangeAspect="1"/>
          </p:cNvPicPr>
          <p:nvPr/>
        </p:nvPicPr>
        <p:blipFill>
          <a:blip r:embed="rId2" cstate="print"/>
          <a:srcRect l="3863" t="5133" r="1931" b="76065"/>
          <a:stretch>
            <a:fillRect/>
          </a:stretch>
        </p:blipFill>
        <p:spPr>
          <a:xfrm>
            <a:off x="304801" y="4659072"/>
            <a:ext cx="1717245" cy="478985"/>
          </a:xfrm>
          <a:prstGeom prst="rect">
            <a:avLst/>
          </a:prstGeom>
        </p:spPr>
      </p:pic>
      <p:pic>
        <p:nvPicPr>
          <p:cNvPr id="64" name="Picture 63" descr="legend.emf"/>
          <p:cNvPicPr>
            <a:picLocks noChangeAspect="1"/>
          </p:cNvPicPr>
          <p:nvPr/>
        </p:nvPicPr>
        <p:blipFill>
          <a:blip r:embed="rId2" cstate="print"/>
          <a:srcRect l="3863" t="80339" r="1931" b="1974"/>
          <a:stretch>
            <a:fillRect/>
          </a:stretch>
        </p:blipFill>
        <p:spPr>
          <a:xfrm>
            <a:off x="304800" y="5192467"/>
            <a:ext cx="1717245" cy="450579"/>
          </a:xfrm>
          <a:prstGeom prst="rect">
            <a:avLst/>
          </a:prstGeom>
        </p:spPr>
      </p:pic>
      <p:pic>
        <p:nvPicPr>
          <p:cNvPr id="12" name="Picture 11" descr="legend.emf"/>
          <p:cNvPicPr>
            <a:picLocks noChangeAspect="1"/>
          </p:cNvPicPr>
          <p:nvPr/>
        </p:nvPicPr>
        <p:blipFill>
          <a:blip r:embed="rId2" cstate="print"/>
          <a:srcRect l="3863" t="23935" r="1931" b="19660"/>
          <a:stretch>
            <a:fillRect/>
          </a:stretch>
        </p:blipFill>
        <p:spPr>
          <a:xfrm>
            <a:off x="2092755" y="4582872"/>
            <a:ext cx="1717245" cy="1436928"/>
          </a:xfrm>
          <a:prstGeom prst="rect">
            <a:avLst/>
          </a:prstGeom>
        </p:spPr>
      </p:pic>
      <p:pic>
        <p:nvPicPr>
          <p:cNvPr id="15" name="Picture 14" descr="figure7.emf"/>
          <p:cNvPicPr>
            <a:picLocks noChangeAspect="1"/>
          </p:cNvPicPr>
          <p:nvPr/>
        </p:nvPicPr>
        <p:blipFill>
          <a:blip r:embed="rId3" cstate="print"/>
          <a:stretch>
            <a:fillRect/>
          </a:stretch>
        </p:blipFill>
        <p:spPr>
          <a:xfrm>
            <a:off x="301752" y="1408176"/>
            <a:ext cx="3918103" cy="2938370"/>
          </a:xfrm>
          <a:prstGeom prst="rect">
            <a:avLst/>
          </a:prstGeom>
        </p:spPr>
      </p:pic>
      <p:pic>
        <p:nvPicPr>
          <p:cNvPr id="10" name="Picture 9" descr="volleyball_1.emf"/>
          <p:cNvPicPr>
            <a:picLocks noChangeAspect="1"/>
          </p:cNvPicPr>
          <p:nvPr/>
        </p:nvPicPr>
        <p:blipFill>
          <a:blip r:embed="rId4" cstate="print"/>
          <a:stretch>
            <a:fillRect/>
          </a:stretch>
        </p:blipFill>
        <p:spPr>
          <a:xfrm>
            <a:off x="4187952" y="1453896"/>
            <a:ext cx="4825407" cy="2431404"/>
          </a:xfrm>
          <a:prstGeom prst="rect">
            <a:avLst/>
          </a:prstGeom>
        </p:spPr>
      </p:pic>
      <p:pic>
        <p:nvPicPr>
          <p:cNvPr id="11" name="Picture 10" descr="volleyball_2.emf"/>
          <p:cNvPicPr>
            <a:picLocks noChangeAspect="1"/>
          </p:cNvPicPr>
          <p:nvPr/>
        </p:nvPicPr>
        <p:blipFill>
          <a:blip r:embed="rId5" cstate="print"/>
          <a:stretch>
            <a:fillRect/>
          </a:stretch>
        </p:blipFill>
        <p:spPr>
          <a:xfrm>
            <a:off x="4187952" y="3959352"/>
            <a:ext cx="4825407" cy="2431404"/>
          </a:xfrm>
          <a:prstGeom prst="rect">
            <a:avLst/>
          </a:prstGeom>
        </p:spPr>
      </p:pic>
      <p:pic>
        <p:nvPicPr>
          <p:cNvPr id="13" name="Picture 2"/>
          <p:cNvPicPr>
            <a:picLocks noChangeAspect="1" noChangeArrowheads="1"/>
          </p:cNvPicPr>
          <p:nvPr/>
        </p:nvPicPr>
        <p:blipFill>
          <a:blip r:embed="rId6" cstate="print"/>
          <a:srcRect/>
          <a:stretch>
            <a:fillRect/>
          </a:stretch>
        </p:blipFill>
        <p:spPr bwMode="auto">
          <a:xfrm>
            <a:off x="4356821" y="1483808"/>
            <a:ext cx="940118" cy="214884"/>
          </a:xfrm>
          <a:prstGeom prst="rect">
            <a:avLst/>
          </a:prstGeom>
          <a:noFill/>
          <a:ln w="9525">
            <a:noFill/>
            <a:miter lim="800000"/>
            <a:headEnd/>
            <a:tailEnd/>
          </a:ln>
        </p:spPr>
      </p:pic>
      <p:pic>
        <p:nvPicPr>
          <p:cNvPr id="14" name="Picture 3"/>
          <p:cNvPicPr>
            <a:picLocks noChangeAspect="1" noChangeArrowheads="1"/>
          </p:cNvPicPr>
          <p:nvPr/>
        </p:nvPicPr>
        <p:blipFill>
          <a:blip r:embed="rId7" cstate="print"/>
          <a:srcRect/>
          <a:stretch>
            <a:fillRect/>
          </a:stretch>
        </p:blipFill>
        <p:spPr bwMode="auto">
          <a:xfrm>
            <a:off x="4239032" y="3990641"/>
            <a:ext cx="1146048" cy="210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01000" cy="5324535"/>
          </a:xfrm>
          <a:prstGeom prst="rect">
            <a:avLst/>
          </a:prstGeom>
          <a:noFill/>
        </p:spPr>
        <p:txBody>
          <a:bodyPr wrap="square" rtlCol="0">
            <a:spAutoFit/>
          </a:bodyPr>
          <a:lstStyle/>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Mutual context model for Action Recognition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Motivation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representation</a:t>
            </a:r>
          </a:p>
          <a:p>
            <a:pPr lvl="1">
              <a:lnSpc>
                <a:spcPts val="4000"/>
              </a:lnSpc>
              <a:spcBef>
                <a:spcPts val="200"/>
              </a:spcBef>
              <a:buFont typeface="Wingdings" pitchFamily="2" charset="2"/>
              <a:buChar char="§"/>
            </a:pPr>
            <a:r>
              <a:rPr lang="en-US" sz="2400" dirty="0" smtClean="0">
                <a:solidFill>
                  <a:schemeClr val="bg1">
                    <a:lumMod val="50000"/>
                  </a:schemeClr>
                </a:solidFill>
                <a:latin typeface="Arial" pitchFamily="34" charset="0"/>
                <a:cs typeface="Arial" pitchFamily="34" charset="0"/>
              </a:rPr>
              <a:t>  Model learning</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 Action Classification, Object Detection, and Pose Estimation</a:t>
            </a:r>
          </a:p>
          <a:p>
            <a:pPr>
              <a:lnSpc>
                <a:spcPts val="4400"/>
              </a:lnSpc>
              <a:spcBef>
                <a:spcPts val="600"/>
              </a:spcBef>
              <a:buFont typeface="Arial" pitchFamily="34" charset="0"/>
              <a:buChar char="•"/>
            </a:pPr>
            <a:r>
              <a:rPr lang="en-US" sz="2800" dirty="0" smtClean="0">
                <a:solidFill>
                  <a:schemeClr val="bg1">
                    <a:lumMod val="50000"/>
                  </a:schemeClr>
                </a:solidFill>
                <a:latin typeface="Arial" pitchFamily="34" charset="0"/>
                <a:cs typeface="Arial" pitchFamily="34" charset="0"/>
              </a:rPr>
              <a:t>  Recognition II: Action Retrieval by Matching Action Similarity</a:t>
            </a:r>
          </a:p>
          <a:p>
            <a:pPr>
              <a:lnSpc>
                <a:spcPts val="4400"/>
              </a:lnSpc>
              <a:spcBef>
                <a:spcPts val="600"/>
              </a:spcBef>
              <a:buFont typeface="Arial" pitchFamily="34" charset="0"/>
              <a:buChar char="•"/>
            </a:pPr>
            <a:r>
              <a:rPr lang="en-US" sz="2800" dirty="0" smtClean="0">
                <a:latin typeface="Arial" pitchFamily="34" charset="0"/>
                <a:cs typeface="Arial" pitchFamily="34" charset="0"/>
              </a:rPr>
              <a:t>  Conclusion</a:t>
            </a:r>
          </a:p>
        </p:txBody>
      </p:sp>
      <p:sp>
        <p:nvSpPr>
          <p:cNvPr id="5" name="TextBox 4"/>
          <p:cNvSpPr txBox="1"/>
          <p:nvPr/>
        </p:nvSpPr>
        <p:spPr>
          <a:xfrm>
            <a:off x="685800" y="152400"/>
            <a:ext cx="2133600" cy="920252"/>
          </a:xfrm>
          <a:prstGeom prst="rect">
            <a:avLst/>
          </a:prstGeom>
          <a:noFill/>
        </p:spPr>
        <p:txBody>
          <a:bodyPr wrap="square" rtlCol="0">
            <a:spAutoFit/>
          </a:bodyPr>
          <a:lstStyle/>
          <a:p>
            <a:pPr>
              <a:lnSpc>
                <a:spcPct val="150000"/>
              </a:lnSpc>
            </a:pPr>
            <a:r>
              <a:rPr lang="en-US" sz="4000" b="1" dirty="0" smtClean="0">
                <a:latin typeface="Arial" pitchFamily="34" charset="0"/>
                <a:cs typeface="Arial" pitchFamily="34" charset="0"/>
              </a:rPr>
              <a:t>Outline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sz="4000" b="1" dirty="0" smtClean="0">
                <a:latin typeface="Arial" pitchFamily="34" charset="0"/>
                <a:cs typeface="Arial" pitchFamily="34" charset="0"/>
              </a:rPr>
              <a:t>Why humans are important?</a:t>
            </a:r>
            <a:endParaRPr lang="en-US" sz="4000" b="1" dirty="0">
              <a:latin typeface="Arial" pitchFamily="34" charset="0"/>
              <a:cs typeface="Arial" pitchFamily="34" charset="0"/>
            </a:endParaRPr>
          </a:p>
        </p:txBody>
      </p:sp>
      <p:pic>
        <p:nvPicPr>
          <p:cNvPr id="491522" name="Picture 2"/>
          <p:cNvPicPr>
            <a:picLocks noChangeAspect="1" noChangeArrowheads="1"/>
          </p:cNvPicPr>
          <p:nvPr/>
        </p:nvPicPr>
        <p:blipFill>
          <a:blip r:embed="rId3" cstate="print"/>
          <a:srcRect/>
          <a:stretch>
            <a:fillRect/>
          </a:stretch>
        </p:blipFill>
        <p:spPr bwMode="auto">
          <a:xfrm>
            <a:off x="238125" y="2305050"/>
            <a:ext cx="8601075" cy="2876550"/>
          </a:xfrm>
          <a:prstGeom prst="rect">
            <a:avLst/>
          </a:prstGeom>
          <a:noFill/>
          <a:ln w="9525">
            <a:noFill/>
            <a:miter lim="800000"/>
            <a:headEnd/>
            <a:tailEnd/>
          </a:ln>
        </p:spPr>
      </p:pic>
      <p:sp>
        <p:nvSpPr>
          <p:cNvPr id="5" name="TextBox 4"/>
          <p:cNvSpPr txBox="1"/>
          <p:nvPr/>
        </p:nvSpPr>
        <p:spPr>
          <a:xfrm>
            <a:off x="309270" y="1534180"/>
            <a:ext cx="6701130" cy="523220"/>
          </a:xfrm>
          <a:prstGeom prst="rect">
            <a:avLst/>
          </a:prstGeom>
          <a:noFill/>
        </p:spPr>
        <p:txBody>
          <a:bodyPr wrap="none" rtlCol="0">
            <a:spAutoFit/>
          </a:bodyPr>
          <a:lstStyle/>
          <a:p>
            <a:r>
              <a:rPr lang="en-US" sz="2800" dirty="0" smtClean="0">
                <a:latin typeface="Arial" pitchFamily="34" charset="0"/>
                <a:cs typeface="Arial" pitchFamily="34" charset="0"/>
              </a:rPr>
              <a:t>Top 3 most popular </a:t>
            </a:r>
            <a:r>
              <a:rPr lang="en-US" sz="2800" dirty="0" err="1" smtClean="0">
                <a:latin typeface="Arial" pitchFamily="34" charset="0"/>
                <a:cs typeface="Arial" pitchFamily="34" charset="0"/>
              </a:rPr>
              <a:t>synsets</a:t>
            </a:r>
            <a:r>
              <a:rPr lang="en-US" sz="2800" dirty="0" smtClean="0">
                <a:latin typeface="Arial" pitchFamily="34" charset="0"/>
                <a:cs typeface="Arial" pitchFamily="34" charset="0"/>
              </a:rPr>
              <a:t> in </a:t>
            </a:r>
            <a:r>
              <a:rPr lang="en-US" sz="2800" dirty="0" err="1" smtClean="0">
                <a:latin typeface="Arial" pitchFamily="34" charset="0"/>
                <a:cs typeface="Arial" pitchFamily="34" charset="0"/>
              </a:rPr>
              <a:t>ImageNet</a:t>
            </a:r>
            <a:r>
              <a:rPr lang="en-US"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6" name="TextBox 5"/>
          <p:cNvSpPr txBox="1"/>
          <p:nvPr/>
        </p:nvSpPr>
        <p:spPr>
          <a:xfrm>
            <a:off x="6324600" y="5715000"/>
            <a:ext cx="2444900" cy="461665"/>
          </a:xfrm>
          <a:prstGeom prst="rect">
            <a:avLst/>
          </a:prstGeom>
          <a:noFill/>
        </p:spPr>
        <p:txBody>
          <a:bodyPr wrap="none" rtlCol="0">
            <a:spAutoFit/>
          </a:bodyPr>
          <a:lstStyle/>
          <a:p>
            <a:r>
              <a:rPr lang="en-US" sz="2400" dirty="0" smtClean="0">
                <a:latin typeface="Arial" pitchFamily="34" charset="0"/>
                <a:cs typeface="Arial" pitchFamily="34" charset="0"/>
              </a:rPr>
              <a:t>Deng et al, 2009</a:t>
            </a:r>
            <a:endParaRPr lang="en-US" sz="2400" dirty="0">
              <a:latin typeface="Arial" pitchFamily="34" charset="0"/>
              <a:cs typeface="Arial" pitchFamily="34" charset="0"/>
            </a:endParaRPr>
          </a:p>
        </p:txBody>
      </p:sp>
      <p:sp>
        <p:nvSpPr>
          <p:cNvPr id="7" name="Rectangle 6"/>
          <p:cNvSpPr/>
          <p:nvPr/>
        </p:nvSpPr>
        <p:spPr>
          <a:xfrm>
            <a:off x="5133032" y="5253335"/>
            <a:ext cx="3629968" cy="461665"/>
          </a:xfrm>
          <a:prstGeom prst="rect">
            <a:avLst/>
          </a:prstGeom>
        </p:spPr>
        <p:txBody>
          <a:bodyPr wrap="none">
            <a:spAutoFit/>
          </a:bodyPr>
          <a:lstStyle/>
          <a:p>
            <a:r>
              <a:rPr lang="en-US" sz="2400" dirty="0" smtClean="0">
                <a:hlinkClick r:id="rId4"/>
              </a:rPr>
              <a:t>http://www.image-net.org/</a:t>
            </a:r>
            <a:endParaRPr lang="en-US" sz="2400" dirty="0"/>
          </a:p>
        </p:txBody>
      </p:sp>
      <p:sp>
        <p:nvSpPr>
          <p:cNvPr id="8" name="Slide Number Placeholder 7"/>
          <p:cNvSpPr>
            <a:spLocks noGrp="1"/>
          </p:cNvSpPr>
          <p:nvPr>
            <p:ph type="sldNum" sz="quarter" idx="12"/>
          </p:nvPr>
        </p:nvSpPr>
        <p:spPr/>
        <p:txBody>
          <a:bodyPr/>
          <a:lstStyle/>
          <a:p>
            <a:fld id="{EA281F9D-8EED-4AEF-BC9A-640DDE2E4910}"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9390974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B3CA0-32E3-4CDE-8D18-1C80C234AB4A}" type="slidenum">
              <a:rPr lang="en-US" smtClean="0"/>
              <a:pPr/>
              <a:t>80</a:t>
            </a:fld>
            <a:endParaRPr lang="en-US" dirty="0"/>
          </a:p>
        </p:txBody>
      </p:sp>
      <p:sp>
        <p:nvSpPr>
          <p:cNvPr id="47" name="Title 35"/>
          <p:cNvSpPr>
            <a:spLocks noGrp="1"/>
          </p:cNvSpPr>
          <p:nvPr>
            <p:ph type="title"/>
          </p:nvPr>
        </p:nvSpPr>
        <p:spPr>
          <a:xfrm>
            <a:off x="228600" y="274638"/>
            <a:ext cx="8686800" cy="1143000"/>
          </a:xfrm>
        </p:spPr>
        <p:txBody>
          <a:bodyPr>
            <a:noAutofit/>
          </a:bodyPr>
          <a:lstStyle/>
          <a:p>
            <a:r>
              <a:rPr lang="en-US" sz="3600" b="1" dirty="0" smtClean="0">
                <a:latin typeface="Arial" pitchFamily="34" charset="0"/>
                <a:cs typeface="Arial" pitchFamily="34" charset="0"/>
              </a:rPr>
              <a:t>Conclusion</a:t>
            </a:r>
            <a:endParaRPr lang="en-US" sz="3600" b="1" dirty="0">
              <a:latin typeface="Arial" pitchFamily="34" charset="0"/>
              <a:cs typeface="Arial" pitchFamily="34" charset="0"/>
            </a:endParaRPr>
          </a:p>
        </p:txBody>
      </p:sp>
      <p:pic>
        <p:nvPicPr>
          <p:cNvPr id="76" name="Picture 75" descr="tennis_serve_image38.png"/>
          <p:cNvPicPr>
            <a:picLocks/>
          </p:cNvPicPr>
          <p:nvPr/>
        </p:nvPicPr>
        <p:blipFill>
          <a:blip r:embed="rId2" cstate="print"/>
          <a:srcRect l="4391" r="44383"/>
          <a:stretch>
            <a:fillRect/>
          </a:stretch>
        </p:blipFill>
        <p:spPr>
          <a:xfrm>
            <a:off x="1066800" y="2362200"/>
            <a:ext cx="1828800" cy="2743200"/>
          </a:xfrm>
          <a:prstGeom prst="rect">
            <a:avLst/>
          </a:prstGeom>
          <a:ln w="38100">
            <a:noFill/>
          </a:ln>
        </p:spPr>
      </p:pic>
      <p:sp>
        <p:nvSpPr>
          <p:cNvPr id="63" name="TextBox 62"/>
          <p:cNvSpPr txBox="1"/>
          <p:nvPr/>
        </p:nvSpPr>
        <p:spPr>
          <a:xfrm>
            <a:off x="228600" y="1501914"/>
            <a:ext cx="3048000" cy="707886"/>
          </a:xfrm>
          <a:prstGeom prst="rect">
            <a:avLst/>
          </a:prstGeom>
          <a:noFill/>
        </p:spPr>
        <p:txBody>
          <a:bodyPr wrap="square" rtlCol="0">
            <a:spAutoFit/>
          </a:bodyPr>
          <a:lstStyle/>
          <a:p>
            <a:r>
              <a:rPr lang="en-US" sz="2000" dirty="0" smtClean="0">
                <a:latin typeface="Arial" pitchFamily="34" charset="0"/>
                <a:cs typeface="Arial" pitchFamily="34" charset="0"/>
              </a:rPr>
              <a:t>Human action as human-object interaction:</a:t>
            </a:r>
            <a:endParaRPr lang="en-US" sz="2000" dirty="0">
              <a:latin typeface="Arial" pitchFamily="34" charset="0"/>
              <a:cs typeface="Arial" pitchFamily="34" charset="0"/>
            </a:endParaRPr>
          </a:p>
        </p:txBody>
      </p:sp>
      <p:pic>
        <p:nvPicPr>
          <p:cNvPr id="6" name="Picture 5" descr="tennis_serve_image49.png"/>
          <p:cNvPicPr>
            <a:picLocks/>
          </p:cNvPicPr>
          <p:nvPr/>
        </p:nvPicPr>
        <p:blipFill>
          <a:blip r:embed="rId3" cstate="print"/>
          <a:stretch>
            <a:fillRect/>
          </a:stretch>
        </p:blipFill>
        <p:spPr>
          <a:xfrm>
            <a:off x="3901440" y="4267200"/>
            <a:ext cx="1188720" cy="1581912"/>
          </a:xfrm>
          <a:prstGeom prst="rect">
            <a:avLst/>
          </a:prstGeom>
        </p:spPr>
      </p:pic>
      <p:pic>
        <p:nvPicPr>
          <p:cNvPr id="7" name="Picture 6" descr="volleyball_smash_image46.png"/>
          <p:cNvPicPr>
            <a:picLocks/>
          </p:cNvPicPr>
          <p:nvPr/>
        </p:nvPicPr>
        <p:blipFill>
          <a:blip r:embed="rId4" cstate="print"/>
          <a:stretch>
            <a:fillRect/>
          </a:stretch>
        </p:blipFill>
        <p:spPr>
          <a:xfrm>
            <a:off x="5425440" y="4267200"/>
            <a:ext cx="1188720" cy="1581912"/>
          </a:xfrm>
          <a:prstGeom prst="rect">
            <a:avLst/>
          </a:prstGeom>
        </p:spPr>
      </p:pic>
      <p:pic>
        <p:nvPicPr>
          <p:cNvPr id="8" name="Picture 7" descr="cricket_batting_image44.png"/>
          <p:cNvPicPr>
            <a:picLocks/>
          </p:cNvPicPr>
          <p:nvPr/>
        </p:nvPicPr>
        <p:blipFill>
          <a:blip r:embed="rId5" cstate="print"/>
          <a:stretch>
            <a:fillRect/>
          </a:stretch>
        </p:blipFill>
        <p:spPr>
          <a:xfrm>
            <a:off x="6949440" y="4267200"/>
            <a:ext cx="1188720" cy="1581912"/>
          </a:xfrm>
          <a:prstGeom prst="rect">
            <a:avLst/>
          </a:prstGeom>
        </p:spPr>
      </p:pic>
      <p:pic>
        <p:nvPicPr>
          <p:cNvPr id="9" name="Picture 8" descr="tennis_serve_image40.png"/>
          <p:cNvPicPr>
            <a:picLocks/>
          </p:cNvPicPr>
          <p:nvPr/>
        </p:nvPicPr>
        <p:blipFill>
          <a:blip r:embed="rId6" cstate="print"/>
          <a:stretch>
            <a:fillRect/>
          </a:stretch>
        </p:blipFill>
        <p:spPr>
          <a:xfrm>
            <a:off x="5425440" y="1921970"/>
            <a:ext cx="1188720" cy="1581912"/>
          </a:xfrm>
          <a:prstGeom prst="rect">
            <a:avLst/>
          </a:prstGeom>
        </p:spPr>
      </p:pic>
      <p:pic>
        <p:nvPicPr>
          <p:cNvPr id="10" name="Picture 9" descr="croquet_image44.png"/>
          <p:cNvPicPr>
            <a:picLocks noChangeAspect="1"/>
          </p:cNvPicPr>
          <p:nvPr/>
        </p:nvPicPr>
        <p:blipFill>
          <a:blip r:embed="rId7" cstate="print"/>
          <a:stretch>
            <a:fillRect/>
          </a:stretch>
        </p:blipFill>
        <p:spPr>
          <a:xfrm>
            <a:off x="3901437" y="1921965"/>
            <a:ext cx="1188777" cy="1583235"/>
          </a:xfrm>
          <a:prstGeom prst="rect">
            <a:avLst/>
          </a:prstGeom>
        </p:spPr>
      </p:pic>
      <p:pic>
        <p:nvPicPr>
          <p:cNvPr id="11" name="Picture 10" descr="cricket_bowling_image34.png"/>
          <p:cNvPicPr>
            <a:picLocks/>
          </p:cNvPicPr>
          <p:nvPr/>
        </p:nvPicPr>
        <p:blipFill>
          <a:blip r:embed="rId8" cstate="print"/>
          <a:stretch>
            <a:fillRect/>
          </a:stretch>
        </p:blipFill>
        <p:spPr>
          <a:xfrm>
            <a:off x="6964680" y="1921970"/>
            <a:ext cx="1188720" cy="1581912"/>
          </a:xfrm>
          <a:prstGeom prst="rect">
            <a:avLst/>
          </a:prstGeom>
        </p:spPr>
      </p:pic>
      <p:sp>
        <p:nvSpPr>
          <p:cNvPr id="12" name="Rounded Rectangle 11"/>
          <p:cNvSpPr/>
          <p:nvPr/>
        </p:nvSpPr>
        <p:spPr>
          <a:xfrm rot="2595321">
            <a:off x="2146826" y="2736160"/>
            <a:ext cx="203429" cy="228600"/>
          </a:xfrm>
          <a:prstGeom prst="round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693599">
            <a:off x="1805571" y="2914811"/>
            <a:ext cx="405698" cy="643389"/>
          </a:xfrm>
          <a:prstGeom prst="round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8947405">
            <a:off x="1832280" y="2573536"/>
            <a:ext cx="137160" cy="312754"/>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7553509">
            <a:off x="1711909" y="2444203"/>
            <a:ext cx="137160" cy="208126"/>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351090">
            <a:off x="1681066" y="3556776"/>
            <a:ext cx="192434" cy="483088"/>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232094">
            <a:off x="1380074" y="2549913"/>
            <a:ext cx="252955" cy="609148"/>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004222">
            <a:off x="2173195" y="3165449"/>
            <a:ext cx="137160" cy="312754"/>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5338229">
            <a:off x="2166218" y="3365630"/>
            <a:ext cx="137160" cy="236185"/>
          </a:xfrm>
          <a:prstGeom prst="roundRect">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351090">
            <a:off x="1878682" y="3613720"/>
            <a:ext cx="192434" cy="483088"/>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6486">
            <a:off x="1649285" y="4038600"/>
            <a:ext cx="164592" cy="559288"/>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66486">
            <a:off x="1841877" y="4085255"/>
            <a:ext cx="164592" cy="559288"/>
          </a:xfrm>
          <a:prstGeom prst="roundRect">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581400" y="1428690"/>
            <a:ext cx="3048000" cy="400110"/>
          </a:xfrm>
          <a:prstGeom prst="rect">
            <a:avLst/>
          </a:prstGeom>
          <a:noFill/>
        </p:spPr>
        <p:txBody>
          <a:bodyPr wrap="square" rtlCol="0">
            <a:spAutoFit/>
          </a:bodyPr>
          <a:lstStyle/>
          <a:p>
            <a:pPr>
              <a:buFont typeface="Arial" pitchFamily="34" charset="0"/>
              <a:buChar char="•"/>
            </a:pPr>
            <a:r>
              <a:rPr lang="en-US" sz="2000" b="1" dirty="0" smtClean="0">
                <a:latin typeface="Arial" pitchFamily="34" charset="0"/>
                <a:cs typeface="Arial" pitchFamily="34" charset="0"/>
              </a:rPr>
              <a:t> Action classification:</a:t>
            </a:r>
            <a:endParaRPr lang="en-US" sz="2000" b="1" dirty="0">
              <a:latin typeface="Arial" pitchFamily="34" charset="0"/>
              <a:cs typeface="Arial" pitchFamily="34" charset="0"/>
            </a:endParaRPr>
          </a:p>
        </p:txBody>
      </p:sp>
      <p:sp>
        <p:nvSpPr>
          <p:cNvPr id="30" name="TextBox 29"/>
          <p:cNvSpPr txBox="1"/>
          <p:nvPr/>
        </p:nvSpPr>
        <p:spPr>
          <a:xfrm>
            <a:off x="3581400" y="3790890"/>
            <a:ext cx="3581400" cy="400110"/>
          </a:xfrm>
          <a:prstGeom prst="rect">
            <a:avLst/>
          </a:prstGeom>
          <a:noFill/>
        </p:spPr>
        <p:txBody>
          <a:bodyPr wrap="square" rtlCol="0">
            <a:spAutoFit/>
          </a:bodyPr>
          <a:lstStyle/>
          <a:p>
            <a:pPr>
              <a:buFont typeface="Arial" pitchFamily="34" charset="0"/>
              <a:buChar char="•"/>
            </a:pPr>
            <a:r>
              <a:rPr lang="en-US" sz="2000" b="1" dirty="0" smtClean="0">
                <a:latin typeface="Arial" pitchFamily="34" charset="0"/>
                <a:cs typeface="Arial" pitchFamily="34" charset="0"/>
              </a:rPr>
              <a:t> Matching action similarity:</a:t>
            </a:r>
            <a:endParaRPr lang="en-US" sz="2000" b="1" dirty="0">
              <a:latin typeface="Arial" pitchFamily="34" charset="0"/>
              <a:cs typeface="Arial" pitchFamily="34" charset="0"/>
            </a:endParaRPr>
          </a:p>
        </p:txBody>
      </p:sp>
      <p:sp>
        <p:nvSpPr>
          <p:cNvPr id="31" name="TextBox 30"/>
          <p:cNvSpPr txBox="1"/>
          <p:nvPr/>
        </p:nvSpPr>
        <p:spPr>
          <a:xfrm>
            <a:off x="5105400" y="4800600"/>
            <a:ext cx="338554" cy="461665"/>
          </a:xfrm>
          <a:prstGeom prst="rect">
            <a:avLst/>
          </a:prstGeom>
          <a:noFill/>
        </p:spPr>
        <p:txBody>
          <a:bodyPr wrap="none" rtlCol="0">
            <a:spAutoFit/>
          </a:bodyPr>
          <a:lstStyle/>
          <a:p>
            <a:r>
              <a:rPr lang="en-US" sz="2400" dirty="0" smtClean="0"/>
              <a:t>&gt;</a:t>
            </a:r>
            <a:endParaRPr lang="en-US" sz="2400" dirty="0"/>
          </a:p>
        </p:txBody>
      </p:sp>
      <p:sp>
        <p:nvSpPr>
          <p:cNvPr id="32" name="TextBox 31"/>
          <p:cNvSpPr txBox="1"/>
          <p:nvPr/>
        </p:nvSpPr>
        <p:spPr>
          <a:xfrm>
            <a:off x="6608470" y="4800600"/>
            <a:ext cx="338554" cy="461665"/>
          </a:xfrm>
          <a:prstGeom prst="rect">
            <a:avLst/>
          </a:prstGeom>
          <a:noFill/>
        </p:spPr>
        <p:txBody>
          <a:bodyPr wrap="none" rtlCol="0">
            <a:spAutoFit/>
          </a:bodyPr>
          <a:lstStyle/>
          <a:p>
            <a:r>
              <a:rPr lang="en-US" sz="2400" dirty="0" smtClean="0"/>
              <a:t>&gt;</a:t>
            </a:r>
            <a:endParaRPr lang="en-US" sz="2400" dirty="0"/>
          </a:p>
        </p:txBody>
      </p:sp>
      <p:sp>
        <p:nvSpPr>
          <p:cNvPr id="33" name="TextBox 32"/>
          <p:cNvSpPr txBox="1"/>
          <p:nvPr/>
        </p:nvSpPr>
        <p:spPr>
          <a:xfrm>
            <a:off x="3886200" y="2797314"/>
            <a:ext cx="1219199" cy="707886"/>
          </a:xfrm>
          <a:prstGeom prst="rect">
            <a:avLst/>
          </a:prstGeom>
          <a:solidFill>
            <a:schemeClr val="bg1">
              <a:alpha val="60000"/>
            </a:schemeClr>
          </a:solidFill>
        </p:spPr>
        <p:txBody>
          <a:bodyPr wrap="square" rtlCol="0">
            <a:spAutoFit/>
          </a:bodyPr>
          <a:lstStyle/>
          <a:p>
            <a:pPr algn="ctr"/>
            <a:r>
              <a:rPr lang="en-US" sz="2000" b="1" dirty="0" smtClean="0">
                <a:solidFill>
                  <a:srgbClr val="FF0000"/>
                </a:solidFill>
                <a:latin typeface="Arial" pitchFamily="34" charset="0"/>
                <a:cs typeface="Arial" pitchFamily="34" charset="0"/>
              </a:rPr>
              <a:t>Croquet shot</a:t>
            </a:r>
            <a:endParaRPr lang="en-US" sz="2000" b="1" dirty="0">
              <a:solidFill>
                <a:srgbClr val="FF0000"/>
              </a:solidFill>
              <a:latin typeface="Arial" pitchFamily="34" charset="0"/>
              <a:cs typeface="Arial" pitchFamily="34" charset="0"/>
            </a:endParaRPr>
          </a:p>
        </p:txBody>
      </p:sp>
      <p:sp>
        <p:nvSpPr>
          <p:cNvPr id="34" name="TextBox 33"/>
          <p:cNvSpPr txBox="1"/>
          <p:nvPr/>
        </p:nvSpPr>
        <p:spPr>
          <a:xfrm>
            <a:off x="5334001" y="2797314"/>
            <a:ext cx="1371600" cy="707886"/>
          </a:xfrm>
          <a:prstGeom prst="rect">
            <a:avLst/>
          </a:prstGeom>
          <a:solidFill>
            <a:schemeClr val="bg1">
              <a:alpha val="60000"/>
            </a:schemeClr>
          </a:solidFill>
        </p:spPr>
        <p:txBody>
          <a:bodyPr wrap="square" rtlCol="0">
            <a:spAutoFit/>
          </a:bodyPr>
          <a:lstStyle/>
          <a:p>
            <a:pPr algn="ctr"/>
            <a:r>
              <a:rPr lang="en-US" sz="2000" b="1" dirty="0" smtClean="0">
                <a:solidFill>
                  <a:srgbClr val="FF0000"/>
                </a:solidFill>
                <a:latin typeface="Arial" pitchFamily="34" charset="0"/>
                <a:cs typeface="Arial" pitchFamily="34" charset="0"/>
              </a:rPr>
              <a:t>Tennis forehand</a:t>
            </a:r>
            <a:endParaRPr lang="en-US" sz="2000" b="1" dirty="0">
              <a:solidFill>
                <a:srgbClr val="FF0000"/>
              </a:solidFill>
              <a:latin typeface="Arial" pitchFamily="34" charset="0"/>
              <a:cs typeface="Arial" pitchFamily="34" charset="0"/>
            </a:endParaRPr>
          </a:p>
        </p:txBody>
      </p:sp>
      <p:sp>
        <p:nvSpPr>
          <p:cNvPr id="35" name="TextBox 34"/>
          <p:cNvSpPr txBox="1"/>
          <p:nvPr/>
        </p:nvSpPr>
        <p:spPr>
          <a:xfrm>
            <a:off x="6934200" y="2797314"/>
            <a:ext cx="1219200" cy="707886"/>
          </a:xfrm>
          <a:prstGeom prst="rect">
            <a:avLst/>
          </a:prstGeom>
          <a:solidFill>
            <a:schemeClr val="bg1">
              <a:alpha val="60000"/>
            </a:schemeClr>
          </a:solidFill>
        </p:spPr>
        <p:txBody>
          <a:bodyPr wrap="square" rtlCol="0">
            <a:spAutoFit/>
          </a:bodyPr>
          <a:lstStyle/>
          <a:p>
            <a:pPr algn="ctr"/>
            <a:r>
              <a:rPr lang="en-US" sz="2000" b="1" dirty="0" smtClean="0">
                <a:solidFill>
                  <a:srgbClr val="FF0000"/>
                </a:solidFill>
                <a:latin typeface="Arial" pitchFamily="34" charset="0"/>
                <a:cs typeface="Arial" pitchFamily="34" charset="0"/>
              </a:rPr>
              <a:t>Cricket bowling</a:t>
            </a:r>
            <a:endParaRPr lang="en-US" sz="20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500"/>
                                        <p:tgtEl>
                                          <p:spTgt spid="29"/>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strips(downLeft)">
                                      <p:cBhvr>
                                        <p:cTn id="19" dur="500"/>
                                        <p:tgtEl>
                                          <p:spTgt spid="3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Left)">
                                      <p:cBhvr>
                                        <p:cTn id="22" dur="500"/>
                                        <p:tgtEl>
                                          <p:spTgt spid="34"/>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strips(down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par>
                                <p:cTn id="31" presetID="18" presetClass="entr" presetSubtype="1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18" presetClass="entr" presetSubtype="1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downLeft)">
                                      <p:cBhvr>
                                        <p:cTn id="36" dur="500"/>
                                        <p:tgtEl>
                                          <p:spTgt spid="8"/>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strips(downLeft)">
                                      <p:cBhvr>
                                        <p:cTn id="39" dur="500"/>
                                        <p:tgtEl>
                                          <p:spTgt spid="30"/>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strips(downLeft)">
                                      <p:cBhvr>
                                        <p:cTn id="42" dur="500"/>
                                        <p:tgtEl>
                                          <p:spTgt spid="31"/>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strips(downLeft)">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34" grpId="0" animBg="1"/>
      <p:bldP spid="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4800" b="1" dirty="0" smtClean="0">
                <a:latin typeface="Arial" pitchFamily="34" charset="0"/>
                <a:cs typeface="Arial" pitchFamily="34" charset="0"/>
              </a:rPr>
              <a:t>Acknowledgment</a:t>
            </a:r>
          </a:p>
        </p:txBody>
      </p:sp>
      <p:sp>
        <p:nvSpPr>
          <p:cNvPr id="38" name="Content Placeholder 37"/>
          <p:cNvSpPr>
            <a:spLocks noGrp="1"/>
          </p:cNvSpPr>
          <p:nvPr>
            <p:ph idx="1"/>
          </p:nvPr>
        </p:nvSpPr>
        <p:spPr>
          <a:xfrm>
            <a:off x="1447800" y="1524000"/>
            <a:ext cx="7239000" cy="4525963"/>
          </a:xfrm>
        </p:spPr>
        <p:txBody>
          <a:bodyPr/>
          <a:lstStyle/>
          <a:p>
            <a:r>
              <a:rPr lang="en-US" dirty="0" smtClean="0">
                <a:latin typeface="Arial" pitchFamily="34" charset="0"/>
                <a:cs typeface="Arial" pitchFamily="34" charset="0"/>
              </a:rPr>
              <a:t>Stanford Vision Lab reviewers:</a:t>
            </a:r>
          </a:p>
          <a:p>
            <a:pPr lvl="1"/>
            <a:r>
              <a:rPr lang="en-US" dirty="0" err="1" smtClean="0">
                <a:latin typeface="Arial" pitchFamily="34" charset="0"/>
                <a:cs typeface="Arial" pitchFamily="34" charset="0"/>
              </a:rPr>
              <a:t>Jia</a:t>
            </a:r>
            <a:r>
              <a:rPr lang="en-US" dirty="0" smtClean="0">
                <a:latin typeface="Arial" pitchFamily="34" charset="0"/>
                <a:cs typeface="Arial" pitchFamily="34" charset="0"/>
              </a:rPr>
              <a:t> Deng</a:t>
            </a:r>
          </a:p>
          <a:p>
            <a:pPr lvl="1"/>
            <a:r>
              <a:rPr lang="en-US" dirty="0" err="1" smtClean="0">
                <a:latin typeface="Arial" pitchFamily="34" charset="0"/>
                <a:cs typeface="Arial" pitchFamily="34" charset="0"/>
              </a:rPr>
              <a:t>Jia</a:t>
            </a:r>
            <a:r>
              <a:rPr lang="en-US" dirty="0" smtClean="0">
                <a:latin typeface="Arial" pitchFamily="34" charset="0"/>
                <a:cs typeface="Arial" pitchFamily="34" charset="0"/>
              </a:rPr>
              <a:t> Li</a:t>
            </a:r>
          </a:p>
        </p:txBody>
      </p:sp>
      <p:sp>
        <p:nvSpPr>
          <p:cNvPr id="17" name="Slide Number Placeholder 16"/>
          <p:cNvSpPr>
            <a:spLocks noGrp="1"/>
          </p:cNvSpPr>
          <p:nvPr>
            <p:ph type="sldNum" sz="quarter" idx="12"/>
          </p:nvPr>
        </p:nvSpPr>
        <p:spPr/>
        <p:txBody>
          <a:bodyPr/>
          <a:lstStyle/>
          <a:p>
            <a:fld id="{B6F15528-21DE-4FAA-801E-634DDDAF4B2B}" type="slidenum">
              <a:rPr lang="en-US" smtClean="0"/>
              <a:pPr/>
              <a:t>81</a:t>
            </a:fld>
            <a:endParaRPr lang="en-US"/>
          </a:p>
        </p:txBody>
      </p:sp>
      <p:pic>
        <p:nvPicPr>
          <p:cNvPr id="13" name="Picture 12" descr="logo_Stanford.gif"/>
          <p:cNvPicPr>
            <a:picLocks noChangeAspect="1"/>
          </p:cNvPicPr>
          <p:nvPr/>
        </p:nvPicPr>
        <p:blipFill>
          <a:blip r:embed="rId2" cstate="print"/>
          <a:stretch>
            <a:fillRect/>
          </a:stretch>
        </p:blipFill>
        <p:spPr>
          <a:xfrm>
            <a:off x="5714664" y="3429000"/>
            <a:ext cx="838536" cy="1280160"/>
          </a:xfrm>
          <a:prstGeom prst="rect">
            <a:avLst/>
          </a:prstGeom>
        </p:spPr>
      </p:pic>
      <p:pic>
        <p:nvPicPr>
          <p:cNvPr id="14" name="Picture 13" descr="logo_lg.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57399" y="3407376"/>
            <a:ext cx="1828801" cy="1191192"/>
          </a:xfrm>
          <a:prstGeom prst="rect">
            <a:avLst/>
          </a:prstGeom>
        </p:spPr>
      </p:pic>
      <p:pic>
        <p:nvPicPr>
          <p:cNvPr id="16" name="Picture 15" descr="nsf.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219200" y="4876800"/>
            <a:ext cx="1524000" cy="1524000"/>
          </a:xfrm>
          <a:prstGeom prst="rect">
            <a:avLst/>
          </a:prstGeom>
        </p:spPr>
      </p:pic>
      <p:pic>
        <p:nvPicPr>
          <p:cNvPr id="825346" name="Picture 2"/>
          <p:cNvPicPr>
            <a:picLocks noChangeAspect="1" noChangeArrowheads="1"/>
          </p:cNvPicPr>
          <p:nvPr/>
        </p:nvPicPr>
        <p:blipFill>
          <a:blip r:embed="rId5" cstate="print"/>
          <a:srcRect/>
          <a:stretch>
            <a:fillRect/>
          </a:stretch>
        </p:blipFill>
        <p:spPr bwMode="auto">
          <a:xfrm>
            <a:off x="3505200" y="5145215"/>
            <a:ext cx="2286000" cy="1194446"/>
          </a:xfrm>
          <a:prstGeom prst="rect">
            <a:avLst/>
          </a:prstGeom>
          <a:noFill/>
          <a:ln w="9525">
            <a:noFill/>
            <a:miter lim="800000"/>
            <a:headEnd/>
            <a:tailEnd/>
          </a:ln>
        </p:spPr>
      </p:pic>
      <p:pic>
        <p:nvPicPr>
          <p:cNvPr id="825347" name="Picture 3"/>
          <p:cNvPicPr>
            <a:picLocks noChangeAspect="1" noChangeArrowheads="1"/>
          </p:cNvPicPr>
          <p:nvPr/>
        </p:nvPicPr>
        <p:blipFill>
          <a:blip r:embed="rId6" cstate="print"/>
          <a:srcRect/>
          <a:stretch>
            <a:fillRect/>
          </a:stretch>
        </p:blipFill>
        <p:spPr bwMode="auto">
          <a:xfrm>
            <a:off x="6781800" y="5105400"/>
            <a:ext cx="94996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a:xfrm>
            <a:off x="457200" y="0"/>
            <a:ext cx="8229600" cy="1143000"/>
          </a:xfrm>
        </p:spPr>
        <p:txBody>
          <a:bodyPr>
            <a:normAutofit/>
          </a:bodyPr>
          <a:lstStyle/>
          <a:p>
            <a:r>
              <a:rPr lang="en-US" sz="4000" b="1" dirty="0" smtClean="0">
                <a:latin typeface="Arial" pitchFamily="34" charset="0"/>
                <a:cs typeface="Arial" pitchFamily="34" charset="0"/>
              </a:rPr>
              <a:t>Human Action Recognition</a:t>
            </a:r>
            <a:endParaRPr lang="en-US" sz="4000" b="1" dirty="0">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fld id="{EA281F9D-8EED-4AEF-BC9A-640DDE2E4910}" type="slidenum">
              <a:rPr lang="en-US" smtClean="0">
                <a:solidFill>
                  <a:prstClr val="black">
                    <a:tint val="75000"/>
                  </a:prstClr>
                </a:solidFill>
              </a:rPr>
              <a:pPr/>
              <a:t>9</a:t>
            </a:fld>
            <a:endParaRPr lang="en-US">
              <a:solidFill>
                <a:prstClr val="black">
                  <a:tint val="75000"/>
                </a:prstClr>
              </a:solidFill>
            </a:endParaRPr>
          </a:p>
        </p:txBody>
      </p:sp>
      <p:pic>
        <p:nvPicPr>
          <p:cNvPr id="15" name="Picture 14" descr="Kobe_new.bmp"/>
          <p:cNvPicPr>
            <a:picLocks noChangeAspect="1"/>
          </p:cNvPicPr>
          <p:nvPr/>
        </p:nvPicPr>
        <p:blipFill>
          <a:blip r:embed="rId3" cstate="print"/>
          <a:stretch>
            <a:fillRect/>
          </a:stretch>
        </p:blipFill>
        <p:spPr>
          <a:xfrm>
            <a:off x="3276600" y="2743200"/>
            <a:ext cx="2228850" cy="2971800"/>
          </a:xfrm>
          <a:prstGeom prst="rect">
            <a:avLst/>
          </a:prstGeom>
        </p:spPr>
      </p:pic>
      <p:pic>
        <p:nvPicPr>
          <p:cNvPr id="16" name="Picture 15" descr="robot_wash.jpg"/>
          <p:cNvPicPr>
            <a:picLocks noChangeAspect="1"/>
          </p:cNvPicPr>
          <p:nvPr/>
        </p:nvPicPr>
        <p:blipFill>
          <a:blip r:embed="rId4" cstate="print"/>
          <a:stretch>
            <a:fillRect/>
          </a:stretch>
        </p:blipFill>
        <p:spPr>
          <a:xfrm>
            <a:off x="762000" y="2743200"/>
            <a:ext cx="1979242" cy="2971800"/>
          </a:xfrm>
          <a:prstGeom prst="rect">
            <a:avLst/>
          </a:prstGeom>
        </p:spPr>
      </p:pic>
      <p:sp>
        <p:nvSpPr>
          <p:cNvPr id="26" name="TextBox 25"/>
          <p:cNvSpPr txBox="1"/>
          <p:nvPr/>
        </p:nvSpPr>
        <p:spPr>
          <a:xfrm>
            <a:off x="685800" y="5849779"/>
            <a:ext cx="2133600" cy="646331"/>
          </a:xfrm>
          <a:prstGeom prst="rect">
            <a:avLst/>
          </a:prstGeom>
          <a:noFill/>
        </p:spPr>
        <p:txBody>
          <a:bodyPr wrap="square" rtlCol="0">
            <a:spAutoFit/>
          </a:bodyPr>
          <a:lstStyle/>
          <a:p>
            <a:pPr algn="ctr"/>
            <a:r>
              <a:rPr lang="en-US" dirty="0" smtClean="0">
                <a:latin typeface="Arial" pitchFamily="34" charset="0"/>
                <a:cs typeface="Arial" pitchFamily="34" charset="0"/>
              </a:rPr>
              <a:t>Robots interact with objects</a:t>
            </a:r>
            <a:endParaRPr lang="en-US" dirty="0">
              <a:latin typeface="Arial" pitchFamily="34" charset="0"/>
              <a:cs typeface="Arial" pitchFamily="34" charset="0"/>
            </a:endParaRPr>
          </a:p>
        </p:txBody>
      </p:sp>
      <p:sp>
        <p:nvSpPr>
          <p:cNvPr id="27" name="TextBox 26"/>
          <p:cNvSpPr txBox="1"/>
          <p:nvPr/>
        </p:nvSpPr>
        <p:spPr>
          <a:xfrm>
            <a:off x="3276600" y="5849779"/>
            <a:ext cx="2286000" cy="646331"/>
          </a:xfrm>
          <a:prstGeom prst="rect">
            <a:avLst/>
          </a:prstGeom>
          <a:noFill/>
        </p:spPr>
        <p:txBody>
          <a:bodyPr wrap="square" rtlCol="0">
            <a:spAutoFit/>
          </a:bodyPr>
          <a:lstStyle/>
          <a:p>
            <a:pPr algn="ctr"/>
            <a:r>
              <a:rPr lang="en-US" dirty="0" smtClean="0">
                <a:latin typeface="Arial" pitchFamily="34" charset="0"/>
                <a:cs typeface="Arial" pitchFamily="34" charset="0"/>
              </a:rPr>
              <a:t>Automatic sports commentary</a:t>
            </a:r>
            <a:endParaRPr lang="en-US" dirty="0">
              <a:latin typeface="Arial" pitchFamily="34" charset="0"/>
              <a:cs typeface="Arial" pitchFamily="34" charset="0"/>
            </a:endParaRPr>
          </a:p>
        </p:txBody>
      </p:sp>
      <p:sp>
        <p:nvSpPr>
          <p:cNvPr id="28" name="TextBox 27"/>
          <p:cNvSpPr txBox="1"/>
          <p:nvPr/>
        </p:nvSpPr>
        <p:spPr>
          <a:xfrm>
            <a:off x="6019800" y="5898178"/>
            <a:ext cx="2362200" cy="646331"/>
          </a:xfrm>
          <a:prstGeom prst="rect">
            <a:avLst/>
          </a:prstGeom>
          <a:noFill/>
        </p:spPr>
        <p:txBody>
          <a:bodyPr wrap="square" rtlCol="0">
            <a:spAutoFit/>
          </a:bodyPr>
          <a:lstStyle/>
          <a:p>
            <a:pPr algn="ctr"/>
            <a:r>
              <a:rPr lang="en-US" dirty="0" smtClean="0">
                <a:latin typeface="Arial" pitchFamily="34" charset="0"/>
                <a:cs typeface="Arial" pitchFamily="34" charset="0"/>
              </a:rPr>
              <a:t>Security – Drunk people detection</a:t>
            </a:r>
            <a:endParaRPr lang="en-US" dirty="0">
              <a:latin typeface="Arial" pitchFamily="34" charset="0"/>
              <a:cs typeface="Arial" pitchFamily="34" charset="0"/>
            </a:endParaRPr>
          </a:p>
        </p:txBody>
      </p:sp>
      <p:pic>
        <p:nvPicPr>
          <p:cNvPr id="29" name="Picture 28" descr="drunk_people - Copy.bmp"/>
          <p:cNvPicPr>
            <a:picLocks noChangeAspect="1"/>
          </p:cNvPicPr>
          <p:nvPr/>
        </p:nvPicPr>
        <p:blipFill>
          <a:blip r:embed="rId5" cstate="print"/>
          <a:stretch>
            <a:fillRect/>
          </a:stretch>
        </p:blipFill>
        <p:spPr>
          <a:xfrm>
            <a:off x="6076950" y="2747665"/>
            <a:ext cx="2228850" cy="2971800"/>
          </a:xfrm>
          <a:prstGeom prst="rect">
            <a:avLst/>
          </a:prstGeom>
        </p:spPr>
      </p:pic>
    </p:spTree>
    <p:extLst>
      <p:ext uri="{BB962C8B-B14F-4D97-AF65-F5344CB8AC3E}">
        <p14:creationId xmlns:p14="http://schemas.microsoft.com/office/powerpoint/2010/main" val="939097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BANGPENG@ZQPLLMMRRPWYY57I" val="3783"/>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20929</TotalTime>
  <Words>3823</Words>
  <Application>Microsoft Office PowerPoint</Application>
  <PresentationFormat>On-screen Show (4:3)</PresentationFormat>
  <Paragraphs>1044</Paragraphs>
  <Slides>81</Slides>
  <Notes>30</Notes>
  <HiddenSlides>2</HiddenSlides>
  <MMClips>0</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81</vt:i4>
      </vt:variant>
    </vt:vector>
  </HeadingPairs>
  <TitlesOfParts>
    <vt:vector size="86" baseType="lpstr">
      <vt:lpstr>6_Office Theme</vt:lpstr>
      <vt:lpstr>J:\Research\papers\ICML11\paper\icml11_1.6\figure\links\link.vsd\Drawing\~Page-1\Sheet.5</vt:lpstr>
      <vt:lpstr>J:\Research\papers\ICML11\paper\icml11_1.6\figure\links\link.vsd\Drawing\~Page-1\Sheet.5</vt:lpstr>
      <vt:lpstr>J:\Research\papers\ICML11\paper\icml11_1.6\figure\links\link.vsd\Drawing\~Page-1\Sheet.6</vt:lpstr>
      <vt:lpstr>Equation</vt:lpstr>
      <vt:lpstr>Recognizing Human-Object Interaction Activities</vt:lpstr>
      <vt:lpstr>PowerPoint Presentation</vt:lpstr>
      <vt:lpstr>Visual Recognition</vt:lpstr>
      <vt:lpstr>Visual Recognition</vt:lpstr>
      <vt:lpstr>Visual Recognition</vt:lpstr>
      <vt:lpstr>Visual Recognition</vt:lpstr>
      <vt:lpstr>Why humans are important?</vt:lpstr>
      <vt:lpstr>Why humans are important?</vt:lpstr>
      <vt:lpstr>Human Action Recognition</vt:lpstr>
      <vt:lpstr>Human Action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Mutual Context Model Representation</vt:lpstr>
      <vt:lpstr>PowerPoint Presentation</vt:lpstr>
      <vt:lpstr>Mutual Context Model Learning</vt:lpstr>
      <vt:lpstr>Mutual Context Model Learning</vt:lpstr>
      <vt:lpstr>Mutual Context Model Learning</vt:lpstr>
      <vt:lpstr>Mutual Context Model Learning</vt:lpstr>
      <vt:lpstr>Mutual Context Model Learning</vt:lpstr>
      <vt:lpstr>Model Learning Result</vt:lpstr>
      <vt:lpstr>Model Learning Result</vt:lpstr>
      <vt:lpstr>Model Learning Result</vt:lpstr>
      <vt:lpstr>PowerPoint Presentation</vt:lpstr>
      <vt:lpstr>Model Inference for Pose Estimation, Object Detection, and Action Classification</vt:lpstr>
      <vt:lpstr>Model Inference for Pose Estimation, Object Detection, and Action Classification</vt:lpstr>
      <vt:lpstr>Model Inference for Pose Estimation, Object Detection, and Action Classification</vt:lpstr>
      <vt:lpstr>Model Inference for Pose Estimation, Object Detection, and Action Classification</vt:lpstr>
      <vt:lpstr>Action Classification Experiment</vt:lpstr>
      <vt:lpstr>Action Classification Results</vt:lpstr>
      <vt:lpstr>Object Detection and Pose Estimation</vt:lpstr>
      <vt:lpstr>Object Detection Results</vt:lpstr>
      <vt:lpstr>Object Detection Results</vt:lpstr>
      <vt:lpstr>Object Detection Results</vt:lpstr>
      <vt:lpstr>Human Pose Estimation Results</vt:lpstr>
      <vt:lpstr>Human Pose Estimation Results</vt:lpstr>
      <vt:lpstr>PowerPoint Presentation</vt:lpstr>
      <vt:lpstr>Action Recognition as Classification</vt:lpstr>
      <vt:lpstr>Is Classification the End?</vt:lpstr>
      <vt:lpstr>Is Classification the End?</vt:lpstr>
      <vt:lpstr>Is Classification the End?</vt:lpstr>
      <vt:lpstr>Retrieval Instead of Classification</vt:lpstr>
      <vt:lpstr>PowerPoint Presentation</vt:lpstr>
      <vt:lpstr>PowerPoint Presentation</vt:lpstr>
      <vt:lpstr>PowerPoint Presentation</vt:lpstr>
      <vt:lpstr>Action Retrieval: Obtaining Ground Truth</vt:lpstr>
      <vt:lpstr>Action Retrieval: Obtaining Ground Truth</vt:lpstr>
      <vt:lpstr>Action Retrieval: Obtaining Ground Truth</vt:lpstr>
      <vt:lpstr>Action Retrieval: Obtaining Ground Truth</vt:lpstr>
      <vt:lpstr>Action Retrieval: Obtaining Ground Truth</vt:lpstr>
      <vt:lpstr>Action Retrieval: Obtaining Ground Truth</vt:lpstr>
      <vt:lpstr>Action Retrieval: Obtaining Ground Truth</vt:lpstr>
      <vt:lpstr>Action Retrieval: Obtaining Ground Truth</vt:lpstr>
      <vt:lpstr>Action Retrieval: Our Approach</vt:lpstr>
      <vt:lpstr>Action Retrieval: Our Approach</vt:lpstr>
      <vt:lpstr>Action Retrieval: Evaluation Metric</vt:lpstr>
      <vt:lpstr>Action Retrieval: Result</vt:lpstr>
      <vt:lpstr>Action Retrieval: Result</vt:lpstr>
      <vt:lpstr>Action Retrieval: Result</vt:lpstr>
      <vt:lpstr>Action Retrieval: Result</vt:lpstr>
      <vt:lpstr>Action Retrieval: Result</vt:lpstr>
      <vt:lpstr>PowerPoint Presentation</vt:lpstr>
      <vt:lpstr>Conclusion</vt:lpstr>
      <vt:lpstr>Acknowledgment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caltech talk</dc:title>
  <dc:creator>Windows User</dc:creator>
  <cp:lastModifiedBy>Aditya</cp:lastModifiedBy>
  <cp:revision>601</cp:revision>
  <dcterms:created xsi:type="dcterms:W3CDTF">2010-10-10T19:13:14Z</dcterms:created>
  <dcterms:modified xsi:type="dcterms:W3CDTF">2011-08-21T06:45:00Z</dcterms:modified>
</cp:coreProperties>
</file>