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tags/tag8.xml" ContentType="application/vnd.openxmlformats-officedocument.presentationml.tags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tags/tag4.xml" ContentType="application/vnd.openxmlformats-officedocument.presentationml.tags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Default Extension="jpeg" ContentType="image/jpeg"/>
  <Override PartName="/ppt/tags/tag3.xml" ContentType="application/vnd.openxmlformats-officedocument.presentationml.tags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theme/theme7.xml" ContentType="application/vnd.openxmlformats-officedocument.them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tags/tag6.xml" ContentType="application/vnd.openxmlformats-officedocument.presentationml.tag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Override PartName="/ppt/slides/slide23.xml" ContentType="application/vnd.openxmlformats-officedocument.presentationml.slide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trictFirstAndLastChars="0" embedTrueTypeFonts="1" saveSubsetFonts="1">
  <p:sldMasterIdLst>
    <p:sldMasterId id="2147483651" r:id="rId1"/>
    <p:sldMasterId id="2147483653" r:id="rId2"/>
    <p:sldMasterId id="2147483654" r:id="rId3"/>
    <p:sldMasterId id="2147483655" r:id="rId4"/>
    <p:sldMasterId id="2147483656" r:id="rId5"/>
  </p:sldMasterIdLst>
  <p:notesMasterIdLst>
    <p:notesMasterId r:id="rId30"/>
  </p:notesMasterIdLst>
  <p:handoutMasterIdLst>
    <p:handoutMasterId r:id="rId31"/>
  </p:handoutMasterIdLst>
  <p:sldIdLst>
    <p:sldId id="314" r:id="rId6"/>
    <p:sldId id="518" r:id="rId7"/>
    <p:sldId id="519" r:id="rId8"/>
    <p:sldId id="520" r:id="rId9"/>
    <p:sldId id="517" r:id="rId10"/>
    <p:sldId id="521" r:id="rId11"/>
    <p:sldId id="548" r:id="rId12"/>
    <p:sldId id="522" r:id="rId13"/>
    <p:sldId id="523" r:id="rId14"/>
    <p:sldId id="549" r:id="rId15"/>
    <p:sldId id="541" r:id="rId16"/>
    <p:sldId id="526" r:id="rId17"/>
    <p:sldId id="527" r:id="rId18"/>
    <p:sldId id="528" r:id="rId19"/>
    <p:sldId id="529" r:id="rId20"/>
    <p:sldId id="551" r:id="rId21"/>
    <p:sldId id="543" r:id="rId22"/>
    <p:sldId id="554" r:id="rId23"/>
    <p:sldId id="555" r:id="rId24"/>
    <p:sldId id="530" r:id="rId25"/>
    <p:sldId id="544" r:id="rId26"/>
    <p:sldId id="556" r:id="rId27"/>
    <p:sldId id="538" r:id="rId28"/>
    <p:sldId id="546" r:id="rId29"/>
  </p:sldIdLst>
  <p:sldSz cx="9144000" cy="6858000" type="screen4x3"/>
  <p:notesSz cx="7010400" cy="9296400"/>
  <p:embeddedFontLst>
    <p:embeddedFont>
      <p:font typeface="Verdana" pitchFamily="34" charset="0"/>
      <p:regular r:id="rId32"/>
      <p:bold r:id="rId33"/>
      <p:italic r:id="rId34"/>
      <p:boldItalic r:id="rId35"/>
    </p:embeddedFont>
    <p:embeddedFont>
      <p:font typeface="Tahoma" pitchFamily="34" charset="0"/>
      <p:regular r:id="rId36"/>
      <p:bold r:id="rId37"/>
    </p:embeddedFont>
    <p:embeddedFont>
      <p:font typeface="LCMSS8" pitchFamily="34" charset="0"/>
      <p:regular r:id="rId38"/>
    </p:embeddedFont>
    <p:embeddedFont>
      <p:font typeface="CMMI8" pitchFamily="34" charset="0"/>
      <p:regular r:id="rId39"/>
    </p:embeddedFont>
    <p:embeddedFont>
      <p:font typeface="CMSY8" pitchFamily="34" charset="0"/>
      <p:regular r:id="rId40"/>
    </p:embeddedFont>
    <p:embeddedFont>
      <p:font typeface="CMEX10" pitchFamily="34" charset="0"/>
      <p:regular r:id="rId41"/>
    </p:embeddedFont>
    <p:embeddedFont>
      <p:font typeface="cmsy10" pitchFamily="34" charset="0"/>
      <p:regular r:id="rId42"/>
    </p:embeddedFont>
    <p:embeddedFont>
      <p:font typeface="msbm10" pitchFamily="34" charset="0"/>
      <p:regular r:id="rId43"/>
    </p:embeddedFont>
    <p:embeddedFont>
      <p:font typeface="cmmi10" pitchFamily="34" charset="0"/>
      <p:regular r:id="rId44"/>
    </p:embeddedFont>
  </p:embeddedFontLst>
  <p:custDataLst>
    <p:tags r:id="rId45"/>
  </p:custDataLst>
  <p:defaultTextStyle>
    <a:defPPr>
      <a:defRPr lang="he-IL"/>
    </a:defPPr>
    <a:lvl1pPr algn="l" rtl="0" eaLnBrk="0" fontAlgn="base" hangingPunct="0">
      <a:lnSpc>
        <a:spcPct val="300000"/>
      </a:lnSpc>
      <a:spcBef>
        <a:spcPct val="0"/>
      </a:spcBef>
      <a:spcAft>
        <a:spcPct val="0"/>
      </a:spcAft>
      <a:defRPr sz="2400" kern="1200">
        <a:solidFill>
          <a:schemeClr val="bg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lnSpc>
        <a:spcPct val="300000"/>
      </a:lnSpc>
      <a:spcBef>
        <a:spcPct val="0"/>
      </a:spcBef>
      <a:spcAft>
        <a:spcPct val="0"/>
      </a:spcAft>
      <a:defRPr sz="2400" kern="1200">
        <a:solidFill>
          <a:schemeClr val="bg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lnSpc>
        <a:spcPct val="300000"/>
      </a:lnSpc>
      <a:spcBef>
        <a:spcPct val="0"/>
      </a:spcBef>
      <a:spcAft>
        <a:spcPct val="0"/>
      </a:spcAft>
      <a:defRPr sz="2400" kern="1200">
        <a:solidFill>
          <a:schemeClr val="bg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lnSpc>
        <a:spcPct val="300000"/>
      </a:lnSpc>
      <a:spcBef>
        <a:spcPct val="0"/>
      </a:spcBef>
      <a:spcAft>
        <a:spcPct val="0"/>
      </a:spcAft>
      <a:defRPr sz="2400" kern="1200">
        <a:solidFill>
          <a:schemeClr val="bg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lnSpc>
        <a:spcPct val="300000"/>
      </a:lnSpc>
      <a:spcBef>
        <a:spcPct val="0"/>
      </a:spcBef>
      <a:spcAft>
        <a:spcPct val="0"/>
      </a:spcAft>
      <a:defRPr sz="2400" kern="1200">
        <a:solidFill>
          <a:schemeClr val="bg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2"/>
  <p:showPr showNarration="1" useTimings="0">
    <p:present/>
    <p:sldAll/>
    <p:penClr>
      <a:schemeClr val="tx1"/>
    </p:penClr>
  </p:showPr>
  <p:clrMru>
    <a:srgbClr val="FF0066"/>
    <a:srgbClr val="0000FF"/>
    <a:srgbClr val="008000"/>
    <a:srgbClr val="9900FF"/>
    <a:srgbClr val="9900CC"/>
    <a:srgbClr val="000000"/>
    <a:srgbClr val="CC0000"/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91878" autoAdjust="0"/>
    <p:restoredTop sz="98122" autoAdjust="0"/>
  </p:normalViewPr>
  <p:slideViewPr>
    <p:cSldViewPr snapToGrid="0">
      <p:cViewPr varScale="1">
        <p:scale>
          <a:sx n="79" d="100"/>
          <a:sy n="79" d="100"/>
        </p:scale>
        <p:origin x="-576" y="-84"/>
      </p:cViewPr>
      <p:guideLst>
        <p:guide orient="horz" pos="742"/>
        <p:guide pos="5759"/>
        <p:guide pos="788"/>
      </p:guideLst>
    </p:cSldViewPr>
  </p:slideViewPr>
  <p:outlineViewPr>
    <p:cViewPr>
      <p:scale>
        <a:sx n="100" d="100"/>
        <a:sy n="10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-108" y="5712"/>
    </p:cViewPr>
  </p:sorterViewPr>
  <p:gridSpacing cx="77716063" cy="77716063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font" Target="fonts/font8.fntdata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34" Type="http://schemas.openxmlformats.org/officeDocument/2006/relationships/font" Target="fonts/font3.fntdata"/><Relationship Id="rId42" Type="http://schemas.openxmlformats.org/officeDocument/2006/relationships/font" Target="fonts/font11.fntdata"/><Relationship Id="rId47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font" Target="fonts/font2.fntdata"/><Relationship Id="rId38" Type="http://schemas.openxmlformats.org/officeDocument/2006/relationships/font" Target="fonts/font7.fntdata"/><Relationship Id="rId46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41" Type="http://schemas.openxmlformats.org/officeDocument/2006/relationships/font" Target="fonts/font10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font" Target="fonts/font1.fntdata"/><Relationship Id="rId37" Type="http://schemas.openxmlformats.org/officeDocument/2006/relationships/font" Target="fonts/font6.fntdata"/><Relationship Id="rId40" Type="http://schemas.openxmlformats.org/officeDocument/2006/relationships/font" Target="fonts/font9.fntdata"/><Relationship Id="rId45" Type="http://schemas.openxmlformats.org/officeDocument/2006/relationships/tags" Target="tags/tag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font" Target="fonts/font5.fntdata"/><Relationship Id="rId49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handoutMaster" Target="handoutMasters/handoutMaster1.xml"/><Relationship Id="rId44" Type="http://schemas.openxmlformats.org/officeDocument/2006/relationships/font" Target="fonts/font13.fntdata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notesMaster" Target="notesMasters/notesMaster1.xml"/><Relationship Id="rId35" Type="http://schemas.openxmlformats.org/officeDocument/2006/relationships/font" Target="fonts/font4.fntdata"/><Relationship Id="rId43" Type="http://schemas.openxmlformats.org/officeDocument/2006/relationships/font" Target="fonts/font12.fntdata"/><Relationship Id="rId48" Type="http://schemas.openxmlformats.org/officeDocument/2006/relationships/theme" Target="theme/theme1.xml"/><Relationship Id="rId8" Type="http://schemas.openxmlformats.org/officeDocument/2006/relationships/slide" Target="slides/slide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55938" cy="43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40175" y="0"/>
            <a:ext cx="3057525" cy="43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61425"/>
            <a:ext cx="3055938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40175" y="8861425"/>
            <a:ext cx="3057525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200">
                <a:solidFill>
                  <a:schemeClr val="tx1"/>
                </a:solidFill>
              </a:defRPr>
            </a:lvl1pPr>
          </a:lstStyle>
          <a:p>
            <a:fld id="{4D49A593-8236-4D29-8A31-EA7D1CC1A1A9}" type="slidenum">
              <a:rPr lang="ar-SA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7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1">
              <a:lnSpc>
                <a:spcPct val="100000"/>
              </a:lnSpc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77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1">
              <a:lnSpc>
                <a:spcPct val="100000"/>
              </a:lnSpc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77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77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77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1">
              <a:lnSpc>
                <a:spcPct val="100000"/>
              </a:lnSpc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77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1">
              <a:lnSpc>
                <a:spcPct val="100000"/>
              </a:lnSpc>
              <a:defRPr sz="1200">
                <a:solidFill>
                  <a:schemeClr val="tx1"/>
                </a:solidFill>
              </a:defRPr>
            </a:lvl1pPr>
          </a:lstStyle>
          <a:p>
            <a:fld id="{2C517563-9673-46B7-9486-048E59206C9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473668-3843-48EC-94B4-5C970321A872}" type="slidenum">
              <a:rPr lang="en-US"/>
              <a:pPr/>
              <a:t>1</a:t>
            </a:fld>
            <a:endParaRPr lang="en-US"/>
          </a:p>
        </p:txBody>
      </p:sp>
      <p:sp>
        <p:nvSpPr>
          <p:cNvPr id="77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90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7990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79908" name="Rectangle 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09/23/2009</a:t>
            </a:r>
            <a:endParaRPr lang="en-US"/>
          </a:p>
        </p:txBody>
      </p:sp>
      <p:sp>
        <p:nvSpPr>
          <p:cNvPr id="37990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Probabilistic Checking of Proofs</a:t>
            </a:r>
            <a:endParaRPr lang="en-US"/>
          </a:p>
        </p:txBody>
      </p:sp>
      <p:sp>
        <p:nvSpPr>
          <p:cNvPr id="37991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A0D93EB-29B1-42FF-A5BE-C9911BEBCC75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09/23/2009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Probabilistic Checking of Proofs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E13D46-7B15-4D59-B6BD-EEC8C10BB658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09/23/2009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Probabilistic Checking of Proofs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3ED5E6-AA42-495A-9588-DFDE468CC1A2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371600"/>
            <a:ext cx="40386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09/23/2009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Probabilistic Checking of Proofs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45F7F5A-E83B-421D-BFB1-C4B00CE88D25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09/23/2009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Probabilistic Checking of Proofs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8F3C58-1FF0-4CCD-B82B-9A2003BD73A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09/23/2009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Probabilistic Checking of Proofs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872C1B-E66C-4B24-A3E6-6EAE7A64C7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09/23/2009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Probabilistic Checking of Proofs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05335B-0B9A-49C2-AEA4-395A65725F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09/23/2009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Probabilistic Checking of Proofs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DCEF2B-A3BB-45D0-A136-C946369C68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09/23/2009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Probabilistic Checking of Proofs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572BA1-4515-4577-A38E-744125A2CEC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09/23/2009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Probabilistic Checking of Proofs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EF6D29-D7CA-44F1-A226-54372C1DDFF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09/23/2009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Probabilistic Checking of Proofs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5251A3-5B7F-4561-AFC9-5972860D9C8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r>
              <a:rPr lang="en-US" dirty="0" smtClean="0"/>
              <a:t>09/23/2009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79815" y="6209599"/>
            <a:ext cx="3632860" cy="476250"/>
          </a:xfrm>
        </p:spPr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r>
              <a:rPr lang="en-US" dirty="0" smtClean="0"/>
              <a:t>Probabilistic Checking of Proofs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fld id="{2EBCAD96-68EB-4E77-AE1C-CC3C1015F9C6}" type="slidenum">
              <a:rPr lang="ar-SA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09/23/2009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Probabilistic Checking of Proofs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64CEE5-14FC-43DE-914B-DD2A0B64BC4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09/23/2009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Probabilistic Checking of Proofs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51D60E-465B-4715-AE77-2B14E4AC50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09/23/2009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Probabilistic Checking of Proofs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C1AAE7-934C-47E6-9C28-E1A228736FC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09/23/2009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Probabilistic Checking of Proofs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B2DBCB-97F3-4D9B-AD5A-34CCB400599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09/23/2009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Probabilistic Checking of Proofs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C8247B-214F-4252-A571-B14A4CEFF3F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09/23/2009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Probabilistic Checking of Proofs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2BB718-6E13-4A69-B46F-5B6955A040B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09/23/2009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Probabilistic Checking of Proofs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A200EC-4CE0-493E-8927-E4D6427022D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09/23/2009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Probabilistic Checking of Proofs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F633DE-725B-4C73-A011-D48638C514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09/23/2009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Probabilistic Checking of Proofs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246D8B-960A-4E28-A5E2-E82267DA39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09/23/2009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Probabilistic Checking of Proofs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24E747-71A3-4AED-8EA3-FD433A2FA7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09/23/2009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Probabilistic Checking of Proofs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AEAEB4-B417-4385-8F7D-834E65A17323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09/23/2009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Probabilistic Checking of Proofs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33957F-CC9C-403B-9FBF-37D7A38390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09/23/2009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Probabilistic Checking of Proofs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266819-9F9C-4F19-A07E-C926ADE8CBC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09/23/2009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Probabilistic Checking of Proofs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AEB7A2-8B8D-40BD-82E6-D5739953C4F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09/23/2009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Probabilistic Checking of Proofs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59F5A2-4566-4095-B457-514FF366EBF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09/23/2009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Probabilistic Checking of Proofs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DAD2CF-0464-4F46-A7C0-B7E32F0272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09/23/2009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Probabilistic Checking of Proofs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1A6796-272D-4417-8D10-3F2BD972863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09/23/2009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Probabilistic Checking of Proofs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3EEB21-4A06-47F3-9B46-32EC6575A1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09/23/2009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Probabilistic Checking of Proofs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B316A2-E2FA-4B57-A4B7-084638D0CB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09/23/2009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Probabilistic Checking of Proofs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1B237A-BE88-42B4-8025-1847DFF6AD1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09/23/2009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Probabilistic Checking of Proofs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859812-14FC-4A91-9471-79736E9D67D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09/23/2009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Probabilistic Checking of Proofs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4122FE-1334-49D9-A0EF-9D5F22276541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09/23/2009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Probabilistic Checking of Proofs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5365D0-3344-4B23-8F4B-258F3CEBBF7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09/23/2009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Probabilistic Checking of Proofs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76BF0A-3A93-4DCB-B5DD-5BF6794237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09/23/2009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Probabilistic Checking of Proofs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A15BA6-A820-49FF-A895-F6CE4AB45FF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09/23/2009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Probabilistic Checking of Proofs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2D48A8-069C-49F4-94F7-FDFB1F9C3F1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09/23/2009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Probabilistic Checking of Proofs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79C632-55D9-4C03-89C6-FE7A560A95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09/23/2009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Probabilistic Checking of Proofs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C389A1-8AD3-4CC4-BE7E-3B0C1F8D059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09/23/2009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Probabilistic Checking of Proofs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58F0CE-B089-4655-A75F-0065C7F7D6F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09/23/2009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Probabilistic Checking of Proofs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D055E5-22CB-4BD7-9E81-9E531A044D4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09/23/2009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Probabilistic Checking of Proofs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3CDAA8-026E-4CF2-AB93-BB557ABB953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09/23/2009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Probabilistic Checking of Proofs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D6C2A9-6894-4DD3-A05D-5F1D719813E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09/23/2009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Probabilistic Checking of Proofs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450963-6B6A-4FAD-AAD4-6D08243F33BE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09/23/2009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Probabilistic Checking of Proofs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06DCEC-9A85-4B80-B677-490133097D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09/23/2009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Probabilistic Checking of Proofs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0301F3-C80C-4555-8E80-63E093B979C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09/23/2009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Probabilistic Checking of Proofs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DD7453-345E-478C-8470-874BC8CCA6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09/23/2009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Probabilistic Checking of Proofs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62B615-D25C-4948-88F4-B0022D92F4B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09/23/2009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Probabilistic Checking of Proofs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F7A22B-FACD-4666-8780-B0D3ABD4C57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09/23/2009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Probabilistic Checking of Proofs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BE2D71-6095-439F-93BC-BF0127F51B6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09/23/2009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Probabilistic Checking of Proofs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D85155-A95C-45EC-95CA-AA0FFEC62AD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09/23/2009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Probabilistic Checking of Proofs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B66F7E-7DE2-4207-9EEB-2337154BEA04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r>
              <a:rPr lang="en-US" smtClean="0"/>
              <a:t>09/23/2009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636321" y="6245225"/>
            <a:ext cx="3930733" cy="476250"/>
          </a:xfrm>
        </p:spPr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r>
              <a:rPr lang="en-US" dirty="0" smtClean="0"/>
              <a:t>Probabilistic Checking of Proofs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fld id="{67053708-3937-4571-B46C-0063DB85FDAA}" type="slidenum">
              <a:rPr lang="ar-SA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09/23/2009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Probabilistic Checking of Proofs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3E0FF0-6BB6-4829-9281-622C02F28CFA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09/23/2009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Probabilistic Checking of Proofs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8D4EDB-3A57-4183-8BD4-5C01D3B0FB82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8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788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71600"/>
            <a:ext cx="82296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7888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 smtClean="0"/>
              <a:t>09/23/2009</a:t>
            </a:r>
            <a:endParaRPr lang="en-US"/>
          </a:p>
        </p:txBody>
      </p:sp>
      <p:sp>
        <p:nvSpPr>
          <p:cNvPr id="37888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lnSpc>
                <a:spcPct val="100000"/>
              </a:lnSpc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 smtClean="0"/>
              <a:t>Probabilistic Checking of Proofs</a:t>
            </a:r>
            <a:endParaRPr lang="en-US"/>
          </a:p>
        </p:txBody>
      </p:sp>
      <p:sp>
        <p:nvSpPr>
          <p:cNvPr id="37888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defRPr>
            </a:lvl1pPr>
          </a:lstStyle>
          <a:p>
            <a:fld id="{8F43B64A-51B0-4BF7-8E68-17FDC9060A73}" type="slidenum">
              <a:rPr lang="ar-SA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2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711" r:id="rId12"/>
  </p:sldLayoutIdLst>
  <p:transition/>
  <p:timing>
    <p:tnLst>
      <p:par>
        <p:cTn id="1" dur="indefinite" restart="never" nodeType="tmRoot"/>
      </p:par>
    </p:tnLst>
  </p:timing>
  <p:hf hdr="0"/>
  <p:txStyles>
    <p:titleStyle>
      <a:lvl1pPr algn="l" rtl="0" fontAlgn="base">
        <a:spcBef>
          <a:spcPct val="0"/>
        </a:spcBef>
        <a:spcAft>
          <a:spcPct val="0"/>
        </a:spcAft>
        <a:defRPr sz="2800" b="1">
          <a:solidFill>
            <a:srgbClr val="CC0000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 b="1">
          <a:solidFill>
            <a:srgbClr val="CC0000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 b="1">
          <a:solidFill>
            <a:srgbClr val="CC0000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 b="1">
          <a:solidFill>
            <a:srgbClr val="CC0000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 b="1">
          <a:solidFill>
            <a:srgbClr val="CC0000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CC0000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CC0000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CC0000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CC0000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400">
          <a:solidFill>
            <a:srgbClr val="9900FF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rgbClr val="008000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rgbClr val="0000FF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rgbClr val="FF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rgbClr val="FF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rgbClr val="FF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rgbClr val="FF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rgbClr val="FF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3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73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731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8475" y="62611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1">
              <a:lnSpc>
                <a:spcPct val="100000"/>
              </a:lnSpc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09/23/2009</a:t>
            </a:r>
            <a:endParaRPr lang="en-US"/>
          </a:p>
        </p:txBody>
      </p:sp>
      <p:sp>
        <p:nvSpPr>
          <p:cNvPr id="7731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1">
              <a:lnSpc>
                <a:spcPct val="100000"/>
              </a:lnSpc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Probabilistic Checking of Proofs</a:t>
            </a:r>
            <a:endParaRPr lang="en-US"/>
          </a:p>
        </p:txBody>
      </p:sp>
      <p:sp>
        <p:nvSpPr>
          <p:cNvPr id="7731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1">
              <a:lnSpc>
                <a:spcPct val="100000"/>
              </a:lnSpc>
              <a:defRPr sz="1400">
                <a:solidFill>
                  <a:schemeClr val="tx1"/>
                </a:solidFill>
              </a:defRPr>
            </a:lvl1pPr>
          </a:lstStyle>
          <a:p>
            <a:fld id="{3A217C32-7FC6-440F-882B-DA33CB0E405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4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74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74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1">
              <a:lnSpc>
                <a:spcPct val="100000"/>
              </a:lnSpc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09/23/2009</a:t>
            </a:r>
            <a:endParaRPr lang="en-US"/>
          </a:p>
        </p:txBody>
      </p:sp>
      <p:sp>
        <p:nvSpPr>
          <p:cNvPr id="774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1">
              <a:lnSpc>
                <a:spcPct val="100000"/>
              </a:lnSpc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Probabilistic Checking of Proofs</a:t>
            </a:r>
            <a:endParaRPr lang="en-US"/>
          </a:p>
        </p:txBody>
      </p:sp>
      <p:sp>
        <p:nvSpPr>
          <p:cNvPr id="774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1">
              <a:lnSpc>
                <a:spcPct val="100000"/>
              </a:lnSpc>
              <a:defRPr sz="1400">
                <a:solidFill>
                  <a:schemeClr val="tx1"/>
                </a:solidFill>
              </a:defRPr>
            </a:lvl1pPr>
          </a:lstStyle>
          <a:p>
            <a:fld id="{48BBDC7E-B118-46F7-8C92-B9765AAFD4C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5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75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751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1">
              <a:lnSpc>
                <a:spcPct val="100000"/>
              </a:lnSpc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09/23/2009</a:t>
            </a:r>
            <a:endParaRPr lang="en-US"/>
          </a:p>
        </p:txBody>
      </p:sp>
      <p:sp>
        <p:nvSpPr>
          <p:cNvPr id="7751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1">
              <a:lnSpc>
                <a:spcPct val="100000"/>
              </a:lnSpc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Probabilistic Checking of Proofs</a:t>
            </a:r>
            <a:endParaRPr lang="en-US"/>
          </a:p>
        </p:txBody>
      </p:sp>
      <p:sp>
        <p:nvSpPr>
          <p:cNvPr id="7751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1">
              <a:lnSpc>
                <a:spcPct val="100000"/>
              </a:lnSpc>
              <a:defRPr sz="1400">
                <a:solidFill>
                  <a:schemeClr val="tx1"/>
                </a:solidFill>
              </a:defRPr>
            </a:lvl1pPr>
          </a:lstStyle>
          <a:p>
            <a:fld id="{623EA274-73E5-4CFF-8F37-A25ABAF13BB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6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76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761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1">
              <a:lnSpc>
                <a:spcPct val="100000"/>
              </a:lnSpc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09/23/2009</a:t>
            </a:r>
            <a:endParaRPr lang="en-US"/>
          </a:p>
        </p:txBody>
      </p:sp>
      <p:sp>
        <p:nvSpPr>
          <p:cNvPr id="7761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1">
              <a:lnSpc>
                <a:spcPct val="100000"/>
              </a:lnSpc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Probabilistic Checking of Proofs</a:t>
            </a:r>
            <a:endParaRPr lang="en-US"/>
          </a:p>
        </p:txBody>
      </p:sp>
      <p:sp>
        <p:nvSpPr>
          <p:cNvPr id="7761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1">
              <a:lnSpc>
                <a:spcPct val="100000"/>
              </a:lnSpc>
              <a:defRPr sz="1400">
                <a:solidFill>
                  <a:schemeClr val="tx1"/>
                </a:solidFill>
              </a:defRPr>
            </a:lvl1pPr>
          </a:lstStyle>
          <a:p>
            <a:fld id="{E84C1EE6-792B-474B-92C0-7CFAD9E5F56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13" Type="http://schemas.openxmlformats.org/officeDocument/2006/relationships/image" Target="../media/image9.emf"/><Relationship Id="rId3" Type="http://schemas.openxmlformats.org/officeDocument/2006/relationships/tags" Target="../tags/tag6.xml"/><Relationship Id="rId7" Type="http://schemas.openxmlformats.org/officeDocument/2006/relationships/tags" Target="../tags/tag10.xml"/><Relationship Id="rId12" Type="http://schemas.openxmlformats.org/officeDocument/2006/relationships/image" Target="../media/image8.emf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6" Type="http://schemas.openxmlformats.org/officeDocument/2006/relationships/tags" Target="../tags/tag9.xml"/><Relationship Id="rId11" Type="http://schemas.openxmlformats.org/officeDocument/2006/relationships/image" Target="../media/image7.emf"/><Relationship Id="rId5" Type="http://schemas.openxmlformats.org/officeDocument/2006/relationships/tags" Target="../tags/tag8.xml"/><Relationship Id="rId15" Type="http://schemas.openxmlformats.org/officeDocument/2006/relationships/image" Target="../media/image11.emf"/><Relationship Id="rId10" Type="http://schemas.openxmlformats.org/officeDocument/2006/relationships/image" Target="../media/image6.emf"/><Relationship Id="rId4" Type="http://schemas.openxmlformats.org/officeDocument/2006/relationships/tags" Target="../tags/tag7.xml"/><Relationship Id="rId9" Type="http://schemas.openxmlformats.org/officeDocument/2006/relationships/image" Target="../media/image5.emf"/><Relationship Id="rId14" Type="http://schemas.openxmlformats.org/officeDocument/2006/relationships/image" Target="../media/image10.e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" y="1096963"/>
            <a:ext cx="89154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4000" b="1" dirty="0">
                <a:solidFill>
                  <a:srgbClr val="CC0000"/>
                </a:solidFill>
              </a:rPr>
              <a:t>Probabilistically Checkable Proofs</a:t>
            </a:r>
            <a:endParaRPr lang="en-US" sz="4000" dirty="0">
              <a:solidFill>
                <a:srgbClr val="CC0000"/>
              </a:solidFill>
            </a:endParaRPr>
          </a:p>
        </p:txBody>
      </p:sp>
      <p:sp>
        <p:nvSpPr>
          <p:cNvPr id="67595" name="Text Box 11"/>
          <p:cNvSpPr txBox="1">
            <a:spLocks noChangeArrowheads="1"/>
          </p:cNvSpPr>
          <p:nvPr/>
        </p:nvSpPr>
        <p:spPr bwMode="auto">
          <a:xfrm>
            <a:off x="3252788" y="3416300"/>
            <a:ext cx="2916237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2800" b="1">
                <a:solidFill>
                  <a:schemeClr val="bg2"/>
                </a:solidFill>
                <a:latin typeface="Tahoma" pitchFamily="34" charset="0"/>
              </a:rPr>
              <a:t>Madhu Sudan</a:t>
            </a:r>
          </a:p>
          <a:p>
            <a:pPr eaLnBrk="1" hangingPunct="1">
              <a:lnSpc>
                <a:spcPct val="100000"/>
              </a:lnSpc>
            </a:pPr>
            <a:r>
              <a:rPr lang="en-US" sz="2800">
                <a:solidFill>
                  <a:schemeClr val="tx2"/>
                </a:solidFill>
                <a:latin typeface="Tahoma" pitchFamily="34" charset="0"/>
              </a:rPr>
              <a:t>   </a:t>
            </a:r>
            <a:r>
              <a:rPr lang="en-US">
                <a:solidFill>
                  <a:schemeClr val="accent1"/>
                </a:solidFill>
                <a:latin typeface="Tahoma" pitchFamily="34" charset="0"/>
              </a:rPr>
              <a:t>MIT CSAIL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09/23/2009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53708-3937-4571-B46C-0063DB85FDAA}" type="slidenum">
              <a:rPr lang="ar-SA" smtClean="0"/>
              <a:pPr/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49905" y="6245225"/>
            <a:ext cx="4776537" cy="476250"/>
          </a:xfrm>
        </p:spPr>
        <p:txBody>
          <a:bodyPr/>
          <a:lstStyle/>
          <a:p>
            <a:r>
              <a:rPr lang="en-US" dirty="0" smtClean="0"/>
              <a:t>Probabilistic Checking of Proofs</a:t>
            </a:r>
            <a:endParaRPr lang="en-US" dirty="0"/>
          </a:p>
        </p:txBody>
      </p:sp>
      <p:sp>
        <p:nvSpPr>
          <p:cNvPr id="7" name="TextBox 6"/>
          <p:cNvSpPr txBox="1"/>
          <p:nvPr>
            <p:custDataLst>
              <p:tags r:id="rId1"/>
            </p:custDataLst>
          </p:nvPr>
        </p:nvSpPr>
        <p:spPr>
          <a:xfrm>
            <a:off x="0" y="7112000"/>
            <a:ext cx="9144000" cy="341632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TexPoint fonts used in EMF. </a:t>
            </a:r>
          </a:p>
          <a:p>
            <a:r>
              <a:rPr lang="en-US" smtClean="0"/>
              <a:t>Read the TexPoint manual before you delete this box.: </a:t>
            </a:r>
            <a:r>
              <a:rPr lang="en-US" smtClean="0">
                <a:latin typeface="LCMSS8"/>
              </a:rPr>
              <a:t>A</a:t>
            </a:r>
            <a:r>
              <a:rPr lang="en-US" smtClean="0">
                <a:latin typeface="CMMI8"/>
              </a:rPr>
              <a:t>A</a:t>
            </a:r>
            <a:r>
              <a:rPr lang="en-US" smtClean="0">
                <a:latin typeface="CMSY8"/>
              </a:rPr>
              <a:t>A</a:t>
            </a:r>
            <a:r>
              <a:rPr lang="en-US" smtClean="0">
                <a:latin typeface="CMEX10"/>
              </a:rPr>
              <a:t>A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2692" name="Oval 4"/>
          <p:cNvSpPr>
            <a:spLocks noChangeArrowheads="1"/>
          </p:cNvSpPr>
          <p:nvPr/>
        </p:nvSpPr>
        <p:spPr bwMode="auto">
          <a:xfrm>
            <a:off x="5391150" y="2182813"/>
            <a:ext cx="1106488" cy="1050925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>
                <a:solidFill>
                  <a:schemeClr val="tx1"/>
                </a:solidFill>
              </a:rPr>
              <a:t>V</a:t>
            </a:r>
          </a:p>
        </p:txBody>
      </p:sp>
      <p:sp>
        <p:nvSpPr>
          <p:cNvPr id="882693" name="Rectangle 5"/>
          <p:cNvSpPr>
            <a:spLocks noChangeArrowheads="1"/>
          </p:cNvSpPr>
          <p:nvPr/>
        </p:nvSpPr>
        <p:spPr bwMode="auto">
          <a:xfrm>
            <a:off x="3848100" y="1035050"/>
            <a:ext cx="4244975" cy="504825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882695" name="Rectangle 7"/>
          <p:cNvSpPr>
            <a:spLocks noChangeArrowheads="1"/>
          </p:cNvSpPr>
          <p:nvPr/>
        </p:nvSpPr>
        <p:spPr bwMode="auto">
          <a:xfrm>
            <a:off x="3944938" y="4748213"/>
            <a:ext cx="4572000" cy="5461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82696" name="Rectangle 8"/>
          <p:cNvSpPr>
            <a:spLocks noChangeArrowheads="1"/>
          </p:cNvSpPr>
          <p:nvPr/>
        </p:nvSpPr>
        <p:spPr bwMode="auto">
          <a:xfrm>
            <a:off x="4845050" y="4748213"/>
            <a:ext cx="368300" cy="546100"/>
          </a:xfrm>
          <a:prstGeom prst="rect">
            <a:avLst/>
          </a:prstGeom>
          <a:solidFill>
            <a:srgbClr val="969696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882697" name="Rectangle 9"/>
          <p:cNvSpPr>
            <a:spLocks noChangeArrowheads="1"/>
          </p:cNvSpPr>
          <p:nvPr/>
        </p:nvSpPr>
        <p:spPr bwMode="auto">
          <a:xfrm>
            <a:off x="6035675" y="4737100"/>
            <a:ext cx="368300" cy="546100"/>
          </a:xfrm>
          <a:prstGeom prst="rect">
            <a:avLst/>
          </a:prstGeom>
          <a:solidFill>
            <a:srgbClr val="969696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882698" name="Rectangle 10"/>
          <p:cNvSpPr>
            <a:spLocks noChangeArrowheads="1"/>
          </p:cNvSpPr>
          <p:nvPr/>
        </p:nvSpPr>
        <p:spPr bwMode="auto">
          <a:xfrm>
            <a:off x="7142163" y="4752975"/>
            <a:ext cx="368300" cy="546100"/>
          </a:xfrm>
          <a:prstGeom prst="rect">
            <a:avLst/>
          </a:prstGeom>
          <a:solidFill>
            <a:srgbClr val="969696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882704" name="Text Box 16"/>
          <p:cNvSpPr txBox="1">
            <a:spLocks noChangeArrowheads="1"/>
          </p:cNvSpPr>
          <p:nvPr/>
        </p:nvSpPr>
        <p:spPr bwMode="auto">
          <a:xfrm>
            <a:off x="5818188" y="563563"/>
            <a:ext cx="37147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>
                <a:solidFill>
                  <a:srgbClr val="CC0000"/>
                </a:solidFill>
              </a:rPr>
              <a:t>T</a:t>
            </a:r>
          </a:p>
        </p:txBody>
      </p:sp>
      <p:sp>
        <p:nvSpPr>
          <p:cNvPr id="882705" name="Text Box 17"/>
          <p:cNvSpPr txBox="1">
            <a:spLocks noChangeArrowheads="1"/>
          </p:cNvSpPr>
          <p:nvPr/>
        </p:nvSpPr>
        <p:spPr bwMode="auto">
          <a:xfrm>
            <a:off x="8244407" y="4355394"/>
            <a:ext cx="368300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dirty="0">
                <a:solidFill>
                  <a:srgbClr val="CC0000"/>
                </a:solidFill>
              </a:rPr>
              <a:t>P</a:t>
            </a:r>
          </a:p>
        </p:txBody>
      </p:sp>
      <p:sp>
        <p:nvSpPr>
          <p:cNvPr id="882707" name="Text Box 19"/>
          <p:cNvSpPr txBox="1">
            <a:spLocks noChangeArrowheads="1"/>
          </p:cNvSpPr>
          <p:nvPr/>
        </p:nvSpPr>
        <p:spPr bwMode="auto">
          <a:xfrm>
            <a:off x="603250" y="1152525"/>
            <a:ext cx="4140200" cy="3378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457200" indent="-457200" eaLnBrk="1" hangingPunct="1">
              <a:lnSpc>
                <a:spcPct val="100000"/>
              </a:lnSpc>
            </a:pPr>
            <a:r>
              <a:rPr lang="en-US" b="1" dirty="0">
                <a:solidFill>
                  <a:srgbClr val="CC0000"/>
                </a:solidFill>
              </a:rPr>
              <a:t>PCP Verifier</a:t>
            </a:r>
          </a:p>
          <a:p>
            <a:pPr marL="457200" indent="-457200" eaLnBrk="1" hangingPunct="1">
              <a:lnSpc>
                <a:spcPct val="100000"/>
              </a:lnSpc>
            </a:pPr>
            <a:endParaRPr lang="en-US" dirty="0">
              <a:solidFill>
                <a:srgbClr val="CC0000"/>
              </a:solidFill>
            </a:endParaRPr>
          </a:p>
          <a:p>
            <a:pPr marL="457200" indent="-457200" eaLnBrk="1" hangingPunct="1">
              <a:lnSpc>
                <a:spcPct val="100000"/>
              </a:lnSpc>
              <a:buFontTx/>
              <a:buAutoNum type="arabicPeriod"/>
            </a:pPr>
            <a:r>
              <a:rPr lang="en-US" dirty="0">
                <a:solidFill>
                  <a:srgbClr val="CC0000"/>
                </a:solidFill>
              </a:rPr>
              <a:t>Reads Theorem</a:t>
            </a:r>
          </a:p>
          <a:p>
            <a:pPr marL="457200" indent="-457200" eaLnBrk="1" hangingPunct="1">
              <a:lnSpc>
                <a:spcPct val="100000"/>
              </a:lnSpc>
            </a:pPr>
            <a:endParaRPr lang="en-US" dirty="0">
              <a:solidFill>
                <a:srgbClr val="CC0000"/>
              </a:solidFill>
            </a:endParaRPr>
          </a:p>
          <a:p>
            <a:pPr marL="457200" indent="-457200" eaLnBrk="1" hangingPunct="1">
              <a:lnSpc>
                <a:spcPct val="100000"/>
              </a:lnSpc>
            </a:pPr>
            <a:r>
              <a:rPr lang="en-US" dirty="0">
                <a:solidFill>
                  <a:srgbClr val="CC0000"/>
                </a:solidFill>
              </a:rPr>
              <a:t>2. Tosses coins</a:t>
            </a:r>
          </a:p>
          <a:p>
            <a:pPr marL="457200" indent="-457200" eaLnBrk="1" hangingPunct="1">
              <a:lnSpc>
                <a:spcPct val="100000"/>
              </a:lnSpc>
            </a:pPr>
            <a:endParaRPr lang="en-US" dirty="0">
              <a:solidFill>
                <a:srgbClr val="CC0000"/>
              </a:solidFill>
            </a:endParaRPr>
          </a:p>
          <a:p>
            <a:pPr marL="457200" indent="-457200" eaLnBrk="1" hangingPunct="1">
              <a:lnSpc>
                <a:spcPct val="100000"/>
              </a:lnSpc>
            </a:pPr>
            <a:r>
              <a:rPr lang="en-US" dirty="0">
                <a:solidFill>
                  <a:srgbClr val="CC0000"/>
                </a:solidFill>
              </a:rPr>
              <a:t>3. Reads few bits of proof</a:t>
            </a:r>
          </a:p>
          <a:p>
            <a:pPr marL="457200" indent="-457200" eaLnBrk="1" hangingPunct="1">
              <a:lnSpc>
                <a:spcPct val="100000"/>
              </a:lnSpc>
            </a:pPr>
            <a:endParaRPr lang="en-US" dirty="0">
              <a:solidFill>
                <a:srgbClr val="CC0000"/>
              </a:solidFill>
            </a:endParaRPr>
          </a:p>
          <a:p>
            <a:pPr marL="457200" indent="-457200" eaLnBrk="1" hangingPunct="1">
              <a:lnSpc>
                <a:spcPct val="100000"/>
              </a:lnSpc>
            </a:pPr>
            <a:r>
              <a:rPr lang="en-US" dirty="0">
                <a:solidFill>
                  <a:srgbClr val="CC0000"/>
                </a:solidFill>
              </a:rPr>
              <a:t>4. Accepts/Rejects.</a:t>
            </a:r>
          </a:p>
        </p:txBody>
      </p:sp>
      <p:sp>
        <p:nvSpPr>
          <p:cNvPr id="882708" name="Rectangle 20"/>
          <p:cNvSpPr>
            <a:spLocks noChangeArrowheads="1"/>
          </p:cNvSpPr>
          <p:nvPr/>
        </p:nvSpPr>
        <p:spPr bwMode="auto">
          <a:xfrm>
            <a:off x="3857625" y="1030288"/>
            <a:ext cx="4244975" cy="504825"/>
          </a:xfrm>
          <a:prstGeom prst="rect">
            <a:avLst/>
          </a:prstGeom>
          <a:solidFill>
            <a:srgbClr val="C0C0C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>
                <a:solidFill>
                  <a:srgbClr val="CC0000"/>
                </a:solidFill>
              </a:rPr>
              <a:t>010010100101010101010</a:t>
            </a:r>
          </a:p>
        </p:txBody>
      </p:sp>
      <p:sp>
        <p:nvSpPr>
          <p:cNvPr id="882709" name="Text Box 21"/>
          <p:cNvSpPr txBox="1">
            <a:spLocks noChangeArrowheads="1"/>
          </p:cNvSpPr>
          <p:nvPr/>
        </p:nvSpPr>
        <p:spPr bwMode="auto">
          <a:xfrm>
            <a:off x="6964363" y="2393950"/>
            <a:ext cx="143192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>
                <a:solidFill>
                  <a:srgbClr val="9900FF"/>
                </a:solidFill>
              </a:rPr>
              <a:t>HTHTTH</a:t>
            </a:r>
          </a:p>
        </p:txBody>
      </p:sp>
      <p:sp>
        <p:nvSpPr>
          <p:cNvPr id="882710" name="Line 22"/>
          <p:cNvSpPr>
            <a:spLocks noChangeShapeType="1"/>
          </p:cNvSpPr>
          <p:nvPr/>
        </p:nvSpPr>
        <p:spPr bwMode="auto">
          <a:xfrm flipH="1">
            <a:off x="6523038" y="2592388"/>
            <a:ext cx="3683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82714" name="AutoShape 26"/>
          <p:cNvSpPr>
            <a:spLocks noChangeArrowheads="1"/>
          </p:cNvSpPr>
          <p:nvPr/>
        </p:nvSpPr>
        <p:spPr bwMode="auto">
          <a:xfrm>
            <a:off x="5837238" y="1609725"/>
            <a:ext cx="196850" cy="519113"/>
          </a:xfrm>
          <a:prstGeom prst="downArrow">
            <a:avLst>
              <a:gd name="adj1" fmla="val 50000"/>
              <a:gd name="adj2" fmla="val 65927"/>
            </a:avLst>
          </a:prstGeom>
          <a:solidFill>
            <a:srgbClr val="33CCCC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882715" name="AutoShape 27"/>
          <p:cNvCxnSpPr>
            <a:cxnSpLocks noChangeShapeType="1"/>
            <a:stCxn id="882696" idx="0"/>
          </p:cNvCxnSpPr>
          <p:nvPr/>
        </p:nvCxnSpPr>
        <p:spPr bwMode="auto">
          <a:xfrm rot="16200000">
            <a:off x="4740275" y="3646488"/>
            <a:ext cx="1390650" cy="8128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</p:spPr>
      </p:cxnSp>
      <p:cxnSp>
        <p:nvCxnSpPr>
          <p:cNvPr id="882716" name="AutoShape 28"/>
          <p:cNvCxnSpPr>
            <a:cxnSpLocks noChangeShapeType="1"/>
            <a:stCxn id="882697" idx="0"/>
            <a:endCxn id="882692" idx="4"/>
          </p:cNvCxnSpPr>
          <p:nvPr/>
        </p:nvCxnSpPr>
        <p:spPr bwMode="auto">
          <a:xfrm rot="5400000" flipH="1">
            <a:off x="5330826" y="3848100"/>
            <a:ext cx="1503362" cy="274637"/>
          </a:xfrm>
          <a:prstGeom prst="curvedConnector3">
            <a:avLst>
              <a:gd name="adj1" fmla="val 49949"/>
            </a:avLst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</p:spPr>
      </p:cxnSp>
      <p:cxnSp>
        <p:nvCxnSpPr>
          <p:cNvPr id="882717" name="AutoShape 29"/>
          <p:cNvCxnSpPr>
            <a:cxnSpLocks noChangeShapeType="1"/>
            <a:stCxn id="882698" idx="0"/>
          </p:cNvCxnSpPr>
          <p:nvPr/>
        </p:nvCxnSpPr>
        <p:spPr bwMode="auto">
          <a:xfrm rot="5400000" flipH="1">
            <a:off x="6015038" y="3441700"/>
            <a:ext cx="1373187" cy="1249363"/>
          </a:xfrm>
          <a:prstGeom prst="curvedConnector3">
            <a:avLst>
              <a:gd name="adj1" fmla="val 49944"/>
            </a:avLst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</p:spPr>
      </p:cxnSp>
      <p:sp>
        <p:nvSpPr>
          <p:cNvPr id="78" name="Date Placeholder 7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09/23/2009</a:t>
            </a:r>
            <a:endParaRPr lang="en-US"/>
          </a:p>
        </p:txBody>
      </p:sp>
      <p:sp>
        <p:nvSpPr>
          <p:cNvPr id="79" name="Slide Number Placeholder 7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CAD96-68EB-4E77-AE1C-CC3C1015F9C6}" type="slidenum">
              <a:rPr lang="ar-SA" smtClean="0"/>
              <a:pPr/>
              <a:t>10</a:t>
            </a:fld>
            <a:endParaRPr lang="en-US"/>
          </a:p>
        </p:txBody>
      </p:sp>
      <p:sp>
        <p:nvSpPr>
          <p:cNvPr id="80" name="Footer Placeholder 7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Probabilistic Checking of Proofs</a:t>
            </a:r>
            <a:endParaRPr lang="en-US"/>
          </a:p>
        </p:txBody>
      </p:sp>
      <p:sp>
        <p:nvSpPr>
          <p:cNvPr id="81" name="TextBox 80"/>
          <p:cNvSpPr txBox="1"/>
          <p:nvPr/>
        </p:nvSpPr>
        <p:spPr>
          <a:xfrm>
            <a:off x="1275347" y="5197642"/>
            <a:ext cx="5993628" cy="10071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T</a:t>
            </a:r>
            <a:r>
              <a:rPr lang="en-US" dirty="0" smtClean="0"/>
              <a:t> invalid </a:t>
            </a:r>
            <a:r>
              <a:rPr lang="en-US" dirty="0" smtClean="0">
                <a:solidFill>
                  <a:srgbClr val="C00000"/>
                </a:solidFill>
                <a:latin typeface="cmsy10"/>
              </a:rPr>
              <a:t>)</a:t>
            </a:r>
            <a:r>
              <a:rPr lang="en-US" dirty="0" smtClean="0">
                <a:solidFill>
                  <a:srgbClr val="C00000"/>
                </a:solidFill>
              </a:rPr>
              <a:t>  </a:t>
            </a:r>
            <a:r>
              <a:rPr lang="en-US" dirty="0" smtClean="0">
                <a:solidFill>
                  <a:srgbClr val="C00000"/>
                </a:solidFill>
                <a:latin typeface="cmsy10"/>
              </a:rPr>
              <a:t>8</a:t>
            </a:r>
            <a:r>
              <a:rPr lang="en-US" dirty="0" smtClean="0">
                <a:solidFill>
                  <a:srgbClr val="C00000"/>
                </a:solidFill>
              </a:rPr>
              <a:t> P, V </a:t>
            </a:r>
            <a:r>
              <a:rPr lang="en-US" dirty="0" smtClean="0"/>
              <a:t>accepts </a:t>
            </a:r>
            <a:r>
              <a:rPr lang="en-US" dirty="0" err="1" smtClean="0"/>
              <a:t>w.p</a:t>
            </a:r>
            <a:r>
              <a:rPr lang="en-US" dirty="0" smtClean="0"/>
              <a:t>. </a:t>
            </a:r>
            <a:r>
              <a:rPr lang="en-US" dirty="0" smtClean="0">
                <a:latin typeface="cmsy10"/>
              </a:rPr>
              <a:t>·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C00000"/>
                </a:solidFill>
              </a:rPr>
              <a:t>1/2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1503951" y="4740442"/>
            <a:ext cx="568745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T</a:t>
            </a:r>
            <a:r>
              <a:rPr lang="en-US" dirty="0" smtClean="0"/>
              <a:t> valid </a:t>
            </a:r>
            <a:r>
              <a:rPr lang="en-US" dirty="0" smtClean="0">
                <a:solidFill>
                  <a:srgbClr val="C00000"/>
                </a:solidFill>
                <a:latin typeface="cmsy10"/>
              </a:rPr>
              <a:t>) 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  <a:latin typeface="cmsy10"/>
              </a:rPr>
              <a:t>9</a:t>
            </a:r>
            <a:r>
              <a:rPr lang="en-US" dirty="0" smtClean="0">
                <a:solidFill>
                  <a:srgbClr val="C00000"/>
                </a:solidFill>
              </a:rPr>
              <a:t> P </a:t>
            </a:r>
            <a:r>
              <a:rPr lang="en-US" dirty="0" err="1" smtClean="0"/>
              <a:t>s.t</a:t>
            </a:r>
            <a:r>
              <a:rPr lang="en-US" dirty="0" smtClean="0"/>
              <a:t>. </a:t>
            </a:r>
            <a:r>
              <a:rPr lang="en-US" dirty="0" smtClean="0">
                <a:solidFill>
                  <a:srgbClr val="C00000"/>
                </a:solidFill>
              </a:rPr>
              <a:t>V</a:t>
            </a:r>
            <a:r>
              <a:rPr lang="en-US" dirty="0" smtClean="0"/>
              <a:t> accepts </a:t>
            </a:r>
            <a:r>
              <a:rPr lang="en-US" dirty="0" err="1" smtClean="0"/>
              <a:t>w.p</a:t>
            </a:r>
            <a:r>
              <a:rPr lang="en-US" dirty="0" smtClean="0">
                <a:solidFill>
                  <a:srgbClr val="C00000"/>
                </a:solidFill>
              </a:rPr>
              <a:t>. 1</a:t>
            </a:r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1026" name="Picture 2" descr="C:\Documents and Settings\Madhu\Desktop\thumbs-dow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96754" y="2791325"/>
            <a:ext cx="562255" cy="445754"/>
          </a:xfrm>
          <a:prstGeom prst="rect">
            <a:avLst/>
          </a:prstGeom>
          <a:noFill/>
        </p:spPr>
      </p:pic>
      <p:pic>
        <p:nvPicPr>
          <p:cNvPr id="1027" name="Picture 3" descr="C:\Documents and Settings\Madhu\Desktop\thumbs_up.sv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07328" y="2334126"/>
            <a:ext cx="317165" cy="410328"/>
          </a:xfrm>
          <a:prstGeom prst="rect">
            <a:avLst/>
          </a:prstGeom>
          <a:noFill/>
        </p:spPr>
      </p:pic>
      <p:cxnSp>
        <p:nvCxnSpPr>
          <p:cNvPr id="26" name="Straight Arrow Connector 25"/>
          <p:cNvCxnSpPr>
            <a:stCxn id="882692" idx="2"/>
          </p:cNvCxnSpPr>
          <p:nvPr/>
        </p:nvCxnSpPr>
        <p:spPr bwMode="auto">
          <a:xfrm rot="10800000" flipV="1">
            <a:off x="4150896" y="2708275"/>
            <a:ext cx="1240255" cy="10861"/>
          </a:xfrm>
          <a:prstGeom prst="straightConnector1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2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82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2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82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88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2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882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2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882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2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882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27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8827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2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82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2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882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2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882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2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882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2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882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2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882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27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8827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2696" grpId="0" animBg="1"/>
      <p:bldP spid="882697" grpId="0" animBg="1"/>
      <p:bldP spid="882698" grpId="0" animBg="1"/>
      <p:bldP spid="882708" grpId="0" animBg="1"/>
      <p:bldP spid="882709" grpId="0"/>
      <p:bldP spid="882710" grpId="0" animBg="1"/>
      <p:bldP spid="882714" grpId="0" animBg="1"/>
      <p:bldP spid="81" grpId="0"/>
      <p:bldP spid="8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3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Features of interest</a:t>
            </a:r>
          </a:p>
        </p:txBody>
      </p:sp>
      <p:sp>
        <p:nvSpPr>
          <p:cNvPr id="883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094288"/>
          </a:xfrm>
        </p:spPr>
        <p:txBody>
          <a:bodyPr/>
          <a:lstStyle/>
          <a:p>
            <a:r>
              <a:rPr lang="en-US" sz="2000" dirty="0">
                <a:solidFill>
                  <a:srgbClr val="0000FF"/>
                </a:solidFill>
              </a:rPr>
              <a:t>Number of bits of proof </a:t>
            </a:r>
            <a:r>
              <a:rPr lang="en-US" sz="2000" dirty="0">
                <a:solidFill>
                  <a:srgbClr val="008000"/>
                </a:solidFill>
              </a:rPr>
              <a:t>queried</a:t>
            </a:r>
            <a:r>
              <a:rPr lang="en-US" sz="2000" dirty="0">
                <a:solidFill>
                  <a:srgbClr val="0000FF"/>
                </a:solidFill>
              </a:rPr>
              <a:t> must be small (constant?). </a:t>
            </a:r>
          </a:p>
          <a:p>
            <a:r>
              <a:rPr lang="en-US" sz="2000" dirty="0">
                <a:solidFill>
                  <a:srgbClr val="008000"/>
                </a:solidFill>
              </a:rPr>
              <a:t>Length</a:t>
            </a:r>
            <a:r>
              <a:rPr lang="en-US" sz="2000" dirty="0">
                <a:solidFill>
                  <a:srgbClr val="0000FF"/>
                </a:solidFill>
              </a:rPr>
              <a:t> of PCP proof must be small (linear?, quadratic?) compared to conventional proofs.</a:t>
            </a:r>
          </a:p>
          <a:p>
            <a:endParaRPr lang="en-US" sz="2000" dirty="0">
              <a:solidFill>
                <a:srgbClr val="0000FF"/>
              </a:solidFill>
            </a:endParaRPr>
          </a:p>
          <a:p>
            <a:r>
              <a:rPr lang="en-US" sz="2000" dirty="0">
                <a:solidFill>
                  <a:schemeClr val="bg1"/>
                </a:solidFill>
              </a:rPr>
              <a:t>Optionally:</a:t>
            </a:r>
            <a:r>
              <a:rPr lang="en-US" sz="2000" dirty="0">
                <a:solidFill>
                  <a:srgbClr val="0000FF"/>
                </a:solidFill>
              </a:rPr>
              <a:t> Classical proof can be </a:t>
            </a:r>
            <a:r>
              <a:rPr lang="en-US" sz="2000" dirty="0">
                <a:solidFill>
                  <a:srgbClr val="008000"/>
                </a:solidFill>
              </a:rPr>
              <a:t>converted</a:t>
            </a:r>
            <a:r>
              <a:rPr lang="en-US" sz="2000" dirty="0">
                <a:solidFill>
                  <a:srgbClr val="0000FF"/>
                </a:solidFill>
              </a:rPr>
              <a:t> to PCP proof </a:t>
            </a:r>
            <a:r>
              <a:rPr lang="en-US" sz="2000" dirty="0">
                <a:solidFill>
                  <a:srgbClr val="008000"/>
                </a:solidFill>
              </a:rPr>
              <a:t>efficiently</a:t>
            </a:r>
            <a:r>
              <a:rPr lang="en-US" sz="2000" dirty="0">
                <a:solidFill>
                  <a:srgbClr val="0000FF"/>
                </a:solidFill>
              </a:rPr>
              <a:t>. (Rarely required in Logic.)</a:t>
            </a:r>
          </a:p>
          <a:p>
            <a:endParaRPr lang="en-US" sz="2000" dirty="0">
              <a:solidFill>
                <a:srgbClr val="0000FF"/>
              </a:solidFill>
            </a:endParaRPr>
          </a:p>
          <a:p>
            <a:r>
              <a:rPr lang="en-US" sz="2000" dirty="0">
                <a:solidFill>
                  <a:srgbClr val="0000FF"/>
                </a:solidFill>
              </a:rPr>
              <a:t>Do such verifiers exist?</a:t>
            </a:r>
          </a:p>
          <a:p>
            <a:endParaRPr lang="en-US" sz="2000" dirty="0">
              <a:solidFill>
                <a:srgbClr val="0000FF"/>
              </a:solidFill>
            </a:endParaRPr>
          </a:p>
          <a:p>
            <a:r>
              <a:rPr lang="en-US" sz="2000" dirty="0">
                <a:solidFill>
                  <a:schemeClr val="bg1"/>
                </a:solidFill>
              </a:rPr>
              <a:t>PCP Theorem</a:t>
            </a:r>
            <a:r>
              <a:rPr lang="en-US" sz="2000" dirty="0">
                <a:solidFill>
                  <a:srgbClr val="0000FF"/>
                </a:solidFill>
              </a:rPr>
              <a:t> </a:t>
            </a:r>
            <a:r>
              <a:rPr lang="en-US" sz="2000" dirty="0">
                <a:solidFill>
                  <a:srgbClr val="CC0000"/>
                </a:solidFill>
              </a:rPr>
              <a:t>[</a:t>
            </a:r>
            <a:r>
              <a:rPr lang="en-US" sz="2000" dirty="0" err="1">
                <a:solidFill>
                  <a:srgbClr val="CC0000"/>
                </a:solidFill>
              </a:rPr>
              <a:t>Arora</a:t>
            </a:r>
            <a:r>
              <a:rPr lang="en-US" sz="2000" dirty="0">
                <a:solidFill>
                  <a:srgbClr val="CC0000"/>
                </a:solidFill>
              </a:rPr>
              <a:t>, Lund, </a:t>
            </a:r>
            <a:r>
              <a:rPr lang="en-US" sz="2000" dirty="0" err="1">
                <a:solidFill>
                  <a:srgbClr val="CC0000"/>
                </a:solidFill>
              </a:rPr>
              <a:t>Motwani</a:t>
            </a:r>
            <a:r>
              <a:rPr lang="en-US" sz="2000" dirty="0">
                <a:solidFill>
                  <a:srgbClr val="CC0000"/>
                </a:solidFill>
              </a:rPr>
              <a:t>, S., </a:t>
            </a:r>
            <a:r>
              <a:rPr lang="en-US" sz="2000" dirty="0" err="1">
                <a:solidFill>
                  <a:srgbClr val="CC0000"/>
                </a:solidFill>
              </a:rPr>
              <a:t>Szegedy</a:t>
            </a:r>
            <a:r>
              <a:rPr lang="en-US" sz="2000" dirty="0">
                <a:solidFill>
                  <a:srgbClr val="CC0000"/>
                </a:solidFill>
              </a:rPr>
              <a:t>, 1992]:</a:t>
            </a:r>
            <a:r>
              <a:rPr lang="en-US" sz="2000" dirty="0">
                <a:solidFill>
                  <a:srgbClr val="0000FF"/>
                </a:solidFill>
              </a:rPr>
              <a:t> They do; with </a:t>
            </a:r>
            <a:r>
              <a:rPr lang="en-US" sz="2000" dirty="0">
                <a:solidFill>
                  <a:srgbClr val="008000"/>
                </a:solidFill>
              </a:rPr>
              <a:t>constant queries</a:t>
            </a:r>
            <a:r>
              <a:rPr lang="en-US" sz="2000" dirty="0">
                <a:solidFill>
                  <a:srgbClr val="0000FF"/>
                </a:solidFill>
              </a:rPr>
              <a:t> and </a:t>
            </a:r>
            <a:r>
              <a:rPr lang="en-US" sz="2000" dirty="0">
                <a:solidFill>
                  <a:srgbClr val="008000"/>
                </a:solidFill>
              </a:rPr>
              <a:t>polynomial PCP length</a:t>
            </a:r>
            <a:r>
              <a:rPr lang="en-US" sz="2000" dirty="0">
                <a:solidFill>
                  <a:srgbClr val="0000FF"/>
                </a:solidFill>
              </a:rPr>
              <a:t>.</a:t>
            </a:r>
          </a:p>
          <a:p>
            <a:endParaRPr lang="en-US" sz="2000" dirty="0">
              <a:solidFill>
                <a:srgbClr val="0000FF"/>
              </a:solidFill>
            </a:endParaRPr>
          </a:p>
          <a:p>
            <a:r>
              <a:rPr lang="en-US" sz="2000" dirty="0">
                <a:solidFill>
                  <a:srgbClr val="CC0000"/>
                </a:solidFill>
              </a:rPr>
              <a:t>[2006]</a:t>
            </a:r>
            <a:r>
              <a:rPr lang="en-US" sz="2000" dirty="0">
                <a:solidFill>
                  <a:srgbClr val="0000FF"/>
                </a:solidFill>
              </a:rPr>
              <a:t> – New construction due to </a:t>
            </a:r>
            <a:r>
              <a:rPr lang="en-US" sz="2000" dirty="0" err="1">
                <a:solidFill>
                  <a:srgbClr val="CC0000"/>
                </a:solidFill>
              </a:rPr>
              <a:t>Dinur</a:t>
            </a:r>
            <a:r>
              <a:rPr lang="en-US" sz="2000" dirty="0">
                <a:solidFill>
                  <a:srgbClr val="0000FF"/>
                </a:solidFill>
              </a:rPr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09/23/2009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CAD96-68EB-4E77-AE1C-CC3C1015F9C6}" type="slidenum">
              <a:rPr lang="ar-SA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Probabilistic Checking of Proofs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3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83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37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837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37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837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7332" name="Text Box 4"/>
          <p:cNvSpPr txBox="1">
            <a:spLocks noChangeArrowheads="1"/>
          </p:cNvSpPr>
          <p:nvPr/>
        </p:nvSpPr>
        <p:spPr bwMode="auto">
          <a:xfrm>
            <a:off x="860425" y="2811463"/>
            <a:ext cx="7859713" cy="579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lnSpc>
                <a:spcPct val="100000"/>
              </a:lnSpc>
              <a:spcBef>
                <a:spcPct val="50000"/>
              </a:spcBef>
            </a:pPr>
            <a:r>
              <a:rPr lang="en-US" sz="3200" b="1">
                <a:solidFill>
                  <a:srgbClr val="CC0000"/>
                </a:solidFill>
              </a:rPr>
              <a:t>Part II </a:t>
            </a:r>
            <a:r>
              <a:rPr lang="en-US" sz="3200" b="1">
                <a:solidFill>
                  <a:srgbClr val="CC0000"/>
                </a:solidFill>
                <a:latin typeface="Tahoma"/>
              </a:rPr>
              <a:t>–</a:t>
            </a:r>
            <a:r>
              <a:rPr lang="en-US" sz="3200" b="1">
                <a:solidFill>
                  <a:srgbClr val="CC0000"/>
                </a:solidFill>
              </a:rPr>
              <a:t> Ingredients of PCPs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09/23/2009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CAD96-68EB-4E77-AE1C-CC3C1015F9C6}" type="slidenum">
              <a:rPr lang="ar-SA" smtClean="0"/>
              <a:pPr/>
              <a:t>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Probabilistic Checking of Proofs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8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Essential Ingredients of PCPs</a:t>
            </a:r>
          </a:p>
        </p:txBody>
      </p:sp>
      <p:sp>
        <p:nvSpPr>
          <p:cNvPr id="868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Locality of error:</a:t>
            </a:r>
          </a:p>
          <a:p>
            <a:pPr lvl="1"/>
            <a:r>
              <a:rPr lang="en-US">
                <a:solidFill>
                  <a:srgbClr val="0000FF"/>
                </a:solidFill>
              </a:rPr>
              <a:t>If theorem is wrong (</a:t>
            </a:r>
            <a:r>
              <a:rPr lang="en-US" sz="2000">
                <a:solidFill>
                  <a:srgbClr val="9900CC"/>
                </a:solidFill>
              </a:rPr>
              <a:t>and so “proof” has an error</a:t>
            </a:r>
            <a:r>
              <a:rPr lang="en-US">
                <a:solidFill>
                  <a:srgbClr val="0000FF"/>
                </a:solidFill>
              </a:rPr>
              <a:t>), then error in proof can be pinpointed </a:t>
            </a:r>
            <a:r>
              <a:rPr lang="en-US" u="sng">
                <a:solidFill>
                  <a:srgbClr val="CC0000"/>
                </a:solidFill>
              </a:rPr>
              <a:t>locally</a:t>
            </a:r>
            <a:r>
              <a:rPr lang="en-US">
                <a:solidFill>
                  <a:srgbClr val="0000FF"/>
                </a:solidFill>
              </a:rPr>
              <a:t> (</a:t>
            </a:r>
            <a:r>
              <a:rPr lang="en-US" sz="2000">
                <a:solidFill>
                  <a:srgbClr val="9900CC"/>
                </a:solidFill>
              </a:rPr>
              <a:t>found by verifier that reads only few bits of proof</a:t>
            </a:r>
            <a:r>
              <a:rPr lang="en-US">
                <a:solidFill>
                  <a:srgbClr val="0000FF"/>
                </a:solidFill>
              </a:rPr>
              <a:t>).</a:t>
            </a:r>
          </a:p>
          <a:p>
            <a:endParaRPr lang="en-US">
              <a:solidFill>
                <a:srgbClr val="0000FF"/>
              </a:solidFill>
            </a:endParaRPr>
          </a:p>
          <a:p>
            <a:r>
              <a:rPr lang="en-US"/>
              <a:t>Abundance of error:</a:t>
            </a:r>
          </a:p>
          <a:p>
            <a:pPr lvl="1"/>
            <a:r>
              <a:rPr lang="en-US">
                <a:solidFill>
                  <a:srgbClr val="0000FF"/>
                </a:solidFill>
              </a:rPr>
              <a:t>Errors in proof are </a:t>
            </a:r>
            <a:r>
              <a:rPr lang="en-US" u="sng">
                <a:solidFill>
                  <a:srgbClr val="CC0000"/>
                </a:solidFill>
              </a:rPr>
              <a:t>abundant</a:t>
            </a:r>
            <a:r>
              <a:rPr lang="en-US">
                <a:solidFill>
                  <a:srgbClr val="0000FF"/>
                </a:solidFill>
              </a:rPr>
              <a:t> (</a:t>
            </a:r>
            <a:r>
              <a:rPr lang="en-US" sz="2000">
                <a:solidFill>
                  <a:srgbClr val="9900CC"/>
                </a:solidFill>
              </a:rPr>
              <a:t>easily seen in random probes of proof</a:t>
            </a:r>
            <a:r>
              <a:rPr lang="en-US">
                <a:solidFill>
                  <a:srgbClr val="0000FF"/>
                </a:solidFill>
              </a:rPr>
              <a:t>).</a:t>
            </a:r>
          </a:p>
          <a:p>
            <a:pPr lvl="1"/>
            <a:endParaRPr lang="en-US"/>
          </a:p>
          <a:p>
            <a:r>
              <a:rPr lang="en-US"/>
              <a:t>How do we construct a proof system with these features?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09/23/2009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CAD96-68EB-4E77-AE1C-CC3C1015F9C6}" type="slidenum">
              <a:rPr lang="ar-SA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Probabilistic Checking of Proofs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8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68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8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68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8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68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9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3-Coloring</a:t>
            </a:r>
          </a:p>
        </p:txBody>
      </p:sp>
      <p:grpSp>
        <p:nvGrpSpPr>
          <p:cNvPr id="57" name="Group 56"/>
          <p:cNvGrpSpPr/>
          <p:nvPr/>
        </p:nvGrpSpPr>
        <p:grpSpPr>
          <a:xfrm>
            <a:off x="1593850" y="4008186"/>
            <a:ext cx="2360613" cy="2205710"/>
            <a:chOff x="1593850" y="4008186"/>
            <a:chExt cx="2360613" cy="2205710"/>
          </a:xfrm>
        </p:grpSpPr>
        <p:sp>
          <p:nvSpPr>
            <p:cNvPr id="869404" name="Line 28"/>
            <p:cNvSpPr>
              <a:spLocks noChangeShapeType="1"/>
            </p:cNvSpPr>
            <p:nvPr/>
          </p:nvSpPr>
          <p:spPr bwMode="auto">
            <a:xfrm>
              <a:off x="3181350" y="4454860"/>
              <a:ext cx="582613" cy="83185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69405" name="Line 29"/>
            <p:cNvSpPr>
              <a:spLocks noChangeShapeType="1"/>
            </p:cNvSpPr>
            <p:nvPr/>
          </p:nvSpPr>
          <p:spPr bwMode="auto">
            <a:xfrm flipV="1">
              <a:off x="3181350" y="5286710"/>
              <a:ext cx="698500" cy="498475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69406" name="Line 30"/>
            <p:cNvSpPr>
              <a:spLocks noChangeShapeType="1"/>
            </p:cNvSpPr>
            <p:nvPr/>
          </p:nvSpPr>
          <p:spPr bwMode="auto">
            <a:xfrm>
              <a:off x="2598738" y="4786647"/>
              <a:ext cx="582613" cy="998538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69407" name="Line 31"/>
            <p:cNvSpPr>
              <a:spLocks noChangeShapeType="1"/>
            </p:cNvSpPr>
            <p:nvPr/>
          </p:nvSpPr>
          <p:spPr bwMode="auto">
            <a:xfrm>
              <a:off x="2365375" y="5785185"/>
              <a:ext cx="815975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69408" name="Line 32"/>
            <p:cNvSpPr>
              <a:spLocks noChangeShapeType="1"/>
            </p:cNvSpPr>
            <p:nvPr/>
          </p:nvSpPr>
          <p:spPr bwMode="auto">
            <a:xfrm flipH="1">
              <a:off x="2365375" y="4953335"/>
              <a:ext cx="349250" cy="83185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69409" name="Line 33"/>
            <p:cNvSpPr>
              <a:spLocks noChangeShapeType="1"/>
            </p:cNvSpPr>
            <p:nvPr/>
          </p:nvSpPr>
          <p:spPr bwMode="auto">
            <a:xfrm>
              <a:off x="1782763" y="5453397"/>
              <a:ext cx="582613" cy="331788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69410" name="Line 34"/>
            <p:cNvSpPr>
              <a:spLocks noChangeShapeType="1"/>
            </p:cNvSpPr>
            <p:nvPr/>
          </p:nvSpPr>
          <p:spPr bwMode="auto">
            <a:xfrm flipV="1">
              <a:off x="1782763" y="4454860"/>
              <a:ext cx="349250" cy="998538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69411" name="Line 35"/>
            <p:cNvSpPr>
              <a:spLocks noChangeShapeType="1"/>
            </p:cNvSpPr>
            <p:nvPr/>
          </p:nvSpPr>
          <p:spPr bwMode="auto">
            <a:xfrm>
              <a:off x="2132013" y="4454860"/>
              <a:ext cx="1049338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69412" name="Line 36"/>
            <p:cNvSpPr>
              <a:spLocks noChangeShapeType="1"/>
            </p:cNvSpPr>
            <p:nvPr/>
          </p:nvSpPr>
          <p:spPr bwMode="auto">
            <a:xfrm flipV="1">
              <a:off x="2714625" y="4454860"/>
              <a:ext cx="466725" cy="331788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69413" name="Line 37"/>
            <p:cNvSpPr>
              <a:spLocks noChangeShapeType="1"/>
            </p:cNvSpPr>
            <p:nvPr/>
          </p:nvSpPr>
          <p:spPr bwMode="auto">
            <a:xfrm flipH="1" flipV="1">
              <a:off x="2132013" y="4454860"/>
              <a:ext cx="466725" cy="331788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69416" name="Oval 40"/>
            <p:cNvSpPr>
              <a:spLocks noChangeArrowheads="1"/>
            </p:cNvSpPr>
            <p:nvPr/>
          </p:nvSpPr>
          <p:spPr bwMode="auto">
            <a:xfrm>
              <a:off x="1666875" y="5286710"/>
              <a:ext cx="233363" cy="3317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lnSpc>
                  <a:spcPct val="100000"/>
                </a:lnSpc>
              </a:pPr>
              <a:endParaRPr lang="en-US" sz="2000">
                <a:solidFill>
                  <a:schemeClr val="tx2"/>
                </a:solidFill>
                <a:latin typeface="Tahoma" pitchFamily="34" charset="0"/>
              </a:endParaRPr>
            </a:p>
          </p:txBody>
        </p:sp>
        <p:sp>
          <p:nvSpPr>
            <p:cNvPr id="869418" name="Oval 42"/>
            <p:cNvSpPr>
              <a:spLocks noChangeArrowheads="1"/>
            </p:cNvSpPr>
            <p:nvPr/>
          </p:nvSpPr>
          <p:spPr bwMode="auto">
            <a:xfrm>
              <a:off x="2598738" y="4621547"/>
              <a:ext cx="233363" cy="3317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lnSpc>
                  <a:spcPct val="100000"/>
                </a:lnSpc>
              </a:pPr>
              <a:endParaRPr lang="en-US" sz="2000">
                <a:solidFill>
                  <a:schemeClr val="tx2"/>
                </a:solidFill>
                <a:latin typeface="Tahoma" pitchFamily="34" charset="0"/>
              </a:endParaRPr>
            </a:p>
          </p:txBody>
        </p:sp>
        <p:sp>
          <p:nvSpPr>
            <p:cNvPr id="869420" name="Oval 44"/>
            <p:cNvSpPr>
              <a:spLocks noChangeArrowheads="1"/>
            </p:cNvSpPr>
            <p:nvPr/>
          </p:nvSpPr>
          <p:spPr bwMode="auto">
            <a:xfrm>
              <a:off x="3646488" y="5120022"/>
              <a:ext cx="233363" cy="33337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lnSpc>
                  <a:spcPct val="100000"/>
                </a:lnSpc>
              </a:pPr>
              <a:endParaRPr lang="en-US" sz="2000">
                <a:solidFill>
                  <a:schemeClr val="tx2"/>
                </a:solidFill>
                <a:latin typeface="Tahoma" pitchFamily="34" charset="0"/>
              </a:endParaRPr>
            </a:p>
          </p:txBody>
        </p:sp>
        <p:sp>
          <p:nvSpPr>
            <p:cNvPr id="869419" name="Oval 43"/>
            <p:cNvSpPr>
              <a:spLocks noChangeArrowheads="1"/>
            </p:cNvSpPr>
            <p:nvPr/>
          </p:nvSpPr>
          <p:spPr bwMode="auto">
            <a:xfrm>
              <a:off x="3063875" y="4288172"/>
              <a:ext cx="233363" cy="33337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lnSpc>
                  <a:spcPct val="100000"/>
                </a:lnSpc>
              </a:pPr>
              <a:endParaRPr lang="en-US" sz="2000">
                <a:solidFill>
                  <a:schemeClr val="tx2"/>
                </a:solidFill>
                <a:latin typeface="Tahoma" pitchFamily="34" charset="0"/>
              </a:endParaRPr>
            </a:p>
          </p:txBody>
        </p:sp>
        <p:sp>
          <p:nvSpPr>
            <p:cNvPr id="869520" name="Text Box 144"/>
            <p:cNvSpPr txBox="1">
              <a:spLocks noChangeArrowheads="1"/>
            </p:cNvSpPr>
            <p:nvPr/>
          </p:nvSpPr>
          <p:spPr bwMode="auto">
            <a:xfrm>
              <a:off x="3579813" y="4466727"/>
              <a:ext cx="374650" cy="118745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chemeClr val="tx1"/>
                  </a:solidFill>
                </a:rPr>
                <a:t>g</a:t>
              </a:r>
            </a:p>
          </p:txBody>
        </p:sp>
        <p:sp>
          <p:nvSpPr>
            <p:cNvPr id="869516" name="Text Box 140"/>
            <p:cNvSpPr txBox="1">
              <a:spLocks noChangeArrowheads="1"/>
            </p:cNvSpPr>
            <p:nvPr/>
          </p:nvSpPr>
          <p:spPr bwMode="auto">
            <a:xfrm>
              <a:off x="1593850" y="4697166"/>
              <a:ext cx="374650" cy="118745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chemeClr val="tx1"/>
                  </a:solidFill>
                </a:rPr>
                <a:t>d</a:t>
              </a:r>
            </a:p>
          </p:txBody>
        </p:sp>
        <p:sp>
          <p:nvSpPr>
            <p:cNvPr id="869414" name="Oval 38"/>
            <p:cNvSpPr>
              <a:spLocks noChangeArrowheads="1"/>
            </p:cNvSpPr>
            <p:nvPr/>
          </p:nvSpPr>
          <p:spPr bwMode="auto">
            <a:xfrm>
              <a:off x="3063875" y="5618497"/>
              <a:ext cx="233363" cy="33337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lnSpc>
                  <a:spcPct val="100000"/>
                </a:lnSpc>
              </a:pPr>
              <a:endParaRPr lang="en-US" sz="2000">
                <a:solidFill>
                  <a:schemeClr val="tx2"/>
                </a:solidFill>
                <a:latin typeface="Tahoma" pitchFamily="34" charset="0"/>
              </a:endParaRPr>
            </a:p>
          </p:txBody>
        </p:sp>
        <p:sp>
          <p:nvSpPr>
            <p:cNvPr id="869415" name="Oval 39"/>
            <p:cNvSpPr>
              <a:spLocks noChangeArrowheads="1"/>
            </p:cNvSpPr>
            <p:nvPr/>
          </p:nvSpPr>
          <p:spPr bwMode="auto">
            <a:xfrm>
              <a:off x="2016125" y="4288172"/>
              <a:ext cx="233363" cy="33337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lnSpc>
                  <a:spcPct val="100000"/>
                </a:lnSpc>
              </a:pPr>
              <a:endParaRPr lang="en-US" sz="2000">
                <a:solidFill>
                  <a:schemeClr val="tx2"/>
                </a:solidFill>
                <a:latin typeface="Tahoma" pitchFamily="34" charset="0"/>
              </a:endParaRPr>
            </a:p>
          </p:txBody>
        </p:sp>
        <p:sp>
          <p:nvSpPr>
            <p:cNvPr id="869417" name="Oval 41"/>
            <p:cNvSpPr>
              <a:spLocks noChangeArrowheads="1"/>
            </p:cNvSpPr>
            <p:nvPr/>
          </p:nvSpPr>
          <p:spPr bwMode="auto">
            <a:xfrm>
              <a:off x="2365375" y="5618497"/>
              <a:ext cx="233363" cy="33337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lnSpc>
                  <a:spcPct val="100000"/>
                </a:lnSpc>
              </a:pPr>
              <a:endParaRPr lang="en-US" sz="2000">
                <a:solidFill>
                  <a:schemeClr val="tx2"/>
                </a:solidFill>
                <a:latin typeface="Tahoma" pitchFamily="34" charset="0"/>
              </a:endParaRPr>
            </a:p>
          </p:txBody>
        </p:sp>
        <p:sp>
          <p:nvSpPr>
            <p:cNvPr id="869511" name="Text Box 135"/>
            <p:cNvSpPr txBox="1">
              <a:spLocks noChangeArrowheads="1"/>
            </p:cNvSpPr>
            <p:nvPr/>
          </p:nvSpPr>
          <p:spPr bwMode="auto">
            <a:xfrm>
              <a:off x="2303463" y="5004889"/>
              <a:ext cx="365125" cy="118745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chemeClr val="tx1"/>
                  </a:solidFill>
                </a:rPr>
                <a:t>e</a:t>
              </a:r>
            </a:p>
          </p:txBody>
        </p:sp>
        <p:sp>
          <p:nvSpPr>
            <p:cNvPr id="869518" name="Text Box 142"/>
            <p:cNvSpPr txBox="1">
              <a:spLocks noChangeArrowheads="1"/>
            </p:cNvSpPr>
            <p:nvPr/>
          </p:nvSpPr>
          <p:spPr bwMode="auto">
            <a:xfrm>
              <a:off x="3027363" y="5026446"/>
              <a:ext cx="292100" cy="118745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chemeClr val="tx1"/>
                  </a:solidFill>
                </a:rPr>
                <a:t>f</a:t>
              </a:r>
            </a:p>
          </p:txBody>
        </p:sp>
        <p:sp>
          <p:nvSpPr>
            <p:cNvPr id="869507" name="Text Box 131"/>
            <p:cNvSpPr txBox="1">
              <a:spLocks noChangeArrowheads="1"/>
            </p:cNvSpPr>
            <p:nvPr/>
          </p:nvSpPr>
          <p:spPr bwMode="auto">
            <a:xfrm>
              <a:off x="2532731" y="4008186"/>
              <a:ext cx="342900" cy="118745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chemeClr val="tx1"/>
                  </a:solidFill>
                </a:rPr>
                <a:t>c</a:t>
              </a:r>
            </a:p>
          </p:txBody>
        </p:sp>
      </p:grpSp>
      <p:sp>
        <p:nvSpPr>
          <p:cNvPr id="869510" name="Text Box 134"/>
          <p:cNvSpPr txBox="1">
            <a:spLocks noChangeArrowheads="1"/>
          </p:cNvSpPr>
          <p:nvPr/>
        </p:nvSpPr>
        <p:spPr bwMode="auto">
          <a:xfrm>
            <a:off x="2994693" y="3704306"/>
            <a:ext cx="374650" cy="11874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869506" name="Text Box 130"/>
          <p:cNvSpPr txBox="1">
            <a:spLocks noChangeArrowheads="1"/>
          </p:cNvSpPr>
          <p:nvPr/>
        </p:nvSpPr>
        <p:spPr bwMode="auto">
          <a:xfrm>
            <a:off x="1954213" y="3687763"/>
            <a:ext cx="366712" cy="11874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869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Locality: From NP-completeness </a:t>
            </a:r>
          </a:p>
        </p:txBody>
      </p:sp>
      <p:sp>
        <p:nvSpPr>
          <p:cNvPr id="869493" name="Text Box 117"/>
          <p:cNvSpPr txBox="1">
            <a:spLocks noChangeArrowheads="1"/>
          </p:cNvSpPr>
          <p:nvPr/>
        </p:nvSpPr>
        <p:spPr bwMode="auto">
          <a:xfrm>
            <a:off x="1593850" y="3417888"/>
            <a:ext cx="6600825" cy="822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dirty="0">
                <a:solidFill>
                  <a:srgbClr val="9900FF"/>
                </a:solidFill>
              </a:rPr>
              <a:t>Color vertices </a:t>
            </a:r>
            <a:r>
              <a:rPr lang="en-US" dirty="0" err="1">
                <a:solidFill>
                  <a:srgbClr val="9900FF"/>
                </a:solidFill>
              </a:rPr>
              <a:t>s.t</a:t>
            </a:r>
            <a:r>
              <a:rPr lang="en-US" dirty="0">
                <a:solidFill>
                  <a:srgbClr val="9900FF"/>
                </a:solidFill>
              </a:rPr>
              <a:t>. endpoints of edge have</a:t>
            </a:r>
          </a:p>
          <a:p>
            <a:pPr eaLnBrk="1" hangingPunct="1">
              <a:lnSpc>
                <a:spcPct val="100000"/>
              </a:lnSpc>
            </a:pPr>
            <a:r>
              <a:rPr lang="en-US" dirty="0">
                <a:solidFill>
                  <a:srgbClr val="9900FF"/>
                </a:solidFill>
              </a:rPr>
              <a:t>different colors.</a:t>
            </a:r>
          </a:p>
        </p:txBody>
      </p:sp>
      <p:sp>
        <p:nvSpPr>
          <p:cNvPr id="869494" name="Text Box 118"/>
          <p:cNvSpPr txBox="1">
            <a:spLocks noChangeArrowheads="1"/>
          </p:cNvSpPr>
          <p:nvPr/>
        </p:nvSpPr>
        <p:spPr bwMode="auto">
          <a:xfrm>
            <a:off x="2493963" y="1385888"/>
            <a:ext cx="262255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>
                <a:solidFill>
                  <a:srgbClr val="9900CC"/>
                </a:solidFill>
              </a:rPr>
              <a:t>is NP-complete:</a:t>
            </a:r>
          </a:p>
        </p:txBody>
      </p:sp>
      <p:sp>
        <p:nvSpPr>
          <p:cNvPr id="869495" name="Rectangle 119"/>
          <p:cNvSpPr>
            <a:spLocks noChangeArrowheads="1"/>
          </p:cNvSpPr>
          <p:nvPr/>
        </p:nvSpPr>
        <p:spPr bwMode="auto">
          <a:xfrm>
            <a:off x="1419225" y="3044825"/>
            <a:ext cx="3179763" cy="46355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>
                <a:solidFill>
                  <a:schemeClr val="tx1"/>
                </a:solidFill>
              </a:rPr>
              <a:t>T</a:t>
            </a:r>
          </a:p>
        </p:txBody>
      </p:sp>
      <p:sp>
        <p:nvSpPr>
          <p:cNvPr id="869497" name="Rectangle 121"/>
          <p:cNvSpPr>
            <a:spLocks noChangeArrowheads="1"/>
          </p:cNvSpPr>
          <p:nvPr/>
        </p:nvSpPr>
        <p:spPr bwMode="auto">
          <a:xfrm>
            <a:off x="5403850" y="3043238"/>
            <a:ext cx="2879725" cy="504825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>
                <a:solidFill>
                  <a:schemeClr val="tx1"/>
                </a:solidFill>
              </a:rPr>
              <a:t>P</a:t>
            </a:r>
          </a:p>
        </p:txBody>
      </p:sp>
      <p:sp>
        <p:nvSpPr>
          <p:cNvPr id="869500" name="AutoShape 124"/>
          <p:cNvSpPr>
            <a:spLocks noChangeArrowheads="1"/>
          </p:cNvSpPr>
          <p:nvPr/>
        </p:nvSpPr>
        <p:spPr bwMode="auto">
          <a:xfrm>
            <a:off x="2606675" y="3575050"/>
            <a:ext cx="320675" cy="614363"/>
          </a:xfrm>
          <a:prstGeom prst="upDownArrow">
            <a:avLst>
              <a:gd name="adj1" fmla="val 50000"/>
              <a:gd name="adj2" fmla="val 38317"/>
            </a:avLst>
          </a:prstGeom>
          <a:solidFill>
            <a:srgbClr val="CC99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69501" name="AutoShape 125"/>
          <p:cNvSpPr>
            <a:spLocks noChangeArrowheads="1"/>
          </p:cNvSpPr>
          <p:nvPr/>
        </p:nvSpPr>
        <p:spPr bwMode="auto">
          <a:xfrm>
            <a:off x="6454775" y="3740150"/>
            <a:ext cx="600075" cy="1065213"/>
          </a:xfrm>
          <a:prstGeom prst="upDownArrow">
            <a:avLst>
              <a:gd name="adj1" fmla="val 50000"/>
              <a:gd name="adj2" fmla="val 35503"/>
            </a:avLst>
          </a:prstGeom>
          <a:solidFill>
            <a:srgbClr val="CC99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69503" name="Text Box 127"/>
          <p:cNvSpPr txBox="1">
            <a:spLocks noChangeArrowheads="1"/>
          </p:cNvSpPr>
          <p:nvPr/>
        </p:nvSpPr>
        <p:spPr bwMode="auto">
          <a:xfrm>
            <a:off x="6134100" y="1417638"/>
            <a:ext cx="661988" cy="11874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869504" name="Text Box 128"/>
          <p:cNvSpPr txBox="1">
            <a:spLocks noChangeArrowheads="1"/>
          </p:cNvSpPr>
          <p:nvPr/>
        </p:nvSpPr>
        <p:spPr bwMode="auto">
          <a:xfrm>
            <a:off x="5884863" y="558800"/>
            <a:ext cx="1890712" cy="11874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869509" name="Text Box 133"/>
          <p:cNvSpPr txBox="1">
            <a:spLocks noChangeArrowheads="1"/>
          </p:cNvSpPr>
          <p:nvPr/>
        </p:nvSpPr>
        <p:spPr bwMode="auto">
          <a:xfrm>
            <a:off x="6286500" y="1570038"/>
            <a:ext cx="661988" cy="11874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56" name="Group 55"/>
          <p:cNvGrpSpPr/>
          <p:nvPr/>
        </p:nvGrpSpPr>
        <p:grpSpPr>
          <a:xfrm>
            <a:off x="5391150" y="4432968"/>
            <a:ext cx="2181225" cy="1230564"/>
            <a:chOff x="5391150" y="4432968"/>
            <a:chExt cx="2181225" cy="1230564"/>
          </a:xfrm>
        </p:grpSpPr>
        <p:sp>
          <p:nvSpPr>
            <p:cNvPr id="869422" name="Rectangle 46"/>
            <p:cNvSpPr>
              <a:spLocks noChangeArrowheads="1"/>
            </p:cNvSpPr>
            <p:nvPr/>
          </p:nvSpPr>
          <p:spPr bwMode="auto">
            <a:xfrm rot="16200000">
              <a:off x="5383213" y="5076322"/>
              <a:ext cx="381000" cy="304800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vert="eaVert" wrap="none" anchor="ctr"/>
            <a:lstStyle/>
            <a:p>
              <a:pPr algn="ctr" eaLnBrk="1" hangingPunct="1">
                <a:lnSpc>
                  <a:spcPct val="100000"/>
                </a:lnSpc>
              </a:pPr>
              <a:endParaRPr lang="en-US" sz="2000">
                <a:solidFill>
                  <a:srgbClr val="FF3300"/>
                </a:solidFill>
                <a:latin typeface="Tahoma" pitchFamily="34" charset="0"/>
              </a:endParaRPr>
            </a:p>
          </p:txBody>
        </p:sp>
        <p:sp>
          <p:nvSpPr>
            <p:cNvPr id="869423" name="Rectangle 47"/>
            <p:cNvSpPr>
              <a:spLocks noChangeArrowheads="1"/>
            </p:cNvSpPr>
            <p:nvPr/>
          </p:nvSpPr>
          <p:spPr bwMode="auto">
            <a:xfrm rot="16200000">
              <a:off x="5967413" y="5076322"/>
              <a:ext cx="381000" cy="304800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9424" name="Rectangle 48"/>
            <p:cNvSpPr>
              <a:spLocks noChangeArrowheads="1"/>
            </p:cNvSpPr>
            <p:nvPr/>
          </p:nvSpPr>
          <p:spPr bwMode="auto">
            <a:xfrm rot="16200000">
              <a:off x="6272213" y="5076322"/>
              <a:ext cx="381000" cy="304800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9425" name="Rectangle 49"/>
            <p:cNvSpPr>
              <a:spLocks noChangeArrowheads="1"/>
            </p:cNvSpPr>
            <p:nvPr/>
          </p:nvSpPr>
          <p:spPr bwMode="auto">
            <a:xfrm rot="16200000">
              <a:off x="6577013" y="5076322"/>
              <a:ext cx="381000" cy="304800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9426" name="Rectangle 50"/>
            <p:cNvSpPr>
              <a:spLocks noChangeArrowheads="1"/>
            </p:cNvSpPr>
            <p:nvPr/>
          </p:nvSpPr>
          <p:spPr bwMode="auto">
            <a:xfrm rot="16200000">
              <a:off x="6881813" y="5076322"/>
              <a:ext cx="381000" cy="304800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9427" name="Rectangle 51"/>
            <p:cNvSpPr>
              <a:spLocks noChangeArrowheads="1"/>
            </p:cNvSpPr>
            <p:nvPr/>
          </p:nvSpPr>
          <p:spPr bwMode="auto">
            <a:xfrm rot="16200000">
              <a:off x="5662613" y="5076322"/>
              <a:ext cx="381000" cy="3048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9431" name="Rectangle 55"/>
            <p:cNvSpPr>
              <a:spLocks noChangeArrowheads="1"/>
            </p:cNvSpPr>
            <p:nvPr/>
          </p:nvSpPr>
          <p:spPr bwMode="auto">
            <a:xfrm rot="16200000">
              <a:off x="7186613" y="5074735"/>
              <a:ext cx="381000" cy="3048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9512" name="Text Box 136"/>
            <p:cNvSpPr txBox="1">
              <a:spLocks noChangeArrowheads="1"/>
            </p:cNvSpPr>
            <p:nvPr/>
          </p:nvSpPr>
          <p:spPr bwMode="auto">
            <a:xfrm>
              <a:off x="5391150" y="4442745"/>
              <a:ext cx="366713" cy="118745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869513" name="Text Box 137"/>
            <p:cNvSpPr txBox="1">
              <a:spLocks noChangeArrowheads="1"/>
            </p:cNvSpPr>
            <p:nvPr/>
          </p:nvSpPr>
          <p:spPr bwMode="auto">
            <a:xfrm>
              <a:off x="5976938" y="4453857"/>
              <a:ext cx="342900" cy="118745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869514" name="Text Box 138"/>
            <p:cNvSpPr txBox="1">
              <a:spLocks noChangeArrowheads="1"/>
            </p:cNvSpPr>
            <p:nvPr/>
          </p:nvSpPr>
          <p:spPr bwMode="auto">
            <a:xfrm>
              <a:off x="6269038" y="4457952"/>
              <a:ext cx="374650" cy="118745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chemeClr val="tx1"/>
                  </a:solidFill>
                </a:rPr>
                <a:t>d</a:t>
              </a:r>
            </a:p>
          </p:txBody>
        </p:sp>
        <p:sp>
          <p:nvSpPr>
            <p:cNvPr id="869519" name="Text Box 143"/>
            <p:cNvSpPr txBox="1">
              <a:spLocks noChangeArrowheads="1"/>
            </p:cNvSpPr>
            <p:nvPr/>
          </p:nvSpPr>
          <p:spPr bwMode="auto">
            <a:xfrm>
              <a:off x="5665788" y="4469984"/>
              <a:ext cx="374650" cy="118745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chemeClr val="tx1"/>
                  </a:solidFill>
                </a:rPr>
                <a:t>b</a:t>
              </a:r>
            </a:p>
          </p:txBody>
        </p:sp>
        <p:sp>
          <p:nvSpPr>
            <p:cNvPr id="869521" name="Text Box 145"/>
            <p:cNvSpPr txBox="1">
              <a:spLocks noChangeArrowheads="1"/>
            </p:cNvSpPr>
            <p:nvPr/>
          </p:nvSpPr>
          <p:spPr bwMode="auto">
            <a:xfrm>
              <a:off x="6570663" y="4447507"/>
              <a:ext cx="365125" cy="118745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chemeClr val="tx1"/>
                  </a:solidFill>
                </a:rPr>
                <a:t>e</a:t>
              </a:r>
            </a:p>
          </p:txBody>
        </p:sp>
        <p:sp>
          <p:nvSpPr>
            <p:cNvPr id="869523" name="Text Box 147"/>
            <p:cNvSpPr txBox="1">
              <a:spLocks noChangeArrowheads="1"/>
            </p:cNvSpPr>
            <p:nvPr/>
          </p:nvSpPr>
          <p:spPr bwMode="auto">
            <a:xfrm>
              <a:off x="6910388" y="4476082"/>
              <a:ext cx="292100" cy="118745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chemeClr val="tx1"/>
                  </a:solidFill>
                </a:rPr>
                <a:t>f</a:t>
              </a:r>
            </a:p>
          </p:txBody>
        </p:sp>
        <p:sp>
          <p:nvSpPr>
            <p:cNvPr id="869524" name="Text Box 148"/>
            <p:cNvSpPr txBox="1">
              <a:spLocks noChangeArrowheads="1"/>
            </p:cNvSpPr>
            <p:nvPr/>
          </p:nvSpPr>
          <p:spPr bwMode="auto">
            <a:xfrm>
              <a:off x="7197725" y="4432968"/>
              <a:ext cx="374650" cy="118745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chemeClr val="tx1"/>
                  </a:solidFill>
                </a:rPr>
                <a:t>g</a:t>
              </a:r>
            </a:p>
          </p:txBody>
        </p:sp>
      </p:grpSp>
      <p:sp>
        <p:nvSpPr>
          <p:cNvPr id="53" name="Date Placeholder 5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09/23/2009</a:t>
            </a:r>
            <a:endParaRPr lang="en-US"/>
          </a:p>
        </p:txBody>
      </p:sp>
      <p:sp>
        <p:nvSpPr>
          <p:cNvPr id="54" name="Slide Number Placeholder 5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CAD96-68EB-4E77-AE1C-CC3C1015F9C6}" type="slidenum">
              <a:rPr lang="ar-SA" smtClean="0"/>
              <a:pPr/>
              <a:t>14</a:t>
            </a:fld>
            <a:endParaRPr lang="en-US"/>
          </a:p>
        </p:txBody>
      </p:sp>
      <p:sp>
        <p:nvSpPr>
          <p:cNvPr id="55" name="Footer Placeholder 5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Probabilistic Checking of Proofs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9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69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9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69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9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869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9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869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9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869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" dur="500"/>
                                        <p:tgtEl>
                                          <p:spTgt spid="8694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9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9493" grpId="0"/>
      <p:bldP spid="869494" grpId="0"/>
      <p:bldP spid="869495" grpId="0" animBg="1"/>
      <p:bldP spid="869497" grpId="0" animBg="1"/>
      <p:bldP spid="869500" grpId="0" animBg="1"/>
      <p:bldP spid="86950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6100" y="1368425"/>
            <a:ext cx="8229600" cy="5024438"/>
          </a:xfrm>
        </p:spPr>
        <p:txBody>
          <a:bodyPr/>
          <a:lstStyle/>
          <a:p>
            <a:r>
              <a:rPr lang="en-US">
                <a:solidFill>
                  <a:srgbClr val="0000FF"/>
                </a:solidFill>
              </a:rPr>
              <a:t>To verify </a:t>
            </a:r>
          </a:p>
          <a:p>
            <a:endParaRPr lang="en-US">
              <a:solidFill>
                <a:srgbClr val="0000FF"/>
              </a:solidFill>
            </a:endParaRPr>
          </a:p>
          <a:p>
            <a:r>
              <a:rPr lang="en-US">
                <a:solidFill>
                  <a:srgbClr val="0000FF"/>
                </a:solidFill>
              </a:rPr>
              <a:t>Verifier constructs</a:t>
            </a:r>
          </a:p>
          <a:p>
            <a:endParaRPr lang="en-US">
              <a:solidFill>
                <a:srgbClr val="0000FF"/>
              </a:solidFill>
            </a:endParaRPr>
          </a:p>
          <a:p>
            <a:endParaRPr lang="en-US">
              <a:solidFill>
                <a:srgbClr val="0000FF"/>
              </a:solidFill>
            </a:endParaRPr>
          </a:p>
          <a:p>
            <a:r>
              <a:rPr lang="en-US">
                <a:solidFill>
                  <a:srgbClr val="0000FF"/>
                </a:solidFill>
              </a:rPr>
              <a:t>Expects                                  as proof.</a:t>
            </a:r>
          </a:p>
          <a:p>
            <a:endParaRPr lang="en-US">
              <a:solidFill>
                <a:srgbClr val="0000FF"/>
              </a:solidFill>
            </a:endParaRPr>
          </a:p>
          <a:p>
            <a:r>
              <a:rPr lang="en-US"/>
              <a:t>To verify: </a:t>
            </a:r>
            <a:r>
              <a:rPr lang="en-US">
                <a:solidFill>
                  <a:srgbClr val="0000FF"/>
                </a:solidFill>
              </a:rPr>
              <a:t>Picks an edge and verifies endpoints distinctly colored.</a:t>
            </a:r>
          </a:p>
          <a:p>
            <a:r>
              <a:rPr lang="en-US"/>
              <a:t>Error: </a:t>
            </a:r>
            <a:r>
              <a:rPr lang="en-US">
                <a:solidFill>
                  <a:srgbClr val="0000FF"/>
                </a:solidFill>
              </a:rPr>
              <a:t>Monochromatic edge = 2 pieces of proof.</a:t>
            </a:r>
          </a:p>
          <a:p>
            <a:r>
              <a:rPr lang="en-US"/>
              <a:t>Local! </a:t>
            </a:r>
            <a:r>
              <a:rPr lang="en-US">
                <a:solidFill>
                  <a:srgbClr val="0000FF"/>
                </a:solidFill>
              </a:rPr>
              <a:t>But errors not frequent.</a:t>
            </a:r>
          </a:p>
          <a:p>
            <a:endParaRPr lang="en-US">
              <a:solidFill>
                <a:srgbClr val="0000FF"/>
              </a:solidFill>
            </a:endParaRPr>
          </a:p>
        </p:txBody>
      </p:sp>
      <p:sp>
        <p:nvSpPr>
          <p:cNvPr id="870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3-Coloring Verifier:</a:t>
            </a:r>
          </a:p>
        </p:txBody>
      </p:sp>
      <p:sp>
        <p:nvSpPr>
          <p:cNvPr id="870404" name="Rectangle 4"/>
          <p:cNvSpPr>
            <a:spLocks noChangeArrowheads="1"/>
          </p:cNvSpPr>
          <p:nvPr/>
        </p:nvSpPr>
        <p:spPr bwMode="auto">
          <a:xfrm>
            <a:off x="2482850" y="1366838"/>
            <a:ext cx="3179763" cy="46355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>
                <a:solidFill>
                  <a:schemeClr val="tx1"/>
                </a:solidFill>
              </a:rPr>
              <a:t>T</a:t>
            </a:r>
          </a:p>
        </p:txBody>
      </p:sp>
      <p:grpSp>
        <p:nvGrpSpPr>
          <p:cNvPr id="870434" name="Group 34"/>
          <p:cNvGrpSpPr>
            <a:grpSpLocks/>
          </p:cNvGrpSpPr>
          <p:nvPr/>
        </p:nvGrpSpPr>
        <p:grpSpPr bwMode="auto">
          <a:xfrm>
            <a:off x="3890963" y="2033588"/>
            <a:ext cx="2212975" cy="1117600"/>
            <a:chOff x="2451" y="1281"/>
            <a:chExt cx="1394" cy="704"/>
          </a:xfrm>
        </p:grpSpPr>
        <p:sp>
          <p:nvSpPr>
            <p:cNvPr id="870406" name="Line 6"/>
            <p:cNvSpPr>
              <a:spLocks noChangeShapeType="1"/>
            </p:cNvSpPr>
            <p:nvPr/>
          </p:nvSpPr>
          <p:spPr bwMode="auto">
            <a:xfrm>
              <a:off x="3405" y="1351"/>
              <a:ext cx="367" cy="352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70407" name="Line 7"/>
            <p:cNvSpPr>
              <a:spLocks noChangeShapeType="1"/>
            </p:cNvSpPr>
            <p:nvPr/>
          </p:nvSpPr>
          <p:spPr bwMode="auto">
            <a:xfrm flipV="1">
              <a:off x="3405" y="1703"/>
              <a:ext cx="440" cy="212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70408" name="Line 8"/>
            <p:cNvSpPr>
              <a:spLocks noChangeShapeType="1"/>
            </p:cNvSpPr>
            <p:nvPr/>
          </p:nvSpPr>
          <p:spPr bwMode="auto">
            <a:xfrm>
              <a:off x="3038" y="1492"/>
              <a:ext cx="367" cy="423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70409" name="Line 9"/>
            <p:cNvSpPr>
              <a:spLocks noChangeShapeType="1"/>
            </p:cNvSpPr>
            <p:nvPr/>
          </p:nvSpPr>
          <p:spPr bwMode="auto">
            <a:xfrm>
              <a:off x="2891" y="1915"/>
              <a:ext cx="514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70410" name="Line 10"/>
            <p:cNvSpPr>
              <a:spLocks noChangeShapeType="1"/>
            </p:cNvSpPr>
            <p:nvPr/>
          </p:nvSpPr>
          <p:spPr bwMode="auto">
            <a:xfrm flipH="1">
              <a:off x="2891" y="1563"/>
              <a:ext cx="220" cy="352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70411" name="Line 11"/>
            <p:cNvSpPr>
              <a:spLocks noChangeShapeType="1"/>
            </p:cNvSpPr>
            <p:nvPr/>
          </p:nvSpPr>
          <p:spPr bwMode="auto">
            <a:xfrm>
              <a:off x="2524" y="1774"/>
              <a:ext cx="367" cy="141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70412" name="Line 12"/>
            <p:cNvSpPr>
              <a:spLocks noChangeShapeType="1"/>
            </p:cNvSpPr>
            <p:nvPr/>
          </p:nvSpPr>
          <p:spPr bwMode="auto">
            <a:xfrm flipV="1">
              <a:off x="2524" y="1351"/>
              <a:ext cx="220" cy="423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70413" name="Line 13"/>
            <p:cNvSpPr>
              <a:spLocks noChangeShapeType="1"/>
            </p:cNvSpPr>
            <p:nvPr/>
          </p:nvSpPr>
          <p:spPr bwMode="auto">
            <a:xfrm>
              <a:off x="2744" y="1351"/>
              <a:ext cx="661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70414" name="Line 14"/>
            <p:cNvSpPr>
              <a:spLocks noChangeShapeType="1"/>
            </p:cNvSpPr>
            <p:nvPr/>
          </p:nvSpPr>
          <p:spPr bwMode="auto">
            <a:xfrm flipV="1">
              <a:off x="3111" y="1351"/>
              <a:ext cx="294" cy="141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70415" name="Line 15"/>
            <p:cNvSpPr>
              <a:spLocks noChangeShapeType="1"/>
            </p:cNvSpPr>
            <p:nvPr/>
          </p:nvSpPr>
          <p:spPr bwMode="auto">
            <a:xfrm flipH="1" flipV="1">
              <a:off x="2744" y="1351"/>
              <a:ext cx="294" cy="141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70416" name="Oval 16"/>
            <p:cNvSpPr>
              <a:spLocks noChangeArrowheads="1"/>
            </p:cNvSpPr>
            <p:nvPr/>
          </p:nvSpPr>
          <p:spPr bwMode="auto">
            <a:xfrm>
              <a:off x="3331" y="1844"/>
              <a:ext cx="147" cy="14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lnSpc>
                  <a:spcPct val="100000"/>
                </a:lnSpc>
              </a:pPr>
              <a:endParaRPr lang="en-US" sz="2000">
                <a:solidFill>
                  <a:schemeClr val="tx2"/>
                </a:solidFill>
                <a:latin typeface="Tahoma" pitchFamily="34" charset="0"/>
              </a:endParaRPr>
            </a:p>
          </p:txBody>
        </p:sp>
        <p:sp>
          <p:nvSpPr>
            <p:cNvPr id="870417" name="Oval 17"/>
            <p:cNvSpPr>
              <a:spLocks noChangeArrowheads="1"/>
            </p:cNvSpPr>
            <p:nvPr/>
          </p:nvSpPr>
          <p:spPr bwMode="auto">
            <a:xfrm>
              <a:off x="2671" y="1281"/>
              <a:ext cx="147" cy="14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lnSpc>
                  <a:spcPct val="100000"/>
                </a:lnSpc>
              </a:pPr>
              <a:endParaRPr lang="en-US" sz="2000">
                <a:solidFill>
                  <a:schemeClr val="tx2"/>
                </a:solidFill>
                <a:latin typeface="Tahoma" pitchFamily="34" charset="0"/>
              </a:endParaRPr>
            </a:p>
          </p:txBody>
        </p:sp>
        <p:sp>
          <p:nvSpPr>
            <p:cNvPr id="870418" name="Oval 18"/>
            <p:cNvSpPr>
              <a:spLocks noChangeArrowheads="1"/>
            </p:cNvSpPr>
            <p:nvPr/>
          </p:nvSpPr>
          <p:spPr bwMode="auto">
            <a:xfrm>
              <a:off x="2451" y="1703"/>
              <a:ext cx="147" cy="14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lnSpc>
                  <a:spcPct val="100000"/>
                </a:lnSpc>
              </a:pPr>
              <a:endParaRPr lang="en-US" sz="2000">
                <a:solidFill>
                  <a:schemeClr val="tx2"/>
                </a:solidFill>
                <a:latin typeface="Tahoma" pitchFamily="34" charset="0"/>
              </a:endParaRPr>
            </a:p>
          </p:txBody>
        </p:sp>
        <p:sp>
          <p:nvSpPr>
            <p:cNvPr id="870419" name="Oval 19"/>
            <p:cNvSpPr>
              <a:spLocks noChangeArrowheads="1"/>
            </p:cNvSpPr>
            <p:nvPr/>
          </p:nvSpPr>
          <p:spPr bwMode="auto">
            <a:xfrm>
              <a:off x="2891" y="1844"/>
              <a:ext cx="147" cy="14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lnSpc>
                  <a:spcPct val="100000"/>
                </a:lnSpc>
              </a:pPr>
              <a:endParaRPr lang="en-US" sz="2000">
                <a:solidFill>
                  <a:schemeClr val="tx2"/>
                </a:solidFill>
                <a:latin typeface="Tahoma" pitchFamily="34" charset="0"/>
              </a:endParaRPr>
            </a:p>
          </p:txBody>
        </p:sp>
        <p:sp>
          <p:nvSpPr>
            <p:cNvPr id="870420" name="Oval 20"/>
            <p:cNvSpPr>
              <a:spLocks noChangeArrowheads="1"/>
            </p:cNvSpPr>
            <p:nvPr/>
          </p:nvSpPr>
          <p:spPr bwMode="auto">
            <a:xfrm>
              <a:off x="3038" y="1422"/>
              <a:ext cx="147" cy="14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lnSpc>
                  <a:spcPct val="100000"/>
                </a:lnSpc>
              </a:pPr>
              <a:endParaRPr lang="en-US" sz="2000">
                <a:solidFill>
                  <a:schemeClr val="tx2"/>
                </a:solidFill>
                <a:latin typeface="Tahoma" pitchFamily="34" charset="0"/>
              </a:endParaRPr>
            </a:p>
          </p:txBody>
        </p:sp>
        <p:sp>
          <p:nvSpPr>
            <p:cNvPr id="870421" name="Oval 21"/>
            <p:cNvSpPr>
              <a:spLocks noChangeArrowheads="1"/>
            </p:cNvSpPr>
            <p:nvPr/>
          </p:nvSpPr>
          <p:spPr bwMode="auto">
            <a:xfrm>
              <a:off x="3331" y="1281"/>
              <a:ext cx="147" cy="14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lnSpc>
                  <a:spcPct val="100000"/>
                </a:lnSpc>
              </a:pPr>
              <a:endParaRPr lang="en-US" sz="2000">
                <a:solidFill>
                  <a:schemeClr val="tx2"/>
                </a:solidFill>
                <a:latin typeface="Tahoma" pitchFamily="34" charset="0"/>
              </a:endParaRPr>
            </a:p>
          </p:txBody>
        </p:sp>
        <p:sp>
          <p:nvSpPr>
            <p:cNvPr id="870422" name="Oval 22"/>
            <p:cNvSpPr>
              <a:spLocks noChangeArrowheads="1"/>
            </p:cNvSpPr>
            <p:nvPr/>
          </p:nvSpPr>
          <p:spPr bwMode="auto">
            <a:xfrm>
              <a:off x="3698" y="1633"/>
              <a:ext cx="147" cy="14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lnSpc>
                  <a:spcPct val="100000"/>
                </a:lnSpc>
              </a:pPr>
              <a:endParaRPr lang="en-US" sz="2000">
                <a:solidFill>
                  <a:schemeClr val="tx2"/>
                </a:solidFill>
                <a:latin typeface="Tahoma" pitchFamily="34" charset="0"/>
              </a:endParaRPr>
            </a:p>
          </p:txBody>
        </p:sp>
      </p:grpSp>
      <p:grpSp>
        <p:nvGrpSpPr>
          <p:cNvPr id="870423" name="Group 23"/>
          <p:cNvGrpSpPr>
            <a:grpSpLocks/>
          </p:cNvGrpSpPr>
          <p:nvPr/>
        </p:nvGrpSpPr>
        <p:grpSpPr bwMode="auto">
          <a:xfrm rot="16200000">
            <a:off x="3656806" y="2234407"/>
            <a:ext cx="382587" cy="3022600"/>
            <a:chOff x="4600" y="1491"/>
            <a:chExt cx="241" cy="1904"/>
          </a:xfrm>
        </p:grpSpPr>
        <p:sp>
          <p:nvSpPr>
            <p:cNvPr id="870424" name="Rectangle 24"/>
            <p:cNvSpPr>
              <a:spLocks noChangeArrowheads="1"/>
            </p:cNvSpPr>
            <p:nvPr/>
          </p:nvSpPr>
          <p:spPr bwMode="auto">
            <a:xfrm>
              <a:off x="4600" y="1491"/>
              <a:ext cx="240" cy="192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vert="eaVert" wrap="none" anchor="ctr"/>
            <a:lstStyle/>
            <a:p>
              <a:pPr algn="ctr" eaLnBrk="1" hangingPunct="1">
                <a:lnSpc>
                  <a:spcPct val="100000"/>
                </a:lnSpc>
              </a:pPr>
              <a:endParaRPr lang="en-US" sz="2000">
                <a:solidFill>
                  <a:srgbClr val="FF3300"/>
                </a:solidFill>
                <a:latin typeface="Tahoma" pitchFamily="34" charset="0"/>
              </a:endParaRPr>
            </a:p>
          </p:txBody>
        </p:sp>
        <p:sp>
          <p:nvSpPr>
            <p:cNvPr id="870425" name="Rectangle 25"/>
            <p:cNvSpPr>
              <a:spLocks noChangeArrowheads="1"/>
            </p:cNvSpPr>
            <p:nvPr/>
          </p:nvSpPr>
          <p:spPr bwMode="auto">
            <a:xfrm>
              <a:off x="4600" y="1859"/>
              <a:ext cx="240" cy="192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0426" name="Rectangle 26"/>
            <p:cNvSpPr>
              <a:spLocks noChangeArrowheads="1"/>
            </p:cNvSpPr>
            <p:nvPr/>
          </p:nvSpPr>
          <p:spPr bwMode="auto">
            <a:xfrm>
              <a:off x="4600" y="2051"/>
              <a:ext cx="240" cy="192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0427" name="Rectangle 27"/>
            <p:cNvSpPr>
              <a:spLocks noChangeArrowheads="1"/>
            </p:cNvSpPr>
            <p:nvPr/>
          </p:nvSpPr>
          <p:spPr bwMode="auto">
            <a:xfrm>
              <a:off x="4600" y="2243"/>
              <a:ext cx="240" cy="192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0428" name="Rectangle 28"/>
            <p:cNvSpPr>
              <a:spLocks noChangeArrowheads="1"/>
            </p:cNvSpPr>
            <p:nvPr/>
          </p:nvSpPr>
          <p:spPr bwMode="auto">
            <a:xfrm>
              <a:off x="4600" y="2435"/>
              <a:ext cx="240" cy="192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0429" name="Rectangle 29"/>
            <p:cNvSpPr>
              <a:spLocks noChangeArrowheads="1"/>
            </p:cNvSpPr>
            <p:nvPr/>
          </p:nvSpPr>
          <p:spPr bwMode="auto">
            <a:xfrm>
              <a:off x="4600" y="1667"/>
              <a:ext cx="240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0430" name="Rectangle 30"/>
            <p:cNvSpPr>
              <a:spLocks noChangeArrowheads="1"/>
            </p:cNvSpPr>
            <p:nvPr/>
          </p:nvSpPr>
          <p:spPr bwMode="auto">
            <a:xfrm>
              <a:off x="4600" y="2819"/>
              <a:ext cx="240" cy="192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0431" name="Rectangle 31"/>
            <p:cNvSpPr>
              <a:spLocks noChangeArrowheads="1"/>
            </p:cNvSpPr>
            <p:nvPr/>
          </p:nvSpPr>
          <p:spPr bwMode="auto">
            <a:xfrm>
              <a:off x="4601" y="3203"/>
              <a:ext cx="240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0432" name="Rectangle 32"/>
            <p:cNvSpPr>
              <a:spLocks noChangeArrowheads="1"/>
            </p:cNvSpPr>
            <p:nvPr/>
          </p:nvSpPr>
          <p:spPr bwMode="auto">
            <a:xfrm>
              <a:off x="4600" y="3011"/>
              <a:ext cx="240" cy="192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0433" name="Rectangle 33"/>
            <p:cNvSpPr>
              <a:spLocks noChangeArrowheads="1"/>
            </p:cNvSpPr>
            <p:nvPr/>
          </p:nvSpPr>
          <p:spPr bwMode="auto">
            <a:xfrm>
              <a:off x="4601" y="2627"/>
              <a:ext cx="240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4" name="Date Placeholder 3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09/23/2009</a:t>
            </a:r>
            <a:endParaRPr lang="en-US"/>
          </a:p>
        </p:txBody>
      </p:sp>
      <p:sp>
        <p:nvSpPr>
          <p:cNvPr id="35" name="Slide Number Placeholder 3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CAD96-68EB-4E77-AE1C-CC3C1015F9C6}" type="slidenum">
              <a:rPr lang="ar-SA" smtClean="0"/>
              <a:pPr/>
              <a:t>15</a:t>
            </a:fld>
            <a:endParaRPr lang="en-US"/>
          </a:p>
        </p:txBody>
      </p:sp>
      <p:sp>
        <p:nvSpPr>
          <p:cNvPr id="36" name="Footer Placeholder 3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Probabilistic Checking of Proofs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70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70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70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870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8704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8704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8704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Amplifying Error: Algebraic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77326"/>
          </a:xfrm>
        </p:spPr>
        <p:txBody>
          <a:bodyPr/>
          <a:lstStyle/>
          <a:p>
            <a:r>
              <a:rPr lang="en-US" dirty="0" smtClean="0"/>
              <a:t>Graph = </a:t>
            </a:r>
            <a:r>
              <a:rPr lang="en-US" dirty="0" smtClean="0">
                <a:solidFill>
                  <a:srgbClr val="C00000"/>
                </a:solidFill>
              </a:rPr>
              <a:t>E: V </a:t>
            </a:r>
            <a:r>
              <a:rPr lang="en-US" dirty="0" smtClean="0">
                <a:solidFill>
                  <a:srgbClr val="C00000"/>
                </a:solidFill>
                <a:latin typeface="cmsy10"/>
              </a:rPr>
              <a:t>£</a:t>
            </a:r>
            <a:r>
              <a:rPr lang="en-US" dirty="0" smtClean="0">
                <a:solidFill>
                  <a:srgbClr val="C00000"/>
                </a:solidFill>
              </a:rPr>
              <a:t> V </a:t>
            </a:r>
            <a:r>
              <a:rPr lang="en-US" dirty="0" smtClean="0">
                <a:solidFill>
                  <a:srgbClr val="C00000"/>
                </a:solidFill>
                <a:latin typeface="Symbol"/>
                <a:sym typeface="Symbol"/>
              </a:rPr>
              <a:t></a:t>
            </a:r>
            <a:r>
              <a:rPr lang="en-US" dirty="0" smtClean="0">
                <a:solidFill>
                  <a:srgbClr val="C00000"/>
                </a:solidFill>
              </a:rPr>
              <a:t> {0,1}</a:t>
            </a:r>
          </a:p>
          <a:p>
            <a:pPr lvl="1"/>
            <a:r>
              <a:rPr lang="en-US" dirty="0" smtClean="0"/>
              <a:t>Place </a:t>
            </a:r>
            <a:r>
              <a:rPr lang="en-US" dirty="0" smtClean="0">
                <a:solidFill>
                  <a:srgbClr val="C00000"/>
                </a:solidFill>
              </a:rPr>
              <a:t>V</a:t>
            </a:r>
            <a:r>
              <a:rPr lang="en-US" dirty="0" smtClean="0"/>
              <a:t> in finite field </a:t>
            </a:r>
            <a:r>
              <a:rPr lang="en-US" dirty="0" smtClean="0">
                <a:solidFill>
                  <a:srgbClr val="C00000"/>
                </a:solidFill>
                <a:latin typeface="msbm10"/>
              </a:rPr>
              <a:t>F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C00000"/>
                </a:solidFill>
              </a:rPr>
              <a:t>V </a:t>
            </a:r>
            <a:r>
              <a:rPr lang="en-US" dirty="0" smtClean="0">
                <a:solidFill>
                  <a:srgbClr val="C00000"/>
                </a:solidFill>
                <a:latin typeface="cmsy10"/>
              </a:rPr>
              <a:t>µ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  <a:latin typeface="msbm10"/>
              </a:rPr>
              <a:t>F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Extend </a:t>
            </a:r>
            <a:r>
              <a:rPr lang="en-US" dirty="0" smtClean="0">
                <a:solidFill>
                  <a:srgbClr val="C00000"/>
                </a:solidFill>
              </a:rPr>
              <a:t>E</a:t>
            </a:r>
            <a:r>
              <a:rPr lang="en-US" dirty="0" smtClean="0"/>
              <a:t> to a polynomial </a:t>
            </a:r>
            <a:r>
              <a:rPr lang="en-US" dirty="0" smtClean="0">
                <a:solidFill>
                  <a:srgbClr val="C00000"/>
                </a:solidFill>
                <a:latin typeface="cmsy10"/>
              </a:rPr>
              <a:t>E</a:t>
            </a:r>
            <a:r>
              <a:rPr lang="en-US" dirty="0" smtClean="0">
                <a:solidFill>
                  <a:srgbClr val="C00000"/>
                </a:solidFill>
              </a:rPr>
              <a:t>(</a:t>
            </a:r>
            <a:r>
              <a:rPr lang="en-US" dirty="0" err="1" smtClean="0">
                <a:solidFill>
                  <a:srgbClr val="C00000"/>
                </a:solidFill>
              </a:rPr>
              <a:t>x,y</a:t>
            </a:r>
            <a:r>
              <a:rPr lang="en-US" dirty="0" smtClean="0">
                <a:solidFill>
                  <a:srgbClr val="C00000"/>
                </a:solidFill>
              </a:rPr>
              <a:t>)</a:t>
            </a:r>
          </a:p>
          <a:p>
            <a:pPr lvl="2"/>
            <a:r>
              <a:rPr lang="en-US" dirty="0" smtClean="0"/>
              <a:t> </a:t>
            </a:r>
            <a:r>
              <a:rPr lang="en-US" dirty="0" smtClean="0">
                <a:solidFill>
                  <a:srgbClr val="C00000"/>
                </a:solidFill>
                <a:latin typeface="cmsy10"/>
              </a:rPr>
              <a:t>E</a:t>
            </a:r>
            <a:r>
              <a:rPr lang="en-US" dirty="0" smtClean="0">
                <a:solidFill>
                  <a:srgbClr val="C00000"/>
                </a:solidFill>
              </a:rPr>
              <a:t>: </a:t>
            </a:r>
            <a:r>
              <a:rPr lang="en-US" dirty="0" smtClean="0">
                <a:solidFill>
                  <a:srgbClr val="C00000"/>
                </a:solidFill>
                <a:latin typeface="msbm10"/>
              </a:rPr>
              <a:t>F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  <a:latin typeface="cmsy10"/>
              </a:rPr>
              <a:t>£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  <a:latin typeface="msbm10"/>
              </a:rPr>
              <a:t>F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  <a:latin typeface="Symbol"/>
                <a:sym typeface="Symbol"/>
              </a:rPr>
              <a:t>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  <a:latin typeface="msbm10"/>
              </a:rPr>
              <a:t>F</a:t>
            </a:r>
          </a:p>
          <a:p>
            <a:pPr lvl="2"/>
            <a:r>
              <a:rPr lang="en-US" dirty="0" smtClean="0">
                <a:latin typeface="Verdana"/>
              </a:rPr>
              <a:t> </a:t>
            </a:r>
            <a:r>
              <a:rPr lang="en-US" dirty="0" smtClean="0">
                <a:solidFill>
                  <a:srgbClr val="C00000"/>
                </a:solidFill>
                <a:latin typeface="cmsy10"/>
              </a:rPr>
              <a:t>E</a:t>
            </a:r>
            <a:r>
              <a:rPr lang="en-US" dirty="0" smtClean="0">
                <a:solidFill>
                  <a:srgbClr val="C00000"/>
                </a:solidFill>
                <a:latin typeface="Verdana"/>
              </a:rPr>
              <a:t>|</a:t>
            </a:r>
            <a:r>
              <a:rPr lang="en-US" baseline="-25000" dirty="0" smtClean="0">
                <a:solidFill>
                  <a:srgbClr val="C00000"/>
                </a:solidFill>
                <a:latin typeface="Verdana"/>
              </a:rPr>
              <a:t>V </a:t>
            </a:r>
            <a:r>
              <a:rPr lang="en-US" dirty="0" smtClean="0">
                <a:solidFill>
                  <a:srgbClr val="C00000"/>
                </a:solidFill>
                <a:latin typeface="cmsy10"/>
              </a:rPr>
              <a:t>£</a:t>
            </a:r>
            <a:r>
              <a:rPr lang="en-US" baseline="-25000" dirty="0" smtClean="0">
                <a:solidFill>
                  <a:srgbClr val="C00000"/>
                </a:solidFill>
                <a:latin typeface="Verdana"/>
              </a:rPr>
              <a:t> V</a:t>
            </a:r>
            <a:r>
              <a:rPr lang="en-US" dirty="0" smtClean="0">
                <a:solidFill>
                  <a:srgbClr val="C00000"/>
                </a:solidFill>
              </a:rPr>
              <a:t> = E</a:t>
            </a:r>
          </a:p>
          <a:p>
            <a:pPr lvl="2"/>
            <a:endParaRPr lang="en-US" dirty="0" smtClean="0">
              <a:latin typeface="msbm10"/>
            </a:endParaRPr>
          </a:p>
          <a:p>
            <a:r>
              <a:rPr lang="en-US" dirty="0" smtClean="0"/>
              <a:t>Coloring = </a:t>
            </a:r>
            <a:r>
              <a:rPr lang="en-US" dirty="0" smtClean="0">
                <a:solidFill>
                  <a:srgbClr val="C00000"/>
                </a:solidFill>
                <a:latin typeface="cmmi10"/>
              </a:rPr>
              <a:t>Â</a:t>
            </a:r>
            <a:r>
              <a:rPr lang="en-US" dirty="0" smtClean="0">
                <a:solidFill>
                  <a:srgbClr val="C00000"/>
                </a:solidFill>
              </a:rPr>
              <a:t>: V </a:t>
            </a:r>
            <a:r>
              <a:rPr lang="en-US" dirty="0" smtClean="0">
                <a:solidFill>
                  <a:srgbClr val="C00000"/>
                </a:solidFill>
                <a:latin typeface="Symbol"/>
                <a:sym typeface="Symbol"/>
              </a:rPr>
              <a:t></a:t>
            </a:r>
            <a:r>
              <a:rPr lang="en-US" dirty="0" smtClean="0">
                <a:solidFill>
                  <a:srgbClr val="C00000"/>
                </a:solidFill>
              </a:rPr>
              <a:t> {0,1,2}</a:t>
            </a:r>
          </a:p>
          <a:p>
            <a:pPr lvl="1"/>
            <a:r>
              <a:rPr lang="en-US" dirty="0" smtClean="0"/>
              <a:t>Extend to </a:t>
            </a:r>
            <a:r>
              <a:rPr lang="en-US" dirty="0" smtClean="0">
                <a:solidFill>
                  <a:srgbClr val="C00000"/>
                </a:solidFill>
                <a:latin typeface="cmmi10"/>
              </a:rPr>
              <a:t>Â</a:t>
            </a:r>
            <a:r>
              <a:rPr lang="en-US" dirty="0" smtClean="0">
                <a:solidFill>
                  <a:srgbClr val="C00000"/>
                </a:solidFill>
              </a:rPr>
              <a:t>: </a:t>
            </a:r>
            <a:r>
              <a:rPr lang="en-US" dirty="0" smtClean="0">
                <a:solidFill>
                  <a:srgbClr val="C00000"/>
                </a:solidFill>
                <a:latin typeface="msbm10"/>
              </a:rPr>
              <a:t>F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  <a:latin typeface="Symbol"/>
                <a:sym typeface="Symbol"/>
              </a:rPr>
              <a:t>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  <a:latin typeface="msbm10"/>
              </a:rPr>
              <a:t>F</a:t>
            </a:r>
          </a:p>
          <a:p>
            <a:pPr lvl="1"/>
            <a:r>
              <a:rPr lang="en-US" dirty="0" smtClean="0"/>
              <a:t>3-colors: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cmsy10"/>
              </a:rPr>
              <a:t>8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</a:rPr>
              <a:t>x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cmsy10"/>
              </a:rPr>
              <a:t>2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 V</a:t>
            </a:r>
            <a:r>
              <a:rPr lang="en-US" dirty="0" smtClean="0">
                <a:solidFill>
                  <a:srgbClr val="C00000"/>
                </a:solidFill>
              </a:rPr>
              <a:t>, </a:t>
            </a:r>
            <a:r>
              <a:rPr lang="en-US" dirty="0" smtClean="0">
                <a:solidFill>
                  <a:srgbClr val="C00000"/>
                </a:solidFill>
                <a:latin typeface="cmmi10"/>
              </a:rPr>
              <a:t>Â</a:t>
            </a:r>
            <a:r>
              <a:rPr lang="en-US" dirty="0" smtClean="0">
                <a:solidFill>
                  <a:srgbClr val="C00000"/>
                </a:solidFill>
              </a:rPr>
              <a:t>(x)</a:t>
            </a:r>
            <a:r>
              <a:rPr lang="en-US" dirty="0" smtClean="0">
                <a:solidFill>
                  <a:srgbClr val="C00000"/>
                </a:solidFill>
                <a:latin typeface="cmsy10"/>
              </a:rPr>
              <a:t>¢</a:t>
            </a:r>
            <a:r>
              <a:rPr lang="en-US" dirty="0" smtClean="0">
                <a:solidFill>
                  <a:srgbClr val="C00000"/>
                </a:solidFill>
              </a:rPr>
              <a:t> (</a:t>
            </a:r>
            <a:r>
              <a:rPr lang="en-US" dirty="0" smtClean="0">
                <a:solidFill>
                  <a:srgbClr val="C00000"/>
                </a:solidFill>
                <a:latin typeface="cmmi10"/>
              </a:rPr>
              <a:t>Â</a:t>
            </a:r>
            <a:r>
              <a:rPr lang="en-US" dirty="0" smtClean="0">
                <a:solidFill>
                  <a:srgbClr val="C00000"/>
                </a:solidFill>
              </a:rPr>
              <a:t>(x)-1)</a:t>
            </a:r>
            <a:r>
              <a:rPr lang="en-US" dirty="0" smtClean="0">
                <a:solidFill>
                  <a:srgbClr val="C00000"/>
                </a:solidFill>
                <a:latin typeface="cmsy10"/>
              </a:rPr>
              <a:t>¢</a:t>
            </a:r>
            <a:r>
              <a:rPr lang="en-US" dirty="0" smtClean="0">
                <a:solidFill>
                  <a:srgbClr val="C00000"/>
                </a:solidFill>
              </a:rPr>
              <a:t> (</a:t>
            </a:r>
            <a:r>
              <a:rPr lang="en-US" dirty="0" smtClean="0">
                <a:solidFill>
                  <a:srgbClr val="C00000"/>
                </a:solidFill>
                <a:latin typeface="cmmi10"/>
              </a:rPr>
              <a:t>Â</a:t>
            </a:r>
            <a:r>
              <a:rPr lang="en-US" dirty="0" smtClean="0">
                <a:solidFill>
                  <a:srgbClr val="C00000"/>
                </a:solidFill>
              </a:rPr>
              <a:t>(x)-2) = 0</a:t>
            </a:r>
          </a:p>
          <a:p>
            <a:pPr lvl="1"/>
            <a:r>
              <a:rPr lang="en-US" dirty="0" smtClean="0"/>
              <a:t>Validity: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cmsy10"/>
              </a:rPr>
              <a:t>8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x,y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cmsy10"/>
              </a:rPr>
              <a:t>2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 V</a:t>
            </a:r>
            <a:r>
              <a:rPr lang="en-US" dirty="0" smtClean="0">
                <a:solidFill>
                  <a:srgbClr val="C00000"/>
                </a:solidFill>
              </a:rPr>
              <a:t>, </a:t>
            </a:r>
          </a:p>
          <a:p>
            <a:pPr lvl="1">
              <a:buNone/>
            </a:pPr>
            <a:r>
              <a:rPr lang="en-US" dirty="0" smtClean="0">
                <a:solidFill>
                  <a:srgbClr val="C00000"/>
                </a:solidFill>
                <a:latin typeface="cmsy10"/>
              </a:rPr>
              <a:t>		     E</a:t>
            </a:r>
            <a:r>
              <a:rPr lang="en-US" dirty="0" smtClean="0">
                <a:solidFill>
                  <a:srgbClr val="C00000"/>
                </a:solidFill>
              </a:rPr>
              <a:t>(</a:t>
            </a:r>
            <a:r>
              <a:rPr lang="en-US" dirty="0" err="1" smtClean="0">
                <a:solidFill>
                  <a:srgbClr val="C00000"/>
                </a:solidFill>
              </a:rPr>
              <a:t>x,y</a:t>
            </a:r>
            <a:r>
              <a:rPr lang="en-US" dirty="0" smtClean="0">
                <a:solidFill>
                  <a:srgbClr val="C00000"/>
                </a:solidFill>
              </a:rPr>
              <a:t>) </a:t>
            </a:r>
            <a:r>
              <a:rPr lang="en-US" dirty="0" smtClean="0">
                <a:solidFill>
                  <a:srgbClr val="C00000"/>
                </a:solidFill>
                <a:latin typeface="cmsy10"/>
              </a:rPr>
              <a:t>¢</a:t>
            </a:r>
            <a:r>
              <a:rPr lang="en-US" dirty="0" smtClean="0">
                <a:solidFill>
                  <a:srgbClr val="C00000"/>
                </a:solidFill>
              </a:rPr>
              <a:t>   </a:t>
            </a:r>
            <a:r>
              <a:rPr lang="en-US" dirty="0" smtClean="0">
                <a:solidFill>
                  <a:srgbClr val="C00000"/>
                </a:solidFill>
                <a:latin typeface="Symbol"/>
                <a:sym typeface="Symbol"/>
              </a:rPr>
              <a:t></a:t>
            </a:r>
            <a:r>
              <a:rPr lang="en-US" baseline="-25000" dirty="0" smtClean="0">
                <a:solidFill>
                  <a:srgbClr val="C00000"/>
                </a:solidFill>
              </a:rPr>
              <a:t>j </a:t>
            </a:r>
            <a:r>
              <a:rPr lang="en-US" baseline="-25000" dirty="0" smtClean="0">
                <a:solidFill>
                  <a:srgbClr val="C00000"/>
                </a:solidFill>
                <a:latin typeface="cmsy10"/>
              </a:rPr>
              <a:t>2 </a:t>
            </a:r>
            <a:r>
              <a:rPr lang="en-US" baseline="-25000" dirty="0" smtClean="0">
                <a:solidFill>
                  <a:srgbClr val="C00000"/>
                </a:solidFill>
                <a:latin typeface="Verdana" pitchFamily="34" charset="0"/>
              </a:rPr>
              <a:t>{</a:t>
            </a:r>
            <a:r>
              <a:rPr lang="en-US" baseline="-25000" dirty="0" smtClean="0">
                <a:solidFill>
                  <a:srgbClr val="C00000"/>
                </a:solidFill>
                <a:latin typeface="Verdana"/>
              </a:rPr>
              <a:t>-2</a:t>
            </a:r>
            <a:r>
              <a:rPr lang="en-US" baseline="-25000" dirty="0" smtClean="0">
                <a:solidFill>
                  <a:srgbClr val="C00000"/>
                </a:solidFill>
              </a:rPr>
              <a:t>,-1,1,2}    </a:t>
            </a:r>
            <a:r>
              <a:rPr lang="en-US" dirty="0" smtClean="0">
                <a:solidFill>
                  <a:srgbClr val="C00000"/>
                </a:solidFill>
              </a:rPr>
              <a:t>(</a:t>
            </a:r>
            <a:r>
              <a:rPr lang="en-US" dirty="0" smtClean="0">
                <a:solidFill>
                  <a:srgbClr val="C00000"/>
                </a:solidFill>
                <a:latin typeface="cmmi10"/>
              </a:rPr>
              <a:t>Â</a:t>
            </a:r>
            <a:r>
              <a:rPr lang="en-US" dirty="0" smtClean="0">
                <a:solidFill>
                  <a:srgbClr val="C00000"/>
                </a:solidFill>
              </a:rPr>
              <a:t>(x)-</a:t>
            </a:r>
            <a:r>
              <a:rPr lang="en-US" dirty="0" smtClean="0">
                <a:solidFill>
                  <a:srgbClr val="C00000"/>
                </a:solidFill>
                <a:latin typeface="cmmi10"/>
              </a:rPr>
              <a:t>Â</a:t>
            </a:r>
            <a:r>
              <a:rPr lang="en-US" dirty="0" smtClean="0">
                <a:solidFill>
                  <a:srgbClr val="C00000"/>
                </a:solidFill>
              </a:rPr>
              <a:t>(y)-j) = 0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09/23/2009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Probabilistic Checking of Proofs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CAD96-68EB-4E77-AE1C-CC3C1015F9C6}" type="slidenum">
              <a:rPr lang="ar-SA" smtClean="0"/>
              <a:pPr/>
              <a:t>16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1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Algebraic theorems and proofs</a:t>
            </a:r>
          </a:p>
        </p:txBody>
      </p:sp>
      <p:sp>
        <p:nvSpPr>
          <p:cNvPr id="891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486400"/>
          </a:xfrm>
        </p:spPr>
        <p:txBody>
          <a:bodyPr/>
          <a:lstStyle/>
          <a:p>
            <a:r>
              <a:rPr lang="en-US" dirty="0" smtClean="0"/>
              <a:t>Algebraic Theorems: </a:t>
            </a:r>
          </a:p>
          <a:p>
            <a:pPr>
              <a:buNone/>
            </a:pPr>
            <a:r>
              <a:rPr lang="en-US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  For  </a:t>
            </a:r>
            <a:r>
              <a:rPr lang="en-US" dirty="0" smtClean="0">
                <a:solidFill>
                  <a:srgbClr val="C00000"/>
                </a:solidFill>
              </a:rPr>
              <a:t>V </a:t>
            </a:r>
            <a:r>
              <a:rPr lang="en-US" dirty="0" smtClean="0">
                <a:solidFill>
                  <a:srgbClr val="C00000"/>
                </a:solidFill>
                <a:latin typeface="cmsy10"/>
              </a:rPr>
              <a:t>µ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  <a:latin typeface="msbm10"/>
              </a:rPr>
              <a:t>F</a:t>
            </a:r>
            <a:r>
              <a:rPr lang="en-US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,  operators </a:t>
            </a:r>
            <a:r>
              <a:rPr lang="en-US" b="1" dirty="0" smtClean="0">
                <a:solidFill>
                  <a:srgbClr val="C00000"/>
                </a:solidFill>
              </a:rPr>
              <a:t>A, B, C</a:t>
            </a:r>
            <a:r>
              <a:rPr lang="en-US" dirty="0" smtClean="0">
                <a:solidFill>
                  <a:srgbClr val="C00000"/>
                </a:solidFill>
              </a:rPr>
              <a:t>;</a:t>
            </a:r>
            <a:r>
              <a:rPr lang="en-US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deg. bound </a:t>
            </a:r>
            <a:r>
              <a:rPr lang="en-US" dirty="0" smtClean="0">
                <a:solidFill>
                  <a:srgbClr val="C00000"/>
                </a:solidFill>
              </a:rPr>
              <a:t>d</a:t>
            </a:r>
            <a:r>
              <a:rPr lang="en-US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, </a:t>
            </a:r>
          </a:p>
          <a:p>
            <a:pPr>
              <a:buNone/>
            </a:pPr>
            <a:r>
              <a:rPr lang="en-US" dirty="0" smtClean="0">
                <a:solidFill>
                  <a:schemeClr val="bg1">
                    <a:lumMod val="50000"/>
                    <a:lumOff val="50000"/>
                  </a:schemeClr>
                </a:solidFill>
                <a:latin typeface="cmsy10"/>
              </a:rPr>
              <a:t>    </a:t>
            </a:r>
            <a:r>
              <a:rPr lang="en-US" dirty="0" smtClean="0">
                <a:solidFill>
                  <a:srgbClr val="C00000"/>
                </a:solidFill>
                <a:latin typeface="cmsy10"/>
              </a:rPr>
              <a:t>9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  <a:latin typeface="cmmi10"/>
              </a:rPr>
              <a:t>Â</a:t>
            </a:r>
            <a:r>
              <a:rPr lang="en-US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of degree </a:t>
            </a:r>
            <a:r>
              <a:rPr lang="en-US" dirty="0" smtClean="0">
                <a:solidFill>
                  <a:srgbClr val="C00000"/>
                </a:solidFill>
              </a:rPr>
              <a:t>d</a:t>
            </a:r>
            <a:r>
              <a:rPr lang="en-US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s.t</a:t>
            </a:r>
            <a:r>
              <a:rPr lang="en-US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. </a:t>
            </a:r>
            <a:r>
              <a:rPr lang="en-US" b="1" dirty="0" smtClean="0">
                <a:solidFill>
                  <a:srgbClr val="C00000"/>
                </a:solidFill>
              </a:rPr>
              <a:t>A</a:t>
            </a:r>
            <a:r>
              <a:rPr lang="en-US" dirty="0" smtClean="0">
                <a:solidFill>
                  <a:srgbClr val="C00000"/>
                </a:solidFill>
              </a:rPr>
              <a:t>(</a:t>
            </a:r>
            <a:r>
              <a:rPr lang="en-US" dirty="0" smtClean="0">
                <a:solidFill>
                  <a:srgbClr val="C00000"/>
                </a:solidFill>
                <a:latin typeface="cmmi10"/>
              </a:rPr>
              <a:t>Â</a:t>
            </a:r>
            <a:r>
              <a:rPr lang="en-US" dirty="0" smtClean="0">
                <a:solidFill>
                  <a:srgbClr val="C00000"/>
                </a:solidFill>
              </a:rPr>
              <a:t>), </a:t>
            </a:r>
            <a:r>
              <a:rPr lang="en-US" b="1" dirty="0" smtClean="0">
                <a:solidFill>
                  <a:srgbClr val="C00000"/>
                </a:solidFill>
              </a:rPr>
              <a:t>B</a:t>
            </a:r>
            <a:r>
              <a:rPr lang="en-US" dirty="0" smtClean="0">
                <a:solidFill>
                  <a:srgbClr val="C00000"/>
                </a:solidFill>
              </a:rPr>
              <a:t>(</a:t>
            </a:r>
            <a:r>
              <a:rPr lang="en-US" dirty="0" smtClean="0">
                <a:solidFill>
                  <a:srgbClr val="C00000"/>
                </a:solidFill>
                <a:latin typeface="cmmi10"/>
              </a:rPr>
              <a:t>Â</a:t>
            </a:r>
            <a:r>
              <a:rPr lang="en-US" dirty="0" smtClean="0">
                <a:solidFill>
                  <a:srgbClr val="C00000"/>
                </a:solidFill>
              </a:rPr>
              <a:t>), </a:t>
            </a:r>
            <a:r>
              <a:rPr lang="en-US" b="1" dirty="0" smtClean="0">
                <a:solidFill>
                  <a:srgbClr val="C00000"/>
                </a:solidFill>
              </a:rPr>
              <a:t>C</a:t>
            </a:r>
            <a:r>
              <a:rPr lang="en-US" dirty="0" smtClean="0">
                <a:solidFill>
                  <a:srgbClr val="C00000"/>
                </a:solidFill>
              </a:rPr>
              <a:t>(</a:t>
            </a:r>
            <a:r>
              <a:rPr lang="en-US" dirty="0" smtClean="0">
                <a:solidFill>
                  <a:srgbClr val="C00000"/>
                </a:solidFill>
                <a:latin typeface="cmmi10"/>
              </a:rPr>
              <a:t>Â</a:t>
            </a:r>
            <a:r>
              <a:rPr lang="en-US" dirty="0" smtClean="0">
                <a:solidFill>
                  <a:srgbClr val="C00000"/>
                </a:solidFill>
              </a:rPr>
              <a:t>)</a:t>
            </a:r>
            <a:r>
              <a:rPr lang="en-US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zero on </a:t>
            </a:r>
            <a:r>
              <a:rPr lang="en-US" dirty="0" smtClean="0">
                <a:solidFill>
                  <a:srgbClr val="C00000"/>
                </a:solidFill>
              </a:rPr>
              <a:t>V</a:t>
            </a:r>
            <a:r>
              <a:rPr lang="en-US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.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Algebraic Proofs: </a:t>
            </a:r>
            <a:endParaRPr lang="en-US" dirty="0">
              <a:solidFill>
                <a:schemeClr val="bg1"/>
              </a:solidFill>
            </a:endParaRPr>
          </a:p>
          <a:p>
            <a:pPr lvl="1"/>
            <a:r>
              <a:rPr lang="en-US" dirty="0">
                <a:solidFill>
                  <a:srgbClr val="0000FF"/>
                </a:solidFill>
              </a:rPr>
              <a:t>Evaluations </a:t>
            </a:r>
            <a:r>
              <a:rPr lang="en-US" dirty="0" smtClean="0">
                <a:solidFill>
                  <a:srgbClr val="0000FF"/>
                </a:solidFill>
              </a:rPr>
              <a:t>of </a:t>
            </a:r>
            <a:r>
              <a:rPr lang="en-US" dirty="0" smtClean="0">
                <a:solidFill>
                  <a:srgbClr val="C00000"/>
                </a:solidFill>
                <a:latin typeface="cmmi10"/>
              </a:rPr>
              <a:t>Â</a:t>
            </a:r>
            <a:r>
              <a:rPr lang="en-US" dirty="0" smtClean="0">
                <a:solidFill>
                  <a:srgbClr val="C00000"/>
                </a:solidFill>
              </a:rPr>
              <a:t>, </a:t>
            </a:r>
            <a:r>
              <a:rPr lang="en-US" b="1" dirty="0" smtClean="0">
                <a:solidFill>
                  <a:srgbClr val="C00000"/>
                </a:solidFill>
              </a:rPr>
              <a:t>A</a:t>
            </a:r>
            <a:r>
              <a:rPr lang="en-US" dirty="0" smtClean="0">
                <a:solidFill>
                  <a:srgbClr val="C00000"/>
                </a:solidFill>
              </a:rPr>
              <a:t>(</a:t>
            </a:r>
            <a:r>
              <a:rPr lang="en-US" dirty="0" smtClean="0">
                <a:solidFill>
                  <a:srgbClr val="C00000"/>
                </a:solidFill>
                <a:latin typeface="cmmi10"/>
              </a:rPr>
              <a:t>Â</a:t>
            </a:r>
            <a:r>
              <a:rPr lang="en-US" dirty="0" smtClean="0">
                <a:solidFill>
                  <a:srgbClr val="C00000"/>
                </a:solidFill>
              </a:rPr>
              <a:t>), </a:t>
            </a:r>
            <a:r>
              <a:rPr lang="en-US" b="1" dirty="0" smtClean="0">
                <a:solidFill>
                  <a:srgbClr val="C00000"/>
                </a:solidFill>
              </a:rPr>
              <a:t>B</a:t>
            </a:r>
            <a:r>
              <a:rPr lang="en-US" dirty="0" smtClean="0">
                <a:solidFill>
                  <a:srgbClr val="C00000"/>
                </a:solidFill>
              </a:rPr>
              <a:t>(</a:t>
            </a:r>
            <a:r>
              <a:rPr lang="en-US" dirty="0" smtClean="0">
                <a:solidFill>
                  <a:srgbClr val="C00000"/>
                </a:solidFill>
                <a:latin typeface="cmmi10"/>
              </a:rPr>
              <a:t>Â</a:t>
            </a:r>
            <a:r>
              <a:rPr lang="en-US" dirty="0" smtClean="0">
                <a:solidFill>
                  <a:srgbClr val="C00000"/>
                </a:solidFill>
              </a:rPr>
              <a:t>), </a:t>
            </a:r>
            <a:r>
              <a:rPr lang="en-US" b="1" dirty="0" smtClean="0">
                <a:solidFill>
                  <a:srgbClr val="C00000"/>
                </a:solidFill>
              </a:rPr>
              <a:t>C</a:t>
            </a:r>
            <a:r>
              <a:rPr lang="en-US" dirty="0" smtClean="0">
                <a:solidFill>
                  <a:srgbClr val="C00000"/>
                </a:solidFill>
              </a:rPr>
              <a:t>(</a:t>
            </a:r>
            <a:r>
              <a:rPr lang="en-US" dirty="0" smtClean="0">
                <a:solidFill>
                  <a:srgbClr val="C00000"/>
                </a:solidFill>
                <a:latin typeface="cmmi10"/>
              </a:rPr>
              <a:t>Â</a:t>
            </a:r>
            <a:r>
              <a:rPr lang="en-US" dirty="0" smtClean="0">
                <a:solidFill>
                  <a:srgbClr val="C00000"/>
                </a:solidFill>
              </a:rPr>
              <a:t>).</a:t>
            </a:r>
            <a:endParaRPr lang="en-US" dirty="0">
              <a:solidFill>
                <a:srgbClr val="C00000"/>
              </a:solidFill>
            </a:endParaRPr>
          </a:p>
          <a:p>
            <a:pPr lvl="1"/>
            <a:r>
              <a:rPr lang="en-US" dirty="0">
                <a:solidFill>
                  <a:srgbClr val="0000FF"/>
                </a:solidFill>
              </a:rPr>
              <a:t>Additional stuff, e.g., to prove zero </a:t>
            </a:r>
            <a:r>
              <a:rPr lang="en-US" dirty="0" smtClean="0">
                <a:solidFill>
                  <a:srgbClr val="0000FF"/>
                </a:solidFill>
              </a:rPr>
              <a:t>on </a:t>
            </a:r>
            <a:r>
              <a:rPr lang="en-US" dirty="0" smtClean="0">
                <a:solidFill>
                  <a:srgbClr val="C00000"/>
                </a:solidFill>
              </a:rPr>
              <a:t>V</a:t>
            </a:r>
            <a:endParaRPr lang="en-US" b="1" dirty="0">
              <a:solidFill>
                <a:srgbClr val="C00000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Verification?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Low-degree testing (Verify degrees)</a:t>
            </a:r>
          </a:p>
          <a:p>
            <a:pPr lvl="2"/>
            <a:r>
              <a:rPr lang="en-US" dirty="0">
                <a:solidFill>
                  <a:srgbClr val="0000FF"/>
                </a:solidFill>
              </a:rPr>
              <a:t>~ “</a:t>
            </a:r>
            <a:r>
              <a:rPr lang="en-US" dirty="0">
                <a:solidFill>
                  <a:srgbClr val="9900CC"/>
                </a:solidFill>
              </a:rPr>
              <a:t>Discrete rigidity phenomena</a:t>
            </a:r>
            <a:r>
              <a:rPr lang="en-US" dirty="0">
                <a:solidFill>
                  <a:srgbClr val="0000FF"/>
                </a:solidFill>
              </a:rPr>
              <a:t>”?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Test consistency </a:t>
            </a:r>
          </a:p>
          <a:p>
            <a:pPr lvl="2"/>
            <a:r>
              <a:rPr lang="en-US" dirty="0">
                <a:solidFill>
                  <a:srgbClr val="0000FF"/>
                </a:solidFill>
              </a:rPr>
              <a:t>~ </a:t>
            </a:r>
            <a:r>
              <a:rPr lang="en-US" dirty="0">
                <a:solidFill>
                  <a:srgbClr val="9900CC"/>
                </a:solidFill>
              </a:rPr>
              <a:t>Error-correcting codes</a:t>
            </a:r>
            <a:r>
              <a:rPr lang="en-US" dirty="0">
                <a:solidFill>
                  <a:srgbClr val="0000FF"/>
                </a:solidFill>
              </a:rPr>
              <a:t>!</a:t>
            </a:r>
          </a:p>
        </p:txBody>
      </p:sp>
      <p:sp>
        <p:nvSpPr>
          <p:cNvPr id="65" name="Date Placeholder 6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09/23/2009</a:t>
            </a:r>
            <a:endParaRPr lang="en-US"/>
          </a:p>
        </p:txBody>
      </p:sp>
      <p:sp>
        <p:nvSpPr>
          <p:cNvPr id="66" name="Slide Number Placeholder 6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CAD96-68EB-4E77-AE1C-CC3C1015F9C6}" type="slidenum">
              <a:rPr lang="ar-SA" smtClean="0"/>
              <a:pPr/>
              <a:t>17</a:t>
            </a:fld>
            <a:endParaRPr lang="en-US"/>
          </a:p>
        </p:txBody>
      </p:sp>
      <p:sp>
        <p:nvSpPr>
          <p:cNvPr id="67" name="Footer Placeholder 66"/>
          <p:cNvSpPr>
            <a:spLocks noGrp="1"/>
          </p:cNvSpPr>
          <p:nvPr>
            <p:ph type="ftr" sz="quarter" idx="11"/>
          </p:nvPr>
        </p:nvSpPr>
        <p:spPr>
          <a:xfrm>
            <a:off x="2707105" y="6245225"/>
            <a:ext cx="3958389" cy="476250"/>
          </a:xfrm>
        </p:spPr>
        <p:txBody>
          <a:bodyPr/>
          <a:lstStyle/>
          <a:p>
            <a:r>
              <a:rPr lang="en-US" dirty="0" smtClean="0"/>
              <a:t>Probabilistic Checking of Proofs</a:t>
            </a:r>
            <a:endParaRPr lang="en-US" dirty="0"/>
          </a:p>
        </p:txBody>
      </p:sp>
      <p:pic>
        <p:nvPicPr>
          <p:cNvPr id="69" name="Picture 68" descr="TP_tmp.emf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4114767" y="3175000"/>
            <a:ext cx="53999" cy="53999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91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91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91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91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91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91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91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91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91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91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9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919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919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9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919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919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9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919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919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9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919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919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9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919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919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9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919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919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E.g. to show </a:t>
            </a:r>
            <a:r>
              <a:rPr lang="en-US" dirty="0" smtClean="0">
                <a:latin typeface="cmmi10"/>
              </a:rPr>
              <a:t>Â</a:t>
            </a:r>
            <a:r>
              <a:rPr lang="en-US" dirty="0" smtClean="0"/>
              <a:t> </a:t>
            </a:r>
            <a:r>
              <a:rPr lang="en-US" dirty="0" smtClean="0">
                <a:latin typeface="cmsy10"/>
              </a:rPr>
              <a:t>¢</a:t>
            </a:r>
            <a:r>
              <a:rPr lang="en-US" dirty="0" smtClean="0"/>
              <a:t> (</a:t>
            </a:r>
            <a:r>
              <a:rPr lang="en-US" dirty="0" smtClean="0">
                <a:latin typeface="cmmi10"/>
              </a:rPr>
              <a:t>Â</a:t>
            </a:r>
            <a:r>
              <a:rPr lang="en-US" dirty="0" smtClean="0"/>
              <a:t> – 1) </a:t>
            </a:r>
            <a:r>
              <a:rPr lang="en-US" dirty="0" smtClean="0">
                <a:latin typeface="cmsy10"/>
              </a:rPr>
              <a:t>¢</a:t>
            </a:r>
            <a:r>
              <a:rPr lang="en-US" dirty="0" smtClean="0"/>
              <a:t> (</a:t>
            </a:r>
            <a:r>
              <a:rPr lang="en-US" dirty="0" smtClean="0">
                <a:latin typeface="cmmi10"/>
              </a:rPr>
              <a:t>Â</a:t>
            </a:r>
            <a:r>
              <a:rPr lang="en-US" dirty="0" smtClean="0"/>
              <a:t> – 2) = 0 on V.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09/23/2009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23674" y="6245225"/>
            <a:ext cx="3826042" cy="476250"/>
          </a:xfrm>
        </p:spPr>
        <p:txBody>
          <a:bodyPr/>
          <a:lstStyle/>
          <a:p>
            <a:r>
              <a:rPr lang="en-US" dirty="0" smtClean="0"/>
              <a:t>Probabilistic Checking of Proofs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CAD96-68EB-4E77-AE1C-CC3C1015F9C6}" type="slidenum">
              <a:rPr lang="ar-SA" smtClean="0"/>
              <a:pPr/>
              <a:t>18</a:t>
            </a:fld>
            <a:endParaRPr lang="en-US" dirty="0"/>
          </a:p>
        </p:txBody>
      </p:sp>
      <p:grpSp>
        <p:nvGrpSpPr>
          <p:cNvPr id="7" name="Group 5"/>
          <p:cNvGrpSpPr>
            <a:grpSpLocks/>
          </p:cNvGrpSpPr>
          <p:nvPr/>
        </p:nvGrpSpPr>
        <p:grpSpPr bwMode="auto">
          <a:xfrm rot="16200000">
            <a:off x="6256447" y="1096515"/>
            <a:ext cx="382588" cy="3022600"/>
            <a:chOff x="4600" y="1491"/>
            <a:chExt cx="241" cy="1904"/>
          </a:xfrm>
        </p:grpSpPr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4600" y="1491"/>
              <a:ext cx="240" cy="192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vert="eaVert" wrap="none" anchor="ctr"/>
            <a:lstStyle/>
            <a:p>
              <a:pPr algn="ctr" eaLnBrk="1" hangingPunct="1">
                <a:lnSpc>
                  <a:spcPct val="100000"/>
                </a:lnSpc>
              </a:pPr>
              <a:endParaRPr lang="en-US" sz="2000">
                <a:solidFill>
                  <a:srgbClr val="FF3300"/>
                </a:solidFill>
                <a:latin typeface="Tahoma" pitchFamily="34" charset="0"/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4600" y="1859"/>
              <a:ext cx="240" cy="192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4600" y="2051"/>
              <a:ext cx="240" cy="192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>
              <a:off x="4600" y="2243"/>
              <a:ext cx="240" cy="192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>
              <a:off x="4600" y="2435"/>
              <a:ext cx="240" cy="192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auto">
            <a:xfrm>
              <a:off x="4600" y="1667"/>
              <a:ext cx="240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auto">
            <a:xfrm>
              <a:off x="4600" y="2819"/>
              <a:ext cx="240" cy="192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auto">
            <a:xfrm>
              <a:off x="4601" y="3203"/>
              <a:ext cx="240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Rectangle 14"/>
            <p:cNvSpPr>
              <a:spLocks noChangeArrowheads="1"/>
            </p:cNvSpPr>
            <p:nvPr/>
          </p:nvSpPr>
          <p:spPr bwMode="auto">
            <a:xfrm>
              <a:off x="4600" y="3011"/>
              <a:ext cx="240" cy="192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Rectangle 15"/>
            <p:cNvSpPr>
              <a:spLocks noChangeArrowheads="1"/>
            </p:cNvSpPr>
            <p:nvPr/>
          </p:nvSpPr>
          <p:spPr bwMode="auto">
            <a:xfrm>
              <a:off x="4601" y="2627"/>
              <a:ext cx="240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8" name="Group 149"/>
          <p:cNvGrpSpPr>
            <a:grpSpLocks/>
          </p:cNvGrpSpPr>
          <p:nvPr/>
        </p:nvGrpSpPr>
        <p:grpSpPr bwMode="auto">
          <a:xfrm>
            <a:off x="4943711" y="3226324"/>
            <a:ext cx="3022600" cy="382588"/>
            <a:chOff x="3363" y="1858"/>
            <a:chExt cx="1904" cy="241"/>
          </a:xfrm>
        </p:grpSpPr>
        <p:sp>
          <p:nvSpPr>
            <p:cNvPr id="19" name="Rectangle 139"/>
            <p:cNvSpPr>
              <a:spLocks noChangeArrowheads="1"/>
            </p:cNvSpPr>
            <p:nvPr/>
          </p:nvSpPr>
          <p:spPr bwMode="auto">
            <a:xfrm rot="16200000">
              <a:off x="3339" y="1883"/>
              <a:ext cx="240" cy="192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vert="eaVert" wrap="none" anchor="ctr"/>
            <a:lstStyle/>
            <a:p>
              <a:pPr algn="ctr" eaLnBrk="1" hangingPunct="1">
                <a:lnSpc>
                  <a:spcPct val="100000"/>
                </a:lnSpc>
              </a:pPr>
              <a:endParaRPr lang="en-US" sz="2000">
                <a:solidFill>
                  <a:srgbClr val="FF3300"/>
                </a:solidFill>
                <a:latin typeface="Tahoma" pitchFamily="34" charset="0"/>
              </a:endParaRPr>
            </a:p>
          </p:txBody>
        </p:sp>
        <p:sp>
          <p:nvSpPr>
            <p:cNvPr id="20" name="Rectangle 140"/>
            <p:cNvSpPr>
              <a:spLocks noChangeArrowheads="1"/>
            </p:cNvSpPr>
            <p:nvPr/>
          </p:nvSpPr>
          <p:spPr bwMode="auto">
            <a:xfrm rot="16200000">
              <a:off x="3707" y="1883"/>
              <a:ext cx="240" cy="19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Rectangle 141"/>
            <p:cNvSpPr>
              <a:spLocks noChangeArrowheads="1"/>
            </p:cNvSpPr>
            <p:nvPr/>
          </p:nvSpPr>
          <p:spPr bwMode="auto">
            <a:xfrm rot="16200000">
              <a:off x="3899" y="1883"/>
              <a:ext cx="240" cy="19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Rectangle 142"/>
            <p:cNvSpPr>
              <a:spLocks noChangeArrowheads="1"/>
            </p:cNvSpPr>
            <p:nvPr/>
          </p:nvSpPr>
          <p:spPr bwMode="auto">
            <a:xfrm rot="16200000">
              <a:off x="4091" y="1883"/>
              <a:ext cx="240" cy="19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Rectangle 143"/>
            <p:cNvSpPr>
              <a:spLocks noChangeArrowheads="1"/>
            </p:cNvSpPr>
            <p:nvPr/>
          </p:nvSpPr>
          <p:spPr bwMode="auto">
            <a:xfrm rot="16200000">
              <a:off x="4283" y="1883"/>
              <a:ext cx="240" cy="192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Rectangle 144"/>
            <p:cNvSpPr>
              <a:spLocks noChangeArrowheads="1"/>
            </p:cNvSpPr>
            <p:nvPr/>
          </p:nvSpPr>
          <p:spPr bwMode="auto">
            <a:xfrm rot="16200000">
              <a:off x="3515" y="1883"/>
              <a:ext cx="240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Rectangle 145"/>
            <p:cNvSpPr>
              <a:spLocks noChangeArrowheads="1"/>
            </p:cNvSpPr>
            <p:nvPr/>
          </p:nvSpPr>
          <p:spPr bwMode="auto">
            <a:xfrm rot="16200000">
              <a:off x="4667" y="1883"/>
              <a:ext cx="240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Rectangle 146"/>
            <p:cNvSpPr>
              <a:spLocks noChangeArrowheads="1"/>
            </p:cNvSpPr>
            <p:nvPr/>
          </p:nvSpPr>
          <p:spPr bwMode="auto">
            <a:xfrm rot="16200000">
              <a:off x="5051" y="1882"/>
              <a:ext cx="240" cy="192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Rectangle 147"/>
            <p:cNvSpPr>
              <a:spLocks noChangeArrowheads="1"/>
            </p:cNvSpPr>
            <p:nvPr/>
          </p:nvSpPr>
          <p:spPr bwMode="auto">
            <a:xfrm rot="16200000">
              <a:off x="4859" y="1883"/>
              <a:ext cx="240" cy="192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Rectangle 148"/>
            <p:cNvSpPr>
              <a:spLocks noChangeArrowheads="1"/>
            </p:cNvSpPr>
            <p:nvPr/>
          </p:nvSpPr>
          <p:spPr bwMode="auto">
            <a:xfrm rot="16200000">
              <a:off x="4475" y="1882"/>
              <a:ext cx="240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9" name="Group 229"/>
          <p:cNvGrpSpPr>
            <a:grpSpLocks/>
          </p:cNvGrpSpPr>
          <p:nvPr/>
        </p:nvGrpSpPr>
        <p:grpSpPr bwMode="auto">
          <a:xfrm>
            <a:off x="4899260" y="4072295"/>
            <a:ext cx="3022600" cy="382587"/>
            <a:chOff x="3359" y="2497"/>
            <a:chExt cx="1904" cy="241"/>
          </a:xfrm>
        </p:grpSpPr>
        <p:sp>
          <p:nvSpPr>
            <p:cNvPr id="30" name="Rectangle 219"/>
            <p:cNvSpPr>
              <a:spLocks noChangeArrowheads="1"/>
            </p:cNvSpPr>
            <p:nvPr/>
          </p:nvSpPr>
          <p:spPr bwMode="auto">
            <a:xfrm rot="16200000">
              <a:off x="3335" y="2522"/>
              <a:ext cx="240" cy="192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vert="eaVert" wrap="none" anchor="ctr"/>
            <a:lstStyle/>
            <a:p>
              <a:pPr algn="ctr" eaLnBrk="1" hangingPunct="1">
                <a:lnSpc>
                  <a:spcPct val="100000"/>
                </a:lnSpc>
              </a:pPr>
              <a:endParaRPr lang="en-US" sz="2000">
                <a:solidFill>
                  <a:srgbClr val="FF3300"/>
                </a:solidFill>
                <a:latin typeface="Tahoma" pitchFamily="34" charset="0"/>
              </a:endParaRPr>
            </a:p>
          </p:txBody>
        </p:sp>
        <p:sp>
          <p:nvSpPr>
            <p:cNvPr id="31" name="Rectangle 220"/>
            <p:cNvSpPr>
              <a:spLocks noChangeArrowheads="1"/>
            </p:cNvSpPr>
            <p:nvPr/>
          </p:nvSpPr>
          <p:spPr bwMode="auto">
            <a:xfrm rot="16200000">
              <a:off x="3703" y="2522"/>
              <a:ext cx="240" cy="19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Rectangle 221"/>
            <p:cNvSpPr>
              <a:spLocks noChangeArrowheads="1"/>
            </p:cNvSpPr>
            <p:nvPr/>
          </p:nvSpPr>
          <p:spPr bwMode="auto">
            <a:xfrm rot="16200000">
              <a:off x="3895" y="2522"/>
              <a:ext cx="240" cy="192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Rectangle 222"/>
            <p:cNvSpPr>
              <a:spLocks noChangeArrowheads="1"/>
            </p:cNvSpPr>
            <p:nvPr/>
          </p:nvSpPr>
          <p:spPr bwMode="auto">
            <a:xfrm rot="16200000">
              <a:off x="4087" y="2522"/>
              <a:ext cx="240" cy="192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Rectangle 223"/>
            <p:cNvSpPr>
              <a:spLocks noChangeArrowheads="1"/>
            </p:cNvSpPr>
            <p:nvPr/>
          </p:nvSpPr>
          <p:spPr bwMode="auto">
            <a:xfrm rot="16200000">
              <a:off x="4279" y="2522"/>
              <a:ext cx="240" cy="192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Rectangle 224"/>
            <p:cNvSpPr>
              <a:spLocks noChangeArrowheads="1"/>
            </p:cNvSpPr>
            <p:nvPr/>
          </p:nvSpPr>
          <p:spPr bwMode="auto">
            <a:xfrm rot="16200000">
              <a:off x="3511" y="2522"/>
              <a:ext cx="240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Rectangle 225"/>
            <p:cNvSpPr>
              <a:spLocks noChangeArrowheads="1"/>
            </p:cNvSpPr>
            <p:nvPr/>
          </p:nvSpPr>
          <p:spPr bwMode="auto">
            <a:xfrm rot="16200000">
              <a:off x="4663" y="2522"/>
              <a:ext cx="240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Rectangle 226"/>
            <p:cNvSpPr>
              <a:spLocks noChangeArrowheads="1"/>
            </p:cNvSpPr>
            <p:nvPr/>
          </p:nvSpPr>
          <p:spPr bwMode="auto">
            <a:xfrm rot="16200000">
              <a:off x="5047" y="2521"/>
              <a:ext cx="240" cy="192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Rectangle 227"/>
            <p:cNvSpPr>
              <a:spLocks noChangeArrowheads="1"/>
            </p:cNvSpPr>
            <p:nvPr/>
          </p:nvSpPr>
          <p:spPr bwMode="auto">
            <a:xfrm rot="16200000">
              <a:off x="4855" y="2522"/>
              <a:ext cx="240" cy="192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Rectangle 228"/>
            <p:cNvSpPr>
              <a:spLocks noChangeArrowheads="1"/>
            </p:cNvSpPr>
            <p:nvPr/>
          </p:nvSpPr>
          <p:spPr bwMode="auto">
            <a:xfrm rot="16200000">
              <a:off x="4471" y="2521"/>
              <a:ext cx="240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0" name="Line 301"/>
          <p:cNvSpPr>
            <a:spLocks noChangeShapeType="1"/>
          </p:cNvSpPr>
          <p:nvPr/>
        </p:nvSpPr>
        <p:spPr bwMode="auto">
          <a:xfrm>
            <a:off x="6905860" y="2776895"/>
            <a:ext cx="0" cy="46990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1" name="Line 302"/>
          <p:cNvSpPr>
            <a:spLocks noChangeShapeType="1"/>
          </p:cNvSpPr>
          <p:nvPr/>
        </p:nvSpPr>
        <p:spPr bwMode="auto">
          <a:xfrm>
            <a:off x="6888398" y="3596796"/>
            <a:ext cx="0" cy="46990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pic>
        <p:nvPicPr>
          <p:cNvPr id="43" name="Picture 42" descr="TP_tmp.emf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9"/>
          <a:stretch>
            <a:fillRect/>
          </a:stretch>
        </p:blipFill>
        <p:spPr>
          <a:xfrm>
            <a:off x="4009894" y="2525296"/>
            <a:ext cx="252784" cy="278062"/>
          </a:xfrm>
          <a:prstGeom prst="rect">
            <a:avLst/>
          </a:prstGeom>
        </p:spPr>
      </p:pic>
      <p:pic>
        <p:nvPicPr>
          <p:cNvPr id="48" name="Picture 47" descr="TP_tmp.emf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0"/>
          <a:stretch>
            <a:fillRect/>
          </a:stretch>
        </p:blipFill>
        <p:spPr bwMode="auto">
          <a:xfrm>
            <a:off x="728629" y="3223128"/>
            <a:ext cx="4018555" cy="446506"/>
          </a:xfrm>
          <a:prstGeom prst="rect">
            <a:avLst/>
          </a:prstGeom>
          <a:noFill/>
          <a:ln/>
          <a:effectLst/>
        </p:spPr>
      </p:pic>
      <p:pic>
        <p:nvPicPr>
          <p:cNvPr id="50" name="Picture 49" descr="TP_tmp.emf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1"/>
          <a:stretch>
            <a:fillRect/>
          </a:stretch>
        </p:blipFill>
        <p:spPr>
          <a:xfrm>
            <a:off x="492976" y="4125494"/>
            <a:ext cx="4223403" cy="386010"/>
          </a:xfrm>
          <a:prstGeom prst="rect">
            <a:avLst/>
          </a:prstGeom>
        </p:spPr>
      </p:pic>
      <p:pic>
        <p:nvPicPr>
          <p:cNvPr id="52" name="Picture 51" descr="TP_tmp.emf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2"/>
          <a:stretch>
            <a:fillRect/>
          </a:stretch>
        </p:blipFill>
        <p:spPr>
          <a:xfrm>
            <a:off x="315723" y="5942263"/>
            <a:ext cx="4689412" cy="344629"/>
          </a:xfrm>
          <a:prstGeom prst="rect">
            <a:avLst/>
          </a:prstGeom>
        </p:spPr>
      </p:pic>
      <p:cxnSp>
        <p:nvCxnSpPr>
          <p:cNvPr id="54" name="Straight Arrow Connector 53"/>
          <p:cNvCxnSpPr/>
          <p:nvPr/>
        </p:nvCxnSpPr>
        <p:spPr bwMode="auto">
          <a:xfrm rot="5400000" flipH="1" flipV="1">
            <a:off x="18047" y="5011157"/>
            <a:ext cx="1227219" cy="36091"/>
          </a:xfrm>
          <a:prstGeom prst="straightConnector1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7" name="TextBox 56"/>
          <p:cNvSpPr txBox="1"/>
          <p:nvPr/>
        </p:nvSpPr>
        <p:spPr>
          <a:xfrm>
            <a:off x="1191126" y="4223083"/>
            <a:ext cx="421096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Checks:</a:t>
            </a:r>
            <a:r>
              <a:rPr lang="en-US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Verify  degree of </a:t>
            </a:r>
            <a:endParaRPr lang="en-US" dirty="0">
              <a:solidFill>
                <a:schemeClr val="bg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59" name="Picture 58" descr="TP_tmp.emf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3"/>
          <a:stretch>
            <a:fillRect/>
          </a:stretch>
        </p:blipFill>
        <p:spPr>
          <a:xfrm>
            <a:off x="5369461" y="4823327"/>
            <a:ext cx="296535" cy="326189"/>
          </a:xfrm>
          <a:prstGeom prst="rect">
            <a:avLst/>
          </a:prstGeom>
        </p:spPr>
      </p:pic>
      <p:pic>
        <p:nvPicPr>
          <p:cNvPr id="61" name="Picture 60" descr="TP_tmp.emf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4"/>
          <a:stretch>
            <a:fillRect/>
          </a:stretch>
        </p:blipFill>
        <p:spPr>
          <a:xfrm>
            <a:off x="5649692" y="4799261"/>
            <a:ext cx="623217" cy="410411"/>
          </a:xfrm>
          <a:prstGeom prst="rect">
            <a:avLst/>
          </a:prstGeom>
        </p:spPr>
      </p:pic>
      <p:pic>
        <p:nvPicPr>
          <p:cNvPr id="63" name="Picture 62" descr="TP_tmp.emf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15"/>
          <a:stretch>
            <a:fillRect/>
          </a:stretch>
        </p:blipFill>
        <p:spPr>
          <a:xfrm>
            <a:off x="6167240" y="4823327"/>
            <a:ext cx="702791" cy="387252"/>
          </a:xfrm>
          <a:prstGeom prst="rect">
            <a:avLst/>
          </a:prstGeom>
        </p:spPr>
      </p:pic>
      <p:sp>
        <p:nvSpPr>
          <p:cNvPr id="66" name="TextBox 65"/>
          <p:cNvSpPr txBox="1"/>
          <p:nvPr/>
        </p:nvSpPr>
        <p:spPr>
          <a:xfrm>
            <a:off x="2490537" y="4704348"/>
            <a:ext cx="3626314" cy="10090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Consistency of </a:t>
            </a:r>
            <a:r>
              <a:rPr lang="en-US" dirty="0" smtClean="0">
                <a:latin typeface="cmmi10"/>
              </a:rPr>
              <a:t>Â</a:t>
            </a:r>
            <a:r>
              <a:rPr lang="en-US" dirty="0" smtClean="0"/>
              <a:t>, </a:t>
            </a:r>
            <a:r>
              <a:rPr lang="en-US" dirty="0" smtClean="0">
                <a:latin typeface="cmmi10"/>
              </a:rPr>
              <a:t>¡</a:t>
            </a:r>
            <a:r>
              <a:rPr lang="en-US" dirty="0" smtClean="0"/>
              <a:t>, </a:t>
            </a:r>
            <a:r>
              <a:rPr lang="en-US" dirty="0" smtClean="0">
                <a:latin typeface="cmmi10"/>
              </a:rPr>
              <a:t>¢</a:t>
            </a:r>
            <a:endParaRPr lang="en-US" dirty="0">
              <a:latin typeface="cmmi1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1" grpId="0" animBg="1"/>
      <p:bldP spid="6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Extends also to </a:t>
            </a:r>
            <a:r>
              <a:rPr lang="en-US" dirty="0" err="1" smtClean="0"/>
              <a:t>bivariate</a:t>
            </a:r>
            <a:r>
              <a:rPr lang="en-US" dirty="0" smtClean="0"/>
              <a:t> polynomials </a:t>
            </a:r>
            <a:r>
              <a:rPr lang="en-US" dirty="0" smtClean="0">
                <a:solidFill>
                  <a:srgbClr val="C00000"/>
                </a:solidFill>
              </a:rPr>
              <a:t>(</a:t>
            </a:r>
            <a:r>
              <a:rPr lang="en-US" dirty="0" smtClean="0">
                <a:solidFill>
                  <a:srgbClr val="C00000"/>
                </a:solidFill>
                <a:latin typeface="cmsy10"/>
              </a:rPr>
              <a:t>E</a:t>
            </a:r>
            <a:r>
              <a:rPr lang="en-US" dirty="0" smtClean="0">
                <a:solidFill>
                  <a:srgbClr val="C00000"/>
                </a:solidFill>
              </a:rPr>
              <a:t>(</a:t>
            </a:r>
            <a:r>
              <a:rPr lang="en-US" dirty="0" err="1" smtClean="0">
                <a:solidFill>
                  <a:srgbClr val="C00000"/>
                </a:solidFill>
              </a:rPr>
              <a:t>x,y</a:t>
            </a:r>
            <a:r>
              <a:rPr lang="en-US" dirty="0" smtClean="0">
                <a:solidFill>
                  <a:srgbClr val="C00000"/>
                </a:solidFill>
              </a:rPr>
              <a:t>))</a:t>
            </a:r>
          </a:p>
          <a:p>
            <a:endParaRPr lang="en-US" dirty="0" smtClean="0"/>
          </a:p>
          <a:p>
            <a:r>
              <a:rPr lang="en-US" dirty="0" smtClean="0"/>
              <a:t>Immediately yields PCP with </a:t>
            </a:r>
            <a:r>
              <a:rPr lang="en-US" dirty="0" smtClean="0">
                <a:solidFill>
                  <a:srgbClr val="C00000"/>
                </a:solidFill>
              </a:rPr>
              <a:t>O(log n)</a:t>
            </a:r>
            <a:r>
              <a:rPr lang="en-US" dirty="0" smtClean="0"/>
              <a:t> queries, where </a:t>
            </a:r>
            <a:r>
              <a:rPr lang="en-US" dirty="0" smtClean="0">
                <a:solidFill>
                  <a:srgbClr val="C00000"/>
                </a:solidFill>
              </a:rPr>
              <a:t>n</a:t>
            </a:r>
            <a:r>
              <a:rPr lang="en-US" dirty="0" smtClean="0"/>
              <a:t> is (classical) proof size.</a:t>
            </a:r>
          </a:p>
          <a:p>
            <a:endParaRPr lang="en-US" dirty="0" smtClean="0"/>
          </a:p>
          <a:p>
            <a:r>
              <a:rPr lang="en-US" dirty="0" smtClean="0"/>
              <a:t>But leads to improvement by “composition”:</a:t>
            </a:r>
          </a:p>
          <a:p>
            <a:pPr lvl="1"/>
            <a:r>
              <a:rPr lang="en-US" dirty="0" smtClean="0"/>
              <a:t>Verifier’s task has reduced in complexity from verifying statements of length </a:t>
            </a:r>
            <a:r>
              <a:rPr lang="en-US" dirty="0" smtClean="0">
                <a:solidFill>
                  <a:srgbClr val="C00000"/>
                </a:solidFill>
              </a:rPr>
              <a:t>n</a:t>
            </a:r>
            <a:r>
              <a:rPr lang="en-US" dirty="0" smtClean="0"/>
              <a:t>, to verifying statements of length </a:t>
            </a:r>
            <a:r>
              <a:rPr lang="en-US" dirty="0" smtClean="0">
                <a:solidFill>
                  <a:srgbClr val="C00000"/>
                </a:solidFill>
              </a:rPr>
              <a:t>log n</a:t>
            </a:r>
            <a:r>
              <a:rPr lang="en-US" dirty="0" smtClean="0"/>
              <a:t>. </a:t>
            </a:r>
            <a:endParaRPr lang="en-US" dirty="0" smtClean="0"/>
          </a:p>
          <a:p>
            <a:pPr lvl="1"/>
            <a:r>
              <a:rPr lang="en-US" dirty="0" err="1" smtClean="0"/>
              <a:t>Recurse</a:t>
            </a:r>
            <a:r>
              <a:rPr lang="en-US" dirty="0" smtClean="0"/>
              <a:t>.</a:t>
            </a:r>
          </a:p>
          <a:p>
            <a:pPr lvl="1"/>
            <a:r>
              <a:rPr lang="en-US" sz="18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(includes some cheating)</a:t>
            </a:r>
            <a:endParaRPr lang="en-US" sz="1800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09/23/2009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Probabilistic Checking of Proofs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CAD96-68EB-4E77-AE1C-CC3C1015F9C6}" type="slidenum">
              <a:rPr lang="ar-SA" smtClean="0"/>
              <a:pPr/>
              <a:t>19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8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Can Proofs Be Checked Efficiently?</a:t>
            </a:r>
          </a:p>
        </p:txBody>
      </p:sp>
      <p:pic>
        <p:nvPicPr>
          <p:cNvPr id="858121" name="Picture 9" descr="Scratching Head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r="44540"/>
          <a:stretch>
            <a:fillRect/>
          </a:stretch>
        </p:blipFill>
        <p:spPr>
          <a:xfrm>
            <a:off x="828675" y="1111250"/>
            <a:ext cx="3276600" cy="5526088"/>
          </a:xfrm>
          <a:ln/>
        </p:spPr>
      </p:pic>
      <p:grpSp>
        <p:nvGrpSpPr>
          <p:cNvPr id="858122" name="Group 10"/>
          <p:cNvGrpSpPr>
            <a:grpSpLocks/>
          </p:cNvGrpSpPr>
          <p:nvPr/>
        </p:nvGrpSpPr>
        <p:grpSpPr bwMode="auto">
          <a:xfrm>
            <a:off x="4635500" y="1171575"/>
            <a:ext cx="3949700" cy="4954588"/>
            <a:chOff x="1728" y="1440"/>
            <a:chExt cx="2160" cy="2736"/>
          </a:xfrm>
        </p:grpSpPr>
        <p:sp>
          <p:nvSpPr>
            <p:cNvPr id="858123" name="Rectangle 11"/>
            <p:cNvSpPr>
              <a:spLocks noChangeArrowheads="1"/>
            </p:cNvSpPr>
            <p:nvPr/>
          </p:nvSpPr>
          <p:spPr bwMode="auto">
            <a:xfrm>
              <a:off x="1728" y="1440"/>
              <a:ext cx="2160" cy="27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8124" name="Text Box 12"/>
            <p:cNvSpPr txBox="1">
              <a:spLocks noChangeArrowheads="1"/>
            </p:cNvSpPr>
            <p:nvPr/>
          </p:nvSpPr>
          <p:spPr bwMode="auto">
            <a:xfrm>
              <a:off x="1871" y="1627"/>
              <a:ext cx="1823" cy="22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lnSpc>
                  <a:spcPct val="100000"/>
                </a:lnSpc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Courier New" pitchFamily="49" charset="0"/>
                </a:rPr>
                <a:t>The Riemann Hypothesis is true (12</a:t>
              </a:r>
              <a:r>
                <a:rPr lang="en-US" b="1" baseline="30000">
                  <a:solidFill>
                    <a:schemeClr val="tx1"/>
                  </a:solidFill>
                  <a:latin typeface="Courier New" pitchFamily="49" charset="0"/>
                </a:rPr>
                <a:t>th</a:t>
              </a:r>
              <a:r>
                <a:rPr lang="en-US" b="1">
                  <a:solidFill>
                    <a:schemeClr val="tx1"/>
                  </a:solidFill>
                  <a:latin typeface="Courier New" pitchFamily="49" charset="0"/>
                </a:rPr>
                <a:t> Revision)</a:t>
              </a:r>
            </a:p>
            <a:p>
              <a:pPr eaLnBrk="1" hangingPunct="1">
                <a:lnSpc>
                  <a:spcPct val="100000"/>
                </a:lnSpc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Courier New" pitchFamily="49" charset="0"/>
                </a:rPr>
                <a:t>By </a:t>
              </a:r>
            </a:p>
            <a:p>
              <a:pPr eaLnBrk="1" hangingPunct="1">
                <a:lnSpc>
                  <a:spcPct val="100000"/>
                </a:lnSpc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Courier New" pitchFamily="49" charset="0"/>
                </a:rPr>
                <a:t>Ayror Sappen</a:t>
              </a:r>
            </a:p>
            <a:p>
              <a:pPr eaLnBrk="1" hangingPunct="1">
                <a:lnSpc>
                  <a:spcPct val="100000"/>
                </a:lnSpc>
                <a:spcBef>
                  <a:spcPct val="50000"/>
                </a:spcBef>
              </a:pPr>
              <a:endParaRPr lang="en-US" b="1">
                <a:solidFill>
                  <a:schemeClr val="tx1"/>
                </a:solidFill>
                <a:latin typeface="Courier New" pitchFamily="49" charset="0"/>
              </a:endParaRPr>
            </a:p>
            <a:p>
              <a:pPr eaLnBrk="1" hangingPunct="1">
                <a:lnSpc>
                  <a:spcPct val="100000"/>
                </a:lnSpc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Courier New" pitchFamily="49" charset="0"/>
                </a:rPr>
                <a:t># Pages to follow: 15783</a:t>
              </a:r>
            </a:p>
          </p:txBody>
        </p:sp>
      </p:grp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09/23/2009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CAD96-68EB-4E77-AE1C-CC3C1015F9C6}" type="slidenum">
              <a:rPr lang="ar-SA" smtClean="0"/>
              <a:pPr/>
              <a:t>2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Probabilistic Checking of Proofs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71940" name="Group 516"/>
          <p:cNvGrpSpPr>
            <a:grpSpLocks/>
          </p:cNvGrpSpPr>
          <p:nvPr/>
        </p:nvGrpSpPr>
        <p:grpSpPr bwMode="auto">
          <a:xfrm>
            <a:off x="4711700" y="2344738"/>
            <a:ext cx="2212975" cy="1117600"/>
            <a:chOff x="2451" y="1281"/>
            <a:chExt cx="1394" cy="704"/>
          </a:xfrm>
        </p:grpSpPr>
        <p:sp>
          <p:nvSpPr>
            <p:cNvPr id="871941" name="Line 517"/>
            <p:cNvSpPr>
              <a:spLocks noChangeShapeType="1"/>
            </p:cNvSpPr>
            <p:nvPr/>
          </p:nvSpPr>
          <p:spPr bwMode="auto">
            <a:xfrm>
              <a:off x="3405" y="1351"/>
              <a:ext cx="367" cy="352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71942" name="Line 518"/>
            <p:cNvSpPr>
              <a:spLocks noChangeShapeType="1"/>
            </p:cNvSpPr>
            <p:nvPr/>
          </p:nvSpPr>
          <p:spPr bwMode="auto">
            <a:xfrm flipV="1">
              <a:off x="3405" y="1703"/>
              <a:ext cx="440" cy="212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71943" name="Line 519"/>
            <p:cNvSpPr>
              <a:spLocks noChangeShapeType="1"/>
            </p:cNvSpPr>
            <p:nvPr/>
          </p:nvSpPr>
          <p:spPr bwMode="auto">
            <a:xfrm>
              <a:off x="3038" y="1492"/>
              <a:ext cx="367" cy="423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71944" name="Line 520"/>
            <p:cNvSpPr>
              <a:spLocks noChangeShapeType="1"/>
            </p:cNvSpPr>
            <p:nvPr/>
          </p:nvSpPr>
          <p:spPr bwMode="auto">
            <a:xfrm>
              <a:off x="2891" y="1915"/>
              <a:ext cx="514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71945" name="Line 521"/>
            <p:cNvSpPr>
              <a:spLocks noChangeShapeType="1"/>
            </p:cNvSpPr>
            <p:nvPr/>
          </p:nvSpPr>
          <p:spPr bwMode="auto">
            <a:xfrm flipH="1">
              <a:off x="2891" y="1563"/>
              <a:ext cx="220" cy="352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71946" name="Line 522"/>
            <p:cNvSpPr>
              <a:spLocks noChangeShapeType="1"/>
            </p:cNvSpPr>
            <p:nvPr/>
          </p:nvSpPr>
          <p:spPr bwMode="auto">
            <a:xfrm>
              <a:off x="2524" y="1774"/>
              <a:ext cx="367" cy="141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71947" name="Line 523"/>
            <p:cNvSpPr>
              <a:spLocks noChangeShapeType="1"/>
            </p:cNvSpPr>
            <p:nvPr/>
          </p:nvSpPr>
          <p:spPr bwMode="auto">
            <a:xfrm flipV="1">
              <a:off x="2524" y="1351"/>
              <a:ext cx="220" cy="423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71948" name="Line 524"/>
            <p:cNvSpPr>
              <a:spLocks noChangeShapeType="1"/>
            </p:cNvSpPr>
            <p:nvPr/>
          </p:nvSpPr>
          <p:spPr bwMode="auto">
            <a:xfrm>
              <a:off x="2744" y="1351"/>
              <a:ext cx="661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71949" name="Line 525"/>
            <p:cNvSpPr>
              <a:spLocks noChangeShapeType="1"/>
            </p:cNvSpPr>
            <p:nvPr/>
          </p:nvSpPr>
          <p:spPr bwMode="auto">
            <a:xfrm flipV="1">
              <a:off x="3111" y="1351"/>
              <a:ext cx="294" cy="141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71950" name="Line 526"/>
            <p:cNvSpPr>
              <a:spLocks noChangeShapeType="1"/>
            </p:cNvSpPr>
            <p:nvPr/>
          </p:nvSpPr>
          <p:spPr bwMode="auto">
            <a:xfrm flipH="1" flipV="1">
              <a:off x="2744" y="1351"/>
              <a:ext cx="294" cy="141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71951" name="Oval 527"/>
            <p:cNvSpPr>
              <a:spLocks noChangeArrowheads="1"/>
            </p:cNvSpPr>
            <p:nvPr/>
          </p:nvSpPr>
          <p:spPr bwMode="auto">
            <a:xfrm>
              <a:off x="3331" y="1844"/>
              <a:ext cx="147" cy="14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lnSpc>
                  <a:spcPct val="100000"/>
                </a:lnSpc>
              </a:pPr>
              <a:endParaRPr lang="en-US" sz="2000">
                <a:solidFill>
                  <a:schemeClr val="tx2"/>
                </a:solidFill>
                <a:latin typeface="Tahoma" pitchFamily="34" charset="0"/>
              </a:endParaRPr>
            </a:p>
          </p:txBody>
        </p:sp>
        <p:sp>
          <p:nvSpPr>
            <p:cNvPr id="871952" name="Oval 528"/>
            <p:cNvSpPr>
              <a:spLocks noChangeArrowheads="1"/>
            </p:cNvSpPr>
            <p:nvPr/>
          </p:nvSpPr>
          <p:spPr bwMode="auto">
            <a:xfrm>
              <a:off x="2671" y="1281"/>
              <a:ext cx="147" cy="14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lnSpc>
                  <a:spcPct val="100000"/>
                </a:lnSpc>
              </a:pPr>
              <a:endParaRPr lang="en-US" sz="2000">
                <a:solidFill>
                  <a:schemeClr val="tx2"/>
                </a:solidFill>
                <a:latin typeface="Tahoma" pitchFamily="34" charset="0"/>
              </a:endParaRPr>
            </a:p>
          </p:txBody>
        </p:sp>
        <p:sp>
          <p:nvSpPr>
            <p:cNvPr id="871953" name="Oval 529"/>
            <p:cNvSpPr>
              <a:spLocks noChangeArrowheads="1"/>
            </p:cNvSpPr>
            <p:nvPr/>
          </p:nvSpPr>
          <p:spPr bwMode="auto">
            <a:xfrm>
              <a:off x="2451" y="1703"/>
              <a:ext cx="147" cy="14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lnSpc>
                  <a:spcPct val="100000"/>
                </a:lnSpc>
              </a:pPr>
              <a:endParaRPr lang="en-US" sz="2000">
                <a:solidFill>
                  <a:schemeClr val="tx2"/>
                </a:solidFill>
                <a:latin typeface="Tahoma" pitchFamily="34" charset="0"/>
              </a:endParaRPr>
            </a:p>
          </p:txBody>
        </p:sp>
        <p:sp>
          <p:nvSpPr>
            <p:cNvPr id="871954" name="Oval 530"/>
            <p:cNvSpPr>
              <a:spLocks noChangeArrowheads="1"/>
            </p:cNvSpPr>
            <p:nvPr/>
          </p:nvSpPr>
          <p:spPr bwMode="auto">
            <a:xfrm>
              <a:off x="2891" y="1844"/>
              <a:ext cx="147" cy="14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lnSpc>
                  <a:spcPct val="100000"/>
                </a:lnSpc>
              </a:pPr>
              <a:endParaRPr lang="en-US" sz="2000">
                <a:solidFill>
                  <a:schemeClr val="tx2"/>
                </a:solidFill>
                <a:latin typeface="Tahoma" pitchFamily="34" charset="0"/>
              </a:endParaRPr>
            </a:p>
          </p:txBody>
        </p:sp>
        <p:sp>
          <p:nvSpPr>
            <p:cNvPr id="871955" name="Oval 531"/>
            <p:cNvSpPr>
              <a:spLocks noChangeArrowheads="1"/>
            </p:cNvSpPr>
            <p:nvPr/>
          </p:nvSpPr>
          <p:spPr bwMode="auto">
            <a:xfrm>
              <a:off x="3038" y="1422"/>
              <a:ext cx="147" cy="14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lnSpc>
                  <a:spcPct val="100000"/>
                </a:lnSpc>
              </a:pPr>
              <a:endParaRPr lang="en-US" sz="2000">
                <a:solidFill>
                  <a:schemeClr val="tx2"/>
                </a:solidFill>
                <a:latin typeface="Tahoma" pitchFamily="34" charset="0"/>
              </a:endParaRPr>
            </a:p>
          </p:txBody>
        </p:sp>
        <p:sp>
          <p:nvSpPr>
            <p:cNvPr id="871956" name="Oval 532"/>
            <p:cNvSpPr>
              <a:spLocks noChangeArrowheads="1"/>
            </p:cNvSpPr>
            <p:nvPr/>
          </p:nvSpPr>
          <p:spPr bwMode="auto">
            <a:xfrm>
              <a:off x="3331" y="1281"/>
              <a:ext cx="147" cy="14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lnSpc>
                  <a:spcPct val="100000"/>
                </a:lnSpc>
              </a:pPr>
              <a:endParaRPr lang="en-US" sz="2000">
                <a:solidFill>
                  <a:schemeClr val="tx2"/>
                </a:solidFill>
                <a:latin typeface="Tahoma" pitchFamily="34" charset="0"/>
              </a:endParaRPr>
            </a:p>
          </p:txBody>
        </p:sp>
        <p:sp>
          <p:nvSpPr>
            <p:cNvPr id="871957" name="Oval 533"/>
            <p:cNvSpPr>
              <a:spLocks noChangeArrowheads="1"/>
            </p:cNvSpPr>
            <p:nvPr/>
          </p:nvSpPr>
          <p:spPr bwMode="auto">
            <a:xfrm>
              <a:off x="3698" y="1633"/>
              <a:ext cx="147" cy="14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lnSpc>
                  <a:spcPct val="100000"/>
                </a:lnSpc>
              </a:pPr>
              <a:endParaRPr lang="en-US" sz="2000">
                <a:solidFill>
                  <a:schemeClr val="tx2"/>
                </a:solidFill>
                <a:latin typeface="Tahoma" pitchFamily="34" charset="0"/>
              </a:endParaRPr>
            </a:p>
          </p:txBody>
        </p:sp>
      </p:grpSp>
      <p:sp>
        <p:nvSpPr>
          <p:cNvPr id="871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Amplifying Error: Graphically</a:t>
            </a:r>
          </a:p>
        </p:txBody>
      </p:sp>
      <p:sp>
        <p:nvSpPr>
          <p:cNvPr id="871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Dinur</a:t>
            </a:r>
            <a:r>
              <a:rPr lang="en-US" dirty="0"/>
              <a:t> Transformation: </a:t>
            </a:r>
            <a:r>
              <a:rPr lang="en-US" dirty="0">
                <a:solidFill>
                  <a:srgbClr val="0000FF"/>
                </a:solidFill>
              </a:rPr>
              <a:t>There exists a linear-time algorithm</a:t>
            </a:r>
            <a:r>
              <a:rPr lang="en-US" dirty="0"/>
              <a:t> </a:t>
            </a:r>
            <a:r>
              <a:rPr lang="en-US" dirty="0">
                <a:solidFill>
                  <a:srgbClr val="C00000"/>
                </a:solidFill>
              </a:rPr>
              <a:t>A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A(G)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1"/>
                </a:solidFill>
              </a:rPr>
              <a:t>3</a:t>
            </a:r>
            <a:r>
              <a:rPr lang="en-US" dirty="0" smtClean="0"/>
              <a:t>-colorable if </a:t>
            </a:r>
            <a:r>
              <a:rPr lang="en-US" dirty="0" smtClean="0">
                <a:solidFill>
                  <a:srgbClr val="C00000"/>
                </a:solidFill>
              </a:rPr>
              <a:t>G</a:t>
            </a:r>
            <a:r>
              <a:rPr lang="en-US" dirty="0" smtClean="0"/>
              <a:t> is </a:t>
            </a:r>
            <a:r>
              <a:rPr lang="en-US" dirty="0" smtClean="0">
                <a:solidFill>
                  <a:schemeClr val="bg1"/>
                </a:solidFill>
              </a:rPr>
              <a:t>3</a:t>
            </a:r>
            <a:r>
              <a:rPr lang="en-US" dirty="0" smtClean="0"/>
              <a:t>-colorable.</a:t>
            </a:r>
          </a:p>
          <a:p>
            <a:pPr lvl="1"/>
            <a:r>
              <a:rPr lang="en-US" dirty="0" smtClean="0"/>
              <a:t>Fraction of monochromatic edges in </a:t>
            </a:r>
            <a:r>
              <a:rPr lang="en-US" dirty="0" smtClean="0">
                <a:solidFill>
                  <a:srgbClr val="C00000"/>
                </a:solidFill>
              </a:rPr>
              <a:t>A(G)</a:t>
            </a:r>
            <a:r>
              <a:rPr lang="en-US" dirty="0" smtClean="0"/>
              <a:t> (in any coloring) is twice (minimum) fraction in </a:t>
            </a:r>
            <a:r>
              <a:rPr lang="en-US" dirty="0" smtClean="0">
                <a:solidFill>
                  <a:srgbClr val="C00000"/>
                </a:solidFill>
              </a:rPr>
              <a:t>G</a:t>
            </a:r>
          </a:p>
          <a:p>
            <a:pPr>
              <a:buNone/>
            </a:pPr>
            <a:r>
              <a:rPr lang="en-US" dirty="0" smtClean="0"/>
              <a:t>		(unless fraction in </a:t>
            </a:r>
            <a:r>
              <a:rPr lang="en-US" dirty="0" smtClean="0">
                <a:solidFill>
                  <a:srgbClr val="C00000"/>
                </a:solidFill>
              </a:rPr>
              <a:t>G</a:t>
            </a:r>
            <a:r>
              <a:rPr lang="en-US" dirty="0" smtClean="0"/>
              <a:t> is </a:t>
            </a:r>
            <a:r>
              <a:rPr lang="en-US" dirty="0" smtClean="0">
                <a:latin typeface="cmsy10"/>
              </a:rPr>
              <a:t>¸</a:t>
            </a:r>
            <a:r>
              <a:rPr lang="en-US" dirty="0" smtClean="0"/>
              <a:t> </a:t>
            </a:r>
            <a:r>
              <a:rPr lang="en-US" dirty="0" smtClean="0">
                <a:latin typeface="cmmi10"/>
              </a:rPr>
              <a:t>²</a:t>
            </a:r>
            <a:r>
              <a:rPr lang="en-US" baseline="-25000" dirty="0" smtClean="0">
                <a:latin typeface="Verdana"/>
              </a:rPr>
              <a:t>0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871502" name="AutoShape 78"/>
          <p:cNvSpPr>
            <a:spLocks noChangeArrowheads="1"/>
          </p:cNvSpPr>
          <p:nvPr/>
        </p:nvSpPr>
        <p:spPr bwMode="auto">
          <a:xfrm>
            <a:off x="3862388" y="3111500"/>
            <a:ext cx="709612" cy="190500"/>
          </a:xfrm>
          <a:prstGeom prst="rightArrow">
            <a:avLst>
              <a:gd name="adj1" fmla="val 50000"/>
              <a:gd name="adj2" fmla="val 93125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1504" name="Text Box 80"/>
          <p:cNvSpPr txBox="1">
            <a:spLocks noChangeArrowheads="1"/>
          </p:cNvSpPr>
          <p:nvPr/>
        </p:nvSpPr>
        <p:spPr bwMode="auto">
          <a:xfrm>
            <a:off x="3960813" y="2720975"/>
            <a:ext cx="39211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/>
              <a:t>A</a:t>
            </a:r>
          </a:p>
        </p:txBody>
      </p:sp>
      <p:grpSp>
        <p:nvGrpSpPr>
          <p:cNvPr id="871886" name="Group 462"/>
          <p:cNvGrpSpPr>
            <a:grpSpLocks/>
          </p:cNvGrpSpPr>
          <p:nvPr/>
        </p:nvGrpSpPr>
        <p:grpSpPr bwMode="auto">
          <a:xfrm>
            <a:off x="1462088" y="2554288"/>
            <a:ext cx="2212975" cy="1117600"/>
            <a:chOff x="2451" y="1281"/>
            <a:chExt cx="1394" cy="704"/>
          </a:xfrm>
        </p:grpSpPr>
        <p:sp>
          <p:nvSpPr>
            <p:cNvPr id="871887" name="Line 463"/>
            <p:cNvSpPr>
              <a:spLocks noChangeShapeType="1"/>
            </p:cNvSpPr>
            <p:nvPr/>
          </p:nvSpPr>
          <p:spPr bwMode="auto">
            <a:xfrm>
              <a:off x="3405" y="1351"/>
              <a:ext cx="367" cy="352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71888" name="Line 464"/>
            <p:cNvSpPr>
              <a:spLocks noChangeShapeType="1"/>
            </p:cNvSpPr>
            <p:nvPr/>
          </p:nvSpPr>
          <p:spPr bwMode="auto">
            <a:xfrm flipV="1">
              <a:off x="3405" y="1703"/>
              <a:ext cx="440" cy="212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71889" name="Line 465"/>
            <p:cNvSpPr>
              <a:spLocks noChangeShapeType="1"/>
            </p:cNvSpPr>
            <p:nvPr/>
          </p:nvSpPr>
          <p:spPr bwMode="auto">
            <a:xfrm>
              <a:off x="3038" y="1492"/>
              <a:ext cx="367" cy="423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71890" name="Line 466"/>
            <p:cNvSpPr>
              <a:spLocks noChangeShapeType="1"/>
            </p:cNvSpPr>
            <p:nvPr/>
          </p:nvSpPr>
          <p:spPr bwMode="auto">
            <a:xfrm>
              <a:off x="2891" y="1915"/>
              <a:ext cx="514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71891" name="Line 467"/>
            <p:cNvSpPr>
              <a:spLocks noChangeShapeType="1"/>
            </p:cNvSpPr>
            <p:nvPr/>
          </p:nvSpPr>
          <p:spPr bwMode="auto">
            <a:xfrm flipH="1">
              <a:off x="2891" y="1563"/>
              <a:ext cx="220" cy="352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71892" name="Line 468"/>
            <p:cNvSpPr>
              <a:spLocks noChangeShapeType="1"/>
            </p:cNvSpPr>
            <p:nvPr/>
          </p:nvSpPr>
          <p:spPr bwMode="auto">
            <a:xfrm>
              <a:off x="2524" y="1774"/>
              <a:ext cx="367" cy="141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71893" name="Line 469"/>
            <p:cNvSpPr>
              <a:spLocks noChangeShapeType="1"/>
            </p:cNvSpPr>
            <p:nvPr/>
          </p:nvSpPr>
          <p:spPr bwMode="auto">
            <a:xfrm flipV="1">
              <a:off x="2524" y="1351"/>
              <a:ext cx="220" cy="423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71894" name="Line 470"/>
            <p:cNvSpPr>
              <a:spLocks noChangeShapeType="1"/>
            </p:cNvSpPr>
            <p:nvPr/>
          </p:nvSpPr>
          <p:spPr bwMode="auto">
            <a:xfrm>
              <a:off x="2744" y="1351"/>
              <a:ext cx="661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71895" name="Line 471"/>
            <p:cNvSpPr>
              <a:spLocks noChangeShapeType="1"/>
            </p:cNvSpPr>
            <p:nvPr/>
          </p:nvSpPr>
          <p:spPr bwMode="auto">
            <a:xfrm flipV="1">
              <a:off x="3111" y="1351"/>
              <a:ext cx="294" cy="141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71896" name="Line 472"/>
            <p:cNvSpPr>
              <a:spLocks noChangeShapeType="1"/>
            </p:cNvSpPr>
            <p:nvPr/>
          </p:nvSpPr>
          <p:spPr bwMode="auto">
            <a:xfrm flipH="1" flipV="1">
              <a:off x="2744" y="1351"/>
              <a:ext cx="294" cy="141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71897" name="Oval 473"/>
            <p:cNvSpPr>
              <a:spLocks noChangeArrowheads="1"/>
            </p:cNvSpPr>
            <p:nvPr/>
          </p:nvSpPr>
          <p:spPr bwMode="auto">
            <a:xfrm>
              <a:off x="3331" y="1844"/>
              <a:ext cx="147" cy="14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lnSpc>
                  <a:spcPct val="100000"/>
                </a:lnSpc>
              </a:pPr>
              <a:endParaRPr lang="en-US" sz="2000">
                <a:solidFill>
                  <a:schemeClr val="tx2"/>
                </a:solidFill>
                <a:latin typeface="Tahoma" pitchFamily="34" charset="0"/>
              </a:endParaRPr>
            </a:p>
          </p:txBody>
        </p:sp>
        <p:sp>
          <p:nvSpPr>
            <p:cNvPr id="871898" name="Oval 474"/>
            <p:cNvSpPr>
              <a:spLocks noChangeArrowheads="1"/>
            </p:cNvSpPr>
            <p:nvPr/>
          </p:nvSpPr>
          <p:spPr bwMode="auto">
            <a:xfrm>
              <a:off x="2671" y="1281"/>
              <a:ext cx="147" cy="14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lnSpc>
                  <a:spcPct val="100000"/>
                </a:lnSpc>
              </a:pPr>
              <a:endParaRPr lang="en-US" sz="2000">
                <a:solidFill>
                  <a:schemeClr val="tx2"/>
                </a:solidFill>
                <a:latin typeface="Tahoma" pitchFamily="34" charset="0"/>
              </a:endParaRPr>
            </a:p>
          </p:txBody>
        </p:sp>
        <p:sp>
          <p:nvSpPr>
            <p:cNvPr id="871899" name="Oval 475"/>
            <p:cNvSpPr>
              <a:spLocks noChangeArrowheads="1"/>
            </p:cNvSpPr>
            <p:nvPr/>
          </p:nvSpPr>
          <p:spPr bwMode="auto">
            <a:xfrm>
              <a:off x="2451" y="1703"/>
              <a:ext cx="147" cy="14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lnSpc>
                  <a:spcPct val="100000"/>
                </a:lnSpc>
              </a:pPr>
              <a:endParaRPr lang="en-US" sz="2000">
                <a:solidFill>
                  <a:schemeClr val="tx2"/>
                </a:solidFill>
                <a:latin typeface="Tahoma" pitchFamily="34" charset="0"/>
              </a:endParaRPr>
            </a:p>
          </p:txBody>
        </p:sp>
        <p:sp>
          <p:nvSpPr>
            <p:cNvPr id="871900" name="Oval 476"/>
            <p:cNvSpPr>
              <a:spLocks noChangeArrowheads="1"/>
            </p:cNvSpPr>
            <p:nvPr/>
          </p:nvSpPr>
          <p:spPr bwMode="auto">
            <a:xfrm>
              <a:off x="2891" y="1844"/>
              <a:ext cx="147" cy="14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lnSpc>
                  <a:spcPct val="100000"/>
                </a:lnSpc>
              </a:pPr>
              <a:endParaRPr lang="en-US" sz="2000">
                <a:solidFill>
                  <a:schemeClr val="tx2"/>
                </a:solidFill>
                <a:latin typeface="Tahoma" pitchFamily="34" charset="0"/>
              </a:endParaRPr>
            </a:p>
          </p:txBody>
        </p:sp>
        <p:sp>
          <p:nvSpPr>
            <p:cNvPr id="871901" name="Oval 477"/>
            <p:cNvSpPr>
              <a:spLocks noChangeArrowheads="1"/>
            </p:cNvSpPr>
            <p:nvPr/>
          </p:nvSpPr>
          <p:spPr bwMode="auto">
            <a:xfrm>
              <a:off x="3038" y="1422"/>
              <a:ext cx="147" cy="14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lnSpc>
                  <a:spcPct val="100000"/>
                </a:lnSpc>
              </a:pPr>
              <a:endParaRPr lang="en-US" sz="2000">
                <a:solidFill>
                  <a:schemeClr val="tx2"/>
                </a:solidFill>
                <a:latin typeface="Tahoma" pitchFamily="34" charset="0"/>
              </a:endParaRPr>
            </a:p>
          </p:txBody>
        </p:sp>
        <p:sp>
          <p:nvSpPr>
            <p:cNvPr id="871902" name="Oval 478"/>
            <p:cNvSpPr>
              <a:spLocks noChangeArrowheads="1"/>
            </p:cNvSpPr>
            <p:nvPr/>
          </p:nvSpPr>
          <p:spPr bwMode="auto">
            <a:xfrm>
              <a:off x="3331" y="1281"/>
              <a:ext cx="147" cy="14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lnSpc>
                  <a:spcPct val="100000"/>
                </a:lnSpc>
              </a:pPr>
              <a:endParaRPr lang="en-US" sz="2000">
                <a:solidFill>
                  <a:schemeClr val="tx2"/>
                </a:solidFill>
                <a:latin typeface="Tahoma" pitchFamily="34" charset="0"/>
              </a:endParaRPr>
            </a:p>
          </p:txBody>
        </p:sp>
        <p:sp>
          <p:nvSpPr>
            <p:cNvPr id="871903" name="Oval 479"/>
            <p:cNvSpPr>
              <a:spLocks noChangeArrowheads="1"/>
            </p:cNvSpPr>
            <p:nvPr/>
          </p:nvSpPr>
          <p:spPr bwMode="auto">
            <a:xfrm>
              <a:off x="3698" y="1633"/>
              <a:ext cx="147" cy="14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lnSpc>
                  <a:spcPct val="100000"/>
                </a:lnSpc>
              </a:pPr>
              <a:endParaRPr lang="en-US" sz="2000">
                <a:solidFill>
                  <a:schemeClr val="tx2"/>
                </a:solidFill>
                <a:latin typeface="Tahoma" pitchFamily="34" charset="0"/>
              </a:endParaRPr>
            </a:p>
          </p:txBody>
        </p:sp>
      </p:grpSp>
      <p:grpSp>
        <p:nvGrpSpPr>
          <p:cNvPr id="871904" name="Group 480"/>
          <p:cNvGrpSpPr>
            <a:grpSpLocks/>
          </p:cNvGrpSpPr>
          <p:nvPr/>
        </p:nvGrpSpPr>
        <p:grpSpPr bwMode="auto">
          <a:xfrm>
            <a:off x="4792663" y="2462213"/>
            <a:ext cx="2212975" cy="1117600"/>
            <a:chOff x="2451" y="1281"/>
            <a:chExt cx="1394" cy="704"/>
          </a:xfrm>
        </p:grpSpPr>
        <p:sp>
          <p:nvSpPr>
            <p:cNvPr id="871905" name="Line 481"/>
            <p:cNvSpPr>
              <a:spLocks noChangeShapeType="1"/>
            </p:cNvSpPr>
            <p:nvPr/>
          </p:nvSpPr>
          <p:spPr bwMode="auto">
            <a:xfrm>
              <a:off x="3405" y="1351"/>
              <a:ext cx="367" cy="352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71906" name="Line 482"/>
            <p:cNvSpPr>
              <a:spLocks noChangeShapeType="1"/>
            </p:cNvSpPr>
            <p:nvPr/>
          </p:nvSpPr>
          <p:spPr bwMode="auto">
            <a:xfrm flipV="1">
              <a:off x="3405" y="1703"/>
              <a:ext cx="440" cy="212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71907" name="Line 483"/>
            <p:cNvSpPr>
              <a:spLocks noChangeShapeType="1"/>
            </p:cNvSpPr>
            <p:nvPr/>
          </p:nvSpPr>
          <p:spPr bwMode="auto">
            <a:xfrm>
              <a:off x="3038" y="1492"/>
              <a:ext cx="367" cy="423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71908" name="Line 484"/>
            <p:cNvSpPr>
              <a:spLocks noChangeShapeType="1"/>
            </p:cNvSpPr>
            <p:nvPr/>
          </p:nvSpPr>
          <p:spPr bwMode="auto">
            <a:xfrm>
              <a:off x="2891" y="1915"/>
              <a:ext cx="514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71909" name="Line 485"/>
            <p:cNvSpPr>
              <a:spLocks noChangeShapeType="1"/>
            </p:cNvSpPr>
            <p:nvPr/>
          </p:nvSpPr>
          <p:spPr bwMode="auto">
            <a:xfrm flipH="1">
              <a:off x="2891" y="1563"/>
              <a:ext cx="220" cy="352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71910" name="Line 486"/>
            <p:cNvSpPr>
              <a:spLocks noChangeShapeType="1"/>
            </p:cNvSpPr>
            <p:nvPr/>
          </p:nvSpPr>
          <p:spPr bwMode="auto">
            <a:xfrm>
              <a:off x="2524" y="1774"/>
              <a:ext cx="367" cy="141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71911" name="Line 487"/>
            <p:cNvSpPr>
              <a:spLocks noChangeShapeType="1"/>
            </p:cNvSpPr>
            <p:nvPr/>
          </p:nvSpPr>
          <p:spPr bwMode="auto">
            <a:xfrm flipV="1">
              <a:off x="2524" y="1351"/>
              <a:ext cx="220" cy="423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71912" name="Line 488"/>
            <p:cNvSpPr>
              <a:spLocks noChangeShapeType="1"/>
            </p:cNvSpPr>
            <p:nvPr/>
          </p:nvSpPr>
          <p:spPr bwMode="auto">
            <a:xfrm>
              <a:off x="2744" y="1351"/>
              <a:ext cx="661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71913" name="Line 489"/>
            <p:cNvSpPr>
              <a:spLocks noChangeShapeType="1"/>
            </p:cNvSpPr>
            <p:nvPr/>
          </p:nvSpPr>
          <p:spPr bwMode="auto">
            <a:xfrm flipV="1">
              <a:off x="3111" y="1351"/>
              <a:ext cx="294" cy="141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71914" name="Line 490"/>
            <p:cNvSpPr>
              <a:spLocks noChangeShapeType="1"/>
            </p:cNvSpPr>
            <p:nvPr/>
          </p:nvSpPr>
          <p:spPr bwMode="auto">
            <a:xfrm flipH="1" flipV="1">
              <a:off x="2744" y="1351"/>
              <a:ext cx="294" cy="141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71915" name="Oval 491"/>
            <p:cNvSpPr>
              <a:spLocks noChangeArrowheads="1"/>
            </p:cNvSpPr>
            <p:nvPr/>
          </p:nvSpPr>
          <p:spPr bwMode="auto">
            <a:xfrm>
              <a:off x="3331" y="1844"/>
              <a:ext cx="147" cy="14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lnSpc>
                  <a:spcPct val="100000"/>
                </a:lnSpc>
              </a:pPr>
              <a:endParaRPr lang="en-US" sz="2000">
                <a:solidFill>
                  <a:schemeClr val="tx2"/>
                </a:solidFill>
                <a:latin typeface="Tahoma" pitchFamily="34" charset="0"/>
              </a:endParaRPr>
            </a:p>
          </p:txBody>
        </p:sp>
        <p:sp>
          <p:nvSpPr>
            <p:cNvPr id="871916" name="Oval 492"/>
            <p:cNvSpPr>
              <a:spLocks noChangeArrowheads="1"/>
            </p:cNvSpPr>
            <p:nvPr/>
          </p:nvSpPr>
          <p:spPr bwMode="auto">
            <a:xfrm>
              <a:off x="2671" y="1281"/>
              <a:ext cx="147" cy="14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lnSpc>
                  <a:spcPct val="100000"/>
                </a:lnSpc>
              </a:pPr>
              <a:endParaRPr lang="en-US" sz="2000">
                <a:solidFill>
                  <a:schemeClr val="tx2"/>
                </a:solidFill>
                <a:latin typeface="Tahoma" pitchFamily="34" charset="0"/>
              </a:endParaRPr>
            </a:p>
          </p:txBody>
        </p:sp>
        <p:sp>
          <p:nvSpPr>
            <p:cNvPr id="871917" name="Oval 493"/>
            <p:cNvSpPr>
              <a:spLocks noChangeArrowheads="1"/>
            </p:cNvSpPr>
            <p:nvPr/>
          </p:nvSpPr>
          <p:spPr bwMode="auto">
            <a:xfrm>
              <a:off x="2451" y="1703"/>
              <a:ext cx="147" cy="14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lnSpc>
                  <a:spcPct val="100000"/>
                </a:lnSpc>
              </a:pPr>
              <a:endParaRPr lang="en-US" sz="2000">
                <a:solidFill>
                  <a:schemeClr val="tx2"/>
                </a:solidFill>
                <a:latin typeface="Tahoma" pitchFamily="34" charset="0"/>
              </a:endParaRPr>
            </a:p>
          </p:txBody>
        </p:sp>
        <p:sp>
          <p:nvSpPr>
            <p:cNvPr id="871918" name="Oval 494"/>
            <p:cNvSpPr>
              <a:spLocks noChangeArrowheads="1"/>
            </p:cNvSpPr>
            <p:nvPr/>
          </p:nvSpPr>
          <p:spPr bwMode="auto">
            <a:xfrm>
              <a:off x="2891" y="1844"/>
              <a:ext cx="147" cy="14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lnSpc>
                  <a:spcPct val="100000"/>
                </a:lnSpc>
              </a:pPr>
              <a:endParaRPr lang="en-US" sz="2000">
                <a:solidFill>
                  <a:schemeClr val="tx2"/>
                </a:solidFill>
                <a:latin typeface="Tahoma" pitchFamily="34" charset="0"/>
              </a:endParaRPr>
            </a:p>
          </p:txBody>
        </p:sp>
        <p:sp>
          <p:nvSpPr>
            <p:cNvPr id="871919" name="Oval 495"/>
            <p:cNvSpPr>
              <a:spLocks noChangeArrowheads="1"/>
            </p:cNvSpPr>
            <p:nvPr/>
          </p:nvSpPr>
          <p:spPr bwMode="auto">
            <a:xfrm>
              <a:off x="3038" y="1422"/>
              <a:ext cx="147" cy="14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lnSpc>
                  <a:spcPct val="100000"/>
                </a:lnSpc>
              </a:pPr>
              <a:endParaRPr lang="en-US" sz="2000">
                <a:solidFill>
                  <a:schemeClr val="tx2"/>
                </a:solidFill>
                <a:latin typeface="Tahoma" pitchFamily="34" charset="0"/>
              </a:endParaRPr>
            </a:p>
          </p:txBody>
        </p:sp>
        <p:sp>
          <p:nvSpPr>
            <p:cNvPr id="871920" name="Oval 496"/>
            <p:cNvSpPr>
              <a:spLocks noChangeArrowheads="1"/>
            </p:cNvSpPr>
            <p:nvPr/>
          </p:nvSpPr>
          <p:spPr bwMode="auto">
            <a:xfrm>
              <a:off x="3331" y="1281"/>
              <a:ext cx="147" cy="14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lnSpc>
                  <a:spcPct val="100000"/>
                </a:lnSpc>
              </a:pPr>
              <a:endParaRPr lang="en-US" sz="2000">
                <a:solidFill>
                  <a:schemeClr val="tx2"/>
                </a:solidFill>
                <a:latin typeface="Tahoma" pitchFamily="34" charset="0"/>
              </a:endParaRPr>
            </a:p>
          </p:txBody>
        </p:sp>
        <p:sp>
          <p:nvSpPr>
            <p:cNvPr id="871921" name="Oval 497"/>
            <p:cNvSpPr>
              <a:spLocks noChangeArrowheads="1"/>
            </p:cNvSpPr>
            <p:nvPr/>
          </p:nvSpPr>
          <p:spPr bwMode="auto">
            <a:xfrm>
              <a:off x="3698" y="1633"/>
              <a:ext cx="147" cy="14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lnSpc>
                  <a:spcPct val="100000"/>
                </a:lnSpc>
              </a:pPr>
              <a:endParaRPr lang="en-US" sz="2000">
                <a:solidFill>
                  <a:schemeClr val="tx2"/>
                </a:solidFill>
                <a:latin typeface="Tahoma" pitchFamily="34" charset="0"/>
              </a:endParaRPr>
            </a:p>
          </p:txBody>
        </p:sp>
      </p:grpSp>
      <p:grpSp>
        <p:nvGrpSpPr>
          <p:cNvPr id="871922" name="Group 498"/>
          <p:cNvGrpSpPr>
            <a:grpSpLocks/>
          </p:cNvGrpSpPr>
          <p:nvPr/>
        </p:nvGrpSpPr>
        <p:grpSpPr bwMode="auto">
          <a:xfrm>
            <a:off x="4870450" y="2605088"/>
            <a:ext cx="2212975" cy="1117600"/>
            <a:chOff x="2451" y="1281"/>
            <a:chExt cx="1394" cy="704"/>
          </a:xfrm>
        </p:grpSpPr>
        <p:sp>
          <p:nvSpPr>
            <p:cNvPr id="871923" name="Line 499"/>
            <p:cNvSpPr>
              <a:spLocks noChangeShapeType="1"/>
            </p:cNvSpPr>
            <p:nvPr/>
          </p:nvSpPr>
          <p:spPr bwMode="auto">
            <a:xfrm>
              <a:off x="3405" y="1351"/>
              <a:ext cx="367" cy="352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71924" name="Line 500"/>
            <p:cNvSpPr>
              <a:spLocks noChangeShapeType="1"/>
            </p:cNvSpPr>
            <p:nvPr/>
          </p:nvSpPr>
          <p:spPr bwMode="auto">
            <a:xfrm flipV="1">
              <a:off x="3405" y="1703"/>
              <a:ext cx="440" cy="212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71925" name="Line 501"/>
            <p:cNvSpPr>
              <a:spLocks noChangeShapeType="1"/>
            </p:cNvSpPr>
            <p:nvPr/>
          </p:nvSpPr>
          <p:spPr bwMode="auto">
            <a:xfrm>
              <a:off x="3038" y="1492"/>
              <a:ext cx="367" cy="423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71926" name="Line 502"/>
            <p:cNvSpPr>
              <a:spLocks noChangeShapeType="1"/>
            </p:cNvSpPr>
            <p:nvPr/>
          </p:nvSpPr>
          <p:spPr bwMode="auto">
            <a:xfrm>
              <a:off x="2891" y="1915"/>
              <a:ext cx="514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71927" name="Line 503"/>
            <p:cNvSpPr>
              <a:spLocks noChangeShapeType="1"/>
            </p:cNvSpPr>
            <p:nvPr/>
          </p:nvSpPr>
          <p:spPr bwMode="auto">
            <a:xfrm flipH="1">
              <a:off x="2891" y="1563"/>
              <a:ext cx="220" cy="352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71928" name="Line 504"/>
            <p:cNvSpPr>
              <a:spLocks noChangeShapeType="1"/>
            </p:cNvSpPr>
            <p:nvPr/>
          </p:nvSpPr>
          <p:spPr bwMode="auto">
            <a:xfrm>
              <a:off x="2524" y="1774"/>
              <a:ext cx="367" cy="141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71929" name="Line 505"/>
            <p:cNvSpPr>
              <a:spLocks noChangeShapeType="1"/>
            </p:cNvSpPr>
            <p:nvPr/>
          </p:nvSpPr>
          <p:spPr bwMode="auto">
            <a:xfrm flipV="1">
              <a:off x="2524" y="1351"/>
              <a:ext cx="220" cy="423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71930" name="Line 506"/>
            <p:cNvSpPr>
              <a:spLocks noChangeShapeType="1"/>
            </p:cNvSpPr>
            <p:nvPr/>
          </p:nvSpPr>
          <p:spPr bwMode="auto">
            <a:xfrm>
              <a:off x="2744" y="1351"/>
              <a:ext cx="661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71931" name="Line 507"/>
            <p:cNvSpPr>
              <a:spLocks noChangeShapeType="1"/>
            </p:cNvSpPr>
            <p:nvPr/>
          </p:nvSpPr>
          <p:spPr bwMode="auto">
            <a:xfrm flipV="1">
              <a:off x="3111" y="1351"/>
              <a:ext cx="294" cy="141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71932" name="Line 508"/>
            <p:cNvSpPr>
              <a:spLocks noChangeShapeType="1"/>
            </p:cNvSpPr>
            <p:nvPr/>
          </p:nvSpPr>
          <p:spPr bwMode="auto">
            <a:xfrm flipH="1" flipV="1">
              <a:off x="2744" y="1351"/>
              <a:ext cx="294" cy="141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71933" name="Oval 509"/>
            <p:cNvSpPr>
              <a:spLocks noChangeArrowheads="1"/>
            </p:cNvSpPr>
            <p:nvPr/>
          </p:nvSpPr>
          <p:spPr bwMode="auto">
            <a:xfrm>
              <a:off x="3331" y="1844"/>
              <a:ext cx="147" cy="14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lnSpc>
                  <a:spcPct val="100000"/>
                </a:lnSpc>
              </a:pPr>
              <a:endParaRPr lang="en-US" sz="2000">
                <a:solidFill>
                  <a:schemeClr val="tx2"/>
                </a:solidFill>
                <a:latin typeface="Tahoma" pitchFamily="34" charset="0"/>
              </a:endParaRPr>
            </a:p>
          </p:txBody>
        </p:sp>
        <p:sp>
          <p:nvSpPr>
            <p:cNvPr id="871934" name="Oval 510"/>
            <p:cNvSpPr>
              <a:spLocks noChangeArrowheads="1"/>
            </p:cNvSpPr>
            <p:nvPr/>
          </p:nvSpPr>
          <p:spPr bwMode="auto">
            <a:xfrm>
              <a:off x="2671" y="1281"/>
              <a:ext cx="147" cy="14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lnSpc>
                  <a:spcPct val="100000"/>
                </a:lnSpc>
              </a:pPr>
              <a:endParaRPr lang="en-US" sz="2000">
                <a:solidFill>
                  <a:schemeClr val="tx2"/>
                </a:solidFill>
                <a:latin typeface="Tahoma" pitchFamily="34" charset="0"/>
              </a:endParaRPr>
            </a:p>
          </p:txBody>
        </p:sp>
        <p:sp>
          <p:nvSpPr>
            <p:cNvPr id="871935" name="Oval 511"/>
            <p:cNvSpPr>
              <a:spLocks noChangeArrowheads="1"/>
            </p:cNvSpPr>
            <p:nvPr/>
          </p:nvSpPr>
          <p:spPr bwMode="auto">
            <a:xfrm>
              <a:off x="2451" y="1703"/>
              <a:ext cx="147" cy="14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lnSpc>
                  <a:spcPct val="100000"/>
                </a:lnSpc>
              </a:pPr>
              <a:endParaRPr lang="en-US" sz="2000">
                <a:solidFill>
                  <a:schemeClr val="tx2"/>
                </a:solidFill>
                <a:latin typeface="Tahoma" pitchFamily="34" charset="0"/>
              </a:endParaRPr>
            </a:p>
          </p:txBody>
        </p:sp>
        <p:sp>
          <p:nvSpPr>
            <p:cNvPr id="871936" name="Oval 512"/>
            <p:cNvSpPr>
              <a:spLocks noChangeArrowheads="1"/>
            </p:cNvSpPr>
            <p:nvPr/>
          </p:nvSpPr>
          <p:spPr bwMode="auto">
            <a:xfrm>
              <a:off x="2891" y="1844"/>
              <a:ext cx="147" cy="14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lnSpc>
                  <a:spcPct val="100000"/>
                </a:lnSpc>
              </a:pPr>
              <a:endParaRPr lang="en-US" sz="2000">
                <a:solidFill>
                  <a:schemeClr val="tx2"/>
                </a:solidFill>
                <a:latin typeface="Tahoma" pitchFamily="34" charset="0"/>
              </a:endParaRPr>
            </a:p>
          </p:txBody>
        </p:sp>
        <p:sp>
          <p:nvSpPr>
            <p:cNvPr id="871937" name="Oval 513"/>
            <p:cNvSpPr>
              <a:spLocks noChangeArrowheads="1"/>
            </p:cNvSpPr>
            <p:nvPr/>
          </p:nvSpPr>
          <p:spPr bwMode="auto">
            <a:xfrm>
              <a:off x="3038" y="1422"/>
              <a:ext cx="147" cy="14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lnSpc>
                  <a:spcPct val="100000"/>
                </a:lnSpc>
              </a:pPr>
              <a:endParaRPr lang="en-US" sz="2000">
                <a:solidFill>
                  <a:schemeClr val="tx2"/>
                </a:solidFill>
                <a:latin typeface="Tahoma" pitchFamily="34" charset="0"/>
              </a:endParaRPr>
            </a:p>
          </p:txBody>
        </p:sp>
        <p:sp>
          <p:nvSpPr>
            <p:cNvPr id="871938" name="Oval 514"/>
            <p:cNvSpPr>
              <a:spLocks noChangeArrowheads="1"/>
            </p:cNvSpPr>
            <p:nvPr/>
          </p:nvSpPr>
          <p:spPr bwMode="auto">
            <a:xfrm>
              <a:off x="3331" y="1281"/>
              <a:ext cx="147" cy="14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lnSpc>
                  <a:spcPct val="100000"/>
                </a:lnSpc>
              </a:pPr>
              <a:endParaRPr lang="en-US" sz="2000">
                <a:solidFill>
                  <a:schemeClr val="tx2"/>
                </a:solidFill>
                <a:latin typeface="Tahoma" pitchFamily="34" charset="0"/>
              </a:endParaRPr>
            </a:p>
          </p:txBody>
        </p:sp>
        <p:sp>
          <p:nvSpPr>
            <p:cNvPr id="871939" name="Oval 515"/>
            <p:cNvSpPr>
              <a:spLocks noChangeArrowheads="1"/>
            </p:cNvSpPr>
            <p:nvPr/>
          </p:nvSpPr>
          <p:spPr bwMode="auto">
            <a:xfrm>
              <a:off x="3698" y="1633"/>
              <a:ext cx="147" cy="14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lnSpc>
                  <a:spcPct val="100000"/>
                </a:lnSpc>
              </a:pPr>
              <a:endParaRPr lang="en-US" sz="2000">
                <a:solidFill>
                  <a:schemeClr val="tx2"/>
                </a:solidFill>
                <a:latin typeface="Tahoma" pitchFamily="34" charset="0"/>
              </a:endParaRPr>
            </a:p>
          </p:txBody>
        </p:sp>
      </p:grpSp>
      <p:grpSp>
        <p:nvGrpSpPr>
          <p:cNvPr id="871994" name="Group 570"/>
          <p:cNvGrpSpPr>
            <a:grpSpLocks/>
          </p:cNvGrpSpPr>
          <p:nvPr/>
        </p:nvGrpSpPr>
        <p:grpSpPr bwMode="auto">
          <a:xfrm>
            <a:off x="4918075" y="2732088"/>
            <a:ext cx="2212975" cy="1117600"/>
            <a:chOff x="2451" y="1281"/>
            <a:chExt cx="1394" cy="704"/>
          </a:xfrm>
        </p:grpSpPr>
        <p:sp>
          <p:nvSpPr>
            <p:cNvPr id="871995" name="Line 571"/>
            <p:cNvSpPr>
              <a:spLocks noChangeShapeType="1"/>
            </p:cNvSpPr>
            <p:nvPr/>
          </p:nvSpPr>
          <p:spPr bwMode="auto">
            <a:xfrm>
              <a:off x="3405" y="1351"/>
              <a:ext cx="367" cy="352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71996" name="Line 572"/>
            <p:cNvSpPr>
              <a:spLocks noChangeShapeType="1"/>
            </p:cNvSpPr>
            <p:nvPr/>
          </p:nvSpPr>
          <p:spPr bwMode="auto">
            <a:xfrm flipV="1">
              <a:off x="3405" y="1703"/>
              <a:ext cx="440" cy="212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71997" name="Line 573"/>
            <p:cNvSpPr>
              <a:spLocks noChangeShapeType="1"/>
            </p:cNvSpPr>
            <p:nvPr/>
          </p:nvSpPr>
          <p:spPr bwMode="auto">
            <a:xfrm>
              <a:off x="3038" y="1492"/>
              <a:ext cx="367" cy="423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71998" name="Line 574"/>
            <p:cNvSpPr>
              <a:spLocks noChangeShapeType="1"/>
            </p:cNvSpPr>
            <p:nvPr/>
          </p:nvSpPr>
          <p:spPr bwMode="auto">
            <a:xfrm>
              <a:off x="2891" y="1915"/>
              <a:ext cx="514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71999" name="Line 575"/>
            <p:cNvSpPr>
              <a:spLocks noChangeShapeType="1"/>
            </p:cNvSpPr>
            <p:nvPr/>
          </p:nvSpPr>
          <p:spPr bwMode="auto">
            <a:xfrm flipH="1">
              <a:off x="2891" y="1563"/>
              <a:ext cx="220" cy="352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72000" name="Line 576"/>
            <p:cNvSpPr>
              <a:spLocks noChangeShapeType="1"/>
            </p:cNvSpPr>
            <p:nvPr/>
          </p:nvSpPr>
          <p:spPr bwMode="auto">
            <a:xfrm>
              <a:off x="2524" y="1774"/>
              <a:ext cx="367" cy="141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72001" name="Line 577"/>
            <p:cNvSpPr>
              <a:spLocks noChangeShapeType="1"/>
            </p:cNvSpPr>
            <p:nvPr/>
          </p:nvSpPr>
          <p:spPr bwMode="auto">
            <a:xfrm flipV="1">
              <a:off x="2524" y="1351"/>
              <a:ext cx="220" cy="423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72002" name="Line 578"/>
            <p:cNvSpPr>
              <a:spLocks noChangeShapeType="1"/>
            </p:cNvSpPr>
            <p:nvPr/>
          </p:nvSpPr>
          <p:spPr bwMode="auto">
            <a:xfrm>
              <a:off x="2744" y="1351"/>
              <a:ext cx="661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72003" name="Line 579"/>
            <p:cNvSpPr>
              <a:spLocks noChangeShapeType="1"/>
            </p:cNvSpPr>
            <p:nvPr/>
          </p:nvSpPr>
          <p:spPr bwMode="auto">
            <a:xfrm flipV="1">
              <a:off x="3111" y="1351"/>
              <a:ext cx="294" cy="141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72004" name="Line 580"/>
            <p:cNvSpPr>
              <a:spLocks noChangeShapeType="1"/>
            </p:cNvSpPr>
            <p:nvPr/>
          </p:nvSpPr>
          <p:spPr bwMode="auto">
            <a:xfrm flipH="1" flipV="1">
              <a:off x="2744" y="1351"/>
              <a:ext cx="294" cy="141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72005" name="Oval 581"/>
            <p:cNvSpPr>
              <a:spLocks noChangeArrowheads="1"/>
            </p:cNvSpPr>
            <p:nvPr/>
          </p:nvSpPr>
          <p:spPr bwMode="auto">
            <a:xfrm>
              <a:off x="3331" y="1844"/>
              <a:ext cx="147" cy="14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lnSpc>
                  <a:spcPct val="100000"/>
                </a:lnSpc>
              </a:pPr>
              <a:endParaRPr lang="en-US" sz="2000">
                <a:solidFill>
                  <a:schemeClr val="tx2"/>
                </a:solidFill>
                <a:latin typeface="Tahoma" pitchFamily="34" charset="0"/>
              </a:endParaRPr>
            </a:p>
          </p:txBody>
        </p:sp>
        <p:sp>
          <p:nvSpPr>
            <p:cNvPr id="872006" name="Oval 582"/>
            <p:cNvSpPr>
              <a:spLocks noChangeArrowheads="1"/>
            </p:cNvSpPr>
            <p:nvPr/>
          </p:nvSpPr>
          <p:spPr bwMode="auto">
            <a:xfrm>
              <a:off x="2671" y="1281"/>
              <a:ext cx="147" cy="14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lnSpc>
                  <a:spcPct val="100000"/>
                </a:lnSpc>
              </a:pPr>
              <a:endParaRPr lang="en-US" sz="2000">
                <a:solidFill>
                  <a:schemeClr val="tx2"/>
                </a:solidFill>
                <a:latin typeface="Tahoma" pitchFamily="34" charset="0"/>
              </a:endParaRPr>
            </a:p>
          </p:txBody>
        </p:sp>
        <p:sp>
          <p:nvSpPr>
            <p:cNvPr id="872007" name="Oval 583"/>
            <p:cNvSpPr>
              <a:spLocks noChangeArrowheads="1"/>
            </p:cNvSpPr>
            <p:nvPr/>
          </p:nvSpPr>
          <p:spPr bwMode="auto">
            <a:xfrm>
              <a:off x="2451" y="1703"/>
              <a:ext cx="147" cy="14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lnSpc>
                  <a:spcPct val="100000"/>
                </a:lnSpc>
              </a:pPr>
              <a:endParaRPr lang="en-US" sz="2000">
                <a:solidFill>
                  <a:schemeClr val="tx2"/>
                </a:solidFill>
                <a:latin typeface="Tahoma" pitchFamily="34" charset="0"/>
              </a:endParaRPr>
            </a:p>
          </p:txBody>
        </p:sp>
        <p:sp>
          <p:nvSpPr>
            <p:cNvPr id="872008" name="Oval 584"/>
            <p:cNvSpPr>
              <a:spLocks noChangeArrowheads="1"/>
            </p:cNvSpPr>
            <p:nvPr/>
          </p:nvSpPr>
          <p:spPr bwMode="auto">
            <a:xfrm>
              <a:off x="2891" y="1844"/>
              <a:ext cx="147" cy="14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lnSpc>
                  <a:spcPct val="100000"/>
                </a:lnSpc>
              </a:pPr>
              <a:endParaRPr lang="en-US" sz="2000">
                <a:solidFill>
                  <a:schemeClr val="tx2"/>
                </a:solidFill>
                <a:latin typeface="Tahoma" pitchFamily="34" charset="0"/>
              </a:endParaRPr>
            </a:p>
          </p:txBody>
        </p:sp>
        <p:sp>
          <p:nvSpPr>
            <p:cNvPr id="872009" name="Oval 585"/>
            <p:cNvSpPr>
              <a:spLocks noChangeArrowheads="1"/>
            </p:cNvSpPr>
            <p:nvPr/>
          </p:nvSpPr>
          <p:spPr bwMode="auto">
            <a:xfrm>
              <a:off x="3038" y="1422"/>
              <a:ext cx="147" cy="14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lnSpc>
                  <a:spcPct val="100000"/>
                </a:lnSpc>
              </a:pPr>
              <a:endParaRPr lang="en-US" sz="2000">
                <a:solidFill>
                  <a:schemeClr val="tx2"/>
                </a:solidFill>
                <a:latin typeface="Tahoma" pitchFamily="34" charset="0"/>
              </a:endParaRPr>
            </a:p>
          </p:txBody>
        </p:sp>
        <p:sp>
          <p:nvSpPr>
            <p:cNvPr id="872010" name="Oval 586"/>
            <p:cNvSpPr>
              <a:spLocks noChangeArrowheads="1"/>
            </p:cNvSpPr>
            <p:nvPr/>
          </p:nvSpPr>
          <p:spPr bwMode="auto">
            <a:xfrm>
              <a:off x="3331" y="1281"/>
              <a:ext cx="147" cy="14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lnSpc>
                  <a:spcPct val="100000"/>
                </a:lnSpc>
              </a:pPr>
              <a:endParaRPr lang="en-US" sz="2000">
                <a:solidFill>
                  <a:schemeClr val="tx2"/>
                </a:solidFill>
                <a:latin typeface="Tahoma" pitchFamily="34" charset="0"/>
              </a:endParaRPr>
            </a:p>
          </p:txBody>
        </p:sp>
        <p:sp>
          <p:nvSpPr>
            <p:cNvPr id="872011" name="Oval 587"/>
            <p:cNvSpPr>
              <a:spLocks noChangeArrowheads="1"/>
            </p:cNvSpPr>
            <p:nvPr/>
          </p:nvSpPr>
          <p:spPr bwMode="auto">
            <a:xfrm>
              <a:off x="3698" y="1633"/>
              <a:ext cx="147" cy="14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lnSpc>
                  <a:spcPct val="100000"/>
                </a:lnSpc>
              </a:pPr>
              <a:endParaRPr lang="en-US" sz="2000">
                <a:solidFill>
                  <a:schemeClr val="tx2"/>
                </a:solidFill>
                <a:latin typeface="Tahoma" pitchFamily="34" charset="0"/>
              </a:endParaRPr>
            </a:p>
          </p:txBody>
        </p:sp>
      </p:grpSp>
      <p:sp>
        <p:nvSpPr>
          <p:cNvPr id="213" name="Date Placeholder 2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09/23/2009</a:t>
            </a:r>
            <a:endParaRPr lang="en-US"/>
          </a:p>
        </p:txBody>
      </p:sp>
      <p:sp>
        <p:nvSpPr>
          <p:cNvPr id="214" name="Slide Number Placeholder 2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CAD96-68EB-4E77-AE1C-CC3C1015F9C6}" type="slidenum">
              <a:rPr lang="ar-SA" smtClean="0"/>
              <a:pPr/>
              <a:t>20</a:t>
            </a:fld>
            <a:endParaRPr lang="en-US"/>
          </a:p>
        </p:txBody>
      </p:sp>
      <p:sp>
        <p:nvSpPr>
          <p:cNvPr id="215" name="Footer Placeholder 2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Probabilistic Checking of Proofs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2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Graphical amplification</a:t>
            </a:r>
          </a:p>
        </p:txBody>
      </p:sp>
      <p:sp>
        <p:nvSpPr>
          <p:cNvPr id="892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0000FF"/>
                </a:solidFill>
              </a:rPr>
              <a:t>Series of applications of </a:t>
            </a:r>
            <a:r>
              <a:rPr lang="en-US" b="1">
                <a:solidFill>
                  <a:schemeClr val="bg1"/>
                </a:solidFill>
              </a:rPr>
              <a:t>A</a:t>
            </a:r>
            <a:r>
              <a:rPr lang="en-US">
                <a:solidFill>
                  <a:srgbClr val="0000FF"/>
                </a:solidFill>
              </a:rPr>
              <a:t>:</a:t>
            </a:r>
          </a:p>
          <a:p>
            <a:pPr lvl="1"/>
            <a:r>
              <a:rPr lang="en-US"/>
              <a:t>Increases error to absolute constant </a:t>
            </a:r>
          </a:p>
          <a:p>
            <a:pPr lvl="1"/>
            <a:r>
              <a:rPr lang="en-US"/>
              <a:t>Yield PCP</a:t>
            </a:r>
          </a:p>
          <a:p>
            <a:r>
              <a:rPr lang="en-US">
                <a:solidFill>
                  <a:srgbClr val="0000FF"/>
                </a:solidFill>
              </a:rPr>
              <a:t>Achieve </a:t>
            </a:r>
            <a:r>
              <a:rPr lang="en-US" b="1">
                <a:solidFill>
                  <a:schemeClr val="bg1"/>
                </a:solidFill>
              </a:rPr>
              <a:t>A </a:t>
            </a:r>
            <a:r>
              <a:rPr lang="en-US">
                <a:solidFill>
                  <a:srgbClr val="0000FF"/>
                </a:solidFill>
              </a:rPr>
              <a:t>in two steps:</a:t>
            </a:r>
          </a:p>
          <a:p>
            <a:pPr lvl="1"/>
            <a:r>
              <a:rPr lang="en-US">
                <a:solidFill>
                  <a:schemeClr val="bg1"/>
                </a:solidFill>
              </a:rPr>
              <a:t>Step 1:</a:t>
            </a:r>
            <a:r>
              <a:rPr lang="en-US"/>
              <a:t> Increase error-detection prob. By converting to (generalized) </a:t>
            </a:r>
            <a:r>
              <a:rPr lang="en-US">
                <a:solidFill>
                  <a:schemeClr val="bg1"/>
                </a:solidFill>
              </a:rPr>
              <a:t>K</a:t>
            </a:r>
            <a:r>
              <a:rPr lang="en-US">
                <a:solidFill>
                  <a:srgbClr val="CC0000"/>
                </a:solidFill>
              </a:rPr>
              <a:t>-coloring</a:t>
            </a:r>
            <a:r>
              <a:rPr lang="en-US"/>
              <a:t> </a:t>
            </a:r>
          </a:p>
          <a:p>
            <a:pPr lvl="2"/>
            <a:r>
              <a:rPr lang="en-US"/>
              <a:t>Random walks, expanders, spectral analysis of graphs.</a:t>
            </a:r>
          </a:p>
          <a:p>
            <a:pPr lvl="1"/>
            <a:r>
              <a:rPr lang="en-US">
                <a:solidFill>
                  <a:schemeClr val="bg1"/>
                </a:solidFill>
              </a:rPr>
              <a:t>Step 2:</a:t>
            </a:r>
            <a:r>
              <a:rPr lang="en-US"/>
              <a:t> Convert </a:t>
            </a:r>
            <a:r>
              <a:rPr lang="en-US">
                <a:solidFill>
                  <a:schemeClr val="bg1"/>
                </a:solidFill>
              </a:rPr>
              <a:t>K</a:t>
            </a:r>
            <a:r>
              <a:rPr lang="en-US">
                <a:solidFill>
                  <a:srgbClr val="CC0000"/>
                </a:solidFill>
              </a:rPr>
              <a:t>-coloring</a:t>
            </a:r>
            <a:r>
              <a:rPr lang="en-US"/>
              <a:t> back to </a:t>
            </a:r>
            <a:r>
              <a:rPr lang="en-US">
                <a:solidFill>
                  <a:schemeClr val="bg1"/>
                </a:solidFill>
              </a:rPr>
              <a:t>3</a:t>
            </a:r>
            <a:r>
              <a:rPr lang="en-US">
                <a:solidFill>
                  <a:srgbClr val="CC0000"/>
                </a:solidFill>
              </a:rPr>
              <a:t>-coloring</a:t>
            </a:r>
            <a:r>
              <a:rPr lang="en-US"/>
              <a:t>, losing only a small constant in error-detection.</a:t>
            </a:r>
          </a:p>
          <a:p>
            <a:pPr lvl="2"/>
            <a:r>
              <a:rPr lang="en-US"/>
              <a:t>Testing </a:t>
            </a:r>
            <a:r>
              <a:rPr lang="en-US">
                <a:solidFill>
                  <a:srgbClr val="9900CC"/>
                </a:solidFill>
              </a:rPr>
              <a:t>(~ “</a:t>
            </a:r>
            <a:r>
              <a:rPr lang="en-US" sz="2000">
                <a:solidFill>
                  <a:srgbClr val="9900CC"/>
                </a:solidFill>
              </a:rPr>
              <a:t>Discrete rigidity phenomenon</a:t>
            </a:r>
            <a:r>
              <a:rPr lang="en-US">
                <a:solidFill>
                  <a:srgbClr val="9900CC"/>
                </a:solidFill>
              </a:rPr>
              <a:t>” </a:t>
            </a:r>
            <a:r>
              <a:rPr lang="en-US" sz="2000">
                <a:solidFill>
                  <a:srgbClr val="9900CC"/>
                </a:solidFill>
              </a:rPr>
              <a:t>again</a:t>
            </a:r>
            <a:r>
              <a:rPr lang="en-US"/>
              <a:t>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09/23/2009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CAD96-68EB-4E77-AE1C-CC3C1015F9C6}" type="slidenum">
              <a:rPr lang="ar-SA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Probabilistic Checking of Proofs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2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2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29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29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29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Step 2: (same as in earlier PCPs)</a:t>
            </a:r>
          </a:p>
          <a:p>
            <a:endParaRPr lang="en-US" dirty="0" smtClean="0"/>
          </a:p>
          <a:p>
            <a:r>
              <a:rPr lang="en-US" dirty="0" smtClean="0"/>
              <a:t>Step 1: 3-coloring </a:t>
            </a:r>
            <a:r>
              <a:rPr lang="en-US" dirty="0" smtClean="0">
                <a:latin typeface="cmsy10"/>
              </a:rPr>
              <a:t>!</a:t>
            </a:r>
            <a:r>
              <a:rPr lang="en-US" dirty="0" smtClean="0"/>
              <a:t> K-coloring</a:t>
            </a:r>
            <a:endParaRPr lang="en-US" dirty="0"/>
          </a:p>
        </p:txBody>
      </p:sp>
      <p:grpSp>
        <p:nvGrpSpPr>
          <p:cNvPr id="31" name="Group 30"/>
          <p:cNvGrpSpPr/>
          <p:nvPr/>
        </p:nvGrpSpPr>
        <p:grpSpPr>
          <a:xfrm>
            <a:off x="286155" y="3746049"/>
            <a:ext cx="7255867" cy="1200329"/>
            <a:chOff x="286155" y="3746049"/>
            <a:chExt cx="7255867" cy="1200329"/>
          </a:xfrm>
        </p:grpSpPr>
        <p:sp>
          <p:nvSpPr>
            <p:cNvPr id="15" name="TextBox 14"/>
            <p:cNvSpPr txBox="1"/>
            <p:nvPr/>
          </p:nvSpPr>
          <p:spPr>
            <a:xfrm>
              <a:off x="286155" y="3831571"/>
              <a:ext cx="1409360" cy="9871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coloring</a:t>
              </a:r>
              <a:endParaRPr lang="en-US" dirty="0"/>
            </a:p>
          </p:txBody>
        </p:sp>
        <p:sp>
          <p:nvSpPr>
            <p:cNvPr id="17" name="TextBox 16"/>
            <p:cNvSpPr txBox="1"/>
            <p:nvPr/>
          </p:nvSpPr>
          <p:spPr>
            <a:xfrm flipH="1">
              <a:off x="3261096" y="3768809"/>
              <a:ext cx="1400022" cy="10090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cmmi10"/>
                </a:rPr>
                <a:t>Â</a:t>
              </a:r>
              <a:r>
                <a:rPr lang="en-US" dirty="0" smtClean="0"/>
                <a:t>(u)</a:t>
              </a:r>
              <a:endParaRPr lang="en-US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455921" y="3746049"/>
              <a:ext cx="3086101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mmi10"/>
                </a:rPr>
                <a:t>¥</a:t>
              </a:r>
              <a:r>
                <a:rPr lang="en-US" dirty="0" smtClean="0"/>
                <a:t>(U) = {</a:t>
              </a:r>
              <a:r>
                <a:rPr lang="en-US" dirty="0" err="1" smtClean="0">
                  <a:latin typeface="cmmi10"/>
                </a:rPr>
                <a:t>Â</a:t>
              </a:r>
              <a:r>
                <a:rPr lang="en-US" baseline="-25000" dirty="0" err="1" smtClean="0">
                  <a:latin typeface="Verdana"/>
                </a:rPr>
                <a:t>u</a:t>
              </a:r>
              <a:r>
                <a:rPr lang="en-US" dirty="0" smtClean="0">
                  <a:latin typeface="Verdana"/>
                </a:rPr>
                <a:t>(N(u</a:t>
              </a:r>
              <a:r>
                <a:rPr lang="en-US" dirty="0" smtClean="0"/>
                <a:t>))}</a:t>
              </a:r>
              <a:endParaRPr lang="en-US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026570" y="3749843"/>
              <a:ext cx="492443" cy="10071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msy10"/>
                </a:rPr>
                <a:t>!</a:t>
              </a:r>
              <a:endParaRPr lang="en-US" dirty="0">
                <a:latin typeface="cmsy10"/>
              </a:endParaRP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317793" y="3264568"/>
            <a:ext cx="7284529" cy="1054106"/>
            <a:chOff x="317793" y="3264568"/>
            <a:chExt cx="7284529" cy="1054106"/>
          </a:xfrm>
        </p:grpSpPr>
        <p:sp>
          <p:nvSpPr>
            <p:cNvPr id="13" name="TextBox 12"/>
            <p:cNvSpPr txBox="1"/>
            <p:nvPr/>
          </p:nvSpPr>
          <p:spPr>
            <a:xfrm>
              <a:off x="3276828" y="3274541"/>
              <a:ext cx="814647" cy="9871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u~v</a:t>
              </a:r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17793" y="3331544"/>
              <a:ext cx="1095172" cy="9871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edges</a:t>
              </a:r>
              <a:endParaRPr lang="en-US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469733" y="3304010"/>
              <a:ext cx="3132589" cy="9871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U~X (if </a:t>
              </a:r>
              <a:r>
                <a:rPr lang="en-US" dirty="0" err="1" smtClean="0"/>
                <a:t>u~v~w~x</a:t>
              </a:r>
              <a:r>
                <a:rPr lang="en-US" dirty="0" smtClean="0"/>
                <a:t>)</a:t>
              </a:r>
              <a:endParaRPr lang="en-US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022558" y="3264568"/>
              <a:ext cx="492443" cy="10071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msy10"/>
                </a:rPr>
                <a:t>!</a:t>
              </a:r>
              <a:endParaRPr lang="en-US" dirty="0">
                <a:latin typeface="cmsy10"/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301319" y="2755231"/>
            <a:ext cx="6647697" cy="1234914"/>
            <a:chOff x="301319" y="2755231"/>
            <a:chExt cx="6647697" cy="1234914"/>
          </a:xfrm>
        </p:grpSpPr>
        <p:sp>
          <p:nvSpPr>
            <p:cNvPr id="11" name="TextBox 10"/>
            <p:cNvSpPr txBox="1"/>
            <p:nvPr/>
          </p:nvSpPr>
          <p:spPr>
            <a:xfrm>
              <a:off x="301319" y="2833154"/>
              <a:ext cx="1389035" cy="9871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vertices</a:t>
              </a:r>
              <a:endParaRPr lang="en-US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686227" y="2768887"/>
              <a:ext cx="380232" cy="12212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u</a:t>
              </a:r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465644" y="2790891"/>
              <a:ext cx="2483372" cy="10071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U (= u </a:t>
              </a:r>
              <a:r>
                <a:rPr lang="en-US" dirty="0" smtClean="0">
                  <a:latin typeface="cmsy10"/>
                </a:rPr>
                <a:t>[</a:t>
              </a:r>
              <a:r>
                <a:rPr lang="en-US" dirty="0" smtClean="0"/>
                <a:t> N(u))</a:t>
              </a:r>
              <a:endParaRPr lang="en-US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018547" y="2755231"/>
              <a:ext cx="492443" cy="10071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msy10"/>
                </a:rPr>
                <a:t>!</a:t>
              </a:r>
              <a:endParaRPr lang="en-US" dirty="0">
                <a:latin typeface="cmsy1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details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09/23/2009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Probabilistic Checking of Proofs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CAD96-68EB-4E77-AE1C-CC3C1015F9C6}" type="slidenum">
              <a:rPr lang="ar-SA" smtClean="0"/>
              <a:pPr/>
              <a:t>22</a:t>
            </a:fld>
            <a:endParaRPr lang="en-US" dirty="0"/>
          </a:p>
        </p:txBody>
      </p:sp>
      <p:grpSp>
        <p:nvGrpSpPr>
          <p:cNvPr id="32" name="Group 31"/>
          <p:cNvGrpSpPr/>
          <p:nvPr/>
        </p:nvGrpSpPr>
        <p:grpSpPr>
          <a:xfrm>
            <a:off x="250059" y="4343400"/>
            <a:ext cx="7118614" cy="1546477"/>
            <a:chOff x="250059" y="4343400"/>
            <a:chExt cx="7118614" cy="1546477"/>
          </a:xfrm>
        </p:grpSpPr>
        <p:sp>
          <p:nvSpPr>
            <p:cNvPr id="16" name="TextBox 15"/>
            <p:cNvSpPr txBox="1"/>
            <p:nvPr/>
          </p:nvSpPr>
          <p:spPr>
            <a:xfrm>
              <a:off x="250059" y="4436075"/>
              <a:ext cx="1883272" cy="9871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constraints</a:t>
              </a:r>
              <a:endParaRPr lang="en-US" dirty="0"/>
            </a:p>
          </p:txBody>
        </p:sp>
        <p:sp>
          <p:nvSpPr>
            <p:cNvPr id="19" name="TextBox 18"/>
            <p:cNvSpPr txBox="1"/>
            <p:nvPr/>
          </p:nvSpPr>
          <p:spPr>
            <a:xfrm flipH="1">
              <a:off x="2236341" y="4377434"/>
              <a:ext cx="2545074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cmmi10"/>
                </a:rPr>
                <a:t>Â</a:t>
              </a:r>
              <a:r>
                <a:rPr lang="en-US" dirty="0" smtClean="0"/>
                <a:t>(u) </a:t>
              </a:r>
              <a:r>
                <a:rPr lang="en-US" dirty="0" smtClean="0">
                  <a:latin typeface="Symbol"/>
                  <a:sym typeface="Symbol"/>
                </a:rPr>
                <a:t></a:t>
              </a:r>
              <a:r>
                <a:rPr lang="en-US" dirty="0" smtClean="0"/>
                <a:t> </a:t>
              </a:r>
              <a:r>
                <a:rPr lang="en-US" dirty="0" smtClean="0">
                  <a:latin typeface="cmmi10"/>
                </a:rPr>
                <a:t>Â</a:t>
              </a:r>
              <a:r>
                <a:rPr lang="en-US" dirty="0" smtClean="0"/>
                <a:t>(v)</a:t>
              </a:r>
              <a:endParaRPr lang="en-US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463711" y="4379501"/>
              <a:ext cx="2904962" cy="9871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If </a:t>
              </a:r>
              <a:r>
                <a:rPr lang="en-US" dirty="0" err="1" smtClean="0"/>
                <a:t>u~v~w~x</a:t>
              </a:r>
              <a:r>
                <a:rPr lang="en-US" dirty="0" smtClean="0"/>
                <a:t> then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820659" y="4880818"/>
              <a:ext cx="2199641" cy="10090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>
                  <a:latin typeface="cmmi10"/>
                </a:rPr>
                <a:t>Â</a:t>
              </a:r>
              <a:r>
                <a:rPr lang="en-US" baseline="-25000" dirty="0" err="1" smtClean="0">
                  <a:latin typeface="Verdana"/>
                </a:rPr>
                <a:t>u</a:t>
              </a:r>
              <a:r>
                <a:rPr lang="en-US" dirty="0" smtClean="0">
                  <a:latin typeface="Verdana"/>
                </a:rPr>
                <a:t>(v</a:t>
              </a:r>
              <a:r>
                <a:rPr lang="en-US" dirty="0" smtClean="0"/>
                <a:t>) </a:t>
              </a:r>
              <a:r>
                <a:rPr lang="en-US" dirty="0" smtClean="0">
                  <a:latin typeface="Symbol"/>
                  <a:sym typeface="Symbol"/>
                </a:rPr>
                <a:t></a:t>
              </a:r>
              <a:r>
                <a:rPr lang="en-US" dirty="0" smtClean="0"/>
                <a:t> </a:t>
              </a:r>
              <a:r>
                <a:rPr lang="en-US" dirty="0" err="1" smtClean="0">
                  <a:latin typeface="cmmi10"/>
                </a:rPr>
                <a:t>Â</a:t>
              </a:r>
              <a:r>
                <a:rPr lang="en-US" baseline="-25000" dirty="0" err="1" smtClean="0">
                  <a:latin typeface="Verdana"/>
                </a:rPr>
                <a:t>x</a:t>
              </a:r>
              <a:r>
                <a:rPr lang="en-US" dirty="0" smtClean="0">
                  <a:latin typeface="Verdana"/>
                </a:rPr>
                <a:t>(w</a:t>
              </a:r>
              <a:r>
                <a:rPr lang="en-US" dirty="0" smtClean="0"/>
                <a:t>)</a:t>
              </a:r>
              <a:endParaRPr lang="en-US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018548" y="4343400"/>
              <a:ext cx="492443" cy="10071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msy10"/>
                </a:rPr>
                <a:t>!</a:t>
              </a:r>
              <a:endParaRPr lang="en-US" dirty="0">
                <a:latin typeface="cmsy10"/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3633603" y="2185739"/>
            <a:ext cx="1749684" cy="1260255"/>
            <a:chOff x="3633603" y="2185739"/>
            <a:chExt cx="1749684" cy="1260255"/>
          </a:xfrm>
        </p:grpSpPr>
        <p:sp>
          <p:nvSpPr>
            <p:cNvPr id="7" name="TextBox 6"/>
            <p:cNvSpPr txBox="1"/>
            <p:nvPr/>
          </p:nvSpPr>
          <p:spPr>
            <a:xfrm>
              <a:off x="3633603" y="2233634"/>
              <a:ext cx="423514" cy="12123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G</a:t>
              </a:r>
              <a:endParaRPr 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470858" y="2212816"/>
              <a:ext cx="912429" cy="9871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A(G)</a:t>
              </a:r>
              <a:endParaRPr lang="en-US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4038601" y="2185739"/>
              <a:ext cx="492443" cy="10071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msy10"/>
                </a:rPr>
                <a:t>!</a:t>
              </a:r>
              <a:endParaRPr lang="en-US" dirty="0">
                <a:latin typeface="cmsy1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9618" name="Rectangle 2"/>
          <p:cNvSpPr>
            <a:spLocks noGrp="1" noChangeArrowheads="1"/>
          </p:cNvSpPr>
          <p:nvPr>
            <p:ph type="title"/>
          </p:nvPr>
        </p:nvSpPr>
        <p:spPr>
          <a:xfrm>
            <a:off x="404813" y="158750"/>
            <a:ext cx="8229600" cy="609600"/>
          </a:xfrm>
        </p:spPr>
        <p:txBody>
          <a:bodyPr/>
          <a:lstStyle/>
          <a:p>
            <a:r>
              <a:rPr lang="en-US"/>
              <a:t>Conclusion</a:t>
            </a:r>
          </a:p>
        </p:txBody>
      </p:sp>
      <p:sp>
        <p:nvSpPr>
          <p:cNvPr id="879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58800" y="862013"/>
            <a:ext cx="8229600" cy="5486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solidFill>
                  <a:srgbClr val="0000FF"/>
                </a:solidFill>
              </a:rPr>
              <a:t>Proof verification by rapid checks is possible.</a:t>
            </a:r>
          </a:p>
          <a:p>
            <a:pPr lvl="1">
              <a:lnSpc>
                <a:spcPct val="90000"/>
              </a:lnSpc>
            </a:pPr>
            <a:r>
              <a:rPr lang="en-US" sz="2000">
                <a:solidFill>
                  <a:srgbClr val="9900CC"/>
                </a:solidFill>
              </a:rPr>
              <a:t>Does not imply math. journals will change requirements!</a:t>
            </a:r>
          </a:p>
          <a:p>
            <a:pPr lvl="1">
              <a:lnSpc>
                <a:spcPct val="90000"/>
              </a:lnSpc>
            </a:pPr>
            <a:r>
              <a:rPr lang="en-US" sz="2000">
                <a:solidFill>
                  <a:srgbClr val="9900CC"/>
                </a:solidFill>
              </a:rPr>
              <a:t>But </a:t>
            </a:r>
            <a:r>
              <a:rPr lang="en-US" sz="2000">
                <a:solidFill>
                  <a:srgbClr val="CC0000"/>
                </a:solidFill>
              </a:rPr>
              <a:t>not</a:t>
            </a:r>
            <a:r>
              <a:rPr lang="en-US" sz="2000">
                <a:solidFill>
                  <a:srgbClr val="9900CC"/>
                </a:solidFill>
              </a:rPr>
              <a:t> because it is</a:t>
            </a:r>
            <a:r>
              <a:rPr lang="en-US" sz="2000">
                <a:solidFill>
                  <a:srgbClr val="CC0000"/>
                </a:solidFill>
              </a:rPr>
              <a:t> not </a:t>
            </a:r>
            <a:r>
              <a:rPr lang="en-US" sz="2000">
                <a:solidFill>
                  <a:srgbClr val="9900CC"/>
                </a:solidFill>
              </a:rPr>
              <a:t>possible!</a:t>
            </a:r>
          </a:p>
          <a:p>
            <a:pPr lvl="1">
              <a:lnSpc>
                <a:spcPct val="90000"/>
              </a:lnSpc>
            </a:pPr>
            <a:r>
              <a:rPr lang="en-US" sz="2000">
                <a:solidFill>
                  <a:srgbClr val="9900CC"/>
                </a:solidFill>
              </a:rPr>
              <a:t>Logic is not inherently fragile!</a:t>
            </a:r>
          </a:p>
          <a:p>
            <a:pPr lvl="1">
              <a:lnSpc>
                <a:spcPct val="90000"/>
              </a:lnSpc>
            </a:pPr>
            <a:endParaRPr lang="en-US" sz="2000">
              <a:solidFill>
                <a:srgbClr val="9900CC"/>
              </a:solidFill>
            </a:endParaRPr>
          </a:p>
          <a:p>
            <a:pPr>
              <a:lnSpc>
                <a:spcPct val="90000"/>
              </a:lnSpc>
            </a:pPr>
            <a:r>
              <a:rPr lang="en-US">
                <a:solidFill>
                  <a:srgbClr val="0000FF"/>
                </a:solidFill>
              </a:rPr>
              <a:t>PCPs build on and lead to rich mathematical techniques.</a:t>
            </a:r>
          </a:p>
          <a:p>
            <a:pPr>
              <a:lnSpc>
                <a:spcPct val="90000"/>
              </a:lnSpc>
            </a:pPr>
            <a:endParaRPr lang="en-US">
              <a:solidFill>
                <a:srgbClr val="0000FF"/>
              </a:solidFill>
            </a:endParaRPr>
          </a:p>
          <a:p>
            <a:pPr>
              <a:lnSpc>
                <a:spcPct val="90000"/>
              </a:lnSpc>
            </a:pPr>
            <a:r>
              <a:rPr lang="en-US">
                <a:solidFill>
                  <a:srgbClr val="0000FF"/>
                </a:solidFill>
              </a:rPr>
              <a:t>Huge implications to combinatorial optimization </a:t>
            </a:r>
            <a:r>
              <a:rPr lang="en-US" sz="2000">
                <a:solidFill>
                  <a:srgbClr val="9900CC"/>
                </a:solidFill>
              </a:rPr>
              <a:t>(“inapproximability”)</a:t>
            </a:r>
          </a:p>
          <a:p>
            <a:pPr>
              <a:lnSpc>
                <a:spcPct val="90000"/>
              </a:lnSpc>
            </a:pPr>
            <a:endParaRPr lang="en-US" sz="2000">
              <a:solidFill>
                <a:srgbClr val="0000FF"/>
              </a:solidFill>
            </a:endParaRPr>
          </a:p>
          <a:p>
            <a:pPr>
              <a:lnSpc>
                <a:spcPct val="90000"/>
              </a:lnSpc>
            </a:pPr>
            <a:r>
              <a:rPr lang="en-US">
                <a:solidFill>
                  <a:srgbClr val="0000FF"/>
                </a:solidFill>
              </a:rPr>
              <a:t>Practical use?</a:t>
            </a:r>
          </a:p>
          <a:p>
            <a:pPr lvl="1">
              <a:lnSpc>
                <a:spcPct val="90000"/>
              </a:lnSpc>
            </a:pPr>
            <a:r>
              <a:rPr lang="en-US" sz="2000">
                <a:solidFill>
                  <a:srgbClr val="9900CC"/>
                </a:solidFill>
              </a:rPr>
              <a:t>Automated verification of “data integrity”</a:t>
            </a:r>
          </a:p>
          <a:p>
            <a:pPr lvl="1">
              <a:lnSpc>
                <a:spcPct val="90000"/>
              </a:lnSpc>
            </a:pPr>
            <a:r>
              <a:rPr lang="en-US" sz="2000">
                <a:solidFill>
                  <a:srgbClr val="9900CC"/>
                </a:solidFill>
              </a:rPr>
              <a:t>Needs better size tradeoffs</a:t>
            </a:r>
          </a:p>
          <a:p>
            <a:pPr lvl="1">
              <a:lnSpc>
                <a:spcPct val="90000"/>
              </a:lnSpc>
            </a:pPr>
            <a:r>
              <a:rPr lang="en-US" sz="2000">
                <a:solidFill>
                  <a:srgbClr val="9900CC"/>
                </a:solidFill>
              </a:rPr>
              <a:t>… and for practice to catch up with theory.</a:t>
            </a:r>
            <a:endParaRPr lang="en-US">
              <a:solidFill>
                <a:srgbClr val="9900CC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09/23/2009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CAD96-68EB-4E77-AE1C-CC3C1015F9C6}" type="slidenum">
              <a:rPr lang="ar-SA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Probabilistic Checking of Proofs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9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9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9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9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9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96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96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96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96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6002" name="Rectangle 2"/>
          <p:cNvSpPr>
            <a:spLocks noGrp="1" noChangeArrowheads="1"/>
          </p:cNvSpPr>
          <p:nvPr>
            <p:ph type="title"/>
          </p:nvPr>
        </p:nvSpPr>
        <p:spPr>
          <a:xfrm>
            <a:off x="2881313" y="3084513"/>
            <a:ext cx="3592512" cy="609600"/>
          </a:xfrm>
        </p:spPr>
        <p:txBody>
          <a:bodyPr/>
          <a:lstStyle/>
          <a:p>
            <a:r>
              <a:rPr lang="en-US" sz="4000"/>
              <a:t>Thank You!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09/23/2009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CAD96-68EB-4E77-AE1C-CC3C1015F9C6}" type="slidenum">
              <a:rPr lang="ar-SA" smtClean="0"/>
              <a:pPr/>
              <a:t>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Probabilistic Checking of Proofs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Proofs and Theorems</a:t>
            </a:r>
          </a:p>
        </p:txBody>
      </p:sp>
      <p:sp>
        <p:nvSpPr>
          <p:cNvPr id="860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Conventional belief: </a:t>
            </a:r>
            <a:r>
              <a:rPr lang="en-US">
                <a:solidFill>
                  <a:srgbClr val="0000FF"/>
                </a:solidFill>
              </a:rPr>
              <a:t>Proofs need to be read carefully to be verified.</a:t>
            </a:r>
          </a:p>
          <a:p>
            <a:endParaRPr lang="en-US">
              <a:solidFill>
                <a:srgbClr val="0000FF"/>
              </a:solidFill>
            </a:endParaRPr>
          </a:p>
          <a:p>
            <a:r>
              <a:rPr lang="en-US"/>
              <a:t>Modern constraint: </a:t>
            </a:r>
            <a:r>
              <a:rPr lang="en-US">
                <a:solidFill>
                  <a:srgbClr val="0000FF"/>
                </a:solidFill>
              </a:rPr>
              <a:t>Don’t have the time (to do anything, leave alone) read proofs.</a:t>
            </a:r>
          </a:p>
          <a:p>
            <a:endParaRPr lang="en-US">
              <a:solidFill>
                <a:srgbClr val="0000FF"/>
              </a:solidFill>
            </a:endParaRPr>
          </a:p>
          <a:p>
            <a:r>
              <a:rPr lang="en-US"/>
              <a:t>This talk:</a:t>
            </a:r>
          </a:p>
          <a:p>
            <a:pPr lvl="1"/>
            <a:r>
              <a:rPr lang="en-US"/>
              <a:t>New format for writing proofs.</a:t>
            </a:r>
          </a:p>
          <a:p>
            <a:pPr lvl="1"/>
            <a:r>
              <a:rPr lang="en-US"/>
              <a:t>Efficiently verifiable probabilistically, with small error probability.</a:t>
            </a:r>
          </a:p>
          <a:p>
            <a:pPr lvl="1"/>
            <a:r>
              <a:rPr lang="en-US"/>
              <a:t>Not much longer than conventional proofs.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09/23/2009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CAD96-68EB-4E77-AE1C-CC3C1015F9C6}" type="slidenum">
              <a:rPr lang="ar-SA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Probabilistic Checking of Proofs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1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 of talk</a:t>
            </a:r>
          </a:p>
        </p:txBody>
      </p:sp>
      <p:sp>
        <p:nvSpPr>
          <p:cNvPr id="861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Quick primer on the </a:t>
            </a:r>
            <a:r>
              <a:rPr lang="en-US">
                <a:solidFill>
                  <a:srgbClr val="CC0000"/>
                </a:solidFill>
              </a:rPr>
              <a:t>Computational perspective</a:t>
            </a:r>
            <a:r>
              <a:rPr lang="en-US"/>
              <a:t> on </a:t>
            </a:r>
            <a:r>
              <a:rPr lang="en-US">
                <a:solidFill>
                  <a:srgbClr val="008000"/>
                </a:solidFill>
              </a:rPr>
              <a:t>theorems </a:t>
            </a:r>
            <a:r>
              <a:rPr lang="en-US"/>
              <a:t>and </a:t>
            </a:r>
            <a:r>
              <a:rPr lang="en-US">
                <a:solidFill>
                  <a:srgbClr val="008000"/>
                </a:solidFill>
              </a:rPr>
              <a:t>proofs</a:t>
            </a:r>
            <a:r>
              <a:rPr lang="en-US"/>
              <a:t> (proofs can look very different than you’d think).</a:t>
            </a:r>
          </a:p>
          <a:p>
            <a:endParaRPr lang="en-US"/>
          </a:p>
          <a:p>
            <a:r>
              <a:rPr lang="en-US"/>
              <a:t>Definition of </a:t>
            </a:r>
            <a:r>
              <a:rPr lang="en-US">
                <a:solidFill>
                  <a:srgbClr val="0000FF"/>
                </a:solidFill>
              </a:rPr>
              <a:t>Probabilistically Checkable Proofs</a:t>
            </a:r>
            <a:r>
              <a:rPr lang="en-US"/>
              <a:t> (PCPs).</a:t>
            </a:r>
          </a:p>
          <a:p>
            <a:endParaRPr lang="en-US"/>
          </a:p>
          <a:p>
            <a:r>
              <a:rPr lang="en-US"/>
              <a:t>Some overview of “ancient” (15 year old) and “modern” (3 year old) </a:t>
            </a:r>
            <a:r>
              <a:rPr lang="en-US">
                <a:solidFill>
                  <a:srgbClr val="0000FF"/>
                </a:solidFill>
              </a:rPr>
              <a:t>PCP</a:t>
            </a:r>
            <a:r>
              <a:rPr lang="en-US"/>
              <a:t> constructions.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09/23/2009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CAD96-68EB-4E77-AE1C-CC3C1015F9C6}" type="slidenum">
              <a:rPr lang="ar-SA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Probabilistic Checking of Proofs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7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Theorems: Deep and Shallow</a:t>
            </a:r>
          </a:p>
        </p:txBody>
      </p:sp>
      <p:sp>
        <p:nvSpPr>
          <p:cNvPr id="857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Deep Theorem: </a:t>
            </a:r>
          </a:p>
          <a:p>
            <a:endParaRPr lang="en-US" dirty="0"/>
          </a:p>
          <a:p>
            <a:endParaRPr lang="en-US" dirty="0"/>
          </a:p>
          <a:p>
            <a:pPr lvl="1"/>
            <a:r>
              <a:rPr lang="en-US" dirty="0"/>
              <a:t>Proof: (too long to fit in this section).</a:t>
            </a:r>
          </a:p>
          <a:p>
            <a:pPr lvl="1"/>
            <a:endParaRPr lang="en-US" dirty="0"/>
          </a:p>
          <a:p>
            <a:r>
              <a:rPr lang="en-US" dirty="0"/>
              <a:t>A Shallow Theorem:</a:t>
            </a:r>
          </a:p>
          <a:p>
            <a:pPr lvl="1"/>
            <a:r>
              <a:rPr lang="en-US" dirty="0"/>
              <a:t>The number </a:t>
            </a:r>
            <a:r>
              <a:rPr lang="en-US" dirty="0">
                <a:solidFill>
                  <a:schemeClr val="accent1"/>
                </a:solidFill>
              </a:rPr>
              <a:t>3190966795047991905432</a:t>
            </a:r>
            <a:r>
              <a:rPr lang="en-US" dirty="0"/>
              <a:t> has a divisor between </a:t>
            </a:r>
            <a:r>
              <a:rPr lang="en-US" dirty="0">
                <a:solidFill>
                  <a:schemeClr val="accent1"/>
                </a:solidFill>
              </a:rPr>
              <a:t>25800000000</a:t>
            </a:r>
            <a:r>
              <a:rPr lang="en-US" dirty="0"/>
              <a:t> and </a:t>
            </a:r>
            <a:r>
              <a:rPr lang="en-US" dirty="0">
                <a:solidFill>
                  <a:schemeClr val="accent1"/>
                </a:solidFill>
              </a:rPr>
              <a:t>25900000000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Proof:</a:t>
            </a:r>
            <a:r>
              <a:rPr lang="en-US" dirty="0">
                <a:solidFill>
                  <a:schemeClr val="accent1"/>
                </a:solidFill>
              </a:rPr>
              <a:t> 25846840632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2168435" y="1397726"/>
            <a:ext cx="47940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msy10"/>
              </a:rPr>
              <a:t>8</a:t>
            </a:r>
            <a:r>
              <a:rPr lang="en-US" b="1" dirty="0" smtClean="0"/>
              <a:t> n </a:t>
            </a:r>
            <a:r>
              <a:rPr lang="en-US" b="1" dirty="0" smtClean="0">
                <a:latin typeface="cmsy10"/>
              </a:rPr>
              <a:t>¸</a:t>
            </a:r>
            <a:r>
              <a:rPr lang="en-US" b="1" dirty="0" smtClean="0"/>
              <a:t> 3, </a:t>
            </a:r>
            <a:r>
              <a:rPr lang="en-US" b="1" dirty="0" err="1" smtClean="0">
                <a:latin typeface="Verdana"/>
              </a:rPr>
              <a:t>x</a:t>
            </a:r>
            <a:r>
              <a:rPr lang="en-US" b="1" baseline="30000" dirty="0" err="1" smtClean="0">
                <a:latin typeface="Verdana"/>
              </a:rPr>
              <a:t>n</a:t>
            </a:r>
            <a:r>
              <a:rPr lang="en-US" b="1" dirty="0" smtClean="0"/>
              <a:t> + </a:t>
            </a:r>
            <a:r>
              <a:rPr lang="en-US" b="1" dirty="0" err="1" smtClean="0">
                <a:latin typeface="Verdana"/>
              </a:rPr>
              <a:t>y</a:t>
            </a:r>
            <a:r>
              <a:rPr lang="en-US" b="1" baseline="30000" dirty="0" err="1" smtClean="0">
                <a:latin typeface="Verdana"/>
              </a:rPr>
              <a:t>n</a:t>
            </a:r>
            <a:r>
              <a:rPr lang="en-US" b="1" dirty="0" smtClean="0"/>
              <a:t> </a:t>
            </a:r>
            <a:r>
              <a:rPr lang="en-US" b="1" dirty="0" smtClean="0">
                <a:latin typeface="Symbol"/>
                <a:sym typeface="Symbol"/>
              </a:rPr>
              <a:t></a:t>
            </a:r>
            <a:r>
              <a:rPr lang="en-US" b="1" dirty="0" smtClean="0"/>
              <a:t> </a:t>
            </a:r>
            <a:r>
              <a:rPr lang="en-US" b="1" dirty="0" err="1" smtClean="0">
                <a:latin typeface="Verdana"/>
              </a:rPr>
              <a:t>z</a:t>
            </a:r>
            <a:r>
              <a:rPr lang="en-US" b="1" baseline="30000" dirty="0" err="1" smtClean="0">
                <a:latin typeface="Verdana"/>
              </a:rPr>
              <a:t>n</a:t>
            </a:r>
            <a:endParaRPr lang="en-US" b="1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09/23/2009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CAD96-68EB-4E77-AE1C-CC3C1015F9C6}" type="slidenum">
              <a:rPr lang="ar-SA" smtClean="0"/>
              <a:pPr/>
              <a:t>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Probabilistic Checking of Proofs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7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57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7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57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7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57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70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8570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2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Computational Perspective</a:t>
            </a:r>
          </a:p>
        </p:txBody>
      </p:sp>
      <p:sp>
        <p:nvSpPr>
          <p:cNvPr id="862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Theory of NP-completeness:</a:t>
            </a:r>
          </a:p>
          <a:p>
            <a:pPr lvl="1"/>
            <a:r>
              <a:rPr lang="en-US" dirty="0"/>
              <a:t>Every (deep) theorem reduces to shallow one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Given theorem </a:t>
            </a:r>
            <a:r>
              <a:rPr lang="en-US" dirty="0" smtClean="0">
                <a:solidFill>
                  <a:srgbClr val="C00000"/>
                </a:solidFill>
              </a:rPr>
              <a:t>T </a:t>
            </a:r>
            <a:r>
              <a:rPr lang="en-US" dirty="0" smtClean="0"/>
              <a:t>and bound </a:t>
            </a:r>
            <a:r>
              <a:rPr lang="en-US" dirty="0" smtClean="0">
                <a:solidFill>
                  <a:srgbClr val="C00000"/>
                </a:solidFill>
              </a:rPr>
              <a:t>n </a:t>
            </a:r>
            <a:r>
              <a:rPr lang="en-US" dirty="0" smtClean="0"/>
              <a:t>on length of proof, there exist integers </a:t>
            </a:r>
            <a:r>
              <a:rPr lang="en-US" dirty="0" smtClean="0">
                <a:solidFill>
                  <a:srgbClr val="C00000"/>
                </a:solidFill>
              </a:rPr>
              <a:t>A,B,C</a:t>
            </a:r>
            <a:r>
              <a:rPr lang="en-US" dirty="0" smtClean="0"/>
              <a:t> between </a:t>
            </a:r>
            <a:r>
              <a:rPr lang="en-US" dirty="0" smtClean="0">
                <a:solidFill>
                  <a:srgbClr val="C00000"/>
                </a:solidFill>
              </a:rPr>
              <a:t>0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C00000"/>
                </a:solidFill>
                <a:latin typeface="Verdana"/>
              </a:rPr>
              <a:t>2</a:t>
            </a:r>
            <a:r>
              <a:rPr lang="en-US" baseline="30000" dirty="0" smtClean="0">
                <a:solidFill>
                  <a:srgbClr val="C00000"/>
                </a:solidFill>
                <a:latin typeface="Verdana"/>
              </a:rPr>
              <a:t>n</a:t>
            </a:r>
            <a:r>
              <a:rPr lang="en-US" baseline="55000" dirty="0" smtClean="0">
                <a:solidFill>
                  <a:srgbClr val="C00000"/>
                </a:solidFill>
                <a:latin typeface="Verdana"/>
              </a:rPr>
              <a:t>O(1)</a:t>
            </a:r>
            <a:r>
              <a:rPr lang="en-US" dirty="0" smtClean="0"/>
              <a:t> such that </a:t>
            </a:r>
            <a:r>
              <a:rPr lang="en-US" dirty="0" smtClean="0">
                <a:solidFill>
                  <a:srgbClr val="C00000"/>
                </a:solidFill>
              </a:rPr>
              <a:t>A</a:t>
            </a:r>
            <a:r>
              <a:rPr lang="en-US" dirty="0" smtClean="0"/>
              <a:t> has a divisor between </a:t>
            </a:r>
            <a:r>
              <a:rPr lang="en-US" dirty="0" smtClean="0">
                <a:solidFill>
                  <a:srgbClr val="C00000"/>
                </a:solidFill>
              </a:rPr>
              <a:t>B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C00000"/>
                </a:solidFill>
              </a:rPr>
              <a:t>C</a:t>
            </a:r>
            <a:r>
              <a:rPr lang="en-US" dirty="0" smtClean="0"/>
              <a:t> </a:t>
            </a:r>
            <a:r>
              <a:rPr lang="en-US" dirty="0" err="1" smtClean="0"/>
              <a:t>iff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C00000"/>
                </a:solidFill>
              </a:rPr>
              <a:t>T</a:t>
            </a:r>
            <a:r>
              <a:rPr lang="en-US" dirty="0" smtClean="0"/>
              <a:t> has a proof of length </a:t>
            </a:r>
            <a:r>
              <a:rPr lang="en-US" dirty="0" smtClean="0">
                <a:solidFill>
                  <a:srgbClr val="C00000"/>
                </a:solidFill>
              </a:rPr>
              <a:t>n</a:t>
            </a:r>
            <a:r>
              <a:rPr lang="en-US" dirty="0" smtClean="0"/>
              <a:t>.</a:t>
            </a:r>
            <a:endParaRPr lang="en-US" dirty="0"/>
          </a:p>
          <a:p>
            <a:pPr lvl="2"/>
            <a:endParaRPr lang="en-US" dirty="0"/>
          </a:p>
          <a:p>
            <a:r>
              <a:rPr lang="en-US" dirty="0"/>
              <a:t>Shallow theorem easy to compute from deep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>
                <a:solidFill>
                  <a:srgbClr val="C00000"/>
                </a:solidFill>
              </a:rPr>
              <a:t>A,B,C </a:t>
            </a:r>
            <a:r>
              <a:rPr lang="en-US" dirty="0" smtClean="0"/>
              <a:t>computable from </a:t>
            </a:r>
            <a:r>
              <a:rPr lang="en-US" dirty="0" smtClean="0">
                <a:solidFill>
                  <a:srgbClr val="C00000"/>
                </a:solidFill>
              </a:rPr>
              <a:t>T</a:t>
            </a:r>
            <a:r>
              <a:rPr lang="en-US" dirty="0" smtClean="0"/>
              <a:t> in time </a:t>
            </a:r>
            <a:r>
              <a:rPr lang="en-US" dirty="0" smtClean="0">
                <a:solidFill>
                  <a:srgbClr val="C00000"/>
                </a:solidFill>
              </a:rPr>
              <a:t>poly(n)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/>
          </a:p>
          <a:p>
            <a:r>
              <a:rPr lang="en-US" dirty="0"/>
              <a:t>Shallow proofs are not much longer.</a:t>
            </a:r>
          </a:p>
        </p:txBody>
      </p:sp>
      <p:sp>
        <p:nvSpPr>
          <p:cNvPr id="185" name="Date Placeholder 18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09/23/2009</a:t>
            </a:r>
            <a:endParaRPr lang="en-US"/>
          </a:p>
        </p:txBody>
      </p:sp>
      <p:sp>
        <p:nvSpPr>
          <p:cNvPr id="186" name="Slide Number Placeholder 18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CAD96-68EB-4E77-AE1C-CC3C1015F9C6}" type="slidenum">
              <a:rPr lang="ar-SA" smtClean="0"/>
              <a:pPr/>
              <a:t>6</a:t>
            </a:fld>
            <a:endParaRPr lang="en-US"/>
          </a:p>
        </p:txBody>
      </p:sp>
      <p:sp>
        <p:nvSpPr>
          <p:cNvPr id="187" name="Footer Placeholder 18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Probabilistic Checking of Proofs</a:t>
            </a: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303166" y="2827420"/>
            <a:ext cx="131157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[</a:t>
            </a:r>
            <a:r>
              <a:rPr lang="en-US" dirty="0" err="1" smtClean="0"/>
              <a:t>Kilian</a:t>
            </a:r>
            <a:r>
              <a:rPr lang="en-US" dirty="0" smtClean="0"/>
              <a:t>]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2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62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2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62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22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622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8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 &amp; NP</a:t>
            </a:r>
          </a:p>
        </p:txBody>
      </p:sp>
      <p:sp>
        <p:nvSpPr>
          <p:cNvPr id="898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480425" cy="51133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P = Easy Computational Problems 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Solvable in polynomial time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(E.g., Verifying correctness of proofs)</a:t>
            </a:r>
          </a:p>
          <a:p>
            <a:pPr lvl="1">
              <a:lnSpc>
                <a:spcPct val="90000"/>
              </a:lnSpc>
            </a:pPr>
            <a:endParaRPr lang="en-US" sz="2000"/>
          </a:p>
          <a:p>
            <a:pPr>
              <a:lnSpc>
                <a:spcPct val="90000"/>
              </a:lnSpc>
            </a:pPr>
            <a:r>
              <a:rPr lang="en-US"/>
              <a:t>NP = Problems whose solution is easy to verify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(E.g., Finding proofs of mathematical theorems)</a:t>
            </a:r>
          </a:p>
          <a:p>
            <a:pPr lvl="1">
              <a:lnSpc>
                <a:spcPct val="90000"/>
              </a:lnSpc>
            </a:pPr>
            <a:endParaRPr lang="en-US" sz="2000"/>
          </a:p>
          <a:p>
            <a:pPr>
              <a:lnSpc>
                <a:spcPct val="90000"/>
              </a:lnSpc>
            </a:pPr>
            <a:r>
              <a:rPr lang="en-US"/>
              <a:t>NP-Complete = Hardest problems in NP</a:t>
            </a:r>
          </a:p>
          <a:p>
            <a:pPr lvl="1">
              <a:lnSpc>
                <a:spcPct val="90000"/>
              </a:lnSpc>
            </a:pPr>
            <a:endParaRPr lang="en-US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r>
              <a:rPr lang="en-US"/>
              <a:t>Is P = NP?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Is finding a solution as easy as specifying its properties?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Can we replace every mathematician by a computer?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Wishing = Working!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09/23/2009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CAD96-68EB-4E77-AE1C-CC3C1015F9C6}" type="slidenum">
              <a:rPr lang="ar-SA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Probabilistic Checking of Proofs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8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8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8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80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80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80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805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3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More Broadly: New formats for proofs</a:t>
            </a:r>
          </a:p>
        </p:txBody>
      </p:sp>
      <p:sp>
        <p:nvSpPr>
          <p:cNvPr id="8632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371600"/>
            <a:ext cx="8256588" cy="5024438"/>
          </a:xfrm>
        </p:spPr>
        <p:txBody>
          <a:bodyPr/>
          <a:lstStyle/>
          <a:p>
            <a:r>
              <a:rPr lang="en-US" sz="2000" dirty="0">
                <a:solidFill>
                  <a:srgbClr val="0000FF"/>
                </a:solidFill>
              </a:rPr>
              <a:t>New format for proof of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>
                <a:solidFill>
                  <a:srgbClr val="C00000"/>
                </a:solidFill>
              </a:rPr>
              <a:t>T</a:t>
            </a:r>
            <a:r>
              <a:rPr lang="en-US" sz="2000" dirty="0">
                <a:solidFill>
                  <a:srgbClr val="0000FF"/>
                </a:solidFill>
              </a:rPr>
              <a:t>: Divisor </a:t>
            </a:r>
            <a:r>
              <a:rPr lang="en-US" sz="2000" dirty="0">
                <a:solidFill>
                  <a:srgbClr val="C00000"/>
                </a:solidFill>
              </a:rPr>
              <a:t>D</a:t>
            </a:r>
            <a:r>
              <a:rPr lang="en-US" sz="2000" dirty="0">
                <a:solidFill>
                  <a:srgbClr val="0000FF"/>
                </a:solidFill>
              </a:rPr>
              <a:t> (</a:t>
            </a:r>
            <a:r>
              <a:rPr lang="en-US" sz="2000" dirty="0">
                <a:solidFill>
                  <a:srgbClr val="C00000"/>
                </a:solidFill>
              </a:rPr>
              <a:t>A,B,C </a:t>
            </a:r>
            <a:r>
              <a:rPr lang="en-US" sz="2000" dirty="0">
                <a:solidFill>
                  <a:srgbClr val="0000FF"/>
                </a:solidFill>
              </a:rPr>
              <a:t>don’t have to be specified since they are known to (computable by) verifier.)</a:t>
            </a:r>
          </a:p>
          <a:p>
            <a:endParaRPr lang="en-US" sz="2000" dirty="0">
              <a:solidFill>
                <a:srgbClr val="0000FF"/>
              </a:solidFill>
            </a:endParaRPr>
          </a:p>
          <a:p>
            <a:r>
              <a:rPr lang="en-US" sz="2000" dirty="0">
                <a:solidFill>
                  <a:srgbClr val="0000FF"/>
                </a:solidFill>
              </a:rPr>
              <a:t>Theory of Computation replete with examples of such “alternate” lifestyles for mathematicians (formats for proofs).</a:t>
            </a:r>
          </a:p>
          <a:p>
            <a:pPr lvl="1"/>
            <a:r>
              <a:rPr lang="en-US" sz="1800" dirty="0"/>
              <a:t>Equivalence: (1) new theorem can be computed from old one efficiently, and (2) new proof is not much longer than old one.</a:t>
            </a:r>
          </a:p>
          <a:p>
            <a:pPr lvl="1"/>
            <a:endParaRPr lang="en-US" sz="1800" dirty="0"/>
          </a:p>
          <a:p>
            <a:r>
              <a:rPr lang="en-US" sz="2000" dirty="0"/>
              <a:t>Question: </a:t>
            </a:r>
            <a:r>
              <a:rPr lang="en-US" sz="2000" dirty="0">
                <a:solidFill>
                  <a:srgbClr val="0000FF"/>
                </a:solidFill>
              </a:rPr>
              <a:t>Why seek new formats? What </a:t>
            </a:r>
          </a:p>
          <a:p>
            <a:pPr>
              <a:buFont typeface="Wingdings" pitchFamily="2" charset="2"/>
              <a:buNone/>
            </a:pPr>
            <a:r>
              <a:rPr lang="en-US" sz="2000" dirty="0">
                <a:solidFill>
                  <a:srgbClr val="0000FF"/>
                </a:solidFill>
              </a:rPr>
              <a:t>    benefits can they offer?</a:t>
            </a:r>
            <a:endParaRPr lang="en-US" sz="2000" dirty="0">
              <a:solidFill>
                <a:srgbClr val="0000FF"/>
              </a:solidFill>
              <a:effectLst/>
            </a:endParaRPr>
          </a:p>
        </p:txBody>
      </p:sp>
      <p:pic>
        <p:nvPicPr>
          <p:cNvPr id="863236" name="Picture 4" descr="Scratching Head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 r="44540"/>
          <a:stretch>
            <a:fillRect/>
          </a:stretch>
        </p:blipFill>
        <p:spPr>
          <a:xfrm>
            <a:off x="6354763" y="4545013"/>
            <a:ext cx="1400175" cy="1651000"/>
          </a:xfrm>
          <a:noFill/>
          <a:ln/>
        </p:spPr>
      </p:pic>
      <p:sp>
        <p:nvSpPr>
          <p:cNvPr id="863239" name="Text Box 7"/>
          <p:cNvSpPr txBox="1">
            <a:spLocks noChangeArrowheads="1"/>
          </p:cNvSpPr>
          <p:nvPr/>
        </p:nvSpPr>
        <p:spPr bwMode="auto">
          <a:xfrm>
            <a:off x="4232275" y="4781550"/>
            <a:ext cx="3959225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2000">
                <a:solidFill>
                  <a:schemeClr val="accent1"/>
                </a:solidFill>
              </a:rPr>
              <a:t>Can they help</a:t>
            </a:r>
            <a:r>
              <a:rPr lang="en-US" sz="2000">
                <a:solidFill>
                  <a:schemeClr val="tx1"/>
                </a:solidFill>
              </a:rPr>
              <a:t>                     </a:t>
            </a:r>
            <a:r>
              <a:rPr lang="en-US" sz="2000">
                <a:solidFill>
                  <a:schemeClr val="accent1"/>
                </a:solidFill>
              </a:rPr>
              <a:t>?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09/23/2009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F7F5A-E83B-421D-BFB1-C4B00CE88D25}" type="slidenum">
              <a:rPr lang="ar-SA" smtClean="0"/>
              <a:pPr/>
              <a:t>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Probabilistic Checking of Proofs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3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63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3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63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3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63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32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8632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3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863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3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863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323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4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Probabilistically Checkable Proofs</a:t>
            </a:r>
          </a:p>
        </p:txBody>
      </p:sp>
      <p:sp>
        <p:nvSpPr>
          <p:cNvPr id="864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50000"/>
                    <a:lumOff val="50000"/>
                  </a:schemeClr>
                </a:solidFill>
              </a:rPr>
              <a:t>How do we formalize “formats”?</a:t>
            </a:r>
          </a:p>
          <a:p>
            <a:endParaRPr lang="en-US" dirty="0">
              <a:solidFill>
                <a:schemeClr val="bg1">
                  <a:lumMod val="50000"/>
                  <a:lumOff val="50000"/>
                </a:schemeClr>
              </a:solidFill>
            </a:endParaRPr>
          </a:p>
          <a:p>
            <a:endParaRPr lang="en-US" dirty="0">
              <a:solidFill>
                <a:schemeClr val="bg1">
                  <a:lumMod val="50000"/>
                  <a:lumOff val="50000"/>
                </a:schemeClr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Answer:</a:t>
            </a:r>
            <a:r>
              <a:rPr lang="en-US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>
                <a:solidFill>
                  <a:schemeClr val="bg1">
                    <a:lumMod val="50000"/>
                    <a:lumOff val="50000"/>
                  </a:schemeClr>
                </a:solidFill>
              </a:rPr>
              <a:t>Formalize the Verifier instead. “Format” now corresponds to whatever the verifier accepts.</a:t>
            </a:r>
          </a:p>
          <a:p>
            <a:endParaRPr lang="en-US" dirty="0">
              <a:solidFill>
                <a:schemeClr val="bg1">
                  <a:lumMod val="50000"/>
                  <a:lumOff val="50000"/>
                </a:schemeClr>
              </a:solidFill>
            </a:endParaRPr>
          </a:p>
          <a:p>
            <a:r>
              <a:rPr lang="en-US" dirty="0">
                <a:solidFill>
                  <a:schemeClr val="bg1">
                    <a:lumMod val="50000"/>
                    <a:lumOff val="50000"/>
                  </a:schemeClr>
                </a:solidFill>
              </a:rPr>
              <a:t>Will define PCP verifier (probabilistic, errs with small probability, reads few bits of proof) next.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09/23/2009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CAD96-68EB-4E77-AE1C-CC3C1015F9C6}" type="slidenum">
              <a:rPr lang="ar-SA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Probabilistic Checking of Proofs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USEAMSFONTS" val="True"/>
  <p:tag name="USEBOLDAMS" val="False"/>
  <p:tag name="TEX2PS" val="latex $(base).tex; dvips -D $(res) -E -o $(base).ps $(base).dvi"/>
  <p:tag name="TEX2PSBATCH" val="latex --interaction=nonstopmode $(base).tex; dvips -D $(res) -E -o $(base).ps $(base).dvi"/>
  <p:tag name="DEFAULTFONTSIZE" val="10"/>
  <p:tag name="DEFAULTBITMAP" val="pngmono"/>
  <p:tag name="DEFAULTBLEND" val="False"/>
  <p:tag name="DEFAULTTRANSPARENT" val="False"/>
  <p:tag name="DEFAULTWORKAROUNDTRANSPARENCYBUG" val="False"/>
  <p:tag name="DEFAULTRESOLUTION" val="1200"/>
  <p:tag name="DEFAULTWIDTH" val="348"/>
  <p:tag name="DEFAULTHEIGHT" val="278"/>
  <p:tag name="DEFAULTMAGNIFICATION" val="2"/>
  <p:tag name="PREAMBLE" val="\documentclass{article}&#10;\pagestyle{empty}&#10;\usepackage{xspace,amssymb,amsfonts,amsmath}&#10;\usepackage{color}&#10;\usepackage{TeX4PPT}&#10;\usepackage{amsfonts}&#10;%\color[rgb]{.9,.3,.4}&#10;%\color[rgb]{0,1,0}&#10;\newcommand{\F}{{\mathbb F}}&#10;\newcommand{\Z}{{\mathbb Z}}&#10;\newcommand{\K}{{\mathbb K}}&#10;\newcommand{\calf}{{\cal F}}&#10;\newcommand{\calg}{{\cal G}}&#10;\newcommand{\mm}[1]{{\color[rgb]{0,0,0}$\mathbf {#1}$}}&#10;\newcommand{\green}[1]{{\color[rgb]{0,1,0}#1}}&#10;\newcommand{\vote}{{\rm \green{Vote}}}&#10;\newcommand{\blue}[1]{{\color[rgb]{0.25,0.75,1}#1}}&#10;\color[rgb]{0,0,1}&#10;\bf"/>
  <p:tag name="MAGPC" val="260"/>
  <p:tag name="FONTSIZE" val="20"/>
  <p:tag name="DEFAULTDISPLAYSOURCE" val="\documentclass{slides}\pagestyle{empty}&#10;\begin{document}&#10;&#10;\end{document}&#10;"/>
  <p:tag name="EMBEDFONTS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\pagestyle{empty}&#10;\begin{document}&#10;, $\Delta$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35"/>
  <p:tag name="PICTUREFILESIZE" val="87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DDENFONTSHAPE" val="tru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\pagestyle{empty}&#10;\begin{document}&#10;$\hat{E}$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2"/>
  <p:tag name="PICTUREFILESIZE" val="127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\pagestyle{empty}&#10;\begin{document}&#10;$\chi$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14"/>
  <p:tag name="PICTUREFILESIZE" val="77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\pagestyle{empty}&#10;\begin{document}&#10;$\Gamma = \chi (\chi - 1) (\chi-2)$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198"/>
  <p:tag name="PICTUREFILESIZE" val="516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\pagestyle{empty}&#10;\begin{document}&#10;$\Delta(x) = \Gamma(x) /\prod_{u \in V} (x - u)$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264"/>
  <p:tag name="PICTUREFILESIZE" val="816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\pagestyle{empty}&#10;\begin{document}&#10;Polynomial iff $\Gamma$ zero on $V$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270"/>
  <p:tag name="PICTUREFILESIZE" val="3004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\pagestyle{empty}&#10;\begin{document}&#10;$\chi$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14"/>
  <p:tag name="PICTUREFILESIZE" val="776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\pagestyle{empty}&#10;\begin{document}&#10;, $\Gamma$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29"/>
  <p:tag name="PICTUREFILESIZE" val="872"/>
</p:tagLst>
</file>

<file path=ppt/theme/theme1.xml><?xml version="1.0" encoding="utf-8"?>
<a:theme xmlns:a="http://schemas.openxmlformats.org/drawingml/2006/main" name="Textured">
  <a:themeElements>
    <a:clrScheme name="Textured 13">
      <a:dk1>
        <a:srgbClr val="003366"/>
      </a:dk1>
      <a:lt1>
        <a:srgbClr val="FFFF4F"/>
      </a:lt1>
      <a:dk2>
        <a:srgbClr val="000520"/>
      </a:dk2>
      <a:lt2>
        <a:srgbClr val="E5FFFF"/>
      </a:lt2>
      <a:accent1>
        <a:srgbClr val="179901"/>
      </a:accent1>
      <a:accent2>
        <a:srgbClr val="66FF33"/>
      </a:accent2>
      <a:accent3>
        <a:srgbClr val="AAAAAB"/>
      </a:accent3>
      <a:accent4>
        <a:srgbClr val="DADA42"/>
      </a:accent4>
      <a:accent5>
        <a:srgbClr val="ABCAAA"/>
      </a:accent5>
      <a:accent6>
        <a:srgbClr val="5CE72D"/>
      </a:accent6>
      <a:hlink>
        <a:srgbClr val="00CCFF"/>
      </a:hlink>
      <a:folHlink>
        <a:srgbClr val="FFCC00"/>
      </a:folHlink>
    </a:clrScheme>
    <a:fontScheme name="Textured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bg1"/>
          </a:solidFill>
          <a:prstDash val="solid"/>
          <a:round/>
          <a:headEnd type="triangle" w="med" len="med"/>
          <a:tailEnd type="triangl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3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e-IL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bg1"/>
          </a:solidFill>
          <a:prstDash val="solid"/>
          <a:round/>
          <a:headEnd type="triangle" w="med" len="med"/>
          <a:tailEnd type="triangl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3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e-IL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Textured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ured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ured 9">
        <a:dk1>
          <a:srgbClr val="003366"/>
        </a:dk1>
        <a:lt1>
          <a:srgbClr val="FFFFFF"/>
        </a:lt1>
        <a:dk2>
          <a:srgbClr val="0101AB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AAAD2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10">
        <a:dk1>
          <a:srgbClr val="003366"/>
        </a:dk1>
        <a:lt1>
          <a:srgbClr val="FFFFFF"/>
        </a:lt1>
        <a:dk2>
          <a:srgbClr val="0101AB"/>
        </a:dk2>
        <a:lt2>
          <a:srgbClr val="E5FFFF"/>
        </a:lt2>
        <a:accent1>
          <a:srgbClr val="179901"/>
        </a:accent1>
        <a:accent2>
          <a:srgbClr val="FFFF00"/>
        </a:accent2>
        <a:accent3>
          <a:srgbClr val="AAAAD2"/>
        </a:accent3>
        <a:accent4>
          <a:srgbClr val="DADADA"/>
        </a:accent4>
        <a:accent5>
          <a:srgbClr val="ABCAAA"/>
        </a:accent5>
        <a:accent6>
          <a:srgbClr val="E7E700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11">
        <a:dk1>
          <a:srgbClr val="003366"/>
        </a:dk1>
        <a:lt1>
          <a:srgbClr val="FFFF4F"/>
        </a:lt1>
        <a:dk2>
          <a:srgbClr val="010E51"/>
        </a:dk2>
        <a:lt2>
          <a:srgbClr val="E5FFFF"/>
        </a:lt2>
        <a:accent1>
          <a:srgbClr val="179901"/>
        </a:accent1>
        <a:accent2>
          <a:srgbClr val="FBA1FB"/>
        </a:accent2>
        <a:accent3>
          <a:srgbClr val="AAAAB3"/>
        </a:accent3>
        <a:accent4>
          <a:srgbClr val="DADA42"/>
        </a:accent4>
        <a:accent5>
          <a:srgbClr val="ABCAAA"/>
        </a:accent5>
        <a:accent6>
          <a:srgbClr val="E391E3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12">
        <a:dk1>
          <a:srgbClr val="003366"/>
        </a:dk1>
        <a:lt1>
          <a:srgbClr val="FFFF4F"/>
        </a:lt1>
        <a:dk2>
          <a:srgbClr val="010E51"/>
        </a:dk2>
        <a:lt2>
          <a:srgbClr val="E5FFFF"/>
        </a:lt2>
        <a:accent1>
          <a:srgbClr val="179901"/>
        </a:accent1>
        <a:accent2>
          <a:srgbClr val="66FF33"/>
        </a:accent2>
        <a:accent3>
          <a:srgbClr val="AAAAB3"/>
        </a:accent3>
        <a:accent4>
          <a:srgbClr val="DADA42"/>
        </a:accent4>
        <a:accent5>
          <a:srgbClr val="ABCAAA"/>
        </a:accent5>
        <a:accent6>
          <a:srgbClr val="5CE72D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13">
        <a:dk1>
          <a:srgbClr val="003366"/>
        </a:dk1>
        <a:lt1>
          <a:srgbClr val="FFFF4F"/>
        </a:lt1>
        <a:dk2>
          <a:srgbClr val="000520"/>
        </a:dk2>
        <a:lt2>
          <a:srgbClr val="E5FFFF"/>
        </a:lt2>
        <a:accent1>
          <a:srgbClr val="179901"/>
        </a:accent1>
        <a:accent2>
          <a:srgbClr val="66FF33"/>
        </a:accent2>
        <a:accent3>
          <a:srgbClr val="AAAAAB"/>
        </a:accent3>
        <a:accent4>
          <a:srgbClr val="DADA42"/>
        </a:accent4>
        <a:accent5>
          <a:srgbClr val="ABCAAA"/>
        </a:accent5>
        <a:accent6>
          <a:srgbClr val="5CE72D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bg1"/>
          </a:solidFill>
          <a:prstDash val="solid"/>
          <a:round/>
          <a:headEnd type="triangle" w="med" len="med"/>
          <a:tailEnd type="triangl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3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e-IL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bg1"/>
          </a:solidFill>
          <a:prstDash val="solid"/>
          <a:round/>
          <a:headEnd type="triangle" w="med" len="med"/>
          <a:tailEnd type="triangl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3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e-IL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bg1"/>
          </a:solidFill>
          <a:prstDash val="solid"/>
          <a:round/>
          <a:headEnd type="triangle" w="med" len="med"/>
          <a:tailEnd type="triangl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3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e-IL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bg1"/>
          </a:solidFill>
          <a:prstDash val="solid"/>
          <a:round/>
          <a:headEnd type="triangle" w="med" len="med"/>
          <a:tailEnd type="triangl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3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e-IL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Custom Design">
  <a:themeElements>
    <a:clrScheme name="2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bg1"/>
          </a:solidFill>
          <a:prstDash val="solid"/>
          <a:round/>
          <a:headEnd type="triangle" w="med" len="med"/>
          <a:tailEnd type="triangl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3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e-IL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bg1"/>
          </a:solidFill>
          <a:prstDash val="solid"/>
          <a:round/>
          <a:headEnd type="triangle" w="med" len="med"/>
          <a:tailEnd type="triangl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3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e-IL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2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Custom Design">
  <a:themeElements>
    <a:clrScheme name="3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bg1"/>
          </a:solidFill>
          <a:prstDash val="solid"/>
          <a:round/>
          <a:headEnd type="triangle" w="med" len="med"/>
          <a:tailEnd type="triangl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3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e-IL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bg1"/>
          </a:solidFill>
          <a:prstDash val="solid"/>
          <a:round/>
          <a:headEnd type="triangle" w="med" len="med"/>
          <a:tailEnd type="triangl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3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e-IL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3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Textured</Template>
  <TotalTime>34369</TotalTime>
  <Words>1487</Words>
  <Application>Microsoft PowerPoint</Application>
  <PresentationFormat>On-screen Show (4:3)</PresentationFormat>
  <Paragraphs>316</Paragraphs>
  <Slides>24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13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24</vt:i4>
      </vt:variant>
    </vt:vector>
  </HeadingPairs>
  <TitlesOfParts>
    <vt:vector size="42" baseType="lpstr">
      <vt:lpstr>Arial</vt:lpstr>
      <vt:lpstr>Verdana</vt:lpstr>
      <vt:lpstr>Tahoma</vt:lpstr>
      <vt:lpstr>LCMSS8</vt:lpstr>
      <vt:lpstr>CMMI8</vt:lpstr>
      <vt:lpstr>CMSY8</vt:lpstr>
      <vt:lpstr>CMEX10</vt:lpstr>
      <vt:lpstr>Courier New</vt:lpstr>
      <vt:lpstr>Wingdings</vt:lpstr>
      <vt:lpstr>cmsy10</vt:lpstr>
      <vt:lpstr>Symbol</vt:lpstr>
      <vt:lpstr>msbm10</vt:lpstr>
      <vt:lpstr>cmmi10</vt:lpstr>
      <vt:lpstr>Textured</vt:lpstr>
      <vt:lpstr>Custom Design</vt:lpstr>
      <vt:lpstr>1_Custom Design</vt:lpstr>
      <vt:lpstr>2_Custom Design</vt:lpstr>
      <vt:lpstr>3_Custom Design</vt:lpstr>
      <vt:lpstr>Slide 1</vt:lpstr>
      <vt:lpstr>Can Proofs Be Checked Efficiently?</vt:lpstr>
      <vt:lpstr>Proofs and Theorems</vt:lpstr>
      <vt:lpstr>Outline of talk</vt:lpstr>
      <vt:lpstr>Theorems: Deep and Shallow</vt:lpstr>
      <vt:lpstr>Computational Perspective</vt:lpstr>
      <vt:lpstr>P &amp; NP</vt:lpstr>
      <vt:lpstr>More Broadly: New formats for proofs</vt:lpstr>
      <vt:lpstr>Probabilistically Checkable Proofs</vt:lpstr>
      <vt:lpstr>Slide 10</vt:lpstr>
      <vt:lpstr>Features of interest</vt:lpstr>
      <vt:lpstr>Slide 12</vt:lpstr>
      <vt:lpstr>Essential Ingredients of PCPs</vt:lpstr>
      <vt:lpstr>Locality: From NP-completeness </vt:lpstr>
      <vt:lpstr>3-Coloring Verifier:</vt:lpstr>
      <vt:lpstr>Amplifying Error: Algebraic Approach</vt:lpstr>
      <vt:lpstr>Algebraic theorems and proofs</vt:lpstr>
      <vt:lpstr>Some details</vt:lpstr>
      <vt:lpstr>More details</vt:lpstr>
      <vt:lpstr>Amplifying Error: Graphically</vt:lpstr>
      <vt:lpstr>Graphical amplification</vt:lpstr>
      <vt:lpstr>Some details</vt:lpstr>
      <vt:lpstr>Conclusion</vt:lpstr>
      <vt:lpstr>Thank You!</vt:lpstr>
    </vt:vector>
  </TitlesOfParts>
  <Company>MIT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Simple PCPs</dc:title>
  <dc:creator>Madhu+Eli</dc:creator>
  <cp:lastModifiedBy>Lenovo User</cp:lastModifiedBy>
  <cp:revision>1243</cp:revision>
  <cp:lastPrinted>2001-06-13T20:26:27Z</cp:lastPrinted>
  <dcterms:created xsi:type="dcterms:W3CDTF">2001-06-13T15:36:44Z</dcterms:created>
  <dcterms:modified xsi:type="dcterms:W3CDTF">2009-09-23T13:38:07Z</dcterms:modified>
</cp:coreProperties>
</file>