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480" r:id="rId2"/>
    <p:sldId id="551" r:id="rId3"/>
    <p:sldId id="556" r:id="rId4"/>
    <p:sldId id="557" r:id="rId5"/>
    <p:sldId id="558" r:id="rId6"/>
    <p:sldId id="559" r:id="rId7"/>
    <p:sldId id="560" r:id="rId8"/>
    <p:sldId id="561" r:id="rId9"/>
    <p:sldId id="562" r:id="rId10"/>
    <p:sldId id="563" r:id="rId11"/>
    <p:sldId id="564" r:id="rId12"/>
    <p:sldId id="565" r:id="rId13"/>
    <p:sldId id="567" r:id="rId14"/>
    <p:sldId id="566" r:id="rId15"/>
    <p:sldId id="535" r:id="rId16"/>
    <p:sldId id="536" r:id="rId17"/>
    <p:sldId id="537" r:id="rId18"/>
    <p:sldId id="538" r:id="rId19"/>
    <p:sldId id="503" r:id="rId20"/>
    <p:sldId id="541" r:id="rId21"/>
    <p:sldId id="542" r:id="rId22"/>
    <p:sldId id="543" r:id="rId23"/>
    <p:sldId id="544" r:id="rId24"/>
    <p:sldId id="545" r:id="rId25"/>
    <p:sldId id="548" r:id="rId26"/>
    <p:sldId id="552" r:id="rId27"/>
    <p:sldId id="468" r:id="rId28"/>
    <p:sldId id="525" r:id="rId29"/>
    <p:sldId id="526" r:id="rId30"/>
    <p:sldId id="546" r:id="rId31"/>
    <p:sldId id="554" r:id="rId32"/>
    <p:sldId id="527" r:id="rId33"/>
    <p:sldId id="547" r:id="rId34"/>
    <p:sldId id="549" r:id="rId35"/>
    <p:sldId id="568" r:id="rId36"/>
    <p:sldId id="446" r:id="rId37"/>
    <p:sldId id="456" r:id="rId38"/>
    <p:sldId id="434" r:id="rId39"/>
    <p:sldId id="550" r:id="rId40"/>
    <p:sldId id="512" r:id="rId41"/>
    <p:sldId id="504" r:id="rId42"/>
    <p:sldId id="513" r:id="rId43"/>
    <p:sldId id="514" r:id="rId4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64761"/>
    <a:srgbClr val="008080"/>
    <a:srgbClr val="C8BA29"/>
    <a:srgbClr val="C6BF1F"/>
    <a:srgbClr val="8000FF"/>
    <a:srgbClr val="FF0080"/>
    <a:srgbClr val="FF00FF"/>
    <a:srgbClr val="D8E4F3"/>
    <a:srgbClr val="FF66FF"/>
    <a:srgbClr val="F2A7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5" autoAdjust="0"/>
    <p:restoredTop sz="84650" autoAdjust="0"/>
  </p:normalViewPr>
  <p:slideViewPr>
    <p:cSldViewPr snapToObjects="1">
      <p:cViewPr varScale="1">
        <p:scale>
          <a:sx n="50" d="100"/>
          <a:sy n="50" d="100"/>
        </p:scale>
        <p:origin x="-1472" y="-96"/>
      </p:cViewPr>
      <p:guideLst>
        <p:guide orient="horz" pos="2160"/>
        <p:guide pos="1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osharaf:Dropbox:Spark:Presentations:orchestra-bears-02172011:Char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osharaf:Dropbox:Spark:Presentations:orchestra-bears-02172011:Char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ei:workspace:spark_paper:sosp_2011:analysis:FaultToleranceResul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ei:workspace:spark_paper:sosp_2011:analysis:low-mem-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Hadoop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1.0</c:v>
                </c:pt>
                <c:pt idx="1">
                  <c:v>5.0</c:v>
                </c:pt>
                <c:pt idx="2">
                  <c:v>10.0</c:v>
                </c:pt>
                <c:pt idx="3">
                  <c:v>20.0</c:v>
                </c:pt>
                <c:pt idx="4">
                  <c:v>30.0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128.0</c:v>
                </c:pt>
                <c:pt idx="1">
                  <c:v>637.0</c:v>
                </c:pt>
                <c:pt idx="2">
                  <c:v>1245.0</c:v>
                </c:pt>
                <c:pt idx="3">
                  <c:v>2559.0</c:v>
                </c:pt>
                <c:pt idx="4">
                  <c:v>3818.0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Spark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1.0</c:v>
                </c:pt>
                <c:pt idx="1">
                  <c:v>5.0</c:v>
                </c:pt>
                <c:pt idx="2">
                  <c:v>10.0</c:v>
                </c:pt>
                <c:pt idx="3">
                  <c:v>20.0</c:v>
                </c:pt>
                <c:pt idx="4">
                  <c:v>30.0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174.0</c:v>
                </c:pt>
                <c:pt idx="1">
                  <c:v>214.0</c:v>
                </c:pt>
                <c:pt idx="2">
                  <c:v>242.0</c:v>
                </c:pt>
                <c:pt idx="3">
                  <c:v>283.0</c:v>
                </c:pt>
                <c:pt idx="4">
                  <c:v>354.0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0665704"/>
        <c:axId val="-2070768168"/>
      </c:barChart>
      <c:catAx>
        <c:axId val="-2070665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Iterations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0768168"/>
        <c:crosses val="autoZero"/>
        <c:auto val="1"/>
        <c:lblAlgn val="ctr"/>
        <c:lblOffset val="100"/>
        <c:noMultiLvlLbl val="0"/>
      </c:catAx>
      <c:valAx>
        <c:axId val="-20707681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Running 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0665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032366489903"/>
          <c:y val="0.352077224233517"/>
          <c:w val="0.159472253468316"/>
          <c:h val="0.18151684299252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0765876378571"/>
          <c:y val="0.0620366724992709"/>
          <c:w val="0.748345961860816"/>
          <c:h val="0.727257158089114"/>
        </c:manualLayout>
      </c:layout>
      <c:barChart>
        <c:barDir val="col"/>
        <c:grouping val="stacked"/>
        <c:varyColors val="0"/>
        <c:ser>
          <c:idx val="1"/>
          <c:order val="0"/>
          <c:tx>
            <c:v>Computation</c:v>
          </c:tx>
          <c:spPr>
            <a:solidFill>
              <a:srgbClr val="FF0000"/>
            </a:solidFill>
          </c:spPr>
          <c:invertIfNegative val="0"/>
          <c:cat>
            <c:numRef>
              <c:f>Sheet2!$G$1:$G$4</c:f>
              <c:numCache>
                <c:formatCode>General</c:formatCode>
                <c:ptCount val="4"/>
                <c:pt idx="0">
                  <c:v>10.0</c:v>
                </c:pt>
                <c:pt idx="1">
                  <c:v>30.0</c:v>
                </c:pt>
                <c:pt idx="2">
                  <c:v>60.0</c:v>
                </c:pt>
                <c:pt idx="3">
                  <c:v>90.0</c:v>
                </c:pt>
              </c:numCache>
            </c:numRef>
          </c:cat>
          <c:val>
            <c:numRef>
              <c:f>Sheet2!$J$1:$J$4</c:f>
              <c:numCache>
                <c:formatCode>General</c:formatCode>
                <c:ptCount val="4"/>
                <c:pt idx="0">
                  <c:v>199.0456100788</c:v>
                </c:pt>
                <c:pt idx="1">
                  <c:v>74.93598211539951</c:v>
                </c:pt>
                <c:pt idx="2">
                  <c:v>40.757004243</c:v>
                </c:pt>
                <c:pt idx="3">
                  <c:v>30.14765198725</c:v>
                </c:pt>
              </c:numCache>
            </c:numRef>
          </c:val>
        </c:ser>
        <c:ser>
          <c:idx val="2"/>
          <c:order val="1"/>
          <c:tx>
            <c:v>Communication</c:v>
          </c:tx>
          <c:spPr>
            <a:solidFill>
              <a:srgbClr val="3366FF"/>
            </a:solidFill>
          </c:spPr>
          <c:invertIfNegative val="0"/>
          <c:cat>
            <c:numRef>
              <c:f>Sheet2!$G$1:$G$4</c:f>
              <c:numCache>
                <c:formatCode>General</c:formatCode>
                <c:ptCount val="4"/>
                <c:pt idx="0">
                  <c:v>10.0</c:v>
                </c:pt>
                <c:pt idx="1">
                  <c:v>30.0</c:v>
                </c:pt>
                <c:pt idx="2">
                  <c:v>60.0</c:v>
                </c:pt>
                <c:pt idx="3">
                  <c:v>90.0</c:v>
                </c:pt>
              </c:numCache>
            </c:numRef>
          </c:cat>
          <c:val>
            <c:numRef>
              <c:f>Sheet2!$J$6:$J$9</c:f>
              <c:numCache>
                <c:formatCode>General</c:formatCode>
                <c:ptCount val="4"/>
                <c:pt idx="0">
                  <c:v>13.482</c:v>
                </c:pt>
                <c:pt idx="1">
                  <c:v>15.32</c:v>
                </c:pt>
                <c:pt idx="2">
                  <c:v>16.26599999999998</c:v>
                </c:pt>
                <c:pt idx="3">
                  <c:v>15.28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1936440"/>
        <c:axId val="-2079738632"/>
      </c:barChart>
      <c:catAx>
        <c:axId val="-2071936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machines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-2079738632"/>
        <c:crosses val="autoZero"/>
        <c:auto val="1"/>
        <c:lblAlgn val="ctr"/>
        <c:lblOffset val="100"/>
        <c:noMultiLvlLbl val="0"/>
      </c:catAx>
      <c:valAx>
        <c:axId val="-207973863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Iteration 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-2071936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83521967452419"/>
          <c:y val="0.0690605190003867"/>
          <c:w val="0.470966097815935"/>
          <c:h val="0.17216732201629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Corbel"/>
          <a:cs typeface="Corbe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0787002981049"/>
          <c:y val="0.0620366724992709"/>
          <c:w val="0.728880685750267"/>
          <c:h val="0.721203081040991"/>
        </c:manualLayout>
      </c:layout>
      <c:barChart>
        <c:barDir val="col"/>
        <c:grouping val="stacked"/>
        <c:varyColors val="0"/>
        <c:ser>
          <c:idx val="1"/>
          <c:order val="0"/>
          <c:tx>
            <c:v>Computation</c:v>
          </c:tx>
          <c:spPr>
            <a:solidFill>
              <a:srgbClr val="FF0000"/>
            </a:solidFill>
          </c:spPr>
          <c:invertIfNegative val="0"/>
          <c:cat>
            <c:numRef>
              <c:f>Sheet2!$A$1:$A$4</c:f>
              <c:numCache>
                <c:formatCode>General</c:formatCode>
                <c:ptCount val="4"/>
                <c:pt idx="0">
                  <c:v>10.0</c:v>
                </c:pt>
                <c:pt idx="1">
                  <c:v>30.0</c:v>
                </c:pt>
                <c:pt idx="2">
                  <c:v>60.0</c:v>
                </c:pt>
                <c:pt idx="3">
                  <c:v>90.0</c:v>
                </c:pt>
              </c:numCache>
            </c:numRef>
          </c:cat>
          <c:val>
            <c:numRef>
              <c:f>Sheet2!$D$1:$D$4</c:f>
              <c:numCache>
                <c:formatCode>General</c:formatCode>
                <c:ptCount val="4"/>
                <c:pt idx="0">
                  <c:v>203.1419068946</c:v>
                </c:pt>
                <c:pt idx="1">
                  <c:v>75.7076548144</c:v>
                </c:pt>
                <c:pt idx="2">
                  <c:v>39.9383781714</c:v>
                </c:pt>
                <c:pt idx="3">
                  <c:v>30.11160762525</c:v>
                </c:pt>
              </c:numCache>
            </c:numRef>
          </c:val>
        </c:ser>
        <c:ser>
          <c:idx val="2"/>
          <c:order val="1"/>
          <c:tx>
            <c:v>Communication</c:v>
          </c:tx>
          <c:spPr>
            <a:solidFill>
              <a:srgbClr val="3366FF"/>
            </a:solidFill>
          </c:spPr>
          <c:invertIfNegative val="0"/>
          <c:cat>
            <c:numRef>
              <c:f>Sheet2!$A$1:$A$4</c:f>
              <c:numCache>
                <c:formatCode>General</c:formatCode>
                <c:ptCount val="4"/>
                <c:pt idx="0">
                  <c:v>10.0</c:v>
                </c:pt>
                <c:pt idx="1">
                  <c:v>30.0</c:v>
                </c:pt>
                <c:pt idx="2">
                  <c:v>60.0</c:v>
                </c:pt>
                <c:pt idx="3">
                  <c:v>90.0</c:v>
                </c:pt>
              </c:numCache>
            </c:numRef>
          </c:cat>
          <c:val>
            <c:numRef>
              <c:f>Sheet2!$D$6:$D$9</c:f>
              <c:numCache>
                <c:formatCode>General</c:formatCode>
                <c:ptCount val="4"/>
                <c:pt idx="0">
                  <c:v>9.108000000000001</c:v>
                </c:pt>
                <c:pt idx="1">
                  <c:v>17.442</c:v>
                </c:pt>
                <c:pt idx="2">
                  <c:v>33.752</c:v>
                </c:pt>
                <c:pt idx="3">
                  <c:v>55.7975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9483880"/>
        <c:axId val="-2080209800"/>
      </c:barChart>
      <c:catAx>
        <c:axId val="-2079483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machines</a:t>
                </a:r>
              </a:p>
            </c:rich>
          </c:tx>
          <c:layout>
            <c:manualLayout>
              <c:xMode val="edge"/>
              <c:yMode val="edge"/>
              <c:x val="0.347036573545587"/>
              <c:y val="0.90313559591238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-2080209800"/>
        <c:crosses val="autoZero"/>
        <c:auto val="1"/>
        <c:lblAlgn val="ctr"/>
        <c:lblOffset val="100"/>
        <c:noMultiLvlLbl val="0"/>
      </c:catAx>
      <c:valAx>
        <c:axId val="-208020980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Iteration 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-2079483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50251819964813"/>
          <c:y val="0.066905778571443"/>
          <c:w val="0.467253751558096"/>
          <c:h val="0.176557404898341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>
          <a:latin typeface="Corbel"/>
          <a:cs typeface="Corbe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Sheet1!$G$9</c:f>
              <c:strCache>
                <c:ptCount val="1"/>
                <c:pt idx="0">
                  <c:v>Slowest Receiver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strRef>
              <c:f>Sheet1!$E$10:$E$15</c:f>
              <c:strCache>
                <c:ptCount val="6"/>
                <c:pt idx="0">
                  <c:v>HDFS  (R=3)</c:v>
                </c:pt>
                <c:pt idx="1">
                  <c:v>HDFS (R=10)</c:v>
                </c:pt>
                <c:pt idx="2">
                  <c:v>BitTornado</c:v>
                </c:pt>
                <c:pt idx="3">
                  <c:v>Tree     (D=2)</c:v>
                </c:pt>
                <c:pt idx="4">
                  <c:v>Chain</c:v>
                </c:pt>
                <c:pt idx="5">
                  <c:v>Cornet</c:v>
                </c:pt>
              </c:strCache>
            </c:strRef>
          </c:cat>
          <c:val>
            <c:numRef>
              <c:f>Sheet1!$G$10:$G$15</c:f>
              <c:numCache>
                <c:formatCode>General</c:formatCode>
                <c:ptCount val="6"/>
                <c:pt idx="0">
                  <c:v>80.46</c:v>
                </c:pt>
                <c:pt idx="1">
                  <c:v>71.71</c:v>
                </c:pt>
                <c:pt idx="2">
                  <c:v>71.5</c:v>
                </c:pt>
                <c:pt idx="3">
                  <c:v>46.48</c:v>
                </c:pt>
                <c:pt idx="4">
                  <c:v>40.68</c:v>
                </c:pt>
                <c:pt idx="5">
                  <c:v>15.54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3013032"/>
        <c:axId val="-2073009992"/>
      </c:barChart>
      <c:catAx>
        <c:axId val="-20730130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073009992"/>
        <c:crosses val="autoZero"/>
        <c:auto val="1"/>
        <c:lblAlgn val="ctr"/>
        <c:lblOffset val="100"/>
        <c:noMultiLvlLbl val="0"/>
      </c:catAx>
      <c:valAx>
        <c:axId val="-2073009992"/>
        <c:scaling>
          <c:orientation val="minMax"/>
          <c:max val="10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 Completion 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3013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>
          <a:latin typeface="Corbel"/>
          <a:cs typeface="Corbel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949401295252"/>
          <c:y val="0.112759643916914"/>
          <c:w val="0.779589060243209"/>
          <c:h val="0.608545994065282"/>
        </c:manualLayout>
      </c:layout>
      <c:barChart>
        <c:barDir val="col"/>
        <c:grouping val="clustered"/>
        <c:varyColors val="0"/>
        <c:ser>
          <c:idx val="0"/>
          <c:order val="0"/>
          <c:tx>
            <c:v>No Failure</c:v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val>
            <c:numRef>
              <c:f>'[FaultToleranceResults.xlsx]Draft 4'!$C$7:$L$7</c:f>
              <c:numCache>
                <c:formatCode>General</c:formatCode>
                <c:ptCount val="10"/>
                <c:pt idx="0">
                  <c:v>117.439579048</c:v>
                </c:pt>
                <c:pt idx="1">
                  <c:v>57.127581676</c:v>
                </c:pt>
                <c:pt idx="2">
                  <c:v>57.258032865</c:v>
                </c:pt>
                <c:pt idx="3">
                  <c:v>56.453165963</c:v>
                </c:pt>
                <c:pt idx="4">
                  <c:v>56.758279739</c:v>
                </c:pt>
                <c:pt idx="5">
                  <c:v>57.206157216</c:v>
                </c:pt>
                <c:pt idx="6">
                  <c:v>57.747787603</c:v>
                </c:pt>
                <c:pt idx="7">
                  <c:v>56.671404909</c:v>
                </c:pt>
                <c:pt idx="8">
                  <c:v>58.142853842</c:v>
                </c:pt>
                <c:pt idx="9">
                  <c:v>57.95965245399999</c:v>
                </c:pt>
              </c:numCache>
            </c:numRef>
          </c:val>
        </c:ser>
        <c:ser>
          <c:idx val="1"/>
          <c:order val="1"/>
          <c:tx>
            <c:v>Failure in the 6th Iteration</c:v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#,##0" sourceLinked="0"/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'[FaultToleranceResults.xlsx]Draft 4'!$C$13:$L$13</c:f>
              <c:numCache>
                <c:formatCode>General</c:formatCode>
                <c:ptCount val="10"/>
                <c:pt idx="0">
                  <c:v>118.840123536</c:v>
                </c:pt>
                <c:pt idx="1">
                  <c:v>57.48251275</c:v>
                </c:pt>
                <c:pt idx="2">
                  <c:v>56.488576379</c:v>
                </c:pt>
                <c:pt idx="3">
                  <c:v>58.410185257</c:v>
                </c:pt>
                <c:pt idx="4">
                  <c:v>58.282009992</c:v>
                </c:pt>
                <c:pt idx="5">
                  <c:v>80.58479724599998</c:v>
                </c:pt>
                <c:pt idx="6">
                  <c:v>56.952982059</c:v>
                </c:pt>
                <c:pt idx="7">
                  <c:v>58.836493968</c:v>
                </c:pt>
                <c:pt idx="8">
                  <c:v>57.0317729</c:v>
                </c:pt>
                <c:pt idx="9">
                  <c:v>58.680599745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9622840"/>
        <c:axId val="-2099617480"/>
      </c:barChart>
      <c:catAx>
        <c:axId val="-2099622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Iteration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-2099617480"/>
        <c:crosses val="autoZero"/>
        <c:auto val="1"/>
        <c:lblAlgn val="ctr"/>
        <c:lblOffset val="100"/>
        <c:noMultiLvlLbl val="0"/>
      </c:catAx>
      <c:valAx>
        <c:axId val="-209961748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Iteratrion time (s)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099622840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496770255789032"/>
          <c:y val="0.040003271104465"/>
          <c:w val="0.45911312491264"/>
          <c:h val="0.165533594015034"/>
        </c:manualLayout>
      </c:layout>
      <c:overlay val="1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>
          <a:latin typeface="Corbel"/>
          <a:cs typeface="Corbe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-0.00277777777777778"/>
                  <c:y val="-0.03703703703703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"/>
                  <c:y val="-0.032407407407407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"/>
                  <c:y val="-0.018518518518518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185067526416E-16"/>
                  <c:y val="-0.018518518518518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Sheet1!$B$17:$F$17</c:f>
                <c:numCache>
                  <c:formatCode>General</c:formatCode>
                  <c:ptCount val="5"/>
                  <c:pt idx="0">
                    <c:v>0.877396604210917</c:v>
                  </c:pt>
                  <c:pt idx="1">
                    <c:v>5.19453329985128</c:v>
                  </c:pt>
                  <c:pt idx="2">
                    <c:v>2.812108507374702</c:v>
                  </c:pt>
                  <c:pt idx="3">
                    <c:v>2.089551025016947</c:v>
                  </c:pt>
                  <c:pt idx="4">
                    <c:v>1.350000722661556</c:v>
                  </c:pt>
                </c:numCache>
              </c:numRef>
            </c:plus>
            <c:minus>
              <c:numRef>
                <c:f>Sheet1!$B$17:$F$17</c:f>
                <c:numCache>
                  <c:formatCode>General</c:formatCode>
                  <c:ptCount val="5"/>
                  <c:pt idx="0">
                    <c:v>0.877396604210917</c:v>
                  </c:pt>
                  <c:pt idx="1">
                    <c:v>5.19453329985128</c:v>
                  </c:pt>
                  <c:pt idx="2">
                    <c:v>2.812108507374702</c:v>
                  </c:pt>
                  <c:pt idx="3">
                    <c:v>2.089551025016947</c:v>
                  </c:pt>
                  <c:pt idx="4">
                    <c:v>1.350000722661556</c:v>
                  </c:pt>
                </c:numCache>
              </c:numRef>
            </c:minus>
            <c:spPr>
              <a:ln w="12700" cmpd="sng">
                <a:solidFill>
                  <a:schemeClr val="tx1"/>
                </a:solidFill>
              </a:ln>
            </c:spPr>
          </c:errBars>
          <c:cat>
            <c:strRef>
              <c:f>Sheet1!$B$6:$F$6</c:f>
              <c:strCache>
                <c:ptCount val="5"/>
                <c:pt idx="0">
                  <c:v>Cache disabled</c:v>
                </c:pt>
                <c:pt idx="1">
                  <c:v>25%</c:v>
                </c:pt>
                <c:pt idx="2">
                  <c:v>50%</c:v>
                </c:pt>
                <c:pt idx="3">
                  <c:v>75%</c:v>
                </c:pt>
                <c:pt idx="4">
                  <c:v>Fully cached</c:v>
                </c:pt>
              </c:strCache>
            </c:strRef>
          </c:cat>
          <c:val>
            <c:numRef>
              <c:f>Sheet1!$B$16:$F$16</c:f>
              <c:numCache>
                <c:formatCode>General</c:formatCode>
                <c:ptCount val="5"/>
                <c:pt idx="0">
                  <c:v>68.8414059883334</c:v>
                </c:pt>
                <c:pt idx="1">
                  <c:v>58.06137502977777</c:v>
                </c:pt>
                <c:pt idx="2">
                  <c:v>40.74074024355554</c:v>
                </c:pt>
                <c:pt idx="3">
                  <c:v>29.74707779133333</c:v>
                </c:pt>
                <c:pt idx="4">
                  <c:v>11.53043190211111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2071216360"/>
        <c:axId val="-2079507112"/>
      </c:barChart>
      <c:catAx>
        <c:axId val="-2071216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% of working set in </a:t>
                </a:r>
                <a:r>
                  <a:rPr lang="en-US" dirty="0" smtClean="0"/>
                  <a:t>memory</a:t>
                </a:r>
                <a:endParaRPr lang="en-US" dirty="0"/>
              </a:p>
            </c:rich>
          </c:tx>
          <c:layout/>
          <c:overlay val="0"/>
        </c:title>
        <c:majorTickMark val="out"/>
        <c:minorTickMark val="none"/>
        <c:tickLblPos val="nextTo"/>
        <c:crossAx val="-2079507112"/>
        <c:crosses val="autoZero"/>
        <c:auto val="1"/>
        <c:lblAlgn val="ctr"/>
        <c:lblOffset val="100"/>
        <c:noMultiLvlLbl val="0"/>
      </c:catAx>
      <c:valAx>
        <c:axId val="-2079507112"/>
        <c:scaling>
          <c:orientation val="minMax"/>
          <c:max val="10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Iteration 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12163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200">
          <a:latin typeface="Corbel"/>
          <a:cs typeface="Corbel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0.88122</cdr:x>
      <cdr:y>0.68423</cdr:y>
    </cdr:from>
    <cdr:to>
      <cdr:x>0.93731</cdr:x>
      <cdr:y>0.79921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6883400" y="2683163"/>
          <a:ext cx="438150" cy="450850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  <a:headEnd type="none" w="med" len="med"/>
          <a:tailEnd type="none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1EAA98-0FDA-CD43-AE85-312F9266063F}" type="datetime1">
              <a:rPr lang="en-US"/>
              <a:pPr>
                <a:defRPr/>
              </a:pPr>
              <a:t>12/17/11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519AE34-0624-8F4B-9FB8-27D0EFDF7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97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DC69FE-82EB-ED4A-895C-6DF3FE534FB7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You write a single program </a:t>
            </a:r>
            <a:r>
              <a:rPr lang="en-US" dirty="0" smtClean="0">
                <a:ea typeface="ＭＳ Ｐゴシック" charset="-128"/>
                <a:cs typeface="ＭＳ Ｐゴシック" charset="-128"/>
                <a:sym typeface="Wingdings" charset="2"/>
              </a:rPr>
              <a:t> similar to </a:t>
            </a:r>
            <a:r>
              <a:rPr lang="en-US" dirty="0" err="1" smtClean="0">
                <a:ea typeface="ＭＳ Ｐゴシック" charset="-128"/>
                <a:cs typeface="ＭＳ Ｐゴシック" charset="-128"/>
                <a:sym typeface="Wingdings" charset="2"/>
              </a:rPr>
              <a:t>DryadLINQ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Distributed data sets with parallel operations on them are pretty standard; the new thing is that they can be reused across ops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Variables in the driver program can be used in parallel ops; accumulators useful for sending information back, cached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vars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are an optimization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Mention cached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vars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useful for some workloads that won’t be shown here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Mention it’s all designed to be easy to distribute in a fault-tolerant fashion</a:t>
            </a:r>
          </a:p>
          <a:p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D737DA-5696-A54F-AE95-BBE5C9416BB7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 idea: add</a:t>
            </a:r>
            <a:r>
              <a:rPr lang="en-US" baseline="0" dirty="0" smtClean="0"/>
              <a:t> “variables” to the “functions” in functional programming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Note that dataset is reused on each gradient computation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76D692-9537-2146-850C-795FF5B11730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 idea: add</a:t>
            </a:r>
            <a:r>
              <a:rPr lang="en-US" baseline="0" dirty="0" smtClean="0"/>
              <a:t> “variables” to the “functions” in functional programming</a:t>
            </a:r>
            <a:endParaRPr lang="en-US" dirty="0" smtClean="0"/>
          </a:p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12695-0717-744A-A738-2CC9BB29FA2B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</a:t>
            </a:r>
            <a:r>
              <a:rPr lang="en-US" baseline="0" dirty="0" smtClean="0"/>
              <a:t> for a 29 GB dataset on 20 EC2 m1.xlarge machines (4 cores each)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</a:t>
            </a:r>
            <a:r>
              <a:rPr lang="en-US" baseline="0" dirty="0" smtClean="0"/>
              <a:t> day’s worth of SF taxi measurements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</a:t>
            </a:r>
            <a:r>
              <a:rPr lang="en-US" baseline="0" dirty="0" smtClean="0"/>
              <a:t> it’s because these all do data-parallel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942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</a:t>
            </a:r>
            <a:r>
              <a:rPr lang="en-US" baseline="0" dirty="0" smtClean="0"/>
              <a:t> it’s because these all do data-parallel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94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Point out that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Scala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is a modern PL etc</a:t>
            </a: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Mention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DryadLINQ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(but we go beyond it with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RDDs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)</a:t>
            </a: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Point out that interactive use and iterative use go hand in hand because both require small tasks and dataset reuse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C76D26-788B-F748-9D02-EE23F8DB6C14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Mention it’s designed to be fault-tolerant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8931A2-CD2E-0F4D-8CC5-BC0B3844A363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597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D737DA-5696-A54F-AE95-BBE5C9416BB7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NOT a modified version</a:t>
            </a:r>
            <a:r>
              <a:rPr lang="en-US" baseline="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of Hadoop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8931A2-CD2E-0F4D-8CC5-BC0B3844A363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for K-means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39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Acyclic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4AB8-F1BD-8148-95DE-D13CEE04B1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34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applies to Dryad,</a:t>
            </a:r>
            <a:r>
              <a:rPr lang="en-US" baseline="0" dirty="0" smtClean="0"/>
              <a:t> SQL,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r>
              <a:rPr lang="en-US" baseline="0" dirty="0" smtClean="0"/>
              <a:t>Benefits: easy to do fault tolerance and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4AB8-F1BD-8148-95DE-D13CEE04B1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34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out that both</a:t>
            </a:r>
            <a:r>
              <a:rPr lang="en-US" baseline="0" dirty="0" smtClean="0"/>
              <a:t> </a:t>
            </a:r>
            <a:r>
              <a:rPr lang="en-US" dirty="0" smtClean="0"/>
              <a:t>types of apps are actually quite common / desirable in data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02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iteration is, for example, a </a:t>
            </a:r>
            <a:r>
              <a:rPr lang="en-US" dirty="0" err="1" smtClean="0"/>
              <a:t>MapReduce</a:t>
            </a:r>
            <a:r>
              <a:rPr lang="en-US" dirty="0" smtClean="0"/>
              <a:t> job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25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20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idea: add</a:t>
            </a:r>
            <a:r>
              <a:rPr lang="en-US" baseline="0" dirty="0" smtClean="0"/>
              <a:t> “variables” to the “functions” in functional programming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23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59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588"/>
            <a:ext cx="9339263" cy="12192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" dist="23000" dir="5400000" rotWithShape="0">
              <a:srgbClr val="000000">
                <a:alpha val="1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066800"/>
          </a:xfrm>
        </p:spPr>
        <p:txBody>
          <a:bodyPr anchor="t"/>
          <a:lstStyle>
            <a:lvl1pPr>
              <a:defRPr sz="9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736975"/>
            <a:ext cx="6400800" cy="682625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0B2DC-7D21-1541-A659-4948D2063F1B}" type="datetime1">
              <a:rPr lang="en-US"/>
              <a:pPr>
                <a:defRPr/>
              </a:pPr>
              <a:t>12/17/11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9F4B6-8681-E04D-9255-0297A3D32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DBAFE-63FF-E546-AF9A-FA267BB2425D}" type="datetime1">
              <a:rPr lang="en-US"/>
              <a:pPr>
                <a:defRPr/>
              </a:pPr>
              <a:t>12/17/11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3C13E-E4C7-D24A-8B56-ECE664E03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05B2D-0900-0C40-9EEF-0F83480F5BA9}" type="datetime1">
              <a:rPr lang="en-US"/>
              <a:pPr>
                <a:defRPr/>
              </a:pPr>
              <a:t>12/17/11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2440E-5BFE-874C-9227-F4E328843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25213-10C2-D84C-8CA0-453CB8C7EA1D}" type="datetime1">
              <a:rPr lang="en-US"/>
              <a:pPr>
                <a:defRPr/>
              </a:pPr>
              <a:t>12/17/11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463FC-7912-AC48-B1D7-F0AD74BF4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066800"/>
          </a:xfrm>
        </p:spPr>
        <p:txBody>
          <a:bodyPr anchor="t"/>
          <a:lstStyle>
            <a:lvl1pPr>
              <a:defRPr sz="9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7775"/>
            <a:ext cx="6400800" cy="682625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D9AC6-4D5E-FB4B-B20C-DA12CDD40A27}" type="datetime1">
              <a:rPr lang="en-US"/>
              <a:pPr>
                <a:defRPr/>
              </a:pPr>
              <a:t>12/17/11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38D69-7854-5743-8814-6FD6FB500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805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7D98C-FF78-E849-95E5-C65819D16BE2}" type="datetime1">
              <a:rPr lang="en-US"/>
              <a:pPr>
                <a:defRPr/>
              </a:pPr>
              <a:t>12/17/11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1F212-E36A-6C44-B33E-311474828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15799-C3E2-C94B-9001-65CF31F8A177}" type="datetime1">
              <a:rPr lang="en-US"/>
              <a:pPr>
                <a:defRPr/>
              </a:pPr>
              <a:t>12/17/11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E3AE0-77FC-6A46-AAD7-7484B6419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8FDB7-012E-8248-9B69-0780E3E76ED7}" type="datetime1">
              <a:rPr lang="en-US"/>
              <a:pPr>
                <a:defRPr/>
              </a:pPr>
              <a:t>12/17/11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E49AE-0C71-C547-B6A5-EC281CCEE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5F36-B392-1C42-BE82-5FEF3F2F4A39}" type="datetime1">
              <a:rPr lang="en-US"/>
              <a:pPr>
                <a:defRPr/>
              </a:pPr>
              <a:t>12/17/11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C58E1-AD50-B54D-AB38-8CD397ACE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/>
          <a:lstStyle>
            <a:lvl1pPr>
              <a:defRPr sz="5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DFA7D-D083-354E-9719-D346CF522DE4}" type="datetime1">
              <a:rPr lang="en-US"/>
              <a:pPr>
                <a:defRPr/>
              </a:pPr>
              <a:t>12/17/11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64161-BD14-6B44-8A5D-DA5F390B3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86B93-B9A2-2142-9F37-7A3C1CB6F014}" type="datetime1">
              <a:rPr lang="en-US"/>
              <a:pPr>
                <a:defRPr/>
              </a:pPr>
              <a:t>12/17/11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83E74-89E2-C64C-9005-6CEB91907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51038"/>
            <a:ext cx="822960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orbel" charset="0"/>
              </a:defRPr>
            </a:lvl1pPr>
          </a:lstStyle>
          <a:p>
            <a:pPr>
              <a:defRPr/>
            </a:pPr>
            <a:fld id="{8CB10DAE-A656-8C42-B15E-F1734F0F2FCF}" type="datetime1">
              <a:rPr lang="en-US"/>
              <a:pPr>
                <a:defRPr/>
              </a:pPr>
              <a:t>12/17/11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orbe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orbel" charset="0"/>
              </a:defRPr>
            </a:lvl1pPr>
          </a:lstStyle>
          <a:p>
            <a:pPr>
              <a:defRPr/>
            </a:pPr>
            <a:fld id="{FB49FC18-711F-0147-A6A2-4B845C9A5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6000" b="1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0" indent="0" algn="l" defTabSz="457200" rtl="0" eaLnBrk="0" fontAlgn="base" hangingPunct="0">
        <a:spcBef>
          <a:spcPts val="2000"/>
        </a:spcBef>
        <a:spcAft>
          <a:spcPct val="0"/>
        </a:spcAft>
        <a:buNone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457200" indent="-228600" algn="l" defTabSz="457200" rtl="0" eaLnBrk="0" fontAlgn="base" hangingPunct="0">
        <a:spcBef>
          <a:spcPct val="0"/>
        </a:spcBef>
        <a:spcAft>
          <a:spcPct val="0"/>
        </a:spcAft>
        <a:buSzPct val="100000"/>
        <a:buFont typeface="Lucida Grande" charset="0"/>
        <a:buChar char="»"/>
        <a:defRPr sz="27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77724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4.wdp"/><Relationship Id="rId5" Type="http://schemas.microsoft.com/office/2007/relationships/hdphoto" Target="../media/hdphoto3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traffic.berkeley.edu/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spark-project.org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chart" Target="../charts/char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microsoft.com/office/2007/relationships/hdphoto" Target="../media/hdphoto2.wdp"/><Relationship Id="rId5" Type="http://schemas.microsoft.com/office/2007/relationships/hdphoto" Target="../media/hdphoto3.wdp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ctrTitle"/>
          </p:nvPr>
        </p:nvSpPr>
        <p:spPr>
          <a:xfrm>
            <a:off x="533400" y="723900"/>
            <a:ext cx="7772400" cy="1066800"/>
          </a:xfrm>
        </p:spPr>
        <p:txBody>
          <a:bodyPr/>
          <a:lstStyle/>
          <a:p>
            <a:r>
              <a:rPr lang="en-US" sz="10000" dirty="0" smtClean="0">
                <a:ea typeface="ＭＳ Ｐゴシック" charset="-128"/>
                <a:cs typeface="ＭＳ Ｐゴシック" charset="-128"/>
              </a:rPr>
              <a:t>Spark</a:t>
            </a:r>
          </a:p>
        </p:txBody>
      </p:sp>
      <p:sp>
        <p:nvSpPr>
          <p:cNvPr id="16387" name="Subtitle 8"/>
          <p:cNvSpPr>
            <a:spLocks noGrp="1"/>
          </p:cNvSpPr>
          <p:nvPr>
            <p:ph type="subTitle" idx="1"/>
          </p:nvPr>
        </p:nvSpPr>
        <p:spPr>
          <a:xfrm>
            <a:off x="536865" y="2400300"/>
            <a:ext cx="8191500" cy="682625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3700" dirty="0" smtClean="0">
                <a:solidFill>
                  <a:srgbClr val="3366FF"/>
                </a:solidFill>
                <a:ea typeface="Corbel" charset="0"/>
                <a:cs typeface="Corbel" charset="0"/>
              </a:rPr>
              <a:t>In-Memory Cluster Computing for</a:t>
            </a:r>
          </a:p>
          <a:p>
            <a:pPr>
              <a:spcBef>
                <a:spcPts val="200"/>
              </a:spcBef>
            </a:pPr>
            <a:r>
              <a:rPr lang="en-US" sz="3700" dirty="0" smtClean="0">
                <a:solidFill>
                  <a:srgbClr val="3366FF"/>
                </a:solidFill>
                <a:ea typeface="Corbel" charset="0"/>
                <a:cs typeface="Corbel" charset="0"/>
              </a:rPr>
              <a:t>Iterative and Interactive Applications</a:t>
            </a:r>
          </a:p>
        </p:txBody>
      </p:sp>
      <p:sp>
        <p:nvSpPr>
          <p:cNvPr id="16388" name="Rectangle 30"/>
          <p:cNvSpPr>
            <a:spLocks noChangeArrowheads="1"/>
          </p:cNvSpPr>
          <p:nvPr/>
        </p:nvSpPr>
        <p:spPr bwMode="auto">
          <a:xfrm>
            <a:off x="536864" y="4007407"/>
            <a:ext cx="6778336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Corbel" charset="0"/>
                <a:ea typeface="Corbel" charset="0"/>
                <a:cs typeface="Corbel" charset="0"/>
              </a:rPr>
              <a:t>Matei </a:t>
            </a:r>
            <a:r>
              <a:rPr lang="en-US" dirty="0" smtClean="0">
                <a:solidFill>
                  <a:srgbClr val="404040"/>
                </a:solidFill>
                <a:latin typeface="Corbel" charset="0"/>
                <a:ea typeface="Corbel" charset="0"/>
                <a:cs typeface="Corbel" charset="0"/>
              </a:rPr>
              <a:t>Zaharia, </a:t>
            </a:r>
            <a:r>
              <a:rPr lang="en-US" dirty="0" err="1" smtClean="0">
                <a:solidFill>
                  <a:srgbClr val="404040"/>
                </a:solidFill>
                <a:latin typeface="Corbel" charset="0"/>
                <a:ea typeface="Corbel" charset="0"/>
                <a:cs typeface="Corbel" charset="0"/>
              </a:rPr>
              <a:t>Mosharaf</a:t>
            </a:r>
            <a:r>
              <a:rPr lang="en-US" dirty="0" smtClean="0">
                <a:solidFill>
                  <a:srgbClr val="404040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dirty="0" err="1" smtClean="0">
                <a:solidFill>
                  <a:srgbClr val="404040"/>
                </a:solidFill>
                <a:latin typeface="Corbel" charset="0"/>
                <a:ea typeface="Corbel" charset="0"/>
                <a:cs typeface="Corbel" charset="0"/>
              </a:rPr>
              <a:t>Chowdhury</a:t>
            </a:r>
            <a:r>
              <a:rPr lang="en-US" dirty="0" smtClean="0">
                <a:solidFill>
                  <a:srgbClr val="404040"/>
                </a:solidFill>
                <a:latin typeface="Corbel" charset="0"/>
                <a:ea typeface="Corbel" charset="0"/>
                <a:cs typeface="Corbel" charset="0"/>
              </a:rPr>
              <a:t>, </a:t>
            </a:r>
            <a:r>
              <a:rPr lang="en-US" dirty="0" err="1" smtClean="0">
                <a:solidFill>
                  <a:srgbClr val="404040"/>
                </a:solidFill>
                <a:latin typeface="Corbel" charset="0"/>
                <a:ea typeface="Corbel" charset="0"/>
                <a:cs typeface="Corbel" charset="0"/>
              </a:rPr>
              <a:t>Tathagata</a:t>
            </a:r>
            <a:r>
              <a:rPr lang="en-US" dirty="0" smtClean="0">
                <a:solidFill>
                  <a:srgbClr val="404040"/>
                </a:solidFill>
                <a:latin typeface="Corbel" charset="0"/>
                <a:ea typeface="Corbel" charset="0"/>
                <a:cs typeface="Corbel" charset="0"/>
              </a:rPr>
              <a:t> Das, </a:t>
            </a:r>
            <a:r>
              <a:rPr lang="en-US" dirty="0" err="1" smtClean="0">
                <a:solidFill>
                  <a:srgbClr val="404040"/>
                </a:solidFill>
                <a:latin typeface="Corbel" charset="0"/>
                <a:ea typeface="Corbel" charset="0"/>
                <a:cs typeface="Corbel" charset="0"/>
              </a:rPr>
              <a:t>Ankur</a:t>
            </a:r>
            <a:r>
              <a:rPr lang="en-US" dirty="0" smtClean="0">
                <a:solidFill>
                  <a:srgbClr val="404040"/>
                </a:solidFill>
                <a:latin typeface="Corbel" charset="0"/>
                <a:ea typeface="Corbel" charset="0"/>
                <a:cs typeface="Corbel" charset="0"/>
              </a:rPr>
              <a:t> Dave, Justin Ma, Murphy McCauley,</a:t>
            </a:r>
            <a:br>
              <a:rPr lang="en-US" dirty="0" smtClean="0">
                <a:solidFill>
                  <a:srgbClr val="404040"/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dirty="0" smtClean="0">
                <a:solidFill>
                  <a:srgbClr val="404040"/>
                </a:solidFill>
                <a:latin typeface="Corbel" charset="0"/>
                <a:ea typeface="Corbel" charset="0"/>
                <a:cs typeface="Corbel" charset="0"/>
              </a:rPr>
              <a:t>Michael Franklin, Scott </a:t>
            </a:r>
            <a:r>
              <a:rPr lang="en-US" dirty="0" err="1" smtClean="0">
                <a:solidFill>
                  <a:srgbClr val="404040"/>
                </a:solidFill>
                <a:latin typeface="Corbel" charset="0"/>
                <a:ea typeface="Corbel" charset="0"/>
                <a:cs typeface="Corbel" charset="0"/>
              </a:rPr>
              <a:t>Shenker</a:t>
            </a:r>
            <a:r>
              <a:rPr lang="en-US" dirty="0" smtClean="0">
                <a:solidFill>
                  <a:srgbClr val="404040"/>
                </a:solidFill>
                <a:latin typeface="Corbel" charset="0"/>
                <a:ea typeface="Corbel" charset="0"/>
                <a:cs typeface="Corbel" charset="0"/>
              </a:rPr>
              <a:t>, Ion </a:t>
            </a:r>
            <a:r>
              <a:rPr lang="en-US" dirty="0" err="1" smtClean="0">
                <a:solidFill>
                  <a:srgbClr val="404040"/>
                </a:solidFill>
                <a:latin typeface="Corbel" charset="0"/>
                <a:ea typeface="Corbel" charset="0"/>
                <a:cs typeface="Corbel" charset="0"/>
              </a:rPr>
              <a:t>Stoica</a:t>
            </a:r>
            <a:endParaRPr lang="en-US" dirty="0">
              <a:solidFill>
                <a:srgbClr val="404040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7" name="Picture 6" descr="amplab_hir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181601"/>
            <a:ext cx="3848288" cy="12911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04922" y="6132997"/>
            <a:ext cx="1274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464761"/>
                </a:solidFill>
                <a:latin typeface="Corbel"/>
                <a:cs typeface="Corbel"/>
              </a:rPr>
              <a:t>UC BERKELEY</a:t>
            </a:r>
            <a:endParaRPr lang="en-US" sz="1400" dirty="0">
              <a:solidFill>
                <a:srgbClr val="464761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287170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700" dirty="0" smtClean="0"/>
              <a:t>Solution: Resilient</a:t>
            </a:r>
            <a:br>
              <a:rPr lang="en-US" sz="4700" dirty="0" smtClean="0"/>
            </a:br>
            <a:r>
              <a:rPr lang="en-US" sz="4700" dirty="0" smtClean="0"/>
              <a:t>Distributed Datasets (RDDs)</a:t>
            </a:r>
            <a:endParaRPr lang="en-US" sz="4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3300"/>
            <a:ext cx="8534400" cy="3962400"/>
          </a:xfrm>
        </p:spPr>
        <p:txBody>
          <a:bodyPr/>
          <a:lstStyle/>
          <a:p>
            <a:r>
              <a:rPr lang="en-US" dirty="0" smtClean="0"/>
              <a:t>Provide an interface based on </a:t>
            </a:r>
            <a:r>
              <a:rPr lang="en-US" i="1" dirty="0" smtClean="0"/>
              <a:t>coarse-grained</a:t>
            </a:r>
            <a:r>
              <a:rPr lang="en-US" dirty="0" smtClean="0"/>
              <a:t> transformations (map, group-by, join, …)</a:t>
            </a:r>
            <a:endParaRPr lang="en-US" dirty="0"/>
          </a:p>
          <a:p>
            <a:r>
              <a:rPr lang="en-US" dirty="0" smtClean="0"/>
              <a:t>Efficient fault recovery using </a:t>
            </a:r>
            <a:r>
              <a:rPr lang="en-US" i="1" dirty="0" smtClean="0"/>
              <a:t>lineage</a:t>
            </a:r>
          </a:p>
          <a:p>
            <a:pPr lvl="1"/>
            <a:r>
              <a:rPr lang="en-US" dirty="0" smtClean="0"/>
              <a:t>Log one operation to apply to many elements</a:t>
            </a:r>
          </a:p>
          <a:p>
            <a:pPr lvl="1"/>
            <a:r>
              <a:rPr lang="en-US" dirty="0" err="1" smtClean="0"/>
              <a:t>Recompute</a:t>
            </a:r>
            <a:r>
              <a:rPr lang="en-US" dirty="0" smtClean="0"/>
              <a:t> lost partitions on failure</a:t>
            </a:r>
            <a:endParaRPr lang="en-US" dirty="0"/>
          </a:p>
          <a:p>
            <a:pPr lvl="1"/>
            <a:r>
              <a:rPr lang="en-US" dirty="0" smtClean="0"/>
              <a:t>No cost if nothing fails</a:t>
            </a:r>
          </a:p>
        </p:txBody>
      </p:sp>
    </p:spTree>
    <p:extLst>
      <p:ext uri="{BB962C8B-B14F-4D97-AF65-F5344CB8AC3E}">
        <p14:creationId xmlns:p14="http://schemas.microsoft.com/office/powerpoint/2010/main" val="3538299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662991" y="3703379"/>
            <a:ext cx="14979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latin typeface="Corbel"/>
                <a:cs typeface="Corbel"/>
              </a:rPr>
              <a:t>Distributed</a:t>
            </a:r>
            <a:br>
              <a:rPr lang="en-US" sz="2200" dirty="0" smtClean="0">
                <a:latin typeface="Corbel"/>
                <a:cs typeface="Corbel"/>
              </a:rPr>
            </a:br>
            <a:r>
              <a:rPr lang="en-US" sz="2200" dirty="0" smtClean="0">
                <a:latin typeface="Corbel"/>
                <a:cs typeface="Corbel"/>
              </a:rPr>
              <a:t>memory</a:t>
            </a:r>
            <a:endParaRPr lang="en-US" sz="2200" dirty="0">
              <a:latin typeface="Corbel"/>
              <a:cs typeface="Corbe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66800" y="3691168"/>
            <a:ext cx="8002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rbel"/>
                <a:cs typeface="Corbel"/>
              </a:rPr>
              <a:t>Input</a:t>
            </a:r>
            <a:endParaRPr lang="en-US" sz="2200" dirty="0">
              <a:latin typeface="Corbel"/>
              <a:cs typeface="Corbel"/>
            </a:endParaRPr>
          </a:p>
        </p:txBody>
      </p:sp>
      <p:cxnSp>
        <p:nvCxnSpPr>
          <p:cNvPr id="55" name="Straight Arrow Connector 54"/>
          <p:cNvCxnSpPr>
            <a:stCxn id="72" idx="3"/>
            <a:endCxn id="64" idx="1"/>
          </p:cNvCxnSpPr>
          <p:nvPr/>
        </p:nvCxnSpPr>
        <p:spPr>
          <a:xfrm flipV="1">
            <a:off x="3714737" y="2042054"/>
            <a:ext cx="1158154" cy="121420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72" idx="3"/>
            <a:endCxn id="65" idx="1"/>
          </p:cNvCxnSpPr>
          <p:nvPr/>
        </p:nvCxnSpPr>
        <p:spPr>
          <a:xfrm flipV="1">
            <a:off x="3714737" y="2867916"/>
            <a:ext cx="1158154" cy="38834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2" idx="3"/>
            <a:endCxn id="66" idx="1"/>
          </p:cNvCxnSpPr>
          <p:nvPr/>
        </p:nvCxnSpPr>
        <p:spPr>
          <a:xfrm>
            <a:off x="3714737" y="3256260"/>
            <a:ext cx="1158154" cy="42347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61" idx="1"/>
          </p:cNvCxnSpPr>
          <p:nvPr/>
        </p:nvCxnSpPr>
        <p:spPr>
          <a:xfrm>
            <a:off x="6254102" y="2042054"/>
            <a:ext cx="56819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62" idx="1"/>
          </p:cNvCxnSpPr>
          <p:nvPr/>
        </p:nvCxnSpPr>
        <p:spPr>
          <a:xfrm>
            <a:off x="6254102" y="2867916"/>
            <a:ext cx="56819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63" idx="1"/>
          </p:cNvCxnSpPr>
          <p:nvPr/>
        </p:nvCxnSpPr>
        <p:spPr>
          <a:xfrm>
            <a:off x="6254102" y="3681702"/>
            <a:ext cx="56819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Folded Corner 60"/>
          <p:cNvSpPr/>
          <p:nvPr/>
        </p:nvSpPr>
        <p:spPr>
          <a:xfrm>
            <a:off x="6822300" y="1752600"/>
            <a:ext cx="492900" cy="578908"/>
          </a:xfrm>
          <a:prstGeom prst="foldedCorner">
            <a:avLst/>
          </a:prstGeom>
          <a:ln>
            <a:headEnd type="none" w="med" len="med"/>
            <a:tailEnd type="none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62" name="Folded Corner 61"/>
          <p:cNvSpPr/>
          <p:nvPr/>
        </p:nvSpPr>
        <p:spPr>
          <a:xfrm>
            <a:off x="6822300" y="2578462"/>
            <a:ext cx="492900" cy="578908"/>
          </a:xfrm>
          <a:prstGeom prst="foldedCorner">
            <a:avLst/>
          </a:prstGeom>
          <a:ln>
            <a:headEnd type="none" w="med" len="med"/>
            <a:tailEnd type="none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63" name="Folded Corner 62"/>
          <p:cNvSpPr/>
          <p:nvPr/>
        </p:nvSpPr>
        <p:spPr>
          <a:xfrm>
            <a:off x="6822300" y="3392248"/>
            <a:ext cx="492900" cy="578908"/>
          </a:xfrm>
          <a:prstGeom prst="foldedCorner">
            <a:avLst/>
          </a:prstGeom>
          <a:ln>
            <a:headEnd type="none" w="med" len="med"/>
            <a:tailEnd type="none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64" name="Rectangle 63"/>
          <p:cNvSpPr/>
          <p:nvPr/>
        </p:nvSpPr>
        <p:spPr>
          <a:xfrm>
            <a:off x="4872891" y="1818204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smtClean="0"/>
              <a:t>iteration 1</a:t>
            </a:r>
            <a:endParaRPr lang="en-US" sz="2200" dirty="0"/>
          </a:p>
        </p:txBody>
      </p:sp>
      <p:sp>
        <p:nvSpPr>
          <p:cNvPr id="65" name="Rectangle 64"/>
          <p:cNvSpPr/>
          <p:nvPr/>
        </p:nvSpPr>
        <p:spPr>
          <a:xfrm>
            <a:off x="4872891" y="2644066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smtClean="0"/>
              <a:t>iteration 2</a:t>
            </a:r>
            <a:endParaRPr lang="en-US" sz="2200" dirty="0"/>
          </a:p>
        </p:txBody>
      </p:sp>
      <p:sp>
        <p:nvSpPr>
          <p:cNvPr id="66" name="Rectangle 65"/>
          <p:cNvSpPr/>
          <p:nvPr/>
        </p:nvSpPr>
        <p:spPr>
          <a:xfrm>
            <a:off x="4872891" y="3455885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smtClean="0"/>
              <a:t>iteration 3</a:t>
            </a:r>
            <a:endParaRPr lang="en-US" sz="2200" dirty="0"/>
          </a:p>
        </p:txBody>
      </p:sp>
      <p:cxnSp>
        <p:nvCxnSpPr>
          <p:cNvPr id="70" name="Straight Arrow Connector 69"/>
          <p:cNvCxnSpPr>
            <a:stCxn id="72" idx="3"/>
            <a:endCxn id="71" idx="1"/>
          </p:cNvCxnSpPr>
          <p:nvPr/>
        </p:nvCxnSpPr>
        <p:spPr>
          <a:xfrm>
            <a:off x="3714737" y="3256260"/>
            <a:ext cx="1158682" cy="113784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873419" y="4178662"/>
            <a:ext cx="14884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Corbel"/>
                <a:cs typeface="Corbel"/>
              </a:rPr>
              <a:t>.  .  .</a:t>
            </a:r>
            <a:endParaRPr lang="en-US" sz="2200" b="1" dirty="0">
              <a:latin typeface="Corbel"/>
              <a:cs typeface="Corbel"/>
            </a:endParaRPr>
          </a:p>
        </p:txBody>
      </p:sp>
      <p:sp>
        <p:nvSpPr>
          <p:cNvPr id="72" name="Diamond 71"/>
          <p:cNvSpPr/>
          <p:nvPr/>
        </p:nvSpPr>
        <p:spPr>
          <a:xfrm>
            <a:off x="3425091" y="3170939"/>
            <a:ext cx="289646" cy="170641"/>
          </a:xfrm>
          <a:prstGeom prst="diamond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73" name="Can 72"/>
          <p:cNvSpPr/>
          <p:nvPr/>
        </p:nvSpPr>
        <p:spPr>
          <a:xfrm>
            <a:off x="1066800" y="2846344"/>
            <a:ext cx="782384" cy="824077"/>
          </a:xfrm>
          <a:prstGeom prst="can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74" name="Can 73"/>
          <p:cNvSpPr/>
          <p:nvPr/>
        </p:nvSpPr>
        <p:spPr>
          <a:xfrm>
            <a:off x="1066800" y="5066749"/>
            <a:ext cx="782384" cy="824077"/>
          </a:xfrm>
          <a:prstGeom prst="can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cxnSp>
        <p:nvCxnSpPr>
          <p:cNvPr id="75" name="Straight Arrow Connector 74"/>
          <p:cNvCxnSpPr>
            <a:stCxn id="74" idx="4"/>
            <a:endCxn id="76" idx="1"/>
          </p:cNvCxnSpPr>
          <p:nvPr/>
        </p:nvCxnSpPr>
        <p:spPr>
          <a:xfrm>
            <a:off x="1849184" y="5478788"/>
            <a:ext cx="53779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2386979" y="5254938"/>
            <a:ext cx="910005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err="1" smtClean="0"/>
              <a:t>iter</a:t>
            </a:r>
            <a:r>
              <a:rPr lang="en-US" sz="2200" dirty="0" smtClean="0"/>
              <a:t>. 1</a:t>
            </a:r>
            <a:endParaRPr lang="en-US" sz="2200" dirty="0"/>
          </a:p>
        </p:txBody>
      </p:sp>
      <p:cxnSp>
        <p:nvCxnSpPr>
          <p:cNvPr id="77" name="Straight Arrow Connector 76"/>
          <p:cNvCxnSpPr>
            <a:stCxn id="76" idx="3"/>
          </p:cNvCxnSpPr>
          <p:nvPr/>
        </p:nvCxnSpPr>
        <p:spPr>
          <a:xfrm flipV="1">
            <a:off x="3296984" y="5478787"/>
            <a:ext cx="322152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79" idx="1"/>
          </p:cNvCxnSpPr>
          <p:nvPr/>
        </p:nvCxnSpPr>
        <p:spPr>
          <a:xfrm>
            <a:off x="4757639" y="5478787"/>
            <a:ext cx="359447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5117086" y="5254938"/>
            <a:ext cx="910005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err="1" smtClean="0"/>
              <a:t>iter</a:t>
            </a:r>
            <a:r>
              <a:rPr lang="en-US" sz="2200" dirty="0" smtClean="0"/>
              <a:t>. 2</a:t>
            </a:r>
            <a:endParaRPr lang="en-US" sz="2200" dirty="0"/>
          </a:p>
        </p:txBody>
      </p:sp>
      <p:cxnSp>
        <p:nvCxnSpPr>
          <p:cNvPr id="80" name="Straight Arrow Connector 79"/>
          <p:cNvCxnSpPr>
            <a:stCxn id="79" idx="3"/>
          </p:cNvCxnSpPr>
          <p:nvPr/>
        </p:nvCxnSpPr>
        <p:spPr>
          <a:xfrm flipV="1">
            <a:off x="6027091" y="5478787"/>
            <a:ext cx="338327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7503921" y="5478787"/>
            <a:ext cx="326774" cy="1037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828107" y="5265313"/>
            <a:ext cx="726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Corbel"/>
                <a:cs typeface="Corbel"/>
              </a:rPr>
              <a:t>.  .  .</a:t>
            </a:r>
            <a:endParaRPr lang="en-US" sz="2200" b="1" dirty="0">
              <a:latin typeface="Corbel"/>
              <a:cs typeface="Corbel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66800" y="5905074"/>
            <a:ext cx="8002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rbel"/>
                <a:cs typeface="Corbel"/>
              </a:rPr>
              <a:t>Input</a:t>
            </a:r>
            <a:endParaRPr lang="en-US" sz="2200" dirty="0">
              <a:latin typeface="Corbel"/>
              <a:cs typeface="Corbel"/>
            </a:endParaRPr>
          </a:p>
        </p:txBody>
      </p:sp>
      <p:cxnSp>
        <p:nvCxnSpPr>
          <p:cNvPr id="86" name="Straight Arrow Connector 85"/>
          <p:cNvCxnSpPr>
            <a:stCxn id="73" idx="4"/>
          </p:cNvCxnSpPr>
          <p:nvPr/>
        </p:nvCxnSpPr>
        <p:spPr>
          <a:xfrm flipV="1">
            <a:off x="1849184" y="3256260"/>
            <a:ext cx="999947" cy="212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itle 116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dirty="0" smtClean="0"/>
              <a:t>RDD Recovery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1806888" y="2286000"/>
            <a:ext cx="126494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 smtClean="0">
                <a:latin typeface="Corbel"/>
                <a:cs typeface="Corbel"/>
              </a:rPr>
              <a:t>one-time</a:t>
            </a:r>
            <a:br>
              <a:rPr lang="en-US" sz="1900" dirty="0" smtClean="0">
                <a:latin typeface="Corbel"/>
                <a:cs typeface="Corbel"/>
              </a:rPr>
            </a:br>
            <a:r>
              <a:rPr lang="en-US" sz="1900" dirty="0" smtClean="0">
                <a:latin typeface="Corbel"/>
                <a:cs typeface="Corbel"/>
              </a:rPr>
              <a:t>processing</a:t>
            </a:r>
            <a:endParaRPr lang="en-US" sz="1900" dirty="0">
              <a:latin typeface="Corbel"/>
              <a:cs typeface="Corbel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573767" y="4591747"/>
            <a:ext cx="1312636" cy="1724328"/>
            <a:chOff x="2784930" y="2345019"/>
            <a:chExt cx="1312636" cy="1724328"/>
          </a:xfrm>
        </p:grpSpPr>
        <p:pic>
          <p:nvPicPr>
            <p:cNvPr id="48" name="Picture 47" descr="to_ddr333memory_350.gif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49" name="Picture 48" descr="to_ddr333memory_350.gif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50" name="Picture 49" descr="to_ddr333memory_350.gif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6307364" y="4600272"/>
            <a:ext cx="1312636" cy="1724328"/>
            <a:chOff x="2784930" y="2345019"/>
            <a:chExt cx="1312636" cy="1724328"/>
          </a:xfrm>
        </p:grpSpPr>
        <p:pic>
          <p:nvPicPr>
            <p:cNvPr id="52" name="Picture 51" descr="to_ddr333memory_350.gif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53" name="Picture 52" descr="to_ddr333memory_350.gif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67" name="Picture 66" descr="to_ddr333memory_350.gif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  <p:sp>
        <p:nvSpPr>
          <p:cNvPr id="2" name="Multiply 1"/>
          <p:cNvSpPr/>
          <p:nvPr/>
        </p:nvSpPr>
        <p:spPr>
          <a:xfrm>
            <a:off x="6307123" y="4724400"/>
            <a:ext cx="1465277" cy="1459161"/>
          </a:xfrm>
          <a:prstGeom prst="mathMultiply">
            <a:avLst>
              <a:gd name="adj1" fmla="val 17076"/>
            </a:avLst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ultiply 38"/>
          <p:cNvSpPr/>
          <p:nvPr/>
        </p:nvSpPr>
        <p:spPr>
          <a:xfrm>
            <a:off x="3550411" y="4724400"/>
            <a:ext cx="1465277" cy="1459161"/>
          </a:xfrm>
          <a:prstGeom prst="mathMultiply">
            <a:avLst>
              <a:gd name="adj1" fmla="val 17076"/>
            </a:avLst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052326" y="3295214"/>
            <a:ext cx="810370" cy="169456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2784930" y="2345019"/>
            <a:ext cx="1312636" cy="1724328"/>
            <a:chOff x="2784930" y="2345019"/>
            <a:chExt cx="1312636" cy="1724328"/>
          </a:xfrm>
        </p:grpSpPr>
        <p:pic>
          <p:nvPicPr>
            <p:cNvPr id="44" name="Picture 43" descr="to_ddr333memory_350.gif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45" name="Picture 44" descr="to_ddr333memory_350.gif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46" name="Picture 45" descr="to_ddr333memory_350.gif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  <p:sp>
        <p:nvSpPr>
          <p:cNvPr id="40" name="Multiply 39"/>
          <p:cNvSpPr/>
          <p:nvPr/>
        </p:nvSpPr>
        <p:spPr>
          <a:xfrm>
            <a:off x="3471035" y="2478930"/>
            <a:ext cx="630253" cy="614186"/>
          </a:xfrm>
          <a:prstGeom prst="mathMultiply">
            <a:avLst>
              <a:gd name="adj1" fmla="val 17076"/>
            </a:avLst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11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9" grpId="0" animBg="1"/>
      <p:bldP spid="79" grpId="1" animBg="1"/>
      <p:bldP spid="2" grpId="0" animBg="1"/>
      <p:bldP spid="2" grpId="1" animBg="1"/>
      <p:bldP spid="2" grpId="2" animBg="1"/>
      <p:bldP spid="2" grpId="3" animBg="1"/>
      <p:bldP spid="39" grpId="0" animBg="1"/>
      <p:bldP spid="39" grpId="1" animBg="1"/>
      <p:bldP spid="42" grpId="0" animBg="1"/>
      <p:bldP spid="42" grpId="1" animBg="1"/>
      <p:bldP spid="40" grpId="0" animBg="1"/>
      <p:bldP spid="4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Generality of RDDs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382000" cy="4488609"/>
          </a:xfrm>
        </p:spPr>
        <p:txBody>
          <a:bodyPr>
            <a:normAutofit/>
          </a:bodyPr>
          <a:lstStyle/>
          <a:p>
            <a:r>
              <a:rPr lang="en-US" dirty="0" smtClean="0"/>
              <a:t>Despite coarse-grained interface, RDDs can express surprisingly many parallel algorithms</a:t>
            </a:r>
          </a:p>
          <a:p>
            <a:pPr lvl="1"/>
            <a:r>
              <a:rPr lang="en-US" dirty="0" smtClean="0"/>
              <a:t>These naturally </a:t>
            </a:r>
            <a:r>
              <a:rPr lang="en-US" i="1" dirty="0" smtClean="0"/>
              <a:t>apply the same operation to many items</a:t>
            </a:r>
          </a:p>
          <a:p>
            <a:r>
              <a:rPr lang="en-US" dirty="0" smtClean="0"/>
              <a:t>Capture many current programming models</a:t>
            </a:r>
            <a:endParaRPr lang="en-US" dirty="0"/>
          </a:p>
          <a:p>
            <a:pPr lvl="1"/>
            <a:r>
              <a:rPr lang="en-US" b="1" dirty="0" smtClean="0"/>
              <a:t>Data </a:t>
            </a:r>
            <a:r>
              <a:rPr lang="en-US" b="1" dirty="0"/>
              <a:t>flow </a:t>
            </a:r>
            <a:r>
              <a:rPr lang="en-US" b="1" dirty="0" smtClean="0"/>
              <a:t>models</a:t>
            </a:r>
            <a:r>
              <a:rPr lang="en-US" dirty="0" smtClean="0"/>
              <a:t>: </a:t>
            </a:r>
            <a:r>
              <a:rPr lang="en-US" dirty="0" err="1" smtClean="0"/>
              <a:t>MapReduce</a:t>
            </a:r>
            <a:r>
              <a:rPr lang="en-US" dirty="0"/>
              <a:t>, Dryad, </a:t>
            </a:r>
            <a:r>
              <a:rPr lang="en-US" dirty="0" smtClean="0"/>
              <a:t>SQL, …</a:t>
            </a:r>
            <a:endParaRPr lang="en-US" dirty="0"/>
          </a:p>
          <a:p>
            <a:pPr lvl="1"/>
            <a:r>
              <a:rPr lang="en-US" b="1" dirty="0" smtClean="0"/>
              <a:t>Specialized models</a:t>
            </a:r>
            <a:r>
              <a:rPr lang="en-US" dirty="0" smtClean="0"/>
              <a:t> for iterative apps:</a:t>
            </a:r>
            <a:br>
              <a:rPr lang="en-US" dirty="0" smtClean="0"/>
            </a:br>
            <a:r>
              <a:rPr lang="en-US" dirty="0" smtClean="0"/>
              <a:t>BSP (</a:t>
            </a:r>
            <a:r>
              <a:rPr lang="en-US" dirty="0" err="1" smtClean="0"/>
              <a:t>Pregel</a:t>
            </a:r>
            <a:r>
              <a:rPr lang="en-US" dirty="0" smtClean="0"/>
              <a:t>), iterative </a:t>
            </a:r>
            <a:r>
              <a:rPr lang="en-US" dirty="0" err="1" smtClean="0"/>
              <a:t>MapReduce</a:t>
            </a:r>
            <a:r>
              <a:rPr lang="en-US" dirty="0" smtClean="0"/>
              <a:t>, bulk incremental</a:t>
            </a:r>
          </a:p>
          <a:p>
            <a:pPr lvl="1"/>
            <a:r>
              <a:rPr lang="en-US" dirty="0" smtClean="0"/>
              <a:t>Also support new apps that these models don’t</a:t>
            </a:r>
          </a:p>
        </p:txBody>
      </p:sp>
    </p:spTree>
    <p:extLst>
      <p:ext uri="{BB962C8B-B14F-4D97-AF65-F5344CB8AC3E}">
        <p14:creationId xmlns:p14="http://schemas.microsoft.com/office/powerpoint/2010/main" val="652146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5635" y="1981200"/>
            <a:ext cx="8305800" cy="616673"/>
          </a:xfrm>
          <a:prstGeom prst="roundRect">
            <a:avLst>
              <a:gd name="adj" fmla="val 10339"/>
            </a:avLst>
          </a:prstGeom>
          <a:solidFill>
            <a:srgbClr val="D9E4F2"/>
          </a:solidFill>
          <a:ln w="19050" cmpd="sng">
            <a:solidFill>
              <a:srgbClr val="4F81BD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Programming interface</a:t>
            </a:r>
            <a:endParaRPr lang="en-US" dirty="0"/>
          </a:p>
          <a:p>
            <a:r>
              <a:rPr lang="en-US" dirty="0" smtClean="0"/>
              <a:t>Applications</a:t>
            </a:r>
          </a:p>
          <a:p>
            <a:r>
              <a:rPr lang="en-US" dirty="0" smtClean="0"/>
              <a:t>Implementation</a:t>
            </a:r>
            <a:endParaRPr lang="en-US" dirty="0"/>
          </a:p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581187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/>
          <a:lstStyle/>
          <a:p>
            <a:r>
              <a:rPr lang="en-US" sz="5000" dirty="0" smtClean="0">
                <a:ea typeface="ＭＳ Ｐゴシック" charset="-128"/>
                <a:cs typeface="ＭＳ Ｐゴシック" charset="-128"/>
              </a:rPr>
              <a:t>Spark Programming Interface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305800" cy="4495799"/>
          </a:xfrm>
        </p:spPr>
        <p:txBody>
          <a:bodyPr>
            <a:normAutofit/>
          </a:bodyPr>
          <a:lstStyle/>
          <a:p>
            <a:r>
              <a:rPr lang="en-US" dirty="0" smtClean="0"/>
              <a:t>Language-integrated API in </a:t>
            </a:r>
            <a:r>
              <a:rPr lang="en-US" dirty="0" err="1" smtClean="0"/>
              <a:t>Scala</a:t>
            </a:r>
            <a:endParaRPr lang="en-US" dirty="0" smtClean="0"/>
          </a:p>
          <a:p>
            <a:r>
              <a:rPr lang="en-US" dirty="0" smtClean="0"/>
              <a:t>Provides:</a:t>
            </a:r>
          </a:p>
          <a:p>
            <a:pPr lvl="1"/>
            <a:r>
              <a:rPr lang="en-US" dirty="0" smtClean="0"/>
              <a:t>Resilient distributed datasets (RDDs)</a:t>
            </a:r>
          </a:p>
          <a:p>
            <a:pPr lvl="2"/>
            <a:r>
              <a:rPr lang="en-US" dirty="0" smtClean="0"/>
              <a:t>Partitioned collections with controllable caching</a:t>
            </a:r>
          </a:p>
          <a:p>
            <a:pPr lvl="1"/>
            <a:r>
              <a:rPr lang="en-US" dirty="0" smtClean="0"/>
              <a:t>Operations on RDDs</a:t>
            </a:r>
          </a:p>
          <a:p>
            <a:pPr lvl="2"/>
            <a:r>
              <a:rPr lang="en-US" dirty="0" smtClean="0"/>
              <a:t>Transformations (define RDDs), actions (compute results)</a:t>
            </a:r>
          </a:p>
          <a:p>
            <a:pPr lvl="1"/>
            <a:r>
              <a:rPr lang="en-US" dirty="0" smtClean="0"/>
              <a:t>Restricted shared variables (broadcast, accumulators)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11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5700" dirty="0" smtClean="0"/>
              <a:t>Example: Log Mining</a:t>
            </a:r>
            <a:endParaRPr lang="en-US" sz="5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371600"/>
          </a:xfrm>
        </p:spPr>
        <p:txBody>
          <a:bodyPr/>
          <a:lstStyle/>
          <a:p>
            <a:pPr marL="0">
              <a:buNone/>
            </a:pPr>
            <a:r>
              <a:rPr lang="en-US" sz="3000" dirty="0" smtClean="0"/>
              <a:t>Load error messages from a log into memory, then interactively search for various patterns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667000"/>
            <a:ext cx="57912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latin typeface="Lucida Console"/>
                <a:cs typeface="Lucida Console"/>
              </a:rPr>
              <a:t>lines = </a:t>
            </a:r>
            <a:r>
              <a:rPr lang="en-US" sz="1600" dirty="0" err="1" smtClean="0">
                <a:latin typeface="Lucida Console"/>
                <a:cs typeface="Lucida Console"/>
              </a:rPr>
              <a:t>spark.textFile(“hdfs</a:t>
            </a:r>
            <a:r>
              <a:rPr lang="en-US" sz="1600" dirty="0" smtClean="0">
                <a:latin typeface="Lucida Console"/>
                <a:cs typeface="Lucida Console"/>
              </a:rPr>
              <a:t>://...”)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Lucida Console"/>
                <a:cs typeface="Lucida Console"/>
              </a:rPr>
              <a:t>errors = </a:t>
            </a:r>
            <a:r>
              <a:rPr lang="en-US" sz="1600" dirty="0" err="1" smtClean="0">
                <a:latin typeface="Lucida Console"/>
                <a:cs typeface="Lucida Console"/>
              </a:rPr>
              <a:t>lines.</a:t>
            </a:r>
            <a:r>
              <a:rPr lang="en-US" sz="16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600" dirty="0" err="1" smtClean="0">
                <a:latin typeface="Lucida Console"/>
                <a:cs typeface="Lucida Console"/>
              </a:rPr>
              <a:t>(</a:t>
            </a:r>
            <a:r>
              <a:rPr lang="en-US" sz="16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_.startsWith(“ERROR</a:t>
            </a:r>
            <a:r>
              <a:rPr lang="en-US" sz="1600" dirty="0" smtClean="0">
                <a:solidFill>
                  <a:srgbClr val="FF0080"/>
                </a:solidFill>
                <a:latin typeface="Lucida Console"/>
                <a:cs typeface="Lucida Console"/>
              </a:rPr>
              <a:t>”)</a:t>
            </a:r>
            <a:r>
              <a:rPr lang="en-US" sz="16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Lucida Console"/>
                <a:cs typeface="Lucida Console"/>
              </a:rPr>
              <a:t>messages = errors.</a:t>
            </a:r>
            <a:r>
              <a:rPr lang="en-US" sz="1600" dirty="0" smtClean="0">
                <a:solidFill>
                  <a:srgbClr val="3366FF"/>
                </a:solidFill>
                <a:latin typeface="Lucida Console"/>
                <a:cs typeface="Lucida Console"/>
              </a:rPr>
              <a:t>map</a:t>
            </a:r>
            <a:r>
              <a:rPr lang="en-US" sz="1600" dirty="0" smtClean="0">
                <a:latin typeface="Lucida Console"/>
                <a:cs typeface="Lucida Console"/>
              </a:rPr>
              <a:t>(</a:t>
            </a:r>
            <a:r>
              <a:rPr lang="en-US" sz="1600" dirty="0" smtClean="0">
                <a:solidFill>
                  <a:srgbClr val="FF0080"/>
                </a:solidFill>
                <a:latin typeface="Lucida Console"/>
                <a:cs typeface="Lucida Console"/>
              </a:rPr>
              <a:t>_.split(‘\t’)(2)</a:t>
            </a:r>
            <a:r>
              <a:rPr lang="en-US" sz="16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600" dirty="0" err="1" smtClean="0">
                <a:latin typeface="Lucida Console"/>
                <a:cs typeface="Lucida Console"/>
              </a:rPr>
              <a:t>cachedMsgs</a:t>
            </a:r>
            <a:r>
              <a:rPr lang="en-US" sz="1600" dirty="0" smtClean="0">
                <a:latin typeface="Lucida Console"/>
                <a:cs typeface="Lucida Console"/>
              </a:rPr>
              <a:t> = </a:t>
            </a:r>
            <a:r>
              <a:rPr lang="en-US" sz="1600" dirty="0" err="1" smtClean="0">
                <a:latin typeface="Lucida Console"/>
                <a:cs typeface="Lucida Console"/>
              </a:rPr>
              <a:t>messages.</a:t>
            </a:r>
            <a:r>
              <a:rPr lang="en-US" sz="16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cache</a:t>
            </a:r>
            <a:r>
              <a:rPr lang="en-US" sz="1600" dirty="0" smtClean="0">
                <a:latin typeface="Lucida Console"/>
                <a:cs typeface="Lucida Console"/>
              </a:rPr>
              <a:t>()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615710" y="2743323"/>
            <a:ext cx="3071090" cy="3851442"/>
            <a:chOff x="5615710" y="2743323"/>
            <a:chExt cx="3071090" cy="385144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3729" y="3493655"/>
              <a:ext cx="1128236" cy="11282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8564" y="2743323"/>
              <a:ext cx="1128236" cy="11282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7600" y="4800600"/>
              <a:ext cx="1128236" cy="11282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5710" y="5466529"/>
              <a:ext cx="1128236" cy="1128236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7644049" y="3345025"/>
            <a:ext cx="791061" cy="320596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smtClean="0"/>
              <a:t>Block 1</a:t>
            </a:r>
            <a:endParaRPr lang="en-US" sz="1500" dirty="0"/>
          </a:p>
        </p:txBody>
      </p:sp>
      <p:sp>
        <p:nvSpPr>
          <p:cNvPr id="22" name="Rectangle 21"/>
          <p:cNvSpPr/>
          <p:nvPr/>
        </p:nvSpPr>
        <p:spPr>
          <a:xfrm>
            <a:off x="7526286" y="5395008"/>
            <a:ext cx="819727" cy="320596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smtClean="0"/>
              <a:t>Block 2</a:t>
            </a:r>
            <a:endParaRPr lang="en-US" sz="1500" dirty="0"/>
          </a:p>
        </p:txBody>
      </p:sp>
      <p:sp>
        <p:nvSpPr>
          <p:cNvPr id="23" name="Rectangle 22"/>
          <p:cNvSpPr/>
          <p:nvPr/>
        </p:nvSpPr>
        <p:spPr>
          <a:xfrm>
            <a:off x="5680365" y="6056686"/>
            <a:ext cx="806782" cy="320596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smtClean="0"/>
              <a:t>Block 3</a:t>
            </a:r>
            <a:endParaRPr lang="en-US" sz="15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6019801" y="3042352"/>
            <a:ext cx="1577109" cy="2375746"/>
            <a:chOff x="6019801" y="3042352"/>
            <a:chExt cx="1577109" cy="2375746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6518519" y="3042352"/>
              <a:ext cx="1078391" cy="600181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415567" y="3665623"/>
              <a:ext cx="1142135" cy="1097665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>
              <a:off x="5341447" y="4343977"/>
              <a:ext cx="1752475" cy="395767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5638800" y="2707533"/>
            <a:ext cx="2860965" cy="3075342"/>
            <a:chOff x="5638800" y="2707533"/>
            <a:chExt cx="2860965" cy="3075342"/>
          </a:xfrm>
        </p:grpSpPr>
        <p:sp>
          <p:nvSpPr>
            <p:cNvPr id="15" name="Rounded Rectangle 14"/>
            <p:cNvSpPr/>
            <p:nvPr/>
          </p:nvSpPr>
          <p:spPr>
            <a:xfrm>
              <a:off x="7585365" y="2707533"/>
              <a:ext cx="914400" cy="357908"/>
            </a:xfrm>
            <a:prstGeom prst="round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/>
                <a:t>Worker</a:t>
              </a:r>
              <a:endParaRPr lang="en-US" sz="18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638800" y="5424967"/>
              <a:ext cx="914400" cy="357908"/>
            </a:xfrm>
            <a:prstGeom prst="round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/>
                <a:t>Worker</a:t>
              </a:r>
              <a:endParaRPr lang="en-US" sz="18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493956" y="4763289"/>
              <a:ext cx="914400" cy="357908"/>
            </a:xfrm>
            <a:prstGeom prst="round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/>
                <a:t>Worker</a:t>
              </a:r>
              <a:endParaRPr lang="en-US" sz="18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946819" y="3452092"/>
              <a:ext cx="914400" cy="357908"/>
            </a:xfrm>
            <a:prstGeom prst="round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/>
                <a:t>Driver</a:t>
              </a:r>
              <a:endParaRPr lang="en-US" sz="1800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28601" y="4248011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600" dirty="0" err="1" smtClean="0">
                <a:latin typeface="Lucida Console"/>
                <a:cs typeface="Lucida Console"/>
              </a:rPr>
              <a:t>cachedMsgs.</a:t>
            </a:r>
            <a:r>
              <a:rPr lang="en-US" sz="16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600" dirty="0" err="1" smtClean="0">
                <a:latin typeface="Lucida Console"/>
                <a:cs typeface="Lucida Console"/>
              </a:rPr>
              <a:t>(</a:t>
            </a:r>
            <a:r>
              <a:rPr lang="en-US" sz="16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_.contains(“foo”)</a:t>
            </a:r>
            <a:r>
              <a:rPr lang="en-US" sz="1600" dirty="0" err="1" smtClean="0">
                <a:latin typeface="Lucida Console"/>
                <a:cs typeface="Lucida Console"/>
              </a:rPr>
              <a:t>).</a:t>
            </a:r>
            <a:r>
              <a:rPr lang="en-US" sz="16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endParaRPr lang="en-US" sz="1600" dirty="0" smtClean="0">
              <a:solidFill>
                <a:srgbClr val="3366FF"/>
              </a:solidFill>
              <a:latin typeface="Lucida Console"/>
              <a:cs typeface="Lucida Console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5400000" flipH="1" flipV="1">
            <a:off x="5306291" y="4456545"/>
            <a:ext cx="1570182" cy="337128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0800000">
            <a:off x="6742550" y="3840020"/>
            <a:ext cx="958269" cy="905162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0800000" flipV="1">
            <a:off x="6664036" y="2941777"/>
            <a:ext cx="909784" cy="494145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28600" y="4572000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600" dirty="0" err="1" smtClean="0">
                <a:latin typeface="Lucida Console"/>
                <a:cs typeface="Lucida Console"/>
              </a:rPr>
              <a:t>cachedMsgs.</a:t>
            </a:r>
            <a:r>
              <a:rPr lang="en-US" sz="16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600" dirty="0" smtClean="0">
                <a:latin typeface="Lucida Console"/>
                <a:cs typeface="Lucida Console"/>
              </a:rPr>
              <a:t>(</a:t>
            </a:r>
            <a:r>
              <a:rPr lang="en-US" sz="1600" dirty="0" smtClean="0">
                <a:solidFill>
                  <a:srgbClr val="FF0080"/>
                </a:solidFill>
                <a:latin typeface="Lucida Console"/>
                <a:cs typeface="Lucida Console"/>
              </a:rPr>
              <a:t>_.contains(“bar”)</a:t>
            </a:r>
            <a:r>
              <a:rPr lang="en-US" sz="1600" dirty="0" smtClean="0">
                <a:latin typeface="Lucida Console"/>
                <a:cs typeface="Lucida Console"/>
              </a:rPr>
              <a:t>).</a:t>
            </a:r>
            <a:r>
              <a:rPr lang="en-US" sz="1600" dirty="0" smtClean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28600" y="4919246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600" dirty="0" smtClean="0">
                <a:latin typeface="Lucida Console"/>
                <a:cs typeface="Lucida Console"/>
              </a:rPr>
              <a:t>. . 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997814" y="3242846"/>
            <a:ext cx="622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rbel"/>
                <a:cs typeface="Corbel"/>
              </a:rPr>
              <a:t>tasks</a:t>
            </a:r>
            <a:endParaRPr lang="en-US" sz="1600" dirty="0">
              <a:latin typeface="Corbel"/>
              <a:cs typeface="Corbel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477000" y="2873391"/>
            <a:ext cx="746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rbel"/>
                <a:cs typeface="Corbel"/>
              </a:rPr>
              <a:t>results</a:t>
            </a:r>
            <a:endParaRPr lang="en-US" sz="1600" dirty="0">
              <a:latin typeface="Corbel"/>
              <a:cs typeface="Corbe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11836" y="2449945"/>
            <a:ext cx="727364" cy="320596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smtClean="0"/>
              <a:t>Cache 1</a:t>
            </a:r>
            <a:endParaRPr lang="en-US" sz="1500" dirty="0"/>
          </a:p>
        </p:txBody>
      </p:sp>
      <p:sp>
        <p:nvSpPr>
          <p:cNvPr id="24" name="Rectangle 23"/>
          <p:cNvSpPr/>
          <p:nvPr/>
        </p:nvSpPr>
        <p:spPr>
          <a:xfrm>
            <a:off x="8047181" y="4523264"/>
            <a:ext cx="727364" cy="320596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smtClean="0"/>
              <a:t>Cache 2</a:t>
            </a:r>
            <a:endParaRPr lang="en-US" sz="1500" dirty="0"/>
          </a:p>
        </p:txBody>
      </p:sp>
      <p:sp>
        <p:nvSpPr>
          <p:cNvPr id="25" name="Rectangle 24"/>
          <p:cNvSpPr/>
          <p:nvPr/>
        </p:nvSpPr>
        <p:spPr>
          <a:xfrm>
            <a:off x="6195291" y="5161729"/>
            <a:ext cx="727364" cy="320596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smtClean="0"/>
              <a:t>Cache 3</a:t>
            </a:r>
            <a:endParaRPr lang="en-US" sz="1500" dirty="0"/>
          </a:p>
        </p:txBody>
      </p:sp>
      <p:sp>
        <p:nvSpPr>
          <p:cNvPr id="70" name="Rectangular Callout 69"/>
          <p:cNvSpPr/>
          <p:nvPr/>
        </p:nvSpPr>
        <p:spPr>
          <a:xfrm>
            <a:off x="5234708" y="2505364"/>
            <a:ext cx="1154547" cy="311727"/>
          </a:xfrm>
          <a:prstGeom prst="wedgeRectCallout">
            <a:avLst>
              <a:gd name="adj1" fmla="val -94279"/>
              <a:gd name="adj2" fmla="val 44724"/>
            </a:avLst>
          </a:prstGeom>
          <a:ln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Base RDD</a:t>
            </a:r>
            <a:endParaRPr lang="en-US" sz="1700" dirty="0"/>
          </a:p>
        </p:txBody>
      </p:sp>
      <p:sp>
        <p:nvSpPr>
          <p:cNvPr id="71" name="Rectangular Callout 70"/>
          <p:cNvSpPr/>
          <p:nvPr/>
        </p:nvSpPr>
        <p:spPr>
          <a:xfrm>
            <a:off x="5644327" y="2590800"/>
            <a:ext cx="1834818" cy="311727"/>
          </a:xfrm>
          <a:prstGeom prst="wedgeRectCallout">
            <a:avLst>
              <a:gd name="adj1" fmla="val -46677"/>
              <a:gd name="adj2" fmla="val 118798"/>
            </a:avLst>
          </a:prstGeom>
          <a:ln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Transformed RDD</a:t>
            </a:r>
            <a:endParaRPr lang="en-US" sz="1700" dirty="0"/>
          </a:p>
        </p:txBody>
      </p:sp>
      <p:sp>
        <p:nvSpPr>
          <p:cNvPr id="73" name="Rectangular Callout 72"/>
          <p:cNvSpPr/>
          <p:nvPr/>
        </p:nvSpPr>
        <p:spPr>
          <a:xfrm>
            <a:off x="5849835" y="4038600"/>
            <a:ext cx="1058965" cy="311727"/>
          </a:xfrm>
          <a:prstGeom prst="wedgeRectCallout">
            <a:avLst>
              <a:gd name="adj1" fmla="val -77556"/>
              <a:gd name="adj2" fmla="val 52132"/>
            </a:avLst>
          </a:prstGeom>
          <a:ln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Action</a:t>
            </a:r>
            <a:endParaRPr lang="en-US" sz="1700" dirty="0"/>
          </a:p>
        </p:txBody>
      </p:sp>
      <p:sp>
        <p:nvSpPr>
          <p:cNvPr id="38" name="Rounded Rectangle 37"/>
          <p:cNvSpPr/>
          <p:nvPr/>
        </p:nvSpPr>
        <p:spPr>
          <a:xfrm>
            <a:off x="399302" y="5486400"/>
            <a:ext cx="4777508" cy="849407"/>
          </a:xfrm>
          <a:prstGeom prst="roundRect">
            <a:avLst>
              <a:gd name="adj" fmla="val 10339"/>
            </a:avLst>
          </a:prstGeom>
          <a:solidFill>
            <a:srgbClr val="D9E4F2"/>
          </a:solidFill>
          <a:ln w="19050" cmpd="sng">
            <a:solidFill>
              <a:srgbClr val="4F81BD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Result:</a:t>
            </a:r>
            <a:r>
              <a:rPr lang="en-US" dirty="0" smtClean="0"/>
              <a:t> full-text search of Wikipedia in &lt;1 sec (</a:t>
            </a:r>
            <a:r>
              <a:rPr lang="en-US" dirty="0" err="1" smtClean="0"/>
              <a:t>vs</a:t>
            </a:r>
            <a:r>
              <a:rPr lang="en-US" dirty="0" smtClean="0"/>
              <a:t> 20 sec for on-disk data)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399302" y="5486400"/>
            <a:ext cx="4777508" cy="849406"/>
          </a:xfrm>
          <a:prstGeom prst="roundRect">
            <a:avLst>
              <a:gd name="adj" fmla="val 10339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Result:</a:t>
            </a:r>
            <a:r>
              <a:rPr lang="en-US" dirty="0" smtClean="0"/>
              <a:t> scaled to 1 TB data in 5-7 sec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vs</a:t>
            </a:r>
            <a:r>
              <a:rPr lang="en-US" dirty="0" smtClean="0"/>
              <a:t> 170 sec for on-disk data)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820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43" grpId="0" build="allAtOnce"/>
      <p:bldP spid="61" grpId="0" build="allAtOnce"/>
      <p:bldP spid="62" grpId="0" build="allAtOnce"/>
      <p:bldP spid="63" grpId="0"/>
      <p:bldP spid="63" grpId="1"/>
      <p:bldP spid="63" grpId="2"/>
      <p:bldP spid="64" grpId="0"/>
      <p:bldP spid="64" grpId="1"/>
      <p:bldP spid="64" grpId="2"/>
      <p:bldP spid="21" grpId="0" animBg="1"/>
      <p:bldP spid="21" grpId="1" animBg="1"/>
      <p:bldP spid="24" grpId="0" animBg="1"/>
      <p:bldP spid="24" grpId="1" animBg="1"/>
      <p:bldP spid="25" grpId="0" animBg="1"/>
      <p:bldP spid="25" grpId="1" animBg="1"/>
      <p:bldP spid="70" grpId="0" animBg="1"/>
      <p:bldP spid="70" grpId="1" animBg="1"/>
      <p:bldP spid="71" grpId="0" animBg="1"/>
      <p:bldP spid="71" grpId="1" animBg="1"/>
      <p:bldP spid="73" grpId="0" animBg="1"/>
      <p:bldP spid="73" grpId="1" animBg="1"/>
      <p:bldP spid="38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Fault 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9490"/>
            <a:ext cx="8305800" cy="416791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RDDs track </a:t>
            </a:r>
            <a:r>
              <a:rPr lang="en-US" i="1" dirty="0" smtClean="0">
                <a:ea typeface="ＭＳ Ｐゴシック" charset="-128"/>
                <a:cs typeface="ＭＳ Ｐゴシック" charset="-128"/>
              </a:rPr>
              <a:t>lineage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information that can be used to efficiently reconstruct lost partitions</a:t>
            </a: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Ex:</a:t>
            </a:r>
          </a:p>
          <a:p>
            <a:pPr marL="0" indent="0">
              <a:spcBef>
                <a:spcPts val="1400"/>
              </a:spcBef>
              <a:buFontTx/>
              <a:buNone/>
              <a:defRPr/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marL="0" indent="0">
              <a:spcBef>
                <a:spcPts val="1400"/>
              </a:spcBef>
              <a:buFontTx/>
              <a:buNone/>
              <a:defRPr/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5958" y="3053200"/>
            <a:ext cx="774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Lucida Console"/>
                <a:cs typeface="Lucida Console"/>
              </a:rPr>
              <a:t>messages = </a:t>
            </a:r>
            <a:r>
              <a:rPr lang="en-US" sz="1800" dirty="0" err="1" smtClean="0">
                <a:latin typeface="Lucida Console"/>
                <a:cs typeface="Lucida Console"/>
              </a:rPr>
              <a:t>textFile</a:t>
            </a:r>
            <a:r>
              <a:rPr lang="en-US" sz="1800" dirty="0" smtClean="0">
                <a:latin typeface="Lucida Console"/>
                <a:cs typeface="Lucida Console"/>
              </a:rPr>
              <a:t>(...).</a:t>
            </a:r>
            <a:r>
              <a:rPr lang="en-US" sz="1800" dirty="0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800" dirty="0" smtClean="0">
                <a:latin typeface="Lucida Console"/>
                <a:cs typeface="Lucida Console"/>
              </a:rPr>
              <a:t>(</a:t>
            </a:r>
            <a:r>
              <a:rPr lang="en-US" sz="1800" dirty="0" smtClean="0">
                <a:solidFill>
                  <a:srgbClr val="FF0080"/>
                </a:solidFill>
                <a:latin typeface="Lucida Console"/>
                <a:cs typeface="Lucida Console"/>
              </a:rPr>
              <a:t>_.</a:t>
            </a:r>
            <a:r>
              <a:rPr lang="en-US" sz="18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startsWith</a:t>
            </a:r>
            <a:r>
              <a:rPr lang="en-US" sz="1800" dirty="0" smtClean="0">
                <a:solidFill>
                  <a:srgbClr val="FF0080"/>
                </a:solidFill>
                <a:latin typeface="Lucida Console"/>
                <a:cs typeface="Lucida Console"/>
              </a:rPr>
              <a:t>(“ERROR”)</a:t>
            </a:r>
            <a:r>
              <a:rPr lang="en-US" sz="1800" dirty="0" smtClean="0">
                <a:latin typeface="Lucida Console"/>
                <a:cs typeface="Lucida Console"/>
              </a:rPr>
              <a:t>)</a:t>
            </a:r>
          </a:p>
          <a:p>
            <a:r>
              <a:rPr lang="en-US" sz="1800" dirty="0" smtClean="0">
                <a:latin typeface="Lucida Console"/>
                <a:cs typeface="Lucida Console"/>
              </a:rPr>
              <a:t>                        .</a:t>
            </a:r>
            <a:r>
              <a:rPr lang="en-US" sz="1800" dirty="0" smtClean="0">
                <a:solidFill>
                  <a:srgbClr val="3366FF"/>
                </a:solidFill>
                <a:latin typeface="Lucida Console"/>
                <a:cs typeface="Lucida Console"/>
              </a:rPr>
              <a:t>map</a:t>
            </a:r>
            <a:r>
              <a:rPr lang="en-US" sz="1800" dirty="0" smtClean="0">
                <a:latin typeface="Lucida Console"/>
                <a:cs typeface="Lucida Console"/>
              </a:rPr>
              <a:t>(</a:t>
            </a:r>
            <a:r>
              <a:rPr lang="en-US" sz="1800" dirty="0" smtClean="0">
                <a:solidFill>
                  <a:srgbClr val="FF0080"/>
                </a:solidFill>
                <a:latin typeface="Lucida Console"/>
                <a:cs typeface="Lucida Console"/>
              </a:rPr>
              <a:t>_.split(‘\t’)(2)</a:t>
            </a:r>
            <a:r>
              <a:rPr lang="en-US" sz="1800" dirty="0" smtClean="0">
                <a:latin typeface="Lucida Console"/>
                <a:cs typeface="Lucida Console"/>
              </a:rPr>
              <a:t>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43738" y="4704955"/>
            <a:ext cx="1679868" cy="6223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100" dirty="0" smtClean="0"/>
              <a:t>HDFS File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64636" y="4704955"/>
            <a:ext cx="1679868" cy="6223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100" dirty="0" smtClean="0"/>
              <a:t>Filtered RDD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85533" y="4704955"/>
            <a:ext cx="1679868" cy="6223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100" dirty="0" smtClean="0"/>
              <a:t>Mapped RDD</a:t>
            </a:r>
          </a:p>
        </p:txBody>
      </p:sp>
      <p:cxnSp>
        <p:nvCxnSpPr>
          <p:cNvPr id="21" name="Straight Arrow Connector 20"/>
          <p:cNvCxnSpPr>
            <a:stCxn id="10" idx="3"/>
            <a:endCxn id="11" idx="1"/>
          </p:cNvCxnSpPr>
          <p:nvPr/>
        </p:nvCxnSpPr>
        <p:spPr>
          <a:xfrm>
            <a:off x="2523606" y="5016111"/>
            <a:ext cx="114103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3"/>
            <a:endCxn id="12" idx="1"/>
          </p:cNvCxnSpPr>
          <p:nvPr/>
        </p:nvCxnSpPr>
        <p:spPr>
          <a:xfrm>
            <a:off x="5344504" y="5016111"/>
            <a:ext cx="1141029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Down Arrow 39"/>
          <p:cNvSpPr/>
          <p:nvPr/>
        </p:nvSpPr>
        <p:spPr>
          <a:xfrm>
            <a:off x="3521093" y="3866146"/>
            <a:ext cx="2063402" cy="63824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787975" y="5127845"/>
            <a:ext cx="2482220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i="1" dirty="0" smtClean="0">
                <a:latin typeface="Corbel"/>
                <a:cs typeface="Corbel"/>
              </a:rPr>
              <a:t>filter</a:t>
            </a:r>
            <a:r>
              <a:rPr lang="en-US" sz="2000" dirty="0" smtClean="0">
                <a:latin typeface="Corbel"/>
                <a:cs typeface="Corbel"/>
              </a:rPr>
              <a:t/>
            </a:r>
            <a:br>
              <a:rPr lang="en-US" sz="2000" dirty="0" smtClean="0">
                <a:latin typeface="Corbel"/>
                <a:cs typeface="Corbel"/>
              </a:rPr>
            </a:br>
            <a:r>
              <a:rPr lang="en-US" sz="2000" dirty="0" smtClean="0">
                <a:latin typeface="Corbel"/>
                <a:cs typeface="Corbel"/>
              </a:rPr>
              <a:t>(</a:t>
            </a:r>
            <a:r>
              <a:rPr lang="en-US" sz="2000" dirty="0" err="1" smtClean="0">
                <a:latin typeface="Corbel"/>
                <a:cs typeface="Corbel"/>
              </a:rPr>
              <a:t>func</a:t>
            </a:r>
            <a:r>
              <a:rPr lang="en-US" sz="2000" dirty="0" smtClean="0">
                <a:latin typeface="Corbel"/>
                <a:cs typeface="Corbel"/>
              </a:rPr>
              <a:t> = _.contains(...))</a:t>
            </a:r>
            <a:endParaRPr lang="en-US" sz="2000" dirty="0">
              <a:latin typeface="Corbel"/>
              <a:cs typeface="Corbe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24681" y="5127845"/>
            <a:ext cx="2032503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i="1" dirty="0" smtClean="0">
                <a:latin typeface="Corbel"/>
                <a:cs typeface="Corbel"/>
              </a:rPr>
              <a:t>map</a:t>
            </a:r>
            <a:r>
              <a:rPr lang="en-US" sz="2000" dirty="0" smtClean="0">
                <a:latin typeface="Corbel"/>
                <a:cs typeface="Corbel"/>
              </a:rPr>
              <a:t/>
            </a:r>
            <a:br>
              <a:rPr lang="en-US" sz="2000" dirty="0" smtClean="0">
                <a:latin typeface="Corbel"/>
                <a:cs typeface="Corbel"/>
              </a:rPr>
            </a:br>
            <a:r>
              <a:rPr lang="en-US" sz="2000" dirty="0" smtClean="0">
                <a:latin typeface="Corbel"/>
                <a:cs typeface="Corbel"/>
              </a:rPr>
              <a:t>(</a:t>
            </a:r>
            <a:r>
              <a:rPr lang="en-US" sz="2000" dirty="0" err="1" smtClean="0">
                <a:latin typeface="Corbel"/>
                <a:cs typeface="Corbel"/>
              </a:rPr>
              <a:t>func</a:t>
            </a:r>
            <a:r>
              <a:rPr lang="en-US" sz="2000" dirty="0" smtClean="0">
                <a:latin typeface="Corbel"/>
                <a:cs typeface="Corbel"/>
              </a:rPr>
              <a:t> = _.split(...))</a:t>
            </a:r>
            <a:endParaRPr lang="en-US" sz="20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943582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>
                <a:ea typeface="ＭＳ Ｐゴシック" charset="-128"/>
                <a:cs typeface="ＭＳ Ｐゴシック" charset="-128"/>
              </a:rPr>
              <a:t>Example: Logistic Regression</a:t>
            </a: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457200" y="1951038"/>
            <a:ext cx="8229600" cy="944562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Goal: find best line separating two sets of points</a:t>
            </a:r>
          </a:p>
        </p:txBody>
      </p:sp>
      <p:sp>
        <p:nvSpPr>
          <p:cNvPr id="24580" name="TextBox 6"/>
          <p:cNvSpPr txBox="1">
            <a:spLocks noChangeArrowheads="1"/>
          </p:cNvSpPr>
          <p:nvPr/>
        </p:nvSpPr>
        <p:spPr bwMode="auto">
          <a:xfrm rot="21003">
            <a:off x="4631452" y="3712963"/>
            <a:ext cx="4095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0000FF"/>
                </a:solidFill>
                <a:ea typeface="Arial" charset="0"/>
                <a:cs typeface="Arial" charset="0"/>
              </a:rPr>
              <a:t>+</a:t>
            </a:r>
          </a:p>
        </p:txBody>
      </p:sp>
      <p:sp>
        <p:nvSpPr>
          <p:cNvPr id="24581" name="TextBox 7"/>
          <p:cNvSpPr txBox="1">
            <a:spLocks noChangeArrowheads="1"/>
          </p:cNvSpPr>
          <p:nvPr/>
        </p:nvSpPr>
        <p:spPr bwMode="auto">
          <a:xfrm rot="21003">
            <a:off x="3611071" y="4946570"/>
            <a:ext cx="4032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ea typeface="Arial" charset="0"/>
                <a:cs typeface="Arial" charset="0"/>
              </a:rPr>
              <a:t>–</a:t>
            </a:r>
          </a:p>
        </p:txBody>
      </p:sp>
      <p:sp>
        <p:nvSpPr>
          <p:cNvPr id="24582" name="TextBox 8"/>
          <p:cNvSpPr txBox="1">
            <a:spLocks noChangeArrowheads="1"/>
          </p:cNvSpPr>
          <p:nvPr/>
        </p:nvSpPr>
        <p:spPr bwMode="auto">
          <a:xfrm rot="21003">
            <a:off x="4524196" y="4118715"/>
            <a:ext cx="4095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0000FF"/>
                </a:solidFill>
                <a:ea typeface="Arial" charset="0"/>
                <a:cs typeface="Arial" charset="0"/>
              </a:rPr>
              <a:t>+</a:t>
            </a:r>
          </a:p>
        </p:txBody>
      </p:sp>
      <p:sp>
        <p:nvSpPr>
          <p:cNvPr id="24583" name="TextBox 9"/>
          <p:cNvSpPr txBox="1">
            <a:spLocks noChangeArrowheads="1"/>
          </p:cNvSpPr>
          <p:nvPr/>
        </p:nvSpPr>
        <p:spPr bwMode="auto">
          <a:xfrm rot="21003">
            <a:off x="5392507" y="3870015"/>
            <a:ext cx="4095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0000FF"/>
                </a:solidFill>
                <a:ea typeface="Arial" charset="0"/>
                <a:cs typeface="Arial" charset="0"/>
              </a:rPr>
              <a:t>+</a:t>
            </a:r>
          </a:p>
        </p:txBody>
      </p:sp>
      <p:sp>
        <p:nvSpPr>
          <p:cNvPr id="24584" name="TextBox 10"/>
          <p:cNvSpPr txBox="1">
            <a:spLocks noChangeArrowheads="1"/>
          </p:cNvSpPr>
          <p:nvPr/>
        </p:nvSpPr>
        <p:spPr bwMode="auto">
          <a:xfrm rot="21003">
            <a:off x="4981416" y="4116745"/>
            <a:ext cx="4095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0000FF"/>
                </a:solidFill>
                <a:ea typeface="Arial" charset="0"/>
                <a:cs typeface="Arial" charset="0"/>
              </a:rPr>
              <a:t>+</a:t>
            </a:r>
          </a:p>
        </p:txBody>
      </p:sp>
      <p:sp>
        <p:nvSpPr>
          <p:cNvPr id="24585" name="TextBox 11"/>
          <p:cNvSpPr txBox="1">
            <a:spLocks noChangeArrowheads="1"/>
          </p:cNvSpPr>
          <p:nvPr/>
        </p:nvSpPr>
        <p:spPr bwMode="auto">
          <a:xfrm rot="21003">
            <a:off x="4909408" y="3430492"/>
            <a:ext cx="4095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ea typeface="Arial" charset="0"/>
                <a:cs typeface="Arial" charset="0"/>
              </a:rPr>
              <a:t>+</a:t>
            </a:r>
          </a:p>
        </p:txBody>
      </p:sp>
      <p:sp>
        <p:nvSpPr>
          <p:cNvPr id="24586" name="TextBox 12"/>
          <p:cNvSpPr txBox="1">
            <a:spLocks noChangeArrowheads="1"/>
          </p:cNvSpPr>
          <p:nvPr/>
        </p:nvSpPr>
        <p:spPr bwMode="auto">
          <a:xfrm rot="21003">
            <a:off x="5360207" y="4479429"/>
            <a:ext cx="4095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0000FF"/>
                </a:solidFill>
                <a:ea typeface="Arial" charset="0"/>
                <a:cs typeface="Arial" charset="0"/>
              </a:rPr>
              <a:t>+</a:t>
            </a:r>
          </a:p>
        </p:txBody>
      </p:sp>
      <p:sp>
        <p:nvSpPr>
          <p:cNvPr id="24587" name="TextBox 13"/>
          <p:cNvSpPr txBox="1">
            <a:spLocks noChangeArrowheads="1"/>
          </p:cNvSpPr>
          <p:nvPr/>
        </p:nvSpPr>
        <p:spPr bwMode="auto">
          <a:xfrm rot="21003">
            <a:off x="4222689" y="3578699"/>
            <a:ext cx="4095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0000FF"/>
                </a:solidFill>
                <a:ea typeface="Arial" charset="0"/>
                <a:cs typeface="Arial" charset="0"/>
              </a:rPr>
              <a:t>+</a:t>
            </a:r>
          </a:p>
        </p:txBody>
      </p:sp>
      <p:sp>
        <p:nvSpPr>
          <p:cNvPr id="24588" name="TextBox 14"/>
          <p:cNvSpPr txBox="1">
            <a:spLocks noChangeArrowheads="1"/>
          </p:cNvSpPr>
          <p:nvPr/>
        </p:nvSpPr>
        <p:spPr bwMode="auto">
          <a:xfrm rot="21003">
            <a:off x="4558386" y="3199744"/>
            <a:ext cx="4095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ea typeface="Arial" charset="0"/>
                <a:cs typeface="Arial" charset="0"/>
              </a:rPr>
              <a:t>+</a:t>
            </a:r>
          </a:p>
        </p:txBody>
      </p:sp>
      <p:sp>
        <p:nvSpPr>
          <p:cNvPr id="24589" name="TextBox 15"/>
          <p:cNvSpPr txBox="1">
            <a:spLocks noChangeArrowheads="1"/>
          </p:cNvSpPr>
          <p:nvPr/>
        </p:nvSpPr>
        <p:spPr bwMode="auto">
          <a:xfrm rot="21003">
            <a:off x="5265127" y="3412028"/>
            <a:ext cx="4095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ea typeface="Arial" charset="0"/>
                <a:cs typeface="Arial" charset="0"/>
              </a:rPr>
              <a:t>+</a:t>
            </a:r>
          </a:p>
        </p:txBody>
      </p:sp>
      <p:sp>
        <p:nvSpPr>
          <p:cNvPr id="24590" name="TextBox 16"/>
          <p:cNvSpPr txBox="1">
            <a:spLocks noChangeArrowheads="1"/>
          </p:cNvSpPr>
          <p:nvPr/>
        </p:nvSpPr>
        <p:spPr bwMode="auto">
          <a:xfrm rot="21003">
            <a:off x="3356225" y="4538915"/>
            <a:ext cx="4032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ea typeface="Arial" charset="0"/>
                <a:cs typeface="Arial" charset="0"/>
              </a:rPr>
              <a:t>–</a:t>
            </a:r>
          </a:p>
        </p:txBody>
      </p:sp>
      <p:sp>
        <p:nvSpPr>
          <p:cNvPr id="24591" name="TextBox 17"/>
          <p:cNvSpPr txBox="1">
            <a:spLocks noChangeArrowheads="1"/>
          </p:cNvSpPr>
          <p:nvPr/>
        </p:nvSpPr>
        <p:spPr bwMode="auto">
          <a:xfrm rot="21003">
            <a:off x="3918785" y="4470604"/>
            <a:ext cx="4032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ea typeface="Arial" charset="0"/>
                <a:cs typeface="Arial" charset="0"/>
              </a:rPr>
              <a:t>–</a:t>
            </a:r>
          </a:p>
        </p:txBody>
      </p:sp>
      <p:sp>
        <p:nvSpPr>
          <p:cNvPr id="24592" name="TextBox 18"/>
          <p:cNvSpPr txBox="1">
            <a:spLocks noChangeArrowheads="1"/>
          </p:cNvSpPr>
          <p:nvPr/>
        </p:nvSpPr>
        <p:spPr bwMode="auto">
          <a:xfrm rot="21003">
            <a:off x="3691925" y="4185049"/>
            <a:ext cx="4032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ea typeface="Arial" charset="0"/>
                <a:cs typeface="Arial" charset="0"/>
              </a:rPr>
              <a:t>–</a:t>
            </a:r>
          </a:p>
        </p:txBody>
      </p:sp>
      <p:sp>
        <p:nvSpPr>
          <p:cNvPr id="24593" name="TextBox 19"/>
          <p:cNvSpPr txBox="1">
            <a:spLocks noChangeArrowheads="1"/>
          </p:cNvSpPr>
          <p:nvPr/>
        </p:nvSpPr>
        <p:spPr bwMode="auto">
          <a:xfrm rot="21003">
            <a:off x="3076411" y="5151269"/>
            <a:ext cx="4032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ea typeface="Arial" charset="0"/>
                <a:cs typeface="Arial" charset="0"/>
              </a:rPr>
              <a:t>–</a:t>
            </a:r>
          </a:p>
        </p:txBody>
      </p:sp>
      <p:sp>
        <p:nvSpPr>
          <p:cNvPr id="24594" name="TextBox 20"/>
          <p:cNvSpPr txBox="1">
            <a:spLocks noChangeArrowheads="1"/>
          </p:cNvSpPr>
          <p:nvPr/>
        </p:nvSpPr>
        <p:spPr bwMode="auto">
          <a:xfrm rot="21003">
            <a:off x="3159466" y="4029392"/>
            <a:ext cx="4032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ea typeface="Arial" charset="0"/>
                <a:cs typeface="Arial" charset="0"/>
              </a:rPr>
              <a:t>–</a:t>
            </a:r>
          </a:p>
        </p:txBody>
      </p:sp>
      <p:sp>
        <p:nvSpPr>
          <p:cNvPr id="24595" name="TextBox 21"/>
          <p:cNvSpPr txBox="1">
            <a:spLocks noChangeArrowheads="1"/>
          </p:cNvSpPr>
          <p:nvPr/>
        </p:nvSpPr>
        <p:spPr bwMode="auto">
          <a:xfrm rot="21003">
            <a:off x="4145518" y="4776794"/>
            <a:ext cx="4032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ea typeface="Arial" charset="0"/>
                <a:cs typeface="Arial" charset="0"/>
              </a:rPr>
              <a:t>–</a:t>
            </a:r>
          </a:p>
        </p:txBody>
      </p:sp>
      <p:sp>
        <p:nvSpPr>
          <p:cNvPr id="24596" name="TextBox 23"/>
          <p:cNvSpPr txBox="1">
            <a:spLocks noChangeArrowheads="1"/>
          </p:cNvSpPr>
          <p:nvPr/>
        </p:nvSpPr>
        <p:spPr bwMode="auto">
          <a:xfrm rot="21003">
            <a:off x="3707167" y="5328163"/>
            <a:ext cx="4032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ea typeface="Arial" charset="0"/>
                <a:cs typeface="Arial" charset="0"/>
              </a:rPr>
              <a:t>–</a:t>
            </a:r>
          </a:p>
        </p:txBody>
      </p:sp>
      <p:sp>
        <p:nvSpPr>
          <p:cNvPr id="24597" name="TextBox 26"/>
          <p:cNvSpPr txBox="1">
            <a:spLocks noChangeArrowheads="1"/>
          </p:cNvSpPr>
          <p:nvPr/>
        </p:nvSpPr>
        <p:spPr bwMode="auto">
          <a:xfrm rot="21003">
            <a:off x="4219728" y="5102690"/>
            <a:ext cx="4032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ea typeface="Arial" charset="0"/>
                <a:cs typeface="Arial" charset="0"/>
              </a:rPr>
              <a:t>–</a:t>
            </a:r>
          </a:p>
        </p:txBody>
      </p:sp>
      <p:cxnSp>
        <p:nvCxnSpPr>
          <p:cNvPr id="29" name="Straight Connector 28"/>
          <p:cNvCxnSpPr/>
          <p:nvPr/>
        </p:nvCxnSpPr>
        <p:spPr>
          <a:xfrm rot="16221003" flipH="1">
            <a:off x="2840916" y="3455897"/>
            <a:ext cx="3243262" cy="2311400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599" name="TextBox 32"/>
          <p:cNvSpPr txBox="1">
            <a:spLocks noChangeArrowheads="1"/>
          </p:cNvSpPr>
          <p:nvPr/>
        </p:nvSpPr>
        <p:spPr bwMode="auto">
          <a:xfrm rot="21003">
            <a:off x="4826226" y="4573005"/>
            <a:ext cx="4095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0000FF"/>
                </a:solidFill>
                <a:ea typeface="Arial" charset="0"/>
                <a:cs typeface="Arial" charset="0"/>
              </a:rPr>
              <a:t>+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469755" y="5564533"/>
            <a:ext cx="979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orbel" charset="0"/>
                <a:ea typeface="Corbel" charset="0"/>
                <a:cs typeface="Corbel" charset="0"/>
              </a:rPr>
              <a:t>target</a:t>
            </a:r>
          </a:p>
        </p:txBody>
      </p:sp>
      <p:sp>
        <p:nvSpPr>
          <p:cNvPr id="24601" name="TextBox 43"/>
          <p:cNvSpPr txBox="1">
            <a:spLocks noChangeArrowheads="1"/>
          </p:cNvSpPr>
          <p:nvPr/>
        </p:nvSpPr>
        <p:spPr bwMode="auto">
          <a:xfrm rot="21003">
            <a:off x="2927146" y="4637585"/>
            <a:ext cx="4032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ea typeface="Arial" charset="0"/>
                <a:cs typeface="Arial" charset="0"/>
              </a:rPr>
              <a:t>–</a:t>
            </a:r>
          </a:p>
        </p:txBody>
      </p:sp>
      <p:cxnSp>
        <p:nvCxnSpPr>
          <p:cNvPr id="47" name="Straight Connector 46"/>
          <p:cNvCxnSpPr/>
          <p:nvPr/>
        </p:nvCxnSpPr>
        <p:spPr>
          <a:xfrm rot="21003" flipV="1">
            <a:off x="2570039" y="3426450"/>
            <a:ext cx="3759200" cy="2438400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21003" flipV="1">
            <a:off x="2239815" y="3967632"/>
            <a:ext cx="4368800" cy="1363662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21003" flipV="1">
            <a:off x="2151003" y="4493017"/>
            <a:ext cx="4521200" cy="284163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21003">
            <a:off x="2290716" y="4010689"/>
            <a:ext cx="4330700" cy="1244600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5258871" y="2926154"/>
            <a:ext cx="2471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orbel" charset="0"/>
                <a:ea typeface="Corbel" charset="0"/>
                <a:cs typeface="Corbel" charset="0"/>
              </a:rPr>
              <a:t>random initial line</a:t>
            </a:r>
          </a:p>
        </p:txBody>
      </p:sp>
      <p:grpSp>
        <p:nvGrpSpPr>
          <p:cNvPr id="2" name="Group 126"/>
          <p:cNvGrpSpPr/>
          <p:nvPr/>
        </p:nvGrpSpPr>
        <p:grpSpPr>
          <a:xfrm>
            <a:off x="3241449" y="3429776"/>
            <a:ext cx="2309983" cy="2280738"/>
            <a:chOff x="3241449" y="3429776"/>
            <a:chExt cx="2309983" cy="2280738"/>
          </a:xfrm>
        </p:grpSpPr>
        <p:cxnSp>
          <p:nvCxnSpPr>
            <p:cNvPr id="109" name="Straight Connector 108"/>
            <p:cNvCxnSpPr/>
            <p:nvPr/>
          </p:nvCxnSpPr>
          <p:spPr>
            <a:xfrm rot="3444250" flipH="1" flipV="1">
              <a:off x="3682592" y="5197449"/>
              <a:ext cx="160354" cy="1588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25"/>
            <p:cNvGrpSpPr/>
            <p:nvPr/>
          </p:nvGrpSpPr>
          <p:grpSpPr>
            <a:xfrm>
              <a:off x="3241449" y="3429776"/>
              <a:ext cx="2309983" cy="2280738"/>
              <a:chOff x="3241449" y="3429776"/>
              <a:chExt cx="2309983" cy="2280738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 rot="3444250">
                <a:off x="5033149" y="3903762"/>
                <a:ext cx="403624" cy="1588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3444250">
                <a:off x="4774550" y="4151154"/>
                <a:ext cx="313625" cy="1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3444250">
                <a:off x="4587284" y="3816335"/>
                <a:ext cx="779209" cy="6091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3444250">
                <a:off x="5468598" y="3812828"/>
                <a:ext cx="164046" cy="1622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3444250">
                <a:off x="4274614" y="4142492"/>
                <a:ext cx="662144" cy="1588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3444250" flipH="1" flipV="1">
                <a:off x="5434881" y="4064161"/>
                <a:ext cx="174407" cy="1588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3444250" flipH="1" flipV="1">
                <a:off x="5036308" y="4319960"/>
                <a:ext cx="174408" cy="1588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3444250" flipH="1" flipV="1">
                <a:off x="5036606" y="4457271"/>
                <a:ext cx="626068" cy="1588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3444250" flipH="1" flipV="1">
                <a:off x="4648864" y="4664001"/>
                <a:ext cx="472125" cy="1588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3444250">
                <a:off x="3178650" y="4706181"/>
                <a:ext cx="801267" cy="1588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3444250">
                <a:off x="3795896" y="4689539"/>
                <a:ext cx="380630" cy="1588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3444250">
                <a:off x="3029508" y="5155714"/>
                <a:ext cx="425470" cy="1588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3444250" flipH="1" flipV="1">
                <a:off x="4098885" y="4959058"/>
                <a:ext cx="305469" cy="1588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3444250">
                <a:off x="3465462" y="5414390"/>
                <a:ext cx="590659" cy="1589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3444250" flipH="1" flipV="1">
                <a:off x="3934289" y="5152621"/>
                <a:ext cx="615413" cy="1589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3444250" flipH="1" flipV="1">
                <a:off x="3227408" y="5442376"/>
                <a:ext cx="75618" cy="1588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3444250" flipH="1" flipV="1">
                <a:off x="4076523" y="4819985"/>
                <a:ext cx="75618" cy="1588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3444250" flipH="1" flipV="1">
                <a:off x="3477749" y="4975497"/>
                <a:ext cx="305469" cy="1588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9" name="Straight Connector 128"/>
          <p:cNvCxnSpPr/>
          <p:nvPr/>
        </p:nvCxnSpPr>
        <p:spPr>
          <a:xfrm>
            <a:off x="2641600" y="3335867"/>
            <a:ext cx="3649133" cy="2556933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799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65" grpId="0"/>
      <p:bldP spid="6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>
                <a:ea typeface="ＭＳ Ｐゴシック" charset="-128"/>
                <a:cs typeface="ＭＳ Ｐゴシック" charset="-128"/>
              </a:rPr>
              <a:t>Example: Logistic Regression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229600" cy="4221162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val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 data = </a:t>
            </a: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spark.textFile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(...).</a:t>
            </a:r>
            <a:r>
              <a:rPr lang="en-US" sz="1900" dirty="0" err="1" smtClean="0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map</a:t>
            </a: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(</a:t>
            </a:r>
            <a:r>
              <a:rPr lang="en-US" sz="1900" dirty="0" err="1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readPoint</a:t>
            </a: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).</a:t>
            </a:r>
            <a:r>
              <a:rPr lang="en-US" sz="1900" dirty="0" err="1" smtClean="0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cache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()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900" dirty="0" smtClean="0">
              <a:latin typeface="Lucida Console"/>
              <a:ea typeface="Consolas" charset="0"/>
              <a:cs typeface="Lucida Console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var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 </a:t>
            </a: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w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 = </a:t>
            </a: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Vector.random(D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900" dirty="0" smtClean="0">
              <a:latin typeface="Lucida Console"/>
              <a:ea typeface="Consolas" charset="0"/>
              <a:cs typeface="Lucida Console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for (</a:t>
            </a: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i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 &lt;- 1 to ITERATIONS)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  </a:t>
            </a: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val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 gradient = </a:t>
            </a: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data.</a:t>
            </a:r>
            <a:r>
              <a:rPr lang="en-US" sz="1900" dirty="0" err="1" smtClean="0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map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(</a:t>
            </a:r>
            <a:r>
              <a:rPr lang="en-US" sz="1900" dirty="0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p =&gt;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   (1 / (1 + </a:t>
            </a:r>
            <a:r>
              <a:rPr lang="en-US" sz="1900" dirty="0" err="1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exp</a:t>
            </a:r>
            <a:r>
              <a:rPr lang="en-US" sz="1900" dirty="0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(-p.y*(w dot </a:t>
            </a:r>
            <a:r>
              <a:rPr lang="en-US" sz="1900" dirty="0" err="1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p.x</a:t>
            </a:r>
            <a:r>
              <a:rPr lang="en-US" sz="1900" dirty="0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))) - 1) * </a:t>
            </a:r>
            <a:r>
              <a:rPr lang="en-US" sz="1900" dirty="0" err="1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p.y</a:t>
            </a:r>
            <a:r>
              <a:rPr lang="en-US" sz="1900" dirty="0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* </a:t>
            </a:r>
            <a:r>
              <a:rPr lang="en-US" sz="1900" dirty="0" err="1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p.x</a:t>
            </a:r>
            <a:endParaRPr lang="en-US" sz="1900" dirty="0" smtClean="0">
              <a:solidFill>
                <a:srgbClr val="FF0080"/>
              </a:solidFill>
              <a:latin typeface="Lucida Console"/>
              <a:ea typeface="Consolas" charset="0"/>
              <a:cs typeface="Lucida Console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 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).</a:t>
            </a:r>
            <a:r>
              <a:rPr lang="en-US" sz="1900" dirty="0" smtClean="0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reduce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(</a:t>
            </a:r>
            <a:r>
              <a:rPr lang="en-US" sz="1900" dirty="0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_ + _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  </a:t>
            </a: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w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 -= gradient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}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900" dirty="0" smtClean="0">
              <a:latin typeface="Lucida Console"/>
              <a:ea typeface="Consolas" charset="0"/>
              <a:cs typeface="Lucida Console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println("Final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 </a:t>
            </a: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w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: " + </a:t>
            </a: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w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8321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 smtClean="0"/>
              <a:t>Logistic Regression Performance</a:t>
            </a:r>
            <a:endParaRPr lang="en-US" sz="45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51038"/>
          <a:ext cx="7467600" cy="422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962681" y="2463168"/>
            <a:ext cx="1851119" cy="965833"/>
            <a:chOff x="7021694" y="2615568"/>
            <a:chExt cx="1850936" cy="965833"/>
          </a:xfrm>
        </p:grpSpPr>
        <p:cxnSp>
          <p:nvCxnSpPr>
            <p:cNvPr id="6" name="Straight Arrow Connector 5"/>
            <p:cNvCxnSpPr/>
            <p:nvPr/>
          </p:nvCxnSpPr>
          <p:spPr>
            <a:xfrm rot="5400000">
              <a:off x="6972455" y="3238508"/>
              <a:ext cx="533400" cy="15238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7021694" y="2615568"/>
              <a:ext cx="1850936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100" dirty="0" smtClean="0">
                  <a:latin typeface="Corbel"/>
                  <a:ea typeface="Calibri" charset="0"/>
                  <a:cs typeface="Corbel"/>
                </a:rPr>
                <a:t>127 </a:t>
              </a:r>
              <a:r>
                <a:rPr lang="en-US" sz="2100" dirty="0" err="1" smtClean="0">
                  <a:latin typeface="Corbel"/>
                  <a:ea typeface="Calibri" charset="0"/>
                  <a:cs typeface="Corbel"/>
                </a:rPr>
                <a:t>s</a:t>
              </a:r>
              <a:r>
                <a:rPr lang="en-US" sz="2100" dirty="0" smtClean="0">
                  <a:latin typeface="Corbel"/>
                  <a:ea typeface="Calibri" charset="0"/>
                  <a:cs typeface="Corbel"/>
                </a:rPr>
                <a:t> / </a:t>
              </a:r>
              <a:r>
                <a:rPr lang="en-US" sz="2100" dirty="0">
                  <a:latin typeface="Corbel"/>
                  <a:ea typeface="Calibri" charset="0"/>
                  <a:cs typeface="Corbel"/>
                </a:rPr>
                <a:t>iteration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542088" y="4267200"/>
            <a:ext cx="2525712" cy="1195388"/>
            <a:chOff x="6565901" y="4635502"/>
            <a:chExt cx="2525596" cy="1195776"/>
          </a:xfrm>
        </p:grpSpPr>
        <p:cxnSp>
          <p:nvCxnSpPr>
            <p:cNvPr id="9" name="Straight Arrow Connector 8"/>
            <p:cNvCxnSpPr/>
            <p:nvPr/>
          </p:nvCxnSpPr>
          <p:spPr>
            <a:xfrm rot="16200000" flipV="1">
              <a:off x="6966897" y="4784813"/>
              <a:ext cx="501813" cy="2031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0"/>
            <p:cNvSpPr txBox="1">
              <a:spLocks noChangeArrowheads="1"/>
            </p:cNvSpPr>
            <p:nvPr/>
          </p:nvSpPr>
          <p:spPr bwMode="auto">
            <a:xfrm>
              <a:off x="6565901" y="5092703"/>
              <a:ext cx="2525596" cy="738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100" dirty="0">
                  <a:latin typeface="Corbel"/>
                  <a:ea typeface="Calibri" charset="0"/>
                  <a:cs typeface="Corbel"/>
                </a:rPr>
                <a:t>first iteration</a:t>
              </a:r>
              <a:r>
                <a:rPr lang="en-US" sz="2100" dirty="0" smtClean="0">
                  <a:latin typeface="Corbel"/>
                  <a:ea typeface="Calibri" charset="0"/>
                  <a:cs typeface="Corbel"/>
                </a:rPr>
                <a:t> 174 </a:t>
              </a:r>
              <a:r>
                <a:rPr lang="en-US" sz="2100" dirty="0" err="1" smtClean="0">
                  <a:latin typeface="Corbel"/>
                  <a:ea typeface="Calibri" charset="0"/>
                  <a:cs typeface="Corbel"/>
                </a:rPr>
                <a:t>s</a:t>
              </a:r>
              <a:endParaRPr lang="en-US" sz="2100" dirty="0" smtClean="0">
                <a:latin typeface="Corbel"/>
                <a:ea typeface="Calibri" charset="0"/>
                <a:cs typeface="Corbel"/>
              </a:endParaRPr>
            </a:p>
            <a:p>
              <a:pPr algn="ctr"/>
              <a:r>
                <a:rPr lang="en-US" sz="2100" dirty="0">
                  <a:latin typeface="Corbel"/>
                  <a:ea typeface="Calibri" charset="0"/>
                  <a:cs typeface="Corbel"/>
                </a:rPr>
                <a:t>further iterations</a:t>
              </a:r>
              <a:r>
                <a:rPr lang="en-US" sz="2100" dirty="0" smtClean="0">
                  <a:latin typeface="Corbel"/>
                  <a:ea typeface="Calibri" charset="0"/>
                  <a:cs typeface="Corbel"/>
                </a:rPr>
                <a:t> 6 </a:t>
              </a:r>
              <a:r>
                <a:rPr lang="en-US" sz="2100" dirty="0" err="1" smtClean="0">
                  <a:latin typeface="Corbel"/>
                  <a:ea typeface="Calibri" charset="0"/>
                  <a:cs typeface="Corbel"/>
                </a:rPr>
                <a:t>s</a:t>
              </a:r>
              <a:endParaRPr lang="en-US" sz="2100" dirty="0">
                <a:latin typeface="Corbel"/>
                <a:ea typeface="Calibri" charset="0"/>
                <a:cs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2668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Environment</a:t>
            </a:r>
          </a:p>
        </p:txBody>
      </p:sp>
      <p:pic>
        <p:nvPicPr>
          <p:cNvPr id="5" name="Picture 4" descr="Picture 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" r="20413"/>
          <a:stretch/>
        </p:blipFill>
        <p:spPr bwMode="auto">
          <a:xfrm>
            <a:off x="127000" y="1981200"/>
            <a:ext cx="5014351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mazon_clou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590800"/>
            <a:ext cx="3505200" cy="290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37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 smtClean="0"/>
              <a:t>Example: Collaborative Filtering</a:t>
            </a:r>
            <a:endParaRPr lang="en-US" sz="45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1554162"/>
          </a:xfrm>
        </p:spPr>
        <p:txBody>
          <a:bodyPr/>
          <a:lstStyle/>
          <a:p>
            <a:pPr marL="0">
              <a:buNone/>
            </a:pPr>
            <a:r>
              <a:rPr lang="en-US" dirty="0" smtClean="0"/>
              <a:t>Goal: predict users’ movie ratings based on past ratings of other movies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91088" y="4055715"/>
            <a:ext cx="785667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Corbel"/>
                <a:cs typeface="Corbel"/>
              </a:rPr>
              <a:t>R =</a:t>
            </a:r>
            <a:endParaRPr lang="en-US" sz="3500" dirty="0">
              <a:latin typeface="Corbel"/>
              <a:cs typeface="Corbe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24220" y="3276600"/>
            <a:ext cx="342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Calibri"/>
                <a:cs typeface="Calibri"/>
              </a:rPr>
              <a:t>1</a:t>
            </a:r>
            <a:r>
              <a:rPr lang="en-US" sz="3500" dirty="0" smtClean="0">
                <a:solidFill>
                  <a:srgbClr val="FF0080"/>
                </a:solidFill>
                <a:latin typeface="Calibri"/>
                <a:cs typeface="Calibri"/>
              </a:rPr>
              <a:t>	?	?</a:t>
            </a:r>
            <a:r>
              <a:rPr lang="en-US" sz="3500" dirty="0" smtClean="0">
                <a:latin typeface="Calibri"/>
                <a:cs typeface="Calibri"/>
              </a:rPr>
              <a:t>	4	5	</a:t>
            </a:r>
            <a:r>
              <a:rPr lang="en-US" sz="3500" dirty="0" smtClean="0">
                <a:solidFill>
                  <a:srgbClr val="FF0080"/>
                </a:solidFill>
                <a:latin typeface="Calibri"/>
                <a:cs typeface="Calibri"/>
              </a:rPr>
              <a:t>?</a:t>
            </a:r>
            <a:r>
              <a:rPr lang="en-US" sz="3500" dirty="0" smtClean="0">
                <a:latin typeface="Calibri"/>
                <a:cs typeface="Calibri"/>
              </a:rPr>
              <a:t>	3</a:t>
            </a:r>
          </a:p>
          <a:p>
            <a:r>
              <a:rPr lang="en-US" sz="3500" dirty="0" smtClean="0">
                <a:solidFill>
                  <a:srgbClr val="FF0080"/>
                </a:solidFill>
                <a:latin typeface="Calibri"/>
                <a:cs typeface="Calibri"/>
              </a:rPr>
              <a:t>?	?</a:t>
            </a:r>
            <a:r>
              <a:rPr lang="en-US" sz="3500" dirty="0" smtClean="0">
                <a:latin typeface="Calibri"/>
                <a:cs typeface="Calibri"/>
              </a:rPr>
              <a:t>	3	5	</a:t>
            </a:r>
            <a:r>
              <a:rPr lang="en-US" sz="3500" dirty="0" smtClean="0">
                <a:solidFill>
                  <a:srgbClr val="FF0080"/>
                </a:solidFill>
                <a:latin typeface="Calibri"/>
                <a:cs typeface="Calibri"/>
              </a:rPr>
              <a:t>?	?</a:t>
            </a:r>
            <a:r>
              <a:rPr lang="en-US" sz="3500" dirty="0" smtClean="0">
                <a:latin typeface="Calibri"/>
                <a:cs typeface="Calibri"/>
              </a:rPr>
              <a:t>	3</a:t>
            </a:r>
          </a:p>
          <a:p>
            <a:pPr indent="-514350"/>
            <a:r>
              <a:rPr lang="en-US" sz="3500" dirty="0" smtClean="0">
                <a:latin typeface="Calibri"/>
                <a:cs typeface="Calibri"/>
              </a:rPr>
              <a:t>5	</a:t>
            </a:r>
            <a:r>
              <a:rPr lang="en-US" sz="3500" dirty="0" smtClean="0">
                <a:solidFill>
                  <a:srgbClr val="FF0080"/>
                </a:solidFill>
                <a:latin typeface="Calibri"/>
                <a:cs typeface="Calibri"/>
              </a:rPr>
              <a:t>?</a:t>
            </a:r>
            <a:r>
              <a:rPr lang="en-US" sz="3500" dirty="0" smtClean="0">
                <a:latin typeface="Calibri"/>
                <a:cs typeface="Calibri"/>
              </a:rPr>
              <a:t>	5	</a:t>
            </a:r>
            <a:r>
              <a:rPr lang="en-US" sz="3500" dirty="0" smtClean="0">
                <a:solidFill>
                  <a:srgbClr val="FF0080"/>
                </a:solidFill>
                <a:latin typeface="Calibri"/>
                <a:cs typeface="Calibri"/>
              </a:rPr>
              <a:t>?	?	?</a:t>
            </a:r>
            <a:r>
              <a:rPr lang="en-US" sz="3500" dirty="0" smtClean="0">
                <a:latin typeface="Calibri"/>
                <a:cs typeface="Calibri"/>
              </a:rPr>
              <a:t>	1</a:t>
            </a:r>
          </a:p>
          <a:p>
            <a:pPr indent="-514350"/>
            <a:r>
              <a:rPr lang="en-US" sz="3500" dirty="0" smtClean="0">
                <a:latin typeface="Calibri"/>
                <a:cs typeface="Calibri"/>
              </a:rPr>
              <a:t>4	</a:t>
            </a:r>
            <a:r>
              <a:rPr lang="en-US" sz="3500" dirty="0" smtClean="0">
                <a:solidFill>
                  <a:srgbClr val="FF0080"/>
                </a:solidFill>
                <a:latin typeface="Calibri"/>
                <a:cs typeface="Calibri"/>
              </a:rPr>
              <a:t>?	?	?	?</a:t>
            </a:r>
            <a:r>
              <a:rPr lang="en-US" sz="3500" dirty="0" smtClean="0">
                <a:latin typeface="Calibri"/>
                <a:cs typeface="Calibri"/>
              </a:rPr>
              <a:t>	2	</a:t>
            </a:r>
            <a:r>
              <a:rPr lang="en-US" sz="3500" dirty="0" smtClean="0">
                <a:solidFill>
                  <a:srgbClr val="FF0080"/>
                </a:solidFill>
                <a:latin typeface="Calibri"/>
                <a:cs typeface="Calibri"/>
              </a:rPr>
              <a:t>?</a:t>
            </a:r>
            <a:endParaRPr lang="en-US" sz="3500" dirty="0">
              <a:solidFill>
                <a:srgbClr val="FF0080"/>
              </a:solidFill>
              <a:latin typeface="Calibri"/>
              <a:cs typeface="Calibri"/>
            </a:endParaRPr>
          </a:p>
        </p:txBody>
      </p:sp>
      <p:sp>
        <p:nvSpPr>
          <p:cNvPr id="15" name="Double Bracket 14"/>
          <p:cNvSpPr/>
          <p:nvPr/>
        </p:nvSpPr>
        <p:spPr>
          <a:xfrm>
            <a:off x="2888867" y="3339972"/>
            <a:ext cx="3482054" cy="2185088"/>
          </a:xfrm>
          <a:prstGeom prst="bracketPair">
            <a:avLst>
              <a:gd name="adj" fmla="val 8674"/>
            </a:avLst>
          </a:prstGeom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087568" y="5715000"/>
            <a:ext cx="1092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Corbel"/>
                <a:cs typeface="Corbel"/>
              </a:rPr>
              <a:t>Movies</a:t>
            </a:r>
            <a:endParaRPr lang="en-US" dirty="0">
              <a:solidFill>
                <a:srgbClr val="3366FF"/>
              </a:solidFill>
              <a:latin typeface="Corbel"/>
              <a:cs typeface="Corbe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95151" y="4224992"/>
            <a:ext cx="896249" cy="415498"/>
          </a:xfrm>
          <a:prstGeom prst="rect">
            <a:avLst/>
          </a:prstGeom>
          <a:noFill/>
        </p:spPr>
        <p:txBody>
          <a:bodyPr wrap="none" tIns="0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Corbel"/>
                <a:cs typeface="Corbel"/>
              </a:rPr>
              <a:t>Users</a:t>
            </a:r>
            <a:endParaRPr lang="en-US" dirty="0">
              <a:solidFill>
                <a:srgbClr val="3366FF"/>
              </a:solidFill>
              <a:latin typeface="Corbel"/>
              <a:cs typeface="Corbel"/>
            </a:endParaRPr>
          </a:p>
        </p:txBody>
      </p:sp>
      <p:cxnSp>
        <p:nvCxnSpPr>
          <p:cNvPr id="19" name="Straight Arrow Connector 18"/>
          <p:cNvCxnSpPr>
            <a:stCxn id="17" idx="0"/>
          </p:cNvCxnSpPr>
          <p:nvPr/>
        </p:nvCxnSpPr>
        <p:spPr>
          <a:xfrm rot="5400000" flipH="1" flipV="1">
            <a:off x="6547989" y="3824743"/>
            <a:ext cx="795536" cy="4962"/>
          </a:xfrm>
          <a:prstGeom prst="straightConnector1">
            <a:avLst/>
          </a:prstGeom>
          <a:ln w="3175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2"/>
          </p:cNvCxnSpPr>
          <p:nvPr/>
        </p:nvCxnSpPr>
        <p:spPr>
          <a:xfrm rot="16200000" flipH="1">
            <a:off x="6537886" y="5045880"/>
            <a:ext cx="815739" cy="4958"/>
          </a:xfrm>
          <a:prstGeom prst="straightConnector1">
            <a:avLst/>
          </a:prstGeom>
          <a:ln w="3175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</p:cNvCxnSpPr>
          <p:nvPr/>
        </p:nvCxnSpPr>
        <p:spPr>
          <a:xfrm flipV="1">
            <a:off x="5180385" y="5943683"/>
            <a:ext cx="1004033" cy="2150"/>
          </a:xfrm>
          <a:prstGeom prst="straightConnector1">
            <a:avLst/>
          </a:prstGeom>
          <a:ln w="3175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6" idx="1"/>
          </p:cNvCxnSpPr>
          <p:nvPr/>
        </p:nvCxnSpPr>
        <p:spPr>
          <a:xfrm rot="10800000">
            <a:off x="3037050" y="5943683"/>
            <a:ext cx="1050519" cy="2150"/>
          </a:xfrm>
          <a:prstGeom prst="straightConnector1">
            <a:avLst/>
          </a:prstGeom>
          <a:ln w="3175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522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5400" dirty="0" smtClean="0"/>
              <a:t>Model and Algorithm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173162"/>
          </a:xfrm>
        </p:spPr>
        <p:txBody>
          <a:bodyPr/>
          <a:lstStyle/>
          <a:p>
            <a:pPr marL="0">
              <a:buNone/>
            </a:pPr>
            <a:r>
              <a:rPr lang="en-US" sz="3000" dirty="0" smtClean="0"/>
              <a:t>Model R as product of user and movie feature matrices A and B of size U×K and M×K</a:t>
            </a:r>
            <a:endParaRPr lang="en-US" sz="3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4343400"/>
            <a:ext cx="822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ts val="2000"/>
              </a:spcBef>
            </a:pPr>
            <a:r>
              <a:rPr kumimoji="0" lang="en-US" sz="30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Alternating Least Squares (ALS)</a:t>
            </a:r>
            <a:endParaRPr lang="en-US" sz="3000" dirty="0" smtClean="0">
              <a:solidFill>
                <a:prstClr val="black"/>
              </a:solidFill>
              <a:latin typeface="Corbel"/>
            </a:endParaRPr>
          </a:p>
          <a:p>
            <a:pPr lvl="1" indent="-228600" eaLnBrk="0" hangingPunct="0">
              <a:buSzPct val="100000"/>
              <a:buFont typeface="Lucida Grande" charset="0"/>
              <a:buChar char="»"/>
            </a:pPr>
            <a:r>
              <a:rPr lang="en-US" sz="2600" dirty="0" smtClean="0">
                <a:solidFill>
                  <a:prstClr val="black"/>
                </a:solidFill>
                <a:latin typeface="Corbel"/>
                <a:ea typeface="ＭＳ Ｐゴシック" pitchFamily="-65" charset="-128"/>
                <a:cs typeface="+mn-cs"/>
              </a:rPr>
              <a:t>Start with random A &amp; B</a:t>
            </a:r>
          </a:p>
          <a:p>
            <a:pPr lvl="1" indent="-228600" eaLnBrk="0" hangingPunct="0">
              <a:buSzPct val="100000"/>
              <a:buFont typeface="Lucida Grande" charset="0"/>
              <a:buChar char="»"/>
            </a:pPr>
            <a:r>
              <a:rPr lang="en-US" sz="2600" dirty="0" smtClean="0">
                <a:solidFill>
                  <a:prstClr val="black"/>
                </a:solidFill>
                <a:latin typeface="Corbel"/>
                <a:ea typeface="ＭＳ Ｐゴシック" pitchFamily="-65" charset="-128"/>
                <a:cs typeface="+mn-cs"/>
              </a:rPr>
              <a:t>Optimize user vectors (A) based on movies</a:t>
            </a:r>
          </a:p>
          <a:p>
            <a:pPr lvl="1" indent="-228600" eaLnBrk="0" hangingPunct="0">
              <a:buSzPct val="100000"/>
              <a:buFont typeface="Lucida Grande" charset="0"/>
              <a:buChar char="»"/>
            </a:pPr>
            <a:r>
              <a:rPr lang="en-US" sz="2600" dirty="0" smtClean="0">
                <a:solidFill>
                  <a:prstClr val="black"/>
                </a:solidFill>
                <a:latin typeface="Corbel"/>
                <a:ea typeface="ＭＳ Ｐゴシック" pitchFamily="-65" charset="-128"/>
              </a:rPr>
              <a:t>Optimize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ＭＳ Ｐゴシック" pitchFamily="-65" charset="-128"/>
                <a:cs typeface="+mn-cs"/>
              </a:rPr>
              <a:t>movie </a:t>
            </a:r>
            <a:r>
              <a:rPr lang="en-US" sz="2600" dirty="0" smtClean="0">
                <a:solidFill>
                  <a:prstClr val="black"/>
                </a:solidFill>
                <a:latin typeface="Corbel"/>
                <a:ea typeface="ＭＳ Ｐゴシック" pitchFamily="-65" charset="-128"/>
              </a:rPr>
              <a:t>vectors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ＭＳ Ｐゴシック" pitchFamily="-65" charset="-128"/>
                <a:cs typeface="+mn-cs"/>
              </a:rPr>
              <a:t>(B) based on users</a:t>
            </a:r>
          </a:p>
          <a:p>
            <a:pPr lvl="1" indent="-228600" eaLnBrk="0" hangingPunct="0">
              <a:buSzPct val="100000"/>
              <a:buFont typeface="Lucida Grande" charset="0"/>
              <a:buChar char="»"/>
            </a:pPr>
            <a:r>
              <a:rPr lang="en-US" sz="2600" baseline="0" dirty="0" smtClean="0">
                <a:solidFill>
                  <a:prstClr val="black"/>
                </a:solidFill>
                <a:latin typeface="Corbel"/>
                <a:ea typeface="ＭＳ Ｐゴシック" pitchFamily="-65" charset="-128"/>
                <a:cs typeface="+mn-cs"/>
              </a:rPr>
              <a:t>Repeat until converged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  <p:grpSp>
        <p:nvGrpSpPr>
          <p:cNvPr id="6" name="Group 8"/>
          <p:cNvGrpSpPr/>
          <p:nvPr/>
        </p:nvGrpSpPr>
        <p:grpSpPr>
          <a:xfrm>
            <a:off x="1840345" y="2759392"/>
            <a:ext cx="5551055" cy="1295400"/>
            <a:chOff x="1383145" y="3505200"/>
            <a:chExt cx="6287655" cy="1524000"/>
          </a:xfrm>
        </p:grpSpPr>
        <p:sp>
          <p:nvSpPr>
            <p:cNvPr id="4" name="Rectangle 3"/>
            <p:cNvSpPr/>
            <p:nvPr/>
          </p:nvSpPr>
          <p:spPr>
            <a:xfrm>
              <a:off x="1383145" y="3505200"/>
              <a:ext cx="2242126" cy="1524000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R</a:t>
              </a:r>
              <a:endParaRPr lang="en-US" sz="32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14273" y="3505200"/>
              <a:ext cx="692727" cy="1524000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93857" y="3755092"/>
              <a:ext cx="707338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dirty="0" smtClean="0">
                  <a:latin typeface="Corbel"/>
                  <a:cs typeface="Corbel"/>
                </a:rPr>
                <a:t>=</a:t>
              </a:r>
              <a:endParaRPr lang="en-US" sz="4500" dirty="0">
                <a:latin typeface="Corbel"/>
                <a:cs typeface="Corbel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28674" y="3505200"/>
              <a:ext cx="2242126" cy="630936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B</a:t>
              </a:r>
              <a:r>
                <a:rPr lang="en-US" sz="3200" baseline="30000" dirty="0" smtClean="0"/>
                <a:t>T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98352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 ALS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686800" cy="4221162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900" dirty="0" err="1" smtClean="0">
                <a:latin typeface="Lucida Console" charset="0"/>
                <a:ea typeface="Consolas" charset="0"/>
                <a:cs typeface="Consolas" charset="0"/>
              </a:rPr>
              <a:t>var</a:t>
            </a:r>
            <a:r>
              <a:rPr lang="en-US" sz="1900" dirty="0" smtClean="0">
                <a:latin typeface="Lucida Console" charset="0"/>
                <a:ea typeface="Consolas" charset="0"/>
                <a:cs typeface="Consolas" charset="0"/>
              </a:rPr>
              <a:t> R = </a:t>
            </a:r>
            <a:r>
              <a:rPr lang="en-US" sz="1900" dirty="0" err="1" smtClean="0">
                <a:latin typeface="Lucida Console" charset="0"/>
                <a:ea typeface="Consolas" charset="0"/>
                <a:cs typeface="Consolas" charset="0"/>
              </a:rPr>
              <a:t>readRatingsMatrix</a:t>
            </a:r>
            <a:r>
              <a:rPr lang="en-US" sz="1900" dirty="0" smtClean="0">
                <a:latin typeface="Lucida Console" charset="0"/>
                <a:ea typeface="Consolas" charset="0"/>
                <a:cs typeface="Consolas" charset="0"/>
              </a:rPr>
              <a:t>(...)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900" dirty="0" smtClean="0">
              <a:latin typeface="Lucida Console" charset="0"/>
              <a:ea typeface="Consolas" charset="0"/>
              <a:cs typeface="Consolas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err="1" smtClean="0">
                <a:latin typeface="Lucida Console" charset="0"/>
                <a:ea typeface="Consolas" charset="0"/>
                <a:cs typeface="Consolas" charset="0"/>
              </a:rPr>
              <a:t>va</a:t>
            </a:r>
            <a:r>
              <a:rPr lang="en-US" sz="1900" dirty="0" err="1" smtClean="0">
                <a:solidFill>
                  <a:srgbClr val="000000"/>
                </a:solidFill>
                <a:latin typeface="Lucida Console" charset="0"/>
                <a:ea typeface="Consolas" charset="0"/>
                <a:cs typeface="Consolas" charset="0"/>
              </a:rPr>
              <a:t>r</a:t>
            </a:r>
            <a:r>
              <a:rPr lang="en-US" sz="1900" dirty="0" smtClean="0">
                <a:solidFill>
                  <a:srgbClr val="000000"/>
                </a:solidFill>
                <a:latin typeface="Lucida Console" charset="0"/>
                <a:ea typeface="Consolas" charset="0"/>
                <a:cs typeface="Consolas" charset="0"/>
              </a:rPr>
              <a:t> A = // array of U random vectors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err="1" smtClean="0">
                <a:solidFill>
                  <a:srgbClr val="000000"/>
                </a:solidFill>
                <a:latin typeface="Lucida Console" charset="0"/>
                <a:ea typeface="Consolas" charset="0"/>
                <a:cs typeface="Consolas" charset="0"/>
              </a:rPr>
              <a:t>var</a:t>
            </a:r>
            <a:r>
              <a:rPr lang="en-US" sz="1900" dirty="0" smtClean="0">
                <a:solidFill>
                  <a:srgbClr val="000000"/>
                </a:solidFill>
                <a:latin typeface="Lucida Console" charset="0"/>
                <a:ea typeface="Consolas" charset="0"/>
                <a:cs typeface="Consolas" charset="0"/>
              </a:rPr>
              <a:t> B = // array of M random vectors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900" dirty="0" smtClean="0">
              <a:latin typeface="Lucida Console" charset="0"/>
              <a:ea typeface="Consolas" charset="0"/>
              <a:cs typeface="Consolas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smtClean="0">
                <a:latin typeface="Lucida Console" charset="0"/>
                <a:ea typeface="Consolas" charset="0"/>
                <a:cs typeface="Consolas" charset="0"/>
              </a:rPr>
              <a:t>for (</a:t>
            </a:r>
            <a:r>
              <a:rPr lang="en-US" sz="1900" dirty="0" err="1" smtClean="0">
                <a:latin typeface="Lucida Console" charset="0"/>
                <a:ea typeface="Consolas" charset="0"/>
                <a:cs typeface="Consolas" charset="0"/>
              </a:rPr>
              <a:t>i</a:t>
            </a:r>
            <a:r>
              <a:rPr lang="en-US" sz="1900" dirty="0" smtClean="0">
                <a:latin typeface="Lucida Console" charset="0"/>
                <a:ea typeface="Consolas" charset="0"/>
                <a:cs typeface="Consolas" charset="0"/>
              </a:rPr>
              <a:t> &lt;- 1 to ITERATIONS)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smtClean="0">
                <a:latin typeface="Lucida Console" charset="0"/>
                <a:ea typeface="Consolas" charset="0"/>
                <a:cs typeface="Consolas" charset="0"/>
              </a:rPr>
              <a:t>  A = (0 until U).</a:t>
            </a:r>
            <a:r>
              <a:rPr lang="en-US" sz="1900" dirty="0" smtClean="0">
                <a:solidFill>
                  <a:srgbClr val="3366FF"/>
                </a:solidFill>
                <a:latin typeface="Lucida Console" charset="0"/>
                <a:ea typeface="Consolas" charset="0"/>
                <a:cs typeface="Consolas" charset="0"/>
              </a:rPr>
              <a:t>map</a:t>
            </a:r>
            <a:r>
              <a:rPr lang="en-US" sz="1900" dirty="0" smtClean="0">
                <a:latin typeface="Lucida Console" charset="0"/>
                <a:ea typeface="Consolas" charset="0"/>
                <a:cs typeface="Consolas" charset="0"/>
              </a:rPr>
              <a:t>(</a:t>
            </a:r>
            <a:r>
              <a:rPr lang="en-US" sz="1900" dirty="0" err="1" smtClean="0">
                <a:solidFill>
                  <a:srgbClr val="FF0080"/>
                </a:solidFill>
                <a:latin typeface="Lucida Console" charset="0"/>
                <a:ea typeface="Consolas" charset="0"/>
                <a:cs typeface="Consolas" charset="0"/>
              </a:rPr>
              <a:t>i</a:t>
            </a:r>
            <a:r>
              <a:rPr lang="en-US" sz="1900" dirty="0" smtClean="0">
                <a:solidFill>
                  <a:srgbClr val="FF0080"/>
                </a:solidFill>
                <a:latin typeface="Lucida Console" charset="0"/>
                <a:ea typeface="Consolas" charset="0"/>
                <a:cs typeface="Consolas" charset="0"/>
              </a:rPr>
              <a:t> =&gt; </a:t>
            </a:r>
            <a:r>
              <a:rPr lang="en-US" sz="1900" dirty="0" err="1" smtClean="0">
                <a:solidFill>
                  <a:srgbClr val="FF0080"/>
                </a:solidFill>
                <a:latin typeface="Lucida Console" charset="0"/>
                <a:ea typeface="Consolas" charset="0"/>
                <a:cs typeface="Consolas" charset="0"/>
              </a:rPr>
              <a:t>updateUser</a:t>
            </a:r>
            <a:r>
              <a:rPr lang="en-US" sz="1900" dirty="0" smtClean="0">
                <a:solidFill>
                  <a:srgbClr val="FF0080"/>
                </a:solidFill>
                <a:latin typeface="Lucida Console" charset="0"/>
                <a:ea typeface="Consolas" charset="0"/>
                <a:cs typeface="Consolas" charset="0"/>
              </a:rPr>
              <a:t>(</a:t>
            </a:r>
            <a:r>
              <a:rPr lang="en-US" sz="1900" dirty="0" err="1" smtClean="0">
                <a:solidFill>
                  <a:srgbClr val="FF0080"/>
                </a:solidFill>
                <a:latin typeface="Lucida Console" charset="0"/>
                <a:ea typeface="Consolas" charset="0"/>
                <a:cs typeface="Consolas" charset="0"/>
              </a:rPr>
              <a:t>i</a:t>
            </a:r>
            <a:r>
              <a:rPr lang="en-US" sz="1900" dirty="0" smtClean="0">
                <a:solidFill>
                  <a:srgbClr val="FF0080"/>
                </a:solidFill>
                <a:latin typeface="Lucida Console" charset="0"/>
                <a:ea typeface="Consolas" charset="0"/>
                <a:cs typeface="Consolas" charset="0"/>
              </a:rPr>
              <a:t>, B, R)</a:t>
            </a:r>
            <a:r>
              <a:rPr lang="en-US" sz="1900" dirty="0" smtClean="0">
                <a:latin typeface="Lucida Console" charset="0"/>
                <a:ea typeface="Consolas" charset="0"/>
                <a:cs typeface="Consolas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smtClean="0">
                <a:latin typeface="Lucida Console" charset="0"/>
                <a:ea typeface="Consolas" charset="0"/>
                <a:cs typeface="Consolas" charset="0"/>
              </a:rPr>
              <a:t>  B = (0 until </a:t>
            </a:r>
            <a:r>
              <a:rPr lang="en-US" sz="1900" dirty="0" err="1" smtClean="0">
                <a:latin typeface="Lucida Console" charset="0"/>
                <a:ea typeface="Consolas" charset="0"/>
                <a:cs typeface="Consolas" charset="0"/>
              </a:rPr>
              <a:t>M).</a:t>
            </a:r>
            <a:r>
              <a:rPr lang="en-US" sz="1900" dirty="0" err="1" smtClean="0">
                <a:solidFill>
                  <a:srgbClr val="3366FF"/>
                </a:solidFill>
                <a:latin typeface="Lucida Console" charset="0"/>
                <a:ea typeface="Consolas" charset="0"/>
                <a:cs typeface="Consolas" charset="0"/>
              </a:rPr>
              <a:t>map</a:t>
            </a:r>
            <a:r>
              <a:rPr lang="en-US" sz="1900" dirty="0" err="1" smtClean="0">
                <a:latin typeface="Lucida Console" charset="0"/>
                <a:ea typeface="Consolas" charset="0"/>
                <a:cs typeface="Consolas" charset="0"/>
              </a:rPr>
              <a:t>(</a:t>
            </a:r>
            <a:r>
              <a:rPr lang="en-US" sz="1900" dirty="0" err="1" smtClean="0">
                <a:solidFill>
                  <a:srgbClr val="FF0080"/>
                </a:solidFill>
                <a:latin typeface="Lucida Console" charset="0"/>
                <a:ea typeface="Consolas" charset="0"/>
                <a:cs typeface="Consolas" charset="0"/>
              </a:rPr>
              <a:t>i</a:t>
            </a:r>
            <a:r>
              <a:rPr lang="en-US" sz="1900" dirty="0" smtClean="0">
                <a:solidFill>
                  <a:srgbClr val="FF0080"/>
                </a:solidFill>
                <a:latin typeface="Lucida Console" charset="0"/>
                <a:ea typeface="Consolas" charset="0"/>
                <a:cs typeface="Consolas" charset="0"/>
              </a:rPr>
              <a:t> =&gt; </a:t>
            </a:r>
            <a:r>
              <a:rPr lang="en-US" sz="1900" dirty="0" err="1" smtClean="0">
                <a:solidFill>
                  <a:srgbClr val="FF0080"/>
                </a:solidFill>
                <a:latin typeface="Lucida Console" charset="0"/>
                <a:ea typeface="Consolas" charset="0"/>
                <a:cs typeface="Consolas" charset="0"/>
              </a:rPr>
              <a:t>updateMovie(i</a:t>
            </a:r>
            <a:r>
              <a:rPr lang="en-US" sz="1900" dirty="0" smtClean="0">
                <a:solidFill>
                  <a:srgbClr val="FF0080"/>
                </a:solidFill>
                <a:latin typeface="Lucida Console" charset="0"/>
                <a:ea typeface="Consolas" charset="0"/>
                <a:cs typeface="Consolas" charset="0"/>
              </a:rPr>
              <a:t>, A, R)</a:t>
            </a:r>
            <a:r>
              <a:rPr lang="en-US" sz="1900" dirty="0" smtClean="0">
                <a:latin typeface="Lucida Console" charset="0"/>
                <a:ea typeface="Consolas" charset="0"/>
                <a:cs typeface="Consolas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smtClean="0">
                <a:latin typeface="Lucida Console" charset="0"/>
                <a:ea typeface="Consolas" charset="0"/>
                <a:cs typeface="Consolas" charset="0"/>
              </a:rPr>
              <a:t>}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900" dirty="0" smtClean="0">
              <a:latin typeface="Lucida Console" charset="0"/>
              <a:ea typeface="Consolas" charset="0"/>
              <a:cs typeface="Consolas" charset="0"/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1828800" y="4419600"/>
            <a:ext cx="2133600" cy="1041400"/>
            <a:chOff x="7391400" y="2895600"/>
            <a:chExt cx="2133600" cy="1041400"/>
          </a:xfrm>
        </p:grpSpPr>
        <p:cxnSp>
          <p:nvCxnSpPr>
            <p:cNvPr id="6" name="Straight Arrow Connector 5"/>
            <p:cNvCxnSpPr/>
            <p:nvPr/>
          </p:nvCxnSpPr>
          <p:spPr>
            <a:xfrm rot="16200000" flipV="1">
              <a:off x="7620003" y="3047997"/>
              <a:ext cx="533400" cy="228605"/>
            </a:xfrm>
            <a:prstGeom prst="straightConnector1">
              <a:avLst/>
            </a:prstGeom>
            <a:ln w="762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stealth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7" name="Alternate Process 6"/>
            <p:cNvSpPr/>
            <p:nvPr/>
          </p:nvSpPr>
          <p:spPr>
            <a:xfrm>
              <a:off x="7391400" y="3429000"/>
              <a:ext cx="2133600" cy="508000"/>
            </a:xfrm>
            <a:prstGeom prst="flowChartAlternateProcess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/>
                <a:t>Range objects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36090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Spark ALS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58110"/>
            <a:ext cx="8686800" cy="4221162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900" dirty="0" err="1" smtClean="0">
                <a:latin typeface="Lucida Console" charset="0"/>
                <a:ea typeface="Consolas" charset="0"/>
                <a:cs typeface="Consolas" charset="0"/>
              </a:rPr>
              <a:t>var</a:t>
            </a:r>
            <a:r>
              <a:rPr lang="en-US" sz="1900" dirty="0" smtClean="0">
                <a:latin typeface="Lucida Console" charset="0"/>
                <a:ea typeface="Consolas" charset="0"/>
                <a:cs typeface="Consolas" charset="0"/>
              </a:rPr>
              <a:t> R = </a:t>
            </a:r>
            <a:r>
              <a:rPr lang="en-US" sz="1900" dirty="0" err="1" smtClean="0">
                <a:latin typeface="Lucida Console" charset="0"/>
                <a:ea typeface="Consolas" charset="0"/>
                <a:cs typeface="Consolas" charset="0"/>
              </a:rPr>
              <a:t>readRatingsMatrix</a:t>
            </a:r>
            <a:r>
              <a:rPr lang="en-US" sz="1900" dirty="0" smtClean="0">
                <a:latin typeface="Lucida Console" charset="0"/>
                <a:ea typeface="Consolas" charset="0"/>
                <a:cs typeface="Consolas" charset="0"/>
              </a:rPr>
              <a:t>(...)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900" dirty="0" smtClean="0">
              <a:latin typeface="Lucida Console" charset="0"/>
              <a:ea typeface="Consolas" charset="0"/>
              <a:cs typeface="Consolas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err="1" smtClean="0">
                <a:latin typeface="Lucida Console" charset="0"/>
                <a:ea typeface="Consolas" charset="0"/>
                <a:cs typeface="Consolas" charset="0"/>
              </a:rPr>
              <a:t>var</a:t>
            </a:r>
            <a:r>
              <a:rPr lang="en-US" sz="1900" dirty="0" smtClean="0">
                <a:latin typeface="Lucida Console" charset="0"/>
                <a:ea typeface="Consolas" charset="0"/>
                <a:cs typeface="Consolas" charset="0"/>
              </a:rPr>
              <a:t> A = // array of U random vectors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err="1" smtClean="0">
                <a:solidFill>
                  <a:srgbClr val="000000"/>
                </a:solidFill>
                <a:latin typeface="Lucida Console" charset="0"/>
                <a:ea typeface="Consolas" charset="0"/>
                <a:cs typeface="Consolas" charset="0"/>
              </a:rPr>
              <a:t>var</a:t>
            </a:r>
            <a:r>
              <a:rPr lang="en-US" sz="1900" dirty="0" smtClean="0">
                <a:solidFill>
                  <a:srgbClr val="000000"/>
                </a:solidFill>
                <a:latin typeface="Lucida Console" charset="0"/>
                <a:ea typeface="Consolas" charset="0"/>
                <a:cs typeface="Consolas" charset="0"/>
              </a:rPr>
              <a:t> B = // array of M random vectors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900" dirty="0" smtClean="0">
              <a:latin typeface="Lucida Console" charset="0"/>
              <a:ea typeface="Consolas" charset="0"/>
              <a:cs typeface="Consolas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smtClean="0">
                <a:latin typeface="Lucida Console" charset="0"/>
                <a:ea typeface="Consolas" charset="0"/>
                <a:cs typeface="Consolas" charset="0"/>
              </a:rPr>
              <a:t>for (</a:t>
            </a:r>
            <a:r>
              <a:rPr lang="en-US" sz="1900" dirty="0" err="1" smtClean="0">
                <a:latin typeface="Lucida Console" charset="0"/>
                <a:ea typeface="Consolas" charset="0"/>
                <a:cs typeface="Consolas" charset="0"/>
              </a:rPr>
              <a:t>i</a:t>
            </a:r>
            <a:r>
              <a:rPr lang="en-US" sz="1900" dirty="0" smtClean="0">
                <a:latin typeface="Lucida Console" charset="0"/>
                <a:ea typeface="Consolas" charset="0"/>
                <a:cs typeface="Consolas" charset="0"/>
              </a:rPr>
              <a:t> &lt;- 1 to ITERATIONS)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smtClean="0">
                <a:latin typeface="Lucida Console" charset="0"/>
                <a:ea typeface="Consolas" charset="0"/>
                <a:cs typeface="Consolas" charset="0"/>
              </a:rPr>
              <a:t>  A = </a:t>
            </a:r>
            <a:r>
              <a:rPr lang="en-US" sz="1900" dirty="0" smtClean="0">
                <a:solidFill>
                  <a:srgbClr val="008000"/>
                </a:solidFill>
                <a:latin typeface="Lucida Console" charset="0"/>
                <a:ea typeface="Consolas" charset="0"/>
                <a:cs typeface="Consolas" charset="0"/>
              </a:rPr>
              <a:t>spark.parallelize(0 until U, </a:t>
            </a:r>
            <a:r>
              <a:rPr lang="en-US" sz="1900" dirty="0" err="1" smtClean="0">
                <a:solidFill>
                  <a:srgbClr val="008000"/>
                </a:solidFill>
                <a:latin typeface="Lucida Console" charset="0"/>
                <a:ea typeface="Consolas" charset="0"/>
                <a:cs typeface="Consolas" charset="0"/>
              </a:rPr>
              <a:t>numSlices</a:t>
            </a:r>
            <a:r>
              <a:rPr lang="en-US" sz="1900" dirty="0" smtClean="0">
                <a:solidFill>
                  <a:srgbClr val="008000"/>
                </a:solidFill>
                <a:latin typeface="Lucida Console" charset="0"/>
                <a:ea typeface="Consolas" charset="0"/>
                <a:cs typeface="Consolas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smtClean="0">
                <a:latin typeface="Lucida Console" charset="0"/>
                <a:ea typeface="Consolas" charset="0"/>
                <a:cs typeface="Consolas" charset="0"/>
              </a:rPr>
              <a:t>           .</a:t>
            </a:r>
            <a:r>
              <a:rPr lang="en-US" sz="1900" dirty="0" err="1" smtClean="0">
                <a:solidFill>
                  <a:srgbClr val="3366FF"/>
                </a:solidFill>
                <a:latin typeface="Lucida Console" charset="0"/>
                <a:ea typeface="Consolas" charset="0"/>
                <a:cs typeface="Consolas" charset="0"/>
              </a:rPr>
              <a:t>map</a:t>
            </a:r>
            <a:r>
              <a:rPr lang="en-US" sz="1900" dirty="0" err="1" smtClean="0">
                <a:latin typeface="Lucida Console" charset="0"/>
                <a:ea typeface="Consolas" charset="0"/>
                <a:cs typeface="Consolas" charset="0"/>
              </a:rPr>
              <a:t>(</a:t>
            </a:r>
            <a:r>
              <a:rPr lang="en-US" sz="1900" dirty="0" err="1" smtClean="0">
                <a:solidFill>
                  <a:srgbClr val="FF0080"/>
                </a:solidFill>
                <a:latin typeface="Lucida Console" charset="0"/>
                <a:ea typeface="Consolas" charset="0"/>
                <a:cs typeface="Consolas" charset="0"/>
              </a:rPr>
              <a:t>i</a:t>
            </a:r>
            <a:r>
              <a:rPr lang="en-US" sz="1900" dirty="0" smtClean="0">
                <a:solidFill>
                  <a:srgbClr val="FF0080"/>
                </a:solidFill>
                <a:latin typeface="Lucida Console" charset="0"/>
                <a:ea typeface="Consolas" charset="0"/>
                <a:cs typeface="Consolas" charset="0"/>
              </a:rPr>
              <a:t> =&gt; </a:t>
            </a:r>
            <a:r>
              <a:rPr lang="en-US" sz="1900" dirty="0" err="1" smtClean="0">
                <a:solidFill>
                  <a:srgbClr val="FF0080"/>
                </a:solidFill>
                <a:latin typeface="Lucida Console" charset="0"/>
                <a:ea typeface="Consolas" charset="0"/>
                <a:cs typeface="Consolas" charset="0"/>
              </a:rPr>
              <a:t>updateUser(i</a:t>
            </a:r>
            <a:r>
              <a:rPr lang="en-US" sz="1900" dirty="0" smtClean="0">
                <a:solidFill>
                  <a:srgbClr val="FF0080"/>
                </a:solidFill>
                <a:latin typeface="Lucida Console" charset="0"/>
                <a:ea typeface="Consolas" charset="0"/>
                <a:cs typeface="Consolas" charset="0"/>
              </a:rPr>
              <a:t>, B, R)</a:t>
            </a:r>
            <a:r>
              <a:rPr lang="en-US" sz="1900" dirty="0" smtClean="0">
                <a:latin typeface="Lucida Console" charset="0"/>
                <a:ea typeface="Consolas" charset="0"/>
                <a:cs typeface="Consolas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smtClean="0">
                <a:latin typeface="Lucida Console" charset="0"/>
                <a:ea typeface="Consolas" charset="0"/>
                <a:cs typeface="Consolas" charset="0"/>
              </a:rPr>
              <a:t>           .</a:t>
            </a:r>
            <a:r>
              <a:rPr lang="en-US" sz="1900" dirty="0" smtClean="0">
                <a:solidFill>
                  <a:srgbClr val="3366FF"/>
                </a:solidFill>
                <a:latin typeface="Lucida Console" charset="0"/>
                <a:ea typeface="Consolas" charset="0"/>
                <a:cs typeface="Consolas" charset="0"/>
              </a:rPr>
              <a:t>collect</a:t>
            </a:r>
            <a:r>
              <a:rPr lang="en-US" sz="1900" dirty="0" smtClean="0">
                <a:latin typeface="Lucida Console" charset="0"/>
                <a:ea typeface="Consolas" charset="0"/>
                <a:cs typeface="Consolas" charset="0"/>
              </a:rPr>
              <a:t>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smtClean="0">
                <a:latin typeface="Lucida Console" charset="0"/>
                <a:ea typeface="Consolas" charset="0"/>
                <a:cs typeface="Consolas" charset="0"/>
              </a:rPr>
              <a:t>  B = </a:t>
            </a:r>
            <a:r>
              <a:rPr lang="en-US" sz="1900" dirty="0" smtClean="0">
                <a:solidFill>
                  <a:srgbClr val="008000"/>
                </a:solidFill>
                <a:latin typeface="Lucida Console" charset="0"/>
                <a:ea typeface="Consolas" charset="0"/>
                <a:cs typeface="Consolas" charset="0"/>
              </a:rPr>
              <a:t>spark.parallelize(0 until M, </a:t>
            </a:r>
            <a:r>
              <a:rPr lang="en-US" sz="1900" dirty="0" err="1" smtClean="0">
                <a:solidFill>
                  <a:srgbClr val="008000"/>
                </a:solidFill>
                <a:latin typeface="Lucida Console" charset="0"/>
                <a:ea typeface="Consolas" charset="0"/>
                <a:cs typeface="Consolas" charset="0"/>
              </a:rPr>
              <a:t>numSlices</a:t>
            </a:r>
            <a:r>
              <a:rPr lang="en-US" sz="1900" dirty="0" smtClean="0">
                <a:solidFill>
                  <a:srgbClr val="008000"/>
                </a:solidFill>
                <a:latin typeface="Lucida Console" charset="0"/>
                <a:ea typeface="Consolas" charset="0"/>
                <a:cs typeface="Consolas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smtClean="0">
                <a:latin typeface="Lucida Console" charset="0"/>
                <a:ea typeface="Consolas" charset="0"/>
                <a:cs typeface="Consolas" charset="0"/>
              </a:rPr>
              <a:t>           .</a:t>
            </a:r>
            <a:r>
              <a:rPr lang="en-US" sz="1900" dirty="0" err="1" smtClean="0">
                <a:solidFill>
                  <a:srgbClr val="3366FF"/>
                </a:solidFill>
                <a:latin typeface="Lucida Console" charset="0"/>
                <a:ea typeface="Consolas" charset="0"/>
                <a:cs typeface="Consolas" charset="0"/>
              </a:rPr>
              <a:t>map</a:t>
            </a:r>
            <a:r>
              <a:rPr lang="en-US" sz="1900" dirty="0" err="1" smtClean="0">
                <a:latin typeface="Lucida Console" charset="0"/>
                <a:ea typeface="Consolas" charset="0"/>
                <a:cs typeface="Consolas" charset="0"/>
              </a:rPr>
              <a:t>(</a:t>
            </a:r>
            <a:r>
              <a:rPr lang="en-US" sz="1900" dirty="0" err="1" smtClean="0">
                <a:solidFill>
                  <a:srgbClr val="FF0080"/>
                </a:solidFill>
                <a:latin typeface="Lucida Console" charset="0"/>
                <a:ea typeface="Consolas" charset="0"/>
                <a:cs typeface="Consolas" charset="0"/>
              </a:rPr>
              <a:t>i</a:t>
            </a:r>
            <a:r>
              <a:rPr lang="en-US" sz="1900" dirty="0" smtClean="0">
                <a:solidFill>
                  <a:srgbClr val="FF0080"/>
                </a:solidFill>
                <a:latin typeface="Lucida Console" charset="0"/>
                <a:ea typeface="Consolas" charset="0"/>
                <a:cs typeface="Consolas" charset="0"/>
              </a:rPr>
              <a:t> =&gt; </a:t>
            </a:r>
            <a:r>
              <a:rPr lang="en-US" sz="1900" dirty="0" err="1" smtClean="0">
                <a:solidFill>
                  <a:srgbClr val="FF0080"/>
                </a:solidFill>
                <a:latin typeface="Lucida Console" charset="0"/>
                <a:ea typeface="Consolas" charset="0"/>
                <a:cs typeface="Consolas" charset="0"/>
              </a:rPr>
              <a:t>updateMovie(i</a:t>
            </a:r>
            <a:r>
              <a:rPr lang="en-US" sz="1900" dirty="0" smtClean="0">
                <a:solidFill>
                  <a:srgbClr val="FF0080"/>
                </a:solidFill>
                <a:latin typeface="Lucida Console" charset="0"/>
                <a:ea typeface="Consolas" charset="0"/>
                <a:cs typeface="Consolas" charset="0"/>
              </a:rPr>
              <a:t>, A, R)</a:t>
            </a:r>
            <a:r>
              <a:rPr lang="en-US" sz="1900" dirty="0" smtClean="0">
                <a:latin typeface="Lucida Console" charset="0"/>
                <a:ea typeface="Consolas" charset="0"/>
                <a:cs typeface="Consolas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smtClean="0">
                <a:latin typeface="Lucida Console" charset="0"/>
                <a:ea typeface="Consolas" charset="0"/>
                <a:cs typeface="Consolas" charset="0"/>
              </a:rPr>
              <a:t>           .</a:t>
            </a:r>
            <a:r>
              <a:rPr lang="en-US" sz="1900" dirty="0" smtClean="0">
                <a:solidFill>
                  <a:srgbClr val="3366FF"/>
                </a:solidFill>
                <a:latin typeface="Lucida Console" charset="0"/>
                <a:ea typeface="Consolas" charset="0"/>
                <a:cs typeface="Consolas" charset="0"/>
              </a:rPr>
              <a:t>collect</a:t>
            </a:r>
            <a:r>
              <a:rPr lang="en-US" sz="1900" dirty="0" smtClean="0">
                <a:latin typeface="Lucida Console" charset="0"/>
                <a:ea typeface="Consolas" charset="0"/>
                <a:cs typeface="Consolas" charset="0"/>
              </a:rPr>
              <a:t>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smtClean="0">
                <a:latin typeface="Lucida Console" charset="0"/>
                <a:ea typeface="Consolas" charset="0"/>
                <a:cs typeface="Consolas" charset="0"/>
              </a:rPr>
              <a:t>}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900" dirty="0" smtClean="0">
              <a:latin typeface="Lucida Console" charset="0"/>
              <a:ea typeface="Consolas" charset="0"/>
              <a:cs typeface="Consolas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6740236" y="3567502"/>
            <a:ext cx="2209800" cy="2096653"/>
            <a:chOff x="6781800" y="3472827"/>
            <a:chExt cx="2209800" cy="2096653"/>
          </a:xfrm>
        </p:grpSpPr>
        <p:cxnSp>
          <p:nvCxnSpPr>
            <p:cNvPr id="8" name="Straight Arrow Connector 7"/>
            <p:cNvCxnSpPr/>
            <p:nvPr/>
          </p:nvCxnSpPr>
          <p:spPr>
            <a:xfrm rot="10800000">
              <a:off x="6781800" y="4119415"/>
              <a:ext cx="609602" cy="1588"/>
            </a:xfrm>
            <a:prstGeom prst="straightConnector1">
              <a:avLst/>
            </a:prstGeom>
            <a:ln w="762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stealth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10800000">
              <a:off x="6781800" y="4994564"/>
              <a:ext cx="609601" cy="1588"/>
            </a:xfrm>
            <a:prstGeom prst="straightConnector1">
              <a:avLst/>
            </a:prstGeom>
            <a:ln w="762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stealth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Alternate Process 5"/>
            <p:cNvSpPr/>
            <p:nvPr/>
          </p:nvSpPr>
          <p:spPr>
            <a:xfrm>
              <a:off x="7391400" y="3472827"/>
              <a:ext cx="1600200" cy="2096653"/>
            </a:xfrm>
            <a:prstGeom prst="flowChartAlternateProcess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rIns="0" rtlCol="0" anchor="b"/>
            <a:lstStyle/>
            <a:p>
              <a:pPr algn="ctr"/>
              <a:r>
                <a:rPr lang="en-US" b="1" dirty="0" smtClean="0"/>
                <a:t>Problem:</a:t>
              </a:r>
              <a:br>
                <a:rPr lang="en-US" b="1" dirty="0" smtClean="0"/>
              </a:br>
              <a:r>
                <a:rPr lang="en-US" dirty="0" smtClean="0"/>
                <a:t>R re-sent to all nodes in each iteration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17574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Spark ALS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686800" cy="4221162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900" dirty="0" err="1" smtClean="0">
                <a:latin typeface="Lucida Console" charset="0"/>
                <a:ea typeface="Consolas" charset="0"/>
                <a:cs typeface="Consolas" charset="0"/>
              </a:rPr>
              <a:t>var</a:t>
            </a:r>
            <a:r>
              <a:rPr lang="en-US" sz="1900" dirty="0" smtClean="0">
                <a:latin typeface="Lucida Console" charset="0"/>
                <a:ea typeface="Consolas" charset="0"/>
                <a:cs typeface="Consolas" charset="0"/>
              </a:rPr>
              <a:t> R = </a:t>
            </a:r>
            <a:r>
              <a:rPr lang="en-US" sz="1900" dirty="0" err="1" smtClean="0">
                <a:solidFill>
                  <a:srgbClr val="8000FF"/>
                </a:solidFill>
                <a:latin typeface="Lucida Console" charset="0"/>
                <a:ea typeface="Consolas" charset="0"/>
                <a:cs typeface="Consolas" charset="0"/>
              </a:rPr>
              <a:t>spark.broadcast(readRatingsMatrix</a:t>
            </a:r>
            <a:r>
              <a:rPr lang="en-US" sz="1900" dirty="0" smtClean="0">
                <a:solidFill>
                  <a:srgbClr val="8000FF"/>
                </a:solidFill>
                <a:latin typeface="Lucida Console" charset="0"/>
                <a:ea typeface="Consolas" charset="0"/>
                <a:cs typeface="Consolas" charset="0"/>
              </a:rPr>
              <a:t>(...))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900" dirty="0" smtClean="0">
              <a:latin typeface="Lucida Console" charset="0"/>
              <a:ea typeface="Consolas" charset="0"/>
              <a:cs typeface="Consolas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err="1" smtClean="0">
                <a:latin typeface="Lucida Console" charset="0"/>
                <a:ea typeface="Consolas" charset="0"/>
                <a:cs typeface="Consolas" charset="0"/>
              </a:rPr>
              <a:t>var</a:t>
            </a:r>
            <a:r>
              <a:rPr lang="en-US" sz="1900" dirty="0" smtClean="0">
                <a:solidFill>
                  <a:srgbClr val="000000"/>
                </a:solidFill>
                <a:latin typeface="Lucida Console" charset="0"/>
                <a:ea typeface="Consolas" charset="0"/>
                <a:cs typeface="Consolas" charset="0"/>
              </a:rPr>
              <a:t> A = // array of U random vectors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err="1" smtClean="0">
                <a:solidFill>
                  <a:srgbClr val="000000"/>
                </a:solidFill>
                <a:latin typeface="Lucida Console" charset="0"/>
                <a:ea typeface="Consolas" charset="0"/>
                <a:cs typeface="Consolas" charset="0"/>
              </a:rPr>
              <a:t>var</a:t>
            </a:r>
            <a:r>
              <a:rPr lang="en-US" sz="1900" dirty="0" smtClean="0">
                <a:solidFill>
                  <a:srgbClr val="000000"/>
                </a:solidFill>
                <a:latin typeface="Lucida Console" charset="0"/>
                <a:ea typeface="Consolas" charset="0"/>
                <a:cs typeface="Consolas" charset="0"/>
              </a:rPr>
              <a:t> B = // array of M random vectors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900" dirty="0" smtClean="0">
              <a:latin typeface="Lucida Console" charset="0"/>
              <a:ea typeface="Consolas" charset="0"/>
              <a:cs typeface="Consolas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smtClean="0">
                <a:latin typeface="Lucida Console" charset="0"/>
                <a:ea typeface="Consolas" charset="0"/>
                <a:cs typeface="Consolas" charset="0"/>
              </a:rPr>
              <a:t>for (</a:t>
            </a:r>
            <a:r>
              <a:rPr lang="en-US" sz="1900" dirty="0" err="1" smtClean="0">
                <a:latin typeface="Lucida Console" charset="0"/>
                <a:ea typeface="Consolas" charset="0"/>
                <a:cs typeface="Consolas" charset="0"/>
              </a:rPr>
              <a:t>i</a:t>
            </a:r>
            <a:r>
              <a:rPr lang="en-US" sz="1900" dirty="0" smtClean="0">
                <a:latin typeface="Lucida Console" charset="0"/>
                <a:ea typeface="Consolas" charset="0"/>
                <a:cs typeface="Consolas" charset="0"/>
              </a:rPr>
              <a:t> &lt;- 1 to ITERATIONS)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smtClean="0">
                <a:latin typeface="Lucida Console" charset="0"/>
                <a:ea typeface="Consolas" charset="0"/>
                <a:cs typeface="Consolas" charset="0"/>
              </a:rPr>
              <a:t>  A = </a:t>
            </a:r>
            <a:r>
              <a:rPr lang="en-US" sz="1900" dirty="0" smtClean="0">
                <a:solidFill>
                  <a:srgbClr val="008000"/>
                </a:solidFill>
                <a:latin typeface="Lucida Console" charset="0"/>
                <a:ea typeface="Consolas" charset="0"/>
                <a:cs typeface="Consolas" charset="0"/>
              </a:rPr>
              <a:t>spark.parallelize(0 until U, </a:t>
            </a:r>
            <a:r>
              <a:rPr lang="en-US" sz="1900" dirty="0" err="1" smtClean="0">
                <a:solidFill>
                  <a:srgbClr val="008000"/>
                </a:solidFill>
                <a:latin typeface="Lucida Console" charset="0"/>
                <a:ea typeface="Consolas" charset="0"/>
                <a:cs typeface="Consolas" charset="0"/>
              </a:rPr>
              <a:t>numSlices</a:t>
            </a:r>
            <a:r>
              <a:rPr lang="en-US" sz="1900" dirty="0" smtClean="0">
                <a:solidFill>
                  <a:srgbClr val="008000"/>
                </a:solidFill>
                <a:latin typeface="Lucida Console" charset="0"/>
                <a:ea typeface="Consolas" charset="0"/>
                <a:cs typeface="Consolas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smtClean="0">
                <a:latin typeface="Lucida Console" charset="0"/>
                <a:ea typeface="Consolas" charset="0"/>
                <a:cs typeface="Consolas" charset="0"/>
              </a:rPr>
              <a:t>           .</a:t>
            </a:r>
            <a:r>
              <a:rPr lang="en-US" sz="1900" dirty="0" err="1" smtClean="0">
                <a:solidFill>
                  <a:srgbClr val="3366FF"/>
                </a:solidFill>
                <a:latin typeface="Lucida Console" charset="0"/>
                <a:ea typeface="Consolas" charset="0"/>
                <a:cs typeface="Consolas" charset="0"/>
              </a:rPr>
              <a:t>map</a:t>
            </a:r>
            <a:r>
              <a:rPr lang="en-US" sz="1900" dirty="0" err="1" smtClean="0">
                <a:latin typeface="Lucida Console" charset="0"/>
                <a:ea typeface="Consolas" charset="0"/>
                <a:cs typeface="Consolas" charset="0"/>
              </a:rPr>
              <a:t>(</a:t>
            </a:r>
            <a:r>
              <a:rPr lang="en-US" sz="1900" dirty="0" err="1" smtClean="0">
                <a:solidFill>
                  <a:srgbClr val="FF0080"/>
                </a:solidFill>
                <a:latin typeface="Lucida Console" charset="0"/>
                <a:ea typeface="Consolas" charset="0"/>
                <a:cs typeface="Consolas" charset="0"/>
              </a:rPr>
              <a:t>i</a:t>
            </a:r>
            <a:r>
              <a:rPr lang="en-US" sz="1900" dirty="0" smtClean="0">
                <a:solidFill>
                  <a:srgbClr val="FF0080"/>
                </a:solidFill>
                <a:latin typeface="Lucida Console" charset="0"/>
                <a:ea typeface="Consolas" charset="0"/>
                <a:cs typeface="Consolas" charset="0"/>
              </a:rPr>
              <a:t> =&gt; </a:t>
            </a:r>
            <a:r>
              <a:rPr lang="en-US" sz="1900" dirty="0" err="1" smtClean="0">
                <a:solidFill>
                  <a:srgbClr val="FF0080"/>
                </a:solidFill>
                <a:latin typeface="Lucida Console" charset="0"/>
                <a:ea typeface="Consolas" charset="0"/>
                <a:cs typeface="Consolas" charset="0"/>
              </a:rPr>
              <a:t>updateUser(i</a:t>
            </a:r>
            <a:r>
              <a:rPr lang="en-US" sz="1900" dirty="0" smtClean="0">
                <a:solidFill>
                  <a:srgbClr val="FF0080"/>
                </a:solidFill>
                <a:latin typeface="Lucida Console" charset="0"/>
                <a:ea typeface="Consolas" charset="0"/>
                <a:cs typeface="Consolas" charset="0"/>
              </a:rPr>
              <a:t>, B, </a:t>
            </a:r>
            <a:r>
              <a:rPr lang="en-US" sz="1900" dirty="0" err="1" smtClean="0">
                <a:solidFill>
                  <a:srgbClr val="8000FF"/>
                </a:solidFill>
                <a:latin typeface="Lucida Console" charset="0"/>
                <a:ea typeface="Consolas" charset="0"/>
                <a:cs typeface="Consolas" charset="0"/>
              </a:rPr>
              <a:t>R.value</a:t>
            </a:r>
            <a:r>
              <a:rPr lang="en-US" sz="1900" dirty="0" smtClean="0">
                <a:solidFill>
                  <a:srgbClr val="FF0080"/>
                </a:solidFill>
                <a:latin typeface="Lucida Console" charset="0"/>
                <a:ea typeface="Consolas" charset="0"/>
                <a:cs typeface="Consolas" charset="0"/>
              </a:rPr>
              <a:t>)</a:t>
            </a:r>
            <a:r>
              <a:rPr lang="en-US" sz="1900" dirty="0" smtClean="0">
                <a:latin typeface="Lucida Console" charset="0"/>
                <a:ea typeface="Consolas" charset="0"/>
                <a:cs typeface="Consolas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smtClean="0">
                <a:latin typeface="Lucida Console" charset="0"/>
                <a:ea typeface="Consolas" charset="0"/>
                <a:cs typeface="Consolas" charset="0"/>
              </a:rPr>
              <a:t>           .</a:t>
            </a:r>
            <a:r>
              <a:rPr lang="en-US" sz="1900" dirty="0" smtClean="0">
                <a:solidFill>
                  <a:srgbClr val="3366FF"/>
                </a:solidFill>
                <a:latin typeface="Lucida Console" charset="0"/>
                <a:ea typeface="Consolas" charset="0"/>
                <a:cs typeface="Consolas" charset="0"/>
              </a:rPr>
              <a:t>collect</a:t>
            </a:r>
            <a:r>
              <a:rPr lang="en-US" sz="1900" dirty="0" smtClean="0">
                <a:latin typeface="Lucida Console" charset="0"/>
                <a:ea typeface="Consolas" charset="0"/>
                <a:cs typeface="Consolas" charset="0"/>
              </a:rPr>
              <a:t>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smtClean="0">
                <a:latin typeface="Lucida Console" charset="0"/>
                <a:ea typeface="Consolas" charset="0"/>
                <a:cs typeface="Consolas" charset="0"/>
              </a:rPr>
              <a:t>  B = </a:t>
            </a:r>
            <a:r>
              <a:rPr lang="en-US" sz="1900" dirty="0" smtClean="0">
                <a:solidFill>
                  <a:srgbClr val="008000"/>
                </a:solidFill>
                <a:latin typeface="Lucida Console" charset="0"/>
                <a:ea typeface="Consolas" charset="0"/>
                <a:cs typeface="Consolas" charset="0"/>
              </a:rPr>
              <a:t>spark.parallelize(0 until M, </a:t>
            </a:r>
            <a:r>
              <a:rPr lang="en-US" sz="1900" dirty="0" err="1" smtClean="0">
                <a:solidFill>
                  <a:srgbClr val="008000"/>
                </a:solidFill>
                <a:latin typeface="Lucida Console" charset="0"/>
                <a:ea typeface="Consolas" charset="0"/>
                <a:cs typeface="Consolas" charset="0"/>
              </a:rPr>
              <a:t>numSlices</a:t>
            </a:r>
            <a:r>
              <a:rPr lang="en-US" sz="1900" dirty="0" smtClean="0">
                <a:solidFill>
                  <a:srgbClr val="008000"/>
                </a:solidFill>
                <a:latin typeface="Lucida Console" charset="0"/>
                <a:ea typeface="Consolas" charset="0"/>
                <a:cs typeface="Consolas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smtClean="0">
                <a:latin typeface="Lucida Console" charset="0"/>
                <a:ea typeface="Consolas" charset="0"/>
                <a:cs typeface="Consolas" charset="0"/>
              </a:rPr>
              <a:t>           .</a:t>
            </a:r>
            <a:r>
              <a:rPr lang="en-US" sz="1900" dirty="0" err="1" smtClean="0">
                <a:solidFill>
                  <a:srgbClr val="3366FF"/>
                </a:solidFill>
                <a:latin typeface="Lucida Console" charset="0"/>
                <a:ea typeface="Consolas" charset="0"/>
                <a:cs typeface="Consolas" charset="0"/>
              </a:rPr>
              <a:t>map</a:t>
            </a:r>
            <a:r>
              <a:rPr lang="en-US" sz="1900" dirty="0" err="1" smtClean="0">
                <a:latin typeface="Lucida Console" charset="0"/>
                <a:ea typeface="Consolas" charset="0"/>
                <a:cs typeface="Consolas" charset="0"/>
              </a:rPr>
              <a:t>(</a:t>
            </a:r>
            <a:r>
              <a:rPr lang="en-US" sz="1900" dirty="0" err="1" smtClean="0">
                <a:solidFill>
                  <a:srgbClr val="FF0080"/>
                </a:solidFill>
                <a:latin typeface="Lucida Console" charset="0"/>
                <a:ea typeface="Consolas" charset="0"/>
                <a:cs typeface="Consolas" charset="0"/>
              </a:rPr>
              <a:t>i</a:t>
            </a:r>
            <a:r>
              <a:rPr lang="en-US" sz="1900" dirty="0" smtClean="0">
                <a:solidFill>
                  <a:srgbClr val="FF0080"/>
                </a:solidFill>
                <a:latin typeface="Lucida Console" charset="0"/>
                <a:ea typeface="Consolas" charset="0"/>
                <a:cs typeface="Consolas" charset="0"/>
              </a:rPr>
              <a:t> =&gt; </a:t>
            </a:r>
            <a:r>
              <a:rPr lang="en-US" sz="1900" dirty="0" err="1" smtClean="0">
                <a:solidFill>
                  <a:srgbClr val="FF0080"/>
                </a:solidFill>
                <a:latin typeface="Lucida Console" charset="0"/>
                <a:ea typeface="Consolas" charset="0"/>
                <a:cs typeface="Consolas" charset="0"/>
              </a:rPr>
              <a:t>updateMovie(i</a:t>
            </a:r>
            <a:r>
              <a:rPr lang="en-US" sz="1900" dirty="0" smtClean="0">
                <a:solidFill>
                  <a:srgbClr val="FF0080"/>
                </a:solidFill>
                <a:latin typeface="Lucida Console" charset="0"/>
                <a:ea typeface="Consolas" charset="0"/>
                <a:cs typeface="Consolas" charset="0"/>
              </a:rPr>
              <a:t>, A, </a:t>
            </a:r>
            <a:r>
              <a:rPr lang="en-US" sz="1900" dirty="0" err="1" smtClean="0">
                <a:solidFill>
                  <a:srgbClr val="8000FF"/>
                </a:solidFill>
                <a:latin typeface="Lucida Console" charset="0"/>
                <a:ea typeface="Consolas" charset="0"/>
                <a:cs typeface="Consolas" charset="0"/>
              </a:rPr>
              <a:t>R.value</a:t>
            </a:r>
            <a:r>
              <a:rPr lang="en-US" sz="1900" dirty="0" smtClean="0">
                <a:solidFill>
                  <a:srgbClr val="FF0080"/>
                </a:solidFill>
                <a:latin typeface="Lucida Console" charset="0"/>
                <a:ea typeface="Consolas" charset="0"/>
                <a:cs typeface="Consolas" charset="0"/>
              </a:rPr>
              <a:t>)</a:t>
            </a:r>
            <a:r>
              <a:rPr lang="en-US" sz="1900" dirty="0" smtClean="0">
                <a:latin typeface="Lucida Console" charset="0"/>
                <a:ea typeface="Consolas" charset="0"/>
                <a:cs typeface="Consolas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smtClean="0">
                <a:latin typeface="Lucida Console" charset="0"/>
                <a:ea typeface="Consolas" charset="0"/>
                <a:cs typeface="Consolas" charset="0"/>
              </a:rPr>
              <a:t>           .</a:t>
            </a:r>
            <a:r>
              <a:rPr lang="en-US" sz="1900" dirty="0" smtClean="0">
                <a:solidFill>
                  <a:srgbClr val="3366FF"/>
                </a:solidFill>
                <a:latin typeface="Lucida Console" charset="0"/>
                <a:ea typeface="Consolas" charset="0"/>
                <a:cs typeface="Consolas" charset="0"/>
              </a:rPr>
              <a:t>collect</a:t>
            </a:r>
            <a:r>
              <a:rPr lang="en-US" sz="1900" dirty="0" smtClean="0">
                <a:latin typeface="Lucida Console" charset="0"/>
                <a:ea typeface="Consolas" charset="0"/>
                <a:cs typeface="Consolas" charset="0"/>
              </a:rPr>
              <a:t>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smtClean="0">
                <a:latin typeface="Lucida Console" charset="0"/>
                <a:ea typeface="Consolas" charset="0"/>
                <a:cs typeface="Consolas" charset="0"/>
              </a:rPr>
              <a:t>}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900" dirty="0" smtClean="0">
              <a:latin typeface="Lucida Console" charset="0"/>
              <a:ea typeface="Consolas" charset="0"/>
              <a:cs typeface="Consolas" charset="0"/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6858000" y="1752600"/>
            <a:ext cx="2209800" cy="1676400"/>
            <a:chOff x="6781800" y="3429000"/>
            <a:chExt cx="2209800" cy="1676400"/>
          </a:xfrm>
        </p:grpSpPr>
        <p:cxnSp>
          <p:nvCxnSpPr>
            <p:cNvPr id="7" name="Straight Arrow Connector 6"/>
            <p:cNvCxnSpPr/>
            <p:nvPr/>
          </p:nvCxnSpPr>
          <p:spPr>
            <a:xfrm rot="10800000">
              <a:off x="6781800" y="4038600"/>
              <a:ext cx="609602" cy="153988"/>
            </a:xfrm>
            <a:prstGeom prst="straightConnector1">
              <a:avLst/>
            </a:prstGeom>
            <a:ln w="762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stealth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Alternate Process 5"/>
            <p:cNvSpPr/>
            <p:nvPr/>
          </p:nvSpPr>
          <p:spPr>
            <a:xfrm>
              <a:off x="7391400" y="3429000"/>
              <a:ext cx="1600200" cy="1676400"/>
            </a:xfrm>
            <a:prstGeom prst="flowChartAlternateProcess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 smtClean="0"/>
                <a:t>Solution: </a:t>
              </a:r>
              <a:r>
                <a:rPr lang="en-US" dirty="0" smtClean="0"/>
                <a:t>mark R as broadcast variable</a:t>
              </a:r>
              <a:endParaRPr lang="en-US" dirty="0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1036087" y="5749071"/>
            <a:ext cx="7086600" cy="727929"/>
          </a:xfrm>
          <a:prstGeom prst="roundRect">
            <a:avLst>
              <a:gd name="adj" fmla="val 10339"/>
            </a:avLst>
          </a:prstGeom>
          <a:solidFill>
            <a:srgbClr val="D9E4F2"/>
          </a:solidFill>
          <a:ln w="19050" cmpd="sng">
            <a:solidFill>
              <a:srgbClr val="4F81BD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0" bIns="45720" rtlCol="0" anchor="ctr"/>
          <a:lstStyle/>
          <a:p>
            <a:pPr algn="ctr"/>
            <a:r>
              <a:rPr lang="en-US" sz="3200" dirty="0" smtClean="0"/>
              <a:t>Result: 3× performance improvement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7866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Up Broadcast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989012" y="2027238"/>
            <a:ext cx="32019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dirty="0" smtClean="0"/>
              <a:t>Initial version (HDFS)</a:t>
            </a:r>
            <a:endParaRPr lang="en-US" sz="2600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5562600" y="2027238"/>
            <a:ext cx="2895600" cy="639762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dirty="0" smtClean="0"/>
              <a:t>Cornet broadcast</a:t>
            </a:r>
            <a:endParaRPr lang="en-US" sz="2600" dirty="0"/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193844013"/>
              </p:ext>
            </p:extLst>
          </p:nvPr>
        </p:nvGraphicFramePr>
        <p:xfrm>
          <a:off x="4664777" y="2551995"/>
          <a:ext cx="4041775" cy="3620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6867606"/>
              </p:ext>
            </p:extLst>
          </p:nvPr>
        </p:nvGraphicFramePr>
        <p:xfrm>
          <a:off x="381000" y="2551995"/>
          <a:ext cx="4040188" cy="3620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6753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Cornet Performance</a:t>
            </a:r>
            <a:endParaRPr lang="en-US" dirty="0"/>
          </a:p>
        </p:txBody>
      </p:sp>
      <p:graphicFrame>
        <p:nvGraphicFramePr>
          <p:cNvPr id="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858402"/>
              </p:ext>
            </p:extLst>
          </p:nvPr>
        </p:nvGraphicFramePr>
        <p:xfrm>
          <a:off x="546100" y="2286000"/>
          <a:ext cx="7708900" cy="392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90799" y="1981200"/>
            <a:ext cx="409151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1GB data to 100 receivers</a:t>
            </a:r>
            <a:endParaRPr lang="en-US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6365557"/>
            <a:ext cx="49509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orbel"/>
                <a:cs typeface="Corbel"/>
              </a:rPr>
              <a:t>[</a:t>
            </a:r>
            <a:r>
              <a:rPr lang="en-US" sz="2600" dirty="0" err="1" smtClean="0">
                <a:latin typeface="Corbel"/>
                <a:cs typeface="Corbel"/>
              </a:rPr>
              <a:t>Chowdhury</a:t>
            </a:r>
            <a:r>
              <a:rPr lang="en-US" sz="2600" dirty="0" smtClean="0">
                <a:latin typeface="Corbel"/>
                <a:cs typeface="Corbel"/>
              </a:rPr>
              <a:t> et al, SIGCOMM 2011]</a:t>
            </a:r>
            <a:endParaRPr lang="en-US" sz="26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785428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951038"/>
            <a:ext cx="8458201" cy="42211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EM alg. for traffic prediction (Mobile Millennium)</a:t>
            </a:r>
          </a:p>
          <a:p>
            <a:r>
              <a:rPr lang="en-US" dirty="0" smtClean="0"/>
              <a:t>Twitter </a:t>
            </a:r>
            <a:r>
              <a:rPr lang="en-US" dirty="0"/>
              <a:t>spam </a:t>
            </a:r>
            <a:r>
              <a:rPr lang="en-US" dirty="0" smtClean="0"/>
              <a:t>classification (Monarch)</a:t>
            </a:r>
            <a:endParaRPr lang="en-US" dirty="0"/>
          </a:p>
          <a:p>
            <a:r>
              <a:rPr lang="en-US" dirty="0"/>
              <a:t>In-memory OLAP &amp; anomaly detection (</a:t>
            </a:r>
            <a:r>
              <a:rPr lang="en-US" dirty="0" err="1"/>
              <a:t>Conviva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smtClean="0"/>
              <a:t>Time series analysis</a:t>
            </a:r>
          </a:p>
          <a:p>
            <a:pPr marL="0" indent="0">
              <a:buNone/>
            </a:pPr>
            <a:r>
              <a:rPr lang="en-US" dirty="0" smtClean="0"/>
              <a:t>Network simulation</a:t>
            </a:r>
          </a:p>
          <a:p>
            <a:pPr marL="0" indent="0">
              <a:buNone/>
            </a:pP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661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Mobile Millennium Project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458200" cy="42211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Estimate city traffic using GPS observations from probe vehicles</a:t>
            </a:r>
            <a:br>
              <a:rPr lang="en-US" dirty="0" smtClean="0"/>
            </a:br>
            <a:r>
              <a:rPr lang="en-US" dirty="0" smtClean="0"/>
              <a:t>(e.g. SF taxis)</a:t>
            </a:r>
          </a:p>
        </p:txBody>
      </p:sp>
      <p:pic>
        <p:nvPicPr>
          <p:cNvPr id="4" name="Picture 3" descr="Screen shot 2010-05-18 at 10.37.39 AM.png"/>
          <p:cNvPicPr>
            <a:picLocks noChangeAspect="1"/>
          </p:cNvPicPr>
          <p:nvPr/>
        </p:nvPicPr>
        <p:blipFill rotWithShape="1">
          <a:blip r:embed="rId2"/>
          <a:srcRect l="2528" b="4348"/>
          <a:stretch/>
        </p:blipFill>
        <p:spPr>
          <a:xfrm>
            <a:off x="3220624" y="2633949"/>
            <a:ext cx="5603456" cy="42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96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0-05-18 at 10.40.24 AM.png"/>
          <p:cNvPicPr>
            <a:picLocks noChangeAspect="1"/>
          </p:cNvPicPr>
          <p:nvPr/>
        </p:nvPicPr>
        <p:blipFill>
          <a:blip r:embed="rId3"/>
          <a:srcRect l="446" b="8686"/>
          <a:stretch>
            <a:fillRect/>
          </a:stretch>
        </p:blipFill>
        <p:spPr>
          <a:xfrm>
            <a:off x="697345" y="1097916"/>
            <a:ext cx="7797800" cy="5607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5241"/>
            <a:ext cx="8229600" cy="1143000"/>
          </a:xfrm>
        </p:spPr>
        <p:txBody>
          <a:bodyPr/>
          <a:lstStyle/>
          <a:p>
            <a:r>
              <a:rPr lang="en-US" sz="5500" dirty="0" smtClean="0"/>
              <a:t>Sample Data</a:t>
            </a:r>
            <a:endParaRPr lang="en-US" sz="5500" dirty="0"/>
          </a:p>
        </p:txBody>
      </p:sp>
      <p:sp>
        <p:nvSpPr>
          <p:cNvPr id="3" name="TextBox 2"/>
          <p:cNvSpPr txBox="1"/>
          <p:nvPr/>
        </p:nvSpPr>
        <p:spPr>
          <a:xfrm>
            <a:off x="1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Credit: Tim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Hunter, with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support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of the Mobile Millennium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team; P.I. Alex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Bayen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; </a:t>
            </a:r>
            <a:r>
              <a:rPr lang="en-US" sz="14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  <a:hlinkClick r:id="rId4"/>
              </a:rPr>
              <a:t>traffic.berkeley.edu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346357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457200" y="1867084"/>
            <a:ext cx="8229600" cy="226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Most current cluster programming </a:t>
            </a:r>
            <a:r>
              <a:rPr lang="en-US" dirty="0" smtClean="0"/>
              <a:t>models are based on </a:t>
            </a:r>
            <a:r>
              <a:rPr lang="en-US" i="1" dirty="0" smtClean="0"/>
              <a:t>acyclic data flow</a:t>
            </a:r>
            <a:r>
              <a:rPr lang="en-US" dirty="0" smtClean="0"/>
              <a:t> </a:t>
            </a:r>
            <a:r>
              <a:rPr lang="en-US" dirty="0"/>
              <a:t>from stable storage to stable </a:t>
            </a:r>
            <a:r>
              <a:rPr lang="en-US" dirty="0" smtClean="0"/>
              <a:t>storage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119260" y="3962400"/>
            <a:ext cx="7010399" cy="2409790"/>
            <a:chOff x="195109" y="1484921"/>
            <a:chExt cx="8663829" cy="3698990"/>
          </a:xfrm>
        </p:grpSpPr>
        <p:grpSp>
          <p:nvGrpSpPr>
            <p:cNvPr id="40" name="Group 230"/>
            <p:cNvGrpSpPr>
              <a:grpSpLocks/>
            </p:cNvGrpSpPr>
            <p:nvPr/>
          </p:nvGrpSpPr>
          <p:grpSpPr bwMode="auto">
            <a:xfrm>
              <a:off x="195109" y="1484921"/>
              <a:ext cx="8663829" cy="3698990"/>
              <a:chOff x="95767" y="2133596"/>
              <a:chExt cx="8881102" cy="4495804"/>
            </a:xfrm>
          </p:grpSpPr>
          <p:sp>
            <p:nvSpPr>
              <p:cNvPr id="44" name="Folded Corner 43"/>
              <p:cNvSpPr/>
              <p:nvPr/>
            </p:nvSpPr>
            <p:spPr>
              <a:xfrm rot="10800000">
                <a:off x="95767" y="2133596"/>
                <a:ext cx="1428233" cy="4495801"/>
              </a:xfrm>
              <a:prstGeom prst="foldedCorner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ea typeface="ＭＳ Ｐゴシック" pitchFamily="-105" charset="-128"/>
                  <a:cs typeface="Corbel"/>
                </a:endParaRPr>
              </a:p>
            </p:txBody>
          </p:sp>
          <p:cxnSp>
            <p:nvCxnSpPr>
              <p:cNvPr id="45" name="Straight Arrow Connector 454"/>
              <p:cNvCxnSpPr>
                <a:cxnSpLocks noChangeShapeType="1"/>
                <a:stCxn id="46" idx="2"/>
                <a:endCxn id="50" idx="1"/>
              </p:cNvCxnSpPr>
              <p:nvPr/>
            </p:nvCxnSpPr>
            <p:spPr bwMode="auto">
              <a:xfrm>
                <a:off x="1676400" y="2882901"/>
                <a:ext cx="609599" cy="9940"/>
              </a:xfrm>
              <a:prstGeom prst="straightConnector1">
                <a:avLst/>
              </a:prstGeom>
              <a:noFill/>
              <a:ln w="19050" cmpd="sng">
                <a:solidFill>
                  <a:srgbClr val="000000"/>
                </a:solidFill>
                <a:round/>
                <a:headEnd type="none" w="sm" len="sm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6" name="Right Bracket 45"/>
              <p:cNvSpPr/>
              <p:nvPr/>
            </p:nvSpPr>
            <p:spPr>
              <a:xfrm>
                <a:off x="1524000" y="2133600"/>
                <a:ext cx="152400" cy="1498600"/>
              </a:xfrm>
              <a:prstGeom prst="rightBracket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ea typeface="ＭＳ Ｐゴシック" pitchFamily="-105" charset="-128"/>
                  <a:cs typeface="Corbel"/>
                </a:endParaRPr>
              </a:p>
            </p:txBody>
          </p:sp>
          <p:sp>
            <p:nvSpPr>
              <p:cNvPr id="47" name="Right Bracket 46"/>
              <p:cNvSpPr/>
              <p:nvPr/>
            </p:nvSpPr>
            <p:spPr>
              <a:xfrm>
                <a:off x="1524000" y="3632200"/>
                <a:ext cx="152400" cy="1498600"/>
              </a:xfrm>
              <a:prstGeom prst="rightBracket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ea typeface="ＭＳ Ｐゴシック" pitchFamily="-105" charset="-128"/>
                  <a:cs typeface="Corbel"/>
                </a:endParaRPr>
              </a:p>
            </p:txBody>
          </p:sp>
          <p:sp>
            <p:nvSpPr>
              <p:cNvPr id="48" name="Right Bracket 47"/>
              <p:cNvSpPr/>
              <p:nvPr/>
            </p:nvSpPr>
            <p:spPr>
              <a:xfrm>
                <a:off x="1524000" y="5130800"/>
                <a:ext cx="152400" cy="1498600"/>
              </a:xfrm>
              <a:prstGeom prst="rightBracket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ea typeface="ＭＳ Ｐゴシック" pitchFamily="-105" charset="-128"/>
                  <a:cs typeface="Corbel"/>
                </a:endParaRPr>
              </a:p>
            </p:txBody>
          </p:sp>
          <p:cxnSp>
            <p:nvCxnSpPr>
              <p:cNvPr id="49" name="Straight Arrow Connector 124"/>
              <p:cNvCxnSpPr>
                <a:cxnSpLocks noChangeShapeType="1"/>
                <a:stCxn id="47" idx="2"/>
                <a:endCxn id="51" idx="1"/>
              </p:cNvCxnSpPr>
              <p:nvPr/>
            </p:nvCxnSpPr>
            <p:spPr bwMode="auto">
              <a:xfrm>
                <a:off x="1676400" y="4381502"/>
                <a:ext cx="609599" cy="13941"/>
              </a:xfrm>
              <a:prstGeom prst="straightConnector1">
                <a:avLst/>
              </a:prstGeom>
              <a:noFill/>
              <a:ln w="19050" cmpd="sng">
                <a:solidFill>
                  <a:srgbClr val="000000"/>
                </a:solidFill>
                <a:round/>
                <a:headEnd type="none" w="sm" len="sm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0" name="Rounded Rectangle 49"/>
              <p:cNvSpPr/>
              <p:nvPr/>
            </p:nvSpPr>
            <p:spPr>
              <a:xfrm>
                <a:off x="2286000" y="2520141"/>
                <a:ext cx="1218523" cy="74539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rbel"/>
                    <a:ea typeface="ＭＳ Ｐゴシック" pitchFamily="-105" charset="-128"/>
                    <a:cs typeface="Corbel"/>
                  </a:rPr>
                  <a:t>Map</a:t>
                </a:r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2286000" y="4016250"/>
                <a:ext cx="1218523" cy="75838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rbel"/>
                    <a:ea typeface="ＭＳ Ｐゴシック" pitchFamily="-105" charset="-128"/>
                    <a:cs typeface="Corbel"/>
                  </a:rPr>
                  <a:t>Map</a:t>
                </a: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2286000" y="5518377"/>
                <a:ext cx="1218523" cy="74799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rbel"/>
                    <a:ea typeface="ＭＳ Ｐゴシック" pitchFamily="-105" charset="-128"/>
                    <a:cs typeface="Corbel"/>
                  </a:rPr>
                  <a:t>Map</a:t>
                </a:r>
              </a:p>
            </p:txBody>
          </p:sp>
          <p:cxnSp>
            <p:nvCxnSpPr>
              <p:cNvPr id="53" name="Straight Arrow Connector 135"/>
              <p:cNvCxnSpPr>
                <a:cxnSpLocks noChangeShapeType="1"/>
                <a:stCxn id="48" idx="2"/>
                <a:endCxn id="52" idx="1"/>
              </p:cNvCxnSpPr>
              <p:nvPr/>
            </p:nvCxnSpPr>
            <p:spPr bwMode="auto">
              <a:xfrm>
                <a:off x="1676400" y="5880101"/>
                <a:ext cx="609599" cy="12274"/>
              </a:xfrm>
              <a:prstGeom prst="straightConnector1">
                <a:avLst/>
              </a:prstGeom>
              <a:noFill/>
              <a:ln w="19050" cmpd="sng">
                <a:solidFill>
                  <a:srgbClr val="000000"/>
                </a:solidFill>
                <a:round/>
                <a:headEnd type="none" w="sm" len="sm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4" name="Rounded Rectangle 53"/>
              <p:cNvSpPr/>
              <p:nvPr/>
            </p:nvSpPr>
            <p:spPr>
              <a:xfrm>
                <a:off x="5519622" y="2836761"/>
                <a:ext cx="1363025" cy="79319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orbel"/>
                    <a:ea typeface="ＭＳ Ｐゴシック" pitchFamily="-105" charset="-128"/>
                    <a:cs typeface="Corbel"/>
                  </a:rPr>
                  <a:t>Reduce</a:t>
                </a: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5519622" y="5110723"/>
                <a:ext cx="1363025" cy="75194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orbel"/>
                    <a:ea typeface="ＭＳ Ｐゴシック" pitchFamily="-105" charset="-128"/>
                    <a:cs typeface="Corbel"/>
                  </a:rPr>
                  <a:t>Reduce</a:t>
                </a:r>
              </a:p>
            </p:txBody>
          </p:sp>
          <p:cxnSp>
            <p:nvCxnSpPr>
              <p:cNvPr id="56" name="Straight Arrow Connector 155"/>
              <p:cNvCxnSpPr>
                <a:cxnSpLocks noChangeShapeType="1"/>
                <a:stCxn id="50" idx="3"/>
              </p:cNvCxnSpPr>
              <p:nvPr/>
            </p:nvCxnSpPr>
            <p:spPr bwMode="auto">
              <a:xfrm>
                <a:off x="3504523" y="2892841"/>
                <a:ext cx="2015101" cy="239827"/>
              </a:xfrm>
              <a:prstGeom prst="straightConnector1">
                <a:avLst/>
              </a:prstGeom>
              <a:noFill/>
              <a:ln w="19050" cmpd="sng">
                <a:solidFill>
                  <a:srgbClr val="000000"/>
                </a:solidFill>
                <a:round/>
                <a:headEnd type="none" w="sm" len="sm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" name="Straight Arrow Connector 158"/>
              <p:cNvCxnSpPr>
                <a:cxnSpLocks noChangeShapeType="1"/>
                <a:stCxn id="50" idx="3"/>
              </p:cNvCxnSpPr>
              <p:nvPr/>
            </p:nvCxnSpPr>
            <p:spPr bwMode="auto">
              <a:xfrm>
                <a:off x="3504523" y="2892841"/>
                <a:ext cx="2015101" cy="2452048"/>
              </a:xfrm>
              <a:prstGeom prst="straightConnector1">
                <a:avLst/>
              </a:prstGeom>
              <a:noFill/>
              <a:ln w="19050" cmpd="sng">
                <a:solidFill>
                  <a:srgbClr val="000000"/>
                </a:solidFill>
                <a:round/>
                <a:headEnd type="none" w="sm" len="sm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" name="Straight Arrow Connector 161"/>
              <p:cNvCxnSpPr>
                <a:cxnSpLocks noChangeShapeType="1"/>
                <a:stCxn id="52" idx="3"/>
              </p:cNvCxnSpPr>
              <p:nvPr/>
            </p:nvCxnSpPr>
            <p:spPr bwMode="auto">
              <a:xfrm flipV="1">
                <a:off x="3504523" y="3346759"/>
                <a:ext cx="2015101" cy="2545616"/>
              </a:xfrm>
              <a:prstGeom prst="straightConnector1">
                <a:avLst/>
              </a:prstGeom>
              <a:noFill/>
              <a:ln w="19050" cmpd="sng">
                <a:solidFill>
                  <a:srgbClr val="000000"/>
                </a:solidFill>
                <a:round/>
                <a:headEnd type="none" w="sm" len="sm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9" name="Straight Arrow Connector 162"/>
              <p:cNvCxnSpPr>
                <a:cxnSpLocks noChangeShapeType="1"/>
                <a:stCxn id="51" idx="3"/>
                <a:endCxn id="55" idx="1"/>
              </p:cNvCxnSpPr>
              <p:nvPr/>
            </p:nvCxnSpPr>
            <p:spPr bwMode="auto">
              <a:xfrm>
                <a:off x="3504523" y="4395442"/>
                <a:ext cx="2015100" cy="1091253"/>
              </a:xfrm>
              <a:prstGeom prst="straightConnector1">
                <a:avLst/>
              </a:prstGeom>
              <a:noFill/>
              <a:ln w="19050" cmpd="sng">
                <a:solidFill>
                  <a:srgbClr val="000000"/>
                </a:solidFill>
                <a:round/>
                <a:headEnd type="none" w="sm" len="sm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" name="Straight Arrow Connector 163"/>
              <p:cNvCxnSpPr>
                <a:cxnSpLocks noChangeShapeType="1"/>
                <a:stCxn id="51" idx="3"/>
                <a:endCxn id="54" idx="1"/>
              </p:cNvCxnSpPr>
              <p:nvPr/>
            </p:nvCxnSpPr>
            <p:spPr bwMode="auto">
              <a:xfrm flipV="1">
                <a:off x="3504523" y="3233360"/>
                <a:ext cx="2015100" cy="1162082"/>
              </a:xfrm>
              <a:prstGeom prst="straightConnector1">
                <a:avLst/>
              </a:prstGeom>
              <a:noFill/>
              <a:ln w="19050" cmpd="sng">
                <a:solidFill>
                  <a:srgbClr val="000000"/>
                </a:solidFill>
                <a:round/>
                <a:headEnd type="none" w="sm" len="sm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" name="Straight Arrow Connector 164"/>
              <p:cNvCxnSpPr>
                <a:cxnSpLocks noChangeShapeType="1"/>
                <a:stCxn id="52" idx="3"/>
              </p:cNvCxnSpPr>
              <p:nvPr/>
            </p:nvCxnSpPr>
            <p:spPr bwMode="auto">
              <a:xfrm flipV="1">
                <a:off x="3504523" y="5630339"/>
                <a:ext cx="2015101" cy="262036"/>
              </a:xfrm>
              <a:prstGeom prst="straightConnector1">
                <a:avLst/>
              </a:prstGeom>
              <a:noFill/>
              <a:ln w="19050" cmpd="sng">
                <a:solidFill>
                  <a:srgbClr val="000000"/>
                </a:solidFill>
                <a:round/>
                <a:headEnd type="none" w="sm" len="sm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" name="Straight Arrow Connector 182"/>
              <p:cNvCxnSpPr>
                <a:cxnSpLocks noChangeShapeType="1"/>
                <a:stCxn id="54" idx="3"/>
                <a:endCxn id="65" idx="2"/>
              </p:cNvCxnSpPr>
              <p:nvPr/>
            </p:nvCxnSpPr>
            <p:spPr bwMode="auto">
              <a:xfrm>
                <a:off x="6882647" y="3233360"/>
                <a:ext cx="508753" cy="6533"/>
              </a:xfrm>
              <a:prstGeom prst="straightConnector1">
                <a:avLst/>
              </a:prstGeom>
              <a:noFill/>
              <a:ln w="19050" cmpd="sng">
                <a:solidFill>
                  <a:srgbClr val="000000"/>
                </a:solidFill>
                <a:round/>
                <a:headEnd type="none" w="sm" len="sm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3" name="Straight Arrow Connector 183"/>
              <p:cNvCxnSpPr>
                <a:cxnSpLocks noChangeShapeType="1"/>
                <a:stCxn id="55" idx="3"/>
                <a:endCxn id="66" idx="2"/>
              </p:cNvCxnSpPr>
              <p:nvPr/>
            </p:nvCxnSpPr>
            <p:spPr bwMode="auto">
              <a:xfrm>
                <a:off x="6882647" y="5486695"/>
                <a:ext cx="508753" cy="1099"/>
              </a:xfrm>
              <a:prstGeom prst="straightConnector1">
                <a:avLst/>
              </a:prstGeom>
              <a:noFill/>
              <a:ln w="19050" cmpd="sng">
                <a:solidFill>
                  <a:srgbClr val="000000"/>
                </a:solidFill>
                <a:round/>
                <a:headEnd type="none" w="sm" len="sm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4" name="Folded Corner 63"/>
              <p:cNvSpPr/>
              <p:nvPr/>
            </p:nvSpPr>
            <p:spPr>
              <a:xfrm rot="10800000">
                <a:off x="7543798" y="2133596"/>
                <a:ext cx="1433071" cy="4495800"/>
              </a:xfrm>
              <a:prstGeom prst="foldedCorner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ea typeface="ＭＳ Ｐゴシック" pitchFamily="-105" charset="-128"/>
                  <a:cs typeface="Corbel"/>
                </a:endParaRPr>
              </a:p>
            </p:txBody>
          </p:sp>
          <p:sp>
            <p:nvSpPr>
              <p:cNvPr id="65" name="Right Bracket 64"/>
              <p:cNvSpPr/>
              <p:nvPr/>
            </p:nvSpPr>
            <p:spPr>
              <a:xfrm flipH="1">
                <a:off x="7391400" y="2133600"/>
                <a:ext cx="152400" cy="2212585"/>
              </a:xfrm>
              <a:prstGeom prst="rightBracket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ea typeface="ＭＳ Ｐゴシック" pitchFamily="-105" charset="-128"/>
                  <a:cs typeface="Corbel"/>
                </a:endParaRPr>
              </a:p>
            </p:txBody>
          </p:sp>
          <p:sp>
            <p:nvSpPr>
              <p:cNvPr id="66" name="Right Bracket 65"/>
              <p:cNvSpPr/>
              <p:nvPr/>
            </p:nvSpPr>
            <p:spPr>
              <a:xfrm flipH="1">
                <a:off x="7391400" y="4346185"/>
                <a:ext cx="152400" cy="2283215"/>
              </a:xfrm>
              <a:prstGeom prst="rightBracket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ea typeface="ＭＳ Ｐゴシック" pitchFamily="-105" charset="-128"/>
                  <a:cs typeface="Corbel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195109" y="3005909"/>
              <a:ext cx="8663829" cy="643663"/>
              <a:chOff x="285669" y="3684835"/>
              <a:chExt cx="8636670" cy="643663"/>
            </a:xfrm>
          </p:grpSpPr>
          <p:sp>
            <p:nvSpPr>
              <p:cNvPr id="42" name="TextBox 217"/>
              <p:cNvSpPr txBox="1">
                <a:spLocks noChangeArrowheads="1"/>
              </p:cNvSpPr>
              <p:nvPr/>
            </p:nvSpPr>
            <p:spPr bwMode="auto">
              <a:xfrm>
                <a:off x="285669" y="3684836"/>
                <a:ext cx="1388924" cy="643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bel"/>
                    <a:ea typeface="ＭＳ Ｐゴシック" charset="0"/>
                    <a:cs typeface="Corbel"/>
                  </a:rPr>
                  <a:t>Input</a:t>
                </a:r>
              </a:p>
            </p:txBody>
          </p:sp>
          <p:sp>
            <p:nvSpPr>
              <p:cNvPr id="43" name="TextBox 221"/>
              <p:cNvSpPr txBox="1">
                <a:spLocks noChangeArrowheads="1"/>
              </p:cNvSpPr>
              <p:nvPr/>
            </p:nvSpPr>
            <p:spPr bwMode="auto">
              <a:xfrm>
                <a:off x="7539236" y="3684835"/>
                <a:ext cx="1383103" cy="643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bel"/>
                    <a:ea typeface="ＭＳ Ｐゴシック" charset="0"/>
                    <a:cs typeface="Corbel"/>
                  </a:rPr>
                  <a:t>Output</a:t>
                </a:r>
              </a:p>
            </p:txBody>
          </p:sp>
        </p:grpSp>
      </p:grpSp>
      <p:sp>
        <p:nvSpPr>
          <p:cNvPr id="67" name="Can 66"/>
          <p:cNvSpPr/>
          <p:nvPr/>
        </p:nvSpPr>
        <p:spPr>
          <a:xfrm>
            <a:off x="7648721" y="5764322"/>
            <a:ext cx="564024" cy="537089"/>
          </a:xfrm>
          <a:prstGeom prst="ca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/>
              <a:cs typeface="Corbel"/>
            </a:endParaRPr>
          </a:p>
        </p:txBody>
      </p:sp>
      <p:sp>
        <p:nvSpPr>
          <p:cNvPr id="68" name="Can 67"/>
          <p:cNvSpPr/>
          <p:nvPr/>
        </p:nvSpPr>
        <p:spPr>
          <a:xfrm>
            <a:off x="1741978" y="5758087"/>
            <a:ext cx="564024" cy="537089"/>
          </a:xfrm>
          <a:prstGeom prst="ca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440502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is noisy and</a:t>
            </a:r>
            <a:r>
              <a:rPr lang="en-US" dirty="0"/>
              <a:t> </a:t>
            </a:r>
            <a:r>
              <a:rPr lang="en-US" dirty="0" smtClean="0"/>
              <a:t>sparse (1 sample/minute)</a:t>
            </a:r>
          </a:p>
          <a:p>
            <a:r>
              <a:rPr lang="en-US" dirty="0" smtClean="0"/>
              <a:t>Must infer path taken by each vehicle in addition to travel time distribution on each link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191000" y="4832887"/>
            <a:ext cx="2286000" cy="1796513"/>
          </a:xfrm>
          <a:prstGeom prst="line">
            <a:avLst/>
          </a:prstGeom>
          <a:ln w="152400" cmpd="sng">
            <a:solidFill>
              <a:schemeClr val="bg1">
                <a:lumMod val="5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105400" y="4572000"/>
            <a:ext cx="1295400" cy="1447800"/>
          </a:xfrm>
          <a:prstGeom prst="line">
            <a:avLst/>
          </a:prstGeom>
          <a:ln w="152400" cmpd="sng">
            <a:solidFill>
              <a:schemeClr val="bg1">
                <a:lumMod val="5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953000" y="4114800"/>
            <a:ext cx="2286000" cy="1796513"/>
          </a:xfrm>
          <a:prstGeom prst="line">
            <a:avLst/>
          </a:prstGeom>
          <a:ln w="152400" cmpd="sng">
            <a:solidFill>
              <a:schemeClr val="bg1">
                <a:lumMod val="5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867400" y="5181600"/>
            <a:ext cx="1295400" cy="1447800"/>
          </a:xfrm>
          <a:prstGeom prst="line">
            <a:avLst/>
          </a:prstGeom>
          <a:ln w="152400" cmpd="sng">
            <a:solidFill>
              <a:schemeClr val="bg1">
                <a:lumMod val="5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292600" y="4051300"/>
            <a:ext cx="1295400" cy="1447800"/>
          </a:xfrm>
          <a:prstGeom prst="line">
            <a:avLst/>
          </a:prstGeom>
          <a:ln w="152400" cmpd="sng">
            <a:solidFill>
              <a:schemeClr val="bg1">
                <a:lumMod val="5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269740" y="456184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  <a:headEnd type="none" w="med" len="med"/>
            <a:tailEnd type="none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025900" y="4318000"/>
            <a:ext cx="640080" cy="640080"/>
          </a:xfrm>
          <a:prstGeom prst="ellipse">
            <a:avLst/>
          </a:prstGeom>
          <a:noFill/>
          <a:ln w="19050" cmpd="sng">
            <a:solidFill>
              <a:srgbClr val="FF0000"/>
            </a:solidFill>
            <a:prstDash val="dash"/>
            <a:headEnd type="none" w="med" len="med"/>
            <a:tailEnd type="none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898640" y="583946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  <a:headEnd type="none" w="med" len="med"/>
            <a:tailEnd type="none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654800" y="5595620"/>
            <a:ext cx="640080" cy="640080"/>
          </a:xfrm>
          <a:prstGeom prst="ellipse">
            <a:avLst/>
          </a:prstGeom>
          <a:noFill/>
          <a:ln w="19050" cmpd="sng">
            <a:solidFill>
              <a:srgbClr val="0000FF"/>
            </a:solidFill>
            <a:prstDash val="dash"/>
            <a:headEnd type="none" w="med" len="med"/>
            <a:tailEnd type="none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2329277">
            <a:off x="4339758" y="5205696"/>
            <a:ext cx="1143756" cy="41222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2329277">
            <a:off x="5271457" y="5850287"/>
            <a:ext cx="931249" cy="41222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18650728">
            <a:off x="6024075" y="5743300"/>
            <a:ext cx="931249" cy="41222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8650728">
            <a:off x="4451363" y="4596886"/>
            <a:ext cx="959438" cy="41222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2329277">
            <a:off x="5227119" y="4547301"/>
            <a:ext cx="924507" cy="41222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 rot="2329277">
            <a:off x="5963785" y="5123169"/>
            <a:ext cx="931249" cy="41222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89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8" grpId="0" animBg="1"/>
      <p:bldP spid="3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 flipV="1">
            <a:off x="5867400" y="5181600"/>
            <a:ext cx="1295400" cy="1447800"/>
          </a:xfrm>
          <a:prstGeom prst="line">
            <a:avLst/>
          </a:prstGeom>
          <a:ln w="152400" cmpd="sng">
            <a:solidFill>
              <a:srgbClr val="008000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is noisy and</a:t>
            </a:r>
            <a:r>
              <a:rPr lang="en-US" dirty="0"/>
              <a:t> </a:t>
            </a:r>
            <a:r>
              <a:rPr lang="en-US" dirty="0" smtClean="0"/>
              <a:t>sparse</a:t>
            </a:r>
            <a:r>
              <a:rPr lang="en-US" dirty="0"/>
              <a:t> (1 sample/minute)</a:t>
            </a:r>
            <a:endParaRPr lang="en-US" dirty="0" smtClean="0"/>
          </a:p>
          <a:p>
            <a:r>
              <a:rPr lang="en-US" dirty="0" smtClean="0"/>
              <a:t>Must infer path taken by each vehicle in addition to travel time distribution on each link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191000" y="4832887"/>
            <a:ext cx="2286000" cy="1796513"/>
          </a:xfrm>
          <a:prstGeom prst="line">
            <a:avLst/>
          </a:prstGeom>
          <a:ln w="152400" cmpd="sng">
            <a:solidFill>
              <a:srgbClr val="008000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953000" y="4114800"/>
            <a:ext cx="2286000" cy="1796513"/>
          </a:xfrm>
          <a:prstGeom prst="line">
            <a:avLst/>
          </a:prstGeom>
          <a:ln w="152400" cmpd="sng">
            <a:solidFill>
              <a:srgbClr val="C8BA29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269740" y="456184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  <a:headEnd type="none" w="med" len="med"/>
            <a:tailEnd type="none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025900" y="4318000"/>
            <a:ext cx="640080" cy="640080"/>
          </a:xfrm>
          <a:prstGeom prst="ellipse">
            <a:avLst/>
          </a:prstGeom>
          <a:noFill/>
          <a:ln w="19050" cmpd="sng">
            <a:solidFill>
              <a:srgbClr val="FF0000"/>
            </a:solidFill>
            <a:prstDash val="dash"/>
            <a:headEnd type="none" w="med" len="med"/>
            <a:tailEnd type="none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898640" y="583946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  <a:headEnd type="none" w="med" len="med"/>
            <a:tailEnd type="none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654800" y="5595620"/>
            <a:ext cx="640080" cy="640080"/>
          </a:xfrm>
          <a:prstGeom prst="ellipse">
            <a:avLst/>
          </a:prstGeom>
          <a:noFill/>
          <a:ln w="19050" cmpd="sng">
            <a:solidFill>
              <a:srgbClr val="0000FF"/>
            </a:solidFill>
            <a:prstDash val="dash"/>
            <a:headEnd type="none" w="med" len="med"/>
            <a:tailEnd type="none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4632325" y="5178425"/>
            <a:ext cx="746125" cy="587375"/>
          </a:xfrm>
          <a:prstGeom prst="line">
            <a:avLst/>
          </a:prstGeom>
          <a:ln w="152400" cmpd="sng">
            <a:solidFill>
              <a:srgbClr val="C8BA29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105400" y="4572000"/>
            <a:ext cx="1295400" cy="1447800"/>
          </a:xfrm>
          <a:prstGeom prst="line">
            <a:avLst/>
          </a:prstGeom>
          <a:ln w="152400" cmpd="sng">
            <a:solidFill>
              <a:srgbClr val="FF0000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292600" y="4051300"/>
            <a:ext cx="1295400" cy="1447800"/>
          </a:xfrm>
          <a:prstGeom prst="line">
            <a:avLst/>
          </a:prstGeom>
          <a:ln w="152400" cmpd="sng">
            <a:solidFill>
              <a:srgbClr val="008000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858000" y="5181602"/>
            <a:ext cx="304800" cy="342898"/>
          </a:xfrm>
          <a:prstGeom prst="line">
            <a:avLst/>
          </a:prstGeom>
          <a:ln w="152400" cmpd="sng">
            <a:solidFill>
              <a:srgbClr val="FF0000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057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05800" cy="42211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EM algorithm to estimate paths and travel time distributions simultaneously</a:t>
            </a:r>
          </a:p>
        </p:txBody>
      </p:sp>
      <p:sp>
        <p:nvSpPr>
          <p:cNvPr id="6" name="Oval 5"/>
          <p:cNvSpPr/>
          <p:nvPr/>
        </p:nvSpPr>
        <p:spPr>
          <a:xfrm>
            <a:off x="990600" y="3454400"/>
            <a:ext cx="533400" cy="533400"/>
          </a:xfrm>
          <a:prstGeom prst="ellipse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28800" y="3454400"/>
            <a:ext cx="533400" cy="533400"/>
          </a:xfrm>
          <a:prstGeom prst="ellipse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67000" y="3454400"/>
            <a:ext cx="533400" cy="533400"/>
          </a:xfrm>
          <a:prstGeom prst="ellipse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62400" y="3454400"/>
            <a:ext cx="533400" cy="533400"/>
          </a:xfrm>
          <a:prstGeom prst="ellipse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0600" y="4432300"/>
            <a:ext cx="457200" cy="22860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66800" y="4508500"/>
            <a:ext cx="457200" cy="22860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43000" y="4584700"/>
            <a:ext cx="457200" cy="22860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28800" y="4432300"/>
            <a:ext cx="457200" cy="22860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05000" y="4508500"/>
            <a:ext cx="457200" cy="22860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81200" y="4584700"/>
            <a:ext cx="457200" cy="22860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67000" y="4432300"/>
            <a:ext cx="457200" cy="22860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743200" y="4508500"/>
            <a:ext cx="457200" cy="22860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19400" y="4584700"/>
            <a:ext cx="457200" cy="22860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962400" y="4432300"/>
            <a:ext cx="457200" cy="22860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38600" y="4508500"/>
            <a:ext cx="457200" cy="22860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14800" y="4584700"/>
            <a:ext cx="457200" cy="22860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1447800" y="5435600"/>
            <a:ext cx="533400" cy="457200"/>
          </a:xfrm>
          <a:prstGeom prst="triangle">
            <a:avLst/>
          </a:prstGeom>
          <a:ln>
            <a:headEnd type="none" w="med" len="med"/>
            <a:tailEnd type="none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2349500" y="5435600"/>
            <a:ext cx="533400" cy="457200"/>
          </a:xfrm>
          <a:prstGeom prst="triangle">
            <a:avLst/>
          </a:prstGeom>
          <a:ln>
            <a:headEnd type="none" w="med" len="med"/>
            <a:tailEnd type="none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3479800" y="5435600"/>
            <a:ext cx="533400" cy="457200"/>
          </a:xfrm>
          <a:prstGeom prst="triangle">
            <a:avLst/>
          </a:prstGeom>
          <a:ln>
            <a:headEnd type="none" w="med" len="med"/>
            <a:tailEnd type="none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257300" y="40513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095500" y="40513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946400" y="40513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241800" y="40513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358900" y="4902200"/>
            <a:ext cx="241300" cy="4318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435100" y="4902200"/>
            <a:ext cx="1041400" cy="4318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752600" y="4902200"/>
            <a:ext cx="342900" cy="4318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209800" y="4902200"/>
            <a:ext cx="1447800" cy="4318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2590800" y="4902200"/>
            <a:ext cx="355600" cy="4318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810000" y="4902200"/>
            <a:ext cx="584200" cy="4318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2743200" y="4902200"/>
            <a:ext cx="1498600" cy="4318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Freeform 59"/>
          <p:cNvSpPr/>
          <p:nvPr/>
        </p:nvSpPr>
        <p:spPr>
          <a:xfrm>
            <a:off x="399992" y="3068521"/>
            <a:ext cx="2294673" cy="3459188"/>
          </a:xfrm>
          <a:custGeom>
            <a:avLst/>
            <a:gdLst>
              <a:gd name="connsiteX0" fmla="*/ 2288265 w 2288265"/>
              <a:gd name="connsiteY0" fmla="*/ 3097846 h 3340157"/>
              <a:gd name="connsiteX1" fmla="*/ 1780265 w 2288265"/>
              <a:gd name="connsiteY1" fmla="*/ 3339146 h 3340157"/>
              <a:gd name="connsiteX2" fmla="*/ 738865 w 2288265"/>
              <a:gd name="connsiteY2" fmla="*/ 3110546 h 3340157"/>
              <a:gd name="connsiteX3" fmla="*/ 65765 w 2288265"/>
              <a:gd name="connsiteY3" fmla="*/ 1853246 h 3340157"/>
              <a:gd name="connsiteX4" fmla="*/ 141965 w 2288265"/>
              <a:gd name="connsiteY4" fmla="*/ 786446 h 3340157"/>
              <a:gd name="connsiteX5" fmla="*/ 1094465 w 2288265"/>
              <a:gd name="connsiteY5" fmla="*/ 62546 h 3340157"/>
              <a:gd name="connsiteX6" fmla="*/ 1958065 w 2288265"/>
              <a:gd name="connsiteY6" fmla="*/ 62546 h 3340157"/>
              <a:gd name="connsiteX0" fmla="*/ 2288265 w 2288265"/>
              <a:gd name="connsiteY0" fmla="*/ 3071141 h 3313452"/>
              <a:gd name="connsiteX1" fmla="*/ 1780265 w 2288265"/>
              <a:gd name="connsiteY1" fmla="*/ 3312441 h 3313452"/>
              <a:gd name="connsiteX2" fmla="*/ 738865 w 2288265"/>
              <a:gd name="connsiteY2" fmla="*/ 3083841 h 3313452"/>
              <a:gd name="connsiteX3" fmla="*/ 65765 w 2288265"/>
              <a:gd name="connsiteY3" fmla="*/ 1826541 h 3313452"/>
              <a:gd name="connsiteX4" fmla="*/ 141965 w 2288265"/>
              <a:gd name="connsiteY4" fmla="*/ 759741 h 3313452"/>
              <a:gd name="connsiteX5" fmla="*/ 1094465 w 2288265"/>
              <a:gd name="connsiteY5" fmla="*/ 35841 h 3313452"/>
              <a:gd name="connsiteX6" fmla="*/ 1919965 w 2288265"/>
              <a:gd name="connsiteY6" fmla="*/ 124741 h 3313452"/>
              <a:gd name="connsiteX0" fmla="*/ 2288265 w 2288265"/>
              <a:gd name="connsiteY0" fmla="*/ 3081616 h 3323927"/>
              <a:gd name="connsiteX1" fmla="*/ 1780265 w 2288265"/>
              <a:gd name="connsiteY1" fmla="*/ 3322916 h 3323927"/>
              <a:gd name="connsiteX2" fmla="*/ 738865 w 2288265"/>
              <a:gd name="connsiteY2" fmla="*/ 3094316 h 3323927"/>
              <a:gd name="connsiteX3" fmla="*/ 65765 w 2288265"/>
              <a:gd name="connsiteY3" fmla="*/ 1837016 h 3323927"/>
              <a:gd name="connsiteX4" fmla="*/ 141965 w 2288265"/>
              <a:gd name="connsiteY4" fmla="*/ 770216 h 3323927"/>
              <a:gd name="connsiteX5" fmla="*/ 1094465 w 2288265"/>
              <a:gd name="connsiteY5" fmla="*/ 46316 h 3323927"/>
              <a:gd name="connsiteX6" fmla="*/ 1919965 w 2288265"/>
              <a:gd name="connsiteY6" fmla="*/ 135216 h 3323927"/>
              <a:gd name="connsiteX0" fmla="*/ 2288265 w 2288265"/>
              <a:gd name="connsiteY0" fmla="*/ 3063536 h 3305847"/>
              <a:gd name="connsiteX1" fmla="*/ 1780265 w 2288265"/>
              <a:gd name="connsiteY1" fmla="*/ 3304836 h 3305847"/>
              <a:gd name="connsiteX2" fmla="*/ 738865 w 2288265"/>
              <a:gd name="connsiteY2" fmla="*/ 3076236 h 3305847"/>
              <a:gd name="connsiteX3" fmla="*/ 65765 w 2288265"/>
              <a:gd name="connsiteY3" fmla="*/ 1818936 h 3305847"/>
              <a:gd name="connsiteX4" fmla="*/ 141965 w 2288265"/>
              <a:gd name="connsiteY4" fmla="*/ 752136 h 3305847"/>
              <a:gd name="connsiteX5" fmla="*/ 1094465 w 2288265"/>
              <a:gd name="connsiteY5" fmla="*/ 28236 h 3305847"/>
              <a:gd name="connsiteX6" fmla="*/ 1907265 w 2288265"/>
              <a:gd name="connsiteY6" fmla="*/ 193336 h 3305847"/>
              <a:gd name="connsiteX0" fmla="*/ 2288265 w 2288265"/>
              <a:gd name="connsiteY0" fmla="*/ 3066485 h 3308796"/>
              <a:gd name="connsiteX1" fmla="*/ 1780265 w 2288265"/>
              <a:gd name="connsiteY1" fmla="*/ 3307785 h 3308796"/>
              <a:gd name="connsiteX2" fmla="*/ 738865 w 2288265"/>
              <a:gd name="connsiteY2" fmla="*/ 3079185 h 3308796"/>
              <a:gd name="connsiteX3" fmla="*/ 65765 w 2288265"/>
              <a:gd name="connsiteY3" fmla="*/ 1821885 h 3308796"/>
              <a:gd name="connsiteX4" fmla="*/ 141965 w 2288265"/>
              <a:gd name="connsiteY4" fmla="*/ 755085 h 3308796"/>
              <a:gd name="connsiteX5" fmla="*/ 1094465 w 2288265"/>
              <a:gd name="connsiteY5" fmla="*/ 31185 h 3308796"/>
              <a:gd name="connsiteX6" fmla="*/ 1907265 w 2288265"/>
              <a:gd name="connsiteY6" fmla="*/ 196285 h 3308796"/>
              <a:gd name="connsiteX0" fmla="*/ 2222541 w 2222541"/>
              <a:gd name="connsiteY0" fmla="*/ 3066485 h 3307952"/>
              <a:gd name="connsiteX1" fmla="*/ 1714541 w 2222541"/>
              <a:gd name="connsiteY1" fmla="*/ 3307785 h 3307952"/>
              <a:gd name="connsiteX2" fmla="*/ 673141 w 2222541"/>
              <a:gd name="connsiteY2" fmla="*/ 3079185 h 3307952"/>
              <a:gd name="connsiteX3" fmla="*/ 127041 w 2222541"/>
              <a:gd name="connsiteY3" fmla="*/ 2012385 h 3307952"/>
              <a:gd name="connsiteX4" fmla="*/ 76241 w 2222541"/>
              <a:gd name="connsiteY4" fmla="*/ 755085 h 3307952"/>
              <a:gd name="connsiteX5" fmla="*/ 1028741 w 2222541"/>
              <a:gd name="connsiteY5" fmla="*/ 31185 h 3307952"/>
              <a:gd name="connsiteX6" fmla="*/ 1841541 w 2222541"/>
              <a:gd name="connsiteY6" fmla="*/ 196285 h 3307952"/>
              <a:gd name="connsiteX0" fmla="*/ 2145824 w 2145824"/>
              <a:gd name="connsiteY0" fmla="*/ 3056204 h 3297671"/>
              <a:gd name="connsiteX1" fmla="*/ 1637824 w 2145824"/>
              <a:gd name="connsiteY1" fmla="*/ 3297504 h 3297671"/>
              <a:gd name="connsiteX2" fmla="*/ 596424 w 2145824"/>
              <a:gd name="connsiteY2" fmla="*/ 3068904 h 3297671"/>
              <a:gd name="connsiteX3" fmla="*/ 50324 w 2145824"/>
              <a:gd name="connsiteY3" fmla="*/ 2002104 h 3297671"/>
              <a:gd name="connsiteX4" fmla="*/ 126524 w 2145824"/>
              <a:gd name="connsiteY4" fmla="*/ 592404 h 3297671"/>
              <a:gd name="connsiteX5" fmla="*/ 952024 w 2145824"/>
              <a:gd name="connsiteY5" fmla="*/ 20904 h 3297671"/>
              <a:gd name="connsiteX6" fmla="*/ 1764824 w 2145824"/>
              <a:gd name="connsiteY6" fmla="*/ 186004 h 3297671"/>
              <a:gd name="connsiteX0" fmla="*/ 2123721 w 2123721"/>
              <a:gd name="connsiteY0" fmla="*/ 3052982 h 3294449"/>
              <a:gd name="connsiteX1" fmla="*/ 1615721 w 2123721"/>
              <a:gd name="connsiteY1" fmla="*/ 3294282 h 3294449"/>
              <a:gd name="connsiteX2" fmla="*/ 574321 w 2123721"/>
              <a:gd name="connsiteY2" fmla="*/ 3065682 h 3294449"/>
              <a:gd name="connsiteX3" fmla="*/ 28221 w 2123721"/>
              <a:gd name="connsiteY3" fmla="*/ 1998882 h 3294449"/>
              <a:gd name="connsiteX4" fmla="*/ 167921 w 2123721"/>
              <a:gd name="connsiteY4" fmla="*/ 539898 h 3294449"/>
              <a:gd name="connsiteX5" fmla="*/ 929921 w 2123721"/>
              <a:gd name="connsiteY5" fmla="*/ 17682 h 3294449"/>
              <a:gd name="connsiteX6" fmla="*/ 1742721 w 2123721"/>
              <a:gd name="connsiteY6" fmla="*/ 182782 h 3294449"/>
              <a:gd name="connsiteX0" fmla="*/ 2403121 w 2403121"/>
              <a:gd name="connsiteY0" fmla="*/ 3113456 h 3294901"/>
              <a:gd name="connsiteX1" fmla="*/ 1615721 w 2403121"/>
              <a:gd name="connsiteY1" fmla="*/ 3294282 h 3294901"/>
              <a:gd name="connsiteX2" fmla="*/ 574321 w 2403121"/>
              <a:gd name="connsiteY2" fmla="*/ 3065682 h 3294901"/>
              <a:gd name="connsiteX3" fmla="*/ 28221 w 2403121"/>
              <a:gd name="connsiteY3" fmla="*/ 1998882 h 3294901"/>
              <a:gd name="connsiteX4" fmla="*/ 167921 w 2403121"/>
              <a:gd name="connsiteY4" fmla="*/ 539898 h 3294901"/>
              <a:gd name="connsiteX5" fmla="*/ 929921 w 2403121"/>
              <a:gd name="connsiteY5" fmla="*/ 17682 h 3294901"/>
              <a:gd name="connsiteX6" fmla="*/ 1742721 w 2403121"/>
              <a:gd name="connsiteY6" fmla="*/ 182782 h 3294901"/>
              <a:gd name="connsiteX0" fmla="*/ 2403121 w 2403121"/>
              <a:gd name="connsiteY0" fmla="*/ 3113456 h 3294901"/>
              <a:gd name="connsiteX1" fmla="*/ 1780821 w 2403121"/>
              <a:gd name="connsiteY1" fmla="*/ 3294282 h 3294901"/>
              <a:gd name="connsiteX2" fmla="*/ 574321 w 2403121"/>
              <a:gd name="connsiteY2" fmla="*/ 3065682 h 3294901"/>
              <a:gd name="connsiteX3" fmla="*/ 28221 w 2403121"/>
              <a:gd name="connsiteY3" fmla="*/ 1998882 h 3294901"/>
              <a:gd name="connsiteX4" fmla="*/ 167921 w 2403121"/>
              <a:gd name="connsiteY4" fmla="*/ 539898 h 3294901"/>
              <a:gd name="connsiteX5" fmla="*/ 929921 w 2403121"/>
              <a:gd name="connsiteY5" fmla="*/ 17682 h 3294901"/>
              <a:gd name="connsiteX6" fmla="*/ 1742721 w 2403121"/>
              <a:gd name="connsiteY6" fmla="*/ 182782 h 3294901"/>
              <a:gd name="connsiteX0" fmla="*/ 2415821 w 2415821"/>
              <a:gd name="connsiteY0" fmla="*/ 3125551 h 3295365"/>
              <a:gd name="connsiteX1" fmla="*/ 1780821 w 2415821"/>
              <a:gd name="connsiteY1" fmla="*/ 3294282 h 3295365"/>
              <a:gd name="connsiteX2" fmla="*/ 574321 w 2415821"/>
              <a:gd name="connsiteY2" fmla="*/ 3065682 h 3295365"/>
              <a:gd name="connsiteX3" fmla="*/ 28221 w 2415821"/>
              <a:gd name="connsiteY3" fmla="*/ 1998882 h 3295365"/>
              <a:gd name="connsiteX4" fmla="*/ 167921 w 2415821"/>
              <a:gd name="connsiteY4" fmla="*/ 539898 h 3295365"/>
              <a:gd name="connsiteX5" fmla="*/ 929921 w 2415821"/>
              <a:gd name="connsiteY5" fmla="*/ 17682 h 3295365"/>
              <a:gd name="connsiteX6" fmla="*/ 1742721 w 2415821"/>
              <a:gd name="connsiteY6" fmla="*/ 182782 h 3295365"/>
              <a:gd name="connsiteX0" fmla="*/ 2415821 w 2415821"/>
              <a:gd name="connsiteY0" fmla="*/ 3125551 h 3319281"/>
              <a:gd name="connsiteX1" fmla="*/ 2047521 w 2415821"/>
              <a:gd name="connsiteY1" fmla="*/ 3318472 h 3319281"/>
              <a:gd name="connsiteX2" fmla="*/ 574321 w 2415821"/>
              <a:gd name="connsiteY2" fmla="*/ 3065682 h 3319281"/>
              <a:gd name="connsiteX3" fmla="*/ 28221 w 2415821"/>
              <a:gd name="connsiteY3" fmla="*/ 1998882 h 3319281"/>
              <a:gd name="connsiteX4" fmla="*/ 167921 w 2415821"/>
              <a:gd name="connsiteY4" fmla="*/ 539898 h 3319281"/>
              <a:gd name="connsiteX5" fmla="*/ 929921 w 2415821"/>
              <a:gd name="connsiteY5" fmla="*/ 17682 h 3319281"/>
              <a:gd name="connsiteX6" fmla="*/ 1742721 w 2415821"/>
              <a:gd name="connsiteY6" fmla="*/ 182782 h 3319281"/>
              <a:gd name="connsiteX0" fmla="*/ 2415821 w 2415821"/>
              <a:gd name="connsiteY0" fmla="*/ 3125551 h 3328357"/>
              <a:gd name="connsiteX1" fmla="*/ 2047521 w 2415821"/>
              <a:gd name="connsiteY1" fmla="*/ 3318472 h 3328357"/>
              <a:gd name="connsiteX2" fmla="*/ 574321 w 2415821"/>
              <a:gd name="connsiteY2" fmla="*/ 3065682 h 3328357"/>
              <a:gd name="connsiteX3" fmla="*/ 28221 w 2415821"/>
              <a:gd name="connsiteY3" fmla="*/ 1998882 h 3328357"/>
              <a:gd name="connsiteX4" fmla="*/ 167921 w 2415821"/>
              <a:gd name="connsiteY4" fmla="*/ 539898 h 3328357"/>
              <a:gd name="connsiteX5" fmla="*/ 929921 w 2415821"/>
              <a:gd name="connsiteY5" fmla="*/ 17682 h 3328357"/>
              <a:gd name="connsiteX6" fmla="*/ 1742721 w 2415821"/>
              <a:gd name="connsiteY6" fmla="*/ 182782 h 3328357"/>
              <a:gd name="connsiteX0" fmla="*/ 2415821 w 2415821"/>
              <a:gd name="connsiteY0" fmla="*/ 3125551 h 3328357"/>
              <a:gd name="connsiteX1" fmla="*/ 2047521 w 2415821"/>
              <a:gd name="connsiteY1" fmla="*/ 3318472 h 3328357"/>
              <a:gd name="connsiteX2" fmla="*/ 574321 w 2415821"/>
              <a:gd name="connsiteY2" fmla="*/ 3065682 h 3328357"/>
              <a:gd name="connsiteX3" fmla="*/ 28221 w 2415821"/>
              <a:gd name="connsiteY3" fmla="*/ 1998882 h 3328357"/>
              <a:gd name="connsiteX4" fmla="*/ 167921 w 2415821"/>
              <a:gd name="connsiteY4" fmla="*/ 539898 h 3328357"/>
              <a:gd name="connsiteX5" fmla="*/ 929921 w 2415821"/>
              <a:gd name="connsiteY5" fmla="*/ 17682 h 3328357"/>
              <a:gd name="connsiteX6" fmla="*/ 1742721 w 2415821"/>
              <a:gd name="connsiteY6" fmla="*/ 182782 h 3328357"/>
              <a:gd name="connsiteX0" fmla="*/ 2419516 w 2419516"/>
              <a:gd name="connsiteY0" fmla="*/ 3125551 h 3322178"/>
              <a:gd name="connsiteX1" fmla="*/ 2051216 w 2419516"/>
              <a:gd name="connsiteY1" fmla="*/ 3318472 h 3322178"/>
              <a:gd name="connsiteX2" fmla="*/ 628816 w 2419516"/>
              <a:gd name="connsiteY2" fmla="*/ 3138252 h 3322178"/>
              <a:gd name="connsiteX3" fmla="*/ 31916 w 2419516"/>
              <a:gd name="connsiteY3" fmla="*/ 1998882 h 3322178"/>
              <a:gd name="connsiteX4" fmla="*/ 171616 w 2419516"/>
              <a:gd name="connsiteY4" fmla="*/ 539898 h 3322178"/>
              <a:gd name="connsiteX5" fmla="*/ 933616 w 2419516"/>
              <a:gd name="connsiteY5" fmla="*/ 17682 h 3322178"/>
              <a:gd name="connsiteX6" fmla="*/ 1746416 w 2419516"/>
              <a:gd name="connsiteY6" fmla="*/ 182782 h 3322178"/>
              <a:gd name="connsiteX0" fmla="*/ 2426005 w 2426005"/>
              <a:gd name="connsiteY0" fmla="*/ 3125551 h 3318835"/>
              <a:gd name="connsiteX1" fmla="*/ 2057705 w 2426005"/>
              <a:gd name="connsiteY1" fmla="*/ 3318472 h 3318835"/>
              <a:gd name="connsiteX2" fmla="*/ 724205 w 2426005"/>
              <a:gd name="connsiteY2" fmla="*/ 3089873 h 3318835"/>
              <a:gd name="connsiteX3" fmla="*/ 38405 w 2426005"/>
              <a:gd name="connsiteY3" fmla="*/ 1998882 h 3318835"/>
              <a:gd name="connsiteX4" fmla="*/ 178105 w 2426005"/>
              <a:gd name="connsiteY4" fmla="*/ 539898 h 3318835"/>
              <a:gd name="connsiteX5" fmla="*/ 940105 w 2426005"/>
              <a:gd name="connsiteY5" fmla="*/ 17682 h 3318835"/>
              <a:gd name="connsiteX6" fmla="*/ 1752905 w 2426005"/>
              <a:gd name="connsiteY6" fmla="*/ 182782 h 3318835"/>
              <a:gd name="connsiteX0" fmla="*/ 2368037 w 2368037"/>
              <a:gd name="connsiteY0" fmla="*/ 3125551 h 3318835"/>
              <a:gd name="connsiteX1" fmla="*/ 1999737 w 2368037"/>
              <a:gd name="connsiteY1" fmla="*/ 3318472 h 3318835"/>
              <a:gd name="connsiteX2" fmla="*/ 666237 w 2368037"/>
              <a:gd name="connsiteY2" fmla="*/ 3089873 h 3318835"/>
              <a:gd name="connsiteX3" fmla="*/ 56637 w 2368037"/>
              <a:gd name="connsiteY3" fmla="*/ 1974693 h 3318835"/>
              <a:gd name="connsiteX4" fmla="*/ 120137 w 2368037"/>
              <a:gd name="connsiteY4" fmla="*/ 539898 h 3318835"/>
              <a:gd name="connsiteX5" fmla="*/ 882137 w 2368037"/>
              <a:gd name="connsiteY5" fmla="*/ 17682 h 3318835"/>
              <a:gd name="connsiteX6" fmla="*/ 1694937 w 2368037"/>
              <a:gd name="connsiteY6" fmla="*/ 182782 h 3318835"/>
              <a:gd name="connsiteX0" fmla="*/ 2339083 w 2339083"/>
              <a:gd name="connsiteY0" fmla="*/ 3122459 h 3315743"/>
              <a:gd name="connsiteX1" fmla="*/ 1970783 w 2339083"/>
              <a:gd name="connsiteY1" fmla="*/ 3315380 h 3315743"/>
              <a:gd name="connsiteX2" fmla="*/ 637283 w 2339083"/>
              <a:gd name="connsiteY2" fmla="*/ 3086781 h 3315743"/>
              <a:gd name="connsiteX3" fmla="*/ 27683 w 2339083"/>
              <a:gd name="connsiteY3" fmla="*/ 1971601 h 3315743"/>
              <a:gd name="connsiteX4" fmla="*/ 180083 w 2339083"/>
              <a:gd name="connsiteY4" fmla="*/ 488426 h 3315743"/>
              <a:gd name="connsiteX5" fmla="*/ 853183 w 2339083"/>
              <a:gd name="connsiteY5" fmla="*/ 14590 h 3315743"/>
              <a:gd name="connsiteX6" fmla="*/ 1665983 w 2339083"/>
              <a:gd name="connsiteY6" fmla="*/ 179690 h 3315743"/>
              <a:gd name="connsiteX0" fmla="*/ 2345473 w 2345473"/>
              <a:gd name="connsiteY0" fmla="*/ 3125550 h 3318834"/>
              <a:gd name="connsiteX1" fmla="*/ 1977173 w 2345473"/>
              <a:gd name="connsiteY1" fmla="*/ 3318471 h 3318834"/>
              <a:gd name="connsiteX2" fmla="*/ 643673 w 2345473"/>
              <a:gd name="connsiteY2" fmla="*/ 3089872 h 3318834"/>
              <a:gd name="connsiteX3" fmla="*/ 34073 w 2345473"/>
              <a:gd name="connsiteY3" fmla="*/ 1974692 h 3318834"/>
              <a:gd name="connsiteX4" fmla="*/ 161073 w 2345473"/>
              <a:gd name="connsiteY4" fmla="*/ 539896 h 3318834"/>
              <a:gd name="connsiteX5" fmla="*/ 859573 w 2345473"/>
              <a:gd name="connsiteY5" fmla="*/ 17681 h 3318834"/>
              <a:gd name="connsiteX6" fmla="*/ 1672373 w 2345473"/>
              <a:gd name="connsiteY6" fmla="*/ 182781 h 3318834"/>
              <a:gd name="connsiteX0" fmla="*/ 2294673 w 2294673"/>
              <a:gd name="connsiteY0" fmla="*/ 3125550 h 3318834"/>
              <a:gd name="connsiteX1" fmla="*/ 1977173 w 2294673"/>
              <a:gd name="connsiteY1" fmla="*/ 3318471 h 3318834"/>
              <a:gd name="connsiteX2" fmla="*/ 643673 w 2294673"/>
              <a:gd name="connsiteY2" fmla="*/ 3089872 h 3318834"/>
              <a:gd name="connsiteX3" fmla="*/ 34073 w 2294673"/>
              <a:gd name="connsiteY3" fmla="*/ 1974692 h 3318834"/>
              <a:gd name="connsiteX4" fmla="*/ 161073 w 2294673"/>
              <a:gd name="connsiteY4" fmla="*/ 539896 h 3318834"/>
              <a:gd name="connsiteX5" fmla="*/ 859573 w 2294673"/>
              <a:gd name="connsiteY5" fmla="*/ 17681 h 3318834"/>
              <a:gd name="connsiteX6" fmla="*/ 1672373 w 2294673"/>
              <a:gd name="connsiteY6" fmla="*/ 182781 h 3318834"/>
              <a:gd name="connsiteX0" fmla="*/ 2294673 w 2294673"/>
              <a:gd name="connsiteY0" fmla="*/ 3125550 h 3343294"/>
              <a:gd name="connsiteX1" fmla="*/ 1570773 w 2294673"/>
              <a:gd name="connsiteY1" fmla="*/ 3343021 h 3343294"/>
              <a:gd name="connsiteX2" fmla="*/ 643673 w 2294673"/>
              <a:gd name="connsiteY2" fmla="*/ 3089872 h 3343294"/>
              <a:gd name="connsiteX3" fmla="*/ 34073 w 2294673"/>
              <a:gd name="connsiteY3" fmla="*/ 1974692 h 3343294"/>
              <a:gd name="connsiteX4" fmla="*/ 161073 w 2294673"/>
              <a:gd name="connsiteY4" fmla="*/ 539896 h 3343294"/>
              <a:gd name="connsiteX5" fmla="*/ 859573 w 2294673"/>
              <a:gd name="connsiteY5" fmla="*/ 17681 h 3343294"/>
              <a:gd name="connsiteX6" fmla="*/ 1672373 w 2294673"/>
              <a:gd name="connsiteY6" fmla="*/ 182781 h 334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4673" h="3343294">
                <a:moveTo>
                  <a:pt x="2294673" y="3125550"/>
                </a:moveTo>
                <a:cubicBezTo>
                  <a:pt x="2233289" y="3257236"/>
                  <a:pt x="1845940" y="3348967"/>
                  <a:pt x="1570773" y="3343021"/>
                </a:cubicBezTo>
                <a:cubicBezTo>
                  <a:pt x="1295606" y="3337075"/>
                  <a:pt x="899790" y="3317927"/>
                  <a:pt x="643673" y="3089872"/>
                </a:cubicBezTo>
                <a:cubicBezTo>
                  <a:pt x="387556" y="2861817"/>
                  <a:pt x="114506" y="2399688"/>
                  <a:pt x="34073" y="1974692"/>
                </a:cubicBezTo>
                <a:cubicBezTo>
                  <a:pt x="-46360" y="1549696"/>
                  <a:pt x="23490" y="866064"/>
                  <a:pt x="161073" y="539896"/>
                </a:cubicBezTo>
                <a:cubicBezTo>
                  <a:pt x="298656" y="213728"/>
                  <a:pt x="607690" y="77200"/>
                  <a:pt x="859573" y="17681"/>
                </a:cubicBezTo>
                <a:cubicBezTo>
                  <a:pt x="1111456" y="-41838"/>
                  <a:pt x="1433190" y="57898"/>
                  <a:pt x="1672373" y="182781"/>
                </a:cubicBezTo>
              </a:path>
            </a:pathLst>
          </a:custGeom>
          <a:ln>
            <a:solidFill>
              <a:schemeClr val="tx1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775200" y="3462635"/>
            <a:ext cx="1876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/>
                <a:cs typeface="Corbel"/>
              </a:rPr>
              <a:t>observations</a:t>
            </a:r>
            <a:endParaRPr lang="en-US" dirty="0">
              <a:latin typeface="Corbel"/>
              <a:cs typeface="Corbe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75200" y="4364335"/>
            <a:ext cx="3130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/>
                <a:cs typeface="Corbel"/>
              </a:rPr>
              <a:t>weighted path samples</a:t>
            </a:r>
            <a:endParaRPr lang="en-US" dirty="0">
              <a:latin typeface="Corbel"/>
              <a:cs typeface="Corbel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775200" y="5405735"/>
            <a:ext cx="2164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/>
                <a:cs typeface="Corbel"/>
              </a:rPr>
              <a:t>link parameters</a:t>
            </a:r>
            <a:endParaRPr lang="en-US" dirty="0">
              <a:latin typeface="Corbel"/>
              <a:cs typeface="Corbel"/>
            </a:endParaRPr>
          </a:p>
        </p:txBody>
      </p:sp>
      <p:sp>
        <p:nvSpPr>
          <p:cNvPr id="67" name="Left Bracket 66"/>
          <p:cNvSpPr/>
          <p:nvPr/>
        </p:nvSpPr>
        <p:spPr>
          <a:xfrm rot="16200000">
            <a:off x="2663031" y="5203031"/>
            <a:ext cx="96838" cy="1892300"/>
          </a:xfrm>
          <a:prstGeom prst="leftBracket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6551500" y="3886200"/>
            <a:ext cx="1280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3366FF"/>
                </a:solidFill>
                <a:latin typeface="Corbel"/>
                <a:cs typeface="Corbel"/>
              </a:rPr>
              <a:t>flatMap</a:t>
            </a:r>
            <a:endParaRPr lang="en-US" i="1" dirty="0">
              <a:solidFill>
                <a:srgbClr val="3366FF"/>
              </a:solidFill>
              <a:latin typeface="Corbel"/>
              <a:cs typeface="Corbel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551500" y="4876800"/>
            <a:ext cx="1754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3366FF"/>
                </a:solidFill>
                <a:latin typeface="Corbel"/>
                <a:cs typeface="Corbel"/>
              </a:rPr>
              <a:t>groupByKey</a:t>
            </a:r>
            <a:endParaRPr lang="en-US" i="1" dirty="0">
              <a:solidFill>
                <a:srgbClr val="3366FF"/>
              </a:solidFill>
              <a:latin typeface="Corbel"/>
              <a:cs typeface="Corbel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551500" y="5939135"/>
            <a:ext cx="1487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  <a:latin typeface="Corbel"/>
                <a:cs typeface="Corbel"/>
              </a:rPr>
              <a:t>broadcast</a:t>
            </a:r>
            <a:endParaRPr lang="en-US" i="1" dirty="0">
              <a:solidFill>
                <a:srgbClr val="3366FF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984376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Content Placeholder 3" descr="Screen Shot 2011-12-17 at 1.23.1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40" b="-8140"/>
          <a:stretch>
            <a:fillRect/>
          </a:stretch>
        </p:blipFill>
        <p:spPr>
          <a:xfrm>
            <a:off x="558800" y="1722438"/>
            <a:ext cx="7962900" cy="4221162"/>
          </a:xfrm>
        </p:spPr>
      </p:pic>
      <p:sp>
        <p:nvSpPr>
          <p:cNvPr id="6" name="Rounded Rectangle 5"/>
          <p:cNvSpPr/>
          <p:nvPr/>
        </p:nvSpPr>
        <p:spPr>
          <a:xfrm>
            <a:off x="457200" y="5865867"/>
            <a:ext cx="8229600" cy="653262"/>
          </a:xfrm>
          <a:prstGeom prst="roundRect">
            <a:avLst>
              <a:gd name="adj" fmla="val 10339"/>
            </a:avLst>
          </a:prstGeom>
          <a:solidFill>
            <a:srgbClr val="D9E4F2"/>
          </a:solidFill>
          <a:ln w="19050" cmpd="sng">
            <a:solidFill>
              <a:srgbClr val="4F81BD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0" bIns="45720" rtlCol="0" anchor="ctr"/>
          <a:lstStyle/>
          <a:p>
            <a:pPr algn="ctr"/>
            <a:r>
              <a:rPr lang="en-US" sz="3100" dirty="0" smtClean="0"/>
              <a:t>3× speedup from caching, 4.5x from broadcast</a:t>
            </a:r>
            <a:endParaRPr lang="en-US" sz="3100" dirty="0"/>
          </a:p>
        </p:txBody>
      </p:sp>
      <p:sp>
        <p:nvSpPr>
          <p:cNvPr id="7" name="TextBox 6"/>
          <p:cNvSpPr txBox="1"/>
          <p:nvPr/>
        </p:nvSpPr>
        <p:spPr>
          <a:xfrm>
            <a:off x="4940300" y="1049635"/>
            <a:ext cx="36796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orbel"/>
                <a:cs typeface="Corbel"/>
              </a:rPr>
              <a:t>[Hunter et al, SOCC 2011]</a:t>
            </a:r>
            <a:endParaRPr lang="en-US" sz="26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67401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900" dirty="0" smtClean="0"/>
              <a:t>Cluster Programming Models</a:t>
            </a: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RDDs can express many proposed data-parallel programming models</a:t>
            </a:r>
          </a:p>
          <a:p>
            <a:pPr lvl="1"/>
            <a:r>
              <a:rPr lang="en-US" b="1" dirty="0" err="1" smtClean="0"/>
              <a:t>MapReduce</a:t>
            </a:r>
            <a:r>
              <a:rPr lang="en-US" b="1" dirty="0" smtClean="0"/>
              <a:t>, </a:t>
            </a:r>
            <a:r>
              <a:rPr lang="en-US" b="1" dirty="0" err="1" smtClean="0"/>
              <a:t>DryadLINQ</a:t>
            </a:r>
            <a:endParaRPr lang="en-US" b="1" dirty="0" smtClean="0"/>
          </a:p>
          <a:p>
            <a:pPr lvl="1"/>
            <a:r>
              <a:rPr lang="en-US" b="1" dirty="0" smtClean="0"/>
              <a:t>Bulk incremental processing </a:t>
            </a:r>
            <a:endParaRPr lang="en-US" dirty="0" smtClean="0"/>
          </a:p>
          <a:p>
            <a:pPr lvl="1"/>
            <a:r>
              <a:rPr lang="en-US" b="1" dirty="0" err="1" smtClean="0"/>
              <a:t>Pregel</a:t>
            </a:r>
            <a:r>
              <a:rPr lang="en-US" dirty="0" smtClean="0"/>
              <a:t> graph processing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b="1" dirty="0" smtClean="0"/>
              <a:t>Iterative </a:t>
            </a:r>
            <a:r>
              <a:rPr lang="en-US" b="1" dirty="0" err="1" smtClean="0"/>
              <a:t>MapReduce</a:t>
            </a:r>
            <a:r>
              <a:rPr lang="en-US" dirty="0" smtClean="0"/>
              <a:t> (e.g. </a:t>
            </a:r>
            <a:r>
              <a:rPr lang="en-US" dirty="0" err="1" smtClean="0"/>
              <a:t>Haloop</a:t>
            </a:r>
            <a:r>
              <a:rPr lang="en-US" dirty="0" smtClean="0"/>
              <a:t>)</a:t>
            </a:r>
            <a:endParaRPr lang="en-US" dirty="0">
              <a:solidFill>
                <a:srgbClr val="008000"/>
              </a:solidFill>
            </a:endParaRPr>
          </a:p>
          <a:p>
            <a:pPr lvl="1"/>
            <a:r>
              <a:rPr lang="en-US" b="1" dirty="0" smtClean="0"/>
              <a:t>SQL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/>
              <a:t>Allow apps to efficiently </a:t>
            </a:r>
            <a:r>
              <a:rPr lang="en-US" i="1" dirty="0" smtClean="0"/>
              <a:t>intermix</a:t>
            </a:r>
            <a:r>
              <a:rPr lang="en-US" dirty="0" smtClean="0"/>
              <a:t> these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24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We Have Built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Pregel</a:t>
            </a:r>
            <a:r>
              <a:rPr lang="en-US" dirty="0" smtClean="0"/>
              <a:t> on Spark (Bagel)</a:t>
            </a:r>
          </a:p>
          <a:p>
            <a:pPr lvl="1"/>
            <a:r>
              <a:rPr lang="en-US" dirty="0" smtClean="0"/>
              <a:t>200 lines of code</a:t>
            </a:r>
          </a:p>
          <a:p>
            <a:r>
              <a:rPr lang="en-US" dirty="0" err="1" smtClean="0"/>
              <a:t>Haloop</a:t>
            </a:r>
            <a:r>
              <a:rPr lang="en-US" dirty="0" smtClean="0"/>
              <a:t> </a:t>
            </a:r>
            <a:r>
              <a:rPr lang="en-US" dirty="0"/>
              <a:t>on Spark</a:t>
            </a:r>
          </a:p>
          <a:p>
            <a:pPr lvl="1"/>
            <a:r>
              <a:rPr lang="en-US" dirty="0"/>
              <a:t>200 lines of </a:t>
            </a:r>
            <a:r>
              <a:rPr lang="en-US" dirty="0" smtClean="0"/>
              <a:t>code</a:t>
            </a:r>
          </a:p>
          <a:p>
            <a:r>
              <a:rPr lang="en-US" dirty="0"/>
              <a:t>Hive on Spark (Shark)</a:t>
            </a:r>
          </a:p>
          <a:p>
            <a:pPr lvl="1"/>
            <a:r>
              <a:rPr lang="en-US" dirty="0"/>
              <a:t>3000 lines of code</a:t>
            </a:r>
          </a:p>
          <a:p>
            <a:pPr lvl="1"/>
            <a:r>
              <a:rPr lang="en-US" dirty="0" smtClean="0"/>
              <a:t>Compatible </a:t>
            </a:r>
            <a:r>
              <a:rPr lang="en-US" dirty="0"/>
              <a:t>with Apache </a:t>
            </a:r>
            <a:r>
              <a:rPr lang="en-US" dirty="0" smtClean="0"/>
              <a:t>Hive</a:t>
            </a:r>
          </a:p>
          <a:p>
            <a:pPr lvl="1"/>
            <a:r>
              <a:rPr lang="en-US" dirty="0" smtClean="0"/>
              <a:t>ML operators in </a:t>
            </a:r>
            <a:r>
              <a:rPr lang="en-US" dirty="0" err="1" smtClean="0"/>
              <a:t>Scala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932" r="9572" b="5769"/>
          <a:stretch/>
        </p:blipFill>
        <p:spPr>
          <a:xfrm>
            <a:off x="5963997" y="1905000"/>
            <a:ext cx="2773286" cy="193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600" y="4127500"/>
            <a:ext cx="2315104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Implementation</a:t>
            </a:r>
          </a:p>
        </p:txBody>
      </p:sp>
      <p:sp>
        <p:nvSpPr>
          <p:cNvPr id="39940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057401"/>
            <a:ext cx="4191001" cy="3048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Spark runs on the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Mesos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cluster manager [NSDI 11], letting it share resources with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Hadoop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&amp; other apps</a:t>
            </a:r>
          </a:p>
          <a:p>
            <a:pPr marL="0" indent="0">
              <a:buFontTx/>
              <a:buNone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Can read from any Hadoop input source (HDFS, S3, …)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800600" y="2224741"/>
            <a:ext cx="3923470" cy="2205526"/>
            <a:chOff x="4631711" y="2373745"/>
            <a:chExt cx="3987956" cy="2251365"/>
          </a:xfrm>
        </p:grpSpPr>
        <p:sp>
          <p:nvSpPr>
            <p:cNvPr id="40" name="Rectangle 39"/>
            <p:cNvSpPr/>
            <p:nvPr/>
          </p:nvSpPr>
          <p:spPr>
            <a:xfrm>
              <a:off x="4631711" y="2373745"/>
              <a:ext cx="1106988" cy="888923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300" dirty="0" smtClean="0"/>
                <a:t>Spark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855224" y="2373745"/>
              <a:ext cx="1106988" cy="888923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300" dirty="0" err="1" smtClean="0"/>
                <a:t>Hadoop</a:t>
              </a:r>
              <a:endParaRPr lang="en-US" sz="16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078738" y="2373745"/>
              <a:ext cx="1106988" cy="888923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300" dirty="0" smtClean="0"/>
                <a:t>MPI</a:t>
              </a:r>
              <a:endParaRPr lang="en-US" sz="23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631712" y="3386297"/>
              <a:ext cx="3923470" cy="557592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300" dirty="0" err="1" smtClean="0"/>
                <a:t>Mesos</a:t>
              </a:r>
              <a:endParaRPr lang="en-US" sz="23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631712" y="4067518"/>
              <a:ext cx="894827" cy="557592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300" dirty="0" smtClean="0"/>
                <a:t>Node</a:t>
              </a:r>
              <a:endParaRPr lang="en-US" sz="23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641259" y="4067518"/>
              <a:ext cx="894827" cy="557592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300" dirty="0" smtClean="0"/>
                <a:t>Node</a:t>
              </a:r>
              <a:endParaRPr lang="en-US" sz="23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650808" y="4067518"/>
              <a:ext cx="894827" cy="557592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300" dirty="0" smtClean="0"/>
                <a:t>Node</a:t>
              </a:r>
              <a:endParaRPr lang="en-US" sz="23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660355" y="4067518"/>
              <a:ext cx="894827" cy="557592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300" dirty="0" smtClean="0"/>
                <a:t>Node</a:t>
              </a:r>
              <a:endParaRPr lang="en-US" sz="23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164945" y="2891135"/>
              <a:ext cx="4547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4"/>
                  </a:solidFill>
                  <a:latin typeface="Corbel"/>
                  <a:cs typeface="Corbel"/>
                </a:rPr>
                <a:t>…</a:t>
              </a:r>
              <a:endParaRPr lang="en-US" b="1" dirty="0">
                <a:solidFill>
                  <a:schemeClr val="accent4"/>
                </a:solidFill>
                <a:latin typeface="Corbel"/>
                <a:cs typeface="Corbel"/>
              </a:endParaRPr>
            </a:p>
          </p:txBody>
        </p:sp>
      </p:grp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61682" y="5105400"/>
            <a:ext cx="8198945" cy="114433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No changes to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Scala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language &amp; compiler</a:t>
            </a:r>
          </a:p>
        </p:txBody>
      </p:sp>
    </p:spTree>
    <p:extLst>
      <p:ext uri="{BB962C8B-B14F-4D97-AF65-F5344CB8AC3E}">
        <p14:creationId xmlns:p14="http://schemas.microsoft.com/office/powerpoint/2010/main" val="213723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5635" y="4183927"/>
            <a:ext cx="8305800" cy="616673"/>
          </a:xfrm>
          <a:prstGeom prst="roundRect">
            <a:avLst>
              <a:gd name="adj" fmla="val 10339"/>
            </a:avLst>
          </a:prstGeom>
          <a:solidFill>
            <a:srgbClr val="D9E4F2"/>
          </a:solidFill>
          <a:ln w="19050" cmpd="sng">
            <a:solidFill>
              <a:srgbClr val="4F81BD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Programming </a:t>
            </a:r>
            <a:r>
              <a:rPr lang="en-US" dirty="0"/>
              <a:t>interface</a:t>
            </a:r>
          </a:p>
          <a:p>
            <a:r>
              <a:rPr lang="en-US" dirty="0" smtClean="0"/>
              <a:t>Applications</a:t>
            </a:r>
          </a:p>
          <a:p>
            <a:r>
              <a:rPr lang="en-US" dirty="0" smtClean="0"/>
              <a:t>Implementation</a:t>
            </a:r>
            <a:endParaRPr lang="en-US" dirty="0"/>
          </a:p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181103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Conclusion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Spark’s RDDs offer a simple and efficient</a:t>
            </a:r>
            <a:r>
              <a:rPr lang="en-US" dirty="0"/>
              <a:t> </a:t>
            </a:r>
            <a:r>
              <a:rPr lang="en-US" dirty="0" smtClean="0"/>
              <a:t>programming model for a broad range of apps</a:t>
            </a:r>
            <a:endParaRPr lang="en-US" dirty="0"/>
          </a:p>
          <a:p>
            <a:r>
              <a:rPr lang="en-US" dirty="0" smtClean="0"/>
              <a:t>Solid foundation for higher-level abstractions</a:t>
            </a:r>
            <a:endParaRPr lang="en-US" dirty="0"/>
          </a:p>
          <a:p>
            <a:r>
              <a:rPr lang="en-US" dirty="0" smtClean="0"/>
              <a:t>Join our open source community:</a:t>
            </a:r>
            <a:endParaRPr lang="en-US" sz="1600" dirty="0"/>
          </a:p>
          <a:p>
            <a:pPr algn="ctr"/>
            <a:r>
              <a:rPr lang="en-US" sz="4200" b="1" dirty="0" smtClean="0">
                <a:hlinkClick r:id="rId3"/>
              </a:rPr>
              <a:t>www.spark-project.org</a:t>
            </a:r>
            <a:endParaRPr lang="en-US" sz="4200" b="1" dirty="0"/>
          </a:p>
        </p:txBody>
      </p:sp>
    </p:spTree>
    <p:extLst>
      <p:ext uri="{BB962C8B-B14F-4D97-AF65-F5344CB8AC3E}">
        <p14:creationId xmlns:p14="http://schemas.microsoft.com/office/powerpoint/2010/main" val="3390676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Related Work</a:t>
            </a:r>
          </a:p>
        </p:txBody>
      </p:sp>
      <p:sp>
        <p:nvSpPr>
          <p:cNvPr id="43011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</a:pPr>
            <a:r>
              <a:rPr lang="en-US" dirty="0" err="1" smtClean="0">
                <a:ea typeface="ＭＳ Ｐゴシック" charset="-128"/>
                <a:cs typeface="ＭＳ Ｐゴシック" charset="-128"/>
              </a:rPr>
              <a:t>DryadLINQ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,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FlumeJava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Similar “distributed collection” API, but cannot reuse datasets efficiently </a:t>
            </a:r>
            <a:r>
              <a:rPr lang="en-US" i="1" dirty="0" smtClean="0">
                <a:ea typeface="ＭＳ Ｐゴシック" charset="-128"/>
                <a:cs typeface="ＭＳ Ｐゴシック" charset="-128"/>
              </a:rPr>
              <a:t>across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queries</a:t>
            </a:r>
          </a:p>
          <a:p>
            <a:pPr marL="0" indent="0">
              <a:buFontTx/>
              <a:buNone/>
            </a:pPr>
            <a:r>
              <a:rPr lang="en-US" dirty="0" err="1" smtClean="0">
                <a:ea typeface="ＭＳ Ｐゴシック" charset="-128"/>
                <a:cs typeface="ＭＳ Ｐゴシック" charset="-128"/>
              </a:rPr>
              <a:t>GraphLab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, Piccolo,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BigTable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,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RAMCloud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lvl="1"/>
            <a:r>
              <a:rPr lang="en-US" dirty="0" smtClean="0"/>
              <a:t>Fine-grained writes requiring replication or checkpoints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Iterative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MapReduce</a:t>
            </a:r>
            <a:r>
              <a:rPr lang="en-US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(e.g. Twister,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HaLoop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)</a:t>
            </a:r>
          </a:p>
          <a:p>
            <a:pPr lvl="1"/>
            <a:r>
              <a:rPr lang="en-US" dirty="0" smtClean="0"/>
              <a:t>Implicit data sharing for a fixed computation pattern</a:t>
            </a:r>
          </a:p>
          <a:p>
            <a:r>
              <a:rPr lang="en-US" dirty="0"/>
              <a:t>Relational databases</a:t>
            </a:r>
            <a:endParaRPr lang="en-US" dirty="0">
              <a:ea typeface="ＭＳ Ｐゴシック" charset="-128"/>
              <a:cs typeface="ＭＳ Ｐゴシック" charset="-128"/>
            </a:endParaRPr>
          </a:p>
          <a:p>
            <a:pPr lvl="1">
              <a:spcBef>
                <a:spcPts val="300"/>
              </a:spcBef>
            </a:pPr>
            <a:r>
              <a:rPr lang="en-US" dirty="0"/>
              <a:t>Lineage/provenance, logical logging, materialized views</a:t>
            </a:r>
          </a:p>
          <a:p>
            <a:r>
              <a:rPr lang="en-US" dirty="0" smtClean="0"/>
              <a:t>Caching systems (e.g. Nectar)</a:t>
            </a:r>
            <a:endParaRPr lang="en-US" dirty="0">
              <a:ea typeface="ＭＳ Ｐゴシック" charset="-128"/>
              <a:cs typeface="ＭＳ Ｐゴシック" charset="-128"/>
            </a:endParaRPr>
          </a:p>
          <a:p>
            <a:pPr lvl="1"/>
            <a:r>
              <a:rPr lang="en-US" dirty="0" smtClean="0"/>
              <a:t>Store data in files, no explicit control over what is cached</a:t>
            </a:r>
          </a:p>
        </p:txBody>
      </p:sp>
    </p:spTree>
    <p:extLst>
      <p:ext uri="{BB962C8B-B14F-4D97-AF65-F5344CB8AC3E}">
        <p14:creationId xmlns:p14="http://schemas.microsoft.com/office/powerpoint/2010/main" val="3171119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19260" y="3959698"/>
            <a:ext cx="7010399" cy="2409790"/>
            <a:chOff x="195109" y="1484921"/>
            <a:chExt cx="8663829" cy="3698990"/>
          </a:xfrm>
        </p:grpSpPr>
        <p:grpSp>
          <p:nvGrpSpPr>
            <p:cNvPr id="5" name="Group 230"/>
            <p:cNvGrpSpPr>
              <a:grpSpLocks/>
            </p:cNvGrpSpPr>
            <p:nvPr/>
          </p:nvGrpSpPr>
          <p:grpSpPr bwMode="auto">
            <a:xfrm>
              <a:off x="195109" y="1484921"/>
              <a:ext cx="8663829" cy="3698990"/>
              <a:chOff x="95767" y="2133596"/>
              <a:chExt cx="8881102" cy="4495804"/>
            </a:xfrm>
          </p:grpSpPr>
          <p:sp>
            <p:nvSpPr>
              <p:cNvPr id="11" name="Folded Corner 10"/>
              <p:cNvSpPr/>
              <p:nvPr/>
            </p:nvSpPr>
            <p:spPr>
              <a:xfrm rot="10800000">
                <a:off x="95767" y="2133596"/>
                <a:ext cx="1428233" cy="4495801"/>
              </a:xfrm>
              <a:prstGeom prst="foldedCorner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ea typeface="ＭＳ Ｐゴシック" pitchFamily="-105" charset="-128"/>
                  <a:cs typeface="Corbel"/>
                </a:endParaRPr>
              </a:p>
            </p:txBody>
          </p:sp>
          <p:cxnSp>
            <p:nvCxnSpPr>
              <p:cNvPr id="12" name="Straight Arrow Connector 454"/>
              <p:cNvCxnSpPr>
                <a:cxnSpLocks noChangeShapeType="1"/>
                <a:stCxn id="16" idx="2"/>
                <a:endCxn id="20" idx="1"/>
              </p:cNvCxnSpPr>
              <p:nvPr/>
            </p:nvCxnSpPr>
            <p:spPr bwMode="auto">
              <a:xfrm>
                <a:off x="1676400" y="2882901"/>
                <a:ext cx="609599" cy="9940"/>
              </a:xfrm>
              <a:prstGeom prst="straightConnector1">
                <a:avLst/>
              </a:prstGeom>
              <a:noFill/>
              <a:ln w="19050" cmpd="sng">
                <a:solidFill>
                  <a:srgbClr val="000000"/>
                </a:solidFill>
                <a:round/>
                <a:headEnd type="none" w="sm" len="sm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" name="Right Bracket 15"/>
              <p:cNvSpPr/>
              <p:nvPr/>
            </p:nvSpPr>
            <p:spPr>
              <a:xfrm>
                <a:off x="1524000" y="2133600"/>
                <a:ext cx="152400" cy="1498600"/>
              </a:xfrm>
              <a:prstGeom prst="rightBracket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ea typeface="ＭＳ Ｐゴシック" pitchFamily="-105" charset="-128"/>
                  <a:cs typeface="Corbel"/>
                </a:endParaRPr>
              </a:p>
            </p:txBody>
          </p:sp>
          <p:sp>
            <p:nvSpPr>
              <p:cNvPr id="17" name="Right Bracket 16"/>
              <p:cNvSpPr/>
              <p:nvPr/>
            </p:nvSpPr>
            <p:spPr>
              <a:xfrm>
                <a:off x="1524000" y="3632200"/>
                <a:ext cx="152400" cy="1498600"/>
              </a:xfrm>
              <a:prstGeom prst="rightBracket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ea typeface="ＭＳ Ｐゴシック" pitchFamily="-105" charset="-128"/>
                  <a:cs typeface="Corbel"/>
                </a:endParaRPr>
              </a:p>
            </p:txBody>
          </p:sp>
          <p:sp>
            <p:nvSpPr>
              <p:cNvPr id="18" name="Right Bracket 17"/>
              <p:cNvSpPr/>
              <p:nvPr/>
            </p:nvSpPr>
            <p:spPr>
              <a:xfrm>
                <a:off x="1524000" y="5130800"/>
                <a:ext cx="152400" cy="1498600"/>
              </a:xfrm>
              <a:prstGeom prst="rightBracket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ea typeface="ＭＳ Ｐゴシック" pitchFamily="-105" charset="-128"/>
                  <a:cs typeface="Corbel"/>
                </a:endParaRPr>
              </a:p>
            </p:txBody>
          </p:sp>
          <p:cxnSp>
            <p:nvCxnSpPr>
              <p:cNvPr id="19" name="Straight Arrow Connector 124"/>
              <p:cNvCxnSpPr>
                <a:cxnSpLocks noChangeShapeType="1"/>
                <a:stCxn id="17" idx="2"/>
                <a:endCxn id="21" idx="1"/>
              </p:cNvCxnSpPr>
              <p:nvPr/>
            </p:nvCxnSpPr>
            <p:spPr bwMode="auto">
              <a:xfrm>
                <a:off x="1676400" y="4381502"/>
                <a:ext cx="609599" cy="13941"/>
              </a:xfrm>
              <a:prstGeom prst="straightConnector1">
                <a:avLst/>
              </a:prstGeom>
              <a:noFill/>
              <a:ln w="19050" cmpd="sng">
                <a:solidFill>
                  <a:srgbClr val="000000"/>
                </a:solidFill>
                <a:round/>
                <a:headEnd type="none" w="sm" len="sm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" name="Rounded Rectangle 19"/>
              <p:cNvSpPr/>
              <p:nvPr/>
            </p:nvSpPr>
            <p:spPr>
              <a:xfrm>
                <a:off x="2286000" y="2520141"/>
                <a:ext cx="1218523" cy="74539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rbel"/>
                    <a:ea typeface="ＭＳ Ｐゴシック" pitchFamily="-105" charset="-128"/>
                    <a:cs typeface="Corbel"/>
                  </a:rPr>
                  <a:t>Map</a:t>
                </a: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286000" y="4016250"/>
                <a:ext cx="1218523" cy="75838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rbel"/>
                    <a:ea typeface="ＭＳ Ｐゴシック" pitchFamily="-105" charset="-128"/>
                    <a:cs typeface="Corbel"/>
                  </a:rPr>
                  <a:t>Map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2286000" y="5518377"/>
                <a:ext cx="1218523" cy="74799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rbel"/>
                    <a:ea typeface="ＭＳ Ｐゴシック" pitchFamily="-105" charset="-128"/>
                    <a:cs typeface="Corbel"/>
                  </a:rPr>
                  <a:t>Map</a:t>
                </a:r>
              </a:p>
            </p:txBody>
          </p:sp>
          <p:cxnSp>
            <p:nvCxnSpPr>
              <p:cNvPr id="23" name="Straight Arrow Connector 135"/>
              <p:cNvCxnSpPr>
                <a:cxnSpLocks noChangeShapeType="1"/>
                <a:stCxn id="18" idx="2"/>
                <a:endCxn id="22" idx="1"/>
              </p:cNvCxnSpPr>
              <p:nvPr/>
            </p:nvCxnSpPr>
            <p:spPr bwMode="auto">
              <a:xfrm>
                <a:off x="1676400" y="5880101"/>
                <a:ext cx="609599" cy="12274"/>
              </a:xfrm>
              <a:prstGeom prst="straightConnector1">
                <a:avLst/>
              </a:prstGeom>
              <a:noFill/>
              <a:ln w="19050" cmpd="sng">
                <a:solidFill>
                  <a:srgbClr val="000000"/>
                </a:solidFill>
                <a:round/>
                <a:headEnd type="none" w="sm" len="sm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" name="Rounded Rectangle 23"/>
              <p:cNvSpPr/>
              <p:nvPr/>
            </p:nvSpPr>
            <p:spPr>
              <a:xfrm>
                <a:off x="5519622" y="2836761"/>
                <a:ext cx="1363025" cy="79319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orbel"/>
                    <a:ea typeface="ＭＳ Ｐゴシック" pitchFamily="-105" charset="-128"/>
                    <a:cs typeface="Corbel"/>
                  </a:rPr>
                  <a:t>Reduce</a:t>
                </a: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5519622" y="5118091"/>
                <a:ext cx="1363025" cy="73178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orbel"/>
                    <a:ea typeface="ＭＳ Ｐゴシック" pitchFamily="-105" charset="-128"/>
                    <a:cs typeface="Corbel"/>
                  </a:rPr>
                  <a:t>Reduce</a:t>
                </a:r>
              </a:p>
            </p:txBody>
          </p:sp>
          <p:cxnSp>
            <p:nvCxnSpPr>
              <p:cNvPr id="26" name="Straight Arrow Connector 155"/>
              <p:cNvCxnSpPr>
                <a:cxnSpLocks noChangeShapeType="1"/>
                <a:stCxn id="20" idx="3"/>
              </p:cNvCxnSpPr>
              <p:nvPr/>
            </p:nvCxnSpPr>
            <p:spPr bwMode="auto">
              <a:xfrm>
                <a:off x="3504523" y="2892841"/>
                <a:ext cx="2015101" cy="239827"/>
              </a:xfrm>
              <a:prstGeom prst="straightConnector1">
                <a:avLst/>
              </a:prstGeom>
              <a:noFill/>
              <a:ln w="19050" cmpd="sng">
                <a:solidFill>
                  <a:srgbClr val="000000"/>
                </a:solidFill>
                <a:round/>
                <a:headEnd type="none" w="sm" len="sm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Straight Arrow Connector 158"/>
              <p:cNvCxnSpPr>
                <a:cxnSpLocks noChangeShapeType="1"/>
                <a:stCxn id="20" idx="3"/>
              </p:cNvCxnSpPr>
              <p:nvPr/>
            </p:nvCxnSpPr>
            <p:spPr bwMode="auto">
              <a:xfrm>
                <a:off x="3504523" y="2892841"/>
                <a:ext cx="2015101" cy="2452048"/>
              </a:xfrm>
              <a:prstGeom prst="straightConnector1">
                <a:avLst/>
              </a:prstGeom>
              <a:noFill/>
              <a:ln w="19050" cmpd="sng">
                <a:solidFill>
                  <a:srgbClr val="000000"/>
                </a:solidFill>
                <a:round/>
                <a:headEnd type="none" w="sm" len="sm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Straight Arrow Connector 161"/>
              <p:cNvCxnSpPr>
                <a:cxnSpLocks noChangeShapeType="1"/>
                <a:stCxn id="22" idx="3"/>
              </p:cNvCxnSpPr>
              <p:nvPr/>
            </p:nvCxnSpPr>
            <p:spPr bwMode="auto">
              <a:xfrm flipV="1">
                <a:off x="3504523" y="3346759"/>
                <a:ext cx="2015101" cy="2545616"/>
              </a:xfrm>
              <a:prstGeom prst="straightConnector1">
                <a:avLst/>
              </a:prstGeom>
              <a:noFill/>
              <a:ln w="19050" cmpd="sng">
                <a:solidFill>
                  <a:srgbClr val="000000"/>
                </a:solidFill>
                <a:round/>
                <a:headEnd type="none" w="sm" len="sm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Straight Arrow Connector 162"/>
              <p:cNvCxnSpPr>
                <a:cxnSpLocks noChangeShapeType="1"/>
                <a:stCxn id="21" idx="3"/>
                <a:endCxn id="25" idx="1"/>
              </p:cNvCxnSpPr>
              <p:nvPr/>
            </p:nvCxnSpPr>
            <p:spPr bwMode="auto">
              <a:xfrm>
                <a:off x="3504523" y="4395442"/>
                <a:ext cx="2015100" cy="1088544"/>
              </a:xfrm>
              <a:prstGeom prst="straightConnector1">
                <a:avLst/>
              </a:prstGeom>
              <a:noFill/>
              <a:ln w="19050" cmpd="sng">
                <a:solidFill>
                  <a:srgbClr val="000000"/>
                </a:solidFill>
                <a:round/>
                <a:headEnd type="none" w="sm" len="sm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Straight Arrow Connector 163"/>
              <p:cNvCxnSpPr>
                <a:cxnSpLocks noChangeShapeType="1"/>
                <a:stCxn id="21" idx="3"/>
                <a:endCxn id="24" idx="1"/>
              </p:cNvCxnSpPr>
              <p:nvPr/>
            </p:nvCxnSpPr>
            <p:spPr bwMode="auto">
              <a:xfrm flipV="1">
                <a:off x="3504523" y="3233360"/>
                <a:ext cx="2015100" cy="1162082"/>
              </a:xfrm>
              <a:prstGeom prst="straightConnector1">
                <a:avLst/>
              </a:prstGeom>
              <a:noFill/>
              <a:ln w="19050" cmpd="sng">
                <a:solidFill>
                  <a:srgbClr val="000000"/>
                </a:solidFill>
                <a:round/>
                <a:headEnd type="none" w="sm" len="sm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Straight Arrow Connector 164"/>
              <p:cNvCxnSpPr>
                <a:cxnSpLocks noChangeShapeType="1"/>
                <a:stCxn id="22" idx="3"/>
              </p:cNvCxnSpPr>
              <p:nvPr/>
            </p:nvCxnSpPr>
            <p:spPr bwMode="auto">
              <a:xfrm flipV="1">
                <a:off x="3504523" y="5630339"/>
                <a:ext cx="2015101" cy="262036"/>
              </a:xfrm>
              <a:prstGeom prst="straightConnector1">
                <a:avLst/>
              </a:prstGeom>
              <a:noFill/>
              <a:ln w="19050" cmpd="sng">
                <a:solidFill>
                  <a:srgbClr val="000000"/>
                </a:solidFill>
                <a:round/>
                <a:headEnd type="none" w="sm" len="sm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Straight Arrow Connector 182"/>
              <p:cNvCxnSpPr>
                <a:cxnSpLocks noChangeShapeType="1"/>
                <a:stCxn id="24" idx="3"/>
                <a:endCxn id="37" idx="2"/>
              </p:cNvCxnSpPr>
              <p:nvPr/>
            </p:nvCxnSpPr>
            <p:spPr bwMode="auto">
              <a:xfrm>
                <a:off x="6882647" y="3233360"/>
                <a:ext cx="508753" cy="6533"/>
              </a:xfrm>
              <a:prstGeom prst="straightConnector1">
                <a:avLst/>
              </a:prstGeom>
              <a:noFill/>
              <a:ln w="19050" cmpd="sng">
                <a:solidFill>
                  <a:srgbClr val="000000"/>
                </a:solidFill>
                <a:round/>
                <a:headEnd type="none" w="sm" len="sm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Straight Arrow Connector 183"/>
              <p:cNvCxnSpPr>
                <a:cxnSpLocks noChangeShapeType="1"/>
                <a:stCxn id="25" idx="3"/>
                <a:endCxn id="38" idx="2"/>
              </p:cNvCxnSpPr>
              <p:nvPr/>
            </p:nvCxnSpPr>
            <p:spPr bwMode="auto">
              <a:xfrm>
                <a:off x="6882647" y="5483986"/>
                <a:ext cx="508753" cy="3807"/>
              </a:xfrm>
              <a:prstGeom prst="straightConnector1">
                <a:avLst/>
              </a:prstGeom>
              <a:noFill/>
              <a:ln w="19050" cmpd="sng">
                <a:solidFill>
                  <a:srgbClr val="000000"/>
                </a:solidFill>
                <a:round/>
                <a:headEnd type="none" w="sm" len="sm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" name="Folded Corner 33"/>
              <p:cNvSpPr/>
              <p:nvPr/>
            </p:nvSpPr>
            <p:spPr>
              <a:xfrm rot="10800000">
                <a:off x="7543798" y="2133596"/>
                <a:ext cx="1433071" cy="4495800"/>
              </a:xfrm>
              <a:prstGeom prst="foldedCorner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ea typeface="ＭＳ Ｐゴシック" pitchFamily="-105" charset="-128"/>
                  <a:cs typeface="Corbel"/>
                </a:endParaRPr>
              </a:p>
            </p:txBody>
          </p:sp>
          <p:sp>
            <p:nvSpPr>
              <p:cNvPr id="37" name="Right Bracket 36"/>
              <p:cNvSpPr/>
              <p:nvPr/>
            </p:nvSpPr>
            <p:spPr>
              <a:xfrm flipH="1">
                <a:off x="7391400" y="2133600"/>
                <a:ext cx="152400" cy="2212585"/>
              </a:xfrm>
              <a:prstGeom prst="rightBracket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ea typeface="ＭＳ Ｐゴシック" pitchFamily="-105" charset="-128"/>
                  <a:cs typeface="Corbel"/>
                </a:endParaRPr>
              </a:p>
            </p:txBody>
          </p:sp>
          <p:sp>
            <p:nvSpPr>
              <p:cNvPr id="38" name="Right Bracket 37"/>
              <p:cNvSpPr/>
              <p:nvPr/>
            </p:nvSpPr>
            <p:spPr>
              <a:xfrm flipH="1">
                <a:off x="7391400" y="4346185"/>
                <a:ext cx="152400" cy="2283215"/>
              </a:xfrm>
              <a:prstGeom prst="rightBracket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ea typeface="ＭＳ Ｐゴシック" pitchFamily="-105" charset="-128"/>
                  <a:cs typeface="Corbel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95109" y="3005909"/>
              <a:ext cx="8663829" cy="643663"/>
              <a:chOff x="285669" y="3684835"/>
              <a:chExt cx="8636670" cy="643663"/>
            </a:xfrm>
          </p:grpSpPr>
          <p:sp>
            <p:nvSpPr>
              <p:cNvPr id="7" name="TextBox 217"/>
              <p:cNvSpPr txBox="1">
                <a:spLocks noChangeArrowheads="1"/>
              </p:cNvSpPr>
              <p:nvPr/>
            </p:nvSpPr>
            <p:spPr bwMode="auto">
              <a:xfrm>
                <a:off x="285669" y="3684836"/>
                <a:ext cx="1388924" cy="643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bel"/>
                    <a:ea typeface="ＭＳ Ｐゴシック" charset="0"/>
                    <a:cs typeface="Corbel"/>
                  </a:rPr>
                  <a:t>Input</a:t>
                </a:r>
              </a:p>
            </p:txBody>
          </p:sp>
          <p:sp>
            <p:nvSpPr>
              <p:cNvPr id="10" name="TextBox 221"/>
              <p:cNvSpPr txBox="1">
                <a:spLocks noChangeArrowheads="1"/>
              </p:cNvSpPr>
              <p:nvPr/>
            </p:nvSpPr>
            <p:spPr bwMode="auto">
              <a:xfrm>
                <a:off x="7539236" y="3684835"/>
                <a:ext cx="1383103" cy="643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bel"/>
                    <a:ea typeface="ＭＳ Ｐゴシック" charset="0"/>
                    <a:cs typeface="Corbel"/>
                  </a:rPr>
                  <a:t>Output</a:t>
                </a:r>
              </a:p>
            </p:txBody>
          </p:sp>
        </p:grpSp>
      </p:grpSp>
      <p:sp>
        <p:nvSpPr>
          <p:cNvPr id="110" name="Can 109"/>
          <p:cNvSpPr/>
          <p:nvPr/>
        </p:nvSpPr>
        <p:spPr>
          <a:xfrm>
            <a:off x="7648721" y="5761620"/>
            <a:ext cx="564024" cy="537089"/>
          </a:xfrm>
          <a:prstGeom prst="ca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/>
              <a:cs typeface="Corbel"/>
            </a:endParaRPr>
          </a:p>
        </p:txBody>
      </p:sp>
      <p:sp>
        <p:nvSpPr>
          <p:cNvPr id="111" name="Can 110"/>
          <p:cNvSpPr/>
          <p:nvPr/>
        </p:nvSpPr>
        <p:spPr>
          <a:xfrm>
            <a:off x="1741978" y="5755385"/>
            <a:ext cx="564024" cy="537089"/>
          </a:xfrm>
          <a:prstGeom prst="ca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/>
              <a:cs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810000"/>
            <a:ext cx="9143999" cy="2895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600364" y="4366660"/>
            <a:ext cx="8077200" cy="1584998"/>
          </a:xfrm>
          <a:prstGeom prst="roundRect">
            <a:avLst>
              <a:gd name="adj" fmla="val 10339"/>
            </a:avLst>
          </a:prstGeom>
          <a:solidFill>
            <a:srgbClr val="D9E4F2"/>
          </a:solidFill>
          <a:ln w="19050" cmpd="sng">
            <a:solidFill>
              <a:srgbClr val="4F81BD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0" bIns="45720" rtlCol="0" anchor="ctr"/>
          <a:lstStyle/>
          <a:p>
            <a:pPr algn="ctr"/>
            <a:r>
              <a:rPr lang="en-US" sz="3200" b="1" dirty="0" smtClean="0"/>
              <a:t>Benefits of data flow:</a:t>
            </a:r>
            <a:r>
              <a:rPr lang="en-US" sz="3200" dirty="0" smtClean="0"/>
              <a:t> runtime can decide where to run tasks and can automatically recover from failures</a:t>
            </a:r>
            <a:endParaRPr lang="en-US" sz="3200" dirty="0"/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457200" y="1867084"/>
            <a:ext cx="8229600" cy="2263391"/>
          </a:xfrm>
        </p:spPr>
        <p:txBody>
          <a:bodyPr>
            <a:normAutofit/>
          </a:bodyPr>
          <a:lstStyle/>
          <a:p>
            <a:r>
              <a:rPr lang="en-US" dirty="0"/>
              <a:t>Most current cluster programming models are based on </a:t>
            </a:r>
            <a:r>
              <a:rPr lang="en-US" i="1" dirty="0"/>
              <a:t>acyclic data flow</a:t>
            </a:r>
            <a:r>
              <a:rPr lang="en-US" dirty="0"/>
              <a:t> from stable storage to stable </a:t>
            </a:r>
            <a:r>
              <a:rPr lang="en-US" dirty="0" smtClean="0"/>
              <a:t>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280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5500" dirty="0" smtClean="0"/>
              <a:t>Spark Operations</a:t>
            </a:r>
            <a:endParaRPr lang="en-US" sz="55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00271"/>
              </p:ext>
            </p:extLst>
          </p:nvPr>
        </p:nvGraphicFramePr>
        <p:xfrm>
          <a:off x="457200" y="1905000"/>
          <a:ext cx="8229600" cy="44403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239726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Transformations</a:t>
                      </a:r>
                    </a:p>
                    <a:p>
                      <a:pPr algn="ctr"/>
                      <a:r>
                        <a:rPr lang="en-US" sz="2400" dirty="0" smtClean="0"/>
                        <a:t>(define a new RDD)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map</a:t>
                      </a:r>
                    </a:p>
                    <a:p>
                      <a:pPr algn="ctr"/>
                      <a:r>
                        <a:rPr lang="en-US" sz="2400" dirty="0" smtClean="0"/>
                        <a:t>filter</a:t>
                      </a:r>
                    </a:p>
                    <a:p>
                      <a:pPr algn="ctr"/>
                      <a:r>
                        <a:rPr lang="en-US" sz="2400" dirty="0" smtClean="0"/>
                        <a:t>sample</a:t>
                      </a:r>
                    </a:p>
                    <a:p>
                      <a:pPr algn="ctr"/>
                      <a:r>
                        <a:rPr lang="en-US" sz="2400" dirty="0" err="1" smtClean="0"/>
                        <a:t>groupByKey</a:t>
                      </a:r>
                      <a:endParaRPr lang="en-US" sz="2400" dirty="0" smtClean="0"/>
                    </a:p>
                    <a:p>
                      <a:pPr algn="ctr"/>
                      <a:r>
                        <a:rPr lang="en-US" sz="2400" dirty="0" err="1" smtClean="0"/>
                        <a:t>reduceByKey</a:t>
                      </a:r>
                      <a:endParaRPr lang="en-US" sz="2400" dirty="0" smtClean="0"/>
                    </a:p>
                    <a:p>
                      <a:pPr algn="ctr"/>
                      <a:r>
                        <a:rPr lang="en-US" sz="2400" dirty="0" err="1" smtClean="0"/>
                        <a:t>sortByKey</a:t>
                      </a:r>
                      <a:endParaRPr lang="en-US" sz="2400" dirty="0" smtClean="0"/>
                    </a:p>
                  </a:txBody>
                  <a:tcPr anchor="ctr"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flatMap</a:t>
                      </a:r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union</a:t>
                      </a:r>
                    </a:p>
                    <a:p>
                      <a:pPr algn="ctr"/>
                      <a:r>
                        <a:rPr lang="en-US" sz="2400" dirty="0" smtClean="0"/>
                        <a:t>join</a:t>
                      </a:r>
                    </a:p>
                    <a:p>
                      <a:pPr algn="ctr"/>
                      <a:r>
                        <a:rPr lang="en-US" sz="2400" dirty="0" err="1" smtClean="0"/>
                        <a:t>cogroup</a:t>
                      </a:r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cross</a:t>
                      </a:r>
                      <a:br>
                        <a:rPr lang="en-US" sz="2400" dirty="0" smtClean="0"/>
                      </a:br>
                      <a:r>
                        <a:rPr lang="en-US" sz="2400" dirty="0" err="1" smtClean="0"/>
                        <a:t>mapValues</a:t>
                      </a:r>
                      <a:endParaRPr lang="en-US" sz="2400" dirty="0" smtClean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430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Actions</a:t>
                      </a:r>
                    </a:p>
                    <a:p>
                      <a:pPr algn="ctr"/>
                      <a:r>
                        <a:rPr lang="en-US" sz="2400" dirty="0" smtClean="0"/>
                        <a:t>(return a result to driver program)</a:t>
                      </a:r>
                      <a:endParaRPr lang="en-US" sz="2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collect</a:t>
                      </a:r>
                    </a:p>
                    <a:p>
                      <a:pPr algn="ctr"/>
                      <a:r>
                        <a:rPr lang="en-US" sz="2400" dirty="0" smtClean="0"/>
                        <a:t>reduce</a:t>
                      </a:r>
                    </a:p>
                    <a:p>
                      <a:pPr algn="ctr"/>
                      <a:r>
                        <a:rPr lang="en-US" sz="2400" dirty="0" smtClean="0"/>
                        <a:t>count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save</a:t>
                      </a:r>
                    </a:p>
                    <a:p>
                      <a:pPr algn="ctr"/>
                      <a:r>
                        <a:rPr lang="en-US" sz="2400" dirty="0" err="1" smtClean="0"/>
                        <a:t>lookupKey</a:t>
                      </a:r>
                      <a:endParaRPr 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271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Job Scheduler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981200"/>
            <a:ext cx="3646178" cy="4304764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700" dirty="0" smtClean="0">
                <a:ea typeface="ＭＳ Ｐゴシック" charset="-128"/>
                <a:cs typeface="ＭＳ Ｐゴシック" charset="-128"/>
              </a:rPr>
              <a:t>Dryad-like task DAG</a:t>
            </a:r>
          </a:p>
          <a:p>
            <a:pPr marL="0" indent="0">
              <a:buFontTx/>
              <a:buNone/>
            </a:pPr>
            <a:r>
              <a:rPr lang="en-US" sz="2700" dirty="0" smtClean="0">
                <a:ea typeface="ＭＳ Ｐゴシック" charset="-128"/>
                <a:cs typeface="ＭＳ Ｐゴシック" charset="-128"/>
              </a:rPr>
              <a:t>Reuses previously</a:t>
            </a:r>
            <a:br>
              <a:rPr lang="en-US" sz="2700" dirty="0" smtClean="0">
                <a:ea typeface="ＭＳ Ｐゴシック" charset="-128"/>
                <a:cs typeface="ＭＳ Ｐゴシック" charset="-128"/>
              </a:rPr>
            </a:br>
            <a:r>
              <a:rPr lang="en-US" sz="2700" dirty="0" smtClean="0">
                <a:ea typeface="ＭＳ Ｐゴシック" charset="-128"/>
                <a:cs typeface="ＭＳ Ｐゴシック" charset="-128"/>
              </a:rPr>
              <a:t>computed data</a:t>
            </a:r>
          </a:p>
          <a:p>
            <a:pPr marL="0" indent="0">
              <a:buFontTx/>
              <a:buNone/>
            </a:pPr>
            <a:r>
              <a:rPr lang="en-US" sz="2700" dirty="0" smtClean="0">
                <a:ea typeface="ＭＳ Ｐゴシック" charset="-128"/>
                <a:cs typeface="ＭＳ Ｐゴシック" charset="-128"/>
              </a:rPr>
              <a:t>Partitioning-aware</a:t>
            </a:r>
            <a:br>
              <a:rPr lang="en-US" sz="2700" dirty="0" smtClean="0">
                <a:ea typeface="ＭＳ Ｐゴシック" charset="-128"/>
                <a:cs typeface="ＭＳ Ｐゴシック" charset="-128"/>
              </a:rPr>
            </a:br>
            <a:r>
              <a:rPr lang="en-US" sz="2700" dirty="0" smtClean="0">
                <a:ea typeface="ＭＳ Ｐゴシック" charset="-128"/>
                <a:cs typeface="ＭＳ Ｐゴシック" charset="-128"/>
              </a:rPr>
              <a:t>to avoid shuffles</a:t>
            </a:r>
          </a:p>
          <a:p>
            <a:r>
              <a:rPr lang="en-US" sz="2700" dirty="0">
                <a:ea typeface="ＭＳ Ｐゴシック" charset="-128"/>
                <a:cs typeface="ＭＳ Ｐゴシック" charset="-128"/>
              </a:rPr>
              <a:t>Automatic </a:t>
            </a:r>
            <a:r>
              <a:rPr lang="en-US" sz="2700" dirty="0" smtClean="0">
                <a:ea typeface="ＭＳ Ｐゴシック" charset="-128"/>
                <a:cs typeface="ＭＳ Ｐゴシック" charset="-128"/>
              </a:rPr>
              <a:t>pipelining</a:t>
            </a:r>
            <a:endParaRPr lang="en-US" sz="2700" dirty="0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47778" y="2051448"/>
            <a:ext cx="5151858" cy="3839398"/>
            <a:chOff x="3259082" y="2018851"/>
            <a:chExt cx="5656318" cy="3924749"/>
          </a:xfrm>
        </p:grpSpPr>
        <p:sp>
          <p:nvSpPr>
            <p:cNvPr id="171" name="Rounded Rectangle 170"/>
            <p:cNvSpPr/>
            <p:nvPr/>
          </p:nvSpPr>
          <p:spPr>
            <a:xfrm>
              <a:off x="3259082" y="2018851"/>
              <a:ext cx="5656318" cy="3924749"/>
            </a:xfrm>
            <a:prstGeom prst="roundRect">
              <a:avLst>
                <a:gd name="adj" fmla="val 11363"/>
              </a:avLst>
            </a:prstGeom>
            <a:noFill/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72" name="Rounded Rectangle 171"/>
            <p:cNvSpPr/>
            <p:nvPr/>
          </p:nvSpPr>
          <p:spPr>
            <a:xfrm>
              <a:off x="3423812" y="2166746"/>
              <a:ext cx="1828800" cy="1381095"/>
            </a:xfrm>
            <a:prstGeom prst="roundRect">
              <a:avLst/>
            </a:prstGeom>
            <a:noFill/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73" name="Rounded Rectangle 172"/>
            <p:cNvSpPr/>
            <p:nvPr/>
          </p:nvSpPr>
          <p:spPr>
            <a:xfrm>
              <a:off x="3423812" y="3726445"/>
              <a:ext cx="3901060" cy="2074855"/>
            </a:xfrm>
            <a:prstGeom prst="roundRect">
              <a:avLst/>
            </a:prstGeom>
            <a:noFill/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74" name="Rounded Rectangle 173"/>
            <p:cNvSpPr/>
            <p:nvPr/>
          </p:nvSpPr>
          <p:spPr>
            <a:xfrm>
              <a:off x="5039626" y="3878162"/>
              <a:ext cx="591825" cy="80359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75" name="Rounded Rectangle 174"/>
            <p:cNvSpPr/>
            <p:nvPr/>
          </p:nvSpPr>
          <p:spPr>
            <a:xfrm>
              <a:off x="5133256" y="3959064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76" name="Rounded Rectangle 175"/>
            <p:cNvSpPr/>
            <p:nvPr/>
          </p:nvSpPr>
          <p:spPr>
            <a:xfrm>
              <a:off x="5133256" y="4322645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77" name="Rounded Rectangle 176"/>
            <p:cNvSpPr/>
            <p:nvPr/>
          </p:nvSpPr>
          <p:spPr>
            <a:xfrm>
              <a:off x="5045232" y="4839070"/>
              <a:ext cx="586220" cy="80359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78" name="Rounded Rectangle 177"/>
            <p:cNvSpPr/>
            <p:nvPr/>
          </p:nvSpPr>
          <p:spPr>
            <a:xfrm>
              <a:off x="5138861" y="4919972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79" name="Rounded Rectangle 178"/>
            <p:cNvSpPr/>
            <p:nvPr/>
          </p:nvSpPr>
          <p:spPr>
            <a:xfrm>
              <a:off x="5138861" y="5283553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0" name="Rounded Rectangle 179"/>
            <p:cNvSpPr/>
            <p:nvPr/>
          </p:nvSpPr>
          <p:spPr>
            <a:xfrm>
              <a:off x="6387251" y="3963700"/>
              <a:ext cx="591825" cy="1528842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1" name="Rounded Rectangle 180"/>
            <p:cNvSpPr/>
            <p:nvPr/>
          </p:nvSpPr>
          <p:spPr>
            <a:xfrm>
              <a:off x="6480881" y="4044600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2" name="Rounded Rectangle 181"/>
            <p:cNvSpPr/>
            <p:nvPr/>
          </p:nvSpPr>
          <p:spPr>
            <a:xfrm>
              <a:off x="6480881" y="4408182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3" name="Rounded Rectangle 182"/>
            <p:cNvSpPr/>
            <p:nvPr/>
          </p:nvSpPr>
          <p:spPr>
            <a:xfrm>
              <a:off x="6480881" y="4767922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4" name="Rounded Rectangle 183"/>
            <p:cNvSpPr/>
            <p:nvPr/>
          </p:nvSpPr>
          <p:spPr>
            <a:xfrm>
              <a:off x="6480881" y="5131504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5" name="Rounded Rectangle 184"/>
            <p:cNvSpPr/>
            <p:nvPr/>
          </p:nvSpPr>
          <p:spPr>
            <a:xfrm>
              <a:off x="4479781" y="2272884"/>
              <a:ext cx="591825" cy="114989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6" name="Rounded Rectangle 185"/>
            <p:cNvSpPr/>
            <p:nvPr/>
          </p:nvSpPr>
          <p:spPr>
            <a:xfrm>
              <a:off x="4573411" y="2353785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7" name="Rounded Rectangle 186"/>
            <p:cNvSpPr/>
            <p:nvPr/>
          </p:nvSpPr>
          <p:spPr>
            <a:xfrm>
              <a:off x="4573411" y="2717367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8" name="Rounded Rectangle 187"/>
            <p:cNvSpPr/>
            <p:nvPr/>
          </p:nvSpPr>
          <p:spPr>
            <a:xfrm>
              <a:off x="4573411" y="3063041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9" name="Rounded Rectangle 188"/>
            <p:cNvSpPr/>
            <p:nvPr/>
          </p:nvSpPr>
          <p:spPr>
            <a:xfrm>
              <a:off x="6387251" y="2278969"/>
              <a:ext cx="591825" cy="114989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0" name="Rounded Rectangle 189"/>
            <p:cNvSpPr/>
            <p:nvPr/>
          </p:nvSpPr>
          <p:spPr>
            <a:xfrm>
              <a:off x="6480881" y="2359870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1" name="Rounded Rectangle 190"/>
            <p:cNvSpPr/>
            <p:nvPr/>
          </p:nvSpPr>
          <p:spPr>
            <a:xfrm>
              <a:off x="6480881" y="2723452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2" name="Rounded Rectangle 191"/>
            <p:cNvSpPr/>
            <p:nvPr/>
          </p:nvSpPr>
          <p:spPr>
            <a:xfrm>
              <a:off x="6480881" y="3069126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3" name="Rounded Rectangle 192"/>
            <p:cNvSpPr/>
            <p:nvPr/>
          </p:nvSpPr>
          <p:spPr>
            <a:xfrm>
              <a:off x="8156030" y="3225190"/>
              <a:ext cx="591825" cy="114989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4" name="Rounded Rectangle 193"/>
            <p:cNvSpPr/>
            <p:nvPr/>
          </p:nvSpPr>
          <p:spPr>
            <a:xfrm>
              <a:off x="8249660" y="3306092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5" name="Rounded Rectangle 194"/>
            <p:cNvSpPr/>
            <p:nvPr/>
          </p:nvSpPr>
          <p:spPr>
            <a:xfrm>
              <a:off x="8249660" y="3669674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6" name="Rounded Rectangle 195"/>
            <p:cNvSpPr/>
            <p:nvPr/>
          </p:nvSpPr>
          <p:spPr>
            <a:xfrm>
              <a:off x="8249660" y="4015348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cxnSp>
          <p:nvCxnSpPr>
            <p:cNvPr id="197" name="Straight Arrow Connector 196"/>
            <p:cNvCxnSpPr>
              <a:stCxn id="190" idx="3"/>
              <a:endCxn id="194" idx="1"/>
            </p:cNvCxnSpPr>
            <p:nvPr/>
          </p:nvCxnSpPr>
          <p:spPr>
            <a:xfrm>
              <a:off x="6887760" y="2492257"/>
              <a:ext cx="1361900" cy="946222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198" name="Straight Arrow Connector 197"/>
            <p:cNvCxnSpPr>
              <a:stCxn id="191" idx="3"/>
              <a:endCxn id="195" idx="1"/>
            </p:cNvCxnSpPr>
            <p:nvPr/>
          </p:nvCxnSpPr>
          <p:spPr>
            <a:xfrm>
              <a:off x="6887760" y="2855839"/>
              <a:ext cx="1361900" cy="946222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199" name="Straight Arrow Connector 198"/>
            <p:cNvCxnSpPr>
              <a:stCxn id="192" idx="3"/>
              <a:endCxn id="196" idx="1"/>
            </p:cNvCxnSpPr>
            <p:nvPr/>
          </p:nvCxnSpPr>
          <p:spPr>
            <a:xfrm>
              <a:off x="6887760" y="3201513"/>
              <a:ext cx="1361900" cy="946222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0" name="Straight Arrow Connector 199"/>
            <p:cNvCxnSpPr>
              <a:stCxn id="187" idx="3"/>
              <a:endCxn id="191" idx="1"/>
            </p:cNvCxnSpPr>
            <p:nvPr/>
          </p:nvCxnSpPr>
          <p:spPr>
            <a:xfrm>
              <a:off x="4980290" y="2849754"/>
              <a:ext cx="1500591" cy="6085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1" name="Straight Arrow Connector 200"/>
            <p:cNvCxnSpPr>
              <a:stCxn id="186" idx="3"/>
              <a:endCxn id="190" idx="1"/>
            </p:cNvCxnSpPr>
            <p:nvPr/>
          </p:nvCxnSpPr>
          <p:spPr>
            <a:xfrm>
              <a:off x="4980290" y="2486172"/>
              <a:ext cx="1500591" cy="6085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2" name="Straight Arrow Connector 201"/>
            <p:cNvCxnSpPr>
              <a:stCxn id="176" idx="3"/>
              <a:endCxn id="182" idx="1"/>
            </p:cNvCxnSpPr>
            <p:nvPr/>
          </p:nvCxnSpPr>
          <p:spPr>
            <a:xfrm>
              <a:off x="5540135" y="4455032"/>
              <a:ext cx="940746" cy="85537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3" name="Straight Arrow Connector 202"/>
            <p:cNvCxnSpPr>
              <a:stCxn id="181" idx="3"/>
              <a:endCxn id="194" idx="1"/>
            </p:cNvCxnSpPr>
            <p:nvPr/>
          </p:nvCxnSpPr>
          <p:spPr>
            <a:xfrm flipV="1">
              <a:off x="6887760" y="3438479"/>
              <a:ext cx="1361900" cy="738508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4" name="Straight Arrow Connector 203"/>
            <p:cNvCxnSpPr>
              <a:stCxn id="188" idx="3"/>
              <a:endCxn id="192" idx="1"/>
            </p:cNvCxnSpPr>
            <p:nvPr/>
          </p:nvCxnSpPr>
          <p:spPr>
            <a:xfrm>
              <a:off x="4980290" y="3195428"/>
              <a:ext cx="1500591" cy="6085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5" name="Straight Arrow Connector 204"/>
            <p:cNvCxnSpPr>
              <a:stCxn id="183" idx="3"/>
              <a:endCxn id="194" idx="1"/>
            </p:cNvCxnSpPr>
            <p:nvPr/>
          </p:nvCxnSpPr>
          <p:spPr>
            <a:xfrm flipV="1">
              <a:off x="6887760" y="3438479"/>
              <a:ext cx="1361900" cy="146183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6" name="Straight Arrow Connector 205"/>
            <p:cNvCxnSpPr>
              <a:stCxn id="175" idx="3"/>
              <a:endCxn id="181" idx="1"/>
            </p:cNvCxnSpPr>
            <p:nvPr/>
          </p:nvCxnSpPr>
          <p:spPr>
            <a:xfrm>
              <a:off x="5540135" y="4091451"/>
              <a:ext cx="940746" cy="85537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7" name="Straight Arrow Connector 206"/>
            <p:cNvCxnSpPr>
              <a:stCxn id="178" idx="3"/>
              <a:endCxn id="183" idx="1"/>
            </p:cNvCxnSpPr>
            <p:nvPr/>
          </p:nvCxnSpPr>
          <p:spPr>
            <a:xfrm flipV="1">
              <a:off x="5545740" y="4900309"/>
              <a:ext cx="935141" cy="152049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8" name="Straight Arrow Connector 207"/>
            <p:cNvCxnSpPr>
              <a:stCxn id="179" idx="3"/>
              <a:endCxn id="184" idx="1"/>
            </p:cNvCxnSpPr>
            <p:nvPr/>
          </p:nvCxnSpPr>
          <p:spPr>
            <a:xfrm flipV="1">
              <a:off x="5545740" y="5263891"/>
              <a:ext cx="935141" cy="152049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9" name="Straight Arrow Connector 208"/>
            <p:cNvCxnSpPr>
              <a:stCxn id="181" idx="3"/>
              <a:endCxn id="195" idx="1"/>
            </p:cNvCxnSpPr>
            <p:nvPr/>
          </p:nvCxnSpPr>
          <p:spPr>
            <a:xfrm flipV="1">
              <a:off x="6887760" y="3802061"/>
              <a:ext cx="1361900" cy="374926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0" name="Straight Arrow Connector 209"/>
            <p:cNvCxnSpPr>
              <a:stCxn id="182" idx="3"/>
              <a:endCxn id="195" idx="1"/>
            </p:cNvCxnSpPr>
            <p:nvPr/>
          </p:nvCxnSpPr>
          <p:spPr>
            <a:xfrm flipV="1">
              <a:off x="6887760" y="3802061"/>
              <a:ext cx="1361900" cy="738508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1" name="Straight Arrow Connector 210"/>
            <p:cNvCxnSpPr>
              <a:stCxn id="183" idx="3"/>
              <a:endCxn id="195" idx="1"/>
            </p:cNvCxnSpPr>
            <p:nvPr/>
          </p:nvCxnSpPr>
          <p:spPr>
            <a:xfrm flipV="1">
              <a:off x="6887760" y="3802061"/>
              <a:ext cx="1361900" cy="1098249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2" name="Straight Arrow Connector 211"/>
            <p:cNvCxnSpPr>
              <a:stCxn id="184" idx="3"/>
              <a:endCxn id="195" idx="1"/>
            </p:cNvCxnSpPr>
            <p:nvPr/>
          </p:nvCxnSpPr>
          <p:spPr>
            <a:xfrm flipV="1">
              <a:off x="6887760" y="3802061"/>
              <a:ext cx="1361900" cy="146183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3" name="Straight Arrow Connector 212"/>
            <p:cNvCxnSpPr>
              <a:stCxn id="182" idx="3"/>
              <a:endCxn id="194" idx="1"/>
            </p:cNvCxnSpPr>
            <p:nvPr/>
          </p:nvCxnSpPr>
          <p:spPr>
            <a:xfrm flipV="1">
              <a:off x="6887760" y="3438479"/>
              <a:ext cx="1361900" cy="110209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4" name="Straight Arrow Connector 213"/>
            <p:cNvCxnSpPr>
              <a:stCxn id="187" idx="3"/>
              <a:endCxn id="192" idx="1"/>
            </p:cNvCxnSpPr>
            <p:nvPr/>
          </p:nvCxnSpPr>
          <p:spPr>
            <a:xfrm>
              <a:off x="4980290" y="2849754"/>
              <a:ext cx="1500591" cy="351759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5" name="Straight Arrow Connector 214"/>
            <p:cNvCxnSpPr>
              <a:stCxn id="187" idx="3"/>
              <a:endCxn id="190" idx="1"/>
            </p:cNvCxnSpPr>
            <p:nvPr/>
          </p:nvCxnSpPr>
          <p:spPr>
            <a:xfrm flipV="1">
              <a:off x="4980290" y="2492257"/>
              <a:ext cx="1500591" cy="357497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6" name="Straight Arrow Connector 215"/>
            <p:cNvCxnSpPr>
              <a:stCxn id="188" idx="3"/>
              <a:endCxn id="191" idx="1"/>
            </p:cNvCxnSpPr>
            <p:nvPr/>
          </p:nvCxnSpPr>
          <p:spPr>
            <a:xfrm flipV="1">
              <a:off x="4980290" y="2855839"/>
              <a:ext cx="1500591" cy="339589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7" name="Straight Arrow Connector 216"/>
            <p:cNvCxnSpPr>
              <a:stCxn id="186" idx="3"/>
              <a:endCxn id="192" idx="1"/>
            </p:cNvCxnSpPr>
            <p:nvPr/>
          </p:nvCxnSpPr>
          <p:spPr>
            <a:xfrm>
              <a:off x="4980290" y="2486172"/>
              <a:ext cx="1500591" cy="715341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8" name="Straight Arrow Connector 217"/>
            <p:cNvCxnSpPr>
              <a:stCxn id="184" idx="3"/>
              <a:endCxn id="194" idx="1"/>
            </p:cNvCxnSpPr>
            <p:nvPr/>
          </p:nvCxnSpPr>
          <p:spPr>
            <a:xfrm flipV="1">
              <a:off x="6887760" y="3438479"/>
              <a:ext cx="1361900" cy="1825412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9" name="Straight Arrow Connector 218"/>
            <p:cNvCxnSpPr>
              <a:stCxn id="181" idx="3"/>
              <a:endCxn id="196" idx="1"/>
            </p:cNvCxnSpPr>
            <p:nvPr/>
          </p:nvCxnSpPr>
          <p:spPr>
            <a:xfrm flipV="1">
              <a:off x="6887760" y="4147735"/>
              <a:ext cx="1361900" cy="29253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20" name="Straight Arrow Connector 219"/>
            <p:cNvCxnSpPr>
              <a:stCxn id="182" idx="3"/>
              <a:endCxn id="196" idx="1"/>
            </p:cNvCxnSpPr>
            <p:nvPr/>
          </p:nvCxnSpPr>
          <p:spPr>
            <a:xfrm flipV="1">
              <a:off x="6887760" y="4147735"/>
              <a:ext cx="1361900" cy="392834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21" name="Straight Arrow Connector 220"/>
            <p:cNvCxnSpPr>
              <a:stCxn id="183" idx="3"/>
              <a:endCxn id="196" idx="1"/>
            </p:cNvCxnSpPr>
            <p:nvPr/>
          </p:nvCxnSpPr>
          <p:spPr>
            <a:xfrm flipV="1">
              <a:off x="6887760" y="4147735"/>
              <a:ext cx="1361900" cy="752575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22" name="Straight Arrow Connector 221"/>
            <p:cNvCxnSpPr>
              <a:stCxn id="184" idx="3"/>
              <a:endCxn id="196" idx="1"/>
            </p:cNvCxnSpPr>
            <p:nvPr/>
          </p:nvCxnSpPr>
          <p:spPr>
            <a:xfrm flipV="1">
              <a:off x="6887760" y="4147735"/>
              <a:ext cx="1361900" cy="1116157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sp>
          <p:nvSpPr>
            <p:cNvPr id="223" name="TextBox 222"/>
            <p:cNvSpPr txBox="1"/>
            <p:nvPr/>
          </p:nvSpPr>
          <p:spPr>
            <a:xfrm>
              <a:off x="7472829" y="4745405"/>
              <a:ext cx="570764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cs typeface="Corbel"/>
                </a:rPr>
                <a:t>join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5664808" y="5398364"/>
              <a:ext cx="749489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cs typeface="Corbel"/>
                </a:rPr>
                <a:t>union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5273881" y="3209701"/>
              <a:ext cx="1032003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cs typeface="Corbel"/>
                </a:rPr>
                <a:t>groupBy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  <p:cxnSp>
          <p:nvCxnSpPr>
            <p:cNvPr id="226" name="Straight Arrow Connector 225"/>
            <p:cNvCxnSpPr>
              <a:stCxn id="188" idx="3"/>
              <a:endCxn id="190" idx="1"/>
            </p:cNvCxnSpPr>
            <p:nvPr/>
          </p:nvCxnSpPr>
          <p:spPr>
            <a:xfrm flipV="1">
              <a:off x="4980290" y="2492257"/>
              <a:ext cx="1500591" cy="703171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27" name="Straight Arrow Connector 226"/>
            <p:cNvCxnSpPr>
              <a:stCxn id="186" idx="3"/>
              <a:endCxn id="191" idx="1"/>
            </p:cNvCxnSpPr>
            <p:nvPr/>
          </p:nvCxnSpPr>
          <p:spPr>
            <a:xfrm>
              <a:off x="4980290" y="2486172"/>
              <a:ext cx="1500591" cy="369667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sp>
          <p:nvSpPr>
            <p:cNvPr id="228" name="Rounded Rectangle 227"/>
            <p:cNvSpPr/>
            <p:nvPr/>
          </p:nvSpPr>
          <p:spPr>
            <a:xfrm>
              <a:off x="3810358" y="3878162"/>
              <a:ext cx="591825" cy="80359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29" name="Rounded Rectangle 228"/>
            <p:cNvSpPr/>
            <p:nvPr/>
          </p:nvSpPr>
          <p:spPr>
            <a:xfrm>
              <a:off x="3903988" y="3959064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30" name="Rounded Rectangle 229"/>
            <p:cNvSpPr/>
            <p:nvPr/>
          </p:nvSpPr>
          <p:spPr>
            <a:xfrm>
              <a:off x="3903988" y="4322645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cxnSp>
          <p:nvCxnSpPr>
            <p:cNvPr id="231" name="Straight Arrow Connector 230"/>
            <p:cNvCxnSpPr>
              <a:stCxn id="229" idx="3"/>
              <a:endCxn id="175" idx="1"/>
            </p:cNvCxnSpPr>
            <p:nvPr/>
          </p:nvCxnSpPr>
          <p:spPr>
            <a:xfrm>
              <a:off x="4310867" y="4091451"/>
              <a:ext cx="82238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32" name="Straight Arrow Connector 231"/>
            <p:cNvCxnSpPr>
              <a:stCxn id="230" idx="3"/>
              <a:endCxn id="176" idx="1"/>
            </p:cNvCxnSpPr>
            <p:nvPr/>
          </p:nvCxnSpPr>
          <p:spPr>
            <a:xfrm>
              <a:off x="4310867" y="4455032"/>
              <a:ext cx="82238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sp>
          <p:nvSpPr>
            <p:cNvPr id="233" name="TextBox 232"/>
            <p:cNvSpPr txBox="1"/>
            <p:nvPr/>
          </p:nvSpPr>
          <p:spPr>
            <a:xfrm>
              <a:off x="4403449" y="4431457"/>
              <a:ext cx="632844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cs typeface="Corbel"/>
                </a:rPr>
                <a:t>map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7804438" y="5436923"/>
              <a:ext cx="924573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Corbel"/>
                  <a:cs typeface="Corbel"/>
                </a:rPr>
                <a:t>Stage 3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3528393" y="3127053"/>
              <a:ext cx="923407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Corbel"/>
                  <a:cs typeface="Corbel"/>
                </a:rPr>
                <a:t>Stage 1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3599800" y="5373619"/>
              <a:ext cx="938337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Corbel"/>
                  <a:cs typeface="Corbel"/>
                </a:rPr>
                <a:t>Stage 2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099548" y="2157765"/>
              <a:ext cx="405969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A: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5982917" y="2106542"/>
              <a:ext cx="395939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B: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3434378" y="3802881"/>
              <a:ext cx="395006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C: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4670131" y="3769620"/>
              <a:ext cx="414486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D: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4698710" y="4721660"/>
              <a:ext cx="385908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E: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6039557" y="3760980"/>
              <a:ext cx="374708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F: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7816768" y="2864847"/>
              <a:ext cx="413786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G: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4974968" y="6068644"/>
            <a:ext cx="3217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cs typeface="Corbel"/>
              </a:rPr>
              <a:t>= previously computed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cs typeface="Corbel"/>
              </a:rPr>
              <a:t>partition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  <a:cs typeface="Corbel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4599910" y="6146303"/>
            <a:ext cx="370591" cy="256220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03507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Recovery Results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9883222"/>
              </p:ext>
            </p:extLst>
          </p:nvPr>
        </p:nvGraphicFramePr>
        <p:xfrm>
          <a:off x="609600" y="2057400"/>
          <a:ext cx="7924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8703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 smtClean="0"/>
              <a:t>Behavior with Not Enough RAM</a:t>
            </a:r>
            <a:endParaRPr lang="en-US" sz="45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1619766"/>
              </p:ext>
            </p:extLst>
          </p:nvPr>
        </p:nvGraphicFramePr>
        <p:xfrm>
          <a:off x="457200" y="1905000"/>
          <a:ext cx="8229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5965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Acyclic data flow is inefficient for applications that repeatedly </a:t>
            </a:r>
            <a:r>
              <a:rPr lang="en-US" i="1" dirty="0" smtClean="0"/>
              <a:t>reuse</a:t>
            </a:r>
            <a:r>
              <a:rPr lang="en-US" dirty="0" smtClean="0"/>
              <a:t> a working set of data:</a:t>
            </a:r>
            <a:endParaRPr lang="en-US" dirty="0"/>
          </a:p>
          <a:p>
            <a:pPr lvl="1"/>
            <a:r>
              <a:rPr lang="en-US" sz="3000" b="1" dirty="0" smtClean="0"/>
              <a:t>Iterative</a:t>
            </a:r>
            <a:r>
              <a:rPr lang="en-US" sz="3000" dirty="0" smtClean="0"/>
              <a:t> algorithms (machine learning, graphs)</a:t>
            </a:r>
            <a:endParaRPr lang="en-US" sz="3000" dirty="0"/>
          </a:p>
          <a:p>
            <a:pPr lvl="1"/>
            <a:r>
              <a:rPr lang="en-US" sz="3000" b="1" dirty="0" smtClean="0"/>
              <a:t>Interactive</a:t>
            </a:r>
            <a:r>
              <a:rPr lang="en-US" sz="3000" dirty="0" smtClean="0"/>
              <a:t> data mining tools (R, Excel, Python)</a:t>
            </a:r>
          </a:p>
          <a:p>
            <a:r>
              <a:rPr lang="en-US" dirty="0" smtClean="0"/>
              <a:t>With current frameworks, apps reload data from stable storage on each quer</a:t>
            </a:r>
            <a:r>
              <a:rPr lang="en-US" dirty="0"/>
              <a:t>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4350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16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5500" dirty="0" smtClean="0"/>
              <a:t>Example: Iterative Apps</a:t>
            </a:r>
            <a:endParaRPr lang="en-US" sz="5500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3691168"/>
            <a:ext cx="8002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rbel"/>
                <a:cs typeface="Corbel"/>
              </a:rPr>
              <a:t>Input</a:t>
            </a:r>
            <a:endParaRPr lang="en-US" sz="2200" dirty="0">
              <a:latin typeface="Corbel"/>
              <a:cs typeface="Corbel"/>
            </a:endParaRPr>
          </a:p>
        </p:txBody>
      </p:sp>
      <p:cxnSp>
        <p:nvCxnSpPr>
          <p:cNvPr id="36" name="Straight Arrow Connector 35"/>
          <p:cNvCxnSpPr>
            <a:stCxn id="143" idx="3"/>
            <a:endCxn id="101" idx="1"/>
          </p:cNvCxnSpPr>
          <p:nvPr/>
        </p:nvCxnSpPr>
        <p:spPr>
          <a:xfrm flipV="1">
            <a:off x="1628157" y="2042054"/>
            <a:ext cx="1255589" cy="121420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3" idx="3"/>
            <a:endCxn id="102" idx="1"/>
          </p:cNvCxnSpPr>
          <p:nvPr/>
        </p:nvCxnSpPr>
        <p:spPr>
          <a:xfrm flipV="1">
            <a:off x="1628157" y="2867916"/>
            <a:ext cx="1255589" cy="38834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43" idx="3"/>
            <a:endCxn id="103" idx="1"/>
          </p:cNvCxnSpPr>
          <p:nvPr/>
        </p:nvCxnSpPr>
        <p:spPr>
          <a:xfrm>
            <a:off x="1628157" y="3256260"/>
            <a:ext cx="1255589" cy="42347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48" idx="1"/>
          </p:cNvCxnSpPr>
          <p:nvPr/>
        </p:nvCxnSpPr>
        <p:spPr>
          <a:xfrm>
            <a:off x="4372728" y="2042054"/>
            <a:ext cx="56819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49" idx="1"/>
          </p:cNvCxnSpPr>
          <p:nvPr/>
        </p:nvCxnSpPr>
        <p:spPr>
          <a:xfrm>
            <a:off x="4372728" y="2867916"/>
            <a:ext cx="56819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50" idx="1"/>
          </p:cNvCxnSpPr>
          <p:nvPr/>
        </p:nvCxnSpPr>
        <p:spPr>
          <a:xfrm>
            <a:off x="4372728" y="3681702"/>
            <a:ext cx="56819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Folded Corner 47"/>
          <p:cNvSpPr/>
          <p:nvPr/>
        </p:nvSpPr>
        <p:spPr>
          <a:xfrm>
            <a:off x="4940926" y="1752600"/>
            <a:ext cx="492900" cy="578908"/>
          </a:xfrm>
          <a:prstGeom prst="foldedCorner">
            <a:avLst/>
          </a:prstGeom>
          <a:ln>
            <a:headEnd type="none" w="med" len="med"/>
            <a:tailEnd type="none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49" name="Folded Corner 48"/>
          <p:cNvSpPr/>
          <p:nvPr/>
        </p:nvSpPr>
        <p:spPr>
          <a:xfrm>
            <a:off x="4940926" y="2578462"/>
            <a:ext cx="492900" cy="578908"/>
          </a:xfrm>
          <a:prstGeom prst="foldedCorner">
            <a:avLst/>
          </a:prstGeom>
          <a:ln>
            <a:headEnd type="none" w="med" len="med"/>
            <a:tailEnd type="none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50" name="Folded Corner 49"/>
          <p:cNvSpPr/>
          <p:nvPr/>
        </p:nvSpPr>
        <p:spPr>
          <a:xfrm>
            <a:off x="4940926" y="3392248"/>
            <a:ext cx="492900" cy="578908"/>
          </a:xfrm>
          <a:prstGeom prst="foldedCorner">
            <a:avLst/>
          </a:prstGeom>
          <a:ln>
            <a:headEnd type="none" w="med" len="med"/>
            <a:tailEnd type="none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01" name="Rectangle 100"/>
          <p:cNvSpPr/>
          <p:nvPr/>
        </p:nvSpPr>
        <p:spPr>
          <a:xfrm>
            <a:off x="2883746" y="1818204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smtClean="0"/>
              <a:t>iteration 1</a:t>
            </a:r>
            <a:endParaRPr lang="en-US" sz="2200" dirty="0"/>
          </a:p>
        </p:txBody>
      </p:sp>
      <p:sp>
        <p:nvSpPr>
          <p:cNvPr id="102" name="Rectangle 101"/>
          <p:cNvSpPr/>
          <p:nvPr/>
        </p:nvSpPr>
        <p:spPr>
          <a:xfrm>
            <a:off x="2883746" y="2644066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smtClean="0"/>
              <a:t>iteration 2</a:t>
            </a:r>
            <a:endParaRPr lang="en-US" sz="2200" dirty="0"/>
          </a:p>
        </p:txBody>
      </p:sp>
      <p:sp>
        <p:nvSpPr>
          <p:cNvPr id="103" name="Rectangle 102"/>
          <p:cNvSpPr/>
          <p:nvPr/>
        </p:nvSpPr>
        <p:spPr>
          <a:xfrm>
            <a:off x="2883746" y="3455885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smtClean="0"/>
              <a:t>iteration 3</a:t>
            </a:r>
            <a:endParaRPr lang="en-US" sz="2200" dirty="0"/>
          </a:p>
        </p:txBody>
      </p:sp>
      <p:sp>
        <p:nvSpPr>
          <p:cNvPr id="113" name="TextBox 112"/>
          <p:cNvSpPr txBox="1"/>
          <p:nvPr/>
        </p:nvSpPr>
        <p:spPr>
          <a:xfrm>
            <a:off x="5465968" y="1807109"/>
            <a:ext cx="10310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rbel"/>
                <a:cs typeface="Corbel"/>
              </a:rPr>
              <a:t>result 1</a:t>
            </a:r>
            <a:endParaRPr lang="en-US" sz="2200" dirty="0">
              <a:latin typeface="Corbel"/>
              <a:cs typeface="Corbel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465968" y="2626078"/>
            <a:ext cx="10435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rbel"/>
                <a:cs typeface="Corbel"/>
              </a:rPr>
              <a:t>result 2</a:t>
            </a:r>
            <a:endParaRPr lang="en-US" sz="2200" dirty="0">
              <a:latin typeface="Corbel"/>
              <a:cs typeface="Corbel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465968" y="3457852"/>
            <a:ext cx="1027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rbel"/>
                <a:cs typeface="Corbel"/>
              </a:rPr>
              <a:t>result 3</a:t>
            </a:r>
            <a:endParaRPr lang="en-US" sz="2200" dirty="0">
              <a:latin typeface="Corbel"/>
              <a:cs typeface="Corbel"/>
            </a:endParaRPr>
          </a:p>
        </p:txBody>
      </p:sp>
      <p:cxnSp>
        <p:nvCxnSpPr>
          <p:cNvPr id="125" name="Straight Arrow Connector 124"/>
          <p:cNvCxnSpPr>
            <a:stCxn id="143" idx="3"/>
            <a:endCxn id="130" idx="1"/>
          </p:cNvCxnSpPr>
          <p:nvPr/>
        </p:nvCxnSpPr>
        <p:spPr>
          <a:xfrm>
            <a:off x="1628157" y="3256260"/>
            <a:ext cx="1256117" cy="113784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2884274" y="4178662"/>
            <a:ext cx="14884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Corbel"/>
                <a:cs typeface="Corbel"/>
              </a:rPr>
              <a:t>.  .  .</a:t>
            </a:r>
            <a:endParaRPr lang="en-US" sz="2200" b="1" dirty="0">
              <a:latin typeface="Corbel"/>
              <a:cs typeface="Corbel"/>
            </a:endParaRPr>
          </a:p>
        </p:txBody>
      </p:sp>
      <p:sp>
        <p:nvSpPr>
          <p:cNvPr id="143" name="Diamond 142"/>
          <p:cNvSpPr/>
          <p:nvPr/>
        </p:nvSpPr>
        <p:spPr>
          <a:xfrm>
            <a:off x="1338511" y="3170939"/>
            <a:ext cx="289646" cy="170641"/>
          </a:xfrm>
          <a:prstGeom prst="diamond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5" name="Can 4"/>
          <p:cNvSpPr/>
          <p:nvPr/>
        </p:nvSpPr>
        <p:spPr>
          <a:xfrm>
            <a:off x="1066800" y="2846344"/>
            <a:ext cx="782384" cy="824077"/>
          </a:xfrm>
          <a:prstGeom prst="can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25" name="Can 24"/>
          <p:cNvSpPr/>
          <p:nvPr/>
        </p:nvSpPr>
        <p:spPr>
          <a:xfrm>
            <a:off x="1066800" y="5071937"/>
            <a:ext cx="782384" cy="824077"/>
          </a:xfrm>
          <a:prstGeom prst="can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cxnSp>
        <p:nvCxnSpPr>
          <p:cNvPr id="26" name="Straight Arrow Connector 25"/>
          <p:cNvCxnSpPr>
            <a:stCxn id="25" idx="4"/>
            <a:endCxn id="29" idx="1"/>
          </p:cNvCxnSpPr>
          <p:nvPr/>
        </p:nvCxnSpPr>
        <p:spPr>
          <a:xfrm>
            <a:off x="1849184" y="5483976"/>
            <a:ext cx="53779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386979" y="5260126"/>
            <a:ext cx="910005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err="1" smtClean="0"/>
              <a:t>iter</a:t>
            </a:r>
            <a:r>
              <a:rPr lang="en-US" sz="2200" dirty="0" smtClean="0"/>
              <a:t>. 1</a:t>
            </a:r>
            <a:endParaRPr lang="en-US" sz="2200" dirty="0"/>
          </a:p>
        </p:txBody>
      </p:sp>
      <p:cxnSp>
        <p:nvCxnSpPr>
          <p:cNvPr id="32" name="Straight Arrow Connector 31"/>
          <p:cNvCxnSpPr>
            <a:stCxn id="29" idx="3"/>
            <a:endCxn id="30" idx="2"/>
          </p:cNvCxnSpPr>
          <p:nvPr/>
        </p:nvCxnSpPr>
        <p:spPr>
          <a:xfrm>
            <a:off x="3296984" y="5483976"/>
            <a:ext cx="49651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9" idx="1"/>
          </p:cNvCxnSpPr>
          <p:nvPr/>
        </p:nvCxnSpPr>
        <p:spPr>
          <a:xfrm flipV="1">
            <a:off x="4579291" y="5483976"/>
            <a:ext cx="537795" cy="518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117086" y="5260126"/>
            <a:ext cx="910005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err="1" smtClean="0"/>
              <a:t>iter</a:t>
            </a:r>
            <a:r>
              <a:rPr lang="en-US" sz="2200" dirty="0" smtClean="0"/>
              <a:t>. 2</a:t>
            </a:r>
            <a:endParaRPr lang="en-US" sz="2200" dirty="0"/>
          </a:p>
        </p:txBody>
      </p:sp>
      <p:cxnSp>
        <p:nvCxnSpPr>
          <p:cNvPr id="42" name="Straight Arrow Connector 41"/>
          <p:cNvCxnSpPr>
            <a:stCxn id="39" idx="3"/>
            <a:endCxn id="40" idx="2"/>
          </p:cNvCxnSpPr>
          <p:nvPr/>
        </p:nvCxnSpPr>
        <p:spPr>
          <a:xfrm>
            <a:off x="6027091" y="5483976"/>
            <a:ext cx="49651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292900" y="5489163"/>
            <a:ext cx="53779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828107" y="5265313"/>
            <a:ext cx="726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Corbel"/>
                <a:cs typeface="Corbel"/>
              </a:rPr>
              <a:t>.  .  .</a:t>
            </a:r>
            <a:endParaRPr lang="en-US" sz="2200" b="1" dirty="0">
              <a:latin typeface="Corbel"/>
              <a:cs typeface="Corbel"/>
            </a:endParaRPr>
          </a:p>
        </p:txBody>
      </p:sp>
      <p:sp>
        <p:nvSpPr>
          <p:cNvPr id="30" name="Can 29"/>
          <p:cNvSpPr/>
          <p:nvPr/>
        </p:nvSpPr>
        <p:spPr>
          <a:xfrm>
            <a:off x="3793502" y="5071937"/>
            <a:ext cx="782384" cy="824077"/>
          </a:xfrm>
          <a:prstGeom prst="can">
            <a:avLst/>
          </a:prstGeom>
          <a:ln>
            <a:headEnd type="none" w="med" len="med"/>
            <a:tailEnd type="none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40" name="Can 39"/>
          <p:cNvSpPr/>
          <p:nvPr/>
        </p:nvSpPr>
        <p:spPr>
          <a:xfrm>
            <a:off x="6523609" y="5071937"/>
            <a:ext cx="782384" cy="824077"/>
          </a:xfrm>
          <a:prstGeom prst="can">
            <a:avLst/>
          </a:prstGeom>
          <a:ln>
            <a:headEnd type="none" w="med" len="med"/>
            <a:tailEnd type="none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51" name="TextBox 50"/>
          <p:cNvSpPr txBox="1"/>
          <p:nvPr/>
        </p:nvSpPr>
        <p:spPr>
          <a:xfrm>
            <a:off x="1066800" y="5905074"/>
            <a:ext cx="8002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rbel"/>
                <a:cs typeface="Corbel"/>
              </a:rPr>
              <a:t>Input</a:t>
            </a:r>
            <a:endParaRPr lang="en-US" sz="2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09384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662991" y="3703379"/>
            <a:ext cx="14979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latin typeface="Corbel"/>
                <a:cs typeface="Corbel"/>
              </a:rPr>
              <a:t>Distributed</a:t>
            </a:r>
            <a:br>
              <a:rPr lang="en-US" sz="2200" dirty="0" smtClean="0">
                <a:latin typeface="Corbel"/>
                <a:cs typeface="Corbel"/>
              </a:rPr>
            </a:br>
            <a:r>
              <a:rPr lang="en-US" sz="2200" dirty="0" smtClean="0">
                <a:latin typeface="Corbel"/>
                <a:cs typeface="Corbel"/>
              </a:rPr>
              <a:t>memory</a:t>
            </a:r>
            <a:endParaRPr lang="en-US" sz="2200" dirty="0">
              <a:latin typeface="Corbel"/>
              <a:cs typeface="Corbe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66800" y="3691168"/>
            <a:ext cx="8002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rbel"/>
                <a:cs typeface="Corbel"/>
              </a:rPr>
              <a:t>Input</a:t>
            </a:r>
            <a:endParaRPr lang="en-US" sz="2200" dirty="0">
              <a:latin typeface="Corbel"/>
              <a:cs typeface="Corbel"/>
            </a:endParaRPr>
          </a:p>
        </p:txBody>
      </p:sp>
      <p:cxnSp>
        <p:nvCxnSpPr>
          <p:cNvPr id="55" name="Straight Arrow Connector 54"/>
          <p:cNvCxnSpPr>
            <a:stCxn id="72" idx="3"/>
            <a:endCxn id="64" idx="1"/>
          </p:cNvCxnSpPr>
          <p:nvPr/>
        </p:nvCxnSpPr>
        <p:spPr>
          <a:xfrm flipV="1">
            <a:off x="3714737" y="2042054"/>
            <a:ext cx="1158154" cy="121420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72" idx="3"/>
            <a:endCxn id="65" idx="1"/>
          </p:cNvCxnSpPr>
          <p:nvPr/>
        </p:nvCxnSpPr>
        <p:spPr>
          <a:xfrm flipV="1">
            <a:off x="3714737" y="2867916"/>
            <a:ext cx="1158154" cy="38834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2" idx="3"/>
            <a:endCxn id="66" idx="1"/>
          </p:cNvCxnSpPr>
          <p:nvPr/>
        </p:nvCxnSpPr>
        <p:spPr>
          <a:xfrm>
            <a:off x="3714737" y="3256260"/>
            <a:ext cx="1158154" cy="42347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61" idx="1"/>
          </p:cNvCxnSpPr>
          <p:nvPr/>
        </p:nvCxnSpPr>
        <p:spPr>
          <a:xfrm>
            <a:off x="6254102" y="2042054"/>
            <a:ext cx="56819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62" idx="1"/>
          </p:cNvCxnSpPr>
          <p:nvPr/>
        </p:nvCxnSpPr>
        <p:spPr>
          <a:xfrm>
            <a:off x="6254102" y="2867916"/>
            <a:ext cx="56819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63" idx="1"/>
          </p:cNvCxnSpPr>
          <p:nvPr/>
        </p:nvCxnSpPr>
        <p:spPr>
          <a:xfrm>
            <a:off x="6254102" y="3681702"/>
            <a:ext cx="56819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Folded Corner 60"/>
          <p:cNvSpPr/>
          <p:nvPr/>
        </p:nvSpPr>
        <p:spPr>
          <a:xfrm>
            <a:off x="6822300" y="1752600"/>
            <a:ext cx="492900" cy="578908"/>
          </a:xfrm>
          <a:prstGeom prst="foldedCorner">
            <a:avLst/>
          </a:prstGeom>
          <a:ln>
            <a:headEnd type="none" w="med" len="med"/>
            <a:tailEnd type="none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62" name="Folded Corner 61"/>
          <p:cNvSpPr/>
          <p:nvPr/>
        </p:nvSpPr>
        <p:spPr>
          <a:xfrm>
            <a:off x="6822300" y="2578462"/>
            <a:ext cx="492900" cy="578908"/>
          </a:xfrm>
          <a:prstGeom prst="foldedCorner">
            <a:avLst/>
          </a:prstGeom>
          <a:ln>
            <a:headEnd type="none" w="med" len="med"/>
            <a:tailEnd type="none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63" name="Folded Corner 62"/>
          <p:cNvSpPr/>
          <p:nvPr/>
        </p:nvSpPr>
        <p:spPr>
          <a:xfrm>
            <a:off x="6822300" y="3392248"/>
            <a:ext cx="492900" cy="578908"/>
          </a:xfrm>
          <a:prstGeom prst="foldedCorner">
            <a:avLst/>
          </a:prstGeom>
          <a:ln>
            <a:headEnd type="none" w="med" len="med"/>
            <a:tailEnd type="none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64" name="Rectangle 63"/>
          <p:cNvSpPr/>
          <p:nvPr/>
        </p:nvSpPr>
        <p:spPr>
          <a:xfrm>
            <a:off x="4872891" y="1818204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smtClean="0"/>
              <a:t>iteration 1</a:t>
            </a:r>
            <a:endParaRPr lang="en-US" sz="2200" dirty="0"/>
          </a:p>
        </p:txBody>
      </p:sp>
      <p:sp>
        <p:nvSpPr>
          <p:cNvPr id="65" name="Rectangle 64"/>
          <p:cNvSpPr/>
          <p:nvPr/>
        </p:nvSpPr>
        <p:spPr>
          <a:xfrm>
            <a:off x="4872891" y="2644066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smtClean="0"/>
              <a:t>iteration 2</a:t>
            </a:r>
            <a:endParaRPr lang="en-US" sz="2200" dirty="0"/>
          </a:p>
        </p:txBody>
      </p:sp>
      <p:sp>
        <p:nvSpPr>
          <p:cNvPr id="66" name="Rectangle 65"/>
          <p:cNvSpPr/>
          <p:nvPr/>
        </p:nvSpPr>
        <p:spPr>
          <a:xfrm>
            <a:off x="4872891" y="3455885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smtClean="0"/>
              <a:t>iteration 3</a:t>
            </a:r>
            <a:endParaRPr lang="en-US" sz="2200" dirty="0"/>
          </a:p>
        </p:txBody>
      </p:sp>
      <p:cxnSp>
        <p:nvCxnSpPr>
          <p:cNvPr id="70" name="Straight Arrow Connector 69"/>
          <p:cNvCxnSpPr>
            <a:stCxn id="72" idx="3"/>
            <a:endCxn id="71" idx="1"/>
          </p:cNvCxnSpPr>
          <p:nvPr/>
        </p:nvCxnSpPr>
        <p:spPr>
          <a:xfrm>
            <a:off x="3714737" y="3256260"/>
            <a:ext cx="1158682" cy="113784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873419" y="4178662"/>
            <a:ext cx="14884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Corbel"/>
                <a:cs typeface="Corbel"/>
              </a:rPr>
              <a:t>.  .  .</a:t>
            </a:r>
            <a:endParaRPr lang="en-US" sz="2200" b="1" dirty="0">
              <a:latin typeface="Corbel"/>
              <a:cs typeface="Corbel"/>
            </a:endParaRPr>
          </a:p>
        </p:txBody>
      </p:sp>
      <p:sp>
        <p:nvSpPr>
          <p:cNvPr id="72" name="Diamond 71"/>
          <p:cNvSpPr/>
          <p:nvPr/>
        </p:nvSpPr>
        <p:spPr>
          <a:xfrm>
            <a:off x="3425091" y="3170939"/>
            <a:ext cx="289646" cy="170641"/>
          </a:xfrm>
          <a:prstGeom prst="diamond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73" name="Can 72"/>
          <p:cNvSpPr/>
          <p:nvPr/>
        </p:nvSpPr>
        <p:spPr>
          <a:xfrm>
            <a:off x="1066800" y="2846344"/>
            <a:ext cx="782384" cy="824077"/>
          </a:xfrm>
          <a:prstGeom prst="can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74" name="Can 73"/>
          <p:cNvSpPr/>
          <p:nvPr/>
        </p:nvSpPr>
        <p:spPr>
          <a:xfrm>
            <a:off x="1066800" y="5066749"/>
            <a:ext cx="782384" cy="824077"/>
          </a:xfrm>
          <a:prstGeom prst="can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cxnSp>
        <p:nvCxnSpPr>
          <p:cNvPr id="75" name="Straight Arrow Connector 74"/>
          <p:cNvCxnSpPr>
            <a:stCxn id="74" idx="4"/>
            <a:endCxn id="76" idx="1"/>
          </p:cNvCxnSpPr>
          <p:nvPr/>
        </p:nvCxnSpPr>
        <p:spPr>
          <a:xfrm>
            <a:off x="1849184" y="5478788"/>
            <a:ext cx="53779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2386979" y="5254938"/>
            <a:ext cx="910005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err="1" smtClean="0"/>
              <a:t>iter</a:t>
            </a:r>
            <a:r>
              <a:rPr lang="en-US" sz="2200" dirty="0" smtClean="0"/>
              <a:t>. 1</a:t>
            </a:r>
            <a:endParaRPr lang="en-US" sz="2200" dirty="0"/>
          </a:p>
        </p:txBody>
      </p:sp>
      <p:cxnSp>
        <p:nvCxnSpPr>
          <p:cNvPr id="77" name="Straight Arrow Connector 76"/>
          <p:cNvCxnSpPr>
            <a:stCxn id="76" idx="3"/>
          </p:cNvCxnSpPr>
          <p:nvPr/>
        </p:nvCxnSpPr>
        <p:spPr>
          <a:xfrm flipV="1">
            <a:off x="3296984" y="5478787"/>
            <a:ext cx="322152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79" idx="1"/>
          </p:cNvCxnSpPr>
          <p:nvPr/>
        </p:nvCxnSpPr>
        <p:spPr>
          <a:xfrm>
            <a:off x="4495800" y="5478787"/>
            <a:ext cx="621286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5117086" y="5254938"/>
            <a:ext cx="910005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err="1" smtClean="0"/>
              <a:t>iter</a:t>
            </a:r>
            <a:r>
              <a:rPr lang="en-US" sz="2200" dirty="0" smtClean="0"/>
              <a:t>. 2</a:t>
            </a:r>
            <a:endParaRPr lang="en-US" sz="2200" dirty="0"/>
          </a:p>
        </p:txBody>
      </p:sp>
      <p:cxnSp>
        <p:nvCxnSpPr>
          <p:cNvPr id="80" name="Straight Arrow Connector 79"/>
          <p:cNvCxnSpPr>
            <a:stCxn id="79" idx="3"/>
          </p:cNvCxnSpPr>
          <p:nvPr/>
        </p:nvCxnSpPr>
        <p:spPr>
          <a:xfrm flipV="1">
            <a:off x="6027091" y="5478787"/>
            <a:ext cx="338327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7239000" y="5489163"/>
            <a:ext cx="59169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828107" y="5265313"/>
            <a:ext cx="726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Corbel"/>
                <a:cs typeface="Corbel"/>
              </a:rPr>
              <a:t>.  .  .</a:t>
            </a:r>
            <a:endParaRPr lang="en-US" sz="2200" b="1" dirty="0">
              <a:latin typeface="Corbel"/>
              <a:cs typeface="Corbel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66800" y="5905074"/>
            <a:ext cx="8002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rbel"/>
                <a:cs typeface="Corbel"/>
              </a:rPr>
              <a:t>Input</a:t>
            </a:r>
            <a:endParaRPr lang="en-US" sz="2200" dirty="0">
              <a:latin typeface="Corbel"/>
              <a:cs typeface="Corbel"/>
            </a:endParaRPr>
          </a:p>
        </p:txBody>
      </p:sp>
      <p:cxnSp>
        <p:nvCxnSpPr>
          <p:cNvPr id="86" name="Straight Arrow Connector 85"/>
          <p:cNvCxnSpPr>
            <a:stCxn id="73" idx="4"/>
          </p:cNvCxnSpPr>
          <p:nvPr/>
        </p:nvCxnSpPr>
        <p:spPr>
          <a:xfrm flipV="1">
            <a:off x="1849184" y="3256260"/>
            <a:ext cx="999947" cy="212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itle 116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z="4800" dirty="0" smtClean="0"/>
              <a:t>Goal: Keep Working Set in RAM</a:t>
            </a:r>
            <a:endParaRPr lang="en-US" sz="4800" dirty="0"/>
          </a:p>
        </p:txBody>
      </p:sp>
      <p:sp>
        <p:nvSpPr>
          <p:cNvPr id="99" name="TextBox 98"/>
          <p:cNvSpPr txBox="1"/>
          <p:nvPr/>
        </p:nvSpPr>
        <p:spPr>
          <a:xfrm>
            <a:off x="1806888" y="2286000"/>
            <a:ext cx="126494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 smtClean="0">
                <a:latin typeface="Corbel"/>
                <a:cs typeface="Corbel"/>
              </a:rPr>
              <a:t>one-time</a:t>
            </a:r>
            <a:br>
              <a:rPr lang="en-US" sz="1900" dirty="0" smtClean="0">
                <a:latin typeface="Corbel"/>
                <a:cs typeface="Corbel"/>
              </a:rPr>
            </a:br>
            <a:r>
              <a:rPr lang="en-US" sz="1900" dirty="0" smtClean="0">
                <a:latin typeface="Corbel"/>
                <a:cs typeface="Corbel"/>
              </a:rPr>
              <a:t>processing</a:t>
            </a:r>
            <a:endParaRPr lang="en-US" sz="1900" dirty="0">
              <a:latin typeface="Corbel"/>
              <a:cs typeface="Corbel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2784930" y="2345019"/>
            <a:ext cx="1312636" cy="1724328"/>
            <a:chOff x="2784930" y="2345019"/>
            <a:chExt cx="1312636" cy="1724328"/>
          </a:xfrm>
        </p:grpSpPr>
        <p:pic>
          <p:nvPicPr>
            <p:cNvPr id="93" name="Picture 92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108" name="Picture 107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109" name="Picture 108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  <p:grpSp>
        <p:nvGrpSpPr>
          <p:cNvPr id="112" name="Group 111"/>
          <p:cNvGrpSpPr/>
          <p:nvPr/>
        </p:nvGrpSpPr>
        <p:grpSpPr>
          <a:xfrm>
            <a:off x="3573767" y="4591747"/>
            <a:ext cx="1312636" cy="1724328"/>
            <a:chOff x="2784930" y="2345019"/>
            <a:chExt cx="1312636" cy="1724328"/>
          </a:xfrm>
        </p:grpSpPr>
        <p:pic>
          <p:nvPicPr>
            <p:cNvPr id="116" name="Picture 115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118" name="Picture 117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119" name="Picture 118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  <p:grpSp>
        <p:nvGrpSpPr>
          <p:cNvPr id="120" name="Group 119"/>
          <p:cNvGrpSpPr/>
          <p:nvPr/>
        </p:nvGrpSpPr>
        <p:grpSpPr>
          <a:xfrm>
            <a:off x="6307364" y="4600272"/>
            <a:ext cx="1312636" cy="1724328"/>
            <a:chOff x="2784930" y="2345019"/>
            <a:chExt cx="1312636" cy="1724328"/>
          </a:xfrm>
        </p:grpSpPr>
        <p:pic>
          <p:nvPicPr>
            <p:cNvPr id="121" name="Picture 120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122" name="Picture 121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123" name="Picture 122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3058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26259" y="2971800"/>
            <a:ext cx="8489637" cy="1371600"/>
          </a:xfrm>
          <a:prstGeom prst="roundRect">
            <a:avLst/>
          </a:prstGeom>
          <a:solidFill>
            <a:srgbClr val="D8E4F3"/>
          </a:solidFill>
          <a:ln w="19050" cmpd="sng">
            <a:solidFill>
              <a:srgbClr val="4F81BD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 eaLnBrk="0" hangingPunct="0">
              <a:spcBef>
                <a:spcPts val="2000"/>
              </a:spcBef>
            </a:pPr>
            <a:r>
              <a:rPr lang="en-US" sz="3200" dirty="0">
                <a:solidFill>
                  <a:prstClr val="black"/>
                </a:solidFill>
                <a:ea typeface="ＭＳ Ｐゴシック" pitchFamily="-65" charset="-128"/>
                <a:cs typeface="ＭＳ Ｐゴシック" pitchFamily="-65" charset="-128"/>
              </a:rPr>
              <a:t>How </a:t>
            </a:r>
            <a:r>
              <a:rPr lang="en-US" sz="3200" dirty="0" smtClean="0">
                <a:solidFill>
                  <a:prstClr val="black"/>
                </a:solidFill>
                <a:ea typeface="ＭＳ Ｐゴシック" pitchFamily="-65" charset="-128"/>
                <a:cs typeface="ＭＳ Ｐゴシック" pitchFamily="-65" charset="-128"/>
              </a:rPr>
              <a:t>to design </a:t>
            </a:r>
            <a:r>
              <a:rPr lang="en-US" sz="3200" dirty="0">
                <a:solidFill>
                  <a:prstClr val="black"/>
                </a:solidFill>
                <a:ea typeface="ＭＳ Ｐゴシック" pitchFamily="-65" charset="-128"/>
                <a:cs typeface="ＭＳ Ｐゴシック" pitchFamily="-65" charset="-128"/>
              </a:rPr>
              <a:t>a </a:t>
            </a:r>
            <a:r>
              <a:rPr lang="en-US" sz="3200" dirty="0" smtClean="0">
                <a:solidFill>
                  <a:prstClr val="black"/>
                </a:solidFill>
                <a:ea typeface="ＭＳ Ｐゴシック" pitchFamily="-65" charset="-128"/>
                <a:cs typeface="ＭＳ Ｐゴシック" pitchFamily="-65" charset="-128"/>
              </a:rPr>
              <a:t>distributed memory abstraction that is both </a:t>
            </a:r>
            <a:r>
              <a:rPr lang="en-US" sz="3200" b="1" i="1" dirty="0" smtClean="0">
                <a:solidFill>
                  <a:prstClr val="black"/>
                </a:solidFill>
                <a:ea typeface="ＭＳ Ｐゴシック" pitchFamily="-65" charset="-128"/>
                <a:cs typeface="ＭＳ Ｐゴシック" pitchFamily="-65" charset="-128"/>
              </a:rPr>
              <a:t>fault-tolerant</a:t>
            </a:r>
            <a:r>
              <a:rPr lang="en-US" sz="3200" i="1" dirty="0" smtClean="0">
                <a:solidFill>
                  <a:prstClr val="black"/>
                </a:solidFill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ea typeface="ＭＳ Ｐゴシック" pitchFamily="-65" charset="-128"/>
                <a:cs typeface="ＭＳ Ｐゴシック" pitchFamily="-65" charset="-128"/>
              </a:rPr>
              <a:t>and </a:t>
            </a:r>
            <a:r>
              <a:rPr lang="en-US" sz="3200" b="1" i="1" dirty="0" smtClean="0">
                <a:solidFill>
                  <a:prstClr val="black"/>
                </a:solidFill>
                <a:ea typeface="ＭＳ Ｐゴシック" pitchFamily="-65" charset="-128"/>
                <a:cs typeface="ＭＳ Ｐゴシック" pitchFamily="-65" charset="-128"/>
              </a:rPr>
              <a:t>efficient</a:t>
            </a:r>
            <a:r>
              <a:rPr lang="en-US" sz="3200" dirty="0" smtClean="0">
                <a:solidFill>
                  <a:prstClr val="black"/>
                </a:solidFill>
                <a:ea typeface="ＭＳ Ｐゴシック" pitchFamily="-65" charset="-128"/>
                <a:cs typeface="ＭＳ Ｐゴシック" pitchFamily="-65" charset="-128"/>
              </a:rPr>
              <a:t>?</a:t>
            </a:r>
            <a:endParaRPr lang="en-US" sz="3200" dirty="0">
              <a:solidFill>
                <a:prstClr val="black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5613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Existing distributed storage abstractions have interfaces based on </a:t>
            </a:r>
            <a:r>
              <a:rPr lang="en-US" i="1" dirty="0" smtClean="0"/>
              <a:t>fine-grained</a:t>
            </a:r>
            <a:r>
              <a:rPr lang="en-US" dirty="0" smtClean="0"/>
              <a:t> updates</a:t>
            </a:r>
          </a:p>
          <a:p>
            <a:pPr lvl="1"/>
            <a:r>
              <a:rPr lang="en-US" dirty="0" smtClean="0"/>
              <a:t>Reads and writes to cells in a table</a:t>
            </a:r>
          </a:p>
          <a:p>
            <a:pPr lvl="1"/>
            <a:r>
              <a:rPr lang="en-US" dirty="0" smtClean="0"/>
              <a:t>E.g. databases, key-value stores, distributed memory</a:t>
            </a:r>
          </a:p>
          <a:p>
            <a:r>
              <a:rPr lang="en-US" dirty="0" smtClean="0"/>
              <a:t>Require replicating data or logs across nodes for fault tolerance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expensive!</a:t>
            </a:r>
          </a:p>
        </p:txBody>
      </p:sp>
    </p:spTree>
    <p:extLst>
      <p:ext uri="{BB962C8B-B14F-4D97-AF65-F5344CB8AC3E}">
        <p14:creationId xmlns:p14="http://schemas.microsoft.com/office/powerpoint/2010/main" val="2813629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0FF"/>
      </a:hlink>
      <a:folHlink>
        <a:srgbClr val="800080"/>
      </a:folHlink>
    </a:clrScheme>
    <a:fontScheme name="Exhibit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  <a:headEnd type="none" w="med" len="med"/>
          <a:tailEnd type="none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tx1"/>
          </a:solidFill>
          <a:headEnd type="none" w="med" len="med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40823</TotalTime>
  <Words>2087</Words>
  <Application>Microsoft Macintosh PowerPoint</Application>
  <PresentationFormat>On-screen Show (4:3)</PresentationFormat>
  <Paragraphs>429</Paragraphs>
  <Slides>43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Spark</vt:lpstr>
      <vt:lpstr>Environment</vt:lpstr>
      <vt:lpstr>Motivation</vt:lpstr>
      <vt:lpstr>Motivation</vt:lpstr>
      <vt:lpstr>Motivation</vt:lpstr>
      <vt:lpstr>Example: Iterative Apps</vt:lpstr>
      <vt:lpstr>Goal: Keep Working Set in RAM</vt:lpstr>
      <vt:lpstr>Challenge</vt:lpstr>
      <vt:lpstr>Challenge</vt:lpstr>
      <vt:lpstr>Solution: Resilient Distributed Datasets (RDDs)</vt:lpstr>
      <vt:lpstr>RDD Recovery</vt:lpstr>
      <vt:lpstr>Generality of RDDs</vt:lpstr>
      <vt:lpstr>Outline</vt:lpstr>
      <vt:lpstr>Spark Programming Interface</vt:lpstr>
      <vt:lpstr>Example: Log Mining</vt:lpstr>
      <vt:lpstr>Fault Tolerance</vt:lpstr>
      <vt:lpstr>Example: Logistic Regression</vt:lpstr>
      <vt:lpstr>Example: Logistic Regression</vt:lpstr>
      <vt:lpstr>Logistic Regression Performance</vt:lpstr>
      <vt:lpstr>Example: Collaborative Filtering</vt:lpstr>
      <vt:lpstr>Model and Algorithm</vt:lpstr>
      <vt:lpstr>Serial ALS</vt:lpstr>
      <vt:lpstr>Naïve Spark ALS</vt:lpstr>
      <vt:lpstr>Efficient Spark ALS</vt:lpstr>
      <vt:lpstr>Scaling Up Broadcast</vt:lpstr>
      <vt:lpstr>Cornet Performance</vt:lpstr>
      <vt:lpstr>Spark Applications</vt:lpstr>
      <vt:lpstr>Mobile Millennium Project</vt:lpstr>
      <vt:lpstr>Sample Data</vt:lpstr>
      <vt:lpstr>Challenge</vt:lpstr>
      <vt:lpstr>Challenge</vt:lpstr>
      <vt:lpstr>Solution</vt:lpstr>
      <vt:lpstr>Results</vt:lpstr>
      <vt:lpstr>Cluster Programming Models</vt:lpstr>
      <vt:lpstr>Models We Have Built</vt:lpstr>
      <vt:lpstr>Implementation</vt:lpstr>
      <vt:lpstr>Outline</vt:lpstr>
      <vt:lpstr>Conclusion</vt:lpstr>
      <vt:lpstr>Related Work</vt:lpstr>
      <vt:lpstr>Spark Operations</vt:lpstr>
      <vt:lpstr>Job Scheduler</vt:lpstr>
      <vt:lpstr>Fault Recovery Results</vt:lpstr>
      <vt:lpstr>Behavior with Not Enough RAM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Konwinski</dc:creator>
  <cp:lastModifiedBy>Matei Zaharia</cp:lastModifiedBy>
  <cp:revision>2164</cp:revision>
  <dcterms:created xsi:type="dcterms:W3CDTF">2010-06-28T20:28:41Z</dcterms:created>
  <dcterms:modified xsi:type="dcterms:W3CDTF">2011-12-17T20:02:55Z</dcterms:modified>
</cp:coreProperties>
</file>