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9" r:id="rId2"/>
    <p:sldId id="260" r:id="rId3"/>
    <p:sldId id="262" r:id="rId4"/>
    <p:sldId id="263" r:id="rId5"/>
    <p:sldId id="265" r:id="rId6"/>
    <p:sldId id="296" r:id="rId7"/>
    <p:sldId id="297" r:id="rId8"/>
    <p:sldId id="267" r:id="rId9"/>
    <p:sldId id="269" r:id="rId10"/>
    <p:sldId id="272" r:id="rId11"/>
    <p:sldId id="270" r:id="rId12"/>
    <p:sldId id="300" r:id="rId13"/>
    <p:sldId id="303" r:id="rId14"/>
    <p:sldId id="301" r:id="rId15"/>
    <p:sldId id="302" r:id="rId16"/>
    <p:sldId id="292" r:id="rId17"/>
    <p:sldId id="294" r:id="rId18"/>
    <p:sldId id="293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903"/>
    <a:srgbClr val="128A04"/>
    <a:srgbClr val="60F67E"/>
    <a:srgbClr val="46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45" autoAdjust="0"/>
  </p:normalViewPr>
  <p:slideViewPr>
    <p:cSldViewPr snapToGrid="0" snapToObjects="1">
      <p:cViewPr varScale="1">
        <p:scale>
          <a:sx n="101" d="100"/>
          <a:sy n="101" d="100"/>
        </p:scale>
        <p:origin x="-7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E38D-97B2-E840-AB82-4C460C7910E8}" type="datetimeFigureOut">
              <a:rPr lang="en-US" smtClean="0"/>
              <a:t>6/11/12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D85CB-522B-CC4F-AE1C-9A335D88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85CB-522B-CC4F-AE1C-9A335D88AB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1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85CB-522B-CC4F-AE1C-9A335D88AB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4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6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5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1D6B-1099-8448-9A88-F9CA4C04BE5E}" type="datetimeFigureOut">
              <a:rPr lang="en-US" smtClean="0"/>
              <a:t>6/11/12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D445-82EB-C645-B29B-B70F3328F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>
            <a:spLocks noGrp="1"/>
          </p:cNvSpPr>
          <p:nvPr>
            <p:ph type="ctrTitle"/>
          </p:nvPr>
        </p:nvSpPr>
        <p:spPr>
          <a:xfrm>
            <a:off x="789194" y="855406"/>
            <a:ext cx="7318417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Discretized Streams</a:t>
            </a:r>
            <a:endParaRPr lang="en-US" sz="4800" dirty="0"/>
          </a:p>
        </p:txBody>
      </p:sp>
      <p:sp>
        <p:nvSpPr>
          <p:cNvPr id="20" name="Subtitle 1"/>
          <p:cNvSpPr>
            <a:spLocks noGrp="1"/>
          </p:cNvSpPr>
          <p:nvPr>
            <p:ph type="subTitle" idx="1"/>
          </p:nvPr>
        </p:nvSpPr>
        <p:spPr>
          <a:xfrm>
            <a:off x="789194" y="2042772"/>
            <a:ext cx="7052034" cy="1752600"/>
          </a:xfrm>
        </p:spPr>
        <p:txBody>
          <a:bodyPr>
            <a:normAutofit/>
          </a:bodyPr>
          <a:lstStyle/>
          <a:p>
            <a:pPr algn="l"/>
            <a:r>
              <a:rPr lang="en-US" sz="3300" dirty="0" smtClean="0">
                <a:solidFill>
                  <a:schemeClr val="bg2">
                    <a:lumMod val="75000"/>
                  </a:schemeClr>
                </a:solidFill>
              </a:rPr>
              <a:t>An Efficient and Fault-Tolerant Model for Stream Processing on Large Clusters</a:t>
            </a:r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-16470" y="3820249"/>
            <a:ext cx="9180576" cy="1212699"/>
            <a:chOff x="-16470" y="4379324"/>
            <a:chExt cx="9167054" cy="1210912"/>
          </a:xfrm>
        </p:grpSpPr>
        <p:pic>
          <p:nvPicPr>
            <p:cNvPr id="14" name="Picture 13" descr="Mosaic-Border-Tile-Wall-Ti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700" y="4386873"/>
              <a:ext cx="3851884" cy="1201421"/>
            </a:xfrm>
            <a:prstGeom prst="rect">
              <a:avLst/>
            </a:prstGeom>
          </p:spPr>
        </p:pic>
        <p:pic>
          <p:nvPicPr>
            <p:cNvPr id="13" name="Picture 12" descr="Mosaic-Border-Tile-Wall-Tile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2" b="99237" l="0" r="996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820" y="4379324"/>
              <a:ext cx="3851884" cy="1201421"/>
            </a:xfrm>
            <a:prstGeom prst="rect">
              <a:avLst/>
            </a:prstGeom>
          </p:spPr>
        </p:pic>
        <p:pic>
          <p:nvPicPr>
            <p:cNvPr id="8" name="Picture 7" descr="Mosaic-Border-Tile-Wall-Tile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" b="99237" l="0" r="996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877" y="4379540"/>
              <a:ext cx="3851884" cy="1201421"/>
            </a:xfrm>
            <a:prstGeom prst="rect">
              <a:avLst/>
            </a:prstGeom>
          </p:spPr>
        </p:pic>
        <p:pic>
          <p:nvPicPr>
            <p:cNvPr id="10" name="Picture 9" descr="Mosaic-Border-Tile-Wall-Til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"/>
            <a:stretch/>
          </p:blipFill>
          <p:spPr>
            <a:xfrm>
              <a:off x="-16470" y="4388813"/>
              <a:ext cx="3825100" cy="1201423"/>
            </a:xfrm>
            <a:prstGeom prst="rect">
              <a:avLst/>
            </a:prstGeom>
          </p:spPr>
        </p:pic>
      </p:grpSp>
      <p:sp>
        <p:nvSpPr>
          <p:cNvPr id="9" name="Subtitle 1"/>
          <p:cNvSpPr txBox="1">
            <a:spLocks/>
          </p:cNvSpPr>
          <p:nvPr/>
        </p:nvSpPr>
        <p:spPr>
          <a:xfrm>
            <a:off x="802849" y="5457960"/>
            <a:ext cx="5096732" cy="10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Matei Zaharia,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Tathagata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Das,</a:t>
            </a:r>
            <a:b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Haoyuan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Li, Scott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Shenker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Ion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Stoica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744038" y="5377730"/>
            <a:ext cx="2661667" cy="874926"/>
            <a:chOff x="4953000" y="5181600"/>
            <a:chExt cx="4000688" cy="1342241"/>
          </a:xfrm>
        </p:grpSpPr>
        <p:pic>
          <p:nvPicPr>
            <p:cNvPr id="12" name="Picture 11" descr="amplab_hire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5181600"/>
              <a:ext cx="4000688" cy="134224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11706" y="6132997"/>
              <a:ext cx="1512428" cy="37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3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63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6288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Checkpoint state datasets periodically</a:t>
            </a:r>
          </a:p>
          <a:p>
            <a:r>
              <a:rPr lang="en-US" dirty="0" smtClean="0"/>
              <a:t>If a node fails/straggles, </a:t>
            </a:r>
            <a:r>
              <a:rPr lang="en-US" dirty="0" err="1" smtClean="0"/>
              <a:t>recompute</a:t>
            </a:r>
            <a:r>
              <a:rPr lang="en-US" dirty="0" smtClean="0"/>
              <a:t> its </a:t>
            </a:r>
            <a:r>
              <a:rPr lang="en-US" dirty="0" smtClean="0"/>
              <a:t>dataset partitions </a:t>
            </a:r>
            <a:r>
              <a:rPr lang="en-US" b="1" dirty="0" smtClean="0"/>
              <a:t>in parallel </a:t>
            </a:r>
            <a:r>
              <a:rPr lang="en-US" dirty="0" smtClean="0"/>
              <a:t>on other nodes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35" y="3516746"/>
            <a:ext cx="698189" cy="527917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35" y="4057331"/>
            <a:ext cx="698189" cy="527917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35" y="4597917"/>
            <a:ext cx="698189" cy="527917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35" y="5138502"/>
            <a:ext cx="698189" cy="52791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426013" y="3516741"/>
            <a:ext cx="444954" cy="2149678"/>
            <a:chOff x="892619" y="3570039"/>
            <a:chExt cx="465385" cy="1767631"/>
          </a:xfrm>
        </p:grpSpPr>
        <p:sp>
          <p:nvSpPr>
            <p:cNvPr id="5" name="Alternate Process 4"/>
            <p:cNvSpPr/>
            <p:nvPr/>
          </p:nvSpPr>
          <p:spPr>
            <a:xfrm rot="16200000">
              <a:off x="240304" y="4229142"/>
              <a:ext cx="1767631" cy="449425"/>
            </a:xfrm>
            <a:prstGeom prst="flowChartAlternateProcess">
              <a:avLst/>
            </a:prstGeom>
            <a:solidFill>
              <a:srgbClr val="617AD2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99407" y="3714562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2619" y="3864354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92619" y="4014146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08579" y="4163939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99407" y="4300124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92619" y="4449916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92619" y="4599708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08579" y="4749501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99407" y="4885687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2619" y="5035479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92619" y="5185271"/>
              <a:ext cx="449425" cy="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949727" y="3635242"/>
            <a:ext cx="1086591" cy="1901867"/>
            <a:chOff x="1917363" y="3836575"/>
            <a:chExt cx="632994" cy="1901867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917363" y="3836575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917363" y="3993107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917363" y="4149638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917363" y="4366176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917363" y="4522707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917363" y="4679239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917363" y="4895777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917363" y="5052308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17363" y="5208840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917363" y="5425378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917363" y="5581909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917363" y="5738442"/>
              <a:ext cx="632994" cy="0"/>
            </a:xfrm>
            <a:prstGeom prst="straightConnector1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headEnd type="none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5580684" y="3570269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580684" y="3712824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80684" y="3855379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580684" y="4099823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80684" y="4242378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80684" y="4384933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580684" y="4649521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580684" y="4792076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80684" y="4934631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580684" y="5192808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580684" y="5335363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580684" y="5477918"/>
            <a:ext cx="320040" cy="109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ross 75"/>
          <p:cNvSpPr/>
          <p:nvPr/>
        </p:nvSpPr>
        <p:spPr>
          <a:xfrm rot="18900000">
            <a:off x="5070880" y="3525033"/>
            <a:ext cx="545187" cy="553070"/>
          </a:xfrm>
          <a:prstGeom prst="plus">
            <a:avLst>
              <a:gd name="adj" fmla="val 39718"/>
            </a:avLst>
          </a:prstGeom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40104" y="4099823"/>
            <a:ext cx="320040" cy="109728"/>
          </a:xfrm>
          <a:prstGeom prst="rect">
            <a:avLst/>
          </a:prstGeom>
          <a:solidFill>
            <a:schemeClr val="accent6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940104" y="4651174"/>
            <a:ext cx="320040" cy="109728"/>
          </a:xfrm>
          <a:prstGeom prst="rect">
            <a:avLst/>
          </a:prstGeom>
          <a:solidFill>
            <a:schemeClr val="accent6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940104" y="5188776"/>
            <a:ext cx="320040" cy="109728"/>
          </a:xfrm>
          <a:prstGeom prst="rect">
            <a:avLst/>
          </a:prstGeom>
          <a:solidFill>
            <a:schemeClr val="accent6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4209317" y="3215056"/>
            <a:ext cx="63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map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601567" y="4361951"/>
            <a:ext cx="169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input dataset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089134" y="5778624"/>
            <a:ext cx="6881998" cy="961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</a:rPr>
              <a:t>Faster recovery than upstream backup,</a:t>
            </a:r>
            <a:br>
              <a:rPr lang="en-US" sz="2900" dirty="0" smtClean="0">
                <a:solidFill>
                  <a:srgbClr val="000000"/>
                </a:solidFill>
              </a:rPr>
            </a:br>
            <a:r>
              <a:rPr lang="en-US" sz="2900" dirty="0" smtClean="0">
                <a:solidFill>
                  <a:srgbClr val="000000"/>
                </a:solidFill>
              </a:rPr>
              <a:t>without the cost of replication</a:t>
            </a:r>
            <a:endParaRPr lang="en-US" sz="2900" dirty="0">
              <a:solidFill>
                <a:srgbClr val="0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105224" y="4277851"/>
            <a:ext cx="18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</a:t>
            </a:r>
            <a:r>
              <a:rPr lang="en-US" sz="2000" dirty="0" smtClean="0"/>
              <a:t>utput dataset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665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76" grpId="0" animBg="1"/>
      <p:bldP spid="125" grpId="0" animBg="1"/>
      <p:bldP spid="126" grpId="0" animBg="1"/>
      <p:bldP spid="12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Can It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4453" cy="4525963"/>
          </a:xfrm>
        </p:spPr>
        <p:txBody>
          <a:bodyPr>
            <a:normAutofit/>
          </a:bodyPr>
          <a:lstStyle/>
          <a:p>
            <a:r>
              <a:rPr lang="en-US" sz="3050" dirty="0" smtClean="0"/>
              <a:t>Prototype built on the Spark in-memory computing engine can process </a:t>
            </a:r>
            <a:r>
              <a:rPr lang="en-US" sz="3050" b="1" dirty="0"/>
              <a:t>2</a:t>
            </a:r>
            <a:r>
              <a:rPr lang="en-US" sz="3050" b="1" dirty="0" smtClean="0"/>
              <a:t> GB/s</a:t>
            </a:r>
            <a:r>
              <a:rPr lang="en-US" sz="3050" dirty="0" smtClean="0"/>
              <a:t> (</a:t>
            </a:r>
            <a:r>
              <a:rPr lang="en-US" sz="3050" b="1" dirty="0" smtClean="0"/>
              <a:t>20M records/s</a:t>
            </a:r>
            <a:r>
              <a:rPr lang="en-US" sz="3050" dirty="0" smtClean="0"/>
              <a:t>) </a:t>
            </a:r>
            <a:r>
              <a:rPr lang="en-US" sz="3050" dirty="0"/>
              <a:t>of data on </a:t>
            </a:r>
            <a:r>
              <a:rPr lang="en-US" sz="3050" dirty="0" smtClean="0"/>
              <a:t>50 nodes at </a:t>
            </a:r>
            <a:r>
              <a:rPr lang="en-US" sz="3050" b="1" dirty="0" smtClean="0"/>
              <a:t>sub-second</a:t>
            </a:r>
            <a:r>
              <a:rPr lang="en-US" sz="3050" dirty="0" smtClean="0"/>
              <a:t> latency</a:t>
            </a:r>
          </a:p>
          <a:p>
            <a:endParaRPr lang="en-US" sz="3050" dirty="0"/>
          </a:p>
        </p:txBody>
      </p:sp>
      <p:grpSp>
        <p:nvGrpSpPr>
          <p:cNvPr id="9" name="Group 8"/>
          <p:cNvGrpSpPr/>
          <p:nvPr/>
        </p:nvGrpSpPr>
        <p:grpSpPr>
          <a:xfrm>
            <a:off x="1430875" y="3236126"/>
            <a:ext cx="6282251" cy="3478604"/>
            <a:chOff x="1430875" y="3263436"/>
            <a:chExt cx="6282251" cy="3478604"/>
          </a:xfrm>
        </p:grpSpPr>
        <p:pic>
          <p:nvPicPr>
            <p:cNvPr id="5" name="Picture 4" descr="scalability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2"/>
            <a:stretch/>
          </p:blipFill>
          <p:spPr>
            <a:xfrm>
              <a:off x="4782698" y="3263436"/>
              <a:ext cx="2910373" cy="2984963"/>
            </a:xfrm>
            <a:prstGeom prst="rect">
              <a:avLst/>
            </a:prstGeom>
          </p:spPr>
        </p:pic>
        <p:pic>
          <p:nvPicPr>
            <p:cNvPr id="4" name="Picture 3" descr="scalability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42"/>
            <a:stretch/>
          </p:blipFill>
          <p:spPr>
            <a:xfrm>
              <a:off x="1450929" y="3263436"/>
              <a:ext cx="2851815" cy="298496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30875" y="6311153"/>
              <a:ext cx="62822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Max throughput within a given latency bound (1 or 2s)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313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Can It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r>
              <a:rPr lang="en-US" dirty="0" smtClean="0"/>
              <a:t>Recovers from failures within </a:t>
            </a:r>
            <a:r>
              <a:rPr lang="en-US" b="1" dirty="0" smtClean="0"/>
              <a:t>1 second</a:t>
            </a:r>
            <a:endParaRPr lang="en-US" b="1" dirty="0"/>
          </a:p>
        </p:txBody>
      </p:sp>
      <p:pic>
        <p:nvPicPr>
          <p:cNvPr id="5" name="Picture 4" descr="ft-cou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0" y="2563746"/>
            <a:ext cx="8197799" cy="2890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2981" y="5752356"/>
            <a:ext cx="6978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Sliding </a:t>
            </a:r>
            <a:r>
              <a:rPr lang="en-US" sz="2200" dirty="0" err="1" smtClean="0"/>
              <a:t>WordCount</a:t>
            </a:r>
            <a:r>
              <a:rPr lang="en-US" sz="2200" dirty="0" smtClean="0"/>
              <a:t> on 10 nodes </a:t>
            </a:r>
            <a:r>
              <a:rPr lang="en-US" sz="2200" dirty="0" smtClean="0"/>
              <a:t>with 30s checkpoint interval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118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8143"/>
          </a:xfrm>
        </p:spPr>
        <p:txBody>
          <a:bodyPr>
            <a:normAutofit/>
          </a:bodyPr>
          <a:lstStyle/>
          <a:p>
            <a:r>
              <a:rPr lang="en-US" dirty="0" smtClean="0"/>
              <a:t>A discretized stream (</a:t>
            </a:r>
            <a:r>
              <a:rPr lang="en-US" i="1" dirty="0" smtClean="0"/>
              <a:t>D-stream</a:t>
            </a:r>
            <a:r>
              <a:rPr lang="en-US" dirty="0" smtClean="0"/>
              <a:t>) is a sequence of immutable, partitioned datasets</a:t>
            </a:r>
          </a:p>
          <a:p>
            <a:pPr lvl="1"/>
            <a:r>
              <a:rPr lang="en-US" dirty="0" smtClean="0"/>
              <a:t>Specifically, </a:t>
            </a:r>
            <a:r>
              <a:rPr lang="en-US" b="1" dirty="0" smtClean="0"/>
              <a:t>resilient distributed datasets </a:t>
            </a:r>
            <a:r>
              <a:rPr lang="en-US" dirty="0" smtClean="0"/>
              <a:t>(RDDs), the storage abstraction in </a:t>
            </a:r>
            <a:r>
              <a:rPr lang="en-US" dirty="0" smtClean="0"/>
              <a:t>Spark</a:t>
            </a:r>
          </a:p>
          <a:p>
            <a:endParaRPr lang="en-US" dirty="0" smtClean="0"/>
          </a:p>
          <a:p>
            <a:r>
              <a:rPr lang="en-US" dirty="0" smtClean="0"/>
              <a:t>Deterministic </a:t>
            </a:r>
            <a:r>
              <a:rPr lang="en-US" i="1" dirty="0" smtClean="0"/>
              <a:t>transformations</a:t>
            </a:r>
            <a:r>
              <a:rPr lang="en-US" dirty="0" smtClean="0"/>
              <a:t> operators produce new streams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66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LINQ-like </a:t>
            </a:r>
            <a:r>
              <a:rPr lang="en-US" dirty="0" smtClean="0"/>
              <a:t>language-integrated </a:t>
            </a:r>
            <a:r>
              <a:rPr lang="en-US" dirty="0" smtClean="0"/>
              <a:t>API in </a:t>
            </a:r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dirty="0" smtClean="0"/>
              <a:t>New “</a:t>
            </a:r>
            <a:r>
              <a:rPr lang="en-US" dirty="0" err="1" smtClean="0"/>
              <a:t>stateful</a:t>
            </a:r>
            <a:r>
              <a:rPr lang="en-US" dirty="0" smtClean="0"/>
              <a:t>” </a:t>
            </a:r>
            <a:r>
              <a:rPr lang="en-US" dirty="0" smtClean="0"/>
              <a:t>operators for </a:t>
            </a:r>
            <a:r>
              <a:rPr lang="en-US" dirty="0" smtClean="0"/>
              <a:t>windowing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5815" y="3072561"/>
            <a:ext cx="8496081" cy="188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 smtClean="0">
                <a:latin typeface="Menlo Regular"/>
                <a:cs typeface="Menlo Regular"/>
              </a:rPr>
              <a:t>pageViews</a:t>
            </a:r>
            <a:r>
              <a:rPr lang="en-US" sz="1600" dirty="0" smtClean="0">
                <a:latin typeface="Menlo Regular"/>
                <a:cs typeface="Menlo Regular"/>
              </a:rPr>
              <a:t> </a:t>
            </a:r>
            <a:r>
              <a:rPr lang="en-US" sz="1600" dirty="0" smtClean="0">
                <a:latin typeface="Menlo Regular"/>
                <a:cs typeface="Menlo Regular"/>
              </a:rPr>
              <a:t>= </a:t>
            </a:r>
            <a:r>
              <a:rPr lang="en-US" sz="1600" dirty="0" err="1" smtClean="0">
                <a:latin typeface="Menlo Regular"/>
                <a:cs typeface="Menlo Regular"/>
              </a:rPr>
              <a:t>readStream</a:t>
            </a:r>
            <a:r>
              <a:rPr lang="en-US" sz="1600" dirty="0" smtClean="0">
                <a:latin typeface="Menlo Regular"/>
                <a:cs typeface="Menlo Regular"/>
              </a:rPr>
              <a:t>(</a:t>
            </a:r>
            <a:r>
              <a:rPr lang="en-US" sz="1600" dirty="0" smtClean="0">
                <a:solidFill>
                  <a:schemeClr val="accent4"/>
                </a:solidFill>
                <a:latin typeface="Menlo Regular"/>
                <a:cs typeface="Menlo Regular"/>
              </a:rPr>
              <a:t>".</a:t>
            </a:r>
            <a:r>
              <a:rPr lang="en-US" sz="1600" dirty="0" smtClean="0">
                <a:solidFill>
                  <a:schemeClr val="accent4"/>
                </a:solidFill>
                <a:latin typeface="Menlo Regular"/>
                <a:cs typeface="Menlo Regular"/>
              </a:rPr>
              <a:t>.</a:t>
            </a:r>
            <a:r>
              <a:rPr lang="en-US" sz="1600" dirty="0" smtClean="0">
                <a:solidFill>
                  <a:schemeClr val="accent4"/>
                </a:solidFill>
                <a:latin typeface="Menlo Regular"/>
                <a:cs typeface="Menlo Regular"/>
              </a:rPr>
              <a:t>."</a:t>
            </a:r>
            <a:r>
              <a:rPr lang="en-US" sz="1600" dirty="0" smtClean="0">
                <a:latin typeface="Menlo Regular"/>
                <a:cs typeface="Menlo Regular"/>
              </a:rPr>
              <a:t>, </a:t>
            </a:r>
            <a:r>
              <a:rPr lang="en-US" sz="1600" dirty="0" smtClean="0">
                <a:solidFill>
                  <a:srgbClr val="BE0204"/>
                </a:solidFill>
                <a:latin typeface="Menlo Regular"/>
                <a:cs typeface="Menlo Regular"/>
              </a:rPr>
              <a:t>"1s"</a:t>
            </a:r>
            <a:r>
              <a:rPr lang="en-US" sz="1600" dirty="0" smtClean="0">
                <a:latin typeface="Menlo Regular"/>
                <a:cs typeface="Menlo Regular"/>
              </a:rPr>
              <a:t>) </a:t>
            </a:r>
            <a:endParaRPr lang="en-US" sz="1600" dirty="0" smtClean="0">
              <a:latin typeface="Menlo Regular"/>
              <a:cs typeface="Menlo Regular"/>
            </a:endParaRPr>
          </a:p>
          <a:p>
            <a:pPr marL="0" indent="0">
              <a:spcBef>
                <a:spcPts val="1584"/>
              </a:spcBef>
              <a:buFont typeface="Arial"/>
              <a:buNone/>
            </a:pPr>
            <a:r>
              <a:rPr lang="en-US" sz="1600" dirty="0" smtClean="0">
                <a:latin typeface="Menlo Regular"/>
                <a:cs typeface="Menlo Regular"/>
              </a:rPr>
              <a:t>ones = </a:t>
            </a:r>
            <a:r>
              <a:rPr lang="en-US" sz="1600" dirty="0" err="1" smtClean="0">
                <a:latin typeface="Menlo Regular"/>
                <a:cs typeface="Menlo Regular"/>
              </a:rPr>
              <a:t>pageViews.</a:t>
            </a:r>
            <a:r>
              <a:rPr lang="en-US" sz="1600" dirty="0" err="1" smtClean="0">
                <a:solidFill>
                  <a:srgbClr val="3366FF"/>
                </a:solidFill>
                <a:latin typeface="Menlo Regular"/>
                <a:cs typeface="Menlo Regular"/>
              </a:rPr>
              <a:t>map</a:t>
            </a:r>
            <a:r>
              <a:rPr lang="en-US" sz="1600" dirty="0" smtClean="0">
                <a:latin typeface="Menlo Regular"/>
                <a:cs typeface="Menlo Regular"/>
              </a:rPr>
              <a:t>(</a:t>
            </a:r>
            <a:r>
              <a:rPr lang="en-US" sz="1600" dirty="0" err="1" smtClean="0">
                <a:solidFill>
                  <a:schemeClr val="accent6"/>
                </a:solidFill>
                <a:latin typeface="Menlo Regular"/>
                <a:cs typeface="Menlo Regular"/>
              </a:rPr>
              <a:t>ev</a:t>
            </a:r>
            <a:r>
              <a:rPr lang="en-US" sz="1600" dirty="0" smtClean="0">
                <a:solidFill>
                  <a:schemeClr val="accent6"/>
                </a:solidFill>
                <a:latin typeface="Menlo Regular"/>
                <a:cs typeface="Menlo Regular"/>
              </a:rPr>
              <a:t> =&gt; (</a:t>
            </a:r>
            <a:r>
              <a:rPr lang="en-US" sz="1600" dirty="0" err="1" smtClean="0">
                <a:solidFill>
                  <a:schemeClr val="accent6"/>
                </a:solidFill>
                <a:latin typeface="Menlo Regular"/>
                <a:cs typeface="Menlo Regular"/>
              </a:rPr>
              <a:t>ev.url</a:t>
            </a:r>
            <a:r>
              <a:rPr lang="en-US" sz="1600" dirty="0" smtClean="0">
                <a:solidFill>
                  <a:schemeClr val="accent6"/>
                </a:solidFill>
                <a:latin typeface="Menlo Regular"/>
                <a:cs typeface="Menlo Regular"/>
              </a:rPr>
              <a:t>, 1)</a:t>
            </a:r>
            <a:r>
              <a:rPr lang="en-US" sz="1600" dirty="0" smtClean="0">
                <a:latin typeface="Menlo Regular"/>
                <a:cs typeface="Menlo Regular"/>
              </a:rPr>
              <a:t>)</a:t>
            </a:r>
          </a:p>
          <a:p>
            <a:pPr marL="0" indent="0">
              <a:spcBef>
                <a:spcPts val="1584"/>
              </a:spcBef>
              <a:buFont typeface="Arial"/>
              <a:buNone/>
            </a:pPr>
            <a:r>
              <a:rPr lang="en-US" sz="1600" dirty="0" smtClean="0">
                <a:latin typeface="Menlo Regular"/>
                <a:cs typeface="Menlo Regular"/>
              </a:rPr>
              <a:t>counts = </a:t>
            </a:r>
            <a:r>
              <a:rPr lang="en-US" sz="1600" dirty="0" err="1" smtClean="0">
                <a:latin typeface="Menlo Regular"/>
                <a:cs typeface="Menlo Regular"/>
              </a:rPr>
              <a:t>ones.</a:t>
            </a:r>
            <a:r>
              <a:rPr lang="en-US" sz="1600" dirty="0" err="1" smtClean="0">
                <a:solidFill>
                  <a:srgbClr val="3366FF"/>
                </a:solidFill>
                <a:latin typeface="Menlo Regular"/>
                <a:cs typeface="Menlo Regular"/>
              </a:rPr>
              <a:t>runningReduce</a:t>
            </a:r>
            <a:r>
              <a:rPr lang="en-US" sz="1600" dirty="0" smtClean="0">
                <a:latin typeface="Menlo Regular"/>
                <a:cs typeface="Menlo Regular"/>
              </a:rPr>
              <a:t>(</a:t>
            </a:r>
            <a:r>
              <a:rPr lang="en-US" sz="1600" dirty="0" smtClean="0">
                <a:solidFill>
                  <a:schemeClr val="accent6"/>
                </a:solidFill>
                <a:latin typeface="Menlo Regular"/>
                <a:cs typeface="Menlo Regular"/>
              </a:rPr>
              <a:t>_ + _</a:t>
            </a:r>
            <a:r>
              <a:rPr lang="en-US" sz="1600" dirty="0" smtClean="0">
                <a:latin typeface="Menlo Regular"/>
                <a:cs typeface="Menlo Regular"/>
              </a:rPr>
              <a:t>)</a:t>
            </a:r>
            <a:endParaRPr lang="en-US" sz="1600" dirty="0">
              <a:latin typeface="Menlo Regular"/>
              <a:cs typeface="Menlo Regular"/>
            </a:endParaRPr>
          </a:p>
        </p:txBody>
      </p:sp>
      <p:sp>
        <p:nvSpPr>
          <p:cNvPr id="5" name="Rounded Rectangle 4"/>
          <p:cNvSpPr/>
          <p:nvPr/>
        </p:nvSpPr>
        <p:spPr>
          <a:xfrm rot="18928246">
            <a:off x="7781165" y="4558549"/>
            <a:ext cx="854587" cy="284862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ounded Rectangle 5"/>
          <p:cNvSpPr/>
          <p:nvPr/>
        </p:nvSpPr>
        <p:spPr>
          <a:xfrm rot="18928246">
            <a:off x="6750726" y="3536186"/>
            <a:ext cx="854587" cy="284862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ounded Rectangle 6"/>
          <p:cNvSpPr/>
          <p:nvPr/>
        </p:nvSpPr>
        <p:spPr>
          <a:xfrm rot="18928246">
            <a:off x="7781058" y="3533729"/>
            <a:ext cx="854587" cy="284862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ounded Rectangle 7"/>
          <p:cNvSpPr/>
          <p:nvPr/>
        </p:nvSpPr>
        <p:spPr>
          <a:xfrm rot="18928246">
            <a:off x="5787317" y="4554149"/>
            <a:ext cx="854587" cy="284862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ounded Rectangle 8"/>
          <p:cNvSpPr/>
          <p:nvPr/>
        </p:nvSpPr>
        <p:spPr>
          <a:xfrm rot="18928246">
            <a:off x="6753788" y="4553961"/>
            <a:ext cx="854587" cy="284862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ounded Rectangle 9"/>
          <p:cNvSpPr/>
          <p:nvPr/>
        </p:nvSpPr>
        <p:spPr>
          <a:xfrm rot="18928246">
            <a:off x="5787318" y="3530181"/>
            <a:ext cx="854587" cy="284862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Oval 10"/>
          <p:cNvSpPr/>
          <p:nvPr/>
        </p:nvSpPr>
        <p:spPr>
          <a:xfrm rot="18960000">
            <a:off x="5927398" y="375689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Oval 11"/>
          <p:cNvSpPr/>
          <p:nvPr/>
        </p:nvSpPr>
        <p:spPr>
          <a:xfrm rot="18960000">
            <a:off x="6304496" y="3392733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Oval 12"/>
          <p:cNvSpPr/>
          <p:nvPr/>
        </p:nvSpPr>
        <p:spPr>
          <a:xfrm rot="18960000">
            <a:off x="6115948" y="357481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val 13"/>
          <p:cNvSpPr/>
          <p:nvPr/>
        </p:nvSpPr>
        <p:spPr>
          <a:xfrm rot="18960000">
            <a:off x="6894071" y="375689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/>
          <p:cNvSpPr/>
          <p:nvPr/>
        </p:nvSpPr>
        <p:spPr>
          <a:xfrm rot="18960000">
            <a:off x="7271168" y="3392733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Oval 15"/>
          <p:cNvSpPr/>
          <p:nvPr/>
        </p:nvSpPr>
        <p:spPr>
          <a:xfrm rot="18960000">
            <a:off x="7082620" y="357481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Oval 16"/>
          <p:cNvSpPr/>
          <p:nvPr/>
        </p:nvSpPr>
        <p:spPr>
          <a:xfrm rot="18960000">
            <a:off x="7925091" y="375689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Oval 17"/>
          <p:cNvSpPr/>
          <p:nvPr/>
        </p:nvSpPr>
        <p:spPr>
          <a:xfrm rot="18960000">
            <a:off x="8302190" y="3392733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Oval 18"/>
          <p:cNvSpPr/>
          <p:nvPr/>
        </p:nvSpPr>
        <p:spPr>
          <a:xfrm rot="18960000">
            <a:off x="8113642" y="357481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0" name="Straight Arrow Connector 19"/>
          <p:cNvCxnSpPr>
            <a:stCxn id="12" idx="5"/>
            <a:endCxn id="15" idx="1"/>
          </p:cNvCxnSpPr>
          <p:nvPr/>
        </p:nvCxnSpPr>
        <p:spPr>
          <a:xfrm flipV="1">
            <a:off x="6500937" y="3489247"/>
            <a:ext cx="770246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5"/>
            <a:endCxn id="16" idx="1"/>
          </p:cNvCxnSpPr>
          <p:nvPr/>
        </p:nvCxnSpPr>
        <p:spPr>
          <a:xfrm flipV="1">
            <a:off x="6312389" y="3671326"/>
            <a:ext cx="770246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5"/>
            <a:endCxn id="14" idx="1"/>
          </p:cNvCxnSpPr>
          <p:nvPr/>
        </p:nvCxnSpPr>
        <p:spPr>
          <a:xfrm flipV="1">
            <a:off x="6123839" y="3853406"/>
            <a:ext cx="770246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5"/>
            <a:endCxn id="17" idx="1"/>
          </p:cNvCxnSpPr>
          <p:nvPr/>
        </p:nvCxnSpPr>
        <p:spPr>
          <a:xfrm flipV="1">
            <a:off x="7090512" y="3853406"/>
            <a:ext cx="834594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5"/>
            <a:endCxn id="19" idx="1"/>
          </p:cNvCxnSpPr>
          <p:nvPr/>
        </p:nvCxnSpPr>
        <p:spPr>
          <a:xfrm flipV="1">
            <a:off x="7279062" y="3671326"/>
            <a:ext cx="834595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5"/>
            <a:endCxn id="18" idx="1"/>
          </p:cNvCxnSpPr>
          <p:nvPr/>
        </p:nvCxnSpPr>
        <p:spPr>
          <a:xfrm flipV="1">
            <a:off x="7467610" y="3489247"/>
            <a:ext cx="834595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18960000">
            <a:off x="5927398" y="4778943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Oval 26"/>
          <p:cNvSpPr/>
          <p:nvPr/>
        </p:nvSpPr>
        <p:spPr>
          <a:xfrm rot="18960000">
            <a:off x="6304496" y="4414784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Oval 27"/>
          <p:cNvSpPr/>
          <p:nvPr/>
        </p:nvSpPr>
        <p:spPr>
          <a:xfrm rot="18960000">
            <a:off x="6115948" y="459686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Oval 28"/>
          <p:cNvSpPr/>
          <p:nvPr/>
        </p:nvSpPr>
        <p:spPr>
          <a:xfrm rot="18960000">
            <a:off x="6894071" y="4778943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Oval 29"/>
          <p:cNvSpPr/>
          <p:nvPr/>
        </p:nvSpPr>
        <p:spPr>
          <a:xfrm rot="18960000">
            <a:off x="7271168" y="4414784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Oval 30"/>
          <p:cNvSpPr/>
          <p:nvPr/>
        </p:nvSpPr>
        <p:spPr>
          <a:xfrm rot="18960000">
            <a:off x="7082620" y="459686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/>
          <p:nvPr/>
        </p:nvSpPr>
        <p:spPr>
          <a:xfrm rot="18960000">
            <a:off x="7925091" y="4778943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Oval 32"/>
          <p:cNvSpPr/>
          <p:nvPr/>
        </p:nvSpPr>
        <p:spPr>
          <a:xfrm rot="18960000">
            <a:off x="8302190" y="4414784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Oval 33"/>
          <p:cNvSpPr/>
          <p:nvPr/>
        </p:nvSpPr>
        <p:spPr>
          <a:xfrm rot="18960000">
            <a:off x="8113642" y="4596862"/>
            <a:ext cx="196456" cy="196456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5" name="Straight Arrow Connector 34"/>
          <p:cNvCxnSpPr>
            <a:stCxn id="27" idx="5"/>
            <a:endCxn id="30" idx="1"/>
          </p:cNvCxnSpPr>
          <p:nvPr/>
        </p:nvCxnSpPr>
        <p:spPr>
          <a:xfrm flipV="1">
            <a:off x="6500937" y="4511297"/>
            <a:ext cx="770246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5"/>
            <a:endCxn id="31" idx="1"/>
          </p:cNvCxnSpPr>
          <p:nvPr/>
        </p:nvCxnSpPr>
        <p:spPr>
          <a:xfrm flipV="1">
            <a:off x="6312389" y="4693376"/>
            <a:ext cx="770246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5"/>
            <a:endCxn id="29" idx="1"/>
          </p:cNvCxnSpPr>
          <p:nvPr/>
        </p:nvCxnSpPr>
        <p:spPr>
          <a:xfrm flipV="1">
            <a:off x="6123839" y="4875457"/>
            <a:ext cx="770246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5"/>
            <a:endCxn id="32" idx="1"/>
          </p:cNvCxnSpPr>
          <p:nvPr/>
        </p:nvCxnSpPr>
        <p:spPr>
          <a:xfrm flipV="1">
            <a:off x="7090512" y="4875457"/>
            <a:ext cx="834594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5"/>
            <a:endCxn id="34" idx="1"/>
          </p:cNvCxnSpPr>
          <p:nvPr/>
        </p:nvCxnSpPr>
        <p:spPr>
          <a:xfrm flipV="1">
            <a:off x="7279062" y="4693376"/>
            <a:ext cx="834595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5"/>
            <a:endCxn id="33" idx="1"/>
          </p:cNvCxnSpPr>
          <p:nvPr/>
        </p:nvCxnSpPr>
        <p:spPr>
          <a:xfrm flipV="1">
            <a:off x="7467610" y="4511297"/>
            <a:ext cx="834595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7" idx="3"/>
            <a:endCxn id="32" idx="7"/>
          </p:cNvCxnSpPr>
          <p:nvPr/>
        </p:nvCxnSpPr>
        <p:spPr>
          <a:xfrm>
            <a:off x="8021605" y="3953333"/>
            <a:ext cx="3428" cy="8256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3"/>
            <a:endCxn id="34" idx="7"/>
          </p:cNvCxnSpPr>
          <p:nvPr/>
        </p:nvCxnSpPr>
        <p:spPr>
          <a:xfrm>
            <a:off x="8210156" y="3771253"/>
            <a:ext cx="3428" cy="82562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3"/>
            <a:endCxn id="33" idx="7"/>
          </p:cNvCxnSpPr>
          <p:nvPr/>
        </p:nvCxnSpPr>
        <p:spPr>
          <a:xfrm>
            <a:off x="8398704" y="3589174"/>
            <a:ext cx="3428" cy="8256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</p:cNvCxnSpPr>
          <p:nvPr/>
        </p:nvCxnSpPr>
        <p:spPr>
          <a:xfrm>
            <a:off x="8398704" y="4611225"/>
            <a:ext cx="0" cy="5704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3"/>
          </p:cNvCxnSpPr>
          <p:nvPr/>
        </p:nvCxnSpPr>
        <p:spPr>
          <a:xfrm>
            <a:off x="8210156" y="4793304"/>
            <a:ext cx="0" cy="38832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3"/>
          </p:cNvCxnSpPr>
          <p:nvPr/>
        </p:nvCxnSpPr>
        <p:spPr>
          <a:xfrm>
            <a:off x="8021605" y="4975385"/>
            <a:ext cx="3428" cy="20624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5"/>
            <a:endCxn id="19" idx="1"/>
          </p:cNvCxnSpPr>
          <p:nvPr/>
        </p:nvCxnSpPr>
        <p:spPr>
          <a:xfrm flipV="1">
            <a:off x="7090512" y="3671326"/>
            <a:ext cx="1023144" cy="1855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4" idx="5"/>
            <a:endCxn id="18" idx="1"/>
          </p:cNvCxnSpPr>
          <p:nvPr/>
        </p:nvCxnSpPr>
        <p:spPr>
          <a:xfrm flipV="1">
            <a:off x="7090512" y="3489247"/>
            <a:ext cx="1211692" cy="367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5"/>
            <a:endCxn id="19" idx="1"/>
          </p:cNvCxnSpPr>
          <p:nvPr/>
        </p:nvCxnSpPr>
        <p:spPr>
          <a:xfrm>
            <a:off x="7467610" y="3492675"/>
            <a:ext cx="646047" cy="17865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" idx="5"/>
            <a:endCxn id="17" idx="1"/>
          </p:cNvCxnSpPr>
          <p:nvPr/>
        </p:nvCxnSpPr>
        <p:spPr>
          <a:xfrm>
            <a:off x="7467610" y="3492675"/>
            <a:ext cx="457496" cy="36073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5"/>
            <a:endCxn id="17" idx="1"/>
          </p:cNvCxnSpPr>
          <p:nvPr/>
        </p:nvCxnSpPr>
        <p:spPr>
          <a:xfrm>
            <a:off x="7279062" y="3674754"/>
            <a:ext cx="646044" cy="17865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5"/>
            <a:endCxn id="18" idx="1"/>
          </p:cNvCxnSpPr>
          <p:nvPr/>
        </p:nvCxnSpPr>
        <p:spPr>
          <a:xfrm flipV="1">
            <a:off x="7279062" y="3489247"/>
            <a:ext cx="1023143" cy="1855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5"/>
            <a:endCxn id="33" idx="1"/>
          </p:cNvCxnSpPr>
          <p:nvPr/>
        </p:nvCxnSpPr>
        <p:spPr>
          <a:xfrm flipV="1">
            <a:off x="7467610" y="4511297"/>
            <a:ext cx="834595" cy="34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5"/>
            <a:endCxn id="34" idx="1"/>
          </p:cNvCxnSpPr>
          <p:nvPr/>
        </p:nvCxnSpPr>
        <p:spPr>
          <a:xfrm flipV="1">
            <a:off x="7090512" y="4693376"/>
            <a:ext cx="1023144" cy="1855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9" idx="5"/>
            <a:endCxn id="33" idx="1"/>
          </p:cNvCxnSpPr>
          <p:nvPr/>
        </p:nvCxnSpPr>
        <p:spPr>
          <a:xfrm flipV="1">
            <a:off x="7090512" y="4511297"/>
            <a:ext cx="1211692" cy="367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0" idx="5"/>
            <a:endCxn id="34" idx="1"/>
          </p:cNvCxnSpPr>
          <p:nvPr/>
        </p:nvCxnSpPr>
        <p:spPr>
          <a:xfrm>
            <a:off x="7467610" y="4514726"/>
            <a:ext cx="646047" cy="17865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1" idx="5"/>
            <a:endCxn id="32" idx="1"/>
          </p:cNvCxnSpPr>
          <p:nvPr/>
        </p:nvCxnSpPr>
        <p:spPr>
          <a:xfrm>
            <a:off x="7279062" y="4696805"/>
            <a:ext cx="646044" cy="17865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3" idx="1"/>
          </p:cNvCxnSpPr>
          <p:nvPr/>
        </p:nvCxnSpPr>
        <p:spPr>
          <a:xfrm flipV="1">
            <a:off x="7243307" y="4511297"/>
            <a:ext cx="1058898" cy="18207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448182" y="3275161"/>
            <a:ext cx="586745" cy="307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= 1:</a:t>
            </a:r>
            <a:endParaRPr lang="en-US" sz="1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448182" y="4298137"/>
            <a:ext cx="586745" cy="307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= 2:</a:t>
            </a:r>
            <a:endParaRPr lang="en-US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687255" y="2986409"/>
            <a:ext cx="1087989" cy="20005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300" dirty="0" err="1" smtClean="0">
                <a:latin typeface="Menlo Bold"/>
                <a:cs typeface="Menlo Bold"/>
              </a:rPr>
              <a:t>pageViews</a:t>
            </a:r>
            <a:endParaRPr lang="en-US" sz="1300" dirty="0">
              <a:latin typeface="Menlo Bold"/>
              <a:cs typeface="Menlo Bold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83597" y="2986409"/>
            <a:ext cx="586143" cy="20005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300" dirty="0" smtClean="0">
                <a:latin typeface="Menlo Bold"/>
                <a:cs typeface="Menlo Bold"/>
              </a:rPr>
              <a:t>ones</a:t>
            </a:r>
            <a:endParaRPr lang="en-US" sz="1300" dirty="0">
              <a:latin typeface="Menlo Bold"/>
              <a:cs typeface="Menlo Bol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72832" y="2986409"/>
            <a:ext cx="878179" cy="20005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300" dirty="0" smtClean="0">
                <a:latin typeface="Menlo Bold"/>
                <a:cs typeface="Menlo Bold"/>
              </a:rPr>
              <a:t>counts</a:t>
            </a:r>
            <a:endParaRPr lang="en-US" sz="1300" dirty="0">
              <a:latin typeface="Menlo Bold"/>
              <a:cs typeface="Menlo Bol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64883" y="3817620"/>
            <a:ext cx="503813" cy="307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map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7192381" y="3817620"/>
            <a:ext cx="672069" cy="307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reduce</a:t>
            </a:r>
            <a:endParaRPr lang="en-US" sz="1600" dirty="0"/>
          </a:p>
        </p:txBody>
      </p:sp>
      <p:cxnSp>
        <p:nvCxnSpPr>
          <p:cNvPr id="66" name="Straight Arrow Connector 65"/>
          <p:cNvCxnSpPr>
            <a:stCxn id="30" idx="5"/>
            <a:endCxn id="32" idx="1"/>
          </p:cNvCxnSpPr>
          <p:nvPr/>
        </p:nvCxnSpPr>
        <p:spPr>
          <a:xfrm>
            <a:off x="7467610" y="4514726"/>
            <a:ext cx="457496" cy="36073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017158" y="5130317"/>
            <a:ext cx="411999" cy="22355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600" b="1" dirty="0" smtClean="0"/>
              <a:t>. . .</a:t>
            </a:r>
            <a:endParaRPr lang="en-US" sz="1600" b="1" dirty="0"/>
          </a:p>
        </p:txBody>
      </p:sp>
      <p:sp>
        <p:nvSpPr>
          <p:cNvPr id="68" name="Rounded Rectangle 67"/>
          <p:cNvSpPr/>
          <p:nvPr/>
        </p:nvSpPr>
        <p:spPr>
          <a:xfrm rot="10814411">
            <a:off x="5743480" y="5539558"/>
            <a:ext cx="693823" cy="231274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Oval 68"/>
          <p:cNvSpPr/>
          <p:nvPr/>
        </p:nvSpPr>
        <p:spPr>
          <a:xfrm rot="10846165">
            <a:off x="6222829" y="5579411"/>
            <a:ext cx="159499" cy="15949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0" name="Oval 69"/>
          <p:cNvSpPr/>
          <p:nvPr/>
        </p:nvSpPr>
        <p:spPr>
          <a:xfrm rot="10846165">
            <a:off x="5797256" y="5573695"/>
            <a:ext cx="159499" cy="15949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1" name="Oval 70"/>
          <p:cNvSpPr/>
          <p:nvPr/>
        </p:nvSpPr>
        <p:spPr>
          <a:xfrm rot="10846165">
            <a:off x="6010041" y="5576552"/>
            <a:ext cx="159499" cy="15949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2" name="TextBox 71"/>
          <p:cNvSpPr txBox="1"/>
          <p:nvPr/>
        </p:nvSpPr>
        <p:spPr>
          <a:xfrm>
            <a:off x="6396039" y="5469366"/>
            <a:ext cx="7625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= </a:t>
            </a:r>
            <a:r>
              <a:rPr lang="en-US" sz="1700" dirty="0" smtClean="0"/>
              <a:t>RDD</a:t>
            </a:r>
            <a:endParaRPr lang="en-US" sz="1700" dirty="0" smtClean="0"/>
          </a:p>
        </p:txBody>
      </p:sp>
      <p:sp>
        <p:nvSpPr>
          <p:cNvPr id="73" name="Oval 72"/>
          <p:cNvSpPr/>
          <p:nvPr/>
        </p:nvSpPr>
        <p:spPr>
          <a:xfrm rot="16246165">
            <a:off x="7306271" y="5587232"/>
            <a:ext cx="159499" cy="159499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TextBox 73"/>
          <p:cNvSpPr txBox="1"/>
          <p:nvPr/>
        </p:nvSpPr>
        <p:spPr>
          <a:xfrm>
            <a:off x="7459769" y="5481154"/>
            <a:ext cx="11259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= partition</a:t>
            </a:r>
            <a:endParaRPr lang="en-US" sz="1700" dirty="0"/>
          </a:p>
        </p:txBody>
      </p:sp>
      <p:sp>
        <p:nvSpPr>
          <p:cNvPr id="77" name="Rounded Rectangular Callout 76"/>
          <p:cNvSpPr/>
          <p:nvPr/>
        </p:nvSpPr>
        <p:spPr>
          <a:xfrm>
            <a:off x="2430514" y="4462513"/>
            <a:ext cx="2347976" cy="413068"/>
          </a:xfrm>
          <a:prstGeom prst="wedgeRoundRectCallout">
            <a:avLst>
              <a:gd name="adj1" fmla="val 26883"/>
              <a:gd name="adj2" fmla="val -847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Scala</a:t>
            </a:r>
            <a:r>
              <a:rPr lang="en-US" sz="2000" dirty="0" smtClean="0">
                <a:solidFill>
                  <a:srgbClr val="000000"/>
                </a:solidFill>
              </a:rPr>
              <a:t> function literal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05815" y="4975846"/>
            <a:ext cx="8496081" cy="168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smtClean="0">
                <a:latin typeface="Menlo Regular"/>
                <a:cs typeface="Menlo Regular"/>
              </a:rPr>
              <a:t>sliding = </a:t>
            </a:r>
            <a:r>
              <a:rPr lang="en-US" sz="1600" dirty="0" err="1" smtClean="0">
                <a:latin typeface="Menlo Regular"/>
                <a:cs typeface="Menlo Regular"/>
              </a:rPr>
              <a:t>ones.</a:t>
            </a:r>
            <a:r>
              <a:rPr lang="en-US" sz="1600" dirty="0" err="1" smtClean="0">
                <a:solidFill>
                  <a:srgbClr val="3366FF"/>
                </a:solidFill>
                <a:latin typeface="Menlo Regular"/>
                <a:cs typeface="Menlo Regular"/>
              </a:rPr>
              <a:t>reduceByWindow</a:t>
            </a:r>
            <a:r>
              <a:rPr lang="en-US" sz="1600" dirty="0" smtClean="0">
                <a:latin typeface="Menlo Regular"/>
                <a:cs typeface="Menlo Regular"/>
              </a:rPr>
              <a:t>(</a:t>
            </a: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chemeClr val="accent6"/>
                </a:solidFill>
                <a:latin typeface="Menlo Regular"/>
                <a:cs typeface="Menlo Regular"/>
              </a:rPr>
              <a:t> </a:t>
            </a:r>
            <a:r>
              <a:rPr lang="en-US" sz="1600" dirty="0" smtClean="0">
                <a:solidFill>
                  <a:schemeClr val="accent6"/>
                </a:solidFill>
                <a:latin typeface="Menlo Regular"/>
                <a:cs typeface="Menlo Regular"/>
              </a:rPr>
              <a:t>             </a:t>
            </a:r>
            <a:r>
              <a:rPr lang="en-US" sz="1600" dirty="0" smtClean="0">
                <a:solidFill>
                  <a:schemeClr val="accent4"/>
                </a:solidFill>
                <a:latin typeface="Menlo Regular"/>
                <a:cs typeface="Menlo Regular"/>
              </a:rPr>
              <a:t>“5s”</a:t>
            </a:r>
            <a:r>
              <a:rPr lang="en-US" sz="1600" dirty="0" smtClean="0">
                <a:latin typeface="Menlo Regular"/>
                <a:cs typeface="Menlo Regular"/>
              </a:rPr>
              <a:t>,</a:t>
            </a:r>
            <a:r>
              <a:rPr lang="en-US" sz="1600" dirty="0" smtClean="0">
                <a:solidFill>
                  <a:schemeClr val="accent6"/>
                </a:solidFill>
                <a:latin typeface="Menlo Regular"/>
                <a:cs typeface="Menlo Regular"/>
              </a:rPr>
              <a:t> _ + _</a:t>
            </a:r>
            <a:r>
              <a:rPr lang="en-US" sz="1600" dirty="0" smtClean="0">
                <a:solidFill>
                  <a:srgbClr val="000000"/>
                </a:solidFill>
                <a:latin typeface="Menlo Regular"/>
                <a:cs typeface="Menlo Regular"/>
              </a:rPr>
              <a:t>,</a:t>
            </a:r>
            <a:r>
              <a:rPr lang="en-US" sz="1600" dirty="0" smtClean="0">
                <a:solidFill>
                  <a:schemeClr val="accent6"/>
                </a:solidFill>
                <a:latin typeface="Menlo Regular"/>
                <a:cs typeface="Menlo Regular"/>
              </a:rPr>
              <a:t> _ - _</a:t>
            </a:r>
            <a:r>
              <a:rPr lang="en-US" sz="1600" dirty="0" smtClean="0">
                <a:latin typeface="Menlo Regular"/>
                <a:cs typeface="Menlo Regular"/>
              </a:rPr>
              <a:t>)</a:t>
            </a:r>
            <a:endParaRPr lang="en-US" sz="1600" dirty="0">
              <a:latin typeface="Menlo Regular"/>
              <a:cs typeface="Menlo Regular"/>
            </a:endParaRPr>
          </a:p>
        </p:txBody>
      </p:sp>
      <p:sp>
        <p:nvSpPr>
          <p:cNvPr id="82" name="Rounded Rectangular Callout 81"/>
          <p:cNvSpPr/>
          <p:nvPr/>
        </p:nvSpPr>
        <p:spPr>
          <a:xfrm>
            <a:off x="1133397" y="5829557"/>
            <a:ext cx="3312260" cy="710549"/>
          </a:xfrm>
          <a:prstGeom prst="wedgeRoundRectCallout">
            <a:avLst>
              <a:gd name="adj1" fmla="val 27457"/>
              <a:gd name="adj2" fmla="val -7739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Incremental version with “add” and “subtract” functions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6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Benefits of </a:t>
            </a:r>
            <a:r>
              <a:rPr lang="en-US" dirty="0" smtClean="0"/>
              <a:t>Discretized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9670" cy="4771887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Consistency: each </a:t>
            </a:r>
            <a:r>
              <a:rPr lang="en-US" dirty="0" smtClean="0"/>
              <a:t>record is processed </a:t>
            </a:r>
            <a:r>
              <a:rPr lang="en-US" dirty="0" smtClean="0"/>
              <a:t>atomically</a:t>
            </a:r>
          </a:p>
          <a:p>
            <a:endParaRPr lang="en-US" dirty="0" smtClean="0"/>
          </a:p>
          <a:p>
            <a:r>
              <a:rPr lang="en-US" dirty="0" smtClean="0"/>
              <a:t>Unification with batch processing:</a:t>
            </a:r>
          </a:p>
          <a:p>
            <a:pPr lvl="1"/>
            <a:r>
              <a:rPr lang="en-US" dirty="0" smtClean="0"/>
              <a:t>Combining streams with historical data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500" dirty="0" smtClean="0">
                <a:solidFill>
                  <a:prstClr val="black"/>
                </a:solidFill>
                <a:latin typeface="Menlo Bold"/>
                <a:cs typeface="Menlo Bold"/>
              </a:rPr>
              <a:t>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Menlo Bold"/>
                <a:cs typeface="Menlo Bold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Menlo Bold"/>
                <a:cs typeface="Menlo Bold"/>
              </a:rPr>
              <a:t>    </a:t>
            </a:r>
            <a:r>
              <a:rPr lang="en-US" sz="1800" dirty="0" err="1" smtClean="0">
                <a:solidFill>
                  <a:prstClr val="black"/>
                </a:solidFill>
                <a:latin typeface="Menlo Bold"/>
                <a:cs typeface="Menlo Bold"/>
              </a:rPr>
              <a:t>pageViews.</a:t>
            </a:r>
            <a:r>
              <a:rPr lang="en-US" sz="1800" dirty="0" err="1" smtClean="0">
                <a:solidFill>
                  <a:srgbClr val="248AEA"/>
                </a:solidFill>
                <a:latin typeface="Menlo Bold"/>
                <a:cs typeface="Menlo Bold"/>
              </a:rPr>
              <a:t>join</a:t>
            </a:r>
            <a:r>
              <a:rPr lang="en-US" sz="1800" dirty="0">
                <a:solidFill>
                  <a:prstClr val="black"/>
                </a:solidFill>
                <a:latin typeface="Menlo Bold"/>
                <a:cs typeface="Menlo Bold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Menlo Bold"/>
                <a:cs typeface="Menlo Bold"/>
              </a:rPr>
              <a:t>historicCounts</a:t>
            </a:r>
            <a:r>
              <a:rPr lang="en-US" sz="1800" dirty="0" smtClean="0">
                <a:solidFill>
                  <a:prstClr val="black"/>
                </a:solidFill>
                <a:latin typeface="Menlo Bold"/>
                <a:cs typeface="Menlo Bold"/>
              </a:rPr>
              <a:t>).</a:t>
            </a:r>
            <a:r>
              <a:rPr lang="en-US" sz="1800" dirty="0" smtClean="0">
                <a:solidFill>
                  <a:srgbClr val="248AEA"/>
                </a:solidFill>
                <a:latin typeface="Menlo Bold"/>
                <a:cs typeface="Menlo Bold"/>
              </a:rPr>
              <a:t>map</a:t>
            </a:r>
            <a:r>
              <a:rPr lang="en-US" sz="1800" dirty="0" smtClean="0">
                <a:solidFill>
                  <a:prstClr val="black"/>
                </a:solidFill>
                <a:latin typeface="Menlo Bold"/>
                <a:cs typeface="Menlo Bold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Menlo Bold"/>
                <a:cs typeface="Menlo Bold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Menlo Bold"/>
                <a:cs typeface="Menlo Bold"/>
              </a:rPr>
              <a:t>..</a:t>
            </a:r>
            <a:r>
              <a:rPr lang="en-US" sz="1800" dirty="0" smtClean="0">
                <a:solidFill>
                  <a:prstClr val="black"/>
                </a:solidFill>
                <a:latin typeface="Menlo Bold"/>
                <a:cs typeface="Menlo Bold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200" dirty="0"/>
          </a:p>
          <a:p>
            <a:pPr lvl="1"/>
            <a:r>
              <a:rPr lang="en-US" dirty="0" smtClean="0"/>
              <a:t>Interactive</a:t>
            </a:r>
            <a:r>
              <a:rPr lang="en-US" i="1" dirty="0" smtClean="0"/>
              <a:t> </a:t>
            </a:r>
            <a:r>
              <a:rPr lang="en-US" dirty="0" smtClean="0"/>
              <a:t>ad-hoc queries on stream state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500" dirty="0">
                <a:solidFill>
                  <a:prstClr val="black"/>
                </a:solidFill>
                <a:latin typeface="Menlo Bold"/>
                <a:cs typeface="Menlo Bold"/>
              </a:rPr>
              <a:t>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Menlo Bold"/>
                <a:cs typeface="Menlo Bold"/>
              </a:rPr>
              <a:t>     </a:t>
            </a:r>
            <a:r>
              <a:rPr lang="en-US" sz="1800" dirty="0" err="1">
                <a:solidFill>
                  <a:prstClr val="black"/>
                </a:solidFill>
                <a:latin typeface="Menlo Bold"/>
                <a:cs typeface="Menlo Bold"/>
              </a:rPr>
              <a:t>pageViews.</a:t>
            </a:r>
            <a:r>
              <a:rPr lang="en-US" sz="1800" dirty="0" err="1">
                <a:solidFill>
                  <a:srgbClr val="248AEA"/>
                </a:solidFill>
                <a:latin typeface="Menlo Bold"/>
                <a:cs typeface="Menlo Bold"/>
              </a:rPr>
              <a:t>slice</a:t>
            </a:r>
            <a:r>
              <a:rPr lang="en-US" sz="1800" dirty="0">
                <a:solidFill>
                  <a:prstClr val="black"/>
                </a:solidFill>
                <a:latin typeface="Menlo Bold"/>
                <a:cs typeface="Menlo Bold"/>
              </a:rPr>
              <a:t>(</a:t>
            </a:r>
            <a:r>
              <a:rPr lang="en-US" sz="1800" dirty="0">
                <a:solidFill>
                  <a:srgbClr val="BE0204"/>
                </a:solidFill>
                <a:latin typeface="Menlo Bold"/>
                <a:cs typeface="Menlo Bold"/>
              </a:rPr>
              <a:t>“21:00”</a:t>
            </a:r>
            <a:r>
              <a:rPr lang="en-US" sz="1800" dirty="0">
                <a:solidFill>
                  <a:prstClr val="black"/>
                </a:solidFill>
                <a:latin typeface="Menlo Bold"/>
                <a:cs typeface="Menlo Bold"/>
              </a:rPr>
              <a:t>, </a:t>
            </a:r>
            <a:r>
              <a:rPr lang="en-US" sz="1800" dirty="0">
                <a:solidFill>
                  <a:srgbClr val="BE0204"/>
                </a:solidFill>
                <a:latin typeface="Menlo Bold"/>
                <a:cs typeface="Menlo Bold"/>
              </a:rPr>
              <a:t>“21:05”</a:t>
            </a:r>
            <a:r>
              <a:rPr lang="en-US" sz="1800" dirty="0">
                <a:solidFill>
                  <a:prstClr val="black"/>
                </a:solidFill>
                <a:latin typeface="Menlo Bold"/>
                <a:cs typeface="Menlo Bold"/>
              </a:rPr>
              <a:t>).</a:t>
            </a:r>
            <a:r>
              <a:rPr lang="en-US" sz="1800" dirty="0" err="1">
                <a:solidFill>
                  <a:srgbClr val="76B6F2">
                    <a:lumMod val="75000"/>
                  </a:srgbClr>
                </a:solidFill>
                <a:latin typeface="Menlo Bold"/>
                <a:cs typeface="Menlo Bold"/>
              </a:rPr>
              <a:t>topK</a:t>
            </a:r>
            <a:r>
              <a:rPr lang="en-US" sz="1800" dirty="0">
                <a:solidFill>
                  <a:prstClr val="black"/>
                </a:solidFill>
                <a:latin typeface="Menlo Bold"/>
                <a:cs typeface="Menlo Bold"/>
              </a:rPr>
              <a:t>(10)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0180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727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D-Streams </a:t>
            </a:r>
            <a:r>
              <a:rPr lang="en-US" dirty="0" smtClean="0"/>
              <a:t>forgo traditional streaming wisdom by </a:t>
            </a:r>
            <a:r>
              <a:rPr lang="en-US" b="1" dirty="0" smtClean="0"/>
              <a:t>batching </a:t>
            </a:r>
            <a:r>
              <a:rPr lang="en-US" dirty="0" smtClean="0"/>
              <a:t>data in small </a:t>
            </a:r>
            <a:r>
              <a:rPr lang="en-US" dirty="0" err="1" smtClean="0"/>
              <a:t>timesteps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Enable efficient, new parallel recovery scheme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Let users seamlessly intermix streaming, batch and interactive queries</a:t>
            </a:r>
          </a:p>
        </p:txBody>
      </p:sp>
    </p:spTree>
    <p:extLst>
      <p:ext uri="{BB962C8B-B14F-4D97-AF65-F5344CB8AC3E}">
        <p14:creationId xmlns:p14="http://schemas.microsoft.com/office/powerpoint/2010/main" val="300958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41" y="1554432"/>
            <a:ext cx="8294360" cy="479583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Bulk incremental processing (CBP, Comet)</a:t>
            </a:r>
          </a:p>
          <a:p>
            <a:pPr lvl="1"/>
            <a:r>
              <a:rPr lang="en-US" dirty="0" smtClean="0"/>
              <a:t>Periodic (~5 min) batch jobs on Hadoop/Dryad</a:t>
            </a:r>
          </a:p>
          <a:p>
            <a:pPr lvl="1"/>
            <a:r>
              <a:rPr lang="en-US" dirty="0" smtClean="0"/>
              <a:t>On-disk, replicated FS for storage instead of RDDs</a:t>
            </a:r>
          </a:p>
          <a:p>
            <a:r>
              <a:rPr lang="en-US" dirty="0" smtClean="0"/>
              <a:t>Hadoop Online</a:t>
            </a:r>
          </a:p>
          <a:p>
            <a:pPr lvl="1"/>
            <a:r>
              <a:rPr lang="en-US" dirty="0" smtClean="0"/>
              <a:t>Does not recover </a:t>
            </a:r>
            <a:r>
              <a:rPr lang="en-US" dirty="0" err="1" smtClean="0"/>
              <a:t>stateful</a:t>
            </a:r>
            <a:r>
              <a:rPr lang="en-US" dirty="0" smtClean="0"/>
              <a:t> ops or allow multi-stage jobs</a:t>
            </a:r>
          </a:p>
          <a:p>
            <a:r>
              <a:rPr lang="en-US" dirty="0" smtClean="0"/>
              <a:t>Streaming databases</a:t>
            </a:r>
          </a:p>
          <a:p>
            <a:pPr lvl="1"/>
            <a:r>
              <a:rPr lang="en-US" dirty="0" smtClean="0"/>
              <a:t>Record-at-a-time processing, generally replication for FT</a:t>
            </a:r>
          </a:p>
          <a:p>
            <a:r>
              <a:rPr lang="en-US" dirty="0" smtClean="0"/>
              <a:t>Parallel recovery (</a:t>
            </a:r>
            <a:r>
              <a:rPr lang="en-US" dirty="0" err="1" smtClean="0"/>
              <a:t>MapReduce</a:t>
            </a:r>
            <a:r>
              <a:rPr lang="en-US" dirty="0" smtClean="0"/>
              <a:t>, GFS, </a:t>
            </a:r>
            <a:r>
              <a:rPr lang="en-US" dirty="0" err="1" smtClean="0"/>
              <a:t>RAMCloud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Hwang et al [ICDE’07] have a parallel recovery protocol for streams, but only allow 1 failure &amp; do not handle stragglers</a:t>
            </a:r>
          </a:p>
        </p:txBody>
      </p:sp>
    </p:spTree>
    <p:extLst>
      <p:ext uri="{BB962C8B-B14F-4D97-AF65-F5344CB8AC3E}">
        <p14:creationId xmlns:p14="http://schemas.microsoft.com/office/powerpoint/2010/main" val="102124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D-streams group input into intervals based on when records arrive at the system</a:t>
            </a:r>
          </a:p>
          <a:p>
            <a:endParaRPr lang="en-US" sz="1600" dirty="0" smtClean="0"/>
          </a:p>
          <a:p>
            <a:r>
              <a:rPr lang="en-US" dirty="0" smtClean="0"/>
              <a:t>For apps that need to group by an “external” time and tolerate network delays, support:</a:t>
            </a:r>
          </a:p>
          <a:p>
            <a:pPr lvl="1"/>
            <a:r>
              <a:rPr lang="en-US" b="1" dirty="0" smtClean="0"/>
              <a:t>Slack time:</a:t>
            </a:r>
            <a:r>
              <a:rPr lang="en-US" dirty="0" smtClean="0"/>
              <a:t> delay starting a batch for a short fixed time to give records a chance to arrive</a:t>
            </a:r>
          </a:p>
          <a:p>
            <a:pPr lvl="1"/>
            <a:r>
              <a:rPr lang="en-US" b="1" dirty="0" smtClean="0"/>
              <a:t>Application-level correction:</a:t>
            </a:r>
            <a:r>
              <a:rPr lang="en-US" dirty="0" smtClean="0"/>
              <a:t> e.g. give a result for time t at time t+1, then use later records to update incrementally at time t+5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D-Streams vs. Traditional Streaming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828363"/>
              </p:ext>
            </p:extLst>
          </p:nvPr>
        </p:nvGraphicFramePr>
        <p:xfrm>
          <a:off x="457200" y="1708112"/>
          <a:ext cx="8229600" cy="43359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26173"/>
                <a:gridCol w="3059145"/>
                <a:gridCol w="3544282"/>
              </a:tblGrid>
              <a:tr h="57156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Concern</a:t>
                      </a:r>
                      <a:endParaRPr lang="en-US" sz="2300" dirty="0"/>
                    </a:p>
                  </a:txBody>
                  <a:tcPr>
                    <a:lnL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Discretized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dirty="0" smtClean="0"/>
                        <a:t>Streams</a:t>
                      </a:r>
                      <a:endParaRPr lang="en-US" sz="2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Record-at-a-time</a:t>
                      </a:r>
                      <a:r>
                        <a:rPr lang="en-US" sz="2300" baseline="0" dirty="0" smtClean="0"/>
                        <a:t> Systems</a:t>
                      </a:r>
                      <a:endParaRPr lang="en-US" sz="2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7156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Latency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0.5</a:t>
                      </a:r>
                      <a:r>
                        <a:rPr lang="en-US" sz="2300" baseline="0" dirty="0" smtClean="0"/>
                        <a:t>–2s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1-100 </a:t>
                      </a:r>
                      <a:r>
                        <a:rPr lang="en-US" sz="2300" dirty="0" err="1" smtClean="0"/>
                        <a:t>ms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FC"/>
                    </a:solidFill>
                  </a:tcPr>
                </a:tc>
              </a:tr>
              <a:tr h="1024867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Consistency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Yes,</a:t>
                      </a:r>
                      <a:r>
                        <a:rPr lang="en-US" sz="2300" baseline="0" dirty="0" smtClean="0"/>
                        <a:t> batch-level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Not in msg. passing systems; some DBs use</a:t>
                      </a:r>
                      <a:r>
                        <a:rPr lang="en-US" sz="2300" baseline="0" dirty="0" smtClean="0"/>
                        <a:t> waiting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6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Failures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Parallel</a:t>
                      </a:r>
                      <a:r>
                        <a:rPr lang="en-US" sz="2300" baseline="0" dirty="0" smtClean="0"/>
                        <a:t> recovery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Replication or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dirty="0" smtClean="0"/>
                        <a:t>upstream </a:t>
                      </a:r>
                      <a:r>
                        <a:rPr lang="en-US" sz="2300" dirty="0" err="1" smtClean="0"/>
                        <a:t>bkp</a:t>
                      </a:r>
                      <a:r>
                        <a:rPr lang="en-US" sz="2300" dirty="0" smtClean="0"/>
                        <a:t>.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FC"/>
                    </a:solidFill>
                  </a:tcPr>
                </a:tc>
              </a:tr>
              <a:tr h="57156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Stragglers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Speculation</a:t>
                      </a:r>
                      <a:r>
                        <a:rPr lang="en-US" sz="2300" baseline="0" dirty="0" smtClean="0"/>
                        <a:t> 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Typically not handled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867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Unification with batch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Ad-hoc queries from</a:t>
                      </a:r>
                      <a:r>
                        <a:rPr lang="en-US" sz="2300" baseline="0" dirty="0" smtClean="0"/>
                        <a:t> Spark shell, join w. RDD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Not in</a:t>
                      </a:r>
                      <a:r>
                        <a:rPr lang="en-US" sz="2300" baseline="0" dirty="0" smtClean="0"/>
                        <a:t> msg. passing systems;</a:t>
                      </a:r>
                      <a:br>
                        <a:rPr lang="en-US" sz="2300" baseline="0" dirty="0" smtClean="0"/>
                      </a:br>
                      <a:r>
                        <a:rPr lang="en-US" sz="2300" baseline="0" dirty="0" smtClean="0"/>
                        <a:t>in some DBs</a:t>
                      </a:r>
                      <a:endParaRPr lang="en-US" sz="2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5C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39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important applications need to process large data streams arriving in real time</a:t>
            </a:r>
          </a:p>
          <a:p>
            <a:pPr lvl="1"/>
            <a:r>
              <a:rPr lang="en-US" dirty="0" smtClean="0"/>
              <a:t>User activity statistics (e.g. Facebook’s Puma)</a:t>
            </a:r>
          </a:p>
          <a:p>
            <a:pPr lvl="1"/>
            <a:r>
              <a:rPr lang="en-US" dirty="0" smtClean="0"/>
              <a:t>Spam detection</a:t>
            </a:r>
          </a:p>
          <a:p>
            <a:pPr lvl="1"/>
            <a:r>
              <a:rPr lang="en-US" dirty="0" smtClean="0"/>
              <a:t>Traffic estimation</a:t>
            </a:r>
          </a:p>
          <a:p>
            <a:pPr lvl="1"/>
            <a:r>
              <a:rPr lang="en-US" dirty="0" smtClean="0"/>
              <a:t>Network intrusion detection</a:t>
            </a:r>
          </a:p>
          <a:p>
            <a:endParaRPr lang="en-US" dirty="0"/>
          </a:p>
          <a:p>
            <a:r>
              <a:rPr lang="en-US" dirty="0" smtClean="0"/>
              <a:t>Our target: large-scale apps that </a:t>
            </a:r>
            <a:r>
              <a:rPr lang="en-US" dirty="0" smtClean="0"/>
              <a:t>must </a:t>
            </a:r>
            <a:r>
              <a:rPr lang="en-US" dirty="0" smtClean="0"/>
              <a:t>run on </a:t>
            </a:r>
            <a:r>
              <a:rPr lang="en-US" dirty="0" smtClean="0"/>
              <a:t>tens-hundreds </a:t>
            </a:r>
            <a:r>
              <a:rPr lang="en-US" dirty="0" smtClean="0"/>
              <a:t>of nodes with O(1 sec)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0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run at large scale, system has to be both:</a:t>
            </a:r>
          </a:p>
          <a:p>
            <a:pPr lvl="1"/>
            <a:r>
              <a:rPr lang="en-US" b="1" dirty="0" smtClean="0"/>
              <a:t>Fault-tolerant:</a:t>
            </a:r>
            <a:r>
              <a:rPr lang="en-US" dirty="0" smtClean="0"/>
              <a:t> recover quickly from failures and stragglers</a:t>
            </a:r>
          </a:p>
          <a:p>
            <a:pPr lvl="1"/>
            <a:r>
              <a:rPr lang="en-US" b="1" dirty="0" smtClean="0"/>
              <a:t>Cost-efficient:</a:t>
            </a:r>
            <a:r>
              <a:rPr lang="en-US" dirty="0" smtClean="0"/>
              <a:t> do not require significant hardware beyond that needed for basic processing</a:t>
            </a:r>
          </a:p>
          <a:p>
            <a:pPr lvl="1"/>
            <a:endParaRPr lang="en-US" dirty="0"/>
          </a:p>
          <a:p>
            <a:r>
              <a:rPr lang="en-US" dirty="0" smtClean="0"/>
              <a:t>Existing streaming systems don’t have both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V="1">
            <a:off x="4457910" y="4774019"/>
            <a:ext cx="1517225" cy="88807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Streaming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361"/>
            <a:ext cx="8229600" cy="15814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“Record-at-a-time” processing model</a:t>
            </a:r>
          </a:p>
          <a:p>
            <a:pPr lvl="1"/>
            <a:r>
              <a:rPr lang="en-US" dirty="0" smtClean="0"/>
              <a:t>Each node has mutable state</a:t>
            </a:r>
          </a:p>
          <a:p>
            <a:pPr lvl="1"/>
            <a:r>
              <a:rPr lang="en-US" dirty="0" smtClean="0"/>
              <a:t>For each record, update state &amp; send new records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8235" y="4297457"/>
            <a:ext cx="1306731" cy="1031191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16741" y="3833665"/>
            <a:ext cx="1306731" cy="10311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1643" y="3770895"/>
            <a:ext cx="510574" cy="498799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1643" y="4073228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61643" y="3971479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61643" y="4174977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1643" y="3869731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54213" y="4212039"/>
            <a:ext cx="510574" cy="498799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354213" y="4514372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54213" y="4412623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54213" y="4616121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4213" y="4310875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53697" y="4317186"/>
            <a:ext cx="930210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3633088" y="3796355"/>
            <a:ext cx="411987" cy="394748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89397" y="4326434"/>
            <a:ext cx="1485738" cy="44758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5927637" y="4239943"/>
            <a:ext cx="411987" cy="394748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22" name="TextBox 21"/>
          <p:cNvSpPr txBox="1"/>
          <p:nvPr/>
        </p:nvSpPr>
        <p:spPr>
          <a:xfrm>
            <a:off x="3677579" y="3318096"/>
            <a:ext cx="15056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mutable state</a:t>
            </a:r>
            <a:endParaRPr lang="en-US" sz="1900" dirty="0"/>
          </a:p>
        </p:txBody>
      </p:sp>
      <p:sp>
        <p:nvSpPr>
          <p:cNvPr id="24" name="TextBox 23"/>
          <p:cNvSpPr txBox="1"/>
          <p:nvPr/>
        </p:nvSpPr>
        <p:spPr>
          <a:xfrm>
            <a:off x="3675471" y="4279090"/>
            <a:ext cx="800007" cy="34937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900" dirty="0" smtClean="0"/>
              <a:t>node 1</a:t>
            </a:r>
            <a:endParaRPr lang="en-US" sz="1900" dirty="0"/>
          </a:p>
        </p:txBody>
      </p:sp>
      <p:sp>
        <p:nvSpPr>
          <p:cNvPr id="25" name="TextBox 24"/>
          <p:cNvSpPr txBox="1"/>
          <p:nvPr/>
        </p:nvSpPr>
        <p:spPr>
          <a:xfrm>
            <a:off x="5975135" y="4720234"/>
            <a:ext cx="800007" cy="3477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900" dirty="0" smtClean="0"/>
              <a:t>node 3</a:t>
            </a:r>
            <a:endParaRPr lang="en-US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1395720" y="4109723"/>
            <a:ext cx="1342143" cy="384721"/>
          </a:xfrm>
          <a:prstGeom prst="rect">
            <a:avLst/>
          </a:prstGeom>
          <a:noFill/>
        </p:spPr>
        <p:txBody>
          <a:bodyPr wrap="none" lIns="0" rIns="91440" rtlCol="0">
            <a:spAutoFit/>
          </a:bodyPr>
          <a:lstStyle/>
          <a:p>
            <a:pPr algn="r"/>
            <a:r>
              <a:rPr lang="en-US" sz="1900" dirty="0" smtClean="0"/>
              <a:t>input records</a:t>
            </a:r>
            <a:endParaRPr lang="en-US" sz="1900" dirty="0"/>
          </a:p>
        </p:txBody>
      </p:sp>
      <p:sp>
        <p:nvSpPr>
          <p:cNvPr id="27" name="TextBox 26"/>
          <p:cNvSpPr txBox="1"/>
          <p:nvPr/>
        </p:nvSpPr>
        <p:spPr>
          <a:xfrm>
            <a:off x="5050462" y="4119552"/>
            <a:ext cx="609101" cy="388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push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64972" y="4774019"/>
            <a:ext cx="100309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73" y="5185532"/>
            <a:ext cx="1306731" cy="103119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047151" y="5100114"/>
            <a:ext cx="510574" cy="498799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047151" y="5402447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47151" y="5300698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47151" y="5504196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47151" y="5198950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3620575" y="5128018"/>
            <a:ext cx="411987" cy="394748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37" name="TextBox 36"/>
          <p:cNvSpPr txBox="1"/>
          <p:nvPr/>
        </p:nvSpPr>
        <p:spPr>
          <a:xfrm>
            <a:off x="3668073" y="5608309"/>
            <a:ext cx="800007" cy="34937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900" dirty="0" smtClean="0"/>
              <a:t>node 2</a:t>
            </a:r>
            <a:endParaRPr lang="en-US" sz="19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737863" y="5662094"/>
            <a:ext cx="930210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95720" y="5454631"/>
            <a:ext cx="1342143" cy="384721"/>
          </a:xfrm>
          <a:prstGeom prst="rect">
            <a:avLst/>
          </a:prstGeom>
          <a:noFill/>
        </p:spPr>
        <p:txBody>
          <a:bodyPr wrap="none" lIns="0" rIns="91440" rtlCol="0">
            <a:spAutoFit/>
          </a:bodyPr>
          <a:lstStyle/>
          <a:p>
            <a:pPr algn="r"/>
            <a:r>
              <a:rPr lang="en-US" sz="1900" dirty="0" smtClean="0"/>
              <a:t>input records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0025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Streaming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8" y="1533361"/>
            <a:ext cx="8229600" cy="158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50" dirty="0" smtClean="0"/>
              <a:t>Fault tolerance via </a:t>
            </a:r>
            <a:r>
              <a:rPr lang="en-US" sz="3050" b="1" dirty="0" smtClean="0"/>
              <a:t>replication</a:t>
            </a:r>
            <a:r>
              <a:rPr lang="en-US" sz="3050" dirty="0" smtClean="0"/>
              <a:t> or </a:t>
            </a:r>
            <a:r>
              <a:rPr lang="en-US" sz="3050" b="1" dirty="0" smtClean="0"/>
              <a:t>upstream backup</a:t>
            </a:r>
            <a:r>
              <a:rPr lang="en-US" sz="3050" dirty="0" smtClean="0"/>
              <a:t>: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50" y="2896920"/>
            <a:ext cx="1122911" cy="84467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78" y="2548237"/>
            <a:ext cx="1122911" cy="844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3727" y="2496820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8" name="Straight Connector 7"/>
          <p:cNvCxnSpPr/>
          <p:nvPr/>
        </p:nvCxnSpPr>
        <p:spPr>
          <a:xfrm>
            <a:off x="1603727" y="274446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3727" y="266112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3727" y="282781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3727" y="257777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88525" y="2826952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88525" y="307460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8525" y="299125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88525" y="315794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88525" y="290791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1235458" y="2517676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1" name="Arc 20"/>
          <p:cNvSpPr/>
          <p:nvPr/>
        </p:nvSpPr>
        <p:spPr>
          <a:xfrm>
            <a:off x="2921956" y="2849809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" name="TextBox 23"/>
          <p:cNvSpPr txBox="1"/>
          <p:nvPr/>
        </p:nvSpPr>
        <p:spPr>
          <a:xfrm>
            <a:off x="1271879" y="291309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2772" y="3243226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653481" y="3287283"/>
            <a:ext cx="53035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00" y="3489738"/>
            <a:ext cx="1122911" cy="84467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591274" y="3419771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591274" y="366741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91274" y="358407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91274" y="375076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91274" y="350073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1224705" y="3442628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37" name="TextBox 36"/>
          <p:cNvSpPr txBox="1"/>
          <p:nvPr/>
        </p:nvSpPr>
        <p:spPr>
          <a:xfrm>
            <a:off x="1265522" y="383604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</a:t>
            </a:r>
            <a:endParaRPr lang="en-US" sz="1600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615190" y="3045257"/>
            <a:ext cx="653493" cy="1963172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15190" y="2956284"/>
            <a:ext cx="656688" cy="8897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5" name="Picture 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20535" y="4913121"/>
            <a:ext cx="1122911" cy="844672"/>
          </a:xfrm>
          <a:prstGeom prst="rect">
            <a:avLst/>
          </a:prstGeom>
        </p:spPr>
      </p:pic>
      <p:pic>
        <p:nvPicPr>
          <p:cNvPr id="166" name="Picture 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64" y="4564438"/>
            <a:ext cx="1122911" cy="8446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1604913" y="4513021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1604913" y="476066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604913" y="467732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604913" y="484401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604913" y="459398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289711" y="4843153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3289711" y="509080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289711" y="5007457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289711" y="517414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89711" y="4924112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Arc 176"/>
          <p:cNvSpPr/>
          <p:nvPr/>
        </p:nvSpPr>
        <p:spPr>
          <a:xfrm>
            <a:off x="1236644" y="4533877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79" name="Arc 178"/>
          <p:cNvSpPr/>
          <p:nvPr/>
        </p:nvSpPr>
        <p:spPr>
          <a:xfrm>
            <a:off x="2923141" y="4866010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80" name="TextBox 179"/>
          <p:cNvSpPr txBox="1"/>
          <p:nvPr/>
        </p:nvSpPr>
        <p:spPr>
          <a:xfrm>
            <a:off x="1273064" y="4929295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1’</a:t>
            </a:r>
            <a:endParaRPr lang="en-US" sz="16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963957" y="5259427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3’</a:t>
            </a:r>
            <a:endParaRPr lang="en-US" sz="16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3654667" y="5311076"/>
            <a:ext cx="53035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3" name="Picture 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86" y="5505939"/>
            <a:ext cx="1122911" cy="844672"/>
          </a:xfrm>
          <a:prstGeom prst="rect">
            <a:avLst/>
          </a:prstGeom>
        </p:spPr>
      </p:pic>
      <p:sp>
        <p:nvSpPr>
          <p:cNvPr id="184" name="Rectangle 183"/>
          <p:cNvSpPr/>
          <p:nvPr/>
        </p:nvSpPr>
        <p:spPr>
          <a:xfrm>
            <a:off x="1592460" y="5435972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1592460" y="568361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592460" y="560027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592460" y="576696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592460" y="551693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Arc 188"/>
          <p:cNvSpPr/>
          <p:nvPr/>
        </p:nvSpPr>
        <p:spPr>
          <a:xfrm>
            <a:off x="1225891" y="5458829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90" name="TextBox 189"/>
          <p:cNvSpPr txBox="1"/>
          <p:nvPr/>
        </p:nvSpPr>
        <p:spPr>
          <a:xfrm>
            <a:off x="1266707" y="5852245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2’</a:t>
            </a:r>
            <a:endParaRPr lang="en-US" sz="1600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959347" y="3275301"/>
            <a:ext cx="1004610" cy="6048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9347" y="2944300"/>
            <a:ext cx="1004610" cy="33100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1960170" y="5291502"/>
            <a:ext cx="1003787" cy="6048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1960170" y="4960501"/>
            <a:ext cx="1003787" cy="33100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>
            <a:grpSpLocks noChangeAspect="1"/>
          </p:cNvGrpSpPr>
          <p:nvPr/>
        </p:nvGrpSpPr>
        <p:grpSpPr>
          <a:xfrm>
            <a:off x="2151426" y="4013239"/>
            <a:ext cx="769233" cy="724804"/>
            <a:chOff x="3811867" y="4016020"/>
            <a:chExt cx="1438780" cy="698829"/>
          </a:xfrm>
        </p:grpSpPr>
        <p:cxnSp>
          <p:nvCxnSpPr>
            <p:cNvPr id="192" name="Straight Arrow Connector 191"/>
            <p:cNvCxnSpPr/>
            <p:nvPr/>
          </p:nvCxnSpPr>
          <p:spPr>
            <a:xfrm flipV="1">
              <a:off x="3811867" y="4016020"/>
              <a:ext cx="1438780" cy="698829"/>
            </a:xfrm>
            <a:prstGeom prst="straightConnector1">
              <a:avLst/>
            </a:prstGeom>
            <a:ln w="12700" cmpd="sng">
              <a:solidFill>
                <a:schemeClr val="accent6"/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3814121" y="4016020"/>
              <a:ext cx="1426197" cy="698829"/>
            </a:xfrm>
            <a:prstGeom prst="straightConnector1">
              <a:avLst/>
            </a:prstGeom>
            <a:ln w="12700" cmpd="sng">
              <a:solidFill>
                <a:schemeClr val="accent6"/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>
          <a:xfrm>
            <a:off x="2731461" y="4158435"/>
            <a:ext cx="14975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synchronization</a:t>
            </a:r>
          </a:p>
        </p:txBody>
      </p:sp>
      <p:pic>
        <p:nvPicPr>
          <p:cNvPr id="196" name="Picture 19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80" y="3046935"/>
            <a:ext cx="1122911" cy="844672"/>
          </a:xfrm>
          <a:prstGeom prst="rect">
            <a:avLst/>
          </a:prstGeom>
        </p:spPr>
      </p:pic>
      <p:pic>
        <p:nvPicPr>
          <p:cNvPr id="197" name="Picture 19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08" y="2698252"/>
            <a:ext cx="1122911" cy="844672"/>
          </a:xfrm>
          <a:prstGeom prst="rect">
            <a:avLst/>
          </a:prstGeom>
        </p:spPr>
      </p:pic>
      <p:sp>
        <p:nvSpPr>
          <p:cNvPr id="198" name="Rectangle 197"/>
          <p:cNvSpPr/>
          <p:nvPr/>
        </p:nvSpPr>
        <p:spPr>
          <a:xfrm>
            <a:off x="6241957" y="2646835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99" name="Straight Connector 198"/>
          <p:cNvCxnSpPr/>
          <p:nvPr/>
        </p:nvCxnSpPr>
        <p:spPr>
          <a:xfrm>
            <a:off x="6241957" y="289448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6241957" y="281113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241957" y="297782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241957" y="272779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7926755" y="2976967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7926755" y="322461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7926755" y="314127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7926755" y="330796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7926755" y="305792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Arc 207"/>
          <p:cNvSpPr/>
          <p:nvPr/>
        </p:nvSpPr>
        <p:spPr>
          <a:xfrm>
            <a:off x="5873688" y="2667691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09" name="Arc 208"/>
          <p:cNvSpPr/>
          <p:nvPr/>
        </p:nvSpPr>
        <p:spPr>
          <a:xfrm>
            <a:off x="7560186" y="2999824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10" name="TextBox 209"/>
          <p:cNvSpPr txBox="1"/>
          <p:nvPr/>
        </p:nvSpPr>
        <p:spPr>
          <a:xfrm>
            <a:off x="5910109" y="3063109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</a:t>
            </a:r>
            <a:endParaRPr lang="en-US" sz="1600" dirty="0"/>
          </a:p>
        </p:txBody>
      </p:sp>
      <p:sp>
        <p:nvSpPr>
          <p:cNvPr id="211" name="TextBox 210"/>
          <p:cNvSpPr txBox="1"/>
          <p:nvPr/>
        </p:nvSpPr>
        <p:spPr>
          <a:xfrm>
            <a:off x="7601002" y="3393241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</a:t>
            </a:r>
            <a:endParaRPr lang="en-US" sz="1600" dirty="0"/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8279731" y="3437298"/>
            <a:ext cx="528287" cy="448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3" name="Picture 2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30" y="3759573"/>
            <a:ext cx="1122911" cy="844672"/>
          </a:xfrm>
          <a:prstGeom prst="rect">
            <a:avLst/>
          </a:prstGeom>
        </p:spPr>
      </p:pic>
      <p:sp>
        <p:nvSpPr>
          <p:cNvPr id="214" name="Rectangle 213"/>
          <p:cNvSpPr/>
          <p:nvPr/>
        </p:nvSpPr>
        <p:spPr>
          <a:xfrm>
            <a:off x="6229504" y="3689606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6229504" y="393725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6229504" y="385390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229504" y="402059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229504" y="377056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Arc 218"/>
          <p:cNvSpPr/>
          <p:nvPr/>
        </p:nvSpPr>
        <p:spPr>
          <a:xfrm>
            <a:off x="5862935" y="3712463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20" name="TextBox 219"/>
          <p:cNvSpPr txBox="1"/>
          <p:nvPr/>
        </p:nvSpPr>
        <p:spPr>
          <a:xfrm>
            <a:off x="5903752" y="4105879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</a:t>
            </a:r>
            <a:endParaRPr lang="en-US" sz="1600" dirty="0"/>
          </a:p>
        </p:txBody>
      </p:sp>
      <p:cxnSp>
        <p:nvCxnSpPr>
          <p:cNvPr id="222" name="Straight Arrow Connector 221"/>
          <p:cNvCxnSpPr/>
          <p:nvPr/>
        </p:nvCxnSpPr>
        <p:spPr>
          <a:xfrm flipV="1">
            <a:off x="6599362" y="3425317"/>
            <a:ext cx="1002825" cy="737937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6597577" y="3094315"/>
            <a:ext cx="1004610" cy="331001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03916" y="3969078"/>
            <a:ext cx="653493" cy="1963172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603916" y="3880105"/>
            <a:ext cx="656688" cy="8897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8" name="Picture 22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50" y="4612248"/>
            <a:ext cx="1122911" cy="844672"/>
          </a:xfrm>
          <a:prstGeom prst="rect">
            <a:avLst/>
          </a:prstGeom>
        </p:spPr>
      </p:pic>
      <p:sp>
        <p:nvSpPr>
          <p:cNvPr id="229" name="Rectangle 228"/>
          <p:cNvSpPr/>
          <p:nvPr/>
        </p:nvSpPr>
        <p:spPr>
          <a:xfrm>
            <a:off x="7929725" y="4542280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7929725" y="478992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7929725" y="470658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7929725" y="487327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7929725" y="462323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Arc 233"/>
          <p:cNvSpPr/>
          <p:nvPr/>
        </p:nvSpPr>
        <p:spPr>
          <a:xfrm>
            <a:off x="7563156" y="4565137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35" name="TextBox 234"/>
          <p:cNvSpPr txBox="1"/>
          <p:nvPr/>
        </p:nvSpPr>
        <p:spPr>
          <a:xfrm>
            <a:off x="7603972" y="495855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standby</a:t>
            </a:r>
            <a:endParaRPr lang="en-US" sz="1600" dirty="0"/>
          </a:p>
        </p:txBody>
      </p:sp>
      <p:cxnSp>
        <p:nvCxnSpPr>
          <p:cNvPr id="236" name="Straight Arrow Connector 235"/>
          <p:cNvCxnSpPr/>
          <p:nvPr/>
        </p:nvCxnSpPr>
        <p:spPr>
          <a:xfrm flipV="1">
            <a:off x="8282701" y="4993168"/>
            <a:ext cx="525317" cy="944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6599362" y="4163254"/>
            <a:ext cx="1001640" cy="8299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6599362" y="3103495"/>
            <a:ext cx="1004610" cy="190374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501897" y="3106299"/>
            <a:ext cx="408211" cy="1052821"/>
            <a:chOff x="5256314" y="3106299"/>
            <a:chExt cx="482179" cy="1052821"/>
          </a:xfrm>
        </p:grpSpPr>
        <p:cxnSp>
          <p:nvCxnSpPr>
            <p:cNvPr id="221" name="Straight Arrow Connector 220"/>
            <p:cNvCxnSpPr/>
            <p:nvPr/>
          </p:nvCxnSpPr>
          <p:spPr>
            <a:xfrm>
              <a:off x="5261636" y="3106299"/>
              <a:ext cx="476857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5256314" y="4159120"/>
              <a:ext cx="476857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Cross 246"/>
          <p:cNvSpPr/>
          <p:nvPr/>
        </p:nvSpPr>
        <p:spPr>
          <a:xfrm rot="18900000">
            <a:off x="7592391" y="3081420"/>
            <a:ext cx="732584" cy="747405"/>
          </a:xfrm>
          <a:prstGeom prst="plus">
            <a:avLst>
              <a:gd name="adj" fmla="val 39718"/>
            </a:avLst>
          </a:prstGeom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/>
          <p:cNvGrpSpPr/>
          <p:nvPr/>
        </p:nvGrpSpPr>
        <p:grpSpPr>
          <a:xfrm>
            <a:off x="6557501" y="4293425"/>
            <a:ext cx="182880" cy="197720"/>
            <a:chOff x="6199636" y="4136690"/>
            <a:chExt cx="200078" cy="246888"/>
          </a:xfrm>
        </p:grpSpPr>
        <p:sp>
          <p:nvSpPr>
            <p:cNvPr id="263" name="Rectangle 262"/>
            <p:cNvSpPr/>
            <p:nvPr/>
          </p:nvSpPr>
          <p:spPr>
            <a:xfrm>
              <a:off x="6199636" y="4136690"/>
              <a:ext cx="200078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6199636" y="4305129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6199636" y="4221785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6566222" y="3244067"/>
            <a:ext cx="182880" cy="197720"/>
            <a:chOff x="6199636" y="4136690"/>
            <a:chExt cx="200078" cy="246888"/>
          </a:xfrm>
        </p:grpSpPr>
        <p:sp>
          <p:nvSpPr>
            <p:cNvPr id="268" name="Rectangle 267"/>
            <p:cNvSpPr/>
            <p:nvPr/>
          </p:nvSpPr>
          <p:spPr>
            <a:xfrm>
              <a:off x="6199636" y="4136690"/>
              <a:ext cx="200078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cxnSp>
          <p:nvCxnSpPr>
            <p:cNvPr id="269" name="Straight Connector 268"/>
            <p:cNvCxnSpPr/>
            <p:nvPr/>
          </p:nvCxnSpPr>
          <p:spPr>
            <a:xfrm>
              <a:off x="6199636" y="4305129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6199636" y="4221785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5729" y="2826153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729" y="3759123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003781" y="2887632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003781" y="3946464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78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Streaming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8" y="1533361"/>
            <a:ext cx="8229600" cy="158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50" dirty="0" smtClean="0"/>
              <a:t>Fault tolerance via </a:t>
            </a:r>
            <a:r>
              <a:rPr lang="en-US" sz="3050" b="1" dirty="0" smtClean="0"/>
              <a:t>replication</a:t>
            </a:r>
            <a:r>
              <a:rPr lang="en-US" sz="3050" dirty="0" smtClean="0"/>
              <a:t> or </a:t>
            </a:r>
            <a:r>
              <a:rPr lang="en-US" sz="3050" b="1" dirty="0" smtClean="0"/>
              <a:t>upstream backup</a:t>
            </a:r>
            <a:r>
              <a:rPr lang="en-US" sz="3050" dirty="0" smtClean="0"/>
              <a:t>: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50" y="2896920"/>
            <a:ext cx="1122911" cy="84467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78" y="2548237"/>
            <a:ext cx="1122911" cy="844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3727" y="2496820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8" name="Straight Connector 7"/>
          <p:cNvCxnSpPr/>
          <p:nvPr/>
        </p:nvCxnSpPr>
        <p:spPr>
          <a:xfrm>
            <a:off x="1603727" y="274446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3727" y="266112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3727" y="282781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3727" y="257777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88525" y="2826952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88525" y="307460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8525" y="299125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88525" y="315794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88525" y="290791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1235458" y="2517676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1" name="Arc 20"/>
          <p:cNvSpPr/>
          <p:nvPr/>
        </p:nvSpPr>
        <p:spPr>
          <a:xfrm>
            <a:off x="2921956" y="2849809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" name="TextBox 23"/>
          <p:cNvSpPr txBox="1"/>
          <p:nvPr/>
        </p:nvSpPr>
        <p:spPr>
          <a:xfrm>
            <a:off x="1271879" y="291309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2772" y="3243226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653481" y="3287283"/>
            <a:ext cx="53035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00" y="3489738"/>
            <a:ext cx="1122911" cy="84467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591274" y="3419771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591274" y="366741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91274" y="358407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91274" y="375076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91274" y="350073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1224705" y="3442628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37" name="TextBox 36"/>
          <p:cNvSpPr txBox="1"/>
          <p:nvPr/>
        </p:nvSpPr>
        <p:spPr>
          <a:xfrm>
            <a:off x="1265522" y="383604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</a:t>
            </a:r>
            <a:endParaRPr lang="en-US" sz="1600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615190" y="3045257"/>
            <a:ext cx="653493" cy="1963172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15190" y="2956284"/>
            <a:ext cx="656688" cy="8897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5" name="Picture 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20535" y="4913121"/>
            <a:ext cx="1122911" cy="844672"/>
          </a:xfrm>
          <a:prstGeom prst="rect">
            <a:avLst/>
          </a:prstGeom>
        </p:spPr>
      </p:pic>
      <p:pic>
        <p:nvPicPr>
          <p:cNvPr id="166" name="Picture 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64" y="4564438"/>
            <a:ext cx="1122911" cy="8446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1604913" y="4513021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1604913" y="476066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604913" y="467732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604913" y="484401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604913" y="459398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289711" y="4843153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3289711" y="509080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289711" y="5007457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289711" y="517414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89711" y="4924112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Arc 176"/>
          <p:cNvSpPr/>
          <p:nvPr/>
        </p:nvSpPr>
        <p:spPr>
          <a:xfrm>
            <a:off x="1236644" y="4533877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79" name="Arc 178"/>
          <p:cNvSpPr/>
          <p:nvPr/>
        </p:nvSpPr>
        <p:spPr>
          <a:xfrm>
            <a:off x="2923141" y="4866010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80" name="TextBox 179"/>
          <p:cNvSpPr txBox="1"/>
          <p:nvPr/>
        </p:nvSpPr>
        <p:spPr>
          <a:xfrm>
            <a:off x="1273064" y="4929295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1’</a:t>
            </a:r>
            <a:endParaRPr lang="en-US" sz="16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963957" y="5259427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3’</a:t>
            </a:r>
            <a:endParaRPr lang="en-US" sz="16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3654667" y="5311076"/>
            <a:ext cx="53035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3" name="Picture 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86" y="5505939"/>
            <a:ext cx="1122911" cy="844672"/>
          </a:xfrm>
          <a:prstGeom prst="rect">
            <a:avLst/>
          </a:prstGeom>
        </p:spPr>
      </p:pic>
      <p:sp>
        <p:nvSpPr>
          <p:cNvPr id="184" name="Rectangle 183"/>
          <p:cNvSpPr/>
          <p:nvPr/>
        </p:nvSpPr>
        <p:spPr>
          <a:xfrm>
            <a:off x="1592460" y="5435972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1592460" y="568361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592460" y="560027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592460" y="576696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592460" y="551693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Arc 188"/>
          <p:cNvSpPr/>
          <p:nvPr/>
        </p:nvSpPr>
        <p:spPr>
          <a:xfrm>
            <a:off x="1225891" y="5458829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90" name="TextBox 189"/>
          <p:cNvSpPr txBox="1"/>
          <p:nvPr/>
        </p:nvSpPr>
        <p:spPr>
          <a:xfrm>
            <a:off x="1266707" y="5852245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2’</a:t>
            </a:r>
            <a:endParaRPr lang="en-US" sz="1600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959347" y="3275301"/>
            <a:ext cx="1004610" cy="6048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9347" y="2944300"/>
            <a:ext cx="1004610" cy="33100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1960170" y="5291502"/>
            <a:ext cx="1003787" cy="6048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1960170" y="4960501"/>
            <a:ext cx="1003787" cy="33100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>
            <a:grpSpLocks noChangeAspect="1"/>
          </p:cNvGrpSpPr>
          <p:nvPr/>
        </p:nvGrpSpPr>
        <p:grpSpPr>
          <a:xfrm>
            <a:off x="2151426" y="4013239"/>
            <a:ext cx="769233" cy="724804"/>
            <a:chOff x="3811867" y="4016020"/>
            <a:chExt cx="1438780" cy="698829"/>
          </a:xfrm>
        </p:grpSpPr>
        <p:cxnSp>
          <p:nvCxnSpPr>
            <p:cNvPr id="192" name="Straight Arrow Connector 191"/>
            <p:cNvCxnSpPr/>
            <p:nvPr/>
          </p:nvCxnSpPr>
          <p:spPr>
            <a:xfrm flipV="1">
              <a:off x="3811867" y="4016020"/>
              <a:ext cx="1438780" cy="698829"/>
            </a:xfrm>
            <a:prstGeom prst="straightConnector1">
              <a:avLst/>
            </a:prstGeom>
            <a:ln w="12700" cmpd="sng">
              <a:solidFill>
                <a:schemeClr val="accent6"/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3814121" y="4016020"/>
              <a:ext cx="1426197" cy="698829"/>
            </a:xfrm>
            <a:prstGeom prst="straightConnector1">
              <a:avLst/>
            </a:prstGeom>
            <a:ln w="12700" cmpd="sng">
              <a:solidFill>
                <a:schemeClr val="accent6"/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>
          <a:xfrm>
            <a:off x="2731461" y="4158435"/>
            <a:ext cx="14975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synchronization</a:t>
            </a:r>
          </a:p>
        </p:txBody>
      </p:sp>
      <p:pic>
        <p:nvPicPr>
          <p:cNvPr id="196" name="Picture 19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80" y="3046935"/>
            <a:ext cx="1122911" cy="844672"/>
          </a:xfrm>
          <a:prstGeom prst="rect">
            <a:avLst/>
          </a:prstGeom>
        </p:spPr>
      </p:pic>
      <p:pic>
        <p:nvPicPr>
          <p:cNvPr id="197" name="Picture 19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08" y="2698252"/>
            <a:ext cx="1122911" cy="844672"/>
          </a:xfrm>
          <a:prstGeom prst="rect">
            <a:avLst/>
          </a:prstGeom>
        </p:spPr>
      </p:pic>
      <p:sp>
        <p:nvSpPr>
          <p:cNvPr id="198" name="Rectangle 197"/>
          <p:cNvSpPr/>
          <p:nvPr/>
        </p:nvSpPr>
        <p:spPr>
          <a:xfrm>
            <a:off x="6241957" y="2646835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99" name="Straight Connector 198"/>
          <p:cNvCxnSpPr/>
          <p:nvPr/>
        </p:nvCxnSpPr>
        <p:spPr>
          <a:xfrm>
            <a:off x="6241957" y="289448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6241957" y="281113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241957" y="297782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241957" y="272779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7926755" y="2976967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7926755" y="322461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7926755" y="314127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7926755" y="330796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7926755" y="305792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Arc 207"/>
          <p:cNvSpPr/>
          <p:nvPr/>
        </p:nvSpPr>
        <p:spPr>
          <a:xfrm>
            <a:off x="5873688" y="2667691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09" name="Arc 208"/>
          <p:cNvSpPr/>
          <p:nvPr/>
        </p:nvSpPr>
        <p:spPr>
          <a:xfrm>
            <a:off x="7560186" y="2999824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10" name="TextBox 209"/>
          <p:cNvSpPr txBox="1"/>
          <p:nvPr/>
        </p:nvSpPr>
        <p:spPr>
          <a:xfrm>
            <a:off x="5910109" y="3063109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</a:t>
            </a:r>
            <a:endParaRPr lang="en-US" sz="1600" dirty="0"/>
          </a:p>
        </p:txBody>
      </p:sp>
      <p:sp>
        <p:nvSpPr>
          <p:cNvPr id="211" name="TextBox 210"/>
          <p:cNvSpPr txBox="1"/>
          <p:nvPr/>
        </p:nvSpPr>
        <p:spPr>
          <a:xfrm>
            <a:off x="7601002" y="3393241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</a:t>
            </a:r>
            <a:endParaRPr lang="en-US" sz="1600" dirty="0"/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8279731" y="3437298"/>
            <a:ext cx="528287" cy="448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3" name="Picture 2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30" y="3759573"/>
            <a:ext cx="1122911" cy="844672"/>
          </a:xfrm>
          <a:prstGeom prst="rect">
            <a:avLst/>
          </a:prstGeom>
        </p:spPr>
      </p:pic>
      <p:sp>
        <p:nvSpPr>
          <p:cNvPr id="214" name="Rectangle 213"/>
          <p:cNvSpPr/>
          <p:nvPr/>
        </p:nvSpPr>
        <p:spPr>
          <a:xfrm>
            <a:off x="6229504" y="3689606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6229504" y="393725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6229504" y="385390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229504" y="402059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229504" y="377056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Arc 218"/>
          <p:cNvSpPr/>
          <p:nvPr/>
        </p:nvSpPr>
        <p:spPr>
          <a:xfrm>
            <a:off x="5862935" y="3712463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20" name="TextBox 219"/>
          <p:cNvSpPr txBox="1"/>
          <p:nvPr/>
        </p:nvSpPr>
        <p:spPr>
          <a:xfrm>
            <a:off x="5903752" y="4105879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</a:t>
            </a:r>
            <a:endParaRPr lang="en-US" sz="1600" dirty="0"/>
          </a:p>
        </p:txBody>
      </p:sp>
      <p:cxnSp>
        <p:nvCxnSpPr>
          <p:cNvPr id="222" name="Straight Arrow Connector 221"/>
          <p:cNvCxnSpPr/>
          <p:nvPr/>
        </p:nvCxnSpPr>
        <p:spPr>
          <a:xfrm flipV="1">
            <a:off x="6599362" y="3425317"/>
            <a:ext cx="1002825" cy="737937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6597577" y="3094315"/>
            <a:ext cx="1004610" cy="331001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03916" y="3969078"/>
            <a:ext cx="653493" cy="1963172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603916" y="3880105"/>
            <a:ext cx="656688" cy="8897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8" name="Picture 22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50" y="4612248"/>
            <a:ext cx="1122911" cy="844672"/>
          </a:xfrm>
          <a:prstGeom prst="rect">
            <a:avLst/>
          </a:prstGeom>
        </p:spPr>
      </p:pic>
      <p:sp>
        <p:nvSpPr>
          <p:cNvPr id="229" name="Rectangle 228"/>
          <p:cNvSpPr/>
          <p:nvPr/>
        </p:nvSpPr>
        <p:spPr>
          <a:xfrm>
            <a:off x="7929725" y="4542280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7929725" y="478992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7929725" y="470658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7929725" y="487327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7929725" y="462323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Arc 233"/>
          <p:cNvSpPr/>
          <p:nvPr/>
        </p:nvSpPr>
        <p:spPr>
          <a:xfrm>
            <a:off x="7563156" y="4565137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35" name="TextBox 234"/>
          <p:cNvSpPr txBox="1"/>
          <p:nvPr/>
        </p:nvSpPr>
        <p:spPr>
          <a:xfrm>
            <a:off x="7603972" y="495855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standby</a:t>
            </a:r>
            <a:endParaRPr lang="en-US" sz="1600" dirty="0"/>
          </a:p>
        </p:txBody>
      </p:sp>
      <p:cxnSp>
        <p:nvCxnSpPr>
          <p:cNvPr id="236" name="Straight Arrow Connector 235"/>
          <p:cNvCxnSpPr/>
          <p:nvPr/>
        </p:nvCxnSpPr>
        <p:spPr>
          <a:xfrm flipV="1">
            <a:off x="8282701" y="4993168"/>
            <a:ext cx="525317" cy="944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6599362" y="4163254"/>
            <a:ext cx="1001640" cy="8299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6599362" y="3103495"/>
            <a:ext cx="1004610" cy="190374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501897" y="3106299"/>
            <a:ext cx="408211" cy="1052821"/>
            <a:chOff x="5256314" y="3106299"/>
            <a:chExt cx="482179" cy="1052821"/>
          </a:xfrm>
        </p:grpSpPr>
        <p:cxnSp>
          <p:nvCxnSpPr>
            <p:cNvPr id="221" name="Straight Arrow Connector 220"/>
            <p:cNvCxnSpPr/>
            <p:nvPr/>
          </p:nvCxnSpPr>
          <p:spPr>
            <a:xfrm>
              <a:off x="5261636" y="3106299"/>
              <a:ext cx="476857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5256314" y="4159120"/>
              <a:ext cx="476857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Cross 246"/>
          <p:cNvSpPr/>
          <p:nvPr/>
        </p:nvSpPr>
        <p:spPr>
          <a:xfrm rot="18900000">
            <a:off x="7592391" y="3081420"/>
            <a:ext cx="732584" cy="747405"/>
          </a:xfrm>
          <a:prstGeom prst="plus">
            <a:avLst>
              <a:gd name="adj" fmla="val 39718"/>
            </a:avLst>
          </a:prstGeom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/>
          <p:cNvGrpSpPr/>
          <p:nvPr/>
        </p:nvGrpSpPr>
        <p:grpSpPr>
          <a:xfrm>
            <a:off x="6557501" y="4293425"/>
            <a:ext cx="182880" cy="197720"/>
            <a:chOff x="6199636" y="4136690"/>
            <a:chExt cx="200078" cy="246888"/>
          </a:xfrm>
        </p:grpSpPr>
        <p:sp>
          <p:nvSpPr>
            <p:cNvPr id="263" name="Rectangle 262"/>
            <p:cNvSpPr/>
            <p:nvPr/>
          </p:nvSpPr>
          <p:spPr>
            <a:xfrm>
              <a:off x="6199636" y="4136690"/>
              <a:ext cx="200078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6199636" y="4305129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6199636" y="4221785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6566222" y="3244067"/>
            <a:ext cx="182880" cy="197720"/>
            <a:chOff x="6199636" y="4136690"/>
            <a:chExt cx="200078" cy="246888"/>
          </a:xfrm>
        </p:grpSpPr>
        <p:sp>
          <p:nvSpPr>
            <p:cNvPr id="268" name="Rectangle 267"/>
            <p:cNvSpPr/>
            <p:nvPr/>
          </p:nvSpPr>
          <p:spPr>
            <a:xfrm>
              <a:off x="6199636" y="4136690"/>
              <a:ext cx="200078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cxnSp>
          <p:nvCxnSpPr>
            <p:cNvPr id="269" name="Straight Connector 268"/>
            <p:cNvCxnSpPr/>
            <p:nvPr/>
          </p:nvCxnSpPr>
          <p:spPr>
            <a:xfrm>
              <a:off x="6199636" y="4305129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6199636" y="4221785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5729" y="2826153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729" y="3759123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003781" y="2887632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003781" y="3946464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20" name="Rounded Rectangle 119"/>
          <p:cNvSpPr/>
          <p:nvPr/>
        </p:nvSpPr>
        <p:spPr>
          <a:xfrm>
            <a:off x="759114" y="5657720"/>
            <a:ext cx="3035052" cy="8812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Fast recovery, but 2x hardware cost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5404533" y="5657720"/>
            <a:ext cx="3035052" cy="8812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Only need 1 standby, but slow to recover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Streaming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8" y="1533361"/>
            <a:ext cx="8229600" cy="158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50" dirty="0" smtClean="0"/>
              <a:t>Fault tolerance via </a:t>
            </a:r>
            <a:r>
              <a:rPr lang="en-US" sz="3050" b="1" dirty="0" smtClean="0"/>
              <a:t>replication</a:t>
            </a:r>
            <a:r>
              <a:rPr lang="en-US" sz="3050" dirty="0" smtClean="0"/>
              <a:t> or </a:t>
            </a:r>
            <a:r>
              <a:rPr lang="en-US" sz="3050" b="1" dirty="0" smtClean="0"/>
              <a:t>upstream backup</a:t>
            </a:r>
            <a:r>
              <a:rPr lang="en-US" sz="3050" dirty="0" smtClean="0"/>
              <a:t>: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50" y="2896920"/>
            <a:ext cx="1122911" cy="84467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78" y="2548237"/>
            <a:ext cx="1122911" cy="844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3727" y="2496820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8" name="Straight Connector 7"/>
          <p:cNvCxnSpPr/>
          <p:nvPr/>
        </p:nvCxnSpPr>
        <p:spPr>
          <a:xfrm>
            <a:off x="1603727" y="274446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3727" y="266112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3727" y="282781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3727" y="257777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88525" y="2826952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88525" y="307460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8525" y="299125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88525" y="315794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88525" y="290791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1235458" y="2517676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1" name="Arc 20"/>
          <p:cNvSpPr/>
          <p:nvPr/>
        </p:nvSpPr>
        <p:spPr>
          <a:xfrm>
            <a:off x="2921956" y="2849809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" name="TextBox 23"/>
          <p:cNvSpPr txBox="1"/>
          <p:nvPr/>
        </p:nvSpPr>
        <p:spPr>
          <a:xfrm>
            <a:off x="1271879" y="291309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2772" y="3243226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653481" y="3287283"/>
            <a:ext cx="53035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00" y="3489738"/>
            <a:ext cx="1122911" cy="84467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591274" y="3419771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591274" y="366741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91274" y="358407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91274" y="375076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91274" y="350073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1224705" y="3442628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37" name="TextBox 36"/>
          <p:cNvSpPr txBox="1"/>
          <p:nvPr/>
        </p:nvSpPr>
        <p:spPr>
          <a:xfrm>
            <a:off x="1265522" y="383604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</a:t>
            </a:r>
            <a:endParaRPr lang="en-US" sz="1600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615190" y="3045257"/>
            <a:ext cx="653493" cy="1963172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15190" y="2956284"/>
            <a:ext cx="656688" cy="8897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5" name="Picture 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20535" y="4913121"/>
            <a:ext cx="1122911" cy="844672"/>
          </a:xfrm>
          <a:prstGeom prst="rect">
            <a:avLst/>
          </a:prstGeom>
        </p:spPr>
      </p:pic>
      <p:pic>
        <p:nvPicPr>
          <p:cNvPr id="166" name="Picture 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64" y="4564438"/>
            <a:ext cx="1122911" cy="8446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1604913" y="4513021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1604913" y="476066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604913" y="467732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604913" y="484401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604913" y="459398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289711" y="4843153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3289711" y="509080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289711" y="5007457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289711" y="517414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89711" y="4924112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Arc 176"/>
          <p:cNvSpPr/>
          <p:nvPr/>
        </p:nvSpPr>
        <p:spPr>
          <a:xfrm>
            <a:off x="1236644" y="4533877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79" name="Arc 178"/>
          <p:cNvSpPr/>
          <p:nvPr/>
        </p:nvSpPr>
        <p:spPr>
          <a:xfrm>
            <a:off x="2923141" y="4866010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80" name="TextBox 179"/>
          <p:cNvSpPr txBox="1"/>
          <p:nvPr/>
        </p:nvSpPr>
        <p:spPr>
          <a:xfrm>
            <a:off x="1273064" y="4929295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1’</a:t>
            </a:r>
            <a:endParaRPr lang="en-US" sz="16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963957" y="5259427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3’</a:t>
            </a:r>
            <a:endParaRPr lang="en-US" sz="16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3654667" y="5311076"/>
            <a:ext cx="53035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3" name="Picture 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86" y="5505939"/>
            <a:ext cx="1122911" cy="844672"/>
          </a:xfrm>
          <a:prstGeom prst="rect">
            <a:avLst/>
          </a:prstGeom>
        </p:spPr>
      </p:pic>
      <p:sp>
        <p:nvSpPr>
          <p:cNvPr id="184" name="Rectangle 183"/>
          <p:cNvSpPr/>
          <p:nvPr/>
        </p:nvSpPr>
        <p:spPr>
          <a:xfrm>
            <a:off x="1592460" y="5435972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1592460" y="568361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592460" y="560027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592460" y="576696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592460" y="551693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Arc 188"/>
          <p:cNvSpPr/>
          <p:nvPr/>
        </p:nvSpPr>
        <p:spPr>
          <a:xfrm>
            <a:off x="1225891" y="5458829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190" name="TextBox 189"/>
          <p:cNvSpPr txBox="1"/>
          <p:nvPr/>
        </p:nvSpPr>
        <p:spPr>
          <a:xfrm>
            <a:off x="1266707" y="5852245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2’</a:t>
            </a:r>
            <a:endParaRPr lang="en-US" sz="1600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959347" y="3275301"/>
            <a:ext cx="1004610" cy="6048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9347" y="2944300"/>
            <a:ext cx="1004610" cy="33100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1960170" y="5291502"/>
            <a:ext cx="1003787" cy="6048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1960170" y="4960501"/>
            <a:ext cx="1003787" cy="33100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>
            <a:grpSpLocks noChangeAspect="1"/>
          </p:cNvGrpSpPr>
          <p:nvPr/>
        </p:nvGrpSpPr>
        <p:grpSpPr>
          <a:xfrm>
            <a:off x="2151426" y="4013239"/>
            <a:ext cx="769233" cy="724804"/>
            <a:chOff x="3811867" y="4016020"/>
            <a:chExt cx="1438780" cy="698829"/>
          </a:xfrm>
        </p:grpSpPr>
        <p:cxnSp>
          <p:nvCxnSpPr>
            <p:cNvPr id="192" name="Straight Arrow Connector 191"/>
            <p:cNvCxnSpPr/>
            <p:nvPr/>
          </p:nvCxnSpPr>
          <p:spPr>
            <a:xfrm flipV="1">
              <a:off x="3811867" y="4016020"/>
              <a:ext cx="1438780" cy="698829"/>
            </a:xfrm>
            <a:prstGeom prst="straightConnector1">
              <a:avLst/>
            </a:prstGeom>
            <a:ln w="12700" cmpd="sng">
              <a:solidFill>
                <a:schemeClr val="accent6"/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3814121" y="4016020"/>
              <a:ext cx="1426197" cy="698829"/>
            </a:xfrm>
            <a:prstGeom prst="straightConnector1">
              <a:avLst/>
            </a:prstGeom>
            <a:ln w="12700" cmpd="sng">
              <a:solidFill>
                <a:schemeClr val="accent6"/>
              </a:solidFill>
              <a:prstDash val="dash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>
          <a:xfrm>
            <a:off x="2731461" y="4158435"/>
            <a:ext cx="14975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synchronization</a:t>
            </a:r>
          </a:p>
        </p:txBody>
      </p:sp>
      <p:pic>
        <p:nvPicPr>
          <p:cNvPr id="196" name="Picture 19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80" y="3046935"/>
            <a:ext cx="1122911" cy="844672"/>
          </a:xfrm>
          <a:prstGeom prst="rect">
            <a:avLst/>
          </a:prstGeom>
        </p:spPr>
      </p:pic>
      <p:pic>
        <p:nvPicPr>
          <p:cNvPr id="197" name="Picture 19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08" y="2698252"/>
            <a:ext cx="1122911" cy="844672"/>
          </a:xfrm>
          <a:prstGeom prst="rect">
            <a:avLst/>
          </a:prstGeom>
        </p:spPr>
      </p:pic>
      <p:sp>
        <p:nvSpPr>
          <p:cNvPr id="198" name="Rectangle 197"/>
          <p:cNvSpPr/>
          <p:nvPr/>
        </p:nvSpPr>
        <p:spPr>
          <a:xfrm>
            <a:off x="6241957" y="2646835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199" name="Straight Connector 198"/>
          <p:cNvCxnSpPr/>
          <p:nvPr/>
        </p:nvCxnSpPr>
        <p:spPr>
          <a:xfrm>
            <a:off x="6241957" y="289448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6241957" y="281113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241957" y="297782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241957" y="272779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7926755" y="2976967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7926755" y="322461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7926755" y="3141271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7926755" y="3307960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7926755" y="3057926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Arc 207"/>
          <p:cNvSpPr/>
          <p:nvPr/>
        </p:nvSpPr>
        <p:spPr>
          <a:xfrm>
            <a:off x="5873688" y="2667691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09" name="Arc 208"/>
          <p:cNvSpPr/>
          <p:nvPr/>
        </p:nvSpPr>
        <p:spPr>
          <a:xfrm>
            <a:off x="7560186" y="2999824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10" name="TextBox 209"/>
          <p:cNvSpPr txBox="1"/>
          <p:nvPr/>
        </p:nvSpPr>
        <p:spPr>
          <a:xfrm>
            <a:off x="5910109" y="3063109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1</a:t>
            </a:r>
            <a:endParaRPr lang="en-US" sz="1600" dirty="0"/>
          </a:p>
        </p:txBody>
      </p:sp>
      <p:sp>
        <p:nvSpPr>
          <p:cNvPr id="211" name="TextBox 210"/>
          <p:cNvSpPr txBox="1"/>
          <p:nvPr/>
        </p:nvSpPr>
        <p:spPr>
          <a:xfrm>
            <a:off x="7601002" y="3393241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3</a:t>
            </a:r>
            <a:endParaRPr lang="en-US" sz="1600" dirty="0"/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8279731" y="3437298"/>
            <a:ext cx="528287" cy="448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3" name="Picture 2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30" y="3759573"/>
            <a:ext cx="1122911" cy="844672"/>
          </a:xfrm>
          <a:prstGeom prst="rect">
            <a:avLst/>
          </a:prstGeom>
        </p:spPr>
      </p:pic>
      <p:sp>
        <p:nvSpPr>
          <p:cNvPr id="214" name="Rectangle 213"/>
          <p:cNvSpPr/>
          <p:nvPr/>
        </p:nvSpPr>
        <p:spPr>
          <a:xfrm>
            <a:off x="6229504" y="3689606"/>
            <a:ext cx="438750" cy="408577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6229504" y="393725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6229504" y="385390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229504" y="402059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229504" y="3770565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Arc 218"/>
          <p:cNvSpPr/>
          <p:nvPr/>
        </p:nvSpPr>
        <p:spPr>
          <a:xfrm>
            <a:off x="5862935" y="3712463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20" name="TextBox 219"/>
          <p:cNvSpPr txBox="1"/>
          <p:nvPr/>
        </p:nvSpPr>
        <p:spPr>
          <a:xfrm>
            <a:off x="5903752" y="4105879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node 2</a:t>
            </a:r>
            <a:endParaRPr lang="en-US" sz="1600" dirty="0"/>
          </a:p>
        </p:txBody>
      </p:sp>
      <p:cxnSp>
        <p:nvCxnSpPr>
          <p:cNvPr id="222" name="Straight Arrow Connector 221"/>
          <p:cNvCxnSpPr/>
          <p:nvPr/>
        </p:nvCxnSpPr>
        <p:spPr>
          <a:xfrm flipV="1">
            <a:off x="6599362" y="3425317"/>
            <a:ext cx="1002825" cy="737937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6597577" y="3094315"/>
            <a:ext cx="1004610" cy="331001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ot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03916" y="3969078"/>
            <a:ext cx="653493" cy="1963172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603916" y="3880105"/>
            <a:ext cx="656688" cy="8897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8" name="Picture 22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50" y="4612248"/>
            <a:ext cx="1122911" cy="844672"/>
          </a:xfrm>
          <a:prstGeom prst="rect">
            <a:avLst/>
          </a:prstGeom>
        </p:spPr>
      </p:pic>
      <p:sp>
        <p:nvSpPr>
          <p:cNvPr id="229" name="Rectangle 228"/>
          <p:cNvSpPr/>
          <p:nvPr/>
        </p:nvSpPr>
        <p:spPr>
          <a:xfrm>
            <a:off x="7929725" y="4542280"/>
            <a:ext cx="438750" cy="408577"/>
          </a:xfrm>
          <a:prstGeom prst="rect">
            <a:avLst/>
          </a:prstGeom>
          <a:solidFill>
            <a:srgbClr val="617AD2"/>
          </a:solidFill>
          <a:ln w="9525" cmpd="sng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7929725" y="4789928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7929725" y="4706584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7929725" y="4873273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7929725" y="4623239"/>
            <a:ext cx="438750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Arc 233"/>
          <p:cNvSpPr/>
          <p:nvPr/>
        </p:nvSpPr>
        <p:spPr>
          <a:xfrm>
            <a:off x="7563156" y="4565137"/>
            <a:ext cx="354033" cy="323347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35" name="TextBox 234"/>
          <p:cNvSpPr txBox="1"/>
          <p:nvPr/>
        </p:nvSpPr>
        <p:spPr>
          <a:xfrm>
            <a:off x="7603972" y="4958554"/>
            <a:ext cx="687469" cy="30427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  <a:prstDash val="dash"/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dirty="0" smtClean="0"/>
              <a:t>standby</a:t>
            </a:r>
            <a:endParaRPr lang="en-US" sz="1600" dirty="0"/>
          </a:p>
        </p:txBody>
      </p:sp>
      <p:cxnSp>
        <p:nvCxnSpPr>
          <p:cNvPr id="236" name="Straight Arrow Connector 235"/>
          <p:cNvCxnSpPr/>
          <p:nvPr/>
        </p:nvCxnSpPr>
        <p:spPr>
          <a:xfrm flipV="1">
            <a:off x="8282701" y="4993168"/>
            <a:ext cx="525317" cy="944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6599362" y="4163254"/>
            <a:ext cx="1001640" cy="8299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6599362" y="3103495"/>
            <a:ext cx="1004610" cy="190374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501897" y="3106299"/>
            <a:ext cx="408211" cy="1052821"/>
            <a:chOff x="5256314" y="3106299"/>
            <a:chExt cx="482179" cy="1052821"/>
          </a:xfrm>
        </p:grpSpPr>
        <p:cxnSp>
          <p:nvCxnSpPr>
            <p:cNvPr id="221" name="Straight Arrow Connector 220"/>
            <p:cNvCxnSpPr/>
            <p:nvPr/>
          </p:nvCxnSpPr>
          <p:spPr>
            <a:xfrm>
              <a:off x="5261636" y="3106299"/>
              <a:ext cx="476857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5256314" y="4159120"/>
              <a:ext cx="476857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Cross 246"/>
          <p:cNvSpPr/>
          <p:nvPr/>
        </p:nvSpPr>
        <p:spPr>
          <a:xfrm rot="18900000">
            <a:off x="7592391" y="3081420"/>
            <a:ext cx="732584" cy="747405"/>
          </a:xfrm>
          <a:prstGeom prst="plus">
            <a:avLst>
              <a:gd name="adj" fmla="val 39718"/>
            </a:avLst>
          </a:prstGeom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/>
          <p:cNvGrpSpPr/>
          <p:nvPr/>
        </p:nvGrpSpPr>
        <p:grpSpPr>
          <a:xfrm>
            <a:off x="6557501" y="4293425"/>
            <a:ext cx="182880" cy="197720"/>
            <a:chOff x="6199636" y="4136690"/>
            <a:chExt cx="200078" cy="246888"/>
          </a:xfrm>
        </p:grpSpPr>
        <p:sp>
          <p:nvSpPr>
            <p:cNvPr id="263" name="Rectangle 262"/>
            <p:cNvSpPr/>
            <p:nvPr/>
          </p:nvSpPr>
          <p:spPr>
            <a:xfrm>
              <a:off x="6199636" y="4136690"/>
              <a:ext cx="200078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6199636" y="4305129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6199636" y="4221785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6566222" y="3244067"/>
            <a:ext cx="182880" cy="197720"/>
            <a:chOff x="6199636" y="4136690"/>
            <a:chExt cx="200078" cy="246888"/>
          </a:xfrm>
        </p:grpSpPr>
        <p:sp>
          <p:nvSpPr>
            <p:cNvPr id="268" name="Rectangle 267"/>
            <p:cNvSpPr/>
            <p:nvPr/>
          </p:nvSpPr>
          <p:spPr>
            <a:xfrm>
              <a:off x="6199636" y="4136690"/>
              <a:ext cx="200078" cy="2468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cxnSp>
          <p:nvCxnSpPr>
            <p:cNvPr id="269" name="Straight Connector 268"/>
            <p:cNvCxnSpPr/>
            <p:nvPr/>
          </p:nvCxnSpPr>
          <p:spPr>
            <a:xfrm>
              <a:off x="6199636" y="4305129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6199636" y="4221785"/>
              <a:ext cx="200078" cy="0"/>
            </a:xfrm>
            <a:prstGeom prst="line">
              <a:avLst/>
            </a:prstGeom>
            <a:solidFill>
              <a:srgbClr val="617AD2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5729" y="2826153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5729" y="3759123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003781" y="2887632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003781" y="3946464"/>
            <a:ext cx="57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120" name="Rounded Rectangle 119"/>
          <p:cNvSpPr/>
          <p:nvPr/>
        </p:nvSpPr>
        <p:spPr>
          <a:xfrm>
            <a:off x="2068840" y="5943600"/>
            <a:ext cx="5129327" cy="5651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Neither approach tolerates stragglers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4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Batch </a:t>
            </a:r>
            <a:r>
              <a:rPr lang="en-US" dirty="0" smtClean="0"/>
              <a:t>processing models for clusters (e.g. </a:t>
            </a:r>
            <a:r>
              <a:rPr lang="en-US" dirty="0" err="1" smtClean="0"/>
              <a:t>MapReduce</a:t>
            </a:r>
            <a:r>
              <a:rPr lang="en-US" dirty="0" smtClean="0"/>
              <a:t>) provide fault tolerance efficiently</a:t>
            </a:r>
          </a:p>
          <a:p>
            <a:pPr lvl="1"/>
            <a:r>
              <a:rPr lang="en-US" dirty="0" smtClean="0"/>
              <a:t>Divide job into deterministic tasks</a:t>
            </a:r>
          </a:p>
          <a:p>
            <a:pPr lvl="1"/>
            <a:r>
              <a:rPr lang="en-US" dirty="0" smtClean="0"/>
              <a:t>Rerun failed/slow tasks in parallel on other nodes</a:t>
            </a:r>
          </a:p>
          <a:p>
            <a:endParaRPr lang="en-US" dirty="0"/>
          </a:p>
          <a:p>
            <a:r>
              <a:rPr lang="en-US" dirty="0" smtClean="0"/>
              <a:t>Idea: run a streaming computation as a series of very small, deterministic batches</a:t>
            </a:r>
          </a:p>
          <a:p>
            <a:pPr lvl="1"/>
            <a:r>
              <a:rPr lang="en-US" dirty="0" smtClean="0"/>
              <a:t>Same recovery schemes at much smaller timescale</a:t>
            </a:r>
          </a:p>
          <a:p>
            <a:pPr lvl="1"/>
            <a:r>
              <a:rPr lang="en-US" dirty="0" smtClean="0"/>
              <a:t>Work to make batch size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427859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Discretized Stream Processing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3052622" y="2491803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flipH="1">
            <a:off x="4417383" y="2471196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flipH="1">
            <a:off x="974279" y="2531577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1114415" y="2469570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9270" y="1916843"/>
            <a:ext cx="576956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000" b="1" dirty="0" smtClean="0"/>
              <a:t>t = 1:</a:t>
            </a:r>
            <a:endParaRPr lang="en-US" sz="2000" b="1" dirty="0"/>
          </a:p>
        </p:txBody>
      </p:sp>
      <p:sp>
        <p:nvSpPr>
          <p:cNvPr id="9" name="Arc 8"/>
          <p:cNvSpPr/>
          <p:nvPr/>
        </p:nvSpPr>
        <p:spPr>
          <a:xfrm>
            <a:off x="3052622" y="4388698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H="1">
            <a:off x="4417383" y="4368093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flipH="1">
            <a:off x="974279" y="4428474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1114415" y="4366466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9270" y="3887994"/>
            <a:ext cx="576956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000" b="1" dirty="0" smtClean="0"/>
              <a:t>t = 2:</a:t>
            </a:r>
            <a:endParaRPr lang="en-US" sz="2000" b="1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2886383" y="5406688"/>
            <a:ext cx="176777" cy="1554480"/>
          </a:xfrm>
          <a:prstGeom prst="rightBrace">
            <a:avLst>
              <a:gd name="adj1" fmla="val 19384"/>
              <a:gd name="adj2" fmla="val 50000"/>
            </a:avLst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20888" y="6265059"/>
            <a:ext cx="16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 1</a:t>
            </a:r>
            <a:endParaRPr lang="en-US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6090558" y="5390418"/>
            <a:ext cx="176777" cy="1554480"/>
          </a:xfrm>
          <a:prstGeom prst="rightBrace">
            <a:avLst>
              <a:gd name="adj1" fmla="val 19384"/>
              <a:gd name="adj2" fmla="val 50000"/>
            </a:avLst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0643" y="6248790"/>
            <a:ext cx="16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 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100328" y="4098833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00328" y="4465659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00328" y="4832485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82285" y="4285290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82282" y="4648338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0" idx="6"/>
            <a:endCxn id="23" idx="2"/>
          </p:cNvCxnSpPr>
          <p:nvPr/>
        </p:nvCxnSpPr>
        <p:spPr>
          <a:xfrm>
            <a:off x="4341387" y="4219363"/>
            <a:ext cx="540898" cy="186457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6"/>
            <a:endCxn id="23" idx="2"/>
          </p:cNvCxnSpPr>
          <p:nvPr/>
        </p:nvCxnSpPr>
        <p:spPr>
          <a:xfrm flipV="1">
            <a:off x="4341387" y="4405820"/>
            <a:ext cx="540898" cy="180369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6"/>
            <a:endCxn id="24" idx="2"/>
          </p:cNvCxnSpPr>
          <p:nvPr/>
        </p:nvCxnSpPr>
        <p:spPr>
          <a:xfrm>
            <a:off x="4341387" y="4219363"/>
            <a:ext cx="540894" cy="549504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6"/>
            <a:endCxn id="24" idx="2"/>
          </p:cNvCxnSpPr>
          <p:nvPr/>
        </p:nvCxnSpPr>
        <p:spPr>
          <a:xfrm>
            <a:off x="4341387" y="4586189"/>
            <a:ext cx="540894" cy="182678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6"/>
            <a:endCxn id="24" idx="2"/>
          </p:cNvCxnSpPr>
          <p:nvPr/>
        </p:nvCxnSpPr>
        <p:spPr>
          <a:xfrm flipV="1">
            <a:off x="4341387" y="4768867"/>
            <a:ext cx="540894" cy="184148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6"/>
            <a:endCxn id="23" idx="2"/>
          </p:cNvCxnSpPr>
          <p:nvPr/>
        </p:nvCxnSpPr>
        <p:spPr>
          <a:xfrm flipV="1">
            <a:off x="4341387" y="4405820"/>
            <a:ext cx="540898" cy="547195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lternate Process 30"/>
          <p:cNvSpPr/>
          <p:nvPr/>
        </p:nvSpPr>
        <p:spPr>
          <a:xfrm>
            <a:off x="2344694" y="2974903"/>
            <a:ext cx="1268912" cy="324539"/>
          </a:xfrm>
          <a:prstGeom prst="flowChartAlternateProcess">
            <a:avLst/>
          </a:prstGeom>
          <a:solidFill>
            <a:srgbClr val="617AD2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0"/>
            <a:endCxn id="31" idx="2"/>
          </p:cNvCxnSpPr>
          <p:nvPr/>
        </p:nvCxnSpPr>
        <p:spPr>
          <a:xfrm>
            <a:off x="2979150" y="2974903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08095" y="2967292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69554" y="2980236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370142" y="3344090"/>
            <a:ext cx="1117598" cy="60297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23250" y="1731515"/>
            <a:ext cx="165464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dirty="0" smtClean="0"/>
              <a:t>batch operation</a:t>
            </a:r>
            <a:endParaRPr lang="en-US" dirty="0"/>
          </a:p>
        </p:txBody>
      </p:sp>
      <p:pic>
        <p:nvPicPr>
          <p:cNvPr id="37" name="Picture 3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3989" y="3368510"/>
            <a:ext cx="475371" cy="433906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32" y="3368510"/>
            <a:ext cx="475371" cy="433906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62" y="3368510"/>
            <a:ext cx="475371" cy="433906"/>
          </a:xfrm>
          <a:prstGeom prst="rect">
            <a:avLst/>
          </a:prstGeom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80184" y="3368510"/>
            <a:ext cx="475371" cy="433906"/>
          </a:xfrm>
          <a:prstGeom prst="rect">
            <a:avLst/>
          </a:prstGeom>
        </p:spPr>
      </p:pic>
      <p:sp>
        <p:nvSpPr>
          <p:cNvPr id="41" name="Alternate Process 40"/>
          <p:cNvSpPr/>
          <p:nvPr/>
        </p:nvSpPr>
        <p:spPr>
          <a:xfrm>
            <a:off x="5547981" y="2971986"/>
            <a:ext cx="1268912" cy="324539"/>
          </a:xfrm>
          <a:prstGeom prst="flowChartAlternateProcess">
            <a:avLst/>
          </a:prstGeom>
          <a:solidFill>
            <a:srgbClr val="617AD2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0"/>
            <a:endCxn id="41" idx="2"/>
          </p:cNvCxnSpPr>
          <p:nvPr/>
        </p:nvCxnSpPr>
        <p:spPr>
          <a:xfrm>
            <a:off x="6182438" y="2971986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11382" y="2964374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72841" y="2977318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67276" y="3365593"/>
            <a:ext cx="475371" cy="433906"/>
          </a:xfrm>
          <a:prstGeom prst="rect">
            <a:avLst/>
          </a:prstGeom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3420" y="3365593"/>
            <a:ext cx="475371" cy="433906"/>
          </a:xfrm>
          <a:prstGeom prst="rect">
            <a:avLst/>
          </a:prstGeom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43449" y="3365593"/>
            <a:ext cx="475371" cy="433906"/>
          </a:xfrm>
          <a:prstGeom prst="rect">
            <a:avLst/>
          </a:prstGeom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71" y="3365593"/>
            <a:ext cx="475371" cy="433906"/>
          </a:xfrm>
          <a:prstGeom prst="rect">
            <a:avLst/>
          </a:prstGeom>
        </p:spPr>
      </p:pic>
      <p:sp>
        <p:nvSpPr>
          <p:cNvPr id="49" name="Alternate Process 48"/>
          <p:cNvSpPr/>
          <p:nvPr/>
        </p:nvSpPr>
        <p:spPr>
          <a:xfrm>
            <a:off x="2342463" y="4860366"/>
            <a:ext cx="1268912" cy="324539"/>
          </a:xfrm>
          <a:prstGeom prst="flowChartAlternateProcess">
            <a:avLst/>
          </a:prstGeom>
          <a:solidFill>
            <a:srgbClr val="617AD2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9" idx="0"/>
            <a:endCxn id="49" idx="2"/>
          </p:cNvCxnSpPr>
          <p:nvPr/>
        </p:nvCxnSpPr>
        <p:spPr>
          <a:xfrm>
            <a:off x="2976920" y="4860366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305865" y="4852755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67324" y="4865699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59" y="5253973"/>
            <a:ext cx="475371" cy="433906"/>
          </a:xfrm>
          <a:prstGeom prst="rect">
            <a:avLst/>
          </a:prstGeom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02" y="5253973"/>
            <a:ext cx="475371" cy="433906"/>
          </a:xfrm>
          <a:prstGeom prst="rect">
            <a:avLst/>
          </a:prstGeom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32" y="5253973"/>
            <a:ext cx="475371" cy="433906"/>
          </a:xfrm>
          <a:prstGeom prst="rect">
            <a:avLst/>
          </a:prstGeom>
        </p:spPr>
      </p:pic>
      <p:pic>
        <p:nvPicPr>
          <p:cNvPr id="56" name="Picture 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77954" y="5253973"/>
            <a:ext cx="475371" cy="433906"/>
          </a:xfrm>
          <a:prstGeom prst="rect">
            <a:avLst/>
          </a:prstGeom>
        </p:spPr>
      </p:pic>
      <p:sp>
        <p:nvSpPr>
          <p:cNvPr id="57" name="Alternate Process 56"/>
          <p:cNvSpPr/>
          <p:nvPr/>
        </p:nvSpPr>
        <p:spPr>
          <a:xfrm>
            <a:off x="5545751" y="4857449"/>
            <a:ext cx="1268912" cy="324539"/>
          </a:xfrm>
          <a:prstGeom prst="flowChartAlternateProcess">
            <a:avLst/>
          </a:prstGeom>
          <a:solidFill>
            <a:srgbClr val="617AD2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7" idx="0"/>
            <a:endCxn id="57" idx="2"/>
          </p:cNvCxnSpPr>
          <p:nvPr/>
        </p:nvCxnSpPr>
        <p:spPr>
          <a:xfrm>
            <a:off x="6180207" y="4857449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09152" y="4849837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870611" y="4862781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65046" y="5251056"/>
            <a:ext cx="475371" cy="433906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1190" y="5251056"/>
            <a:ext cx="475371" cy="433906"/>
          </a:xfrm>
          <a:prstGeom prst="rect">
            <a:avLst/>
          </a:prstGeom>
        </p:spPr>
      </p:pic>
      <p:pic>
        <p:nvPicPr>
          <p:cNvPr id="63" name="Picture 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41219" y="5251056"/>
            <a:ext cx="475371" cy="433906"/>
          </a:xfrm>
          <a:prstGeom prst="rect">
            <a:avLst/>
          </a:prstGeom>
        </p:spPr>
      </p:pic>
      <p:pic>
        <p:nvPicPr>
          <p:cNvPr id="64" name="Picture 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81241" y="5251056"/>
            <a:ext cx="475371" cy="43390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015155" y="2253617"/>
            <a:ext cx="625260" cy="3367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dirty="0" smtClean="0"/>
              <a:t>pull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265282" y="2204380"/>
            <a:ext cx="770117" cy="3367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4100328" y="2146875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100328" y="2513701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100328" y="2880527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82285" y="2333332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882282" y="2696380"/>
            <a:ext cx="241059" cy="24105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8" idx="6"/>
            <a:endCxn id="71" idx="2"/>
          </p:cNvCxnSpPr>
          <p:nvPr/>
        </p:nvCxnSpPr>
        <p:spPr>
          <a:xfrm>
            <a:off x="4341387" y="2267405"/>
            <a:ext cx="540898" cy="186457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9" idx="6"/>
            <a:endCxn id="71" idx="2"/>
          </p:cNvCxnSpPr>
          <p:nvPr/>
        </p:nvCxnSpPr>
        <p:spPr>
          <a:xfrm flipV="1">
            <a:off x="4341387" y="2453862"/>
            <a:ext cx="540898" cy="180369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6"/>
            <a:endCxn id="72" idx="2"/>
          </p:cNvCxnSpPr>
          <p:nvPr/>
        </p:nvCxnSpPr>
        <p:spPr>
          <a:xfrm>
            <a:off x="4341387" y="2267405"/>
            <a:ext cx="540894" cy="549504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9" idx="6"/>
            <a:endCxn id="72" idx="2"/>
          </p:cNvCxnSpPr>
          <p:nvPr/>
        </p:nvCxnSpPr>
        <p:spPr>
          <a:xfrm>
            <a:off x="4341387" y="2634231"/>
            <a:ext cx="540894" cy="182678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0" idx="6"/>
            <a:endCxn id="72" idx="2"/>
          </p:cNvCxnSpPr>
          <p:nvPr/>
        </p:nvCxnSpPr>
        <p:spPr>
          <a:xfrm flipV="1">
            <a:off x="4341387" y="2816909"/>
            <a:ext cx="540894" cy="184148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6"/>
            <a:endCxn id="71" idx="2"/>
          </p:cNvCxnSpPr>
          <p:nvPr/>
        </p:nvCxnSpPr>
        <p:spPr>
          <a:xfrm flipV="1">
            <a:off x="4341387" y="2453862"/>
            <a:ext cx="540898" cy="547195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6200000">
            <a:off x="2679991" y="5733457"/>
            <a:ext cx="44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5882371" y="5733456"/>
            <a:ext cx="44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265282" y="4107677"/>
            <a:ext cx="770117" cy="3367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87042" y="2892435"/>
            <a:ext cx="1982652" cy="710316"/>
          </a:xfrm>
          <a:prstGeom prst="wedgeRoundRectCallout">
            <a:avLst>
              <a:gd name="adj1" fmla="val 60128"/>
              <a:gd name="adj2" fmla="val -208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900" dirty="0" smtClean="0">
                <a:solidFill>
                  <a:srgbClr val="000000"/>
                </a:solidFill>
              </a:rPr>
              <a:t>immutable dataset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(stored reliably)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85" name="Rounded Rectangular Callout 84"/>
          <p:cNvSpPr/>
          <p:nvPr/>
        </p:nvSpPr>
        <p:spPr>
          <a:xfrm>
            <a:off x="7067464" y="2790671"/>
            <a:ext cx="1989195" cy="1233807"/>
          </a:xfrm>
          <a:prstGeom prst="wedgeRoundRectCallout">
            <a:avLst>
              <a:gd name="adj1" fmla="val -60776"/>
              <a:gd name="adj2" fmla="val -226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900" dirty="0" smtClean="0">
                <a:solidFill>
                  <a:srgbClr val="000000"/>
                </a:solidFill>
              </a:rPr>
              <a:t>immutable dataset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(output or state);</a:t>
            </a:r>
          </a:p>
          <a:p>
            <a:pPr algn="ctr"/>
            <a:r>
              <a:rPr lang="en-US" sz="1900" dirty="0" smtClean="0">
                <a:solidFill>
                  <a:srgbClr val="000000"/>
                </a:solidFill>
              </a:rPr>
              <a:t>stored in memory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without replication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574159" y="5733457"/>
            <a:ext cx="44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7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6698</TotalTime>
  <Words>989</Words>
  <Application>Microsoft Macintosh PowerPoint</Application>
  <PresentationFormat>On-screen Show (4:3)</PresentationFormat>
  <Paragraphs>196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Discretized Streams</vt:lpstr>
      <vt:lpstr>Motivation</vt:lpstr>
      <vt:lpstr>Challenge</vt:lpstr>
      <vt:lpstr>Traditional Streaming Systems</vt:lpstr>
      <vt:lpstr>Traditional Streaming Systems</vt:lpstr>
      <vt:lpstr>Traditional Streaming Systems</vt:lpstr>
      <vt:lpstr>Traditional Streaming Systems</vt:lpstr>
      <vt:lpstr>Observation</vt:lpstr>
      <vt:lpstr>Discretized Stream Processing</vt:lpstr>
      <vt:lpstr>Parallel Recovery</vt:lpstr>
      <vt:lpstr>How Fast Can It Go?</vt:lpstr>
      <vt:lpstr>How Fast Can It Go?</vt:lpstr>
      <vt:lpstr>Programming Model</vt:lpstr>
      <vt:lpstr>API</vt:lpstr>
      <vt:lpstr>Other Benefits of Discretized Streams</vt:lpstr>
      <vt:lpstr>Conclusion</vt:lpstr>
      <vt:lpstr>Related Work</vt:lpstr>
      <vt:lpstr>Timing Considerations</vt:lpstr>
      <vt:lpstr>D-Streams vs. Traditional Streaming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Matei Zaharia</dc:creator>
  <cp:lastModifiedBy>Matei Zaharia</cp:lastModifiedBy>
  <cp:revision>626</cp:revision>
  <dcterms:created xsi:type="dcterms:W3CDTF">2012-05-15T00:17:30Z</dcterms:created>
  <dcterms:modified xsi:type="dcterms:W3CDTF">2012-06-12T18:57:55Z</dcterms:modified>
</cp:coreProperties>
</file>