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6" r:id="rId2"/>
    <p:sldId id="257" r:id="rId3"/>
    <p:sldId id="258" r:id="rId4"/>
    <p:sldId id="259" r:id="rId5"/>
    <p:sldId id="274" r:id="rId6"/>
    <p:sldId id="275" r:id="rId7"/>
    <p:sldId id="279" r:id="rId8"/>
    <p:sldId id="280" r:id="rId9"/>
    <p:sldId id="276" r:id="rId10"/>
    <p:sldId id="261" r:id="rId11"/>
    <p:sldId id="263" r:id="rId12"/>
    <p:sldId id="262" r:id="rId13"/>
    <p:sldId id="264" r:id="rId14"/>
    <p:sldId id="268" r:id="rId15"/>
    <p:sldId id="272" r:id="rId16"/>
    <p:sldId id="265" r:id="rId17"/>
    <p:sldId id="267" r:id="rId18"/>
    <p:sldId id="269" r:id="rId19"/>
    <p:sldId id="271" r:id="rId20"/>
    <p:sldId id="270" r:id="rId21"/>
    <p:sldId id="278"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36" d="100"/>
          <a:sy n="136" d="100"/>
        </p:scale>
        <p:origin x="-920" y="-10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notesMaster" Target="notesMasters/notesMaster1.xml"/><Relationship Id="rId24" Type="http://schemas.openxmlformats.org/officeDocument/2006/relationships/printerSettings" Target="printerSettings/printerSettings1.bin"/><Relationship Id="rId25" Type="http://schemas.openxmlformats.org/officeDocument/2006/relationships/presProps" Target="presProps.xml"/><Relationship Id="rId26" Type="http://schemas.openxmlformats.org/officeDocument/2006/relationships/viewProps" Target="viewProps.xml"/><Relationship Id="rId27" Type="http://schemas.openxmlformats.org/officeDocument/2006/relationships/theme" Target="theme/theme1.xml"/><Relationship Id="rId28"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7F273E-4FA4-4E75-80E6-2186E99FDCB7}" type="datetimeFigureOut">
              <a:rPr lang="en-US" smtClean="0"/>
              <a:t>12/6/11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13CD04C-67D7-442D-97C0-FECEAA0E52F5}" type="slidenum">
              <a:rPr lang="en-US" smtClean="0"/>
              <a:t>‹#›</a:t>
            </a:fld>
            <a:endParaRPr lang="en-US"/>
          </a:p>
        </p:txBody>
      </p:sp>
    </p:spTree>
    <p:extLst>
      <p:ext uri="{BB962C8B-B14F-4D97-AF65-F5344CB8AC3E}">
        <p14:creationId xmlns:p14="http://schemas.microsoft.com/office/powerpoint/2010/main" val="32556621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1"/>
          <p:cNvSpPr>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46082" name="Rectangle 2"/>
          <p:cNvSpPr>
            <a:spLocks noGrp="1" noChangeArrowheads="1"/>
          </p:cNvSpPr>
          <p:nvPr>
            <p:ph type="body" idx="1"/>
          </p:nvPr>
        </p:nvSpPr>
        <p:spPr bwMode="auto">
          <a:xfrm>
            <a:off x="685800" y="4343400"/>
            <a:ext cx="5486400" cy="4114800"/>
          </a:xfrm>
          <a:prstGeom prst="rect">
            <a:avLst/>
          </a:prstGeom>
          <a:noFill/>
          <a:ln>
            <a:miter lim="800000"/>
            <a:headEnd/>
            <a:tailEnd/>
          </a:ln>
        </p:spPr>
        <p:txBody>
          <a:bodyPr/>
          <a:lstStyle/>
          <a:p>
            <a:r>
              <a:rPr lang="en-US" dirty="0" smtClean="0">
                <a:solidFill>
                  <a:srgbClr val="000000"/>
                </a:solidFill>
                <a:latin typeface="Calibri" charset="0"/>
                <a:ea typeface="Calibri" charset="0"/>
                <a:cs typeface="Calibri" charset="0"/>
                <a:sym typeface="Calibri" charset="0"/>
              </a:rPr>
              <a:t>Most loops that we were able to identify</a:t>
            </a:r>
            <a:r>
              <a:rPr lang="en-US" baseline="0" dirty="0" smtClean="0">
                <a:solidFill>
                  <a:srgbClr val="000000"/>
                </a:solidFill>
                <a:latin typeface="Calibri" charset="0"/>
                <a:ea typeface="Calibri" charset="0"/>
                <a:cs typeface="Calibri" charset="0"/>
                <a:sym typeface="Calibri" charset="0"/>
              </a:rPr>
              <a:t> were in the subcomputation that performs motion estimation. </a:t>
            </a:r>
            <a:endParaRPr lang="en-US" dirty="0" smtClean="0">
              <a:solidFill>
                <a:srgbClr val="000000"/>
              </a:solidFill>
              <a:latin typeface="Calibri" charset="0"/>
              <a:ea typeface="Calibri" charset="0"/>
              <a:cs typeface="Calibri" charset="0"/>
              <a:sym typeface="Calibri" charset="0"/>
            </a:endParaRPr>
          </a:p>
          <a:p>
            <a:endParaRPr lang="en-US" dirty="0" smtClean="0">
              <a:solidFill>
                <a:srgbClr val="000000"/>
              </a:solidFill>
              <a:latin typeface="Calibri" charset="0"/>
              <a:ea typeface="Calibri" charset="0"/>
              <a:cs typeface="Calibri" charset="0"/>
              <a:sym typeface="Calibri" charset="0"/>
            </a:endParaRPr>
          </a:p>
          <a:p>
            <a:r>
              <a:rPr lang="en-US" dirty="0" smtClean="0">
                <a:solidFill>
                  <a:srgbClr val="000000"/>
                </a:solidFill>
                <a:latin typeface="Calibri" charset="0"/>
                <a:ea typeface="Calibri" charset="0"/>
                <a:cs typeface="Calibri" charset="0"/>
                <a:sym typeface="Calibri" charset="0"/>
              </a:rPr>
              <a:t>Motion estimation</a:t>
            </a:r>
            <a:r>
              <a:rPr lang="en-US" baseline="0" dirty="0" smtClean="0">
                <a:solidFill>
                  <a:srgbClr val="000000"/>
                </a:solidFill>
                <a:latin typeface="Calibri" charset="0"/>
                <a:ea typeface="Calibri" charset="0"/>
                <a:cs typeface="Calibri" charset="0"/>
                <a:sym typeface="Calibri" charset="0"/>
              </a:rPr>
              <a:t> is the technique instrumental for video compression. It matches similar blocks on both current and reference frame. For example if we want to identify the swimmer in the reference frame, the motion estimator compares different parts of the reference frame. The position of the surfer might have changed, either due to the movement of the surfer, or of the camera. After comparing with multiple blocks on a reference frame, the most similar block is selected. The part of the reference frame that best matches the current frame is finally selected.</a:t>
            </a:r>
          </a:p>
          <a:p>
            <a:endParaRPr lang="en-US" baseline="0" dirty="0" smtClean="0">
              <a:solidFill>
                <a:srgbClr val="000000"/>
              </a:solidFill>
              <a:latin typeface="Calibri" charset="0"/>
              <a:ea typeface="Calibri" charset="0"/>
              <a:cs typeface="Calibri" charset="0"/>
              <a:sym typeface="Calibri" charset="0"/>
            </a:endParaRPr>
          </a:p>
          <a:p>
            <a:endParaRPr lang="en-US" baseline="0" dirty="0" smtClean="0">
              <a:solidFill>
                <a:srgbClr val="000000"/>
              </a:solidFill>
              <a:latin typeface="Calibri" charset="0"/>
              <a:ea typeface="Calibri" charset="0"/>
              <a:cs typeface="Calibri" charset="0"/>
              <a:sym typeface="Calibri" charset="0"/>
            </a:endParaRPr>
          </a:p>
          <a:p>
            <a:r>
              <a:rPr lang="en-US" baseline="0" dirty="0" smtClean="0">
                <a:solidFill>
                  <a:srgbClr val="000000"/>
                </a:solidFill>
                <a:latin typeface="Calibri" charset="0"/>
                <a:ea typeface="Calibri" charset="0"/>
                <a:cs typeface="Calibri" charset="0"/>
                <a:sym typeface="Calibri" charset="0"/>
              </a:rPr>
              <a:t>-------------------</a:t>
            </a:r>
            <a:endParaRPr lang="en-US" dirty="0" smtClean="0">
              <a:solidFill>
                <a:srgbClr val="000000"/>
              </a:solidFill>
              <a:latin typeface="Calibri" charset="0"/>
              <a:ea typeface="Calibri" charset="0"/>
              <a:cs typeface="Calibri" charset="0"/>
              <a:sym typeface="Calibri" charset="0"/>
            </a:endParaRPr>
          </a:p>
          <a:p>
            <a:endParaRPr lang="en-US" dirty="0" smtClean="0">
              <a:solidFill>
                <a:srgbClr val="000000"/>
              </a:solidFill>
              <a:latin typeface="Calibri" charset="0"/>
              <a:ea typeface="Calibri" charset="0"/>
              <a:cs typeface="Calibri" charset="0"/>
              <a:sym typeface="Calibri" charset="0"/>
            </a:endParaRPr>
          </a:p>
          <a:p>
            <a:r>
              <a:rPr lang="en-US" dirty="0" smtClean="0">
                <a:solidFill>
                  <a:srgbClr val="000000"/>
                </a:solidFill>
                <a:latin typeface="Calibri" charset="0"/>
                <a:ea typeface="Calibri" charset="0"/>
                <a:cs typeface="Calibri" charset="0"/>
                <a:sym typeface="Calibri" charset="0"/>
              </a:rPr>
              <a:t>Motion </a:t>
            </a:r>
            <a:r>
              <a:rPr lang="en-US" dirty="0">
                <a:solidFill>
                  <a:srgbClr val="000000"/>
                </a:solidFill>
                <a:latin typeface="Calibri" charset="0"/>
                <a:ea typeface="Calibri" charset="0"/>
                <a:cs typeface="Calibri" charset="0"/>
                <a:sym typeface="Calibri" charset="0"/>
              </a:rPr>
              <a:t>estimation: describe the transformation from one 2D image to another (wiki: http://en.wikipedia.org/wiki/Motion_estimation)</a:t>
            </a:r>
          </a:p>
          <a:p>
            <a:endParaRPr lang="en-US" dirty="0">
              <a:solidFill>
                <a:srgbClr val="000000"/>
              </a:solidFill>
              <a:latin typeface="Calibri" charset="0"/>
              <a:ea typeface="Calibri" charset="0"/>
              <a:cs typeface="Calibri" charset="0"/>
              <a:sym typeface="Calibri" charset="0"/>
            </a:endParaRPr>
          </a:p>
          <a:p>
            <a:r>
              <a:rPr lang="en-US" dirty="0">
                <a:solidFill>
                  <a:srgbClr val="000000"/>
                </a:solidFill>
                <a:latin typeface="Calibri" charset="0"/>
                <a:ea typeface="Calibri" charset="0"/>
                <a:cs typeface="Calibri" charset="0"/>
                <a:sym typeface="Calibri" charset="0"/>
              </a:rPr>
              <a:t>Encoder performs both intra- and inter- frame compression. For reference frames only intra-frame compression is performed (Consequently, they consume more space). When encoding the following frames, the encoders tries to find the differences from the reference frame. Motion estimation describes the difference between the parts (blocks) of two frames caused by the movement of bodies or the camera (pan/zoom/tilt). For example, when we want to find the position of </a:t>
            </a:r>
            <a:r>
              <a:rPr lang="en-US" dirty="0" smtClean="0">
                <a:solidFill>
                  <a:srgbClr val="000000"/>
                </a:solidFill>
                <a:latin typeface="Calibri" charset="0"/>
                <a:ea typeface="Calibri" charset="0"/>
                <a:cs typeface="Calibri" charset="0"/>
                <a:sym typeface="Calibri" charset="0"/>
              </a:rPr>
              <a:t>the swimmer </a:t>
            </a:r>
            <a:r>
              <a:rPr lang="en-US" dirty="0">
                <a:solidFill>
                  <a:srgbClr val="000000"/>
                </a:solidFill>
                <a:latin typeface="Calibri" charset="0"/>
                <a:ea typeface="Calibri" charset="0"/>
                <a:cs typeface="Calibri" charset="0"/>
                <a:sym typeface="Calibri" charset="0"/>
              </a:rPr>
              <a:t>in the reference frame, we in general have to check different parts of the reference frame. Then the part of the reference frame that is the most similar to the swimmer is selected, and only the distance vector is stored, thus saving considerable </a:t>
            </a:r>
            <a:r>
              <a:rPr lang="en-US" dirty="0" smtClean="0">
                <a:solidFill>
                  <a:srgbClr val="000000"/>
                </a:solidFill>
                <a:latin typeface="Calibri" charset="0"/>
                <a:ea typeface="Calibri" charset="0"/>
                <a:cs typeface="Calibri" charset="0"/>
                <a:sym typeface="Calibri" charset="0"/>
              </a:rPr>
              <a:t>space</a:t>
            </a:r>
          </a:p>
          <a:p>
            <a:endParaRPr lang="en-US" dirty="0" smtClean="0">
              <a:solidFill>
                <a:srgbClr val="000000"/>
              </a:solidFill>
              <a:latin typeface="Calibri" charset="0"/>
              <a:ea typeface="Calibri" charset="0"/>
              <a:cs typeface="Calibri" charset="0"/>
              <a:sym typeface="Calibri" charset="0"/>
            </a:endParaRPr>
          </a:p>
          <a:p>
            <a:pPr defTabSz="914310">
              <a:defRPr/>
            </a:pPr>
            <a:r>
              <a:rPr lang="en-US" dirty="0" smtClean="0">
                <a:solidFill>
                  <a:srgbClr val="000000"/>
                </a:solidFill>
                <a:latin typeface="Calibri" charset="0"/>
                <a:ea typeface="Calibri" charset="0"/>
                <a:cs typeface="Calibri" charset="0"/>
                <a:sym typeface="Calibri" charset="0"/>
              </a:rPr>
              <a:t>=====================================================</a:t>
            </a:r>
          </a:p>
          <a:p>
            <a:r>
              <a:rPr lang="en-US" dirty="0" smtClean="0">
                <a:solidFill>
                  <a:srgbClr val="000000"/>
                </a:solidFill>
                <a:latin typeface="Calibri" charset="0"/>
                <a:ea typeface="Calibri" charset="0"/>
                <a:cs typeface="Calibri" charset="0"/>
                <a:sym typeface="Calibri" charset="0"/>
              </a:rPr>
              <a:t>**GOAL**</a:t>
            </a:r>
          </a:p>
          <a:p>
            <a:r>
              <a:rPr lang="en-US" dirty="0" smtClean="0">
                <a:solidFill>
                  <a:srgbClr val="000000"/>
                </a:solidFill>
                <a:latin typeface="Calibri" charset="0"/>
                <a:ea typeface="Calibri" charset="0"/>
                <a:cs typeface="Calibri" charset="0"/>
                <a:sym typeface="Calibri" charset="0"/>
              </a:rPr>
              <a:t>Explain what motion estimation</a:t>
            </a:r>
            <a:r>
              <a:rPr lang="en-US" baseline="0" dirty="0" smtClean="0">
                <a:solidFill>
                  <a:srgbClr val="000000"/>
                </a:solidFill>
                <a:latin typeface="Calibri" charset="0"/>
                <a:ea typeface="Calibri" charset="0"/>
                <a:cs typeface="Calibri" charset="0"/>
                <a:sym typeface="Calibri" charset="0"/>
              </a:rPr>
              <a:t> is</a:t>
            </a:r>
            <a:endParaRPr lang="en-US" dirty="0">
              <a:solidFill>
                <a:srgbClr val="000000"/>
              </a:solidFill>
              <a:latin typeface="Calibri" charset="0"/>
              <a:ea typeface="Calibri" charset="0"/>
              <a:cs typeface="Calibri" charset="0"/>
              <a:sym typeface="Calibri"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20000"/>
          </a:bodyPr>
          <a:lstStyle/>
          <a:p>
            <a:r>
              <a:rPr lang="en-US" dirty="0" smtClean="0"/>
              <a:t>This situation leads to the following quality of service</a:t>
            </a:r>
            <a:r>
              <a:rPr lang="en-US" baseline="0" dirty="0" smtClean="0"/>
              <a:t> profiling concept. </a:t>
            </a:r>
            <a:endParaRPr lang="en-US" dirty="0" smtClean="0"/>
          </a:p>
          <a:p>
            <a:endParaRPr lang="en-US" baseline="0" dirty="0" smtClean="0"/>
          </a:p>
          <a:p>
            <a:r>
              <a:rPr lang="en-US" baseline="0" dirty="0" smtClean="0"/>
              <a:t>Quality of Service profiling explores the space of optimization opportunities by automatically generating potential program optimizations. </a:t>
            </a:r>
          </a:p>
          <a:p>
            <a:endParaRPr lang="en-US" baseline="0" dirty="0" smtClean="0"/>
          </a:p>
          <a:p>
            <a:r>
              <a:rPr lang="en-US" baseline="0" dirty="0" smtClean="0"/>
              <a:t>Specifically, we first find the time consuming subcomputations, the same way standard profilers do. We then automatically transform each such subcomputation, one at a time. The goal of the transformation is to increase the performance of the subcomputation, and it is allowable for the transformation to induce less accurate result.</a:t>
            </a:r>
          </a:p>
          <a:p>
            <a:endParaRPr lang="en-US" baseline="0" dirty="0" smtClean="0"/>
          </a:p>
          <a:p>
            <a:r>
              <a:rPr lang="en-US" baseline="0" dirty="0" smtClean="0"/>
              <a:t>We then execute each of the transformed programs, and measure the quality of service loss and the performance. We select those subcomputations which, when transformed, deliver good performance with acceptable quality of service losses. and present them to the developer as good candidates for manual optimization</a:t>
            </a:r>
          </a:p>
          <a:p>
            <a:endParaRPr lang="en-US" baseline="0" dirty="0" smtClean="0"/>
          </a:p>
          <a:p>
            <a:r>
              <a:rPr lang="en-US" baseline="0" dirty="0" smtClean="0"/>
              <a:t>As we can see, the key element of our technique is a transformation or set of transformations that we perform to obtain alternative subcomputations. In this talk we will present one such transformation...</a:t>
            </a:r>
          </a:p>
          <a:p>
            <a:endParaRPr lang="en-US" baseline="0" dirty="0" smtClean="0"/>
          </a:p>
          <a:p>
            <a:endParaRPr lang="en-US" baseline="0" dirty="0" smtClean="0"/>
          </a:p>
          <a:p>
            <a:r>
              <a:rPr lang="en-US" baseline="0" dirty="0" smtClean="0"/>
              <a:t>First, we extend the standard profiling process</a:t>
            </a:r>
          </a:p>
          <a:p>
            <a:r>
              <a:rPr lang="en-US" baseline="0" dirty="0" smtClean="0"/>
              <a:t>Second, we use the </a:t>
            </a:r>
          </a:p>
          <a:p>
            <a:r>
              <a:rPr lang="en-US" baseline="0" dirty="0" smtClean="0"/>
              <a:t>As we can see, the crucial part of our technique is the automatic transformation. Now the major question is, what should our transformation look like?</a:t>
            </a:r>
          </a:p>
          <a:p>
            <a:endParaRPr lang="en-US" baseline="0" dirty="0" smtClean="0"/>
          </a:p>
          <a:p>
            <a:endParaRPr lang="en-US" baseline="0" dirty="0" smtClean="0"/>
          </a:p>
          <a:p>
            <a:r>
              <a:rPr lang="en-US" baseline="0" dirty="0" smtClean="0"/>
              <a:t>==================</a:t>
            </a:r>
          </a:p>
          <a:p>
            <a:endParaRPr lang="en-US" baseline="0" dirty="0" smtClean="0"/>
          </a:p>
          <a:p>
            <a:r>
              <a:rPr lang="en-US" baseline="0" dirty="0" smtClean="0"/>
              <a:t>***GOAL***</a:t>
            </a:r>
          </a:p>
          <a:p>
            <a:endParaRPr lang="en-US" baseline="0" dirty="0" smtClean="0"/>
          </a:p>
          <a:p>
            <a:r>
              <a:rPr lang="en-US" baseline="0" dirty="0" smtClean="0"/>
              <a:t>Automatic generation of optimization opportunities</a:t>
            </a:r>
          </a:p>
          <a:p>
            <a:endParaRPr lang="en-US" baseline="0" dirty="0" smtClean="0"/>
          </a:p>
          <a:p>
            <a:r>
              <a:rPr lang="en-US" baseline="0" dirty="0" smtClean="0"/>
              <a:t>Exploration: program TRANSFORMATION Based &lt;&lt;--</a:t>
            </a:r>
          </a:p>
          <a:p>
            <a:endParaRPr lang="en-US" baseline="0" dirty="0" smtClean="0"/>
          </a:p>
          <a:p>
            <a:endParaRPr lang="en-US" baseline="0" dirty="0" smtClean="0"/>
          </a:p>
          <a:p>
            <a:endParaRPr lang="en-US" baseline="0" dirty="0" smtClean="0"/>
          </a:p>
          <a:p>
            <a:r>
              <a:rPr lang="en-US" baseline="0" dirty="0" smtClean="0"/>
              <a:t>ITERATIVE – arrows back ????</a:t>
            </a:r>
          </a:p>
          <a:p>
            <a:endParaRPr lang="en-US" baseline="0" dirty="0" smtClean="0"/>
          </a:p>
          <a:p>
            <a:r>
              <a:rPr lang="en-US" baseline="0" dirty="0" smtClean="0"/>
              <a:t>multiple boxes... – </a:t>
            </a:r>
          </a:p>
          <a:p>
            <a:endParaRPr lang="en-US" baseline="0" dirty="0" smtClean="0"/>
          </a:p>
          <a:p>
            <a:endParaRPr lang="en-US" baseline="0" dirty="0" smtClean="0"/>
          </a:p>
          <a:p>
            <a:endParaRPr lang="en-US" baseline="0"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13CD04C-67D7-442D-97C0-FECEAA0E52F5}" type="slidenum">
              <a:rPr lang="en-US" smtClean="0"/>
              <a:t>13</a:t>
            </a:fld>
            <a:endParaRPr lang="en-US"/>
          </a:p>
        </p:txBody>
      </p:sp>
    </p:spTree>
    <p:extLst>
      <p:ext uri="{BB962C8B-B14F-4D97-AF65-F5344CB8AC3E}">
        <p14:creationId xmlns:p14="http://schemas.microsoft.com/office/powerpoint/2010/main" val="24327366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503D060-3309-43A4-8B58-DA5D89D2D532}" type="datetimeFigureOut">
              <a:rPr lang="en-US" smtClean="0"/>
              <a:t>12/6/11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10C44E-8142-4116-9791-4C3EE701A6E0}" type="slidenum">
              <a:rPr lang="en-US" smtClean="0"/>
              <a:t>‹#›</a:t>
            </a:fld>
            <a:endParaRPr lang="en-US"/>
          </a:p>
        </p:txBody>
      </p:sp>
    </p:spTree>
    <p:extLst>
      <p:ext uri="{BB962C8B-B14F-4D97-AF65-F5344CB8AC3E}">
        <p14:creationId xmlns:p14="http://schemas.microsoft.com/office/powerpoint/2010/main" val="11091675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503D060-3309-43A4-8B58-DA5D89D2D532}" type="datetimeFigureOut">
              <a:rPr lang="en-US" smtClean="0"/>
              <a:t>12/6/11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10C44E-8142-4116-9791-4C3EE701A6E0}" type="slidenum">
              <a:rPr lang="en-US" smtClean="0"/>
              <a:t>‹#›</a:t>
            </a:fld>
            <a:endParaRPr lang="en-US"/>
          </a:p>
        </p:txBody>
      </p:sp>
    </p:spTree>
    <p:extLst>
      <p:ext uri="{BB962C8B-B14F-4D97-AF65-F5344CB8AC3E}">
        <p14:creationId xmlns:p14="http://schemas.microsoft.com/office/powerpoint/2010/main" val="12109314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503D060-3309-43A4-8B58-DA5D89D2D532}" type="datetimeFigureOut">
              <a:rPr lang="en-US" smtClean="0"/>
              <a:t>12/6/11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10C44E-8142-4116-9791-4C3EE701A6E0}" type="slidenum">
              <a:rPr lang="en-US" smtClean="0"/>
              <a:t>‹#›</a:t>
            </a:fld>
            <a:endParaRPr lang="en-US"/>
          </a:p>
        </p:txBody>
      </p:sp>
    </p:spTree>
    <p:extLst>
      <p:ext uri="{BB962C8B-B14F-4D97-AF65-F5344CB8AC3E}">
        <p14:creationId xmlns:p14="http://schemas.microsoft.com/office/powerpoint/2010/main" val="39026198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503D060-3309-43A4-8B58-DA5D89D2D532}" type="datetimeFigureOut">
              <a:rPr lang="en-US" smtClean="0"/>
              <a:t>12/6/11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10C44E-8142-4116-9791-4C3EE701A6E0}" type="slidenum">
              <a:rPr lang="en-US" smtClean="0"/>
              <a:t>‹#›</a:t>
            </a:fld>
            <a:endParaRPr lang="en-US"/>
          </a:p>
        </p:txBody>
      </p:sp>
    </p:spTree>
    <p:extLst>
      <p:ext uri="{BB962C8B-B14F-4D97-AF65-F5344CB8AC3E}">
        <p14:creationId xmlns:p14="http://schemas.microsoft.com/office/powerpoint/2010/main" val="26944045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503D060-3309-43A4-8B58-DA5D89D2D532}" type="datetimeFigureOut">
              <a:rPr lang="en-US" smtClean="0"/>
              <a:t>12/6/11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10C44E-8142-4116-9791-4C3EE701A6E0}" type="slidenum">
              <a:rPr lang="en-US" smtClean="0"/>
              <a:t>‹#›</a:t>
            </a:fld>
            <a:endParaRPr lang="en-US"/>
          </a:p>
        </p:txBody>
      </p:sp>
    </p:spTree>
    <p:extLst>
      <p:ext uri="{BB962C8B-B14F-4D97-AF65-F5344CB8AC3E}">
        <p14:creationId xmlns:p14="http://schemas.microsoft.com/office/powerpoint/2010/main" val="8879119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503D060-3309-43A4-8B58-DA5D89D2D532}" type="datetimeFigureOut">
              <a:rPr lang="en-US" smtClean="0"/>
              <a:t>12/6/11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10C44E-8142-4116-9791-4C3EE701A6E0}" type="slidenum">
              <a:rPr lang="en-US" smtClean="0"/>
              <a:t>‹#›</a:t>
            </a:fld>
            <a:endParaRPr lang="en-US"/>
          </a:p>
        </p:txBody>
      </p:sp>
    </p:spTree>
    <p:extLst>
      <p:ext uri="{BB962C8B-B14F-4D97-AF65-F5344CB8AC3E}">
        <p14:creationId xmlns:p14="http://schemas.microsoft.com/office/powerpoint/2010/main" val="12345458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503D060-3309-43A4-8B58-DA5D89D2D532}" type="datetimeFigureOut">
              <a:rPr lang="en-US" smtClean="0"/>
              <a:t>12/6/11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710C44E-8142-4116-9791-4C3EE701A6E0}" type="slidenum">
              <a:rPr lang="en-US" smtClean="0"/>
              <a:t>‹#›</a:t>
            </a:fld>
            <a:endParaRPr lang="en-US"/>
          </a:p>
        </p:txBody>
      </p:sp>
    </p:spTree>
    <p:extLst>
      <p:ext uri="{BB962C8B-B14F-4D97-AF65-F5344CB8AC3E}">
        <p14:creationId xmlns:p14="http://schemas.microsoft.com/office/powerpoint/2010/main" val="32599649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503D060-3309-43A4-8B58-DA5D89D2D532}" type="datetimeFigureOut">
              <a:rPr lang="en-US" smtClean="0"/>
              <a:t>12/6/11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710C44E-8142-4116-9791-4C3EE701A6E0}" type="slidenum">
              <a:rPr lang="en-US" smtClean="0"/>
              <a:t>‹#›</a:t>
            </a:fld>
            <a:endParaRPr lang="en-US"/>
          </a:p>
        </p:txBody>
      </p:sp>
    </p:spTree>
    <p:extLst>
      <p:ext uri="{BB962C8B-B14F-4D97-AF65-F5344CB8AC3E}">
        <p14:creationId xmlns:p14="http://schemas.microsoft.com/office/powerpoint/2010/main" val="19314092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03D060-3309-43A4-8B58-DA5D89D2D532}" type="datetimeFigureOut">
              <a:rPr lang="en-US" smtClean="0"/>
              <a:t>12/6/11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710C44E-8142-4116-9791-4C3EE701A6E0}" type="slidenum">
              <a:rPr lang="en-US" smtClean="0"/>
              <a:t>‹#›</a:t>
            </a:fld>
            <a:endParaRPr lang="en-US"/>
          </a:p>
        </p:txBody>
      </p:sp>
    </p:spTree>
    <p:extLst>
      <p:ext uri="{BB962C8B-B14F-4D97-AF65-F5344CB8AC3E}">
        <p14:creationId xmlns:p14="http://schemas.microsoft.com/office/powerpoint/2010/main" val="37261991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03D060-3309-43A4-8B58-DA5D89D2D532}" type="datetimeFigureOut">
              <a:rPr lang="en-US" smtClean="0"/>
              <a:t>12/6/11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10C44E-8142-4116-9791-4C3EE701A6E0}" type="slidenum">
              <a:rPr lang="en-US" smtClean="0"/>
              <a:t>‹#›</a:t>
            </a:fld>
            <a:endParaRPr lang="en-US"/>
          </a:p>
        </p:txBody>
      </p:sp>
    </p:spTree>
    <p:extLst>
      <p:ext uri="{BB962C8B-B14F-4D97-AF65-F5344CB8AC3E}">
        <p14:creationId xmlns:p14="http://schemas.microsoft.com/office/powerpoint/2010/main" val="31021521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03D060-3309-43A4-8B58-DA5D89D2D532}" type="datetimeFigureOut">
              <a:rPr lang="en-US" smtClean="0"/>
              <a:t>12/6/11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10C44E-8142-4116-9791-4C3EE701A6E0}" type="slidenum">
              <a:rPr lang="en-US" smtClean="0"/>
              <a:t>‹#›</a:t>
            </a:fld>
            <a:endParaRPr lang="en-US"/>
          </a:p>
        </p:txBody>
      </p:sp>
    </p:spTree>
    <p:extLst>
      <p:ext uri="{BB962C8B-B14F-4D97-AF65-F5344CB8AC3E}">
        <p14:creationId xmlns:p14="http://schemas.microsoft.com/office/powerpoint/2010/main" val="117148724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03D060-3309-43A4-8B58-DA5D89D2D532}" type="datetimeFigureOut">
              <a:rPr lang="en-US" smtClean="0"/>
              <a:t>12/6/11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10C44E-8142-4116-9791-4C3EE701A6E0}" type="slidenum">
              <a:rPr lang="en-US" smtClean="0"/>
              <a:t>‹#›</a:t>
            </a:fld>
            <a:endParaRPr lang="en-US"/>
          </a:p>
        </p:txBody>
      </p:sp>
    </p:spTree>
    <p:extLst>
      <p:ext uri="{BB962C8B-B14F-4D97-AF65-F5344CB8AC3E}">
        <p14:creationId xmlns:p14="http://schemas.microsoft.com/office/powerpoint/2010/main" val="39600420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4" Type="http://schemas.openxmlformats.org/officeDocument/2006/relationships/image" Target="../media/image2.jpeg"/><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Reasoning about Relaxed Programs</a:t>
            </a:r>
            <a:endParaRPr lang="en-US" dirty="0"/>
          </a:p>
        </p:txBody>
      </p:sp>
      <p:sp>
        <p:nvSpPr>
          <p:cNvPr id="3" name="Subtitle 2"/>
          <p:cNvSpPr>
            <a:spLocks noGrp="1"/>
          </p:cNvSpPr>
          <p:nvPr>
            <p:ph type="subTitle" idx="1"/>
          </p:nvPr>
        </p:nvSpPr>
        <p:spPr/>
        <p:txBody>
          <a:bodyPr>
            <a:normAutofit fontScale="92500" lnSpcReduction="20000"/>
          </a:bodyPr>
          <a:lstStyle/>
          <a:p>
            <a:r>
              <a:rPr lang="en-US" dirty="0" smtClean="0"/>
              <a:t>Michael </a:t>
            </a:r>
            <a:r>
              <a:rPr lang="en-US" dirty="0" err="1" smtClean="0"/>
              <a:t>Carbin</a:t>
            </a:r>
            <a:endParaRPr lang="en-US" dirty="0" smtClean="0"/>
          </a:p>
          <a:p>
            <a:endParaRPr lang="en-US" dirty="0" smtClean="0"/>
          </a:p>
          <a:p>
            <a:r>
              <a:rPr lang="en-US" dirty="0" err="1" smtClean="0"/>
              <a:t>Deokhwan</a:t>
            </a:r>
            <a:r>
              <a:rPr lang="en-US" dirty="0" smtClean="0"/>
              <a:t> Kim, </a:t>
            </a:r>
            <a:r>
              <a:rPr lang="en-US" dirty="0" err="1" smtClean="0"/>
              <a:t>Sasa</a:t>
            </a:r>
            <a:r>
              <a:rPr lang="en-US" dirty="0" smtClean="0"/>
              <a:t> </a:t>
            </a:r>
            <a:r>
              <a:rPr lang="en-US" dirty="0" err="1" smtClean="0"/>
              <a:t>Misailovic</a:t>
            </a:r>
            <a:r>
              <a:rPr lang="en-US" dirty="0" smtClean="0"/>
              <a:t>, and Martin </a:t>
            </a:r>
            <a:r>
              <a:rPr lang="en-US" dirty="0" err="1" smtClean="0"/>
              <a:t>Rinard</a:t>
            </a:r>
            <a:endParaRPr lang="en-US" dirty="0"/>
          </a:p>
        </p:txBody>
      </p:sp>
    </p:spTree>
    <p:extLst>
      <p:ext uri="{BB962C8B-B14F-4D97-AF65-F5344CB8AC3E}">
        <p14:creationId xmlns:p14="http://schemas.microsoft.com/office/powerpoint/2010/main" val="1114705728"/>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Questions</a:t>
            </a:r>
            <a:endParaRPr lang="en-US" dirty="0"/>
          </a:p>
        </p:txBody>
      </p:sp>
      <p:sp>
        <p:nvSpPr>
          <p:cNvPr id="3" name="Content Placeholder 2"/>
          <p:cNvSpPr>
            <a:spLocks noGrp="1"/>
          </p:cNvSpPr>
          <p:nvPr>
            <p:ph idx="1"/>
          </p:nvPr>
        </p:nvSpPr>
        <p:spPr/>
        <p:txBody>
          <a:bodyPr anchor="ctr" anchorCtr="0">
            <a:normAutofit/>
          </a:bodyPr>
          <a:lstStyle/>
          <a:p>
            <a:pPr marL="0" indent="0" algn="ctr">
              <a:buNone/>
            </a:pPr>
            <a:r>
              <a:rPr lang="en-US" dirty="0" smtClean="0"/>
              <a:t>Is it possible to write an implementation and specify flexibility at the same time?</a:t>
            </a:r>
          </a:p>
          <a:p>
            <a:pPr marL="0" indent="0" algn="ctr">
              <a:buNone/>
            </a:pPr>
            <a:endParaRPr lang="en-US" dirty="0" smtClean="0"/>
          </a:p>
          <a:p>
            <a:pPr marL="0" indent="0" algn="ctr">
              <a:buNone/>
            </a:pPr>
            <a:r>
              <a:rPr lang="en-US" dirty="0" smtClean="0"/>
              <a:t>Or write program and later </a:t>
            </a:r>
            <a:r>
              <a:rPr lang="en-US" b="1" i="1" dirty="0" smtClean="0"/>
              <a:t>relax</a:t>
            </a:r>
            <a:r>
              <a:rPr lang="en-US" dirty="0"/>
              <a:t> </a:t>
            </a:r>
            <a:r>
              <a:rPr lang="en-US" dirty="0" smtClean="0"/>
              <a:t>its semantics</a:t>
            </a:r>
            <a:r>
              <a:rPr lang="en-US" dirty="0" smtClean="0"/>
              <a:t>?</a:t>
            </a:r>
          </a:p>
          <a:p>
            <a:pPr marL="0" indent="0" algn="ctr">
              <a:buNone/>
            </a:pPr>
            <a:endParaRPr lang="en-US" dirty="0"/>
          </a:p>
          <a:p>
            <a:pPr marL="0" indent="0" algn="ctr">
              <a:buNone/>
            </a:pPr>
            <a:r>
              <a:rPr lang="en-US" dirty="0" smtClean="0"/>
              <a:t>What </a:t>
            </a:r>
            <a:r>
              <a:rPr lang="en-US" dirty="0" smtClean="0"/>
              <a:t>can we say </a:t>
            </a:r>
            <a:r>
              <a:rPr lang="en-US" dirty="0" smtClean="0"/>
              <a:t>about the correctness of the resulting program?</a:t>
            </a:r>
            <a:endParaRPr lang="en-US" dirty="0" smtClean="0"/>
          </a:p>
        </p:txBody>
      </p:sp>
    </p:spTree>
    <p:extLst>
      <p:ext uri="{BB962C8B-B14F-4D97-AF65-F5344CB8AC3E}">
        <p14:creationId xmlns:p14="http://schemas.microsoft.com/office/powerpoint/2010/main" val="348857225"/>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Loop Perforation Example</a:t>
            </a:r>
            <a:endParaRPr lang="en-US" dirty="0"/>
          </a:p>
        </p:txBody>
      </p:sp>
      <p:sp>
        <p:nvSpPr>
          <p:cNvPr id="3" name="Content Placeholder 2"/>
          <p:cNvSpPr>
            <a:spLocks noGrp="1"/>
          </p:cNvSpPr>
          <p:nvPr>
            <p:ph idx="1"/>
          </p:nvPr>
        </p:nvSpPr>
        <p:spPr>
          <a:xfrm>
            <a:off x="457200" y="1600200"/>
            <a:ext cx="8229600" cy="5181600"/>
          </a:xfrm>
        </p:spPr>
        <p:txBody>
          <a:bodyPr>
            <a:noAutofit/>
          </a:bodyPr>
          <a:lstStyle/>
          <a:p>
            <a:pPr marL="0" indent="0">
              <a:buNone/>
            </a:pPr>
            <a:r>
              <a:rPr lang="en-US" sz="1600" dirty="0" err="1" smtClean="0">
                <a:latin typeface="Consolas" pitchFamily="49" charset="0"/>
                <a:cs typeface="Consolas" pitchFamily="49" charset="0"/>
              </a:rPr>
              <a:t>int</a:t>
            </a:r>
            <a:r>
              <a:rPr lang="en-US" sz="1600" dirty="0" smtClean="0">
                <a:latin typeface="Consolas" pitchFamily="49" charset="0"/>
                <a:cs typeface="Consolas" pitchFamily="49" charset="0"/>
              </a:rPr>
              <a:t> </a:t>
            </a:r>
            <a:r>
              <a:rPr lang="en-US" sz="1600" dirty="0" err="1" smtClean="0">
                <a:latin typeface="Consolas" pitchFamily="49" charset="0"/>
                <a:cs typeface="Consolas" pitchFamily="49" charset="0"/>
              </a:rPr>
              <a:t>motion_estimation</a:t>
            </a:r>
            <a:r>
              <a:rPr lang="en-US" sz="1600" dirty="0" smtClean="0">
                <a:latin typeface="Consolas" pitchFamily="49" charset="0"/>
                <a:cs typeface="Consolas" pitchFamily="49" charset="0"/>
              </a:rPr>
              <a:t>(</a:t>
            </a:r>
            <a:r>
              <a:rPr lang="en-US" sz="1600" dirty="0" err="1" smtClean="0">
                <a:latin typeface="Consolas" pitchFamily="49" charset="0"/>
                <a:cs typeface="Consolas" pitchFamily="49" charset="0"/>
              </a:rPr>
              <a:t>block_t</a:t>
            </a:r>
            <a:r>
              <a:rPr lang="en-US" sz="1600" dirty="0" smtClean="0">
                <a:latin typeface="Consolas" pitchFamily="49" charset="0"/>
                <a:cs typeface="Consolas" pitchFamily="49" charset="0"/>
              </a:rPr>
              <a:t>[] blocks, </a:t>
            </a:r>
            <a:r>
              <a:rPr lang="en-US" sz="1600" dirty="0" err="1" smtClean="0">
                <a:latin typeface="Consolas" pitchFamily="49" charset="0"/>
                <a:cs typeface="Consolas" pitchFamily="49" charset="0"/>
              </a:rPr>
              <a:t>int</a:t>
            </a:r>
            <a:r>
              <a:rPr lang="en-US" sz="1600" dirty="0" smtClean="0">
                <a:latin typeface="Consolas" pitchFamily="49" charset="0"/>
                <a:cs typeface="Consolas" pitchFamily="49" charset="0"/>
              </a:rPr>
              <a:t> n)  </a:t>
            </a:r>
          </a:p>
          <a:p>
            <a:pPr marL="0" indent="0">
              <a:buNone/>
            </a:pPr>
            <a:r>
              <a:rPr lang="en-US" sz="1600" dirty="0" smtClean="0">
                <a:latin typeface="Consolas" pitchFamily="49" charset="0"/>
                <a:cs typeface="Consolas" pitchFamily="49" charset="0"/>
              </a:rPr>
              <a:t>{</a:t>
            </a:r>
          </a:p>
          <a:p>
            <a:pPr marL="0" indent="0">
              <a:buNone/>
            </a:pPr>
            <a:r>
              <a:rPr lang="en-US" sz="1600" dirty="0">
                <a:latin typeface="Consolas" pitchFamily="49" charset="0"/>
                <a:cs typeface="Consolas" pitchFamily="49" charset="0"/>
              </a:rPr>
              <a:t> </a:t>
            </a:r>
            <a:r>
              <a:rPr lang="en-US" sz="1600" dirty="0" smtClean="0">
                <a:latin typeface="Consolas" pitchFamily="49" charset="0"/>
                <a:cs typeface="Consolas" pitchFamily="49" charset="0"/>
              </a:rPr>
              <a:t>   </a:t>
            </a:r>
            <a:r>
              <a:rPr lang="en-US" sz="1600" dirty="0" err="1" smtClean="0">
                <a:latin typeface="Consolas" pitchFamily="49" charset="0"/>
                <a:cs typeface="Consolas" pitchFamily="49" charset="0"/>
              </a:rPr>
              <a:t>int</a:t>
            </a:r>
            <a:r>
              <a:rPr lang="en-US" sz="1600" dirty="0" smtClean="0">
                <a:latin typeface="Consolas" pitchFamily="49" charset="0"/>
                <a:cs typeface="Consolas" pitchFamily="49" charset="0"/>
              </a:rPr>
              <a:t> </a:t>
            </a:r>
            <a:r>
              <a:rPr lang="en-US" sz="1600" dirty="0" err="1" smtClean="0">
                <a:latin typeface="Consolas" pitchFamily="49" charset="0"/>
                <a:cs typeface="Consolas" pitchFamily="49" charset="0"/>
              </a:rPr>
              <a:t>idx</a:t>
            </a:r>
            <a:r>
              <a:rPr lang="en-US" sz="1600" dirty="0" smtClean="0">
                <a:latin typeface="Consolas" pitchFamily="49" charset="0"/>
                <a:cs typeface="Consolas" pitchFamily="49" charset="0"/>
              </a:rPr>
              <a:t> = 0,  best = INT_MAX, step = 1, </a:t>
            </a:r>
            <a:r>
              <a:rPr lang="en-US" sz="1600" dirty="0" err="1" smtClean="0">
                <a:latin typeface="Consolas" pitchFamily="49" charset="0"/>
                <a:cs typeface="Consolas" pitchFamily="49" charset="0"/>
              </a:rPr>
              <a:t>num_iters</a:t>
            </a:r>
            <a:r>
              <a:rPr lang="en-US" sz="1600" dirty="0" smtClean="0">
                <a:latin typeface="Consolas" pitchFamily="49" charset="0"/>
                <a:cs typeface="Consolas" pitchFamily="49" charset="0"/>
              </a:rPr>
              <a:t> = 0,  i = 0;</a:t>
            </a:r>
          </a:p>
          <a:p>
            <a:pPr marL="0" indent="0">
              <a:buNone/>
            </a:pPr>
            <a:r>
              <a:rPr lang="en-US" sz="1600" dirty="0">
                <a:latin typeface="Consolas" pitchFamily="49" charset="0"/>
                <a:cs typeface="Consolas" pitchFamily="49" charset="0"/>
              </a:rPr>
              <a:t> </a:t>
            </a:r>
            <a:r>
              <a:rPr lang="en-US" sz="1600" dirty="0" smtClean="0">
                <a:latin typeface="Consolas" pitchFamily="49" charset="0"/>
                <a:cs typeface="Consolas" pitchFamily="49" charset="0"/>
              </a:rPr>
              <a:t>   while (i &lt; n) {</a:t>
            </a:r>
          </a:p>
          <a:p>
            <a:pPr marL="0" indent="0">
              <a:buNone/>
            </a:pPr>
            <a:r>
              <a:rPr lang="en-US" sz="1600" dirty="0">
                <a:latin typeface="Consolas" pitchFamily="49" charset="0"/>
                <a:cs typeface="Consolas" pitchFamily="49" charset="0"/>
              </a:rPr>
              <a:t> </a:t>
            </a:r>
            <a:r>
              <a:rPr lang="en-US" sz="1600" dirty="0" smtClean="0">
                <a:latin typeface="Consolas" pitchFamily="49" charset="0"/>
                <a:cs typeface="Consolas" pitchFamily="49" charset="0"/>
              </a:rPr>
              <a:t>       </a:t>
            </a:r>
            <a:r>
              <a:rPr lang="en-US" sz="1600" dirty="0" err="1" smtClean="0">
                <a:latin typeface="Consolas" pitchFamily="49" charset="0"/>
                <a:cs typeface="Consolas" pitchFamily="49" charset="0"/>
              </a:rPr>
              <a:t>int</a:t>
            </a:r>
            <a:r>
              <a:rPr lang="en-US" sz="1600" dirty="0" smtClean="0">
                <a:latin typeface="Consolas" pitchFamily="49" charset="0"/>
                <a:cs typeface="Consolas" pitchFamily="49" charset="0"/>
              </a:rPr>
              <a:t> cur = </a:t>
            </a:r>
            <a:r>
              <a:rPr lang="en-US" sz="1600" dirty="0" err="1" smtClean="0">
                <a:latin typeface="Consolas" pitchFamily="49" charset="0"/>
                <a:cs typeface="Consolas" pitchFamily="49" charset="0"/>
              </a:rPr>
              <a:t>compute_distance</a:t>
            </a:r>
            <a:r>
              <a:rPr lang="en-US" sz="1600" dirty="0" smtClean="0">
                <a:latin typeface="Consolas" pitchFamily="49" charset="0"/>
                <a:cs typeface="Consolas" pitchFamily="49" charset="0"/>
              </a:rPr>
              <a:t>(blocks[i]);</a:t>
            </a:r>
          </a:p>
          <a:p>
            <a:pPr marL="0" indent="0">
              <a:buNone/>
            </a:pPr>
            <a:r>
              <a:rPr lang="en-US" sz="1600" dirty="0" smtClean="0">
                <a:latin typeface="Consolas" pitchFamily="49" charset="0"/>
                <a:cs typeface="Consolas" pitchFamily="49" charset="0"/>
              </a:rPr>
              <a:t>        if (cur &lt; best) {</a:t>
            </a:r>
          </a:p>
          <a:p>
            <a:pPr marL="0" indent="0">
              <a:buNone/>
            </a:pPr>
            <a:r>
              <a:rPr lang="en-US" sz="1600" dirty="0">
                <a:latin typeface="Consolas" pitchFamily="49" charset="0"/>
                <a:cs typeface="Consolas" pitchFamily="49" charset="0"/>
              </a:rPr>
              <a:t> </a:t>
            </a:r>
            <a:r>
              <a:rPr lang="en-US" sz="1600" dirty="0" smtClean="0">
                <a:latin typeface="Consolas" pitchFamily="49" charset="0"/>
                <a:cs typeface="Consolas" pitchFamily="49" charset="0"/>
              </a:rPr>
              <a:t>           </a:t>
            </a:r>
            <a:r>
              <a:rPr lang="en-US" sz="1600" dirty="0" err="1" smtClean="0">
                <a:latin typeface="Consolas" pitchFamily="49" charset="0"/>
                <a:cs typeface="Consolas" pitchFamily="49" charset="0"/>
              </a:rPr>
              <a:t>idx</a:t>
            </a:r>
            <a:r>
              <a:rPr lang="en-US" sz="1600" dirty="0" smtClean="0">
                <a:latin typeface="Consolas" pitchFamily="49" charset="0"/>
                <a:cs typeface="Consolas" pitchFamily="49" charset="0"/>
              </a:rPr>
              <a:t> = i;</a:t>
            </a:r>
          </a:p>
          <a:p>
            <a:pPr marL="0" indent="0">
              <a:buNone/>
            </a:pPr>
            <a:r>
              <a:rPr lang="en-US" sz="1600" dirty="0" smtClean="0">
                <a:latin typeface="Consolas" pitchFamily="49" charset="0"/>
                <a:cs typeface="Consolas" pitchFamily="49" charset="0"/>
              </a:rPr>
              <a:t>            best = cur;</a:t>
            </a:r>
          </a:p>
          <a:p>
            <a:pPr marL="0" indent="0">
              <a:buNone/>
            </a:pPr>
            <a:r>
              <a:rPr lang="en-US" sz="1600" dirty="0">
                <a:latin typeface="Consolas" pitchFamily="49" charset="0"/>
                <a:cs typeface="Consolas" pitchFamily="49" charset="0"/>
              </a:rPr>
              <a:t> </a:t>
            </a:r>
            <a:r>
              <a:rPr lang="en-US" sz="1600" dirty="0" smtClean="0">
                <a:latin typeface="Consolas" pitchFamily="49" charset="0"/>
                <a:cs typeface="Consolas" pitchFamily="49" charset="0"/>
              </a:rPr>
              <a:t>       }</a:t>
            </a:r>
          </a:p>
          <a:p>
            <a:pPr marL="0" indent="0">
              <a:buNone/>
            </a:pPr>
            <a:r>
              <a:rPr lang="en-US" sz="1600" dirty="0" smtClean="0">
                <a:latin typeface="Consolas" pitchFamily="49" charset="0"/>
                <a:cs typeface="Consolas" pitchFamily="49" charset="0"/>
              </a:rPr>
              <a:t>        </a:t>
            </a:r>
            <a:r>
              <a:rPr lang="en-US" sz="1600" dirty="0" err="1" smtClean="0">
                <a:latin typeface="Consolas" pitchFamily="49" charset="0"/>
                <a:cs typeface="Consolas" pitchFamily="49" charset="0"/>
              </a:rPr>
              <a:t>num_iters</a:t>
            </a:r>
            <a:r>
              <a:rPr lang="en-US" sz="1600" dirty="0" smtClean="0">
                <a:latin typeface="Consolas" pitchFamily="49" charset="0"/>
                <a:cs typeface="Consolas" pitchFamily="49" charset="0"/>
              </a:rPr>
              <a:t> = </a:t>
            </a:r>
            <a:r>
              <a:rPr lang="en-US" sz="1600" dirty="0" err="1" smtClean="0">
                <a:latin typeface="Consolas" pitchFamily="49" charset="0"/>
                <a:cs typeface="Consolas" pitchFamily="49" charset="0"/>
              </a:rPr>
              <a:t>num_iters</a:t>
            </a:r>
            <a:r>
              <a:rPr lang="en-US" sz="1600" dirty="0" smtClean="0">
                <a:latin typeface="Consolas" pitchFamily="49" charset="0"/>
                <a:cs typeface="Consolas" pitchFamily="49" charset="0"/>
              </a:rPr>
              <a:t> + 1;</a:t>
            </a:r>
          </a:p>
          <a:p>
            <a:pPr marL="0" indent="0">
              <a:buNone/>
            </a:pPr>
            <a:r>
              <a:rPr lang="en-US" sz="1600" dirty="0" smtClean="0">
                <a:latin typeface="Consolas" pitchFamily="49" charset="0"/>
                <a:cs typeface="Consolas" pitchFamily="49" charset="0"/>
              </a:rPr>
              <a:t>        </a:t>
            </a:r>
            <a:r>
              <a:rPr lang="en-US" sz="1600" b="1" dirty="0" smtClean="0">
                <a:latin typeface="Consolas" pitchFamily="49" charset="0"/>
                <a:cs typeface="Consolas" pitchFamily="49" charset="0"/>
              </a:rPr>
              <a:t>relax (step) </a:t>
            </a:r>
            <a:r>
              <a:rPr lang="en-US" sz="1600" b="1" dirty="0" err="1" smtClean="0">
                <a:latin typeface="Consolas" pitchFamily="49" charset="0"/>
                <a:cs typeface="Consolas" pitchFamily="49" charset="0"/>
              </a:rPr>
              <a:t>st</a:t>
            </a:r>
            <a:r>
              <a:rPr lang="en-US" sz="1600" b="1" dirty="0" smtClean="0">
                <a:latin typeface="Consolas" pitchFamily="49" charset="0"/>
                <a:cs typeface="Consolas" pitchFamily="49" charset="0"/>
              </a:rPr>
              <a:t> step == 1 || step == 2;</a:t>
            </a:r>
          </a:p>
          <a:p>
            <a:pPr marL="0" indent="0">
              <a:buNone/>
            </a:pPr>
            <a:r>
              <a:rPr lang="en-US" sz="1600" dirty="0" smtClean="0">
                <a:latin typeface="Consolas" pitchFamily="49" charset="0"/>
                <a:cs typeface="Consolas" pitchFamily="49" charset="0"/>
              </a:rPr>
              <a:t>        i = i + step;</a:t>
            </a:r>
          </a:p>
          <a:p>
            <a:pPr marL="0" indent="0">
              <a:buNone/>
            </a:pPr>
            <a:r>
              <a:rPr lang="en-US" sz="1600" dirty="0" smtClean="0">
                <a:latin typeface="Consolas" pitchFamily="49" charset="0"/>
                <a:cs typeface="Consolas" pitchFamily="49" charset="0"/>
              </a:rPr>
              <a:t>    }</a:t>
            </a:r>
          </a:p>
          <a:p>
            <a:pPr marL="0" indent="0">
              <a:buNone/>
            </a:pPr>
            <a:r>
              <a:rPr lang="en-US" sz="1600" dirty="0" smtClean="0">
                <a:latin typeface="Consolas" pitchFamily="49" charset="0"/>
                <a:cs typeface="Consolas" pitchFamily="49" charset="0"/>
              </a:rPr>
              <a:t>    assert (0 &lt;= </a:t>
            </a:r>
            <a:r>
              <a:rPr lang="en-US" sz="1600" dirty="0" err="1" smtClean="0">
                <a:latin typeface="Consolas" pitchFamily="49" charset="0"/>
                <a:cs typeface="Consolas" pitchFamily="49" charset="0"/>
              </a:rPr>
              <a:t>idx</a:t>
            </a:r>
            <a:r>
              <a:rPr lang="en-US" sz="1600" dirty="0" smtClean="0">
                <a:latin typeface="Consolas" pitchFamily="49" charset="0"/>
                <a:cs typeface="Consolas" pitchFamily="49" charset="0"/>
              </a:rPr>
              <a:t> &lt; n);</a:t>
            </a:r>
          </a:p>
          <a:p>
            <a:pPr marL="0" indent="0">
              <a:buNone/>
            </a:pPr>
            <a:r>
              <a:rPr lang="en-US" sz="1600" dirty="0" smtClean="0">
                <a:latin typeface="Consolas" pitchFamily="49" charset="0"/>
                <a:cs typeface="Consolas" pitchFamily="49" charset="0"/>
              </a:rPr>
              <a:t>    </a:t>
            </a:r>
            <a:r>
              <a:rPr lang="en-US" sz="1600" b="1" dirty="0" smtClean="0">
                <a:latin typeface="Consolas" pitchFamily="49" charset="0"/>
                <a:cs typeface="Consolas" pitchFamily="49" charset="0"/>
              </a:rPr>
              <a:t>accept (</a:t>
            </a:r>
            <a:r>
              <a:rPr lang="en-US" sz="1600" b="1" dirty="0" err="1" smtClean="0">
                <a:latin typeface="Consolas" pitchFamily="49" charset="0"/>
                <a:cs typeface="Consolas" pitchFamily="49" charset="0"/>
              </a:rPr>
              <a:t>num_iters</a:t>
            </a:r>
            <a:r>
              <a:rPr lang="en-US" sz="1600" b="1" dirty="0" smtClean="0">
                <a:latin typeface="Consolas" pitchFamily="49" charset="0"/>
                <a:cs typeface="Consolas" pitchFamily="49" charset="0"/>
              </a:rPr>
              <a:t>&lt;o&gt; / 2 &lt;= </a:t>
            </a:r>
            <a:r>
              <a:rPr lang="en-US" sz="1600" b="1" dirty="0" err="1" smtClean="0">
                <a:latin typeface="Consolas" pitchFamily="49" charset="0"/>
                <a:cs typeface="Consolas" pitchFamily="49" charset="0"/>
              </a:rPr>
              <a:t>num_iters</a:t>
            </a:r>
            <a:r>
              <a:rPr lang="en-US" sz="1600" b="1" dirty="0" smtClean="0">
                <a:latin typeface="Consolas" pitchFamily="49" charset="0"/>
                <a:cs typeface="Consolas" pitchFamily="49" charset="0"/>
              </a:rPr>
              <a:t>&lt;r&gt;);</a:t>
            </a:r>
          </a:p>
          <a:p>
            <a:pPr marL="0" indent="0">
              <a:buNone/>
            </a:pPr>
            <a:r>
              <a:rPr lang="en-US" sz="1600" dirty="0" smtClean="0">
                <a:latin typeface="Consolas" pitchFamily="49" charset="0"/>
                <a:cs typeface="Consolas" pitchFamily="49" charset="0"/>
              </a:rPr>
              <a:t>    return </a:t>
            </a:r>
            <a:r>
              <a:rPr lang="en-US" sz="1600" dirty="0" err="1" smtClean="0">
                <a:latin typeface="Consolas" pitchFamily="49" charset="0"/>
                <a:cs typeface="Consolas" pitchFamily="49" charset="0"/>
              </a:rPr>
              <a:t>idx</a:t>
            </a:r>
            <a:r>
              <a:rPr lang="en-US" sz="1600" dirty="0" smtClean="0">
                <a:latin typeface="Consolas" pitchFamily="49" charset="0"/>
                <a:cs typeface="Consolas" pitchFamily="49" charset="0"/>
              </a:rPr>
              <a:t>; </a:t>
            </a:r>
          </a:p>
          <a:p>
            <a:pPr marL="0" indent="0">
              <a:buNone/>
            </a:pPr>
            <a:r>
              <a:rPr lang="en-US" sz="1600" dirty="0" smtClean="0">
                <a:latin typeface="Consolas" pitchFamily="49" charset="0"/>
                <a:cs typeface="Consolas" pitchFamily="49" charset="0"/>
              </a:rPr>
              <a:t>}</a:t>
            </a:r>
          </a:p>
        </p:txBody>
      </p:sp>
      <p:sp>
        <p:nvSpPr>
          <p:cNvPr id="4" name="Right Arrow 3"/>
          <p:cNvSpPr/>
          <p:nvPr/>
        </p:nvSpPr>
        <p:spPr>
          <a:xfrm>
            <a:off x="4437" y="4539190"/>
            <a:ext cx="1138563" cy="3185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ight Arrow 4"/>
          <p:cNvSpPr/>
          <p:nvPr/>
        </p:nvSpPr>
        <p:spPr>
          <a:xfrm>
            <a:off x="0" y="5715000"/>
            <a:ext cx="671745" cy="3185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6405927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0" end="1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14" end="14"/>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Relaxed Program</a:t>
            </a:r>
            <a:endParaRPr lang="en-US" dirty="0"/>
          </a:p>
        </p:txBody>
      </p:sp>
      <p:sp>
        <p:nvSpPr>
          <p:cNvPr id="3" name="Content Placeholder 2"/>
          <p:cNvSpPr>
            <a:spLocks noGrp="1"/>
          </p:cNvSpPr>
          <p:nvPr>
            <p:ph idx="1"/>
          </p:nvPr>
        </p:nvSpPr>
        <p:spPr/>
        <p:txBody>
          <a:bodyPr>
            <a:normAutofit/>
          </a:bodyPr>
          <a:lstStyle/>
          <a:p>
            <a:r>
              <a:rPr lang="en-US" dirty="0" smtClean="0"/>
              <a:t>Single Program Text, Two Semantics</a:t>
            </a:r>
          </a:p>
          <a:p>
            <a:pPr lvl="1"/>
            <a:r>
              <a:rPr lang="en-US" dirty="0" smtClean="0"/>
              <a:t>One interpretation with the </a:t>
            </a:r>
            <a:r>
              <a:rPr lang="en-US" b="1" i="1" dirty="0" smtClean="0"/>
              <a:t>original semantics </a:t>
            </a:r>
            <a:r>
              <a:rPr lang="en-US" dirty="0" smtClean="0"/>
              <a:t>(ignore </a:t>
            </a:r>
            <a:r>
              <a:rPr lang="en-US" dirty="0" smtClean="0">
                <a:latin typeface="Consolas" pitchFamily="49" charset="0"/>
                <a:cs typeface="Consolas" pitchFamily="49" charset="0"/>
              </a:rPr>
              <a:t>relax</a:t>
            </a:r>
            <a:r>
              <a:rPr lang="en-US" dirty="0" smtClean="0"/>
              <a:t> statements)</a:t>
            </a:r>
          </a:p>
          <a:p>
            <a:pPr lvl="1"/>
            <a:r>
              <a:rPr lang="en-US" dirty="0" smtClean="0"/>
              <a:t>One interpretation with  the </a:t>
            </a:r>
            <a:r>
              <a:rPr lang="en-US" b="1" i="1" dirty="0" smtClean="0"/>
              <a:t>relaxed semantics</a:t>
            </a:r>
            <a:r>
              <a:rPr lang="en-US" i="1" dirty="0" smtClean="0"/>
              <a:t> </a:t>
            </a:r>
            <a:r>
              <a:rPr lang="en-US" dirty="0" smtClean="0"/>
              <a:t>(include </a:t>
            </a:r>
            <a:r>
              <a:rPr lang="en-US" dirty="0" smtClean="0">
                <a:latin typeface="Consolas" pitchFamily="49" charset="0"/>
                <a:cs typeface="Consolas" pitchFamily="49" charset="0"/>
              </a:rPr>
              <a:t>relax</a:t>
            </a:r>
            <a:r>
              <a:rPr lang="en-US" dirty="0" smtClean="0"/>
              <a:t> statements)</a:t>
            </a:r>
            <a:endParaRPr lang="en-US" b="1" dirty="0" smtClean="0"/>
          </a:p>
          <a:p>
            <a:pPr marL="457200" lvl="1" indent="0" algn="ctr">
              <a:buNone/>
            </a:pPr>
            <a:endParaRPr lang="en-US" dirty="0"/>
          </a:p>
          <a:p>
            <a:pPr marL="57150" indent="0" algn="ctr">
              <a:buNone/>
            </a:pPr>
            <a:r>
              <a:rPr lang="en-US" dirty="0" smtClean="0"/>
              <a:t>Two semantics are related by nondeterministic transformations of the program state:</a:t>
            </a:r>
          </a:p>
          <a:p>
            <a:pPr lvl="1"/>
            <a:endParaRPr lang="en-US" dirty="0"/>
          </a:p>
        </p:txBody>
      </p:sp>
      <p:sp>
        <p:nvSpPr>
          <p:cNvPr id="5" name="Rectangle 4"/>
          <p:cNvSpPr/>
          <p:nvPr/>
        </p:nvSpPr>
        <p:spPr>
          <a:xfrm>
            <a:off x="2057400" y="5867400"/>
            <a:ext cx="5181600" cy="369332"/>
          </a:xfrm>
          <a:prstGeom prst="rect">
            <a:avLst/>
          </a:prstGeom>
        </p:spPr>
        <p:txBody>
          <a:bodyPr wrap="square">
            <a:spAutoFit/>
          </a:bodyPr>
          <a:lstStyle/>
          <a:p>
            <a:r>
              <a:rPr lang="en-US" dirty="0" smtClean="0">
                <a:latin typeface="Consolas" pitchFamily="49" charset="0"/>
                <a:cs typeface="Consolas" pitchFamily="49" charset="0"/>
              </a:rPr>
              <a:t>relax (step) </a:t>
            </a:r>
            <a:r>
              <a:rPr lang="en-US" dirty="0" err="1" smtClean="0">
                <a:latin typeface="Consolas" pitchFamily="49" charset="0"/>
                <a:cs typeface="Consolas" pitchFamily="49" charset="0"/>
              </a:rPr>
              <a:t>st</a:t>
            </a:r>
            <a:r>
              <a:rPr lang="en-US" dirty="0" smtClean="0">
                <a:latin typeface="Consolas" pitchFamily="49" charset="0"/>
                <a:cs typeface="Consolas" pitchFamily="49" charset="0"/>
              </a:rPr>
              <a:t> step == 1 || step == 2;</a:t>
            </a:r>
          </a:p>
        </p:txBody>
      </p:sp>
    </p:spTree>
    <p:extLst>
      <p:ext uri="{BB962C8B-B14F-4D97-AF65-F5344CB8AC3E}">
        <p14:creationId xmlns:p14="http://schemas.microsoft.com/office/powerpoint/2010/main" val="2644845488"/>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Relaxed Programming Assertions</a:t>
            </a:r>
            <a:endParaRPr lang="en-US" dirty="0"/>
          </a:p>
        </p:txBody>
      </p:sp>
      <p:sp>
        <p:nvSpPr>
          <p:cNvPr id="3" name="Content Placeholder 2"/>
          <p:cNvSpPr>
            <a:spLocks noGrp="1"/>
          </p:cNvSpPr>
          <p:nvPr>
            <p:ph idx="1"/>
          </p:nvPr>
        </p:nvSpPr>
        <p:spPr/>
        <p:txBody>
          <a:bodyPr anchor="ctr" anchorCtr="0">
            <a:normAutofit/>
          </a:bodyPr>
          <a:lstStyle/>
          <a:p>
            <a:r>
              <a:rPr lang="en-US" sz="3500" dirty="0" smtClean="0">
                <a:latin typeface="Consolas" pitchFamily="49" charset="0"/>
                <a:cs typeface="Consolas" pitchFamily="49" charset="0"/>
              </a:rPr>
              <a:t>accept (P*)</a:t>
            </a:r>
            <a:endParaRPr lang="en-US" sz="3100" dirty="0"/>
          </a:p>
          <a:p>
            <a:pPr lvl="1"/>
            <a:r>
              <a:rPr lang="en-US" dirty="0" smtClean="0">
                <a:cs typeface="Consolas" pitchFamily="49" charset="0"/>
              </a:rPr>
              <a:t>R</a:t>
            </a:r>
            <a:r>
              <a:rPr lang="en-US" dirty="0" smtClean="0">
                <a:cs typeface="Consolas" pitchFamily="49" charset="0"/>
              </a:rPr>
              <a:t>elational assertion – relates both semantics.</a:t>
            </a:r>
          </a:p>
          <a:p>
            <a:pPr lvl="1"/>
            <a:endParaRPr lang="en-US" dirty="0" smtClean="0"/>
          </a:p>
          <a:p>
            <a:r>
              <a:rPr lang="en-US" sz="3500" dirty="0">
                <a:latin typeface="Consolas" pitchFamily="49" charset="0"/>
                <a:cs typeface="Consolas" pitchFamily="49" charset="0"/>
              </a:rPr>
              <a:t>a</a:t>
            </a:r>
            <a:r>
              <a:rPr lang="en-US" sz="3500" dirty="0" smtClean="0">
                <a:latin typeface="Consolas" pitchFamily="49" charset="0"/>
                <a:cs typeface="Consolas" pitchFamily="49" charset="0"/>
              </a:rPr>
              <a:t>ssert (P)</a:t>
            </a:r>
            <a:endParaRPr lang="en-US" sz="3500" dirty="0">
              <a:latin typeface="Consolas" pitchFamily="49" charset="0"/>
              <a:cs typeface="Consolas" pitchFamily="49" charset="0"/>
            </a:endParaRPr>
          </a:p>
          <a:p>
            <a:pPr lvl="1"/>
            <a:r>
              <a:rPr lang="en-US" dirty="0" smtClean="0"/>
              <a:t>Non</a:t>
            </a:r>
            <a:r>
              <a:rPr lang="en-US" dirty="0" smtClean="0"/>
              <a:t>-relational </a:t>
            </a:r>
            <a:r>
              <a:rPr lang="en-US" dirty="0" smtClean="0"/>
              <a:t>assertion</a:t>
            </a:r>
            <a:r>
              <a:rPr lang="en-US" dirty="0"/>
              <a:t> </a:t>
            </a:r>
            <a:r>
              <a:rPr lang="en-US" dirty="0" smtClean="0"/>
              <a:t>- h</a:t>
            </a:r>
            <a:r>
              <a:rPr lang="en-US" dirty="0" smtClean="0"/>
              <a:t>olds </a:t>
            </a:r>
            <a:r>
              <a:rPr lang="en-US" dirty="0" smtClean="0"/>
              <a:t>for </a:t>
            </a:r>
            <a:r>
              <a:rPr lang="en-US" dirty="0" smtClean="0"/>
              <a:t>individually</a:t>
            </a:r>
            <a:r>
              <a:rPr lang="en-US" dirty="0" smtClean="0"/>
              <a:t>.</a:t>
            </a:r>
          </a:p>
          <a:p>
            <a:pPr lvl="1"/>
            <a:endParaRPr lang="en-US" dirty="0" smtClean="0"/>
          </a:p>
          <a:p>
            <a:r>
              <a:rPr lang="en-US" sz="3500" dirty="0" smtClean="0">
                <a:latin typeface="Consolas" pitchFamily="49" charset="0"/>
                <a:cs typeface="Consolas" pitchFamily="49" charset="0"/>
              </a:rPr>
              <a:t>assume (P)</a:t>
            </a:r>
          </a:p>
          <a:p>
            <a:pPr lvl="1"/>
            <a:r>
              <a:rPr lang="en-US" dirty="0"/>
              <a:t>N</a:t>
            </a:r>
            <a:r>
              <a:rPr lang="en-US" dirty="0" smtClean="0"/>
              <a:t>on-relational </a:t>
            </a:r>
            <a:r>
              <a:rPr lang="en-US" dirty="0" smtClean="0"/>
              <a:t>assumption - like </a:t>
            </a:r>
            <a:r>
              <a:rPr lang="en-US" dirty="0" smtClean="0">
                <a:latin typeface="Consolas" pitchFamily="49" charset="0"/>
                <a:cs typeface="Consolas" pitchFamily="49" charset="0"/>
              </a:rPr>
              <a:t>admit</a:t>
            </a:r>
            <a:r>
              <a:rPr lang="en-US" dirty="0" smtClean="0">
                <a:latin typeface="+mj-lt"/>
                <a:cs typeface="Consolas" pitchFamily="49" charset="0"/>
              </a:rPr>
              <a:t> </a:t>
            </a:r>
            <a:r>
              <a:rPr lang="en-US" dirty="0" smtClean="0">
                <a:cs typeface="Consolas" pitchFamily="49" charset="0"/>
              </a:rPr>
              <a:t>in </a:t>
            </a:r>
            <a:r>
              <a:rPr lang="en-US" dirty="0" smtClean="0">
                <a:cs typeface="Consolas" pitchFamily="49" charset="0"/>
              </a:rPr>
              <a:t>Coq.</a:t>
            </a:r>
            <a:endParaRPr lang="en-US" dirty="0" smtClean="0"/>
          </a:p>
        </p:txBody>
      </p:sp>
      <p:sp>
        <p:nvSpPr>
          <p:cNvPr id="4" name="Rectangle 3"/>
          <p:cNvSpPr/>
          <p:nvPr/>
        </p:nvSpPr>
        <p:spPr>
          <a:xfrm>
            <a:off x="4572000" y="3505200"/>
            <a:ext cx="3103659" cy="369332"/>
          </a:xfrm>
          <a:prstGeom prst="rect">
            <a:avLst/>
          </a:prstGeom>
        </p:spPr>
        <p:txBody>
          <a:bodyPr wrap="none">
            <a:spAutoFit/>
          </a:bodyPr>
          <a:lstStyle/>
          <a:p>
            <a:r>
              <a:rPr lang="en-US" dirty="0">
                <a:latin typeface="Consolas" pitchFamily="49" charset="0"/>
                <a:cs typeface="Consolas" pitchFamily="49" charset="0"/>
              </a:rPr>
              <a:t> assert (0 &lt;= </a:t>
            </a:r>
            <a:r>
              <a:rPr lang="en-US" dirty="0" err="1">
                <a:latin typeface="Consolas" pitchFamily="49" charset="0"/>
                <a:cs typeface="Consolas" pitchFamily="49" charset="0"/>
              </a:rPr>
              <a:t>idx</a:t>
            </a:r>
            <a:r>
              <a:rPr lang="en-US" dirty="0">
                <a:latin typeface="Consolas" pitchFamily="49" charset="0"/>
                <a:cs typeface="Consolas" pitchFamily="49" charset="0"/>
              </a:rPr>
              <a:t> &lt; n);</a:t>
            </a:r>
          </a:p>
        </p:txBody>
      </p:sp>
      <p:sp>
        <p:nvSpPr>
          <p:cNvPr id="6" name="Right Arrow 5"/>
          <p:cNvSpPr/>
          <p:nvPr/>
        </p:nvSpPr>
        <p:spPr>
          <a:xfrm>
            <a:off x="3733800" y="3581400"/>
            <a:ext cx="533400" cy="228600"/>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31636230"/>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Program Semantics Formalization</a:t>
            </a:r>
            <a:endParaRPr lang="en-US" dirty="0"/>
          </a:p>
        </p:txBody>
      </p:sp>
      <p:sp>
        <p:nvSpPr>
          <p:cNvPr id="3" name="Content Placeholder 2"/>
          <p:cNvSpPr>
            <a:spLocks noGrp="1"/>
          </p:cNvSpPr>
          <p:nvPr>
            <p:ph idx="1"/>
          </p:nvPr>
        </p:nvSpPr>
        <p:spPr/>
        <p:txBody>
          <a:bodyPr anchor="ctr" anchorCtr="0">
            <a:normAutofit/>
          </a:bodyPr>
          <a:lstStyle/>
          <a:p>
            <a:r>
              <a:rPr lang="en-US" dirty="0" smtClean="0"/>
              <a:t>Dynamic Semantics </a:t>
            </a:r>
          </a:p>
          <a:p>
            <a:pPr lvl="1"/>
            <a:r>
              <a:rPr lang="en-US" dirty="0" smtClean="0"/>
              <a:t>One for original semantics : </a:t>
            </a:r>
            <a:r>
              <a:rPr lang="en-US" b="1" i="1" dirty="0" smtClean="0"/>
              <a:t>original execution</a:t>
            </a:r>
            <a:r>
              <a:rPr lang="en-US" dirty="0" smtClean="0"/>
              <a:t>.</a:t>
            </a:r>
          </a:p>
          <a:p>
            <a:pPr lvl="1"/>
            <a:r>
              <a:rPr lang="en-US" dirty="0" smtClean="0"/>
              <a:t>One for relaxed semantics : </a:t>
            </a:r>
            <a:r>
              <a:rPr lang="en-US" b="1" i="1" dirty="0" smtClean="0"/>
              <a:t>relaxed execution</a:t>
            </a:r>
            <a:r>
              <a:rPr lang="en-US" dirty="0" smtClean="0"/>
              <a:t>.</a:t>
            </a:r>
          </a:p>
          <a:p>
            <a:pPr lvl="1"/>
            <a:endParaRPr lang="en-US" dirty="0"/>
          </a:p>
          <a:p>
            <a:r>
              <a:rPr lang="en-US" dirty="0" smtClean="0"/>
              <a:t>Axiomatic Semantics for Verification</a:t>
            </a:r>
          </a:p>
          <a:p>
            <a:pPr lvl="1"/>
            <a:r>
              <a:rPr lang="en-US" dirty="0" smtClean="0"/>
              <a:t>Variant of Relational Hoare Logic.</a:t>
            </a:r>
          </a:p>
        </p:txBody>
      </p:sp>
    </p:spTree>
    <p:extLst>
      <p:ext uri="{BB962C8B-B14F-4D97-AF65-F5344CB8AC3E}">
        <p14:creationId xmlns:p14="http://schemas.microsoft.com/office/powerpoint/2010/main" val="604053371"/>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Axiomatic Semantics</a:t>
            </a:r>
            <a:endParaRPr lang="en-US" dirty="0"/>
          </a:p>
        </p:txBody>
      </p:sp>
      <p:cxnSp>
        <p:nvCxnSpPr>
          <p:cNvPr id="9" name="Straight Arrow Connector 8"/>
          <p:cNvCxnSpPr>
            <a:stCxn id="39" idx="3"/>
            <a:endCxn id="49" idx="0"/>
          </p:cNvCxnSpPr>
          <p:nvPr/>
        </p:nvCxnSpPr>
        <p:spPr>
          <a:xfrm flipH="1">
            <a:off x="2448392" y="2118320"/>
            <a:ext cx="1754084" cy="69220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a:stCxn id="39" idx="5"/>
            <a:endCxn id="55" idx="0"/>
          </p:cNvCxnSpPr>
          <p:nvPr/>
        </p:nvCxnSpPr>
        <p:spPr>
          <a:xfrm>
            <a:off x="4956818" y="2118320"/>
            <a:ext cx="1838852" cy="69219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Elbow Connector 16"/>
          <p:cNvCxnSpPr>
            <a:stCxn id="49" idx="2"/>
            <a:endCxn id="18" idx="1"/>
          </p:cNvCxnSpPr>
          <p:nvPr/>
        </p:nvCxnSpPr>
        <p:spPr>
          <a:xfrm rot="16200000" flipH="1">
            <a:off x="3098431" y="4304438"/>
            <a:ext cx="400119" cy="1700197"/>
          </a:xfrm>
          <a:prstGeom prst="bentConnector2">
            <a:avLst/>
          </a:prstGeom>
          <a:ln>
            <a:tailEnd type="arrow"/>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4148589" y="4800599"/>
            <a:ext cx="816249" cy="1107996"/>
          </a:xfrm>
          <a:prstGeom prst="rect">
            <a:avLst/>
          </a:prstGeom>
          <a:noFill/>
        </p:spPr>
        <p:txBody>
          <a:bodyPr wrap="none" rtlCol="0">
            <a:spAutoFit/>
          </a:bodyPr>
          <a:lstStyle/>
          <a:p>
            <a:r>
              <a:rPr lang="en-US" sz="6600" dirty="0" smtClean="0"/>
              <a:t>≅</a:t>
            </a:r>
            <a:endParaRPr lang="en-US" sz="6600" dirty="0"/>
          </a:p>
        </p:txBody>
      </p:sp>
      <p:cxnSp>
        <p:nvCxnSpPr>
          <p:cNvPr id="23" name="Elbow Connector 22"/>
          <p:cNvCxnSpPr>
            <a:stCxn id="55" idx="2"/>
            <a:endCxn id="18" idx="3"/>
          </p:cNvCxnSpPr>
          <p:nvPr/>
        </p:nvCxnSpPr>
        <p:spPr>
          <a:xfrm rot="5400000">
            <a:off x="5680194" y="4239120"/>
            <a:ext cx="400121" cy="1830832"/>
          </a:xfrm>
          <a:prstGeom prst="bentConnector2">
            <a:avLst/>
          </a:prstGeom>
          <a:ln>
            <a:tailEnd type="arrow"/>
          </a:ln>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1873189" y="5791200"/>
            <a:ext cx="6248400" cy="369332"/>
          </a:xfrm>
          <a:prstGeom prst="rect">
            <a:avLst/>
          </a:prstGeom>
        </p:spPr>
        <p:txBody>
          <a:bodyPr wrap="square">
            <a:spAutoFit/>
          </a:bodyPr>
          <a:lstStyle/>
          <a:p>
            <a:r>
              <a:rPr lang="en-US" dirty="0" smtClean="0">
                <a:latin typeface="Consolas" pitchFamily="49" charset="0"/>
                <a:cs typeface="Consolas" pitchFamily="49" charset="0"/>
              </a:rPr>
              <a:t> accept (</a:t>
            </a:r>
            <a:r>
              <a:rPr lang="en-US" dirty="0" err="1" smtClean="0">
                <a:latin typeface="Consolas" pitchFamily="49" charset="0"/>
                <a:cs typeface="Consolas" pitchFamily="49" charset="0"/>
              </a:rPr>
              <a:t>num_iters</a:t>
            </a:r>
            <a:r>
              <a:rPr lang="en-US" dirty="0" smtClean="0">
                <a:latin typeface="Consolas" pitchFamily="49" charset="0"/>
                <a:cs typeface="Consolas" pitchFamily="49" charset="0"/>
              </a:rPr>
              <a:t>&lt;o&gt; / 2 &lt;= </a:t>
            </a:r>
            <a:r>
              <a:rPr lang="en-US" dirty="0" err="1" smtClean="0">
                <a:latin typeface="Consolas" pitchFamily="49" charset="0"/>
                <a:cs typeface="Consolas" pitchFamily="49" charset="0"/>
              </a:rPr>
              <a:t>num_iters</a:t>
            </a:r>
            <a:r>
              <a:rPr lang="en-US" dirty="0" smtClean="0">
                <a:latin typeface="Consolas" pitchFamily="49" charset="0"/>
                <a:cs typeface="Consolas" pitchFamily="49" charset="0"/>
              </a:rPr>
              <a:t>&lt;r&gt;);</a:t>
            </a:r>
            <a:endParaRPr lang="en-US" dirty="0"/>
          </a:p>
        </p:txBody>
      </p:sp>
      <p:sp>
        <p:nvSpPr>
          <p:cNvPr id="39" name="Oval 38"/>
          <p:cNvSpPr/>
          <p:nvPr/>
        </p:nvSpPr>
        <p:spPr>
          <a:xfrm>
            <a:off x="4046247" y="1558685"/>
            <a:ext cx="1066800" cy="655653"/>
          </a:xfrm>
          <a:prstGeom prst="ellipse">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dirty="0" smtClean="0"/>
              <a:t>Input</a:t>
            </a:r>
            <a:endParaRPr lang="en-US" dirty="0"/>
          </a:p>
        </p:txBody>
      </p:sp>
      <p:sp>
        <p:nvSpPr>
          <p:cNvPr id="49" name="Rounded Rectangle 48"/>
          <p:cNvSpPr/>
          <p:nvPr/>
        </p:nvSpPr>
        <p:spPr>
          <a:xfrm>
            <a:off x="1419692" y="2810521"/>
            <a:ext cx="2057400" cy="214395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Original Execution</a:t>
            </a:r>
            <a:endParaRPr lang="en-US" dirty="0"/>
          </a:p>
        </p:txBody>
      </p:sp>
      <p:sp>
        <p:nvSpPr>
          <p:cNvPr id="55" name="Rounded Rectangle 54"/>
          <p:cNvSpPr/>
          <p:nvPr/>
        </p:nvSpPr>
        <p:spPr>
          <a:xfrm>
            <a:off x="5766970" y="2810519"/>
            <a:ext cx="2057400" cy="2143957"/>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dirty="0" smtClean="0"/>
              <a:t>Relaxed Execution</a:t>
            </a:r>
            <a:endParaRPr lang="en-US" dirty="0"/>
          </a:p>
        </p:txBody>
      </p:sp>
    </p:spTree>
    <p:extLst>
      <p:ext uri="{BB962C8B-B14F-4D97-AF65-F5344CB8AC3E}">
        <p14:creationId xmlns:p14="http://schemas.microsoft.com/office/powerpoint/2010/main" val="3912064792"/>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Verification Guarantees</a:t>
            </a:r>
            <a:endParaRPr lang="en-US" dirty="0"/>
          </a:p>
        </p:txBody>
      </p:sp>
      <p:sp>
        <p:nvSpPr>
          <p:cNvPr id="3" name="Content Placeholder 2"/>
          <p:cNvSpPr>
            <a:spLocks noGrp="1"/>
          </p:cNvSpPr>
          <p:nvPr>
            <p:ph idx="1"/>
          </p:nvPr>
        </p:nvSpPr>
        <p:spPr/>
        <p:txBody>
          <a:bodyPr anchor="ctr" anchorCtr="0">
            <a:normAutofit/>
          </a:bodyPr>
          <a:lstStyle/>
          <a:p>
            <a:r>
              <a:rPr lang="en-US" dirty="0" smtClean="0"/>
              <a:t>Acceptability</a:t>
            </a:r>
          </a:p>
          <a:p>
            <a:pPr lvl="1"/>
            <a:r>
              <a:rPr lang="en-US" dirty="0" smtClean="0"/>
              <a:t>An original execution and relaxed execution on the same input satisfy </a:t>
            </a:r>
            <a:r>
              <a:rPr lang="en-US" dirty="0" smtClean="0">
                <a:latin typeface="Consolas" pitchFamily="49" charset="0"/>
                <a:cs typeface="Consolas" pitchFamily="49" charset="0"/>
              </a:rPr>
              <a:t>accept</a:t>
            </a:r>
            <a:r>
              <a:rPr lang="en-US" dirty="0" smtClean="0"/>
              <a:t> statements.</a:t>
            </a:r>
          </a:p>
          <a:p>
            <a:pPr marL="0" indent="0">
              <a:buNone/>
            </a:pPr>
            <a:endParaRPr lang="en-US" dirty="0" smtClean="0"/>
          </a:p>
          <a:p>
            <a:r>
              <a:rPr lang="en-US" dirty="0" smtClean="0"/>
              <a:t>Non-interference </a:t>
            </a:r>
            <a:r>
              <a:rPr lang="en-US" dirty="0" smtClean="0"/>
              <a:t>with</a:t>
            </a:r>
            <a:r>
              <a:rPr lang="en-US" dirty="0" smtClean="0"/>
              <a:t> </a:t>
            </a:r>
            <a:r>
              <a:rPr lang="en-US" dirty="0" smtClean="0">
                <a:latin typeface="Consolas"/>
                <a:cs typeface="Consolas"/>
              </a:rPr>
              <a:t>assert</a:t>
            </a:r>
            <a:r>
              <a:rPr lang="en-US" dirty="0" smtClean="0"/>
              <a:t> and </a:t>
            </a:r>
            <a:r>
              <a:rPr lang="en-US" dirty="0" smtClean="0">
                <a:latin typeface="Consolas"/>
                <a:cs typeface="Consolas"/>
              </a:rPr>
              <a:t>assume</a:t>
            </a:r>
            <a:endParaRPr lang="en-US" dirty="0" smtClean="0">
              <a:latin typeface="Consolas"/>
              <a:cs typeface="Consolas"/>
            </a:endParaRPr>
          </a:p>
          <a:p>
            <a:pPr lvl="1"/>
            <a:r>
              <a:rPr lang="en-US" dirty="0"/>
              <a:t>S</a:t>
            </a:r>
            <a:r>
              <a:rPr lang="en-US" dirty="0" smtClean="0"/>
              <a:t>till </a:t>
            </a:r>
            <a:r>
              <a:rPr lang="en-US" dirty="0" smtClean="0"/>
              <a:t>valid for relaxed executions.</a:t>
            </a:r>
          </a:p>
        </p:txBody>
      </p:sp>
    </p:spTree>
    <p:extLst>
      <p:ext uri="{BB962C8B-B14F-4D97-AF65-F5344CB8AC3E}">
        <p14:creationId xmlns:p14="http://schemas.microsoft.com/office/powerpoint/2010/main" val="3051358537"/>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Coq Development</a:t>
            </a:r>
            <a:endParaRPr lang="en-US" dirty="0"/>
          </a:p>
        </p:txBody>
      </p:sp>
      <p:sp>
        <p:nvSpPr>
          <p:cNvPr id="3" name="Content Placeholder 2"/>
          <p:cNvSpPr>
            <a:spLocks noGrp="1"/>
          </p:cNvSpPr>
          <p:nvPr>
            <p:ph idx="1"/>
          </p:nvPr>
        </p:nvSpPr>
        <p:spPr/>
        <p:txBody>
          <a:bodyPr>
            <a:normAutofit/>
          </a:bodyPr>
          <a:lstStyle/>
          <a:p>
            <a:r>
              <a:rPr lang="en-US" dirty="0" smtClean="0"/>
              <a:t>About 6000 lines of code and </a:t>
            </a:r>
            <a:r>
              <a:rPr lang="en-US" dirty="0" smtClean="0"/>
              <a:t>proof.</a:t>
            </a:r>
            <a:endParaRPr lang="en-US" dirty="0" smtClean="0"/>
          </a:p>
          <a:p>
            <a:r>
              <a:rPr lang="en-US" dirty="0" smtClean="0"/>
              <a:t>Some automation, but mostly </a:t>
            </a:r>
            <a:r>
              <a:rPr lang="en-US" dirty="0" smtClean="0"/>
              <a:t>manual.</a:t>
            </a:r>
            <a:endParaRPr lang="en-US" dirty="0" smtClean="0"/>
          </a:p>
          <a:p>
            <a:r>
              <a:rPr lang="en-US" dirty="0" smtClean="0"/>
              <a:t>Coq instructed the proof </a:t>
            </a:r>
            <a:r>
              <a:rPr lang="en-US" dirty="0" smtClean="0"/>
              <a:t>strategy.</a:t>
            </a:r>
            <a:endParaRPr lang="en-US" dirty="0" smtClean="0"/>
          </a:p>
          <a:p>
            <a:pPr lvl="1"/>
            <a:r>
              <a:rPr lang="en-US" dirty="0" smtClean="0"/>
              <a:t>Chose big-step dynamic semantics.</a:t>
            </a:r>
          </a:p>
          <a:p>
            <a:pPr lvl="1"/>
            <a:r>
              <a:rPr lang="en-US" dirty="0" smtClean="0"/>
              <a:t>Small-step proofs were very complicated.</a:t>
            </a:r>
          </a:p>
          <a:p>
            <a:pPr lvl="2"/>
            <a:r>
              <a:rPr lang="en-US" dirty="0" smtClean="0"/>
              <a:t> More difficult in general,  but amplified by Coq.</a:t>
            </a:r>
          </a:p>
          <a:p>
            <a:r>
              <a:rPr lang="en-US" dirty="0" smtClean="0"/>
              <a:t>Majority of work in </a:t>
            </a:r>
            <a:r>
              <a:rPr lang="en-US" dirty="0" smtClean="0"/>
              <a:t>relational assertion logic.</a:t>
            </a:r>
            <a:endParaRPr lang="en-US" dirty="0" smtClean="0"/>
          </a:p>
          <a:p>
            <a:pPr lvl="1"/>
            <a:r>
              <a:rPr lang="en-US" dirty="0" smtClean="0"/>
              <a:t>Substitution lemmas, etc.</a:t>
            </a:r>
          </a:p>
          <a:p>
            <a:pPr lvl="1"/>
            <a:endParaRPr lang="en-US" dirty="0" smtClean="0"/>
          </a:p>
          <a:p>
            <a:endParaRPr lang="en-US" dirty="0" smtClean="0"/>
          </a:p>
          <a:p>
            <a:endParaRPr lang="en-US" dirty="0"/>
          </a:p>
        </p:txBody>
      </p:sp>
    </p:spTree>
    <p:extLst>
      <p:ext uri="{BB962C8B-B14F-4D97-AF65-F5344CB8AC3E}">
        <p14:creationId xmlns:p14="http://schemas.microsoft.com/office/powerpoint/2010/main" val="2551116469"/>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Coq Experience</a:t>
            </a:r>
            <a:endParaRPr lang="en-US" dirty="0"/>
          </a:p>
        </p:txBody>
      </p:sp>
      <p:sp>
        <p:nvSpPr>
          <p:cNvPr id="3" name="Content Placeholder 2"/>
          <p:cNvSpPr>
            <a:spLocks noGrp="1"/>
          </p:cNvSpPr>
          <p:nvPr>
            <p:ph idx="1"/>
          </p:nvPr>
        </p:nvSpPr>
        <p:spPr/>
        <p:txBody>
          <a:bodyPr anchor="ctr" anchorCtr="0">
            <a:normAutofit/>
          </a:bodyPr>
          <a:lstStyle/>
          <a:p>
            <a:pPr marL="0" lvl="1" indent="0" algn="ctr">
              <a:buNone/>
            </a:pPr>
            <a:r>
              <a:rPr lang="en-US" dirty="0" smtClean="0"/>
              <a:t>“Most complicated system I’ve ever seen.”</a:t>
            </a:r>
          </a:p>
          <a:p>
            <a:pPr marL="0" lvl="1" indent="0" algn="ctr">
              <a:buNone/>
            </a:pPr>
            <a:endParaRPr lang="en-US" dirty="0" smtClean="0"/>
          </a:p>
          <a:p>
            <a:pPr marL="0" lvl="1" indent="0" algn="ctr">
              <a:buNone/>
            </a:pPr>
            <a:r>
              <a:rPr lang="en-US" dirty="0" smtClean="0"/>
              <a:t>“Very powerful – you can express anything you want.”</a:t>
            </a:r>
          </a:p>
          <a:p>
            <a:pPr marL="0" lvl="1" indent="0" algn="ctr">
              <a:buNone/>
            </a:pPr>
            <a:endParaRPr lang="en-US" dirty="0"/>
          </a:p>
          <a:p>
            <a:pPr marL="0" lvl="1" indent="0" algn="ctr">
              <a:buNone/>
            </a:pPr>
            <a:r>
              <a:rPr lang="en-US" dirty="0" smtClean="0"/>
              <a:t>“Difficult to navigate multiple layers of abstractions/automations.”</a:t>
            </a:r>
          </a:p>
        </p:txBody>
      </p:sp>
    </p:spTree>
    <p:extLst>
      <p:ext uri="{BB962C8B-B14F-4D97-AF65-F5344CB8AC3E}">
        <p14:creationId xmlns:p14="http://schemas.microsoft.com/office/powerpoint/2010/main" val="4286609971"/>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p:txBody>
          <a:bodyPr anchor="ctr" anchorCtr="0"/>
          <a:lstStyle/>
          <a:p>
            <a:r>
              <a:rPr lang="en-US" dirty="0" smtClean="0"/>
              <a:t>Relaxed Programming in Coq</a:t>
            </a:r>
          </a:p>
          <a:p>
            <a:pPr lvl="1"/>
            <a:r>
              <a:rPr lang="en-US" dirty="0" smtClean="0"/>
              <a:t>Work in progress (in submission).</a:t>
            </a:r>
          </a:p>
          <a:p>
            <a:pPr lvl="1"/>
            <a:r>
              <a:rPr lang="en-US" dirty="0"/>
              <a:t>A</a:t>
            </a:r>
            <a:r>
              <a:rPr lang="en-US" dirty="0" smtClean="0"/>
              <a:t>sk me </a:t>
            </a:r>
            <a:r>
              <a:rPr lang="en-US" dirty="0" smtClean="0"/>
              <a:t>after class if</a:t>
            </a:r>
            <a:r>
              <a:rPr lang="en-US" dirty="0" smtClean="0"/>
              <a:t> </a:t>
            </a:r>
            <a:r>
              <a:rPr lang="en-US" dirty="0" smtClean="0"/>
              <a:t>you have more questions.</a:t>
            </a:r>
          </a:p>
          <a:p>
            <a:pPr lvl="1"/>
            <a:endParaRPr lang="en-US" dirty="0" smtClean="0"/>
          </a:p>
          <a:p>
            <a:r>
              <a:rPr lang="en-US" dirty="0" smtClean="0"/>
              <a:t>Is Coq useful?</a:t>
            </a:r>
          </a:p>
          <a:p>
            <a:pPr lvl="1"/>
            <a:r>
              <a:rPr lang="en-US" dirty="0" smtClean="0"/>
              <a:t>A natural discussion if you bring up Coq.</a:t>
            </a:r>
          </a:p>
          <a:p>
            <a:pPr lvl="1"/>
            <a:r>
              <a:rPr lang="en-US" dirty="0" smtClean="0"/>
              <a:t>Utility = benefit / cost</a:t>
            </a:r>
          </a:p>
        </p:txBody>
      </p:sp>
    </p:spTree>
    <p:extLst>
      <p:ext uri="{BB962C8B-B14F-4D97-AF65-F5344CB8AC3E}">
        <p14:creationId xmlns:p14="http://schemas.microsoft.com/office/powerpoint/2010/main" val="3934172439"/>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Research Focus</a:t>
            </a:r>
            <a:endParaRPr lang="en-US" dirty="0"/>
          </a:p>
        </p:txBody>
      </p:sp>
      <p:sp>
        <p:nvSpPr>
          <p:cNvPr id="3" name="Content Placeholder 2"/>
          <p:cNvSpPr>
            <a:spLocks noGrp="1"/>
          </p:cNvSpPr>
          <p:nvPr>
            <p:ph idx="1"/>
          </p:nvPr>
        </p:nvSpPr>
        <p:spPr/>
        <p:txBody>
          <a:bodyPr anchor="ctr" anchorCtr="0"/>
          <a:lstStyle/>
          <a:p>
            <a:r>
              <a:rPr lang="en-US" dirty="0" smtClean="0"/>
              <a:t>Non-Traditional Program Transformation</a:t>
            </a:r>
          </a:p>
          <a:p>
            <a:pPr lvl="1"/>
            <a:r>
              <a:rPr lang="en-US" dirty="0" smtClean="0"/>
              <a:t>Program Repair</a:t>
            </a:r>
          </a:p>
          <a:p>
            <a:pPr lvl="2"/>
            <a:r>
              <a:rPr lang="en-US" dirty="0" smtClean="0"/>
              <a:t>Eliminate memory leaks</a:t>
            </a:r>
          </a:p>
          <a:p>
            <a:pPr lvl="2"/>
            <a:r>
              <a:rPr lang="en-US" dirty="0" smtClean="0"/>
              <a:t>Eliminate memory errors (buffer overflows, </a:t>
            </a:r>
            <a:r>
              <a:rPr lang="en-US" dirty="0" err="1" smtClean="0"/>
              <a:t>segfaults</a:t>
            </a:r>
            <a:r>
              <a:rPr lang="en-US" dirty="0" smtClean="0"/>
              <a:t>)</a:t>
            </a:r>
          </a:p>
          <a:p>
            <a:pPr lvl="2"/>
            <a:r>
              <a:rPr lang="en-US" dirty="0" smtClean="0"/>
              <a:t>Escape from infinite loops</a:t>
            </a:r>
          </a:p>
          <a:p>
            <a:pPr lvl="1"/>
            <a:r>
              <a:rPr lang="en-US" dirty="0" smtClean="0"/>
              <a:t>Accuracy-Aware Program Optimization</a:t>
            </a:r>
          </a:p>
          <a:p>
            <a:pPr lvl="2"/>
            <a:r>
              <a:rPr lang="en-US" dirty="0" smtClean="0"/>
              <a:t>Trade accuracy of result for performance</a:t>
            </a:r>
          </a:p>
        </p:txBody>
      </p:sp>
    </p:spTree>
    <p:extLst>
      <p:ext uri="{BB962C8B-B14F-4D97-AF65-F5344CB8AC3E}">
        <p14:creationId xmlns:p14="http://schemas.microsoft.com/office/powerpoint/2010/main" val="4224142247"/>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 (cont.)</a:t>
            </a:r>
            <a:endParaRPr lang="en-US" dirty="0"/>
          </a:p>
        </p:txBody>
      </p:sp>
      <p:sp>
        <p:nvSpPr>
          <p:cNvPr id="3" name="Content Placeholder 2"/>
          <p:cNvSpPr>
            <a:spLocks noGrp="1"/>
          </p:cNvSpPr>
          <p:nvPr>
            <p:ph idx="1"/>
          </p:nvPr>
        </p:nvSpPr>
        <p:spPr/>
        <p:txBody>
          <a:bodyPr anchor="ctr" anchorCtr="0">
            <a:normAutofit/>
          </a:bodyPr>
          <a:lstStyle/>
          <a:p>
            <a:r>
              <a:rPr lang="en-US" dirty="0" smtClean="0"/>
              <a:t>A lot of research on lowering costs</a:t>
            </a:r>
          </a:p>
          <a:p>
            <a:pPr lvl="1"/>
            <a:r>
              <a:rPr lang="en-US" dirty="0" smtClean="0"/>
              <a:t>Better abstractions</a:t>
            </a:r>
          </a:p>
          <a:p>
            <a:pPr lvl="1"/>
            <a:r>
              <a:rPr lang="en-US" dirty="0" smtClean="0"/>
              <a:t>More Automation</a:t>
            </a:r>
          </a:p>
          <a:p>
            <a:pPr lvl="1"/>
            <a:endParaRPr lang="en-US" dirty="0" smtClean="0"/>
          </a:p>
          <a:p>
            <a:r>
              <a:rPr lang="en-US" dirty="0" smtClean="0"/>
              <a:t>But less </a:t>
            </a:r>
            <a:r>
              <a:rPr lang="en-US" dirty="0" smtClean="0"/>
              <a:t>research on benefits</a:t>
            </a:r>
          </a:p>
          <a:p>
            <a:pPr lvl="1"/>
            <a:r>
              <a:rPr lang="en-US" dirty="0"/>
              <a:t>C</a:t>
            </a:r>
            <a:r>
              <a:rPr lang="en-US" dirty="0" smtClean="0"/>
              <a:t>orrectness... but, software can always be better.</a:t>
            </a:r>
          </a:p>
          <a:p>
            <a:pPr lvl="1"/>
            <a:r>
              <a:rPr lang="en-US" dirty="0" smtClean="0"/>
              <a:t>Is there a system we can build with Coq that is impossible to build with traditional methods?</a:t>
            </a:r>
            <a:endParaRPr lang="en-US" dirty="0"/>
          </a:p>
        </p:txBody>
      </p:sp>
    </p:spTree>
    <p:extLst>
      <p:ext uri="{BB962C8B-B14F-4D97-AF65-F5344CB8AC3E}">
        <p14:creationId xmlns:p14="http://schemas.microsoft.com/office/powerpoint/2010/main" val="3741686897"/>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667000"/>
            <a:ext cx="7772400" cy="1470025"/>
          </a:xfrm>
        </p:spPr>
        <p:txBody>
          <a:bodyPr/>
          <a:lstStyle/>
          <a:p>
            <a:r>
              <a:rPr lang="en-US" dirty="0" smtClean="0"/>
              <a:t>The End</a:t>
            </a:r>
            <a:endParaRPr lang="en-US" dirty="0"/>
          </a:p>
        </p:txBody>
      </p:sp>
      <p:sp>
        <p:nvSpPr>
          <p:cNvPr id="3" name="Subtitle 2"/>
          <p:cNvSpPr>
            <a:spLocks noGrp="1"/>
          </p:cNvSpPr>
          <p:nvPr>
            <p:ph type="subTitle" idx="1"/>
          </p:nvPr>
        </p:nvSpPr>
        <p:spPr/>
        <p:txBody>
          <a:bodyPr>
            <a:normAutofit/>
          </a:bodyPr>
          <a:lstStyle/>
          <a:p>
            <a:endParaRPr lang="en-US" dirty="0" smtClean="0"/>
          </a:p>
        </p:txBody>
      </p:sp>
    </p:spTree>
    <p:extLst>
      <p:ext uri="{BB962C8B-B14F-4D97-AF65-F5344CB8AC3E}">
        <p14:creationId xmlns:p14="http://schemas.microsoft.com/office/powerpoint/2010/main" val="177842331"/>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Traditional Program Transformation</a:t>
            </a:r>
            <a:endParaRPr lang="en-US" dirty="0"/>
          </a:p>
        </p:txBody>
      </p:sp>
      <p:sp>
        <p:nvSpPr>
          <p:cNvPr id="7" name="Rounded Rectangle 6"/>
          <p:cNvSpPr/>
          <p:nvPr/>
        </p:nvSpPr>
        <p:spPr>
          <a:xfrm>
            <a:off x="3579728" y="1983419"/>
            <a:ext cx="1981200" cy="3581400"/>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Transformation</a:t>
            </a:r>
            <a:endParaRPr lang="en-US" dirty="0"/>
          </a:p>
        </p:txBody>
      </p:sp>
      <p:cxnSp>
        <p:nvCxnSpPr>
          <p:cNvPr id="9" name="Straight Arrow Connector 8"/>
          <p:cNvCxnSpPr>
            <a:stCxn id="25" idx="3"/>
            <a:endCxn id="7" idx="1"/>
          </p:cNvCxnSpPr>
          <p:nvPr/>
        </p:nvCxnSpPr>
        <p:spPr>
          <a:xfrm>
            <a:off x="2641636" y="3757786"/>
            <a:ext cx="938092" cy="1633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a:stCxn id="7" idx="3"/>
            <a:endCxn id="54" idx="1"/>
          </p:cNvCxnSpPr>
          <p:nvPr/>
        </p:nvCxnSpPr>
        <p:spPr>
          <a:xfrm>
            <a:off x="5560928" y="3774119"/>
            <a:ext cx="993772"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Elbow Connector 16"/>
          <p:cNvCxnSpPr>
            <a:stCxn id="25" idx="2"/>
            <a:endCxn id="18" idx="1"/>
          </p:cNvCxnSpPr>
          <p:nvPr/>
        </p:nvCxnSpPr>
        <p:spPr>
          <a:xfrm rot="16200000" flipH="1">
            <a:off x="2387112" y="4236509"/>
            <a:ext cx="1334513" cy="2425664"/>
          </a:xfrm>
          <a:prstGeom prst="bentConnector2">
            <a:avLst/>
          </a:prstGeom>
          <a:ln>
            <a:tailEnd type="arrow"/>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4267200" y="5562600"/>
            <a:ext cx="606256" cy="1107996"/>
          </a:xfrm>
          <a:prstGeom prst="rect">
            <a:avLst/>
          </a:prstGeom>
          <a:noFill/>
        </p:spPr>
        <p:txBody>
          <a:bodyPr wrap="none" rtlCol="0">
            <a:spAutoFit/>
          </a:bodyPr>
          <a:lstStyle/>
          <a:p>
            <a:r>
              <a:rPr lang="en-US" sz="6600" dirty="0" smtClean="0"/>
              <a:t>≡</a:t>
            </a:r>
            <a:endParaRPr lang="en-US" sz="6600" dirty="0"/>
          </a:p>
        </p:txBody>
      </p:sp>
      <p:cxnSp>
        <p:nvCxnSpPr>
          <p:cNvPr id="23" name="Elbow Connector 22"/>
          <p:cNvCxnSpPr>
            <a:endCxn id="18" idx="3"/>
          </p:cNvCxnSpPr>
          <p:nvPr/>
        </p:nvCxnSpPr>
        <p:spPr>
          <a:xfrm rot="5400000">
            <a:off x="5169094" y="4231280"/>
            <a:ext cx="1589681" cy="2180955"/>
          </a:xfrm>
          <a:prstGeom prst="bentConnector2">
            <a:avLst/>
          </a:prstGeom>
          <a:ln>
            <a:tailEnd type="arrow"/>
          </a:ln>
        </p:spPr>
        <p:style>
          <a:lnRef idx="1">
            <a:schemeClr val="accent1"/>
          </a:lnRef>
          <a:fillRef idx="0">
            <a:schemeClr val="accent1"/>
          </a:fillRef>
          <a:effectRef idx="0">
            <a:schemeClr val="accent1"/>
          </a:effectRef>
          <a:fontRef idx="minor">
            <a:schemeClr val="tx1"/>
          </a:fontRef>
        </p:style>
      </p:cxnSp>
      <p:grpSp>
        <p:nvGrpSpPr>
          <p:cNvPr id="44" name="Group 43"/>
          <p:cNvGrpSpPr/>
          <p:nvPr/>
        </p:nvGrpSpPr>
        <p:grpSpPr>
          <a:xfrm>
            <a:off x="1041436" y="2733486"/>
            <a:ext cx="1600200" cy="2048599"/>
            <a:chOff x="762000" y="2725738"/>
            <a:chExt cx="2203450" cy="2819400"/>
          </a:xfrm>
        </p:grpSpPr>
        <p:sp>
          <p:nvSpPr>
            <p:cNvPr id="25" name="Rectangle 24"/>
            <p:cNvSpPr>
              <a:spLocks noChangeArrowheads="1"/>
            </p:cNvSpPr>
            <p:nvPr/>
          </p:nvSpPr>
          <p:spPr bwMode="auto">
            <a:xfrm>
              <a:off x="762000" y="2725738"/>
              <a:ext cx="2203450" cy="2819400"/>
            </a:xfrm>
            <a:prstGeom prst="rect">
              <a:avLst/>
            </a:prstGeom>
            <a:noFill/>
            <a:ln w="38100">
              <a:solidFill>
                <a:schemeClr val="tx1"/>
              </a:solidFill>
              <a:miter lim="800000"/>
              <a:headEnd/>
              <a:tailEnd/>
            </a:ln>
            <a:effectLst>
              <a:outerShdw blurRad="40000" dist="23000" dir="5400000" rotWithShape="0">
                <a:srgbClr val="808080">
                  <a:alpha val="34999"/>
                </a:srgbClr>
              </a:outerShdw>
            </a:effectLst>
            <a:extLst>
              <a:ext uri="{909E8E84-426E-40dd-AFC4-6F175D3DCCD1}">
                <a14:hiddenFill xmlns:a14="http://schemas.microsoft.com/office/drawing/2010/main">
                  <a:solidFill>
                    <a:srgbClr val="FFFFFF"/>
                  </a:solidFill>
                </a14:hiddenFill>
              </a:ext>
            </a:extLst>
          </p:spPr>
          <p:txBody>
            <a:bodyPr anchor="ctr"/>
            <a:lstStyle/>
            <a:p>
              <a:pPr algn="ctr">
                <a:defRPr/>
              </a:pPr>
              <a:endParaRPr lang="en-US">
                <a:solidFill>
                  <a:schemeClr val="lt1"/>
                </a:solidFill>
                <a:latin typeface="+mn-lt"/>
                <a:ea typeface="+mn-ea"/>
              </a:endParaRPr>
            </a:p>
          </p:txBody>
        </p:sp>
        <p:cxnSp>
          <p:nvCxnSpPr>
            <p:cNvPr id="26" name="Straight Connector 25"/>
            <p:cNvCxnSpPr>
              <a:cxnSpLocks noChangeShapeType="1"/>
            </p:cNvCxnSpPr>
            <p:nvPr/>
          </p:nvCxnSpPr>
          <p:spPr bwMode="auto">
            <a:xfrm>
              <a:off x="990600" y="3030538"/>
              <a:ext cx="1676400" cy="0"/>
            </a:xfrm>
            <a:prstGeom prst="line">
              <a:avLst/>
            </a:prstGeom>
            <a:noFill/>
            <a:ln w="25400">
              <a:solidFill>
                <a:schemeClr val="accent1"/>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27" name="Straight Connector 26"/>
            <p:cNvCxnSpPr>
              <a:cxnSpLocks noChangeShapeType="1"/>
            </p:cNvCxnSpPr>
            <p:nvPr/>
          </p:nvCxnSpPr>
          <p:spPr bwMode="auto">
            <a:xfrm>
              <a:off x="990600" y="3182938"/>
              <a:ext cx="1676400" cy="0"/>
            </a:xfrm>
            <a:prstGeom prst="line">
              <a:avLst/>
            </a:prstGeom>
            <a:noFill/>
            <a:ln w="25400">
              <a:solidFill>
                <a:schemeClr val="accent1"/>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28" name="Straight Connector 27"/>
            <p:cNvCxnSpPr>
              <a:cxnSpLocks noChangeShapeType="1"/>
            </p:cNvCxnSpPr>
            <p:nvPr/>
          </p:nvCxnSpPr>
          <p:spPr bwMode="auto">
            <a:xfrm>
              <a:off x="990600" y="3335338"/>
              <a:ext cx="1676400" cy="0"/>
            </a:xfrm>
            <a:prstGeom prst="line">
              <a:avLst/>
            </a:prstGeom>
            <a:noFill/>
            <a:ln w="25400">
              <a:solidFill>
                <a:schemeClr val="accent1"/>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29" name="Straight Connector 28"/>
            <p:cNvCxnSpPr>
              <a:cxnSpLocks noChangeShapeType="1"/>
            </p:cNvCxnSpPr>
            <p:nvPr/>
          </p:nvCxnSpPr>
          <p:spPr bwMode="auto">
            <a:xfrm>
              <a:off x="990600" y="3487738"/>
              <a:ext cx="1676400" cy="0"/>
            </a:xfrm>
            <a:prstGeom prst="line">
              <a:avLst/>
            </a:prstGeom>
            <a:noFill/>
            <a:ln w="25400">
              <a:solidFill>
                <a:schemeClr val="accent1"/>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30" name="Straight Connector 29"/>
            <p:cNvCxnSpPr>
              <a:cxnSpLocks noChangeShapeType="1"/>
            </p:cNvCxnSpPr>
            <p:nvPr/>
          </p:nvCxnSpPr>
          <p:spPr bwMode="auto">
            <a:xfrm>
              <a:off x="990600" y="3640138"/>
              <a:ext cx="1676400" cy="0"/>
            </a:xfrm>
            <a:prstGeom prst="line">
              <a:avLst/>
            </a:prstGeom>
            <a:noFill/>
            <a:ln w="25400">
              <a:solidFill>
                <a:schemeClr val="accent1"/>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31" name="Straight Connector 30"/>
            <p:cNvCxnSpPr>
              <a:cxnSpLocks noChangeShapeType="1"/>
            </p:cNvCxnSpPr>
            <p:nvPr/>
          </p:nvCxnSpPr>
          <p:spPr bwMode="auto">
            <a:xfrm>
              <a:off x="990600" y="3792538"/>
              <a:ext cx="1676400" cy="0"/>
            </a:xfrm>
            <a:prstGeom prst="line">
              <a:avLst/>
            </a:prstGeom>
            <a:noFill/>
            <a:ln w="25400">
              <a:solidFill>
                <a:schemeClr val="accent1"/>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32" name="Straight Connector 31"/>
            <p:cNvCxnSpPr>
              <a:cxnSpLocks noChangeShapeType="1"/>
            </p:cNvCxnSpPr>
            <p:nvPr/>
          </p:nvCxnSpPr>
          <p:spPr bwMode="auto">
            <a:xfrm>
              <a:off x="990600" y="3944938"/>
              <a:ext cx="1676400" cy="0"/>
            </a:xfrm>
            <a:prstGeom prst="line">
              <a:avLst/>
            </a:prstGeom>
            <a:noFill/>
            <a:ln w="25400">
              <a:solidFill>
                <a:schemeClr val="accent1"/>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33" name="Straight Connector 32"/>
            <p:cNvCxnSpPr>
              <a:cxnSpLocks noChangeShapeType="1"/>
            </p:cNvCxnSpPr>
            <p:nvPr/>
          </p:nvCxnSpPr>
          <p:spPr bwMode="auto">
            <a:xfrm>
              <a:off x="990600" y="4097338"/>
              <a:ext cx="1676400" cy="0"/>
            </a:xfrm>
            <a:prstGeom prst="line">
              <a:avLst/>
            </a:prstGeom>
            <a:noFill/>
            <a:ln w="25400">
              <a:solidFill>
                <a:schemeClr val="accent1"/>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34" name="Straight Connector 33"/>
            <p:cNvCxnSpPr>
              <a:cxnSpLocks noChangeShapeType="1"/>
            </p:cNvCxnSpPr>
            <p:nvPr/>
          </p:nvCxnSpPr>
          <p:spPr bwMode="auto">
            <a:xfrm>
              <a:off x="990600" y="4249738"/>
              <a:ext cx="1676400" cy="0"/>
            </a:xfrm>
            <a:prstGeom prst="line">
              <a:avLst/>
            </a:prstGeom>
            <a:noFill/>
            <a:ln w="25400">
              <a:solidFill>
                <a:schemeClr val="accent1"/>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35" name="Straight Connector 34"/>
            <p:cNvCxnSpPr>
              <a:cxnSpLocks noChangeShapeType="1"/>
            </p:cNvCxnSpPr>
            <p:nvPr/>
          </p:nvCxnSpPr>
          <p:spPr bwMode="auto">
            <a:xfrm>
              <a:off x="990600" y="4402138"/>
              <a:ext cx="1676400" cy="0"/>
            </a:xfrm>
            <a:prstGeom prst="line">
              <a:avLst/>
            </a:prstGeom>
            <a:noFill/>
            <a:ln w="25400">
              <a:solidFill>
                <a:schemeClr val="accent1"/>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36" name="Straight Connector 35"/>
            <p:cNvCxnSpPr>
              <a:cxnSpLocks noChangeShapeType="1"/>
            </p:cNvCxnSpPr>
            <p:nvPr/>
          </p:nvCxnSpPr>
          <p:spPr bwMode="auto">
            <a:xfrm>
              <a:off x="990600" y="4554538"/>
              <a:ext cx="1676400" cy="0"/>
            </a:xfrm>
            <a:prstGeom prst="line">
              <a:avLst/>
            </a:prstGeom>
            <a:noFill/>
            <a:ln w="25400">
              <a:solidFill>
                <a:schemeClr val="accent1"/>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37" name="Straight Connector 36"/>
            <p:cNvCxnSpPr>
              <a:cxnSpLocks noChangeShapeType="1"/>
            </p:cNvCxnSpPr>
            <p:nvPr/>
          </p:nvCxnSpPr>
          <p:spPr bwMode="auto">
            <a:xfrm>
              <a:off x="990600" y="4706938"/>
              <a:ext cx="1676400" cy="0"/>
            </a:xfrm>
            <a:prstGeom prst="line">
              <a:avLst/>
            </a:prstGeom>
            <a:noFill/>
            <a:ln w="25400">
              <a:solidFill>
                <a:schemeClr val="accent1"/>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38" name="Straight Connector 37"/>
            <p:cNvCxnSpPr>
              <a:cxnSpLocks noChangeShapeType="1"/>
            </p:cNvCxnSpPr>
            <p:nvPr/>
          </p:nvCxnSpPr>
          <p:spPr bwMode="auto">
            <a:xfrm>
              <a:off x="990600" y="4859338"/>
              <a:ext cx="1676400" cy="0"/>
            </a:xfrm>
            <a:prstGeom prst="line">
              <a:avLst/>
            </a:prstGeom>
            <a:noFill/>
            <a:ln w="25400">
              <a:solidFill>
                <a:schemeClr val="accent1"/>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39" name="Straight Connector 38"/>
            <p:cNvCxnSpPr>
              <a:cxnSpLocks noChangeShapeType="1"/>
            </p:cNvCxnSpPr>
            <p:nvPr/>
          </p:nvCxnSpPr>
          <p:spPr bwMode="auto">
            <a:xfrm>
              <a:off x="990600" y="5011738"/>
              <a:ext cx="1676400" cy="0"/>
            </a:xfrm>
            <a:prstGeom prst="line">
              <a:avLst/>
            </a:prstGeom>
            <a:noFill/>
            <a:ln w="25400">
              <a:solidFill>
                <a:schemeClr val="accent1"/>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40" name="Straight Connector 39"/>
            <p:cNvCxnSpPr>
              <a:cxnSpLocks noChangeShapeType="1"/>
            </p:cNvCxnSpPr>
            <p:nvPr/>
          </p:nvCxnSpPr>
          <p:spPr bwMode="auto">
            <a:xfrm>
              <a:off x="990600" y="5164138"/>
              <a:ext cx="1676400" cy="0"/>
            </a:xfrm>
            <a:prstGeom prst="line">
              <a:avLst/>
            </a:prstGeom>
            <a:noFill/>
            <a:ln w="25400">
              <a:solidFill>
                <a:schemeClr val="accent1"/>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41" name="Straight Connector 40"/>
            <p:cNvCxnSpPr>
              <a:cxnSpLocks noChangeShapeType="1"/>
            </p:cNvCxnSpPr>
            <p:nvPr/>
          </p:nvCxnSpPr>
          <p:spPr bwMode="auto">
            <a:xfrm>
              <a:off x="990600" y="5316538"/>
              <a:ext cx="1676400" cy="0"/>
            </a:xfrm>
            <a:prstGeom prst="line">
              <a:avLst/>
            </a:prstGeom>
            <a:noFill/>
            <a:ln w="25400">
              <a:solidFill>
                <a:schemeClr val="accent1"/>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grpSp>
      <p:grpSp>
        <p:nvGrpSpPr>
          <p:cNvPr id="53" name="Group 52"/>
          <p:cNvGrpSpPr/>
          <p:nvPr/>
        </p:nvGrpSpPr>
        <p:grpSpPr>
          <a:xfrm>
            <a:off x="6554700" y="2749819"/>
            <a:ext cx="1600200" cy="2048599"/>
            <a:chOff x="762000" y="2725738"/>
            <a:chExt cx="2203450" cy="2819400"/>
          </a:xfrm>
        </p:grpSpPr>
        <p:sp>
          <p:nvSpPr>
            <p:cNvPr id="54" name="Rectangle 53"/>
            <p:cNvSpPr>
              <a:spLocks noChangeArrowheads="1"/>
            </p:cNvSpPr>
            <p:nvPr/>
          </p:nvSpPr>
          <p:spPr bwMode="auto">
            <a:xfrm>
              <a:off x="762000" y="2725738"/>
              <a:ext cx="2203450" cy="2819400"/>
            </a:xfrm>
            <a:prstGeom prst="rect">
              <a:avLst/>
            </a:prstGeom>
            <a:noFill/>
            <a:ln w="38100">
              <a:solidFill>
                <a:schemeClr val="tx1"/>
              </a:solidFill>
              <a:miter lim="800000"/>
              <a:headEnd/>
              <a:tailEnd/>
            </a:ln>
            <a:effectLst>
              <a:outerShdw blurRad="40000" dist="23000" dir="5400000" rotWithShape="0">
                <a:srgbClr val="808080">
                  <a:alpha val="34999"/>
                </a:srgbClr>
              </a:outerShdw>
            </a:effectLst>
            <a:extLst>
              <a:ext uri="{909E8E84-426E-40dd-AFC4-6F175D3DCCD1}">
                <a14:hiddenFill xmlns:a14="http://schemas.microsoft.com/office/drawing/2010/main">
                  <a:solidFill>
                    <a:srgbClr val="FFFFFF"/>
                  </a:solidFill>
                </a14:hiddenFill>
              </a:ext>
            </a:extLst>
          </p:spPr>
          <p:txBody>
            <a:bodyPr anchor="ctr"/>
            <a:lstStyle/>
            <a:p>
              <a:pPr algn="ctr">
                <a:defRPr/>
              </a:pPr>
              <a:endParaRPr lang="en-US">
                <a:solidFill>
                  <a:schemeClr val="lt1"/>
                </a:solidFill>
                <a:latin typeface="+mn-lt"/>
                <a:ea typeface="+mn-ea"/>
              </a:endParaRPr>
            </a:p>
          </p:txBody>
        </p:sp>
        <p:cxnSp>
          <p:nvCxnSpPr>
            <p:cNvPr id="55" name="Straight Connector 54"/>
            <p:cNvCxnSpPr>
              <a:cxnSpLocks noChangeShapeType="1"/>
            </p:cNvCxnSpPr>
            <p:nvPr/>
          </p:nvCxnSpPr>
          <p:spPr bwMode="auto">
            <a:xfrm>
              <a:off x="990600" y="3030538"/>
              <a:ext cx="1676400" cy="0"/>
            </a:xfrm>
            <a:prstGeom prst="line">
              <a:avLst/>
            </a:prstGeom>
            <a:noFill/>
            <a:ln w="25400">
              <a:solidFill>
                <a:srgbClr val="00B050"/>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56" name="Straight Connector 55"/>
            <p:cNvCxnSpPr>
              <a:cxnSpLocks noChangeShapeType="1"/>
            </p:cNvCxnSpPr>
            <p:nvPr/>
          </p:nvCxnSpPr>
          <p:spPr bwMode="auto">
            <a:xfrm>
              <a:off x="990600" y="3182938"/>
              <a:ext cx="1676400" cy="0"/>
            </a:xfrm>
            <a:prstGeom prst="line">
              <a:avLst/>
            </a:prstGeom>
            <a:noFill/>
            <a:ln w="25400">
              <a:solidFill>
                <a:srgbClr val="00B050"/>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57" name="Straight Connector 56"/>
            <p:cNvCxnSpPr>
              <a:cxnSpLocks noChangeShapeType="1"/>
            </p:cNvCxnSpPr>
            <p:nvPr/>
          </p:nvCxnSpPr>
          <p:spPr bwMode="auto">
            <a:xfrm>
              <a:off x="990600" y="3335338"/>
              <a:ext cx="1676400" cy="0"/>
            </a:xfrm>
            <a:prstGeom prst="line">
              <a:avLst/>
            </a:prstGeom>
            <a:noFill/>
            <a:ln w="25400">
              <a:solidFill>
                <a:srgbClr val="00B050"/>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58" name="Straight Connector 57"/>
            <p:cNvCxnSpPr>
              <a:cxnSpLocks noChangeShapeType="1"/>
            </p:cNvCxnSpPr>
            <p:nvPr/>
          </p:nvCxnSpPr>
          <p:spPr bwMode="auto">
            <a:xfrm>
              <a:off x="990600" y="3487738"/>
              <a:ext cx="1676400" cy="0"/>
            </a:xfrm>
            <a:prstGeom prst="line">
              <a:avLst/>
            </a:prstGeom>
            <a:noFill/>
            <a:ln w="25400">
              <a:solidFill>
                <a:srgbClr val="00B050"/>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59" name="Straight Connector 58"/>
            <p:cNvCxnSpPr>
              <a:cxnSpLocks noChangeShapeType="1"/>
            </p:cNvCxnSpPr>
            <p:nvPr/>
          </p:nvCxnSpPr>
          <p:spPr bwMode="auto">
            <a:xfrm>
              <a:off x="990600" y="3640138"/>
              <a:ext cx="1676400" cy="0"/>
            </a:xfrm>
            <a:prstGeom prst="line">
              <a:avLst/>
            </a:prstGeom>
            <a:noFill/>
            <a:ln w="25400">
              <a:solidFill>
                <a:srgbClr val="00B050"/>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60" name="Straight Connector 59"/>
            <p:cNvCxnSpPr>
              <a:cxnSpLocks noChangeShapeType="1"/>
            </p:cNvCxnSpPr>
            <p:nvPr/>
          </p:nvCxnSpPr>
          <p:spPr bwMode="auto">
            <a:xfrm>
              <a:off x="990600" y="3792538"/>
              <a:ext cx="1676400" cy="0"/>
            </a:xfrm>
            <a:prstGeom prst="line">
              <a:avLst/>
            </a:prstGeom>
            <a:noFill/>
            <a:ln w="25400">
              <a:solidFill>
                <a:srgbClr val="00B050"/>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61" name="Straight Connector 60"/>
            <p:cNvCxnSpPr>
              <a:cxnSpLocks noChangeShapeType="1"/>
            </p:cNvCxnSpPr>
            <p:nvPr/>
          </p:nvCxnSpPr>
          <p:spPr bwMode="auto">
            <a:xfrm>
              <a:off x="990600" y="3944938"/>
              <a:ext cx="1676400" cy="0"/>
            </a:xfrm>
            <a:prstGeom prst="line">
              <a:avLst/>
            </a:prstGeom>
            <a:noFill/>
            <a:ln w="25400">
              <a:solidFill>
                <a:srgbClr val="00B050"/>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62" name="Straight Connector 61"/>
            <p:cNvCxnSpPr>
              <a:cxnSpLocks noChangeShapeType="1"/>
            </p:cNvCxnSpPr>
            <p:nvPr/>
          </p:nvCxnSpPr>
          <p:spPr bwMode="auto">
            <a:xfrm>
              <a:off x="990600" y="4097338"/>
              <a:ext cx="1676400" cy="0"/>
            </a:xfrm>
            <a:prstGeom prst="line">
              <a:avLst/>
            </a:prstGeom>
            <a:noFill/>
            <a:ln w="25400">
              <a:solidFill>
                <a:srgbClr val="00B050"/>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63" name="Straight Connector 62"/>
            <p:cNvCxnSpPr>
              <a:cxnSpLocks noChangeShapeType="1"/>
            </p:cNvCxnSpPr>
            <p:nvPr/>
          </p:nvCxnSpPr>
          <p:spPr bwMode="auto">
            <a:xfrm>
              <a:off x="990600" y="4249738"/>
              <a:ext cx="1676400" cy="0"/>
            </a:xfrm>
            <a:prstGeom prst="line">
              <a:avLst/>
            </a:prstGeom>
            <a:noFill/>
            <a:ln w="25400">
              <a:solidFill>
                <a:srgbClr val="00B050"/>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64" name="Straight Connector 63"/>
            <p:cNvCxnSpPr>
              <a:cxnSpLocks noChangeShapeType="1"/>
            </p:cNvCxnSpPr>
            <p:nvPr/>
          </p:nvCxnSpPr>
          <p:spPr bwMode="auto">
            <a:xfrm>
              <a:off x="990600" y="4402138"/>
              <a:ext cx="1676400" cy="0"/>
            </a:xfrm>
            <a:prstGeom prst="line">
              <a:avLst/>
            </a:prstGeom>
            <a:noFill/>
            <a:ln w="25400">
              <a:solidFill>
                <a:srgbClr val="00B050"/>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65" name="Straight Connector 64"/>
            <p:cNvCxnSpPr>
              <a:cxnSpLocks noChangeShapeType="1"/>
            </p:cNvCxnSpPr>
            <p:nvPr/>
          </p:nvCxnSpPr>
          <p:spPr bwMode="auto">
            <a:xfrm>
              <a:off x="990600" y="4554538"/>
              <a:ext cx="1676400" cy="0"/>
            </a:xfrm>
            <a:prstGeom prst="line">
              <a:avLst/>
            </a:prstGeom>
            <a:noFill/>
            <a:ln w="25400">
              <a:solidFill>
                <a:srgbClr val="00B050"/>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66" name="Straight Connector 65"/>
            <p:cNvCxnSpPr>
              <a:cxnSpLocks noChangeShapeType="1"/>
            </p:cNvCxnSpPr>
            <p:nvPr/>
          </p:nvCxnSpPr>
          <p:spPr bwMode="auto">
            <a:xfrm>
              <a:off x="990600" y="4706938"/>
              <a:ext cx="1676400" cy="0"/>
            </a:xfrm>
            <a:prstGeom prst="line">
              <a:avLst/>
            </a:prstGeom>
            <a:noFill/>
            <a:ln w="25400">
              <a:solidFill>
                <a:srgbClr val="00B050"/>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67" name="Straight Connector 66"/>
            <p:cNvCxnSpPr>
              <a:cxnSpLocks noChangeShapeType="1"/>
            </p:cNvCxnSpPr>
            <p:nvPr/>
          </p:nvCxnSpPr>
          <p:spPr bwMode="auto">
            <a:xfrm>
              <a:off x="990600" y="4859338"/>
              <a:ext cx="1676400" cy="0"/>
            </a:xfrm>
            <a:prstGeom prst="line">
              <a:avLst/>
            </a:prstGeom>
            <a:noFill/>
            <a:ln w="25400">
              <a:solidFill>
                <a:srgbClr val="00B050"/>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68" name="Straight Connector 67"/>
            <p:cNvCxnSpPr>
              <a:cxnSpLocks noChangeShapeType="1"/>
            </p:cNvCxnSpPr>
            <p:nvPr/>
          </p:nvCxnSpPr>
          <p:spPr bwMode="auto">
            <a:xfrm>
              <a:off x="990600" y="5011738"/>
              <a:ext cx="1676400" cy="0"/>
            </a:xfrm>
            <a:prstGeom prst="line">
              <a:avLst/>
            </a:prstGeom>
            <a:noFill/>
            <a:ln w="25400">
              <a:solidFill>
                <a:srgbClr val="00B050"/>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69" name="Straight Connector 68"/>
            <p:cNvCxnSpPr>
              <a:cxnSpLocks noChangeShapeType="1"/>
            </p:cNvCxnSpPr>
            <p:nvPr/>
          </p:nvCxnSpPr>
          <p:spPr bwMode="auto">
            <a:xfrm>
              <a:off x="990600" y="5164138"/>
              <a:ext cx="1676400" cy="0"/>
            </a:xfrm>
            <a:prstGeom prst="line">
              <a:avLst/>
            </a:prstGeom>
            <a:noFill/>
            <a:ln w="25400">
              <a:solidFill>
                <a:srgbClr val="00B050"/>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70" name="Straight Connector 69"/>
            <p:cNvCxnSpPr>
              <a:cxnSpLocks noChangeShapeType="1"/>
            </p:cNvCxnSpPr>
            <p:nvPr/>
          </p:nvCxnSpPr>
          <p:spPr bwMode="auto">
            <a:xfrm>
              <a:off x="990600" y="5316538"/>
              <a:ext cx="1676400" cy="0"/>
            </a:xfrm>
            <a:prstGeom prst="line">
              <a:avLst/>
            </a:prstGeom>
            <a:noFill/>
            <a:ln w="25400">
              <a:solidFill>
                <a:srgbClr val="00B050"/>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grpSp>
      <p:sp>
        <p:nvSpPr>
          <p:cNvPr id="82" name="TextBox 81"/>
          <p:cNvSpPr txBox="1"/>
          <p:nvPr/>
        </p:nvSpPr>
        <p:spPr>
          <a:xfrm>
            <a:off x="1622049" y="2353919"/>
            <a:ext cx="340158" cy="369332"/>
          </a:xfrm>
          <a:prstGeom prst="rect">
            <a:avLst/>
          </a:prstGeom>
          <a:noFill/>
        </p:spPr>
        <p:txBody>
          <a:bodyPr wrap="none" rtlCol="0">
            <a:spAutoFit/>
          </a:bodyPr>
          <a:lstStyle/>
          <a:p>
            <a:r>
              <a:rPr lang="en-US" dirty="0" smtClean="0"/>
              <a:t>.c</a:t>
            </a:r>
            <a:endParaRPr lang="en-US" dirty="0"/>
          </a:p>
        </p:txBody>
      </p:sp>
      <p:sp>
        <p:nvSpPr>
          <p:cNvPr id="83" name="TextBox 82"/>
          <p:cNvSpPr txBox="1"/>
          <p:nvPr/>
        </p:nvSpPr>
        <p:spPr>
          <a:xfrm>
            <a:off x="7159357" y="2374490"/>
            <a:ext cx="340158" cy="369332"/>
          </a:xfrm>
          <a:prstGeom prst="rect">
            <a:avLst/>
          </a:prstGeom>
          <a:noFill/>
        </p:spPr>
        <p:txBody>
          <a:bodyPr wrap="none" rtlCol="0">
            <a:spAutoFit/>
          </a:bodyPr>
          <a:lstStyle/>
          <a:p>
            <a:r>
              <a:rPr lang="en-US" dirty="0" smtClean="0"/>
              <a:t>.c</a:t>
            </a:r>
            <a:endParaRPr lang="en-US" dirty="0"/>
          </a:p>
        </p:txBody>
      </p:sp>
    </p:spTree>
    <p:extLst>
      <p:ext uri="{BB962C8B-B14F-4D97-AF65-F5344CB8AC3E}">
        <p14:creationId xmlns:p14="http://schemas.microsoft.com/office/powerpoint/2010/main" val="2391675881"/>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Non-Traditional Program Transformation</a:t>
            </a:r>
            <a:endParaRPr lang="en-US" dirty="0"/>
          </a:p>
        </p:txBody>
      </p:sp>
      <p:sp>
        <p:nvSpPr>
          <p:cNvPr id="11" name="TextBox 10"/>
          <p:cNvSpPr txBox="1"/>
          <p:nvPr/>
        </p:nvSpPr>
        <p:spPr>
          <a:xfrm>
            <a:off x="4190316" y="5508224"/>
            <a:ext cx="816249" cy="1107996"/>
          </a:xfrm>
          <a:prstGeom prst="rect">
            <a:avLst/>
          </a:prstGeom>
          <a:noFill/>
        </p:spPr>
        <p:txBody>
          <a:bodyPr wrap="none" rtlCol="0">
            <a:spAutoFit/>
          </a:bodyPr>
          <a:lstStyle/>
          <a:p>
            <a:r>
              <a:rPr lang="en-US" sz="6600" dirty="0" smtClean="0"/>
              <a:t>≅</a:t>
            </a:r>
            <a:endParaRPr lang="en-US" sz="6600" dirty="0"/>
          </a:p>
        </p:txBody>
      </p:sp>
      <p:cxnSp>
        <p:nvCxnSpPr>
          <p:cNvPr id="58" name="Straight Arrow Connector 57"/>
          <p:cNvCxnSpPr>
            <a:stCxn id="63" idx="3"/>
            <a:endCxn id="98" idx="1"/>
          </p:cNvCxnSpPr>
          <p:nvPr/>
        </p:nvCxnSpPr>
        <p:spPr>
          <a:xfrm>
            <a:off x="2641636" y="3757786"/>
            <a:ext cx="938092" cy="1633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9" name="Straight Arrow Connector 58"/>
          <p:cNvCxnSpPr>
            <a:stCxn id="98" idx="3"/>
            <a:endCxn id="81" idx="1"/>
          </p:cNvCxnSpPr>
          <p:nvPr/>
        </p:nvCxnSpPr>
        <p:spPr>
          <a:xfrm>
            <a:off x="5560928" y="3774119"/>
            <a:ext cx="993772"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0" name="Elbow Connector 59"/>
          <p:cNvCxnSpPr>
            <a:stCxn id="63" idx="2"/>
          </p:cNvCxnSpPr>
          <p:nvPr/>
        </p:nvCxnSpPr>
        <p:spPr>
          <a:xfrm rot="16200000" flipH="1">
            <a:off x="2387112" y="4236509"/>
            <a:ext cx="1334513" cy="2425664"/>
          </a:xfrm>
          <a:prstGeom prst="bentConnector2">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1" name="Elbow Connector 60"/>
          <p:cNvCxnSpPr/>
          <p:nvPr/>
        </p:nvCxnSpPr>
        <p:spPr>
          <a:xfrm rot="5400000">
            <a:off x="5169094" y="4231280"/>
            <a:ext cx="1589681" cy="2180955"/>
          </a:xfrm>
          <a:prstGeom prst="bentConnector2">
            <a:avLst/>
          </a:prstGeom>
          <a:ln>
            <a:tailEnd type="arrow"/>
          </a:ln>
        </p:spPr>
        <p:style>
          <a:lnRef idx="1">
            <a:schemeClr val="accent1"/>
          </a:lnRef>
          <a:fillRef idx="0">
            <a:schemeClr val="accent1"/>
          </a:fillRef>
          <a:effectRef idx="0">
            <a:schemeClr val="accent1"/>
          </a:effectRef>
          <a:fontRef idx="minor">
            <a:schemeClr val="tx1"/>
          </a:fontRef>
        </p:style>
      </p:cxnSp>
      <p:grpSp>
        <p:nvGrpSpPr>
          <p:cNvPr id="62" name="Group 61"/>
          <p:cNvGrpSpPr/>
          <p:nvPr/>
        </p:nvGrpSpPr>
        <p:grpSpPr>
          <a:xfrm>
            <a:off x="1041436" y="2733486"/>
            <a:ext cx="1600200" cy="2048599"/>
            <a:chOff x="762000" y="2725738"/>
            <a:chExt cx="2203450" cy="2819400"/>
          </a:xfrm>
        </p:grpSpPr>
        <p:sp>
          <p:nvSpPr>
            <p:cNvPr id="63" name="Rectangle 62"/>
            <p:cNvSpPr>
              <a:spLocks noChangeArrowheads="1"/>
            </p:cNvSpPr>
            <p:nvPr/>
          </p:nvSpPr>
          <p:spPr bwMode="auto">
            <a:xfrm>
              <a:off x="762000" y="2725738"/>
              <a:ext cx="2203450" cy="2819400"/>
            </a:xfrm>
            <a:prstGeom prst="rect">
              <a:avLst/>
            </a:prstGeom>
            <a:noFill/>
            <a:ln w="38100">
              <a:solidFill>
                <a:schemeClr val="tx1"/>
              </a:solidFill>
              <a:miter lim="800000"/>
              <a:headEnd/>
              <a:tailEnd/>
            </a:ln>
            <a:effectLst>
              <a:outerShdw blurRad="40000" dist="23000" dir="5400000" rotWithShape="0">
                <a:srgbClr val="808080">
                  <a:alpha val="34999"/>
                </a:srgbClr>
              </a:outerShdw>
            </a:effectLst>
            <a:extLst>
              <a:ext uri="{909E8E84-426E-40dd-AFC4-6F175D3DCCD1}">
                <a14:hiddenFill xmlns:a14="http://schemas.microsoft.com/office/drawing/2010/main">
                  <a:solidFill>
                    <a:srgbClr val="FFFFFF"/>
                  </a:solidFill>
                </a14:hiddenFill>
              </a:ext>
            </a:extLst>
          </p:spPr>
          <p:txBody>
            <a:bodyPr anchor="ctr"/>
            <a:lstStyle/>
            <a:p>
              <a:pPr algn="ctr">
                <a:defRPr/>
              </a:pPr>
              <a:endParaRPr lang="en-US">
                <a:solidFill>
                  <a:schemeClr val="lt1"/>
                </a:solidFill>
                <a:latin typeface="+mn-lt"/>
                <a:ea typeface="+mn-ea"/>
              </a:endParaRPr>
            </a:p>
          </p:txBody>
        </p:sp>
        <p:cxnSp>
          <p:nvCxnSpPr>
            <p:cNvPr id="64" name="Straight Connector 63"/>
            <p:cNvCxnSpPr>
              <a:cxnSpLocks noChangeShapeType="1"/>
            </p:cNvCxnSpPr>
            <p:nvPr/>
          </p:nvCxnSpPr>
          <p:spPr bwMode="auto">
            <a:xfrm>
              <a:off x="990600" y="3030538"/>
              <a:ext cx="1676400" cy="0"/>
            </a:xfrm>
            <a:prstGeom prst="line">
              <a:avLst/>
            </a:prstGeom>
            <a:noFill/>
            <a:ln w="25400">
              <a:solidFill>
                <a:schemeClr val="accent1"/>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65" name="Straight Connector 64"/>
            <p:cNvCxnSpPr>
              <a:cxnSpLocks noChangeShapeType="1"/>
            </p:cNvCxnSpPr>
            <p:nvPr/>
          </p:nvCxnSpPr>
          <p:spPr bwMode="auto">
            <a:xfrm>
              <a:off x="990600" y="3182938"/>
              <a:ext cx="1676400" cy="0"/>
            </a:xfrm>
            <a:prstGeom prst="line">
              <a:avLst/>
            </a:prstGeom>
            <a:noFill/>
            <a:ln w="25400">
              <a:solidFill>
                <a:schemeClr val="accent1"/>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66" name="Straight Connector 65"/>
            <p:cNvCxnSpPr>
              <a:cxnSpLocks noChangeShapeType="1"/>
            </p:cNvCxnSpPr>
            <p:nvPr/>
          </p:nvCxnSpPr>
          <p:spPr bwMode="auto">
            <a:xfrm>
              <a:off x="990600" y="3335338"/>
              <a:ext cx="1676400" cy="0"/>
            </a:xfrm>
            <a:prstGeom prst="line">
              <a:avLst/>
            </a:prstGeom>
            <a:noFill/>
            <a:ln w="25400">
              <a:solidFill>
                <a:schemeClr val="accent1"/>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67" name="Straight Connector 66"/>
            <p:cNvCxnSpPr>
              <a:cxnSpLocks noChangeShapeType="1"/>
            </p:cNvCxnSpPr>
            <p:nvPr/>
          </p:nvCxnSpPr>
          <p:spPr bwMode="auto">
            <a:xfrm>
              <a:off x="990600" y="3487738"/>
              <a:ext cx="1676400" cy="0"/>
            </a:xfrm>
            <a:prstGeom prst="line">
              <a:avLst/>
            </a:prstGeom>
            <a:noFill/>
            <a:ln w="25400">
              <a:solidFill>
                <a:schemeClr val="accent1"/>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68" name="Straight Connector 67"/>
            <p:cNvCxnSpPr>
              <a:cxnSpLocks noChangeShapeType="1"/>
            </p:cNvCxnSpPr>
            <p:nvPr/>
          </p:nvCxnSpPr>
          <p:spPr bwMode="auto">
            <a:xfrm>
              <a:off x="990600" y="3640138"/>
              <a:ext cx="1676400" cy="0"/>
            </a:xfrm>
            <a:prstGeom prst="line">
              <a:avLst/>
            </a:prstGeom>
            <a:noFill/>
            <a:ln w="25400">
              <a:solidFill>
                <a:schemeClr val="accent1"/>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69" name="Straight Connector 68"/>
            <p:cNvCxnSpPr>
              <a:cxnSpLocks noChangeShapeType="1"/>
            </p:cNvCxnSpPr>
            <p:nvPr/>
          </p:nvCxnSpPr>
          <p:spPr bwMode="auto">
            <a:xfrm>
              <a:off x="990600" y="3792538"/>
              <a:ext cx="1676400" cy="0"/>
            </a:xfrm>
            <a:prstGeom prst="line">
              <a:avLst/>
            </a:prstGeom>
            <a:noFill/>
            <a:ln w="25400">
              <a:solidFill>
                <a:schemeClr val="accent1"/>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70" name="Straight Connector 69"/>
            <p:cNvCxnSpPr>
              <a:cxnSpLocks noChangeShapeType="1"/>
            </p:cNvCxnSpPr>
            <p:nvPr/>
          </p:nvCxnSpPr>
          <p:spPr bwMode="auto">
            <a:xfrm>
              <a:off x="990600" y="3944938"/>
              <a:ext cx="1676400" cy="0"/>
            </a:xfrm>
            <a:prstGeom prst="line">
              <a:avLst/>
            </a:prstGeom>
            <a:noFill/>
            <a:ln w="25400">
              <a:solidFill>
                <a:schemeClr val="accent1"/>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71" name="Straight Connector 70"/>
            <p:cNvCxnSpPr>
              <a:cxnSpLocks noChangeShapeType="1"/>
            </p:cNvCxnSpPr>
            <p:nvPr/>
          </p:nvCxnSpPr>
          <p:spPr bwMode="auto">
            <a:xfrm>
              <a:off x="990600" y="4097338"/>
              <a:ext cx="1676400" cy="0"/>
            </a:xfrm>
            <a:prstGeom prst="line">
              <a:avLst/>
            </a:prstGeom>
            <a:noFill/>
            <a:ln w="25400">
              <a:solidFill>
                <a:schemeClr val="accent1"/>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72" name="Straight Connector 71"/>
            <p:cNvCxnSpPr>
              <a:cxnSpLocks noChangeShapeType="1"/>
            </p:cNvCxnSpPr>
            <p:nvPr/>
          </p:nvCxnSpPr>
          <p:spPr bwMode="auto">
            <a:xfrm>
              <a:off x="990600" y="4249738"/>
              <a:ext cx="1676400" cy="0"/>
            </a:xfrm>
            <a:prstGeom prst="line">
              <a:avLst/>
            </a:prstGeom>
            <a:noFill/>
            <a:ln w="25400">
              <a:solidFill>
                <a:schemeClr val="accent1"/>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73" name="Straight Connector 72"/>
            <p:cNvCxnSpPr>
              <a:cxnSpLocks noChangeShapeType="1"/>
            </p:cNvCxnSpPr>
            <p:nvPr/>
          </p:nvCxnSpPr>
          <p:spPr bwMode="auto">
            <a:xfrm>
              <a:off x="990600" y="4402138"/>
              <a:ext cx="1676400" cy="0"/>
            </a:xfrm>
            <a:prstGeom prst="line">
              <a:avLst/>
            </a:prstGeom>
            <a:noFill/>
            <a:ln w="25400">
              <a:solidFill>
                <a:schemeClr val="accent1"/>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74" name="Straight Connector 73"/>
            <p:cNvCxnSpPr>
              <a:cxnSpLocks noChangeShapeType="1"/>
            </p:cNvCxnSpPr>
            <p:nvPr/>
          </p:nvCxnSpPr>
          <p:spPr bwMode="auto">
            <a:xfrm>
              <a:off x="990600" y="4554538"/>
              <a:ext cx="1676400" cy="0"/>
            </a:xfrm>
            <a:prstGeom prst="line">
              <a:avLst/>
            </a:prstGeom>
            <a:noFill/>
            <a:ln w="25400">
              <a:solidFill>
                <a:schemeClr val="accent1"/>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75" name="Straight Connector 74"/>
            <p:cNvCxnSpPr>
              <a:cxnSpLocks noChangeShapeType="1"/>
            </p:cNvCxnSpPr>
            <p:nvPr/>
          </p:nvCxnSpPr>
          <p:spPr bwMode="auto">
            <a:xfrm>
              <a:off x="990600" y="4706938"/>
              <a:ext cx="1676400" cy="0"/>
            </a:xfrm>
            <a:prstGeom prst="line">
              <a:avLst/>
            </a:prstGeom>
            <a:noFill/>
            <a:ln w="25400">
              <a:solidFill>
                <a:schemeClr val="accent1"/>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76" name="Straight Connector 75"/>
            <p:cNvCxnSpPr>
              <a:cxnSpLocks noChangeShapeType="1"/>
            </p:cNvCxnSpPr>
            <p:nvPr/>
          </p:nvCxnSpPr>
          <p:spPr bwMode="auto">
            <a:xfrm>
              <a:off x="990600" y="4859338"/>
              <a:ext cx="1676400" cy="0"/>
            </a:xfrm>
            <a:prstGeom prst="line">
              <a:avLst/>
            </a:prstGeom>
            <a:noFill/>
            <a:ln w="25400">
              <a:solidFill>
                <a:schemeClr val="accent1"/>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77" name="Straight Connector 76"/>
            <p:cNvCxnSpPr>
              <a:cxnSpLocks noChangeShapeType="1"/>
            </p:cNvCxnSpPr>
            <p:nvPr/>
          </p:nvCxnSpPr>
          <p:spPr bwMode="auto">
            <a:xfrm>
              <a:off x="990600" y="5011738"/>
              <a:ext cx="1676400" cy="0"/>
            </a:xfrm>
            <a:prstGeom prst="line">
              <a:avLst/>
            </a:prstGeom>
            <a:noFill/>
            <a:ln w="25400">
              <a:solidFill>
                <a:schemeClr val="accent1"/>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78" name="Straight Connector 77"/>
            <p:cNvCxnSpPr>
              <a:cxnSpLocks noChangeShapeType="1"/>
            </p:cNvCxnSpPr>
            <p:nvPr/>
          </p:nvCxnSpPr>
          <p:spPr bwMode="auto">
            <a:xfrm>
              <a:off x="990600" y="5164138"/>
              <a:ext cx="1676400" cy="0"/>
            </a:xfrm>
            <a:prstGeom prst="line">
              <a:avLst/>
            </a:prstGeom>
            <a:noFill/>
            <a:ln w="25400">
              <a:solidFill>
                <a:schemeClr val="accent1"/>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79" name="Straight Connector 78"/>
            <p:cNvCxnSpPr>
              <a:cxnSpLocks noChangeShapeType="1"/>
            </p:cNvCxnSpPr>
            <p:nvPr/>
          </p:nvCxnSpPr>
          <p:spPr bwMode="auto">
            <a:xfrm>
              <a:off x="990600" y="5316538"/>
              <a:ext cx="1676400" cy="0"/>
            </a:xfrm>
            <a:prstGeom prst="line">
              <a:avLst/>
            </a:prstGeom>
            <a:noFill/>
            <a:ln w="25400">
              <a:solidFill>
                <a:schemeClr val="accent1"/>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grpSp>
      <p:grpSp>
        <p:nvGrpSpPr>
          <p:cNvPr id="80" name="Group 79"/>
          <p:cNvGrpSpPr/>
          <p:nvPr/>
        </p:nvGrpSpPr>
        <p:grpSpPr>
          <a:xfrm>
            <a:off x="6554700" y="2749819"/>
            <a:ext cx="1600200" cy="2048599"/>
            <a:chOff x="762000" y="2725738"/>
            <a:chExt cx="2203450" cy="2819400"/>
          </a:xfrm>
        </p:grpSpPr>
        <p:sp>
          <p:nvSpPr>
            <p:cNvPr id="81" name="Rectangle 80"/>
            <p:cNvSpPr>
              <a:spLocks noChangeArrowheads="1"/>
            </p:cNvSpPr>
            <p:nvPr/>
          </p:nvSpPr>
          <p:spPr bwMode="auto">
            <a:xfrm>
              <a:off x="762000" y="2725738"/>
              <a:ext cx="2203450" cy="2819400"/>
            </a:xfrm>
            <a:prstGeom prst="rect">
              <a:avLst/>
            </a:prstGeom>
            <a:noFill/>
            <a:ln w="38100">
              <a:solidFill>
                <a:schemeClr val="tx1"/>
              </a:solidFill>
              <a:miter lim="800000"/>
              <a:headEnd/>
              <a:tailEnd/>
            </a:ln>
            <a:effectLst>
              <a:outerShdw blurRad="40000" dist="23000" dir="5400000" rotWithShape="0">
                <a:srgbClr val="808080">
                  <a:alpha val="34999"/>
                </a:srgbClr>
              </a:outerShdw>
            </a:effectLst>
            <a:extLst>
              <a:ext uri="{909E8E84-426E-40dd-AFC4-6F175D3DCCD1}">
                <a14:hiddenFill xmlns:a14="http://schemas.microsoft.com/office/drawing/2010/main">
                  <a:solidFill>
                    <a:srgbClr val="FFFFFF"/>
                  </a:solidFill>
                </a14:hiddenFill>
              </a:ext>
            </a:extLst>
          </p:spPr>
          <p:txBody>
            <a:bodyPr anchor="ctr"/>
            <a:lstStyle/>
            <a:p>
              <a:pPr algn="ctr">
                <a:defRPr/>
              </a:pPr>
              <a:endParaRPr lang="en-US">
                <a:solidFill>
                  <a:schemeClr val="lt1"/>
                </a:solidFill>
                <a:latin typeface="+mn-lt"/>
                <a:ea typeface="+mn-ea"/>
              </a:endParaRPr>
            </a:p>
          </p:txBody>
        </p:sp>
        <p:cxnSp>
          <p:nvCxnSpPr>
            <p:cNvPr id="82" name="Straight Connector 81"/>
            <p:cNvCxnSpPr>
              <a:cxnSpLocks noChangeShapeType="1"/>
            </p:cNvCxnSpPr>
            <p:nvPr/>
          </p:nvCxnSpPr>
          <p:spPr bwMode="auto">
            <a:xfrm>
              <a:off x="990600" y="3030538"/>
              <a:ext cx="1676400" cy="0"/>
            </a:xfrm>
            <a:prstGeom prst="line">
              <a:avLst/>
            </a:prstGeom>
            <a:noFill/>
            <a:ln w="25400">
              <a:solidFill>
                <a:srgbClr val="00B050"/>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83" name="Straight Connector 82"/>
            <p:cNvCxnSpPr>
              <a:cxnSpLocks noChangeShapeType="1"/>
            </p:cNvCxnSpPr>
            <p:nvPr/>
          </p:nvCxnSpPr>
          <p:spPr bwMode="auto">
            <a:xfrm>
              <a:off x="990600" y="3182938"/>
              <a:ext cx="1676400" cy="0"/>
            </a:xfrm>
            <a:prstGeom prst="line">
              <a:avLst/>
            </a:prstGeom>
            <a:noFill/>
            <a:ln w="25400">
              <a:solidFill>
                <a:srgbClr val="00B050"/>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84" name="Straight Connector 83"/>
            <p:cNvCxnSpPr>
              <a:cxnSpLocks noChangeShapeType="1"/>
            </p:cNvCxnSpPr>
            <p:nvPr/>
          </p:nvCxnSpPr>
          <p:spPr bwMode="auto">
            <a:xfrm>
              <a:off x="990600" y="3335338"/>
              <a:ext cx="1676400" cy="0"/>
            </a:xfrm>
            <a:prstGeom prst="line">
              <a:avLst/>
            </a:prstGeom>
            <a:noFill/>
            <a:ln w="25400">
              <a:solidFill>
                <a:srgbClr val="00B050"/>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85" name="Straight Connector 84"/>
            <p:cNvCxnSpPr>
              <a:cxnSpLocks noChangeShapeType="1"/>
            </p:cNvCxnSpPr>
            <p:nvPr/>
          </p:nvCxnSpPr>
          <p:spPr bwMode="auto">
            <a:xfrm>
              <a:off x="990600" y="3487738"/>
              <a:ext cx="1676400" cy="0"/>
            </a:xfrm>
            <a:prstGeom prst="line">
              <a:avLst/>
            </a:prstGeom>
            <a:noFill/>
            <a:ln w="25400">
              <a:solidFill>
                <a:srgbClr val="00B050"/>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86" name="Straight Connector 85"/>
            <p:cNvCxnSpPr>
              <a:cxnSpLocks noChangeShapeType="1"/>
            </p:cNvCxnSpPr>
            <p:nvPr/>
          </p:nvCxnSpPr>
          <p:spPr bwMode="auto">
            <a:xfrm>
              <a:off x="990600" y="3640138"/>
              <a:ext cx="1676400" cy="0"/>
            </a:xfrm>
            <a:prstGeom prst="line">
              <a:avLst/>
            </a:prstGeom>
            <a:noFill/>
            <a:ln w="25400">
              <a:solidFill>
                <a:srgbClr val="00B050"/>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87" name="Straight Connector 86"/>
            <p:cNvCxnSpPr>
              <a:cxnSpLocks noChangeShapeType="1"/>
            </p:cNvCxnSpPr>
            <p:nvPr/>
          </p:nvCxnSpPr>
          <p:spPr bwMode="auto">
            <a:xfrm>
              <a:off x="990600" y="3792538"/>
              <a:ext cx="1676400" cy="0"/>
            </a:xfrm>
            <a:prstGeom prst="line">
              <a:avLst/>
            </a:prstGeom>
            <a:noFill/>
            <a:ln w="25400">
              <a:solidFill>
                <a:srgbClr val="00B050"/>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88" name="Straight Connector 87"/>
            <p:cNvCxnSpPr>
              <a:cxnSpLocks noChangeShapeType="1"/>
            </p:cNvCxnSpPr>
            <p:nvPr/>
          </p:nvCxnSpPr>
          <p:spPr bwMode="auto">
            <a:xfrm>
              <a:off x="990600" y="3944938"/>
              <a:ext cx="1676400" cy="0"/>
            </a:xfrm>
            <a:prstGeom prst="line">
              <a:avLst/>
            </a:prstGeom>
            <a:noFill/>
            <a:ln w="25400">
              <a:solidFill>
                <a:srgbClr val="00B050"/>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89" name="Straight Connector 88"/>
            <p:cNvCxnSpPr>
              <a:cxnSpLocks noChangeShapeType="1"/>
            </p:cNvCxnSpPr>
            <p:nvPr/>
          </p:nvCxnSpPr>
          <p:spPr bwMode="auto">
            <a:xfrm>
              <a:off x="990600" y="4097338"/>
              <a:ext cx="1676400" cy="0"/>
            </a:xfrm>
            <a:prstGeom prst="line">
              <a:avLst/>
            </a:prstGeom>
            <a:noFill/>
            <a:ln w="25400">
              <a:solidFill>
                <a:srgbClr val="00B050"/>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90" name="Straight Connector 89"/>
            <p:cNvCxnSpPr>
              <a:cxnSpLocks noChangeShapeType="1"/>
            </p:cNvCxnSpPr>
            <p:nvPr/>
          </p:nvCxnSpPr>
          <p:spPr bwMode="auto">
            <a:xfrm>
              <a:off x="990600" y="4249738"/>
              <a:ext cx="1676400" cy="0"/>
            </a:xfrm>
            <a:prstGeom prst="line">
              <a:avLst/>
            </a:prstGeom>
            <a:noFill/>
            <a:ln w="25400">
              <a:solidFill>
                <a:srgbClr val="00B050"/>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91" name="Straight Connector 90"/>
            <p:cNvCxnSpPr>
              <a:cxnSpLocks noChangeShapeType="1"/>
            </p:cNvCxnSpPr>
            <p:nvPr/>
          </p:nvCxnSpPr>
          <p:spPr bwMode="auto">
            <a:xfrm>
              <a:off x="990600" y="4402138"/>
              <a:ext cx="1676400" cy="0"/>
            </a:xfrm>
            <a:prstGeom prst="line">
              <a:avLst/>
            </a:prstGeom>
            <a:noFill/>
            <a:ln w="25400">
              <a:solidFill>
                <a:srgbClr val="00B050"/>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92" name="Straight Connector 91"/>
            <p:cNvCxnSpPr>
              <a:cxnSpLocks noChangeShapeType="1"/>
            </p:cNvCxnSpPr>
            <p:nvPr/>
          </p:nvCxnSpPr>
          <p:spPr bwMode="auto">
            <a:xfrm>
              <a:off x="990600" y="4554538"/>
              <a:ext cx="1676400" cy="0"/>
            </a:xfrm>
            <a:prstGeom prst="line">
              <a:avLst/>
            </a:prstGeom>
            <a:noFill/>
            <a:ln w="25400">
              <a:solidFill>
                <a:srgbClr val="00B050"/>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93" name="Straight Connector 92"/>
            <p:cNvCxnSpPr>
              <a:cxnSpLocks noChangeShapeType="1"/>
            </p:cNvCxnSpPr>
            <p:nvPr/>
          </p:nvCxnSpPr>
          <p:spPr bwMode="auto">
            <a:xfrm>
              <a:off x="990600" y="4706938"/>
              <a:ext cx="1676400" cy="0"/>
            </a:xfrm>
            <a:prstGeom prst="line">
              <a:avLst/>
            </a:prstGeom>
            <a:noFill/>
            <a:ln w="25400">
              <a:solidFill>
                <a:srgbClr val="00B050"/>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94" name="Straight Connector 93"/>
            <p:cNvCxnSpPr>
              <a:cxnSpLocks noChangeShapeType="1"/>
            </p:cNvCxnSpPr>
            <p:nvPr/>
          </p:nvCxnSpPr>
          <p:spPr bwMode="auto">
            <a:xfrm>
              <a:off x="990600" y="4859338"/>
              <a:ext cx="1676400" cy="0"/>
            </a:xfrm>
            <a:prstGeom prst="line">
              <a:avLst/>
            </a:prstGeom>
            <a:noFill/>
            <a:ln w="25400">
              <a:solidFill>
                <a:srgbClr val="00B050"/>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95" name="Straight Connector 94"/>
            <p:cNvCxnSpPr>
              <a:cxnSpLocks noChangeShapeType="1"/>
            </p:cNvCxnSpPr>
            <p:nvPr/>
          </p:nvCxnSpPr>
          <p:spPr bwMode="auto">
            <a:xfrm>
              <a:off x="990600" y="5011738"/>
              <a:ext cx="1676400" cy="0"/>
            </a:xfrm>
            <a:prstGeom prst="line">
              <a:avLst/>
            </a:prstGeom>
            <a:noFill/>
            <a:ln w="25400">
              <a:solidFill>
                <a:srgbClr val="00B050"/>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96" name="Straight Connector 95"/>
            <p:cNvCxnSpPr>
              <a:cxnSpLocks noChangeShapeType="1"/>
            </p:cNvCxnSpPr>
            <p:nvPr/>
          </p:nvCxnSpPr>
          <p:spPr bwMode="auto">
            <a:xfrm>
              <a:off x="990600" y="5164138"/>
              <a:ext cx="1676400" cy="0"/>
            </a:xfrm>
            <a:prstGeom prst="line">
              <a:avLst/>
            </a:prstGeom>
            <a:noFill/>
            <a:ln w="25400">
              <a:solidFill>
                <a:srgbClr val="00B050"/>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97" name="Straight Connector 96"/>
            <p:cNvCxnSpPr>
              <a:cxnSpLocks noChangeShapeType="1"/>
            </p:cNvCxnSpPr>
            <p:nvPr/>
          </p:nvCxnSpPr>
          <p:spPr bwMode="auto">
            <a:xfrm>
              <a:off x="990600" y="5316538"/>
              <a:ext cx="1676400" cy="0"/>
            </a:xfrm>
            <a:prstGeom prst="line">
              <a:avLst/>
            </a:prstGeom>
            <a:noFill/>
            <a:ln w="25400">
              <a:solidFill>
                <a:srgbClr val="00B050"/>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grpSp>
      <p:sp>
        <p:nvSpPr>
          <p:cNvPr id="98" name="Rounded Rectangle 97"/>
          <p:cNvSpPr/>
          <p:nvPr/>
        </p:nvSpPr>
        <p:spPr>
          <a:xfrm>
            <a:off x="3579728" y="1983419"/>
            <a:ext cx="1981200" cy="3581400"/>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Transformation</a:t>
            </a:r>
            <a:endParaRPr lang="en-US" dirty="0"/>
          </a:p>
        </p:txBody>
      </p:sp>
      <p:sp>
        <p:nvSpPr>
          <p:cNvPr id="100" name="TextBox 99"/>
          <p:cNvSpPr txBox="1"/>
          <p:nvPr/>
        </p:nvSpPr>
        <p:spPr>
          <a:xfrm>
            <a:off x="1622049" y="2353919"/>
            <a:ext cx="340158" cy="369332"/>
          </a:xfrm>
          <a:prstGeom prst="rect">
            <a:avLst/>
          </a:prstGeom>
          <a:noFill/>
        </p:spPr>
        <p:txBody>
          <a:bodyPr wrap="none" rtlCol="0">
            <a:spAutoFit/>
          </a:bodyPr>
          <a:lstStyle/>
          <a:p>
            <a:r>
              <a:rPr lang="en-US" dirty="0" smtClean="0"/>
              <a:t>.c</a:t>
            </a:r>
            <a:endParaRPr lang="en-US" dirty="0"/>
          </a:p>
        </p:txBody>
      </p:sp>
      <p:sp>
        <p:nvSpPr>
          <p:cNvPr id="101" name="TextBox 100"/>
          <p:cNvSpPr txBox="1"/>
          <p:nvPr/>
        </p:nvSpPr>
        <p:spPr>
          <a:xfrm>
            <a:off x="7159357" y="2374490"/>
            <a:ext cx="340158" cy="369332"/>
          </a:xfrm>
          <a:prstGeom prst="rect">
            <a:avLst/>
          </a:prstGeom>
          <a:noFill/>
        </p:spPr>
        <p:txBody>
          <a:bodyPr wrap="none" rtlCol="0">
            <a:spAutoFit/>
          </a:bodyPr>
          <a:lstStyle/>
          <a:p>
            <a:r>
              <a:rPr lang="en-US" dirty="0" smtClean="0"/>
              <a:t>.c</a:t>
            </a:r>
            <a:endParaRPr lang="en-US" dirty="0"/>
          </a:p>
        </p:txBody>
      </p:sp>
    </p:spTree>
    <p:extLst>
      <p:ext uri="{BB962C8B-B14F-4D97-AF65-F5344CB8AC3E}">
        <p14:creationId xmlns:p14="http://schemas.microsoft.com/office/powerpoint/2010/main" val="3774046992"/>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1"/>
          <p:cNvSpPr>
            <a:spLocks noGrp="1" noChangeArrowheads="1"/>
          </p:cNvSpPr>
          <p:nvPr>
            <p:ph type="title"/>
          </p:nvPr>
        </p:nvSpPr>
        <p:spPr bwMode="auto">
          <a:noFill/>
          <a:ln w="12700">
            <a:miter lim="800000"/>
            <a:headEnd/>
            <a:tailEnd/>
          </a:ln>
        </p:spPr>
        <p:txBody>
          <a:bodyPr vert="horz" wrap="square" lIns="38100" tIns="38100" rIns="38100" bIns="38100" numCol="1" anchor="ctr" anchorCtr="0" compatLnSpc="1">
            <a:prstTxWarp prst="textNoShape">
              <a:avLst/>
            </a:prstTxWarp>
            <a:normAutofit fontScale="90000"/>
          </a:bodyPr>
          <a:lstStyle/>
          <a:p>
            <a:r>
              <a:rPr lang="en-US" dirty="0" smtClean="0"/>
              <a:t>Loop Perforation of Motion Estimation in x264 (</a:t>
            </a:r>
            <a:r>
              <a:rPr lang="en-US" dirty="0" err="1" smtClean="0"/>
              <a:t>Misailovic</a:t>
            </a:r>
            <a:r>
              <a:rPr lang="en-US" dirty="0" smtClean="0"/>
              <a:t>, </a:t>
            </a:r>
            <a:r>
              <a:rPr lang="en-US" dirty="0" err="1" smtClean="0"/>
              <a:t>etal</a:t>
            </a:r>
            <a:r>
              <a:rPr lang="en-US" dirty="0" smtClean="0"/>
              <a:t>)</a:t>
            </a:r>
            <a:endParaRPr lang="en-US" dirty="0"/>
          </a:p>
        </p:txBody>
      </p:sp>
      <p:pic>
        <p:nvPicPr>
          <p:cNvPr id="45058" name="Picture 2"/>
          <p:cNvPicPr>
            <a:picLocks noChangeAspect="1" noChangeArrowheads="1"/>
          </p:cNvPicPr>
          <p:nvPr/>
        </p:nvPicPr>
        <p:blipFill>
          <a:blip r:embed="rId3" cstate="print"/>
          <a:srcRect/>
          <a:stretch>
            <a:fillRect/>
          </a:stretch>
        </p:blipFill>
        <p:spPr bwMode="auto">
          <a:xfrm>
            <a:off x="228600" y="3048000"/>
            <a:ext cx="3771900" cy="2514600"/>
          </a:xfrm>
          <a:prstGeom prst="rect">
            <a:avLst/>
          </a:prstGeom>
          <a:noFill/>
          <a:ln w="9525" cap="flat">
            <a:noFill/>
            <a:miter lim="800000"/>
            <a:headEnd/>
            <a:tailEnd/>
          </a:ln>
        </p:spPr>
      </p:pic>
      <p:pic>
        <p:nvPicPr>
          <p:cNvPr id="45059" name="Picture 3"/>
          <p:cNvPicPr>
            <a:picLocks noChangeAspect="1" noChangeArrowheads="1"/>
          </p:cNvPicPr>
          <p:nvPr/>
        </p:nvPicPr>
        <p:blipFill>
          <a:blip r:embed="rId4" cstate="print"/>
          <a:srcRect/>
          <a:stretch>
            <a:fillRect/>
          </a:stretch>
        </p:blipFill>
        <p:spPr bwMode="auto">
          <a:xfrm>
            <a:off x="4914900" y="3048000"/>
            <a:ext cx="3771900" cy="2514600"/>
          </a:xfrm>
          <a:prstGeom prst="rect">
            <a:avLst/>
          </a:prstGeom>
          <a:noFill/>
          <a:ln w="9525" cap="flat">
            <a:noFill/>
            <a:miter lim="800000"/>
            <a:headEnd/>
            <a:tailEnd/>
          </a:ln>
        </p:spPr>
      </p:pic>
      <p:sp>
        <p:nvSpPr>
          <p:cNvPr id="45060" name="Rectangle 4"/>
          <p:cNvSpPr>
            <a:spLocks/>
          </p:cNvSpPr>
          <p:nvPr/>
        </p:nvSpPr>
        <p:spPr bwMode="auto">
          <a:xfrm>
            <a:off x="1552575" y="2027238"/>
            <a:ext cx="1536700" cy="965200"/>
          </a:xfrm>
          <a:prstGeom prst="rect">
            <a:avLst/>
          </a:prstGeom>
          <a:noFill/>
          <a:ln w="9525" cap="flat">
            <a:noFill/>
            <a:miter lim="800000"/>
            <a:headEnd type="none" w="med" len="med"/>
            <a:tailEnd type="none" w="med" len="med"/>
          </a:ln>
        </p:spPr>
        <p:txBody>
          <a:bodyPr wrap="none" lIns="38100" tIns="38100" rIns="38100" bIns="38100">
            <a:spAutoFit/>
          </a:bodyPr>
          <a:lstStyle/>
          <a:p>
            <a:r>
              <a:rPr lang="en-US" sz="2800">
                <a:solidFill>
                  <a:schemeClr val="tx1"/>
                </a:solidFill>
                <a:latin typeface="Calibri" charset="0"/>
                <a:ea typeface="Calibri" charset="0"/>
                <a:cs typeface="Calibri" charset="0"/>
                <a:sym typeface="Calibri" charset="0"/>
              </a:rPr>
              <a:t>Reference</a:t>
            </a:r>
            <a:endParaRPr lang="en-US" sz="1800">
              <a:solidFill>
                <a:schemeClr val="tx1"/>
              </a:solidFill>
              <a:latin typeface="Calibri" charset="0"/>
              <a:ea typeface="Calibri" charset="0"/>
              <a:cs typeface="Calibri" charset="0"/>
              <a:sym typeface="Calibri" charset="0"/>
            </a:endParaRPr>
          </a:p>
          <a:p>
            <a:r>
              <a:rPr lang="en-US" sz="2800">
                <a:solidFill>
                  <a:schemeClr val="tx1"/>
                </a:solidFill>
                <a:latin typeface="Calibri" charset="0"/>
                <a:ea typeface="Calibri" charset="0"/>
                <a:cs typeface="Calibri" charset="0"/>
                <a:sym typeface="Calibri" charset="0"/>
              </a:rPr>
              <a:t>Frame</a:t>
            </a:r>
          </a:p>
        </p:txBody>
      </p:sp>
      <p:sp>
        <p:nvSpPr>
          <p:cNvPr id="45061" name="Rectangle 5"/>
          <p:cNvSpPr>
            <a:spLocks/>
          </p:cNvSpPr>
          <p:nvPr/>
        </p:nvSpPr>
        <p:spPr bwMode="auto">
          <a:xfrm>
            <a:off x="6261100" y="2027238"/>
            <a:ext cx="1187450" cy="965200"/>
          </a:xfrm>
          <a:prstGeom prst="rect">
            <a:avLst/>
          </a:prstGeom>
          <a:noFill/>
          <a:ln w="9525" cap="flat">
            <a:noFill/>
            <a:miter lim="800000"/>
            <a:headEnd type="none" w="med" len="med"/>
            <a:tailEnd type="none" w="med" len="med"/>
          </a:ln>
        </p:spPr>
        <p:txBody>
          <a:bodyPr wrap="none" lIns="38100" tIns="38100" rIns="38100" bIns="38100">
            <a:spAutoFit/>
          </a:bodyPr>
          <a:lstStyle/>
          <a:p>
            <a:r>
              <a:rPr lang="en-US" sz="2800">
                <a:solidFill>
                  <a:schemeClr val="tx1"/>
                </a:solidFill>
                <a:latin typeface="Calibri" charset="0"/>
                <a:ea typeface="Calibri" charset="0"/>
                <a:cs typeface="Calibri" charset="0"/>
                <a:sym typeface="Calibri" charset="0"/>
              </a:rPr>
              <a:t>Current</a:t>
            </a:r>
            <a:endParaRPr lang="en-US" sz="1800">
              <a:solidFill>
                <a:schemeClr val="tx1"/>
              </a:solidFill>
              <a:latin typeface="Calibri" charset="0"/>
              <a:ea typeface="Calibri" charset="0"/>
              <a:cs typeface="Calibri" charset="0"/>
              <a:sym typeface="Calibri" charset="0"/>
            </a:endParaRPr>
          </a:p>
          <a:p>
            <a:r>
              <a:rPr lang="en-US" sz="2800">
                <a:solidFill>
                  <a:schemeClr val="tx1"/>
                </a:solidFill>
                <a:latin typeface="Calibri" charset="0"/>
                <a:ea typeface="Calibri" charset="0"/>
                <a:cs typeface="Calibri" charset="0"/>
                <a:sym typeface="Calibri" charset="0"/>
              </a:rPr>
              <a:t>Frame</a:t>
            </a:r>
          </a:p>
        </p:txBody>
      </p:sp>
      <p:sp>
        <p:nvSpPr>
          <p:cNvPr id="45062" name="Rectangle 6"/>
          <p:cNvSpPr>
            <a:spLocks/>
          </p:cNvSpPr>
          <p:nvPr/>
        </p:nvSpPr>
        <p:spPr bwMode="auto">
          <a:xfrm>
            <a:off x="6297613" y="4572000"/>
            <a:ext cx="458787" cy="381000"/>
          </a:xfrm>
          <a:prstGeom prst="rect">
            <a:avLst/>
          </a:prstGeom>
          <a:noFill/>
          <a:ln w="38100" cap="flat">
            <a:solidFill>
              <a:schemeClr val="tx1"/>
            </a:solidFill>
            <a:prstDash val="solid"/>
            <a:round/>
            <a:headEnd type="none" w="med" len="med"/>
            <a:tailEnd type="none" w="med" len="med"/>
          </a:ln>
          <a:effectLst>
            <a:outerShdw dist="23000" dir="5400000" algn="ctr" rotWithShape="0">
              <a:schemeClr val="bg2">
                <a:alpha val="34999"/>
              </a:schemeClr>
            </a:outerShdw>
          </a:effectLst>
        </p:spPr>
        <p:txBody>
          <a:bodyPr lIns="0" tIns="0" rIns="0" bIns="0"/>
          <a:lstStyle/>
          <a:p>
            <a:endParaRPr lang="en-US"/>
          </a:p>
        </p:txBody>
      </p:sp>
      <p:sp>
        <p:nvSpPr>
          <p:cNvPr id="45063" name="Rectangle 7"/>
          <p:cNvSpPr>
            <a:spLocks/>
          </p:cNvSpPr>
          <p:nvPr/>
        </p:nvSpPr>
        <p:spPr bwMode="auto">
          <a:xfrm>
            <a:off x="1600200" y="4572000"/>
            <a:ext cx="458788" cy="381000"/>
          </a:xfrm>
          <a:prstGeom prst="rect">
            <a:avLst/>
          </a:prstGeom>
          <a:noFill/>
          <a:ln w="38100" cap="flat">
            <a:solidFill>
              <a:schemeClr val="tx1"/>
            </a:solidFill>
            <a:prstDash val="solid"/>
            <a:round/>
            <a:headEnd type="none" w="med" len="med"/>
            <a:tailEnd type="none" w="med" len="med"/>
          </a:ln>
          <a:effectLst>
            <a:outerShdw dist="23000" dir="5400000" algn="ctr" rotWithShape="0">
              <a:schemeClr val="bg2">
                <a:alpha val="34999"/>
              </a:schemeClr>
            </a:outerShdw>
          </a:effectLst>
        </p:spPr>
        <p:txBody>
          <a:bodyPr lIns="0" tIns="0" rIns="0" bIns="0"/>
          <a:lstStyle/>
          <a:p>
            <a:endParaRPr lang="en-US"/>
          </a:p>
        </p:txBody>
      </p:sp>
      <p:sp>
        <p:nvSpPr>
          <p:cNvPr id="45064" name="Rectangle 8"/>
          <p:cNvSpPr>
            <a:spLocks/>
          </p:cNvSpPr>
          <p:nvPr/>
        </p:nvSpPr>
        <p:spPr bwMode="auto">
          <a:xfrm>
            <a:off x="2806700" y="3810000"/>
            <a:ext cx="458788" cy="381000"/>
          </a:xfrm>
          <a:prstGeom prst="rect">
            <a:avLst/>
          </a:prstGeom>
          <a:noFill/>
          <a:ln w="38100" cap="flat">
            <a:solidFill>
              <a:schemeClr val="tx1"/>
            </a:solidFill>
            <a:prstDash val="solid"/>
            <a:round/>
            <a:headEnd type="none" w="med" len="med"/>
            <a:tailEnd type="none" w="med" len="med"/>
          </a:ln>
          <a:effectLst>
            <a:outerShdw dist="23000" dir="5400000" algn="ctr" rotWithShape="0">
              <a:schemeClr val="bg2">
                <a:alpha val="34999"/>
              </a:schemeClr>
            </a:outerShdw>
          </a:effectLst>
        </p:spPr>
        <p:txBody>
          <a:bodyPr lIns="0" tIns="0" rIns="0" bIns="0"/>
          <a:lstStyle/>
          <a:p>
            <a:endParaRPr lang="en-US"/>
          </a:p>
        </p:txBody>
      </p:sp>
      <p:sp>
        <p:nvSpPr>
          <p:cNvPr id="45065" name="Rectangle 9"/>
          <p:cNvSpPr>
            <a:spLocks/>
          </p:cNvSpPr>
          <p:nvPr/>
        </p:nvSpPr>
        <p:spPr bwMode="auto">
          <a:xfrm>
            <a:off x="3252788" y="5143500"/>
            <a:ext cx="460375" cy="381000"/>
          </a:xfrm>
          <a:prstGeom prst="rect">
            <a:avLst/>
          </a:prstGeom>
          <a:noFill/>
          <a:ln w="38100" cap="flat">
            <a:solidFill>
              <a:schemeClr val="tx1"/>
            </a:solidFill>
            <a:prstDash val="solid"/>
            <a:round/>
            <a:headEnd type="none" w="med" len="med"/>
            <a:tailEnd type="none" w="med" len="med"/>
          </a:ln>
          <a:effectLst>
            <a:outerShdw dist="23000" dir="5400000" algn="ctr" rotWithShape="0">
              <a:schemeClr val="bg2">
                <a:alpha val="34999"/>
              </a:schemeClr>
            </a:outerShdw>
          </a:effectLst>
        </p:spPr>
        <p:txBody>
          <a:bodyPr lIns="0" tIns="0" rIns="0" bIns="0"/>
          <a:lstStyle/>
          <a:p>
            <a:endParaRPr lang="en-US"/>
          </a:p>
        </p:txBody>
      </p:sp>
      <p:cxnSp>
        <p:nvCxnSpPr>
          <p:cNvPr id="45066" name="AutoShape 10"/>
          <p:cNvCxnSpPr>
            <a:cxnSpLocks noChangeShapeType="1"/>
            <a:stCxn id="45067" idx="0"/>
            <a:endCxn id="45064" idx="3"/>
          </p:cNvCxnSpPr>
          <p:nvPr/>
        </p:nvCxnSpPr>
        <p:spPr bwMode="auto">
          <a:xfrm rot="5400000" flipH="1">
            <a:off x="4400551" y="2865438"/>
            <a:ext cx="762000" cy="3032125"/>
          </a:xfrm>
          <a:prstGeom prst="straightConnector1">
            <a:avLst/>
          </a:prstGeom>
          <a:noFill/>
          <a:ln w="28575" cap="flat">
            <a:solidFill>
              <a:schemeClr val="tx1"/>
            </a:solidFill>
            <a:prstDash val="solid"/>
            <a:round/>
            <a:headEnd type="none" w="med" len="med"/>
            <a:tailEnd type="arrow" w="sm" len="sm"/>
          </a:ln>
          <a:effectLst>
            <a:outerShdw dist="19999" dir="5400000" algn="ctr" rotWithShape="0">
              <a:schemeClr val="bg2">
                <a:alpha val="37999"/>
              </a:schemeClr>
            </a:outerShdw>
          </a:effectLst>
        </p:spPr>
      </p:cxnSp>
      <p:sp>
        <p:nvSpPr>
          <p:cNvPr id="45067" name="Line 11"/>
          <p:cNvSpPr>
            <a:spLocks noChangeShapeType="1"/>
          </p:cNvSpPr>
          <p:nvPr/>
        </p:nvSpPr>
        <p:spPr bwMode="auto">
          <a:xfrm flipH="1">
            <a:off x="2046288" y="4762500"/>
            <a:ext cx="4251325" cy="0"/>
          </a:xfrm>
          <a:prstGeom prst="line">
            <a:avLst/>
          </a:prstGeom>
          <a:noFill/>
          <a:ln w="28575" cap="flat">
            <a:solidFill>
              <a:schemeClr val="tx1"/>
            </a:solidFill>
            <a:prstDash val="solid"/>
            <a:round/>
            <a:headEnd type="none" w="med" len="med"/>
            <a:tailEnd type="arrow" w="sm" len="sm"/>
          </a:ln>
          <a:effectLst>
            <a:outerShdw dist="19999" dir="5400000" algn="ctr" rotWithShape="0">
              <a:schemeClr val="bg2">
                <a:alpha val="37999"/>
              </a:schemeClr>
            </a:outerShdw>
          </a:effectLst>
        </p:spPr>
        <p:txBody>
          <a:bodyPr lIns="0" tIns="0" rIns="0" bIns="0"/>
          <a:lstStyle/>
          <a:p>
            <a:endParaRPr lang="en-US"/>
          </a:p>
        </p:txBody>
      </p:sp>
      <p:sp>
        <p:nvSpPr>
          <p:cNvPr id="45068" name="Line 12"/>
          <p:cNvSpPr>
            <a:spLocks noChangeShapeType="1"/>
          </p:cNvSpPr>
          <p:nvPr/>
        </p:nvSpPr>
        <p:spPr bwMode="auto">
          <a:xfrm flipH="1">
            <a:off x="3700463" y="4762500"/>
            <a:ext cx="2597150" cy="571500"/>
          </a:xfrm>
          <a:prstGeom prst="line">
            <a:avLst/>
          </a:prstGeom>
          <a:noFill/>
          <a:ln w="28575" cap="flat">
            <a:solidFill>
              <a:schemeClr val="tx1"/>
            </a:solidFill>
            <a:prstDash val="solid"/>
            <a:round/>
            <a:headEnd type="none" w="med" len="med"/>
            <a:tailEnd type="arrow" w="sm" len="sm"/>
          </a:ln>
          <a:effectLst>
            <a:outerShdw dist="19999" dir="5400000" algn="ctr" rotWithShape="0">
              <a:schemeClr val="bg2">
                <a:alpha val="37999"/>
              </a:schemeClr>
            </a:outerShdw>
          </a:effectLst>
        </p:spPr>
        <p:txBody>
          <a:bodyPr lIns="0" tIns="0" rIns="0" bIns="0"/>
          <a:lstStyle/>
          <a:p>
            <a:endParaRPr lang="en-US"/>
          </a:p>
        </p:txBody>
      </p:sp>
      <p:sp>
        <p:nvSpPr>
          <p:cNvPr id="45069" name="Rectangle 13"/>
          <p:cNvSpPr>
            <a:spLocks/>
          </p:cNvSpPr>
          <p:nvPr/>
        </p:nvSpPr>
        <p:spPr bwMode="auto">
          <a:xfrm>
            <a:off x="4076700" y="2620963"/>
            <a:ext cx="628650" cy="1435100"/>
          </a:xfrm>
          <a:prstGeom prst="rect">
            <a:avLst/>
          </a:prstGeom>
          <a:noFill/>
          <a:ln w="9525" cap="flat">
            <a:noFill/>
            <a:miter lim="800000"/>
            <a:headEnd type="none" w="med" len="med"/>
            <a:tailEnd type="none" w="med" len="med"/>
          </a:ln>
        </p:spPr>
        <p:txBody>
          <a:bodyPr wrap="none" lIns="38100" tIns="38100" rIns="38100" bIns="38100">
            <a:spAutoFit/>
          </a:bodyPr>
          <a:lstStyle/>
          <a:p>
            <a:pPr algn="l"/>
            <a:r>
              <a:rPr lang="en-US" sz="9600">
                <a:solidFill>
                  <a:schemeClr val="tx1"/>
                </a:solidFill>
                <a:latin typeface="Times New Roman" charset="0"/>
                <a:cs typeface="Times New Roman" charset="0"/>
                <a:sym typeface="Times New Roman" charset="0"/>
              </a:rPr>
              <a:t>?</a:t>
            </a:r>
          </a:p>
        </p:txBody>
      </p:sp>
    </p:spTree>
    <p:extLst>
      <p:ext uri="{BB962C8B-B14F-4D97-AF65-F5344CB8AC3E}">
        <p14:creationId xmlns:p14="http://schemas.microsoft.com/office/powerpoint/2010/main" val="36478014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4506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506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506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506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506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506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506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450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62" grpId="0" animBg="1"/>
      <p:bldP spid="45063" grpId="0" animBg="1"/>
      <p:bldP spid="45064" grpId="0" animBg="1"/>
      <p:bldP spid="45065" grpId="0" animBg="1"/>
      <p:bldP spid="45067" grpId="0" animBg="1"/>
      <p:bldP spid="45068" grpId="0" animBg="1"/>
      <p:bldP spid="45069" grpId="0"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Loop Perforation</a:t>
            </a:r>
            <a:endParaRPr lang="en-US" dirty="0"/>
          </a:p>
        </p:txBody>
      </p:sp>
      <p:sp>
        <p:nvSpPr>
          <p:cNvPr id="3" name="Content Placeholder 2"/>
          <p:cNvSpPr>
            <a:spLocks noGrp="1"/>
          </p:cNvSpPr>
          <p:nvPr>
            <p:ph idx="1"/>
          </p:nvPr>
        </p:nvSpPr>
        <p:spPr>
          <a:xfrm>
            <a:off x="457200" y="1600200"/>
            <a:ext cx="8229600" cy="5181600"/>
          </a:xfrm>
        </p:spPr>
        <p:txBody>
          <a:bodyPr>
            <a:noAutofit/>
          </a:bodyPr>
          <a:lstStyle/>
          <a:p>
            <a:pPr marL="0" indent="0">
              <a:buNone/>
            </a:pPr>
            <a:r>
              <a:rPr lang="en-US" sz="1600" dirty="0" err="1" smtClean="0">
                <a:latin typeface="Consolas" pitchFamily="49" charset="0"/>
                <a:cs typeface="Consolas" pitchFamily="49" charset="0"/>
              </a:rPr>
              <a:t>int</a:t>
            </a:r>
            <a:r>
              <a:rPr lang="en-US" sz="1600" dirty="0" smtClean="0">
                <a:latin typeface="Consolas" pitchFamily="49" charset="0"/>
                <a:cs typeface="Consolas" pitchFamily="49" charset="0"/>
              </a:rPr>
              <a:t> </a:t>
            </a:r>
            <a:r>
              <a:rPr lang="en-US" sz="1600" dirty="0" err="1" smtClean="0">
                <a:latin typeface="Consolas" pitchFamily="49" charset="0"/>
                <a:cs typeface="Consolas" pitchFamily="49" charset="0"/>
              </a:rPr>
              <a:t>motion_estimation</a:t>
            </a:r>
            <a:r>
              <a:rPr lang="en-US" sz="1600" dirty="0" smtClean="0">
                <a:latin typeface="Consolas" pitchFamily="49" charset="0"/>
                <a:cs typeface="Consolas" pitchFamily="49" charset="0"/>
              </a:rPr>
              <a:t>(</a:t>
            </a:r>
            <a:r>
              <a:rPr lang="en-US" sz="1600" dirty="0" err="1" smtClean="0">
                <a:latin typeface="Consolas" pitchFamily="49" charset="0"/>
                <a:cs typeface="Consolas" pitchFamily="49" charset="0"/>
              </a:rPr>
              <a:t>block_t</a:t>
            </a:r>
            <a:r>
              <a:rPr lang="en-US" sz="1600" dirty="0" smtClean="0">
                <a:latin typeface="Consolas" pitchFamily="49" charset="0"/>
                <a:cs typeface="Consolas" pitchFamily="49" charset="0"/>
              </a:rPr>
              <a:t>[] blocks, </a:t>
            </a:r>
            <a:r>
              <a:rPr lang="en-US" sz="1600" dirty="0" err="1" smtClean="0">
                <a:latin typeface="Consolas" pitchFamily="49" charset="0"/>
                <a:cs typeface="Consolas" pitchFamily="49" charset="0"/>
              </a:rPr>
              <a:t>int</a:t>
            </a:r>
            <a:r>
              <a:rPr lang="en-US" sz="1600" dirty="0" smtClean="0">
                <a:latin typeface="Consolas" pitchFamily="49" charset="0"/>
                <a:cs typeface="Consolas" pitchFamily="49" charset="0"/>
              </a:rPr>
              <a:t> n)  </a:t>
            </a:r>
          </a:p>
          <a:p>
            <a:pPr marL="0" indent="0">
              <a:buNone/>
            </a:pPr>
            <a:r>
              <a:rPr lang="en-US" sz="1600" dirty="0" smtClean="0">
                <a:latin typeface="Consolas" pitchFamily="49" charset="0"/>
                <a:cs typeface="Consolas" pitchFamily="49" charset="0"/>
              </a:rPr>
              <a:t>{</a:t>
            </a:r>
          </a:p>
          <a:p>
            <a:pPr marL="0" indent="0">
              <a:buNone/>
            </a:pPr>
            <a:r>
              <a:rPr lang="en-US" sz="1600" dirty="0">
                <a:latin typeface="Consolas" pitchFamily="49" charset="0"/>
                <a:cs typeface="Consolas" pitchFamily="49" charset="0"/>
              </a:rPr>
              <a:t> </a:t>
            </a:r>
            <a:r>
              <a:rPr lang="en-US" sz="1600" dirty="0" smtClean="0">
                <a:latin typeface="Consolas" pitchFamily="49" charset="0"/>
                <a:cs typeface="Consolas" pitchFamily="49" charset="0"/>
              </a:rPr>
              <a:t>   </a:t>
            </a:r>
            <a:r>
              <a:rPr lang="en-US" sz="1600" dirty="0" err="1" smtClean="0">
                <a:latin typeface="Consolas" pitchFamily="49" charset="0"/>
                <a:cs typeface="Consolas" pitchFamily="49" charset="0"/>
              </a:rPr>
              <a:t>int</a:t>
            </a:r>
            <a:r>
              <a:rPr lang="en-US" sz="1600" dirty="0" smtClean="0">
                <a:latin typeface="Consolas" pitchFamily="49" charset="0"/>
                <a:cs typeface="Consolas" pitchFamily="49" charset="0"/>
              </a:rPr>
              <a:t> </a:t>
            </a:r>
            <a:r>
              <a:rPr lang="en-US" sz="1600" dirty="0" err="1" smtClean="0">
                <a:latin typeface="Consolas" pitchFamily="49" charset="0"/>
                <a:cs typeface="Consolas" pitchFamily="49" charset="0"/>
              </a:rPr>
              <a:t>idx</a:t>
            </a:r>
            <a:r>
              <a:rPr lang="en-US" sz="1600" dirty="0" smtClean="0">
                <a:latin typeface="Consolas" pitchFamily="49" charset="0"/>
                <a:cs typeface="Consolas" pitchFamily="49" charset="0"/>
              </a:rPr>
              <a:t> = 0,  best = INT_MAX, </a:t>
            </a:r>
            <a:r>
              <a:rPr lang="en-US" sz="1600" dirty="0" err="1" smtClean="0">
                <a:latin typeface="Consolas" pitchFamily="49" charset="0"/>
                <a:cs typeface="Consolas" pitchFamily="49" charset="0"/>
              </a:rPr>
              <a:t>num_iters</a:t>
            </a:r>
            <a:r>
              <a:rPr lang="en-US" sz="1600" dirty="0" smtClean="0">
                <a:latin typeface="Consolas" pitchFamily="49" charset="0"/>
                <a:cs typeface="Consolas" pitchFamily="49" charset="0"/>
              </a:rPr>
              <a:t> = 0,  i = 0;</a:t>
            </a:r>
          </a:p>
          <a:p>
            <a:pPr marL="0" indent="0">
              <a:buNone/>
            </a:pPr>
            <a:r>
              <a:rPr lang="en-US" sz="1600" dirty="0">
                <a:latin typeface="Consolas" pitchFamily="49" charset="0"/>
                <a:cs typeface="Consolas" pitchFamily="49" charset="0"/>
              </a:rPr>
              <a:t> </a:t>
            </a:r>
            <a:r>
              <a:rPr lang="en-US" sz="1600" dirty="0" smtClean="0">
                <a:latin typeface="Consolas" pitchFamily="49" charset="0"/>
                <a:cs typeface="Consolas" pitchFamily="49" charset="0"/>
              </a:rPr>
              <a:t>   while (i &lt; n) {</a:t>
            </a:r>
          </a:p>
          <a:p>
            <a:pPr marL="0" indent="0">
              <a:buNone/>
            </a:pPr>
            <a:r>
              <a:rPr lang="en-US" sz="1600" dirty="0">
                <a:latin typeface="Consolas" pitchFamily="49" charset="0"/>
                <a:cs typeface="Consolas" pitchFamily="49" charset="0"/>
              </a:rPr>
              <a:t> </a:t>
            </a:r>
            <a:r>
              <a:rPr lang="en-US" sz="1600" dirty="0" smtClean="0">
                <a:latin typeface="Consolas" pitchFamily="49" charset="0"/>
                <a:cs typeface="Consolas" pitchFamily="49" charset="0"/>
              </a:rPr>
              <a:t>       </a:t>
            </a:r>
            <a:r>
              <a:rPr lang="en-US" sz="1600" dirty="0" err="1" smtClean="0">
                <a:latin typeface="Consolas" pitchFamily="49" charset="0"/>
                <a:cs typeface="Consolas" pitchFamily="49" charset="0"/>
              </a:rPr>
              <a:t>int</a:t>
            </a:r>
            <a:r>
              <a:rPr lang="en-US" sz="1600" dirty="0" smtClean="0">
                <a:latin typeface="Consolas" pitchFamily="49" charset="0"/>
                <a:cs typeface="Consolas" pitchFamily="49" charset="0"/>
              </a:rPr>
              <a:t> cur = </a:t>
            </a:r>
            <a:r>
              <a:rPr lang="en-US" sz="1600" dirty="0" err="1" smtClean="0">
                <a:latin typeface="Consolas" pitchFamily="49" charset="0"/>
                <a:cs typeface="Consolas" pitchFamily="49" charset="0"/>
              </a:rPr>
              <a:t>compute_distance</a:t>
            </a:r>
            <a:r>
              <a:rPr lang="en-US" sz="1600" dirty="0" smtClean="0">
                <a:latin typeface="Consolas" pitchFamily="49" charset="0"/>
                <a:cs typeface="Consolas" pitchFamily="49" charset="0"/>
              </a:rPr>
              <a:t>(blocks[i]);</a:t>
            </a:r>
          </a:p>
          <a:p>
            <a:pPr marL="0" indent="0">
              <a:buNone/>
            </a:pPr>
            <a:r>
              <a:rPr lang="en-US" sz="1600" dirty="0" smtClean="0">
                <a:latin typeface="Consolas" pitchFamily="49" charset="0"/>
                <a:cs typeface="Consolas" pitchFamily="49" charset="0"/>
              </a:rPr>
              <a:t>        if (cur &lt; best) {</a:t>
            </a:r>
          </a:p>
          <a:p>
            <a:pPr marL="0" indent="0">
              <a:buNone/>
            </a:pPr>
            <a:r>
              <a:rPr lang="en-US" sz="1600" dirty="0">
                <a:latin typeface="Consolas" pitchFamily="49" charset="0"/>
                <a:cs typeface="Consolas" pitchFamily="49" charset="0"/>
              </a:rPr>
              <a:t> </a:t>
            </a:r>
            <a:r>
              <a:rPr lang="en-US" sz="1600" dirty="0" smtClean="0">
                <a:latin typeface="Consolas" pitchFamily="49" charset="0"/>
                <a:cs typeface="Consolas" pitchFamily="49" charset="0"/>
              </a:rPr>
              <a:t>           </a:t>
            </a:r>
            <a:r>
              <a:rPr lang="en-US" sz="1600" dirty="0" err="1" smtClean="0">
                <a:latin typeface="Consolas" pitchFamily="49" charset="0"/>
                <a:cs typeface="Consolas" pitchFamily="49" charset="0"/>
              </a:rPr>
              <a:t>idx</a:t>
            </a:r>
            <a:r>
              <a:rPr lang="en-US" sz="1600" dirty="0" smtClean="0">
                <a:latin typeface="Consolas" pitchFamily="49" charset="0"/>
                <a:cs typeface="Consolas" pitchFamily="49" charset="0"/>
              </a:rPr>
              <a:t> = i;</a:t>
            </a:r>
          </a:p>
          <a:p>
            <a:pPr marL="0" indent="0">
              <a:buNone/>
            </a:pPr>
            <a:r>
              <a:rPr lang="en-US" sz="1600" dirty="0" smtClean="0">
                <a:latin typeface="Consolas" pitchFamily="49" charset="0"/>
                <a:cs typeface="Consolas" pitchFamily="49" charset="0"/>
              </a:rPr>
              <a:t>            best = cur;</a:t>
            </a:r>
          </a:p>
          <a:p>
            <a:pPr marL="0" indent="0">
              <a:buNone/>
            </a:pPr>
            <a:r>
              <a:rPr lang="en-US" sz="1600" dirty="0">
                <a:latin typeface="Consolas" pitchFamily="49" charset="0"/>
                <a:cs typeface="Consolas" pitchFamily="49" charset="0"/>
              </a:rPr>
              <a:t> </a:t>
            </a:r>
            <a:r>
              <a:rPr lang="en-US" sz="1600" dirty="0" smtClean="0">
                <a:latin typeface="Consolas" pitchFamily="49" charset="0"/>
                <a:cs typeface="Consolas" pitchFamily="49" charset="0"/>
              </a:rPr>
              <a:t>       }</a:t>
            </a:r>
          </a:p>
          <a:p>
            <a:pPr marL="0" indent="0">
              <a:buNone/>
            </a:pPr>
            <a:r>
              <a:rPr lang="en-US" sz="1600" dirty="0" smtClean="0">
                <a:latin typeface="Consolas" pitchFamily="49" charset="0"/>
                <a:cs typeface="Consolas" pitchFamily="49" charset="0"/>
              </a:rPr>
              <a:t>        </a:t>
            </a:r>
            <a:r>
              <a:rPr lang="en-US" sz="1600" dirty="0" err="1" smtClean="0">
                <a:latin typeface="Consolas" pitchFamily="49" charset="0"/>
                <a:cs typeface="Consolas" pitchFamily="49" charset="0"/>
              </a:rPr>
              <a:t>num_iters</a:t>
            </a:r>
            <a:r>
              <a:rPr lang="en-US" sz="1600" dirty="0" smtClean="0">
                <a:latin typeface="Consolas" pitchFamily="49" charset="0"/>
                <a:cs typeface="Consolas" pitchFamily="49" charset="0"/>
              </a:rPr>
              <a:t> = </a:t>
            </a:r>
            <a:r>
              <a:rPr lang="en-US" sz="1600" dirty="0" err="1" smtClean="0">
                <a:latin typeface="Consolas" pitchFamily="49" charset="0"/>
                <a:cs typeface="Consolas" pitchFamily="49" charset="0"/>
              </a:rPr>
              <a:t>num_iters</a:t>
            </a:r>
            <a:r>
              <a:rPr lang="en-US" sz="1600" dirty="0" smtClean="0">
                <a:latin typeface="Consolas" pitchFamily="49" charset="0"/>
                <a:cs typeface="Consolas" pitchFamily="49" charset="0"/>
              </a:rPr>
              <a:t> + 1;</a:t>
            </a:r>
          </a:p>
          <a:p>
            <a:pPr marL="0" indent="0">
              <a:buNone/>
            </a:pPr>
            <a:r>
              <a:rPr lang="en-US" sz="1600" dirty="0">
                <a:latin typeface="Consolas" pitchFamily="49" charset="0"/>
                <a:cs typeface="Consolas" pitchFamily="49" charset="0"/>
              </a:rPr>
              <a:t>	</a:t>
            </a:r>
            <a:r>
              <a:rPr lang="en-US" sz="1600" dirty="0" smtClean="0">
                <a:latin typeface="Consolas" pitchFamily="49" charset="0"/>
                <a:cs typeface="Consolas" pitchFamily="49" charset="0"/>
              </a:rPr>
              <a:t>i = i + 1;</a:t>
            </a:r>
          </a:p>
          <a:p>
            <a:pPr marL="0" indent="0">
              <a:buNone/>
            </a:pPr>
            <a:r>
              <a:rPr lang="en-US" sz="1600" dirty="0" smtClean="0">
                <a:latin typeface="Consolas" pitchFamily="49" charset="0"/>
                <a:cs typeface="Consolas" pitchFamily="49" charset="0"/>
              </a:rPr>
              <a:t>    }</a:t>
            </a:r>
          </a:p>
          <a:p>
            <a:pPr marL="0" indent="0">
              <a:buNone/>
            </a:pPr>
            <a:r>
              <a:rPr lang="en-US" sz="1600" dirty="0" smtClean="0">
                <a:latin typeface="Consolas" pitchFamily="49" charset="0"/>
                <a:cs typeface="Consolas" pitchFamily="49" charset="0"/>
              </a:rPr>
              <a:t>    assert (0 &lt;= </a:t>
            </a:r>
            <a:r>
              <a:rPr lang="en-US" sz="1600" dirty="0" err="1" smtClean="0">
                <a:latin typeface="Consolas" pitchFamily="49" charset="0"/>
                <a:cs typeface="Consolas" pitchFamily="49" charset="0"/>
              </a:rPr>
              <a:t>idx</a:t>
            </a:r>
            <a:r>
              <a:rPr lang="en-US" sz="1600" dirty="0" smtClean="0">
                <a:latin typeface="Consolas" pitchFamily="49" charset="0"/>
                <a:cs typeface="Consolas" pitchFamily="49" charset="0"/>
              </a:rPr>
              <a:t> &lt; n);</a:t>
            </a:r>
          </a:p>
          <a:p>
            <a:pPr marL="0" indent="0">
              <a:buNone/>
            </a:pPr>
            <a:r>
              <a:rPr lang="en-US" sz="1600" dirty="0" smtClean="0">
                <a:latin typeface="Consolas" pitchFamily="49" charset="0"/>
                <a:cs typeface="Consolas" pitchFamily="49" charset="0"/>
              </a:rPr>
              <a:t>    return </a:t>
            </a:r>
            <a:r>
              <a:rPr lang="en-US" sz="1600" dirty="0" err="1" smtClean="0">
                <a:latin typeface="Consolas" pitchFamily="49" charset="0"/>
                <a:cs typeface="Consolas" pitchFamily="49" charset="0"/>
              </a:rPr>
              <a:t>idx</a:t>
            </a:r>
            <a:r>
              <a:rPr lang="en-US" sz="1600" dirty="0" smtClean="0">
                <a:latin typeface="Consolas" pitchFamily="49" charset="0"/>
                <a:cs typeface="Consolas" pitchFamily="49" charset="0"/>
              </a:rPr>
              <a:t>; </a:t>
            </a:r>
          </a:p>
          <a:p>
            <a:pPr marL="0" indent="0">
              <a:buNone/>
            </a:pPr>
            <a:r>
              <a:rPr lang="en-US" sz="1600" dirty="0" smtClean="0">
                <a:latin typeface="Consolas" pitchFamily="49" charset="0"/>
                <a:cs typeface="Consolas" pitchFamily="49" charset="0"/>
              </a:rPr>
              <a:t>}</a:t>
            </a:r>
          </a:p>
        </p:txBody>
      </p:sp>
      <p:sp>
        <p:nvSpPr>
          <p:cNvPr id="7" name="Right Arrow 6"/>
          <p:cNvSpPr/>
          <p:nvPr/>
        </p:nvSpPr>
        <p:spPr>
          <a:xfrm>
            <a:off x="4437" y="4539190"/>
            <a:ext cx="1138563" cy="3185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1648236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Loop Perforation</a:t>
            </a:r>
            <a:endParaRPr lang="en-US" dirty="0"/>
          </a:p>
        </p:txBody>
      </p:sp>
      <p:sp>
        <p:nvSpPr>
          <p:cNvPr id="3" name="Content Placeholder 2"/>
          <p:cNvSpPr>
            <a:spLocks noGrp="1"/>
          </p:cNvSpPr>
          <p:nvPr>
            <p:ph idx="1"/>
          </p:nvPr>
        </p:nvSpPr>
        <p:spPr>
          <a:xfrm>
            <a:off x="457200" y="1600200"/>
            <a:ext cx="8229600" cy="5181600"/>
          </a:xfrm>
        </p:spPr>
        <p:txBody>
          <a:bodyPr>
            <a:noAutofit/>
          </a:bodyPr>
          <a:lstStyle/>
          <a:p>
            <a:pPr marL="0" indent="0">
              <a:buNone/>
            </a:pPr>
            <a:r>
              <a:rPr lang="en-US" sz="1600" dirty="0" err="1" smtClean="0">
                <a:latin typeface="Consolas" pitchFamily="49" charset="0"/>
                <a:cs typeface="Consolas" pitchFamily="49" charset="0"/>
              </a:rPr>
              <a:t>int</a:t>
            </a:r>
            <a:r>
              <a:rPr lang="en-US" sz="1600" dirty="0" smtClean="0">
                <a:latin typeface="Consolas" pitchFamily="49" charset="0"/>
                <a:cs typeface="Consolas" pitchFamily="49" charset="0"/>
              </a:rPr>
              <a:t> </a:t>
            </a:r>
            <a:r>
              <a:rPr lang="en-US" sz="1600" dirty="0" err="1" smtClean="0">
                <a:latin typeface="Consolas" pitchFamily="49" charset="0"/>
                <a:cs typeface="Consolas" pitchFamily="49" charset="0"/>
              </a:rPr>
              <a:t>motion_estimation</a:t>
            </a:r>
            <a:r>
              <a:rPr lang="en-US" sz="1600" dirty="0" smtClean="0">
                <a:latin typeface="Consolas" pitchFamily="49" charset="0"/>
                <a:cs typeface="Consolas" pitchFamily="49" charset="0"/>
              </a:rPr>
              <a:t>(</a:t>
            </a:r>
            <a:r>
              <a:rPr lang="en-US" sz="1600" dirty="0" err="1" smtClean="0">
                <a:latin typeface="Consolas" pitchFamily="49" charset="0"/>
                <a:cs typeface="Consolas" pitchFamily="49" charset="0"/>
              </a:rPr>
              <a:t>block_t</a:t>
            </a:r>
            <a:r>
              <a:rPr lang="en-US" sz="1600" dirty="0" smtClean="0">
                <a:latin typeface="Consolas" pitchFamily="49" charset="0"/>
                <a:cs typeface="Consolas" pitchFamily="49" charset="0"/>
              </a:rPr>
              <a:t>[] blocks, </a:t>
            </a:r>
            <a:r>
              <a:rPr lang="en-US" sz="1600" dirty="0" err="1" smtClean="0">
                <a:latin typeface="Consolas" pitchFamily="49" charset="0"/>
                <a:cs typeface="Consolas" pitchFamily="49" charset="0"/>
              </a:rPr>
              <a:t>int</a:t>
            </a:r>
            <a:r>
              <a:rPr lang="en-US" sz="1600" dirty="0" smtClean="0">
                <a:latin typeface="Consolas" pitchFamily="49" charset="0"/>
                <a:cs typeface="Consolas" pitchFamily="49" charset="0"/>
              </a:rPr>
              <a:t> n)  </a:t>
            </a:r>
          </a:p>
          <a:p>
            <a:pPr marL="0" indent="0">
              <a:buNone/>
            </a:pPr>
            <a:r>
              <a:rPr lang="en-US" sz="1600" dirty="0" smtClean="0">
                <a:latin typeface="Consolas" pitchFamily="49" charset="0"/>
                <a:cs typeface="Consolas" pitchFamily="49" charset="0"/>
              </a:rPr>
              <a:t>{</a:t>
            </a:r>
          </a:p>
          <a:p>
            <a:pPr marL="0" indent="0">
              <a:buNone/>
            </a:pPr>
            <a:r>
              <a:rPr lang="en-US" sz="1600" dirty="0">
                <a:latin typeface="Consolas" pitchFamily="49" charset="0"/>
                <a:cs typeface="Consolas" pitchFamily="49" charset="0"/>
              </a:rPr>
              <a:t> </a:t>
            </a:r>
            <a:r>
              <a:rPr lang="en-US" sz="1600" dirty="0" smtClean="0">
                <a:latin typeface="Consolas" pitchFamily="49" charset="0"/>
                <a:cs typeface="Consolas" pitchFamily="49" charset="0"/>
              </a:rPr>
              <a:t>   </a:t>
            </a:r>
            <a:r>
              <a:rPr lang="en-US" sz="1600" dirty="0" err="1" smtClean="0">
                <a:latin typeface="Consolas" pitchFamily="49" charset="0"/>
                <a:cs typeface="Consolas" pitchFamily="49" charset="0"/>
              </a:rPr>
              <a:t>int</a:t>
            </a:r>
            <a:r>
              <a:rPr lang="en-US" sz="1600" dirty="0" smtClean="0">
                <a:latin typeface="Consolas" pitchFamily="49" charset="0"/>
                <a:cs typeface="Consolas" pitchFamily="49" charset="0"/>
              </a:rPr>
              <a:t> </a:t>
            </a:r>
            <a:r>
              <a:rPr lang="en-US" sz="1600" dirty="0" err="1" smtClean="0">
                <a:latin typeface="Consolas" pitchFamily="49" charset="0"/>
                <a:cs typeface="Consolas" pitchFamily="49" charset="0"/>
              </a:rPr>
              <a:t>idx</a:t>
            </a:r>
            <a:r>
              <a:rPr lang="en-US" sz="1600" dirty="0" smtClean="0">
                <a:latin typeface="Consolas" pitchFamily="49" charset="0"/>
                <a:cs typeface="Consolas" pitchFamily="49" charset="0"/>
              </a:rPr>
              <a:t> = 0,  best = INT_MAX, </a:t>
            </a:r>
            <a:r>
              <a:rPr lang="en-US" sz="1600" dirty="0" err="1" smtClean="0">
                <a:latin typeface="Consolas" pitchFamily="49" charset="0"/>
                <a:cs typeface="Consolas" pitchFamily="49" charset="0"/>
              </a:rPr>
              <a:t>num_iters</a:t>
            </a:r>
            <a:r>
              <a:rPr lang="en-US" sz="1600" dirty="0" smtClean="0">
                <a:latin typeface="Consolas" pitchFamily="49" charset="0"/>
                <a:cs typeface="Consolas" pitchFamily="49" charset="0"/>
              </a:rPr>
              <a:t> = 0,  i = 0;</a:t>
            </a:r>
          </a:p>
          <a:p>
            <a:pPr marL="0" indent="0">
              <a:buNone/>
            </a:pPr>
            <a:r>
              <a:rPr lang="en-US" sz="1600" dirty="0">
                <a:latin typeface="Consolas" pitchFamily="49" charset="0"/>
                <a:cs typeface="Consolas" pitchFamily="49" charset="0"/>
              </a:rPr>
              <a:t> </a:t>
            </a:r>
            <a:r>
              <a:rPr lang="en-US" sz="1600" dirty="0" smtClean="0">
                <a:latin typeface="Consolas" pitchFamily="49" charset="0"/>
                <a:cs typeface="Consolas" pitchFamily="49" charset="0"/>
              </a:rPr>
              <a:t>   while (i &lt; n) {</a:t>
            </a:r>
          </a:p>
          <a:p>
            <a:pPr marL="0" indent="0">
              <a:buNone/>
            </a:pPr>
            <a:r>
              <a:rPr lang="en-US" sz="1600" dirty="0">
                <a:latin typeface="Consolas" pitchFamily="49" charset="0"/>
                <a:cs typeface="Consolas" pitchFamily="49" charset="0"/>
              </a:rPr>
              <a:t> </a:t>
            </a:r>
            <a:r>
              <a:rPr lang="en-US" sz="1600" dirty="0" smtClean="0">
                <a:latin typeface="Consolas" pitchFamily="49" charset="0"/>
                <a:cs typeface="Consolas" pitchFamily="49" charset="0"/>
              </a:rPr>
              <a:t>       </a:t>
            </a:r>
            <a:r>
              <a:rPr lang="en-US" sz="1600" dirty="0" err="1" smtClean="0">
                <a:latin typeface="Consolas" pitchFamily="49" charset="0"/>
                <a:cs typeface="Consolas" pitchFamily="49" charset="0"/>
              </a:rPr>
              <a:t>int</a:t>
            </a:r>
            <a:r>
              <a:rPr lang="en-US" sz="1600" dirty="0" smtClean="0">
                <a:latin typeface="Consolas" pitchFamily="49" charset="0"/>
                <a:cs typeface="Consolas" pitchFamily="49" charset="0"/>
              </a:rPr>
              <a:t> cur = </a:t>
            </a:r>
            <a:r>
              <a:rPr lang="en-US" sz="1600" dirty="0" err="1" smtClean="0">
                <a:latin typeface="Consolas" pitchFamily="49" charset="0"/>
                <a:cs typeface="Consolas" pitchFamily="49" charset="0"/>
              </a:rPr>
              <a:t>compute_distance</a:t>
            </a:r>
            <a:r>
              <a:rPr lang="en-US" sz="1600" dirty="0" smtClean="0">
                <a:latin typeface="Consolas" pitchFamily="49" charset="0"/>
                <a:cs typeface="Consolas" pitchFamily="49" charset="0"/>
              </a:rPr>
              <a:t>(blocks[i]);</a:t>
            </a:r>
          </a:p>
          <a:p>
            <a:pPr marL="0" indent="0">
              <a:buNone/>
            </a:pPr>
            <a:r>
              <a:rPr lang="en-US" sz="1600" dirty="0" smtClean="0">
                <a:latin typeface="Consolas" pitchFamily="49" charset="0"/>
                <a:cs typeface="Consolas" pitchFamily="49" charset="0"/>
              </a:rPr>
              <a:t>        if (cur &lt; best) {</a:t>
            </a:r>
          </a:p>
          <a:p>
            <a:pPr marL="0" indent="0">
              <a:buNone/>
            </a:pPr>
            <a:r>
              <a:rPr lang="en-US" sz="1600" dirty="0">
                <a:latin typeface="Consolas" pitchFamily="49" charset="0"/>
                <a:cs typeface="Consolas" pitchFamily="49" charset="0"/>
              </a:rPr>
              <a:t> </a:t>
            </a:r>
            <a:r>
              <a:rPr lang="en-US" sz="1600" dirty="0" smtClean="0">
                <a:latin typeface="Consolas" pitchFamily="49" charset="0"/>
                <a:cs typeface="Consolas" pitchFamily="49" charset="0"/>
              </a:rPr>
              <a:t>           </a:t>
            </a:r>
            <a:r>
              <a:rPr lang="en-US" sz="1600" dirty="0" err="1" smtClean="0">
                <a:latin typeface="Consolas" pitchFamily="49" charset="0"/>
                <a:cs typeface="Consolas" pitchFamily="49" charset="0"/>
              </a:rPr>
              <a:t>idx</a:t>
            </a:r>
            <a:r>
              <a:rPr lang="en-US" sz="1600" dirty="0" smtClean="0">
                <a:latin typeface="Consolas" pitchFamily="49" charset="0"/>
                <a:cs typeface="Consolas" pitchFamily="49" charset="0"/>
              </a:rPr>
              <a:t> = i;</a:t>
            </a:r>
          </a:p>
          <a:p>
            <a:pPr marL="0" indent="0">
              <a:buNone/>
            </a:pPr>
            <a:r>
              <a:rPr lang="en-US" sz="1600" dirty="0" smtClean="0">
                <a:latin typeface="Consolas" pitchFamily="49" charset="0"/>
                <a:cs typeface="Consolas" pitchFamily="49" charset="0"/>
              </a:rPr>
              <a:t>            best = cur;</a:t>
            </a:r>
          </a:p>
          <a:p>
            <a:pPr marL="0" indent="0">
              <a:buNone/>
            </a:pPr>
            <a:r>
              <a:rPr lang="en-US" sz="1600" dirty="0">
                <a:latin typeface="Consolas" pitchFamily="49" charset="0"/>
                <a:cs typeface="Consolas" pitchFamily="49" charset="0"/>
              </a:rPr>
              <a:t> </a:t>
            </a:r>
            <a:r>
              <a:rPr lang="en-US" sz="1600" dirty="0" smtClean="0">
                <a:latin typeface="Consolas" pitchFamily="49" charset="0"/>
                <a:cs typeface="Consolas" pitchFamily="49" charset="0"/>
              </a:rPr>
              <a:t>       }</a:t>
            </a:r>
          </a:p>
          <a:p>
            <a:pPr marL="0" indent="0">
              <a:buNone/>
            </a:pPr>
            <a:r>
              <a:rPr lang="en-US" sz="1600" dirty="0" smtClean="0">
                <a:latin typeface="Consolas" pitchFamily="49" charset="0"/>
                <a:cs typeface="Consolas" pitchFamily="49" charset="0"/>
              </a:rPr>
              <a:t>        </a:t>
            </a:r>
            <a:r>
              <a:rPr lang="en-US" sz="1600" dirty="0" err="1" smtClean="0">
                <a:latin typeface="Consolas" pitchFamily="49" charset="0"/>
                <a:cs typeface="Consolas" pitchFamily="49" charset="0"/>
              </a:rPr>
              <a:t>num_iters</a:t>
            </a:r>
            <a:r>
              <a:rPr lang="en-US" sz="1600" dirty="0" smtClean="0">
                <a:latin typeface="Consolas" pitchFamily="49" charset="0"/>
                <a:cs typeface="Consolas" pitchFamily="49" charset="0"/>
              </a:rPr>
              <a:t> = </a:t>
            </a:r>
            <a:r>
              <a:rPr lang="en-US" sz="1600" dirty="0" err="1" smtClean="0">
                <a:latin typeface="Consolas" pitchFamily="49" charset="0"/>
                <a:cs typeface="Consolas" pitchFamily="49" charset="0"/>
              </a:rPr>
              <a:t>num_iters</a:t>
            </a:r>
            <a:r>
              <a:rPr lang="en-US" sz="1600" dirty="0" smtClean="0">
                <a:latin typeface="Consolas" pitchFamily="49" charset="0"/>
                <a:cs typeface="Consolas" pitchFamily="49" charset="0"/>
              </a:rPr>
              <a:t> + 1;</a:t>
            </a:r>
          </a:p>
          <a:p>
            <a:pPr marL="0" indent="0">
              <a:buNone/>
            </a:pPr>
            <a:r>
              <a:rPr lang="en-US" sz="1600" dirty="0">
                <a:latin typeface="Consolas" pitchFamily="49" charset="0"/>
                <a:cs typeface="Consolas" pitchFamily="49" charset="0"/>
              </a:rPr>
              <a:t>	</a:t>
            </a:r>
            <a:r>
              <a:rPr lang="en-US" sz="1600" dirty="0" smtClean="0">
                <a:latin typeface="Consolas" pitchFamily="49" charset="0"/>
                <a:cs typeface="Consolas" pitchFamily="49" charset="0"/>
              </a:rPr>
              <a:t>i = i + </a:t>
            </a:r>
            <a:r>
              <a:rPr lang="en-US" sz="1600" b="1" dirty="0" smtClean="0">
                <a:latin typeface="Consolas" pitchFamily="49" charset="0"/>
                <a:cs typeface="Consolas" pitchFamily="49" charset="0"/>
              </a:rPr>
              <a:t>2</a:t>
            </a:r>
            <a:r>
              <a:rPr lang="en-US" sz="1600" dirty="0" smtClean="0">
                <a:latin typeface="Consolas" pitchFamily="49" charset="0"/>
                <a:cs typeface="Consolas" pitchFamily="49" charset="0"/>
              </a:rPr>
              <a:t>;</a:t>
            </a:r>
          </a:p>
          <a:p>
            <a:pPr marL="0" indent="0">
              <a:buNone/>
            </a:pPr>
            <a:r>
              <a:rPr lang="en-US" sz="1600" dirty="0" smtClean="0">
                <a:latin typeface="Consolas" pitchFamily="49" charset="0"/>
                <a:cs typeface="Consolas" pitchFamily="49" charset="0"/>
              </a:rPr>
              <a:t>    }</a:t>
            </a:r>
          </a:p>
          <a:p>
            <a:pPr marL="0" indent="0">
              <a:buNone/>
            </a:pPr>
            <a:r>
              <a:rPr lang="en-US" sz="1600" dirty="0" smtClean="0">
                <a:latin typeface="Consolas" pitchFamily="49" charset="0"/>
                <a:cs typeface="Consolas" pitchFamily="49" charset="0"/>
              </a:rPr>
              <a:t>    assert (0 &lt;= </a:t>
            </a:r>
            <a:r>
              <a:rPr lang="en-US" sz="1600" dirty="0" err="1" smtClean="0">
                <a:latin typeface="Consolas" pitchFamily="49" charset="0"/>
                <a:cs typeface="Consolas" pitchFamily="49" charset="0"/>
              </a:rPr>
              <a:t>idx</a:t>
            </a:r>
            <a:r>
              <a:rPr lang="en-US" sz="1600" dirty="0" smtClean="0">
                <a:latin typeface="Consolas" pitchFamily="49" charset="0"/>
                <a:cs typeface="Consolas" pitchFamily="49" charset="0"/>
              </a:rPr>
              <a:t> &lt; n);</a:t>
            </a:r>
          </a:p>
          <a:p>
            <a:pPr marL="0" indent="0">
              <a:buNone/>
            </a:pPr>
            <a:r>
              <a:rPr lang="en-US" sz="1600" dirty="0" smtClean="0">
                <a:latin typeface="Consolas" pitchFamily="49" charset="0"/>
                <a:cs typeface="Consolas" pitchFamily="49" charset="0"/>
              </a:rPr>
              <a:t>    return </a:t>
            </a:r>
            <a:r>
              <a:rPr lang="en-US" sz="1600" dirty="0" err="1" smtClean="0">
                <a:latin typeface="Consolas" pitchFamily="49" charset="0"/>
                <a:cs typeface="Consolas" pitchFamily="49" charset="0"/>
              </a:rPr>
              <a:t>idx</a:t>
            </a:r>
            <a:r>
              <a:rPr lang="en-US" sz="1600" dirty="0" smtClean="0">
                <a:latin typeface="Consolas" pitchFamily="49" charset="0"/>
                <a:cs typeface="Consolas" pitchFamily="49" charset="0"/>
              </a:rPr>
              <a:t>; </a:t>
            </a:r>
          </a:p>
          <a:p>
            <a:pPr marL="0" indent="0">
              <a:buNone/>
            </a:pPr>
            <a:r>
              <a:rPr lang="en-US" sz="1600" dirty="0" smtClean="0">
                <a:latin typeface="Consolas" pitchFamily="49" charset="0"/>
                <a:cs typeface="Consolas" pitchFamily="49" charset="0"/>
              </a:rPr>
              <a:t>}</a:t>
            </a:r>
          </a:p>
        </p:txBody>
      </p:sp>
      <p:sp>
        <p:nvSpPr>
          <p:cNvPr id="7" name="Right Arrow 6"/>
          <p:cNvSpPr/>
          <p:nvPr/>
        </p:nvSpPr>
        <p:spPr>
          <a:xfrm>
            <a:off x="4437" y="4539190"/>
            <a:ext cx="1138563" cy="3185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29959190"/>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Loop Perforation</a:t>
            </a:r>
            <a:endParaRPr lang="en-US" dirty="0"/>
          </a:p>
        </p:txBody>
      </p:sp>
      <p:sp>
        <p:nvSpPr>
          <p:cNvPr id="3" name="Content Placeholder 2"/>
          <p:cNvSpPr>
            <a:spLocks noGrp="1"/>
          </p:cNvSpPr>
          <p:nvPr>
            <p:ph idx="1"/>
          </p:nvPr>
        </p:nvSpPr>
        <p:spPr>
          <a:xfrm>
            <a:off x="457200" y="1600200"/>
            <a:ext cx="8229600" cy="5181600"/>
          </a:xfrm>
        </p:spPr>
        <p:txBody>
          <a:bodyPr>
            <a:noAutofit/>
          </a:bodyPr>
          <a:lstStyle/>
          <a:p>
            <a:pPr marL="0" indent="0">
              <a:buNone/>
            </a:pPr>
            <a:r>
              <a:rPr lang="en-US" sz="1600" dirty="0" err="1" smtClean="0">
                <a:latin typeface="Consolas" pitchFamily="49" charset="0"/>
                <a:cs typeface="Consolas" pitchFamily="49" charset="0"/>
              </a:rPr>
              <a:t>int</a:t>
            </a:r>
            <a:r>
              <a:rPr lang="en-US" sz="1600" dirty="0" smtClean="0">
                <a:latin typeface="Consolas" pitchFamily="49" charset="0"/>
                <a:cs typeface="Consolas" pitchFamily="49" charset="0"/>
              </a:rPr>
              <a:t> </a:t>
            </a:r>
            <a:r>
              <a:rPr lang="en-US" sz="1600" dirty="0" err="1" smtClean="0">
                <a:latin typeface="Consolas" pitchFamily="49" charset="0"/>
                <a:cs typeface="Consolas" pitchFamily="49" charset="0"/>
              </a:rPr>
              <a:t>motion_estimation</a:t>
            </a:r>
            <a:r>
              <a:rPr lang="en-US" sz="1600" dirty="0" smtClean="0">
                <a:latin typeface="Consolas" pitchFamily="49" charset="0"/>
                <a:cs typeface="Consolas" pitchFamily="49" charset="0"/>
              </a:rPr>
              <a:t>(</a:t>
            </a:r>
            <a:r>
              <a:rPr lang="en-US" sz="1600" dirty="0" err="1" smtClean="0">
                <a:latin typeface="Consolas" pitchFamily="49" charset="0"/>
                <a:cs typeface="Consolas" pitchFamily="49" charset="0"/>
              </a:rPr>
              <a:t>block_t</a:t>
            </a:r>
            <a:r>
              <a:rPr lang="en-US" sz="1600" dirty="0" smtClean="0">
                <a:latin typeface="Consolas" pitchFamily="49" charset="0"/>
                <a:cs typeface="Consolas" pitchFamily="49" charset="0"/>
              </a:rPr>
              <a:t>[] blocks, </a:t>
            </a:r>
            <a:r>
              <a:rPr lang="en-US" sz="1600" dirty="0" err="1" smtClean="0">
                <a:latin typeface="Consolas" pitchFamily="49" charset="0"/>
                <a:cs typeface="Consolas" pitchFamily="49" charset="0"/>
              </a:rPr>
              <a:t>int</a:t>
            </a:r>
            <a:r>
              <a:rPr lang="en-US" sz="1600" dirty="0" smtClean="0">
                <a:latin typeface="Consolas" pitchFamily="49" charset="0"/>
                <a:cs typeface="Consolas" pitchFamily="49" charset="0"/>
              </a:rPr>
              <a:t> n)  </a:t>
            </a:r>
          </a:p>
          <a:p>
            <a:pPr marL="0" indent="0">
              <a:buNone/>
            </a:pPr>
            <a:r>
              <a:rPr lang="en-US" sz="1600" dirty="0" smtClean="0">
                <a:latin typeface="Consolas" pitchFamily="49" charset="0"/>
                <a:cs typeface="Consolas" pitchFamily="49" charset="0"/>
              </a:rPr>
              <a:t>{</a:t>
            </a:r>
          </a:p>
          <a:p>
            <a:pPr marL="0" indent="0">
              <a:buNone/>
            </a:pPr>
            <a:r>
              <a:rPr lang="en-US" sz="1600" dirty="0">
                <a:latin typeface="Consolas" pitchFamily="49" charset="0"/>
                <a:cs typeface="Consolas" pitchFamily="49" charset="0"/>
              </a:rPr>
              <a:t> </a:t>
            </a:r>
            <a:r>
              <a:rPr lang="en-US" sz="1600" dirty="0" smtClean="0">
                <a:latin typeface="Consolas" pitchFamily="49" charset="0"/>
                <a:cs typeface="Consolas" pitchFamily="49" charset="0"/>
              </a:rPr>
              <a:t>   </a:t>
            </a:r>
            <a:r>
              <a:rPr lang="en-US" sz="1600" dirty="0" err="1" smtClean="0">
                <a:latin typeface="Consolas" pitchFamily="49" charset="0"/>
                <a:cs typeface="Consolas" pitchFamily="49" charset="0"/>
              </a:rPr>
              <a:t>int</a:t>
            </a:r>
            <a:r>
              <a:rPr lang="en-US" sz="1600" dirty="0" smtClean="0">
                <a:latin typeface="Consolas" pitchFamily="49" charset="0"/>
                <a:cs typeface="Consolas" pitchFamily="49" charset="0"/>
              </a:rPr>
              <a:t> </a:t>
            </a:r>
            <a:r>
              <a:rPr lang="en-US" sz="1600" dirty="0" err="1" smtClean="0">
                <a:latin typeface="Consolas" pitchFamily="49" charset="0"/>
                <a:cs typeface="Consolas" pitchFamily="49" charset="0"/>
              </a:rPr>
              <a:t>idx</a:t>
            </a:r>
            <a:r>
              <a:rPr lang="en-US" sz="1600" dirty="0" smtClean="0">
                <a:latin typeface="Consolas" pitchFamily="49" charset="0"/>
                <a:cs typeface="Consolas" pitchFamily="49" charset="0"/>
              </a:rPr>
              <a:t> = 0,  best = INT_MAX, </a:t>
            </a:r>
            <a:r>
              <a:rPr lang="en-US" sz="1600" dirty="0" err="1" smtClean="0">
                <a:latin typeface="Consolas" pitchFamily="49" charset="0"/>
                <a:cs typeface="Consolas" pitchFamily="49" charset="0"/>
              </a:rPr>
              <a:t>num_iters</a:t>
            </a:r>
            <a:r>
              <a:rPr lang="en-US" sz="1600" dirty="0" smtClean="0">
                <a:latin typeface="Consolas" pitchFamily="49" charset="0"/>
                <a:cs typeface="Consolas" pitchFamily="49" charset="0"/>
              </a:rPr>
              <a:t> = 0,  i = 0;</a:t>
            </a:r>
          </a:p>
          <a:p>
            <a:pPr marL="0" indent="0">
              <a:buNone/>
            </a:pPr>
            <a:r>
              <a:rPr lang="en-US" sz="1600" dirty="0">
                <a:latin typeface="Consolas" pitchFamily="49" charset="0"/>
                <a:cs typeface="Consolas" pitchFamily="49" charset="0"/>
              </a:rPr>
              <a:t> </a:t>
            </a:r>
            <a:r>
              <a:rPr lang="en-US" sz="1600" dirty="0" smtClean="0">
                <a:latin typeface="Consolas" pitchFamily="49" charset="0"/>
                <a:cs typeface="Consolas" pitchFamily="49" charset="0"/>
              </a:rPr>
              <a:t>   while (i &lt; n) {</a:t>
            </a:r>
          </a:p>
          <a:p>
            <a:pPr marL="0" indent="0">
              <a:buNone/>
            </a:pPr>
            <a:r>
              <a:rPr lang="en-US" sz="1600" dirty="0">
                <a:latin typeface="Consolas" pitchFamily="49" charset="0"/>
                <a:cs typeface="Consolas" pitchFamily="49" charset="0"/>
              </a:rPr>
              <a:t> </a:t>
            </a:r>
            <a:r>
              <a:rPr lang="en-US" sz="1600" dirty="0" smtClean="0">
                <a:latin typeface="Consolas" pitchFamily="49" charset="0"/>
                <a:cs typeface="Consolas" pitchFamily="49" charset="0"/>
              </a:rPr>
              <a:t>       </a:t>
            </a:r>
            <a:r>
              <a:rPr lang="en-US" sz="1600" dirty="0" err="1" smtClean="0">
                <a:latin typeface="Consolas" pitchFamily="49" charset="0"/>
                <a:cs typeface="Consolas" pitchFamily="49" charset="0"/>
              </a:rPr>
              <a:t>int</a:t>
            </a:r>
            <a:r>
              <a:rPr lang="en-US" sz="1600" dirty="0" smtClean="0">
                <a:latin typeface="Consolas" pitchFamily="49" charset="0"/>
                <a:cs typeface="Consolas" pitchFamily="49" charset="0"/>
              </a:rPr>
              <a:t> cur = </a:t>
            </a:r>
            <a:r>
              <a:rPr lang="en-US" sz="1600" dirty="0" err="1" smtClean="0">
                <a:latin typeface="Consolas" pitchFamily="49" charset="0"/>
                <a:cs typeface="Consolas" pitchFamily="49" charset="0"/>
              </a:rPr>
              <a:t>compute_distance</a:t>
            </a:r>
            <a:r>
              <a:rPr lang="en-US" sz="1600" dirty="0" smtClean="0">
                <a:latin typeface="Consolas" pitchFamily="49" charset="0"/>
                <a:cs typeface="Consolas" pitchFamily="49" charset="0"/>
              </a:rPr>
              <a:t>(blocks[i]);</a:t>
            </a:r>
          </a:p>
          <a:p>
            <a:pPr marL="0" indent="0">
              <a:buNone/>
            </a:pPr>
            <a:r>
              <a:rPr lang="en-US" sz="1600" dirty="0" smtClean="0">
                <a:latin typeface="Consolas" pitchFamily="49" charset="0"/>
                <a:cs typeface="Consolas" pitchFamily="49" charset="0"/>
              </a:rPr>
              <a:t>        if (cur &lt; best) {</a:t>
            </a:r>
          </a:p>
          <a:p>
            <a:pPr marL="0" indent="0">
              <a:buNone/>
            </a:pPr>
            <a:r>
              <a:rPr lang="en-US" sz="1600" dirty="0">
                <a:latin typeface="Consolas" pitchFamily="49" charset="0"/>
                <a:cs typeface="Consolas" pitchFamily="49" charset="0"/>
              </a:rPr>
              <a:t> </a:t>
            </a:r>
            <a:r>
              <a:rPr lang="en-US" sz="1600" dirty="0" smtClean="0">
                <a:latin typeface="Consolas" pitchFamily="49" charset="0"/>
                <a:cs typeface="Consolas" pitchFamily="49" charset="0"/>
              </a:rPr>
              <a:t>           </a:t>
            </a:r>
            <a:r>
              <a:rPr lang="en-US" sz="1600" dirty="0" err="1" smtClean="0">
                <a:latin typeface="Consolas" pitchFamily="49" charset="0"/>
                <a:cs typeface="Consolas" pitchFamily="49" charset="0"/>
              </a:rPr>
              <a:t>idx</a:t>
            </a:r>
            <a:r>
              <a:rPr lang="en-US" sz="1600" dirty="0" smtClean="0">
                <a:latin typeface="Consolas" pitchFamily="49" charset="0"/>
                <a:cs typeface="Consolas" pitchFamily="49" charset="0"/>
              </a:rPr>
              <a:t> = i;</a:t>
            </a:r>
          </a:p>
          <a:p>
            <a:pPr marL="0" indent="0">
              <a:buNone/>
            </a:pPr>
            <a:r>
              <a:rPr lang="en-US" sz="1600" dirty="0" smtClean="0">
                <a:latin typeface="Consolas" pitchFamily="49" charset="0"/>
                <a:cs typeface="Consolas" pitchFamily="49" charset="0"/>
              </a:rPr>
              <a:t>            best = cur;</a:t>
            </a:r>
          </a:p>
          <a:p>
            <a:pPr marL="0" indent="0">
              <a:buNone/>
            </a:pPr>
            <a:r>
              <a:rPr lang="en-US" sz="1600" dirty="0">
                <a:latin typeface="Consolas" pitchFamily="49" charset="0"/>
                <a:cs typeface="Consolas" pitchFamily="49" charset="0"/>
              </a:rPr>
              <a:t> </a:t>
            </a:r>
            <a:r>
              <a:rPr lang="en-US" sz="1600" dirty="0" smtClean="0">
                <a:latin typeface="Consolas" pitchFamily="49" charset="0"/>
                <a:cs typeface="Consolas" pitchFamily="49" charset="0"/>
              </a:rPr>
              <a:t>       }</a:t>
            </a:r>
          </a:p>
          <a:p>
            <a:pPr marL="0" indent="0">
              <a:buNone/>
            </a:pPr>
            <a:r>
              <a:rPr lang="en-US" sz="1600" dirty="0" smtClean="0">
                <a:latin typeface="Consolas" pitchFamily="49" charset="0"/>
                <a:cs typeface="Consolas" pitchFamily="49" charset="0"/>
              </a:rPr>
              <a:t>        </a:t>
            </a:r>
            <a:r>
              <a:rPr lang="en-US" sz="1600" dirty="0" err="1" smtClean="0">
                <a:latin typeface="Consolas" pitchFamily="49" charset="0"/>
                <a:cs typeface="Consolas" pitchFamily="49" charset="0"/>
              </a:rPr>
              <a:t>num_iters</a:t>
            </a:r>
            <a:r>
              <a:rPr lang="en-US" sz="1600" dirty="0" smtClean="0">
                <a:latin typeface="Consolas" pitchFamily="49" charset="0"/>
                <a:cs typeface="Consolas" pitchFamily="49" charset="0"/>
              </a:rPr>
              <a:t> = </a:t>
            </a:r>
            <a:r>
              <a:rPr lang="en-US" sz="1600" dirty="0" err="1" smtClean="0">
                <a:latin typeface="Consolas" pitchFamily="49" charset="0"/>
                <a:cs typeface="Consolas" pitchFamily="49" charset="0"/>
              </a:rPr>
              <a:t>num_iters</a:t>
            </a:r>
            <a:r>
              <a:rPr lang="en-US" sz="1600" dirty="0" smtClean="0">
                <a:latin typeface="Consolas" pitchFamily="49" charset="0"/>
                <a:cs typeface="Consolas" pitchFamily="49" charset="0"/>
              </a:rPr>
              <a:t> + 1;</a:t>
            </a:r>
          </a:p>
          <a:p>
            <a:pPr marL="0" indent="0">
              <a:buNone/>
            </a:pPr>
            <a:r>
              <a:rPr lang="en-US" sz="1600" dirty="0">
                <a:latin typeface="Consolas" pitchFamily="49" charset="0"/>
                <a:cs typeface="Consolas" pitchFamily="49" charset="0"/>
              </a:rPr>
              <a:t>	</a:t>
            </a:r>
            <a:r>
              <a:rPr lang="en-US" sz="1600" dirty="0" smtClean="0">
                <a:latin typeface="Consolas" pitchFamily="49" charset="0"/>
                <a:cs typeface="Consolas" pitchFamily="49" charset="0"/>
              </a:rPr>
              <a:t>i = i + </a:t>
            </a:r>
            <a:r>
              <a:rPr lang="en-US" sz="1600" b="1" dirty="0">
                <a:latin typeface="Consolas" pitchFamily="49" charset="0"/>
                <a:cs typeface="Consolas" pitchFamily="49" charset="0"/>
              </a:rPr>
              <a:t>4</a:t>
            </a:r>
            <a:r>
              <a:rPr lang="en-US" sz="1600" dirty="0" smtClean="0">
                <a:latin typeface="Consolas" pitchFamily="49" charset="0"/>
                <a:cs typeface="Consolas" pitchFamily="49" charset="0"/>
              </a:rPr>
              <a:t>;</a:t>
            </a:r>
          </a:p>
          <a:p>
            <a:pPr marL="0" indent="0">
              <a:buNone/>
            </a:pPr>
            <a:r>
              <a:rPr lang="en-US" sz="1600" dirty="0" smtClean="0">
                <a:latin typeface="Consolas" pitchFamily="49" charset="0"/>
                <a:cs typeface="Consolas" pitchFamily="49" charset="0"/>
              </a:rPr>
              <a:t>    }</a:t>
            </a:r>
          </a:p>
          <a:p>
            <a:pPr marL="0" indent="0">
              <a:buNone/>
            </a:pPr>
            <a:r>
              <a:rPr lang="en-US" sz="1600" dirty="0" smtClean="0">
                <a:latin typeface="Consolas" pitchFamily="49" charset="0"/>
                <a:cs typeface="Consolas" pitchFamily="49" charset="0"/>
              </a:rPr>
              <a:t>    assert (0 &lt;= </a:t>
            </a:r>
            <a:r>
              <a:rPr lang="en-US" sz="1600" dirty="0" err="1" smtClean="0">
                <a:latin typeface="Consolas" pitchFamily="49" charset="0"/>
                <a:cs typeface="Consolas" pitchFamily="49" charset="0"/>
              </a:rPr>
              <a:t>idx</a:t>
            </a:r>
            <a:r>
              <a:rPr lang="en-US" sz="1600" dirty="0" smtClean="0">
                <a:latin typeface="Consolas" pitchFamily="49" charset="0"/>
                <a:cs typeface="Consolas" pitchFamily="49" charset="0"/>
              </a:rPr>
              <a:t> &lt; n);</a:t>
            </a:r>
          </a:p>
          <a:p>
            <a:pPr marL="0" indent="0">
              <a:buNone/>
            </a:pPr>
            <a:r>
              <a:rPr lang="en-US" sz="1600" dirty="0" smtClean="0">
                <a:latin typeface="Consolas" pitchFamily="49" charset="0"/>
                <a:cs typeface="Consolas" pitchFamily="49" charset="0"/>
              </a:rPr>
              <a:t>    return </a:t>
            </a:r>
            <a:r>
              <a:rPr lang="en-US" sz="1600" dirty="0" err="1" smtClean="0">
                <a:latin typeface="Consolas" pitchFamily="49" charset="0"/>
                <a:cs typeface="Consolas" pitchFamily="49" charset="0"/>
              </a:rPr>
              <a:t>idx</a:t>
            </a:r>
            <a:r>
              <a:rPr lang="en-US" sz="1600" dirty="0" smtClean="0">
                <a:latin typeface="Consolas" pitchFamily="49" charset="0"/>
                <a:cs typeface="Consolas" pitchFamily="49" charset="0"/>
              </a:rPr>
              <a:t>; </a:t>
            </a:r>
          </a:p>
          <a:p>
            <a:pPr marL="0" indent="0">
              <a:buNone/>
            </a:pPr>
            <a:r>
              <a:rPr lang="en-US" sz="1600" dirty="0" smtClean="0">
                <a:latin typeface="Consolas" pitchFamily="49" charset="0"/>
                <a:cs typeface="Consolas" pitchFamily="49" charset="0"/>
              </a:rPr>
              <a:t>}</a:t>
            </a:r>
          </a:p>
        </p:txBody>
      </p:sp>
      <p:sp>
        <p:nvSpPr>
          <p:cNvPr id="7" name="Right Arrow 6"/>
          <p:cNvSpPr/>
          <p:nvPr/>
        </p:nvSpPr>
        <p:spPr>
          <a:xfrm>
            <a:off x="4437" y="4539190"/>
            <a:ext cx="1138563" cy="3185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83795332"/>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Quality of Service Profiling</a:t>
            </a:r>
            <a:endParaRPr lang="en-US" dirty="0"/>
          </a:p>
        </p:txBody>
      </p:sp>
      <p:sp>
        <p:nvSpPr>
          <p:cNvPr id="3" name="Content Placeholder 2"/>
          <p:cNvSpPr>
            <a:spLocks noGrp="1"/>
          </p:cNvSpPr>
          <p:nvPr>
            <p:ph idx="1"/>
          </p:nvPr>
        </p:nvSpPr>
        <p:spPr>
          <a:xfrm>
            <a:off x="353963" y="1701855"/>
            <a:ext cx="8554063" cy="4610455"/>
          </a:xfrm>
        </p:spPr>
        <p:txBody>
          <a:bodyPr>
            <a:normAutofit/>
          </a:bodyPr>
          <a:lstStyle/>
          <a:p>
            <a:r>
              <a:rPr lang="en-US" dirty="0" smtClean="0"/>
              <a:t>Automatically </a:t>
            </a:r>
            <a:r>
              <a:rPr lang="en-US" dirty="0" smtClean="0"/>
              <a:t>explore alternate </a:t>
            </a:r>
            <a:r>
              <a:rPr lang="en-US" dirty="0" smtClean="0"/>
              <a:t>versions</a:t>
            </a:r>
          </a:p>
          <a:p>
            <a:endParaRPr lang="en-US" dirty="0" smtClean="0"/>
          </a:p>
          <a:p>
            <a:endParaRPr lang="en-US" dirty="0" smtClean="0"/>
          </a:p>
          <a:p>
            <a:endParaRPr lang="en-US" dirty="0" smtClean="0"/>
          </a:p>
          <a:p>
            <a:endParaRPr lang="en-US" dirty="0" smtClean="0"/>
          </a:p>
          <a:p>
            <a:endParaRPr lang="en-US" dirty="0" smtClean="0"/>
          </a:p>
        </p:txBody>
      </p:sp>
      <p:sp>
        <p:nvSpPr>
          <p:cNvPr id="49" name="Rounded Rectangle 48"/>
          <p:cNvSpPr/>
          <p:nvPr/>
        </p:nvSpPr>
        <p:spPr bwMode="auto">
          <a:xfrm>
            <a:off x="6716653" y="2354655"/>
            <a:ext cx="1371600" cy="609600"/>
          </a:xfrm>
          <a:prstGeom prst="roundRect">
            <a:avLst/>
          </a:prstGeom>
          <a:solidFill>
            <a:srgbClr val="FFFF99"/>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rgbClr val="000000"/>
                </a:solidFill>
                <a:effectLst/>
                <a:latin typeface="Gill Sans" charset="0"/>
                <a:ea typeface="ヒラギノ角ゴ ProN W3" charset="0"/>
                <a:cs typeface="ヒラギノ角ゴ ProN W3" charset="0"/>
                <a:sym typeface="Gill Sans" charset="0"/>
              </a:rPr>
              <a:t>QoS model</a:t>
            </a:r>
          </a:p>
        </p:txBody>
      </p:sp>
      <p:sp>
        <p:nvSpPr>
          <p:cNvPr id="50" name="Rounded Rectangle 49"/>
          <p:cNvSpPr/>
          <p:nvPr/>
        </p:nvSpPr>
        <p:spPr bwMode="auto">
          <a:xfrm>
            <a:off x="741738" y="3061332"/>
            <a:ext cx="1371600" cy="609600"/>
          </a:xfrm>
          <a:prstGeom prst="roundRect">
            <a:avLst/>
          </a:prstGeom>
          <a:no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US" sz="1600" dirty="0" smtClean="0"/>
              <a:t>Program</a:t>
            </a:r>
            <a:endParaRPr kumimoji="0" lang="en-US" sz="1600" b="0" i="0" u="none" strike="noStrike" cap="none" normalizeH="0" baseline="0" dirty="0" smtClean="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51" name="Rounded Rectangle 50"/>
          <p:cNvSpPr/>
          <p:nvPr/>
        </p:nvSpPr>
        <p:spPr bwMode="auto">
          <a:xfrm>
            <a:off x="729212" y="3975510"/>
            <a:ext cx="1371600" cy="609600"/>
          </a:xfrm>
          <a:prstGeom prst="roundRect">
            <a:avLst/>
          </a:prstGeom>
          <a:no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US" sz="1600" dirty="0" smtClean="0"/>
              <a:t>Input(s)</a:t>
            </a:r>
            <a:endParaRPr kumimoji="0" lang="en-US" sz="1600" b="0" i="0" u="none" strike="noStrike" cap="none" normalizeH="0" baseline="0" dirty="0" smtClean="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52" name="Rounded Rectangle 51"/>
          <p:cNvSpPr/>
          <p:nvPr/>
        </p:nvSpPr>
        <p:spPr bwMode="auto">
          <a:xfrm>
            <a:off x="2646738" y="3350442"/>
            <a:ext cx="1558290" cy="914400"/>
          </a:xfrm>
          <a:prstGeom prst="roundRect">
            <a:avLst/>
          </a:prstGeom>
          <a:no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US" sz="1600" dirty="0" smtClean="0"/>
              <a:t>Time Profiler</a:t>
            </a:r>
            <a:endParaRPr kumimoji="0" lang="en-US" sz="1600" b="0" i="0" u="none" strike="noStrike" cap="none" normalizeH="0" baseline="0" dirty="0" smtClean="0">
              <a:ln>
                <a:noFill/>
              </a:ln>
              <a:solidFill>
                <a:srgbClr val="000000"/>
              </a:solidFill>
              <a:effectLst/>
              <a:latin typeface="Gill Sans" charset="0"/>
              <a:ea typeface="ヒラギノ角ゴ ProN W3" charset="0"/>
              <a:cs typeface="ヒラギノ角ゴ ProN W3" charset="0"/>
              <a:sym typeface="Gill Sans" charset="0"/>
            </a:endParaRPr>
          </a:p>
        </p:txBody>
      </p:sp>
      <p:cxnSp>
        <p:nvCxnSpPr>
          <p:cNvPr id="53" name="Elbow Connector 52"/>
          <p:cNvCxnSpPr/>
          <p:nvPr/>
        </p:nvCxnSpPr>
        <p:spPr bwMode="auto">
          <a:xfrm>
            <a:off x="2104373" y="3356975"/>
            <a:ext cx="543796" cy="340523"/>
          </a:xfrm>
          <a:prstGeom prst="bentConnector3">
            <a:avLst>
              <a:gd name="adj1" fmla="val 50000"/>
            </a:avLst>
          </a:prstGeom>
          <a:solidFill>
            <a:schemeClr val="accent1"/>
          </a:solidFill>
          <a:ln w="25400" cap="flat" cmpd="sng" algn="ctr">
            <a:solidFill>
              <a:srgbClr val="000000"/>
            </a:solidFill>
            <a:prstDash val="solid"/>
            <a:round/>
            <a:headEnd type="none" w="med" len="med"/>
            <a:tailEnd type="arrow"/>
          </a:ln>
          <a:effectLst/>
        </p:spPr>
      </p:cxnSp>
      <p:sp>
        <p:nvSpPr>
          <p:cNvPr id="55" name="Rounded Rectangle 54"/>
          <p:cNvSpPr/>
          <p:nvPr/>
        </p:nvSpPr>
        <p:spPr bwMode="auto">
          <a:xfrm>
            <a:off x="4464416" y="3343774"/>
            <a:ext cx="1788900" cy="926811"/>
          </a:xfrm>
          <a:prstGeom prst="roundRect">
            <a:avLst/>
          </a:prstGeom>
          <a:solidFill>
            <a:srgbClr val="FFFF99"/>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rgbClr val="000000"/>
                </a:solidFill>
                <a:effectLst/>
                <a:latin typeface="Gill Sans" charset="0"/>
                <a:ea typeface="ヒラギノ角ゴ ProN W3" charset="0"/>
                <a:cs typeface="ヒラギノ角ゴ ProN W3" charset="0"/>
                <a:sym typeface="Gill Sans" charset="0"/>
              </a:rPr>
              <a:t>Subcomputation </a:t>
            </a:r>
            <a:r>
              <a:rPr kumimoji="0" lang="en-US" sz="1600" b="0" i="0" u="none" strike="noStrike" cap="none" normalizeH="0" dirty="0" smtClean="0">
                <a:ln>
                  <a:noFill/>
                </a:ln>
                <a:solidFill>
                  <a:srgbClr val="000000"/>
                </a:solidFill>
                <a:effectLst/>
                <a:latin typeface="Gill Sans" charset="0"/>
                <a:ea typeface="ヒラギノ角ゴ ProN W3" charset="0"/>
                <a:cs typeface="ヒラギノ角ゴ ProN W3" charset="0"/>
                <a:sym typeface="Gill Sans" charset="0"/>
              </a:rPr>
              <a:t>Transformation</a:t>
            </a:r>
            <a:endParaRPr kumimoji="0" lang="en-US" sz="1600" b="0" i="0" u="none" strike="noStrike" cap="none" normalizeH="0" baseline="0" dirty="0" smtClean="0">
              <a:ln>
                <a:noFill/>
              </a:ln>
              <a:solidFill>
                <a:srgbClr val="000000"/>
              </a:solidFill>
              <a:effectLst/>
              <a:latin typeface="Gill Sans" charset="0"/>
              <a:ea typeface="ヒラギノ角ゴ ProN W3" charset="0"/>
              <a:cs typeface="ヒラギノ角ゴ ProN W3" charset="0"/>
              <a:sym typeface="Gill Sans" charset="0"/>
            </a:endParaRPr>
          </a:p>
        </p:txBody>
      </p:sp>
      <p:cxnSp>
        <p:nvCxnSpPr>
          <p:cNvPr id="56" name="Straight Arrow Connector 55"/>
          <p:cNvCxnSpPr>
            <a:stCxn id="52" idx="3"/>
            <a:endCxn id="55" idx="1"/>
          </p:cNvCxnSpPr>
          <p:nvPr/>
        </p:nvCxnSpPr>
        <p:spPr bwMode="auto">
          <a:xfrm flipV="1">
            <a:off x="4205028" y="3807180"/>
            <a:ext cx="259388" cy="462"/>
          </a:xfrm>
          <a:prstGeom prst="straightConnector1">
            <a:avLst/>
          </a:prstGeom>
          <a:solidFill>
            <a:schemeClr val="accent1"/>
          </a:solidFill>
          <a:ln w="25400" cap="flat" cmpd="sng" algn="ctr">
            <a:solidFill>
              <a:srgbClr val="000000"/>
            </a:solidFill>
            <a:prstDash val="solid"/>
            <a:round/>
            <a:headEnd type="none" w="med" len="med"/>
            <a:tailEnd type="arrow"/>
          </a:ln>
          <a:effectLst/>
        </p:spPr>
      </p:cxnSp>
      <p:sp>
        <p:nvSpPr>
          <p:cNvPr id="62" name="TextBox 61"/>
          <p:cNvSpPr txBox="1"/>
          <p:nvPr/>
        </p:nvSpPr>
        <p:spPr>
          <a:xfrm>
            <a:off x="3872967" y="3002762"/>
            <a:ext cx="3096071" cy="338554"/>
          </a:xfrm>
          <a:prstGeom prst="rect">
            <a:avLst/>
          </a:prstGeom>
          <a:noFill/>
        </p:spPr>
        <p:txBody>
          <a:bodyPr wrap="square" rtlCol="0">
            <a:spAutoFit/>
          </a:bodyPr>
          <a:lstStyle/>
          <a:p>
            <a:r>
              <a:rPr lang="en-US" sz="1600" b="1" dirty="0" smtClean="0">
                <a:solidFill>
                  <a:schemeClr val="accent1"/>
                </a:solidFill>
              </a:rPr>
              <a:t>Quality of Service profiler</a:t>
            </a:r>
            <a:endParaRPr lang="en-US" sz="2000" b="1" dirty="0">
              <a:solidFill>
                <a:schemeClr val="accent1"/>
              </a:solidFill>
            </a:endParaRPr>
          </a:p>
        </p:txBody>
      </p:sp>
      <p:cxnSp>
        <p:nvCxnSpPr>
          <p:cNvPr id="63" name="Elbow Connector 62"/>
          <p:cNvCxnSpPr>
            <a:stCxn id="49" idx="2"/>
            <a:endCxn id="73" idx="0"/>
          </p:cNvCxnSpPr>
          <p:nvPr/>
        </p:nvCxnSpPr>
        <p:spPr bwMode="auto">
          <a:xfrm rot="5400000">
            <a:off x="7208423" y="3154661"/>
            <a:ext cx="384437" cy="3625"/>
          </a:xfrm>
          <a:prstGeom prst="bentConnector3">
            <a:avLst>
              <a:gd name="adj1" fmla="val 50000"/>
            </a:avLst>
          </a:prstGeom>
          <a:solidFill>
            <a:schemeClr val="accent1"/>
          </a:solidFill>
          <a:ln w="25400" cap="flat" cmpd="sng" algn="ctr">
            <a:solidFill>
              <a:srgbClr val="000000"/>
            </a:solidFill>
            <a:prstDash val="solid"/>
            <a:round/>
            <a:headEnd type="none" w="med" len="med"/>
            <a:tailEnd type="arrow"/>
          </a:ln>
          <a:effectLst/>
        </p:spPr>
      </p:cxnSp>
      <p:sp>
        <p:nvSpPr>
          <p:cNvPr id="67" name="TextBox 66"/>
          <p:cNvSpPr txBox="1"/>
          <p:nvPr/>
        </p:nvSpPr>
        <p:spPr>
          <a:xfrm>
            <a:off x="2715933" y="4463552"/>
            <a:ext cx="1430594" cy="338554"/>
          </a:xfrm>
          <a:prstGeom prst="rect">
            <a:avLst/>
          </a:prstGeom>
          <a:noFill/>
          <a:ln>
            <a:noFill/>
          </a:ln>
        </p:spPr>
        <p:txBody>
          <a:bodyPr wrap="square" rtlCol="0">
            <a:spAutoFit/>
          </a:bodyPr>
          <a:lstStyle/>
          <a:p>
            <a:r>
              <a:rPr lang="en-US" sz="1600" b="1" dirty="0" smtClean="0">
                <a:solidFill>
                  <a:schemeClr val="accent1"/>
                </a:solidFill>
              </a:rPr>
              <a:t>timing info</a:t>
            </a:r>
            <a:endParaRPr lang="en-US" sz="2000" b="1" dirty="0">
              <a:solidFill>
                <a:schemeClr val="accent1"/>
              </a:solidFill>
            </a:endParaRPr>
          </a:p>
        </p:txBody>
      </p:sp>
      <p:sp>
        <p:nvSpPr>
          <p:cNvPr id="68" name="TextBox 67"/>
          <p:cNvSpPr txBox="1"/>
          <p:nvPr/>
        </p:nvSpPr>
        <p:spPr>
          <a:xfrm>
            <a:off x="5921359" y="4480347"/>
            <a:ext cx="2949705" cy="338554"/>
          </a:xfrm>
          <a:prstGeom prst="rect">
            <a:avLst/>
          </a:prstGeom>
          <a:noFill/>
          <a:ln>
            <a:noFill/>
          </a:ln>
        </p:spPr>
        <p:txBody>
          <a:bodyPr wrap="square" rtlCol="0">
            <a:spAutoFit/>
          </a:bodyPr>
          <a:lstStyle/>
          <a:p>
            <a:r>
              <a:rPr lang="en-US" sz="1600" b="1" dirty="0" smtClean="0">
                <a:solidFill>
                  <a:schemeClr val="accent1"/>
                </a:solidFill>
              </a:rPr>
              <a:t>performance </a:t>
            </a:r>
            <a:r>
              <a:rPr lang="en-US" sz="1600" b="1" dirty="0" err="1" smtClean="0">
                <a:solidFill>
                  <a:schemeClr val="accent1"/>
                </a:solidFill>
              </a:rPr>
              <a:t>vs</a:t>
            </a:r>
            <a:r>
              <a:rPr lang="en-US" sz="1600" b="1" dirty="0" smtClean="0">
                <a:solidFill>
                  <a:schemeClr val="accent1"/>
                </a:solidFill>
              </a:rPr>
              <a:t> QoS info</a:t>
            </a:r>
            <a:endParaRPr lang="en-US" sz="2000" b="1" dirty="0">
              <a:solidFill>
                <a:schemeClr val="accent1"/>
              </a:solidFill>
            </a:endParaRPr>
          </a:p>
        </p:txBody>
      </p:sp>
      <p:sp>
        <p:nvSpPr>
          <p:cNvPr id="73" name="Rounded Rectangle 72"/>
          <p:cNvSpPr/>
          <p:nvPr/>
        </p:nvSpPr>
        <p:spPr bwMode="auto">
          <a:xfrm>
            <a:off x="6534112" y="3348692"/>
            <a:ext cx="1729431" cy="926811"/>
          </a:xfrm>
          <a:prstGeom prst="roundRect">
            <a:avLst/>
          </a:prstGeom>
          <a:solidFill>
            <a:srgbClr val="FFFF99"/>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US" sz="1600" dirty="0" smtClean="0"/>
              <a:t>Transformation</a:t>
            </a:r>
            <a:br>
              <a:rPr lang="en-US" sz="1600" dirty="0" smtClean="0"/>
            </a:br>
            <a:r>
              <a:rPr lang="en-US" sz="1600" dirty="0" smtClean="0"/>
              <a:t>Evaluation</a:t>
            </a:r>
            <a:endParaRPr kumimoji="0" lang="en-US" sz="1600" b="0" i="0" u="none" strike="noStrike" cap="none" normalizeH="0" baseline="0" dirty="0" smtClean="0">
              <a:ln>
                <a:noFill/>
              </a:ln>
              <a:solidFill>
                <a:srgbClr val="000000"/>
              </a:solidFill>
              <a:effectLst/>
              <a:latin typeface="Gill Sans" charset="0"/>
              <a:ea typeface="ヒラギノ角ゴ ProN W3" charset="0"/>
              <a:cs typeface="ヒラギノ角ゴ ProN W3" charset="0"/>
              <a:sym typeface="Gill Sans" charset="0"/>
            </a:endParaRPr>
          </a:p>
        </p:txBody>
      </p:sp>
      <p:cxnSp>
        <p:nvCxnSpPr>
          <p:cNvPr id="74" name="Straight Arrow Connector 73"/>
          <p:cNvCxnSpPr>
            <a:endCxn id="73" idx="1"/>
          </p:cNvCxnSpPr>
          <p:nvPr/>
        </p:nvCxnSpPr>
        <p:spPr bwMode="auto">
          <a:xfrm flipV="1">
            <a:off x="6274724" y="3812098"/>
            <a:ext cx="259388" cy="462"/>
          </a:xfrm>
          <a:prstGeom prst="straightConnector1">
            <a:avLst/>
          </a:prstGeom>
          <a:solidFill>
            <a:schemeClr val="accent1"/>
          </a:solidFill>
          <a:ln w="25400" cap="flat" cmpd="sng" algn="ctr">
            <a:solidFill>
              <a:srgbClr val="000000"/>
            </a:solidFill>
            <a:prstDash val="solid"/>
            <a:round/>
            <a:headEnd type="none" w="med" len="med"/>
            <a:tailEnd type="arrow"/>
          </a:ln>
          <a:effectLst/>
        </p:spPr>
      </p:cxnSp>
      <p:sp>
        <p:nvSpPr>
          <p:cNvPr id="23" name="Rectangle 22"/>
          <p:cNvSpPr/>
          <p:nvPr/>
        </p:nvSpPr>
        <p:spPr bwMode="auto">
          <a:xfrm>
            <a:off x="2630466" y="3031299"/>
            <a:ext cx="5899759" cy="1340285"/>
          </a:xfrm>
          <a:prstGeom prst="rect">
            <a:avLst/>
          </a:prstGeom>
          <a:noFill/>
          <a:ln w="25400" cap="rnd" cmpd="sng" algn="ctr">
            <a:solidFill>
              <a:schemeClr val="accent1"/>
            </a:solidFill>
            <a:prstDash val="sys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smtClean="0">
              <a:ln>
                <a:noFill/>
              </a:ln>
              <a:solidFill>
                <a:srgbClr val="000000"/>
              </a:solidFill>
              <a:effectLst/>
              <a:latin typeface="Gill Sans" charset="0"/>
              <a:ea typeface="ヒラギノ角ゴ ProN W3" charset="0"/>
              <a:cs typeface="ヒラギノ角ゴ ProN W3" charset="0"/>
              <a:sym typeface="Gill Sans" charset="0"/>
            </a:endParaRPr>
          </a:p>
        </p:txBody>
      </p:sp>
      <p:cxnSp>
        <p:nvCxnSpPr>
          <p:cNvPr id="30" name="Elbow Connector 29"/>
          <p:cNvCxnSpPr>
            <a:stCxn id="51" idx="3"/>
          </p:cNvCxnSpPr>
          <p:nvPr/>
        </p:nvCxnSpPr>
        <p:spPr bwMode="auto">
          <a:xfrm flipV="1">
            <a:off x="2100812" y="3919364"/>
            <a:ext cx="549445" cy="360946"/>
          </a:xfrm>
          <a:prstGeom prst="bentConnector3">
            <a:avLst>
              <a:gd name="adj1" fmla="val 50000"/>
            </a:avLst>
          </a:prstGeom>
          <a:solidFill>
            <a:schemeClr val="accent1"/>
          </a:solidFill>
          <a:ln w="25400" cap="flat" cmpd="sng" algn="ctr">
            <a:solidFill>
              <a:srgbClr val="000000"/>
            </a:solidFill>
            <a:prstDash val="solid"/>
            <a:round/>
            <a:headEnd type="none" w="med" len="med"/>
            <a:tailEnd type="arrow"/>
          </a:ln>
          <a:effectLst/>
        </p:spPr>
      </p:cxnSp>
      <p:cxnSp>
        <p:nvCxnSpPr>
          <p:cNvPr id="22" name="Straight Arrow Connector 21"/>
          <p:cNvCxnSpPr>
            <a:stCxn id="52" idx="2"/>
            <a:endCxn id="67" idx="0"/>
          </p:cNvCxnSpPr>
          <p:nvPr/>
        </p:nvCxnSpPr>
        <p:spPr bwMode="auto">
          <a:xfrm rot="16200000" flipH="1">
            <a:off x="3329201" y="4361523"/>
            <a:ext cx="198710" cy="5347"/>
          </a:xfrm>
          <a:prstGeom prst="straightConnector1">
            <a:avLst/>
          </a:prstGeom>
          <a:solidFill>
            <a:schemeClr val="accent1"/>
          </a:solidFill>
          <a:ln w="25400" cap="flat" cmpd="sng" algn="ctr">
            <a:solidFill>
              <a:srgbClr val="000000"/>
            </a:solidFill>
            <a:prstDash val="solid"/>
            <a:round/>
            <a:headEnd type="none" w="med" len="med"/>
            <a:tailEnd type="arrow"/>
          </a:ln>
          <a:effectLst/>
        </p:spPr>
      </p:cxnSp>
      <p:cxnSp>
        <p:nvCxnSpPr>
          <p:cNvPr id="25" name="Straight Arrow Connector 24"/>
          <p:cNvCxnSpPr>
            <a:stCxn id="73" idx="2"/>
            <a:endCxn id="68" idx="0"/>
          </p:cNvCxnSpPr>
          <p:nvPr/>
        </p:nvCxnSpPr>
        <p:spPr bwMode="auto">
          <a:xfrm rot="5400000">
            <a:off x="7295098" y="4376617"/>
            <a:ext cx="204844" cy="2616"/>
          </a:xfrm>
          <a:prstGeom prst="straightConnector1">
            <a:avLst/>
          </a:prstGeom>
          <a:solidFill>
            <a:schemeClr val="accent1"/>
          </a:solidFill>
          <a:ln w="25400" cap="flat" cmpd="sng" algn="ctr">
            <a:solidFill>
              <a:srgbClr val="000000"/>
            </a:solidFill>
            <a:prstDash val="solid"/>
            <a:round/>
            <a:headEnd type="none" w="med" len="med"/>
            <a:tailEnd type="arrow"/>
          </a:ln>
          <a:effectLst/>
        </p:spPr>
      </p:cxnSp>
    </p:spTree>
    <p:extLst>
      <p:ext uri="{BB962C8B-B14F-4D97-AF65-F5344CB8AC3E}">
        <p14:creationId xmlns:p14="http://schemas.microsoft.com/office/powerpoint/2010/main" val="204883227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0"/>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3"/>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1"/>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67"/>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5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74"/>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73"/>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3"/>
                                        </p:tgtEl>
                                        <p:attrNameLst>
                                          <p:attrName>style.visibility</p:attrName>
                                        </p:attrNameLst>
                                      </p:cBhvr>
                                      <p:to>
                                        <p:strVal val="visible"/>
                                      </p:to>
                                    </p:set>
                                  </p:childTnLst>
                                </p:cTn>
                              </p:par>
                            </p:childTnLst>
                          </p:cTn>
                        </p:par>
                        <p:par>
                          <p:cTn id="37" fill="hold">
                            <p:stCondLst>
                              <p:cond delay="0"/>
                            </p:stCondLst>
                            <p:childTnLst>
                              <p:par>
                                <p:cTn id="38" presetID="1" presetClass="entr" presetSubtype="0" fill="hold" grpId="0" nodeType="afterEffect">
                                  <p:stCondLst>
                                    <p:cond delay="0"/>
                                  </p:stCondLst>
                                  <p:childTnLst>
                                    <p:set>
                                      <p:cBhvr>
                                        <p:cTn id="39" dur="1" fill="hold">
                                          <p:stCondLst>
                                            <p:cond delay="0"/>
                                          </p:stCondLst>
                                        </p:cTn>
                                        <p:tgtEl>
                                          <p:spTgt spid="49"/>
                                        </p:tgtEl>
                                        <p:attrNameLst>
                                          <p:attrName>style.visibility</p:attrName>
                                        </p:attrNameLst>
                                      </p:cBhvr>
                                      <p:to>
                                        <p:strVal val="visible"/>
                                      </p:to>
                                    </p:set>
                                  </p:childTnLst>
                                </p:cTn>
                              </p:par>
                              <p:par>
                                <p:cTn id="40" presetID="1" presetClass="entr" presetSubtype="0" fill="hold" nodeType="withEffect">
                                  <p:stCondLst>
                                    <p:cond delay="0"/>
                                  </p:stCondLst>
                                  <p:childTnLst>
                                    <p:set>
                                      <p:cBhvr>
                                        <p:cTn id="41" dur="1" fill="hold">
                                          <p:stCondLst>
                                            <p:cond delay="0"/>
                                          </p:stCondLst>
                                        </p:cTn>
                                        <p:tgtEl>
                                          <p:spTgt spid="63"/>
                                        </p:tgtEl>
                                        <p:attrNameLst>
                                          <p:attrName>style.visibility</p:attrName>
                                        </p:attrNameLst>
                                      </p:cBhvr>
                                      <p:to>
                                        <p:strVal val="visible"/>
                                      </p:to>
                                    </p:set>
                                  </p:childTnLst>
                                </p:cTn>
                              </p:par>
                              <p:par>
                                <p:cTn id="42" presetID="1" presetClass="entr" presetSubtype="0" fill="hold" grpId="0" nodeType="withEffect">
                                  <p:stCondLst>
                                    <p:cond delay="0"/>
                                  </p:stCondLst>
                                  <p:childTnLst>
                                    <p:set>
                                      <p:cBhvr>
                                        <p:cTn id="43" dur="1" fill="hold">
                                          <p:stCondLst>
                                            <p:cond delay="0"/>
                                          </p:stCondLst>
                                        </p:cTn>
                                        <p:tgtEl>
                                          <p:spTgt spid="68"/>
                                        </p:tgtEl>
                                        <p:attrNameLst>
                                          <p:attrName>style.visibility</p:attrName>
                                        </p:attrNameLst>
                                      </p:cBhvr>
                                      <p:to>
                                        <p:strVal val="visible"/>
                                      </p:to>
                                    </p:set>
                                  </p:childTnLst>
                                </p:cTn>
                              </p:par>
                              <p:par>
                                <p:cTn id="44" presetID="1" presetClass="entr" presetSubtype="0" fill="hold" grpId="0" nodeType="withEffect">
                                  <p:stCondLst>
                                    <p:cond delay="0"/>
                                  </p:stCondLst>
                                  <p:childTnLst>
                                    <p:set>
                                      <p:cBhvr>
                                        <p:cTn id="45" dur="1" fill="hold">
                                          <p:stCondLst>
                                            <p:cond delay="0"/>
                                          </p:stCondLst>
                                        </p:cTn>
                                        <p:tgtEl>
                                          <p:spTgt spid="62"/>
                                        </p:tgtEl>
                                        <p:attrNameLst>
                                          <p:attrName>style.visibility</p:attrName>
                                        </p:attrNameLst>
                                      </p:cBhvr>
                                      <p:to>
                                        <p:strVal val="visible"/>
                                      </p:to>
                                    </p:set>
                                  </p:childTnLst>
                                </p:cTn>
                              </p:par>
                              <p:par>
                                <p:cTn id="46" presetID="1" presetClass="entr" presetSubtype="0" fill="hold" nodeType="withEffect">
                                  <p:stCondLst>
                                    <p:cond delay="0"/>
                                  </p:stCondLst>
                                  <p:childTnLst>
                                    <p:set>
                                      <p:cBhvr>
                                        <p:cTn id="47"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9" grpId="0" animBg="1"/>
      <p:bldP spid="50" grpId="0" animBg="1"/>
      <p:bldP spid="51" grpId="0" animBg="1"/>
      <p:bldP spid="52" grpId="0" animBg="1"/>
      <p:bldP spid="55" grpId="0" animBg="1"/>
      <p:bldP spid="62" grpId="0"/>
      <p:bldP spid="67" grpId="0"/>
      <p:bldP spid="68" grpId="0"/>
      <p:bldP spid="73" grpId="0" animBg="1"/>
      <p:bldP spid="23"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3211</TotalTime>
  <Words>1561</Words>
  <Application>Microsoft Macintosh PowerPoint</Application>
  <PresentationFormat>On-screen Show (4:3)</PresentationFormat>
  <Paragraphs>228</Paragraphs>
  <Slides>21</Slides>
  <Notes>3</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Reasoning about Relaxed Programs</vt:lpstr>
      <vt:lpstr>Research Focus</vt:lpstr>
      <vt:lpstr>Traditional Program Transformation</vt:lpstr>
      <vt:lpstr>Non-Traditional Program Transformation</vt:lpstr>
      <vt:lpstr>Loop Perforation of Motion Estimation in x264 (Misailovic, etal)</vt:lpstr>
      <vt:lpstr>Loop Perforation</vt:lpstr>
      <vt:lpstr>Loop Perforation</vt:lpstr>
      <vt:lpstr>Loop Perforation</vt:lpstr>
      <vt:lpstr>Quality of Service Profiling</vt:lpstr>
      <vt:lpstr>Research Questions</vt:lpstr>
      <vt:lpstr>Loop Perforation Example</vt:lpstr>
      <vt:lpstr>Relaxed Program</vt:lpstr>
      <vt:lpstr>Relaxed Programming Assertions</vt:lpstr>
      <vt:lpstr>Program Semantics Formalization</vt:lpstr>
      <vt:lpstr>Axiomatic Semantics</vt:lpstr>
      <vt:lpstr>Verification Guarantees</vt:lpstr>
      <vt:lpstr>Coq Development</vt:lpstr>
      <vt:lpstr>Coq Experience</vt:lpstr>
      <vt:lpstr>Conclusion</vt:lpstr>
      <vt:lpstr>Conclusion (cont.)</vt:lpstr>
      <vt:lpstr>The End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Reasoning about Relaxed Programs</dc:title>
  <dc:creator>Windows User</dc:creator>
  <cp:lastModifiedBy>Michael Carbin</cp:lastModifiedBy>
  <cp:revision>266</cp:revision>
  <dcterms:created xsi:type="dcterms:W3CDTF">2011-12-04T17:13:20Z</dcterms:created>
  <dcterms:modified xsi:type="dcterms:W3CDTF">2011-12-06T23:00:30Z</dcterms:modified>
</cp:coreProperties>
</file>