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79" r:id="rId2"/>
  </p:sldMasterIdLst>
  <p:notesMasterIdLst>
    <p:notesMasterId r:id="rId53"/>
  </p:notesMasterIdLst>
  <p:handoutMasterIdLst>
    <p:handoutMasterId r:id="rId54"/>
  </p:handoutMasterIdLst>
  <p:sldIdLst>
    <p:sldId id="2173" r:id="rId3"/>
    <p:sldId id="2181" r:id="rId4"/>
    <p:sldId id="2182" r:id="rId5"/>
    <p:sldId id="2226" r:id="rId6"/>
    <p:sldId id="2237" r:id="rId7"/>
    <p:sldId id="2239" r:id="rId8"/>
    <p:sldId id="2236" r:id="rId9"/>
    <p:sldId id="2186" r:id="rId10"/>
    <p:sldId id="2187" r:id="rId11"/>
    <p:sldId id="2188" r:id="rId12"/>
    <p:sldId id="2235" r:id="rId13"/>
    <p:sldId id="2190" r:id="rId14"/>
    <p:sldId id="2229" r:id="rId15"/>
    <p:sldId id="2192" r:id="rId16"/>
    <p:sldId id="2230" r:id="rId17"/>
    <p:sldId id="2225" r:id="rId18"/>
    <p:sldId id="2208" r:id="rId19"/>
    <p:sldId id="2209" r:id="rId20"/>
    <p:sldId id="2240" r:id="rId21"/>
    <p:sldId id="2232" r:id="rId22"/>
    <p:sldId id="2233" r:id="rId23"/>
    <p:sldId id="2210" r:id="rId24"/>
    <p:sldId id="2195" r:id="rId25"/>
    <p:sldId id="2228" r:id="rId26"/>
    <p:sldId id="2221" r:id="rId27"/>
    <p:sldId id="2222" r:id="rId28"/>
    <p:sldId id="2200" r:id="rId29"/>
    <p:sldId id="2203" r:id="rId30"/>
    <p:sldId id="2223" r:id="rId31"/>
    <p:sldId id="2178" r:id="rId32"/>
    <p:sldId id="2234" r:id="rId33"/>
    <p:sldId id="2193" r:id="rId34"/>
    <p:sldId id="2214" r:id="rId35"/>
    <p:sldId id="2215" r:id="rId36"/>
    <p:sldId id="2216" r:id="rId37"/>
    <p:sldId id="2217" r:id="rId38"/>
    <p:sldId id="2218" r:id="rId39"/>
    <p:sldId id="2211" r:id="rId40"/>
    <p:sldId id="2212" r:id="rId41"/>
    <p:sldId id="2224" r:id="rId42"/>
    <p:sldId id="2189" r:id="rId43"/>
    <p:sldId id="2172" r:id="rId44"/>
    <p:sldId id="2180" r:id="rId45"/>
    <p:sldId id="2179" r:id="rId46"/>
    <p:sldId id="2227" r:id="rId47"/>
    <p:sldId id="2198" r:id="rId48"/>
    <p:sldId id="2196" r:id="rId49"/>
    <p:sldId id="2201" r:id="rId50"/>
    <p:sldId id="2205" r:id="rId51"/>
    <p:sldId id="2191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433FF"/>
    <a:srgbClr val="0070C0"/>
    <a:srgbClr val="CCCC00"/>
    <a:srgbClr val="00B050"/>
    <a:srgbClr val="FF3300"/>
    <a:srgbClr val="E7E7E7"/>
    <a:srgbClr val="000000"/>
    <a:srgbClr val="FFFF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8" autoAdjust="0"/>
    <p:restoredTop sz="72870" autoAdjust="0"/>
  </p:normalViewPr>
  <p:slideViewPr>
    <p:cSldViewPr>
      <p:cViewPr>
        <p:scale>
          <a:sx n="114" d="100"/>
          <a:sy n="114" d="100"/>
        </p:scale>
        <p:origin x="464" y="-1304"/>
      </p:cViewPr>
      <p:guideLst>
        <p:guide orient="horz" pos="3024"/>
        <p:guide pos="5616"/>
      </p:guideLst>
    </p:cSldViewPr>
  </p:slideViewPr>
  <p:outlineViewPr>
    <p:cViewPr>
      <p:scale>
        <a:sx n="33" d="100"/>
        <a:sy n="33" d="100"/>
      </p:scale>
      <p:origin x="42" y="27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bhargava/Documents/parsec_norm_l3mpki-v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bhargava/Documents/parsec_norm_l3mpki-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'parsec_norm_l3mpki (2)'!$A$2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'parsec_norm_l3mpki (2)'!$B$1:$M$1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'parsec_norm_l3mpki (2)'!$B$2:$M$2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'parsec_norm_l3mpki (2)'!$A$3</c:f>
              <c:strCache>
                <c:ptCount val="1"/>
                <c:pt idx="0">
                  <c:v>CVB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'parsec_norm_l3mpki (2)'!$B$1:$M$1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'parsec_norm_l3mpki (2)'!$B$3:$M$3</c:f>
              <c:numCache>
                <c:formatCode>General</c:formatCode>
                <c:ptCount val="12"/>
                <c:pt idx="0">
                  <c:v>0.99633546938</c:v>
                </c:pt>
                <c:pt idx="1">
                  <c:v>1.15470048779</c:v>
                </c:pt>
                <c:pt idx="2">
                  <c:v>1.14609494107</c:v>
                </c:pt>
                <c:pt idx="3">
                  <c:v>1.67493011047</c:v>
                </c:pt>
                <c:pt idx="4">
                  <c:v>1.18999874339</c:v>
                </c:pt>
                <c:pt idx="5">
                  <c:v>1.90148929924</c:v>
                </c:pt>
                <c:pt idx="6">
                  <c:v>0.894251673396</c:v>
                </c:pt>
                <c:pt idx="7">
                  <c:v>1.46719724048</c:v>
                </c:pt>
                <c:pt idx="8">
                  <c:v>0.971013806965</c:v>
                </c:pt>
                <c:pt idx="9">
                  <c:v>0.999680064901</c:v>
                </c:pt>
                <c:pt idx="10">
                  <c:v>1.3859668844</c:v>
                </c:pt>
                <c:pt idx="11">
                  <c:v>1.25287806559</c:v>
                </c:pt>
              </c:numCache>
            </c:numRef>
          </c:val>
        </c:ser>
        <c:ser>
          <c:idx val="2"/>
          <c:order val="2"/>
          <c:tx>
            <c:strRef>
              <c:f>'parsec_norm_l3mpki (2)'!$A$4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'parsec_norm_l3mpki (2)'!$B$1:$M$1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'parsec_norm_l3mpki (2)'!$B$4:$M$4</c:f>
              <c:numCache>
                <c:formatCode>General</c:formatCode>
                <c:ptCount val="12"/>
                <c:pt idx="0">
                  <c:v>0.970718742344</c:v>
                </c:pt>
                <c:pt idx="1">
                  <c:v>1.21876632858</c:v>
                </c:pt>
                <c:pt idx="2">
                  <c:v>1.1387947014</c:v>
                </c:pt>
                <c:pt idx="3">
                  <c:v>1.25356254467</c:v>
                </c:pt>
                <c:pt idx="4">
                  <c:v>1.08839942257</c:v>
                </c:pt>
                <c:pt idx="5">
                  <c:v>1.47368578578</c:v>
                </c:pt>
                <c:pt idx="6">
                  <c:v>0.897335277854</c:v>
                </c:pt>
                <c:pt idx="7">
                  <c:v>1.0771441398</c:v>
                </c:pt>
                <c:pt idx="8">
                  <c:v>1.00465965986</c:v>
                </c:pt>
                <c:pt idx="9">
                  <c:v>1.01028544489</c:v>
                </c:pt>
                <c:pt idx="10">
                  <c:v>1.10291405694</c:v>
                </c:pt>
                <c:pt idx="11">
                  <c:v>1.1123878277</c:v>
                </c:pt>
              </c:numCache>
            </c:numRef>
          </c:val>
        </c:ser>
        <c:ser>
          <c:idx val="3"/>
          <c:order val="3"/>
          <c:tx>
            <c:strRef>
              <c:f>'parsec_norm_l3mpki (2)'!$A$5</c:f>
              <c:strCache>
                <c:ptCount val="1"/>
                <c:pt idx="0">
                  <c:v>SHARP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'parsec_norm_l3mpki (2)'!$B$1:$M$1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'parsec_norm_l3mpki (2)'!$B$5:$M$5</c:f>
              <c:numCache>
                <c:formatCode>General</c:formatCode>
                <c:ptCount val="12"/>
                <c:pt idx="0">
                  <c:v>1.05825197826</c:v>
                </c:pt>
                <c:pt idx="1">
                  <c:v>1.3086741385</c:v>
                </c:pt>
                <c:pt idx="2">
                  <c:v>1.13908758301</c:v>
                </c:pt>
                <c:pt idx="3">
                  <c:v>1.30421447805</c:v>
                </c:pt>
                <c:pt idx="4">
                  <c:v>1.09114104459</c:v>
                </c:pt>
                <c:pt idx="5">
                  <c:v>1.32068789515</c:v>
                </c:pt>
                <c:pt idx="6">
                  <c:v>0.897500173134</c:v>
                </c:pt>
                <c:pt idx="7">
                  <c:v>1.07847314703</c:v>
                </c:pt>
                <c:pt idx="8">
                  <c:v>1.00548248999</c:v>
                </c:pt>
                <c:pt idx="9">
                  <c:v>1.00201559343</c:v>
                </c:pt>
                <c:pt idx="10">
                  <c:v>1.10797426653</c:v>
                </c:pt>
                <c:pt idx="11">
                  <c:v>1.11940934433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12726720"/>
        <c:axId val="1232024336"/>
      </c:barChart>
      <c:catAx>
        <c:axId val="13127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024336"/>
        <c:crosses val="autoZero"/>
        <c:auto val="1"/>
        <c:lblAlgn val="ctr"/>
        <c:lblOffset val="100"/>
        <c:noMultiLvlLbl val="0"/>
      </c:catAx>
      <c:valAx>
        <c:axId val="12320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cap="none" baseline="0"/>
                  <a:t>Normalized L3 MPKI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2672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Parse_norm_ExTime!$A$2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Parse_norm_ExTime!$B$1:$M$1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Parse_norm_ExTime!$B$2:$M$2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Parse_norm_ExTime!$A$3</c:f>
              <c:strCache>
                <c:ptCount val="1"/>
                <c:pt idx="0">
                  <c:v>CVB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Parse_norm_ExTime!$B$1:$M$1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Parse_norm_ExTime!$B$3:$M$3</c:f>
              <c:numCache>
                <c:formatCode>General</c:formatCode>
                <c:ptCount val="12"/>
                <c:pt idx="0">
                  <c:v>0.999885811753</c:v>
                </c:pt>
                <c:pt idx="1">
                  <c:v>1.0007487754</c:v>
                </c:pt>
                <c:pt idx="2">
                  <c:v>1.06744332358</c:v>
                </c:pt>
                <c:pt idx="3">
                  <c:v>1.00303802912</c:v>
                </c:pt>
                <c:pt idx="4">
                  <c:v>1.03639713241</c:v>
                </c:pt>
                <c:pt idx="5">
                  <c:v>1.0638813115</c:v>
                </c:pt>
                <c:pt idx="6">
                  <c:v>1.00112517212</c:v>
                </c:pt>
                <c:pt idx="7">
                  <c:v>1.03634949175</c:v>
                </c:pt>
                <c:pt idx="8">
                  <c:v>0.997929119557</c:v>
                </c:pt>
                <c:pt idx="9">
                  <c:v>0.9996949906</c:v>
                </c:pt>
                <c:pt idx="10">
                  <c:v>1.07556926876</c:v>
                </c:pt>
                <c:pt idx="11">
                  <c:v>1.025642038777273</c:v>
                </c:pt>
              </c:numCache>
            </c:numRef>
          </c:val>
        </c:ser>
        <c:ser>
          <c:idx val="2"/>
          <c:order val="2"/>
          <c:tx>
            <c:strRef>
              <c:f>Parse_norm_ExTime!$A$4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Parse_norm_ExTime!$B$1:$M$1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Parse_norm_ExTime!$B$4:$M$4</c:f>
              <c:numCache>
                <c:formatCode>General</c:formatCode>
                <c:ptCount val="12"/>
                <c:pt idx="0">
                  <c:v>0.999775552323</c:v>
                </c:pt>
                <c:pt idx="1">
                  <c:v>0.998885681132</c:v>
                </c:pt>
                <c:pt idx="2">
                  <c:v>1.06324514107</c:v>
                </c:pt>
                <c:pt idx="3">
                  <c:v>1.00589683015</c:v>
                </c:pt>
                <c:pt idx="4">
                  <c:v>1.01712584829</c:v>
                </c:pt>
                <c:pt idx="5">
                  <c:v>1.03964640768</c:v>
                </c:pt>
                <c:pt idx="6">
                  <c:v>1.00033637841</c:v>
                </c:pt>
                <c:pt idx="7">
                  <c:v>1.01146731098</c:v>
                </c:pt>
                <c:pt idx="8">
                  <c:v>0.999821221264</c:v>
                </c:pt>
                <c:pt idx="9">
                  <c:v>0.999006097361</c:v>
                </c:pt>
                <c:pt idx="10">
                  <c:v>1.05341282283</c:v>
                </c:pt>
                <c:pt idx="11">
                  <c:v>1.017147208317273</c:v>
                </c:pt>
              </c:numCache>
            </c:numRef>
          </c:val>
        </c:ser>
        <c:ser>
          <c:idx val="3"/>
          <c:order val="3"/>
          <c:tx>
            <c:strRef>
              <c:f>Parse_norm_ExTime!$A$5</c:f>
              <c:strCache>
                <c:ptCount val="1"/>
                <c:pt idx="0">
                  <c:v>SHARP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Parse_norm_ExTime!$B$1:$M$1</c:f>
              <c:strCache>
                <c:ptCount val="12"/>
                <c:pt idx="0">
                  <c:v>blackscholes</c:v>
                </c:pt>
                <c:pt idx="1">
                  <c:v>bodytrack</c:v>
                </c:pt>
                <c:pt idx="2">
                  <c:v>canneal</c:v>
                </c:pt>
                <c:pt idx="3">
                  <c:v>dedup</c:v>
                </c:pt>
                <c:pt idx="4">
                  <c:v>facesim</c:v>
                </c:pt>
                <c:pt idx="5">
                  <c:v>ferret</c:v>
                </c:pt>
                <c:pt idx="6">
                  <c:v>fluidanimate</c:v>
                </c:pt>
                <c:pt idx="7">
                  <c:v>freqmine</c:v>
                </c:pt>
                <c:pt idx="8">
                  <c:v>raytrace</c:v>
                </c:pt>
                <c:pt idx="9">
                  <c:v>swaptions</c:v>
                </c:pt>
                <c:pt idx="10">
                  <c:v>x264</c:v>
                </c:pt>
                <c:pt idx="11">
                  <c:v>Average</c:v>
                </c:pt>
              </c:strCache>
            </c:strRef>
          </c:cat>
          <c:val>
            <c:numRef>
              <c:f>Parse_norm_ExTime!$B$5:$M$5</c:f>
              <c:numCache>
                <c:formatCode>General</c:formatCode>
                <c:ptCount val="12"/>
                <c:pt idx="0">
                  <c:v>1.01184758805</c:v>
                </c:pt>
                <c:pt idx="1">
                  <c:v>1.00064742012</c:v>
                </c:pt>
                <c:pt idx="2">
                  <c:v>1.0629377376</c:v>
                </c:pt>
                <c:pt idx="3">
                  <c:v>0.975087765151</c:v>
                </c:pt>
                <c:pt idx="4">
                  <c:v>1.01911691068</c:v>
                </c:pt>
                <c:pt idx="5">
                  <c:v>1.02156355043</c:v>
                </c:pt>
                <c:pt idx="6">
                  <c:v>1.00440020452</c:v>
                </c:pt>
                <c:pt idx="7">
                  <c:v>1.03257002018</c:v>
                </c:pt>
                <c:pt idx="8">
                  <c:v>1.00003118195</c:v>
                </c:pt>
                <c:pt idx="9">
                  <c:v>0.998517952272</c:v>
                </c:pt>
                <c:pt idx="10">
                  <c:v>1.03482673108</c:v>
                </c:pt>
                <c:pt idx="11">
                  <c:v>1.014686096548454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12845744"/>
        <c:axId val="1311633856"/>
      </c:barChart>
      <c:catAx>
        <c:axId val="131284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633856"/>
        <c:crosses val="autoZero"/>
        <c:auto val="1"/>
        <c:lblAlgn val="ctr"/>
        <c:lblOffset val="100"/>
        <c:noMultiLvlLbl val="0"/>
      </c:catAx>
      <c:valAx>
        <c:axId val="1311633856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cap="none" baseline="0"/>
                  <a:t>Normalized Execution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457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705" cy="4797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496" y="0"/>
            <a:ext cx="3169705" cy="4797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461"/>
            <a:ext cx="3169705" cy="4797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496" y="9121461"/>
            <a:ext cx="3169705" cy="4797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57FB61-EAB1-4554-BE74-62004478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9892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123021" y="89892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>
            <a:lvl1pPr algn="r"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791" y="6097019"/>
            <a:ext cx="2696350" cy="12466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1245"/>
            <a:ext cx="192179" cy="2999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927469" y="9301163"/>
            <a:ext cx="387731" cy="30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5128" tIns="49467" rIns="95128" bIns="49467" numCol="1" anchor="b" anchorCtr="0" compatLnSpc="1">
            <a:prstTxWarp prst="textNoShape">
              <a:avLst/>
            </a:prstTxWarp>
            <a:spAutoFit/>
          </a:bodyPr>
          <a:lstStyle>
            <a:lvl1pPr algn="r" defTabSz="967064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769F722-7C22-4C40-BAEB-00342DB235F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3697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9730" y="9301245"/>
            <a:ext cx="275470" cy="299955"/>
          </a:xfrm>
          <a:noFill/>
        </p:spPr>
        <p:txBody>
          <a:bodyPr/>
          <a:lstStyle/>
          <a:p>
            <a:fld id="{C57F5960-B1DB-4E3D-98B6-3AD940805652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791" y="6578076"/>
            <a:ext cx="192179" cy="284566"/>
          </a:xfrm>
          <a:noFill/>
          <a:ln w="9525"/>
        </p:spPr>
        <p:txBody>
          <a:bodyPr/>
          <a:lstStyle/>
          <a:p>
            <a:r>
              <a:rPr lang="en-US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109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contributions of our work are the following. </a:t>
            </a:r>
          </a:p>
          <a:p>
            <a:endParaRPr lang="en-US" dirty="0" smtClean="0"/>
          </a:p>
          <a:p>
            <a:r>
              <a:rPr lang="en-US" dirty="0" smtClean="0"/>
              <a:t>First</a:t>
            </a:r>
            <a:r>
              <a:rPr lang="en-US" baseline="0" dirty="0" smtClean="0"/>
              <a:t> we make a key observation </a:t>
            </a:r>
            <a:r>
              <a:rPr lang="en-US" dirty="0" smtClean="0"/>
              <a:t>that </a:t>
            </a:r>
            <a:r>
              <a:rPr lang="mr-IN" dirty="0" smtClean="0"/>
              <a:t>–</a:t>
            </a:r>
            <a:r>
              <a:rPr lang="en-US" dirty="0" smtClean="0"/>
              <a:t> all</a:t>
            </a:r>
            <a:r>
              <a:rPr lang="en-US" baseline="0" dirty="0" smtClean="0"/>
              <a:t> </a:t>
            </a:r>
            <a:r>
              <a:rPr lang="en-US" dirty="0" smtClean="0"/>
              <a:t>conflict based attacks</a:t>
            </a:r>
            <a:r>
              <a:rPr lang="en-US" baseline="0" dirty="0" smtClean="0"/>
              <a:t> rely on inclusion victims.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introduce SHARP -</a:t>
            </a:r>
            <a:r>
              <a:rPr lang="mr-IN" baseline="0" dirty="0" smtClean="0"/>
              <a:t>…</a:t>
            </a:r>
            <a:r>
              <a:rPr lang="en-US" baseline="0" dirty="0" smtClean="0"/>
              <a:t>..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Together they constitute SHARP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9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</a:t>
            </a:r>
            <a:r>
              <a:rPr lang="en-US" baseline="0" dirty="0" smtClean="0"/>
              <a:t> see how SHARP prevents the inclusion victims.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the victim selection phase of the cache replacement, </a:t>
            </a:r>
          </a:p>
          <a:p>
            <a:r>
              <a:rPr lang="en-US" baseline="0" dirty="0" smtClean="0"/>
              <a:t>We first try to pick an entry that is not present in any private cache (in the replacement priority order).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43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</a:t>
            </a:r>
            <a:r>
              <a:rPr lang="en-US" baseline="0" dirty="0" smtClean="0"/>
              <a:t> go back to the example from earlier, the three cache lines shown in grid boxes are not present in any private cache. </a:t>
            </a:r>
          </a:p>
          <a:p>
            <a:r>
              <a:rPr lang="en-US" baseline="0" dirty="0" smtClean="0"/>
              <a:t>So instead of picking the victim’s line, we select this other line and thereby prevent an inclusion victim.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183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are not able to find any such entry, then we try to pick an entry that is present only in the requesting core’s private cache.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19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illustrate this we consider a multicore attack on the victim.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52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have two</a:t>
            </a:r>
            <a:r>
              <a:rPr lang="en-US" baseline="0" dirty="0" smtClean="0"/>
              <a:t> spy threads running on two cores working together and filling up the cache set. </a:t>
            </a:r>
          </a:p>
          <a:p>
            <a:r>
              <a:rPr lang="en-US" baseline="0" dirty="0" smtClean="0"/>
              <a:t>As we can see when the spy2 tries to bring in a new line, all the lines are present in private caches.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 this case, we pick a line that is only the requesting core’s private cache, causing a conflict with itself and evicting it’s own line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4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are still not able to find a line, then we randomly evict a line and increment the alarm counter. </a:t>
            </a:r>
          </a:p>
          <a:p>
            <a:r>
              <a:rPr lang="en-US" baseline="0" dirty="0" smtClean="0"/>
              <a:t>If the alarm counter exceeds a particular threshold, then we trigger an interrupt to alert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three steps form the core algorithm of SHARP replacement policy. </a:t>
            </a:r>
          </a:p>
          <a:p>
            <a:r>
              <a:rPr lang="en-US" baseline="0" dirty="0" smtClean="0"/>
              <a:t>To execute the steps 1 and 2, SHARP needs to know whether a line is present in private cache or not. </a:t>
            </a:r>
          </a:p>
          <a:p>
            <a:r>
              <a:rPr lang="en-US" baseline="0" dirty="0" smtClean="0"/>
              <a:t>For this, we either use presence bits in directory such as core valid bits </a:t>
            </a:r>
          </a:p>
          <a:p>
            <a:r>
              <a:rPr lang="en-US" baseline="0" dirty="0" smtClean="0"/>
              <a:t>Or we query the private caches with a message.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49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easiest way to do this is by using the core valid bits</a:t>
            </a:r>
            <a:r>
              <a:rPr lang="en-US" baseline="0" dirty="0" smtClean="0"/>
              <a:t> only.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case,</a:t>
            </a:r>
          </a:p>
          <a:p>
            <a:r>
              <a:rPr lang="en-US" dirty="0" smtClean="0"/>
              <a:t>In the first step of the algorithm, we pick a line without</a:t>
            </a:r>
            <a:r>
              <a:rPr lang="en-US" baseline="0" dirty="0" smtClean="0"/>
              <a:t> any CVB set which implies that no core has this line. </a:t>
            </a:r>
          </a:p>
          <a:p>
            <a:r>
              <a:rPr lang="en-US" baseline="0" dirty="0" smtClean="0"/>
              <a:t>If no such entry is found, then we pick a line with only the requestor’s CVB set. </a:t>
            </a:r>
          </a:p>
          <a:p>
            <a:r>
              <a:rPr lang="en-US" baseline="0" dirty="0" smtClean="0"/>
              <a:t>If not we perform random replacement and increment an alarm counter.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advantage of this scheme is that the information is readily available. </a:t>
            </a:r>
          </a:p>
          <a:p>
            <a:r>
              <a:rPr lang="en-US" baseline="0" dirty="0" smtClean="0"/>
              <a:t>But it is very conservative as silent evictions </a:t>
            </a:r>
            <a:r>
              <a:rPr lang="mr-IN" baseline="0" dirty="0" smtClean="0"/>
              <a:t>……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575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easiest </a:t>
            </a:r>
            <a:r>
              <a:rPr lang="en-US" dirty="0" smtClean="0"/>
              <a:t>way to do this is by using the core valid bits</a:t>
            </a:r>
            <a:r>
              <a:rPr lang="en-US" baseline="0" dirty="0" smtClean="0"/>
              <a:t> only.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case,</a:t>
            </a:r>
          </a:p>
          <a:p>
            <a:r>
              <a:rPr lang="en-US" dirty="0" smtClean="0"/>
              <a:t>In the first step of the algorithm, we pick a line without</a:t>
            </a:r>
            <a:r>
              <a:rPr lang="en-US" baseline="0" dirty="0" smtClean="0"/>
              <a:t> any CVB set which implies that no core has this line. </a:t>
            </a:r>
          </a:p>
          <a:p>
            <a:r>
              <a:rPr lang="en-US" baseline="0" dirty="0" smtClean="0"/>
              <a:t>If no such entry is found, then we pick a line with only the requestor’s CVB set. </a:t>
            </a:r>
          </a:p>
          <a:p>
            <a:r>
              <a:rPr lang="en-US" baseline="0" dirty="0" smtClean="0"/>
              <a:t>If not we perform random replacement and increment an alarm counter.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advantage of this scheme is that the information is readily available. </a:t>
            </a:r>
          </a:p>
          <a:p>
            <a:r>
              <a:rPr lang="en-US" baseline="0" dirty="0" smtClean="0"/>
              <a:t>But it is very conservative as silent evictions </a:t>
            </a:r>
            <a:r>
              <a:rPr lang="mr-IN" baseline="0" dirty="0" smtClean="0"/>
              <a:t>……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Therefore CVB is stale.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419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typical cloud server, multiple</a:t>
            </a:r>
            <a:r>
              <a:rPr lang="en-US" baseline="0" dirty="0" smtClean="0"/>
              <a:t> users are co-located on the same chip.</a:t>
            </a:r>
          </a:p>
          <a:p>
            <a:r>
              <a:rPr lang="en-US" baseline="0" dirty="0" smtClean="0"/>
              <a:t>From a VM perspective, they are isolated from each other.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shared hardware such as LLC can still leak information. In a cache side-channel attack, </a:t>
            </a:r>
          </a:p>
          <a:p>
            <a:r>
              <a:rPr lang="en-US" baseline="0" dirty="0" smtClean="0"/>
              <a:t>Attacker/spy </a:t>
            </a:r>
            <a:r>
              <a:rPr lang="en-US" baseline="0" dirty="0" err="1" smtClean="0"/>
              <a:t>observe’s</a:t>
            </a:r>
            <a:r>
              <a:rPr lang="en-US" baseline="0" dirty="0" smtClean="0"/>
              <a:t> </a:t>
            </a:r>
            <a:r>
              <a:rPr lang="mr-IN" baseline="0" dirty="0" smtClean="0"/>
              <a:t>…</a:t>
            </a:r>
            <a:r>
              <a:rPr lang="en-US" baseline="0" dirty="0" smtClean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109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method is by using a combination of</a:t>
            </a:r>
            <a:r>
              <a:rPr lang="en-US" baseline="0" dirty="0" smtClean="0"/>
              <a:t> CVB and queries to private caches. </a:t>
            </a:r>
          </a:p>
          <a:p>
            <a:r>
              <a:rPr lang="en-US" baseline="0" dirty="0" smtClean="0"/>
              <a:t>The first step remains the same, in which we pick a line without any CVB set.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second step, however, we send queries to private caches and refresh the CVB. </a:t>
            </a:r>
          </a:p>
          <a:p>
            <a:r>
              <a:rPr lang="en-US" baseline="0" dirty="0" smtClean="0"/>
              <a:t>We do this until a replacement candidate is found.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if no candidate is found, we do random replacement and increment alarm counter.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scheme is quite accurate but has a lot of network overhead.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838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brings us to the scheme that is employed by SHARP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We use the same hybrid scheme that I just discussed, but with a limit on the number of queries.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 the first step remains the same as earlier. s</a:t>
            </a:r>
          </a:p>
          <a:p>
            <a:r>
              <a:rPr lang="en-US" baseline="0" dirty="0" smtClean="0"/>
              <a:t>And in the second step, we send </a:t>
            </a:r>
            <a:r>
              <a:rPr lang="en-US" baseline="0" dirty="0" err="1" smtClean="0"/>
              <a:t>atmost</a:t>
            </a:r>
            <a:r>
              <a:rPr lang="en-US" baseline="0" dirty="0" smtClean="0"/>
              <a:t> N queries. </a:t>
            </a:r>
          </a:p>
          <a:p>
            <a:r>
              <a:rPr lang="en-US" baseline="0" dirty="0" smtClean="0"/>
              <a:t>If a suitable replacement line is not found, then we use the conservative CVB for the rest of the ways, to pick a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2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evaluated our scheme using MarssX86</a:t>
            </a:r>
            <a:r>
              <a:rPr lang="en-US" baseline="0" dirty="0" smtClean="0"/>
              <a:t> full system simulator.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simulated several configurations that had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2 cores and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16 cores. </a:t>
            </a:r>
          </a:p>
          <a:p>
            <a:r>
              <a:rPr lang="en-US" baseline="0" dirty="0" smtClean="0"/>
              <a:t>We have a private IL1, DL1, L2 caches.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lets look at how SHARP’s defense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9389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go back to the example that we saw earlier. </a:t>
            </a:r>
          </a:p>
          <a:p>
            <a:endParaRPr lang="en-US" dirty="0" smtClean="0"/>
          </a:p>
          <a:p>
            <a:r>
              <a:rPr lang="en-US" dirty="0" smtClean="0"/>
              <a:t>Each blue dot in the picture corresponds</a:t>
            </a:r>
            <a:r>
              <a:rPr lang="en-US" baseline="0" dirty="0" smtClean="0"/>
              <a:t> to a hit, as observed by the attacker. The absence of a blue dot indicates a miss.</a:t>
            </a:r>
          </a:p>
          <a:p>
            <a:r>
              <a:rPr lang="en-US" baseline="0" dirty="0" smtClean="0"/>
              <a:t>The bottom row corresponds to the hits of “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” function call and the top row corresponds to the hits of “</a:t>
            </a:r>
            <a:r>
              <a:rPr lang="en-US" baseline="0" dirty="0" err="1" smtClean="0"/>
              <a:t>mul</a:t>
            </a:r>
            <a:r>
              <a:rPr lang="en-US" baseline="0" dirty="0" smtClean="0"/>
              <a:t>” function call.</a:t>
            </a:r>
          </a:p>
          <a:p>
            <a:endParaRPr lang="en-US" dirty="0" smtClean="0"/>
          </a:p>
          <a:p>
            <a:r>
              <a:rPr lang="en-US" dirty="0" smtClean="0"/>
              <a:t>Recall that the loop</a:t>
            </a:r>
            <a:r>
              <a:rPr lang="en-US" baseline="0" dirty="0" smtClean="0"/>
              <a:t> iterates over each bit and performs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 operation. If the bit is 1, then it also does a multiply operation.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baseline="0" dirty="0" smtClean="0"/>
              <a:t> w</a:t>
            </a:r>
            <a:r>
              <a:rPr lang="en-US" dirty="0" smtClean="0"/>
              <a:t>henever</a:t>
            </a:r>
            <a:r>
              <a:rPr lang="en-US" baseline="0" dirty="0" smtClean="0"/>
              <a:t> there is a blue dot in top row, immediately after a blue dot in the bottom row, it implies that the bit of the encryption key is 1. </a:t>
            </a:r>
          </a:p>
          <a:p>
            <a:r>
              <a:rPr lang="en-US" baseline="0" dirty="0" smtClean="0"/>
              <a:t>This is highlighted using vertical shaded box. </a:t>
            </a:r>
          </a:p>
          <a:p>
            <a:r>
              <a:rPr lang="en-US" baseline="0" dirty="0" smtClean="0"/>
              <a:t>When there is no follow-up dot in top row after one in bottom row, then the bit is 0. These are highlighted with shaded horizontal patterns.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see, using a baseline replacement policy the access pattern is leaked very easily.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 that, this example shows 3</a:t>
            </a:r>
            <a:r>
              <a:rPr lang="en-US" baseline="0" dirty="0" smtClean="0"/>
              <a:t> such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270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using SHARP, we prevent the eviction of the</a:t>
            </a:r>
            <a:r>
              <a:rPr lang="en-US" baseline="0" dirty="0" smtClean="0"/>
              <a:t> victim’s cache lines. </a:t>
            </a:r>
          </a:p>
          <a:p>
            <a:r>
              <a:rPr lang="en-US" baseline="0" dirty="0" smtClean="0"/>
              <a:t>Hence, whenever spy tries to access the probe address, it results in a hit.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result the spy cannot obtain information about the execution patterns </a:t>
            </a:r>
          </a:p>
          <a:p>
            <a:r>
              <a:rPr lang="en-US" baseline="0" dirty="0" smtClean="0"/>
              <a:t>And thus we prevent information leakage.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927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impact of</a:t>
            </a:r>
            <a:r>
              <a:rPr lang="en-US" baseline="0" dirty="0" smtClean="0"/>
              <a:t> our replacement policy on benign workloads, w</a:t>
            </a:r>
            <a:r>
              <a:rPr lang="en-US" dirty="0" smtClean="0"/>
              <a:t>e evaluated</a:t>
            </a:r>
            <a:endParaRPr lang="en-US" baseline="0" dirty="0" smtClean="0"/>
          </a:p>
          <a:p>
            <a:r>
              <a:rPr lang="en-US" baseline="0" dirty="0" smtClean="0"/>
              <a:t>SPEC and PARSEC benchmarks on 4 to 16 cores.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lack of time, I will just present the results for a 4 core parsec benchmark.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show for replacement policies here.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first bar corresponds to the baseline. Second green bar </a:t>
            </a:r>
            <a:r>
              <a:rPr lang="mr-IN" baseline="0" dirty="0" smtClean="0"/>
              <a:t>–</a:t>
            </a:r>
            <a:r>
              <a:rPr lang="en-US" baseline="0" dirty="0" smtClean="0"/>
              <a:t> CVB, Hybrid and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y-axis shows the L3 MPKI normalized to the baseline policy. </a:t>
            </a:r>
          </a:p>
          <a:p>
            <a:r>
              <a:rPr lang="en-US" baseline="0" dirty="0" smtClean="0"/>
              <a:t>And the x-axis shows the parse benchmarks.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As you can see the “</a:t>
            </a:r>
            <a:r>
              <a:rPr lang="en-US" baseline="0" dirty="0" err="1" smtClean="0"/>
              <a:t>cvb</a:t>
            </a:r>
            <a:r>
              <a:rPr lang="en-US" baseline="0" dirty="0" smtClean="0"/>
              <a:t>” scheme performs the worst. The hybrid scheme and SHARP use queries and can perform much better.</a:t>
            </a:r>
          </a:p>
          <a:p>
            <a:r>
              <a:rPr lang="en-US" baseline="0" dirty="0" smtClean="0"/>
              <a:t>But in some benchmarks such as ferret, the MPKI is high because of the inability to evict shared data. This causes cache thrashing increasing the MPKI.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7377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let’s take look at the execution time overheads. The benchmarks on x-axis and the bars remain the same. </a:t>
            </a:r>
          </a:p>
          <a:p>
            <a:r>
              <a:rPr lang="en-US" baseline="0" dirty="0" smtClean="0"/>
              <a:t>On y-axis we show execution time normalized to Baseline replacement policy.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impact on the execution time increase is quite low with an average of 1% increase in execution time. The largest slowdown seen is till a reasonable </a:t>
            </a:r>
          </a:p>
          <a:p>
            <a:r>
              <a:rPr lang="en-US" baseline="0" dirty="0" smtClean="0"/>
              <a:t>6% for the </a:t>
            </a:r>
            <a:r>
              <a:rPr lang="en-US" baseline="0" dirty="0" err="1" smtClean="0"/>
              <a:t>canneal</a:t>
            </a:r>
            <a:r>
              <a:rPr lang="en-US" baseline="0" dirty="0" smtClean="0"/>
              <a:t> benchmark due to its large working set.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2986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paper we also discuss how SHARP prevents flush-based attacks. </a:t>
            </a:r>
          </a:p>
          <a:p>
            <a:r>
              <a:rPr lang="en-US" baseline="0" dirty="0" smtClean="0"/>
              <a:t>A detailed 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discuss how SHARP handles related attacks and the corresponding defenses. </a:t>
            </a:r>
          </a:p>
          <a:p>
            <a:r>
              <a:rPr lang="en-US" baseline="0" dirty="0" smtClean="0"/>
              <a:t>Finally, we also present more insights into our scheme and discuss the corner cases.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1814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conclusion,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make a key insight 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this observation, we 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526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9730" y="9301245"/>
            <a:ext cx="275470" cy="299955"/>
          </a:xfrm>
          <a:noFill/>
        </p:spPr>
        <p:txBody>
          <a:bodyPr/>
          <a:lstStyle/>
          <a:p>
            <a:fld id="{C57F5960-B1DB-4E3D-98B6-3AD940805652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791" y="6578076"/>
            <a:ext cx="192179" cy="284566"/>
          </a:xfrm>
          <a:noFill/>
          <a:ln w="9525"/>
        </p:spPr>
        <p:txBody>
          <a:bodyPr/>
          <a:lstStyle/>
          <a:p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1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day applications such as web browser, pdf reader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8985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r>
              <a:rPr lang="en-US" baseline="0" dirty="0" smtClean="0"/>
              <a:t> between the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7801-7359-F14A-9EB9-ED329F4725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6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Benign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342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478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smtClean="0"/>
              <a:t>highlight </a:t>
            </a:r>
            <a:r>
              <a:rPr lang="en-US" baseline="0" dirty="0" smtClean="0"/>
              <a:t>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533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smtClean="0"/>
              <a:t>highlight </a:t>
            </a:r>
            <a:r>
              <a:rPr lang="en-US" baseline="0" dirty="0" smtClean="0"/>
              <a:t>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9338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smtClean="0"/>
              <a:t>highlight </a:t>
            </a:r>
            <a:r>
              <a:rPr lang="en-US" baseline="0" dirty="0" smtClean="0"/>
              <a:t>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869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r>
              <a:rPr lang="en-US" baseline="0" dirty="0" smtClean="0"/>
              <a:t> and multiple based exponentiation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Identify the probe address in offline phase. </a:t>
            </a:r>
          </a:p>
          <a:p>
            <a:r>
              <a:rPr lang="en-US" dirty="0" smtClean="0"/>
              <a:t>Of “</a:t>
            </a:r>
            <a:r>
              <a:rPr lang="en-US" dirty="0" err="1" smtClean="0"/>
              <a:t>mul</a:t>
            </a:r>
            <a:r>
              <a:rPr lang="en-US" dirty="0" smtClean="0"/>
              <a:t>” and “</a:t>
            </a:r>
            <a:r>
              <a:rPr lang="en-US" dirty="0" err="1" smtClean="0"/>
              <a:t>sqr</a:t>
            </a:r>
            <a:r>
              <a:rPr lang="en-US" dirty="0" smtClean="0"/>
              <a:t>” operations</a:t>
            </a:r>
          </a:p>
          <a:p>
            <a:endParaRPr lang="en-US" dirty="0" smtClean="0"/>
          </a:p>
          <a:p>
            <a:r>
              <a:rPr lang="en-US" dirty="0" smtClean="0"/>
              <a:t>If the attacker can figure out the exponent, it can leak the key.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3185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PDF rendering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53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look</a:t>
            </a:r>
            <a:r>
              <a:rPr lang="en-US" baseline="0" dirty="0" smtClean="0"/>
              <a:t> at a sample cache side channel attack that targets RSA encryption key. 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code snippet shown here is at the core of the algorithm. </a:t>
            </a:r>
          </a:p>
          <a:p>
            <a:r>
              <a:rPr lang="en-US" baseline="0" dirty="0" smtClean="0"/>
              <a:t>The “for” loop in this code, iterates over the n bits of the encryption key. </a:t>
            </a:r>
          </a:p>
          <a:p>
            <a:r>
              <a:rPr lang="en-US" baseline="0" dirty="0" smtClean="0"/>
              <a:t>Each iteration corresponds to a bit, and it performs a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 operation. If the bit is 1, it also performs a multiply operation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the number of times the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 operation is executed is the number of bits in the key</a:t>
            </a:r>
          </a:p>
          <a:p>
            <a:r>
              <a:rPr lang="en-US" baseline="0" dirty="0" smtClean="0"/>
              <a:t>And the number of times </a:t>
            </a:r>
            <a:r>
              <a:rPr lang="en-US" baseline="0" dirty="0" err="1" smtClean="0"/>
              <a:t>mul</a:t>
            </a:r>
            <a:r>
              <a:rPr lang="en-US" baseline="0" dirty="0" smtClean="0"/>
              <a:t> operation is executed is the numbers of bits that are “1”.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entry points of these functions are called probe addresses. </a:t>
            </a:r>
          </a:p>
          <a:p>
            <a:r>
              <a:rPr lang="en-US" baseline="0" dirty="0" smtClean="0"/>
              <a:t>They can be monitored by the spy to figure out the bits of the encryption key.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Square</a:t>
            </a:r>
            <a:r>
              <a:rPr lang="en-US" baseline="0" dirty="0" smtClean="0"/>
              <a:t> and multiply based exponentiation</a:t>
            </a:r>
            <a:endParaRPr lang="en-US" dirty="0" smtClean="0"/>
          </a:p>
          <a:p>
            <a:r>
              <a:rPr lang="en-US" dirty="0" smtClean="0"/>
              <a:t>Identify the probe address in offline phase. </a:t>
            </a:r>
          </a:p>
          <a:p>
            <a:r>
              <a:rPr lang="en-US" dirty="0" smtClean="0"/>
              <a:t>Of “</a:t>
            </a:r>
            <a:r>
              <a:rPr lang="en-US" dirty="0" err="1" smtClean="0"/>
              <a:t>mul</a:t>
            </a:r>
            <a:r>
              <a:rPr lang="en-US" dirty="0" smtClean="0"/>
              <a:t>” and “</a:t>
            </a:r>
            <a:r>
              <a:rPr lang="en-US" dirty="0" err="1" smtClean="0"/>
              <a:t>sqr</a:t>
            </a:r>
            <a:r>
              <a:rPr lang="en-US" dirty="0" smtClean="0"/>
              <a:t>” operations</a:t>
            </a:r>
          </a:p>
          <a:p>
            <a:endParaRPr lang="en-US" dirty="0" smtClean="0"/>
          </a:p>
          <a:p>
            <a:r>
              <a:rPr lang="en-US" dirty="0" smtClean="0"/>
              <a:t>If the attacker can figure out the exponent, it can leak the key.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27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illustrate how an attacker can monitor the access pattern, let’s consider two cores running victim and spy programs.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core has a private cache, and they share the L2 cache which is inclusive</a:t>
            </a:r>
          </a:p>
          <a:p>
            <a:r>
              <a:rPr lang="en-US" baseline="0" dirty="0" smtClean="0"/>
              <a:t>Each row represent a cache set and each box represents a cache line.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94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Currently, victim has accessed the probe address and it is present in it’s private cache and L2.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091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spy first prepares for the attack by filling in the cache set containing the probe address with its own lines.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this, the spy begins the attack by accessing a new line. This causes a conflict in L2. </a:t>
            </a:r>
          </a:p>
          <a:p>
            <a:r>
              <a:rPr lang="en-US" baseline="0" dirty="0" smtClean="0"/>
              <a:t>As L2 is inclusive, the line is evicted from L1 as well. Such evicted line is called as an inclusion victim.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spy then waits for a specific period of time during which the victim might access the probe address again. </a:t>
            </a:r>
          </a:p>
          <a:p>
            <a:r>
              <a:rPr lang="en-US" baseline="0" dirty="0" smtClean="0"/>
              <a:t>After the wait period, during the analysis phase, spy tries to access the same probe address. </a:t>
            </a:r>
          </a:p>
          <a:p>
            <a:r>
              <a:rPr lang="en-US" baseline="0" dirty="0" smtClean="0"/>
              <a:t>As the victim has accessed the line during the wait phase, the spy’s access results in a hit.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61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</a:t>
            </a:r>
            <a:r>
              <a:rPr lang="en-US" baseline="0" dirty="0" smtClean="0"/>
              <a:t> victim did not access the line during the wait phase, then the spy’s access will miss in cache and needs to be fetched from memory.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measuring the time taken to service the request, the spy can deduce whether the line was a hit or a miss in the cache.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Based on this information, the spy can figure out whether a particular function was accessed during the wait period. </a:t>
            </a:r>
          </a:p>
          <a:p>
            <a:endParaRPr lang="en-US" baseline="0" dirty="0" smtClean="0"/>
          </a:p>
          <a:p>
            <a:r>
              <a:rPr lang="en-US" dirty="0" smtClean="0"/>
              <a:t>The attacker repeats the process again</a:t>
            </a:r>
            <a:r>
              <a:rPr lang="en-US" baseline="0" dirty="0" smtClean="0"/>
              <a:t> to obtain more information.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72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cache</a:t>
            </a:r>
            <a:r>
              <a:rPr lang="en-US" baseline="0" dirty="0" smtClean="0"/>
              <a:t> side channel attacks are classified into two types based on the eviction strategy employed by the attacker.</a:t>
            </a:r>
          </a:p>
          <a:p>
            <a:r>
              <a:rPr lang="en-US" baseline="0" dirty="0" smtClean="0"/>
              <a:t>First type is a conflict-based attack. The example I have shown falls into this category. </a:t>
            </a:r>
          </a:p>
          <a:p>
            <a:r>
              <a:rPr lang="en-US" baseline="0" dirty="0" smtClean="0"/>
              <a:t>These work by creating a conflict in the shared cache that induces an inclusion victim in private cache.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type is a Flush-based attack.  </a:t>
            </a:r>
          </a:p>
          <a:p>
            <a:r>
              <a:rPr lang="en-US" baseline="0" dirty="0" smtClean="0"/>
              <a:t>In this type of attack, a special instruction such as “</a:t>
            </a:r>
            <a:r>
              <a:rPr lang="en-US" baseline="0" dirty="0" err="1" smtClean="0"/>
              <a:t>clflush</a:t>
            </a:r>
            <a:r>
              <a:rPr lang="en-US" baseline="0" dirty="0" smtClean="0"/>
              <a:t>”, is used by the spy to evict an address from all levels of cache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99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071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238" y="6337300"/>
            <a:ext cx="175260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4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C366-D50E-4D79-8E8C-0C05C72D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900"/>
            <a:ext cx="20574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900"/>
            <a:ext cx="60198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037A-840C-4E95-A902-C189C8F2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84300"/>
            <a:ext cx="8229600" cy="47117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115B-EC41-4A8A-ABD2-7EEFBD894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400C-510C-E846-891C-80E63C0B8A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2DAB-30D3-ED4C-8AD2-C4DC3FBC682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C46F4-F385-6245-BDB1-4365A73F8D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8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814BC-6DD9-754F-985B-EC0FCD370CF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4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0C129-4130-DB47-91AA-B2F99A4204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67919-5B24-4D42-8D45-58D46B997A5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0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D1B9-2211-5249-AB12-BFB9D451F0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0881-B41F-42DB-A41E-D57BB1AB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FDD24-DD7B-3F4E-B2EF-D0431F03E0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AAA4B-BAD2-9F47-B0A0-4A8A330DD2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84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F97FA-50CC-8244-BB2C-03532169161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900"/>
            <a:ext cx="20574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900"/>
            <a:ext cx="60198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45B3-64EF-284F-8553-96C348E234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A186-16B6-4BBF-B4EA-5407C63A8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6239-048D-4521-B5B6-9AA2263B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987B-DF99-4278-A5E7-03F06C2A3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6EB8-A4FA-4B51-873E-0930BEA0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3EA9-122A-4D94-9FEA-ECF9542B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31C8-6195-4F0E-B80D-2BD78754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AF85-5FA4-4EC0-9E08-98C2A2C9F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9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4300"/>
            <a:ext cx="8229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4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July 2004</a:t>
            </a:r>
            <a:endParaRPr lang="en-US" dirty="0"/>
          </a:p>
        </p:txBody>
      </p:sp>
      <p:sp>
        <p:nvSpPr>
          <p:cNvPr id="144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300" y="6372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6633DD-27E9-450E-B02D-CFAA1320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44872" name="Rectangle 8"/>
          <p:cNvSpPr>
            <a:spLocks noChangeArrowheads="1"/>
          </p:cNvSpPr>
          <p:nvPr userDrawn="1"/>
        </p:nvSpPr>
        <p:spPr bwMode="auto">
          <a:xfrm>
            <a:off x="1447800" y="6261100"/>
            <a:ext cx="5181600" cy="525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Secure Hierarchy-Aware Cache </a:t>
            </a:r>
          </a:p>
          <a:p>
            <a:pPr algn="ctr" eaLnBrk="0" hangingPunct="0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Replacement Policy (SHARP)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900" y="6324600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26238" y="6337300"/>
            <a:ext cx="175260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44876" name="Line 12"/>
          <p:cNvSpPr>
            <a:spLocks noChangeShapeType="1"/>
          </p:cNvSpPr>
          <p:nvPr userDrawn="1"/>
        </p:nvSpPr>
        <p:spPr bwMode="auto">
          <a:xfrm>
            <a:off x="304800" y="1066800"/>
            <a:ext cx="8458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89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4300"/>
            <a:ext cx="82296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charset="0"/>
              </a:rPr>
              <a:t>Second level</a:t>
            </a:r>
          </a:p>
          <a:p>
            <a:pPr lvl="2"/>
            <a:r>
              <a:rPr lang="en-US" altLang="zh-CN">
                <a:sym typeface="Arial" charset="0"/>
              </a:rPr>
              <a:t>Third level</a:t>
            </a:r>
          </a:p>
          <a:p>
            <a:pPr lvl="3"/>
            <a:r>
              <a:rPr lang="en-US" altLang="zh-CN">
                <a:sym typeface="Arial" charset="0"/>
              </a:rPr>
              <a:t>Fourth level</a:t>
            </a:r>
          </a:p>
          <a:p>
            <a:pPr lvl="4"/>
            <a:r>
              <a:rPr lang="en-US" altLang="zh-CN">
                <a:sym typeface="Arial" charset="0"/>
              </a:rPr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1038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F7ED95D3-1C7F-CB40-9ADA-34126FD580E7}" type="slidenum">
              <a:rPr lang="en-US">
                <a:solidFill>
                  <a:prstClr val="black"/>
                </a:solidFill>
                <a:latin typeface="Arial" charset="0"/>
                <a:ea typeface="宋体" charset="0"/>
                <a:cs typeface="宋体" charset="0"/>
              </a:rPr>
              <a:pPr eaLnBrk="0" hangingPunct="0"/>
              <a:t>‹#›</a:t>
            </a:fld>
            <a:endParaRPr lang="en-US" sz="2200">
              <a:solidFill>
                <a:prstClr val="black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24600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17928"/>
            <a:ext cx="1663834" cy="4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304800" y="1066800"/>
            <a:ext cx="84582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n-US">
              <a:solidFill>
                <a:prstClr val="black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696200" cy="1676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6600"/>
                </a:solidFill>
              </a:rPr>
              <a:t>Secure </a:t>
            </a:r>
            <a:r>
              <a:rPr lang="en-US" sz="3200" dirty="0">
                <a:solidFill>
                  <a:srgbClr val="FF6600"/>
                </a:solidFill>
              </a:rPr>
              <a:t>Hierarchy-Aware Cache Replacement Policy (SHARP): </a:t>
            </a:r>
            <a:r>
              <a:rPr lang="en-US" sz="3200" dirty="0" smtClean="0">
                <a:solidFill>
                  <a:srgbClr val="FF6600"/>
                </a:solidFill>
              </a:rPr>
              <a:t/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Defending </a:t>
            </a:r>
            <a:r>
              <a:rPr lang="en-US" sz="2400" dirty="0">
                <a:solidFill>
                  <a:srgbClr val="FF6600"/>
                </a:solidFill>
              </a:rPr>
              <a:t>Against Cache-Based Side Channel </a:t>
            </a:r>
            <a:r>
              <a:rPr lang="en-US" sz="2400" dirty="0" smtClean="0">
                <a:solidFill>
                  <a:srgbClr val="FF6600"/>
                </a:solidFill>
              </a:rPr>
              <a:t>Attacks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</p:spPr>
        <p:txBody>
          <a:bodyPr/>
          <a:lstStyle/>
          <a:p>
            <a:pPr eaLnBrk="1" hangingPunct="1"/>
            <a:r>
              <a:rPr lang="en-US" b="1" dirty="0" err="1"/>
              <a:t>Mengjia</a:t>
            </a:r>
            <a:r>
              <a:rPr lang="en-US" b="1" dirty="0"/>
              <a:t> Yan, </a:t>
            </a:r>
            <a:r>
              <a:rPr lang="en-US" b="1" dirty="0" err="1"/>
              <a:t>Bhargava</a:t>
            </a:r>
            <a:r>
              <a:rPr lang="en-US" b="1" dirty="0"/>
              <a:t> </a:t>
            </a:r>
            <a:r>
              <a:rPr lang="en-US" b="1" dirty="0" err="1"/>
              <a:t>Gopireddy</a:t>
            </a:r>
            <a:r>
              <a:rPr lang="en-US" b="1" dirty="0"/>
              <a:t>, Thomas Shull, </a:t>
            </a:r>
            <a:r>
              <a:rPr lang="en-US" b="1" dirty="0" smtClean="0"/>
              <a:t>Josep Torrellas</a:t>
            </a:r>
          </a:p>
          <a:p>
            <a:pPr eaLnBrk="1" hangingPunct="1"/>
            <a:r>
              <a:rPr lang="en-US" dirty="0" smtClean="0"/>
              <a:t>University of Illinois at Urbana-Champaign</a:t>
            </a:r>
          </a:p>
          <a:p>
            <a:pPr eaLnBrk="1" hangingPunct="1"/>
            <a:r>
              <a:rPr lang="en-US" dirty="0" smtClean="0"/>
              <a:t>http://</a:t>
            </a:r>
            <a:r>
              <a:rPr lang="en-US" dirty="0" err="1" smtClean="0"/>
              <a:t>iacoma.cs.uiuc.edu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819400" y="6172200"/>
            <a:ext cx="38100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4876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/>
              <a:t>ISCA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07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832436"/>
            <a:ext cx="4419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4114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Insight: Conflict-based attacks rely on “Inclusion Victims” </a:t>
            </a:r>
            <a:endParaRPr lang="en-US" dirty="0"/>
          </a:p>
          <a:p>
            <a:r>
              <a:rPr lang="en-US" dirty="0" smtClean="0"/>
              <a:t>Introduce SHARP: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hared cache replacement policy that defends against conflict-based attacks by preventing inclusion victims </a:t>
            </a:r>
          </a:p>
          <a:p>
            <a:pPr lvl="1"/>
            <a:r>
              <a:rPr lang="en-US" dirty="0" smtClean="0"/>
              <a:t>A slightly modified “</a:t>
            </a:r>
            <a:r>
              <a:rPr lang="en-US" dirty="0" err="1" smtClean="0"/>
              <a:t>clflush</a:t>
            </a:r>
            <a:r>
              <a:rPr lang="en-US" dirty="0" smtClean="0"/>
              <a:t>” instruction to prevent flush-based attacks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SHARP has desirable characteristics</a:t>
            </a:r>
          </a:p>
          <a:p>
            <a:pPr lvl="1"/>
            <a:r>
              <a:rPr lang="en-US" dirty="0" smtClean="0"/>
              <a:t>Prevents all known cache-based side channel attacks</a:t>
            </a:r>
          </a:p>
          <a:p>
            <a:pPr lvl="1"/>
            <a:r>
              <a:rPr lang="en-US" dirty="0" smtClean="0"/>
              <a:t>Minimal performance overhead</a:t>
            </a:r>
          </a:p>
          <a:p>
            <a:pPr lvl="1"/>
            <a:r>
              <a:rPr lang="en-US" dirty="0" smtClean="0"/>
              <a:t>No programmer intervention</a:t>
            </a:r>
          </a:p>
          <a:p>
            <a:pPr lvl="1"/>
            <a:r>
              <a:rPr lang="en-US" dirty="0" smtClean="0"/>
              <a:t>Minor hardware modifications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226713"/>
            <a:ext cx="4419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527877"/>
            <a:ext cx="4114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Insight: Conflict-based attacks rely on “Inclusion Victims”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Introduce SHARP: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hared cache replacement policy that defends against conflict-based attacks by preventing inclusion victims </a:t>
            </a:r>
          </a:p>
          <a:p>
            <a:pPr lvl="1"/>
            <a:r>
              <a:rPr lang="en-US" dirty="0" smtClean="0"/>
              <a:t>A slightly modified “</a:t>
            </a:r>
            <a:r>
              <a:rPr lang="en-US" dirty="0" err="1" smtClean="0"/>
              <a:t>clflush</a:t>
            </a:r>
            <a:r>
              <a:rPr lang="en-US" dirty="0" smtClean="0"/>
              <a:t>” instruction to prevent flush-based attacks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Preventing Inclusion Victims</a:t>
            </a:r>
            <a:endParaRPr lang="en-US" dirty="0"/>
          </a:p>
        </p:txBody>
      </p:sp>
      <p:sp>
        <p:nvSpPr>
          <p:cNvPr id="192" name="圆角矩形 38"/>
          <p:cNvSpPr/>
          <p:nvPr/>
        </p:nvSpPr>
        <p:spPr>
          <a:xfrm>
            <a:off x="762000" y="1219200"/>
            <a:ext cx="7772400" cy="6596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1: Find </a:t>
            </a:r>
            <a:r>
              <a:rPr lang="en-US" dirty="0" smtClean="0">
                <a:solidFill>
                  <a:schemeClr val="tx1"/>
                </a:solidFill>
              </a:rPr>
              <a:t>a cache line in the set </a:t>
            </a:r>
            <a:r>
              <a:rPr lang="en-US" dirty="0">
                <a:solidFill>
                  <a:schemeClr val="tx1"/>
                </a:solidFill>
              </a:rPr>
              <a:t>that is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present in </a:t>
            </a:r>
            <a:r>
              <a:rPr lang="en-US" dirty="0" smtClean="0">
                <a:solidFill>
                  <a:schemeClr val="tx1"/>
                </a:solidFill>
              </a:rPr>
              <a:t>any private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Curved Connector 86"/>
          <p:cNvCxnSpPr>
            <a:endCxn id="100" idx="1"/>
          </p:cNvCxnSpPr>
          <p:nvPr/>
        </p:nvCxnSpPr>
        <p:spPr bwMode="auto">
          <a:xfrm rot="10800000">
            <a:off x="1558735" y="4877820"/>
            <a:ext cx="2" cy="1095895"/>
          </a:xfrm>
          <a:prstGeom prst="curvedConnector3">
            <a:avLst>
              <a:gd name="adj1" fmla="val 11430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1558735" y="4306319"/>
            <a:ext cx="1524000" cy="381000"/>
            <a:chOff x="1752600" y="2895600"/>
            <a:chExt cx="1524000" cy="3810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082735" y="4306319"/>
            <a:ext cx="1524000" cy="381000"/>
            <a:chOff x="1752600" y="2895600"/>
            <a:chExt cx="1524000" cy="3810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 bwMode="auto">
          <a:xfrm>
            <a:off x="1939735" y="4687319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320735" y="4687319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558735" y="4687319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701735" y="4687319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082735" y="4687319"/>
            <a:ext cx="1524000" cy="381000"/>
            <a:chOff x="1752600" y="2895600"/>
            <a:chExt cx="1524000" cy="381000"/>
          </a:xfrm>
          <a:noFill/>
        </p:grpSpPr>
        <p:sp>
          <p:nvSpPr>
            <p:cNvPr id="103" name="Rectangle 102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558735" y="5068319"/>
            <a:ext cx="1524000" cy="381000"/>
            <a:chOff x="1752600" y="2895600"/>
            <a:chExt cx="1524000" cy="381000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082735" y="5068319"/>
            <a:ext cx="1524000" cy="381000"/>
            <a:chOff x="1752600" y="2895600"/>
            <a:chExt cx="1524000" cy="3810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304891" y="2697692"/>
            <a:ext cx="1524000" cy="381000"/>
            <a:chOff x="1752600" y="2895600"/>
            <a:chExt cx="1524000" cy="3810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2" name="Rectangle 121"/>
          <p:cNvSpPr/>
          <p:nvPr/>
        </p:nvSpPr>
        <p:spPr bwMode="auto">
          <a:xfrm>
            <a:off x="1685891" y="3078692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066891" y="3078692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304891" y="3078692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2447891" y="3078692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304891" y="3459692"/>
            <a:ext cx="1524000" cy="381000"/>
            <a:chOff x="1752600" y="2895600"/>
            <a:chExt cx="1524000" cy="3810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438491" y="2697692"/>
            <a:ext cx="1524000" cy="381000"/>
            <a:chOff x="1752600" y="2895600"/>
            <a:chExt cx="1524000" cy="381000"/>
          </a:xfrm>
        </p:grpSpPr>
        <p:sp>
          <p:nvSpPr>
            <p:cNvPr id="132" name="Rectangle 13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38491" y="3078692"/>
            <a:ext cx="1524000" cy="381000"/>
            <a:chOff x="1752600" y="2895600"/>
            <a:chExt cx="1524000" cy="381000"/>
          </a:xfrm>
          <a:noFill/>
        </p:grpSpPr>
        <p:sp>
          <p:nvSpPr>
            <p:cNvPr id="137" name="Rectangle 13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38491" y="3459692"/>
            <a:ext cx="1524000" cy="381000"/>
            <a:chOff x="1752600" y="2895600"/>
            <a:chExt cx="1524000" cy="3810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944449" y="4687319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147" name="Rectangle 14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1304891" y="3078692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170317" y="2263815"/>
            <a:ext cx="18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Victim L1 Cache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>
          <a:xfrm>
            <a:off x="3422930" y="2263815"/>
            <a:ext cx="163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Spy L1 Cache</a:t>
            </a:r>
            <a:endParaRPr lang="en-US" sz="1800" dirty="0"/>
          </a:p>
        </p:txBody>
      </p:sp>
      <p:sp>
        <p:nvSpPr>
          <p:cNvPr id="164" name="Rectangle 163"/>
          <p:cNvSpPr/>
          <p:nvPr/>
        </p:nvSpPr>
        <p:spPr>
          <a:xfrm>
            <a:off x="4753781" y="5029200"/>
            <a:ext cx="1981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Shared L2 Cache</a:t>
            </a:r>
            <a:endParaRPr lang="en-US" sz="1800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990600" y="5258818"/>
            <a:ext cx="563420" cy="532382"/>
            <a:chOff x="310598" y="4376858"/>
            <a:chExt cx="543220" cy="762000"/>
          </a:xfrm>
        </p:grpSpPr>
        <p:cxnSp>
          <p:nvCxnSpPr>
            <p:cNvPr id="169" name="Straight Connector 168"/>
            <p:cNvCxnSpPr/>
            <p:nvPr/>
          </p:nvCxnSpPr>
          <p:spPr bwMode="auto">
            <a:xfrm>
              <a:off x="361950" y="4376858"/>
              <a:ext cx="491868" cy="76200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flipH="1">
              <a:off x="310598" y="4441641"/>
              <a:ext cx="538951" cy="613629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6" name="Rectangle 165"/>
          <p:cNvSpPr/>
          <p:nvPr/>
        </p:nvSpPr>
        <p:spPr bwMode="auto">
          <a:xfrm>
            <a:off x="1929914" y="4683990"/>
            <a:ext cx="381000" cy="381000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3461378" y="468399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3817333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462038" y="468399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308756" y="4683990"/>
            <a:ext cx="381000" cy="381000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3840220" y="468399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4201924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2693347" y="4683990"/>
            <a:ext cx="381000" cy="381000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224811" y="468399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4581792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1562929" y="5801444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073215" y="4683990"/>
            <a:ext cx="381000" cy="381000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936061" y="4678977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1943271" y="468399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3819491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4200491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438491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4581491" y="3078692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Preventing Inclusion Victims</a:t>
            </a:r>
            <a:endParaRPr lang="en-US" dirty="0"/>
          </a:p>
        </p:txBody>
      </p:sp>
      <p:sp>
        <p:nvSpPr>
          <p:cNvPr id="192" name="圆角矩形 38"/>
          <p:cNvSpPr/>
          <p:nvPr/>
        </p:nvSpPr>
        <p:spPr>
          <a:xfrm>
            <a:off x="762000" y="1219200"/>
            <a:ext cx="7772400" cy="6596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1: Find a cache line in the set that is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present in any private cache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5725688" y="2966461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172200" y="2941517"/>
            <a:ext cx="2021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 address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5725688" y="3453944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172200" y="3429000"/>
            <a:ext cx="1386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Spy’s line</a:t>
            </a:r>
            <a:endParaRPr lang="en-US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5725688" y="4038600"/>
            <a:ext cx="381000" cy="381000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205545" y="3878759"/>
            <a:ext cx="2100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Line not in </a:t>
            </a:r>
            <a:r>
              <a:rPr lang="en-US" smtClean="0"/>
              <a:t>any </a:t>
            </a:r>
            <a:br>
              <a:rPr lang="en-US" smtClean="0"/>
            </a:br>
            <a:r>
              <a:rPr lang="en-US" smtClean="0"/>
              <a:t>private cache</a:t>
            </a:r>
            <a:endParaRPr lang="en-US" dirty="0"/>
          </a:p>
        </p:txBody>
      </p:sp>
      <p:cxnSp>
        <p:nvCxnSpPr>
          <p:cNvPr id="201" name="Curved Connector 200"/>
          <p:cNvCxnSpPr>
            <a:stCxn id="187" idx="0"/>
            <a:endCxn id="98" idx="2"/>
          </p:cNvCxnSpPr>
          <p:nvPr/>
        </p:nvCxnSpPr>
        <p:spPr bwMode="auto">
          <a:xfrm rot="5400000" flipH="1" flipV="1">
            <a:off x="1575270" y="5246479"/>
            <a:ext cx="733125" cy="376806"/>
          </a:xfrm>
          <a:prstGeom prst="curvedConnector3">
            <a:avLst>
              <a:gd name="adj1" fmla="val 3787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202" name="Rectangle 201"/>
          <p:cNvSpPr/>
          <p:nvPr/>
        </p:nvSpPr>
        <p:spPr>
          <a:xfrm>
            <a:off x="-78191" y="3940314"/>
            <a:ext cx="2803973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Inclusion victim from </a:t>
            </a:r>
            <a:br>
              <a:rPr lang="en-US" sz="2000" dirty="0" smtClean="0"/>
            </a:br>
            <a:r>
              <a:rPr lang="en-US" sz="2000" dirty="0" smtClean="0"/>
              <a:t>other core is prevented</a:t>
            </a:r>
            <a:endParaRPr lang="en-US" sz="2000" dirty="0"/>
          </a:p>
        </p:txBody>
      </p:sp>
      <p:cxnSp>
        <p:nvCxnSpPr>
          <p:cNvPr id="203" name="Curved Connector 202"/>
          <p:cNvCxnSpPr>
            <a:endCxn id="160" idx="1"/>
          </p:cNvCxnSpPr>
          <p:nvPr/>
        </p:nvCxnSpPr>
        <p:spPr bwMode="auto">
          <a:xfrm rot="5400000" flipH="1" flipV="1">
            <a:off x="715171" y="3403102"/>
            <a:ext cx="723630" cy="45581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3958 -0.1608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62 L -0.16042 0.2372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17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6 L 0.29062 -0.23264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71" grpId="1" animBg="1"/>
      <p:bldP spid="172" grpId="0" animBg="1"/>
      <p:bldP spid="178" grpId="0" animBg="1"/>
      <p:bldP spid="181" grpId="1" animBg="1"/>
      <p:bldP spid="183" grpId="0" animBg="1"/>
      <p:bldP spid="186" grpId="0" animBg="1"/>
      <p:bldP spid="186" grpId="1" animBg="1"/>
      <p:bldP spid="187" grpId="0" animBg="1"/>
      <p:bldP spid="187" grpId="1" animBg="1"/>
      <p:bldP spid="187" grpId="2" animBg="1"/>
      <p:bldP spid="188" grpId="0" animBg="1"/>
      <p:bldP spid="189" grpId="0" animBg="1"/>
      <p:bldP spid="189" grpId="1" animBg="1"/>
      <p:bldP spid="190" grpId="0" animBg="1"/>
      <p:bldP spid="155" grpId="0" animBg="1"/>
      <p:bldP spid="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Prevention of  </a:t>
            </a:r>
            <a:r>
              <a:rPr lang="en-US" dirty="0" err="1" smtClean="0"/>
              <a:t>MultiCore</a:t>
            </a:r>
            <a:r>
              <a:rPr lang="en-US" dirty="0"/>
              <a:t>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140" name="圆角矩形 38"/>
          <p:cNvSpPr/>
          <p:nvPr/>
        </p:nvSpPr>
        <p:spPr>
          <a:xfrm>
            <a:off x="762000" y="1143000"/>
            <a:ext cx="7772400" cy="6596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1: Find a cache line in the set that is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present in any private cache</a:t>
            </a:r>
          </a:p>
        </p:txBody>
      </p:sp>
      <p:sp>
        <p:nvSpPr>
          <p:cNvPr id="142" name="圆角矩形 38"/>
          <p:cNvSpPr/>
          <p:nvPr/>
        </p:nvSpPr>
        <p:spPr>
          <a:xfrm>
            <a:off x="762000" y="2377816"/>
            <a:ext cx="7772400" cy="7463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2: Find </a:t>
            </a:r>
            <a:r>
              <a:rPr lang="en-US" dirty="0" smtClean="0">
                <a:solidFill>
                  <a:schemeClr val="tx1"/>
                </a:solidFill>
              </a:rPr>
              <a:t>a cache line in the set </a:t>
            </a:r>
            <a:r>
              <a:rPr lang="en-US" dirty="0">
                <a:solidFill>
                  <a:schemeClr val="tx1"/>
                </a:solidFill>
              </a:rPr>
              <a:t>that is </a:t>
            </a:r>
            <a:r>
              <a:rPr lang="en-US" dirty="0" smtClean="0">
                <a:solidFill>
                  <a:schemeClr val="tx1"/>
                </a:solidFill>
              </a:rPr>
              <a:t>present </a:t>
            </a:r>
            <a:r>
              <a:rPr lang="en-US" b="1" dirty="0" smtClean="0">
                <a:solidFill>
                  <a:schemeClr val="tx1"/>
                </a:solidFill>
              </a:rPr>
              <a:t>only</a:t>
            </a:r>
            <a:r>
              <a:rPr lang="en-US" dirty="0" smtClean="0">
                <a:solidFill>
                  <a:schemeClr val="tx1"/>
                </a:solidFill>
              </a:rPr>
              <a:t> in the requesting </a:t>
            </a:r>
            <a:r>
              <a:rPr lang="en-US" dirty="0">
                <a:solidFill>
                  <a:schemeClr val="tx1"/>
                </a:solidFill>
              </a:rPr>
              <a:t>core’s private </a:t>
            </a:r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下箭头 3"/>
          <p:cNvSpPr/>
          <p:nvPr/>
        </p:nvSpPr>
        <p:spPr>
          <a:xfrm>
            <a:off x="4069011" y="1801268"/>
            <a:ext cx="389806" cy="576548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855113"/>
            <a:ext cx="1455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Otherwise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Prevention -  </a:t>
            </a:r>
            <a:r>
              <a:rPr lang="en-US" dirty="0" err="1" smtClean="0"/>
              <a:t>MultiCore</a:t>
            </a:r>
            <a:r>
              <a:rPr lang="en-US" dirty="0"/>
              <a:t>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118" name="圆角矩形 38"/>
          <p:cNvSpPr/>
          <p:nvPr/>
        </p:nvSpPr>
        <p:spPr>
          <a:xfrm>
            <a:off x="820374" y="1324808"/>
            <a:ext cx="7772400" cy="7463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2: Find a cache line in the set that is present </a:t>
            </a:r>
            <a:r>
              <a:rPr lang="en-US" b="1" dirty="0">
                <a:solidFill>
                  <a:schemeClr val="tx1"/>
                </a:solidFill>
              </a:rPr>
              <a:t>only</a:t>
            </a:r>
            <a:r>
              <a:rPr lang="en-US" dirty="0">
                <a:solidFill>
                  <a:schemeClr val="tx1"/>
                </a:solidFill>
              </a:rPr>
              <a:t> in the requesting core’s private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Prevention -  </a:t>
            </a:r>
            <a:r>
              <a:rPr lang="en-US" dirty="0" err="1" smtClean="0"/>
              <a:t>MultiCore</a:t>
            </a:r>
            <a:r>
              <a:rPr lang="en-US" dirty="0"/>
              <a:t> </a:t>
            </a:r>
            <a:r>
              <a:rPr lang="en-US" dirty="0" smtClean="0"/>
              <a:t>Attack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70619" y="2865116"/>
            <a:ext cx="1524000" cy="381000"/>
            <a:chOff x="1752600" y="2895600"/>
            <a:chExt cx="1524000" cy="381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2451619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32619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0619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13619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0619" y="3627116"/>
            <a:ext cx="1524000" cy="381000"/>
            <a:chOff x="1752600" y="2895600"/>
            <a:chExt cx="1524000" cy="381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070619" y="3246116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9096" y="2526268"/>
            <a:ext cx="80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/>
              <a:t>Victim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44574" y="2865116"/>
            <a:ext cx="1524000" cy="381000"/>
            <a:chOff x="1752600" y="2895600"/>
            <a:chExt cx="1524000" cy="381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4325574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06574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44574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87574" y="3246116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44574" y="3627116"/>
            <a:ext cx="1524000" cy="381000"/>
            <a:chOff x="1752600" y="2895600"/>
            <a:chExt cx="1524000" cy="3810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263914" y="2501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/>
              <a:t>Spy 1</a:t>
            </a:r>
            <a:endParaRPr lang="en-US" sz="1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49034" y="2861811"/>
            <a:ext cx="1524000" cy="381000"/>
            <a:chOff x="1752600" y="2895600"/>
            <a:chExt cx="1524000" cy="3810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6130034" y="3242811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511034" y="3242811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49034" y="3242811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92034" y="3242811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749034" y="3623811"/>
            <a:ext cx="1524000" cy="381000"/>
            <a:chOff x="1752600" y="2895600"/>
            <a:chExt cx="1524000" cy="3810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095405" y="248664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/>
              <a:t>Spy 2</a:t>
            </a:r>
            <a:endParaRPr lang="en-US" sz="1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944574" y="3246614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6130034" y="3242811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511034" y="3242811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49034" y="3242811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082034" y="4274860"/>
            <a:ext cx="1524000" cy="381000"/>
            <a:chOff x="1752600" y="2895600"/>
            <a:chExt cx="1524000" cy="3810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606034" y="4274860"/>
            <a:ext cx="1524000" cy="381000"/>
            <a:chOff x="1752600" y="2895600"/>
            <a:chExt cx="1524000" cy="3810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3463034" y="465586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44034" y="465586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082034" y="465586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225034" y="465586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606034" y="4655860"/>
            <a:ext cx="1524000" cy="381000"/>
            <a:chOff x="1752600" y="2895600"/>
            <a:chExt cx="1524000" cy="381000"/>
          </a:xfrm>
          <a:noFill/>
        </p:grpSpPr>
        <p:sp>
          <p:nvSpPr>
            <p:cNvPr id="78" name="Rectangle 7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82034" y="5036860"/>
            <a:ext cx="1524000" cy="381000"/>
            <a:chOff x="1752600" y="2895600"/>
            <a:chExt cx="1524000" cy="3810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06034" y="5036860"/>
            <a:ext cx="1524000" cy="381000"/>
            <a:chOff x="1752600" y="2895600"/>
            <a:chExt cx="1524000" cy="3810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67748" y="4655860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7034" y="4655860"/>
            <a:ext cx="1143000" cy="381000"/>
            <a:chOff x="1752600" y="2895600"/>
            <a:chExt cx="1143000" cy="381000"/>
          </a:xfrm>
          <a:solidFill>
            <a:srgbClr val="FF0000"/>
          </a:solidFill>
        </p:grpSpPr>
        <p:sp>
          <p:nvSpPr>
            <p:cNvPr id="98" name="Rectangle 9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248400" y="5000565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Shared L2 </a:t>
            </a:r>
            <a:r>
              <a:rPr lang="en-US" sz="2000" dirty="0" smtClean="0"/>
              <a:t>Cache</a:t>
            </a:r>
            <a:endParaRPr lang="en-US" sz="2000" dirty="0"/>
          </a:p>
        </p:txBody>
      </p:sp>
      <p:sp>
        <p:nvSpPr>
          <p:cNvPr id="104" name="Rectangle 103"/>
          <p:cNvSpPr/>
          <p:nvPr/>
        </p:nvSpPr>
        <p:spPr bwMode="auto">
          <a:xfrm>
            <a:off x="5372748" y="4655860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753748" y="4655860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991748" y="4655860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Curved Connector 106"/>
          <p:cNvCxnSpPr/>
          <p:nvPr/>
        </p:nvCxnSpPr>
        <p:spPr bwMode="auto">
          <a:xfrm rot="10800000">
            <a:off x="3050648" y="4866277"/>
            <a:ext cx="2" cy="1095895"/>
          </a:xfrm>
          <a:prstGeom prst="curvedConnector3">
            <a:avLst>
              <a:gd name="adj1" fmla="val 11430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2482513" y="5247275"/>
            <a:ext cx="563420" cy="532382"/>
            <a:chOff x="310598" y="4376858"/>
            <a:chExt cx="543220" cy="762000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361950" y="4376858"/>
              <a:ext cx="491868" cy="76200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310598" y="4441641"/>
              <a:ext cx="538951" cy="613629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Rectangle 110"/>
          <p:cNvSpPr/>
          <p:nvPr/>
        </p:nvSpPr>
        <p:spPr bwMode="auto">
          <a:xfrm>
            <a:off x="3050647" y="5791200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9" name="Curved Connector 118"/>
          <p:cNvCxnSpPr>
            <a:stCxn id="111" idx="3"/>
            <a:endCxn id="78" idx="2"/>
          </p:cNvCxnSpPr>
          <p:nvPr/>
        </p:nvCxnSpPr>
        <p:spPr bwMode="auto">
          <a:xfrm flipV="1">
            <a:off x="3431647" y="5036860"/>
            <a:ext cx="1745887" cy="94484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123" name="Curved Connector 122"/>
          <p:cNvCxnSpPr>
            <a:stCxn id="69" idx="2"/>
            <a:endCxn id="44" idx="2"/>
          </p:cNvCxnSpPr>
          <p:nvPr/>
        </p:nvCxnSpPr>
        <p:spPr bwMode="auto">
          <a:xfrm rot="5400000" flipH="1" flipV="1">
            <a:off x="5042509" y="3758836"/>
            <a:ext cx="1032049" cy="762000"/>
          </a:xfrm>
          <a:prstGeom prst="curvedConnector3">
            <a:avLst>
              <a:gd name="adj1" fmla="val 4975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4572000" y="5764929"/>
            <a:ext cx="104067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Conflict</a:t>
            </a:r>
            <a:endParaRPr lang="en-US" sz="2000" dirty="0"/>
          </a:p>
        </p:txBody>
      </p:sp>
      <p:sp>
        <p:nvSpPr>
          <p:cNvPr id="129" name="Rectangle 128"/>
          <p:cNvSpPr/>
          <p:nvPr/>
        </p:nvSpPr>
        <p:spPr>
          <a:xfrm>
            <a:off x="5894204" y="3900278"/>
            <a:ext cx="74090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Evict</a:t>
            </a:r>
            <a:endParaRPr lang="en-US" sz="20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4989391" y="4655860"/>
            <a:ext cx="3810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996462" y="4653070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991748" y="4658527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887450" y="3242811"/>
            <a:ext cx="381000" cy="381000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200" y="4196703"/>
            <a:ext cx="280397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Inclusion victim from </a:t>
            </a:r>
            <a:br>
              <a:rPr lang="en-US" sz="2000" dirty="0" smtClean="0"/>
            </a:br>
            <a:r>
              <a:rPr lang="en-US" sz="2000" dirty="0" smtClean="0"/>
              <a:t>other core is prevented</a:t>
            </a:r>
            <a:endParaRPr lang="en-US" sz="2000" dirty="0"/>
          </a:p>
        </p:txBody>
      </p:sp>
      <p:cxnSp>
        <p:nvCxnSpPr>
          <p:cNvPr id="136" name="Curved Connector 135"/>
          <p:cNvCxnSpPr>
            <a:stCxn id="135" idx="0"/>
            <a:endCxn id="19" idx="1"/>
          </p:cNvCxnSpPr>
          <p:nvPr/>
        </p:nvCxnSpPr>
        <p:spPr bwMode="auto">
          <a:xfrm rot="5400000" flipH="1" flipV="1">
            <a:off x="1394360" y="3520444"/>
            <a:ext cx="760087" cy="59243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18" name="圆角矩形 38"/>
          <p:cNvSpPr/>
          <p:nvPr/>
        </p:nvSpPr>
        <p:spPr>
          <a:xfrm>
            <a:off x="820374" y="1324808"/>
            <a:ext cx="7772400" cy="7463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Step 2: Find a cache line in the set that is present </a:t>
            </a:r>
            <a:r>
              <a:rPr lang="en-US" b="1">
                <a:solidFill>
                  <a:schemeClr val="tx1"/>
                </a:solidFill>
              </a:rPr>
              <a:t>only</a:t>
            </a:r>
            <a:r>
              <a:rPr lang="en-US">
                <a:solidFill>
                  <a:schemeClr val="tx1"/>
                </a:solidFill>
              </a:rPr>
              <a:t> in the requesting core’s private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648 L 0.21181 -0.1689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0729 -0.203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0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6" grpId="0" animBg="1"/>
      <p:bldP spid="111" grpId="0" animBg="1"/>
      <p:bldP spid="111" grpId="1" animBg="1"/>
      <p:bldP spid="111" grpId="2" animBg="1"/>
      <p:bldP spid="128" grpId="0" animBg="1"/>
      <p:bldP spid="128" grpId="1" animBg="1"/>
      <p:bldP spid="129" grpId="0" animBg="1"/>
      <p:bldP spid="129" grpId="1" animBg="1"/>
      <p:bldP spid="131" grpId="0" animBg="1"/>
      <p:bldP spid="132" grpId="0" animBg="1"/>
      <p:bldP spid="132" grpId="1" animBg="1"/>
      <p:bldP spid="132" grpId="2" animBg="1"/>
      <p:bldP spid="133" grpId="0" animBg="1"/>
      <p:bldP spid="134" grpId="0" animBg="1"/>
      <p:bldP spid="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Summary</a:t>
            </a:r>
            <a:endParaRPr lang="en-US" dirty="0"/>
          </a:p>
        </p:txBody>
      </p:sp>
      <p:sp>
        <p:nvSpPr>
          <p:cNvPr id="118" name="圆角矩形 63"/>
          <p:cNvSpPr/>
          <p:nvPr/>
        </p:nvSpPr>
        <p:spPr>
          <a:xfrm>
            <a:off x="914400" y="3759939"/>
            <a:ext cx="7431244" cy="6596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tep 3: Randomly evict a line, increment alarm counter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725650"/>
            <a:ext cx="8245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SHARP needs to know whether a line is present in private cache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 presence bits in directory (Core Valid Bits)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Query, with a message, the private caches </a:t>
            </a:r>
            <a:r>
              <a:rPr lang="en-US" dirty="0"/>
              <a:t>for </a:t>
            </a:r>
            <a:r>
              <a:rPr lang="en-US" dirty="0" smtClean="0"/>
              <a:t>information </a:t>
            </a:r>
            <a:endParaRPr lang="en-US" dirty="0"/>
          </a:p>
        </p:txBody>
      </p:sp>
      <p:sp>
        <p:nvSpPr>
          <p:cNvPr id="10" name="圆角矩形 38"/>
          <p:cNvSpPr/>
          <p:nvPr/>
        </p:nvSpPr>
        <p:spPr>
          <a:xfrm>
            <a:off x="762000" y="1143000"/>
            <a:ext cx="7772400" cy="6596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1: Find a cache line in the set that is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present in any private cache</a:t>
            </a:r>
          </a:p>
        </p:txBody>
      </p:sp>
      <p:sp>
        <p:nvSpPr>
          <p:cNvPr id="11" name="圆角矩形 38"/>
          <p:cNvSpPr/>
          <p:nvPr/>
        </p:nvSpPr>
        <p:spPr>
          <a:xfrm>
            <a:off x="762000" y="2377816"/>
            <a:ext cx="7772400" cy="7463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2: Find a cache line in the set that is present </a:t>
            </a:r>
            <a:r>
              <a:rPr lang="en-US" b="1" dirty="0">
                <a:solidFill>
                  <a:schemeClr val="tx1"/>
                </a:solidFill>
              </a:rPr>
              <a:t>only</a:t>
            </a:r>
            <a:r>
              <a:rPr lang="en-US" dirty="0">
                <a:solidFill>
                  <a:schemeClr val="tx1"/>
                </a:solidFill>
              </a:rPr>
              <a:t> in the requesting core’s private cache</a:t>
            </a:r>
          </a:p>
        </p:txBody>
      </p:sp>
      <p:sp>
        <p:nvSpPr>
          <p:cNvPr id="12" name="下箭头 3"/>
          <p:cNvSpPr/>
          <p:nvPr/>
        </p:nvSpPr>
        <p:spPr>
          <a:xfrm>
            <a:off x="4069011" y="1801268"/>
            <a:ext cx="389806" cy="576548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1855113"/>
            <a:ext cx="1455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Otherwise</a:t>
            </a:r>
            <a:endParaRPr lang="en-US"/>
          </a:p>
        </p:txBody>
      </p:sp>
      <p:sp>
        <p:nvSpPr>
          <p:cNvPr id="14" name="下箭头 3"/>
          <p:cNvSpPr/>
          <p:nvPr/>
        </p:nvSpPr>
        <p:spPr>
          <a:xfrm>
            <a:off x="4092139" y="3175721"/>
            <a:ext cx="389806" cy="576548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8509" y="3190851"/>
            <a:ext cx="1455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Otherwise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Private Cache Information: </a:t>
            </a:r>
            <a:r>
              <a:rPr lang="en-US" b="1" dirty="0" smtClean="0"/>
              <a:t>CVB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Core Valid Bits (CVB) only:</a:t>
            </a:r>
          </a:p>
          <a:p>
            <a:pPr lvl="1"/>
            <a:r>
              <a:rPr lang="en-US" sz="1800" dirty="0" smtClean="0"/>
              <a:t>Step 1: Pick a line without any CVB set</a:t>
            </a:r>
          </a:p>
          <a:p>
            <a:pPr lvl="1"/>
            <a:r>
              <a:rPr lang="en-US" sz="1800" dirty="0" smtClean="0"/>
              <a:t>Step 2: Pick a line with only the requester’s CVB set</a:t>
            </a:r>
          </a:p>
          <a:p>
            <a:pPr lvl="1"/>
            <a:r>
              <a:rPr lang="en-US" sz="1800" dirty="0" smtClean="0"/>
              <a:t>Step 3: Random replacement + increment alarm counter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✓ Readily available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✗ Conservative </a:t>
            </a:r>
          </a:p>
          <a:p>
            <a:pPr lvl="1"/>
            <a:r>
              <a:rPr lang="en-US" sz="2000" dirty="0" smtClean="0"/>
              <a:t>Silent evictions from private cache do not update CVB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Private Cache Information: </a:t>
            </a:r>
            <a:r>
              <a:rPr lang="en-US" b="1" dirty="0" smtClean="0"/>
              <a:t>CVB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Core Valid Bits (CVB) only:</a:t>
            </a:r>
          </a:p>
          <a:p>
            <a:pPr lvl="1"/>
            <a:r>
              <a:rPr lang="en-US" sz="1800" dirty="0" smtClean="0"/>
              <a:t>Step 1: Pick a line without any CVB set</a:t>
            </a:r>
          </a:p>
          <a:p>
            <a:pPr lvl="1"/>
            <a:r>
              <a:rPr lang="en-US" sz="1800" dirty="0" smtClean="0"/>
              <a:t>Else Step 2: Pick a line with only the requester’s CVB set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✓ Readily available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✗ Conservative </a:t>
            </a:r>
          </a:p>
          <a:p>
            <a:pPr lvl="1"/>
            <a:r>
              <a:rPr lang="en-US" sz="2000" dirty="0" smtClean="0"/>
              <a:t>Silent evictions from private cache do not update CVB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38201" y="1905000"/>
            <a:ext cx="3505200" cy="381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Resources in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Shared hardware resources can leak information </a:t>
            </a:r>
          </a:p>
          <a:p>
            <a:r>
              <a:rPr lang="en-US" dirty="0" smtClean="0"/>
              <a:t>Cache side-channel attacks: attacker observes a victim’s cache behavior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bypass software security policies</a:t>
            </a:r>
          </a:p>
          <a:p>
            <a:pPr lvl="1"/>
            <a:r>
              <a:rPr lang="en-US" dirty="0" smtClean="0"/>
              <a:t>Leave no trace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0"/>
            <a:ext cx="2270125" cy="151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59" y="4198100"/>
            <a:ext cx="2344703" cy="85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23" y="5105880"/>
            <a:ext cx="2292350" cy="116068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19151" y="3678382"/>
            <a:ext cx="3348188" cy="2134692"/>
            <a:chOff x="5462942" y="3276600"/>
            <a:chExt cx="3348188" cy="2134692"/>
          </a:xfrm>
        </p:grpSpPr>
        <p:sp>
          <p:nvSpPr>
            <p:cNvPr id="8" name="Rounded Rectangle 7"/>
            <p:cNvSpPr/>
            <p:nvPr/>
          </p:nvSpPr>
          <p:spPr>
            <a:xfrm>
              <a:off x="5462942" y="4108607"/>
              <a:ext cx="723824" cy="637222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62942" y="4798568"/>
              <a:ext cx="3289224" cy="6127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Shared LLC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39166" y="4108607"/>
              <a:ext cx="723824" cy="637222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195786" y="4108607"/>
              <a:ext cx="723824" cy="637222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028342" y="4108607"/>
              <a:ext cx="723824" cy="637222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79506" y="3276600"/>
              <a:ext cx="1295591" cy="620844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VM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473598" y="3276600"/>
              <a:ext cx="1337532" cy="620844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"/>
                  <a:cs typeface=""/>
                </a:rPr>
                <a:t>VM</a:t>
              </a:r>
            </a:p>
          </p:txBody>
        </p:sp>
      </p:grpSp>
      <p:pic>
        <p:nvPicPr>
          <p:cNvPr id="17" name="Picture 16" descr="firewall-clipart-firewall_clip_art_128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46" y="3364719"/>
            <a:ext cx="724263" cy="1176796"/>
          </a:xfrm>
          <a:prstGeom prst="rect">
            <a:avLst/>
          </a:prstGeom>
        </p:spPr>
      </p:pic>
      <p:sp>
        <p:nvSpPr>
          <p:cNvPr id="13" name="Curved Up Arrow 12"/>
          <p:cNvSpPr/>
          <p:nvPr/>
        </p:nvSpPr>
        <p:spPr>
          <a:xfrm>
            <a:off x="5821545" y="4460054"/>
            <a:ext cx="2841625" cy="1315203"/>
          </a:xfrm>
          <a:prstGeom prst="curvedUpArrow">
            <a:avLst/>
          </a:prstGeom>
          <a:solidFill>
            <a:srgbClr val="FF3300">
              <a:alpha val="58000"/>
            </a:srgb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"/>
              <a:cs typeface="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5521" y="3022467"/>
            <a:ext cx="173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VM Isolation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60318" y="363359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>
                <a:solidFill>
                  <a:prstClr val="white"/>
                </a:solidFill>
              </a:rPr>
              <a:t>Victim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3602549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smtClean="0">
                <a:solidFill>
                  <a:prstClr val="white"/>
                </a:solidFill>
              </a:rPr>
              <a:t>Attacker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uiExpand="1" build="p"/>
      <p:bldP spid="13" grpId="0" animBg="1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Private Cache Information: </a:t>
            </a:r>
            <a:r>
              <a:rPr lang="en-US" b="1" dirty="0" smtClean="0"/>
              <a:t>Hybrid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382000" cy="4711700"/>
          </a:xfrm>
        </p:spPr>
        <p:txBody>
          <a:bodyPr/>
          <a:lstStyle/>
          <a:p>
            <a:r>
              <a:rPr lang="en-US" dirty="0" smtClean="0"/>
              <a:t>Using combination of CVB and queries to private caches</a:t>
            </a:r>
          </a:p>
          <a:p>
            <a:pPr lvl="1"/>
            <a:r>
              <a:rPr lang="en-US" sz="1800" dirty="0" smtClean="0"/>
              <a:t>Step 1: Pick a line without any CVB set</a:t>
            </a:r>
          </a:p>
          <a:p>
            <a:pPr lvl="1"/>
            <a:r>
              <a:rPr lang="en-US" sz="1800" dirty="0"/>
              <a:t>Else Step </a:t>
            </a:r>
            <a:r>
              <a:rPr lang="en-US" sz="1800" dirty="0" smtClean="0"/>
              <a:t>2: </a:t>
            </a:r>
            <a:r>
              <a:rPr lang="en-US" sz="1800" dirty="0"/>
              <a:t>S</a:t>
            </a:r>
            <a:r>
              <a:rPr lang="en-US" sz="1800" dirty="0" smtClean="0"/>
              <a:t>end queries to refresh CVB until a replacement candidate is found (all CVB bits zero, or only requester’s CVB set)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✓ </a:t>
            </a:r>
            <a:r>
              <a:rPr lang="en-US" sz="2000" dirty="0"/>
              <a:t>Accurate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✗ Significant </a:t>
            </a:r>
            <a:r>
              <a:rPr lang="en-US" sz="2000" dirty="0" smtClean="0"/>
              <a:t>network overhead to send messages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Private Cache Information: </a:t>
            </a:r>
            <a:r>
              <a:rPr lang="en-US" b="1" dirty="0" smtClean="0"/>
              <a:t>SHARP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scheme with a limit on the query count</a:t>
            </a:r>
            <a:endParaRPr lang="en-US" dirty="0"/>
          </a:p>
          <a:p>
            <a:pPr lvl="1"/>
            <a:r>
              <a:rPr lang="en-US" sz="1800" dirty="0" smtClean="0"/>
              <a:t>Step 1: Pick a line without any CVB set</a:t>
            </a:r>
          </a:p>
          <a:p>
            <a:pPr lvl="1"/>
            <a:r>
              <a:rPr lang="en-US" sz="1800" dirty="0"/>
              <a:t>Else Step </a:t>
            </a:r>
            <a:r>
              <a:rPr lang="en-US" sz="1800" dirty="0" smtClean="0"/>
              <a:t>2: </a:t>
            </a:r>
            <a:r>
              <a:rPr lang="en-US" sz="1800" dirty="0"/>
              <a:t>S</a:t>
            </a:r>
            <a:r>
              <a:rPr lang="en-US" sz="1800" dirty="0" smtClean="0"/>
              <a:t>end queries to refresh CVB for </a:t>
            </a:r>
            <a:r>
              <a:rPr lang="en-US" sz="1800" b="1" i="1" dirty="0" smtClean="0"/>
              <a:t>at most N lines</a:t>
            </a:r>
            <a:r>
              <a:rPr lang="en-US" sz="1800" dirty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If candidate is not found, use current CVB for the rest </a:t>
            </a:r>
            <a:br>
              <a:rPr lang="en-US" sz="1800" dirty="0" smtClean="0"/>
            </a:br>
            <a:r>
              <a:rPr lang="en-US" sz="1800" dirty="0" smtClean="0"/>
              <a:t>(to pick a line present only in the requester’s cache)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✓ </a:t>
            </a:r>
            <a:r>
              <a:rPr lang="en-US" sz="2000" dirty="0"/>
              <a:t>Accurate </a:t>
            </a:r>
            <a:r>
              <a:rPr lang="en-US" sz="2000" dirty="0" smtClean="0"/>
              <a:t>enough </a:t>
            </a:r>
          </a:p>
          <a:p>
            <a:pPr marL="0" indent="0">
              <a:buNone/>
            </a:pPr>
            <a:r>
              <a:rPr lang="en-US" sz="2000" dirty="0"/>
              <a:t>✓</a:t>
            </a:r>
            <a:r>
              <a:rPr lang="en-US" sz="2000" dirty="0" smtClean="0"/>
              <a:t> Low overhead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539" y="1419960"/>
            <a:ext cx="8229600" cy="4295040"/>
          </a:xfrm>
        </p:spPr>
        <p:txBody>
          <a:bodyPr/>
          <a:lstStyle/>
          <a:p>
            <a:r>
              <a:rPr lang="en-US" dirty="0"/>
              <a:t>MarssX86 </a:t>
            </a:r>
            <a:r>
              <a:rPr lang="en-US" dirty="0" smtClean="0"/>
              <a:t>cycle-level full system simulator</a:t>
            </a:r>
          </a:p>
          <a:p>
            <a:endParaRPr lang="en-US" dirty="0" smtClean="0"/>
          </a:p>
          <a:p>
            <a:r>
              <a:rPr lang="en-US" dirty="0" smtClean="0"/>
              <a:t>2 to 16 out of order cores</a:t>
            </a:r>
          </a:p>
          <a:p>
            <a:pPr lvl="1"/>
            <a:r>
              <a:rPr lang="en-US" dirty="0" smtClean="0"/>
              <a:t>Private DL1, IL1, L2 (32KB, 32KB, 256KB)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Inclusive L3 cache (2MB slice per core)</a:t>
            </a:r>
          </a:p>
          <a:p>
            <a:pPr lvl="1"/>
            <a:r>
              <a:rPr lang="en-US" dirty="0" smtClean="0"/>
              <a:t>Baseline replacement policy: pseudo LRU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Evaluation: RSA Attack</a:t>
            </a:r>
            <a:endParaRPr lang="en-US" dirty="0"/>
          </a:p>
        </p:txBody>
      </p:sp>
      <p:pic>
        <p:nvPicPr>
          <p:cNvPr id="4" name="Picture 3" descr="rsa_defaul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6444"/>
            <a:ext cx="8193896" cy="1912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5727" y="1266052"/>
            <a:ext cx="528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Baseline LRU: Access pattern of </a:t>
            </a:r>
            <a:r>
              <a:rPr lang="en-US" sz="1800" dirty="0" err="1" smtClean="0"/>
              <a:t>sqr</a:t>
            </a:r>
            <a:r>
              <a:rPr lang="en-US" sz="1800" dirty="0" smtClean="0"/>
              <a:t>, </a:t>
            </a:r>
            <a:r>
              <a:rPr lang="en-US" sz="1800" dirty="0" err="1" smtClean="0"/>
              <a:t>mul</a:t>
            </a:r>
            <a:r>
              <a:rPr lang="en-US" sz="1800" dirty="0" smtClean="0"/>
              <a:t> is clear </a:t>
            </a:r>
            <a:endParaRPr lang="en-US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11769" y="3581400"/>
            <a:ext cx="4876800" cy="2590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 = n</a:t>
            </a:r>
            <a:r>
              <a:rPr lang="en-US" sz="2000" dirty="0"/>
              <a:t>−</a:t>
            </a:r>
            <a:r>
              <a:rPr lang="en-US" sz="2000" dirty="0" smtClean="0"/>
              <a:t>1 down to 0 </a:t>
            </a:r>
            <a:r>
              <a:rPr lang="en-US" sz="2000" b="1" dirty="0" smtClean="0"/>
              <a:t>do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r = </a:t>
            </a:r>
            <a:r>
              <a:rPr lang="en-US" sz="2000" dirty="0" err="1" smtClean="0"/>
              <a:t>sqr</a:t>
            </a:r>
            <a:r>
              <a:rPr lang="en-US" sz="2000" dirty="0" smtClean="0"/>
              <a:t>(r)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433FF"/>
                </a:solidFill>
              </a:rPr>
              <a:t>	</a:t>
            </a:r>
            <a:r>
              <a:rPr lang="en-US" sz="2000" dirty="0" smtClean="0"/>
              <a:t> </a:t>
            </a:r>
            <a:r>
              <a:rPr lang="mr-IN" sz="2000" dirty="0" smtClean="0"/>
              <a:t>…</a:t>
            </a:r>
            <a:r>
              <a:rPr lang="en-US" sz="2000" dirty="0" smtClean="0"/>
              <a:t>..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if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== 1</a:t>
            </a:r>
            <a:r>
              <a:rPr lang="en-US" sz="2000" b="1" dirty="0" smtClean="0"/>
              <a:t> then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      r </a:t>
            </a:r>
            <a:r>
              <a:rPr lang="en-US" sz="2000" dirty="0"/>
              <a:t>= </a:t>
            </a:r>
            <a:r>
              <a:rPr lang="en-US" sz="2000" dirty="0" err="1" smtClean="0"/>
              <a:t>mul</a:t>
            </a:r>
            <a:r>
              <a:rPr lang="en-US" sz="2000" dirty="0" smtClean="0"/>
              <a:t>(</a:t>
            </a:r>
            <a:r>
              <a:rPr lang="en-US" sz="2000" dirty="0" err="1" smtClean="0"/>
              <a:t>r,b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	      </a:t>
            </a:r>
            <a:r>
              <a:rPr lang="mr-IN" sz="2000" dirty="0" smtClean="0"/>
              <a:t>…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	</a:t>
            </a:r>
            <a:r>
              <a:rPr lang="en-US" sz="2000" b="1" dirty="0" smtClean="0"/>
              <a:t>end </a:t>
            </a:r>
            <a:br>
              <a:rPr lang="en-US" sz="2000" b="1" dirty="0" smtClean="0"/>
            </a:br>
            <a:r>
              <a:rPr lang="en-US" sz="2000" b="1" dirty="0" smtClean="0"/>
              <a:t>end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57400" y="2438400"/>
            <a:ext cx="3810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30148" y="3886200"/>
            <a:ext cx="1524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1400" y="4762500"/>
            <a:ext cx="1524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10800000">
            <a:off x="1905000" y="2733674"/>
            <a:ext cx="1125148" cy="141922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14" name="Curved Connector 13"/>
          <p:cNvCxnSpPr>
            <a:stCxn id="10" idx="2"/>
          </p:cNvCxnSpPr>
          <p:nvPr/>
        </p:nvCxnSpPr>
        <p:spPr bwMode="auto">
          <a:xfrm rot="10800000">
            <a:off x="1295400" y="2041268"/>
            <a:ext cx="2286000" cy="298793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432431" y="3289757"/>
            <a:ext cx="559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</a:t>
            </a:r>
            <a:endParaRPr lang="en-US" dirty="0"/>
          </a:p>
        </p:txBody>
      </p:sp>
      <p:cxnSp>
        <p:nvCxnSpPr>
          <p:cNvPr id="27" name="Curved Connector 26"/>
          <p:cNvCxnSpPr/>
          <p:nvPr/>
        </p:nvCxnSpPr>
        <p:spPr bwMode="auto">
          <a:xfrm rot="16200000" flipV="1">
            <a:off x="8162971" y="2765928"/>
            <a:ext cx="698957" cy="348701"/>
          </a:xfrm>
          <a:prstGeom prst="curvedConnector3">
            <a:avLst>
              <a:gd name="adj1" fmla="val 8550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Evaluation: RSA Attack</a:t>
            </a:r>
            <a:endParaRPr lang="en-US" dirty="0"/>
          </a:p>
        </p:txBody>
      </p:sp>
      <p:pic>
        <p:nvPicPr>
          <p:cNvPr id="4" name="Picture 3" descr="rsa_defaul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6444"/>
            <a:ext cx="8193896" cy="1912556"/>
          </a:xfrm>
          <a:prstGeom prst="rect">
            <a:avLst/>
          </a:prstGeom>
        </p:spPr>
      </p:pic>
      <p:pic>
        <p:nvPicPr>
          <p:cNvPr id="5" name="Picture 4" descr="rsa_combo16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4844"/>
            <a:ext cx="8193896" cy="1912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2527" y="3587234"/>
            <a:ext cx="501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SHARP: No obvious access pattern of </a:t>
            </a:r>
            <a:r>
              <a:rPr lang="en-US" sz="1800" dirty="0" err="1" smtClean="0"/>
              <a:t>sqr</a:t>
            </a:r>
            <a:r>
              <a:rPr lang="en-US" sz="1800" dirty="0" smtClean="0"/>
              <a:t>, </a:t>
            </a:r>
            <a:r>
              <a:rPr lang="en-US" sz="1800" dirty="0" err="1" smtClean="0"/>
              <a:t>mul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438400"/>
            <a:ext cx="3810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5727" y="1266052"/>
            <a:ext cx="528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Baseline LRU: Access pattern of </a:t>
            </a:r>
            <a:r>
              <a:rPr lang="en-US" sz="1800" dirty="0" err="1" smtClean="0"/>
              <a:t>sqr</a:t>
            </a:r>
            <a:r>
              <a:rPr lang="en-US" sz="1800" dirty="0" smtClean="0"/>
              <a:t>, </a:t>
            </a:r>
            <a:r>
              <a:rPr lang="en-US" sz="1800" dirty="0" err="1" smtClean="0"/>
              <a:t>mul</a:t>
            </a:r>
            <a:r>
              <a:rPr lang="en-US" sz="1800" dirty="0" smtClean="0"/>
              <a:t> is clear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05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42699"/>
              </p:ext>
            </p:extLst>
          </p:nvPr>
        </p:nvGraphicFramePr>
        <p:xfrm>
          <a:off x="228600" y="1370012"/>
          <a:ext cx="871220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Misses Per Kilo Instructions</a:t>
            </a:r>
            <a:endParaRPr lang="en-US" dirty="0"/>
          </a:p>
        </p:txBody>
      </p:sp>
      <p:sp>
        <p:nvSpPr>
          <p:cNvPr id="6" name="矩形 13"/>
          <p:cNvSpPr/>
          <p:nvPr/>
        </p:nvSpPr>
        <p:spPr>
          <a:xfrm>
            <a:off x="8209471" y="2971800"/>
            <a:ext cx="573658" cy="1981199"/>
          </a:xfrm>
          <a:prstGeom prst="rect">
            <a:avLst/>
          </a:prstGeom>
          <a:noFill/>
          <a:ln w="31750">
            <a:solidFill>
              <a:srgbClr val="043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圆角矩形标注 15"/>
          <p:cNvSpPr/>
          <p:nvPr/>
        </p:nvSpPr>
        <p:spPr>
          <a:xfrm>
            <a:off x="7123359" y="2092286"/>
            <a:ext cx="1715841" cy="574714"/>
          </a:xfrm>
          <a:prstGeom prst="wedgeRoundRectCallout">
            <a:avLst>
              <a:gd name="adj1" fmla="val 29821"/>
              <a:gd name="adj2" fmla="val 104769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</a:rPr>
              <a:t>cvb</a:t>
            </a:r>
            <a:r>
              <a:rPr lang="en-US" sz="1600" dirty="0" smtClean="0">
                <a:solidFill>
                  <a:srgbClr val="000000"/>
                </a:solidFill>
              </a:rPr>
              <a:t>” performs the worst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矩形 13"/>
          <p:cNvSpPr/>
          <p:nvPr/>
        </p:nvSpPr>
        <p:spPr>
          <a:xfrm>
            <a:off x="4419600" y="1997075"/>
            <a:ext cx="533400" cy="2955924"/>
          </a:xfrm>
          <a:prstGeom prst="rect">
            <a:avLst/>
          </a:prstGeom>
          <a:noFill/>
          <a:ln w="31750">
            <a:solidFill>
              <a:srgbClr val="043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圆角矩形标注 15"/>
          <p:cNvSpPr/>
          <p:nvPr/>
        </p:nvSpPr>
        <p:spPr>
          <a:xfrm>
            <a:off x="1828800" y="1295401"/>
            <a:ext cx="3048000" cy="622388"/>
          </a:xfrm>
          <a:prstGeom prst="wedgeRoundRectCallout">
            <a:avLst>
              <a:gd name="adj1" fmla="val 35654"/>
              <a:gd name="adj2" fmla="val 11884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Inability to evict shared data causes </a:t>
            </a:r>
            <a:r>
              <a:rPr lang="en-US" sz="1600">
                <a:solidFill>
                  <a:srgbClr val="000000"/>
                </a:solidFill>
              </a:rPr>
              <a:t>cache </a:t>
            </a:r>
            <a:r>
              <a:rPr lang="en-US" sz="1600" smtClean="0">
                <a:solidFill>
                  <a:srgbClr val="000000"/>
                </a:solidFill>
              </a:rPr>
              <a:t>thrashing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32649"/>
              </p:ext>
            </p:extLst>
          </p:nvPr>
        </p:nvGraphicFramePr>
        <p:xfrm>
          <a:off x="228600" y="1384300"/>
          <a:ext cx="867410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7" name="矩形 13"/>
          <p:cNvSpPr/>
          <p:nvPr/>
        </p:nvSpPr>
        <p:spPr>
          <a:xfrm>
            <a:off x="2438400" y="2286671"/>
            <a:ext cx="609600" cy="2666329"/>
          </a:xfrm>
          <a:prstGeom prst="rect">
            <a:avLst/>
          </a:prstGeom>
          <a:noFill/>
          <a:ln w="31750">
            <a:solidFill>
              <a:srgbClr val="043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圆角矩形标注 15"/>
          <p:cNvSpPr/>
          <p:nvPr/>
        </p:nvSpPr>
        <p:spPr>
          <a:xfrm>
            <a:off x="0" y="1143000"/>
            <a:ext cx="3048000" cy="838871"/>
          </a:xfrm>
          <a:prstGeom prst="wedgeRoundRectCallout">
            <a:avLst>
              <a:gd name="adj1" fmla="val 41565"/>
              <a:gd name="adj2" fmla="val 7597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Modest slowdown of 6% due to large working set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矩形 13"/>
          <p:cNvSpPr/>
          <p:nvPr/>
        </p:nvSpPr>
        <p:spPr>
          <a:xfrm>
            <a:off x="8112991" y="2350171"/>
            <a:ext cx="609600" cy="2618069"/>
          </a:xfrm>
          <a:prstGeom prst="rect">
            <a:avLst/>
          </a:prstGeom>
          <a:noFill/>
          <a:ln w="31750">
            <a:solidFill>
              <a:srgbClr val="043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" name="圆角矩形标注 15"/>
          <p:cNvSpPr/>
          <p:nvPr/>
        </p:nvSpPr>
        <p:spPr>
          <a:xfrm>
            <a:off x="6096000" y="1295400"/>
            <a:ext cx="2702791" cy="838871"/>
          </a:xfrm>
          <a:prstGeom prst="wedgeRoundRectCallout">
            <a:avLst>
              <a:gd name="adj1" fmla="val 41565"/>
              <a:gd name="adj2" fmla="val 7597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Average execution time increase </a:t>
            </a:r>
            <a:r>
              <a:rPr lang="zh-CN" altLang="en-US" sz="1600" dirty="0">
                <a:solidFill>
                  <a:srgbClr val="000000"/>
                </a:solidFill>
              </a:rPr>
              <a:t>≈</a:t>
            </a:r>
            <a:r>
              <a:rPr lang="en-US" sz="1600" dirty="0">
                <a:solidFill>
                  <a:srgbClr val="000000"/>
                </a:solidFill>
              </a:rPr>
              <a:t> 1%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flush-based attacks</a:t>
            </a:r>
          </a:p>
          <a:p>
            <a:r>
              <a:rPr lang="en-US" dirty="0" smtClean="0"/>
              <a:t>Detailed evaluation</a:t>
            </a:r>
          </a:p>
          <a:p>
            <a:pPr lvl="1"/>
            <a:r>
              <a:rPr lang="en-US" dirty="0"/>
              <a:t>Mixes of SPEC workloads</a:t>
            </a:r>
          </a:p>
          <a:p>
            <a:pPr lvl="1"/>
            <a:r>
              <a:rPr lang="en-US" dirty="0" smtClean="0"/>
              <a:t>Scalability to 8,16 cores</a:t>
            </a:r>
          </a:p>
          <a:p>
            <a:pPr lvl="1"/>
            <a:r>
              <a:rPr lang="en-US" dirty="0" smtClean="0"/>
              <a:t>Threshold </a:t>
            </a:r>
            <a:r>
              <a:rPr lang="en-US" dirty="0"/>
              <a:t>Alarm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Handling of related attacks, defenses</a:t>
            </a:r>
          </a:p>
          <a:p>
            <a:r>
              <a:rPr lang="en-US" dirty="0" smtClean="0"/>
              <a:t>Insights into the scheme, corner cases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11700"/>
          </a:xfrm>
        </p:spPr>
        <p:txBody>
          <a:bodyPr/>
          <a:lstStyle/>
          <a:p>
            <a:r>
              <a:rPr lang="en-US" dirty="0" smtClean="0"/>
              <a:t>Insight: Conflict-based attacks rely on “Inclusion Victims” </a:t>
            </a:r>
          </a:p>
          <a:p>
            <a:endParaRPr lang="en-US" dirty="0"/>
          </a:p>
          <a:p>
            <a:r>
              <a:rPr lang="en-US" dirty="0" smtClean="0"/>
              <a:t>Presented SHARP: </a:t>
            </a:r>
          </a:p>
          <a:p>
            <a:pPr lvl="1"/>
            <a:r>
              <a:rPr lang="en-US" sz="2000" dirty="0" smtClean="0"/>
              <a:t>Shared cache replacement policy that defends against conflict-based attacks by preventing inclusion victims </a:t>
            </a:r>
          </a:p>
          <a:p>
            <a:pPr lvl="1"/>
            <a:r>
              <a:rPr lang="en-US" sz="2000" dirty="0" smtClean="0"/>
              <a:t>Slightly modified “</a:t>
            </a:r>
            <a:r>
              <a:rPr lang="en-US" sz="2000" dirty="0" err="1" smtClean="0"/>
              <a:t>clflush</a:t>
            </a:r>
            <a:r>
              <a:rPr lang="en-US" sz="2000" dirty="0" smtClean="0"/>
              <a:t>” instruction to prevent flush-based attacks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文本框 3"/>
          <p:cNvSpPr txBox="1"/>
          <p:nvPr/>
        </p:nvSpPr>
        <p:spPr>
          <a:xfrm>
            <a:off x="838200" y="3910012"/>
            <a:ext cx="7417519" cy="206088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Prevents all known cache-based side channel attacks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inimal performance loss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No programmer intervention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Minor hardware modifications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676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6600"/>
                </a:solidFill>
              </a:rPr>
              <a:t>Secure </a:t>
            </a:r>
            <a:r>
              <a:rPr lang="en-US" sz="3200" dirty="0">
                <a:solidFill>
                  <a:srgbClr val="FF6600"/>
                </a:solidFill>
              </a:rPr>
              <a:t>Hierarchy-Aware Cache Replacement Policy (SHARP): </a:t>
            </a:r>
            <a:r>
              <a:rPr lang="en-US" sz="3200" dirty="0" smtClean="0">
                <a:solidFill>
                  <a:srgbClr val="FF6600"/>
                </a:solidFill>
              </a:rPr>
              <a:t>Defending </a:t>
            </a:r>
            <a:r>
              <a:rPr lang="en-US" sz="3200" dirty="0">
                <a:solidFill>
                  <a:srgbClr val="FF6600"/>
                </a:solidFill>
              </a:rPr>
              <a:t>Against Cache-Based Side Channel </a:t>
            </a:r>
            <a:r>
              <a:rPr lang="en-US" sz="3200" dirty="0" smtClean="0">
                <a:solidFill>
                  <a:srgbClr val="FF6600"/>
                </a:solidFill>
              </a:rPr>
              <a:t>Attacks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</p:spPr>
        <p:txBody>
          <a:bodyPr/>
          <a:lstStyle/>
          <a:p>
            <a:pPr eaLnBrk="1" hangingPunct="1"/>
            <a:r>
              <a:rPr lang="en-US" b="1" dirty="0" err="1"/>
              <a:t>Mengjia</a:t>
            </a:r>
            <a:r>
              <a:rPr lang="en-US" b="1" dirty="0"/>
              <a:t> Yan, </a:t>
            </a:r>
            <a:r>
              <a:rPr lang="en-US" b="1" u="sng" dirty="0" err="1"/>
              <a:t>Bhargava</a:t>
            </a:r>
            <a:r>
              <a:rPr lang="en-US" b="1" u="sng" dirty="0"/>
              <a:t> </a:t>
            </a:r>
            <a:r>
              <a:rPr lang="en-US" b="1" u="sng" dirty="0" err="1"/>
              <a:t>Gopireddy</a:t>
            </a:r>
            <a:r>
              <a:rPr lang="en-US" b="1" dirty="0"/>
              <a:t>, Thomas Shull, </a:t>
            </a:r>
            <a:r>
              <a:rPr lang="en-US" b="1" dirty="0" smtClean="0"/>
              <a:t>Josep Torrellas</a:t>
            </a:r>
          </a:p>
          <a:p>
            <a:pPr eaLnBrk="1" hangingPunct="1"/>
            <a:r>
              <a:rPr lang="en-US" dirty="0" smtClean="0"/>
              <a:t>University of Illinois at Urbana-Champaign</a:t>
            </a:r>
          </a:p>
          <a:p>
            <a:pPr eaLnBrk="1" hangingPunct="1"/>
            <a:r>
              <a:rPr lang="en-US" dirty="0" smtClean="0"/>
              <a:t>http://</a:t>
            </a:r>
            <a:r>
              <a:rPr lang="en-US" dirty="0" err="1" smtClean="0"/>
              <a:t>iacoma.cs.uiuc.edu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819400" y="6172200"/>
            <a:ext cx="38100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4876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/>
              <a:t>ISCA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85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80" y="88900"/>
            <a:ext cx="8315420" cy="990600"/>
          </a:xfrm>
        </p:spPr>
        <p:txBody>
          <a:bodyPr/>
          <a:lstStyle/>
          <a:p>
            <a:r>
              <a:rPr lang="en-US" dirty="0" smtClean="0"/>
              <a:t>Cache Side-Channel Attacks are Increasing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cloud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Cryptography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2875" y="4610318"/>
            <a:ext cx="8794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18067" y="4515068"/>
            <a:ext cx="206375" cy="206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0387" y="47426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CCS’09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43" y="3758837"/>
            <a:ext cx="1488639" cy="5402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81" y="5162743"/>
            <a:ext cx="887330" cy="68299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1541" y="5788197"/>
            <a:ext cx="1447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RSA and AES</a:t>
            </a:r>
            <a:endParaRPr lang="en-US" sz="1600" dirty="0" smtClean="0"/>
          </a:p>
          <a:p>
            <a:r>
              <a:rPr lang="en-US" sz="1600" dirty="0" smtClean="0"/>
              <a:t>secret keys</a:t>
            </a:r>
            <a:endParaRPr lang="en-US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936" y="3683227"/>
            <a:ext cx="1424052" cy="890032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698802" y="4487101"/>
            <a:ext cx="206375" cy="206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12035" y="475578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CCS’14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603" y="5156648"/>
            <a:ext cx="730397" cy="7303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297" y="3638685"/>
            <a:ext cx="1373833" cy="915889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4502346" y="4480492"/>
            <a:ext cx="206375" cy="206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13776" y="47426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CCS’15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258" y="5180348"/>
            <a:ext cx="1584969" cy="990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551" y="5233581"/>
            <a:ext cx="1302223" cy="88244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876663" y="4516206"/>
            <a:ext cx="206375" cy="206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50775" y="474488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Usenix’16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897583" y="4105233"/>
            <a:ext cx="941617" cy="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897583" y="5562262"/>
            <a:ext cx="941617" cy="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142" y="3425997"/>
            <a:ext cx="1426404" cy="1069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541" y="1403865"/>
            <a:ext cx="32768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Personal devices</a:t>
            </a:r>
          </a:p>
          <a:p>
            <a:pPr marL="342900" indent="-342900">
              <a:buFont typeface="Wingdings" charset="2"/>
              <a:buChar char="à"/>
            </a:pPr>
            <a:endParaRPr lang="en-US" dirty="0">
              <a:sym typeface="Wingdings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Everyday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  <p:bldP spid="31" grpId="0"/>
      <p:bldP spid="34" grpId="0"/>
      <p:bldP spid="36" grpId="0" animBg="1"/>
      <p:bldP spid="37" grpId="0"/>
      <p:bldP spid="40" grpId="0" animBg="1"/>
      <p:bldP spid="41" grpId="0"/>
      <p:bldP spid="45" grpId="0" animBg="1"/>
      <p:bldP spid="4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Flush-Based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436"/>
            <a:ext cx="8107919" cy="4940164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i="1" dirty="0" err="1" smtClean="0"/>
              <a:t>clflush</a:t>
            </a:r>
            <a:r>
              <a:rPr lang="en-US" dirty="0" smtClean="0"/>
              <a:t>” instruction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nvalidates an address </a:t>
            </a:r>
            <a:r>
              <a:rPr lang="en-US" sz="2000" dirty="0"/>
              <a:t>from all levels of the cache hierarchy 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/>
              <a:t>be used at all privilege levels on any </a:t>
            </a:r>
            <a:r>
              <a:rPr lang="en-US" sz="2000" dirty="0" smtClean="0"/>
              <a:t>address</a:t>
            </a:r>
          </a:p>
          <a:p>
            <a:endParaRPr lang="en-US" dirty="0" smtClean="0"/>
          </a:p>
          <a:p>
            <a:r>
              <a:rPr lang="en-US" dirty="0" smtClean="0"/>
              <a:t>Used to handle inconsistent memory states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emory-mapped IO</a:t>
            </a:r>
          </a:p>
          <a:p>
            <a:pPr lvl="1"/>
            <a:r>
              <a:rPr lang="en-US" sz="2000" dirty="0" smtClean="0"/>
              <a:t>Self modifying code</a:t>
            </a:r>
          </a:p>
          <a:p>
            <a:endParaRPr lang="en-US" dirty="0" smtClean="0"/>
          </a:p>
          <a:p>
            <a:r>
              <a:rPr lang="en-US" dirty="0" smtClean="0"/>
              <a:t>Attacker exploits “</a:t>
            </a:r>
            <a:r>
              <a:rPr lang="en-US" i="1" dirty="0" err="1" smtClean="0"/>
              <a:t>clflush</a:t>
            </a:r>
            <a:r>
              <a:rPr lang="en-US" dirty="0" smtClean="0"/>
              <a:t>” through page sharing of </a:t>
            </a:r>
          </a:p>
          <a:p>
            <a:pPr lvl="1"/>
            <a:r>
              <a:rPr lang="en-US" sz="2000" dirty="0" smtClean="0"/>
              <a:t>Shared library </a:t>
            </a:r>
          </a:p>
          <a:p>
            <a:pPr lvl="1"/>
            <a:r>
              <a:rPr lang="en-US" sz="2000" dirty="0" smtClean="0"/>
              <a:t>Page de-duplication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733800" y="3536415"/>
            <a:ext cx="533400" cy="188318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2544" y="3486090"/>
            <a:ext cx="1115498" cy="338554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Write-able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3604606" y="4953000"/>
            <a:ext cx="490363" cy="142467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350" y="4843046"/>
            <a:ext cx="1297122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Read-Only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3604606" y="5365215"/>
            <a:ext cx="490363" cy="142467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350" y="5257800"/>
            <a:ext cx="1736450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1600" dirty="0"/>
              <a:t>Copy-On-Write</a:t>
            </a:r>
          </a:p>
        </p:txBody>
      </p:sp>
      <p:sp>
        <p:nvSpPr>
          <p:cNvPr id="8" name="L-Shape 7"/>
          <p:cNvSpPr/>
          <p:nvPr/>
        </p:nvSpPr>
        <p:spPr bwMode="auto">
          <a:xfrm rot="18404116">
            <a:off x="6468029" y="3547716"/>
            <a:ext cx="634853" cy="295969"/>
          </a:xfrm>
          <a:prstGeom prst="corner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6477000" y="4843046"/>
            <a:ext cx="744207" cy="795754"/>
          </a:xfrm>
          <a:prstGeom prst="mathMultiply">
            <a:avLst>
              <a:gd name="adj1" fmla="val 16052"/>
            </a:avLst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600" y="4867488"/>
            <a:ext cx="6843888" cy="1076112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SHARP: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llow “</a:t>
            </a:r>
            <a:r>
              <a:rPr lang="en-US" sz="2400" i="1" dirty="0" err="1" smtClean="0">
                <a:solidFill>
                  <a:schemeClr val="tx1"/>
                </a:solidFill>
              </a:rPr>
              <a:t>clflush</a:t>
            </a:r>
            <a:r>
              <a:rPr lang="en-US" sz="2400" dirty="0" smtClean="0">
                <a:solidFill>
                  <a:schemeClr val="tx1"/>
                </a:solidFill>
              </a:rPr>
              <a:t>” only if the thread has </a:t>
            </a:r>
            <a:r>
              <a:rPr lang="en-US" sz="2400" b="1" dirty="0" smtClean="0">
                <a:solidFill>
                  <a:schemeClr val="tx1"/>
                </a:solidFill>
              </a:rPr>
              <a:t>write access</a:t>
            </a:r>
            <a:r>
              <a:rPr lang="en-US" sz="2400" dirty="0" smtClean="0">
                <a:solidFill>
                  <a:schemeClr val="tx1"/>
                </a:solidFill>
              </a:rPr>
              <a:t> to the address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8" grpId="0" animBg="1"/>
      <p:bldP spid="9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 </a:t>
            </a:r>
          </a:p>
          <a:p>
            <a:r>
              <a:rPr lang="en-US" dirty="0" smtClean="0"/>
              <a:t>Threshold for alarms </a:t>
            </a:r>
          </a:p>
          <a:p>
            <a:r>
              <a:rPr lang="en-US" dirty="0" smtClean="0"/>
              <a:t>Pathological cases</a:t>
            </a:r>
          </a:p>
          <a:p>
            <a:r>
              <a:rPr lang="en-US" dirty="0" smtClean="0"/>
              <a:t>How does it apply to other replacement policies ? </a:t>
            </a:r>
          </a:p>
          <a:p>
            <a:pPr lvl="1"/>
            <a:r>
              <a:rPr lang="en-US" dirty="0" smtClean="0"/>
              <a:t>Performance will still be better 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067"/>
            <a:ext cx="9144000" cy="2186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889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Performance Evaluation on </a:t>
            </a:r>
            <a:r>
              <a:rPr lang="en-US" sz="3200" smtClean="0"/>
              <a:t>SPEC Benchmarks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509"/>
            <a:ext cx="9144000" cy="21861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24" y="4438419"/>
            <a:ext cx="5900467" cy="22824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Evaluation on Scalability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039819" cy="668547"/>
          </a:xfrm>
        </p:spPr>
        <p:txBody>
          <a:bodyPr/>
          <a:lstStyle/>
          <a:p>
            <a:r>
              <a:rPr lang="en-US" dirty="0" smtClean="0"/>
              <a:t>Mixes of SPEC applications on 8-core setup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23" y="2147371"/>
            <a:ext cx="5900468" cy="22824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Evaluation on Scalability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039819" cy="668547"/>
          </a:xfrm>
        </p:spPr>
        <p:txBody>
          <a:bodyPr/>
          <a:lstStyle/>
          <a:p>
            <a:r>
              <a:rPr lang="en-US" dirty="0" smtClean="0"/>
              <a:t>PARSEC applications on 16-core setup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24" y="4429794"/>
            <a:ext cx="5900467" cy="223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24" y="2140101"/>
            <a:ext cx="5900467" cy="22395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Alarm </a:t>
            </a:r>
            <a:r>
              <a:rPr lang="en-US" dirty="0" err="1" smtClean="0"/>
              <a:t>Anlysis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117434"/>
            <a:ext cx="8229600" cy="1016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attacker thread will increment its counter at least 100,000 times in 1 billion cycles</a:t>
            </a:r>
          </a:p>
          <a:p>
            <a:r>
              <a:rPr lang="en-US" dirty="0" smtClean="0"/>
              <a:t>It is safe to use 2,000 as threshold in SHARP4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0635"/>
            <a:ext cx="5969479" cy="42916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81800" y="2865391"/>
            <a:ext cx="255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Alarms per 1 billion cycles in benign workloads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1755" cy="4745429"/>
          </a:xfrm>
        </p:spPr>
        <p:txBody>
          <a:bodyPr/>
          <a:lstStyle/>
          <a:p>
            <a:r>
              <a:rPr lang="en-US" dirty="0" smtClean="0"/>
              <a:t>Conflict-based attack</a:t>
            </a:r>
          </a:p>
          <a:p>
            <a:pPr lvl="1"/>
            <a:r>
              <a:rPr lang="en-US" dirty="0" smtClean="0"/>
              <a:t>Cache partition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Software assisted cache locking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Flush-based attack</a:t>
            </a:r>
          </a:p>
          <a:p>
            <a:pPr lvl="1"/>
            <a:r>
              <a:rPr lang="en-US" dirty="0" smtClean="0"/>
              <a:t>Disable “</a:t>
            </a:r>
            <a:r>
              <a:rPr lang="en-US" dirty="0" err="1" smtClean="0"/>
              <a:t>clflush</a:t>
            </a:r>
            <a:r>
              <a:rPr lang="en-US" dirty="0" smtClean="0"/>
              <a:t>” in user space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13982" y="2844644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5533" y="2029022"/>
            <a:ext cx="2263422" cy="606778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High performance overhead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77342" y="2669434"/>
            <a:ext cx="3391604" cy="824244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Require code modification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Difficult to precisely determine addresses to protect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58560" y="2164488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42369" y="4097710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7342" y="3931200"/>
            <a:ext cx="2263422" cy="606778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Legacy issues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872" y="76200"/>
            <a:ext cx="8402128" cy="990600"/>
          </a:xfrm>
        </p:spPr>
        <p:txBody>
          <a:bodyPr>
            <a:noAutofit/>
          </a:bodyPr>
          <a:lstStyle/>
          <a:p>
            <a:r>
              <a:rPr lang="en-US" dirty="0" smtClean="0"/>
              <a:t>Performance Evaluation on PARSEC Benchmark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668"/>
            <a:ext cx="9144000" cy="2165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06174" y="2618071"/>
            <a:ext cx="668548" cy="179002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76377" y="4571961"/>
            <a:ext cx="2467155" cy="1097124"/>
          </a:xfrm>
          <a:prstGeom prst="wedgeRoundRectCallout">
            <a:avLst>
              <a:gd name="adj1" fmla="val 94159"/>
              <a:gd name="adj2" fmla="val -631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Inability to evict shared data causes cache thrashing, thus higher MKPI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7916" y="2626697"/>
            <a:ext cx="667110" cy="179002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106174" y="4808109"/>
            <a:ext cx="2674188" cy="828091"/>
          </a:xfrm>
          <a:prstGeom prst="wedgeRoundRectCallout">
            <a:avLst>
              <a:gd name="adj1" fmla="val -10664"/>
              <a:gd name="adj2" fmla="val -9748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Reducing inclusion victims lowers MPKI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48290" y="2618071"/>
            <a:ext cx="667110" cy="179002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896820" y="4817056"/>
            <a:ext cx="2109157" cy="828091"/>
          </a:xfrm>
          <a:prstGeom prst="wedgeRoundRectCallout">
            <a:avLst>
              <a:gd name="adj1" fmla="val 24510"/>
              <a:gd name="adj2" fmla="val -9748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Average MPKI increase is low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896819" y="1475743"/>
            <a:ext cx="2109157" cy="828091"/>
          </a:xfrm>
          <a:prstGeom prst="wedgeRoundRectCallout">
            <a:avLst>
              <a:gd name="adj1" fmla="val 27782"/>
              <a:gd name="adj2" fmla="val 7857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</a:rPr>
              <a:t>cvb</a:t>
            </a:r>
            <a:r>
              <a:rPr lang="en-US" sz="1600" dirty="0" smtClean="0">
                <a:solidFill>
                  <a:srgbClr val="000000"/>
                </a:solidFill>
              </a:rPr>
              <a:t>” performs the worst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872" y="76200"/>
            <a:ext cx="8402128" cy="990600"/>
          </a:xfrm>
        </p:spPr>
        <p:txBody>
          <a:bodyPr>
            <a:noAutofit/>
          </a:bodyPr>
          <a:lstStyle/>
          <a:p>
            <a:r>
              <a:rPr lang="en-US" dirty="0" smtClean="0"/>
              <a:t>Performance Evaluation on PARSEC Benchmark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479"/>
            <a:ext cx="9144000" cy="2165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55322" y="2866664"/>
            <a:ext cx="767750" cy="17097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2925" y="2866664"/>
            <a:ext cx="694426" cy="17097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896820" y="5026966"/>
            <a:ext cx="2109157" cy="828091"/>
          </a:xfrm>
          <a:prstGeom prst="wedgeRoundRectCallout">
            <a:avLst>
              <a:gd name="adj1" fmla="val 24510"/>
              <a:gd name="adj2" fmla="val -9748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Average execution time increase </a:t>
            </a:r>
            <a:r>
              <a:rPr lang="zh-CN" altLang="en-US" sz="1600" dirty="0" smtClean="0">
                <a:solidFill>
                  <a:srgbClr val="000000"/>
                </a:solidFill>
              </a:rPr>
              <a:t>≈</a:t>
            </a:r>
            <a:r>
              <a:rPr lang="en-US" sz="1600" dirty="0" smtClean="0">
                <a:solidFill>
                  <a:srgbClr val="000000"/>
                </a:solidFill>
              </a:rPr>
              <a:t> 1%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199073" y="5026966"/>
            <a:ext cx="2898474" cy="828091"/>
          </a:xfrm>
          <a:prstGeom prst="wedgeRoundRectCallout">
            <a:avLst>
              <a:gd name="adj1" fmla="val -10664"/>
              <a:gd name="adj2" fmla="val -9748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</a:rPr>
              <a:t>Modest slowdown of </a:t>
            </a:r>
            <a:r>
              <a:rPr lang="en-US" sz="1600" dirty="0" smtClean="0">
                <a:solidFill>
                  <a:srgbClr val="000000"/>
                </a:solidFill>
              </a:rPr>
              <a:t> 6% due to large working set.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Cache Side-Channel Attack:</a:t>
            </a:r>
            <a:br>
              <a:rPr lang="en-US" dirty="0" smtClean="0"/>
            </a:br>
            <a:r>
              <a:rPr lang="en-US" dirty="0" smtClean="0"/>
              <a:t>RSA Encryption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099"/>
            <a:ext cx="4114800" cy="28067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 = n</a:t>
            </a:r>
            <a:r>
              <a:rPr lang="en-US" sz="2000" dirty="0"/>
              <a:t>−</a:t>
            </a:r>
            <a:r>
              <a:rPr lang="en-US" sz="2000" dirty="0" smtClean="0"/>
              <a:t>1 down to 0 </a:t>
            </a:r>
            <a:r>
              <a:rPr lang="en-US" sz="2000" b="1" dirty="0" smtClean="0"/>
              <a:t>do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r = </a:t>
            </a:r>
            <a:r>
              <a:rPr lang="en-US" sz="2000" dirty="0" err="1" smtClean="0"/>
              <a:t>sqr</a:t>
            </a:r>
            <a:r>
              <a:rPr lang="en-US" sz="2000" dirty="0" smtClean="0"/>
              <a:t>(r)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433FF"/>
                </a:solidFill>
              </a:rPr>
              <a:t>	</a:t>
            </a:r>
            <a:r>
              <a:rPr lang="en-US" sz="2000" dirty="0" smtClean="0"/>
              <a:t> </a:t>
            </a:r>
            <a:r>
              <a:rPr lang="mr-IN" sz="2000" dirty="0" smtClean="0"/>
              <a:t>…</a:t>
            </a:r>
            <a:r>
              <a:rPr lang="en-US" sz="2000" dirty="0" smtClean="0"/>
              <a:t>..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if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== 1</a:t>
            </a:r>
            <a:r>
              <a:rPr lang="en-US" sz="2000" b="1" dirty="0" smtClean="0"/>
              <a:t> then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      r </a:t>
            </a:r>
            <a:r>
              <a:rPr lang="en-US" sz="2000" dirty="0"/>
              <a:t>= </a:t>
            </a:r>
            <a:r>
              <a:rPr lang="en-US" sz="2000" dirty="0" err="1" smtClean="0"/>
              <a:t>mul</a:t>
            </a:r>
            <a:r>
              <a:rPr lang="en-US" sz="2000" dirty="0" smtClean="0"/>
              <a:t>(</a:t>
            </a:r>
            <a:r>
              <a:rPr lang="en-US" sz="2000" dirty="0" err="1" smtClean="0"/>
              <a:t>r,b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	      </a:t>
            </a:r>
            <a:r>
              <a:rPr lang="mr-IN" sz="2000" dirty="0" smtClean="0"/>
              <a:t>…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	</a:t>
            </a:r>
            <a:r>
              <a:rPr lang="en-US" sz="2000" b="1" dirty="0" smtClean="0"/>
              <a:t>end </a:t>
            </a:r>
            <a:br>
              <a:rPr lang="en-US" sz="2000" b="1" dirty="0" smtClean="0"/>
            </a:br>
            <a:r>
              <a:rPr lang="en-US" sz="2000" b="1" dirty="0" smtClean="0"/>
              <a:t>end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110468"/>
            <a:ext cx="2398413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Probe addresses: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  <a:endCxn id="12" idx="3"/>
          </p:cNvCxnSpPr>
          <p:nvPr/>
        </p:nvCxnSpPr>
        <p:spPr bwMode="auto">
          <a:xfrm flipH="1" flipV="1">
            <a:off x="2971800" y="2222957"/>
            <a:ext cx="2209800" cy="1029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>
            <a:stCxn id="5" idx="1"/>
            <a:endCxn id="14" idx="3"/>
          </p:cNvCxnSpPr>
          <p:nvPr/>
        </p:nvCxnSpPr>
        <p:spPr bwMode="auto">
          <a:xfrm flipH="1">
            <a:off x="3505200" y="2325912"/>
            <a:ext cx="1676400" cy="811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181600" y="249146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onitored by the spy to obtain information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2057400"/>
            <a:ext cx="1905000" cy="33111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2971801"/>
            <a:ext cx="1905000" cy="33111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539" y="1419960"/>
            <a:ext cx="8229600" cy="501160"/>
          </a:xfrm>
        </p:spPr>
        <p:txBody>
          <a:bodyPr/>
          <a:lstStyle/>
          <a:p>
            <a:r>
              <a:rPr lang="en-US" dirty="0"/>
              <a:t>MarssX86 </a:t>
            </a:r>
            <a:r>
              <a:rPr lang="en-US" dirty="0" smtClean="0"/>
              <a:t>cycle-level full system simulator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2402" y="2703147"/>
          <a:ext cx="4586652" cy="345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24"/>
                <a:gridCol w="2757928"/>
              </a:tblGrid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Multicore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2-16 cores at 2.5GHz</a:t>
                      </a:r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4-issue,</a:t>
                      </a:r>
                      <a:r>
                        <a:rPr lang="en-US" sz="1200" baseline="0" dirty="0" smtClean="0"/>
                        <a:t> out-of-order, 128-entry ROB</a:t>
                      </a:r>
                      <a:endParaRPr lang="en-US" sz="1200" dirty="0"/>
                    </a:p>
                  </a:txBody>
                  <a:tcPr/>
                </a:tc>
              </a:tr>
              <a:tr h="477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 L1</a:t>
                      </a:r>
                    </a:p>
                    <a:p>
                      <a:r>
                        <a:rPr lang="en-US" sz="1200" dirty="0" smtClean="0"/>
                        <a:t>I-Cache/D-Cache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32KB,</a:t>
                      </a:r>
                      <a:r>
                        <a:rPr lang="en-US" sz="1200" baseline="0" dirty="0" smtClean="0"/>
                        <a:t> 64B line, 4-way</a:t>
                      </a:r>
                    </a:p>
                    <a:p>
                      <a:r>
                        <a:rPr lang="en-US" sz="1200" baseline="0" dirty="0" smtClean="0"/>
                        <a:t>Access latency: 1 cycle</a:t>
                      </a:r>
                    </a:p>
                  </a:txBody>
                  <a:tcPr/>
                </a:tc>
              </a:tr>
              <a:tr h="477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 L2 Cache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256KB, 64B</a:t>
                      </a:r>
                      <a:r>
                        <a:rPr lang="en-US" sz="1200" baseline="0" dirty="0" smtClean="0"/>
                        <a:t> line,  8-way,</a:t>
                      </a:r>
                    </a:p>
                    <a:p>
                      <a:r>
                        <a:rPr lang="en-US" sz="1200" baseline="0" dirty="0" smtClean="0"/>
                        <a:t>Access latency: 5 cycles after L1</a:t>
                      </a:r>
                      <a:endParaRPr lang="en-US" sz="1200" dirty="0"/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Query</a:t>
                      </a:r>
                      <a:r>
                        <a:rPr lang="en-US" sz="1200" baseline="0" dirty="0" smtClean="0"/>
                        <a:t> from L3 to L2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cycles network latency each way</a:t>
                      </a:r>
                      <a:endParaRPr lang="en-US" sz="1200" dirty="0"/>
                    </a:p>
                  </a:txBody>
                  <a:tcPr/>
                </a:tc>
              </a:tr>
              <a:tr h="477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Shared L3 Cache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2MB bank per</a:t>
                      </a:r>
                      <a:r>
                        <a:rPr lang="en-US" sz="1200" baseline="0" dirty="0" smtClean="0"/>
                        <a:t> core, 64B line, 16-way,</a:t>
                      </a:r>
                    </a:p>
                    <a:p>
                      <a:r>
                        <a:rPr lang="en-US" sz="1200" baseline="0" dirty="0" smtClean="0"/>
                        <a:t>Access latency: 10 cycles after L2</a:t>
                      </a:r>
                      <a:endParaRPr lang="en-US" sz="1200" dirty="0"/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Coherence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MESI</a:t>
                      </a:r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 latency: 50ms after L3</a:t>
                      </a:r>
                    </a:p>
                  </a:txBody>
                  <a:tcPr/>
                </a:tc>
              </a:tr>
              <a:tr h="2891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Operating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64-bit version of Ubuntu 10.4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911970" y="2703147"/>
          <a:ext cx="41353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329711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Config</a:t>
                      </a:r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 Replacement Policy in L3</a:t>
                      </a:r>
                      <a:endParaRPr lang="en-US" sz="1200" dirty="0"/>
                    </a:p>
                  </a:txBody>
                  <a:tcPr/>
                </a:tc>
              </a:tr>
              <a:tr h="2282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Pseudo-LRU</a:t>
                      </a:r>
                      <a:r>
                        <a:rPr lang="en-US" sz="1200" baseline="0" dirty="0" smtClean="0"/>
                        <a:t> replacement.</a:t>
                      </a:r>
                      <a:endParaRPr lang="en-US" sz="1200" dirty="0"/>
                    </a:p>
                  </a:txBody>
                  <a:tcPr/>
                </a:tc>
              </a:tr>
              <a:tr h="22820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cvb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 CVBs</a:t>
                      </a:r>
                      <a:r>
                        <a:rPr lang="en-US" sz="1200" baseline="0" dirty="0" smtClean="0"/>
                        <a:t> in both step 1 and 2</a:t>
                      </a:r>
                      <a:endParaRPr lang="en-US" sz="1200" dirty="0"/>
                    </a:p>
                  </a:txBody>
                  <a:tcPr/>
                </a:tc>
              </a:tr>
              <a:tr h="2282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CVBs</a:t>
                      </a:r>
                      <a:r>
                        <a:rPr lang="en-US" sz="1200" baseline="0" dirty="0" smtClean="0"/>
                        <a:t> in step1 &amp; queries in step 2</a:t>
                      </a:r>
                      <a:endParaRPr lang="en-US" sz="1200" dirty="0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SHARPX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CVBs in step 1.</a:t>
                      </a:r>
                      <a:r>
                        <a:rPr lang="en-US" sz="1200" baseline="0" dirty="0" smtClean="0"/>
                        <a:t> In step 2, limit the max number of queries to X, where X = 1, 2, 3 or 4.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01295" y="233381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Parameters for the simulated system</a:t>
            </a:r>
            <a:endParaRPr 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5594801" y="23738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Evaluated configurations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Observation: Inclusion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1384300"/>
            <a:ext cx="1143000" cy="4711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105400"/>
            <a:ext cx="74676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800" i="1" dirty="0" smtClean="0"/>
              <a:t>SHARP Main Idea: Prevent Inclusion Victims</a:t>
            </a:r>
            <a:endParaRPr lang="en-US" sz="28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3237630"/>
            <a:ext cx="1524000" cy="381000"/>
            <a:chOff x="1752600" y="2895600"/>
            <a:chExt cx="152400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3237630"/>
            <a:ext cx="1524000" cy="381000"/>
            <a:chOff x="1752600" y="2895600"/>
            <a:chExt cx="1524000" cy="381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352800" y="361863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33800" y="361863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71800" y="361863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61863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95800" y="3618630"/>
            <a:ext cx="1524000" cy="381000"/>
            <a:chOff x="1752600" y="2895600"/>
            <a:chExt cx="1524000" cy="381000"/>
          </a:xfrm>
          <a:noFill/>
        </p:grpSpPr>
        <p:sp>
          <p:nvSpPr>
            <p:cNvPr id="21" name="Rectangle 20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71800" y="3999630"/>
            <a:ext cx="1524000" cy="381000"/>
            <a:chOff x="1752600" y="2895600"/>
            <a:chExt cx="1524000" cy="381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5800" y="3999630"/>
            <a:ext cx="1524000" cy="381000"/>
            <a:chOff x="1752600" y="2895600"/>
            <a:chExt cx="1524000" cy="3810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76330" y="1825104"/>
            <a:ext cx="1524000" cy="381000"/>
            <a:chOff x="1752600" y="2895600"/>
            <a:chExt cx="1524000" cy="3810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3157330" y="220610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538330" y="220610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6330" y="220610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919330" y="220610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76330" y="2587104"/>
            <a:ext cx="1524000" cy="381000"/>
            <a:chOff x="1752600" y="2895600"/>
            <a:chExt cx="1524000" cy="381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33730" y="1825104"/>
            <a:ext cx="1524000" cy="381000"/>
            <a:chOff x="1752600" y="2895600"/>
            <a:chExt cx="15240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33730" y="2206104"/>
            <a:ext cx="1524000" cy="381000"/>
            <a:chOff x="1752600" y="2895600"/>
            <a:chExt cx="1524000" cy="381000"/>
          </a:xfrm>
          <a:noFill/>
        </p:grpSpPr>
        <p:sp>
          <p:nvSpPr>
            <p:cNvPr id="55" name="Rectangle 5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33730" y="2587104"/>
            <a:ext cx="1524000" cy="381000"/>
            <a:chOff x="1752600" y="2895600"/>
            <a:chExt cx="15240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57514" y="2206104"/>
            <a:ext cx="3000216" cy="1793526"/>
            <a:chOff x="1457365" y="3616674"/>
            <a:chExt cx="3000216" cy="1793526"/>
          </a:xfrm>
        </p:grpSpPr>
        <p:grpSp>
          <p:nvGrpSpPr>
            <p:cNvPr id="65" name="Group 64"/>
            <p:cNvGrpSpPr/>
            <p:nvPr/>
          </p:nvGrpSpPr>
          <p:grpSpPr>
            <a:xfrm>
              <a:off x="1457365" y="5029200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75" name="Rectangle 7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933581" y="3616674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71" name="Rectangle 7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976651" y="5029200"/>
              <a:ext cx="1143000" cy="381000"/>
              <a:chOff x="1752600" y="2895600"/>
              <a:chExt cx="1143000" cy="381000"/>
            </a:xfrm>
            <a:solidFill>
              <a:srgbClr val="FF0000"/>
            </a:solidFill>
          </p:grpSpPr>
          <p:sp>
            <p:nvSpPr>
              <p:cNvPr id="68" name="Rectangle 67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 bwMode="auto">
          <a:xfrm>
            <a:off x="2776330" y="2206104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4462" y="1391227"/>
            <a:ext cx="2250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Cache 0 - Victim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651991" y="1408443"/>
            <a:ext cx="19736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Cache 1 </a:t>
            </a:r>
            <a:r>
              <a:rPr lang="en-US" smtClean="0"/>
              <a:t>- Spy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966830" y="453303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3" name="Curved Connector 82"/>
          <p:cNvCxnSpPr>
            <a:stCxn id="38" idx="1"/>
            <a:endCxn id="62" idx="1"/>
          </p:cNvCxnSpPr>
          <p:nvPr/>
        </p:nvCxnSpPr>
        <p:spPr bwMode="auto">
          <a:xfrm rot="10800000">
            <a:off x="2776330" y="2396604"/>
            <a:ext cx="195470" cy="1412526"/>
          </a:xfrm>
          <a:prstGeom prst="curvedConnector3">
            <a:avLst>
              <a:gd name="adj1" fmla="val 21694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84" name="Curved Connector 83"/>
          <p:cNvCxnSpPr/>
          <p:nvPr/>
        </p:nvCxnSpPr>
        <p:spPr bwMode="auto">
          <a:xfrm rot="5400000" flipH="1" flipV="1">
            <a:off x="2621500" y="3648940"/>
            <a:ext cx="135917" cy="56417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1823959" y="2091065"/>
            <a:ext cx="95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Evict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833515" y="3998984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7" name="Curved Connector 86"/>
          <p:cNvCxnSpPr>
            <a:endCxn id="38" idx="2"/>
          </p:cNvCxnSpPr>
          <p:nvPr/>
        </p:nvCxnSpPr>
        <p:spPr bwMode="auto">
          <a:xfrm rot="5400000" flipH="1" flipV="1">
            <a:off x="2893115" y="4263845"/>
            <a:ext cx="533400" cy="49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33399" y="2741532"/>
            <a:ext cx="147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Inclusion Victim</a:t>
            </a:r>
            <a:endParaRPr lang="en-US" dirty="0"/>
          </a:p>
        </p:txBody>
      </p:sp>
      <p:cxnSp>
        <p:nvCxnSpPr>
          <p:cNvPr id="93" name="Curved Connector 92"/>
          <p:cNvCxnSpPr/>
          <p:nvPr/>
        </p:nvCxnSpPr>
        <p:spPr bwMode="auto">
          <a:xfrm flipV="1">
            <a:off x="1633331" y="2528879"/>
            <a:ext cx="1137963" cy="6480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88" name="Slide Number Placeholder 8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New Cache Replacement for Security</a:t>
            </a:r>
            <a:endParaRPr lang="en-US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366290" y="3759862"/>
            <a:ext cx="4701510" cy="199323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 anchor="ctr"/>
          <a:lstStyle/>
          <a:p>
            <a:pPr marL="457200" indent="-457200">
              <a:buFont typeface="Wingdings" charset="2"/>
              <a:buChar char="ü"/>
            </a:pPr>
            <a:r>
              <a:rPr lang="en-US" sz="2400" i="1" dirty="0" smtClean="0"/>
              <a:t>Prevents all known cache-based side channel attacks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i="1" dirty="0"/>
              <a:t>Minimal performance loss 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i="1" dirty="0"/>
              <a:t>No programmer </a:t>
            </a:r>
            <a:r>
              <a:rPr lang="en-US" sz="2400" i="1" dirty="0" smtClean="0"/>
              <a:t>intervention</a:t>
            </a:r>
            <a:endParaRPr lang="en-US" sz="2400" i="1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57200" y="1135817"/>
            <a:ext cx="8521700" cy="11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Prevents an attacker thread from creating “</a:t>
            </a:r>
            <a:r>
              <a:rPr lang="en-US" i="1" dirty="0" smtClean="0"/>
              <a:t>Inclusion Victims”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1028700" y="55626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Curved Connector 84"/>
          <p:cNvCxnSpPr/>
          <p:nvPr/>
        </p:nvCxnSpPr>
        <p:spPr bwMode="auto">
          <a:xfrm rot="5400000" flipH="1" flipV="1">
            <a:off x="391551" y="4541815"/>
            <a:ext cx="663615" cy="620111"/>
          </a:xfrm>
          <a:prstGeom prst="curvedConnector3">
            <a:avLst>
              <a:gd name="adj1" fmla="val 9992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-62946" y="5088883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Conflict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474859" y="2034077"/>
            <a:ext cx="4169549" cy="3003550"/>
            <a:chOff x="474859" y="2034077"/>
            <a:chExt cx="4169549" cy="3003550"/>
          </a:xfrm>
        </p:grpSpPr>
        <p:grpSp>
          <p:nvGrpSpPr>
            <p:cNvPr id="5" name="Group 4"/>
            <p:cNvGrpSpPr/>
            <p:nvPr/>
          </p:nvGrpSpPr>
          <p:grpSpPr>
            <a:xfrm>
              <a:off x="1033670" y="3894627"/>
              <a:ext cx="1524000" cy="381000"/>
              <a:chOff x="1752600" y="2895600"/>
              <a:chExt cx="1524000" cy="3810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57670" y="3894627"/>
              <a:ext cx="1524000" cy="381000"/>
              <a:chOff x="1752600" y="2895600"/>
              <a:chExt cx="1524000" cy="381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1414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95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33670" y="427562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176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57670" y="427562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20" name="Rectangle 1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33670" y="4656627"/>
              <a:ext cx="1524000" cy="381000"/>
              <a:chOff x="1752600" y="2895600"/>
              <a:chExt cx="1524000" cy="3810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57670" y="4656627"/>
              <a:ext cx="1524000" cy="381000"/>
              <a:chOff x="1752600" y="2895600"/>
              <a:chExt cx="1524000" cy="3810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38200" y="2034077"/>
              <a:ext cx="1524000" cy="381000"/>
              <a:chOff x="1752600" y="2895600"/>
              <a:chExt cx="1524000" cy="3810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1219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600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81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38200" y="2796077"/>
              <a:ext cx="1524000" cy="381000"/>
              <a:chOff x="1752600" y="2895600"/>
              <a:chExt cx="1524000" cy="3810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895600" y="2034077"/>
              <a:ext cx="1524000" cy="381000"/>
              <a:chOff x="1752600" y="2895600"/>
              <a:chExt cx="1524000" cy="3810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56" name="Rectangle 5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895600" y="2796077"/>
              <a:ext cx="1524000" cy="381000"/>
              <a:chOff x="1752600" y="2895600"/>
              <a:chExt cx="1524000" cy="3810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419384" y="427562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66" name="Rectangle 6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71" name="Rectangle 7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938670" y="4275627"/>
              <a:ext cx="1143000" cy="381000"/>
              <a:chOff x="1752600" y="2895600"/>
              <a:chExt cx="1143000" cy="381000"/>
            </a:xfrm>
            <a:solidFill>
              <a:srgbClr val="FF0000"/>
            </a:solidFill>
          </p:grpSpPr>
          <p:sp>
            <p:nvSpPr>
              <p:cNvPr id="76" name="Rectangle 7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4859" y="3232667"/>
              <a:ext cx="22506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0 - Victim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70791" y="3232667"/>
              <a:ext cx="19736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1 - Spy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10598" y="4376858"/>
            <a:ext cx="543220" cy="762000"/>
            <a:chOff x="310598" y="4376858"/>
            <a:chExt cx="543220" cy="76200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61950" y="4376858"/>
              <a:ext cx="491868" cy="76200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310598" y="4441641"/>
              <a:ext cx="538951" cy="613629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" name="Straight Arrow Connector 102"/>
          <p:cNvCxnSpPr>
            <a:stCxn id="79" idx="0"/>
            <a:endCxn id="15" idx="2"/>
          </p:cNvCxnSpPr>
          <p:nvPr/>
        </p:nvCxnSpPr>
        <p:spPr bwMode="auto">
          <a:xfrm flipV="1">
            <a:off x="1219200" y="4656627"/>
            <a:ext cx="385970" cy="9059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Inclusive Hierarchical Caches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57200" y="1135817"/>
            <a:ext cx="8521700" cy="11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Cache based side channel attacks rely on “</a:t>
            </a:r>
            <a:r>
              <a:rPr lang="en-US" b="1" i="1" dirty="0" smtClean="0"/>
              <a:t>Inclusion Victims</a:t>
            </a:r>
            <a:r>
              <a:rPr lang="en-US" i="1" dirty="0" smtClean="0"/>
              <a:t>”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1696674" y="55626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Curved Connector 84"/>
          <p:cNvCxnSpPr/>
          <p:nvPr/>
        </p:nvCxnSpPr>
        <p:spPr bwMode="auto">
          <a:xfrm rot="5400000" flipH="1" flipV="1">
            <a:off x="1059525" y="4541815"/>
            <a:ext cx="663615" cy="620111"/>
          </a:xfrm>
          <a:prstGeom prst="curvedConnector3">
            <a:avLst>
              <a:gd name="adj1" fmla="val 9992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05028" y="5088883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Conflict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142833" y="2034077"/>
            <a:ext cx="4267367" cy="3003550"/>
            <a:chOff x="474859" y="2034077"/>
            <a:chExt cx="4267367" cy="3003550"/>
          </a:xfrm>
        </p:grpSpPr>
        <p:grpSp>
          <p:nvGrpSpPr>
            <p:cNvPr id="5" name="Group 4"/>
            <p:cNvGrpSpPr/>
            <p:nvPr/>
          </p:nvGrpSpPr>
          <p:grpSpPr>
            <a:xfrm>
              <a:off x="1033670" y="3894627"/>
              <a:ext cx="1524000" cy="381000"/>
              <a:chOff x="1752600" y="2895600"/>
              <a:chExt cx="1524000" cy="3810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57670" y="3894627"/>
              <a:ext cx="1524000" cy="381000"/>
              <a:chOff x="1752600" y="2895600"/>
              <a:chExt cx="1524000" cy="381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1414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95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33670" y="427562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176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57670" y="427562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20" name="Rectangle 1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33670" y="4656627"/>
              <a:ext cx="1524000" cy="381000"/>
              <a:chOff x="1752600" y="2895600"/>
              <a:chExt cx="1524000" cy="3810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57670" y="4656627"/>
              <a:ext cx="1524000" cy="381000"/>
              <a:chOff x="1752600" y="2895600"/>
              <a:chExt cx="1524000" cy="3810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38200" y="2034077"/>
              <a:ext cx="1524000" cy="381000"/>
              <a:chOff x="1752600" y="2895600"/>
              <a:chExt cx="1524000" cy="3810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1219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600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81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38200" y="2796077"/>
              <a:ext cx="1524000" cy="381000"/>
              <a:chOff x="1752600" y="2895600"/>
              <a:chExt cx="1524000" cy="3810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895600" y="2034077"/>
              <a:ext cx="1524000" cy="381000"/>
              <a:chOff x="1752600" y="2895600"/>
              <a:chExt cx="1524000" cy="3810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56" name="Rectangle 5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895600" y="2796077"/>
              <a:ext cx="1524000" cy="381000"/>
              <a:chOff x="1752600" y="2895600"/>
              <a:chExt cx="1524000" cy="3810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419384" y="427562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66" name="Rectangle 6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71" name="Rectangle 7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938670" y="4275627"/>
              <a:ext cx="1143000" cy="381000"/>
              <a:chOff x="1752600" y="2895600"/>
              <a:chExt cx="1143000" cy="381000"/>
            </a:xfrm>
            <a:solidFill>
              <a:srgbClr val="FF0000"/>
            </a:solidFill>
          </p:grpSpPr>
          <p:sp>
            <p:nvSpPr>
              <p:cNvPr id="76" name="Rectangle 7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4859" y="3232667"/>
              <a:ext cx="22506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0 - Victim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68609" y="3232667"/>
              <a:ext cx="19736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1 - Spy</a:t>
              </a:r>
              <a:endParaRPr lang="en-US" dirty="0"/>
            </a:p>
          </p:txBody>
        </p:sp>
      </p:grpSp>
      <p:sp>
        <p:nvSpPr>
          <p:cNvPr id="96" name="Rectangle 95"/>
          <p:cNvSpPr/>
          <p:nvPr/>
        </p:nvSpPr>
        <p:spPr bwMode="auto">
          <a:xfrm>
            <a:off x="6030488" y="3311131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77000" y="3286187"/>
            <a:ext cx="21788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Shared address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 bwMode="auto">
          <a:xfrm>
            <a:off x="6030488" y="39103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477000" y="3885356"/>
            <a:ext cx="1386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Spy’s line</a:t>
            </a:r>
            <a:endParaRPr lang="en-US" dirty="0"/>
          </a:p>
        </p:txBody>
      </p:sp>
      <p:cxnSp>
        <p:nvCxnSpPr>
          <p:cNvPr id="104" name="Curved Connector 103"/>
          <p:cNvCxnSpPr>
            <a:stCxn id="17" idx="1"/>
            <a:endCxn id="42" idx="1"/>
          </p:cNvCxnSpPr>
          <p:nvPr/>
        </p:nvCxnSpPr>
        <p:spPr bwMode="auto">
          <a:xfrm rot="10800000">
            <a:off x="1506174" y="2605577"/>
            <a:ext cx="195470" cy="1860550"/>
          </a:xfrm>
          <a:prstGeom prst="curvedConnector3">
            <a:avLst>
              <a:gd name="adj1" fmla="val 305085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605028" y="2290226"/>
            <a:ext cx="95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Evict</a:t>
            </a:r>
            <a:endParaRPr lang="en-US"/>
          </a:p>
        </p:txBody>
      </p:sp>
      <p:cxnSp>
        <p:nvCxnSpPr>
          <p:cNvPr id="84" name="Straight Arrow Connector 83"/>
          <p:cNvCxnSpPr>
            <a:stCxn id="79" idx="0"/>
            <a:endCxn id="27" idx="0"/>
          </p:cNvCxnSpPr>
          <p:nvPr/>
        </p:nvCxnSpPr>
        <p:spPr bwMode="auto">
          <a:xfrm flipV="1">
            <a:off x="1887174" y="4656627"/>
            <a:ext cx="4970" cy="9059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9" grpId="0" animBg="1"/>
      <p:bldP spid="79" grpId="1" animBg="1"/>
      <p:bldP spid="86" grpId="0"/>
      <p:bldP spid="86" grpId="1"/>
      <p:bldP spid="105" grpId="0"/>
      <p:bldP spid="10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New Cache Replacement for Security</a:t>
            </a:r>
            <a:endParaRPr lang="en-US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00600" y="2203317"/>
            <a:ext cx="4298756" cy="214837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 anchor="ctr"/>
          <a:lstStyle/>
          <a:p>
            <a:pPr algn="ctr"/>
            <a:r>
              <a:rPr lang="en-US" sz="2800" i="1" dirty="0" smtClean="0"/>
              <a:t>Prevents cache-based side channel attacks </a:t>
            </a:r>
          </a:p>
          <a:p>
            <a:pPr algn="ctr"/>
            <a:r>
              <a:rPr lang="en-US" sz="2800" i="1" dirty="0"/>
              <a:t>m</a:t>
            </a:r>
            <a:r>
              <a:rPr lang="en-US" sz="2800" i="1" dirty="0" smtClean="0"/>
              <a:t>inimal performance penalty 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57200" y="1135817"/>
            <a:ext cx="8521700" cy="11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Prevents an attacker thread from creating “</a:t>
            </a:r>
            <a:r>
              <a:rPr lang="en-US" i="1" dirty="0" smtClean="0"/>
              <a:t>Inclusion Victims”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1028700" y="55626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Curved Connector 84"/>
          <p:cNvCxnSpPr/>
          <p:nvPr/>
        </p:nvCxnSpPr>
        <p:spPr bwMode="auto">
          <a:xfrm rot="5400000" flipH="1" flipV="1">
            <a:off x="391551" y="4541815"/>
            <a:ext cx="663615" cy="620111"/>
          </a:xfrm>
          <a:prstGeom prst="curvedConnector3">
            <a:avLst>
              <a:gd name="adj1" fmla="val 9992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-62946" y="5088883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Conflict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474859" y="2034077"/>
            <a:ext cx="4267367" cy="3003550"/>
            <a:chOff x="474859" y="2034077"/>
            <a:chExt cx="4267367" cy="3003550"/>
          </a:xfrm>
        </p:grpSpPr>
        <p:grpSp>
          <p:nvGrpSpPr>
            <p:cNvPr id="5" name="Group 4"/>
            <p:cNvGrpSpPr/>
            <p:nvPr/>
          </p:nvGrpSpPr>
          <p:grpSpPr>
            <a:xfrm>
              <a:off x="1033670" y="3894627"/>
              <a:ext cx="1524000" cy="381000"/>
              <a:chOff x="1752600" y="2895600"/>
              <a:chExt cx="1524000" cy="3810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57670" y="3894627"/>
              <a:ext cx="1524000" cy="381000"/>
              <a:chOff x="1752600" y="2895600"/>
              <a:chExt cx="1524000" cy="381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1414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95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33670" y="427562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176670" y="427562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57670" y="427562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20" name="Rectangle 1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33670" y="4656627"/>
              <a:ext cx="1524000" cy="381000"/>
              <a:chOff x="1752600" y="2895600"/>
              <a:chExt cx="1524000" cy="3810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57670" y="4656627"/>
              <a:ext cx="1524000" cy="381000"/>
              <a:chOff x="1752600" y="2895600"/>
              <a:chExt cx="1524000" cy="3810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38200" y="2034077"/>
              <a:ext cx="1524000" cy="381000"/>
              <a:chOff x="1752600" y="2895600"/>
              <a:chExt cx="1524000" cy="3810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1219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600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81200" y="2415077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38200" y="2796077"/>
              <a:ext cx="1524000" cy="381000"/>
              <a:chOff x="1752600" y="2895600"/>
              <a:chExt cx="1524000" cy="3810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895600" y="2034077"/>
              <a:ext cx="1524000" cy="381000"/>
              <a:chOff x="1752600" y="2895600"/>
              <a:chExt cx="1524000" cy="3810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noFill/>
          </p:grpSpPr>
          <p:sp>
            <p:nvSpPr>
              <p:cNvPr id="56" name="Rectangle 5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895600" y="2796077"/>
              <a:ext cx="1524000" cy="381000"/>
              <a:chOff x="1752600" y="2895600"/>
              <a:chExt cx="1524000" cy="3810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419384" y="427562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66" name="Rectangle 6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895600" y="2415077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71" name="Rectangle 7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938670" y="4275627"/>
              <a:ext cx="1143000" cy="381000"/>
              <a:chOff x="1752600" y="2895600"/>
              <a:chExt cx="1143000" cy="381000"/>
            </a:xfrm>
            <a:solidFill>
              <a:srgbClr val="FF0000"/>
            </a:solidFill>
          </p:grpSpPr>
          <p:sp>
            <p:nvSpPr>
              <p:cNvPr id="76" name="Rectangle 7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838200" y="2415077"/>
              <a:ext cx="381000" cy="381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4859" y="3232667"/>
              <a:ext cx="22506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0 - Victim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68609" y="3232667"/>
              <a:ext cx="19736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Cache 1 - Spy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10598" y="4376858"/>
            <a:ext cx="543220" cy="762000"/>
            <a:chOff x="310598" y="4376858"/>
            <a:chExt cx="543220" cy="76200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61950" y="4376858"/>
              <a:ext cx="491868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310598" y="4441641"/>
              <a:ext cx="538951" cy="6136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4167 -0.191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95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2" grpId="0"/>
      <p:bldP spid="79" grpId="0" animBg="1"/>
      <p:bldP spid="79" grpId="1" animBg="1"/>
      <p:bldP spid="79" grpId="2" animBg="1"/>
      <p:bldP spid="86" grpId="0"/>
      <p:bldP spid="8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Attack </a:t>
            </a:r>
            <a:r>
              <a:rPr lang="mr-IN" dirty="0" smtClean="0"/>
              <a:t>–</a:t>
            </a:r>
            <a:r>
              <a:rPr lang="en-US" dirty="0" smtClean="0"/>
              <a:t> RSA Encryption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099"/>
            <a:ext cx="4876800" cy="44831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="1" dirty="0" smtClean="0"/>
              <a:t>Input</a:t>
            </a:r>
            <a:r>
              <a:rPr lang="en-US" sz="2000" dirty="0" smtClean="0"/>
              <a:t> </a:t>
            </a:r>
            <a:r>
              <a:rPr lang="en-US" sz="2000" dirty="0"/>
              <a:t>: base </a:t>
            </a:r>
            <a:r>
              <a:rPr lang="en-US" sz="2000" i="1" dirty="0"/>
              <a:t>b</a:t>
            </a:r>
            <a:r>
              <a:rPr lang="en-US" sz="2000" dirty="0"/>
              <a:t>, modulo </a:t>
            </a:r>
            <a:r>
              <a:rPr lang="en-US" sz="2000" i="1" dirty="0" smtClean="0"/>
              <a:t>m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	     exponent </a:t>
            </a:r>
            <a:r>
              <a:rPr lang="en-US" sz="2000" i="1" dirty="0"/>
              <a:t>e </a:t>
            </a:r>
            <a:r>
              <a:rPr lang="en-US" sz="2000" dirty="0"/>
              <a:t>= (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baseline="-25000" dirty="0"/>
              <a:t>−1</a:t>
            </a:r>
            <a:r>
              <a:rPr lang="en-US" sz="2000" dirty="0"/>
              <a:t> ...</a:t>
            </a:r>
            <a:r>
              <a:rPr lang="en-US" sz="2000" i="1" dirty="0"/>
              <a:t>e</a:t>
            </a:r>
            <a:r>
              <a:rPr lang="en-US" sz="2000" baseline="-25000" dirty="0"/>
              <a:t>0</a:t>
            </a:r>
            <a:r>
              <a:rPr lang="en-US" sz="2000" dirty="0"/>
              <a:t> )</a:t>
            </a:r>
            <a:r>
              <a:rPr lang="en-US" sz="2000" baseline="-25000" dirty="0"/>
              <a:t>2 </a:t>
            </a:r>
            <a:br>
              <a:rPr lang="en-US" sz="2000" baseline="-25000" dirty="0"/>
            </a:br>
            <a:r>
              <a:rPr lang="en-US" sz="2000" b="1" dirty="0" smtClean="0"/>
              <a:t>Output</a:t>
            </a:r>
            <a:r>
              <a:rPr lang="en-US" sz="2000" dirty="0" smtClean="0"/>
              <a:t>: </a:t>
            </a:r>
            <a:r>
              <a:rPr lang="en-US" sz="2000" i="1" dirty="0" smtClean="0"/>
              <a:t>b</a:t>
            </a:r>
            <a:r>
              <a:rPr lang="en-US" sz="2000" i="1" baseline="30000" dirty="0" smtClean="0"/>
              <a:t>e</a:t>
            </a:r>
            <a:r>
              <a:rPr lang="en-US" sz="2000" i="1" dirty="0" smtClean="0"/>
              <a:t> </a:t>
            </a:r>
            <a:r>
              <a:rPr lang="en-US" sz="2000" i="1" dirty="0"/>
              <a:t>mod </a:t>
            </a:r>
            <a:r>
              <a:rPr lang="en-US" sz="2000" i="1" dirty="0" smtClean="0"/>
              <a:t>m</a:t>
            </a:r>
            <a:br>
              <a:rPr lang="en-US" sz="2000" i="1" dirty="0" smtClean="0"/>
            </a:br>
            <a:r>
              <a:rPr lang="en-US" sz="2000" i="1" dirty="0" smtClean="0"/>
              <a:t>r </a:t>
            </a:r>
            <a:r>
              <a:rPr lang="en-US" sz="2000" dirty="0" smtClean="0"/>
              <a:t>= 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i="1" dirty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 smtClean="0"/>
              <a:t>n</a:t>
            </a:r>
            <a:r>
              <a:rPr lang="en-US" sz="2000" dirty="0"/>
              <a:t>−</a:t>
            </a:r>
            <a:r>
              <a:rPr lang="en-US" sz="2000" dirty="0" smtClean="0"/>
              <a:t>1 </a:t>
            </a:r>
            <a:r>
              <a:rPr lang="en-US" sz="2000" i="1" dirty="0" smtClean="0"/>
              <a:t>down to </a:t>
            </a:r>
            <a:r>
              <a:rPr lang="en-US" sz="2000" dirty="0" smtClean="0"/>
              <a:t>0 </a:t>
            </a:r>
            <a:r>
              <a:rPr lang="en-US" sz="2000" b="1" dirty="0" smtClean="0"/>
              <a:t>do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rgbClr val="0433FF"/>
                </a:solidFill>
              </a:rPr>
              <a:t>r </a:t>
            </a:r>
            <a:r>
              <a:rPr lang="en-US" sz="2000" dirty="0" smtClean="0">
                <a:solidFill>
                  <a:srgbClr val="0433FF"/>
                </a:solidFill>
              </a:rPr>
              <a:t>= </a:t>
            </a:r>
            <a:r>
              <a:rPr lang="en-US" sz="2000" i="1" dirty="0" err="1" smtClean="0">
                <a:solidFill>
                  <a:srgbClr val="0433FF"/>
                </a:solidFill>
              </a:rPr>
              <a:t>sqr</a:t>
            </a:r>
            <a:r>
              <a:rPr lang="en-US" sz="2000" dirty="0" smtClean="0">
                <a:solidFill>
                  <a:srgbClr val="0433FF"/>
                </a:solidFill>
              </a:rPr>
              <a:t>(</a:t>
            </a:r>
            <a:r>
              <a:rPr lang="en-US" sz="2000" i="1" dirty="0" smtClean="0">
                <a:solidFill>
                  <a:srgbClr val="0433FF"/>
                </a:solidFill>
              </a:rPr>
              <a:t>r</a:t>
            </a:r>
            <a:r>
              <a:rPr lang="en-US" sz="2000" dirty="0" smtClean="0">
                <a:solidFill>
                  <a:srgbClr val="0433FF"/>
                </a:solidFill>
              </a:rPr>
              <a:t>)</a:t>
            </a:r>
            <a:br>
              <a:rPr lang="en-US" sz="2000" dirty="0" smtClean="0">
                <a:solidFill>
                  <a:srgbClr val="0433FF"/>
                </a:solidFill>
              </a:rPr>
            </a:br>
            <a:r>
              <a:rPr lang="en-US" sz="2000" dirty="0" smtClean="0">
                <a:solidFill>
                  <a:srgbClr val="0433FF"/>
                </a:solidFill>
              </a:rPr>
              <a:t>	</a:t>
            </a:r>
            <a:r>
              <a:rPr lang="en-US" sz="2000" i="1" dirty="0" smtClean="0"/>
              <a:t>r </a:t>
            </a:r>
            <a:r>
              <a:rPr lang="en-US" sz="2000" dirty="0" smtClean="0"/>
              <a:t>= </a:t>
            </a:r>
            <a:r>
              <a:rPr lang="en-US" sz="2000" i="1" dirty="0" smtClean="0"/>
              <a:t>mod</a:t>
            </a:r>
            <a:r>
              <a:rPr lang="en-US" sz="2000" dirty="0" smtClean="0"/>
              <a:t>(</a:t>
            </a:r>
            <a:r>
              <a:rPr lang="en-US" sz="2000" i="1" dirty="0" err="1" smtClean="0"/>
              <a:t>r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m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if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e</a:t>
            </a:r>
            <a:r>
              <a:rPr lang="en-US" sz="2000" b="1" i="1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== 1</a:t>
            </a:r>
            <a:r>
              <a:rPr lang="en-US" sz="2000" b="1" dirty="0" smtClean="0"/>
              <a:t> then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      </a:t>
            </a:r>
            <a:r>
              <a:rPr lang="en-US" sz="2000" i="1" dirty="0" smtClean="0">
                <a:solidFill>
                  <a:srgbClr val="FF0000"/>
                </a:solidFill>
              </a:rPr>
              <a:t>r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i="1" dirty="0" err="1" smtClean="0">
                <a:solidFill>
                  <a:srgbClr val="FF0000"/>
                </a:solidFill>
              </a:rPr>
              <a:t>mul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</a:rPr>
              <a:t>r</a:t>
            </a:r>
            <a:r>
              <a:rPr lang="en-US" sz="2000" dirty="0" err="1" smtClean="0">
                <a:solidFill>
                  <a:srgbClr val="FF0000"/>
                </a:solidFill>
              </a:rPr>
              <a:t>,</a:t>
            </a:r>
            <a:r>
              <a:rPr lang="en-US" sz="2000" i="1" dirty="0" err="1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	      </a:t>
            </a:r>
            <a:r>
              <a:rPr lang="en-US" sz="2000" i="1" dirty="0" smtClean="0"/>
              <a:t>r </a:t>
            </a:r>
            <a:r>
              <a:rPr lang="en-US" sz="2000" dirty="0"/>
              <a:t>= </a:t>
            </a:r>
            <a:r>
              <a:rPr lang="en-US" sz="2000" i="1" dirty="0"/>
              <a:t>mod</a:t>
            </a:r>
            <a:r>
              <a:rPr lang="en-US" sz="2000" dirty="0"/>
              <a:t>(</a:t>
            </a:r>
            <a:r>
              <a:rPr lang="en-US" sz="2000" i="1" dirty="0" err="1"/>
              <a:t>r</a:t>
            </a:r>
            <a:r>
              <a:rPr lang="en-US" sz="2000" dirty="0" err="1"/>
              <a:t>,</a:t>
            </a:r>
            <a:r>
              <a:rPr lang="en-US" sz="2000" i="1" dirty="0" err="1"/>
              <a:t>m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b="1" dirty="0" smtClean="0"/>
              <a:t>end </a:t>
            </a:r>
            <a:br>
              <a:rPr lang="en-US" sz="2000" b="1" dirty="0" smtClean="0"/>
            </a:br>
            <a:r>
              <a:rPr lang="en-US" sz="2000" b="1" dirty="0" smtClean="0"/>
              <a:t>end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b="1" dirty="0" smtClean="0"/>
              <a:t>return</a:t>
            </a:r>
            <a:r>
              <a:rPr lang="en-US" sz="2000" dirty="0" smtClean="0"/>
              <a:t> </a:t>
            </a:r>
            <a:r>
              <a:rPr lang="en-US" sz="2000" i="1" dirty="0"/>
              <a:t>r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64949" y="3329667"/>
            <a:ext cx="2319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</a:t>
            </a:r>
            <a:r>
              <a:rPr lang="en-US" dirty="0"/>
              <a:t>a</a:t>
            </a:r>
            <a:r>
              <a:rPr lang="en-US" dirty="0" smtClean="0"/>
              <a:t>ddresses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  <a:endCxn id="12" idx="3"/>
          </p:cNvCxnSpPr>
          <p:nvPr/>
        </p:nvCxnSpPr>
        <p:spPr bwMode="auto">
          <a:xfrm flipH="1" flipV="1">
            <a:off x="2971800" y="3442156"/>
            <a:ext cx="2793149" cy="1029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>
            <a:stCxn id="5" idx="1"/>
            <a:endCxn id="14" idx="3"/>
          </p:cNvCxnSpPr>
          <p:nvPr/>
        </p:nvCxnSpPr>
        <p:spPr bwMode="auto">
          <a:xfrm flipH="1">
            <a:off x="3505200" y="3545111"/>
            <a:ext cx="2259749" cy="811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" y="1207040"/>
            <a:ext cx="546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and </a:t>
            </a:r>
            <a:r>
              <a:rPr lang="en-US" dirty="0" smtClean="0"/>
              <a:t>multiply </a:t>
            </a:r>
            <a:r>
              <a:rPr lang="en-US" dirty="0"/>
              <a:t>based exponentiation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607713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sed by spy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3276599"/>
            <a:ext cx="1905000" cy="33111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4191000"/>
            <a:ext cx="1905000" cy="33111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1755" cy="4745429"/>
          </a:xfrm>
        </p:spPr>
        <p:txBody>
          <a:bodyPr/>
          <a:lstStyle/>
          <a:p>
            <a:r>
              <a:rPr lang="en-US" dirty="0" smtClean="0"/>
              <a:t>Conflict-based attack</a:t>
            </a:r>
          </a:p>
          <a:p>
            <a:pPr lvl="1"/>
            <a:r>
              <a:rPr lang="en-US" dirty="0" smtClean="0"/>
              <a:t>Cache partition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Software assisted cache locking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Flush-based attack</a:t>
            </a:r>
          </a:p>
          <a:p>
            <a:pPr lvl="1"/>
            <a:r>
              <a:rPr lang="en-US" dirty="0" smtClean="0"/>
              <a:t>Disable “</a:t>
            </a:r>
            <a:r>
              <a:rPr lang="en-US" dirty="0" err="1" smtClean="0"/>
              <a:t>clflush</a:t>
            </a:r>
            <a:r>
              <a:rPr lang="en-US" dirty="0" smtClean="0"/>
              <a:t>” in user space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13982" y="2844644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5533" y="2029022"/>
            <a:ext cx="2263422" cy="606778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High performance overhead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77342" y="2669434"/>
            <a:ext cx="3391604" cy="824244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Require code modification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Difficult to precisely determine addresses to protect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58560" y="2164488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42369" y="4097710"/>
            <a:ext cx="363360" cy="306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7342" y="3931200"/>
            <a:ext cx="2263422" cy="606778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Legacy issues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Evaluation: </a:t>
            </a:r>
            <a:r>
              <a:rPr lang="en-US" dirty="0" err="1" smtClean="0"/>
              <a:t>Poppler</a:t>
            </a:r>
            <a:r>
              <a:rPr lang="en-US" dirty="0"/>
              <a:t> </a:t>
            </a:r>
          </a:p>
        </p:txBody>
      </p:sp>
      <p:pic>
        <p:nvPicPr>
          <p:cNvPr id="4" name="Picture 3" descr="pdf_default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3" y="1290376"/>
            <a:ext cx="8013342" cy="1870413"/>
          </a:xfrm>
          <a:prstGeom prst="rect">
            <a:avLst/>
          </a:prstGeom>
        </p:spPr>
      </p:pic>
      <p:pic>
        <p:nvPicPr>
          <p:cNvPr id="5" name="Picture 4" descr="pdf_combo16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3" y="3613046"/>
            <a:ext cx="8029727" cy="1874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915" y="301758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Using baseline LRU replacement policy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253950" y="5409013"/>
            <a:ext cx="36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Using SHARP replacement policy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Benign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Limits the maximum cache usage by a program</a:t>
            </a:r>
          </a:p>
          <a:p>
            <a:endParaRPr lang="en-US" dirty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Helps improve the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Replacement Policy </a:t>
            </a:r>
            <a:r>
              <a:rPr lang="mr-IN" dirty="0" smtClean="0"/>
              <a:t>–</a:t>
            </a:r>
            <a:r>
              <a:rPr lang="en-US" dirty="0" smtClean="0"/>
              <a:t> Victim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1435100"/>
          </a:xfrm>
          <a:solidFill>
            <a:schemeClr val="accent1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dirty="0" smtClean="0"/>
              <a:t>Check the presence bits in directory (</a:t>
            </a:r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Core Valid Bits)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dirty="0" smtClean="0"/>
              <a:t>If there exists a line that is </a:t>
            </a:r>
            <a:r>
              <a:rPr lang="en-US" i="1" dirty="0" smtClean="0"/>
              <a:t>not present</a:t>
            </a:r>
            <a:r>
              <a:rPr lang="en-US" dirty="0" smtClean="0"/>
              <a:t> in any </a:t>
            </a:r>
            <a:br>
              <a:rPr lang="en-US" dirty="0" smtClean="0"/>
            </a:br>
            <a:r>
              <a:rPr lang="en-US" dirty="0" smtClean="0"/>
              <a:t>private cache: Select it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110753"/>
            <a:ext cx="8229600" cy="14351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kern="0" dirty="0" smtClean="0"/>
              <a:t>In the replacement priority order,</a:t>
            </a:r>
            <a:br>
              <a:rPr lang="en-US" kern="0" dirty="0" smtClean="0"/>
            </a:br>
            <a:r>
              <a:rPr lang="en-US" kern="0" dirty="0" smtClean="0"/>
              <a:t> 	Send queries to private cache and refresh presence bits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kern="0" dirty="0" smtClean="0"/>
              <a:t>Stop if the line is present in only requester’s private cache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5129" y="4741489"/>
            <a:ext cx="8229600" cy="14351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 startAt="5"/>
            </a:pPr>
            <a:r>
              <a:rPr lang="en-US" kern="0" dirty="0" smtClean="0"/>
              <a:t>Select the victim randomly and increment alarm counter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 startAt="5"/>
            </a:pPr>
            <a:r>
              <a:rPr lang="en-US" kern="0" dirty="0" smtClean="0"/>
              <a:t>If the alarm counter is greater than threshold, generate an interrupt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Illustration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838200" y="1797050"/>
            <a:ext cx="1524000" cy="381000"/>
            <a:chOff x="1752600" y="2895600"/>
            <a:chExt cx="1524000" cy="3810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19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00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81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8200" y="2559050"/>
            <a:ext cx="1524000" cy="381000"/>
            <a:chOff x="1752600" y="2895600"/>
            <a:chExt cx="15240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0" name="Rectangle 89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19452" y="1371600"/>
            <a:ext cx="2047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Victim L1 Cache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033670" y="3657600"/>
            <a:ext cx="1524000" cy="381000"/>
            <a:chOff x="1752600" y="2895600"/>
            <a:chExt cx="1524000" cy="3810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57670" y="3657600"/>
            <a:ext cx="1524000" cy="381000"/>
            <a:chOff x="1752600" y="2895600"/>
            <a:chExt cx="1524000" cy="3810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1414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795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033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176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557670" y="4038600"/>
            <a:ext cx="1524000" cy="381000"/>
            <a:chOff x="1752600" y="2895600"/>
            <a:chExt cx="1524000" cy="381000"/>
          </a:xfrm>
          <a:noFill/>
        </p:grpSpPr>
        <p:sp>
          <p:nvSpPr>
            <p:cNvPr id="89" name="Rectangle 88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33670" y="4419600"/>
            <a:ext cx="1524000" cy="381000"/>
            <a:chOff x="1752600" y="2895600"/>
            <a:chExt cx="1524000" cy="381000"/>
          </a:xfrm>
        </p:grpSpPr>
        <p:sp>
          <p:nvSpPr>
            <p:cNvPr id="95" name="Rectangle 9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57670" y="4419600"/>
            <a:ext cx="1524000" cy="381000"/>
            <a:chOff x="1752600" y="2895600"/>
            <a:chExt cx="1524000" cy="3810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543996" y="4874315"/>
            <a:ext cx="2180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/>
              <a:t>Shared L2 Cache</a:t>
            </a:r>
            <a:br>
              <a:rPr lang="en-US" sz="2000"/>
            </a:br>
            <a:r>
              <a:rPr lang="en-US" sz="2000"/>
              <a:t>(Inclusive)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4838414" y="2126244"/>
            <a:ext cx="167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Cache Set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838200" y="2177154"/>
            <a:ext cx="1524000" cy="381000"/>
            <a:chOff x="1752600" y="2895600"/>
            <a:chExt cx="1524000" cy="381000"/>
          </a:xfrm>
          <a:pattFill prst="lgGrid">
            <a:fgClr>
              <a:schemeClr val="tx1"/>
            </a:fgClr>
            <a:bgClr>
              <a:schemeClr val="bg1"/>
            </a:bgClr>
          </a:pattFill>
        </p:grpSpPr>
        <p:sp>
          <p:nvSpPr>
            <p:cNvPr id="119" name="Rectangle 118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033670" y="4038600"/>
            <a:ext cx="1524000" cy="381000"/>
            <a:chOff x="1752600" y="2895600"/>
            <a:chExt cx="1524000" cy="381000"/>
          </a:xfrm>
          <a:pattFill prst="lgGrid">
            <a:fgClr>
              <a:schemeClr val="tx1"/>
            </a:fgClr>
            <a:bgClr>
              <a:schemeClr val="bg1"/>
            </a:bgClr>
          </a:pattFill>
        </p:grpSpPr>
        <p:sp>
          <p:nvSpPr>
            <p:cNvPr id="128" name="Rectangle 12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557670" y="4038600"/>
            <a:ext cx="1524000" cy="381000"/>
            <a:chOff x="1752600" y="2895600"/>
            <a:chExt cx="1524000" cy="381000"/>
          </a:xfrm>
          <a:pattFill prst="lgGrid">
            <a:fgClr>
              <a:schemeClr val="tx1"/>
            </a:fgClr>
            <a:bgClr>
              <a:schemeClr val="bg1"/>
            </a:bgClr>
          </a:pattFill>
        </p:grpSpPr>
        <p:sp>
          <p:nvSpPr>
            <p:cNvPr id="135" name="Rectangle 13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895600" y="1797050"/>
            <a:ext cx="1524000" cy="381000"/>
            <a:chOff x="1752600" y="2895600"/>
            <a:chExt cx="1524000" cy="381000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noFill/>
        </p:grpSpPr>
        <p:sp>
          <p:nvSpPr>
            <p:cNvPr id="145" name="Rectangle 14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895600" y="2559050"/>
            <a:ext cx="1524000" cy="381000"/>
            <a:chOff x="1752600" y="2895600"/>
            <a:chExt cx="1524000" cy="381000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852516" y="1380389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Spy L1 Cache</a:t>
            </a:r>
            <a:endParaRPr lang="en-US" sz="20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2895600" y="2176131"/>
            <a:ext cx="1524000" cy="381000"/>
            <a:chOff x="1752600" y="2895600"/>
            <a:chExt cx="1524000" cy="381000"/>
          </a:xfrm>
          <a:pattFill prst="lgGrid">
            <a:fgClr>
              <a:schemeClr val="tx1"/>
            </a:fgClr>
            <a:bgClr>
              <a:schemeClr val="bg1"/>
            </a:bgClr>
          </a:pattFill>
        </p:grpSpPr>
        <p:sp>
          <p:nvSpPr>
            <p:cNvPr id="156" name="Rectangle 15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Replacement policy in stages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76566" cy="48255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Illustration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838200" y="1797050"/>
            <a:ext cx="1524000" cy="381000"/>
            <a:chOff x="1752600" y="2895600"/>
            <a:chExt cx="1524000" cy="3810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19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00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81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8200" y="2559050"/>
            <a:ext cx="1524000" cy="381000"/>
            <a:chOff x="1752600" y="2895600"/>
            <a:chExt cx="15240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95600" y="1797050"/>
            <a:ext cx="1524000" cy="381000"/>
            <a:chOff x="1752600" y="2895600"/>
            <a:chExt cx="1524000" cy="38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noFill/>
        </p:grpSpPr>
        <p:sp>
          <p:nvSpPr>
            <p:cNvPr id="60" name="Rectangle 5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95600" y="2559050"/>
            <a:ext cx="1524000" cy="381000"/>
            <a:chOff x="1752600" y="2895600"/>
            <a:chExt cx="1524000" cy="381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0" name="Rectangle 89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19452" y="1371600"/>
            <a:ext cx="2047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Victim L1 Cache</a:t>
            </a:r>
            <a:endParaRPr lang="en-US" sz="2000" dirty="0"/>
          </a:p>
        </p:txBody>
      </p:sp>
      <p:sp>
        <p:nvSpPr>
          <p:cNvPr id="124" name="Rectangle 123"/>
          <p:cNvSpPr/>
          <p:nvPr/>
        </p:nvSpPr>
        <p:spPr>
          <a:xfrm>
            <a:off x="2852516" y="1380389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Spy L1 Cache</a:t>
            </a:r>
            <a:endParaRPr lang="en-US" sz="20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6229352" y="218889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675864" y="2163946"/>
            <a:ext cx="2021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 address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033670" y="3657600"/>
            <a:ext cx="1524000" cy="381000"/>
            <a:chOff x="1752600" y="2895600"/>
            <a:chExt cx="1524000" cy="3810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57670" y="3657600"/>
            <a:ext cx="1524000" cy="381000"/>
            <a:chOff x="1752600" y="2895600"/>
            <a:chExt cx="1524000" cy="3810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1414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795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033670" y="403860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176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557670" y="4038600"/>
            <a:ext cx="1524000" cy="381000"/>
            <a:chOff x="1752600" y="2895600"/>
            <a:chExt cx="1524000" cy="381000"/>
          </a:xfrm>
          <a:noFill/>
        </p:grpSpPr>
        <p:sp>
          <p:nvSpPr>
            <p:cNvPr id="89" name="Rectangle 88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33670" y="4419600"/>
            <a:ext cx="1524000" cy="381000"/>
            <a:chOff x="1752600" y="2895600"/>
            <a:chExt cx="1524000" cy="381000"/>
          </a:xfrm>
        </p:grpSpPr>
        <p:sp>
          <p:nvSpPr>
            <p:cNvPr id="95" name="Rectangle 9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57670" y="4419600"/>
            <a:ext cx="1524000" cy="381000"/>
            <a:chOff x="1752600" y="2895600"/>
            <a:chExt cx="1524000" cy="3810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543996" y="4874315"/>
            <a:ext cx="2180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/>
              <a:t>Shared L2 Cache</a:t>
            </a:r>
            <a:br>
              <a:rPr lang="en-US" sz="2000"/>
            </a:br>
            <a:r>
              <a:rPr lang="en-US" sz="2000"/>
              <a:t>(Inclusive)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Illustration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33670" y="3657600"/>
            <a:ext cx="1524000" cy="381000"/>
            <a:chOff x="1752600" y="2895600"/>
            <a:chExt cx="1524000" cy="381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57670" y="3657600"/>
            <a:ext cx="1524000" cy="381000"/>
            <a:chOff x="1752600" y="2895600"/>
            <a:chExt cx="1524000" cy="381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1414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95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33670" y="403860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176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57670" y="4038600"/>
            <a:ext cx="1524000" cy="381000"/>
            <a:chOff x="1752600" y="2895600"/>
            <a:chExt cx="1524000" cy="381000"/>
          </a:xfrm>
          <a:noFill/>
        </p:grpSpPr>
        <p:sp>
          <p:nvSpPr>
            <p:cNvPr id="25" name="Rectangle 2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3670" y="4419600"/>
            <a:ext cx="1524000" cy="381000"/>
            <a:chOff x="1752600" y="2895600"/>
            <a:chExt cx="1524000" cy="3810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57670" y="4419600"/>
            <a:ext cx="1524000" cy="381000"/>
            <a:chOff x="1752600" y="2895600"/>
            <a:chExt cx="1524000" cy="381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8200" y="1797050"/>
            <a:ext cx="1524000" cy="381000"/>
            <a:chOff x="1752600" y="2895600"/>
            <a:chExt cx="1524000" cy="3810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19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00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81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8200" y="2559050"/>
            <a:ext cx="1524000" cy="381000"/>
            <a:chOff x="1752600" y="2895600"/>
            <a:chExt cx="15240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95600" y="1797050"/>
            <a:ext cx="1524000" cy="381000"/>
            <a:chOff x="1752600" y="2895600"/>
            <a:chExt cx="1524000" cy="38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noFill/>
        </p:grpSpPr>
        <p:sp>
          <p:nvSpPr>
            <p:cNvPr id="60" name="Rectangle 5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95600" y="2559050"/>
            <a:ext cx="1524000" cy="381000"/>
            <a:chOff x="1752600" y="2895600"/>
            <a:chExt cx="1524000" cy="381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19384" y="4038600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38670" y="4038600"/>
            <a:ext cx="1143000" cy="381000"/>
            <a:chOff x="1752600" y="2895600"/>
            <a:chExt cx="1143000" cy="381000"/>
          </a:xfrm>
          <a:solidFill>
            <a:srgbClr val="FF0000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9" name="Rectangle 88"/>
          <p:cNvSpPr/>
          <p:nvPr/>
        </p:nvSpPr>
        <p:spPr bwMode="auto">
          <a:xfrm>
            <a:off x="1028700" y="53340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419639" y="403153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409700" y="534814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Curved Connector 93"/>
          <p:cNvCxnSpPr>
            <a:stCxn id="22" idx="1"/>
            <a:endCxn id="47" idx="1"/>
          </p:cNvCxnSpPr>
          <p:nvPr/>
        </p:nvCxnSpPr>
        <p:spPr bwMode="auto">
          <a:xfrm rot="10800000">
            <a:off x="838200" y="2368550"/>
            <a:ext cx="195470" cy="1860550"/>
          </a:xfrm>
          <a:prstGeom prst="curvedConnector3">
            <a:avLst>
              <a:gd name="adj1" fmla="val 21694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-62946" y="2515056"/>
            <a:ext cx="95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Evict</a:t>
            </a:r>
            <a:endParaRPr lang="en-US"/>
          </a:p>
        </p:txBody>
      </p:sp>
      <p:cxnSp>
        <p:nvCxnSpPr>
          <p:cNvPr id="102" name="Curved Connector 101"/>
          <p:cNvCxnSpPr/>
          <p:nvPr/>
        </p:nvCxnSpPr>
        <p:spPr bwMode="auto">
          <a:xfrm rot="5400000" flipH="1" flipV="1">
            <a:off x="391551" y="4304788"/>
            <a:ext cx="663615" cy="620111"/>
          </a:xfrm>
          <a:prstGeom prst="curvedConnector3">
            <a:avLst>
              <a:gd name="adj1" fmla="val 9992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-62946" y="4851856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Conflict</a:t>
            </a:r>
            <a:endParaRPr lang="en-US" dirty="0"/>
          </a:p>
        </p:txBody>
      </p:sp>
      <p:cxnSp>
        <p:nvCxnSpPr>
          <p:cNvPr id="108" name="Curved Connector 107"/>
          <p:cNvCxnSpPr/>
          <p:nvPr/>
        </p:nvCxnSpPr>
        <p:spPr bwMode="auto">
          <a:xfrm flipH="1">
            <a:off x="1637977" y="2995741"/>
            <a:ext cx="1143580" cy="10773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2597013" y="3083381"/>
            <a:ext cx="2254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Spy Access</a:t>
            </a:r>
            <a:endParaRPr lang="en-US" dirty="0"/>
          </a:p>
        </p:txBody>
      </p:sp>
      <p:sp>
        <p:nvSpPr>
          <p:cNvPr id="115" name="Explosion 2 114"/>
          <p:cNvSpPr/>
          <p:nvPr/>
        </p:nvSpPr>
        <p:spPr bwMode="auto">
          <a:xfrm>
            <a:off x="1338471" y="3221560"/>
            <a:ext cx="1066800" cy="930275"/>
          </a:xfrm>
          <a:prstGeom prst="irregularSeal2">
            <a:avLst/>
          </a:prstGeom>
          <a:solidFill>
            <a:schemeClr val="accent1">
              <a:lumMod val="9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Hit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490420" y="4320173"/>
            <a:ext cx="437088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223139" y="388471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sp>
        <p:nvSpPr>
          <p:cNvPr id="118" name="Rectangle 117"/>
          <p:cNvSpPr/>
          <p:nvPr/>
        </p:nvSpPr>
        <p:spPr>
          <a:xfrm>
            <a:off x="4996490" y="4558153"/>
            <a:ext cx="887891" cy="4667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Evict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49785" y="4556256"/>
            <a:ext cx="1460885" cy="46679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Wait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660029" y="4526703"/>
            <a:ext cx="1201279" cy="46679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Analyze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25899" y="3762308"/>
            <a:ext cx="1099930" cy="46679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19452" y="1371600"/>
            <a:ext cx="2047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Victim L1 Cache</a:t>
            </a:r>
            <a:endParaRPr lang="en-US" sz="2000" dirty="0"/>
          </a:p>
        </p:txBody>
      </p:sp>
      <p:sp>
        <p:nvSpPr>
          <p:cNvPr id="124" name="Rectangle 123"/>
          <p:cNvSpPr/>
          <p:nvPr/>
        </p:nvSpPr>
        <p:spPr>
          <a:xfrm>
            <a:off x="2852516" y="1380389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Spy L1 Cache</a:t>
            </a:r>
            <a:endParaRPr lang="en-US" sz="20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6229352" y="218889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675864" y="2163946"/>
            <a:ext cx="2021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 address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6229352" y="2788059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75864" y="2763115"/>
            <a:ext cx="1386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Spy’s line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2543995" y="4874315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Shared L2 Cache</a:t>
            </a:r>
            <a:br>
              <a:rPr lang="en-US" sz="2000" dirty="0" smtClean="0"/>
            </a:br>
            <a:r>
              <a:rPr lang="en-US" sz="2000" dirty="0" smtClean="0"/>
              <a:t>(Inclusive)</a:t>
            </a:r>
            <a:endParaRPr lang="en-US" sz="2000" dirty="0"/>
          </a:p>
        </p:txBody>
      </p:sp>
      <p:sp>
        <p:nvSpPr>
          <p:cNvPr id="104" name="Rounded Rectangle 103"/>
          <p:cNvSpPr/>
          <p:nvPr/>
        </p:nvSpPr>
        <p:spPr bwMode="auto">
          <a:xfrm>
            <a:off x="2307477" y="3012847"/>
            <a:ext cx="2204950" cy="61024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Inclusion Victim</a:t>
            </a:r>
          </a:p>
        </p:txBody>
      </p:sp>
      <p:cxnSp>
        <p:nvCxnSpPr>
          <p:cNvPr id="105" name="Curved Connector 104"/>
          <p:cNvCxnSpPr>
            <a:endCxn id="90" idx="3"/>
          </p:cNvCxnSpPr>
          <p:nvPr/>
        </p:nvCxnSpPr>
        <p:spPr bwMode="auto">
          <a:xfrm rot="10800000">
            <a:off x="1219201" y="2368550"/>
            <a:ext cx="1088277" cy="9494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4444E-6 L -3.33333E-6 -0.1879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1.11111E-6 L 0 -0.1900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7.40741E-7 L -0.06354 -0.2703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6077 -0.2703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135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  <p:bldP spid="91" grpId="0" animBg="1"/>
      <p:bldP spid="91" grpId="1" animBg="1"/>
      <p:bldP spid="91" grpId="2" animBg="1"/>
      <p:bldP spid="92" grpId="0" animBg="1"/>
      <p:bldP spid="92" grpId="1" animBg="1"/>
      <p:bldP spid="101" grpId="0"/>
      <p:bldP spid="101" grpId="1"/>
      <p:bldP spid="103" grpId="0"/>
      <p:bldP spid="103" grpId="1"/>
      <p:bldP spid="109" grpId="0"/>
      <p:bldP spid="109" grpId="1"/>
      <p:bldP spid="115" grpId="0" animBg="1"/>
      <p:bldP spid="118" grpId="0" animBg="1"/>
      <p:bldP spid="119" grpId="0" animBg="1"/>
      <p:bldP spid="120" grpId="0" animBg="1"/>
      <p:bldP spid="121" grpId="0" animBg="1"/>
      <p:bldP spid="104" grpId="0" animBg="1"/>
      <p:bldP spid="1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Illustration </a:t>
            </a:r>
            <a:r>
              <a:rPr lang="mr-IN" dirty="0" smtClean="0"/>
              <a:t>–</a:t>
            </a:r>
            <a:r>
              <a:rPr lang="en-US" dirty="0" smtClean="0"/>
              <a:t> Cont’d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33670" y="3657600"/>
            <a:ext cx="1524000" cy="381000"/>
            <a:chOff x="1752600" y="2895600"/>
            <a:chExt cx="1524000" cy="381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57670" y="3657600"/>
            <a:ext cx="1524000" cy="381000"/>
            <a:chOff x="1752600" y="2895600"/>
            <a:chExt cx="1524000" cy="381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1414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95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33670" y="40386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176670" y="40386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57670" y="4038600"/>
            <a:ext cx="1524000" cy="381000"/>
            <a:chOff x="1752600" y="2895600"/>
            <a:chExt cx="1524000" cy="381000"/>
          </a:xfrm>
          <a:noFill/>
        </p:grpSpPr>
        <p:sp>
          <p:nvSpPr>
            <p:cNvPr id="25" name="Rectangle 2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3670" y="4419600"/>
            <a:ext cx="1524000" cy="381000"/>
            <a:chOff x="1752600" y="2895600"/>
            <a:chExt cx="1524000" cy="3810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57670" y="4419600"/>
            <a:ext cx="1524000" cy="381000"/>
            <a:chOff x="1752600" y="2895600"/>
            <a:chExt cx="1524000" cy="381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8200" y="1797050"/>
            <a:ext cx="1524000" cy="381000"/>
            <a:chOff x="1752600" y="2895600"/>
            <a:chExt cx="1524000" cy="3810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19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00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8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81200" y="217805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8200" y="2559050"/>
            <a:ext cx="1524000" cy="381000"/>
            <a:chOff x="1752600" y="2895600"/>
            <a:chExt cx="15240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95600" y="1797050"/>
            <a:ext cx="1524000" cy="381000"/>
            <a:chOff x="1752600" y="2895600"/>
            <a:chExt cx="1524000" cy="38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noFill/>
        </p:grpSpPr>
        <p:sp>
          <p:nvSpPr>
            <p:cNvPr id="60" name="Rectangle 5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95600" y="2559050"/>
            <a:ext cx="1524000" cy="381000"/>
            <a:chOff x="1752600" y="2895600"/>
            <a:chExt cx="1524000" cy="381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19384" y="4038600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95600" y="2178050"/>
            <a:ext cx="1524000" cy="381000"/>
            <a:chOff x="1752600" y="2895600"/>
            <a:chExt cx="1524000" cy="381000"/>
          </a:xfrm>
          <a:solidFill>
            <a:srgbClr val="FF0000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38670" y="4038600"/>
            <a:ext cx="1143000" cy="381000"/>
            <a:chOff x="1752600" y="2895600"/>
            <a:chExt cx="1143000" cy="381000"/>
          </a:xfrm>
          <a:solidFill>
            <a:srgbClr val="FF0000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08" name="Curved Connector 107"/>
          <p:cNvCxnSpPr/>
          <p:nvPr/>
        </p:nvCxnSpPr>
        <p:spPr bwMode="auto">
          <a:xfrm flipH="1">
            <a:off x="1637977" y="2995741"/>
            <a:ext cx="1143580" cy="10773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2597013" y="3083381"/>
            <a:ext cx="2254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Spy Access</a:t>
            </a:r>
            <a:endParaRPr lang="en-US" dirty="0"/>
          </a:p>
        </p:txBody>
      </p:sp>
      <p:sp>
        <p:nvSpPr>
          <p:cNvPr id="115" name="Explosion 2 114"/>
          <p:cNvSpPr/>
          <p:nvPr/>
        </p:nvSpPr>
        <p:spPr bwMode="auto">
          <a:xfrm>
            <a:off x="1338471" y="3221560"/>
            <a:ext cx="1253828" cy="930275"/>
          </a:xfrm>
          <a:prstGeom prst="irregularSeal2">
            <a:avLst/>
          </a:prstGeom>
          <a:solidFill>
            <a:schemeClr val="accent1">
              <a:lumMod val="9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Miss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490420" y="4320173"/>
            <a:ext cx="437088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223139" y="388471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sp>
        <p:nvSpPr>
          <p:cNvPr id="118" name="Rectangle 117"/>
          <p:cNvSpPr/>
          <p:nvPr/>
        </p:nvSpPr>
        <p:spPr>
          <a:xfrm>
            <a:off x="4996490" y="4558153"/>
            <a:ext cx="887891" cy="4667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Evict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49785" y="4556256"/>
            <a:ext cx="1460885" cy="46679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Wait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660029" y="4526703"/>
            <a:ext cx="1201279" cy="46679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Analyze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049785" y="3762308"/>
            <a:ext cx="1411354" cy="466792"/>
          </a:xfrm>
          <a:prstGeom prst="rect">
            <a:avLst/>
          </a:prstGeom>
          <a:solidFill>
            <a:srgbClr val="CCCC00">
              <a:alpha val="50000"/>
            </a:srgbClr>
          </a:solidFill>
          <a:ln>
            <a:solidFill>
              <a:srgbClr val="CC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No Access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43252" y="1363173"/>
            <a:ext cx="2047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Victim L1 Cache</a:t>
            </a:r>
            <a:endParaRPr lang="en-US" sz="2000" dirty="0"/>
          </a:p>
        </p:txBody>
      </p:sp>
      <p:sp>
        <p:nvSpPr>
          <p:cNvPr id="124" name="Rectangle 123"/>
          <p:cNvSpPr/>
          <p:nvPr/>
        </p:nvSpPr>
        <p:spPr>
          <a:xfrm>
            <a:off x="2776316" y="1380389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Spy L1 Cache</a:t>
            </a:r>
            <a:endParaRPr lang="en-US" sz="20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6229352" y="218889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675864" y="2163946"/>
            <a:ext cx="2021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 address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6229352" y="2788059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75864" y="2763115"/>
            <a:ext cx="1386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Spy’s line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1866867" y="5608348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3" name="Curved Connector 92"/>
          <p:cNvCxnSpPr>
            <a:endCxn id="30" idx="0"/>
          </p:cNvCxnSpPr>
          <p:nvPr/>
        </p:nvCxnSpPr>
        <p:spPr bwMode="auto">
          <a:xfrm rot="10800000">
            <a:off x="1605171" y="4419600"/>
            <a:ext cx="947659" cy="381000"/>
          </a:xfrm>
          <a:prstGeom prst="curvedConnector4">
            <a:avLst>
              <a:gd name="adj1" fmla="val 218"/>
              <a:gd name="adj2" fmla="val -36941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07858" y="4890798"/>
            <a:ext cx="225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</a:t>
            </a:r>
            <a:br>
              <a:rPr lang="en-US" dirty="0" smtClean="0"/>
            </a:b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 bwMode="auto">
          <a:xfrm>
            <a:off x="1419384" y="403860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52830" y="4856291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Shared L2 Cache</a:t>
            </a:r>
            <a:br>
              <a:rPr lang="en-US" sz="2000" dirty="0"/>
            </a:br>
            <a:r>
              <a:rPr lang="en-US" sz="2000" dirty="0"/>
              <a:t>(Inclusive)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-0.05 -0.2289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1625 -0.2722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15" grpId="0" animBg="1"/>
      <p:bldP spid="118" grpId="0" animBg="1"/>
      <p:bldP spid="119" grpId="0" animBg="1"/>
      <p:bldP spid="120" grpId="0" animBg="1"/>
      <p:bldP spid="121" grpId="0" animBg="1"/>
      <p:bldP spid="91" grpId="0" animBg="1"/>
      <p:bldP spid="91" grpId="1" animBg="1"/>
      <p:bldP spid="97" grpId="0"/>
      <p:bldP spid="98" grpId="0" animBg="1"/>
      <p:bldP spid="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Side-Channel Attack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119" y="3088957"/>
            <a:ext cx="3152607" cy="17758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Eviction Strategies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Conflict-based</a:t>
            </a:r>
          </a:p>
          <a:p>
            <a:r>
              <a:rPr lang="en-US" dirty="0" smtClean="0"/>
              <a:t>Flush-based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1935517"/>
            <a:ext cx="7772400" cy="10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7354" y="1478130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4519943" y="2097866"/>
            <a:ext cx="887891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Evict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4277" y="2085899"/>
            <a:ext cx="1460885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Wait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1605" y="2092558"/>
            <a:ext cx="1201279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Analyze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2846" y="1355726"/>
            <a:ext cx="1411354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No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91" y="2092558"/>
            <a:ext cx="887891" cy="4667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Evict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645" y="2092558"/>
            <a:ext cx="887891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Evict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1956" y="2085899"/>
            <a:ext cx="1460885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Wait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4116" y="2092558"/>
            <a:ext cx="1201279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Analyze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0446" y="1361304"/>
            <a:ext cx="1411354" cy="4667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Access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5739" y="2092558"/>
            <a:ext cx="887891" cy="4667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Evict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71651" y="4648200"/>
            <a:ext cx="1524000" cy="381000"/>
            <a:chOff x="1752600" y="2895600"/>
            <a:chExt cx="1524000" cy="3810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95651" y="4648200"/>
            <a:ext cx="1524000" cy="381000"/>
            <a:chOff x="1752600" y="2895600"/>
            <a:chExt cx="1524000" cy="381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1452651" y="50292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33651" y="50292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071651" y="5029200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214651" y="5029200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95651" y="5029200"/>
            <a:ext cx="1524000" cy="381000"/>
            <a:chOff x="1752600" y="2895600"/>
            <a:chExt cx="1524000" cy="381000"/>
          </a:xfrm>
          <a:noFill/>
        </p:grpSpPr>
        <p:sp>
          <p:nvSpPr>
            <p:cNvPr id="37" name="Rectangle 3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71651" y="5410200"/>
            <a:ext cx="1524000" cy="381000"/>
            <a:chOff x="1752600" y="2895600"/>
            <a:chExt cx="1524000" cy="3810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95651" y="5410200"/>
            <a:ext cx="1524000" cy="381000"/>
            <a:chOff x="1752600" y="2895600"/>
            <a:chExt cx="1524000" cy="3810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76181" y="3235674"/>
            <a:ext cx="1524000" cy="381000"/>
            <a:chOff x="1752600" y="2895600"/>
            <a:chExt cx="1524000" cy="3810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1257181" y="361667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38181" y="361667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76181" y="361667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019181" y="3616674"/>
            <a:ext cx="3810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76181" y="3997674"/>
            <a:ext cx="1524000" cy="381000"/>
            <a:chOff x="1752600" y="2895600"/>
            <a:chExt cx="1524000" cy="38100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33581" y="3235674"/>
            <a:ext cx="1524000" cy="381000"/>
            <a:chOff x="1752600" y="2895600"/>
            <a:chExt cx="15240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933581" y="3616674"/>
            <a:ext cx="1524000" cy="381000"/>
            <a:chOff x="1752600" y="2895600"/>
            <a:chExt cx="1524000" cy="381000"/>
          </a:xfrm>
          <a:noFill/>
        </p:grpSpPr>
        <p:sp>
          <p:nvSpPr>
            <p:cNvPr id="71" name="Rectangle 70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33581" y="3997674"/>
            <a:ext cx="1524000" cy="381000"/>
            <a:chOff x="1752600" y="2895600"/>
            <a:chExt cx="1524000" cy="3810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133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514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752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95600" y="2895600"/>
              <a:ext cx="381000" cy="381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57365" y="3616674"/>
            <a:ext cx="3000216" cy="1793526"/>
            <a:chOff x="1457365" y="3616674"/>
            <a:chExt cx="3000216" cy="1793526"/>
          </a:xfrm>
        </p:grpSpPr>
        <p:grpSp>
          <p:nvGrpSpPr>
            <p:cNvPr id="80" name="Group 79"/>
            <p:cNvGrpSpPr/>
            <p:nvPr/>
          </p:nvGrpSpPr>
          <p:grpSpPr>
            <a:xfrm>
              <a:off x="1457365" y="5029200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81" name="Rectangle 8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933581" y="3616674"/>
              <a:ext cx="1524000" cy="381000"/>
              <a:chOff x="1752600" y="2895600"/>
              <a:chExt cx="1524000" cy="381000"/>
            </a:xfrm>
            <a:solidFill>
              <a:srgbClr val="FF0000"/>
            </a:solidFill>
          </p:grpSpPr>
          <p:sp>
            <p:nvSpPr>
              <p:cNvPr id="86" name="Rectangle 85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895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976651" y="5029200"/>
              <a:ext cx="1143000" cy="381000"/>
              <a:chOff x="1752600" y="2895600"/>
              <a:chExt cx="1143000" cy="381000"/>
            </a:xfrm>
            <a:solidFill>
              <a:srgbClr val="FF0000"/>
            </a:solidFill>
          </p:grpSpPr>
          <p:sp>
            <p:nvSpPr>
              <p:cNvPr id="91" name="Rectangle 90"/>
              <p:cNvSpPr/>
              <p:nvPr/>
            </p:nvSpPr>
            <p:spPr bwMode="auto">
              <a:xfrm>
                <a:off x="2133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514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752600" y="2895600"/>
                <a:ext cx="3810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5" name="Rectangle 94"/>
          <p:cNvSpPr/>
          <p:nvPr/>
        </p:nvSpPr>
        <p:spPr bwMode="auto">
          <a:xfrm>
            <a:off x="876181" y="3616674"/>
            <a:ext cx="3810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84313" y="2801797"/>
            <a:ext cx="2234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Victim L1 Cache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2751842" y="2819013"/>
            <a:ext cx="19575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Spy L1 Cache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 bwMode="auto">
          <a:xfrm>
            <a:off x="1066681" y="5943600"/>
            <a:ext cx="3810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8" name="Curved Connector 97"/>
          <p:cNvCxnSpPr>
            <a:stCxn id="34" idx="1"/>
            <a:endCxn id="58" idx="1"/>
          </p:cNvCxnSpPr>
          <p:nvPr/>
        </p:nvCxnSpPr>
        <p:spPr bwMode="auto">
          <a:xfrm rot="10800000">
            <a:off x="876181" y="3807174"/>
            <a:ext cx="195470" cy="1412526"/>
          </a:xfrm>
          <a:prstGeom prst="curvedConnector3">
            <a:avLst>
              <a:gd name="adj1" fmla="val 21694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99" name="Curved Connector 98"/>
          <p:cNvCxnSpPr>
            <a:stCxn id="108" idx="0"/>
          </p:cNvCxnSpPr>
          <p:nvPr/>
        </p:nvCxnSpPr>
        <p:spPr bwMode="auto">
          <a:xfrm rot="5400000" flipH="1" flipV="1">
            <a:off x="721351" y="5059510"/>
            <a:ext cx="135917" cy="56417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-76190" y="3501635"/>
            <a:ext cx="95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Evict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-66634" y="5409554"/>
            <a:ext cx="11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9" name="Curved Connector 108"/>
          <p:cNvCxnSpPr>
            <a:stCxn id="94" idx="0"/>
            <a:endCxn id="34" idx="2"/>
          </p:cNvCxnSpPr>
          <p:nvPr/>
        </p:nvCxnSpPr>
        <p:spPr bwMode="auto">
          <a:xfrm rot="5400000" flipH="1" flipV="1">
            <a:off x="992966" y="5674415"/>
            <a:ext cx="533400" cy="49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4654551" y="4689613"/>
            <a:ext cx="1816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clflush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addrX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6" name="Curved Connector 115"/>
          <p:cNvCxnSpPr/>
          <p:nvPr/>
        </p:nvCxnSpPr>
        <p:spPr bwMode="auto">
          <a:xfrm rot="5400000">
            <a:off x="3636219" y="4438155"/>
            <a:ext cx="2023963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119" name="Curved Connector 118"/>
          <p:cNvCxnSpPr>
            <a:stCxn id="125" idx="2"/>
            <a:endCxn id="34" idx="1"/>
          </p:cNvCxnSpPr>
          <p:nvPr/>
        </p:nvCxnSpPr>
        <p:spPr bwMode="auto">
          <a:xfrm rot="16200000" flipH="1">
            <a:off x="487836" y="4635884"/>
            <a:ext cx="538981" cy="62864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cxnSp>
        <p:nvCxnSpPr>
          <p:cNvPr id="122" name="Curved Connector 121"/>
          <p:cNvCxnSpPr>
            <a:stCxn id="125" idx="0"/>
            <a:endCxn id="95" idx="1"/>
          </p:cNvCxnSpPr>
          <p:nvPr/>
        </p:nvCxnSpPr>
        <p:spPr bwMode="auto">
          <a:xfrm rot="5400000" flipH="1" flipV="1">
            <a:off x="438262" y="3811914"/>
            <a:ext cx="442658" cy="43317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-33248" y="4249832"/>
            <a:ext cx="952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Evict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141507" y="4149428"/>
            <a:ext cx="2204950" cy="61024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Inclusion Victim</a:t>
            </a:r>
          </a:p>
        </p:txBody>
      </p:sp>
      <p:cxnSp>
        <p:nvCxnSpPr>
          <p:cNvPr id="105" name="Curved Connector 104"/>
          <p:cNvCxnSpPr>
            <a:stCxn id="12" idx="1"/>
            <a:endCxn id="95" idx="0"/>
          </p:cNvCxnSpPr>
          <p:nvPr/>
        </p:nvCxnSpPr>
        <p:spPr bwMode="auto">
          <a:xfrm rot="10800000">
            <a:off x="1066681" y="3616675"/>
            <a:ext cx="1074826" cy="837877"/>
          </a:xfrm>
          <a:prstGeom prst="curvedConnector4">
            <a:avLst>
              <a:gd name="adj1" fmla="val 41138"/>
              <a:gd name="adj2" fmla="val 127283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2571487" y="5883129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Shared L2 Cache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6F0881-B41F-42DB-A41E-D57BB1AB7B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 animBg="1"/>
      <p:bldP spid="17" grpId="0" animBg="1"/>
      <p:bldP spid="21" grpId="0" animBg="1"/>
      <p:bldP spid="94" grpId="0" animBg="1"/>
      <p:bldP spid="94" grpId="1" animBg="1"/>
      <p:bldP spid="107" grpId="0"/>
      <p:bldP spid="107" grpId="1"/>
      <p:bldP spid="108" grpId="0"/>
      <p:bldP spid="108" grpId="1"/>
      <p:bldP spid="115" grpId="0"/>
      <p:bldP spid="125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44519</TotalTime>
  <Words>3754</Words>
  <Application>Microsoft Macintosh PowerPoint</Application>
  <PresentationFormat>On-screen Show (4:3)</PresentationFormat>
  <Paragraphs>664</Paragraphs>
  <Slides>50</Slides>
  <Notes>37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Mangal</vt:lpstr>
      <vt:lpstr>ＭＳ Ｐゴシック</vt:lpstr>
      <vt:lpstr>Times New Roman</vt:lpstr>
      <vt:lpstr>Wingdings</vt:lpstr>
      <vt:lpstr>宋体</vt:lpstr>
      <vt:lpstr>Arial</vt:lpstr>
      <vt:lpstr>Default Design</vt:lpstr>
      <vt:lpstr>1_Default Design</vt:lpstr>
      <vt:lpstr>Secure Hierarchy-Aware Cache Replacement Policy (SHARP):  Defending Against Cache-Based Side Channel Attacks</vt:lpstr>
      <vt:lpstr>Shared Resources in Cloud</vt:lpstr>
      <vt:lpstr>Cache Side-Channel Attacks are Increasing</vt:lpstr>
      <vt:lpstr>Sample Cache Side-Channel Attack: RSA Encryption Key</vt:lpstr>
      <vt:lpstr>Attack Illustration</vt:lpstr>
      <vt:lpstr>Attack Illustration</vt:lpstr>
      <vt:lpstr>Attack Illustration</vt:lpstr>
      <vt:lpstr>Attack Illustration – Cont’d</vt:lpstr>
      <vt:lpstr>Cache Side-Channel Attack Classification</vt:lpstr>
      <vt:lpstr>Contributions</vt:lpstr>
      <vt:lpstr>Contributions</vt:lpstr>
      <vt:lpstr>SHARP: Preventing Inclusion Victims</vt:lpstr>
      <vt:lpstr>SHARP: Preventing Inclusion Victims</vt:lpstr>
      <vt:lpstr>SHARP: Prevention of  MultiCore Attack</vt:lpstr>
      <vt:lpstr>SHARP: Prevention -  MultiCore Attack</vt:lpstr>
      <vt:lpstr>SHARP: Prevention -  MultiCore Attack</vt:lpstr>
      <vt:lpstr>SHARP Summary</vt:lpstr>
      <vt:lpstr>Obtaining Private Cache Information: CVB</vt:lpstr>
      <vt:lpstr>Obtaining Private Cache Information: CVB</vt:lpstr>
      <vt:lpstr>Obtaining Private Cache Information: Hybrid</vt:lpstr>
      <vt:lpstr>Obtaining Private Cache Information: SHARP</vt:lpstr>
      <vt:lpstr>Experimental Setup</vt:lpstr>
      <vt:lpstr>Security Evaluation: RSA Attack</vt:lpstr>
      <vt:lpstr>Security Evaluation: RSA Attack</vt:lpstr>
      <vt:lpstr>L3 Misses Per Kilo Instructions</vt:lpstr>
      <vt:lpstr>Execution Time</vt:lpstr>
      <vt:lpstr>More in the Paper</vt:lpstr>
      <vt:lpstr>Conclusion</vt:lpstr>
      <vt:lpstr>Secure Hierarchy-Aware Cache Replacement Policy (SHARP): Defending Against Cache-Based Side Channel Attacks</vt:lpstr>
      <vt:lpstr>Backup </vt:lpstr>
      <vt:lpstr>Preventing Flush-Based Attacks</vt:lpstr>
      <vt:lpstr>PowerPoint Presentation</vt:lpstr>
      <vt:lpstr>Performance Evaluation on SPEC Benchmarks</vt:lpstr>
      <vt:lpstr>Performance Evaluation on Scalability</vt:lpstr>
      <vt:lpstr>Performance Evaluation on Scalability</vt:lpstr>
      <vt:lpstr>Alarm Anlysis</vt:lpstr>
      <vt:lpstr>Compare to Related Works</vt:lpstr>
      <vt:lpstr>Performance Evaluation on PARSEC Benchmark</vt:lpstr>
      <vt:lpstr>Performance Evaluation on PARSEC Benchmark</vt:lpstr>
      <vt:lpstr>Experiment Setup</vt:lpstr>
      <vt:lpstr>Key Observation: Inclusion Victims</vt:lpstr>
      <vt:lpstr>SHARP: New Cache Replacement for Security</vt:lpstr>
      <vt:lpstr>Attacks on Inclusive Hierarchical Caches</vt:lpstr>
      <vt:lpstr>SHARP: New Cache Replacement for Security</vt:lpstr>
      <vt:lpstr>Sample Attack – RSA Encryption Key</vt:lpstr>
      <vt:lpstr>Compare to Related Works</vt:lpstr>
      <vt:lpstr>Security Evaluation: Poppler </vt:lpstr>
      <vt:lpstr>Impact on Benign Programs</vt:lpstr>
      <vt:lpstr>SHARP: Replacement Policy – Victim Selection</vt:lpstr>
      <vt:lpstr>SHARP: Replacement policy in stages</vt:lpstr>
    </vt:vector>
  </TitlesOfParts>
  <Manager>Josep Torrellas</Manager>
  <Company>University of Illinois at Urbana-Champaign</Company>
  <LinksUpToDate>false</LinksUpToDate>
  <SharedDoc>false</SharedDoc>
  <HyperlinkBase>http://iacoma.cs.uiuc.edu/martinez</HyperlinkBase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Speculative Shared-Memory Architectures</dc:title>
  <dc:subject>Parallel Computing</dc:subject>
  <dc:creator>José Fernando Martínez</dc:creator>
  <cp:lastModifiedBy>Mengjia Yan</cp:lastModifiedBy>
  <cp:revision>2412</cp:revision>
  <cp:lastPrinted>2017-06-21T23:54:07Z</cp:lastPrinted>
  <dcterms:created xsi:type="dcterms:W3CDTF">2001-04-25T20:34:22Z</dcterms:created>
  <dcterms:modified xsi:type="dcterms:W3CDTF">2017-10-20T03:10:53Z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jose.martinez@acm.org</vt:lpwstr>
  </property>
  <property fmtid="{D5CDD505-2E9C-101B-9397-08002B2CF9AE}" pid="8" name="HomePage">
    <vt:lpwstr>http://iacoma.cs.uiuc.edu/martinez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C:\temp\HTML presentation</vt:lpwstr>
  </property>
</Properties>
</file>