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3679" r:id="rId2"/>
  </p:sldMasterIdLst>
  <p:notesMasterIdLst>
    <p:notesMasterId r:id="rId52"/>
  </p:notesMasterIdLst>
  <p:handoutMasterIdLst>
    <p:handoutMasterId r:id="rId53"/>
  </p:handoutMasterIdLst>
  <p:sldIdLst>
    <p:sldId id="2173" r:id="rId3"/>
    <p:sldId id="2286" r:id="rId4"/>
    <p:sldId id="2296" r:id="rId5"/>
    <p:sldId id="2287" r:id="rId6"/>
    <p:sldId id="2252" r:id="rId7"/>
    <p:sldId id="2297" r:id="rId8"/>
    <p:sldId id="2289" r:id="rId9"/>
    <p:sldId id="2253" r:id="rId10"/>
    <p:sldId id="2298" r:id="rId11"/>
    <p:sldId id="2281" r:id="rId12"/>
    <p:sldId id="2254" r:id="rId13"/>
    <p:sldId id="2293" r:id="rId14"/>
    <p:sldId id="2294" r:id="rId15"/>
    <p:sldId id="2301" r:id="rId16"/>
    <p:sldId id="2302" r:id="rId17"/>
    <p:sldId id="2303" r:id="rId18"/>
    <p:sldId id="2305" r:id="rId19"/>
    <p:sldId id="2267" r:id="rId20"/>
    <p:sldId id="2260" r:id="rId21"/>
    <p:sldId id="2299" r:id="rId22"/>
    <p:sldId id="2300" r:id="rId23"/>
    <p:sldId id="2295" r:id="rId24"/>
    <p:sldId id="2273" r:id="rId25"/>
    <p:sldId id="2290" r:id="rId26"/>
    <p:sldId id="2304" r:id="rId27"/>
    <p:sldId id="2272" r:id="rId28"/>
    <p:sldId id="2263" r:id="rId29"/>
    <p:sldId id="2292" r:id="rId30"/>
    <p:sldId id="2250" r:id="rId31"/>
    <p:sldId id="2264" r:id="rId32"/>
    <p:sldId id="2288" r:id="rId33"/>
    <p:sldId id="2256" r:id="rId34"/>
    <p:sldId id="2257" r:id="rId35"/>
    <p:sldId id="2258" r:id="rId36"/>
    <p:sldId id="2259" r:id="rId37"/>
    <p:sldId id="2270" r:id="rId38"/>
    <p:sldId id="2261" r:id="rId39"/>
    <p:sldId id="2276" r:id="rId40"/>
    <p:sldId id="2265" r:id="rId41"/>
    <p:sldId id="2291" r:id="rId42"/>
    <p:sldId id="2251" r:id="rId43"/>
    <p:sldId id="2269" r:id="rId44"/>
    <p:sldId id="2255" r:id="rId45"/>
    <p:sldId id="2249" r:id="rId46"/>
    <p:sldId id="2266" r:id="rId47"/>
    <p:sldId id="2271" r:id="rId48"/>
    <p:sldId id="2282" r:id="rId49"/>
    <p:sldId id="2283" r:id="rId50"/>
    <p:sldId id="2268" r:id="rId5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433FF"/>
    <a:srgbClr val="FFFF00"/>
    <a:srgbClr val="0070C0"/>
    <a:srgbClr val="CCCC00"/>
    <a:srgbClr val="00B050"/>
    <a:srgbClr val="FF3300"/>
    <a:srgbClr val="E7E7E7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7" autoAdjust="0"/>
    <p:restoredTop sz="78758" autoAdjust="0"/>
  </p:normalViewPr>
  <p:slideViewPr>
    <p:cSldViewPr>
      <p:cViewPr varScale="1">
        <p:scale>
          <a:sx n="62" d="100"/>
          <a:sy n="62" d="100"/>
        </p:scale>
        <p:origin x="224" y="5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27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705" cy="4797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496" y="0"/>
            <a:ext cx="3169705" cy="4797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</a:bodyPr>
          <a:lstStyle>
            <a:lvl1pPr algn="r" defTabSz="967064" eaLnBrk="0" hangingPunct="0"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461"/>
            <a:ext cx="3169705" cy="4797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496" y="9121461"/>
            <a:ext cx="3169705" cy="4797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</a:bodyPr>
          <a:lstStyle>
            <a:lvl1pPr algn="r" defTabSz="967064" eaLnBrk="0" hangingPunct="0"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57FB61-EAB1-4554-BE74-62004478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9892"/>
            <a:ext cx="192179" cy="2999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>
            <a:lvl1pPr defTabSz="967064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123021" y="89892"/>
            <a:ext cx="192179" cy="2999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>
            <a:lvl1pPr algn="r" defTabSz="967064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791" y="6097019"/>
            <a:ext cx="2696350" cy="12466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1245"/>
            <a:ext cx="192179" cy="2999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  <a:spAutoFit/>
          </a:bodyPr>
          <a:lstStyle>
            <a:lvl1pPr defTabSz="967064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927469" y="9301163"/>
            <a:ext cx="387731" cy="300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  <a:spAutoFit/>
          </a:bodyPr>
          <a:lstStyle>
            <a:lvl1pPr algn="r" defTabSz="967064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769F722-7C22-4C40-BAEB-00342DB235F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3697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9730" y="9301245"/>
            <a:ext cx="275470" cy="299955"/>
          </a:xfrm>
          <a:noFill/>
        </p:spPr>
        <p:txBody>
          <a:bodyPr/>
          <a:lstStyle/>
          <a:p>
            <a:fld id="{C57F5960-B1DB-4E3D-98B6-3AD940805652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791" y="6578076"/>
            <a:ext cx="192179" cy="284566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we take two ways out of the 4 ways……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997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More cores, more storage for sharer information, our design becomes more competitive.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462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animation, put a yellow box moving between …..</a:t>
            </a:r>
          </a:p>
          <a:p>
            <a:endParaRPr lang="en-US" dirty="0"/>
          </a:p>
          <a:p>
            <a:r>
              <a:rPr lang="en-US" dirty="0"/>
              <a:t>The animation shows the move of the directory entry for the line</a:t>
            </a:r>
          </a:p>
          <a:p>
            <a:endParaRPr lang="en-US" dirty="0"/>
          </a:p>
          <a:p>
            <a:r>
              <a:rPr lang="en-US" b="1" dirty="0" err="1"/>
              <a:t>Directroy</a:t>
            </a:r>
            <a:r>
              <a:rPr lang="en-US" b="1" dirty="0"/>
              <a:t> entry </a:t>
            </a:r>
            <a:r>
              <a:rPr lang="en-US" b="1" dirty="0" err="1"/>
              <a:t>v.s</a:t>
            </a:r>
            <a:r>
              <a:rPr lang="en-US" b="1" dirty="0"/>
              <a:t>. cache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645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animation, put a yellow box moving between …..</a:t>
            </a:r>
          </a:p>
          <a:p>
            <a:endParaRPr lang="en-US" dirty="0"/>
          </a:p>
          <a:p>
            <a:r>
              <a:rPr lang="en-US" dirty="0"/>
              <a:t>The animation shows the move of the directory entry for the line</a:t>
            </a:r>
          </a:p>
          <a:p>
            <a:endParaRPr lang="en-US" dirty="0"/>
          </a:p>
          <a:p>
            <a:r>
              <a:rPr lang="en-US" b="1" dirty="0" err="1"/>
              <a:t>Directroy</a:t>
            </a:r>
            <a:r>
              <a:rPr lang="en-US" b="1" dirty="0"/>
              <a:t> entry </a:t>
            </a:r>
            <a:r>
              <a:rPr lang="en-US" b="1" dirty="0" err="1"/>
              <a:t>v.s</a:t>
            </a:r>
            <a:r>
              <a:rPr lang="en-US" b="1" dirty="0"/>
              <a:t>. cache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20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animation, put a yellow box moving between …..</a:t>
            </a:r>
          </a:p>
          <a:p>
            <a:endParaRPr lang="en-US" dirty="0"/>
          </a:p>
          <a:p>
            <a:r>
              <a:rPr lang="en-US" dirty="0"/>
              <a:t>The animation shows the move of the directory entry for the line</a:t>
            </a:r>
          </a:p>
          <a:p>
            <a:endParaRPr lang="en-US" dirty="0"/>
          </a:p>
          <a:p>
            <a:r>
              <a:rPr lang="en-US" b="1" dirty="0" err="1"/>
              <a:t>Directroy</a:t>
            </a:r>
            <a:r>
              <a:rPr lang="en-US" b="1" dirty="0"/>
              <a:t> entry </a:t>
            </a:r>
            <a:r>
              <a:rPr lang="en-US" b="1" dirty="0" err="1"/>
              <a:t>v.s</a:t>
            </a:r>
            <a:r>
              <a:rPr lang="en-US" b="1" dirty="0"/>
              <a:t>. cache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027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animation, put a yellow box moving between …..</a:t>
            </a:r>
          </a:p>
          <a:p>
            <a:endParaRPr lang="en-US" dirty="0"/>
          </a:p>
          <a:p>
            <a:r>
              <a:rPr lang="en-US" dirty="0"/>
              <a:t>The animation shows the move of the directory entry for the line</a:t>
            </a:r>
          </a:p>
          <a:p>
            <a:endParaRPr lang="en-US" dirty="0"/>
          </a:p>
          <a:p>
            <a:r>
              <a:rPr lang="en-US" b="1" dirty="0" err="1"/>
              <a:t>Directroy</a:t>
            </a:r>
            <a:r>
              <a:rPr lang="en-US" b="1" dirty="0"/>
              <a:t> entry </a:t>
            </a:r>
            <a:r>
              <a:rPr lang="en-US" b="1" dirty="0" err="1"/>
              <a:t>v.s</a:t>
            </a:r>
            <a:r>
              <a:rPr lang="en-US" b="1" dirty="0"/>
              <a:t>. cache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2956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animation, put a yellow box moving between …..</a:t>
            </a:r>
          </a:p>
          <a:p>
            <a:endParaRPr lang="en-US" dirty="0"/>
          </a:p>
          <a:p>
            <a:r>
              <a:rPr lang="en-US" dirty="0"/>
              <a:t>The animation shows the move of the directory entry for the line</a:t>
            </a:r>
          </a:p>
          <a:p>
            <a:endParaRPr lang="en-US" dirty="0"/>
          </a:p>
          <a:p>
            <a:r>
              <a:rPr lang="en-US" b="1" dirty="0" err="1"/>
              <a:t>Directroy</a:t>
            </a:r>
            <a:r>
              <a:rPr lang="en-US" b="1" dirty="0"/>
              <a:t> entry </a:t>
            </a:r>
            <a:r>
              <a:rPr lang="en-US" b="1" dirty="0" err="1"/>
              <a:t>v.s</a:t>
            </a:r>
            <a:r>
              <a:rPr lang="en-US" b="1" dirty="0"/>
              <a:t>. cache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858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then augment VD in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9014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5176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animation, put a yellow box moving between …..</a:t>
            </a:r>
          </a:p>
          <a:p>
            <a:endParaRPr lang="en-US" dirty="0"/>
          </a:p>
          <a:p>
            <a:r>
              <a:rPr lang="en-US" dirty="0"/>
              <a:t>The animation shows the move of the directory entry for the line</a:t>
            </a:r>
          </a:p>
          <a:p>
            <a:endParaRPr lang="en-US" dirty="0"/>
          </a:p>
          <a:p>
            <a:r>
              <a:rPr lang="en-US" b="1" dirty="0" err="1"/>
              <a:t>Directroy</a:t>
            </a:r>
            <a:r>
              <a:rPr lang="en-US" b="1" dirty="0"/>
              <a:t> entry </a:t>
            </a:r>
            <a:r>
              <a:rPr lang="en-US" b="1" dirty="0" err="1"/>
              <a:t>v.s</a:t>
            </a:r>
            <a:r>
              <a:rPr lang="en-US" b="1" dirty="0"/>
              <a:t>. cache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379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Dir similar to caches, vulnerable, In a moment I will explain it in more details</a:t>
            </a:r>
          </a:p>
          <a:p>
            <a:endParaRPr lang="en-US" dirty="0"/>
          </a:p>
          <a:p>
            <a:r>
              <a:rPr lang="en-US" dirty="0"/>
              <a:t>As we will see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3268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cut this slides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644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4207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6736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109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7708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109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109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10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call it </a:t>
            </a:r>
            <a:r>
              <a:rPr lang="en-US" dirty="0" err="1"/>
              <a:t>secdir</a:t>
            </a:r>
            <a:endParaRPr lang="en-US" dirty="0"/>
          </a:p>
          <a:p>
            <a:endParaRPr lang="en-US" dirty="0"/>
          </a:p>
          <a:p>
            <a:r>
              <a:rPr lang="en-US" dirty="0"/>
              <a:t>Classical partition introduces low utilization and is not scalable.</a:t>
            </a:r>
          </a:p>
          <a:p>
            <a:r>
              <a:rPr lang="en-US" dirty="0"/>
              <a:t>On the other hand, our design is more scalable even than the baseline.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956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one slice/bank of LLC, organized associatively</a:t>
            </a:r>
          </a:p>
          <a:p>
            <a:endParaRPr lang="en-US" baseline="0" dirty="0"/>
          </a:p>
          <a:p>
            <a:r>
              <a:rPr lang="en-US" b="1" baseline="0" dirty="0"/>
              <a:t>For example, </a:t>
            </a:r>
            <a:r>
              <a:rPr lang="en-US" baseline="0" dirty="0"/>
              <a:t>the sharer information is organized ….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10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need the structure to hold directory entries for lines only in L2</a:t>
            </a:r>
          </a:p>
          <a:p>
            <a:r>
              <a:rPr lang="en-US" dirty="0"/>
              <a:t>++ the ed contains again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01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People used to believe …..</a:t>
            </a:r>
          </a:p>
          <a:p>
            <a:r>
              <a:rPr lang="en-US" baseline="0" dirty="0"/>
              <a:t>But, directories … read title</a:t>
            </a:r>
          </a:p>
          <a:p>
            <a:endParaRPr lang="en-US" baseline="0" dirty="0"/>
          </a:p>
          <a:p>
            <a:r>
              <a:rPr lang="en-US" baseline="0" dirty="0"/>
              <a:t>Solid boxes are cache lines; dashed boxes are directory entries</a:t>
            </a:r>
          </a:p>
          <a:p>
            <a:endParaRPr lang="en-US" baseline="0" dirty="0"/>
          </a:p>
          <a:p>
            <a:r>
              <a:rPr lang="en-US" baseline="0" dirty="0"/>
              <a:t>TODO:…….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279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is the co-location, means how the attacker and the victim are co-located, which can be on the same core, or different cores.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active attackers? Actively attempts to create directory conflicts to evict victim’s cache lines</a:t>
            </a:r>
          </a:p>
          <a:p>
            <a:r>
              <a:rPr lang="en-US" dirty="0"/>
              <a:t>A passive attacker is the attacker only passively monitor the victim’s access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244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For that, I will tell you two naïve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023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10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219202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9127067" y="6372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26F0881-B41F-42DB-A41E-D57BB1AB7B23}" type="slidenum">
              <a:rPr lang="en-US" sz="1400" smtClean="0"/>
              <a:pPr>
                <a:defRPr/>
              </a:pPr>
              <a:t>‹#›</a:t>
            </a:fld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67D635-3176-3949-9C4F-D1E4F35B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72" y="6312434"/>
            <a:ext cx="1926879" cy="335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C366-D50E-4D79-8E8C-0C05C72D7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8900"/>
            <a:ext cx="27432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8900"/>
            <a:ext cx="80264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037A-840C-4E95-A902-C189C8F28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9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84300"/>
            <a:ext cx="10972800" cy="47117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115B-EC41-4A8A-ABD2-7EEFBD894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4400C-510C-E846-891C-80E63C0B8A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3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02DAB-30D3-ED4C-8AD2-C4DC3FBC682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5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C46F4-F385-6245-BDB1-4365A73F8D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8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4300"/>
            <a:ext cx="53848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84300"/>
            <a:ext cx="53848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814BC-6DD9-754F-985B-EC0FCD370CF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4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0C129-4130-DB47-91AA-B2F99A4204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6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67919-5B24-4D42-8D45-58D46B997A5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07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FD1B9-2211-5249-AB12-BFB9D451F0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27067" y="6372225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0881-B41F-42DB-A41E-D57BB1AB7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FDD24-DD7B-3F4E-B2EF-D0431F03E0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AAA4B-BAD2-9F47-B0A0-4A8A330DD2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84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F97FA-50CC-8244-BB2C-03532169161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0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8900"/>
            <a:ext cx="27432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8900"/>
            <a:ext cx="80264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445B3-64EF-284F-8553-96C348E2345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1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A186-16B6-4BBF-B4EA-5407C63A8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4300"/>
            <a:ext cx="53848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84300"/>
            <a:ext cx="53848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6239-048D-4521-B5B6-9AA2263B4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987B-DF99-4278-A5E7-03F06C2A3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6EB8-A4FA-4B51-873E-0930BEA07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93EA9-122A-4D94-9FEA-ECF9542B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F31C8-6195-4F0E-B80D-2BD787546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AF85-5FA4-4EC0-9E08-98C2A2C9F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8900"/>
            <a:ext cx="1076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84300"/>
            <a:ext cx="109728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4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27067" y="6372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C6633DD-27E9-450E-B02D-CFAA13202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44872" name="Rectangle 8"/>
          <p:cNvSpPr>
            <a:spLocks noChangeArrowheads="1"/>
          </p:cNvSpPr>
          <p:nvPr userDrawn="1"/>
        </p:nvSpPr>
        <p:spPr bwMode="auto">
          <a:xfrm>
            <a:off x="1930400" y="6400800"/>
            <a:ext cx="6908800" cy="3099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chemeClr val="tx1"/>
                </a:solidFill>
              </a:rPr>
              <a:t>SecDir</a:t>
            </a:r>
            <a:r>
              <a:rPr lang="en-US" sz="1400" dirty="0">
                <a:solidFill>
                  <a:schemeClr val="tx1"/>
                </a:solidFill>
              </a:rPr>
              <a:t> – ISCA’19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444876" name="Line 12"/>
          <p:cNvSpPr>
            <a:spLocks noChangeShapeType="1"/>
          </p:cNvSpPr>
          <p:nvPr userDrawn="1"/>
        </p:nvSpPr>
        <p:spPr bwMode="auto">
          <a:xfrm>
            <a:off x="406400" y="1066800"/>
            <a:ext cx="11277600" cy="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sz="2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65360D-1E0A-B747-8332-958CBF6483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581" y="30159331"/>
            <a:ext cx="1540819" cy="2005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88900"/>
            <a:ext cx="1076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84300"/>
            <a:ext cx="109728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Arial" charset="0"/>
              </a:rPr>
              <a:t>Second level</a:t>
            </a:r>
          </a:p>
          <a:p>
            <a:pPr lvl="2"/>
            <a:r>
              <a:rPr lang="en-US" altLang="zh-CN">
                <a:sym typeface="Arial" charset="0"/>
              </a:rPr>
              <a:t>Third level</a:t>
            </a:r>
          </a:p>
          <a:p>
            <a:pPr lvl="3"/>
            <a:r>
              <a:rPr lang="en-US" altLang="zh-CN">
                <a:sym typeface="Arial" charset="0"/>
              </a:rPr>
              <a:t>Fourth level</a:t>
            </a:r>
          </a:p>
          <a:p>
            <a:pPr lvl="4"/>
            <a:r>
              <a:rPr lang="en-US" altLang="zh-CN">
                <a:sym typeface="Arial" charset="0"/>
              </a:rPr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74717" y="6381750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F7ED95D3-1C7F-CB40-9ADA-34126FD580E7}" type="slidenum">
              <a:rPr lang="en-US">
                <a:solidFill>
                  <a:prstClr val="black"/>
                </a:solidFill>
                <a:latin typeface="Arial" charset="0"/>
                <a:ea typeface="宋体" charset="0"/>
                <a:cs typeface="宋体" charset="0"/>
              </a:rPr>
              <a:pPr eaLnBrk="0" hangingPunct="0"/>
              <a:t>‹#›</a:t>
            </a:fld>
            <a:endParaRPr lang="en-US" sz="2200">
              <a:solidFill>
                <a:prstClr val="black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6324603"/>
            <a:ext cx="142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417928"/>
            <a:ext cx="2218445" cy="4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406400" y="1066800"/>
            <a:ext cx="112776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en-US" sz="2200">
              <a:solidFill>
                <a:prstClr val="black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9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  <a:sym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  <a:sym typeface="Arial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  <a:sym typeface="Arial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12192000" cy="1676400"/>
          </a:xfrm>
        </p:spPr>
        <p:txBody>
          <a:bodyPr/>
          <a:lstStyle/>
          <a:p>
            <a:pPr eaLnBrk="1" hangingPunct="1"/>
            <a:r>
              <a:rPr lang="en-US" sz="4400" b="1" dirty="0" err="1">
                <a:solidFill>
                  <a:srgbClr val="C00000"/>
                </a:solidFill>
              </a:rPr>
              <a:t>SecDir</a:t>
            </a:r>
            <a:r>
              <a:rPr lang="en-US" sz="4400" b="1" dirty="0">
                <a:solidFill>
                  <a:srgbClr val="C00000"/>
                </a:solidFill>
              </a:rPr>
              <a:t>: A Secure Directory to Defeat</a:t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Directory Side-Channel Attacks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6600"/>
            <a:ext cx="11658600" cy="1752600"/>
          </a:xfrm>
        </p:spPr>
        <p:txBody>
          <a:bodyPr/>
          <a:lstStyle/>
          <a:p>
            <a:pPr eaLnBrk="1" hangingPunct="1"/>
            <a:r>
              <a:rPr lang="en-US" sz="2400" b="1" dirty="0"/>
              <a:t>Mengjia Yan*, Jen-Yang Wen, Christopher W. Fletcher, Josep Torrellas</a:t>
            </a:r>
          </a:p>
          <a:p>
            <a:pPr eaLnBrk="1" hangingPunct="1"/>
            <a:r>
              <a:rPr lang="en-US" sz="2400" dirty="0"/>
              <a:t>University of Illinois at Urbana-Champaign</a:t>
            </a:r>
          </a:p>
          <a:p>
            <a:pPr eaLnBrk="1" hangingPunct="1"/>
            <a:r>
              <a:rPr lang="en-US" dirty="0"/>
              <a:t>*University of Illinois at Urbana-Champaign/MIT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343400" y="6172200"/>
            <a:ext cx="38100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71800" y="5163487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ISCA, June 2019</a:t>
            </a:r>
          </a:p>
        </p:txBody>
      </p:sp>
    </p:spTree>
    <p:extLst>
      <p:ext uri="{BB962C8B-B14F-4D97-AF65-F5344CB8AC3E}">
        <p14:creationId xmlns:p14="http://schemas.microsoft.com/office/powerpoint/2010/main" val="171075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Secure Directory Designs Are Not Scalable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BF905-4047-694D-9CA7-64A11EBAA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7ECDF-029A-734B-AF5E-15F2FD5EB12F}"/>
              </a:ext>
            </a:extLst>
          </p:cNvPr>
          <p:cNvSpPr txBox="1">
            <a:spLocks/>
          </p:cNvSpPr>
          <p:nvPr/>
        </p:nvSpPr>
        <p:spPr bwMode="auto">
          <a:xfrm>
            <a:off x="389467" y="1111365"/>
            <a:ext cx="1158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/>
              <a:t>Strategy I: Substantially increase associativity of each directory slice</a:t>
            </a:r>
          </a:p>
          <a:p>
            <a:pPr lvl="1">
              <a:lnSpc>
                <a:spcPct val="150000"/>
              </a:lnSpc>
            </a:pPr>
            <a:r>
              <a:rPr lang="en-US" kern="0" dirty="0">
                <a:sym typeface="Wingdings"/>
              </a:rPr>
              <a:t>Unrealistic: Need too high associativity (e.g. </a:t>
            </a:r>
            <a:r>
              <a:rPr lang="en-US" kern="0" dirty="0">
                <a:solidFill>
                  <a:srgbClr val="C00000"/>
                </a:solidFill>
                <a:sym typeface="Wingdings"/>
              </a:rPr>
              <a:t>&gt; 300 for a 22-core machine</a:t>
            </a:r>
            <a:r>
              <a:rPr lang="en-US" kern="0" dirty="0">
                <a:sym typeface="Wingding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Strategy II: Way-partition the directory slice (at least 1 way per security domain)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Unacceptable: </a:t>
            </a:r>
            <a:r>
              <a:rPr lang="en-US" dirty="0">
                <a:sym typeface="Wingdings"/>
              </a:rPr>
              <a:t>Inflexible, low performance and limiting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2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D58A-29DF-FA41-BA68-FAE8B437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900"/>
            <a:ext cx="9601200" cy="990600"/>
          </a:xfrm>
        </p:spPr>
        <p:txBody>
          <a:bodyPr/>
          <a:lstStyle/>
          <a:p>
            <a:r>
              <a:rPr lang="en-US" dirty="0"/>
              <a:t>Our proposal: </a:t>
            </a:r>
            <a:r>
              <a:rPr lang="en-US" b="1" dirty="0" err="1">
                <a:solidFill>
                  <a:srgbClr val="C00000"/>
                </a:solidFill>
              </a:rPr>
              <a:t>SecDir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F934D-2545-3C40-8A23-47B9E84A24E3}"/>
              </a:ext>
            </a:extLst>
          </p:cNvPr>
          <p:cNvSpPr txBox="1"/>
          <p:nvPr/>
        </p:nvSpPr>
        <p:spPr>
          <a:xfrm>
            <a:off x="4707152" y="2112558"/>
            <a:ext cx="30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  <a:ea typeface="Palatino" pitchFamily="2" charset="77"/>
              </a:rPr>
              <a:t>Slice of Intel</a:t>
            </a:r>
          </a:p>
          <a:p>
            <a:r>
              <a:rPr lang="en-US" sz="2000" b="1" dirty="0">
                <a:latin typeface="Helvetica" pitchFamily="2" charset="0"/>
                <a:ea typeface="Palatino" pitchFamily="2" charset="77"/>
              </a:rPr>
              <a:t>Skylake-X directory.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ABBCD8-6704-7F47-8EA9-AE145F75A5E4}"/>
              </a:ext>
            </a:extLst>
          </p:cNvPr>
          <p:cNvSpPr txBox="1"/>
          <p:nvPr/>
        </p:nvSpPr>
        <p:spPr>
          <a:xfrm>
            <a:off x="7450352" y="4881062"/>
            <a:ext cx="2034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  <a:ea typeface="Palatino" pitchFamily="2" charset="77"/>
              </a:rPr>
              <a:t>Slice of </a:t>
            </a:r>
            <a:r>
              <a:rPr lang="en-US" sz="2000" b="1" dirty="0" err="1">
                <a:latin typeface="Helvetica" pitchFamily="2" charset="0"/>
                <a:ea typeface="Palatino" pitchFamily="2" charset="77"/>
              </a:rPr>
              <a:t>SecDir</a:t>
            </a:r>
            <a:r>
              <a:rPr lang="en-US" sz="2000" b="1" dirty="0">
                <a:latin typeface="Helvetica" pitchFamily="2" charset="0"/>
                <a:ea typeface="Palatino" pitchFamily="2" charset="77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24CE4-51DB-5A49-A6CA-A5EEC8649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3AC66-351D-F04C-9FE0-2C03025A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10192"/>
            <a:ext cx="6474182" cy="2527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38076-B17E-2149-B6CB-BD46FAAD1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89844"/>
            <a:ext cx="3945152" cy="2597150"/>
          </a:xfrm>
          <a:prstGeom prst="rect">
            <a:avLst/>
          </a:prstGeom>
        </p:spPr>
      </p:pic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D0EC404F-A6D8-CF4D-9BF8-E475F22A4316}"/>
              </a:ext>
            </a:extLst>
          </p:cNvPr>
          <p:cNvSpPr/>
          <p:nvPr/>
        </p:nvSpPr>
        <p:spPr bwMode="auto">
          <a:xfrm>
            <a:off x="7450352" y="5638800"/>
            <a:ext cx="4002133" cy="898984"/>
          </a:xfrm>
          <a:prstGeom prst="wedgeRectCallout">
            <a:avLst>
              <a:gd name="adj1" fmla="val -77580"/>
              <a:gd name="adj2" fmla="val -63297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Provide per-core isolation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FC13F4E-B6E0-7744-AE4D-2927C756E96D}"/>
              </a:ext>
            </a:extLst>
          </p:cNvPr>
          <p:cNvSpPr/>
          <p:nvPr/>
        </p:nvSpPr>
        <p:spPr bwMode="auto">
          <a:xfrm>
            <a:off x="1600200" y="3705392"/>
            <a:ext cx="4260954" cy="1031500"/>
          </a:xfrm>
          <a:custGeom>
            <a:avLst/>
            <a:gdLst>
              <a:gd name="connsiteX0" fmla="*/ 0 w 4182256"/>
              <a:gd name="connsiteY0" fmla="*/ 475087 h 1149644"/>
              <a:gd name="connsiteX1" fmla="*/ 2908092 w 4182256"/>
              <a:gd name="connsiteY1" fmla="*/ 25382 h 1149644"/>
              <a:gd name="connsiteX2" fmla="*/ 4182256 w 4182256"/>
              <a:gd name="connsiteY2" fmla="*/ 1149644 h 114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256" h="1149644">
                <a:moveTo>
                  <a:pt x="0" y="475087"/>
                </a:moveTo>
                <a:cubicBezTo>
                  <a:pt x="1105524" y="194021"/>
                  <a:pt x="2211049" y="-87044"/>
                  <a:pt x="2908092" y="25382"/>
                </a:cubicBezTo>
                <a:cubicBezTo>
                  <a:pt x="3605135" y="137808"/>
                  <a:pt x="3893695" y="643726"/>
                  <a:pt x="4182256" y="1149644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B4643-BF48-AA44-8552-67E7A8D09F73}"/>
              </a:ext>
            </a:extLst>
          </p:cNvPr>
          <p:cNvSpPr/>
          <p:nvPr/>
        </p:nvSpPr>
        <p:spPr>
          <a:xfrm>
            <a:off x="7467600" y="1389844"/>
            <a:ext cx="46905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Main idea: Take part of the storage used by conventional directory and re-assign it to per-core private directories: </a:t>
            </a:r>
            <a:r>
              <a:rPr lang="en-US" sz="2400" b="1" dirty="0">
                <a:solidFill>
                  <a:srgbClr val="C00000"/>
                </a:solidFill>
              </a:rPr>
              <a:t>Victim Directories (VD)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22202-96BE-6248-B8BD-43083485A25F}"/>
              </a:ext>
            </a:extLst>
          </p:cNvPr>
          <p:cNvSpPr txBox="1"/>
          <p:nvPr/>
        </p:nvSpPr>
        <p:spPr>
          <a:xfrm>
            <a:off x="7010400" y="3756297"/>
            <a:ext cx="1266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 bank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8889B5-194A-4143-A21A-0E13FB73D083}"/>
              </a:ext>
            </a:extLst>
          </p:cNvPr>
          <p:cNvSpPr/>
          <p:nvPr/>
        </p:nvSpPr>
        <p:spPr bwMode="auto">
          <a:xfrm>
            <a:off x="6210392" y="4254208"/>
            <a:ext cx="1119504" cy="161319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3DB9ED-36B0-D04A-A44C-772AC89EC871}"/>
              </a:ext>
            </a:extLst>
          </p:cNvPr>
          <p:cNvCxnSpPr>
            <a:stCxn id="12" idx="7"/>
            <a:endCxn id="5" idx="2"/>
          </p:cNvCxnSpPr>
          <p:nvPr/>
        </p:nvCxnSpPr>
        <p:spPr bwMode="auto">
          <a:xfrm flipV="1">
            <a:off x="7165948" y="4187184"/>
            <a:ext cx="477799" cy="303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589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1" animBg="1"/>
      <p:bldP spid="15" grpId="0" animBg="1"/>
      <p:bldP spid="4" grpId="0"/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D58A-29DF-FA41-BA68-FAE8B437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900"/>
            <a:ext cx="9601200" cy="990600"/>
          </a:xfrm>
        </p:spPr>
        <p:txBody>
          <a:bodyPr/>
          <a:lstStyle/>
          <a:p>
            <a:r>
              <a:rPr lang="en-US" dirty="0"/>
              <a:t>Our proposal: </a:t>
            </a:r>
            <a:r>
              <a:rPr lang="en-US" b="1" dirty="0" err="1">
                <a:solidFill>
                  <a:srgbClr val="C00000"/>
                </a:solidFill>
              </a:rPr>
              <a:t>SecDir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24CE4-51DB-5A49-A6CA-A5EEC8649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3AC66-351D-F04C-9FE0-2C03025A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10192"/>
            <a:ext cx="6474182" cy="25275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1B8C42-7F73-EA4A-8EBD-FAF501F2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427612"/>
            <a:ext cx="11263745" cy="1440851"/>
          </a:xfrm>
        </p:spPr>
        <p:txBody>
          <a:bodyPr/>
          <a:lstStyle/>
          <a:p>
            <a:r>
              <a:rPr lang="en-US" dirty="0"/>
              <a:t>Provides inexpensive and </a:t>
            </a:r>
            <a:r>
              <a:rPr lang="en-US" b="1" dirty="0">
                <a:solidFill>
                  <a:srgbClr val="C00000"/>
                </a:solidFill>
              </a:rPr>
              <a:t>scalable</a:t>
            </a:r>
            <a:r>
              <a:rPr lang="en-US" dirty="0"/>
              <a:t> isolation</a:t>
            </a:r>
          </a:p>
          <a:p>
            <a:r>
              <a:rPr lang="en-US" dirty="0"/>
              <a:t>Uses modest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5162A323-D51D-424C-94F0-BF929BCACC11}"/>
                  </a:ext>
                </a:extLst>
              </p:cNvPr>
              <p:cNvSpPr/>
              <p:nvPr/>
            </p:nvSpPr>
            <p:spPr bwMode="auto">
              <a:xfrm>
                <a:off x="7236182" y="1979202"/>
                <a:ext cx="4786485" cy="2275006"/>
              </a:xfrm>
              <a:prstGeom prst="wedgeRectCallout">
                <a:avLst>
                  <a:gd name="adj1" fmla="val -48120"/>
                  <a:gd name="adj2" fmla="val 70613"/>
                </a:avLst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VD bank size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kumimoji="0" 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L2 size</a:t>
                </a:r>
              </a:p>
              <a:p>
                <a:pPr algn="ctr"/>
                <a:r>
                  <a:rPr lang="en-US" dirty="0"/>
                  <a:t>Total VD per core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/>
                  <a:t>L2 size</a:t>
                </a:r>
              </a:p>
              <a:p>
                <a:pPr algn="ctr"/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                = L2 size</a:t>
                </a:r>
              </a:p>
            </p:txBody>
          </p:sp>
        </mc:Choice>
        <mc:Fallback xmlns="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5162A323-D51D-424C-94F0-BF929BCAC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182" y="1979202"/>
                <a:ext cx="4786485" cy="2275006"/>
              </a:xfrm>
              <a:prstGeom prst="wedgeRectCallout">
                <a:avLst>
                  <a:gd name="adj1" fmla="val -48120"/>
                  <a:gd name="adj2" fmla="val 70613"/>
                </a:avLst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D3292D7-8D3C-A84E-ADD2-3ADCD589BDD4}"/>
              </a:ext>
            </a:extLst>
          </p:cNvPr>
          <p:cNvSpPr/>
          <p:nvPr/>
        </p:nvSpPr>
        <p:spPr bwMode="auto">
          <a:xfrm>
            <a:off x="6210392" y="4254208"/>
            <a:ext cx="1119504" cy="161319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99C42-7905-6448-A456-A846D49698B3}"/>
              </a:ext>
            </a:extLst>
          </p:cNvPr>
          <p:cNvSpPr txBox="1"/>
          <p:nvPr/>
        </p:nvSpPr>
        <p:spPr>
          <a:xfrm>
            <a:off x="7355296" y="3420053"/>
            <a:ext cx="464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VD size for a core is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constant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 irrespective to </a:t>
            </a:r>
            <a:r>
              <a:rPr lang="en-US" sz="2400" i="1" dirty="0">
                <a:solidFill>
                  <a:srgbClr val="C00000"/>
                </a:solidFill>
                <a:highlight>
                  <a:srgbClr val="FFFF00"/>
                </a:highlight>
              </a:rPr>
              <a:t>N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17A191F-6C1C-B041-8149-C37DA081BE62}"/>
              </a:ext>
            </a:extLst>
          </p:cNvPr>
          <p:cNvSpPr/>
          <p:nvPr/>
        </p:nvSpPr>
        <p:spPr bwMode="auto">
          <a:xfrm>
            <a:off x="1066800" y="4254208"/>
            <a:ext cx="457200" cy="1613192"/>
          </a:xfrm>
          <a:prstGeom prst="roundRect">
            <a:avLst/>
          </a:prstGeom>
          <a:solidFill>
            <a:srgbClr val="C00000">
              <a:alpha val="30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33BD19B-4871-D048-BC85-EC29F9D6D228}"/>
              </a:ext>
            </a:extLst>
          </p:cNvPr>
          <p:cNvSpPr/>
          <p:nvPr/>
        </p:nvSpPr>
        <p:spPr bwMode="auto">
          <a:xfrm>
            <a:off x="2438400" y="4254208"/>
            <a:ext cx="533400" cy="1613192"/>
          </a:xfrm>
          <a:prstGeom prst="roundRect">
            <a:avLst/>
          </a:prstGeom>
          <a:solidFill>
            <a:srgbClr val="C00000">
              <a:alpha val="30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B7DE2-6191-AB48-BD91-DB9E4E91FC45}"/>
              </a:ext>
            </a:extLst>
          </p:cNvPr>
          <p:cNvSpPr txBox="1"/>
          <p:nvPr/>
        </p:nvSpPr>
        <p:spPr>
          <a:xfrm>
            <a:off x="9287702" y="1197401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N: number of cores</a:t>
            </a:r>
          </a:p>
          <a:p>
            <a:r>
              <a:rPr lang="en-US" dirty="0"/>
              <a:t>S: number of slices</a:t>
            </a:r>
          </a:p>
        </p:txBody>
      </p:sp>
    </p:spTree>
    <p:extLst>
      <p:ext uri="{BB962C8B-B14F-4D97-AF65-F5344CB8AC3E}">
        <p14:creationId xmlns:p14="http://schemas.microsoft.com/office/powerpoint/2010/main" val="34645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 animBg="1"/>
      <p:bldP spid="1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2A0-C4CF-974B-AF2A-0CB2E8EC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Blocks Directory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5353-0B92-3343-9A46-E91A8906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84300"/>
            <a:ext cx="11667067" cy="2527592"/>
          </a:xfrm>
        </p:spPr>
        <p:txBody>
          <a:bodyPr/>
          <a:lstStyle/>
          <a:p>
            <a:r>
              <a:rPr lang="en-US" dirty="0"/>
              <a:t>Consider each directory transition and its security implications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4124-52E7-614B-BEA4-80B09C416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F8125-39B9-A749-AA4C-82A3D8EE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68" y="3810000"/>
            <a:ext cx="4593596" cy="240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B83-5A86-E341-AD08-D85DE2463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6474182" cy="2527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A8A721-970E-3740-8718-6A4374AF2B91}"/>
              </a:ext>
            </a:extLst>
          </p:cNvPr>
          <p:cNvSpPr/>
          <p:nvPr/>
        </p:nvSpPr>
        <p:spPr bwMode="auto">
          <a:xfrm>
            <a:off x="7620000" y="7391400"/>
            <a:ext cx="321733" cy="39399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67 -0.14213 -0.03933 -0.28403 -0.03763 -0.35463 C -0.03594 -0.42523 -0.0129 -0.42477 0.01028 -0.42431 " pathEditMode="relative" ptsTypes="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2A0-C4CF-974B-AF2A-0CB2E8EC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Blocks Directory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5353-0B92-3343-9A46-E91A8906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" y="1447800"/>
            <a:ext cx="11667067" cy="2527592"/>
          </a:xfrm>
        </p:spPr>
        <p:txBody>
          <a:bodyPr/>
          <a:lstStyle/>
          <a:p>
            <a:r>
              <a:rPr lang="en-US" dirty="0"/>
              <a:t>Consider each directory transition and its security implications</a:t>
            </a:r>
          </a:p>
          <a:p>
            <a:pPr lvl="1"/>
            <a:r>
              <a:rPr lang="en-US" sz="2000" dirty="0"/>
              <a:t>ED</a:t>
            </a:r>
            <a:r>
              <a:rPr lang="en-US" sz="2000" dirty="0">
                <a:sym typeface="Wingdings" pitchFamily="2" charset="2"/>
              </a:rPr>
              <a:t> TD: Line location does not change; </a:t>
            </a:r>
            <a:r>
              <a:rPr lang="en-US" sz="2000" i="1" dirty="0">
                <a:solidFill>
                  <a:srgbClr val="C00000"/>
                </a:solidFill>
                <a:sym typeface="Wingdings" pitchFamily="2" charset="2"/>
              </a:rPr>
              <a:t>no leakage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4124-52E7-614B-BEA4-80B09C416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F8125-39B9-A749-AA4C-82A3D8EE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68" y="3810000"/>
            <a:ext cx="4593596" cy="240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B83-5A86-E341-AD08-D85DE2463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6474182" cy="2527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A8A721-970E-3740-8718-6A4374AF2B91}"/>
              </a:ext>
            </a:extLst>
          </p:cNvPr>
          <p:cNvSpPr/>
          <p:nvPr/>
        </p:nvSpPr>
        <p:spPr bwMode="auto">
          <a:xfrm>
            <a:off x="7772400" y="4533754"/>
            <a:ext cx="321733" cy="39399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71 -0.0169 0.04141 -0.0338 0.0625 -0.03449 C 0.0836 -0.03542 0.12709 -0.01783 0.12643 -0.00509 C 0.12565 0.00787 0.07982 0.03981 0.05834 0.0419 C 0.03685 0.04398 -0.00351 0.0213 -0.00273 0.00741 C -0.00208 -0.00671 0.04076 -0.0412 0.0625 -0.0419 C 0.08425 -0.04283 0.10599 -0.02014 0.12787 0.00231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2A0-C4CF-974B-AF2A-0CB2E8EC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Blocks Directory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5353-0B92-3343-9A46-E91A8906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84300"/>
            <a:ext cx="11971866" cy="2527592"/>
          </a:xfrm>
        </p:spPr>
        <p:txBody>
          <a:bodyPr/>
          <a:lstStyle/>
          <a:p>
            <a:r>
              <a:rPr lang="en-US" dirty="0"/>
              <a:t>Consider each directory transition and its security implications</a:t>
            </a:r>
          </a:p>
          <a:p>
            <a:pPr lvl="1"/>
            <a:r>
              <a:rPr lang="en-US" sz="2000" dirty="0"/>
              <a:t>ED</a:t>
            </a:r>
            <a:r>
              <a:rPr lang="en-US" sz="2000" dirty="0">
                <a:sym typeface="Wingdings" pitchFamily="2" charset="2"/>
              </a:rPr>
              <a:t> TD: Line location does not change; </a:t>
            </a:r>
            <a:r>
              <a:rPr lang="en-US" sz="2000" i="1" dirty="0">
                <a:solidFill>
                  <a:srgbClr val="C00000"/>
                </a:solidFill>
                <a:sym typeface="Wingdings" pitchFamily="2" charset="2"/>
              </a:rPr>
              <a:t>no leakage</a:t>
            </a:r>
          </a:p>
          <a:p>
            <a:pPr lvl="1"/>
            <a:r>
              <a:rPr lang="en-US" sz="2000" dirty="0"/>
              <a:t>② </a:t>
            </a:r>
            <a:r>
              <a:rPr lang="en-US" sz="2000" dirty="0">
                <a:sym typeface="Wingdings" pitchFamily="2" charset="2"/>
              </a:rPr>
              <a:t>TD  Memory: </a:t>
            </a:r>
            <a:r>
              <a:rPr lang="en-US" sz="2000" dirty="0"/>
              <a:t>Line is in LLC but in no L2; It is because of </a:t>
            </a:r>
            <a:r>
              <a:rPr lang="en-US" sz="2000" i="1" dirty="0">
                <a:solidFill>
                  <a:srgbClr val="C00000"/>
                </a:solidFill>
              </a:rPr>
              <a:t>L2 self-conflicts, not due to attacker</a:t>
            </a:r>
            <a:endParaRPr lang="en-US" sz="2000" i="1" dirty="0">
              <a:solidFill>
                <a:srgbClr val="C00000"/>
              </a:solidFill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4124-52E7-614B-BEA4-80B09C416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F8125-39B9-A749-AA4C-82A3D8EE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68" y="3810000"/>
            <a:ext cx="4593596" cy="240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B83-5A86-E341-AD08-D85DE2463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6474182" cy="2527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A8A721-970E-3740-8718-6A4374AF2B91}"/>
              </a:ext>
            </a:extLst>
          </p:cNvPr>
          <p:cNvSpPr/>
          <p:nvPr/>
        </p:nvSpPr>
        <p:spPr bwMode="auto">
          <a:xfrm>
            <a:off x="9144000" y="4533754"/>
            <a:ext cx="321733" cy="39399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0065 0.1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2A0-C4CF-974B-AF2A-0CB2E8EC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Blocks Directory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5353-0B92-3343-9A46-E91A8906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84300"/>
            <a:ext cx="11971866" cy="2527592"/>
          </a:xfrm>
        </p:spPr>
        <p:txBody>
          <a:bodyPr/>
          <a:lstStyle/>
          <a:p>
            <a:r>
              <a:rPr lang="en-US" dirty="0"/>
              <a:t>Consider each directory transition and its security implications</a:t>
            </a:r>
          </a:p>
          <a:p>
            <a:pPr lvl="1"/>
            <a:r>
              <a:rPr lang="en-US" sz="2000" dirty="0"/>
              <a:t>ED</a:t>
            </a:r>
            <a:r>
              <a:rPr lang="en-US" sz="2000" dirty="0">
                <a:sym typeface="Wingdings" pitchFamily="2" charset="2"/>
              </a:rPr>
              <a:t> TD: Line location does not change; </a:t>
            </a:r>
            <a:r>
              <a:rPr lang="en-US" sz="2000" i="1" dirty="0">
                <a:solidFill>
                  <a:srgbClr val="C00000"/>
                </a:solidFill>
                <a:sym typeface="Wingdings" pitchFamily="2" charset="2"/>
              </a:rPr>
              <a:t>no leakage</a:t>
            </a:r>
          </a:p>
          <a:p>
            <a:pPr lvl="1"/>
            <a:r>
              <a:rPr lang="en-US" sz="2000" dirty="0"/>
              <a:t>② </a:t>
            </a:r>
            <a:r>
              <a:rPr lang="en-US" sz="2000" dirty="0">
                <a:sym typeface="Wingdings" pitchFamily="2" charset="2"/>
              </a:rPr>
              <a:t>TD  Memory: </a:t>
            </a:r>
            <a:r>
              <a:rPr lang="en-US" sz="2000" dirty="0"/>
              <a:t>Line is in LLC but in no L2; It is because of </a:t>
            </a:r>
            <a:r>
              <a:rPr lang="en-US" sz="2000" i="1" dirty="0">
                <a:solidFill>
                  <a:srgbClr val="C00000"/>
                </a:solidFill>
              </a:rPr>
              <a:t>L2 self-conflicts, not due to attacker</a:t>
            </a:r>
            <a:endParaRPr lang="en-US" sz="2000" i="1" dirty="0">
              <a:solidFill>
                <a:srgbClr val="C00000"/>
              </a:solidFill>
              <a:sym typeface="Wingdings" pitchFamily="2" charset="2"/>
            </a:endParaRPr>
          </a:p>
          <a:p>
            <a:pPr lvl="1"/>
            <a:r>
              <a:rPr lang="en-US" sz="2000" dirty="0"/>
              <a:t>③ </a:t>
            </a:r>
            <a:r>
              <a:rPr lang="en-US" sz="2000" dirty="0">
                <a:sym typeface="Wingdings" pitchFamily="2" charset="2"/>
              </a:rPr>
              <a:t>TD  VD: </a:t>
            </a:r>
            <a:r>
              <a:rPr lang="en-US" sz="2000" dirty="0"/>
              <a:t>Line location does not change. VD of every sharer receives a copy. </a:t>
            </a:r>
            <a:r>
              <a:rPr lang="en-US" sz="2000" i="1" dirty="0">
                <a:solidFill>
                  <a:srgbClr val="C00000"/>
                </a:solidFill>
              </a:rPr>
              <a:t>no leakage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4124-52E7-614B-BEA4-80B09C416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F8125-39B9-A749-AA4C-82A3D8EE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68" y="3810000"/>
            <a:ext cx="4593596" cy="240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B83-5A86-E341-AD08-D85DE2463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6474182" cy="2527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A8A721-970E-3740-8718-6A4374AF2B91}"/>
              </a:ext>
            </a:extLst>
          </p:cNvPr>
          <p:cNvSpPr/>
          <p:nvPr/>
        </p:nvSpPr>
        <p:spPr bwMode="auto">
          <a:xfrm>
            <a:off x="9144000" y="4533754"/>
            <a:ext cx="321733" cy="39399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83 -0.02477 0.04766 -0.0493 0.07357 -0.0493 C 0.09948 -0.0493 0.12748 -0.02477 0.15547 0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2A0-C4CF-974B-AF2A-0CB2E8EC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Blocks Directory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5353-0B92-3343-9A46-E91A8906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84300"/>
            <a:ext cx="11971866" cy="2527592"/>
          </a:xfrm>
        </p:spPr>
        <p:txBody>
          <a:bodyPr/>
          <a:lstStyle/>
          <a:p>
            <a:r>
              <a:rPr lang="en-US" dirty="0"/>
              <a:t>Consider each directory transition and its security implications</a:t>
            </a:r>
          </a:p>
          <a:p>
            <a:pPr lvl="1"/>
            <a:r>
              <a:rPr lang="en-US" sz="2000" dirty="0"/>
              <a:t>ED</a:t>
            </a:r>
            <a:r>
              <a:rPr lang="en-US" sz="2000" dirty="0">
                <a:sym typeface="Wingdings" pitchFamily="2" charset="2"/>
              </a:rPr>
              <a:t> TD: Line location does not change; </a:t>
            </a:r>
            <a:r>
              <a:rPr lang="en-US" sz="2000" i="1" dirty="0">
                <a:solidFill>
                  <a:srgbClr val="C00000"/>
                </a:solidFill>
                <a:sym typeface="Wingdings" pitchFamily="2" charset="2"/>
              </a:rPr>
              <a:t>no leakage</a:t>
            </a:r>
          </a:p>
          <a:p>
            <a:pPr lvl="1"/>
            <a:r>
              <a:rPr lang="en-US" sz="2000" dirty="0"/>
              <a:t>② </a:t>
            </a:r>
            <a:r>
              <a:rPr lang="en-US" sz="2000" dirty="0">
                <a:sym typeface="Wingdings" pitchFamily="2" charset="2"/>
              </a:rPr>
              <a:t>TD  Memory: </a:t>
            </a:r>
            <a:r>
              <a:rPr lang="en-US" sz="2000" dirty="0"/>
              <a:t>Line is in LLC but in no L2; It is because of </a:t>
            </a:r>
            <a:r>
              <a:rPr lang="en-US" sz="2000" i="1" dirty="0">
                <a:solidFill>
                  <a:srgbClr val="C00000"/>
                </a:solidFill>
              </a:rPr>
              <a:t>L2 self-conflicts, not due to attacker</a:t>
            </a:r>
            <a:endParaRPr lang="en-US" sz="2000" i="1" dirty="0">
              <a:solidFill>
                <a:srgbClr val="C00000"/>
              </a:solidFill>
              <a:sym typeface="Wingdings" pitchFamily="2" charset="2"/>
            </a:endParaRPr>
          </a:p>
          <a:p>
            <a:pPr lvl="1"/>
            <a:r>
              <a:rPr lang="en-US" sz="2000" dirty="0"/>
              <a:t>③ </a:t>
            </a:r>
            <a:r>
              <a:rPr lang="en-US" sz="2000" dirty="0">
                <a:sym typeface="Wingdings" pitchFamily="2" charset="2"/>
              </a:rPr>
              <a:t>TD  VD: </a:t>
            </a:r>
            <a:r>
              <a:rPr lang="en-US" sz="2000" dirty="0"/>
              <a:t>Line location does not change. VD of every sharer receives a copy. </a:t>
            </a:r>
            <a:r>
              <a:rPr lang="en-US" sz="2000" i="1" dirty="0">
                <a:solidFill>
                  <a:srgbClr val="C00000"/>
                </a:solidFill>
              </a:rPr>
              <a:t>no leakage</a:t>
            </a:r>
          </a:p>
          <a:p>
            <a:pPr lvl="1"/>
            <a:r>
              <a:rPr lang="en-US" sz="2000" dirty="0"/>
              <a:t>⑤ </a:t>
            </a:r>
            <a:r>
              <a:rPr lang="en-US" sz="2000" dirty="0">
                <a:sym typeface="Wingdings" pitchFamily="2" charset="2"/>
              </a:rPr>
              <a:t>VD  Memory: L2 line is evicted; </a:t>
            </a:r>
            <a:r>
              <a:rPr lang="en-US" sz="2000" i="1" dirty="0">
                <a:solidFill>
                  <a:srgbClr val="C00000"/>
                </a:solidFill>
              </a:rPr>
              <a:t>VD self-conflict, not due to attacker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4124-52E7-614B-BEA4-80B09C416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F8125-39B9-A749-AA4C-82A3D8EE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68" y="3810000"/>
            <a:ext cx="4593596" cy="240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B83-5A86-E341-AD08-D85DE2463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6474182" cy="2527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A8A721-970E-3740-8718-6A4374AF2B91}"/>
              </a:ext>
            </a:extLst>
          </p:cNvPr>
          <p:cNvSpPr/>
          <p:nvPr/>
        </p:nvSpPr>
        <p:spPr bwMode="auto">
          <a:xfrm>
            <a:off x="10972800" y="4516821"/>
            <a:ext cx="321733" cy="39399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FA6F1-D173-774C-9F38-F5F12058E96B}"/>
              </a:ext>
            </a:extLst>
          </p:cNvPr>
          <p:cNvSpPr/>
          <p:nvPr/>
        </p:nvSpPr>
        <p:spPr bwMode="auto">
          <a:xfrm>
            <a:off x="391964" y="2580071"/>
            <a:ext cx="11582401" cy="14478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SecDir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prevents cache line evictions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due to attacker induced directory interference</a:t>
            </a:r>
          </a:p>
        </p:txBody>
      </p:sp>
    </p:spTree>
    <p:extLst>
      <p:ext uri="{BB962C8B-B14F-4D97-AF65-F5344CB8AC3E}">
        <p14:creationId xmlns:p14="http://schemas.microsoft.com/office/powerpoint/2010/main" val="21676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6 0.0088 0.0612 0.0176 0.07148 0.08473 C 0.08164 0.15185 0.07148 0.27732 0.0612 0.40301 " pathEditMode="relative" ptsTypes="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7044-A499-AA45-8257-DEFD293D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Optimizations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515FD-CAD7-7C47-B0A2-53F7DA485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14AD1C-FFB9-C147-9707-1DAB6FE8D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0012"/>
            <a:ext cx="10972800" cy="47117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Provides high associativity in VD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VD supports </a:t>
            </a:r>
            <a:r>
              <a:rPr lang="en-US" i="1" dirty="0">
                <a:solidFill>
                  <a:srgbClr val="C00000"/>
                </a:solidFill>
              </a:rPr>
              <a:t>Cuckoo hashing </a:t>
            </a:r>
            <a:r>
              <a:rPr lang="en-US" i="1" dirty="0"/>
              <a:t>to increase effective </a:t>
            </a:r>
            <a:r>
              <a:rPr lang="en-US" dirty="0"/>
              <a:t>VD associativity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Delivers efficient directory lookup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Uses a “Early-Miss” (EM) bit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skips many VD lookups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5420-9208-474A-9441-8210CCEF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and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86EA-C914-0E40-8BB1-2995DE12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0922000" cy="5181600"/>
          </a:xfrm>
        </p:spPr>
        <p:txBody>
          <a:bodyPr/>
          <a:lstStyle/>
          <a:p>
            <a:r>
              <a:rPr lang="en-US" dirty="0"/>
              <a:t>Configurations: two 8-core designs</a:t>
            </a:r>
          </a:p>
          <a:p>
            <a:pPr lvl="1"/>
            <a:r>
              <a:rPr lang="en-US" dirty="0"/>
              <a:t>Baseline: Use Skylake-X directory (ED associativity=12)</a:t>
            </a:r>
          </a:p>
          <a:p>
            <a:pPr lvl="1"/>
            <a:r>
              <a:rPr lang="en-US" dirty="0" err="1"/>
              <a:t>SecDir</a:t>
            </a:r>
            <a:r>
              <a:rPr lang="en-US" dirty="0"/>
              <a:t>: Take 4 ways from the ED to create the VD</a:t>
            </a:r>
          </a:p>
          <a:p>
            <a:pPr lvl="2"/>
            <a:r>
              <a:rPr lang="en-US" dirty="0">
                <a:sym typeface="Wingdings"/>
              </a:rPr>
              <a:t>Remaining ED is as big as L2 </a:t>
            </a:r>
          </a:p>
          <a:p>
            <a:pPr lvl="2"/>
            <a:r>
              <a:rPr lang="en-US" dirty="0">
                <a:sym typeface="Wingdings"/>
              </a:rPr>
              <a:t>A</a:t>
            </a:r>
            <a:r>
              <a:rPr lang="en-US" dirty="0"/>
              <a:t>ugment VD in each slice with 28.5KB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ym typeface="Wingdings"/>
              </a:rPr>
              <a:t>per-core VD is as big as L2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>
                <a:sym typeface="Wingdings"/>
              </a:rPr>
              <a:t>Benchmarks:</a:t>
            </a:r>
          </a:p>
          <a:p>
            <a:pPr lvl="1"/>
            <a:r>
              <a:rPr lang="en-US" dirty="0"/>
              <a:t>SPEC Mixes: Groups of programs running 8 threads, with different characteristics</a:t>
            </a:r>
          </a:p>
          <a:p>
            <a:pPr lvl="1"/>
            <a:r>
              <a:rPr lang="en-US" dirty="0"/>
              <a:t>PARSEC: Individual parallel programs running with 8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8DC26-E394-7C49-92E6-2125D7E2C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CA6F-1563-4246-B30A-521A7BC2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A20C-C14D-D842-B94A-8FC4AB0A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83694"/>
            <a:ext cx="10972800" cy="2654300"/>
          </a:xfrm>
        </p:spPr>
        <p:txBody>
          <a:bodyPr/>
          <a:lstStyle/>
          <a:p>
            <a:r>
              <a:rPr lang="en-US" dirty="0"/>
              <a:t>Cache-based side-channel attacks are serious security threats</a:t>
            </a:r>
          </a:p>
          <a:p>
            <a:r>
              <a:rPr lang="en-US" dirty="0"/>
              <a:t>Directories are also vulnerable to side-channel attacks [Yan et al, S&amp;P’19]</a:t>
            </a:r>
          </a:p>
          <a:p>
            <a:r>
              <a:rPr lang="en-US" dirty="0"/>
              <a:t>It is challenging to design secure directories </a:t>
            </a:r>
            <a:r>
              <a:rPr lang="en-US" b="1" i="1" dirty="0"/>
              <a:t>inexpensively</a:t>
            </a:r>
            <a:r>
              <a:rPr lang="en-US" dirty="0"/>
              <a:t> and </a:t>
            </a:r>
            <a:r>
              <a:rPr lang="en-US" b="1" i="1" dirty="0" err="1"/>
              <a:t>scalably</a:t>
            </a: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9DE12-9389-0B47-9A9E-BB83FF636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0F2A1E2-5643-F54F-A040-611D38E6C8A7}"/>
              </a:ext>
            </a:extLst>
          </p:cNvPr>
          <p:cNvGrpSpPr/>
          <p:nvPr/>
        </p:nvGrpSpPr>
        <p:grpSpPr>
          <a:xfrm>
            <a:off x="3429000" y="3124200"/>
            <a:ext cx="4591888" cy="3043281"/>
            <a:chOff x="3104312" y="2924412"/>
            <a:chExt cx="3309112" cy="211104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5EDC6A-1171-6347-A973-4BBDD227CE81}"/>
                </a:ext>
              </a:extLst>
            </p:cNvPr>
            <p:cNvGrpSpPr/>
            <p:nvPr/>
          </p:nvGrpSpPr>
          <p:grpSpPr>
            <a:xfrm>
              <a:off x="3124200" y="2924412"/>
              <a:ext cx="3289224" cy="2111049"/>
              <a:chOff x="5462942" y="4255362"/>
              <a:chExt cx="3289224" cy="2111049"/>
            </a:xfrm>
            <a:effectLst/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9AC5A07-30B2-984D-BD92-A410AA946A4E}"/>
                  </a:ext>
                </a:extLst>
              </p:cNvPr>
              <p:cNvSpPr/>
              <p:nvPr/>
            </p:nvSpPr>
            <p:spPr>
              <a:xfrm>
                <a:off x="5462942" y="4255362"/>
                <a:ext cx="723824" cy="490466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Core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L1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D6E3F6BE-0161-FB4B-83A7-4977BB7D2904}"/>
                  </a:ext>
                </a:extLst>
              </p:cNvPr>
              <p:cNvSpPr/>
              <p:nvPr/>
            </p:nvSpPr>
            <p:spPr>
              <a:xfrm>
                <a:off x="5462942" y="5639161"/>
                <a:ext cx="3289224" cy="727250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       Shared LLC</a:t>
                </a: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D685EE-DF38-A34A-98CB-F45C9E0753E4}"/>
                  </a:ext>
                </a:extLst>
              </p:cNvPr>
              <p:cNvSpPr/>
              <p:nvPr/>
            </p:nvSpPr>
            <p:spPr>
              <a:xfrm>
                <a:off x="6339166" y="4255362"/>
                <a:ext cx="723824" cy="490466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Core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L1</a:t>
                </a: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B28FA32C-6F05-F943-A353-7F90D46D3F70}"/>
                  </a:ext>
                </a:extLst>
              </p:cNvPr>
              <p:cNvSpPr/>
              <p:nvPr/>
            </p:nvSpPr>
            <p:spPr>
              <a:xfrm>
                <a:off x="7195786" y="4255362"/>
                <a:ext cx="723824" cy="490466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Core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L1</a:t>
                </a: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1DE5F5D3-BB17-324D-B206-978526EA63E8}"/>
                  </a:ext>
                </a:extLst>
              </p:cNvPr>
              <p:cNvSpPr/>
              <p:nvPr/>
            </p:nvSpPr>
            <p:spPr>
              <a:xfrm>
                <a:off x="8028342" y="4255362"/>
                <a:ext cx="723824" cy="490466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Core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L1</a:t>
                </a:r>
              </a:p>
            </p:txBody>
          </p:sp>
        </p:grp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BBF1EDC-81E7-8240-82CF-089090621AFE}"/>
                </a:ext>
              </a:extLst>
            </p:cNvPr>
            <p:cNvSpPr/>
            <p:nvPr/>
          </p:nvSpPr>
          <p:spPr>
            <a:xfrm>
              <a:off x="3104312" y="3534544"/>
              <a:ext cx="723824" cy="637222"/>
            </a:xfrm>
            <a:prstGeom prst="roundRect">
              <a:avLst>
                <a:gd name="adj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"/>
                  <a:cs typeface=""/>
                </a:rPr>
                <a:t>L2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E6844EC-667A-7244-8411-D8593B38376D}"/>
                </a:ext>
              </a:extLst>
            </p:cNvPr>
            <p:cNvSpPr/>
            <p:nvPr/>
          </p:nvSpPr>
          <p:spPr>
            <a:xfrm>
              <a:off x="3980536" y="3534544"/>
              <a:ext cx="723824" cy="637222"/>
            </a:xfrm>
            <a:prstGeom prst="roundRect">
              <a:avLst>
                <a:gd name="adj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"/>
                  <a:cs typeface=""/>
                </a:rPr>
                <a:t>L2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508F95A-D054-0F4A-A7F7-A9C60CA2397F}"/>
                </a:ext>
              </a:extLst>
            </p:cNvPr>
            <p:cNvSpPr/>
            <p:nvPr/>
          </p:nvSpPr>
          <p:spPr>
            <a:xfrm>
              <a:off x="4837156" y="3534544"/>
              <a:ext cx="723824" cy="637222"/>
            </a:xfrm>
            <a:prstGeom prst="roundRect">
              <a:avLst>
                <a:gd name="adj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"/>
                  <a:cs typeface=""/>
                </a:rPr>
                <a:t>L2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73DC5536-3E69-1D40-905B-CF8A26CA033A}"/>
                </a:ext>
              </a:extLst>
            </p:cNvPr>
            <p:cNvSpPr/>
            <p:nvPr/>
          </p:nvSpPr>
          <p:spPr>
            <a:xfrm>
              <a:off x="5669712" y="3534544"/>
              <a:ext cx="723824" cy="637222"/>
            </a:xfrm>
            <a:prstGeom prst="roundRect">
              <a:avLst>
                <a:gd name="adj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"/>
                  <a:cs typeface=""/>
                </a:rPr>
                <a:t>L2</a:t>
              </a:r>
            </a:p>
          </p:txBody>
        </p: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6377AB2-96F3-CD41-8D23-9A1445883B54}"/>
              </a:ext>
            </a:extLst>
          </p:cNvPr>
          <p:cNvSpPr/>
          <p:nvPr/>
        </p:nvSpPr>
        <p:spPr bwMode="auto">
          <a:xfrm>
            <a:off x="3532798" y="5253081"/>
            <a:ext cx="1496402" cy="802957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directory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4CE-A8C3-5845-912B-2CDC40C1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PARSEC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0B2107-3EA5-4242-A867-15907E04F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8" y="2428419"/>
            <a:ext cx="8761016" cy="40006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75ACE-D86C-0B47-A4D6-82536BD58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19947" y="1276297"/>
            <a:ext cx="1158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ED/TD conflicts migrate entries to VD without evicting L2 lines </a:t>
            </a:r>
            <a:r>
              <a:rPr lang="en-US" sz="2400" dirty="0">
                <a:sym typeface="Wingdings" pitchFamily="2" charset="2"/>
              </a:rPr>
              <a:t> fewer L2 misses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409F0-04F2-E74C-B2F7-B6B1928A854C}"/>
              </a:ext>
            </a:extLst>
          </p:cNvPr>
          <p:cNvSpPr txBox="1"/>
          <p:nvPr/>
        </p:nvSpPr>
        <p:spPr>
          <a:xfrm>
            <a:off x="3757151" y="2133600"/>
            <a:ext cx="4474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B: baseline	S: </a:t>
            </a:r>
            <a:r>
              <a:rPr lang="en-US" dirty="0" err="1"/>
              <a:t>SecDir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52B5-CC90-8341-A036-5DE0C874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PARSEC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4A364-25CD-F444-9A19-B251B25D9A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9AEC6-25EB-504A-9A63-2398EC392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6" y="3048000"/>
            <a:ext cx="7697487" cy="3324225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759BC1E-A9DC-6B45-B9CE-C1FEEE34A938}"/>
              </a:ext>
            </a:extLst>
          </p:cNvPr>
          <p:cNvSpPr txBox="1">
            <a:spLocks/>
          </p:cNvSpPr>
          <p:nvPr/>
        </p:nvSpPr>
        <p:spPr bwMode="auto">
          <a:xfrm>
            <a:off x="609600" y="1295400"/>
            <a:ext cx="11201400" cy="292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Under benign conditions, the performance overhead is negligible</a:t>
            </a:r>
          </a:p>
          <a:p>
            <a:pPr marL="0" indent="0">
              <a:buNone/>
            </a:pPr>
            <a:r>
              <a:rPr lang="en-US" sz="2400" dirty="0"/>
              <a:t>     + </a:t>
            </a:r>
            <a:r>
              <a:rPr lang="en-US" sz="2400" dirty="0">
                <a:sym typeface="Wingdings" pitchFamily="2" charset="2"/>
              </a:rPr>
              <a:t>Fewer L2 misses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-  VD accesses add 5-10 cycles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Summary: Secure and little performance impact</a:t>
            </a:r>
          </a:p>
        </p:txBody>
      </p:sp>
    </p:spTree>
    <p:extLst>
      <p:ext uri="{BB962C8B-B14F-4D97-AF65-F5344CB8AC3E}">
        <p14:creationId xmlns:p14="http://schemas.microsoft.com/office/powerpoint/2010/main" val="4180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E0AF-DD7D-7040-8CC6-08F046B2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CF23-7D14-BE47-B13A-17F23882A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performance results for SPECMIX</a:t>
            </a:r>
          </a:p>
          <a:p>
            <a:r>
              <a:rPr lang="en-US" dirty="0"/>
              <a:t>Security discussion</a:t>
            </a:r>
          </a:p>
          <a:p>
            <a:pPr lvl="1"/>
            <a:r>
              <a:rPr lang="en-US" dirty="0"/>
              <a:t>VD timing issues</a:t>
            </a:r>
          </a:p>
          <a:p>
            <a:r>
              <a:rPr lang="en-US" dirty="0"/>
              <a:t>Performance evaluation</a:t>
            </a:r>
          </a:p>
          <a:p>
            <a:pPr lvl="1"/>
            <a:r>
              <a:rPr lang="en-US" dirty="0"/>
              <a:t>Effects of the two optimizations: cuckoo hashing and Early-Miss bits</a:t>
            </a:r>
          </a:p>
          <a:p>
            <a:pPr lvl="1"/>
            <a:r>
              <a:rPr lang="en-US" dirty="0"/>
              <a:t>Storage and area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13F4D-E4A6-3747-B105-0A96D16B0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77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FC03-973E-0C45-8E9E-4DDD417C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2EEC-62BB-414D-9677-D7B312D6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1049000" cy="4724401"/>
          </a:xfrm>
        </p:spPr>
        <p:txBody>
          <a:bodyPr/>
          <a:lstStyle/>
          <a:p>
            <a:r>
              <a:rPr lang="en-US" dirty="0"/>
              <a:t>Directories are vulnerable to side-channel attacks [Yan et al, S&amp;P’19]</a:t>
            </a:r>
          </a:p>
          <a:p>
            <a:r>
              <a:rPr lang="en-US" dirty="0"/>
              <a:t>Naïve solutions are not effective</a:t>
            </a:r>
          </a:p>
          <a:p>
            <a:r>
              <a:rPr lang="en-US" dirty="0"/>
              <a:t>Contribution: </a:t>
            </a:r>
            <a:r>
              <a:rPr lang="en-US" b="1" dirty="0" err="1">
                <a:solidFill>
                  <a:srgbClr val="C00000"/>
                </a:solidFill>
              </a:rPr>
              <a:t>SecDir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/>
              <a:t>Main idea: Take a portion of the storage used by conventional directory and re-assign it to per-core private directory (Victim Directory)</a:t>
            </a:r>
          </a:p>
          <a:p>
            <a:pPr lvl="1"/>
            <a:r>
              <a:rPr lang="en-US" dirty="0"/>
              <a:t>Provides isolation inexpensively and </a:t>
            </a:r>
            <a:r>
              <a:rPr lang="en-US" dirty="0" err="1"/>
              <a:t>scalably</a:t>
            </a:r>
            <a:endParaRPr lang="en-US" dirty="0"/>
          </a:p>
          <a:p>
            <a:pPr lvl="1"/>
            <a:r>
              <a:rPr lang="en-US" dirty="0"/>
              <a:t>Uses moderate storage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60B97-0D38-1D42-82F6-6AB8438D1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5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E604-80AF-A84C-BCA8-5F870EB83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/>
          <a:lstStyle/>
          <a:p>
            <a:r>
              <a:rPr lang="en-US" sz="4800" b="1" dirty="0"/>
              <a:t>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0208A-C12F-3C4C-9029-55D6712E09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5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2A0-C4CF-974B-AF2A-0CB2E8EC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Blocks Directory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5353-0B92-3343-9A46-E91A8906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84300"/>
            <a:ext cx="11667067" cy="2527592"/>
          </a:xfrm>
        </p:spPr>
        <p:txBody>
          <a:bodyPr/>
          <a:lstStyle/>
          <a:p>
            <a:r>
              <a:rPr lang="en-US" dirty="0"/>
              <a:t>Consider each directory transition and its security implications</a:t>
            </a:r>
          </a:p>
          <a:p>
            <a:pPr lvl="1"/>
            <a:r>
              <a:rPr lang="en-US" sz="2000" dirty="0"/>
              <a:t>ED</a:t>
            </a:r>
            <a:r>
              <a:rPr lang="en-US" sz="2000" dirty="0">
                <a:sym typeface="Wingdings" pitchFamily="2" charset="2"/>
              </a:rPr>
              <a:t> TD: Line location does not change; </a:t>
            </a:r>
            <a:r>
              <a:rPr lang="en-US" sz="2000" i="1" dirty="0">
                <a:solidFill>
                  <a:srgbClr val="C00000"/>
                </a:solidFill>
                <a:sym typeface="Wingdings" pitchFamily="2" charset="2"/>
              </a:rPr>
              <a:t>no leakage</a:t>
            </a:r>
          </a:p>
          <a:p>
            <a:pPr lvl="1"/>
            <a:r>
              <a:rPr lang="en-US" sz="2000" dirty="0"/>
              <a:t>② </a:t>
            </a:r>
            <a:r>
              <a:rPr lang="en-US" sz="2000" dirty="0">
                <a:sym typeface="Wingdings" pitchFamily="2" charset="2"/>
              </a:rPr>
              <a:t>TD  Memory: </a:t>
            </a:r>
            <a:r>
              <a:rPr lang="en-US" sz="2000" dirty="0"/>
              <a:t>Line is in LLC but in no L2; </a:t>
            </a:r>
            <a:r>
              <a:rPr lang="en-US" sz="2000" i="1" dirty="0">
                <a:solidFill>
                  <a:srgbClr val="C00000"/>
                </a:solidFill>
              </a:rPr>
              <a:t>L2 self-conflicts</a:t>
            </a:r>
            <a:endParaRPr lang="en-US" sz="2000" i="1" dirty="0">
              <a:solidFill>
                <a:srgbClr val="C00000"/>
              </a:solidFill>
              <a:sym typeface="Wingdings" pitchFamily="2" charset="2"/>
            </a:endParaRPr>
          </a:p>
          <a:p>
            <a:pPr lvl="1"/>
            <a:r>
              <a:rPr lang="en-US" sz="2000" dirty="0"/>
              <a:t>③ </a:t>
            </a:r>
            <a:r>
              <a:rPr lang="en-US" sz="2000" dirty="0">
                <a:sym typeface="Wingdings" pitchFamily="2" charset="2"/>
              </a:rPr>
              <a:t>TD  VD: </a:t>
            </a:r>
            <a:r>
              <a:rPr lang="en-US" sz="2000" dirty="0"/>
              <a:t>Line location does not change. VD of every sharer receives a copy. </a:t>
            </a:r>
            <a:r>
              <a:rPr lang="en-US" sz="2000" i="1" dirty="0">
                <a:solidFill>
                  <a:srgbClr val="C00000"/>
                </a:solidFill>
              </a:rPr>
              <a:t>no leakage</a:t>
            </a:r>
          </a:p>
          <a:p>
            <a:pPr lvl="1"/>
            <a:r>
              <a:rPr lang="en-US" sz="2000" dirty="0"/>
              <a:t>④ VD </a:t>
            </a:r>
            <a:r>
              <a:rPr lang="en-US" sz="2000" dirty="0">
                <a:sym typeface="Wingdings" pitchFamily="2" charset="2"/>
              </a:rPr>
              <a:t> TD: L2 wants to write back the cache line to LLC; </a:t>
            </a:r>
            <a:r>
              <a:rPr lang="en-US" sz="2000" i="1" dirty="0">
                <a:solidFill>
                  <a:srgbClr val="C00000"/>
                </a:solidFill>
                <a:sym typeface="Wingdings" pitchFamily="2" charset="2"/>
              </a:rPr>
              <a:t>L2 self-conflict</a:t>
            </a:r>
            <a:endParaRPr lang="en-US" sz="2000" i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4124-52E7-614B-BEA4-80B09C416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F8125-39B9-A749-AA4C-82A3D8EE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68" y="3810000"/>
            <a:ext cx="4593596" cy="240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B83-5A86-E341-AD08-D85DE2463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6474182" cy="2527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A8A721-970E-3740-8718-6A4374AF2B91}"/>
              </a:ext>
            </a:extLst>
          </p:cNvPr>
          <p:cNvSpPr/>
          <p:nvPr/>
        </p:nvSpPr>
        <p:spPr bwMode="auto">
          <a:xfrm>
            <a:off x="10972800" y="4516821"/>
            <a:ext cx="321733" cy="39399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375 0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604C-E7A9-7140-9FBF-E2BCEBC7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SPECMIX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F051D-FBA5-664C-8E7B-992912CA5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9223" y="1267883"/>
            <a:ext cx="11734800" cy="2120900"/>
          </a:xfrm>
        </p:spPr>
        <p:txBody>
          <a:bodyPr/>
          <a:lstStyle/>
          <a:p>
            <a:r>
              <a:rPr lang="en-US" dirty="0"/>
              <a:t>Under benign conditions, the performance overhead is negligible</a:t>
            </a:r>
          </a:p>
          <a:p>
            <a:pPr marL="0" indent="0">
              <a:buNone/>
            </a:pPr>
            <a:r>
              <a:rPr lang="en-US" dirty="0"/>
              <a:t>     + ED/TD conflicts migrate entries to VD: do not evict L2 lines </a:t>
            </a:r>
            <a:r>
              <a:rPr lang="en-US" dirty="0">
                <a:sym typeface="Wingdings" pitchFamily="2" charset="2"/>
              </a:rPr>
              <a:t> fewer L2 misses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-  VD accesses add 5-10 cycles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Summary: Secure and little performance impact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96B4A-D9C2-6140-9E84-4654EB8C0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79" y="3048000"/>
            <a:ext cx="8685688" cy="37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604C-E7A9-7140-9FBF-E2BCEBC7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SPECMIX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F051D-FBA5-664C-8E7B-992912CA5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514022" y="1354646"/>
            <a:ext cx="1114457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err="1"/>
              <a:t>SecDir</a:t>
            </a:r>
            <a:r>
              <a:rPr lang="en-US" sz="2400" dirty="0"/>
              <a:t> has fewer L2 misses because fewer directory conflicts</a:t>
            </a:r>
          </a:p>
          <a:p>
            <a:r>
              <a:rPr lang="en-US" sz="2400" dirty="0"/>
              <a:t>No VD hits (since no shared data) </a:t>
            </a:r>
            <a:r>
              <a:rPr lang="en-US" sz="2400" dirty="0">
                <a:sym typeface="Wingdings" pitchFamily="2" charset="2"/>
              </a:rPr>
              <a:t> VD accesses add </a:t>
            </a:r>
            <a:r>
              <a:rPr lang="en-US" sz="2400" dirty="0"/>
              <a:t>to a DRAM latency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8F33FE-08DA-8246-A394-C64903F02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21446"/>
            <a:ext cx="8819151" cy="3636924"/>
          </a:xfrm>
        </p:spPr>
      </p:pic>
    </p:spTree>
    <p:extLst>
      <p:ext uri="{BB962C8B-B14F-4D97-AF65-F5344CB8AC3E}">
        <p14:creationId xmlns:p14="http://schemas.microsoft.com/office/powerpoint/2010/main" val="17772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D7-FAA4-EB47-9AA6-E15236DC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 in Non-inclusive Cache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5A2CA-9CA5-6A47-8374-B9E24C2D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900"/>
            <a:ext cx="10972800" cy="4711700"/>
          </a:xfrm>
        </p:spPr>
        <p:txBody>
          <a:bodyPr/>
          <a:lstStyle/>
          <a:p>
            <a:r>
              <a:rPr lang="en-US" dirty="0"/>
              <a:t>Trend to have non-inclusive cache hierarchies</a:t>
            </a:r>
          </a:p>
          <a:p>
            <a:pPr lvl="1"/>
            <a:r>
              <a:rPr lang="en-US" dirty="0"/>
              <a:t>#cores ↑, LLC size ↑, latency ↑;</a:t>
            </a:r>
          </a:p>
          <a:p>
            <a:pPr lvl="1"/>
            <a:r>
              <a:rPr lang="en-US" dirty="0"/>
              <a:t>Thus, we want LLC access ↓, L2 size ↑</a:t>
            </a:r>
          </a:p>
          <a:p>
            <a:pPr lvl="1"/>
            <a:r>
              <a:rPr lang="en-US" dirty="0"/>
              <a:t>Too much duplication if inclusive</a:t>
            </a:r>
          </a:p>
          <a:p>
            <a:r>
              <a:rPr lang="en-US" dirty="0"/>
              <a:t>Added </a:t>
            </a:r>
            <a:r>
              <a:rPr lang="en-US" b="1" dirty="0">
                <a:solidFill>
                  <a:srgbClr val="C00000"/>
                </a:solidFill>
              </a:rPr>
              <a:t>Extended Directory</a:t>
            </a:r>
            <a:r>
              <a:rPr lang="en-US" dirty="0"/>
              <a:t> to hold state for lines in private caches (L2)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D7023-EA0A-3049-AF87-D0BE5D32A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C8B59-4E1B-9E49-8B96-901974E462B8}"/>
              </a:ext>
            </a:extLst>
          </p:cNvPr>
          <p:cNvSpPr txBox="1"/>
          <p:nvPr/>
        </p:nvSpPr>
        <p:spPr>
          <a:xfrm>
            <a:off x="9299275" y="399365"/>
            <a:ext cx="231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[Yan et al, S&amp;P’19]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3447E-6AF5-2F47-97FA-DAE9D2241D19}"/>
              </a:ext>
            </a:extLst>
          </p:cNvPr>
          <p:cNvSpPr txBox="1"/>
          <p:nvPr/>
        </p:nvSpPr>
        <p:spPr>
          <a:xfrm>
            <a:off x="2658533" y="4735661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  <a:ea typeface="Palatino" pitchFamily="2" charset="77"/>
              </a:rPr>
              <a:t>Slice of Intel Skylake-X/SP LLC and directory.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02EC26-C703-284F-B26C-29B9A92AB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521841"/>
            <a:ext cx="4696500" cy="3271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C33CB-8AB8-594C-BB05-D396918F3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633" y="3622283"/>
            <a:ext cx="3090193" cy="22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Secure Directory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1049000" cy="2129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Strategy I: Substantially increase associativity of each directory slice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/>
              </a:rPr>
              <a:t>Unrealistic: Need too high associativity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2FEF-3FA5-6444-8E1B-76E3D395D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16DDF8-7977-C84C-9294-4BF1DC716887}"/>
              </a:ext>
            </a:extLst>
          </p:cNvPr>
          <p:cNvSpPr txBox="1"/>
          <p:nvPr/>
        </p:nvSpPr>
        <p:spPr>
          <a:xfrm>
            <a:off x="6574367" y="4649894"/>
            <a:ext cx="5312833" cy="172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hide one cache block from the victim, it requires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W</a:t>
            </a:r>
            <a:r>
              <a:rPr lang="en-US" baseline="-25000" dirty="0"/>
              <a:t>ED</a:t>
            </a:r>
            <a:r>
              <a:rPr lang="en-US" dirty="0"/>
              <a:t> + W</a:t>
            </a:r>
            <a:r>
              <a:rPr lang="en-US" baseline="-25000" dirty="0"/>
              <a:t>TD</a:t>
            </a:r>
            <a:r>
              <a:rPr lang="en-US" dirty="0"/>
              <a:t> &gt; W</a:t>
            </a:r>
            <a:r>
              <a:rPr lang="en-US" baseline="-25000" dirty="0"/>
              <a:t>L2</a:t>
            </a:r>
            <a:r>
              <a:rPr lang="en-US" dirty="0"/>
              <a:t> x (N-1) + W</a:t>
            </a:r>
            <a:r>
              <a:rPr lang="en-US" baseline="-25000" dirty="0"/>
              <a:t>L3</a:t>
            </a:r>
          </a:p>
          <a:p>
            <a:pPr>
              <a:lnSpc>
                <a:spcPct val="150000"/>
              </a:lnSpc>
            </a:pPr>
            <a:r>
              <a:rPr lang="en-US" dirty="0"/>
              <a:t>where W is associativity.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BFC9B-AC03-F34E-B8FE-86C5F7D4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35140"/>
            <a:ext cx="8081843" cy="3284660"/>
          </a:xfrm>
          <a:prstGeom prst="rect">
            <a:avLst/>
          </a:prstGeom>
        </p:spPr>
      </p:pic>
      <p:graphicFrame>
        <p:nvGraphicFramePr>
          <p:cNvPr id="8" name="Content Placeholder 31">
            <a:extLst>
              <a:ext uri="{FF2B5EF4-FFF2-40B4-BE49-F238E27FC236}">
                <a16:creationId xmlns:a16="http://schemas.microsoft.com/office/drawing/2014/main" id="{C3529277-AF52-AB4C-B87E-44D2595B927F}"/>
              </a:ext>
            </a:extLst>
          </p:cNvPr>
          <p:cNvGraphicFramePr>
            <a:graphicFrameLocks/>
          </p:cNvGraphicFramePr>
          <p:nvPr/>
        </p:nvGraphicFramePr>
        <p:xfrm>
          <a:off x="4560695" y="4419600"/>
          <a:ext cx="1230505" cy="234049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15568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73662169"/>
                    </a:ext>
                  </a:extLst>
                </a:gridCol>
                <a:gridCol w="382809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15568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6607175"/>
                    </a:ext>
                  </a:extLst>
                </a:gridCol>
              </a:tblGrid>
              <a:tr h="23404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9E2B-4FAD-8A48-8D90-59F904B5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Contribution: A Secure Directory (</a:t>
            </a:r>
            <a:r>
              <a:rPr lang="en-US" b="1" dirty="0" err="1"/>
              <a:t>SecDir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F4B0D-1375-9E42-869D-80E22B639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0604"/>
            <a:ext cx="10972800" cy="1530917"/>
          </a:xfrm>
        </p:spPr>
        <p:txBody>
          <a:bodyPr/>
          <a:lstStyle/>
          <a:p>
            <a:r>
              <a:rPr lang="en-US" dirty="0"/>
              <a:t>Key: Block directory interference between processes</a:t>
            </a:r>
          </a:p>
          <a:p>
            <a:r>
              <a:rPr lang="en-US" dirty="0"/>
              <a:t>Main idea: Take a portion of the storage used by conventional directory and re-assign it to per-core private directory (Victim Directory)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2BDCD-D0A8-7941-9549-44B2461B3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B83DB-CB8A-6345-8A11-DA76191193B9}"/>
              </a:ext>
            </a:extLst>
          </p:cNvPr>
          <p:cNvGrpSpPr/>
          <p:nvPr/>
        </p:nvGrpSpPr>
        <p:grpSpPr>
          <a:xfrm>
            <a:off x="961886" y="3089679"/>
            <a:ext cx="4591888" cy="3043281"/>
            <a:chOff x="990600" y="2819400"/>
            <a:chExt cx="4591888" cy="30432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6C01C3-D7DB-4049-8D29-07E57D782C1C}"/>
                </a:ext>
              </a:extLst>
            </p:cNvPr>
            <p:cNvGrpSpPr/>
            <p:nvPr/>
          </p:nvGrpSpPr>
          <p:grpSpPr>
            <a:xfrm>
              <a:off x="990600" y="2819400"/>
              <a:ext cx="4591888" cy="3043281"/>
              <a:chOff x="3104312" y="2924412"/>
              <a:chExt cx="3309112" cy="211104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60C3B21-87D3-CC4F-95DA-1F3F1575B61E}"/>
                  </a:ext>
                </a:extLst>
              </p:cNvPr>
              <p:cNvGrpSpPr/>
              <p:nvPr/>
            </p:nvGrpSpPr>
            <p:grpSpPr>
              <a:xfrm>
                <a:off x="3124200" y="2924412"/>
                <a:ext cx="3289224" cy="2111049"/>
                <a:chOff x="5462942" y="4255362"/>
                <a:chExt cx="3289224" cy="2111049"/>
              </a:xfrm>
              <a:effectLst/>
            </p:grpSpPr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C4118DE7-DF6F-3245-BE9A-EF1788CAC9A0}"/>
                    </a:ext>
                  </a:extLst>
                </p:cNvPr>
                <p:cNvSpPr/>
                <p:nvPr/>
              </p:nvSpPr>
              <p:spPr>
                <a:xfrm>
                  <a:off x="5462942" y="4255362"/>
                  <a:ext cx="723824" cy="490466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Core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L1</a:t>
                  </a:r>
                </a:p>
              </p:txBody>
            </p: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2EECB3A0-AEB6-9740-B3D4-D6E925DAADD3}"/>
                    </a:ext>
                  </a:extLst>
                </p:cNvPr>
                <p:cNvSpPr/>
                <p:nvPr/>
              </p:nvSpPr>
              <p:spPr>
                <a:xfrm>
                  <a:off x="5462942" y="5639161"/>
                  <a:ext cx="3289224" cy="727250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       Shared LLC</a:t>
                  </a:r>
                </a:p>
              </p:txBody>
            </p:sp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A12ED07E-8A32-A04F-BDC7-44CB96E9AEE5}"/>
                    </a:ext>
                  </a:extLst>
                </p:cNvPr>
                <p:cNvSpPr/>
                <p:nvPr/>
              </p:nvSpPr>
              <p:spPr>
                <a:xfrm>
                  <a:off x="6339166" y="4255362"/>
                  <a:ext cx="723824" cy="490466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Core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L1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6CC40422-B00D-8C4A-9F24-E199ED3586FD}"/>
                    </a:ext>
                  </a:extLst>
                </p:cNvPr>
                <p:cNvSpPr/>
                <p:nvPr/>
              </p:nvSpPr>
              <p:spPr>
                <a:xfrm>
                  <a:off x="7195786" y="4255362"/>
                  <a:ext cx="723824" cy="490466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Core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L1</a:t>
                  </a:r>
                </a:p>
              </p:txBody>
            </p:sp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B28B0F23-3B72-6E4F-9616-A942946345C4}"/>
                    </a:ext>
                  </a:extLst>
                </p:cNvPr>
                <p:cNvSpPr/>
                <p:nvPr/>
              </p:nvSpPr>
              <p:spPr>
                <a:xfrm>
                  <a:off x="8028342" y="4255362"/>
                  <a:ext cx="723824" cy="490466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Core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L1</a:t>
                  </a:r>
                </a:p>
              </p:txBody>
            </p:sp>
          </p:grp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AA6B60F-F70A-1F4D-AEC3-C0BA86947A6E}"/>
                  </a:ext>
                </a:extLst>
              </p:cNvPr>
              <p:cNvSpPr/>
              <p:nvPr/>
            </p:nvSpPr>
            <p:spPr>
              <a:xfrm>
                <a:off x="3104312" y="3534544"/>
                <a:ext cx="723824" cy="637222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L2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BDE45FB8-594B-9E42-AEE6-80AC31022BF4}"/>
                  </a:ext>
                </a:extLst>
              </p:cNvPr>
              <p:cNvSpPr/>
              <p:nvPr/>
            </p:nvSpPr>
            <p:spPr>
              <a:xfrm>
                <a:off x="3980536" y="3534544"/>
                <a:ext cx="723824" cy="637222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L2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E185D7F-047A-5A4D-9CD4-354DA704AA54}"/>
                  </a:ext>
                </a:extLst>
              </p:cNvPr>
              <p:cNvSpPr/>
              <p:nvPr/>
            </p:nvSpPr>
            <p:spPr>
              <a:xfrm>
                <a:off x="4837156" y="3534544"/>
                <a:ext cx="723824" cy="637222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L2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82FEDB8-3E5E-714D-98C1-987608339143}"/>
                  </a:ext>
                </a:extLst>
              </p:cNvPr>
              <p:cNvSpPr/>
              <p:nvPr/>
            </p:nvSpPr>
            <p:spPr>
              <a:xfrm>
                <a:off x="5669712" y="3534544"/>
                <a:ext cx="723824" cy="637222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L2</a:t>
                </a:r>
              </a:p>
            </p:txBody>
          </p:sp>
        </p:grp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673E703-DDE6-9C4C-9E44-B7645A6DA3AE}"/>
                </a:ext>
              </a:extLst>
            </p:cNvPr>
            <p:cNvSpPr/>
            <p:nvPr/>
          </p:nvSpPr>
          <p:spPr bwMode="auto">
            <a:xfrm>
              <a:off x="1094398" y="4948281"/>
              <a:ext cx="1496402" cy="802957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directory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DD8108-0D7B-9744-A469-47CF94512220}"/>
              </a:ext>
            </a:extLst>
          </p:cNvPr>
          <p:cNvGrpSpPr/>
          <p:nvPr/>
        </p:nvGrpSpPr>
        <p:grpSpPr>
          <a:xfrm>
            <a:off x="6553200" y="3078287"/>
            <a:ext cx="4591888" cy="3043281"/>
            <a:chOff x="990600" y="2819400"/>
            <a:chExt cx="4591888" cy="304328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017710-2423-FB4E-B09A-F7F0148538AA}"/>
                </a:ext>
              </a:extLst>
            </p:cNvPr>
            <p:cNvGrpSpPr/>
            <p:nvPr/>
          </p:nvGrpSpPr>
          <p:grpSpPr>
            <a:xfrm>
              <a:off x="990600" y="2819400"/>
              <a:ext cx="4591888" cy="3043281"/>
              <a:chOff x="3104312" y="2924412"/>
              <a:chExt cx="3309112" cy="211104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2AD2840-665B-B347-B6F5-3D66837EC0AB}"/>
                  </a:ext>
                </a:extLst>
              </p:cNvPr>
              <p:cNvGrpSpPr/>
              <p:nvPr/>
            </p:nvGrpSpPr>
            <p:grpSpPr>
              <a:xfrm>
                <a:off x="3124200" y="2924412"/>
                <a:ext cx="3289224" cy="2111049"/>
                <a:chOff x="5462942" y="4255362"/>
                <a:chExt cx="3289224" cy="2111049"/>
              </a:xfrm>
              <a:effectLst/>
            </p:grpSpPr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552AB800-12AE-3644-BF1B-8F13F62A6E93}"/>
                    </a:ext>
                  </a:extLst>
                </p:cNvPr>
                <p:cNvSpPr/>
                <p:nvPr/>
              </p:nvSpPr>
              <p:spPr>
                <a:xfrm>
                  <a:off x="5462942" y="4255362"/>
                  <a:ext cx="723824" cy="490466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Core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L1</a:t>
                  </a:r>
                </a:p>
              </p:txBody>
            </p:sp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36A551FA-50F1-DA4D-8B1D-1BC6806509E4}"/>
                    </a:ext>
                  </a:extLst>
                </p:cNvPr>
                <p:cNvSpPr/>
                <p:nvPr/>
              </p:nvSpPr>
              <p:spPr>
                <a:xfrm>
                  <a:off x="5462942" y="5639161"/>
                  <a:ext cx="3289224" cy="727250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       Shared LLC</a:t>
                  </a:r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A5FB3C87-A5B6-3D46-96A4-E1CB1D8A3906}"/>
                    </a:ext>
                  </a:extLst>
                </p:cNvPr>
                <p:cNvSpPr/>
                <p:nvPr/>
              </p:nvSpPr>
              <p:spPr>
                <a:xfrm>
                  <a:off x="6339166" y="4255362"/>
                  <a:ext cx="723824" cy="490466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Core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L1</a:t>
                  </a:r>
                </a:p>
              </p:txBody>
            </p:sp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CA721CDF-5856-B94F-AC30-DABE7576E587}"/>
                    </a:ext>
                  </a:extLst>
                </p:cNvPr>
                <p:cNvSpPr/>
                <p:nvPr/>
              </p:nvSpPr>
              <p:spPr>
                <a:xfrm>
                  <a:off x="7195786" y="4255362"/>
                  <a:ext cx="723824" cy="490466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Core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L1</a:t>
                  </a:r>
                </a:p>
              </p:txBody>
            </p:sp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1067883A-EFE0-5746-B2FB-434ACE5C6B13}"/>
                    </a:ext>
                  </a:extLst>
                </p:cNvPr>
                <p:cNvSpPr/>
                <p:nvPr/>
              </p:nvSpPr>
              <p:spPr>
                <a:xfrm>
                  <a:off x="8028342" y="4255362"/>
                  <a:ext cx="723824" cy="490466"/>
                </a:xfrm>
                <a:prstGeom prst="roundRect">
                  <a:avLst>
                    <a:gd name="adj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Core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"/>
                      <a:cs typeface=""/>
                    </a:rPr>
                    <a:t>L1</a:t>
                  </a:r>
                </a:p>
              </p:txBody>
            </p:sp>
          </p:grp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0E466D83-DC51-6E48-B86C-556B9A4CE319}"/>
                  </a:ext>
                </a:extLst>
              </p:cNvPr>
              <p:cNvSpPr/>
              <p:nvPr/>
            </p:nvSpPr>
            <p:spPr>
              <a:xfrm>
                <a:off x="3104312" y="3534544"/>
                <a:ext cx="723824" cy="637222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L2</a:t>
                </a: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4DA265-5087-BC41-BD2E-041A15CCA358}"/>
                  </a:ext>
                </a:extLst>
              </p:cNvPr>
              <p:cNvSpPr/>
              <p:nvPr/>
            </p:nvSpPr>
            <p:spPr>
              <a:xfrm>
                <a:off x="3980536" y="3534544"/>
                <a:ext cx="723824" cy="637222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L2</a:t>
                </a: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F268ACF9-B3F1-EA47-A680-4309D6744794}"/>
                  </a:ext>
                </a:extLst>
              </p:cNvPr>
              <p:cNvSpPr/>
              <p:nvPr/>
            </p:nvSpPr>
            <p:spPr>
              <a:xfrm>
                <a:off x="4837156" y="3534544"/>
                <a:ext cx="723824" cy="637222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L2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E2EB455-BFD3-0042-A7E4-657BEC435162}"/>
                  </a:ext>
                </a:extLst>
              </p:cNvPr>
              <p:cNvSpPr/>
              <p:nvPr/>
            </p:nvSpPr>
            <p:spPr>
              <a:xfrm>
                <a:off x="5669712" y="3534544"/>
                <a:ext cx="723824" cy="637222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"/>
                    <a:cs typeface=""/>
                  </a:rPr>
                  <a:t>L2</a:t>
                </a:r>
              </a:p>
            </p:txBody>
          </p:sp>
        </p:grp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C383091-74C8-E64F-9F27-A42826105896}"/>
                </a:ext>
              </a:extLst>
            </p:cNvPr>
            <p:cNvSpPr/>
            <p:nvPr/>
          </p:nvSpPr>
          <p:spPr bwMode="auto">
            <a:xfrm>
              <a:off x="1094398" y="4948281"/>
              <a:ext cx="1139692" cy="802957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directory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ECBA223-47AF-5B45-8977-C804DA63D8BC}"/>
              </a:ext>
            </a:extLst>
          </p:cNvPr>
          <p:cNvSpPr/>
          <p:nvPr/>
        </p:nvSpPr>
        <p:spPr bwMode="auto">
          <a:xfrm>
            <a:off x="7876198" y="5182322"/>
            <a:ext cx="477088" cy="802957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VD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D535B688-57B2-B74C-9588-42D49CBE1D2B}"/>
              </a:ext>
            </a:extLst>
          </p:cNvPr>
          <p:cNvSpPr/>
          <p:nvPr/>
        </p:nvSpPr>
        <p:spPr bwMode="auto">
          <a:xfrm>
            <a:off x="5686286" y="4156479"/>
            <a:ext cx="685800" cy="457200"/>
          </a:xfrm>
          <a:prstGeom prst="rightArrow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4CE-A8C3-5845-912B-2CDC40C1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PARSEC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0B2107-3EA5-4242-A867-15907E04F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92916"/>
            <a:ext cx="6395849" cy="29205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75ACE-D86C-0B47-A4D6-82536BD58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840EB-5CAD-BC48-9447-F6181CFD4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1584"/>
            <a:ext cx="6324600" cy="2731332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7005449" y="1568816"/>
            <a:ext cx="4881751" cy="292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/>
              <a:t>Similar results except that VD sometime hits: 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- P1 brings data and its </a:t>
            </a:r>
            <a:r>
              <a:rPr lang="en-US" sz="1800" dirty="0" err="1">
                <a:sym typeface="Wingdings"/>
              </a:rPr>
              <a:t>dir</a:t>
            </a:r>
            <a:r>
              <a:rPr lang="en-US" sz="1800" dirty="0">
                <a:sym typeface="Wingdings"/>
              </a:rPr>
              <a:t> is evicted into VD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- P2 accesses the data</a:t>
            </a:r>
          </a:p>
          <a:p>
            <a:pPr>
              <a:buFontTx/>
              <a:buChar char="-"/>
            </a:pPr>
            <a:endParaRPr lang="en-US" sz="1800" dirty="0">
              <a:sym typeface="Wingdings"/>
            </a:endParaRPr>
          </a:p>
          <a:p>
            <a:pPr marL="0" indent="0">
              <a:buNone/>
            </a:pPr>
            <a:r>
              <a:rPr lang="en-US" sz="1800" dirty="0"/>
              <a:t>Still: Few VD hits:</a:t>
            </a:r>
          </a:p>
          <a:p>
            <a:pPr marL="0" indent="0">
              <a:buNone/>
            </a:pPr>
            <a:r>
              <a:rPr lang="en-US" sz="1800" dirty="0"/>
              <a:t>- Speed of VD does not matter much</a:t>
            </a:r>
          </a:p>
        </p:txBody>
      </p:sp>
    </p:spTree>
    <p:extLst>
      <p:ext uri="{BB962C8B-B14F-4D97-AF65-F5344CB8AC3E}">
        <p14:creationId xmlns:p14="http://schemas.microsoft.com/office/powerpoint/2010/main" val="38050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75A1-F93E-B249-B77F-AF849A42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 are Vulnerable to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9C4DF-04AE-F445-9086-D5D361FF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29857"/>
            <a:ext cx="11362267" cy="18903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Every single line in the cache hierarchy has a directory entry</a:t>
            </a:r>
          </a:p>
          <a:p>
            <a:r>
              <a:rPr lang="en-US" dirty="0"/>
              <a:t>Attacker can cause conflicts in the directory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evicting a victim directory entry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This, in turn, evicts a victim cache line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8A5CB-8F58-EB42-AD07-890EA7E2A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4408DD-6F98-554F-B840-740FADD9FB7D}"/>
              </a:ext>
            </a:extLst>
          </p:cNvPr>
          <p:cNvGraphicFramePr>
            <a:graphicFrameLocks noGrp="1"/>
          </p:cNvGraphicFramePr>
          <p:nvPr/>
        </p:nvGraphicFramePr>
        <p:xfrm>
          <a:off x="3003732" y="3500069"/>
          <a:ext cx="1352658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2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9FBF8B-1F40-4D4F-9ABF-1E518CA17D0B}"/>
              </a:ext>
            </a:extLst>
          </p:cNvPr>
          <p:cNvGraphicFramePr>
            <a:graphicFrameLocks noGrp="1"/>
          </p:cNvGraphicFramePr>
          <p:nvPr/>
        </p:nvGraphicFramePr>
        <p:xfrm>
          <a:off x="3966957" y="4493054"/>
          <a:ext cx="1361173" cy="8686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28325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12227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22F5BD7-37B8-CE45-AABD-E6DC290756E1}"/>
              </a:ext>
            </a:extLst>
          </p:cNvPr>
          <p:cNvSpPr txBox="1"/>
          <p:nvPr/>
        </p:nvSpPr>
        <p:spPr>
          <a:xfrm>
            <a:off x="3998405" y="5417904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traditional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(TD)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5DA02A-2C3E-494A-B85E-18C6D390488C}"/>
              </a:ext>
            </a:extLst>
          </p:cNvPr>
          <p:cNvGraphicFramePr>
            <a:graphicFrameLocks noGrp="1"/>
          </p:cNvGraphicFramePr>
          <p:nvPr/>
        </p:nvGraphicFramePr>
        <p:xfrm>
          <a:off x="5107734" y="3488351"/>
          <a:ext cx="1283124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C81CB9-6F5B-974B-9C71-B602D6DBD5D0}"/>
              </a:ext>
            </a:extLst>
          </p:cNvPr>
          <p:cNvSpPr txBox="1"/>
          <p:nvPr/>
        </p:nvSpPr>
        <p:spPr>
          <a:xfrm>
            <a:off x="3210989" y="2833203"/>
            <a:ext cx="8963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ea typeface="Cambria" charset="0"/>
                <a:cs typeface="Cambria" charset="0"/>
              </a:rPr>
              <a:t>victim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2C786-A83C-EE4E-BA90-91CD41616B09}"/>
              </a:ext>
            </a:extLst>
          </p:cNvPr>
          <p:cNvSpPr txBox="1"/>
          <p:nvPr/>
        </p:nvSpPr>
        <p:spPr>
          <a:xfrm>
            <a:off x="5308255" y="2828097"/>
            <a:ext cx="10695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ea typeface="Cambria" charset="0"/>
                <a:cs typeface="Cambria" charset="0"/>
              </a:rPr>
              <a:t>attacker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A676E-3D96-C748-A03C-6C4CE1584678}"/>
              </a:ext>
            </a:extLst>
          </p:cNvPr>
          <p:cNvSpPr txBox="1"/>
          <p:nvPr/>
        </p:nvSpPr>
        <p:spPr>
          <a:xfrm>
            <a:off x="1726555" y="3318996"/>
            <a:ext cx="116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a typeface="Cambria" charset="0"/>
                <a:cs typeface="Cambria" charset="0"/>
              </a:rPr>
              <a:t>Private L2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7D44B2-A307-7647-BB63-B66770211C05}"/>
              </a:ext>
            </a:extLst>
          </p:cNvPr>
          <p:cNvSpPr txBox="1"/>
          <p:nvPr/>
        </p:nvSpPr>
        <p:spPr>
          <a:xfrm>
            <a:off x="2223721" y="5454516"/>
            <a:ext cx="158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extended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(ED)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96514-29ED-FE4C-AB70-BDCAE00D12E5}"/>
              </a:ext>
            </a:extLst>
          </p:cNvPr>
          <p:cNvSpPr/>
          <p:nvPr/>
        </p:nvSpPr>
        <p:spPr>
          <a:xfrm>
            <a:off x="5619523" y="4072051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" charset="0"/>
                <a:cs typeface="Cambria" charset="0"/>
              </a:rPr>
              <a:t>cache lines </a:t>
            </a:r>
            <a:endParaRPr lang="en-US" dirty="0"/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F30D1DF0-9730-D743-AA4A-8CA8E8E9B80F}"/>
              </a:ext>
            </a:extLst>
          </p:cNvPr>
          <p:cNvSpPr/>
          <p:nvPr/>
        </p:nvSpPr>
        <p:spPr>
          <a:xfrm>
            <a:off x="2303148" y="4084136"/>
            <a:ext cx="5026184" cy="2316664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61786-30EB-854F-BEF8-AC4FDC90D882}"/>
              </a:ext>
            </a:extLst>
          </p:cNvPr>
          <p:cNvSpPr txBox="1"/>
          <p:nvPr/>
        </p:nvSpPr>
        <p:spPr>
          <a:xfrm>
            <a:off x="1179138" y="4839453"/>
            <a:ext cx="105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Shared</a:t>
            </a:r>
          </a:p>
          <a:p>
            <a:pPr algn="ctr"/>
            <a:r>
              <a:rPr lang="en-US" sz="2000" b="1" dirty="0"/>
              <a:t>LLC</a:t>
            </a:r>
          </a:p>
          <a:p>
            <a:pPr algn="ctr"/>
            <a:r>
              <a:rPr lang="en-US" sz="2000" b="1" dirty="0"/>
              <a:t>slice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AE8CF-4466-2546-ABA9-753B932622A9}"/>
              </a:ext>
            </a:extLst>
          </p:cNvPr>
          <p:cNvSpPr/>
          <p:nvPr/>
        </p:nvSpPr>
        <p:spPr>
          <a:xfrm>
            <a:off x="9807152" y="3532490"/>
            <a:ext cx="334284" cy="322145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E71664-031E-814A-A1A5-467024DF50C6}"/>
              </a:ext>
            </a:extLst>
          </p:cNvPr>
          <p:cNvSpPr txBox="1"/>
          <p:nvPr/>
        </p:nvSpPr>
        <p:spPr>
          <a:xfrm>
            <a:off x="8498566" y="3347739"/>
            <a:ext cx="116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ea typeface="Cambria" charset="0"/>
                <a:cs typeface="Cambria" charset="0"/>
              </a:rPr>
              <a:t>Target</a:t>
            </a:r>
          </a:p>
          <a:p>
            <a:pPr algn="r"/>
            <a:r>
              <a:rPr lang="en-US" sz="1600" dirty="0">
                <a:ea typeface="Cambria" charset="0"/>
                <a:cs typeface="Cambria" charset="0"/>
              </a:rPr>
              <a:t>address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4EA85AC-00C0-1442-9C33-61709D72C831}"/>
              </a:ext>
            </a:extLst>
          </p:cNvPr>
          <p:cNvGraphicFramePr>
            <a:graphicFrameLocks noGrp="1"/>
          </p:cNvGraphicFramePr>
          <p:nvPr/>
        </p:nvGraphicFramePr>
        <p:xfrm>
          <a:off x="2585634" y="4483374"/>
          <a:ext cx="1041400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Content Placeholder 31">
            <a:extLst>
              <a:ext uri="{FF2B5EF4-FFF2-40B4-BE49-F238E27FC236}">
                <a16:creationId xmlns:a16="http://schemas.microsoft.com/office/drawing/2014/main" id="{8A113197-D326-D040-8476-BA0C07924528}"/>
              </a:ext>
            </a:extLst>
          </p:cNvPr>
          <p:cNvGraphicFramePr>
            <a:graphicFrameLocks/>
          </p:cNvGraphicFramePr>
          <p:nvPr/>
        </p:nvGraphicFramePr>
        <p:xfrm>
          <a:off x="1261747" y="6998630"/>
          <a:ext cx="1041400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1048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DB0750F-0A3D-A241-8ED6-BF28B3BD5C93}"/>
              </a:ext>
            </a:extLst>
          </p:cNvPr>
          <p:cNvGraphicFramePr>
            <a:graphicFrameLocks noGrp="1"/>
          </p:cNvGraphicFramePr>
          <p:nvPr/>
        </p:nvGraphicFramePr>
        <p:xfrm>
          <a:off x="5591426" y="4493054"/>
          <a:ext cx="1361173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64199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1">
            <a:extLst>
              <a:ext uri="{FF2B5EF4-FFF2-40B4-BE49-F238E27FC236}">
                <a16:creationId xmlns:a16="http://schemas.microsoft.com/office/drawing/2014/main" id="{16BCC26C-80E1-5E40-B84C-26625BFEF03D}"/>
              </a:ext>
            </a:extLst>
          </p:cNvPr>
          <p:cNvGraphicFramePr>
            <a:graphicFrameLocks/>
          </p:cNvGraphicFramePr>
          <p:nvPr/>
        </p:nvGraphicFramePr>
        <p:xfrm>
          <a:off x="2064934" y="7015595"/>
          <a:ext cx="1041400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1048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932131A-4CB7-AA4C-B765-852F60E6DF46}"/>
              </a:ext>
            </a:extLst>
          </p:cNvPr>
          <p:cNvSpPr/>
          <p:nvPr/>
        </p:nvSpPr>
        <p:spPr>
          <a:xfrm>
            <a:off x="10522779" y="3532490"/>
            <a:ext cx="334284" cy="322145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307084-44FA-0849-ADDF-8A33A96C0E6E}"/>
              </a:ext>
            </a:extLst>
          </p:cNvPr>
          <p:cNvSpPr txBox="1"/>
          <p:nvPr/>
        </p:nvSpPr>
        <p:spPr>
          <a:xfrm>
            <a:off x="9515546" y="2802753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cache</a:t>
            </a:r>
          </a:p>
          <a:p>
            <a:pPr algn="ctr"/>
            <a:r>
              <a:rPr lang="en-US" sz="1600" dirty="0"/>
              <a:t>line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7CC4A0-46C9-0848-81D4-1B59840E7173}"/>
              </a:ext>
            </a:extLst>
          </p:cNvPr>
          <p:cNvSpPr txBox="1"/>
          <p:nvPr/>
        </p:nvSpPr>
        <p:spPr>
          <a:xfrm>
            <a:off x="10184255" y="2787319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directory</a:t>
            </a:r>
          </a:p>
          <a:p>
            <a:pPr algn="ctr"/>
            <a:r>
              <a:rPr lang="en-US" sz="1600" dirty="0"/>
              <a:t>entry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C46B6E-3595-0A42-BB6D-363151385D5D}"/>
              </a:ext>
            </a:extLst>
          </p:cNvPr>
          <p:cNvSpPr/>
          <p:nvPr/>
        </p:nvSpPr>
        <p:spPr>
          <a:xfrm>
            <a:off x="2577746" y="4701600"/>
            <a:ext cx="222474" cy="248654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DB1B6C-4334-B848-9F88-CBAD0D6E4FD2}"/>
              </a:ext>
            </a:extLst>
          </p:cNvPr>
          <p:cNvSpPr/>
          <p:nvPr/>
        </p:nvSpPr>
        <p:spPr>
          <a:xfrm>
            <a:off x="2990962" y="3718026"/>
            <a:ext cx="236313" cy="238833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27" name="Freeform: Shape 55">
            <a:extLst>
              <a:ext uri="{FF2B5EF4-FFF2-40B4-BE49-F238E27FC236}">
                <a16:creationId xmlns:a16="http://schemas.microsoft.com/office/drawing/2014/main" id="{76CB495A-104C-1F4B-BE0B-A20C83112CE1}"/>
              </a:ext>
            </a:extLst>
          </p:cNvPr>
          <p:cNvSpPr/>
          <p:nvPr/>
        </p:nvSpPr>
        <p:spPr>
          <a:xfrm>
            <a:off x="3106334" y="3872270"/>
            <a:ext cx="2585804" cy="958803"/>
          </a:xfrm>
          <a:custGeom>
            <a:avLst/>
            <a:gdLst>
              <a:gd name="connsiteX0" fmla="*/ 0 w 2585804"/>
              <a:gd name="connsiteY0" fmla="*/ 0 h 1229193"/>
              <a:gd name="connsiteX1" fmla="*/ 1903751 w 2585804"/>
              <a:gd name="connsiteY1" fmla="*/ 494675 h 1229193"/>
              <a:gd name="connsiteX2" fmla="*/ 2585804 w 2585804"/>
              <a:gd name="connsiteY2" fmla="*/ 1229193 h 122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04" h="1229193">
                <a:moveTo>
                  <a:pt x="0" y="0"/>
                </a:moveTo>
                <a:cubicBezTo>
                  <a:pt x="736392" y="144905"/>
                  <a:pt x="1472784" y="289810"/>
                  <a:pt x="1903751" y="494675"/>
                </a:cubicBezTo>
                <a:cubicBezTo>
                  <a:pt x="2334718" y="699541"/>
                  <a:pt x="2460261" y="964367"/>
                  <a:pt x="2585804" y="122919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4B0601-6EF8-084E-92F1-B7185F604972}"/>
              </a:ext>
            </a:extLst>
          </p:cNvPr>
          <p:cNvSpPr/>
          <p:nvPr/>
        </p:nvSpPr>
        <p:spPr>
          <a:xfrm>
            <a:off x="9816384" y="4174122"/>
            <a:ext cx="334284" cy="3221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3B6AEA-D892-B84C-9212-C5A5EF50B7C6}"/>
              </a:ext>
            </a:extLst>
          </p:cNvPr>
          <p:cNvSpPr txBox="1"/>
          <p:nvPr/>
        </p:nvSpPr>
        <p:spPr>
          <a:xfrm>
            <a:off x="8393119" y="4008927"/>
            <a:ext cx="131493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dirty="0">
                <a:ea typeface="Cambria" charset="0"/>
                <a:cs typeface="Cambria" charset="0"/>
              </a:rPr>
              <a:t>Attacker's</a:t>
            </a:r>
          </a:p>
          <a:p>
            <a:pPr algn="r"/>
            <a:r>
              <a:rPr lang="en-US" sz="1600" dirty="0">
                <a:ea typeface="Cambria" charset="0"/>
                <a:cs typeface="Cambria" charset="0"/>
              </a:rPr>
              <a:t>addresses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23D799-DCC1-6547-91DB-FE34585B4002}"/>
              </a:ext>
            </a:extLst>
          </p:cNvPr>
          <p:cNvSpPr/>
          <p:nvPr/>
        </p:nvSpPr>
        <p:spPr>
          <a:xfrm>
            <a:off x="10536944" y="4163318"/>
            <a:ext cx="334284" cy="343753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233E4C-D248-CA41-9042-BA090F43B742}"/>
              </a:ext>
            </a:extLst>
          </p:cNvPr>
          <p:cNvSpPr txBox="1"/>
          <p:nvPr/>
        </p:nvSpPr>
        <p:spPr>
          <a:xfrm>
            <a:off x="7541514" y="397248"/>
            <a:ext cx="231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[Yan et al, S&amp;P’19]</a:t>
            </a:r>
          </a:p>
        </p:txBody>
      </p:sp>
    </p:spTree>
    <p:extLst>
      <p:ext uri="{BB962C8B-B14F-4D97-AF65-F5344CB8AC3E}">
        <p14:creationId xmlns:p14="http://schemas.microsoft.com/office/powerpoint/2010/main" val="25252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03685 -0.27917 L 0.1086 -0.3328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166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08437 -0.40092 L 0.24883 -0.47939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46 L 0.03203 -0.04514 L 0.09649 -0.03703 L 0.11472 0.00024 " pathEditMode="relative" rAng="5880000" ptsTypes="AAAA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7513 0.05972 L 0.21198 0.14491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724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22" grpId="0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9" grpId="0" animBg="1"/>
      <p:bldP spid="30" grpId="0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34BE-19FE-7443-AFE0-CB2C9D72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Victim Directory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85298-9FD0-4241-B312-0C931B8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84300"/>
            <a:ext cx="10464800" cy="4711700"/>
          </a:xfrm>
        </p:spPr>
        <p:txBody>
          <a:bodyPr/>
          <a:lstStyle/>
          <a:p>
            <a:r>
              <a:rPr lang="en-US" sz="2000" dirty="0"/>
              <a:t>First ED/TD: one associative lookup; returns sharer info </a:t>
            </a:r>
          </a:p>
          <a:p>
            <a:r>
              <a:rPr lang="en-US" sz="2000" dirty="0"/>
              <a:t>Then VD:  lookups at multiple VD banks; returns one bit per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BFADA-14EF-3D44-8747-1E7CB2220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7F481-FCCE-284E-8ACA-F4CE7100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48" y="2433796"/>
            <a:ext cx="2719506" cy="3987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9755E0-B8FD-B840-B134-0F6D32461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448" y="2433796"/>
            <a:ext cx="2981098" cy="41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008C-43B4-7F46-87F2-C7FFA1F5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 Lookups Are Efficient: Not On Critical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7CCF7-D1CE-0646-94D3-B821AEDA0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18338A-F3C7-F24C-9D57-48DC47D3D4C9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219201"/>
          <a:ext cx="78486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347988789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49842866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Transaction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VD Operation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3510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② TD </a:t>
                      </a:r>
                      <a:r>
                        <a:rPr lang="en-US" sz="1400" dirty="0">
                          <a:sym typeface="Wingdings"/>
                        </a:rPr>
                        <a:t></a:t>
                      </a:r>
                      <a:r>
                        <a:rPr lang="en-US" sz="1400" dirty="0"/>
                        <a:t>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------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976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dirty="0"/>
                        <a:t>③ TD </a:t>
                      </a:r>
                      <a:r>
                        <a:rPr lang="en-US" sz="1400" dirty="0">
                          <a:sym typeface="Wingdings"/>
                        </a:rPr>
                        <a:t></a:t>
                      </a:r>
                      <a:r>
                        <a:rPr lang="en-US" sz="1400" dirty="0"/>
                        <a:t> VD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Insert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address into the VDs of all the sharers.</a:t>
                      </a:r>
                    </a:p>
                    <a:p>
                      <a:r>
                        <a:rPr lang="en-US" sz="14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search, cheap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6414196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sz="1400" dirty="0"/>
                        <a:t>④ VD </a:t>
                      </a:r>
                      <a:r>
                        <a:rPr lang="en-US" sz="1400" dirty="0">
                          <a:sym typeface="Wingdings"/>
                        </a:rPr>
                        <a:t></a:t>
                      </a:r>
                      <a:r>
                        <a:rPr lang="en-US" sz="1400" dirty="0"/>
                        <a:t> TD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L2 </a:t>
                      </a:r>
                      <a:r>
                        <a:rPr lang="en-US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writeback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Search all VD banks to find the address and remove all the matches.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Expensive, but no on critical paths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73236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/>
                        <a:t>⑤ VD </a:t>
                      </a:r>
                      <a:r>
                        <a:rPr lang="en-US" sz="1400" dirty="0">
                          <a:sym typeface="Wingdings"/>
                        </a:rPr>
                        <a:t></a:t>
                      </a:r>
                      <a:r>
                        <a:rPr lang="en-US" sz="1400" dirty="0"/>
                        <a:t> DRAM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VD self-conflict: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the conflicting address from the VD bank. </a:t>
                      </a:r>
                      <a:r>
                        <a:rPr lang="en-US" sz="14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search, cheap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339758"/>
                  </a:ext>
                </a:extLst>
              </a:tr>
              <a:tr h="347083">
                <a:tc>
                  <a:txBody>
                    <a:bodyPr/>
                    <a:lstStyle/>
                    <a:p>
                      <a:r>
                        <a:rPr lang="en-US" sz="1400" dirty="0"/>
                        <a:t>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VD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banks in batches. Stop when we hit in one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517">
                <a:tc>
                  <a:txBody>
                    <a:bodyPr/>
                    <a:lstStyle/>
                    <a:p>
                      <a:r>
                        <a:rPr lang="en-US" sz="1400" dirty="0"/>
                        <a:t>Write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all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banks and invalidate the relevant copies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E0933CF-CBC5-DA43-B28C-8DB52D52FB48}"/>
              </a:ext>
            </a:extLst>
          </p:cNvPr>
          <p:cNvSpPr/>
          <p:nvPr/>
        </p:nvSpPr>
        <p:spPr bwMode="auto">
          <a:xfrm>
            <a:off x="4163918" y="4691840"/>
            <a:ext cx="1505465" cy="1636009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657600" y="6400800"/>
            <a:ext cx="34290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EA1DB0-8B32-D744-BA21-9A4B1FFD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648200"/>
            <a:ext cx="392963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E8CA-CC28-4F4B-9B60-6196CBC5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VD Self-Conflicts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98677-1A17-754C-A556-C64D20BE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219200"/>
            <a:ext cx="8229600" cy="4711700"/>
          </a:xfrm>
        </p:spPr>
        <p:txBody>
          <a:bodyPr/>
          <a:lstStyle/>
          <a:p>
            <a:r>
              <a:rPr lang="en-US" dirty="0"/>
              <a:t>Organize VD as Cuckoo Directory</a:t>
            </a:r>
          </a:p>
          <a:p>
            <a:r>
              <a:rPr lang="en-US" dirty="0"/>
              <a:t>Performance: Longer lookup/insert latency</a:t>
            </a:r>
          </a:p>
          <a:p>
            <a:r>
              <a:rPr lang="en-US" dirty="0"/>
              <a:t>Security: </a:t>
            </a:r>
          </a:p>
          <a:p>
            <a:pPr lvl="1"/>
            <a:r>
              <a:rPr lang="en-US" dirty="0"/>
              <a:t>Reduce VD self-conflicts</a:t>
            </a:r>
          </a:p>
          <a:p>
            <a:pPr lvl="1"/>
            <a:r>
              <a:rPr lang="en-US" dirty="0"/>
              <a:t>Obscures victim self-conflict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5C66-6B03-2049-82CC-4CF1EA343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0B3BDA-410F-EB42-A792-2BBC41FB46E2}"/>
              </a:ext>
            </a:extLst>
          </p:cNvPr>
          <p:cNvGraphicFramePr>
            <a:graphicFrameLocks noGrp="1"/>
          </p:cNvGraphicFramePr>
          <p:nvPr/>
        </p:nvGraphicFramePr>
        <p:xfrm>
          <a:off x="5486400" y="3962400"/>
          <a:ext cx="1541098" cy="2166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4108397854"/>
                    </a:ext>
                  </a:extLst>
                </a:gridCol>
                <a:gridCol w="587669">
                  <a:extLst>
                    <a:ext uri="{9D8B030D-6E8A-4147-A177-3AD203B41FA5}">
                      <a16:colId xmlns:a16="http://schemas.microsoft.com/office/drawing/2014/main" val="2744305539"/>
                    </a:ext>
                  </a:extLst>
                </a:gridCol>
                <a:gridCol w="587669">
                  <a:extLst>
                    <a:ext uri="{9D8B030D-6E8A-4147-A177-3AD203B41FA5}">
                      <a16:colId xmlns:a16="http://schemas.microsoft.com/office/drawing/2014/main" val="619007212"/>
                    </a:ext>
                  </a:extLst>
                </a:gridCol>
              </a:tblGrid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25547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20005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f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12702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51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7C59BF-E3D9-5E4C-A4ED-A448F63F4B69}"/>
              </a:ext>
            </a:extLst>
          </p:cNvPr>
          <p:cNvSpPr txBox="1"/>
          <p:nvPr/>
        </p:nvSpPr>
        <p:spPr>
          <a:xfrm>
            <a:off x="4475655" y="473308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x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6EE4D4-8F04-2E4B-AEB8-368898A4B1F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788562" y="4273676"/>
            <a:ext cx="646137" cy="6594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9A42E8-FD0B-EA4E-9430-015A5ED1E93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788561" y="4933142"/>
            <a:ext cx="597512" cy="3831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48BEB8-F821-904D-8B27-14DDA73D1716}"/>
              </a:ext>
            </a:extLst>
          </p:cNvPr>
          <p:cNvSpPr txBox="1"/>
          <p:nvPr/>
        </p:nvSpPr>
        <p:spPr>
          <a:xfrm rot="18541573">
            <a:off x="4537423" y="4198586"/>
            <a:ext cx="776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</a:t>
            </a:r>
            <a:r>
              <a:rPr lang="en-US" baseline="-25000" dirty="0">
                <a:latin typeface="Helvetica" pitchFamily="2" charset="0"/>
              </a:rPr>
              <a:t>1</a:t>
            </a:r>
            <a:r>
              <a:rPr lang="en-US" dirty="0">
                <a:latin typeface="Helvetica" pitchFamily="2" charset="0"/>
              </a:rPr>
              <a:t>(x)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97B40-D707-804D-BC36-8C20969AA56B}"/>
              </a:ext>
            </a:extLst>
          </p:cNvPr>
          <p:cNvSpPr txBox="1"/>
          <p:nvPr/>
        </p:nvSpPr>
        <p:spPr>
          <a:xfrm rot="1688545">
            <a:off x="4692696" y="5118555"/>
            <a:ext cx="776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</a:t>
            </a:r>
            <a:r>
              <a:rPr lang="en-US" baseline="-25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(x)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343401"/>
            <a:ext cx="12795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 bank</a:t>
            </a:r>
          </a:p>
        </p:txBody>
      </p:sp>
    </p:spTree>
    <p:extLst>
      <p:ext uri="{BB962C8B-B14F-4D97-AF65-F5344CB8AC3E}">
        <p14:creationId xmlns:p14="http://schemas.microsoft.com/office/powerpoint/2010/main" val="295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B44A-DE4B-8E4E-9BA4-C2A21AD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VD Offers High Associativity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6118-4094-D14C-9EF7-A0CEE800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insert x into an almost full VD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27FB4-BF3E-B14B-925A-2154BF83D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AF311B-9F37-7B40-8B3E-EB1DD229C640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2590800"/>
          <a:ext cx="1541098" cy="2166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4108397854"/>
                    </a:ext>
                  </a:extLst>
                </a:gridCol>
                <a:gridCol w="587669">
                  <a:extLst>
                    <a:ext uri="{9D8B030D-6E8A-4147-A177-3AD203B41FA5}">
                      <a16:colId xmlns:a16="http://schemas.microsoft.com/office/drawing/2014/main" val="2744305539"/>
                    </a:ext>
                  </a:extLst>
                </a:gridCol>
                <a:gridCol w="587669">
                  <a:extLst>
                    <a:ext uri="{9D8B030D-6E8A-4147-A177-3AD203B41FA5}">
                      <a16:colId xmlns:a16="http://schemas.microsoft.com/office/drawing/2014/main" val="619007212"/>
                    </a:ext>
                  </a:extLst>
                </a:gridCol>
              </a:tblGrid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25547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20005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f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12702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51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61CC9B-C2DB-9449-8525-6FDD87EB40B2}"/>
              </a:ext>
            </a:extLst>
          </p:cNvPr>
          <p:cNvSpPr txBox="1"/>
          <p:nvPr/>
        </p:nvSpPr>
        <p:spPr>
          <a:xfrm>
            <a:off x="2286000" y="5638801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(a) Before inserting item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2DCC7-F915-C04C-92A9-E4980B10E4E4}"/>
              </a:ext>
            </a:extLst>
          </p:cNvPr>
          <p:cNvSpPr txBox="1"/>
          <p:nvPr/>
        </p:nvSpPr>
        <p:spPr>
          <a:xfrm>
            <a:off x="2342055" y="336148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x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7ED0E6-F738-904D-BA99-3404846794AC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654962" y="2902076"/>
            <a:ext cx="646137" cy="6594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8AF6A8-662E-2249-A661-1BC2FF82460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54961" y="3561542"/>
            <a:ext cx="597512" cy="3831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8ACC9A8-5F82-A74B-A01F-596359AB8FA9}"/>
              </a:ext>
            </a:extLst>
          </p:cNvPr>
          <p:cNvSpPr txBox="1"/>
          <p:nvPr/>
        </p:nvSpPr>
        <p:spPr>
          <a:xfrm rot="18541573">
            <a:off x="2403825" y="2750786"/>
            <a:ext cx="776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</a:t>
            </a:r>
            <a:r>
              <a:rPr lang="en-US" baseline="-25000" dirty="0">
                <a:latin typeface="Helvetica" pitchFamily="2" charset="0"/>
              </a:rPr>
              <a:t>1</a:t>
            </a:r>
            <a:r>
              <a:rPr lang="en-US" dirty="0">
                <a:latin typeface="Helvetica" pitchFamily="2" charset="0"/>
              </a:rPr>
              <a:t>(x)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0B151-E809-D842-877E-F077A97117F8}"/>
              </a:ext>
            </a:extLst>
          </p:cNvPr>
          <p:cNvSpPr txBox="1"/>
          <p:nvPr/>
        </p:nvSpPr>
        <p:spPr>
          <a:xfrm rot="1688545">
            <a:off x="2559096" y="3746955"/>
            <a:ext cx="776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</a:t>
            </a:r>
            <a:r>
              <a:rPr lang="en-US" baseline="-25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(x)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7C17C-B024-F941-8A3E-23BD268A5E4F}"/>
              </a:ext>
            </a:extLst>
          </p:cNvPr>
          <p:cNvSpPr txBox="1"/>
          <p:nvPr/>
        </p:nvSpPr>
        <p:spPr>
          <a:xfrm>
            <a:off x="4731461" y="3498481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①</a:t>
            </a:r>
          </a:p>
          <a:p>
            <a:pPr algn="ctr"/>
            <a:r>
              <a:rPr lang="en-US" dirty="0">
                <a:latin typeface="Helvetica" pitchFamily="2" charset="0"/>
              </a:rPr>
              <a:t>relocation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90BE4-9D7F-304E-AF59-C1632E729D29}"/>
              </a:ext>
            </a:extLst>
          </p:cNvPr>
          <p:cNvSpPr/>
          <p:nvPr/>
        </p:nvSpPr>
        <p:spPr>
          <a:xfrm>
            <a:off x="2770594" y="4706073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②</a:t>
            </a:r>
          </a:p>
          <a:p>
            <a:pPr algn="ctr"/>
            <a:r>
              <a:rPr lang="en-US" dirty="0">
                <a:latin typeface="Helvetica" pitchFamily="2" charset="0"/>
              </a:rPr>
              <a:t>relocation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54363B5-C7A0-6341-84C3-8456063C6AAF}"/>
              </a:ext>
            </a:extLst>
          </p:cNvPr>
          <p:cNvGraphicFramePr>
            <a:graphicFrameLocks noGrp="1"/>
          </p:cNvGraphicFramePr>
          <p:nvPr/>
        </p:nvGraphicFramePr>
        <p:xfrm>
          <a:off x="6223000" y="2590800"/>
          <a:ext cx="1539140" cy="2166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4108397854"/>
                    </a:ext>
                  </a:extLst>
                </a:gridCol>
                <a:gridCol w="586690">
                  <a:extLst>
                    <a:ext uri="{9D8B030D-6E8A-4147-A177-3AD203B41FA5}">
                      <a16:colId xmlns:a16="http://schemas.microsoft.com/office/drawing/2014/main" val="2744305539"/>
                    </a:ext>
                  </a:extLst>
                </a:gridCol>
                <a:gridCol w="586690">
                  <a:extLst>
                    <a:ext uri="{9D8B030D-6E8A-4147-A177-3AD203B41FA5}">
                      <a16:colId xmlns:a16="http://schemas.microsoft.com/office/drawing/2014/main" val="619007212"/>
                    </a:ext>
                  </a:extLst>
                </a:gridCol>
              </a:tblGrid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25547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20005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12702"/>
                  </a:ext>
                </a:extLst>
              </a:tr>
              <a:tr h="5417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512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9FD8055-8D88-8C40-A9C8-D5E01CB85F43}"/>
              </a:ext>
            </a:extLst>
          </p:cNvPr>
          <p:cNvSpPr txBox="1"/>
          <p:nvPr/>
        </p:nvSpPr>
        <p:spPr>
          <a:xfrm>
            <a:off x="6248401" y="5638801"/>
            <a:ext cx="336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(b) After item x inserted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0F84EDC-D789-A849-B46A-ED2FC32EE618}"/>
              </a:ext>
            </a:extLst>
          </p:cNvPr>
          <p:cNvSpPr/>
          <p:nvPr/>
        </p:nvSpPr>
        <p:spPr>
          <a:xfrm>
            <a:off x="4169586" y="3448923"/>
            <a:ext cx="939413" cy="510988"/>
          </a:xfrm>
          <a:custGeom>
            <a:avLst/>
            <a:gdLst>
              <a:gd name="connsiteX0" fmla="*/ 591670 w 939413"/>
              <a:gd name="connsiteY0" fmla="*/ 510988 h 510988"/>
              <a:gd name="connsiteX1" fmla="*/ 914400 w 939413"/>
              <a:gd name="connsiteY1" fmla="*/ 215153 h 510988"/>
              <a:gd name="connsiteX2" fmla="*/ 0 w 939413"/>
              <a:gd name="connsiteY2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413" h="510988">
                <a:moveTo>
                  <a:pt x="591670" y="510988"/>
                </a:moveTo>
                <a:cubicBezTo>
                  <a:pt x="802341" y="405653"/>
                  <a:pt x="1013012" y="300318"/>
                  <a:pt x="914400" y="215153"/>
                </a:cubicBezTo>
                <a:cubicBezTo>
                  <a:pt x="815788" y="129988"/>
                  <a:pt x="407894" y="6499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F2D666-6304-D448-A0F8-4CECF54AA499}"/>
              </a:ext>
            </a:extLst>
          </p:cNvPr>
          <p:cNvSpPr/>
          <p:nvPr/>
        </p:nvSpPr>
        <p:spPr>
          <a:xfrm>
            <a:off x="7899031" y="2660052"/>
            <a:ext cx="268941" cy="2689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53DA69-6E76-1346-9EC6-DA20C31D55AC}"/>
              </a:ext>
            </a:extLst>
          </p:cNvPr>
          <p:cNvSpPr/>
          <p:nvPr/>
        </p:nvSpPr>
        <p:spPr>
          <a:xfrm>
            <a:off x="7899031" y="3484222"/>
            <a:ext cx="268941" cy="26894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F073A-28CB-FC4D-99C4-F3AAE6115399}"/>
              </a:ext>
            </a:extLst>
          </p:cNvPr>
          <p:cNvSpPr txBox="1"/>
          <p:nvPr/>
        </p:nvSpPr>
        <p:spPr>
          <a:xfrm>
            <a:off x="8249474" y="3442352"/>
            <a:ext cx="1739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moved entry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8DA45-B15C-8645-853B-612101B1D66B}"/>
              </a:ext>
            </a:extLst>
          </p:cNvPr>
          <p:cNvSpPr txBox="1"/>
          <p:nvPr/>
        </p:nvSpPr>
        <p:spPr>
          <a:xfrm>
            <a:off x="8249473" y="2617717"/>
            <a:ext cx="1739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not changed</a:t>
            </a:r>
          </a:p>
          <a:p>
            <a:r>
              <a:rPr lang="en-US" dirty="0">
                <a:latin typeface="Helvetica" pitchFamily="2" charset="0"/>
              </a:rPr>
              <a:t>entry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805AF27-A41B-D549-B55D-4E33EC765747}"/>
              </a:ext>
            </a:extLst>
          </p:cNvPr>
          <p:cNvSpPr/>
          <p:nvPr/>
        </p:nvSpPr>
        <p:spPr>
          <a:xfrm>
            <a:off x="3584569" y="3529605"/>
            <a:ext cx="889817" cy="1470354"/>
          </a:xfrm>
          <a:custGeom>
            <a:avLst/>
            <a:gdLst>
              <a:gd name="connsiteX0" fmla="*/ 378828 w 889817"/>
              <a:gd name="connsiteY0" fmla="*/ 0 h 1470354"/>
              <a:gd name="connsiteX1" fmla="*/ 2311 w 889817"/>
              <a:gd name="connsiteY1" fmla="*/ 1048871 h 1470354"/>
              <a:gd name="connsiteX2" fmla="*/ 253323 w 889817"/>
              <a:gd name="connsiteY2" fmla="*/ 1470212 h 1470354"/>
              <a:gd name="connsiteX3" fmla="*/ 889817 w 889817"/>
              <a:gd name="connsiteY3" fmla="*/ 1013012 h 14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817" h="1470354">
                <a:moveTo>
                  <a:pt x="378828" y="0"/>
                </a:moveTo>
                <a:cubicBezTo>
                  <a:pt x="201028" y="401918"/>
                  <a:pt x="23228" y="803836"/>
                  <a:pt x="2311" y="1048871"/>
                </a:cubicBezTo>
                <a:cubicBezTo>
                  <a:pt x="-18606" y="1293906"/>
                  <a:pt x="105405" y="1476189"/>
                  <a:pt x="253323" y="1470212"/>
                </a:cubicBezTo>
                <a:cubicBezTo>
                  <a:pt x="401241" y="1464235"/>
                  <a:pt x="645529" y="1238623"/>
                  <a:pt x="889817" y="101301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B44A-DE4B-8E4E-9BA4-C2A21AD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Detection of VD Misses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6118-4094-D14C-9EF7-A0CEE8004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4300"/>
            <a:ext cx="10591800" cy="4711700"/>
          </a:xfrm>
        </p:spPr>
        <p:txBody>
          <a:bodyPr/>
          <a:lstStyle/>
          <a:p>
            <a:r>
              <a:rPr lang="en-US" sz="2000" dirty="0"/>
              <a:t>Under benign conditions: VD will be highly underutilized</a:t>
            </a:r>
          </a:p>
          <a:p>
            <a:r>
              <a:rPr lang="en-US" sz="2000" dirty="0"/>
              <a:t>Want to quickly detect when a VD access will miss </a:t>
            </a:r>
            <a:r>
              <a:rPr lang="en-US" sz="2000" dirty="0">
                <a:sym typeface="Wingdings"/>
              </a:rPr>
              <a:t> save E</a:t>
            </a:r>
          </a:p>
          <a:p>
            <a:pPr lvl="1"/>
            <a:r>
              <a:rPr lang="en-US" sz="2000" dirty="0">
                <a:sym typeface="Wingdings"/>
              </a:rPr>
              <a:t>Add an Empty Bit (EB) per set and bank</a:t>
            </a:r>
          </a:p>
          <a:p>
            <a:pPr lvl="1"/>
            <a:r>
              <a:rPr lang="en-US" sz="2000" dirty="0">
                <a:sym typeface="Wingdings"/>
              </a:rPr>
              <a:t>If all the entries in that set of that bank are Invalid   EB is set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27FB4-BF3E-B14B-925A-2154BF83D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660" y="3033713"/>
            <a:ext cx="47437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11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7252-7FDB-354C-A66D-D7D2431A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Uses Low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D17A-09A6-8449-B2BB-BE51688E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03" y="1295400"/>
            <a:ext cx="8229600" cy="47117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dirty="0"/>
              <a:t>VD does not store “sharing information”</a:t>
            </a:r>
          </a:p>
          <a:p>
            <a:pPr lvl="1">
              <a:buFont typeface="Arial"/>
              <a:buChar char="•"/>
            </a:pPr>
            <a:r>
              <a:rPr lang="en-US" dirty="0"/>
              <a:t>More cores </a:t>
            </a:r>
            <a:r>
              <a:rPr lang="en-US" dirty="0">
                <a:sym typeface="Wingdings" pitchFamily="2" charset="2"/>
              </a:rPr>
              <a:t> More bits of sharing information “saved”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1F77-6F2E-5743-BD8B-70B796AB5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D11D4-34F8-274C-B92D-9A8FE654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1"/>
            <a:ext cx="5334000" cy="3265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E8CBB-229C-6C43-AE30-65FA848CF394}"/>
              </a:ext>
            </a:extLst>
          </p:cNvPr>
          <p:cNvSpPr txBox="1"/>
          <p:nvPr/>
        </p:nvSpPr>
        <p:spPr>
          <a:xfrm>
            <a:off x="1600200" y="5638801"/>
            <a:ext cx="916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Comparing the number of per-core VD entries</a:t>
            </a:r>
            <a:r>
              <a:rPr lang="zh-CN" altLang="en-US" sz="1800" i="1" dirty="0"/>
              <a:t> </a:t>
            </a:r>
            <a:r>
              <a:rPr lang="en-US" sz="1800" i="1" dirty="0"/>
              <a:t>machine-wide to the number of L2 lines. Values above 1</a:t>
            </a:r>
            <a:r>
              <a:rPr lang="zh-CN" altLang="en-US" sz="1800" i="1" dirty="0"/>
              <a:t> </a:t>
            </a:r>
            <a:r>
              <a:rPr lang="en-US" sz="1800" i="1" dirty="0"/>
              <a:t>mean that the per-core VD has more entries than lines in L2.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2209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Baseline:</a:t>
            </a:r>
            <a:r>
              <a:rPr lang="en-US" sz="1600" dirty="0"/>
              <a:t> </a:t>
            </a:r>
            <a:r>
              <a:rPr lang="en-US" sz="1600" dirty="0" err="1"/>
              <a:t>Skylake</a:t>
            </a:r>
            <a:r>
              <a:rPr lang="en-US" sz="1600" dirty="0"/>
              <a:t>-X directory (W</a:t>
            </a:r>
            <a:r>
              <a:rPr lang="en-US" sz="1600" baseline="-25000" dirty="0"/>
              <a:t>ED</a:t>
            </a:r>
            <a:r>
              <a:rPr lang="en-US" sz="1600" dirty="0"/>
              <a:t>=12).</a:t>
            </a:r>
          </a:p>
          <a:p>
            <a:r>
              <a:rPr lang="en-US" sz="1600" b="1" dirty="0" err="1"/>
              <a:t>SecDir</a:t>
            </a:r>
            <a:r>
              <a:rPr lang="en-US" sz="1600" b="1" dirty="0"/>
              <a:t>:</a:t>
            </a:r>
            <a:r>
              <a:rPr lang="en-US" sz="1600" dirty="0"/>
              <a:t> Take some ED ways for VD. For example, keep W</a:t>
            </a:r>
            <a:r>
              <a:rPr lang="en-US" sz="1600" baseline="-25000" dirty="0"/>
              <a:t>ED</a:t>
            </a:r>
            <a:r>
              <a:rPr lang="en-US" sz="1600" dirty="0"/>
              <a:t>=8 (such that ED can hold as many lines as L2).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3810001"/>
            <a:ext cx="2667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Summary: by stealing 4 ways of ED, we quickly attain a per-core VD that has as many entries as L2 lines</a:t>
            </a:r>
          </a:p>
        </p:txBody>
      </p:sp>
    </p:spTree>
    <p:extLst>
      <p:ext uri="{BB962C8B-B14F-4D97-AF65-F5344CB8AC3E}">
        <p14:creationId xmlns:p14="http://schemas.microsoft.com/office/powerpoint/2010/main" val="25196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 are Vulnerable to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121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As the victim re-accesses the data </a:t>
            </a:r>
            <a:r>
              <a:rPr lang="en-US" sz="2000" dirty="0">
                <a:sym typeface="Wingdings"/>
              </a:rPr>
              <a:t> directory entry reloaded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/>
              </a:rPr>
              <a:t>Attacker can observe the directory changing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8369300" y="6372225"/>
            <a:ext cx="2133600" cy="476250"/>
          </a:xfrm>
        </p:spPr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0" y="457200"/>
            <a:ext cx="1389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[Yan S&amp;P’19]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89DFD05-8785-8244-945F-85DF940864C6}"/>
              </a:ext>
            </a:extLst>
          </p:cNvPr>
          <p:cNvGraphicFramePr>
            <a:graphicFrameLocks noGrp="1"/>
          </p:cNvGraphicFramePr>
          <p:nvPr/>
        </p:nvGraphicFramePr>
        <p:xfrm>
          <a:off x="3003732" y="3500069"/>
          <a:ext cx="1352658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2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204F90F-9229-0A4A-9B4A-72F693A1B3BC}"/>
              </a:ext>
            </a:extLst>
          </p:cNvPr>
          <p:cNvGraphicFramePr>
            <a:graphicFrameLocks noGrp="1"/>
          </p:cNvGraphicFramePr>
          <p:nvPr/>
        </p:nvGraphicFramePr>
        <p:xfrm>
          <a:off x="3966957" y="4493054"/>
          <a:ext cx="1361173" cy="8686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28325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12227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9953184-8A1B-8F42-980B-3308BA417EF2}"/>
              </a:ext>
            </a:extLst>
          </p:cNvPr>
          <p:cNvSpPr txBox="1"/>
          <p:nvPr/>
        </p:nvSpPr>
        <p:spPr>
          <a:xfrm>
            <a:off x="3998405" y="5417904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ea typeface="Cambria" charset="0"/>
                <a:cs typeface="Cambria" charset="0"/>
              </a:rPr>
              <a:t>traditional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directory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45D1D14-4239-2944-8C65-C86B62B432F8}"/>
              </a:ext>
            </a:extLst>
          </p:cNvPr>
          <p:cNvGraphicFramePr>
            <a:graphicFrameLocks noGrp="1"/>
          </p:cNvGraphicFramePr>
          <p:nvPr/>
        </p:nvGraphicFramePr>
        <p:xfrm>
          <a:off x="5124360" y="3488351"/>
          <a:ext cx="1283124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754568F-DE8F-C64D-AFF7-E4229C0B83C9}"/>
              </a:ext>
            </a:extLst>
          </p:cNvPr>
          <p:cNvSpPr txBox="1"/>
          <p:nvPr/>
        </p:nvSpPr>
        <p:spPr>
          <a:xfrm>
            <a:off x="3210989" y="2833203"/>
            <a:ext cx="8963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ea typeface="Cambria" charset="0"/>
                <a:cs typeface="Cambria" charset="0"/>
              </a:rPr>
              <a:t>victim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5366A5-2750-414C-98FB-24FFA29F665B}"/>
              </a:ext>
            </a:extLst>
          </p:cNvPr>
          <p:cNvSpPr txBox="1"/>
          <p:nvPr/>
        </p:nvSpPr>
        <p:spPr>
          <a:xfrm>
            <a:off x="5308255" y="2828097"/>
            <a:ext cx="10695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ea typeface="Cambria" charset="0"/>
                <a:cs typeface="Cambria" charset="0"/>
              </a:rPr>
              <a:t>attacker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5A6D97-6951-2F41-B0C8-28B63106A3FA}"/>
              </a:ext>
            </a:extLst>
          </p:cNvPr>
          <p:cNvSpPr txBox="1"/>
          <p:nvPr/>
        </p:nvSpPr>
        <p:spPr>
          <a:xfrm>
            <a:off x="1726555" y="3318996"/>
            <a:ext cx="116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a typeface="Cambria" charset="0"/>
                <a:cs typeface="Cambria" charset="0"/>
              </a:rPr>
              <a:t>Private cache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CB984B-8821-FD48-9167-41A573EF0E68}"/>
              </a:ext>
            </a:extLst>
          </p:cNvPr>
          <p:cNvSpPr txBox="1"/>
          <p:nvPr/>
        </p:nvSpPr>
        <p:spPr>
          <a:xfrm>
            <a:off x="2223721" y="5454516"/>
            <a:ext cx="158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a typeface="Cambria" charset="0"/>
                <a:cs typeface="Cambria" charset="0"/>
              </a:rPr>
              <a:t>extended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(ED)</a:t>
            </a: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77D54C79-9A08-5A41-A31B-91C81F8D410C}"/>
              </a:ext>
            </a:extLst>
          </p:cNvPr>
          <p:cNvSpPr/>
          <p:nvPr/>
        </p:nvSpPr>
        <p:spPr>
          <a:xfrm>
            <a:off x="2303148" y="4084136"/>
            <a:ext cx="5026184" cy="2316664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575A0-CBF0-CB44-8A19-50F490A515A7}"/>
              </a:ext>
            </a:extLst>
          </p:cNvPr>
          <p:cNvSpPr txBox="1"/>
          <p:nvPr/>
        </p:nvSpPr>
        <p:spPr>
          <a:xfrm>
            <a:off x="1549548" y="4927394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LLC</a:t>
            </a:r>
          </a:p>
          <a:p>
            <a:pPr algn="ctr"/>
            <a:r>
              <a:rPr lang="en-US" sz="2000" b="1" dirty="0"/>
              <a:t>slice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AC8421A-4C56-8D4A-948E-69E39B53A80A}"/>
              </a:ext>
            </a:extLst>
          </p:cNvPr>
          <p:cNvGraphicFramePr>
            <a:graphicFrameLocks noGrp="1"/>
          </p:cNvGraphicFramePr>
          <p:nvPr/>
        </p:nvGraphicFramePr>
        <p:xfrm>
          <a:off x="2585634" y="4483374"/>
          <a:ext cx="1041400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D4E72D6-21E4-2141-B0AF-A53ECA6CBEA4}"/>
              </a:ext>
            </a:extLst>
          </p:cNvPr>
          <p:cNvGraphicFramePr>
            <a:graphicFrameLocks noGrp="1"/>
          </p:cNvGraphicFramePr>
          <p:nvPr/>
        </p:nvGraphicFramePr>
        <p:xfrm>
          <a:off x="5591426" y="4493054"/>
          <a:ext cx="1361173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64199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2F9F42A-0D76-0D40-A69B-65D879ACB392}"/>
              </a:ext>
            </a:extLst>
          </p:cNvPr>
          <p:cNvSpPr/>
          <p:nvPr/>
        </p:nvSpPr>
        <p:spPr>
          <a:xfrm>
            <a:off x="5592086" y="4688562"/>
            <a:ext cx="236313" cy="238833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graphicFrame>
        <p:nvGraphicFramePr>
          <p:cNvPr id="44" name="Content Placeholder 31">
            <a:extLst>
              <a:ext uri="{FF2B5EF4-FFF2-40B4-BE49-F238E27FC236}">
                <a16:creationId xmlns:a16="http://schemas.microsoft.com/office/drawing/2014/main" id="{882D611C-8CD1-6F43-8110-55E37DC54DAE}"/>
              </a:ext>
            </a:extLst>
          </p:cNvPr>
          <p:cNvGraphicFramePr>
            <a:graphicFrameLocks/>
          </p:cNvGraphicFramePr>
          <p:nvPr/>
        </p:nvGraphicFramePr>
        <p:xfrm>
          <a:off x="5131914" y="3712609"/>
          <a:ext cx="1041400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1048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graphicFrame>
        <p:nvGraphicFramePr>
          <p:cNvPr id="45" name="Content Placeholder 31">
            <a:extLst>
              <a:ext uri="{FF2B5EF4-FFF2-40B4-BE49-F238E27FC236}">
                <a16:creationId xmlns:a16="http://schemas.microsoft.com/office/drawing/2014/main" id="{5A8BEC8F-D541-734B-9049-0CC14F7FE175}"/>
              </a:ext>
            </a:extLst>
          </p:cNvPr>
          <p:cNvGraphicFramePr>
            <a:graphicFrameLocks/>
          </p:cNvGraphicFramePr>
          <p:nvPr/>
        </p:nvGraphicFramePr>
        <p:xfrm>
          <a:off x="2803499" y="4710133"/>
          <a:ext cx="833120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sp>
        <p:nvSpPr>
          <p:cNvPr id="46" name="Freeform: Shape 55">
            <a:extLst>
              <a:ext uri="{FF2B5EF4-FFF2-40B4-BE49-F238E27FC236}">
                <a16:creationId xmlns:a16="http://schemas.microsoft.com/office/drawing/2014/main" id="{7F2782B1-8D61-0E4E-A71A-EF8A262420A4}"/>
              </a:ext>
            </a:extLst>
          </p:cNvPr>
          <p:cNvSpPr/>
          <p:nvPr/>
        </p:nvSpPr>
        <p:spPr>
          <a:xfrm>
            <a:off x="3106334" y="3872270"/>
            <a:ext cx="2585804" cy="958803"/>
          </a:xfrm>
          <a:custGeom>
            <a:avLst/>
            <a:gdLst>
              <a:gd name="connsiteX0" fmla="*/ 0 w 2585804"/>
              <a:gd name="connsiteY0" fmla="*/ 0 h 1229193"/>
              <a:gd name="connsiteX1" fmla="*/ 1903751 w 2585804"/>
              <a:gd name="connsiteY1" fmla="*/ 494675 h 1229193"/>
              <a:gd name="connsiteX2" fmla="*/ 2585804 w 2585804"/>
              <a:gd name="connsiteY2" fmla="*/ 1229193 h 122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04" h="1229193">
                <a:moveTo>
                  <a:pt x="0" y="0"/>
                </a:moveTo>
                <a:cubicBezTo>
                  <a:pt x="736392" y="144905"/>
                  <a:pt x="1472784" y="289810"/>
                  <a:pt x="1903751" y="494675"/>
                </a:cubicBezTo>
                <a:cubicBezTo>
                  <a:pt x="2334718" y="699541"/>
                  <a:pt x="2460261" y="964367"/>
                  <a:pt x="2585804" y="122919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2197A0-CCAA-9149-AD5A-E5329851572D}"/>
              </a:ext>
            </a:extLst>
          </p:cNvPr>
          <p:cNvSpPr/>
          <p:nvPr/>
        </p:nvSpPr>
        <p:spPr>
          <a:xfrm>
            <a:off x="3968394" y="4716126"/>
            <a:ext cx="222474" cy="248654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84ADEF-3756-A44A-9AD0-6E6BA4AB219A}"/>
              </a:ext>
            </a:extLst>
          </p:cNvPr>
          <p:cNvSpPr/>
          <p:nvPr/>
        </p:nvSpPr>
        <p:spPr>
          <a:xfrm>
            <a:off x="2596836" y="4721656"/>
            <a:ext cx="194616" cy="228599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8720B-FDD9-E446-9C02-8BDA0202F0BE}"/>
              </a:ext>
            </a:extLst>
          </p:cNvPr>
          <p:cNvSpPr/>
          <p:nvPr/>
        </p:nvSpPr>
        <p:spPr>
          <a:xfrm>
            <a:off x="5562600" y="548640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ea typeface="Cambria" charset="0"/>
                <a:cs typeface="Cambria" charset="0"/>
              </a:rPr>
              <a:t>cache lines </a:t>
            </a:r>
            <a:endParaRPr lang="en-US" sz="1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61D6F2B-E021-3F4A-952F-FD1E4B75F286}"/>
              </a:ext>
            </a:extLst>
          </p:cNvPr>
          <p:cNvSpPr/>
          <p:nvPr/>
        </p:nvSpPr>
        <p:spPr>
          <a:xfrm>
            <a:off x="9262634" y="4324164"/>
            <a:ext cx="334284" cy="322145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F9D76E-5BCF-8C47-9D0E-87FAA7CC195D}"/>
              </a:ext>
            </a:extLst>
          </p:cNvPr>
          <p:cNvSpPr txBox="1"/>
          <p:nvPr/>
        </p:nvSpPr>
        <p:spPr>
          <a:xfrm>
            <a:off x="7954048" y="4139413"/>
            <a:ext cx="116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ea typeface="Cambria" charset="0"/>
                <a:cs typeface="Cambria" charset="0"/>
              </a:rPr>
              <a:t>target</a:t>
            </a:r>
          </a:p>
          <a:p>
            <a:pPr algn="r"/>
            <a:r>
              <a:rPr lang="en-US" sz="1600" dirty="0">
                <a:ea typeface="Cambria" charset="0"/>
                <a:cs typeface="Cambria" charset="0"/>
              </a:rPr>
              <a:t>address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81FE83-4E8A-E84E-B454-DE12C6F5511D}"/>
              </a:ext>
            </a:extLst>
          </p:cNvPr>
          <p:cNvSpPr/>
          <p:nvPr/>
        </p:nvSpPr>
        <p:spPr>
          <a:xfrm>
            <a:off x="9978261" y="4324164"/>
            <a:ext cx="334284" cy="322145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4CD15D-EB39-3B4D-8A08-FDB871176E4C}"/>
              </a:ext>
            </a:extLst>
          </p:cNvPr>
          <p:cNvSpPr txBox="1"/>
          <p:nvPr/>
        </p:nvSpPr>
        <p:spPr>
          <a:xfrm>
            <a:off x="8971028" y="3594427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cache</a:t>
            </a:r>
          </a:p>
          <a:p>
            <a:pPr algn="ctr"/>
            <a:r>
              <a:rPr lang="en-US" sz="1600" dirty="0"/>
              <a:t>line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E07FB0-549D-F74A-B2ED-B668663F8BA0}"/>
              </a:ext>
            </a:extLst>
          </p:cNvPr>
          <p:cNvSpPr txBox="1"/>
          <p:nvPr/>
        </p:nvSpPr>
        <p:spPr>
          <a:xfrm>
            <a:off x="9639737" y="3578993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directory</a:t>
            </a:r>
          </a:p>
          <a:p>
            <a:pPr algn="ctr"/>
            <a:r>
              <a:rPr lang="en-US" sz="1600" dirty="0"/>
              <a:t>entry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120CA2-7E21-214E-B23C-CF58A498D6CF}"/>
              </a:ext>
            </a:extLst>
          </p:cNvPr>
          <p:cNvSpPr/>
          <p:nvPr/>
        </p:nvSpPr>
        <p:spPr>
          <a:xfrm>
            <a:off x="9271866" y="4965796"/>
            <a:ext cx="334284" cy="3221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F15F15-5FDB-C146-9839-00EAD5A6F645}"/>
              </a:ext>
            </a:extLst>
          </p:cNvPr>
          <p:cNvSpPr txBox="1"/>
          <p:nvPr/>
        </p:nvSpPr>
        <p:spPr>
          <a:xfrm>
            <a:off x="7848601" y="4800601"/>
            <a:ext cx="131493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dirty="0">
                <a:ea typeface="Cambria" charset="0"/>
                <a:cs typeface="Cambria" charset="0"/>
              </a:rPr>
              <a:t>attacker's</a:t>
            </a:r>
          </a:p>
          <a:p>
            <a:pPr algn="r"/>
            <a:r>
              <a:rPr lang="en-US" sz="1600" dirty="0">
                <a:ea typeface="Cambria" charset="0"/>
                <a:cs typeface="Cambria" charset="0"/>
              </a:rPr>
              <a:t>addresses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2DCF0D-FFAA-A842-81D5-CBDF11C1288A}"/>
              </a:ext>
            </a:extLst>
          </p:cNvPr>
          <p:cNvSpPr/>
          <p:nvPr/>
        </p:nvSpPr>
        <p:spPr>
          <a:xfrm>
            <a:off x="9992426" y="4954992"/>
            <a:ext cx="334284" cy="343753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58000" y="2895600"/>
            <a:ext cx="346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Non-inclusive cache hier</a:t>
            </a:r>
            <a:r>
              <a:rPr lang="en-US" sz="1800" dirty="0"/>
              <a:t>archy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174A66-5802-E24A-AB44-07D8C4A3B3FB}"/>
              </a:ext>
            </a:extLst>
          </p:cNvPr>
          <p:cNvCxnSpPr>
            <a:cxnSpLocks/>
          </p:cNvCxnSpPr>
          <p:nvPr/>
        </p:nvCxnSpPr>
        <p:spPr bwMode="auto">
          <a:xfrm>
            <a:off x="5273813" y="3833384"/>
            <a:ext cx="418188" cy="9976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94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281 -0.13982 " pathEditMode="relative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67 -0.07453 L -0.15434 0 " pathEditMode="relative" ptsTypes="AAA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069 L 0.0684 -0.07801 L 0.15174 0.00069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 animBg="1"/>
      <p:bldP spid="33" grpId="0" animBg="1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FC03-973E-0C45-8E9E-4DDD417C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2EEC-62BB-414D-9677-D7B312D6B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attack, the VD does prevent victim misses</a:t>
            </a:r>
          </a:p>
          <a:p>
            <a:r>
              <a:rPr lang="en-US" dirty="0"/>
              <a:t>The Empty bit (EB) saves 60-80% of the VD accesses</a:t>
            </a:r>
          </a:p>
          <a:p>
            <a:r>
              <a:rPr lang="en-US" dirty="0"/>
              <a:t>Under worst attack (i.e., all victim directory entries in the VD), the </a:t>
            </a:r>
            <a:r>
              <a:rPr lang="en-US" dirty="0" err="1"/>
              <a:t>Cukoo</a:t>
            </a:r>
            <a:r>
              <a:rPr lang="en-US" dirty="0"/>
              <a:t> hashing eliminates many of the self-conflicts</a:t>
            </a:r>
          </a:p>
          <a:p>
            <a:r>
              <a:rPr lang="en-US" dirty="0"/>
              <a:t>Storage and area overhead of </a:t>
            </a:r>
            <a:r>
              <a:rPr lang="en-US" dirty="0" err="1"/>
              <a:t>SecDir</a:t>
            </a:r>
            <a:r>
              <a:rPr lang="en-US" dirty="0"/>
              <a:t> is small for 8 cores (for 44 cores, break even)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60B97-0D38-1D42-82F6-6AB8438D1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4667-B8D7-5740-888D-EB80A436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3CB6-612D-0E4F-9549-A0C6FE589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Background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Problem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Threat Model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/>
              <a:t>SecDir</a:t>
            </a:r>
            <a:r>
              <a:rPr lang="en-US" sz="2400" dirty="0"/>
              <a:t> Design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Evaluation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66C47-91AB-AF4D-A75B-70D79CE6F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08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Basics (Snoop filter, Core valid bits)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125200" cy="320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Directory entry contains “sharer information” for a cache line.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E.g., 1 dirty bit + N presence bits, where N is # of cores in machine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Directory partitioned into </a:t>
            </a:r>
            <a:r>
              <a:rPr lang="en-US" sz="2000" dirty="0">
                <a:solidFill>
                  <a:srgbClr val="FF6600"/>
                </a:solidFill>
              </a:rPr>
              <a:t>slices </a:t>
            </a:r>
            <a:r>
              <a:rPr lang="en-US" sz="2000" dirty="0"/>
              <a:t>like LLC </a:t>
            </a:r>
            <a:r>
              <a:rPr lang="en-US" sz="2000" dirty="0">
                <a:solidFill>
                  <a:srgbClr val="000000"/>
                </a:solidFill>
              </a:rPr>
              <a:t>using </a:t>
            </a:r>
            <a:r>
              <a:rPr lang="en-US" sz="2000" dirty="0"/>
              <a:t>a hash function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As the number of cores increases, tendency toward non-inclusive caches.  </a:t>
            </a:r>
            <a:r>
              <a:rPr lang="en-US" sz="2000" dirty="0">
                <a:sym typeface="Wingdings"/>
              </a:rPr>
              <a:t> Added </a:t>
            </a:r>
            <a:r>
              <a:rPr lang="en-US" sz="2000" dirty="0">
                <a:solidFill>
                  <a:srgbClr val="FF6600"/>
                </a:solidFill>
                <a:sym typeface="Wingdings"/>
              </a:rPr>
              <a:t>Extended Directory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to hold state for lines in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pvt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caches (L2)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13623925"/>
            <a:ext cx="6007100" cy="3860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53" y="13684517"/>
            <a:ext cx="6007100" cy="3860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53" y="13836917"/>
            <a:ext cx="6007100" cy="3860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3" y="13989317"/>
            <a:ext cx="6007100" cy="3860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53" y="14141717"/>
            <a:ext cx="6007100" cy="386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985" y="13817600"/>
            <a:ext cx="6007100" cy="386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8" y="13817600"/>
            <a:ext cx="6007100" cy="3860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28" y="13970000"/>
            <a:ext cx="6007100" cy="386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90800" y="6199429"/>
            <a:ext cx="24384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ECF94CB-4DFC-CA43-8B03-C5D525CFDE12}"/>
              </a:ext>
            </a:extLst>
          </p:cNvPr>
          <p:cNvGraphicFramePr>
            <a:graphicFrameLocks noGrp="1"/>
          </p:cNvGraphicFramePr>
          <p:nvPr/>
        </p:nvGraphicFramePr>
        <p:xfrm>
          <a:off x="6995702" y="3524181"/>
          <a:ext cx="3079177" cy="237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36">
                  <a:extLst>
                    <a:ext uri="{9D8B030D-6E8A-4147-A177-3AD203B41FA5}">
                      <a16:colId xmlns:a16="http://schemas.microsoft.com/office/drawing/2014/main" val="2308650503"/>
                    </a:ext>
                  </a:extLst>
                </a:gridCol>
                <a:gridCol w="638539">
                  <a:extLst>
                    <a:ext uri="{9D8B030D-6E8A-4147-A177-3AD203B41FA5}">
                      <a16:colId xmlns:a16="http://schemas.microsoft.com/office/drawing/2014/main" val="2258422451"/>
                    </a:ext>
                  </a:extLst>
                </a:gridCol>
                <a:gridCol w="500171">
                  <a:extLst>
                    <a:ext uri="{9D8B030D-6E8A-4147-A177-3AD203B41FA5}">
                      <a16:colId xmlns:a16="http://schemas.microsoft.com/office/drawing/2014/main" val="1003572405"/>
                    </a:ext>
                  </a:extLst>
                </a:gridCol>
                <a:gridCol w="1355731">
                  <a:extLst>
                    <a:ext uri="{9D8B030D-6E8A-4147-A177-3AD203B41FA5}">
                      <a16:colId xmlns:a16="http://schemas.microsoft.com/office/drawing/2014/main" val="2169058339"/>
                    </a:ext>
                  </a:extLst>
                </a:gridCol>
              </a:tblGrid>
              <a:tr h="237044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9769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EBF8869-C306-834E-8064-8EFB08DFD0E1}"/>
              </a:ext>
            </a:extLst>
          </p:cNvPr>
          <p:cNvGraphicFramePr>
            <a:graphicFrameLocks noGrp="1"/>
          </p:cNvGraphicFramePr>
          <p:nvPr/>
        </p:nvGraphicFramePr>
        <p:xfrm>
          <a:off x="7148101" y="3676580"/>
          <a:ext cx="3079175" cy="237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36">
                  <a:extLst>
                    <a:ext uri="{9D8B030D-6E8A-4147-A177-3AD203B41FA5}">
                      <a16:colId xmlns:a16="http://schemas.microsoft.com/office/drawing/2014/main" val="2308650503"/>
                    </a:ext>
                  </a:extLst>
                </a:gridCol>
                <a:gridCol w="638539">
                  <a:extLst>
                    <a:ext uri="{9D8B030D-6E8A-4147-A177-3AD203B41FA5}">
                      <a16:colId xmlns:a16="http://schemas.microsoft.com/office/drawing/2014/main" val="2258422451"/>
                    </a:ext>
                  </a:extLst>
                </a:gridCol>
                <a:gridCol w="500170">
                  <a:extLst>
                    <a:ext uri="{9D8B030D-6E8A-4147-A177-3AD203B41FA5}">
                      <a16:colId xmlns:a16="http://schemas.microsoft.com/office/drawing/2014/main" val="1003572405"/>
                    </a:ext>
                  </a:extLst>
                </a:gridCol>
                <a:gridCol w="1355730">
                  <a:extLst>
                    <a:ext uri="{9D8B030D-6E8A-4147-A177-3AD203B41FA5}">
                      <a16:colId xmlns:a16="http://schemas.microsoft.com/office/drawing/2014/main" val="2169058339"/>
                    </a:ext>
                  </a:extLst>
                </a:gridCol>
              </a:tblGrid>
              <a:tr h="237044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9769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703FBE6-57DB-3647-B086-E0FD0BB22C30}"/>
              </a:ext>
            </a:extLst>
          </p:cNvPr>
          <p:cNvGraphicFramePr>
            <a:graphicFrameLocks noGrp="1"/>
          </p:cNvGraphicFramePr>
          <p:nvPr/>
        </p:nvGraphicFramePr>
        <p:xfrm>
          <a:off x="7300502" y="3828981"/>
          <a:ext cx="3079174" cy="237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36">
                  <a:extLst>
                    <a:ext uri="{9D8B030D-6E8A-4147-A177-3AD203B41FA5}">
                      <a16:colId xmlns:a16="http://schemas.microsoft.com/office/drawing/2014/main" val="2308650503"/>
                    </a:ext>
                  </a:extLst>
                </a:gridCol>
                <a:gridCol w="638538">
                  <a:extLst>
                    <a:ext uri="{9D8B030D-6E8A-4147-A177-3AD203B41FA5}">
                      <a16:colId xmlns:a16="http://schemas.microsoft.com/office/drawing/2014/main" val="2258422451"/>
                    </a:ext>
                  </a:extLst>
                </a:gridCol>
                <a:gridCol w="500170">
                  <a:extLst>
                    <a:ext uri="{9D8B030D-6E8A-4147-A177-3AD203B41FA5}">
                      <a16:colId xmlns:a16="http://schemas.microsoft.com/office/drawing/2014/main" val="1003572405"/>
                    </a:ext>
                  </a:extLst>
                </a:gridCol>
                <a:gridCol w="1355730">
                  <a:extLst>
                    <a:ext uri="{9D8B030D-6E8A-4147-A177-3AD203B41FA5}">
                      <a16:colId xmlns:a16="http://schemas.microsoft.com/office/drawing/2014/main" val="2169058339"/>
                    </a:ext>
                  </a:extLst>
                </a:gridCol>
              </a:tblGrid>
              <a:tr h="281586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59710"/>
                  </a:ext>
                </a:extLst>
              </a:tr>
              <a:tr h="208886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Sharer Information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Address Tag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Coherence State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Data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97693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74436B-9210-9D4E-B886-866E38B8B9F9}"/>
              </a:ext>
            </a:extLst>
          </p:cNvPr>
          <p:cNvCxnSpPr>
            <a:cxnSpLocks/>
          </p:cNvCxnSpPr>
          <p:nvPr/>
        </p:nvCxnSpPr>
        <p:spPr>
          <a:xfrm>
            <a:off x="6729528" y="3524181"/>
            <a:ext cx="0" cy="23121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1A7304E-7AB0-CA4B-812D-C7935D561EEA}"/>
              </a:ext>
            </a:extLst>
          </p:cNvPr>
          <p:cNvSpPr txBox="1"/>
          <p:nvPr/>
        </p:nvSpPr>
        <p:spPr>
          <a:xfrm>
            <a:off x="5942163" y="4507422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#sets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F3B63E-6055-A848-BE2D-869CFE980B4B}"/>
              </a:ext>
            </a:extLst>
          </p:cNvPr>
          <p:cNvCxnSpPr>
            <a:cxnSpLocks/>
          </p:cNvCxnSpPr>
          <p:nvPr/>
        </p:nvCxnSpPr>
        <p:spPr>
          <a:xfrm>
            <a:off x="6721738" y="5948824"/>
            <a:ext cx="557213" cy="41048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ACA9CA-20AF-F94F-B33A-CB8C76DE5687}"/>
              </a:ext>
            </a:extLst>
          </p:cNvPr>
          <p:cNvSpPr txBox="1"/>
          <p:nvPr/>
        </p:nvSpPr>
        <p:spPr>
          <a:xfrm rot="2155577">
            <a:off x="6367469" y="609348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#ways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57A2-C1E5-AF48-A38E-7634B5114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Secure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4711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Set aside some </a:t>
            </a:r>
            <a:r>
              <a:rPr lang="en-US" dirty="0" err="1"/>
              <a:t>dir</a:t>
            </a:r>
            <a:r>
              <a:rPr lang="en-US" dirty="0"/>
              <a:t> area to support many isolated partitions </a:t>
            </a:r>
            <a:r>
              <a:rPr lang="en-US" dirty="0" err="1"/>
              <a:t>inexpensibly</a:t>
            </a:r>
            <a:r>
              <a:rPr lang="en-US" dirty="0"/>
              <a:t> and </a:t>
            </a:r>
            <a:r>
              <a:rPr lang="en-US" dirty="0" err="1"/>
              <a:t>scalably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Each partition should provide high associativity</a:t>
            </a:r>
          </a:p>
          <a:p>
            <a:pPr lvl="1">
              <a:lnSpc>
                <a:spcPct val="150000"/>
              </a:lnSpc>
              <a:buFont typeface="Wingdings" charset="0"/>
              <a:buChar char="à"/>
            </a:pPr>
            <a:r>
              <a:rPr lang="en-US" dirty="0">
                <a:sym typeface="Wingdings"/>
              </a:rPr>
              <a:t>Victim suffers minimal self-conflicts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/>
              </a:rPr>
              <a:t>Directory needs little area and can provide fast lookups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34A2B-8BEF-5840-97CA-1CCB5E434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6708-26E6-A845-BE48-EB142147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Directory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45C63-F1E5-CE4C-A86B-D440324E0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113AB4-38AB-4C45-8ECC-8230EBC989E4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4038600"/>
          <a:ext cx="7848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34798878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498428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5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>
                          <a:sym typeface="Wingdings"/>
                        </a:rPr>
                        <a:t> 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Conflict</a:t>
                      </a:r>
                      <a:r>
                        <a:rPr lang="en-US" baseline="0" dirty="0"/>
                        <a:t> in ED;   Eviction of data from L2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TD </a:t>
                      </a:r>
                      <a:r>
                        <a:rPr lang="en-US" dirty="0">
                          <a:sym typeface="Wingdings"/>
                        </a:rPr>
                        <a:t>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</a:t>
                      </a:r>
                      <a:r>
                        <a:rPr lang="en-US" baseline="0" dirty="0"/>
                        <a:t> to a line shared by multiple L2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141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0224569-BA46-6D47-BBA4-8D990336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00200"/>
            <a:ext cx="4495800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15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6708-26E6-A845-BE48-EB142147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Operations Provide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45C63-F1E5-CE4C-A86B-D440324E0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113AB4-38AB-4C45-8ECC-8230EBC989E4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233142"/>
          <a:ext cx="8458200" cy="2273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6233">
                  <a:extLst>
                    <a:ext uri="{9D8B030D-6E8A-4147-A177-3AD203B41FA5}">
                      <a16:colId xmlns:a16="http://schemas.microsoft.com/office/drawing/2014/main" val="2347988789"/>
                    </a:ext>
                  </a:extLst>
                </a:gridCol>
                <a:gridCol w="6421967">
                  <a:extLst>
                    <a:ext uri="{9D8B030D-6E8A-4147-A177-3AD203B41FA5}">
                      <a16:colId xmlns:a16="http://schemas.microsoft.com/office/drawing/2014/main" val="1498428664"/>
                    </a:ext>
                  </a:extLst>
                </a:gridCol>
              </a:tblGrid>
              <a:tr h="333417">
                <a:tc>
                  <a:txBody>
                    <a:bodyPr/>
                    <a:lstStyle/>
                    <a:p>
                      <a:r>
                        <a:rPr lang="en-US" dirty="0"/>
                        <a:t>Transaction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 +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51092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r>
                        <a:rPr lang="en-US" dirty="0"/>
                        <a:t>② TD </a:t>
                      </a:r>
                      <a:r>
                        <a:rPr lang="en-US" dirty="0">
                          <a:sym typeface="Wingdings"/>
                        </a:rPr>
                        <a:t></a:t>
                      </a:r>
                      <a:r>
                        <a:rPr lang="en-US" dirty="0"/>
                        <a:t>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is in LLC but in</a:t>
                      </a:r>
                      <a:r>
                        <a:rPr lang="en-US" baseline="0" dirty="0"/>
                        <a:t> no L2. </a:t>
                      </a:r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No</a:t>
                      </a:r>
                      <a:r>
                        <a:rPr lang="en-US" baseline="0" dirty="0">
                          <a:solidFill>
                            <a:srgbClr val="FF6600"/>
                          </a:solidFill>
                        </a:rPr>
                        <a:t> leakage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7690"/>
                  </a:ext>
                </a:extLst>
              </a:tr>
              <a:tr h="583480">
                <a:tc>
                  <a:txBody>
                    <a:bodyPr/>
                    <a:lstStyle/>
                    <a:p>
                      <a:r>
                        <a:rPr lang="en-US" dirty="0"/>
                        <a:t>③ TD </a:t>
                      </a:r>
                      <a:r>
                        <a:rPr lang="en-US" dirty="0">
                          <a:sym typeface="Wingdings"/>
                        </a:rPr>
                        <a:t></a:t>
                      </a:r>
                      <a:r>
                        <a:rPr lang="en-US" dirty="0"/>
                        <a:t> 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Line location does not change.</a:t>
                      </a:r>
                      <a:r>
                        <a:rPr lang="en-US" baseline="0" dirty="0"/>
                        <a:t> To be safe, VD of every sharer receives a copy. </a:t>
                      </a:r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No</a:t>
                      </a:r>
                      <a:r>
                        <a:rPr lang="en-US" baseline="0" dirty="0">
                          <a:solidFill>
                            <a:srgbClr val="FF6600"/>
                          </a:solidFill>
                        </a:rPr>
                        <a:t> leakage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14196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r>
                        <a:rPr lang="en-US" dirty="0"/>
                        <a:t>④ VD </a:t>
                      </a:r>
                      <a:r>
                        <a:rPr lang="en-US" dirty="0">
                          <a:sym typeface="Wingdings"/>
                        </a:rPr>
                        <a:t></a:t>
                      </a:r>
                      <a:r>
                        <a:rPr lang="en-US" dirty="0"/>
                        <a:t> 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L2 self-conflict. Requires</a:t>
                      </a:r>
                      <a:r>
                        <a:rPr lang="en-US" baseline="0" dirty="0"/>
                        <a:t> searching all VDs. </a:t>
                      </a:r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Safe leak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32369"/>
                  </a:ext>
                </a:extLst>
              </a:tr>
              <a:tr h="535927">
                <a:tc>
                  <a:txBody>
                    <a:bodyPr/>
                    <a:lstStyle/>
                    <a:p>
                      <a:r>
                        <a:rPr lang="en-US" dirty="0"/>
                        <a:t>⑤ VD -&gt; 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VD self-conflict.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Cannot move to TD due deadlock. </a:t>
                      </a:r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Safe leak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397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0933CF-CBC5-DA43-B28C-8DB52D52FB48}"/>
              </a:ext>
            </a:extLst>
          </p:cNvPr>
          <p:cNvSpPr/>
          <p:nvPr/>
        </p:nvSpPr>
        <p:spPr bwMode="auto">
          <a:xfrm>
            <a:off x="6048859" y="3501216"/>
            <a:ext cx="2895600" cy="2960397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A1DB0-8B32-D744-BA21-9A4B1FFD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505200"/>
            <a:ext cx="553059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94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Contribution: A Secure Directory -- </a:t>
            </a:r>
            <a:r>
              <a:rPr lang="en-US" b="1" dirty="0" err="1">
                <a:solidFill>
                  <a:srgbClr val="C00000"/>
                </a:solidFill>
              </a:rPr>
              <a:t>SecDir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0012"/>
            <a:ext cx="9906000" cy="4711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Take part of the storage used by conventional </a:t>
            </a:r>
            <a:r>
              <a:rPr lang="en-US" sz="2000" dirty="0" err="1"/>
              <a:t>dir</a:t>
            </a:r>
            <a:r>
              <a:rPr lang="en-US" sz="2000" dirty="0"/>
              <a:t> and re-assign it to per-core private </a:t>
            </a:r>
            <a:r>
              <a:rPr lang="en-US" sz="2000" dirty="0" err="1"/>
              <a:t>dirs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6600"/>
                </a:solidFill>
              </a:rPr>
              <a:t>Victim Directory (VD)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Distributed VD for a core holds as many lines as in </a:t>
            </a:r>
            <a:r>
              <a:rPr lang="en-US" sz="2000" dirty="0" err="1"/>
              <a:t>pvt</a:t>
            </a:r>
            <a:r>
              <a:rPr lang="en-US" sz="2000" dirty="0"/>
              <a:t> L2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To provide high associativity, VD organized as Cuckoo directory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OK to be slower than main </a:t>
            </a:r>
            <a:r>
              <a:rPr lang="en-US" sz="2000" dirty="0" err="1"/>
              <a:t>dir</a:t>
            </a:r>
            <a:r>
              <a:rPr lang="en-US" sz="2000" dirty="0"/>
              <a:t> because it is a victim </a:t>
            </a:r>
            <a:r>
              <a:rPr lang="en-US" sz="2000" dirty="0" err="1"/>
              <a:t>dir</a:t>
            </a:r>
            <a:r>
              <a:rPr lang="en-US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Uses modest space because it does not keep sharer info (it is per-core)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Modeled a modified Intel </a:t>
            </a:r>
            <a:r>
              <a:rPr lang="en-US" sz="2000" dirty="0" err="1"/>
              <a:t>Skylake</a:t>
            </a:r>
            <a:r>
              <a:rPr lang="en-US" sz="2000" dirty="0"/>
              <a:t> </a:t>
            </a:r>
            <a:r>
              <a:rPr lang="en-US" sz="2000" dirty="0" err="1"/>
              <a:t>dir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>
                <a:solidFill>
                  <a:srgbClr val="FF6600"/>
                </a:solidFill>
                <a:sym typeface="Wingdings"/>
              </a:rPr>
              <a:t>Secure + negligible </a:t>
            </a:r>
            <a:r>
              <a:rPr lang="en-US" sz="2000" dirty="0" err="1">
                <a:solidFill>
                  <a:srgbClr val="FF6600"/>
                </a:solidFill>
                <a:sym typeface="Wingdings"/>
              </a:rPr>
              <a:t>perf</a:t>
            </a:r>
            <a:r>
              <a:rPr lang="en-US" sz="2000" dirty="0">
                <a:solidFill>
                  <a:srgbClr val="FF6600"/>
                </a:solidFill>
                <a:sym typeface="Wingdings"/>
              </a:rPr>
              <a:t> impact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49792-F979-8742-BC03-6DC7352A2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7044-A499-AA45-8257-DEFD293D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SecDir</a:t>
            </a:r>
            <a:r>
              <a:rPr lang="en-US" dirty="0"/>
              <a:t>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C7AE-5987-6646-A69C-5CFF3AAB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Provides inexpensive and scalable isolation 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Provides high associativity </a:t>
            </a:r>
          </a:p>
          <a:p>
            <a:pPr>
              <a:lnSpc>
                <a:spcPct val="150000"/>
              </a:lnSpc>
            </a:pPr>
            <a:r>
              <a:rPr lang="en-US" dirty="0"/>
              <a:t>Uses low storage </a:t>
            </a:r>
          </a:p>
          <a:p>
            <a:pPr>
              <a:lnSpc>
                <a:spcPct val="150000"/>
              </a:lnSpc>
            </a:pPr>
            <a:r>
              <a:rPr lang="en-US" dirty="0"/>
              <a:t>Delivers efficient directory lookup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515FD-CAD7-7C47-B0A2-53F7DA485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50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29E1-981C-5841-A728-C4B7730D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7ED5-A103-874A-A1AB-AE668994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84300"/>
            <a:ext cx="8382000" cy="4711700"/>
          </a:xfrm>
        </p:spPr>
        <p:txBody>
          <a:bodyPr/>
          <a:lstStyle/>
          <a:p>
            <a:r>
              <a:rPr lang="en-US" dirty="0"/>
              <a:t>SPEC Mixes</a:t>
            </a:r>
          </a:p>
          <a:p>
            <a:pPr marL="457200" lvl="1" indent="0">
              <a:buNone/>
            </a:pPr>
            <a:r>
              <a:rPr lang="en-US" dirty="0"/>
              <a:t>Profile applications on baseline to classify them into</a:t>
            </a:r>
          </a:p>
          <a:p>
            <a:pPr marL="457200" lvl="1" indent="0">
              <a:buNone/>
            </a:pPr>
            <a:r>
              <a:rPr lang="en-US" dirty="0">
                <a:highlight>
                  <a:srgbClr val="FFFF00"/>
                </a:highlight>
              </a:rPr>
              <a:t>CCF (core cache fit); LLCF (LLC fit); LLCT (LLC thrashing)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17A2-918E-6E42-9BC2-B01FB7703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 descr="A picture containing crossword puzzle, text&#10;&#10;Description automatically generated">
            <a:extLst>
              <a:ext uri="{FF2B5EF4-FFF2-40B4-BE49-F238E27FC236}">
                <a16:creationId xmlns:a16="http://schemas.microsoft.com/office/drawing/2014/main" id="{F79E695D-E234-4449-8D94-DEA70B73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2743201"/>
            <a:ext cx="8165432" cy="25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4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43000"/>
            <a:ext cx="8229600" cy="320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Naïve organization of the “sharer information”: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Each entry has: 1 dirty bit + N presence bits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N: number of cores in the machine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Directory partitioned into </a:t>
            </a:r>
            <a:r>
              <a:rPr lang="en-US" sz="2000" dirty="0">
                <a:solidFill>
                  <a:srgbClr val="FF6600"/>
                </a:solidFill>
              </a:rPr>
              <a:t>slices using </a:t>
            </a:r>
            <a:r>
              <a:rPr lang="en-US" sz="2000" dirty="0"/>
              <a:t>hash function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As the number of cores increases, tendency toward non-inclusive caches.  </a:t>
            </a:r>
            <a:r>
              <a:rPr lang="en-US" sz="2000" dirty="0">
                <a:sym typeface="Wingdings"/>
              </a:rPr>
              <a:t> Added </a:t>
            </a:r>
            <a:r>
              <a:rPr lang="en-US" sz="2000" dirty="0">
                <a:solidFill>
                  <a:srgbClr val="FF6600"/>
                </a:solidFill>
                <a:sym typeface="Wingdings"/>
              </a:rPr>
              <a:t>Extended Directory</a:t>
            </a:r>
            <a:endParaRPr lang="en-US" sz="2000" dirty="0">
              <a:solidFill>
                <a:srgbClr val="FF6600"/>
              </a:solidFill>
            </a:endParaRPr>
          </a:p>
          <a:p>
            <a:pPr lvl="1"/>
            <a:endParaRPr lang="en-US" sz="2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13623925"/>
            <a:ext cx="6007100" cy="3860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53" y="13684517"/>
            <a:ext cx="6007100" cy="3860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53" y="13836917"/>
            <a:ext cx="6007100" cy="3860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3" y="13989317"/>
            <a:ext cx="6007100" cy="3860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53" y="14141717"/>
            <a:ext cx="6007100" cy="386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985" y="13817600"/>
            <a:ext cx="6007100" cy="386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8" y="13817600"/>
            <a:ext cx="6007100" cy="3860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28" y="13970000"/>
            <a:ext cx="6007100" cy="386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343400" y="6324600"/>
            <a:ext cx="24384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2B079C-5287-004C-9D62-0DB3B2DAA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087572"/>
            <a:ext cx="4786992" cy="28010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27E1D-3D34-634C-9C8E-90755224F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 for Non-Inclusive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105400"/>
            <a:ext cx="8229600" cy="68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To hold a victim line, need a high per-slice associativity: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W</a:t>
            </a:r>
            <a:r>
              <a:rPr lang="en-US" baseline="-25000" dirty="0"/>
              <a:t>TD</a:t>
            </a:r>
            <a:r>
              <a:rPr lang="en-US" dirty="0"/>
              <a:t> + W</a:t>
            </a:r>
            <a:r>
              <a:rPr lang="en-US" baseline="-25000" dirty="0"/>
              <a:t>ED</a:t>
            </a:r>
            <a:r>
              <a:rPr lang="en-US" dirty="0"/>
              <a:t> &gt; W</a:t>
            </a:r>
            <a:r>
              <a:rPr lang="en-US" baseline="-25000" dirty="0"/>
              <a:t>L2</a:t>
            </a:r>
            <a:r>
              <a:rPr lang="en-US" dirty="0"/>
              <a:t> x (N-1) + W</a:t>
            </a:r>
            <a:r>
              <a:rPr lang="en-US" baseline="-25000" dirty="0"/>
              <a:t>L3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13623925"/>
            <a:ext cx="6007100" cy="3860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53" y="13684517"/>
            <a:ext cx="6007100" cy="3860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53" y="13836917"/>
            <a:ext cx="6007100" cy="3860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3" y="13989317"/>
            <a:ext cx="6007100" cy="3860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53" y="14141717"/>
            <a:ext cx="6007100" cy="386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985" y="13817600"/>
            <a:ext cx="6007100" cy="386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8" y="13817600"/>
            <a:ext cx="6007100" cy="3860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28" y="13970000"/>
            <a:ext cx="6007100" cy="3860800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6016752" cy="387096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001000" y="28194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Directories are easy targets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2DCA4-AD06-AC42-BE07-B1D9AA9AF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 are Easy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267200"/>
            <a:ext cx="8686800" cy="2209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Victim reads line; data goes to L2 and </a:t>
            </a:r>
            <a:r>
              <a:rPr lang="en-US" sz="2000" dirty="0" err="1"/>
              <a:t>dir</a:t>
            </a:r>
            <a:r>
              <a:rPr lang="en-US" sz="2000" dirty="0"/>
              <a:t> info to ED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Attacker causes ED conflicts: </a:t>
            </a:r>
            <a:r>
              <a:rPr lang="en-US" sz="2000" dirty="0" err="1"/>
              <a:t>dir</a:t>
            </a:r>
            <a:r>
              <a:rPr lang="en-US" sz="2000" dirty="0"/>
              <a:t> info moves from ED to TD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Attacker causes TD conflicts: </a:t>
            </a:r>
            <a:r>
              <a:rPr lang="en-US" sz="2000" dirty="0" err="1"/>
              <a:t>dir</a:t>
            </a:r>
            <a:r>
              <a:rPr lang="en-US" sz="2000" dirty="0"/>
              <a:t> info evicted from TD; data evicted from L2</a:t>
            </a:r>
          </a:p>
          <a:p>
            <a:pPr lvl="1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13623925"/>
            <a:ext cx="6007100" cy="3860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53" y="13684517"/>
            <a:ext cx="6007100" cy="3860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53" y="13836917"/>
            <a:ext cx="6007100" cy="3860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3" y="13989317"/>
            <a:ext cx="6007100" cy="3860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53" y="14141717"/>
            <a:ext cx="6007100" cy="386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985" y="13817600"/>
            <a:ext cx="6007100" cy="386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8" y="13817600"/>
            <a:ext cx="6007100" cy="3860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28" y="13970000"/>
            <a:ext cx="6007100" cy="3860800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1"/>
            <a:ext cx="4038600" cy="25982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0A860-29D0-694F-BBB7-B1BEDCE08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11514667" cy="199983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Directory is used to keep presence information for cache lines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 directory entry contains “sharer information”, address tag, coherence state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Sharer information: N presence bits, where N is # of cores in machine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Directory is </a:t>
            </a:r>
            <a:r>
              <a:rPr lang="en-US" sz="2400" b="1" dirty="0">
                <a:solidFill>
                  <a:srgbClr val="C00000"/>
                </a:solidFill>
              </a:rPr>
              <a:t>partitioned</a:t>
            </a:r>
            <a:r>
              <a:rPr lang="en-US" sz="2400" dirty="0"/>
              <a:t> into slices like LLC using a hash function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13623925"/>
            <a:ext cx="6007100" cy="3860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53" y="13684517"/>
            <a:ext cx="6007100" cy="3860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53" y="13836917"/>
            <a:ext cx="6007100" cy="3860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3" y="13989317"/>
            <a:ext cx="6007100" cy="3860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53" y="14141717"/>
            <a:ext cx="6007100" cy="386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985" y="13817600"/>
            <a:ext cx="6007100" cy="386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8" y="13817600"/>
            <a:ext cx="6007100" cy="3860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8EE3BA-0030-2446-BFCD-9F510467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28" y="13970000"/>
            <a:ext cx="6007100" cy="3860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245559-45B6-0E46-82B5-99E5015C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11" t="16788" b="24965"/>
          <a:stretch/>
        </p:blipFill>
        <p:spPr>
          <a:xfrm>
            <a:off x="829733" y="3893398"/>
            <a:ext cx="3276600" cy="19028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A1D69E-1340-8547-9AD8-63D11A4185E0}"/>
              </a:ext>
            </a:extLst>
          </p:cNvPr>
          <p:cNvSpPr/>
          <p:nvPr/>
        </p:nvSpPr>
        <p:spPr bwMode="auto">
          <a:xfrm>
            <a:off x="1307892" y="4281959"/>
            <a:ext cx="2743199" cy="152400"/>
          </a:xfrm>
          <a:prstGeom prst="rect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402B954-FDF7-1541-A91C-564F8F075D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11" t="16788" b="24965"/>
          <a:stretch/>
        </p:blipFill>
        <p:spPr>
          <a:xfrm>
            <a:off x="4296833" y="3917132"/>
            <a:ext cx="3276600" cy="190283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85A69AA-DF7F-E347-AF9D-505C86749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11" t="16788" b="24965"/>
          <a:stretch/>
        </p:blipFill>
        <p:spPr>
          <a:xfrm>
            <a:off x="8534400" y="3786509"/>
            <a:ext cx="3276600" cy="1902834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1F763F-F031-4746-8D21-0985E28726FB}"/>
              </a:ext>
            </a:extLst>
          </p:cNvPr>
          <p:cNvCxnSpPr>
            <a:cxnSpLocks/>
          </p:cNvCxnSpPr>
          <p:nvPr/>
        </p:nvCxnSpPr>
        <p:spPr bwMode="auto">
          <a:xfrm>
            <a:off x="7763933" y="4868549"/>
            <a:ext cx="618067" cy="0"/>
          </a:xfrm>
          <a:prstGeom prst="line">
            <a:avLst/>
          </a:prstGeom>
          <a:ln w="762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4F3B25-02A6-9043-80F9-8AC7FC93B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6" y="3786509"/>
            <a:ext cx="1193206" cy="253809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8CB4AFE-B578-1640-9F91-7496BA7CD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D7-FAA4-EB47-9AA6-E15236DC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 in Non-inclusive Cache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5A2CA-9CA5-6A47-8374-B9E24C2D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" y="1230000"/>
            <a:ext cx="11362267" cy="4711700"/>
          </a:xfrm>
        </p:spPr>
        <p:txBody>
          <a:bodyPr/>
          <a:lstStyle/>
          <a:p>
            <a:r>
              <a:rPr lang="en-US" dirty="0"/>
              <a:t>Trend to have non-inclusive cache hierarchies</a:t>
            </a:r>
          </a:p>
          <a:p>
            <a:r>
              <a:rPr lang="en-US" dirty="0"/>
              <a:t>Added </a:t>
            </a:r>
            <a:r>
              <a:rPr lang="en-US" b="1" dirty="0">
                <a:solidFill>
                  <a:srgbClr val="C00000"/>
                </a:solidFill>
              </a:rPr>
              <a:t>Extended Directory</a:t>
            </a:r>
            <a:r>
              <a:rPr lang="en-US" dirty="0"/>
              <a:t> to hold state for lines that are in private caches (L2)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D7023-EA0A-3049-AF87-D0BE5D32A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C8B59-4E1B-9E49-8B96-901974E462B8}"/>
              </a:ext>
            </a:extLst>
          </p:cNvPr>
          <p:cNvSpPr txBox="1"/>
          <p:nvPr/>
        </p:nvSpPr>
        <p:spPr>
          <a:xfrm>
            <a:off x="9299275" y="399365"/>
            <a:ext cx="231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[Yan et al, S&amp;P’19]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3447E-6AF5-2F47-97FA-DAE9D2241D19}"/>
              </a:ext>
            </a:extLst>
          </p:cNvPr>
          <p:cNvSpPr txBox="1"/>
          <p:nvPr/>
        </p:nvSpPr>
        <p:spPr>
          <a:xfrm>
            <a:off x="3553378" y="5948610"/>
            <a:ext cx="57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  <a:ea typeface="Palatino" pitchFamily="2" charset="77"/>
              </a:rPr>
              <a:t>Slice of Intel Skylake-X/SP LLC and directory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00C73-4DF8-634C-8D9F-92228B3EF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7" y="2424975"/>
            <a:ext cx="3454400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898AC-DDAF-8149-AD92-BDBC761C8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926" y="2424975"/>
            <a:ext cx="1905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65" y="109781"/>
            <a:ext cx="10769600" cy="990600"/>
          </a:xfrm>
        </p:spPr>
        <p:txBody>
          <a:bodyPr/>
          <a:lstStyle/>
          <a:p>
            <a:r>
              <a:rPr lang="en-US" dirty="0"/>
              <a:t>Directories are Vulnerable to Side-Channel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27" y="1196597"/>
            <a:ext cx="11331840" cy="1404892"/>
          </a:xfrm>
        </p:spPr>
        <p:txBody>
          <a:bodyPr/>
          <a:lstStyle/>
          <a:p>
            <a:r>
              <a:rPr lang="en-US" dirty="0"/>
              <a:t>Every single line in the cache hierarchy has a directory entry</a:t>
            </a:r>
          </a:p>
          <a:p>
            <a:r>
              <a:rPr lang="en-US" dirty="0"/>
              <a:t>Directory conflict </a:t>
            </a:r>
            <a:r>
              <a:rPr lang="en-US" dirty="0">
                <a:sym typeface="Wingdings" pitchFamily="2" charset="2"/>
              </a:rPr>
              <a:t> Evicts victim’s directory entry  Evicts victim’s cache line </a:t>
            </a:r>
          </a:p>
          <a:p>
            <a:r>
              <a:rPr lang="en-US" b="1" dirty="0">
                <a:solidFill>
                  <a:srgbClr val="C00000"/>
                </a:solidFill>
              </a:rPr>
              <a:t>Root cause: Limited per-slice directory associativity</a:t>
            </a:r>
          </a:p>
          <a:p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89DFD05-8785-8244-945F-85DF94086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79962"/>
              </p:ext>
            </p:extLst>
          </p:nvPr>
        </p:nvGraphicFramePr>
        <p:xfrm>
          <a:off x="3203497" y="3411754"/>
          <a:ext cx="1352658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2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204F90F-9229-0A4A-9B4A-72F693A1B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90029"/>
              </p:ext>
            </p:extLst>
          </p:nvPr>
        </p:nvGraphicFramePr>
        <p:xfrm>
          <a:off x="4166722" y="4404739"/>
          <a:ext cx="1361173" cy="8686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28325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12227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9953184-8A1B-8F42-980B-3308BA417EF2}"/>
              </a:ext>
            </a:extLst>
          </p:cNvPr>
          <p:cNvSpPr txBox="1"/>
          <p:nvPr/>
        </p:nvSpPr>
        <p:spPr>
          <a:xfrm>
            <a:off x="4198170" y="5329589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ea typeface="Cambria" charset="0"/>
                <a:cs typeface="Cambria" charset="0"/>
              </a:rPr>
              <a:t>traditional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(TD)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45D1D14-4239-2944-8C65-C86B62B43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18639"/>
              </p:ext>
            </p:extLst>
          </p:nvPr>
        </p:nvGraphicFramePr>
        <p:xfrm>
          <a:off x="5324125" y="3400036"/>
          <a:ext cx="1283124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754568F-DE8F-C64D-AFF7-E4229C0B83C9}"/>
              </a:ext>
            </a:extLst>
          </p:cNvPr>
          <p:cNvSpPr txBox="1"/>
          <p:nvPr/>
        </p:nvSpPr>
        <p:spPr>
          <a:xfrm>
            <a:off x="3410754" y="2744888"/>
            <a:ext cx="8963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ea typeface="Cambria" charset="0"/>
                <a:cs typeface="Cambria" charset="0"/>
              </a:rPr>
              <a:t>victim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5366A5-2750-414C-98FB-24FFA29F665B}"/>
              </a:ext>
            </a:extLst>
          </p:cNvPr>
          <p:cNvSpPr txBox="1"/>
          <p:nvPr/>
        </p:nvSpPr>
        <p:spPr>
          <a:xfrm>
            <a:off x="5405937" y="2718586"/>
            <a:ext cx="10695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ea typeface="Cambria" charset="0"/>
                <a:cs typeface="Cambria" charset="0"/>
              </a:rPr>
              <a:t>attacker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5A6D97-6951-2F41-B0C8-28B63106A3FA}"/>
              </a:ext>
            </a:extLst>
          </p:cNvPr>
          <p:cNvSpPr txBox="1"/>
          <p:nvPr/>
        </p:nvSpPr>
        <p:spPr>
          <a:xfrm>
            <a:off x="1926320" y="3230681"/>
            <a:ext cx="116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a typeface="Cambria" charset="0"/>
                <a:cs typeface="Cambria" charset="0"/>
              </a:rPr>
              <a:t>Private cache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CB984B-8821-FD48-9167-41A573EF0E68}"/>
              </a:ext>
            </a:extLst>
          </p:cNvPr>
          <p:cNvSpPr txBox="1"/>
          <p:nvPr/>
        </p:nvSpPr>
        <p:spPr>
          <a:xfrm>
            <a:off x="2423486" y="5366201"/>
            <a:ext cx="158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a typeface="Cambria" charset="0"/>
                <a:cs typeface="Cambria" charset="0"/>
              </a:rPr>
              <a:t>extended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(ED)</a:t>
            </a: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77D54C79-9A08-5A41-A31B-91C81F8D410C}"/>
              </a:ext>
            </a:extLst>
          </p:cNvPr>
          <p:cNvSpPr/>
          <p:nvPr/>
        </p:nvSpPr>
        <p:spPr>
          <a:xfrm>
            <a:off x="2502913" y="3995821"/>
            <a:ext cx="5026184" cy="2316664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9575A0-CBF0-CB44-8A19-50F490A515A7}"/>
              </a:ext>
            </a:extLst>
          </p:cNvPr>
          <p:cNvSpPr txBox="1"/>
          <p:nvPr/>
        </p:nvSpPr>
        <p:spPr>
          <a:xfrm>
            <a:off x="1749313" y="4839079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LLC</a:t>
            </a:r>
          </a:p>
          <a:p>
            <a:pPr algn="ctr"/>
            <a:r>
              <a:rPr lang="en-US" sz="2000" b="1" dirty="0"/>
              <a:t>slice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AC8421A-4C56-8D4A-948E-69E39B53A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54868"/>
              </p:ext>
            </p:extLst>
          </p:nvPr>
        </p:nvGraphicFramePr>
        <p:xfrm>
          <a:off x="2785399" y="4395059"/>
          <a:ext cx="1041400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D4E72D6-21E4-2141-B0AF-A53ECA6CB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83717"/>
              </p:ext>
            </p:extLst>
          </p:nvPr>
        </p:nvGraphicFramePr>
        <p:xfrm>
          <a:off x="5791191" y="4404739"/>
          <a:ext cx="1361173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64199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Content Placeholder 31">
            <a:extLst>
              <a:ext uri="{FF2B5EF4-FFF2-40B4-BE49-F238E27FC236}">
                <a16:creationId xmlns:a16="http://schemas.microsoft.com/office/drawing/2014/main" id="{882D611C-8CD1-6F43-8110-55E37DC54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046281"/>
              </p:ext>
            </p:extLst>
          </p:nvPr>
        </p:nvGraphicFramePr>
        <p:xfrm>
          <a:off x="5331679" y="3624294"/>
          <a:ext cx="1275571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30921">
                  <a:extLst>
                    <a:ext uri="{9D8B030D-6E8A-4147-A177-3AD203B41FA5}">
                      <a16:colId xmlns:a16="http://schemas.microsoft.com/office/drawing/2014/main" val="10710482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365848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25101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  <a:gridCol w="225101">
                  <a:extLst>
                    <a:ext uri="{9D8B030D-6E8A-4147-A177-3AD203B41FA5}">
                      <a16:colId xmlns:a16="http://schemas.microsoft.com/office/drawing/2014/main" val="1950656998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4E78720B-FDD9-E446-9C02-8BDA0202F0BE}"/>
              </a:ext>
            </a:extLst>
          </p:cNvPr>
          <p:cNvSpPr/>
          <p:nvPr/>
        </p:nvSpPr>
        <p:spPr>
          <a:xfrm>
            <a:off x="5762365" y="539808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ea typeface="Cambria" charset="0"/>
                <a:cs typeface="Cambria" charset="0"/>
              </a:rPr>
              <a:t>cache lines </a:t>
            </a:r>
            <a:endParaRPr lang="en-US" sz="1800" dirty="0"/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F45D1D14-4239-2944-8C65-C86B62B43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60746"/>
              </p:ext>
            </p:extLst>
          </p:nvPr>
        </p:nvGraphicFramePr>
        <p:xfrm>
          <a:off x="7315200" y="3382635"/>
          <a:ext cx="1283124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B5366A5-2750-414C-98FB-24FFA29F665B}"/>
              </a:ext>
            </a:extLst>
          </p:cNvPr>
          <p:cNvSpPr txBox="1"/>
          <p:nvPr/>
        </p:nvSpPr>
        <p:spPr>
          <a:xfrm>
            <a:off x="7361241" y="2744888"/>
            <a:ext cx="10695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ea typeface="Cambria" charset="0"/>
                <a:cs typeface="Cambria" charset="0"/>
              </a:rPr>
              <a:t>attacker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2</a:t>
            </a:r>
          </a:p>
        </p:txBody>
      </p:sp>
      <p:graphicFrame>
        <p:nvGraphicFramePr>
          <p:cNvPr id="48" name="Content Placeholder 31">
            <a:extLst>
              <a:ext uri="{FF2B5EF4-FFF2-40B4-BE49-F238E27FC236}">
                <a16:creationId xmlns:a16="http://schemas.microsoft.com/office/drawing/2014/main" id="{5A8BEC8F-D541-734B-9049-0CC14F7FE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967776"/>
              </p:ext>
            </p:extLst>
          </p:nvPr>
        </p:nvGraphicFramePr>
        <p:xfrm>
          <a:off x="4173839" y="4616369"/>
          <a:ext cx="1354058" cy="234049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6091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216583">
                  <a:extLst>
                    <a:ext uri="{9D8B030D-6E8A-4147-A177-3AD203B41FA5}">
                      <a16:colId xmlns:a16="http://schemas.microsoft.com/office/drawing/2014/main" val="3173662169"/>
                    </a:ext>
                  </a:extLst>
                </a:gridCol>
                <a:gridCol w="437013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46091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6607175"/>
                    </a:ext>
                  </a:extLst>
                </a:gridCol>
              </a:tblGrid>
              <a:tr h="23404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2F9F42A-0D76-0D40-A69B-65D879ACB392}"/>
              </a:ext>
            </a:extLst>
          </p:cNvPr>
          <p:cNvSpPr/>
          <p:nvPr/>
        </p:nvSpPr>
        <p:spPr>
          <a:xfrm>
            <a:off x="3188714" y="3636720"/>
            <a:ext cx="236313" cy="238833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4ECE8-9A62-4049-835B-FBAB6D7B7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2252F892-CB9B-FC4B-96E3-9D98D2B69784}"/>
              </a:ext>
            </a:extLst>
          </p:cNvPr>
          <p:cNvSpPr/>
          <p:nvPr/>
        </p:nvSpPr>
        <p:spPr bwMode="auto">
          <a:xfrm>
            <a:off x="2969327" y="3634170"/>
            <a:ext cx="556035" cy="528099"/>
          </a:xfrm>
          <a:prstGeom prst="mathMultiply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110126-DA52-1440-9660-0D8EFFBBC342}"/>
              </a:ext>
            </a:extLst>
          </p:cNvPr>
          <p:cNvSpPr txBox="1"/>
          <p:nvPr/>
        </p:nvSpPr>
        <p:spPr>
          <a:xfrm>
            <a:off x="9892080" y="398050"/>
            <a:ext cx="231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[Yan et al, S&amp;P’19]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54E38D-1915-B248-AE11-CE030D21BA7A}"/>
              </a:ext>
            </a:extLst>
          </p:cNvPr>
          <p:cNvSpPr/>
          <p:nvPr/>
        </p:nvSpPr>
        <p:spPr>
          <a:xfrm>
            <a:off x="2785397" y="4609066"/>
            <a:ext cx="222474" cy="248654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graphicFrame>
        <p:nvGraphicFramePr>
          <p:cNvPr id="38" name="Content Placeholder 31">
            <a:extLst>
              <a:ext uri="{FF2B5EF4-FFF2-40B4-BE49-F238E27FC236}">
                <a16:creationId xmlns:a16="http://schemas.microsoft.com/office/drawing/2014/main" id="{5A8BEC8F-D541-734B-9049-0CC14F7FE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946779"/>
              </p:ext>
            </p:extLst>
          </p:nvPr>
        </p:nvGraphicFramePr>
        <p:xfrm>
          <a:off x="2771123" y="4619093"/>
          <a:ext cx="1089063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4771993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5564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16863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graphicFrame>
        <p:nvGraphicFramePr>
          <p:cNvPr id="51" name="Content Placeholder 31">
            <a:extLst>
              <a:ext uri="{FF2B5EF4-FFF2-40B4-BE49-F238E27FC236}">
                <a16:creationId xmlns:a16="http://schemas.microsoft.com/office/drawing/2014/main" id="{BF1A03EB-66FE-5D42-AE99-15C8D9DE7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247560"/>
              </p:ext>
            </p:extLst>
          </p:nvPr>
        </p:nvGraphicFramePr>
        <p:xfrm>
          <a:off x="7322753" y="3606893"/>
          <a:ext cx="1275571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30921">
                  <a:extLst>
                    <a:ext uri="{9D8B030D-6E8A-4147-A177-3AD203B41FA5}">
                      <a16:colId xmlns:a16="http://schemas.microsoft.com/office/drawing/2014/main" val="10710482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365848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25101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  <a:gridCol w="225101">
                  <a:extLst>
                    <a:ext uri="{9D8B030D-6E8A-4147-A177-3AD203B41FA5}">
                      <a16:colId xmlns:a16="http://schemas.microsoft.com/office/drawing/2014/main" val="1950656998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0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115 C -0.03854 -0.01111 -0.07435 -0.02315 -0.09622 0.03541 C -0.11797 0.09421 -0.12565 0.22361 -0.1332 0.35324 " pathEditMode="relative" ptsTypes="AAA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5" grpId="0"/>
      <p:bldP spid="6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Goal &amp; Threat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034076-35C0-5940-A7BB-294F9612D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42203"/>
              </p:ext>
            </p:extLst>
          </p:nvPr>
        </p:nvGraphicFramePr>
        <p:xfrm>
          <a:off x="2133599" y="2286000"/>
          <a:ext cx="6993468" cy="2294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367">
                  <a:extLst>
                    <a:ext uri="{9D8B030D-6E8A-4147-A177-3AD203B41FA5}">
                      <a16:colId xmlns:a16="http://schemas.microsoft.com/office/drawing/2014/main" val="3094790059"/>
                    </a:ext>
                  </a:extLst>
                </a:gridCol>
                <a:gridCol w="1748367">
                  <a:extLst>
                    <a:ext uri="{9D8B030D-6E8A-4147-A177-3AD203B41FA5}">
                      <a16:colId xmlns:a16="http://schemas.microsoft.com/office/drawing/2014/main" val="2148103719"/>
                    </a:ext>
                  </a:extLst>
                </a:gridCol>
                <a:gridCol w="1748367">
                  <a:extLst>
                    <a:ext uri="{9D8B030D-6E8A-4147-A177-3AD203B41FA5}">
                      <a16:colId xmlns:a16="http://schemas.microsoft.com/office/drawing/2014/main" val="2750882772"/>
                    </a:ext>
                  </a:extLst>
                </a:gridCol>
                <a:gridCol w="1748367">
                  <a:extLst>
                    <a:ext uri="{9D8B030D-6E8A-4147-A177-3AD203B41FA5}">
                      <a16:colId xmlns:a16="http://schemas.microsoft.com/office/drawing/2014/main" val="3750458062"/>
                    </a:ext>
                  </a:extLst>
                </a:gridCol>
              </a:tblGrid>
              <a:tr h="571498">
                <a:tc rowSpan="2" grid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Co-location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41433"/>
                  </a:ext>
                </a:extLst>
              </a:tr>
              <a:tr h="571498"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Same-core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Cross-core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288125"/>
                  </a:ext>
                </a:extLst>
              </a:tr>
              <a:tr h="57968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Attack Strategy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Active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023211"/>
                  </a:ext>
                </a:extLst>
              </a:tr>
              <a:tr h="5714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Passive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54228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3800" y="5269416"/>
            <a:ext cx="1076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* Victim self-conflicts (e.g. in victim’s private structures) are not considered leakage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DE23E-ADBB-D641-9450-E75CE8BA8A2D}"/>
              </a:ext>
            </a:extLst>
          </p:cNvPr>
          <p:cNvSpPr txBox="1"/>
          <p:nvPr/>
        </p:nvSpPr>
        <p:spPr>
          <a:xfrm>
            <a:off x="622856" y="1373140"/>
            <a:ext cx="1063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A secure directory to block directory interference between processes </a:t>
            </a:r>
          </a:p>
        </p:txBody>
      </p:sp>
    </p:spTree>
    <p:extLst>
      <p:ext uri="{BB962C8B-B14F-4D97-AF65-F5344CB8AC3E}">
        <p14:creationId xmlns:p14="http://schemas.microsoft.com/office/powerpoint/2010/main" val="21613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Secure Directory Designs Are Not Scalable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79500"/>
            <a:ext cx="11049000" cy="2129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Strategy I: Substantially increase associativity of each directory slice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/>
              </a:rPr>
              <a:t>Unrealistic: Need too high associativity 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2FEF-3FA5-6444-8E1B-76E3D395D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BFC9B-AC03-F34E-B8FE-86C5F7D4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35140"/>
            <a:ext cx="8081843" cy="3284660"/>
          </a:xfrm>
          <a:prstGeom prst="rect">
            <a:avLst/>
          </a:prstGeom>
        </p:spPr>
      </p:pic>
      <p:graphicFrame>
        <p:nvGraphicFramePr>
          <p:cNvPr id="8" name="Content Placeholder 31">
            <a:extLst>
              <a:ext uri="{FF2B5EF4-FFF2-40B4-BE49-F238E27FC236}">
                <a16:creationId xmlns:a16="http://schemas.microsoft.com/office/drawing/2014/main" id="{C3529277-AF52-AB4C-B87E-44D2595B927F}"/>
              </a:ext>
            </a:extLst>
          </p:cNvPr>
          <p:cNvGraphicFramePr>
            <a:graphicFrameLocks/>
          </p:cNvGraphicFramePr>
          <p:nvPr/>
        </p:nvGraphicFramePr>
        <p:xfrm>
          <a:off x="4560695" y="4419600"/>
          <a:ext cx="1230505" cy="234049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15568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73662169"/>
                    </a:ext>
                  </a:extLst>
                </a:gridCol>
                <a:gridCol w="382809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15568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6607175"/>
                    </a:ext>
                  </a:extLst>
                </a:gridCol>
              </a:tblGrid>
              <a:tr h="23404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655BB5-3EBE-064F-8416-F5AEEE102A61}"/>
              </a:ext>
            </a:extLst>
          </p:cNvPr>
          <p:cNvSpPr txBox="1"/>
          <p:nvPr/>
        </p:nvSpPr>
        <p:spPr>
          <a:xfrm>
            <a:off x="6658913" y="1859787"/>
            <a:ext cx="4466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>
                <a:sym typeface="Wingdings"/>
              </a:rPr>
              <a:t>(e.g. </a:t>
            </a:r>
            <a:r>
              <a:rPr lang="en-US" kern="0" dirty="0">
                <a:solidFill>
                  <a:srgbClr val="C00000"/>
                </a:solidFill>
                <a:sym typeface="Wingdings"/>
              </a:rPr>
              <a:t>&gt; 300 for a 22-core machine</a:t>
            </a:r>
            <a:r>
              <a:rPr lang="en-US" kern="0" dirty="0">
                <a:sym typeface="Wingdings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47415</TotalTime>
  <Words>3448</Words>
  <Application>Microsoft Macintosh PowerPoint</Application>
  <PresentationFormat>Widescreen</PresentationFormat>
  <Paragraphs>676</Paragraphs>
  <Slides>49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Cambria Math</vt:lpstr>
      <vt:lpstr>Courier New</vt:lpstr>
      <vt:lpstr>Helvetica</vt:lpstr>
      <vt:lpstr>Times New Roman</vt:lpstr>
      <vt:lpstr>Wingdings</vt:lpstr>
      <vt:lpstr>Default Design</vt:lpstr>
      <vt:lpstr>1_Default Design</vt:lpstr>
      <vt:lpstr>SecDir: A Secure Directory to Defeat Directory Side-Channel Attacks</vt:lpstr>
      <vt:lpstr>Motivation</vt:lpstr>
      <vt:lpstr>Contribution: A Secure Directory (SecDir)</vt:lpstr>
      <vt:lpstr>Outline</vt:lpstr>
      <vt:lpstr>Directory Basics</vt:lpstr>
      <vt:lpstr>Directories in Non-inclusive Cache Hierarchies</vt:lpstr>
      <vt:lpstr>Directories are Vulnerable to Side-Channel Attacks</vt:lpstr>
      <vt:lpstr>Defense Goal &amp; Threat Model</vt:lpstr>
      <vt:lpstr>Naïve Secure Directory Designs Are Not Scalable</vt:lpstr>
      <vt:lpstr>Naïve Secure Directory Designs Are Not Scalable</vt:lpstr>
      <vt:lpstr>Our proposal: SecDir</vt:lpstr>
      <vt:lpstr>Our proposal: SecDir</vt:lpstr>
      <vt:lpstr>SecDir Blocks Directory Interference</vt:lpstr>
      <vt:lpstr>SecDir Blocks Directory Interference</vt:lpstr>
      <vt:lpstr>SecDir Blocks Directory Interference</vt:lpstr>
      <vt:lpstr>SecDir Blocks Directory Interference</vt:lpstr>
      <vt:lpstr>SecDir Blocks Directory Interference</vt:lpstr>
      <vt:lpstr>SecDir Optimizations</vt:lpstr>
      <vt:lpstr>Experimental Setup and Benchmarks</vt:lpstr>
      <vt:lpstr>Evaluation Results – PARSEC</vt:lpstr>
      <vt:lpstr>Evaluation Results – PARSEC</vt:lpstr>
      <vt:lpstr>More in the paper &amp; Discussion</vt:lpstr>
      <vt:lpstr>Conclusion</vt:lpstr>
      <vt:lpstr>Q&amp;A</vt:lpstr>
      <vt:lpstr>SecDir Blocks Directory Interference</vt:lpstr>
      <vt:lpstr>Evaluation of SPECMIX</vt:lpstr>
      <vt:lpstr>Evaluation of SPECMIX</vt:lpstr>
      <vt:lpstr>Directories in Non-inclusive Cache Hierarchies</vt:lpstr>
      <vt:lpstr>Naïve Secure Directory Designs</vt:lpstr>
      <vt:lpstr>Evaluation Results – PARSEC</vt:lpstr>
      <vt:lpstr>Directories are Vulnerable to Attacks</vt:lpstr>
      <vt:lpstr>Victim Directory Lookup</vt:lpstr>
      <vt:lpstr>VD Lookups Are Efficient: Not On Critical Paths</vt:lpstr>
      <vt:lpstr>Minimizing VD Self-Conflicts</vt:lpstr>
      <vt:lpstr>Example: VD Offers High Associativity</vt:lpstr>
      <vt:lpstr>Early Detection of VD Misses</vt:lpstr>
      <vt:lpstr>SecDir Uses Low Area</vt:lpstr>
      <vt:lpstr>Directories are Vulnerable to Attacks</vt:lpstr>
      <vt:lpstr>Other Results in the Paper</vt:lpstr>
      <vt:lpstr>Directory Basics (Snoop filter, Core valid bits)</vt:lpstr>
      <vt:lpstr>Ideal Secure Directory</vt:lpstr>
      <vt:lpstr>Current Directory Operation</vt:lpstr>
      <vt:lpstr>SecDir Operations Provide Isolation</vt:lpstr>
      <vt:lpstr>Contribution: A Secure Directory -- SecDir</vt:lpstr>
      <vt:lpstr>SecDir Properties</vt:lpstr>
      <vt:lpstr>Benchmarks</vt:lpstr>
      <vt:lpstr>Directory Structure</vt:lpstr>
      <vt:lpstr>Directories for Non-Inclusive Caches</vt:lpstr>
      <vt:lpstr>Directories are Easy Targets</vt:lpstr>
    </vt:vector>
  </TitlesOfParts>
  <Manager>Josep Torrellas</Manager>
  <Company>University of Illinois at Urbana-Champaign</Company>
  <LinksUpToDate>false</LinksUpToDate>
  <SharedDoc>false</SharedDoc>
  <HyperlinkBase>http://iacoma.cs.uiuc.edu/martinez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Speculative Shared-Memory Architectures</dc:title>
  <dc:subject>Parallel Computing</dc:subject>
  <dc:creator>José Fernando Martínez</dc:creator>
  <cp:lastModifiedBy>Yan Mengjia</cp:lastModifiedBy>
  <cp:revision>2884</cp:revision>
  <cp:lastPrinted>2017-06-21T23:54:07Z</cp:lastPrinted>
  <dcterms:created xsi:type="dcterms:W3CDTF">2001-04-25T20:34:22Z</dcterms:created>
  <dcterms:modified xsi:type="dcterms:W3CDTF">2019-06-25T16:54:15Z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jose.martinez@acm.org</vt:lpwstr>
  </property>
  <property fmtid="{D5CDD505-2E9C-101B-9397-08002B2CF9AE}" pid="8" name="HomePage">
    <vt:lpwstr>http://iacoma.cs.uiuc.edu/martinez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C:\temp\HTML presentation</vt:lpwstr>
  </property>
</Properties>
</file>