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57"/>
  </p:notesMasterIdLst>
  <p:sldIdLst>
    <p:sldId id="339" r:id="rId2"/>
    <p:sldId id="342" r:id="rId3"/>
    <p:sldId id="352" r:id="rId4"/>
    <p:sldId id="335" r:id="rId5"/>
    <p:sldId id="353" r:id="rId6"/>
    <p:sldId id="375" r:id="rId7"/>
    <p:sldId id="380" r:id="rId8"/>
    <p:sldId id="382" r:id="rId9"/>
    <p:sldId id="383" r:id="rId10"/>
    <p:sldId id="344" r:id="rId11"/>
    <p:sldId id="271" r:id="rId12"/>
    <p:sldId id="376" r:id="rId13"/>
    <p:sldId id="345" r:id="rId14"/>
    <p:sldId id="359" r:id="rId15"/>
    <p:sldId id="343" r:id="rId16"/>
    <p:sldId id="396" r:id="rId17"/>
    <p:sldId id="341" r:id="rId18"/>
    <p:sldId id="279" r:id="rId19"/>
    <p:sldId id="281" r:id="rId20"/>
    <p:sldId id="282" r:id="rId21"/>
    <p:sldId id="283" r:id="rId22"/>
    <p:sldId id="278" r:id="rId23"/>
    <p:sldId id="387" r:id="rId24"/>
    <p:sldId id="284" r:id="rId25"/>
    <p:sldId id="285" r:id="rId26"/>
    <p:sldId id="287" r:id="rId27"/>
    <p:sldId id="294" r:id="rId28"/>
    <p:sldId id="293" r:id="rId29"/>
    <p:sldId id="305" r:id="rId30"/>
    <p:sldId id="292" r:id="rId31"/>
    <p:sldId id="388" r:id="rId32"/>
    <p:sldId id="389" r:id="rId33"/>
    <p:sldId id="391" r:id="rId34"/>
    <p:sldId id="361" r:id="rId35"/>
    <p:sldId id="393" r:id="rId36"/>
    <p:sldId id="308" r:id="rId37"/>
    <p:sldId id="374" r:id="rId38"/>
    <p:sldId id="315" r:id="rId39"/>
    <p:sldId id="314" r:id="rId40"/>
    <p:sldId id="316" r:id="rId41"/>
    <p:sldId id="317" r:id="rId42"/>
    <p:sldId id="377" r:id="rId43"/>
    <p:sldId id="318" r:id="rId44"/>
    <p:sldId id="319" r:id="rId45"/>
    <p:sldId id="364" r:id="rId46"/>
    <p:sldId id="366" r:id="rId47"/>
    <p:sldId id="368" r:id="rId48"/>
    <p:sldId id="367" r:id="rId49"/>
    <p:sldId id="386" r:id="rId50"/>
    <p:sldId id="378" r:id="rId51"/>
    <p:sldId id="330" r:id="rId52"/>
    <p:sldId id="371" r:id="rId53"/>
    <p:sldId id="369" r:id="rId54"/>
    <p:sldId id="394" r:id="rId55"/>
    <p:sldId id="39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81BC819-90BC-234D-827E-A0FC49833B56}">
          <p14:sldIdLst>
            <p14:sldId id="339"/>
          </p14:sldIdLst>
        </p14:section>
        <p14:section name="Overview" id="{EEAD0691-7E0F-5640-9F09-2510A9CFCE9B}">
          <p14:sldIdLst>
            <p14:sldId id="342"/>
            <p14:sldId id="352"/>
            <p14:sldId id="335"/>
            <p14:sldId id="353"/>
            <p14:sldId id="375"/>
            <p14:sldId id="380"/>
            <p14:sldId id="382"/>
            <p14:sldId id="383"/>
          </p14:sldIdLst>
        </p14:section>
        <p14:section name="Background" id="{C1E5F982-96E0-204C-B2F5-E1E364F37FF5}">
          <p14:sldIdLst>
            <p14:sldId id="344"/>
            <p14:sldId id="271"/>
            <p14:sldId id="376"/>
          </p14:sldIdLst>
        </p14:section>
        <p14:section name="Threat Model" id="{74831E8A-923A-1A4D-86C0-E52561201849}">
          <p14:sldIdLst>
            <p14:sldId id="345"/>
            <p14:sldId id="359"/>
          </p14:sldIdLst>
        </p14:section>
        <p14:section name="Framework" id="{89EFD1D5-747A-2A47-8DDC-BE2B71735F0B}">
          <p14:sldIdLst>
            <p14:sldId id="343"/>
            <p14:sldId id="396"/>
            <p14:sldId id="341"/>
            <p14:sldId id="279"/>
            <p14:sldId id="281"/>
            <p14:sldId id="282"/>
            <p14:sldId id="283"/>
            <p14:sldId id="278"/>
            <p14:sldId id="387"/>
            <p14:sldId id="284"/>
            <p14:sldId id="285"/>
            <p14:sldId id="287"/>
            <p14:sldId id="294"/>
            <p14:sldId id="293"/>
            <p14:sldId id="305"/>
            <p14:sldId id="292"/>
            <p14:sldId id="388"/>
            <p14:sldId id="389"/>
            <p14:sldId id="391"/>
            <p14:sldId id="361"/>
            <p14:sldId id="393"/>
            <p14:sldId id="308"/>
            <p14:sldId id="374"/>
            <p14:sldId id="315"/>
            <p14:sldId id="314"/>
            <p14:sldId id="316"/>
            <p14:sldId id="317"/>
            <p14:sldId id="377"/>
            <p14:sldId id="318"/>
            <p14:sldId id="319"/>
            <p14:sldId id="364"/>
            <p14:sldId id="366"/>
            <p14:sldId id="368"/>
            <p14:sldId id="367"/>
            <p14:sldId id="386"/>
            <p14:sldId id="378"/>
            <p14:sldId id="330"/>
            <p14:sldId id="371"/>
            <p14:sldId id="369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arlatos, Dimitrios" initials="SD" lastIdx="3" clrIdx="0">
    <p:extLst>
      <p:ext uri="{19B8F6BF-5375-455C-9EA6-DF929625EA0E}">
        <p15:presenceInfo xmlns:p15="http://schemas.microsoft.com/office/powerpoint/2012/main" userId="S::skarlat2@illinois.edu::0ee52133-308f-4e92-b2b1-4018b7f675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38B"/>
    <a:srgbClr val="E94926"/>
    <a:srgbClr val="13294B"/>
    <a:srgbClr val="008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/>
    <p:restoredTop sz="87077"/>
  </p:normalViewPr>
  <p:slideViewPr>
    <p:cSldViewPr snapToGrid="0" snapToObjects="1">
      <p:cViewPr varScale="1">
        <p:scale>
          <a:sx n="101" d="100"/>
          <a:sy n="101" d="100"/>
        </p:scale>
        <p:origin x="224" y="616"/>
      </p:cViewPr>
      <p:guideLst/>
    </p:cSldViewPr>
  </p:slideViewPr>
  <p:outlineViewPr>
    <p:cViewPr>
      <p:scale>
        <a:sx n="33" d="100"/>
        <a:sy n="33" d="100"/>
      </p:scale>
      <p:origin x="0" y="-12728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79" d="100"/>
          <a:sy n="179" d="100"/>
        </p:scale>
        <p:origin x="1120" y="-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229D9-EB11-9746-97DF-BA8F46D9B91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7C45-BBAD-EC4E-A0C7-DFF09893A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5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33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4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1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8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3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9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8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9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79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5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2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39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3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8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1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5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4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9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5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2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09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0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14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04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5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2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38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36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01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6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3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280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81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6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41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7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92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42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7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7C45-BBAD-EC4E-A0C7-DFF09893A7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3C183-7C36-4942-9C4C-E1D4BE0A2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949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2E2D3-B384-454A-A57E-DBF29955D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71DB7-FB69-B347-B632-E43B68C9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99A5E-79D7-A942-8137-A81E4AB8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6A4E2-FA23-7541-8A1A-95B278F6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053" y="6355352"/>
            <a:ext cx="389093" cy="365125"/>
          </a:xfrm>
        </p:spPr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9EBB46AB-DC8F-7847-BCB8-87C0878E41CE}"/>
              </a:ext>
            </a:extLst>
          </p:cNvPr>
          <p:cNvSpPr/>
          <p:nvPr userDrawn="1"/>
        </p:nvSpPr>
        <p:spPr>
          <a:xfrm>
            <a:off x="838200" y="3553061"/>
            <a:ext cx="10515600" cy="4571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76096-7946-B94F-8E82-F87030C54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77" y="6377894"/>
            <a:ext cx="1843813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A5E4-B8DF-5248-8EF0-55EAA585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6BFE3-E9A0-CB4E-9E85-6B4206E3A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463F-31F5-2847-B2FD-C47648DF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44901-102F-A342-B275-A833CAAE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875C2-6439-BB4C-B332-C04AD16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2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59E4D-ACAD-3045-B962-C47ED7BAF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3215B-9654-BE45-838F-EC3216D51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07520-8AFF-A643-980A-86B91BBF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4AB10-6CEE-F049-8956-DA1CD086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A18D-D93B-0647-BCFA-EC8F5809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4060-E683-A341-9AA4-777AB5D2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45"/>
            <a:ext cx="10515600" cy="87412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A903-7E5A-9B4D-BD5A-7B7BF7D2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708D-9BF8-0949-AFA5-B38DED8C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3636B-220A-524F-8B08-DDBC64F0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58846A1-AA8C-3149-AF80-32E512DD39E0}"/>
              </a:ext>
            </a:extLst>
          </p:cNvPr>
          <p:cNvSpPr/>
          <p:nvPr userDrawn="1"/>
        </p:nvSpPr>
        <p:spPr>
          <a:xfrm>
            <a:off x="838200" y="1327218"/>
            <a:ext cx="10515600" cy="4571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8F256-B7E1-724D-A1F2-F66D1CCF6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77" y="6377894"/>
            <a:ext cx="1843813" cy="32004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1CCC6F-C23D-5D42-8EB5-18A75E59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053" y="6355352"/>
            <a:ext cx="389093" cy="365125"/>
          </a:xfrm>
        </p:spPr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3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AC27-4FA0-EF4B-AF2B-20DD8D79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404F5-904B-BE4C-B24A-20172026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F17FA-54AE-B94D-A09F-94F6AA505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77" y="6377894"/>
            <a:ext cx="1843813" cy="32004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7916DD4-0D0F-814B-89C5-D396ED5C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491576-5A31-3342-83AA-FCF645D4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CE177-3D8E-7A40-8127-F57326B8E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77" y="6377894"/>
            <a:ext cx="1843813" cy="32004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21AE8F-CD51-D74B-A935-60D47887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053" y="6355352"/>
            <a:ext cx="389093" cy="365125"/>
          </a:xfrm>
        </p:spPr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37E6-AABF-864D-A0F6-59BC0A23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D006-701B-8040-A300-F67EDAE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A681-7A52-9C47-879D-298EA34ED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660FC-2E87-8848-8010-51499802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39612-7F62-004B-B082-4C1CB96A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166AA-26C2-6A44-BA92-672BE6EC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4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3E16-D296-9F41-994E-3CDCA962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12A7-AB42-054A-9777-0F4691C12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472BD-9674-9242-9E65-68D803E29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95687-4925-2046-BD3F-B0B27B00E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FAA87-66F6-7C4A-B3CC-0E95E1070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19160-30B8-B14B-BB1E-B7C40D3E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3CC7B-5E4F-0A4F-98AC-3C3B3F09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B02D0-BCC1-D441-BA68-EF566D19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9528-15A8-E545-8947-14536644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4A98E-FA0D-124F-BFA1-E03FC10D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122C6-F130-1249-B42F-6351139D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1A66-0B96-0D4E-B27F-ABD858C0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E4AB7-61C9-1440-B096-2C3EF268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39023-AA7D-5B4C-9114-40533E8E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19A9F-96C5-E349-B2F8-10AA907B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AD63-AC9B-9A43-B1C2-66B3B8E7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9009-61F0-9746-91D7-F94BE9A3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302E3-D9EA-214B-82EB-C452483E2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42FC8-2F8B-974F-A242-1A334EFB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E6EBD-DA9F-5040-8690-3E55BD38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287D9-E8BD-864C-A4BE-A23DC0DD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0C94-5F9C-8043-9EB6-F51E074C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AB6F7-3176-BD4F-966F-3EDF99304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A70D0-88DF-0E41-8071-BEEC5EFDF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B99E0-2218-314A-96F6-63441BE7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21439-5674-CB4D-907B-54FD497E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EE083-E383-7F47-9592-7288A530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38C26-7ACC-4946-9FE1-14E93F2A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4C71-C6B4-A744-BA5F-E994DE746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1B3D8-E5C9-AD42-81FD-5543C73B6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E07B-8DAC-4B44-A9DB-D24AF7DF64CF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218E-963B-7C48-BE95-1CABF9A0D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0003-B1DB-5346-B547-D24E6C77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7559-3BBF-D24A-8C45-B0FD179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hyperlink" Target="https://github.com/dskarlatos/MicroScope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ageForge: A Near-Memory Content-Aware Page-Merging Architecture"/>
          <p:cNvSpPr txBox="1">
            <a:spLocks noGrp="1"/>
          </p:cNvSpPr>
          <p:nvPr>
            <p:ph type="ctrTitle"/>
          </p:nvPr>
        </p:nvSpPr>
        <p:spPr>
          <a:xfrm>
            <a:off x="852407" y="1478109"/>
            <a:ext cx="10461356" cy="18511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6800" b="1"/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MicroScope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Microarchitectural Replay Attacks</a:t>
            </a:r>
          </a:p>
        </p:txBody>
      </p:sp>
      <p:sp>
        <p:nvSpPr>
          <p:cNvPr id="143" name="Dimitrios Skarlatos, Nam Sung Kim, and Josep Torrellas…"/>
          <p:cNvSpPr txBox="1">
            <a:spLocks noGrp="1"/>
          </p:cNvSpPr>
          <p:nvPr>
            <p:ph type="subTitle" idx="1"/>
          </p:nvPr>
        </p:nvSpPr>
        <p:spPr>
          <a:xfrm>
            <a:off x="433754" y="3769720"/>
            <a:ext cx="11386640" cy="219712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20396">
              <a:defRPr sz="46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Dimitrios Skarlatos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Mengjia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Yan, Bhargava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Gopireddy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Sprabery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defTabSz="320396">
              <a:defRPr sz="4600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Torrellas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Christopher W. Fletcher</a:t>
            </a:r>
          </a:p>
          <a:p>
            <a:pPr defTabSz="320396">
              <a:defRPr sz="46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  <a:p>
            <a:pPr defTabSz="320396">
              <a:defRPr sz="46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0396">
              <a:defRPr sz="46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9"/>
    </mc:Choice>
    <mc:Fallback xmlns="">
      <p:transition spd="slow" advTm="47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6984-97D7-2647-97D6-71575BDE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8C69B-BC47-6A4B-BA28-064BFF907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3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4748-9C5C-CD42-81B1-B3C5ED15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Tables Background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8D4052-1EE6-7545-80B0-B6F168BCFF04}"/>
              </a:ext>
            </a:extLst>
          </p:cNvPr>
          <p:cNvGrpSpPr/>
          <p:nvPr/>
        </p:nvGrpSpPr>
        <p:grpSpPr>
          <a:xfrm>
            <a:off x="6400030" y="3075776"/>
            <a:ext cx="742520" cy="1031278"/>
            <a:chOff x="1876926" y="3429573"/>
            <a:chExt cx="742520" cy="103127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33C53C-F191-624D-9FBB-A9FE3EC37E07}"/>
                </a:ext>
              </a:extLst>
            </p:cNvPr>
            <p:cNvSpPr/>
            <p:nvPr/>
          </p:nvSpPr>
          <p:spPr>
            <a:xfrm>
              <a:off x="1876926" y="3429573"/>
              <a:ext cx="742520" cy="10312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7E4865-075D-FE45-9D2B-29910FACB568}"/>
                </a:ext>
              </a:extLst>
            </p:cNvPr>
            <p:cNvSpPr/>
            <p:nvPr/>
          </p:nvSpPr>
          <p:spPr>
            <a:xfrm>
              <a:off x="1876926" y="3595723"/>
              <a:ext cx="742520" cy="2601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13294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pmd_t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CDAD27-89BB-7747-AC2E-6A643A77CD1E}"/>
              </a:ext>
            </a:extLst>
          </p:cNvPr>
          <p:cNvGrpSpPr/>
          <p:nvPr/>
        </p:nvGrpSpPr>
        <p:grpSpPr>
          <a:xfrm>
            <a:off x="8066977" y="3241925"/>
            <a:ext cx="742520" cy="1031278"/>
            <a:chOff x="1876926" y="3429573"/>
            <a:chExt cx="742520" cy="103127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6A61A3-E9D8-BC49-AE59-4E70E16D772A}"/>
                </a:ext>
              </a:extLst>
            </p:cNvPr>
            <p:cNvSpPr/>
            <p:nvPr/>
          </p:nvSpPr>
          <p:spPr>
            <a:xfrm>
              <a:off x="1876926" y="3429573"/>
              <a:ext cx="742520" cy="10312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32EACA-D19D-6546-9BA7-2DBCD41A727A}"/>
                </a:ext>
              </a:extLst>
            </p:cNvPr>
            <p:cNvSpPr/>
            <p:nvPr/>
          </p:nvSpPr>
          <p:spPr>
            <a:xfrm>
              <a:off x="1876926" y="3595723"/>
              <a:ext cx="742520" cy="2601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13294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pte_t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A2C95AB-CC4C-FF4A-816B-2DC4B8BBC9AE}"/>
              </a:ext>
            </a:extLst>
          </p:cNvPr>
          <p:cNvSpPr txBox="1"/>
          <p:nvPr/>
        </p:nvSpPr>
        <p:spPr>
          <a:xfrm>
            <a:off x="3157512" y="34902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85AC1-90E3-D647-B42E-32248B9F7579}"/>
              </a:ext>
            </a:extLst>
          </p:cNvPr>
          <p:cNvSpPr txBox="1"/>
          <p:nvPr/>
        </p:nvSpPr>
        <p:spPr>
          <a:xfrm>
            <a:off x="4828464" y="36585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CAC99-50DD-5643-ABE8-C462F02687F6}"/>
              </a:ext>
            </a:extLst>
          </p:cNvPr>
          <p:cNvSpPr txBox="1"/>
          <p:nvPr/>
        </p:nvSpPr>
        <p:spPr>
          <a:xfrm>
            <a:off x="6488627" y="381562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160F34-D949-4943-AC8C-6E31DF4E38E7}"/>
              </a:ext>
            </a:extLst>
          </p:cNvPr>
          <p:cNvSpPr txBox="1"/>
          <p:nvPr/>
        </p:nvSpPr>
        <p:spPr>
          <a:xfrm>
            <a:off x="8187206" y="39965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C71139-92D8-BC46-A9CE-674518E470DC}"/>
              </a:ext>
            </a:extLst>
          </p:cNvPr>
          <p:cNvCxnSpPr>
            <a:cxnSpLocks/>
          </p:cNvCxnSpPr>
          <p:nvPr/>
        </p:nvCxnSpPr>
        <p:spPr>
          <a:xfrm>
            <a:off x="3800641" y="3039681"/>
            <a:ext cx="928437" cy="88896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5DD569-6BC6-5A4C-8FFF-4774CEEFE73C}"/>
              </a:ext>
            </a:extLst>
          </p:cNvPr>
          <p:cNvCxnSpPr>
            <a:cxnSpLocks/>
          </p:cNvCxnSpPr>
          <p:nvPr/>
        </p:nvCxnSpPr>
        <p:spPr>
          <a:xfrm>
            <a:off x="5471593" y="3205836"/>
            <a:ext cx="924426" cy="876699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314825-CF0E-BC46-A5B8-588B51088F2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142550" y="3371986"/>
            <a:ext cx="924426" cy="880939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C76860-94CF-B54F-8C0B-A71055C58675}"/>
              </a:ext>
            </a:extLst>
          </p:cNvPr>
          <p:cNvCxnSpPr>
            <a:cxnSpLocks/>
          </p:cNvCxnSpPr>
          <p:nvPr/>
        </p:nvCxnSpPr>
        <p:spPr>
          <a:xfrm>
            <a:off x="2129621" y="3216379"/>
            <a:ext cx="902469" cy="54118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687CC38-0059-5E4B-BB8F-C02FF6CD7C0C}"/>
              </a:ext>
            </a:extLst>
          </p:cNvPr>
          <p:cNvSpPr txBox="1"/>
          <p:nvPr/>
        </p:nvSpPr>
        <p:spPr>
          <a:xfrm>
            <a:off x="1731912" y="2901495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CR3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0AD3AA7-5D9F-C345-8ECD-036CAE9B8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80058"/>
              </p:ext>
            </p:extLst>
          </p:nvPr>
        </p:nvGraphicFramePr>
        <p:xfrm>
          <a:off x="2488610" y="1875107"/>
          <a:ext cx="7589520" cy="54798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152057881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70733821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6624059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5129129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36254023"/>
                    </a:ext>
                  </a:extLst>
                </a:gridCol>
              </a:tblGrid>
              <a:tr h="27366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… 39</a:t>
                      </a:r>
                    </a:p>
                  </a:txBody>
                  <a:tcPr marL="75543" marR="75543" marT="37771" marB="3777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… 30</a:t>
                      </a:r>
                    </a:p>
                  </a:txBody>
                  <a:tcPr marL="75543" marR="75543" marT="37771" marB="3777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… 21</a:t>
                      </a:r>
                    </a:p>
                  </a:txBody>
                  <a:tcPr marL="75543" marR="75543" marT="37771" marB="3777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… 12</a:t>
                      </a:r>
                    </a:p>
                  </a:txBody>
                  <a:tcPr marL="75543" marR="75543" marT="37771" marB="3777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… 0</a:t>
                      </a:r>
                    </a:p>
                  </a:txBody>
                  <a:tcPr marL="75543" marR="75543" marT="37771" marB="3777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7556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9-bits</a:t>
                      </a:r>
                    </a:p>
                  </a:txBody>
                  <a:tcPr marL="75543" marR="75543" marT="37771" marB="377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9-bits</a:t>
                      </a:r>
                    </a:p>
                  </a:txBody>
                  <a:tcPr marL="75543" marR="75543" marT="37771" marB="377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9-bits</a:t>
                      </a:r>
                    </a:p>
                  </a:txBody>
                  <a:tcPr marL="75543" marR="75543" marT="37771" marB="377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9-bits</a:t>
                      </a:r>
                    </a:p>
                  </a:txBody>
                  <a:tcPr marL="75543" marR="75543" marT="37771" marB="377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 Offset</a:t>
                      </a:r>
                    </a:p>
                  </a:txBody>
                  <a:tcPr marL="75543" marR="75543" marT="37771" marB="377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58632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27C6E80E-020D-5B40-81B8-276F799BE5B9}"/>
              </a:ext>
            </a:extLst>
          </p:cNvPr>
          <p:cNvSpPr/>
          <p:nvPr/>
        </p:nvSpPr>
        <p:spPr>
          <a:xfrm>
            <a:off x="2644679" y="2938215"/>
            <a:ext cx="181333" cy="2029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1B5ADE-0D5B-BA4D-8BA0-F535675C342C}"/>
              </a:ext>
            </a:extLst>
          </p:cNvPr>
          <p:cNvSpPr/>
          <p:nvPr/>
        </p:nvSpPr>
        <p:spPr>
          <a:xfrm>
            <a:off x="4314425" y="3104364"/>
            <a:ext cx="181333" cy="2029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3B597-C098-0049-B067-7F8B00EE5D3D}"/>
              </a:ext>
            </a:extLst>
          </p:cNvPr>
          <p:cNvSpPr/>
          <p:nvPr/>
        </p:nvSpPr>
        <p:spPr>
          <a:xfrm>
            <a:off x="5985382" y="3270515"/>
            <a:ext cx="181333" cy="2029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6AD566-DCD9-F046-83F7-F277A874D576}"/>
              </a:ext>
            </a:extLst>
          </p:cNvPr>
          <p:cNvSpPr/>
          <p:nvPr/>
        </p:nvSpPr>
        <p:spPr>
          <a:xfrm>
            <a:off x="7604768" y="3433341"/>
            <a:ext cx="181333" cy="2029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35C828-4B6F-C342-BBE2-65EA6755542A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2826012" y="3039681"/>
            <a:ext cx="2321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E524C1-57B5-3D42-88A0-F850CACEAAD3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4495754" y="3205831"/>
            <a:ext cx="23332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C03C18-B1F8-D54A-92CE-C8A9D597E45E}"/>
              </a:ext>
            </a:extLst>
          </p:cNvPr>
          <p:cNvCxnSpPr>
            <a:cxnSpLocks/>
            <a:stCxn id="32" idx="6"/>
            <a:endCxn id="16" idx="1"/>
          </p:cNvCxnSpPr>
          <p:nvPr/>
        </p:nvCxnSpPr>
        <p:spPr>
          <a:xfrm>
            <a:off x="6166710" y="3371981"/>
            <a:ext cx="23332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8BF5E6-1CDF-B843-A2EE-B04CC7E36BE2}"/>
              </a:ext>
            </a:extLst>
          </p:cNvPr>
          <p:cNvCxnSpPr>
            <a:cxnSpLocks/>
            <a:stCxn id="33" idx="6"/>
            <a:endCxn id="19" idx="1"/>
          </p:cNvCxnSpPr>
          <p:nvPr/>
        </p:nvCxnSpPr>
        <p:spPr>
          <a:xfrm>
            <a:off x="7786096" y="3534813"/>
            <a:ext cx="280880" cy="3323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4D251A-D05D-2949-A49A-C88EC81B8BBB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2735341" y="3141148"/>
            <a:ext cx="0" cy="438912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8A8837-DDF9-0540-9311-F88F86348851}"/>
              </a:ext>
            </a:extLst>
          </p:cNvPr>
          <p:cNvCxnSpPr>
            <a:cxnSpLocks/>
          </p:cNvCxnSpPr>
          <p:nvPr/>
        </p:nvCxnSpPr>
        <p:spPr>
          <a:xfrm flipV="1">
            <a:off x="4405086" y="3294181"/>
            <a:ext cx="0" cy="32918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6F9B83-8B96-A24B-971F-A9FDF10BE9F5}"/>
              </a:ext>
            </a:extLst>
          </p:cNvPr>
          <p:cNvCxnSpPr>
            <a:cxnSpLocks/>
          </p:cNvCxnSpPr>
          <p:nvPr/>
        </p:nvCxnSpPr>
        <p:spPr>
          <a:xfrm flipV="1">
            <a:off x="6076043" y="3457636"/>
            <a:ext cx="0" cy="32004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7D8A62-677E-9642-B472-04C32F2E7CE7}"/>
              </a:ext>
            </a:extLst>
          </p:cNvPr>
          <p:cNvCxnSpPr>
            <a:cxnSpLocks/>
            <a:endCxn id="33" idx="4"/>
          </p:cNvCxnSpPr>
          <p:nvPr/>
        </p:nvCxnSpPr>
        <p:spPr>
          <a:xfrm flipV="1">
            <a:off x="7695430" y="3636275"/>
            <a:ext cx="0" cy="26517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F5B19D86-8284-9F49-B0CB-E1E6D8EB8229}"/>
              </a:ext>
            </a:extLst>
          </p:cNvPr>
          <p:cNvCxnSpPr>
            <a:cxnSpLocks/>
            <a:endCxn id="30" idx="2"/>
          </p:cNvCxnSpPr>
          <p:nvPr/>
        </p:nvCxnSpPr>
        <p:spPr>
          <a:xfrm rot="5400000">
            <a:off x="2643512" y="2424034"/>
            <a:ext cx="616816" cy="614489"/>
          </a:xfrm>
          <a:prstGeom prst="bentConnector4">
            <a:avLst>
              <a:gd name="adj1" fmla="val 31186"/>
              <a:gd name="adj2" fmla="val 123030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5380632-A329-3446-AACA-1493294B4CB0}"/>
              </a:ext>
            </a:extLst>
          </p:cNvPr>
          <p:cNvCxnSpPr>
            <a:cxnSpLocks/>
            <a:endCxn id="31" idx="2"/>
          </p:cNvCxnSpPr>
          <p:nvPr/>
        </p:nvCxnSpPr>
        <p:spPr>
          <a:xfrm rot="5400000">
            <a:off x="4141581" y="2602383"/>
            <a:ext cx="776294" cy="430613"/>
          </a:xfrm>
          <a:prstGeom prst="bentConnector4">
            <a:avLst>
              <a:gd name="adj1" fmla="val 43465"/>
              <a:gd name="adj2" fmla="val 153087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0FF4CA3C-2F2D-4842-91ED-B9DFAD0769E0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>
            <a:off x="7088011" y="2950050"/>
            <a:ext cx="1101515" cy="68000"/>
          </a:xfrm>
          <a:prstGeom prst="bentConnector4">
            <a:avLst>
              <a:gd name="adj1" fmla="val 45394"/>
              <a:gd name="adj2" fmla="val 357074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08FA2458-FC9D-0441-9B38-642144719CC2}"/>
              </a:ext>
            </a:extLst>
          </p:cNvPr>
          <p:cNvCxnSpPr>
            <a:cxnSpLocks/>
            <a:endCxn id="32" idx="2"/>
          </p:cNvCxnSpPr>
          <p:nvPr/>
        </p:nvCxnSpPr>
        <p:spPr>
          <a:xfrm rot="5400000">
            <a:off x="5606699" y="2811971"/>
            <a:ext cx="938688" cy="181332"/>
          </a:xfrm>
          <a:prstGeom prst="bentConnector4">
            <a:avLst>
              <a:gd name="adj1" fmla="val 44595"/>
              <a:gd name="adj2" fmla="val 226067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BAF8DDF-56CE-DF46-86EF-21E8B69C55F0}"/>
              </a:ext>
            </a:extLst>
          </p:cNvPr>
          <p:cNvSpPr txBox="1"/>
          <p:nvPr/>
        </p:nvSpPr>
        <p:spPr>
          <a:xfrm>
            <a:off x="1506310" y="2136746"/>
            <a:ext cx="939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3DF1DE2-2D02-CA4D-8070-911EEF3A3F9A}"/>
              </a:ext>
            </a:extLst>
          </p:cNvPr>
          <p:cNvCxnSpPr>
            <a:cxnSpLocks/>
          </p:cNvCxnSpPr>
          <p:nvPr/>
        </p:nvCxnSpPr>
        <p:spPr>
          <a:xfrm flipH="1">
            <a:off x="2488612" y="1875106"/>
            <a:ext cx="316532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79EF496-9DF9-DA47-A15D-3B39BF41BCA3}"/>
              </a:ext>
            </a:extLst>
          </p:cNvPr>
          <p:cNvCxnSpPr>
            <a:cxnSpLocks/>
          </p:cNvCxnSpPr>
          <p:nvPr/>
        </p:nvCxnSpPr>
        <p:spPr>
          <a:xfrm flipH="1">
            <a:off x="6914306" y="1885618"/>
            <a:ext cx="3163824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EBF85AF-69BA-D44D-82A6-54C0A97E562A}"/>
              </a:ext>
            </a:extLst>
          </p:cNvPr>
          <p:cNvSpPr txBox="1"/>
          <p:nvPr/>
        </p:nvSpPr>
        <p:spPr>
          <a:xfrm>
            <a:off x="5607350" y="1576137"/>
            <a:ext cx="1306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Address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95EE77-26D1-7748-A927-63CED95A5DCA}"/>
              </a:ext>
            </a:extLst>
          </p:cNvPr>
          <p:cNvSpPr txBox="1"/>
          <p:nvPr/>
        </p:nvSpPr>
        <p:spPr>
          <a:xfrm>
            <a:off x="9203705" y="3380919"/>
            <a:ext cx="965329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TLB Entry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09CF9B5-728D-E144-A33B-72EC07AB8508}"/>
              </a:ext>
            </a:extLst>
          </p:cNvPr>
          <p:cNvCxnSpPr>
            <a:cxnSpLocks/>
          </p:cNvCxnSpPr>
          <p:nvPr/>
        </p:nvCxnSpPr>
        <p:spPr>
          <a:xfrm>
            <a:off x="8809496" y="3556052"/>
            <a:ext cx="39420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0F438B-3429-194A-A3A8-A922E2B6B0BE}"/>
              </a:ext>
            </a:extLst>
          </p:cNvPr>
          <p:cNvGrpSpPr/>
          <p:nvPr/>
        </p:nvGrpSpPr>
        <p:grpSpPr>
          <a:xfrm>
            <a:off x="3058117" y="2743475"/>
            <a:ext cx="742520" cy="1031278"/>
            <a:chOff x="1876926" y="3429573"/>
            <a:chExt cx="742520" cy="103127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4A8A97-E805-4B4F-9F3B-3DB0C90C53C9}"/>
                </a:ext>
              </a:extLst>
            </p:cNvPr>
            <p:cNvSpPr/>
            <p:nvPr/>
          </p:nvSpPr>
          <p:spPr>
            <a:xfrm>
              <a:off x="1876926" y="3429573"/>
              <a:ext cx="742520" cy="10312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A6922FA-8A8D-1342-A19B-C4AF55A59648}"/>
                </a:ext>
              </a:extLst>
            </p:cNvPr>
            <p:cNvSpPr/>
            <p:nvPr/>
          </p:nvSpPr>
          <p:spPr>
            <a:xfrm>
              <a:off x="1876926" y="3595723"/>
              <a:ext cx="742520" cy="2601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13294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pgd</a:t>
              </a:r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_t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31FC2B-F3C1-5B4D-A2A4-9B92434C4CB1}"/>
              </a:ext>
            </a:extLst>
          </p:cNvPr>
          <p:cNvGrpSpPr/>
          <p:nvPr/>
        </p:nvGrpSpPr>
        <p:grpSpPr>
          <a:xfrm>
            <a:off x="4729074" y="2909626"/>
            <a:ext cx="742520" cy="1031278"/>
            <a:chOff x="1876926" y="3429573"/>
            <a:chExt cx="742520" cy="103127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8F58F1-B7C0-8C49-8DA3-1B40C3E5F5DC}"/>
                </a:ext>
              </a:extLst>
            </p:cNvPr>
            <p:cNvSpPr/>
            <p:nvPr/>
          </p:nvSpPr>
          <p:spPr>
            <a:xfrm>
              <a:off x="1876926" y="3429573"/>
              <a:ext cx="742520" cy="10312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86E3FD-53E6-3446-8F9A-7ED9A3992102}"/>
                </a:ext>
              </a:extLst>
            </p:cNvPr>
            <p:cNvSpPr/>
            <p:nvPr/>
          </p:nvSpPr>
          <p:spPr>
            <a:xfrm>
              <a:off x="1876926" y="3595723"/>
              <a:ext cx="742520" cy="2601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13294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pud_t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5CCF247-5265-4033-83EB-B5BBA7A9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87101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Page tables stored in memory</a:t>
            </a:r>
          </a:p>
          <a:p>
            <a:r>
              <a:rPr lang="en-US" dirty="0">
                <a:sym typeface="Wingdings" panose="05000000000000000000" pitchFamily="2" charset="2"/>
              </a:rPr>
              <a:t>On a TLB Miss  “</a:t>
            </a:r>
            <a:r>
              <a:rPr lang="en-US" i="1" dirty="0">
                <a:sym typeface="Wingdings" panose="05000000000000000000" pitchFamily="2" charset="2"/>
              </a:rPr>
              <a:t>page walk</a:t>
            </a:r>
            <a:r>
              <a:rPr lang="en-US" dirty="0">
                <a:sym typeface="Wingdings" panose="05000000000000000000" pitchFamily="2" charset="2"/>
              </a:rPr>
              <a:t>” = memory accesses</a:t>
            </a:r>
          </a:p>
          <a:p>
            <a:pPr lvl="1"/>
            <a:r>
              <a:rPr lang="en-US" dirty="0"/>
              <a:t>Each step of page walk = cache hit/miss.</a:t>
            </a:r>
          </a:p>
          <a:p>
            <a:pPr lvl="1"/>
            <a:r>
              <a:rPr lang="en-US" dirty="0"/>
              <a:t>Page walk cache (PWC): hardware cache of translations</a:t>
            </a:r>
          </a:p>
          <a:p>
            <a:r>
              <a:rPr lang="en-US" dirty="0"/>
              <a:t>If Present bit in </a:t>
            </a:r>
            <a:r>
              <a:rPr lang="en-US" dirty="0" err="1"/>
              <a:t>pte_t</a:t>
            </a:r>
            <a:r>
              <a:rPr lang="en-US" dirty="0"/>
              <a:t> is cleared </a:t>
            </a:r>
            <a:r>
              <a:rPr lang="en-US" dirty="0">
                <a:sym typeface="Wingdings" pitchFamily="2" charset="2"/>
              </a:rPr>
              <a:t> Page Fault, invoke 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1" grpId="0" animBg="1"/>
      <p:bldP spid="32" grpId="0" animBg="1"/>
      <p:bldP spid="33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with SGX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458F-08B5-4385-A120-630AF29F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1977571"/>
          </a:xfrm>
        </p:spPr>
        <p:txBody>
          <a:bodyPr>
            <a:normAutofit/>
          </a:bodyPr>
          <a:lstStyle/>
          <a:p>
            <a:r>
              <a:rPr lang="en-US" sz="2400" dirty="0"/>
              <a:t>Designed to run sensitive applications in the cloud</a:t>
            </a:r>
          </a:p>
          <a:p>
            <a:r>
              <a:rPr lang="en-US" sz="2400" dirty="0"/>
              <a:t>Do not trust OS/Hypervisor </a:t>
            </a:r>
          </a:p>
          <a:p>
            <a:r>
              <a:rPr lang="en-US" sz="2400" dirty="0"/>
              <a:t>OS/Hypervisor cannot introspect/tamper enclave</a:t>
            </a:r>
          </a:p>
          <a:p>
            <a:r>
              <a:rPr lang="en-US" sz="2400" dirty="0"/>
              <a:t>Unfortunately, OS/Hypervisor still manages demand paging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CF9F6B-3CDA-0445-BD87-AF37F4D5601E}"/>
              </a:ext>
            </a:extLst>
          </p:cNvPr>
          <p:cNvSpPr/>
          <p:nvPr/>
        </p:nvSpPr>
        <p:spPr>
          <a:xfrm>
            <a:off x="4876808" y="5659209"/>
            <a:ext cx="2438386" cy="494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0C519-BEE6-4349-AD5A-C23B4E63ED43}"/>
              </a:ext>
            </a:extLst>
          </p:cNvPr>
          <p:cNvSpPr/>
          <p:nvPr/>
        </p:nvSpPr>
        <p:spPr>
          <a:xfrm>
            <a:off x="4876808" y="5081306"/>
            <a:ext cx="2438386" cy="494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4DB9B-E6AD-6A45-9B23-3EA4DF052F5C}"/>
              </a:ext>
            </a:extLst>
          </p:cNvPr>
          <p:cNvSpPr/>
          <p:nvPr/>
        </p:nvSpPr>
        <p:spPr>
          <a:xfrm>
            <a:off x="4876808" y="4503403"/>
            <a:ext cx="2438386" cy="49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5AE250-C917-7F41-B39E-B0961877142E}"/>
              </a:ext>
            </a:extLst>
          </p:cNvPr>
          <p:cNvSpPr/>
          <p:nvPr/>
        </p:nvSpPr>
        <p:spPr>
          <a:xfrm>
            <a:off x="4863696" y="3912338"/>
            <a:ext cx="702873" cy="49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E58E0F-B938-224E-BCD8-52501D2BB87C}"/>
              </a:ext>
            </a:extLst>
          </p:cNvPr>
          <p:cNvSpPr/>
          <p:nvPr/>
        </p:nvSpPr>
        <p:spPr>
          <a:xfrm>
            <a:off x="5684458" y="3914850"/>
            <a:ext cx="702873" cy="49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AF8B9D-D7AC-9942-957A-CD99FBA9EB32}"/>
              </a:ext>
            </a:extLst>
          </p:cNvPr>
          <p:cNvSpPr/>
          <p:nvPr/>
        </p:nvSpPr>
        <p:spPr>
          <a:xfrm>
            <a:off x="6447437" y="3925500"/>
            <a:ext cx="867757" cy="49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2F1D0-D349-6649-AE30-9EC90ED4AEF6}"/>
              </a:ext>
            </a:extLst>
          </p:cNvPr>
          <p:cNvSpPr txBox="1"/>
          <p:nvPr/>
        </p:nvSpPr>
        <p:spPr>
          <a:xfrm>
            <a:off x="4464207" y="3429000"/>
            <a:ext cx="326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Surface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Enclaves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146388-02F5-964F-B2E5-6240B3896EBC}"/>
              </a:ext>
            </a:extLst>
          </p:cNvPr>
          <p:cNvSpPr/>
          <p:nvPr/>
        </p:nvSpPr>
        <p:spPr>
          <a:xfrm>
            <a:off x="333250" y="6351831"/>
            <a:ext cx="660816" cy="247338"/>
          </a:xfrm>
          <a:prstGeom prst="rect">
            <a:avLst/>
          </a:prstGeom>
          <a:solidFill>
            <a:schemeClr val="bg1"/>
          </a:solidFill>
          <a:ln w="38100">
            <a:solidFill>
              <a:srgbClr val="E949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5E514B-2B64-D549-8DAC-37752509B2C4}"/>
              </a:ext>
            </a:extLst>
          </p:cNvPr>
          <p:cNvSpPr txBox="1"/>
          <p:nvPr/>
        </p:nvSpPr>
        <p:spPr>
          <a:xfrm>
            <a:off x="1028435" y="6242706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94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 Surface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D1EFA9-CB00-8340-B2F1-EF1517572799}"/>
              </a:ext>
            </a:extLst>
          </p:cNvPr>
          <p:cNvSpPr/>
          <p:nvPr/>
        </p:nvSpPr>
        <p:spPr>
          <a:xfrm>
            <a:off x="4775616" y="5633577"/>
            <a:ext cx="2640767" cy="169746"/>
          </a:xfrm>
          <a:prstGeom prst="rect">
            <a:avLst/>
          </a:prstGeom>
          <a:noFill/>
          <a:ln w="38100">
            <a:solidFill>
              <a:srgbClr val="E949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196289-7577-0A4E-AD63-9F417F25953A}"/>
              </a:ext>
            </a:extLst>
          </p:cNvPr>
          <p:cNvSpPr/>
          <p:nvPr/>
        </p:nvSpPr>
        <p:spPr>
          <a:xfrm>
            <a:off x="6505220" y="4004816"/>
            <a:ext cx="136265" cy="361676"/>
          </a:xfrm>
          <a:prstGeom prst="rect">
            <a:avLst/>
          </a:prstGeom>
          <a:noFill/>
          <a:ln w="38100">
            <a:solidFill>
              <a:srgbClr val="E949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179882-3344-F44D-9AF6-D8E51E43687C}"/>
              </a:ext>
            </a:extLst>
          </p:cNvPr>
          <p:cNvSpPr/>
          <p:nvPr/>
        </p:nvSpPr>
        <p:spPr>
          <a:xfrm>
            <a:off x="7133636" y="4004816"/>
            <a:ext cx="136265" cy="361676"/>
          </a:xfrm>
          <a:prstGeom prst="rect">
            <a:avLst/>
          </a:prstGeom>
          <a:noFill/>
          <a:ln w="38100">
            <a:solidFill>
              <a:srgbClr val="E949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6984-97D7-2647-97D6-71575BDE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8C69B-BC47-6A4B-BA28-064BFF907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98007-8AB9-4872-9C81-90BA1E19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7F1125-26FB-4596-831C-38DCF2DE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051"/>
            <a:ext cx="10515600" cy="46008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SGX the OS is responsible</a:t>
            </a:r>
          </a:p>
          <a:p>
            <a:r>
              <a:rPr lang="en-US" dirty="0"/>
              <a:t>Demand paging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Attacker (OS) can:</a:t>
            </a:r>
          </a:p>
          <a:p>
            <a:r>
              <a:rPr lang="en-US" dirty="0"/>
              <a:t>Evict TLB entries</a:t>
            </a:r>
          </a:p>
          <a:p>
            <a:r>
              <a:rPr lang="en-US" dirty="0"/>
              <a:t>Evict page walk cache entries</a:t>
            </a:r>
          </a:p>
          <a:p>
            <a:r>
              <a:rPr lang="en-US" dirty="0"/>
              <a:t>Monitor side channels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6984-97D7-2647-97D6-71575BDE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MicroScope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8C69B-BC47-6A4B-BA28-064BFF907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framework to exploit microarchitectural replay attacks</a:t>
            </a:r>
          </a:p>
        </p:txBody>
      </p:sp>
    </p:spTree>
    <p:extLst>
      <p:ext uri="{BB962C8B-B14F-4D97-AF65-F5344CB8AC3E}">
        <p14:creationId xmlns:p14="http://schemas.microsoft.com/office/powerpoint/2010/main" val="306254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5CCE-810E-E748-854A-B9882FBD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BFC66-139B-EA46-A4EB-B1DBDA436265}"/>
              </a:ext>
            </a:extLst>
          </p:cNvPr>
          <p:cNvSpPr txBox="1"/>
          <p:nvPr/>
        </p:nvSpPr>
        <p:spPr>
          <a:xfrm>
            <a:off x="1790484" y="3429000"/>
            <a:ext cx="3012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//public address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2EB6F-5CAA-3148-BE13-1D02E2DA022A}"/>
              </a:ext>
            </a:extLst>
          </p:cNvPr>
          <p:cNvSpPr txBox="1"/>
          <p:nvPr/>
        </p:nvSpPr>
        <p:spPr>
          <a:xfrm>
            <a:off x="2385293" y="2749939"/>
            <a:ext cx="182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24C8C-8B93-204E-83A5-91C53757B6AE}"/>
              </a:ext>
            </a:extLst>
          </p:cNvPr>
          <p:cNvSpPr txBox="1"/>
          <p:nvPr/>
        </p:nvSpPr>
        <p:spPr>
          <a:xfrm>
            <a:off x="6699862" y="3211604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memOp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pub_addrB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AB4ED-6A04-4B4A-ACE6-6A8697715BD8}"/>
              </a:ext>
            </a:extLst>
          </p:cNvPr>
          <p:cNvSpPr txBox="1"/>
          <p:nvPr/>
        </p:nvSpPr>
        <p:spPr>
          <a:xfrm>
            <a:off x="7210097" y="2749939"/>
            <a:ext cx="268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Victim Code:</a:t>
            </a:r>
          </a:p>
        </p:txBody>
      </p:sp>
    </p:spTree>
    <p:extLst>
      <p:ext uri="{BB962C8B-B14F-4D97-AF65-F5344CB8AC3E}">
        <p14:creationId xmlns:p14="http://schemas.microsoft.com/office/powerpoint/2010/main" val="197675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76C6DD-1FBF-4C5C-BFE0-6E6CCC95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6EB2D-5446-4CE0-8F42-DD3B4B9DD31D}"/>
              </a:ext>
            </a:extLst>
          </p:cNvPr>
          <p:cNvSpPr txBox="1"/>
          <p:nvPr/>
        </p:nvSpPr>
        <p:spPr>
          <a:xfrm>
            <a:off x="3479800" y="3368895"/>
            <a:ext cx="3012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//public address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87318-7DED-4546-AB3F-F3673FD8AF4D}"/>
              </a:ext>
            </a:extLst>
          </p:cNvPr>
          <p:cNvSpPr txBox="1"/>
          <p:nvPr/>
        </p:nvSpPr>
        <p:spPr>
          <a:xfrm>
            <a:off x="4074609" y="2689834"/>
            <a:ext cx="182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 Code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D0F131-F361-47ED-ACB9-8D1FAD249225}"/>
              </a:ext>
            </a:extLst>
          </p:cNvPr>
          <p:cNvCxnSpPr>
            <a:cxnSpLocks/>
          </p:cNvCxnSpPr>
          <p:nvPr/>
        </p:nvCxnSpPr>
        <p:spPr>
          <a:xfrm flipH="1">
            <a:off x="6313716" y="3429000"/>
            <a:ext cx="936170" cy="36801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5B2FD-BD39-4C82-9FA1-9C0FB5B2A495}"/>
              </a:ext>
            </a:extLst>
          </p:cNvPr>
          <p:cNvSpPr txBox="1"/>
          <p:nvPr/>
        </p:nvSpPr>
        <p:spPr>
          <a:xfrm>
            <a:off x="7431315" y="2902857"/>
            <a:ext cx="45656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to a public address (known to OS)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4B093-8D85-4EEC-B208-4C5474D24105}"/>
              </a:ext>
            </a:extLst>
          </p:cNvPr>
          <p:cNvSpPr txBox="1"/>
          <p:nvPr/>
        </p:nvSpPr>
        <p:spPr>
          <a:xfrm>
            <a:off x="838200" y="4867994"/>
            <a:ext cx="8492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Any instruction(s) whose execution reveals secret through some side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&lt; ROB length from Replay Handle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A47D85-9BE9-46BC-BEFD-4B0DAC2352A9}"/>
              </a:ext>
            </a:extLst>
          </p:cNvPr>
          <p:cNvCxnSpPr>
            <a:cxnSpLocks/>
          </p:cNvCxnSpPr>
          <p:nvPr/>
        </p:nvCxnSpPr>
        <p:spPr>
          <a:xfrm flipV="1">
            <a:off x="2420904" y="4433202"/>
            <a:ext cx="907145" cy="434792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9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 - Setup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AD20410-36FA-3641-B1C0-1017796BECD0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169ECCF-419F-7A45-A979-D71FBF13BD66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577B6-C063-B044-AECA-D17E57670CA3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8906BB-66F9-134C-BA28-F345AF7671D8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2B2AF8-DCBA-F647-846B-E3B4B7E4A11A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8181B-7807-E749-AB02-84FA3C8589AD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684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 - Setup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B3DC36E-DB4C-4E40-9571-2E31909001B6}"/>
              </a:ext>
            </a:extLst>
          </p:cNvPr>
          <p:cNvSpPr/>
          <p:nvPr/>
        </p:nvSpPr>
        <p:spPr>
          <a:xfrm rot="16200000">
            <a:off x="2762861" y="634076"/>
            <a:ext cx="193440" cy="3391595"/>
          </a:xfrm>
          <a:prstGeom prst="leftBrace">
            <a:avLst>
              <a:gd name="adj1" fmla="val 45206"/>
              <a:gd name="adj2" fmla="val 62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A5E82B-1683-6F42-ADF1-0434C75874A2}"/>
              </a:ext>
            </a:extLst>
          </p:cNvPr>
          <p:cNvSpPr/>
          <p:nvPr/>
        </p:nvSpPr>
        <p:spPr>
          <a:xfrm>
            <a:off x="1300065" y="1744477"/>
            <a:ext cx="3081867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PTE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Bit of Replay Handle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27D9FC-815A-CE42-8CCC-94783C818AA6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C2D0C-C877-8845-B6EF-B8C2D20FCFDF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43A80-2C26-D548-B9E9-E02F5E05FDBA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A5CBDB-3C15-4A41-AE33-BDE835583C83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132CF8-55C9-1A4A-8F7D-6570628C9244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8C033-4CB0-F54E-ABEF-1BBF8DA3C22B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2637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6984-97D7-2647-97D6-71575BDE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8C69B-BC47-6A4B-BA28-064BFF907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 - Setup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B3DC36E-DB4C-4E40-9571-2E31909001B6}"/>
              </a:ext>
            </a:extLst>
          </p:cNvPr>
          <p:cNvSpPr/>
          <p:nvPr/>
        </p:nvSpPr>
        <p:spPr>
          <a:xfrm rot="16200000">
            <a:off x="3926643" y="-529705"/>
            <a:ext cx="193439" cy="5719158"/>
          </a:xfrm>
          <a:prstGeom prst="leftBrace">
            <a:avLst>
              <a:gd name="adj1" fmla="val 45206"/>
              <a:gd name="adj2" fmla="val 62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E70F32-7AF0-A242-B3F5-0F3722CECCA3}"/>
              </a:ext>
            </a:extLst>
          </p:cNvPr>
          <p:cNvSpPr/>
          <p:nvPr/>
        </p:nvSpPr>
        <p:spPr>
          <a:xfrm>
            <a:off x="4448236" y="1744477"/>
            <a:ext cx="2308368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Flush Replay Handle Page Table Entries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2A7BF6-CA3E-024A-AB97-790D59DE8284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FA87A-D50B-4F45-B1DA-D7432E912C24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1510F-40F1-FA48-87EE-6042E2746595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255024-E2FC-D54D-A888-582E891C9E24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FC2213-3EF8-B149-979F-3403DAD90357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E99989-731B-134A-8754-C7F74C380C04}"/>
              </a:ext>
            </a:extLst>
          </p:cNvPr>
          <p:cNvSpPr/>
          <p:nvPr/>
        </p:nvSpPr>
        <p:spPr>
          <a:xfrm>
            <a:off x="1300065" y="1744477"/>
            <a:ext cx="3081867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PTE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Bit of Replay Handle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24F47-F826-DF45-986A-CD95BF5FEF37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5204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 - Setup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B3DC36E-DB4C-4E40-9571-2E31909001B6}"/>
              </a:ext>
            </a:extLst>
          </p:cNvPr>
          <p:cNvSpPr/>
          <p:nvPr/>
        </p:nvSpPr>
        <p:spPr>
          <a:xfrm rot="16200000">
            <a:off x="5156102" y="-1760813"/>
            <a:ext cx="195087" cy="8179725"/>
          </a:xfrm>
          <a:prstGeom prst="leftBrace">
            <a:avLst>
              <a:gd name="adj1" fmla="val 45206"/>
              <a:gd name="adj2" fmla="val 62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C7F971-CF50-2740-81C8-284078E67418}"/>
              </a:ext>
            </a:extLst>
          </p:cNvPr>
          <p:cNvSpPr/>
          <p:nvPr/>
        </p:nvSpPr>
        <p:spPr>
          <a:xfrm>
            <a:off x="6817546" y="1742829"/>
            <a:ext cx="2308368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Flush  Replay Handle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TLB Entry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4D80BE-CA27-6A4C-965C-EC1E9EE539A7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F0365-C098-D34D-A7B9-C61A5BCD298D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AC8AF6-824F-7949-BEC7-0B3720B6F922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2B99CA-A7BD-E24C-8A0E-42735DDB50DA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977354-A15D-234B-A57E-BFF87449BA57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40CA9-B1D9-B443-A930-C98248BF4CBE}"/>
              </a:ext>
            </a:extLst>
          </p:cNvPr>
          <p:cNvSpPr/>
          <p:nvPr/>
        </p:nvSpPr>
        <p:spPr>
          <a:xfrm>
            <a:off x="4448236" y="1744477"/>
            <a:ext cx="2308368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Flush Replay Handle Page Table Entries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2C70E0-3DBE-A647-9241-38862E807C4D}"/>
              </a:ext>
            </a:extLst>
          </p:cNvPr>
          <p:cNvSpPr/>
          <p:nvPr/>
        </p:nvSpPr>
        <p:spPr>
          <a:xfrm>
            <a:off x="1300065" y="1744477"/>
            <a:ext cx="3081867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PTE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Bit of Replay Handle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46608-00A7-DF45-80D8-7993230D65B1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88316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36A25-F92B-6D4A-BA5B-2AF258CB3B74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93400F-C251-BD40-B298-B2D8764BCFF5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BD1B47-3877-CE40-AC3D-9EBC9D583109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2E3F84-9BCF-4440-9696-296505DE387E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D9628-CE2F-734B-BF7D-60971B1A356A}"/>
              </a:ext>
            </a:extLst>
          </p:cNvPr>
          <p:cNvSpPr/>
          <p:nvPr/>
        </p:nvSpPr>
        <p:spPr>
          <a:xfrm>
            <a:off x="2295739" y="3193189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576C94D-F282-2442-B7DA-7563473E4C23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C0744E-73B3-5345-8375-049D3F5D0705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A3802-1F3E-3944-B558-083DFD66A490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7748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D9628-CE2F-734B-BF7D-60971B1A356A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C5D0E-CF6A-6041-8E32-94AD5373301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24DC8A0-C104-DB4F-A28B-C669E5CA9141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9EB576B-A9DA-5441-BBEB-95C5D9851622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C03BC-C1F3-534B-9049-2CE14016DE06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23E28A-AE9D-574B-845B-46CEBE036AD4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64422-ED97-2541-98E3-680E1C8FFCE0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17D79-6FCB-AE44-A6F0-A68133428541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CCE02D-90D1-8047-B505-67AC9827D1E7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695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D9628-CE2F-734B-BF7D-60971B1A356A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C5D0E-CF6A-6041-8E32-94AD5373301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C2F896-BC2D-264B-931B-0B983E12129B}"/>
              </a:ext>
            </a:extLst>
          </p:cNvPr>
          <p:cNvSpPr/>
          <p:nvPr/>
        </p:nvSpPr>
        <p:spPr>
          <a:xfrm>
            <a:off x="2908697" y="3959352"/>
            <a:ext cx="2271222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24DC8A0-C104-DB4F-A28B-C669E5CA9141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9EB576B-A9DA-5441-BBEB-95C5D9851622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C03BC-C1F3-534B-9049-2CE14016DE06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23E28A-AE9D-574B-845B-46CEBE036AD4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64422-ED97-2541-98E3-680E1C8FFCE0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D6600-7041-9A43-B082-BFAB34594742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35AF7-4218-504D-8A59-A6BC1603D415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D5255-590D-534E-BC24-F08DD267C920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C8B01-D58C-0C4C-941A-F2896B6EE2AC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113066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D9628-CE2F-734B-BF7D-60971B1A356A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C5D0E-CF6A-6041-8E32-94AD5373301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78D8A2-159F-974D-BCDE-1ECFC7DA87D3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7266A4-6208-6D4A-95FD-1159004699C8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58ED25-63A0-CC46-BFAA-956865322FD0}"/>
              </a:ext>
            </a:extLst>
          </p:cNvPr>
          <p:cNvSpPr/>
          <p:nvPr/>
        </p:nvSpPr>
        <p:spPr>
          <a:xfrm>
            <a:off x="2908697" y="3959352"/>
            <a:ext cx="3299678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1520681-90EC-8A4F-8050-46DE03C2269F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143B7A9-038F-A145-AE50-6198DBA21945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663982-6882-A348-B873-8D2BB21324D2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6BE328-EE48-AC4C-842E-860777BCDDC7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8E824-8D2B-8242-9B13-58E189808E59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A40F0-D81E-384A-91A0-B4C86DA86CB6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2BF57C-D325-7A4B-A0CE-81E9897F95A3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23208C-7F9B-6145-BAD4-B6DA634B33D7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275802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D9628-CE2F-734B-BF7D-60971B1A356A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C5D0E-CF6A-6041-8E32-94AD5373301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78D8A2-159F-974D-BCDE-1ECFC7DA87D3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7266A4-6208-6D4A-95FD-1159004699C8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B20FD-9087-8B4B-BDBE-D574F76B4EEB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1CC3FA-8061-B444-9440-985C38A1CBC9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2E1A11-0E87-734C-97A2-A2F7036927FB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F23836-30B3-1746-B079-199DB232C99A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F806EC-733E-5641-831F-5EB5AD224364}"/>
              </a:ext>
            </a:extLst>
          </p:cNvPr>
          <p:cNvSpPr/>
          <p:nvPr/>
        </p:nvSpPr>
        <p:spPr>
          <a:xfrm>
            <a:off x="2908697" y="3959352"/>
            <a:ext cx="6058583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4BAE52D-A4FC-4348-9F3E-31970540D1F2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D8768B-31DA-424D-9BDD-FEC5F2FF5C41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F8D8AA-0034-6E4A-A2BD-D694971B95A9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077837-FFDE-3A4E-8537-481B524B304A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143844-DC70-3548-BEA4-BBE4239B6609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1D13C-5596-4C4E-A4D4-0484A3C76C41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3E1A20-F407-D64B-9FFA-6CE2947BF3F5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3C7E99-1FEF-B149-AF73-A33A85349A08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691281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D9628-CE2F-734B-BF7D-60971B1A356A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C5D0E-CF6A-6041-8E32-94AD5373301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78D8A2-159F-974D-BCDE-1ECFC7DA87D3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7266A4-6208-6D4A-95FD-1159004699C8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B20FD-9087-8B4B-BDBE-D574F76B4EEB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1CC3FA-8061-B444-9440-985C38A1CBC9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2E1A11-0E87-734C-97A2-A2F7036927FB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F23836-30B3-1746-B079-199DB232C99A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DA9576-D143-9249-A4F7-2F540151FFC5}"/>
              </a:ext>
            </a:extLst>
          </p:cNvPr>
          <p:cNvCxnSpPr>
            <a:cxnSpLocks/>
          </p:cNvCxnSpPr>
          <p:nvPr/>
        </p:nvCxnSpPr>
        <p:spPr>
          <a:xfrm>
            <a:off x="7542669" y="2694840"/>
            <a:ext cx="1061061" cy="49641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2F7AC4-2409-DF45-A2F0-9A01E50974EB}"/>
              </a:ext>
            </a:extLst>
          </p:cNvPr>
          <p:cNvCxnSpPr>
            <a:cxnSpLocks/>
          </p:cNvCxnSpPr>
          <p:nvPr/>
        </p:nvCxnSpPr>
        <p:spPr>
          <a:xfrm>
            <a:off x="7542669" y="2689581"/>
            <a:ext cx="370874" cy="50167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034854-7040-6A45-AC1C-E515105C690B}"/>
              </a:ext>
            </a:extLst>
          </p:cNvPr>
          <p:cNvCxnSpPr>
            <a:cxnSpLocks/>
          </p:cNvCxnSpPr>
          <p:nvPr/>
        </p:nvCxnSpPr>
        <p:spPr>
          <a:xfrm flipH="1">
            <a:off x="7225199" y="2689581"/>
            <a:ext cx="317472" cy="50167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39AF594-E846-2143-B6A5-5E883ED8272D}"/>
              </a:ext>
            </a:extLst>
          </p:cNvPr>
          <p:cNvCxnSpPr>
            <a:cxnSpLocks/>
          </p:cNvCxnSpPr>
          <p:nvPr/>
        </p:nvCxnSpPr>
        <p:spPr>
          <a:xfrm flipH="1">
            <a:off x="6535012" y="2689581"/>
            <a:ext cx="1007660" cy="50167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Left Brace 50">
            <a:extLst>
              <a:ext uri="{FF2B5EF4-FFF2-40B4-BE49-F238E27FC236}">
                <a16:creationId xmlns:a16="http://schemas.microsoft.com/office/drawing/2014/main" id="{3A75307A-B8E7-6E43-9CA7-95AA534AF352}"/>
              </a:ext>
            </a:extLst>
          </p:cNvPr>
          <p:cNvSpPr/>
          <p:nvPr/>
        </p:nvSpPr>
        <p:spPr>
          <a:xfrm rot="16200000">
            <a:off x="7524765" y="823977"/>
            <a:ext cx="124283" cy="3691096"/>
          </a:xfrm>
          <a:prstGeom prst="leftBrace">
            <a:avLst>
              <a:gd name="adj1" fmla="val 8333"/>
              <a:gd name="adj2" fmla="val 49183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D7D4BE-EDFF-6242-B911-BF57AE1D80FB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FFB4541-8AA3-9940-BBD9-41F307FF6B68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D64914-77D5-3745-8C3A-56388908024B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C31918-5EA0-E746-ADAF-35A9BA11E8A2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652658-3E3A-2E42-BF3C-E07CA6E19A8E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A1F1FA-38AB-0248-96A1-F42226A2D82E}"/>
              </a:ext>
            </a:extLst>
          </p:cNvPr>
          <p:cNvSpPr txBox="1"/>
          <p:nvPr/>
        </p:nvSpPr>
        <p:spPr>
          <a:xfrm>
            <a:off x="5291762" y="2100353"/>
            <a:ext cx="459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Tune speculative execution duration with: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Cache Hit or Miss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7BFC36-0303-EA46-92A2-0CE9B990F70D}"/>
              </a:ext>
            </a:extLst>
          </p:cNvPr>
          <p:cNvSpPr/>
          <p:nvPr/>
        </p:nvSpPr>
        <p:spPr>
          <a:xfrm>
            <a:off x="2908697" y="3959352"/>
            <a:ext cx="6058583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687454-07BC-ED49-BEE5-C7F23ABF7031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A1C0E5-10A1-6640-8A5A-2831D1C8D3A6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1A8B4A-7F09-404D-90BE-253E38E1BCAA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224037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1D181-9E12-4048-897B-D00F34AED837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ED9628-CE2F-734B-BF7D-60971B1A356A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C5D0E-CF6A-6041-8E32-94AD5373301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78D8A2-159F-974D-BCDE-1ECFC7DA87D3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7266A4-6208-6D4A-95FD-1159004699C8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B20FD-9087-8B4B-BDBE-D574F76B4EEB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1CC3FA-8061-B444-9440-985C38A1CBC9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2E1A11-0E87-734C-97A2-A2F7036927FB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F23836-30B3-1746-B079-199DB232C99A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18D1E0-051A-FE4E-984E-750588C73016}"/>
              </a:ext>
            </a:extLst>
          </p:cNvPr>
          <p:cNvSpPr/>
          <p:nvPr/>
        </p:nvSpPr>
        <p:spPr>
          <a:xfrm>
            <a:off x="2908697" y="3959352"/>
            <a:ext cx="621123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90048E-1B0B-F646-A0A7-A16D605FB781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B20456E-3F2C-7D4D-A9E6-9521BD937400}"/>
              </a:ext>
            </a:extLst>
          </p:cNvPr>
          <p:cNvSpPr/>
          <p:nvPr/>
        </p:nvSpPr>
        <p:spPr>
          <a:xfrm>
            <a:off x="8965437" y="3191256"/>
            <a:ext cx="1004731" cy="488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BC34EC-C11B-2946-8CF4-9F40E8ABEA32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37F734-08A2-394D-A382-6E8A458569E7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147433-F336-B745-98A0-E869A29430B0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E4D8DD-89D1-0845-AFEC-46B5E4D3D5BC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4883A-2E33-F043-AB4E-D8DE740A0AAC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1C99D8-C231-5442-AAD1-CF2445F1D470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52F5CF-8D7C-F449-8E16-6411A2A040A1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244458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861877-A94E-284C-8A49-A38CF7D163BE}"/>
              </a:ext>
            </a:extLst>
          </p:cNvPr>
          <p:cNvSpPr/>
          <p:nvPr/>
        </p:nvSpPr>
        <p:spPr>
          <a:xfrm>
            <a:off x="9119936" y="3959352"/>
            <a:ext cx="850232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5D7FA3-2458-1D43-AB46-022CA6DB1650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C5F7E5-E210-3B4E-9C3F-3817BBDC4341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8F6B3D-F3C7-0D41-8C45-3FB1D3783B71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EC8558-6E4F-D343-9519-848050130539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010851-4682-4444-B9B3-55B5BEB88BBD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7D4E4F-E286-8945-AA71-5F440B4FDC97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C19A68-A3DB-9845-BE16-AECD4F56F6F0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CC4DCD0-804F-D546-8175-90004665038F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05B7A3-46B6-B748-B606-A034F44AEAE6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AFF2687-560E-5A46-9CCC-F5C7F6E8328B}"/>
              </a:ext>
            </a:extLst>
          </p:cNvPr>
          <p:cNvSpPr/>
          <p:nvPr/>
        </p:nvSpPr>
        <p:spPr>
          <a:xfrm>
            <a:off x="2908697" y="3959352"/>
            <a:ext cx="621123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D23A8E-25B9-9F49-B30C-3A6E53128E0B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AC2EA6FD-0849-224C-A519-4B9116F3B1D0}"/>
              </a:ext>
            </a:extLst>
          </p:cNvPr>
          <p:cNvSpPr/>
          <p:nvPr/>
        </p:nvSpPr>
        <p:spPr>
          <a:xfrm>
            <a:off x="8965437" y="3191256"/>
            <a:ext cx="1004731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E088114-102F-EF4C-A8A0-541C3A2B932F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658A12-172F-3C4E-A594-BFE2CF2EDDAF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42E8CAB-3E64-C145-844A-A717249AAF94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042A0A-C319-3745-8D57-89FC23036566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21A905-759B-3E43-8480-A9F57C46E346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8368AC-FAC8-914A-9F0E-5FBD9A57A8C1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A0B4AF-3F4F-A241-84AB-AD930C561389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24940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EA6EFCF0-11B3-384B-AB63-9FD5C9E2EC08}"/>
              </a:ext>
            </a:extLst>
          </p:cNvPr>
          <p:cNvSpPr/>
          <p:nvPr/>
        </p:nvSpPr>
        <p:spPr>
          <a:xfrm>
            <a:off x="1856719" y="2196996"/>
            <a:ext cx="4380761" cy="3379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527CFC-73E1-1247-9D27-72DE9B1849F9}"/>
              </a:ext>
            </a:extLst>
          </p:cNvPr>
          <p:cNvSpPr/>
          <p:nvPr/>
        </p:nvSpPr>
        <p:spPr>
          <a:xfrm>
            <a:off x="1727814" y="2312545"/>
            <a:ext cx="4380761" cy="3379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672136E-F6FD-B740-AE21-68C3E5C0D4F9}"/>
              </a:ext>
            </a:extLst>
          </p:cNvPr>
          <p:cNvSpPr/>
          <p:nvPr/>
        </p:nvSpPr>
        <p:spPr>
          <a:xfrm>
            <a:off x="6495290" y="2196996"/>
            <a:ext cx="790978" cy="3360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AC6DFB1-30F7-9E48-A704-4E1DC35E4A08}"/>
              </a:ext>
            </a:extLst>
          </p:cNvPr>
          <p:cNvSpPr/>
          <p:nvPr/>
        </p:nvSpPr>
        <p:spPr>
          <a:xfrm>
            <a:off x="6426400" y="2306469"/>
            <a:ext cx="790978" cy="3360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8FDDE80-079C-9C4F-A23B-BF2692DE7D30}"/>
              </a:ext>
            </a:extLst>
          </p:cNvPr>
          <p:cNvSpPr/>
          <p:nvPr/>
        </p:nvSpPr>
        <p:spPr>
          <a:xfrm>
            <a:off x="1632201" y="2428094"/>
            <a:ext cx="4380761" cy="3379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06"/>
            <a:ext cx="10515600" cy="1178767"/>
          </a:xfrm>
        </p:spPr>
        <p:txBody>
          <a:bodyPr>
            <a:noAutofit/>
          </a:bodyPr>
          <a:lstStyle/>
          <a:p>
            <a:r>
              <a:rPr lang="en-US" sz="4800" dirty="0"/>
              <a:t>The Era of Side-Channels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5DED13-EB35-144A-8446-6A6BB4C501C0}"/>
              </a:ext>
            </a:extLst>
          </p:cNvPr>
          <p:cNvSpPr/>
          <p:nvPr/>
        </p:nvSpPr>
        <p:spPr>
          <a:xfrm>
            <a:off x="7458114" y="2196996"/>
            <a:ext cx="1099732" cy="3610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F9BEFD-AE41-D44B-8F48-AB1B3FA91AD2}"/>
              </a:ext>
            </a:extLst>
          </p:cNvPr>
          <p:cNvSpPr/>
          <p:nvPr/>
        </p:nvSpPr>
        <p:spPr>
          <a:xfrm>
            <a:off x="3905724" y="4747363"/>
            <a:ext cx="992809" cy="5595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7F2AD8E-714C-604D-8A72-2EF26C0E8DB2}"/>
              </a:ext>
            </a:extLst>
          </p:cNvPr>
          <p:cNvSpPr/>
          <p:nvPr/>
        </p:nvSpPr>
        <p:spPr>
          <a:xfrm>
            <a:off x="2746385" y="4747363"/>
            <a:ext cx="966913" cy="55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D-L1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78C3D2-2C8C-4347-8ADE-1DA85FA5AAFE}"/>
              </a:ext>
            </a:extLst>
          </p:cNvPr>
          <p:cNvSpPr/>
          <p:nvPr/>
        </p:nvSpPr>
        <p:spPr>
          <a:xfrm>
            <a:off x="6366385" y="2428094"/>
            <a:ext cx="790978" cy="3379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944956-339E-EF42-B859-32A9A4D9C0D2}"/>
              </a:ext>
            </a:extLst>
          </p:cNvPr>
          <p:cNvSpPr/>
          <p:nvPr/>
        </p:nvSpPr>
        <p:spPr>
          <a:xfrm>
            <a:off x="9268932" y="1756510"/>
            <a:ext cx="1445960" cy="4327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Memory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DAD6322-F282-204E-B90E-697ACCB1A785}"/>
              </a:ext>
            </a:extLst>
          </p:cNvPr>
          <p:cNvSpPr/>
          <p:nvPr/>
        </p:nvSpPr>
        <p:spPr>
          <a:xfrm>
            <a:off x="1289539" y="1756509"/>
            <a:ext cx="7666892" cy="432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724C71A-1D1F-AF4B-A425-7358D05E80DD}"/>
              </a:ext>
            </a:extLst>
          </p:cNvPr>
          <p:cNvSpPr/>
          <p:nvPr/>
        </p:nvSpPr>
        <p:spPr>
          <a:xfrm>
            <a:off x="1787134" y="4068184"/>
            <a:ext cx="785276" cy="5556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FF57D9F-7E18-AE42-9E45-4DF5B158A7DC}"/>
              </a:ext>
            </a:extLst>
          </p:cNvPr>
          <p:cNvSpPr/>
          <p:nvPr/>
        </p:nvSpPr>
        <p:spPr>
          <a:xfrm>
            <a:off x="3892082" y="4067142"/>
            <a:ext cx="992810" cy="5595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FF787E7-6192-C34E-B41E-F399BED54B0C}"/>
              </a:ext>
            </a:extLst>
          </p:cNvPr>
          <p:cNvSpPr/>
          <p:nvPr/>
        </p:nvSpPr>
        <p:spPr>
          <a:xfrm>
            <a:off x="2761330" y="4068184"/>
            <a:ext cx="966913" cy="5556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TLB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0378B7D-3F39-FB44-BFC6-F772DC54B5D1}"/>
              </a:ext>
            </a:extLst>
          </p:cNvPr>
          <p:cNvSpPr/>
          <p:nvPr/>
        </p:nvSpPr>
        <p:spPr>
          <a:xfrm>
            <a:off x="5005688" y="4069291"/>
            <a:ext cx="911711" cy="554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9D39B8E-F239-3747-A928-0A4CA3145ECC}"/>
              </a:ext>
            </a:extLst>
          </p:cNvPr>
          <p:cNvSpPr/>
          <p:nvPr/>
        </p:nvSpPr>
        <p:spPr>
          <a:xfrm>
            <a:off x="4994146" y="4748469"/>
            <a:ext cx="911711" cy="554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FPU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4A8DB19-799C-F248-ABFE-10A866CD47FF}"/>
              </a:ext>
            </a:extLst>
          </p:cNvPr>
          <p:cNvSpPr/>
          <p:nvPr/>
        </p:nvSpPr>
        <p:spPr>
          <a:xfrm>
            <a:off x="1813740" y="3013564"/>
            <a:ext cx="4088281" cy="831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88F8DC9-7BA2-5F42-8D0F-145DE0F2DC56}"/>
              </a:ext>
            </a:extLst>
          </p:cNvPr>
          <p:cNvSpPr/>
          <p:nvPr/>
        </p:nvSpPr>
        <p:spPr>
          <a:xfrm>
            <a:off x="1904644" y="3419322"/>
            <a:ext cx="873321" cy="335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 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5217009-3300-5A4E-B2B0-9BD52929C418}"/>
              </a:ext>
            </a:extLst>
          </p:cNvPr>
          <p:cNvSpPr/>
          <p:nvPr/>
        </p:nvSpPr>
        <p:spPr>
          <a:xfrm>
            <a:off x="2906870" y="3429200"/>
            <a:ext cx="908420" cy="335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 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ED8F04-E521-4448-A8A0-82C478D1F6DB}"/>
              </a:ext>
            </a:extLst>
          </p:cNvPr>
          <p:cNvSpPr/>
          <p:nvPr/>
        </p:nvSpPr>
        <p:spPr>
          <a:xfrm>
            <a:off x="4004210" y="3413297"/>
            <a:ext cx="904567" cy="335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 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F57E11B-FFD0-AF49-A57A-E8499C6C09DE}"/>
              </a:ext>
            </a:extLst>
          </p:cNvPr>
          <p:cNvSpPr/>
          <p:nvPr/>
        </p:nvSpPr>
        <p:spPr>
          <a:xfrm>
            <a:off x="4980505" y="3411772"/>
            <a:ext cx="855033" cy="335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 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D4E74EB-D266-9949-A62F-EE3548332D44}"/>
              </a:ext>
            </a:extLst>
          </p:cNvPr>
          <p:cNvSpPr/>
          <p:nvPr/>
        </p:nvSpPr>
        <p:spPr>
          <a:xfrm>
            <a:off x="1787134" y="4747363"/>
            <a:ext cx="785276" cy="5556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LSQ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9DE99A-2ADE-F34E-8F0E-754E773D655E}"/>
              </a:ext>
            </a:extLst>
          </p:cNvPr>
          <p:cNvSpPr/>
          <p:nvPr/>
        </p:nvSpPr>
        <p:spPr>
          <a:xfrm>
            <a:off x="9397435" y="5025179"/>
            <a:ext cx="13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DRAMA’16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AEA1BE-E9D8-9F46-86A0-7E4D7E4EC7B3}"/>
              </a:ext>
            </a:extLst>
          </p:cNvPr>
          <p:cNvSpPr/>
          <p:nvPr/>
        </p:nvSpPr>
        <p:spPr>
          <a:xfrm>
            <a:off x="2700208" y="3906732"/>
            <a:ext cx="1614925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TLBLeed’18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2A12E2-48F6-514B-8EF7-9F80DA12DBC3}"/>
              </a:ext>
            </a:extLst>
          </p:cNvPr>
          <p:cNvSpPr/>
          <p:nvPr/>
        </p:nvSpPr>
        <p:spPr>
          <a:xfrm>
            <a:off x="1289539" y="3921407"/>
            <a:ext cx="1367078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Spectre’18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3A2B55-8EF6-FE4D-BF48-A195E7879574}"/>
              </a:ext>
            </a:extLst>
          </p:cNvPr>
          <p:cNvSpPr/>
          <p:nvPr/>
        </p:nvSpPr>
        <p:spPr>
          <a:xfrm>
            <a:off x="3972197" y="3467030"/>
            <a:ext cx="1772916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PortSmash’18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3AAE20-1459-5F4A-9ADF-CDF72E1E77BF}"/>
              </a:ext>
            </a:extLst>
          </p:cNvPr>
          <p:cNvSpPr/>
          <p:nvPr/>
        </p:nvSpPr>
        <p:spPr>
          <a:xfrm>
            <a:off x="6302888" y="3526390"/>
            <a:ext cx="2663566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Non-Inclusive LLC’19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C5C12-9DBC-1946-8719-6CFBDB0C05E2}"/>
              </a:ext>
            </a:extLst>
          </p:cNvPr>
          <p:cNvSpPr/>
          <p:nvPr/>
        </p:nvSpPr>
        <p:spPr>
          <a:xfrm>
            <a:off x="2888478" y="4885327"/>
            <a:ext cx="1800473" cy="59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TLB Contention’13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F68BCB-65EA-4549-BC67-F1CC53C3CF04}"/>
              </a:ext>
            </a:extLst>
          </p:cNvPr>
          <p:cNvSpPr/>
          <p:nvPr/>
        </p:nvSpPr>
        <p:spPr>
          <a:xfrm>
            <a:off x="6366385" y="4646109"/>
            <a:ext cx="2282426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SGX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Prime+Probe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[13]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06562-DC9A-FA4A-B33A-39F381049580}"/>
              </a:ext>
            </a:extLst>
          </p:cNvPr>
          <p:cNvSpPr/>
          <p:nvPr/>
        </p:nvSpPr>
        <p:spPr>
          <a:xfrm>
            <a:off x="871288" y="5080749"/>
            <a:ext cx="1937021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4K-Alliasing’18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BA3932-7F80-2444-AC78-E09D481F7875}"/>
              </a:ext>
            </a:extLst>
          </p:cNvPr>
          <p:cNvSpPr/>
          <p:nvPr/>
        </p:nvSpPr>
        <p:spPr>
          <a:xfrm>
            <a:off x="4053276" y="4145873"/>
            <a:ext cx="1725554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Predictors’16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6D4F3F-32A5-5B41-90F6-8FA200862AD3}"/>
              </a:ext>
            </a:extLst>
          </p:cNvPr>
          <p:cNvSpPr/>
          <p:nvPr/>
        </p:nvSpPr>
        <p:spPr>
          <a:xfrm>
            <a:off x="4294156" y="4857397"/>
            <a:ext cx="2282426" cy="31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Subnormal FPU’15</a:t>
            </a:r>
          </a:p>
        </p:txBody>
      </p:sp>
      <p:pic>
        <p:nvPicPr>
          <p:cNvPr id="35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C716431B-5A16-BC4C-93AC-3F6D588A4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75" y="5437900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92EDBC3E-1007-4546-A2C5-6F839D97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86" y="4283106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537C342D-0B48-074F-B5E5-BF5D227E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08" y="3208081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55401C52-CAE5-7E4F-97C2-2E12001A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15" y="5553449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FA9E114A-1CEE-BD4E-969D-AEBBFBCE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08" y="5277415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4A46A057-4F3E-A648-A6F6-EC9D60D5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76" y="3719501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350CC4E6-2FB3-9B4F-9C92-DF9A12C3C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17" y="2828639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7A0F9007-9270-C945-B5CA-02961346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39" y="2919549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BDB0CA26-9C74-F94A-9679-D94DBEE2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39" y="3882547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7C4797C6-F16B-0446-B2DD-9D484C0E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58" y="4451205"/>
            <a:ext cx="739929" cy="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6A08F5-81C6-DA41-8831-062D2213D152}"/>
              </a:ext>
            </a:extLst>
          </p:cNvPr>
          <p:cNvSpPr/>
          <p:nvPr/>
        </p:nvSpPr>
        <p:spPr>
          <a:xfrm>
            <a:off x="9119936" y="3959352"/>
            <a:ext cx="850232" cy="492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AED2220-58EB-4247-839F-FEF609D8E4A9}"/>
              </a:ext>
            </a:extLst>
          </p:cNvPr>
          <p:cNvSpPr/>
          <p:nvPr/>
        </p:nvSpPr>
        <p:spPr>
          <a:xfrm>
            <a:off x="10044500" y="3191256"/>
            <a:ext cx="1179095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04783C-69B0-1B4C-9D52-A3A21D864894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D03649-B17C-744D-A406-A4E9A8E2EEBD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01DEEE-B1CF-E34A-859B-9B52ABDC214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9A1DA-9ED9-FB4F-8A41-4675A119D4D7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D20057-31B9-4C49-B825-711459991291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D33B5B-235D-0A4F-A627-62759768CBE4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D57F45-D18E-2740-90BE-722E37FCD9CE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D5286B-D882-914C-A797-3B7146C716C4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655A30-3888-654F-907B-8ABDA1D8D5FD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F78BC-F999-E440-8074-05BB8E78DD49}"/>
              </a:ext>
            </a:extLst>
          </p:cNvPr>
          <p:cNvSpPr/>
          <p:nvPr/>
        </p:nvSpPr>
        <p:spPr>
          <a:xfrm>
            <a:off x="2908697" y="3959352"/>
            <a:ext cx="621123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A3A248-6F10-1D45-A6D8-D497FC02D060}"/>
              </a:ext>
            </a:extLst>
          </p:cNvPr>
          <p:cNvSpPr txBox="1"/>
          <p:nvPr/>
        </p:nvSpPr>
        <p:spPr>
          <a:xfrm>
            <a:off x="10604061" y="2743172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B3753F-398D-7A4A-BF01-5BED58EE99C3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DD390D8-9F52-2145-9C03-ED4E1DF6A330}"/>
              </a:ext>
            </a:extLst>
          </p:cNvPr>
          <p:cNvSpPr/>
          <p:nvPr/>
        </p:nvSpPr>
        <p:spPr>
          <a:xfrm>
            <a:off x="8965437" y="3191256"/>
            <a:ext cx="1004731" cy="488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F5B7A1-2F6C-0447-8F9F-FD30EA143906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8615-1F56-A740-B35A-717856FDEB65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7E3CCB-E50A-1C49-BF14-EE9A5E0E9E73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CA60F3-AAB3-E64C-A5D5-E9A71D0E1CEA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16B43-235C-1143-991A-368C57A09162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811268-1E1F-8440-9A4E-B085017748A9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881510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6A08F5-81C6-DA41-8831-062D2213D152}"/>
              </a:ext>
            </a:extLst>
          </p:cNvPr>
          <p:cNvSpPr/>
          <p:nvPr/>
        </p:nvSpPr>
        <p:spPr>
          <a:xfrm>
            <a:off x="9119936" y="3959352"/>
            <a:ext cx="850232" cy="492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AED2220-58EB-4247-839F-FEF609D8E4A9}"/>
              </a:ext>
            </a:extLst>
          </p:cNvPr>
          <p:cNvSpPr/>
          <p:nvPr/>
        </p:nvSpPr>
        <p:spPr>
          <a:xfrm>
            <a:off x="10044500" y="3191256"/>
            <a:ext cx="1179095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04783C-69B0-1B4C-9D52-A3A21D864894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D03649-B17C-744D-A406-A4E9A8E2EEBD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01DEEE-B1CF-E34A-859B-9B52ABDC214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9A1DA-9ED9-FB4F-8A41-4675A119D4D7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D20057-31B9-4C49-B825-711459991291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D33B5B-235D-0A4F-A627-62759768CBE4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D57F45-D18E-2740-90BE-722E37FCD9CE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D5286B-D882-914C-A797-3B7146C716C4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655A30-3888-654F-907B-8ABDA1D8D5FD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F78BC-F999-E440-8074-05BB8E78DD49}"/>
              </a:ext>
            </a:extLst>
          </p:cNvPr>
          <p:cNvSpPr/>
          <p:nvPr/>
        </p:nvSpPr>
        <p:spPr>
          <a:xfrm>
            <a:off x="2908697" y="3959352"/>
            <a:ext cx="621123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B3753F-398D-7A4A-BF01-5BED58EE99C3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DD390D8-9F52-2145-9C03-ED4E1DF6A330}"/>
              </a:ext>
            </a:extLst>
          </p:cNvPr>
          <p:cNvSpPr/>
          <p:nvPr/>
        </p:nvSpPr>
        <p:spPr>
          <a:xfrm>
            <a:off x="8965437" y="3191256"/>
            <a:ext cx="1004731" cy="488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F5B7A1-2F6C-0447-8F9F-FD30EA143906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8615-1F56-A740-B35A-717856FDEB65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7E3CCB-E50A-1C49-BF14-EE9A5E0E9E73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CA60F3-AAB3-E64C-A5D5-E9A71D0E1CEA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220C4F-86E4-EF47-B8F1-B8F4481895AA}"/>
              </a:ext>
            </a:extLst>
          </p:cNvPr>
          <p:cNvSpPr/>
          <p:nvPr/>
        </p:nvSpPr>
        <p:spPr>
          <a:xfrm rot="16200000">
            <a:off x="9860025" y="1112255"/>
            <a:ext cx="492372" cy="3658233"/>
          </a:xfrm>
          <a:prstGeom prst="leftBrace">
            <a:avLst>
              <a:gd name="adj1" fmla="val 45206"/>
              <a:gd name="adj2" fmla="val 635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362C65-3F55-8B43-BBDE-D5F3F477AC12}"/>
              </a:ext>
            </a:extLst>
          </p:cNvPr>
          <p:cNvSpPr/>
          <p:nvPr/>
        </p:nvSpPr>
        <p:spPr>
          <a:xfrm>
            <a:off x="8411659" y="2397005"/>
            <a:ext cx="1157647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Fault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Handler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DC0CC9-D40E-954D-A213-EF9525E18656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73AFC9-8A3A-0642-8D8D-E9FF1662587C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2462732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6A08F5-81C6-DA41-8831-062D2213D152}"/>
              </a:ext>
            </a:extLst>
          </p:cNvPr>
          <p:cNvSpPr/>
          <p:nvPr/>
        </p:nvSpPr>
        <p:spPr>
          <a:xfrm>
            <a:off x="9119936" y="3959352"/>
            <a:ext cx="850232" cy="492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AED2220-58EB-4247-839F-FEF609D8E4A9}"/>
              </a:ext>
            </a:extLst>
          </p:cNvPr>
          <p:cNvSpPr/>
          <p:nvPr/>
        </p:nvSpPr>
        <p:spPr>
          <a:xfrm>
            <a:off x="10044500" y="3191256"/>
            <a:ext cx="1179095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04783C-69B0-1B4C-9D52-A3A21D864894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D03649-B17C-744D-A406-A4E9A8E2EEBD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01DEEE-B1CF-E34A-859B-9B52ABDC214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9A1DA-9ED9-FB4F-8A41-4675A119D4D7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D20057-31B9-4C49-B825-711459991291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D33B5B-235D-0A4F-A627-62759768CBE4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D57F45-D18E-2740-90BE-722E37FCD9CE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D5286B-D882-914C-A797-3B7146C716C4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655A30-3888-654F-907B-8ABDA1D8D5FD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F78BC-F999-E440-8074-05BB8E78DD49}"/>
              </a:ext>
            </a:extLst>
          </p:cNvPr>
          <p:cNvSpPr/>
          <p:nvPr/>
        </p:nvSpPr>
        <p:spPr>
          <a:xfrm>
            <a:off x="2908697" y="3959352"/>
            <a:ext cx="621123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B3753F-398D-7A4A-BF01-5BED58EE99C3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DD390D8-9F52-2145-9C03-ED4E1DF6A330}"/>
              </a:ext>
            </a:extLst>
          </p:cNvPr>
          <p:cNvSpPr/>
          <p:nvPr/>
        </p:nvSpPr>
        <p:spPr>
          <a:xfrm>
            <a:off x="8965437" y="3191256"/>
            <a:ext cx="1004731" cy="488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F5B7A1-2F6C-0447-8F9F-FD30EA143906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8615-1F56-A740-B35A-717856FDEB65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7E3CCB-E50A-1C49-BF14-EE9A5E0E9E73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CA60F3-AAB3-E64C-A5D5-E9A71D0E1CEA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220C4F-86E4-EF47-B8F1-B8F4481895AA}"/>
              </a:ext>
            </a:extLst>
          </p:cNvPr>
          <p:cNvSpPr/>
          <p:nvPr/>
        </p:nvSpPr>
        <p:spPr>
          <a:xfrm rot="16200000">
            <a:off x="9860025" y="1112255"/>
            <a:ext cx="492372" cy="3658233"/>
          </a:xfrm>
          <a:prstGeom prst="leftBrace">
            <a:avLst>
              <a:gd name="adj1" fmla="val 45206"/>
              <a:gd name="adj2" fmla="val 635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DD39C2-9F64-0049-87C5-7B9929851AFA}"/>
              </a:ext>
            </a:extLst>
          </p:cNvPr>
          <p:cNvSpPr/>
          <p:nvPr/>
        </p:nvSpPr>
        <p:spPr>
          <a:xfrm>
            <a:off x="9552981" y="2402847"/>
            <a:ext cx="2308368" cy="4828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Flush Replay Handle Page Table Entries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97337D-41F7-BF4A-8452-BD3C8884D553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16A6E-86DA-C648-ADC0-0B4E8F8EB625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4E919A-17E1-7046-9D21-3B4B12E01524}"/>
              </a:ext>
            </a:extLst>
          </p:cNvPr>
          <p:cNvSpPr/>
          <p:nvPr/>
        </p:nvSpPr>
        <p:spPr>
          <a:xfrm>
            <a:off x="8411659" y="2397005"/>
            <a:ext cx="1157647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Fault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Handler</a:t>
            </a:r>
          </a:p>
        </p:txBody>
      </p:sp>
    </p:spTree>
    <p:extLst>
      <p:ext uri="{BB962C8B-B14F-4D97-AF65-F5344CB8AC3E}">
        <p14:creationId xmlns:p14="http://schemas.microsoft.com/office/powerpoint/2010/main" val="3486571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6A08F5-81C6-DA41-8831-062D2213D152}"/>
              </a:ext>
            </a:extLst>
          </p:cNvPr>
          <p:cNvSpPr/>
          <p:nvPr/>
        </p:nvSpPr>
        <p:spPr>
          <a:xfrm>
            <a:off x="9119936" y="3954783"/>
            <a:ext cx="850232" cy="492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AED2220-58EB-4247-839F-FEF609D8E4A9}"/>
              </a:ext>
            </a:extLst>
          </p:cNvPr>
          <p:cNvSpPr/>
          <p:nvPr/>
        </p:nvSpPr>
        <p:spPr>
          <a:xfrm>
            <a:off x="10044500" y="3191256"/>
            <a:ext cx="1179095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04783C-69B0-1B4C-9D52-A3A21D864894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D03649-B17C-744D-A406-A4E9A8E2EEBD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01DEEE-B1CF-E34A-859B-9B52ABDC2148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9A1DA-9ED9-FB4F-8A41-4675A119D4D7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D20057-31B9-4C49-B825-711459991291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D33B5B-235D-0A4F-A627-62759768CBE4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D57F45-D18E-2740-90BE-722E37FCD9CE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D5286B-D882-914C-A797-3B7146C716C4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655A30-3888-654F-907B-8ABDA1D8D5FD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F78BC-F999-E440-8074-05BB8E78DD49}"/>
              </a:ext>
            </a:extLst>
          </p:cNvPr>
          <p:cNvSpPr/>
          <p:nvPr/>
        </p:nvSpPr>
        <p:spPr>
          <a:xfrm>
            <a:off x="2908697" y="3954783"/>
            <a:ext cx="621123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B3753F-398D-7A4A-BF01-5BED58EE99C3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DD390D8-9F52-2145-9C03-ED4E1DF6A330}"/>
              </a:ext>
            </a:extLst>
          </p:cNvPr>
          <p:cNvSpPr/>
          <p:nvPr/>
        </p:nvSpPr>
        <p:spPr>
          <a:xfrm>
            <a:off x="8965437" y="3191256"/>
            <a:ext cx="1004731" cy="488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F5B7A1-2F6C-0447-8F9F-FD30EA143906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8615-1F56-A740-B35A-717856FDEB65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7E3CCB-E50A-1C49-BF14-EE9A5E0E9E73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CA60F3-AAB3-E64C-A5D5-E9A71D0E1CEA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4A6C4-7CA3-7A4A-A6FB-55CE6F2F7B2A}"/>
              </a:ext>
            </a:extLst>
          </p:cNvPr>
          <p:cNvSpPr txBox="1"/>
          <p:nvPr/>
        </p:nvSpPr>
        <p:spPr>
          <a:xfrm>
            <a:off x="10970420" y="4074128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Replay!!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F560DC3-12FA-B14C-8EAC-9925070C8960}"/>
              </a:ext>
            </a:extLst>
          </p:cNvPr>
          <p:cNvCxnSpPr>
            <a:cxnSpLocks/>
          </p:cNvCxnSpPr>
          <p:nvPr/>
        </p:nvCxnSpPr>
        <p:spPr>
          <a:xfrm flipH="1">
            <a:off x="2977190" y="3415975"/>
            <a:ext cx="8246405" cy="246660"/>
          </a:xfrm>
          <a:prstGeom prst="bentConnector4">
            <a:avLst>
              <a:gd name="adj1" fmla="val -1508"/>
              <a:gd name="adj2" fmla="val 169915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E108F97-A175-DB4B-BB13-9571C2A0C8C0}"/>
              </a:ext>
            </a:extLst>
          </p:cNvPr>
          <p:cNvCxnSpPr>
            <a:cxnSpLocks/>
            <a:stCxn id="54" idx="3"/>
            <a:endCxn id="45" idx="1"/>
          </p:cNvCxnSpPr>
          <p:nvPr/>
        </p:nvCxnSpPr>
        <p:spPr>
          <a:xfrm flipH="1" flipV="1">
            <a:off x="2908697" y="4199122"/>
            <a:ext cx="7061471" cy="1847"/>
          </a:xfrm>
          <a:prstGeom prst="bentConnector5">
            <a:avLst>
              <a:gd name="adj1" fmla="val -3237"/>
              <a:gd name="adj2" fmla="val -22033406"/>
              <a:gd name="adj3" fmla="val 103237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492DF6-2F0E-B743-9115-25E503AEE21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10493868" y="3894742"/>
            <a:ext cx="476552" cy="364052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38037F-9D76-AC46-8EEC-1D803CD4660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0397289" y="4258794"/>
            <a:ext cx="573131" cy="184666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D599C89-1FAD-0647-A658-E2281E47FB83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E1F3EF-944F-D449-BD8E-9ADE34D8ABCF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1111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FDC88D-66CE-C543-B32D-215FDC50A215}"/>
              </a:ext>
            </a:extLst>
          </p:cNvPr>
          <p:cNvGrpSpPr/>
          <p:nvPr/>
        </p:nvGrpSpPr>
        <p:grpSpPr>
          <a:xfrm>
            <a:off x="2908697" y="3415971"/>
            <a:ext cx="8314898" cy="790372"/>
            <a:chOff x="2908697" y="3415971"/>
            <a:chExt cx="8314898" cy="790372"/>
          </a:xfrm>
        </p:grpSpPr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8D8CD3D9-641F-864F-9D9E-CF2682770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7190" y="3415971"/>
              <a:ext cx="8246405" cy="246660"/>
            </a:xfrm>
            <a:prstGeom prst="bentConnector4">
              <a:avLst>
                <a:gd name="adj1" fmla="val -1508"/>
                <a:gd name="adj2" fmla="val 169915"/>
              </a:avLst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62ABB019-F2F7-AA48-9BA8-D0F4E0F8F7FA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 rot="10800000" flipV="1">
              <a:off x="2908697" y="4204021"/>
              <a:ext cx="7061472" cy="2322"/>
            </a:xfrm>
            <a:prstGeom prst="bentConnector5">
              <a:avLst>
                <a:gd name="adj1" fmla="val 6020"/>
                <a:gd name="adj2" fmla="val 20467700"/>
                <a:gd name="adj3" fmla="val 103237"/>
              </a:avLst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7C3623D-C1AF-514B-BB58-8E88FEC87BA0}"/>
              </a:ext>
            </a:extLst>
          </p:cNvPr>
          <p:cNvSpPr/>
          <p:nvPr/>
        </p:nvSpPr>
        <p:spPr>
          <a:xfrm>
            <a:off x="10044500" y="3191256"/>
            <a:ext cx="1179095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3EAEA0-FE74-E84F-9567-AE848C4FE14D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E291EE-D84E-6243-BB98-A2DD269ADC67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CC8B50-A00B-AE46-BE00-6BBA2EC5254B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CE492F-CC92-1943-B520-4B04A3A68484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5B8BC9-D1CA-0649-8CC5-68BD29AFE4A1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35994BF-31C0-0C46-9494-26D71661730F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DC50C0-3C49-304A-8C84-D3EFDF6BFAC7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0D8A6F-6FFA-D54A-B112-F526095AB4E4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835CD1-721A-4B46-930D-6C40C5458F2B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52FAB2-0DE4-0B42-B550-0D843357E864}"/>
              </a:ext>
            </a:extLst>
          </p:cNvPr>
          <p:cNvGrpSpPr/>
          <p:nvPr/>
        </p:nvGrpSpPr>
        <p:grpSpPr>
          <a:xfrm>
            <a:off x="2908697" y="3959681"/>
            <a:ext cx="7061471" cy="493776"/>
            <a:chOff x="2908697" y="3224882"/>
            <a:chExt cx="7061471" cy="4937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E824A7-E716-1344-8028-492B87E40752}"/>
                </a:ext>
              </a:extLst>
            </p:cNvPr>
            <p:cNvSpPr/>
            <p:nvPr/>
          </p:nvSpPr>
          <p:spPr>
            <a:xfrm>
              <a:off x="9119936" y="3224882"/>
              <a:ext cx="850232" cy="493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Squash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E889859-2F82-C146-AF1F-0E1D7CA7590B}"/>
                </a:ext>
              </a:extLst>
            </p:cNvPr>
            <p:cNvSpPr/>
            <p:nvPr/>
          </p:nvSpPr>
          <p:spPr>
            <a:xfrm>
              <a:off x="2908697" y="3227205"/>
              <a:ext cx="6211239" cy="488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Speculative Execution of Transmitter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9FF36942-D3AF-9B47-99C2-02CEB4643171}"/>
              </a:ext>
            </a:extLst>
          </p:cNvPr>
          <p:cNvSpPr/>
          <p:nvPr/>
        </p:nvSpPr>
        <p:spPr>
          <a:xfrm>
            <a:off x="8965437" y="3191256"/>
            <a:ext cx="1004731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5A853D-B67F-E74C-8EB7-5BD27FB2561F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1C0D3A-B797-B947-925A-A325B3975841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772FCA-1129-D54C-95E1-AF8BF8EBEF0E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1237F5-7B65-984F-8F0B-24ECE421EE7C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898EB9-C053-0045-917F-94A574298C07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F41A90B-123E-D346-8433-60557B9C60DB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6197FC-7DD5-4D4E-8686-3A0F4C7C2E77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26715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repeatCount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repeatCount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repeatCount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repeatCount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repeatCount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repeatCount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repeatCount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repeatCount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FDC88D-66CE-C543-B32D-215FDC50A215}"/>
              </a:ext>
            </a:extLst>
          </p:cNvPr>
          <p:cNvGrpSpPr/>
          <p:nvPr/>
        </p:nvGrpSpPr>
        <p:grpSpPr>
          <a:xfrm>
            <a:off x="2908697" y="3415971"/>
            <a:ext cx="8314898" cy="790372"/>
            <a:chOff x="2908697" y="3415971"/>
            <a:chExt cx="8314898" cy="790372"/>
          </a:xfrm>
        </p:grpSpPr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8D8CD3D9-641F-864F-9D9E-CF2682770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7190" y="3415971"/>
              <a:ext cx="8246405" cy="246660"/>
            </a:xfrm>
            <a:prstGeom prst="bentConnector4">
              <a:avLst>
                <a:gd name="adj1" fmla="val -1508"/>
                <a:gd name="adj2" fmla="val 169915"/>
              </a:avLst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62ABB019-F2F7-AA48-9BA8-D0F4E0F8F7FA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 rot="10800000" flipV="1">
              <a:off x="2908697" y="4204021"/>
              <a:ext cx="7061472" cy="2322"/>
            </a:xfrm>
            <a:prstGeom prst="bentConnector5">
              <a:avLst>
                <a:gd name="adj1" fmla="val 6020"/>
                <a:gd name="adj2" fmla="val 20467700"/>
                <a:gd name="adj3" fmla="val 103237"/>
              </a:avLst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7C3623D-C1AF-514B-BB58-8E88FEC87BA0}"/>
              </a:ext>
            </a:extLst>
          </p:cNvPr>
          <p:cNvSpPr/>
          <p:nvPr/>
        </p:nvSpPr>
        <p:spPr>
          <a:xfrm>
            <a:off x="10044500" y="3191256"/>
            <a:ext cx="1179095" cy="488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3EAEA0-FE74-E84F-9567-AE848C4FE14D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E291EE-D84E-6243-BB98-A2DD269ADC67}"/>
              </a:ext>
            </a:extLst>
          </p:cNvPr>
          <p:cNvSpPr/>
          <p:nvPr/>
        </p:nvSpPr>
        <p:spPr>
          <a:xfrm>
            <a:off x="2297360" y="3191256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CC8B50-A00B-AE46-BE00-6BBA2EC5254B}"/>
              </a:ext>
            </a:extLst>
          </p:cNvPr>
          <p:cNvSpPr/>
          <p:nvPr/>
        </p:nvSpPr>
        <p:spPr>
          <a:xfrm>
            <a:off x="3657020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CE492F-CC92-1943-B520-4B04A3A68484}"/>
              </a:ext>
            </a:extLst>
          </p:cNvPr>
          <p:cNvSpPr/>
          <p:nvPr/>
        </p:nvSpPr>
        <p:spPr>
          <a:xfrm>
            <a:off x="4587604" y="3191256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5B8BC9-D1CA-0649-8CC5-68BD29AFE4A1}"/>
              </a:ext>
            </a:extLst>
          </p:cNvPr>
          <p:cNvSpPr/>
          <p:nvPr/>
        </p:nvSpPr>
        <p:spPr>
          <a:xfrm>
            <a:off x="5518188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35994BF-31C0-0C46-9494-26D71661730F}"/>
              </a:ext>
            </a:extLst>
          </p:cNvPr>
          <p:cNvSpPr/>
          <p:nvPr/>
        </p:nvSpPr>
        <p:spPr>
          <a:xfrm>
            <a:off x="6208375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DC50C0-3C49-304A-8C84-D3EFDF6BFAC7}"/>
              </a:ext>
            </a:extLst>
          </p:cNvPr>
          <p:cNvSpPr/>
          <p:nvPr/>
        </p:nvSpPr>
        <p:spPr>
          <a:xfrm>
            <a:off x="6898562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0D8A6F-6FFA-D54A-B112-F526095AB4E4}"/>
              </a:ext>
            </a:extLst>
          </p:cNvPr>
          <p:cNvSpPr/>
          <p:nvPr/>
        </p:nvSpPr>
        <p:spPr>
          <a:xfrm>
            <a:off x="7586906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835CD1-721A-4B46-930D-6C40C5458F2B}"/>
              </a:ext>
            </a:extLst>
          </p:cNvPr>
          <p:cNvSpPr/>
          <p:nvPr/>
        </p:nvSpPr>
        <p:spPr>
          <a:xfrm>
            <a:off x="8277093" y="3191256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52FAB2-0DE4-0B42-B550-0D843357E864}"/>
              </a:ext>
            </a:extLst>
          </p:cNvPr>
          <p:cNvGrpSpPr/>
          <p:nvPr/>
        </p:nvGrpSpPr>
        <p:grpSpPr>
          <a:xfrm>
            <a:off x="2908697" y="3959681"/>
            <a:ext cx="7061471" cy="493776"/>
            <a:chOff x="2908697" y="3224882"/>
            <a:chExt cx="7061471" cy="4937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E824A7-E716-1344-8028-492B87E40752}"/>
                </a:ext>
              </a:extLst>
            </p:cNvPr>
            <p:cNvSpPr/>
            <p:nvPr/>
          </p:nvSpPr>
          <p:spPr>
            <a:xfrm>
              <a:off x="9119936" y="3224882"/>
              <a:ext cx="850232" cy="493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Squash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E889859-2F82-C146-AF1F-0E1D7CA7590B}"/>
                </a:ext>
              </a:extLst>
            </p:cNvPr>
            <p:cNvSpPr/>
            <p:nvPr/>
          </p:nvSpPr>
          <p:spPr>
            <a:xfrm>
              <a:off x="2908697" y="3227205"/>
              <a:ext cx="6211239" cy="488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Speculative Execution of Transmitter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9FF36942-D3AF-9B47-99C2-02CEB4643171}"/>
              </a:ext>
            </a:extLst>
          </p:cNvPr>
          <p:cNvSpPr/>
          <p:nvPr/>
        </p:nvSpPr>
        <p:spPr>
          <a:xfrm>
            <a:off x="8965437" y="3191256"/>
            <a:ext cx="1004731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5A853D-B67F-E74C-8EB7-5BD27FB2561F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1C0D3A-B797-B947-925A-A325B3975841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772FCA-1129-D54C-95E1-AF8BF8EBEF0E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1237F5-7B65-984F-8F0B-24ECE421EE7C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898EB9-C053-0045-917F-94A574298C07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AB70E3-F065-9D42-A7DF-FDE7C884DDF2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7665C4-C587-F34A-AF14-B0A3A6BB5B2E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1753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repeatCount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repeatCount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repeatCount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repeatCount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repeatCount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repeatCount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repeatCount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repeatCount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72-9181-684D-8C6A-CB918F00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</a:t>
            </a:r>
            <a:r>
              <a:rPr lang="en-US" dirty="0" err="1"/>
              <a:t>MicroScope</a:t>
            </a:r>
            <a:r>
              <a:rPr lang="en-US" dirty="0"/>
              <a:t> Attack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93400F-C251-BD40-B298-B2D8764BCFF5}"/>
              </a:ext>
            </a:extLst>
          </p:cNvPr>
          <p:cNvSpPr/>
          <p:nvPr/>
        </p:nvSpPr>
        <p:spPr>
          <a:xfrm>
            <a:off x="1916362" y="6562878"/>
            <a:ext cx="379379" cy="153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2E3F84-9BCF-4440-9696-296505DE387E}"/>
              </a:ext>
            </a:extLst>
          </p:cNvPr>
          <p:cNvSpPr txBox="1"/>
          <p:nvPr/>
        </p:nvSpPr>
        <p:spPr>
          <a:xfrm>
            <a:off x="2295739" y="6449230"/>
            <a:ext cx="108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739F15-4EDD-0C4A-9278-BB5FF6E42171}"/>
              </a:ext>
            </a:extLst>
          </p:cNvPr>
          <p:cNvSpPr/>
          <p:nvPr/>
        </p:nvSpPr>
        <p:spPr>
          <a:xfrm>
            <a:off x="3377556" y="6556952"/>
            <a:ext cx="379379" cy="153888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DB737B-BC7A-E347-93F6-AEEC16A003B6}"/>
              </a:ext>
            </a:extLst>
          </p:cNvPr>
          <p:cNvSpPr txBox="1"/>
          <p:nvPr/>
        </p:nvSpPr>
        <p:spPr>
          <a:xfrm>
            <a:off x="3762887" y="644923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 Monitor/Contention thread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B73DD5-8C31-C14E-8DD5-15354F7A2FBE}"/>
              </a:ext>
            </a:extLst>
          </p:cNvPr>
          <p:cNvSpPr/>
          <p:nvPr/>
        </p:nvSpPr>
        <p:spPr>
          <a:xfrm>
            <a:off x="2908697" y="4788010"/>
            <a:ext cx="7302103" cy="488677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Shared Resource Contention &amp; Monitor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6EB64DB-357A-9245-9E8C-BA8E5933A76B}"/>
              </a:ext>
            </a:extLst>
          </p:cNvPr>
          <p:cNvCxnSpPr>
            <a:cxnSpLocks/>
            <a:stCxn id="45" idx="3"/>
            <a:endCxn id="45" idx="1"/>
          </p:cNvCxnSpPr>
          <p:nvPr/>
        </p:nvCxnSpPr>
        <p:spPr>
          <a:xfrm flipH="1">
            <a:off x="2908697" y="5032349"/>
            <a:ext cx="7302103" cy="12700"/>
          </a:xfrm>
          <a:prstGeom prst="bentConnector5">
            <a:avLst>
              <a:gd name="adj1" fmla="val -3131"/>
              <a:gd name="adj2" fmla="val 3723929"/>
              <a:gd name="adj3" fmla="val 103131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D9FB0F-F2ED-3741-AFFE-49CC8A01E400}"/>
              </a:ext>
            </a:extLst>
          </p:cNvPr>
          <p:cNvCxnSpPr>
            <a:cxnSpLocks/>
          </p:cNvCxnSpPr>
          <p:nvPr/>
        </p:nvCxnSpPr>
        <p:spPr>
          <a:xfrm flipH="1">
            <a:off x="10491538" y="4286495"/>
            <a:ext cx="364582" cy="663556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7F80D8E-1F26-9D4E-AE89-63DA7A99CDF8}"/>
              </a:ext>
            </a:extLst>
          </p:cNvPr>
          <p:cNvSpPr txBox="1"/>
          <p:nvPr/>
        </p:nvSpPr>
        <p:spPr>
          <a:xfrm>
            <a:off x="10856120" y="4101829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Replay!!</a:t>
            </a: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AB63D5E5-2166-7247-9D73-12FFA8A6A331}"/>
              </a:ext>
            </a:extLst>
          </p:cNvPr>
          <p:cNvCxnSpPr>
            <a:cxnSpLocks/>
          </p:cNvCxnSpPr>
          <p:nvPr/>
        </p:nvCxnSpPr>
        <p:spPr>
          <a:xfrm flipH="1">
            <a:off x="2977190" y="3432298"/>
            <a:ext cx="8246405" cy="246660"/>
          </a:xfrm>
          <a:prstGeom prst="bentConnector4">
            <a:avLst>
              <a:gd name="adj1" fmla="val -1508"/>
              <a:gd name="adj2" fmla="val 169915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F78FD0DC-BEC0-2941-8F98-D07A4107069D}"/>
              </a:ext>
            </a:extLst>
          </p:cNvPr>
          <p:cNvCxnSpPr>
            <a:cxnSpLocks/>
            <a:endCxn id="67" idx="1"/>
          </p:cNvCxnSpPr>
          <p:nvPr/>
        </p:nvCxnSpPr>
        <p:spPr>
          <a:xfrm rot="10800000">
            <a:off x="2908697" y="4219424"/>
            <a:ext cx="7061472" cy="918"/>
          </a:xfrm>
          <a:prstGeom prst="bentConnector5">
            <a:avLst>
              <a:gd name="adj1" fmla="val -3229"/>
              <a:gd name="adj2" fmla="val -51771351"/>
              <a:gd name="adj3" fmla="val 103237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46D494-4743-8045-A71F-080C60CA657A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10379568" y="3922443"/>
            <a:ext cx="476552" cy="364052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B6A36B4-5CBA-DE45-A8AA-3F928BDA4211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10282989" y="4286495"/>
            <a:ext cx="573131" cy="184666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5CEF5F50-C169-894D-A20D-C6C338F405F6}"/>
              </a:ext>
            </a:extLst>
          </p:cNvPr>
          <p:cNvSpPr/>
          <p:nvPr/>
        </p:nvSpPr>
        <p:spPr>
          <a:xfrm>
            <a:off x="9119936" y="3976003"/>
            <a:ext cx="850232" cy="495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BF64B8-75A8-7E4B-AE99-6E837F053DDD}"/>
              </a:ext>
            </a:extLst>
          </p:cNvPr>
          <p:cNvSpPr/>
          <p:nvPr/>
        </p:nvSpPr>
        <p:spPr>
          <a:xfrm>
            <a:off x="10044500" y="3192568"/>
            <a:ext cx="1179095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Invocation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9236BCF-7C1B-4F4B-BE6B-305C6E4C735A}"/>
              </a:ext>
            </a:extLst>
          </p:cNvPr>
          <p:cNvSpPr/>
          <p:nvPr/>
        </p:nvSpPr>
        <p:spPr>
          <a:xfrm>
            <a:off x="1300065" y="2439161"/>
            <a:ext cx="930584" cy="4886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82D73DA-D4C8-6748-B58F-BD2150820E74}"/>
              </a:ext>
            </a:extLst>
          </p:cNvPr>
          <p:cNvSpPr/>
          <p:nvPr/>
        </p:nvSpPr>
        <p:spPr>
          <a:xfrm>
            <a:off x="2297360" y="3190281"/>
            <a:ext cx="1359660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8ED394D-F20C-DA49-8AB7-B6DDE2F6DDA1}"/>
              </a:ext>
            </a:extLst>
          </p:cNvPr>
          <p:cNvSpPr/>
          <p:nvPr/>
        </p:nvSpPr>
        <p:spPr>
          <a:xfrm>
            <a:off x="3657020" y="3190281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198CE4E-F475-DA4E-AEF4-0258FA1DB544}"/>
              </a:ext>
            </a:extLst>
          </p:cNvPr>
          <p:cNvSpPr/>
          <p:nvPr/>
        </p:nvSpPr>
        <p:spPr>
          <a:xfrm>
            <a:off x="4587604" y="3190281"/>
            <a:ext cx="930584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TLB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B7C3A49-9C96-EF48-B7FC-6AC8C8DEB72B}"/>
              </a:ext>
            </a:extLst>
          </p:cNvPr>
          <p:cNvSpPr/>
          <p:nvPr/>
        </p:nvSpPr>
        <p:spPr>
          <a:xfrm>
            <a:off x="5518188" y="3190280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7BC2C37-E337-1048-B561-75C72D7C1587}"/>
              </a:ext>
            </a:extLst>
          </p:cNvPr>
          <p:cNvSpPr/>
          <p:nvPr/>
        </p:nvSpPr>
        <p:spPr>
          <a:xfrm>
            <a:off x="6208375" y="3190279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408114-31A5-9340-96D5-E78707CED7AB}"/>
              </a:ext>
            </a:extLst>
          </p:cNvPr>
          <p:cNvSpPr/>
          <p:nvPr/>
        </p:nvSpPr>
        <p:spPr>
          <a:xfrm>
            <a:off x="6898562" y="3190279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A9B3B5A-50E6-8D4F-99E5-F7755816BD4C}"/>
              </a:ext>
            </a:extLst>
          </p:cNvPr>
          <p:cNvSpPr/>
          <p:nvPr/>
        </p:nvSpPr>
        <p:spPr>
          <a:xfrm>
            <a:off x="7586906" y="3190278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A74FE0-417F-A845-96B7-85E08BE1AFC5}"/>
              </a:ext>
            </a:extLst>
          </p:cNvPr>
          <p:cNvSpPr/>
          <p:nvPr/>
        </p:nvSpPr>
        <p:spPr>
          <a:xfrm>
            <a:off x="8277093" y="3190277"/>
            <a:ext cx="690187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7D7149E-C3FA-F74E-AFC4-FCCFC942F6A3}"/>
              </a:ext>
            </a:extLst>
          </p:cNvPr>
          <p:cNvSpPr/>
          <p:nvPr/>
        </p:nvSpPr>
        <p:spPr>
          <a:xfrm>
            <a:off x="2908697" y="3971845"/>
            <a:ext cx="6211239" cy="495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Transmitter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547C9E2-9786-7E42-91F7-5DCDF6DA0DB6}"/>
              </a:ext>
            </a:extLst>
          </p:cNvPr>
          <p:cNvSpPr/>
          <p:nvPr/>
        </p:nvSpPr>
        <p:spPr>
          <a:xfrm>
            <a:off x="8965437" y="3187474"/>
            <a:ext cx="1004731" cy="493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</a:p>
          <a:p>
            <a:pPr algn="ctr"/>
            <a:r>
              <a:rPr lang="en-US" dirty="0">
                <a:solidFill>
                  <a:srgbClr val="F78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B14FEC-C586-FF41-80E0-CFFF700FA504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C0E9AE-EE85-2F42-A403-16EF709C1914}"/>
              </a:ext>
            </a:extLst>
          </p:cNvPr>
          <p:cNvSpPr txBox="1"/>
          <p:nvPr/>
        </p:nvSpPr>
        <p:spPr>
          <a:xfrm>
            <a:off x="560055" y="64492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11DFED-FAAE-7B48-A3AA-401A5749C9E8}"/>
              </a:ext>
            </a:extLst>
          </p:cNvPr>
          <p:cNvCxnSpPr>
            <a:cxnSpLocks/>
          </p:cNvCxnSpPr>
          <p:nvPr/>
        </p:nvCxnSpPr>
        <p:spPr>
          <a:xfrm>
            <a:off x="1300065" y="3079540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CE1807E-914C-734E-A019-BA8F8DB4ABF5}"/>
              </a:ext>
            </a:extLst>
          </p:cNvPr>
          <p:cNvSpPr/>
          <p:nvPr/>
        </p:nvSpPr>
        <p:spPr>
          <a:xfrm>
            <a:off x="-27733" y="3268250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pub_addr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):</a:t>
            </a:r>
            <a:endParaRPr lang="en-US" sz="16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4BBFCF-E149-0841-B1D4-DEA878BE18E8}"/>
              </a:ext>
            </a:extLst>
          </p:cNvPr>
          <p:cNvSpPr/>
          <p:nvPr/>
        </p:nvSpPr>
        <p:spPr>
          <a:xfrm>
            <a:off x="398311" y="4034413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 pitchFamily="2" charset="0"/>
              </a:rPr>
              <a:t>transmit(secret):</a:t>
            </a:r>
          </a:p>
        </p:txBody>
      </p:sp>
    </p:spTree>
    <p:extLst>
      <p:ext uri="{BB962C8B-B14F-4D97-AF65-F5344CB8AC3E}">
        <p14:creationId xmlns:p14="http://schemas.microsoft.com/office/powerpoint/2010/main" val="443222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94A4-DF13-3644-876C-2F6DCC7A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AC5D0-8D50-3044-924F-FF6A631EA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71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0E06C-3DD8-3F42-8EB1-9176C2D91A2D}"/>
              </a:ext>
            </a:extLst>
          </p:cNvPr>
          <p:cNvSpPr txBox="1"/>
          <p:nvPr/>
        </p:nvSpPr>
        <p:spPr>
          <a:xfrm>
            <a:off x="4397573" y="1818252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memOp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pub_addrB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3BE8C1-C974-441E-A195-A298D39D6EA8}"/>
              </a:ext>
            </a:extLst>
          </p:cNvPr>
          <p:cNvSpPr txBox="1">
            <a:spLocks/>
          </p:cNvSpPr>
          <p:nvPr/>
        </p:nvSpPr>
        <p:spPr>
          <a:xfrm>
            <a:off x="990600" y="4146236"/>
            <a:ext cx="10515600" cy="218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Goal:</a:t>
            </a:r>
          </a:p>
          <a:p>
            <a:pPr lvl="1"/>
            <a:r>
              <a:rPr lang="en-US" dirty="0"/>
              <a:t>Leak secret in every iteration</a:t>
            </a:r>
          </a:p>
          <a:p>
            <a:r>
              <a:rPr lang="en-US" b="1" dirty="0"/>
              <a:t>Challenge: </a:t>
            </a:r>
          </a:p>
          <a:p>
            <a:pPr lvl="1"/>
            <a:r>
              <a:rPr lang="en-US" dirty="0"/>
              <a:t>Monitor window of a replay handle &lt; ROB length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592C7-73FA-1745-B52A-FA9DE3B418FD}"/>
              </a:ext>
            </a:extLst>
          </p:cNvPr>
          <p:cNvSpPr txBox="1"/>
          <p:nvPr/>
        </p:nvSpPr>
        <p:spPr>
          <a:xfrm>
            <a:off x="5514046" y="1350799"/>
            <a:ext cx="1163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Victim:</a:t>
            </a:r>
          </a:p>
        </p:txBody>
      </p:sp>
    </p:spTree>
    <p:extLst>
      <p:ext uri="{BB962C8B-B14F-4D97-AF65-F5344CB8AC3E}">
        <p14:creationId xmlns:p14="http://schemas.microsoft.com/office/powerpoint/2010/main" val="26860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0E06C-3DD8-3F42-8EB1-9176C2D91A2D}"/>
              </a:ext>
            </a:extLst>
          </p:cNvPr>
          <p:cNvSpPr txBox="1"/>
          <p:nvPr/>
        </p:nvSpPr>
        <p:spPr>
          <a:xfrm>
            <a:off x="4090779" y="2490141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 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8C8301-D114-2F49-A6BF-46485B50FC50}"/>
              </a:ext>
            </a:extLst>
          </p:cNvPr>
          <p:cNvSpPr/>
          <p:nvPr/>
        </p:nvSpPr>
        <p:spPr>
          <a:xfrm>
            <a:off x="3047986" y="5355078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E4C311-BD29-FB4A-85C3-146FB745A4A0}"/>
              </a:ext>
            </a:extLst>
          </p:cNvPr>
          <p:cNvSpPr/>
          <p:nvPr/>
        </p:nvSpPr>
        <p:spPr>
          <a:xfrm>
            <a:off x="6958089" y="5355078"/>
            <a:ext cx="379379" cy="153888"/>
          </a:xfrm>
          <a:prstGeom prst="rect">
            <a:avLst/>
          </a:prstGeom>
          <a:solidFill>
            <a:srgbClr val="E94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CEB38-3A96-C746-8E89-5BBADB15ED08}"/>
              </a:ext>
            </a:extLst>
          </p:cNvPr>
          <p:cNvSpPr txBox="1"/>
          <p:nvPr/>
        </p:nvSpPr>
        <p:spPr>
          <a:xfrm>
            <a:off x="3427365" y="524735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921E2-02A6-CB40-91D3-F8C5D009D2A3}"/>
              </a:ext>
            </a:extLst>
          </p:cNvPr>
          <p:cNvSpPr txBox="1"/>
          <p:nvPr/>
        </p:nvSpPr>
        <p:spPr>
          <a:xfrm>
            <a:off x="7337466" y="524143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4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Instruction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E1EBC-8B4D-4946-904E-A7C1E0C55897}"/>
              </a:ext>
            </a:extLst>
          </p:cNvPr>
          <p:cNvSpPr/>
          <p:nvPr/>
        </p:nvSpPr>
        <p:spPr>
          <a:xfrm>
            <a:off x="5054247" y="5355078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1B33B-97F1-1043-AA6F-312117E39E84}"/>
              </a:ext>
            </a:extLst>
          </p:cNvPr>
          <p:cNvSpPr txBox="1"/>
          <p:nvPr/>
        </p:nvSpPr>
        <p:spPr>
          <a:xfrm>
            <a:off x="5433624" y="5241430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A6E7C-15A1-469C-B7A2-66071954060E}"/>
              </a:ext>
            </a:extLst>
          </p:cNvPr>
          <p:cNvSpPr txBox="1"/>
          <p:nvPr/>
        </p:nvSpPr>
        <p:spPr>
          <a:xfrm>
            <a:off x="4851670" y="1971652"/>
            <a:ext cx="1163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Victim:</a:t>
            </a:r>
          </a:p>
        </p:txBody>
      </p:sp>
      <p:sp>
        <p:nvSpPr>
          <p:cNvPr id="17" name="Double Brace 16">
            <a:extLst>
              <a:ext uri="{FF2B5EF4-FFF2-40B4-BE49-F238E27FC236}">
                <a16:creationId xmlns:a16="http://schemas.microsoft.com/office/drawing/2014/main" id="{F334CC70-579B-1B4D-BBAC-52868958907A}"/>
              </a:ext>
            </a:extLst>
          </p:cNvPr>
          <p:cNvSpPr/>
          <p:nvPr/>
        </p:nvSpPr>
        <p:spPr>
          <a:xfrm>
            <a:off x="7688695" y="3248593"/>
            <a:ext cx="3665105" cy="1616154"/>
          </a:xfrm>
          <a:prstGeom prst="bracePair">
            <a:avLst>
              <a:gd name="adj" fmla="val 11781"/>
            </a:avLst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used to pivot around transmit instructions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58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36D9-1F3D-C54D-8775-05F7317D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can leak over side channels?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1D8A0-2514-9446-A0A0-EDC9D0790E25}"/>
              </a:ext>
            </a:extLst>
          </p:cNvPr>
          <p:cNvSpPr txBox="1"/>
          <p:nvPr/>
        </p:nvSpPr>
        <p:spPr>
          <a:xfrm>
            <a:off x="6573356" y="1738016"/>
            <a:ext cx="3317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..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t1 = time()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use resource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t2 = time()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BABCB-159B-A642-9170-30CF34D0494A}"/>
              </a:ext>
            </a:extLst>
          </p:cNvPr>
          <p:cNvSpPr txBox="1"/>
          <p:nvPr/>
        </p:nvSpPr>
        <p:spPr>
          <a:xfrm>
            <a:off x="3122119" y="1738016"/>
            <a:ext cx="2209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use resource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don’t use resource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C52A7-BE07-274F-A708-AF28C312FC54}"/>
              </a:ext>
            </a:extLst>
          </p:cNvPr>
          <p:cNvSpPr txBox="1">
            <a:spLocks/>
          </p:cNvSpPr>
          <p:nvPr/>
        </p:nvSpPr>
        <p:spPr>
          <a:xfrm>
            <a:off x="838200" y="3837805"/>
            <a:ext cx="11174506" cy="28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repeated measurements to be confident </a:t>
            </a:r>
            <a:r>
              <a:rPr lang="en-US" dirty="0">
                <a:sym typeface="Wingdings" pitchFamily="2" charset="2"/>
              </a:rPr>
              <a:t> Denoise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However, many applications run only once </a:t>
            </a:r>
            <a:r>
              <a:rPr lang="en-US" dirty="0">
                <a:sym typeface="Wingdings" panose="05000000000000000000" pitchFamily="2" charset="2"/>
              </a:rPr>
              <a:t> Attacker gets </a:t>
            </a:r>
            <a:r>
              <a:rPr lang="en-US" dirty="0"/>
              <a:t>1 measurement</a:t>
            </a:r>
          </a:p>
          <a:p>
            <a:endParaRPr lang="en-US" dirty="0"/>
          </a:p>
          <a:p>
            <a:r>
              <a:rPr lang="en-US" dirty="0"/>
              <a:t>Can attackers really extract secrets?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5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9"/>
    </mc:Choice>
    <mc:Fallback xmlns="">
      <p:transition spd="slow" advTm="45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Loop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0E06C-3DD8-3F42-8EB1-9176C2D91A2D}"/>
              </a:ext>
            </a:extLst>
          </p:cNvPr>
          <p:cNvSpPr txBox="1"/>
          <p:nvPr/>
        </p:nvSpPr>
        <p:spPr>
          <a:xfrm>
            <a:off x="838200" y="2573006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 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D8C27-326D-F84B-B9E0-0E5AB0F3400A}"/>
              </a:ext>
            </a:extLst>
          </p:cNvPr>
          <p:cNvSpPr txBox="1"/>
          <p:nvPr/>
        </p:nvSpPr>
        <p:spPr>
          <a:xfrm>
            <a:off x="5939179" y="1880508"/>
            <a:ext cx="34259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transmit(secret[0]);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transmit(secret[1]);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4B772-A690-8B4C-BF0A-02541E5C5AE6}"/>
              </a:ext>
            </a:extLst>
          </p:cNvPr>
          <p:cNvSpPr txBox="1"/>
          <p:nvPr/>
        </p:nvSpPr>
        <p:spPr>
          <a:xfrm>
            <a:off x="9523781" y="2567497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window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73C4EEE-E103-774B-8A0C-C530E389E878}"/>
              </a:ext>
            </a:extLst>
          </p:cNvPr>
          <p:cNvSpPr/>
          <p:nvPr/>
        </p:nvSpPr>
        <p:spPr>
          <a:xfrm rot="10800000">
            <a:off x="9206453" y="2168005"/>
            <a:ext cx="317328" cy="1168316"/>
          </a:xfrm>
          <a:prstGeom prst="leftBrace">
            <a:avLst>
              <a:gd name="adj1" fmla="val 8333"/>
              <a:gd name="adj2" fmla="val 5234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D233BE-CAAA-C844-B79F-BA31413105C0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CFFD62-81B1-864D-B860-98F202AEF15A}"/>
              </a:ext>
            </a:extLst>
          </p:cNvPr>
          <p:cNvSpPr/>
          <p:nvPr/>
        </p:nvSpPr>
        <p:spPr>
          <a:xfrm>
            <a:off x="4090779" y="6556952"/>
            <a:ext cx="379379" cy="153888"/>
          </a:xfrm>
          <a:prstGeom prst="rect">
            <a:avLst/>
          </a:prstGeom>
          <a:solidFill>
            <a:srgbClr val="E94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E8533-C2F7-B549-AA5F-56EC596864D8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1AD436-6B86-0B44-A101-2EE4E3E87F64}"/>
              </a:ext>
            </a:extLst>
          </p:cNvPr>
          <p:cNvSpPr txBox="1"/>
          <p:nvPr/>
        </p:nvSpPr>
        <p:spPr>
          <a:xfrm>
            <a:off x="4470156" y="644330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4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Instruction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B77FE-7205-0144-8188-82758C7437C7}"/>
              </a:ext>
            </a:extLst>
          </p:cNvPr>
          <p:cNvSpPr/>
          <p:nvPr/>
        </p:nvSpPr>
        <p:spPr>
          <a:xfrm>
            <a:off x="2186937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A7DA2E-F562-8E48-97A1-A26B1BC1C194}"/>
              </a:ext>
            </a:extLst>
          </p:cNvPr>
          <p:cNvSpPr txBox="1"/>
          <p:nvPr/>
        </p:nvSpPr>
        <p:spPr>
          <a:xfrm>
            <a:off x="2566314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EC58EE-6CDF-2344-9834-83303BB89E92}"/>
              </a:ext>
            </a:extLst>
          </p:cNvPr>
          <p:cNvSpPr txBox="1"/>
          <p:nvPr/>
        </p:nvSpPr>
        <p:spPr>
          <a:xfrm>
            <a:off x="1521797" y="184119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0821BE-0308-7A47-9B19-B8F31C41C053}"/>
              </a:ext>
            </a:extLst>
          </p:cNvPr>
          <p:cNvSpPr txBox="1"/>
          <p:nvPr/>
        </p:nvSpPr>
        <p:spPr>
          <a:xfrm>
            <a:off x="6367982" y="1333362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code</a:t>
            </a:r>
          </a:p>
        </p:txBody>
      </p:sp>
      <p:pic>
        <p:nvPicPr>
          <p:cNvPr id="6" name="Graphic 5" descr="Refresh">
            <a:extLst>
              <a:ext uri="{FF2B5EF4-FFF2-40B4-BE49-F238E27FC236}">
                <a16:creationId xmlns:a16="http://schemas.microsoft.com/office/drawing/2014/main" id="{82369CAD-6E11-9E4B-93B9-6781E09D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11021">
            <a:off x="6576404" y="1841438"/>
            <a:ext cx="1672952" cy="1672952"/>
          </a:xfrm>
          <a:prstGeom prst="rect">
            <a:avLst/>
          </a:prstGeom>
        </p:spPr>
      </p:pic>
      <p:pic>
        <p:nvPicPr>
          <p:cNvPr id="23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D438FD80-A2D8-134B-96E4-AC12C252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4" y="1685413"/>
            <a:ext cx="660716" cy="6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7E8671DB-D896-5F4C-A702-96C4DA3B4153}"/>
              </a:ext>
            </a:extLst>
          </p:cNvPr>
          <p:cNvSpPr/>
          <p:nvPr/>
        </p:nvSpPr>
        <p:spPr>
          <a:xfrm>
            <a:off x="5706255" y="1988250"/>
            <a:ext cx="284807" cy="1486846"/>
          </a:xfrm>
          <a:prstGeom prst="leftBrace">
            <a:avLst>
              <a:gd name="adj1" fmla="val 8333"/>
              <a:gd name="adj2" fmla="val 5234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69591F-E92A-6D42-A7BC-B4C18AA20CE0}"/>
              </a:ext>
            </a:extLst>
          </p:cNvPr>
          <p:cNvSpPr txBox="1"/>
          <p:nvPr/>
        </p:nvSpPr>
        <p:spPr>
          <a:xfrm>
            <a:off x="4269392" y="2567497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8CDF92F-26D3-6C4D-B468-48A9BFCA75E7}"/>
              </a:ext>
            </a:extLst>
          </p:cNvPr>
          <p:cNvSpPr/>
          <p:nvPr/>
        </p:nvSpPr>
        <p:spPr>
          <a:xfrm>
            <a:off x="5706255" y="3569987"/>
            <a:ext cx="284807" cy="1486846"/>
          </a:xfrm>
          <a:prstGeom prst="leftBrace">
            <a:avLst>
              <a:gd name="adj1" fmla="val 8333"/>
              <a:gd name="adj2" fmla="val 5234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522186-883E-6048-BCAD-4262544A2E35}"/>
              </a:ext>
            </a:extLst>
          </p:cNvPr>
          <p:cNvSpPr txBox="1"/>
          <p:nvPr/>
        </p:nvSpPr>
        <p:spPr>
          <a:xfrm>
            <a:off x="4269392" y="4149234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4950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/>
      <p:bldP spid="13" grpId="0" animBg="1"/>
      <p:bldP spid="21" grpId="0"/>
      <p:bldP spid="22" grpId="0"/>
      <p:bldP spid="24" grpId="0" animBg="1"/>
      <p:bldP spid="25" grpId="0"/>
      <p:bldP spid="27" grpId="0" animBg="1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22B7E04-D677-7B40-B197-176061D04404}"/>
              </a:ext>
            </a:extLst>
          </p:cNvPr>
          <p:cNvSpPr txBox="1"/>
          <p:nvPr/>
        </p:nvSpPr>
        <p:spPr>
          <a:xfrm>
            <a:off x="5939179" y="1880508"/>
            <a:ext cx="342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transmit(secret[0]);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transmit(secret[1]);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Loop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A4D062-2869-F64F-A976-A5108FE339BA}"/>
              </a:ext>
            </a:extLst>
          </p:cNvPr>
          <p:cNvGrpSpPr/>
          <p:nvPr/>
        </p:nvGrpSpPr>
        <p:grpSpPr>
          <a:xfrm>
            <a:off x="8807824" y="2001506"/>
            <a:ext cx="457200" cy="1143000"/>
            <a:chOff x="8746066" y="1913467"/>
            <a:chExt cx="457200" cy="1143000"/>
          </a:xfrm>
        </p:grpSpPr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5EF42C58-2B11-1145-8DD2-0EF03FA3049B}"/>
                </a:ext>
              </a:extLst>
            </p:cNvPr>
            <p:cNvCxnSpPr/>
            <p:nvPr/>
          </p:nvCxnSpPr>
          <p:spPr>
            <a:xfrm rot="5400000">
              <a:off x="8403166" y="2256367"/>
              <a:ext cx="1143000" cy="457200"/>
            </a:xfrm>
            <a:prstGeom prst="bentConnector3">
              <a:avLst>
                <a:gd name="adj1" fmla="val 99630"/>
              </a:avLst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5A8D7D-DE26-3743-8DB4-FB4A23D83314}"/>
                </a:ext>
              </a:extLst>
            </p:cNvPr>
            <p:cNvCxnSpPr/>
            <p:nvPr/>
          </p:nvCxnSpPr>
          <p:spPr>
            <a:xfrm>
              <a:off x="8810437" y="1920812"/>
              <a:ext cx="38946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B1C612-0444-8A4F-A99D-B0E32542F52A}"/>
              </a:ext>
            </a:extLst>
          </p:cNvPr>
          <p:cNvSpPr txBox="1"/>
          <p:nvPr/>
        </p:nvSpPr>
        <p:spPr>
          <a:xfrm>
            <a:off x="9365117" y="2391371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 page fault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15DA14-1B17-6145-99E2-BE26AFED5AB2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C4EDCD-CF31-A440-8FBF-31F7A45A9225}"/>
              </a:ext>
            </a:extLst>
          </p:cNvPr>
          <p:cNvSpPr/>
          <p:nvPr/>
        </p:nvSpPr>
        <p:spPr>
          <a:xfrm>
            <a:off x="4090779" y="6556952"/>
            <a:ext cx="379379" cy="153888"/>
          </a:xfrm>
          <a:prstGeom prst="rect">
            <a:avLst/>
          </a:prstGeom>
          <a:solidFill>
            <a:srgbClr val="E94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86A8E-ED22-0945-A1DE-15C6A198F626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7B3969-E945-594F-A4C0-0439A5D73A51}"/>
              </a:ext>
            </a:extLst>
          </p:cNvPr>
          <p:cNvSpPr txBox="1"/>
          <p:nvPr/>
        </p:nvSpPr>
        <p:spPr>
          <a:xfrm>
            <a:off x="4470156" y="644330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4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Instruction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CAA6EE-972C-8B44-9C29-AB1F473203B1}"/>
              </a:ext>
            </a:extLst>
          </p:cNvPr>
          <p:cNvSpPr/>
          <p:nvPr/>
        </p:nvSpPr>
        <p:spPr>
          <a:xfrm>
            <a:off x="2186937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766AA-826D-0040-B8E9-AE98C117FC8D}"/>
              </a:ext>
            </a:extLst>
          </p:cNvPr>
          <p:cNvSpPr txBox="1"/>
          <p:nvPr/>
        </p:nvSpPr>
        <p:spPr>
          <a:xfrm>
            <a:off x="2566314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31A855-5B95-5A46-AC40-0FEB71BC54BD}"/>
              </a:ext>
            </a:extLst>
          </p:cNvPr>
          <p:cNvSpPr txBox="1"/>
          <p:nvPr/>
        </p:nvSpPr>
        <p:spPr>
          <a:xfrm>
            <a:off x="838200" y="2573006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 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E9FCD9-2588-4C42-82C9-00C5326ADD4C}"/>
              </a:ext>
            </a:extLst>
          </p:cNvPr>
          <p:cNvSpPr txBox="1"/>
          <p:nvPr/>
        </p:nvSpPr>
        <p:spPr>
          <a:xfrm>
            <a:off x="1521797" y="184119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Code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EA5557-F958-E043-8277-D0B687402C99}"/>
              </a:ext>
            </a:extLst>
          </p:cNvPr>
          <p:cNvSpPr txBox="1"/>
          <p:nvPr/>
        </p:nvSpPr>
        <p:spPr>
          <a:xfrm>
            <a:off x="6367982" y="1333362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code</a:t>
            </a:r>
          </a:p>
        </p:txBody>
      </p:sp>
      <p:pic>
        <p:nvPicPr>
          <p:cNvPr id="26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8DB10583-1E02-EA49-95F3-4954268E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4" y="1685413"/>
            <a:ext cx="660716" cy="6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052 0.16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2CD34D9-D615-9E4A-87B9-EF37255438E2}"/>
              </a:ext>
            </a:extLst>
          </p:cNvPr>
          <p:cNvSpPr txBox="1"/>
          <p:nvPr/>
        </p:nvSpPr>
        <p:spPr>
          <a:xfrm>
            <a:off x="5939179" y="1880508"/>
            <a:ext cx="342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transmit(secret[0]);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transmit(secret[1]);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1A328-6943-974F-AB25-B2F46AA6AD2E}"/>
              </a:ext>
            </a:extLst>
          </p:cNvPr>
          <p:cNvSpPr txBox="1"/>
          <p:nvPr/>
        </p:nvSpPr>
        <p:spPr>
          <a:xfrm>
            <a:off x="8936314" y="300652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page fault on pivot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BDEF67C-CF47-8E44-BAE4-D0313416F8A4}"/>
              </a:ext>
            </a:extLst>
          </p:cNvPr>
          <p:cNvSpPr/>
          <p:nvPr/>
        </p:nvSpPr>
        <p:spPr>
          <a:xfrm rot="10800000">
            <a:off x="9113691" y="1919036"/>
            <a:ext cx="251426" cy="780554"/>
          </a:xfrm>
          <a:prstGeom prst="leftBrace">
            <a:avLst>
              <a:gd name="adj1" fmla="val 8333"/>
              <a:gd name="adj2" fmla="val 5234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5B763-9F33-7C48-9E7D-64D98ACC2ACF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3EB776-713D-A444-A8C6-C950183E45D1}"/>
              </a:ext>
            </a:extLst>
          </p:cNvPr>
          <p:cNvSpPr/>
          <p:nvPr/>
        </p:nvSpPr>
        <p:spPr>
          <a:xfrm>
            <a:off x="4090779" y="6556952"/>
            <a:ext cx="379379" cy="153888"/>
          </a:xfrm>
          <a:prstGeom prst="rect">
            <a:avLst/>
          </a:prstGeom>
          <a:solidFill>
            <a:srgbClr val="E94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04B7B4-9A31-A041-AF3B-4521A4E8A33E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FD080-C5EC-D84B-B0D7-B5166E29EBD0}"/>
              </a:ext>
            </a:extLst>
          </p:cNvPr>
          <p:cNvSpPr txBox="1"/>
          <p:nvPr/>
        </p:nvSpPr>
        <p:spPr>
          <a:xfrm>
            <a:off x="4470156" y="644330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4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Instruction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4F61E1-77EF-F54C-9347-20F2A070B577}"/>
              </a:ext>
            </a:extLst>
          </p:cNvPr>
          <p:cNvSpPr/>
          <p:nvPr/>
        </p:nvSpPr>
        <p:spPr>
          <a:xfrm>
            <a:off x="2186937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B8FF6B-CCFA-1E43-9992-7553DF528A77}"/>
              </a:ext>
            </a:extLst>
          </p:cNvPr>
          <p:cNvSpPr txBox="1"/>
          <p:nvPr/>
        </p:nvSpPr>
        <p:spPr>
          <a:xfrm>
            <a:off x="2566314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524A89-5057-C443-B41B-CDC06EB28A8D}"/>
              </a:ext>
            </a:extLst>
          </p:cNvPr>
          <p:cNvSpPr txBox="1"/>
          <p:nvPr/>
        </p:nvSpPr>
        <p:spPr>
          <a:xfrm>
            <a:off x="838200" y="2573006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 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2CAB3F-AD14-104B-BA85-0EA26961779D}"/>
              </a:ext>
            </a:extLst>
          </p:cNvPr>
          <p:cNvSpPr txBox="1"/>
          <p:nvPr/>
        </p:nvSpPr>
        <p:spPr>
          <a:xfrm>
            <a:off x="1521797" y="184119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Code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44FD88-DE4C-C24E-B89F-CAA25488CEDB}"/>
              </a:ext>
            </a:extLst>
          </p:cNvPr>
          <p:cNvSpPr txBox="1"/>
          <p:nvPr/>
        </p:nvSpPr>
        <p:spPr>
          <a:xfrm>
            <a:off x="6367982" y="1333362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code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98880-CFA0-E645-A546-3E36DBF14519}"/>
              </a:ext>
            </a:extLst>
          </p:cNvPr>
          <p:cNvSpPr txBox="1"/>
          <p:nvPr/>
        </p:nvSpPr>
        <p:spPr>
          <a:xfrm>
            <a:off x="9365117" y="2108594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Retired instructions</a:t>
            </a:r>
          </a:p>
        </p:txBody>
      </p:sp>
      <p:pic>
        <p:nvPicPr>
          <p:cNvPr id="32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6F4C5D5C-99DA-684C-BA7E-66DE6380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79" y="2825923"/>
            <a:ext cx="660716" cy="6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F0CBA31-F72B-2641-8EA4-593228D7AF00}"/>
              </a:ext>
            </a:extLst>
          </p:cNvPr>
          <p:cNvSpPr txBox="1"/>
          <p:nvPr/>
        </p:nvSpPr>
        <p:spPr>
          <a:xfrm>
            <a:off x="5939179" y="1880508"/>
            <a:ext cx="342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transmit(secret[0]);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transmit(secret[1]);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Loop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E5A3A7-403E-5E4A-B1D1-2A074798AD7F}"/>
              </a:ext>
            </a:extLst>
          </p:cNvPr>
          <p:cNvGrpSpPr/>
          <p:nvPr/>
        </p:nvGrpSpPr>
        <p:grpSpPr>
          <a:xfrm>
            <a:off x="8817715" y="3138388"/>
            <a:ext cx="463593" cy="581223"/>
            <a:chOff x="8775030" y="3008987"/>
            <a:chExt cx="463593" cy="581223"/>
          </a:xfrm>
        </p:grpSpPr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5EF42C58-2B11-1145-8DD2-0EF03FA304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13018" y="3070999"/>
              <a:ext cx="581223" cy="457200"/>
            </a:xfrm>
            <a:prstGeom prst="bentConnector3">
              <a:avLst>
                <a:gd name="adj1" fmla="val 99119"/>
              </a:avLst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5A8D7D-DE26-3743-8DB4-FB4A23D83314}"/>
                </a:ext>
              </a:extLst>
            </p:cNvPr>
            <p:cNvCxnSpPr/>
            <p:nvPr/>
          </p:nvCxnSpPr>
          <p:spPr>
            <a:xfrm>
              <a:off x="8849156" y="3008988"/>
              <a:ext cx="38946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B1C612-0444-8A4F-A99D-B0E32542F52A}"/>
              </a:ext>
            </a:extLst>
          </p:cNvPr>
          <p:cNvSpPr txBox="1"/>
          <p:nvPr/>
        </p:nvSpPr>
        <p:spPr>
          <a:xfrm>
            <a:off x="9402454" y="3075057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page fault in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replay handle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5B763-9F33-7C48-9E7D-64D98ACC2ACF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3EB776-713D-A444-A8C6-C950183E45D1}"/>
              </a:ext>
            </a:extLst>
          </p:cNvPr>
          <p:cNvSpPr/>
          <p:nvPr/>
        </p:nvSpPr>
        <p:spPr>
          <a:xfrm>
            <a:off x="4090779" y="6556952"/>
            <a:ext cx="379379" cy="153888"/>
          </a:xfrm>
          <a:prstGeom prst="rect">
            <a:avLst/>
          </a:prstGeom>
          <a:solidFill>
            <a:srgbClr val="E94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04B7B4-9A31-A041-AF3B-4521A4E8A33E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FD080-C5EC-D84B-B0D7-B5166E29EBD0}"/>
              </a:ext>
            </a:extLst>
          </p:cNvPr>
          <p:cNvSpPr txBox="1"/>
          <p:nvPr/>
        </p:nvSpPr>
        <p:spPr>
          <a:xfrm>
            <a:off x="4470156" y="644330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4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Instruction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4F61E1-77EF-F54C-9347-20F2A070B577}"/>
              </a:ext>
            </a:extLst>
          </p:cNvPr>
          <p:cNvSpPr/>
          <p:nvPr/>
        </p:nvSpPr>
        <p:spPr>
          <a:xfrm>
            <a:off x="2186937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B8FF6B-CCFA-1E43-9992-7553DF528A77}"/>
              </a:ext>
            </a:extLst>
          </p:cNvPr>
          <p:cNvSpPr txBox="1"/>
          <p:nvPr/>
        </p:nvSpPr>
        <p:spPr>
          <a:xfrm>
            <a:off x="2566314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29E46D-B32B-7243-9F28-B91342BFFD02}"/>
              </a:ext>
            </a:extLst>
          </p:cNvPr>
          <p:cNvSpPr txBox="1"/>
          <p:nvPr/>
        </p:nvSpPr>
        <p:spPr>
          <a:xfrm>
            <a:off x="1521797" y="184119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D4858A-17EA-D245-8D5A-67CBB0A7C712}"/>
              </a:ext>
            </a:extLst>
          </p:cNvPr>
          <p:cNvSpPr txBox="1"/>
          <p:nvPr/>
        </p:nvSpPr>
        <p:spPr>
          <a:xfrm>
            <a:off x="6367982" y="1333362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code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F19F35-22DF-3D44-A283-132AFB9D854A}"/>
              </a:ext>
            </a:extLst>
          </p:cNvPr>
          <p:cNvSpPr txBox="1"/>
          <p:nvPr/>
        </p:nvSpPr>
        <p:spPr>
          <a:xfrm>
            <a:off x="838200" y="2573006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 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5C0EFE65-CD30-E642-BF37-BFB03A3934BE}"/>
              </a:ext>
            </a:extLst>
          </p:cNvPr>
          <p:cNvSpPr/>
          <p:nvPr/>
        </p:nvSpPr>
        <p:spPr>
          <a:xfrm rot="10800000">
            <a:off x="9113691" y="1919036"/>
            <a:ext cx="251426" cy="780554"/>
          </a:xfrm>
          <a:prstGeom prst="leftBrace">
            <a:avLst>
              <a:gd name="adj1" fmla="val 8333"/>
              <a:gd name="adj2" fmla="val 5234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1F849A-B421-E147-925C-089D8A323E6F}"/>
              </a:ext>
            </a:extLst>
          </p:cNvPr>
          <p:cNvSpPr txBox="1"/>
          <p:nvPr/>
        </p:nvSpPr>
        <p:spPr>
          <a:xfrm>
            <a:off x="9365117" y="2108594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Retired instructions</a:t>
            </a:r>
          </a:p>
        </p:txBody>
      </p:sp>
      <p:pic>
        <p:nvPicPr>
          <p:cNvPr id="33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26B2C3A7-46B5-5E40-BABD-93D1D26F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4" y="2843362"/>
            <a:ext cx="660716" cy="6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17 0.07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1A328-6943-974F-AB25-B2F46AA6AD2E}"/>
              </a:ext>
            </a:extLst>
          </p:cNvPr>
          <p:cNvSpPr txBox="1"/>
          <p:nvPr/>
        </p:nvSpPr>
        <p:spPr>
          <a:xfrm>
            <a:off x="9531345" y="2425969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Retired Instructions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BDEF67C-CF47-8E44-BAE4-D0313416F8A4}"/>
              </a:ext>
            </a:extLst>
          </p:cNvPr>
          <p:cNvSpPr/>
          <p:nvPr/>
        </p:nvSpPr>
        <p:spPr>
          <a:xfrm rot="10800000">
            <a:off x="9148762" y="1849081"/>
            <a:ext cx="251426" cy="1579919"/>
          </a:xfrm>
          <a:prstGeom prst="leftBrace">
            <a:avLst>
              <a:gd name="adj1" fmla="val 8333"/>
              <a:gd name="adj2" fmla="val 5234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FE4E74-2D61-0644-8F01-F388972FA8D3}"/>
              </a:ext>
            </a:extLst>
          </p:cNvPr>
          <p:cNvSpPr txBox="1"/>
          <p:nvPr/>
        </p:nvSpPr>
        <p:spPr>
          <a:xfrm>
            <a:off x="9531345" y="4131061"/>
            <a:ext cx="250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Monitor Window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F95AD194-4F47-F84C-9EDB-D19000C81371}"/>
              </a:ext>
            </a:extLst>
          </p:cNvPr>
          <p:cNvSpPr/>
          <p:nvPr/>
        </p:nvSpPr>
        <p:spPr>
          <a:xfrm rot="10800000">
            <a:off x="9148762" y="3849012"/>
            <a:ext cx="251426" cy="989937"/>
          </a:xfrm>
          <a:prstGeom prst="leftBrace">
            <a:avLst>
              <a:gd name="adj1" fmla="val 8333"/>
              <a:gd name="adj2" fmla="val 5234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AF571-262C-4525-8347-49D9E25D6DEA}"/>
              </a:ext>
            </a:extLst>
          </p:cNvPr>
          <p:cNvSpPr txBox="1"/>
          <p:nvPr/>
        </p:nvSpPr>
        <p:spPr>
          <a:xfrm>
            <a:off x="1341679" y="5134873"/>
            <a:ext cx="8676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this idea to denoise side channels on AES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paper)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94F99C-8FAB-7643-92E3-9A21F7A14215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E44634-E043-7B4D-B58C-1149C237E0EE}"/>
              </a:ext>
            </a:extLst>
          </p:cNvPr>
          <p:cNvSpPr/>
          <p:nvPr/>
        </p:nvSpPr>
        <p:spPr>
          <a:xfrm>
            <a:off x="4090779" y="6556952"/>
            <a:ext cx="379379" cy="153888"/>
          </a:xfrm>
          <a:prstGeom prst="rect">
            <a:avLst/>
          </a:prstGeom>
          <a:solidFill>
            <a:srgbClr val="E94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D73D40-0711-7349-9D16-964837E83825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E4A517-4BFB-944F-BC5B-37575452A095}"/>
              </a:ext>
            </a:extLst>
          </p:cNvPr>
          <p:cNvSpPr txBox="1"/>
          <p:nvPr/>
        </p:nvSpPr>
        <p:spPr>
          <a:xfrm>
            <a:off x="4470156" y="644330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49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 Instruction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7197CF-6559-0E46-920D-4C7B3A705F67}"/>
              </a:ext>
            </a:extLst>
          </p:cNvPr>
          <p:cNvSpPr/>
          <p:nvPr/>
        </p:nvSpPr>
        <p:spPr>
          <a:xfrm>
            <a:off x="2186937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6D63E5-C47D-7642-894C-5D335A3F1014}"/>
              </a:ext>
            </a:extLst>
          </p:cNvPr>
          <p:cNvSpPr txBox="1"/>
          <p:nvPr/>
        </p:nvSpPr>
        <p:spPr>
          <a:xfrm>
            <a:off x="2566314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40727-9F3A-824A-8D1E-D3A3D19A6F00}"/>
              </a:ext>
            </a:extLst>
          </p:cNvPr>
          <p:cNvSpPr txBox="1"/>
          <p:nvPr/>
        </p:nvSpPr>
        <p:spPr>
          <a:xfrm>
            <a:off x="5939179" y="1880508"/>
            <a:ext cx="342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transmit(secret[0]);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transmit(secret[1]);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4A774-E7BE-F045-87F5-FB1B76E4AC12}"/>
              </a:ext>
            </a:extLst>
          </p:cNvPr>
          <p:cNvSpPr txBox="1"/>
          <p:nvPr/>
        </p:nvSpPr>
        <p:spPr>
          <a:xfrm>
            <a:off x="1521797" y="184119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CAB7E-1C5B-204D-8EA0-CD50A8B94954}"/>
              </a:ext>
            </a:extLst>
          </p:cNvPr>
          <p:cNvSpPr txBox="1"/>
          <p:nvPr/>
        </p:nvSpPr>
        <p:spPr>
          <a:xfrm>
            <a:off x="6367982" y="1333362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D27CD-8B86-3F47-95A4-DD3D2736B05E}"/>
              </a:ext>
            </a:extLst>
          </p:cNvPr>
          <p:cNvSpPr txBox="1"/>
          <p:nvPr/>
        </p:nvSpPr>
        <p:spPr>
          <a:xfrm>
            <a:off x="838200" y="2573006"/>
            <a:ext cx="37016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for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in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transmit(secret[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]);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  pivot(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pub_addrB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  ...</a:t>
            </a:r>
            <a:endParaRPr lang="en-US" dirty="0">
              <a:solidFill>
                <a:srgbClr val="E94926"/>
              </a:solidFill>
              <a:latin typeface="Courier" pitchFamily="2" charset="0"/>
            </a:endParaRPr>
          </a:p>
        </p:txBody>
      </p:sp>
      <p:pic>
        <p:nvPicPr>
          <p:cNvPr id="24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B1F4CBE5-1879-1140-9E8C-49C8EA82D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4" y="3319760"/>
            <a:ext cx="660716" cy="6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24" descr="Refresh">
            <a:extLst>
              <a:ext uri="{FF2B5EF4-FFF2-40B4-BE49-F238E27FC236}">
                <a16:creationId xmlns:a16="http://schemas.microsoft.com/office/drawing/2014/main" id="{A87E466E-8C28-0C49-B282-B78683C5B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11021">
            <a:off x="6573631" y="3388276"/>
            <a:ext cx="1672952" cy="16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534037-25FE-4D74-9DDD-4CE41B53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Contention Attack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DE890-160D-4CCE-81E7-A8D3E2372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83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Contention Attack with </a:t>
            </a:r>
            <a:r>
              <a:rPr lang="en-US" dirty="0" err="1"/>
              <a:t>MicroScope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97B5A-2D26-A649-9BFA-633EA118C22E}"/>
              </a:ext>
            </a:extLst>
          </p:cNvPr>
          <p:cNvSpPr/>
          <p:nvPr/>
        </p:nvSpPr>
        <p:spPr>
          <a:xfrm>
            <a:off x="3285911" y="5222625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F58F00-C30D-B045-96BA-2124362CCCF6}"/>
              </a:ext>
            </a:extLst>
          </p:cNvPr>
          <p:cNvSpPr/>
          <p:nvPr/>
        </p:nvSpPr>
        <p:spPr>
          <a:xfrm>
            <a:off x="5228538" y="5222625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E076A-4742-384C-AA89-7C632C6950AD}"/>
              </a:ext>
            </a:extLst>
          </p:cNvPr>
          <p:cNvSpPr txBox="1"/>
          <p:nvPr/>
        </p:nvSpPr>
        <p:spPr>
          <a:xfrm>
            <a:off x="3665290" y="511490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6E4B8-C134-F945-83E3-028B5627DB4F}"/>
              </a:ext>
            </a:extLst>
          </p:cNvPr>
          <p:cNvSpPr txBox="1"/>
          <p:nvPr/>
        </p:nvSpPr>
        <p:spPr>
          <a:xfrm>
            <a:off x="5607915" y="5108977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27B71-9438-D34B-B791-6D43639D59B4}"/>
              </a:ext>
            </a:extLst>
          </p:cNvPr>
          <p:cNvSpPr txBox="1"/>
          <p:nvPr/>
        </p:nvSpPr>
        <p:spPr>
          <a:xfrm>
            <a:off x="4359630" y="2957620"/>
            <a:ext cx="3012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if (secret)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victim_mul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else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victim_div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D4B2B-BC2B-46F6-BF72-2851EC0A7892}"/>
              </a:ext>
            </a:extLst>
          </p:cNvPr>
          <p:cNvSpPr txBox="1"/>
          <p:nvPr/>
        </p:nvSpPr>
        <p:spPr>
          <a:xfrm>
            <a:off x="5127495" y="2277508"/>
            <a:ext cx="125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B023A-7850-BE4C-AAF6-74F361E476C7}"/>
              </a:ext>
            </a:extLst>
          </p:cNvPr>
          <p:cNvSpPr txBox="1"/>
          <p:nvPr/>
        </p:nvSpPr>
        <p:spPr>
          <a:xfrm>
            <a:off x="4881736" y="2769913"/>
            <a:ext cx="23239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Setup replay attack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t1 = 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attacker_div</a:t>
            </a:r>
            <a:r>
              <a:rPr lang="en-US" dirty="0">
                <a:solidFill>
                  <a:srgbClr val="FF0000"/>
                </a:solidFill>
              </a:rPr>
              <a:t>()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t2 =time()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}</a:t>
            </a:r>
            <a:endParaRPr lang="en-US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F667F-DE67-2A42-9B63-26A32AC33577}"/>
              </a:ext>
            </a:extLst>
          </p:cNvPr>
          <p:cNvSpPr txBox="1"/>
          <p:nvPr/>
        </p:nvSpPr>
        <p:spPr>
          <a:xfrm>
            <a:off x="5336818" y="2277508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6CA9D-C15D-8C4B-A89A-A1E5B624C137}"/>
              </a:ext>
            </a:extLst>
          </p:cNvPr>
          <p:cNvSpPr/>
          <p:nvPr/>
        </p:nvSpPr>
        <p:spPr>
          <a:xfrm>
            <a:off x="7156873" y="5222625"/>
            <a:ext cx="379379" cy="153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24592-55F7-D34E-A22C-FBE5796CCF6B}"/>
              </a:ext>
            </a:extLst>
          </p:cNvPr>
          <p:cNvSpPr txBox="1"/>
          <p:nvPr/>
        </p:nvSpPr>
        <p:spPr>
          <a:xfrm>
            <a:off x="7536250" y="5108977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Code</a:t>
            </a:r>
          </a:p>
        </p:txBody>
      </p:sp>
      <p:sp>
        <p:nvSpPr>
          <p:cNvPr id="19" name="Double Brace 18">
            <a:extLst>
              <a:ext uri="{FF2B5EF4-FFF2-40B4-BE49-F238E27FC236}">
                <a16:creationId xmlns:a16="http://schemas.microsoft.com/office/drawing/2014/main" id="{3930823D-0E4B-CC46-89F2-C2447FF55806}"/>
              </a:ext>
            </a:extLst>
          </p:cNvPr>
          <p:cNvSpPr/>
          <p:nvPr/>
        </p:nvSpPr>
        <p:spPr>
          <a:xfrm>
            <a:off x="7091900" y="3367459"/>
            <a:ext cx="1969126" cy="657649"/>
          </a:xfrm>
          <a:prstGeom prst="bracePair">
            <a:avLst>
              <a:gd name="adj" fmla="val 11781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Loop!</a:t>
            </a:r>
          </a:p>
        </p:txBody>
      </p:sp>
    </p:spTree>
    <p:extLst>
      <p:ext uri="{BB962C8B-B14F-4D97-AF65-F5344CB8AC3E}">
        <p14:creationId xmlns:p14="http://schemas.microsoft.com/office/powerpoint/2010/main" val="19569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29792 -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3069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6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6 0 " pathEditMode="relative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4" grpId="0"/>
      <p:bldP spid="14" grpId="1"/>
      <p:bldP spid="15" grpId="0"/>
      <p:bldP spid="15" grpId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Contention Attack with </a:t>
            </a:r>
            <a:r>
              <a:rPr lang="en-US" dirty="0" err="1"/>
              <a:t>MicroScope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97B5A-2D26-A649-9BFA-633EA118C22E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F58F00-C30D-B045-96BA-2124362CCCF6}"/>
              </a:ext>
            </a:extLst>
          </p:cNvPr>
          <p:cNvSpPr/>
          <p:nvPr/>
        </p:nvSpPr>
        <p:spPr>
          <a:xfrm>
            <a:off x="2123303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E076A-4742-384C-AA89-7C632C6950AD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6E4B8-C134-F945-83E3-028B5627DB4F}"/>
              </a:ext>
            </a:extLst>
          </p:cNvPr>
          <p:cNvSpPr txBox="1"/>
          <p:nvPr/>
        </p:nvSpPr>
        <p:spPr>
          <a:xfrm>
            <a:off x="2502680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27B71-9438-D34B-B791-6D43639D59B4}"/>
              </a:ext>
            </a:extLst>
          </p:cNvPr>
          <p:cNvSpPr txBox="1"/>
          <p:nvPr/>
        </p:nvSpPr>
        <p:spPr>
          <a:xfrm>
            <a:off x="207355" y="3122512"/>
            <a:ext cx="3012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if (secret)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victim_mul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else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victim_div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D4B2B-BC2B-46F6-BF72-2851EC0A7892}"/>
              </a:ext>
            </a:extLst>
          </p:cNvPr>
          <p:cNvSpPr txBox="1"/>
          <p:nvPr/>
        </p:nvSpPr>
        <p:spPr>
          <a:xfrm>
            <a:off x="975220" y="2442400"/>
            <a:ext cx="125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3B008B-7420-024A-B68B-0153D232ED21}"/>
              </a:ext>
            </a:extLst>
          </p:cNvPr>
          <p:cNvSpPr/>
          <p:nvPr/>
        </p:nvSpPr>
        <p:spPr>
          <a:xfrm>
            <a:off x="3117157" y="1832224"/>
            <a:ext cx="1233056" cy="83127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6E29BE-51B8-7C45-9E78-BE2AA418553B}"/>
              </a:ext>
            </a:extLst>
          </p:cNvPr>
          <p:cNvSpPr/>
          <p:nvPr/>
        </p:nvSpPr>
        <p:spPr>
          <a:xfrm>
            <a:off x="4634231" y="1970769"/>
            <a:ext cx="2549236" cy="554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423CD5-9352-C34F-8E4A-65BDDB521571}"/>
              </a:ext>
            </a:extLst>
          </p:cNvPr>
          <p:cNvSpPr/>
          <p:nvPr/>
        </p:nvSpPr>
        <p:spPr>
          <a:xfrm>
            <a:off x="4634231" y="3403427"/>
            <a:ext cx="1209808" cy="598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ALU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4CB762-1ED7-E84D-B2B2-744FCA86C5ED}"/>
              </a:ext>
            </a:extLst>
          </p:cNvPr>
          <p:cNvSpPr/>
          <p:nvPr/>
        </p:nvSpPr>
        <p:spPr>
          <a:xfrm>
            <a:off x="5949298" y="3403426"/>
            <a:ext cx="1209808" cy="598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 DIV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68CC73-009E-5B40-82BE-1FD9A7F556FD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4350213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A48A0FE-2675-334C-8984-F4F40F49429C}"/>
              </a:ext>
            </a:extLst>
          </p:cNvPr>
          <p:cNvSpPr/>
          <p:nvPr/>
        </p:nvSpPr>
        <p:spPr>
          <a:xfrm>
            <a:off x="7467485" y="1832224"/>
            <a:ext cx="1233056" cy="8312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D98361-EF86-704B-A0EF-D4DB83B7BB12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7183467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647BF12-8C2B-874D-A32D-22B2ED34F994}"/>
              </a:ext>
            </a:extLst>
          </p:cNvPr>
          <p:cNvSpPr txBox="1"/>
          <p:nvPr/>
        </p:nvSpPr>
        <p:spPr>
          <a:xfrm>
            <a:off x="9243334" y="2934805"/>
            <a:ext cx="23239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Setup replay attack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t1 = 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attacker_div</a:t>
            </a:r>
            <a:r>
              <a:rPr lang="en-US" dirty="0">
                <a:solidFill>
                  <a:srgbClr val="FF0000"/>
                </a:solidFill>
              </a:rPr>
              <a:t>()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t2 =time()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}</a:t>
            </a:r>
            <a:endParaRPr lang="en-US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7AC89C-AF00-F74D-9950-7CC8A6032383}"/>
              </a:ext>
            </a:extLst>
          </p:cNvPr>
          <p:cNvSpPr txBox="1"/>
          <p:nvPr/>
        </p:nvSpPr>
        <p:spPr>
          <a:xfrm>
            <a:off x="9698416" y="2442400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893EFE-1C41-414C-A581-A7393175B763}"/>
              </a:ext>
            </a:extLst>
          </p:cNvPr>
          <p:cNvSpPr/>
          <p:nvPr/>
        </p:nvSpPr>
        <p:spPr>
          <a:xfrm>
            <a:off x="4136332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785E25-4F11-C34B-BE8D-87B98B7FEAA6}"/>
              </a:ext>
            </a:extLst>
          </p:cNvPr>
          <p:cNvSpPr txBox="1"/>
          <p:nvPr/>
        </p:nvSpPr>
        <p:spPr>
          <a:xfrm>
            <a:off x="4515709" y="644330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Code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E1C86309-D8BA-5B41-967F-5A50E26B10B7}"/>
              </a:ext>
            </a:extLst>
          </p:cNvPr>
          <p:cNvCxnSpPr>
            <a:stCxn id="14" idx="2"/>
            <a:endCxn id="22" idx="0"/>
          </p:cNvCxnSpPr>
          <p:nvPr/>
        </p:nvCxnSpPr>
        <p:spPr>
          <a:xfrm rot="5400000">
            <a:off x="5134754" y="2629331"/>
            <a:ext cx="878477" cy="669714"/>
          </a:xfrm>
          <a:prstGeom prst="bentConnector3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9371A089-9B54-6347-A702-0C8753E17FFC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792287" y="2641511"/>
            <a:ext cx="878476" cy="645353"/>
          </a:xfrm>
          <a:prstGeom prst="bentConnector3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3" grpId="0" animBg="1"/>
      <p:bldP spid="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5F20C6-FE89-1F4E-BC30-F05EE554C602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4350213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94C4F7-842D-CE48-8971-002615DDBDBA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7183467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33C5D46-1488-3A4C-A60A-2D531AD98902}"/>
              </a:ext>
            </a:extLst>
          </p:cNvPr>
          <p:cNvCxnSpPr>
            <a:cxnSpLocks/>
            <a:endCxn id="48" idx="0"/>
          </p:cNvCxnSpPr>
          <p:nvPr/>
        </p:nvCxnSpPr>
        <p:spPr>
          <a:xfrm rot="16200000" flipH="1">
            <a:off x="5792287" y="2641511"/>
            <a:ext cx="878476" cy="645353"/>
          </a:xfrm>
          <a:prstGeom prst="bentConnector3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E488D5DD-5898-C740-998D-288F47FC1D64}"/>
              </a:ext>
            </a:extLst>
          </p:cNvPr>
          <p:cNvCxnSpPr>
            <a:cxnSpLocks/>
            <a:endCxn id="47" idx="0"/>
          </p:cNvCxnSpPr>
          <p:nvPr/>
        </p:nvCxnSpPr>
        <p:spPr>
          <a:xfrm rot="5400000">
            <a:off x="5134754" y="2629331"/>
            <a:ext cx="878477" cy="669714"/>
          </a:xfrm>
          <a:prstGeom prst="bentConnector3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Contention Attack with </a:t>
            </a:r>
            <a:r>
              <a:rPr lang="en-US" dirty="0" err="1"/>
              <a:t>MicroScope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97B5A-2D26-A649-9BFA-633EA118C22E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F58F00-C30D-B045-96BA-2124362CCCF6}"/>
              </a:ext>
            </a:extLst>
          </p:cNvPr>
          <p:cNvSpPr/>
          <p:nvPr/>
        </p:nvSpPr>
        <p:spPr>
          <a:xfrm>
            <a:off x="2123303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E076A-4742-384C-AA89-7C632C6950AD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6E4B8-C134-F945-83E3-028B5627DB4F}"/>
              </a:ext>
            </a:extLst>
          </p:cNvPr>
          <p:cNvSpPr txBox="1"/>
          <p:nvPr/>
        </p:nvSpPr>
        <p:spPr>
          <a:xfrm>
            <a:off x="2502680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27B71-9438-D34B-B791-6D43639D59B4}"/>
              </a:ext>
            </a:extLst>
          </p:cNvPr>
          <p:cNvSpPr txBox="1"/>
          <p:nvPr/>
        </p:nvSpPr>
        <p:spPr>
          <a:xfrm>
            <a:off x="207355" y="3122512"/>
            <a:ext cx="3012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if (secret)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victim_mul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else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victim_div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D4B2B-BC2B-46F6-BF72-2851EC0A7892}"/>
              </a:ext>
            </a:extLst>
          </p:cNvPr>
          <p:cNvSpPr txBox="1"/>
          <p:nvPr/>
        </p:nvSpPr>
        <p:spPr>
          <a:xfrm>
            <a:off x="975220" y="2442400"/>
            <a:ext cx="125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3B008B-7420-024A-B68B-0153D232ED21}"/>
              </a:ext>
            </a:extLst>
          </p:cNvPr>
          <p:cNvSpPr/>
          <p:nvPr/>
        </p:nvSpPr>
        <p:spPr>
          <a:xfrm>
            <a:off x="3117157" y="1832224"/>
            <a:ext cx="1233056" cy="83127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6E29BE-51B8-7C45-9E78-BE2AA418553B}"/>
              </a:ext>
            </a:extLst>
          </p:cNvPr>
          <p:cNvSpPr/>
          <p:nvPr/>
        </p:nvSpPr>
        <p:spPr>
          <a:xfrm>
            <a:off x="4634231" y="1970769"/>
            <a:ext cx="2549236" cy="554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68CC73-009E-5B40-82BE-1FD9A7F556FD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4350213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B5F96B2-95AD-744F-81DA-A1EAA47E02C5}"/>
              </a:ext>
            </a:extLst>
          </p:cNvPr>
          <p:cNvGrpSpPr/>
          <p:nvPr/>
        </p:nvGrpSpPr>
        <p:grpSpPr>
          <a:xfrm>
            <a:off x="4350213" y="2247861"/>
            <a:ext cx="1592782" cy="1155566"/>
            <a:chOff x="4350213" y="2247861"/>
            <a:chExt cx="1592782" cy="1155566"/>
          </a:xfrm>
        </p:grpSpPr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8E5FF184-25D2-A845-AD12-6560E9CD90CB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rot="10800000" flipV="1">
              <a:off x="5239135" y="2964187"/>
              <a:ext cx="703860" cy="439240"/>
            </a:xfrm>
            <a:prstGeom prst="bentConnector2">
              <a:avLst/>
            </a:prstGeom>
            <a:ln w="47625">
              <a:solidFill>
                <a:schemeClr val="accent6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0699CB53-24A8-6C42-A3A8-15283015E1D9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4350213" y="2247861"/>
              <a:ext cx="1566680" cy="724247"/>
            </a:xfrm>
            <a:prstGeom prst="bentConnector3">
              <a:avLst>
                <a:gd name="adj1" fmla="val 100346"/>
              </a:avLst>
            </a:prstGeom>
            <a:ln w="47625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09C9D98-C008-934E-9918-75BD44F13D77}"/>
              </a:ext>
            </a:extLst>
          </p:cNvPr>
          <p:cNvSpPr/>
          <p:nvPr/>
        </p:nvSpPr>
        <p:spPr>
          <a:xfrm>
            <a:off x="7467485" y="1832224"/>
            <a:ext cx="1233056" cy="8312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57B868-6D64-C04A-A5C7-E0217A3F1945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7183467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9C6296-2BB9-B645-83CF-EACCD2DF6F1F}"/>
              </a:ext>
            </a:extLst>
          </p:cNvPr>
          <p:cNvGrpSpPr/>
          <p:nvPr/>
        </p:nvGrpSpPr>
        <p:grpSpPr>
          <a:xfrm>
            <a:off x="5973659" y="2247860"/>
            <a:ext cx="1493826" cy="1155566"/>
            <a:chOff x="5973659" y="2247860"/>
            <a:chExt cx="1493826" cy="1155566"/>
          </a:xfrm>
        </p:grpSpPr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F1386E38-762C-EE42-A067-56D61AF7407E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rot="10800000" flipV="1">
              <a:off x="5973659" y="2247860"/>
              <a:ext cx="1493826" cy="724247"/>
            </a:xfrm>
            <a:prstGeom prst="bentConnector3">
              <a:avLst>
                <a:gd name="adj1" fmla="val 98270"/>
              </a:avLst>
            </a:prstGeom>
            <a:ln w="476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C690730A-4829-0A45-89FC-7CFABF16EFA1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6014779" y="2972107"/>
              <a:ext cx="539423" cy="431319"/>
            </a:xfrm>
            <a:prstGeom prst="bentConnector2">
              <a:avLst/>
            </a:prstGeom>
            <a:ln w="476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8A0D4B57-5F82-2744-8C96-358D7F8277BF}"/>
              </a:ext>
            </a:extLst>
          </p:cNvPr>
          <p:cNvSpPr/>
          <p:nvPr/>
        </p:nvSpPr>
        <p:spPr>
          <a:xfrm>
            <a:off x="4136332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4D6C52-8922-2E43-992A-8427D629A0DC}"/>
              </a:ext>
            </a:extLst>
          </p:cNvPr>
          <p:cNvSpPr txBox="1"/>
          <p:nvPr/>
        </p:nvSpPr>
        <p:spPr>
          <a:xfrm>
            <a:off x="4515709" y="644330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Code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DEA573-7D99-C940-A68F-D53221AD15A5}"/>
              </a:ext>
            </a:extLst>
          </p:cNvPr>
          <p:cNvSpPr txBox="1"/>
          <p:nvPr/>
        </p:nvSpPr>
        <p:spPr>
          <a:xfrm>
            <a:off x="9243334" y="2934805"/>
            <a:ext cx="23239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Setup replay attack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t1 = 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attacker_div</a:t>
            </a:r>
            <a:r>
              <a:rPr lang="en-US" dirty="0">
                <a:solidFill>
                  <a:srgbClr val="FF0000"/>
                </a:solidFill>
              </a:rPr>
              <a:t>()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t2 =time()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}</a:t>
            </a:r>
            <a:endParaRPr lang="en-US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7C8208-1187-414D-872C-63D4BCC46ADE}"/>
              </a:ext>
            </a:extLst>
          </p:cNvPr>
          <p:cNvSpPr txBox="1"/>
          <p:nvPr/>
        </p:nvSpPr>
        <p:spPr>
          <a:xfrm>
            <a:off x="9698416" y="2442400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11CAF1-C82E-714E-829A-BBC387A4B3DD}"/>
              </a:ext>
            </a:extLst>
          </p:cNvPr>
          <p:cNvSpPr/>
          <p:nvPr/>
        </p:nvSpPr>
        <p:spPr>
          <a:xfrm>
            <a:off x="3117157" y="1832224"/>
            <a:ext cx="1233056" cy="83127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D692AA-789A-494B-8DD4-673CDC0D2B3B}"/>
              </a:ext>
            </a:extLst>
          </p:cNvPr>
          <p:cNvSpPr/>
          <p:nvPr/>
        </p:nvSpPr>
        <p:spPr>
          <a:xfrm>
            <a:off x="4634231" y="3403427"/>
            <a:ext cx="1209808" cy="598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2880E6-48F5-6B45-A1E9-477C59787C02}"/>
              </a:ext>
            </a:extLst>
          </p:cNvPr>
          <p:cNvSpPr/>
          <p:nvPr/>
        </p:nvSpPr>
        <p:spPr>
          <a:xfrm>
            <a:off x="5949298" y="3403426"/>
            <a:ext cx="1209808" cy="598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 DIV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0C0844-EDDE-0E48-BAF0-D069C4BDD6A4}"/>
              </a:ext>
            </a:extLst>
          </p:cNvPr>
          <p:cNvSpPr/>
          <p:nvPr/>
        </p:nvSpPr>
        <p:spPr>
          <a:xfrm>
            <a:off x="7467485" y="1832224"/>
            <a:ext cx="1233056" cy="8312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41859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E47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101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5F20C6-FE89-1F4E-BC30-F05EE554C602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4350213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94C4F7-842D-CE48-8971-002615DDBDBA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7183467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33C5D46-1488-3A4C-A60A-2D531AD98902}"/>
              </a:ext>
            </a:extLst>
          </p:cNvPr>
          <p:cNvCxnSpPr>
            <a:cxnSpLocks/>
            <a:endCxn id="48" idx="0"/>
          </p:cNvCxnSpPr>
          <p:nvPr/>
        </p:nvCxnSpPr>
        <p:spPr>
          <a:xfrm rot="16200000" flipH="1">
            <a:off x="5792287" y="2641511"/>
            <a:ext cx="878476" cy="645353"/>
          </a:xfrm>
          <a:prstGeom prst="bentConnector3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E488D5DD-5898-C740-998D-288F47FC1D64}"/>
              </a:ext>
            </a:extLst>
          </p:cNvPr>
          <p:cNvCxnSpPr>
            <a:cxnSpLocks/>
            <a:endCxn id="47" idx="0"/>
          </p:cNvCxnSpPr>
          <p:nvPr/>
        </p:nvCxnSpPr>
        <p:spPr>
          <a:xfrm rot="5400000">
            <a:off x="5134754" y="2629331"/>
            <a:ext cx="878477" cy="669714"/>
          </a:xfrm>
          <a:prstGeom prst="bentConnector3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E174A6-D7E9-234B-B99F-5CAD475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Contention Attack with </a:t>
            </a:r>
            <a:r>
              <a:rPr lang="en-US" dirty="0" err="1"/>
              <a:t>MicroScope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97B5A-2D26-A649-9BFA-633EA118C22E}"/>
              </a:ext>
            </a:extLst>
          </p:cNvPr>
          <p:cNvSpPr/>
          <p:nvPr/>
        </p:nvSpPr>
        <p:spPr>
          <a:xfrm>
            <a:off x="180676" y="6556952"/>
            <a:ext cx="379379" cy="153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F58F00-C30D-B045-96BA-2124362CCCF6}"/>
              </a:ext>
            </a:extLst>
          </p:cNvPr>
          <p:cNvSpPr/>
          <p:nvPr/>
        </p:nvSpPr>
        <p:spPr>
          <a:xfrm>
            <a:off x="2123303" y="6556952"/>
            <a:ext cx="379379" cy="153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E076A-4742-384C-AA89-7C632C6950AD}"/>
              </a:ext>
            </a:extLst>
          </p:cNvPr>
          <p:cNvSpPr txBox="1"/>
          <p:nvPr/>
        </p:nvSpPr>
        <p:spPr>
          <a:xfrm>
            <a:off x="560055" y="64492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6E4B8-C134-F945-83E3-028B5627DB4F}"/>
              </a:ext>
            </a:extLst>
          </p:cNvPr>
          <p:cNvSpPr txBox="1"/>
          <p:nvPr/>
        </p:nvSpPr>
        <p:spPr>
          <a:xfrm>
            <a:off x="2502680" y="644330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27B71-9438-D34B-B791-6D43639D59B4}"/>
              </a:ext>
            </a:extLst>
          </p:cNvPr>
          <p:cNvSpPr txBox="1"/>
          <p:nvPr/>
        </p:nvSpPr>
        <p:spPr>
          <a:xfrm>
            <a:off x="207355" y="3122512"/>
            <a:ext cx="3012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handle(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pub_addrA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if (secret)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victim_mul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else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urier" pitchFamily="2" charset="0"/>
              </a:rPr>
              <a:t>victim_div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D4B2B-BC2B-46F6-BF72-2851EC0A7892}"/>
              </a:ext>
            </a:extLst>
          </p:cNvPr>
          <p:cNvSpPr txBox="1"/>
          <p:nvPr/>
        </p:nvSpPr>
        <p:spPr>
          <a:xfrm>
            <a:off x="975220" y="2442400"/>
            <a:ext cx="125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3B008B-7420-024A-B68B-0153D232ED21}"/>
              </a:ext>
            </a:extLst>
          </p:cNvPr>
          <p:cNvSpPr/>
          <p:nvPr/>
        </p:nvSpPr>
        <p:spPr>
          <a:xfrm>
            <a:off x="3117157" y="1832224"/>
            <a:ext cx="1233056" cy="83127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6E29BE-51B8-7C45-9E78-BE2AA418553B}"/>
              </a:ext>
            </a:extLst>
          </p:cNvPr>
          <p:cNvSpPr/>
          <p:nvPr/>
        </p:nvSpPr>
        <p:spPr>
          <a:xfrm>
            <a:off x="4634231" y="1970769"/>
            <a:ext cx="2549236" cy="554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68CC73-009E-5B40-82BE-1FD9A7F556FD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4350213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B5F96B2-95AD-744F-81DA-A1EAA47E02C5}"/>
              </a:ext>
            </a:extLst>
          </p:cNvPr>
          <p:cNvGrpSpPr/>
          <p:nvPr/>
        </p:nvGrpSpPr>
        <p:grpSpPr>
          <a:xfrm>
            <a:off x="4350213" y="2247861"/>
            <a:ext cx="2008200" cy="1155564"/>
            <a:chOff x="4350213" y="2247861"/>
            <a:chExt cx="2008200" cy="1155564"/>
          </a:xfrm>
        </p:grpSpPr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8E5FF184-25D2-A845-AD12-6560E9CD90C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27221" y="2972232"/>
              <a:ext cx="431316" cy="431069"/>
            </a:xfrm>
            <a:prstGeom prst="bentConnector3">
              <a:avLst>
                <a:gd name="adj1" fmla="val 50000"/>
              </a:avLst>
            </a:prstGeom>
            <a:ln w="47625">
              <a:solidFill>
                <a:schemeClr val="accent6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0699CB53-24A8-6C42-A3A8-15283015E1D9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4350213" y="2247861"/>
              <a:ext cx="1566680" cy="724247"/>
            </a:xfrm>
            <a:prstGeom prst="bentConnector3">
              <a:avLst>
                <a:gd name="adj1" fmla="val 100346"/>
              </a:avLst>
            </a:prstGeom>
            <a:ln w="47625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09C9D98-C008-934E-9918-75BD44F13D77}"/>
              </a:ext>
            </a:extLst>
          </p:cNvPr>
          <p:cNvSpPr/>
          <p:nvPr/>
        </p:nvSpPr>
        <p:spPr>
          <a:xfrm>
            <a:off x="7467485" y="1832224"/>
            <a:ext cx="1233056" cy="8312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57B868-6D64-C04A-A5C7-E0217A3F1945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7183467" y="2247860"/>
            <a:ext cx="284018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9C6296-2BB9-B645-83CF-EACCD2DF6F1F}"/>
              </a:ext>
            </a:extLst>
          </p:cNvPr>
          <p:cNvGrpSpPr/>
          <p:nvPr/>
        </p:nvGrpSpPr>
        <p:grpSpPr>
          <a:xfrm>
            <a:off x="5973659" y="2247860"/>
            <a:ext cx="1493826" cy="1155566"/>
            <a:chOff x="5973659" y="2247860"/>
            <a:chExt cx="1493826" cy="1155566"/>
          </a:xfrm>
        </p:grpSpPr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F1386E38-762C-EE42-A067-56D61AF7407E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rot="10800000" flipV="1">
              <a:off x="5973659" y="2247860"/>
              <a:ext cx="1493826" cy="724247"/>
            </a:xfrm>
            <a:prstGeom prst="bentConnector3">
              <a:avLst>
                <a:gd name="adj1" fmla="val 98270"/>
              </a:avLst>
            </a:prstGeom>
            <a:ln w="476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C690730A-4829-0A45-89FC-7CFABF16EFA1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6014779" y="2972107"/>
              <a:ext cx="539423" cy="431319"/>
            </a:xfrm>
            <a:prstGeom prst="bentConnector2">
              <a:avLst/>
            </a:prstGeom>
            <a:ln w="476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8A0D4B57-5F82-2744-8C96-358D7F8277BF}"/>
              </a:ext>
            </a:extLst>
          </p:cNvPr>
          <p:cNvSpPr/>
          <p:nvPr/>
        </p:nvSpPr>
        <p:spPr>
          <a:xfrm>
            <a:off x="4136332" y="6556952"/>
            <a:ext cx="379379" cy="153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4D6C52-8922-2E43-992A-8427D629A0DC}"/>
              </a:ext>
            </a:extLst>
          </p:cNvPr>
          <p:cNvSpPr txBox="1"/>
          <p:nvPr/>
        </p:nvSpPr>
        <p:spPr>
          <a:xfrm>
            <a:off x="4515709" y="644330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Code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DEA573-7D99-C940-A68F-D53221AD15A5}"/>
              </a:ext>
            </a:extLst>
          </p:cNvPr>
          <p:cNvSpPr txBox="1"/>
          <p:nvPr/>
        </p:nvSpPr>
        <p:spPr>
          <a:xfrm>
            <a:off x="9243334" y="2934805"/>
            <a:ext cx="23239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Setup replay attack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t1 = 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attacker_div</a:t>
            </a:r>
            <a:r>
              <a:rPr lang="en-US" dirty="0">
                <a:solidFill>
                  <a:srgbClr val="FF0000"/>
                </a:solidFill>
              </a:rPr>
              <a:t>()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t2 =time()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}</a:t>
            </a:r>
            <a:endParaRPr lang="en-US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7C8208-1187-414D-872C-63D4BCC46ADE}"/>
              </a:ext>
            </a:extLst>
          </p:cNvPr>
          <p:cNvSpPr txBox="1"/>
          <p:nvPr/>
        </p:nvSpPr>
        <p:spPr>
          <a:xfrm>
            <a:off x="9698416" y="2442400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11CAF1-C82E-714E-829A-BBC387A4B3DD}"/>
              </a:ext>
            </a:extLst>
          </p:cNvPr>
          <p:cNvSpPr/>
          <p:nvPr/>
        </p:nvSpPr>
        <p:spPr>
          <a:xfrm>
            <a:off x="3117157" y="1832224"/>
            <a:ext cx="1233056" cy="83127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D692AA-789A-494B-8DD4-673CDC0D2B3B}"/>
              </a:ext>
            </a:extLst>
          </p:cNvPr>
          <p:cNvSpPr/>
          <p:nvPr/>
        </p:nvSpPr>
        <p:spPr>
          <a:xfrm>
            <a:off x="4634231" y="3403427"/>
            <a:ext cx="1209808" cy="598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2880E6-48F5-6B45-A1E9-477C59787C02}"/>
              </a:ext>
            </a:extLst>
          </p:cNvPr>
          <p:cNvSpPr/>
          <p:nvPr/>
        </p:nvSpPr>
        <p:spPr>
          <a:xfrm>
            <a:off x="5949298" y="3403426"/>
            <a:ext cx="1209808" cy="598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 DIV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0C0844-EDDE-0E48-BAF0-D069C4BDD6A4}"/>
              </a:ext>
            </a:extLst>
          </p:cNvPr>
          <p:cNvSpPr/>
          <p:nvPr/>
        </p:nvSpPr>
        <p:spPr>
          <a:xfrm>
            <a:off x="7467485" y="1832224"/>
            <a:ext cx="1233056" cy="8312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08AE51-A3BE-5144-9A58-A01E115B5E5F}"/>
              </a:ext>
            </a:extLst>
          </p:cNvPr>
          <p:cNvSpPr/>
          <p:nvPr/>
        </p:nvSpPr>
        <p:spPr>
          <a:xfrm>
            <a:off x="5950082" y="3402848"/>
            <a:ext cx="1222471" cy="598697"/>
          </a:xfrm>
          <a:prstGeom prst="rect">
            <a:avLst/>
          </a:prstGeom>
          <a:gradFill>
            <a:gsLst>
              <a:gs pos="47000">
                <a:schemeClr val="accent6"/>
              </a:gs>
              <a:gs pos="52000">
                <a:srgbClr val="FF0000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 DIV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053BC-BBD7-4843-BD22-3BEAF99F401C}"/>
              </a:ext>
            </a:extLst>
          </p:cNvPr>
          <p:cNvSpPr txBox="1"/>
          <p:nvPr/>
        </p:nvSpPr>
        <p:spPr>
          <a:xfrm>
            <a:off x="4326021" y="4757708"/>
            <a:ext cx="3095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10,000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1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E47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0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Contribution: Microarchitectural Replay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458F-08B5-4385-A120-630AF29F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844"/>
            <a:ext cx="10828867" cy="1336250"/>
          </a:xfrm>
        </p:spPr>
        <p:txBody>
          <a:bodyPr>
            <a:normAutofit/>
          </a:bodyPr>
          <a:lstStyle/>
          <a:p>
            <a:r>
              <a:rPr lang="en-US" dirty="0"/>
              <a:t>Attacker leverages speculative execution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 repeatedly replay a snippet of victim 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That runs only once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AF2AB-C24B-4971-8CEB-E3E2787E7ED4}"/>
              </a:ext>
            </a:extLst>
          </p:cNvPr>
          <p:cNvSpPr txBox="1"/>
          <p:nvPr/>
        </p:nvSpPr>
        <p:spPr>
          <a:xfrm>
            <a:off x="1916777" y="3389566"/>
            <a:ext cx="549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ld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urier" pitchFamily="2" charset="0"/>
              </a:rPr>
              <a:t>addr</a:t>
            </a:r>
            <a:r>
              <a:rPr lang="en-US" sz="2400" dirty="0">
                <a:latin typeface="Courier" pitchFamily="2" charset="0"/>
              </a:rPr>
              <a:t> // “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</a:rPr>
              <a:t>replay handle</a:t>
            </a:r>
            <a:r>
              <a:rPr lang="en-US" sz="2400" dirty="0">
                <a:latin typeface="Courier" pitchFamily="2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ourier" pitchFamily="2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7B1DE-FEE8-4A16-8A81-11C85FB187DC}"/>
              </a:ext>
            </a:extLst>
          </p:cNvPr>
          <p:cNvSpPr/>
          <p:nvPr/>
        </p:nvSpPr>
        <p:spPr>
          <a:xfrm>
            <a:off x="1434995" y="2723383"/>
            <a:ext cx="1272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CC1E4B-F2D7-C348-9280-3DE316383A25}"/>
              </a:ext>
            </a:extLst>
          </p:cNvPr>
          <p:cNvSpPr/>
          <p:nvPr/>
        </p:nvSpPr>
        <p:spPr>
          <a:xfrm>
            <a:off x="1916777" y="4288935"/>
            <a:ext cx="9275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ld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secret</a:t>
            </a:r>
            <a:r>
              <a:rPr lang="en-US" sz="2400" dirty="0">
                <a:latin typeface="Courier" pitchFamily="2" charset="0"/>
              </a:rPr>
              <a:t> // </a:t>
            </a:r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secret the attacker tries to leak</a:t>
            </a:r>
          </a:p>
        </p:txBody>
      </p:sp>
      <p:sp>
        <p:nvSpPr>
          <p:cNvPr id="12" name="Double Brace 11">
            <a:extLst>
              <a:ext uri="{FF2B5EF4-FFF2-40B4-BE49-F238E27FC236}">
                <a16:creationId xmlns:a16="http://schemas.microsoft.com/office/drawing/2014/main" id="{EFD6F14F-345F-BB4C-B1DC-1118212C1426}"/>
              </a:ext>
            </a:extLst>
          </p:cNvPr>
          <p:cNvSpPr/>
          <p:nvPr/>
        </p:nvSpPr>
        <p:spPr>
          <a:xfrm>
            <a:off x="7091900" y="3068190"/>
            <a:ext cx="4779802" cy="1152373"/>
          </a:xfrm>
          <a:prstGeom prst="bracePair">
            <a:avLst>
              <a:gd name="adj" fmla="val 11781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operation that will cause a squash and re-execute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01295-869F-914F-8DB7-A0823C0CD7D6}"/>
              </a:ext>
            </a:extLst>
          </p:cNvPr>
          <p:cNvSpPr txBox="1"/>
          <p:nvPr/>
        </p:nvSpPr>
        <p:spPr>
          <a:xfrm>
            <a:off x="7091900" y="1639390"/>
            <a:ext cx="441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}</a:t>
            </a:r>
            <a:endParaRPr lang="en-US" sz="36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395F27-E3C7-A04F-AC96-395E952E5D60}"/>
              </a:ext>
            </a:extLst>
          </p:cNvPr>
          <p:cNvSpPr/>
          <p:nvPr/>
        </p:nvSpPr>
        <p:spPr>
          <a:xfrm>
            <a:off x="7406378" y="1849386"/>
            <a:ext cx="3794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Primitive to denoise arbitrary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side channels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animBg="1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9E7F-0371-EC48-97E0-0C9A0C82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Contention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3C7F52-0CB2-8A42-BA4D-641F11A33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213" r="1831" b="6564"/>
          <a:stretch/>
        </p:blipFill>
        <p:spPr>
          <a:xfrm>
            <a:off x="2458068" y="4824951"/>
            <a:ext cx="7275863" cy="20330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A9D08-2E06-6046-A0D2-550A7F934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73" r="2309" b="6268"/>
          <a:stretch/>
        </p:blipFill>
        <p:spPr>
          <a:xfrm>
            <a:off x="2518078" y="2552831"/>
            <a:ext cx="7155844" cy="2054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9A5AD-548F-4824-AA8D-00E6EDDCFCCA}"/>
              </a:ext>
            </a:extLst>
          </p:cNvPr>
          <p:cNvSpPr txBox="1"/>
          <p:nvPr/>
        </p:nvSpPr>
        <p:spPr>
          <a:xfrm>
            <a:off x="765630" y="1427229"/>
            <a:ext cx="8359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 and attacker run on adjacent SMT contexts of same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 performs divisions in a loop and measures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3F637-12C7-9D4F-92A8-87AABC954D26}"/>
              </a:ext>
            </a:extLst>
          </p:cNvPr>
          <p:cNvSpPr txBox="1"/>
          <p:nvPr/>
        </p:nvSpPr>
        <p:spPr>
          <a:xfrm>
            <a:off x="765630" y="2158561"/>
            <a:ext cx="686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 performs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multiplications without a loop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2E626-7B04-EE40-BB57-AA804DF477F0}"/>
              </a:ext>
            </a:extLst>
          </p:cNvPr>
          <p:cNvSpPr txBox="1"/>
          <p:nvPr/>
        </p:nvSpPr>
        <p:spPr>
          <a:xfrm>
            <a:off x="838200" y="4514652"/>
            <a:ext cx="613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 performs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divisions without a loop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964DA0-314E-FB41-A377-0E46BF4EF58E}"/>
              </a:ext>
            </a:extLst>
          </p:cNvPr>
          <p:cNvCxnSpPr>
            <a:endCxn id="7" idx="3"/>
          </p:cNvCxnSpPr>
          <p:nvPr/>
        </p:nvCxnSpPr>
        <p:spPr>
          <a:xfrm>
            <a:off x="3343701" y="3562066"/>
            <a:ext cx="6330221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BFB49B-7637-A449-9EE5-6188D16416E4}"/>
              </a:ext>
            </a:extLst>
          </p:cNvPr>
          <p:cNvCxnSpPr/>
          <p:nvPr/>
        </p:nvCxnSpPr>
        <p:spPr>
          <a:xfrm>
            <a:off x="3330052" y="5832377"/>
            <a:ext cx="6330221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</a:t>
            </a:r>
            <a:br>
              <a:rPr lang="en-US" dirty="0"/>
            </a:br>
            <a:r>
              <a:rPr lang="en-US" dirty="0"/>
              <a:t>Microarchitectural Replay Attacks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BFACF-C8EC-4A58-8563-18CB9201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2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4C0EFC-FED9-48F8-9D65-1C5DFBC1D244}"/>
              </a:ext>
            </a:extLst>
          </p:cNvPr>
          <p:cNvSpPr txBox="1"/>
          <p:nvPr/>
        </p:nvSpPr>
        <p:spPr>
          <a:xfrm>
            <a:off x="7356664" y="5142001"/>
            <a:ext cx="4804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each can result in different attacks!!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359C7-9921-F24C-9AD4-3FE08B55E430}"/>
              </a:ext>
            </a:extLst>
          </p:cNvPr>
          <p:cNvSpPr/>
          <p:nvPr/>
        </p:nvSpPr>
        <p:spPr>
          <a:xfrm>
            <a:off x="2755372" y="2119859"/>
            <a:ext cx="2438386" cy="49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D8892-5EED-1047-AC4A-5D9F175BF24F}"/>
              </a:ext>
            </a:extLst>
          </p:cNvPr>
          <p:cNvSpPr/>
          <p:nvPr/>
        </p:nvSpPr>
        <p:spPr>
          <a:xfrm>
            <a:off x="2755372" y="3390963"/>
            <a:ext cx="2438386" cy="49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B6CEE5-33E5-AC45-8D05-1A7268D1DBB7}"/>
              </a:ext>
            </a:extLst>
          </p:cNvPr>
          <p:cNvCxnSpPr>
            <a:stCxn id="8" idx="0"/>
            <a:endCxn id="6" idx="2"/>
          </p:cNvCxnSpPr>
          <p:nvPr/>
        </p:nvCxnSpPr>
        <p:spPr>
          <a:xfrm flipV="1">
            <a:off x="3974565" y="2614534"/>
            <a:ext cx="0" cy="776429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D0589-2A17-CD43-90FB-14C8DE035932}"/>
              </a:ext>
            </a:extLst>
          </p:cNvPr>
          <p:cNvSpPr/>
          <p:nvPr/>
        </p:nvSpPr>
        <p:spPr>
          <a:xfrm>
            <a:off x="2636755" y="1978982"/>
            <a:ext cx="2713704" cy="209915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7DC85-CD97-AE42-A649-277851222909}"/>
              </a:ext>
            </a:extLst>
          </p:cNvPr>
          <p:cNvSpPr txBox="1"/>
          <p:nvPr/>
        </p:nvSpPr>
        <p:spPr>
          <a:xfrm>
            <a:off x="3974565" y="2828504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2BFD0-AF4B-4D4E-82F7-778635288047}"/>
              </a:ext>
            </a:extLst>
          </p:cNvPr>
          <p:cNvSpPr txBox="1"/>
          <p:nvPr/>
        </p:nvSpPr>
        <p:spPr>
          <a:xfrm>
            <a:off x="3441406" y="1534209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BB4C2D-A3D4-8949-AC06-2D2FDD99866A}"/>
              </a:ext>
            </a:extLst>
          </p:cNvPr>
          <p:cNvSpPr/>
          <p:nvPr/>
        </p:nvSpPr>
        <p:spPr>
          <a:xfrm>
            <a:off x="7064727" y="2136168"/>
            <a:ext cx="2438386" cy="49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 Handle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3485E-B8AC-2247-A395-DE586A2955A8}"/>
              </a:ext>
            </a:extLst>
          </p:cNvPr>
          <p:cNvSpPr/>
          <p:nvPr/>
        </p:nvSpPr>
        <p:spPr>
          <a:xfrm>
            <a:off x="7064727" y="2630844"/>
            <a:ext cx="2438386" cy="1271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E9F2BF-D3C1-6145-8B41-9132D8A97DEB}"/>
              </a:ext>
            </a:extLst>
          </p:cNvPr>
          <p:cNvCxnSpPr>
            <a:cxnSpLocks/>
          </p:cNvCxnSpPr>
          <p:nvPr/>
        </p:nvCxnSpPr>
        <p:spPr>
          <a:xfrm flipV="1">
            <a:off x="9329179" y="2661028"/>
            <a:ext cx="0" cy="1210736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82F96D0-CA2C-4244-BE7A-356649627563}"/>
              </a:ext>
            </a:extLst>
          </p:cNvPr>
          <p:cNvSpPr/>
          <p:nvPr/>
        </p:nvSpPr>
        <p:spPr>
          <a:xfrm>
            <a:off x="6946110" y="1995291"/>
            <a:ext cx="2713704" cy="2099155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8D524-6956-5844-983A-A6E27385A1A4}"/>
              </a:ext>
            </a:extLst>
          </p:cNvPr>
          <p:cNvSpPr txBox="1"/>
          <p:nvPr/>
        </p:nvSpPr>
        <p:spPr>
          <a:xfrm rot="16200000">
            <a:off x="8600293" y="3066341"/>
            <a:ext cx="1057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C37193-E59A-CA49-9CD1-ADD09AA3CD11}"/>
              </a:ext>
            </a:extLst>
          </p:cNvPr>
          <p:cNvSpPr txBox="1"/>
          <p:nvPr/>
        </p:nvSpPr>
        <p:spPr>
          <a:xfrm>
            <a:off x="7844216" y="1574946"/>
            <a:ext cx="879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BE9DDB-E67D-DE48-A7B3-4AC25736FE63}"/>
              </a:ext>
            </a:extLst>
          </p:cNvPr>
          <p:cNvSpPr txBox="1"/>
          <p:nvPr/>
        </p:nvSpPr>
        <p:spPr>
          <a:xfrm rot="19387549">
            <a:off x="7726522" y="2905937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Replayed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3AD94E-51B1-DC44-AB59-9D7F2D1FFB1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193758" y="2367197"/>
            <a:ext cx="187096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3E039B-8AF7-6346-B58A-B8D27E87E44E}"/>
              </a:ext>
            </a:extLst>
          </p:cNvPr>
          <p:cNvSpPr txBox="1"/>
          <p:nvPr/>
        </p:nvSpPr>
        <p:spPr>
          <a:xfrm>
            <a:off x="5663630" y="1995291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Replay?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082782D9-70DF-B44C-8594-4846D4BFCC11}"/>
              </a:ext>
            </a:extLst>
          </p:cNvPr>
          <p:cNvCxnSpPr>
            <a:stCxn id="15" idx="1"/>
            <a:endCxn id="8" idx="3"/>
          </p:cNvCxnSpPr>
          <p:nvPr/>
        </p:nvCxnSpPr>
        <p:spPr>
          <a:xfrm rot="10800000" flipV="1">
            <a:off x="5193759" y="3266395"/>
            <a:ext cx="1870969" cy="371905"/>
          </a:xfrm>
          <a:prstGeom prst="curvedConnector3">
            <a:avLst>
              <a:gd name="adj1" fmla="val 33709"/>
            </a:avLst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B9A24E-495D-3D44-8863-5C390527D0DA}"/>
              </a:ext>
            </a:extLst>
          </p:cNvPr>
          <p:cNvSpPr txBox="1"/>
          <p:nvPr/>
        </p:nvSpPr>
        <p:spPr>
          <a:xfrm>
            <a:off x="5502287" y="3221125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E10F5FC-CDC7-EB4C-9E14-99FB6290034E}"/>
              </a:ext>
            </a:extLst>
          </p:cNvPr>
          <p:cNvSpPr/>
          <p:nvPr/>
        </p:nvSpPr>
        <p:spPr>
          <a:xfrm>
            <a:off x="6946110" y="1892602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6D6CBF-0A99-BA4B-A5AC-679DB9286F47}"/>
              </a:ext>
            </a:extLst>
          </p:cNvPr>
          <p:cNvSpPr/>
          <p:nvPr/>
        </p:nvSpPr>
        <p:spPr>
          <a:xfrm>
            <a:off x="7312089" y="2882740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DB09C6-39C9-7E4D-8082-6AE2893B2A20}"/>
              </a:ext>
            </a:extLst>
          </p:cNvPr>
          <p:cNvSpPr/>
          <p:nvPr/>
        </p:nvSpPr>
        <p:spPr>
          <a:xfrm>
            <a:off x="4900327" y="3730027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918B27-A2B8-D445-A5AA-022DCE440C2B}"/>
              </a:ext>
            </a:extLst>
          </p:cNvPr>
          <p:cNvSpPr/>
          <p:nvPr/>
        </p:nvSpPr>
        <p:spPr>
          <a:xfrm>
            <a:off x="2547554" y="2118486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3E2D47A-C535-264D-B44E-687BD74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45"/>
            <a:ext cx="10515600" cy="874128"/>
          </a:xfrm>
        </p:spPr>
        <p:txBody>
          <a:bodyPr/>
          <a:lstStyle/>
          <a:p>
            <a:r>
              <a:rPr lang="en-US" dirty="0"/>
              <a:t>Microarchitectural Replay Attacks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FB2D0B-EF1B-544F-B9AE-A45642D16342}"/>
              </a:ext>
            </a:extLst>
          </p:cNvPr>
          <p:cNvSpPr txBox="1"/>
          <p:nvPr/>
        </p:nvSpPr>
        <p:spPr>
          <a:xfrm>
            <a:off x="3736819" y="4687893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Page fault-inducing load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82BABF-49BE-674A-B1C0-201D7A055D00}"/>
              </a:ext>
            </a:extLst>
          </p:cNvPr>
          <p:cNvSpPr txBox="1"/>
          <p:nvPr/>
        </p:nvSpPr>
        <p:spPr>
          <a:xfrm>
            <a:off x="3759583" y="5150408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Leaky instruction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00DBC7-E495-AE4E-94C8-26891F153624}"/>
              </a:ext>
            </a:extLst>
          </p:cNvPr>
          <p:cNvSpPr txBox="1"/>
          <p:nvPr/>
        </p:nvSpPr>
        <p:spPr>
          <a:xfrm>
            <a:off x="3779859" y="5611312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uarch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structures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C730E2-A13B-7248-8652-C09F33686FBA}"/>
              </a:ext>
            </a:extLst>
          </p:cNvPr>
          <p:cNvSpPr txBox="1"/>
          <p:nvPr/>
        </p:nvSpPr>
        <p:spPr>
          <a:xfrm>
            <a:off x="3985936" y="6111457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Page fault until denoise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171B621-2F2D-2745-854B-2E0F1304F72D}"/>
              </a:ext>
            </a:extLst>
          </p:cNvPr>
          <p:cNvSpPr/>
          <p:nvPr/>
        </p:nvSpPr>
        <p:spPr>
          <a:xfrm>
            <a:off x="944778" y="4691141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204E5C9-E612-8D46-8F3B-ADEBFA8CCB02}"/>
              </a:ext>
            </a:extLst>
          </p:cNvPr>
          <p:cNvSpPr/>
          <p:nvPr/>
        </p:nvSpPr>
        <p:spPr>
          <a:xfrm>
            <a:off x="944778" y="5180777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ABE1130-76F5-0446-AD2F-422FF20B2BB6}"/>
              </a:ext>
            </a:extLst>
          </p:cNvPr>
          <p:cNvSpPr/>
          <p:nvPr/>
        </p:nvSpPr>
        <p:spPr>
          <a:xfrm>
            <a:off x="944778" y="5670413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E335E37-E16F-704C-93E6-3ACC5A1E2094}"/>
              </a:ext>
            </a:extLst>
          </p:cNvPr>
          <p:cNvSpPr/>
          <p:nvPr/>
        </p:nvSpPr>
        <p:spPr>
          <a:xfrm>
            <a:off x="944778" y="6124199"/>
            <a:ext cx="415636" cy="3927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4C9D2E-FD14-E14D-9C61-B0C50AAC2D39}"/>
              </a:ext>
            </a:extLst>
          </p:cNvPr>
          <p:cNvSpPr txBox="1"/>
          <p:nvPr/>
        </p:nvSpPr>
        <p:spPr>
          <a:xfrm>
            <a:off x="3779859" y="4200254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This work: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A2D9BB-5C55-FD44-967E-4566850AC746}"/>
              </a:ext>
            </a:extLst>
          </p:cNvPr>
          <p:cNvSpPr txBox="1"/>
          <p:nvPr/>
        </p:nvSpPr>
        <p:spPr>
          <a:xfrm>
            <a:off x="1491853" y="4662065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Replay Handle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4127D9-D68E-2440-A04D-7D6C1A97ADD5}"/>
              </a:ext>
            </a:extLst>
          </p:cNvPr>
          <p:cNvSpPr txBox="1"/>
          <p:nvPr/>
        </p:nvSpPr>
        <p:spPr>
          <a:xfrm>
            <a:off x="1510813" y="5123876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Replayed Code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26D3FE-A345-B140-AE25-18A2B787A69D}"/>
              </a:ext>
            </a:extLst>
          </p:cNvPr>
          <p:cNvSpPr txBox="1"/>
          <p:nvPr/>
        </p:nvSpPr>
        <p:spPr>
          <a:xfrm>
            <a:off x="1488438" y="5585484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Side Channel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A06E85-1241-F540-828E-19801EAD5D73}"/>
              </a:ext>
            </a:extLst>
          </p:cNvPr>
          <p:cNvSpPr txBox="1"/>
          <p:nvPr/>
        </p:nvSpPr>
        <p:spPr>
          <a:xfrm>
            <a:off x="1433536" y="6076041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 strategy</a:t>
            </a:r>
          </a:p>
        </p:txBody>
      </p:sp>
    </p:spTree>
    <p:extLst>
      <p:ext uri="{BB962C8B-B14F-4D97-AF65-F5344CB8AC3E}">
        <p14:creationId xmlns:p14="http://schemas.microsoft.com/office/powerpoint/2010/main" val="8414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  <p:bldP spid="11" grpId="0" animBg="1"/>
      <p:bldP spid="12" grpId="0"/>
      <p:bldP spid="13" grpId="0"/>
      <p:bldP spid="14" grpId="0" animBg="1"/>
      <p:bldP spid="15" grpId="0" animBg="1"/>
      <p:bldP spid="17" grpId="0" animBg="1"/>
      <p:bldP spid="18" grpId="0"/>
      <p:bldP spid="19" grpId="0"/>
      <p:bldP spid="21" grpId="0"/>
      <p:bldP spid="29" grpId="0"/>
      <p:bldP spid="33" grpId="0"/>
      <p:bldP spid="36" grpId="0" animBg="1"/>
      <p:bldP spid="37" grpId="0" animBg="1"/>
      <p:bldP spid="38" grpId="0" animBg="1"/>
      <p:bldP spid="39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262F-6730-9E49-B533-DAB8B777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11D1-4095-4040-9E7A-B3C021F6D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attack examples</a:t>
            </a:r>
          </a:p>
          <a:p>
            <a:r>
              <a:rPr lang="en-US" dirty="0" err="1"/>
              <a:t>MicroScope</a:t>
            </a:r>
            <a:r>
              <a:rPr lang="en-US" dirty="0"/>
              <a:t> framework implementation</a:t>
            </a:r>
          </a:p>
          <a:p>
            <a:r>
              <a:rPr lang="en-US" dirty="0"/>
              <a:t>Attacks on AES</a:t>
            </a:r>
          </a:p>
          <a:p>
            <a:r>
              <a:rPr lang="en-US" dirty="0"/>
              <a:t>Countermeasures discussion</a:t>
            </a:r>
          </a:p>
        </p:txBody>
      </p:sp>
    </p:spTree>
    <p:extLst>
      <p:ext uri="{BB962C8B-B14F-4D97-AF65-F5344CB8AC3E}">
        <p14:creationId xmlns:p14="http://schemas.microsoft.com/office/powerpoint/2010/main" val="6710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BDD6-640E-47B9-A81A-D888B257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Open source!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E955-C441-4320-96E7-6F349648C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MicroScope</a:t>
            </a:r>
            <a:r>
              <a:rPr lang="en-US" dirty="0">
                <a:latin typeface="Times New Roman"/>
                <a:cs typeface="Times New Roman"/>
              </a:rPr>
              <a:t> Framework</a:t>
            </a:r>
          </a:p>
          <a:p>
            <a:pPr lvl="1"/>
            <a:r>
              <a:rPr lang="en-US" dirty="0"/>
              <a:t>Denoise nearly arbitrary microarchitectural side channels using page faults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Only a </a:t>
            </a:r>
            <a:r>
              <a:rPr lang="en-US" i="1" dirty="0">
                <a:latin typeface="Times New Roman"/>
                <a:cs typeface="Times New Roman"/>
              </a:rPr>
              <a:t>single</a:t>
            </a:r>
            <a:r>
              <a:rPr lang="en-US" dirty="0">
                <a:latin typeface="Times New Roman"/>
                <a:cs typeface="Times New Roman"/>
              </a:rPr>
              <a:t> run of the victim</a:t>
            </a:r>
          </a:p>
          <a:p>
            <a:pPr lvl="1"/>
            <a:r>
              <a:rPr lang="en-US" dirty="0"/>
              <a:t>Demonstrate attacks on notoriously noisy side channels</a:t>
            </a:r>
          </a:p>
          <a:p>
            <a:pPr lvl="2"/>
            <a:r>
              <a:rPr lang="en-US" sz="2400" dirty="0"/>
              <a:t>Detect the presence or absence of two divide instructions</a:t>
            </a:r>
          </a:p>
          <a:p>
            <a:pPr lvl="2"/>
            <a:r>
              <a:rPr lang="en-US" sz="2400" dirty="0"/>
              <a:t>Single-step and denoise cache-based attacks on AES</a:t>
            </a:r>
          </a:p>
          <a:p>
            <a:endParaRPr lang="en-US" dirty="0"/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2B7403F-D9F4-4A6A-AFBA-51F225CC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517" y="4863509"/>
            <a:ext cx="1102895" cy="1102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077A8-0CBB-4DCA-BACE-B3A57E56DEBA}"/>
              </a:ext>
            </a:extLst>
          </p:cNvPr>
          <p:cNvSpPr txBox="1"/>
          <p:nvPr/>
        </p:nvSpPr>
        <p:spPr>
          <a:xfrm>
            <a:off x="3329238" y="5184126"/>
            <a:ext cx="553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https://github.com/dskarlatos/MicroScope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2EA7D-D2F8-B240-82D0-320AF68DE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004" y="4685196"/>
            <a:ext cx="1459523" cy="14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C327-1624-4595-9692-FDD51337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AD15-6539-44CD-BC10-F9E064B0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829"/>
            <a:ext cx="10515600" cy="52455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/>
                <a:cs typeface="Times New Roman"/>
              </a:rPr>
              <a:t>Microarchitectural Replay Attacks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Times New Roman"/>
                <a:cs typeface="Times New Roman"/>
              </a:rPr>
              <a:t> New class of attacks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Opens large new attack surface (noisy side channels)</a:t>
            </a:r>
          </a:p>
          <a:p>
            <a:r>
              <a:rPr lang="en-US" dirty="0">
                <a:latin typeface="Times New Roman"/>
                <a:cs typeface="Times New Roman"/>
              </a:rPr>
              <a:t>Implications for integrity, TSX, physical side channels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Exploits core microarchitectural feature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Dynamic instructions can be replayed through controlled squashes!</a:t>
            </a:r>
          </a:p>
          <a:p>
            <a:endParaRPr lang="en-US" dirty="0"/>
          </a:p>
          <a:p>
            <a:r>
              <a:rPr lang="en-US" dirty="0">
                <a:latin typeface="Times New Roman"/>
                <a:cs typeface="Times New Roman"/>
              </a:rPr>
              <a:t>We need new security properties to mitigate these attacks!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Contribution: Microarchitectural Replay Attacks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B866C-EE8D-9343-87BF-ACB4D77C8DF8}"/>
              </a:ext>
            </a:extLst>
          </p:cNvPr>
          <p:cNvSpPr/>
          <p:nvPr/>
        </p:nvSpPr>
        <p:spPr>
          <a:xfrm>
            <a:off x="1144945" y="3203808"/>
            <a:ext cx="144887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038F83-7BC8-BD44-836B-90A9603473C4}"/>
              </a:ext>
            </a:extLst>
          </p:cNvPr>
          <p:cNvSpPr/>
          <p:nvPr/>
        </p:nvSpPr>
        <p:spPr>
          <a:xfrm>
            <a:off x="2593824" y="3203773"/>
            <a:ext cx="1559172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Latency Event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877852-6973-8446-ABBD-E4F9258B9197}"/>
              </a:ext>
            </a:extLst>
          </p:cNvPr>
          <p:cNvSpPr txBox="1"/>
          <p:nvPr/>
        </p:nvSpPr>
        <p:spPr>
          <a:xfrm>
            <a:off x="10182403" y="2695199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46FAD6-1A9C-7247-8FD8-9F1AAF62EEAD}"/>
              </a:ext>
            </a:extLst>
          </p:cNvPr>
          <p:cNvCxnSpPr>
            <a:cxnSpLocks/>
          </p:cNvCxnSpPr>
          <p:nvPr/>
        </p:nvCxnSpPr>
        <p:spPr>
          <a:xfrm>
            <a:off x="1053478" y="3064531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4EAD-28D4-7748-AF1E-260897E26E1A}"/>
              </a:ext>
            </a:extLst>
          </p:cNvPr>
          <p:cNvSpPr/>
          <p:nvPr/>
        </p:nvSpPr>
        <p:spPr>
          <a:xfrm>
            <a:off x="-81888" y="326344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ld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addr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:</a:t>
            </a:r>
            <a:r>
              <a:rPr lang="en-US" dirty="0">
                <a:latin typeface="Courier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Contribution: Microarchitectural Replay Attacks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B866C-EE8D-9343-87BF-ACB4D77C8DF8}"/>
              </a:ext>
            </a:extLst>
          </p:cNvPr>
          <p:cNvSpPr/>
          <p:nvPr/>
        </p:nvSpPr>
        <p:spPr>
          <a:xfrm>
            <a:off x="1144945" y="3203808"/>
            <a:ext cx="144887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485AB-C7AB-E542-9BE4-F4DD38E2A8DD}"/>
              </a:ext>
            </a:extLst>
          </p:cNvPr>
          <p:cNvSpPr/>
          <p:nvPr/>
        </p:nvSpPr>
        <p:spPr>
          <a:xfrm>
            <a:off x="2593824" y="3203808"/>
            <a:ext cx="5373698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Latency Event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FD3BC-8FB8-D846-B99B-24EE05742A7F}"/>
              </a:ext>
            </a:extLst>
          </p:cNvPr>
          <p:cNvSpPr/>
          <p:nvPr/>
        </p:nvSpPr>
        <p:spPr>
          <a:xfrm>
            <a:off x="1937624" y="3978577"/>
            <a:ext cx="2196761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Secret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5A035-8297-3E43-BA1F-FD406C337971}"/>
              </a:ext>
            </a:extLst>
          </p:cNvPr>
          <p:cNvSpPr/>
          <p:nvPr/>
        </p:nvSpPr>
        <p:spPr>
          <a:xfrm>
            <a:off x="420505" y="4038250"/>
            <a:ext cx="157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ld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secret:</a:t>
            </a:r>
            <a:r>
              <a:rPr lang="en-US" dirty="0">
                <a:latin typeface="Courier" pitchFamily="2" charset="0"/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0E944-C1B2-3E46-BEB9-215C8EF1947A}"/>
              </a:ext>
            </a:extLst>
          </p:cNvPr>
          <p:cNvSpPr txBox="1"/>
          <p:nvPr/>
        </p:nvSpPr>
        <p:spPr>
          <a:xfrm>
            <a:off x="10182403" y="2695199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6CFBB5-15FE-2949-9361-4DCDE83A8514}"/>
              </a:ext>
            </a:extLst>
          </p:cNvPr>
          <p:cNvCxnSpPr>
            <a:cxnSpLocks/>
          </p:cNvCxnSpPr>
          <p:nvPr/>
        </p:nvCxnSpPr>
        <p:spPr>
          <a:xfrm>
            <a:off x="1053478" y="3064531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D89C440-A7EB-F94E-B978-6DE03D6A9394}"/>
              </a:ext>
            </a:extLst>
          </p:cNvPr>
          <p:cNvSpPr/>
          <p:nvPr/>
        </p:nvSpPr>
        <p:spPr>
          <a:xfrm>
            <a:off x="-81888" y="326344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ld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addr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:</a:t>
            </a:r>
            <a:r>
              <a:rPr lang="en-US" dirty="0">
                <a:latin typeface="Courier" pitchFamily="2" charset="0"/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08117-E7CE-6149-8181-13889F24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061" y="4897806"/>
            <a:ext cx="1229886" cy="1464589"/>
          </a:xfrm>
          <a:prstGeom prst="rect">
            <a:avLst/>
          </a:prstGeom>
        </p:spPr>
      </p:pic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CB62E9B1-F198-7E42-8CED-A3ED56EDF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869" y="4773060"/>
            <a:ext cx="1353078" cy="13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09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Contribution: Microarchitectural Replay Attacks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B866C-EE8D-9343-87BF-ACB4D77C8DF8}"/>
              </a:ext>
            </a:extLst>
          </p:cNvPr>
          <p:cNvSpPr/>
          <p:nvPr/>
        </p:nvSpPr>
        <p:spPr>
          <a:xfrm>
            <a:off x="1144945" y="3203808"/>
            <a:ext cx="144887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485AB-C7AB-E542-9BE4-F4DD38E2A8DD}"/>
              </a:ext>
            </a:extLst>
          </p:cNvPr>
          <p:cNvSpPr/>
          <p:nvPr/>
        </p:nvSpPr>
        <p:spPr>
          <a:xfrm>
            <a:off x="2593824" y="3203808"/>
            <a:ext cx="5373698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Latency Event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02DFB-FF25-6B47-9C19-52A8EFCE2F50}"/>
              </a:ext>
            </a:extLst>
          </p:cNvPr>
          <p:cNvSpPr/>
          <p:nvPr/>
        </p:nvSpPr>
        <p:spPr>
          <a:xfrm>
            <a:off x="7967522" y="3204805"/>
            <a:ext cx="998986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518F9-8899-E34B-8B5F-D7BB6456AB36}"/>
              </a:ext>
            </a:extLst>
          </p:cNvPr>
          <p:cNvSpPr/>
          <p:nvPr/>
        </p:nvSpPr>
        <p:spPr>
          <a:xfrm>
            <a:off x="7967522" y="4000494"/>
            <a:ext cx="850232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E6A409-C163-FF4E-9867-5BC97635F4DB}"/>
              </a:ext>
            </a:extLst>
          </p:cNvPr>
          <p:cNvSpPr/>
          <p:nvPr/>
        </p:nvSpPr>
        <p:spPr>
          <a:xfrm>
            <a:off x="8966508" y="3203808"/>
            <a:ext cx="998986" cy="488677"/>
          </a:xfrm>
          <a:prstGeom prst="rect">
            <a:avLst/>
          </a:prstGeom>
          <a:solidFill>
            <a:schemeClr val="bg1"/>
          </a:solidFill>
          <a:ln>
            <a:solidFill>
              <a:srgbClr val="13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pic>
        <p:nvPicPr>
          <p:cNvPr id="14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03A5A1D7-F778-DD44-B5A2-DDE6EF8C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47" y="3164874"/>
            <a:ext cx="539818" cy="53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25357-EA2E-BC4F-B381-E5F39E21FBAF}"/>
              </a:ext>
            </a:extLst>
          </p:cNvPr>
          <p:cNvSpPr/>
          <p:nvPr/>
        </p:nvSpPr>
        <p:spPr>
          <a:xfrm>
            <a:off x="1937624" y="4000495"/>
            <a:ext cx="6029898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Secret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ED459-3CC8-7941-A774-1CD96B880167}"/>
              </a:ext>
            </a:extLst>
          </p:cNvPr>
          <p:cNvSpPr txBox="1"/>
          <p:nvPr/>
        </p:nvSpPr>
        <p:spPr>
          <a:xfrm>
            <a:off x="10182403" y="2695199"/>
            <a:ext cx="104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065F53-7068-C344-B94D-3661D7824509}"/>
              </a:ext>
            </a:extLst>
          </p:cNvPr>
          <p:cNvCxnSpPr>
            <a:cxnSpLocks/>
          </p:cNvCxnSpPr>
          <p:nvPr/>
        </p:nvCxnSpPr>
        <p:spPr>
          <a:xfrm>
            <a:off x="1053478" y="3064531"/>
            <a:ext cx="9993577" cy="0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D94617A-179C-8348-86F8-4D453AEB1A13}"/>
              </a:ext>
            </a:extLst>
          </p:cNvPr>
          <p:cNvSpPr/>
          <p:nvPr/>
        </p:nvSpPr>
        <p:spPr>
          <a:xfrm>
            <a:off x="-81888" y="326344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ld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addr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:</a:t>
            </a:r>
            <a:r>
              <a:rPr lang="en-US" dirty="0">
                <a:latin typeface="Courier" pitchFamily="2" charset="0"/>
              </a:rPr>
              <a:t>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57A3E-78B9-1048-B898-21FF2772D4ED}"/>
              </a:ext>
            </a:extLst>
          </p:cNvPr>
          <p:cNvSpPr/>
          <p:nvPr/>
        </p:nvSpPr>
        <p:spPr>
          <a:xfrm>
            <a:off x="420505" y="4038250"/>
            <a:ext cx="157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ld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secret:</a:t>
            </a:r>
            <a:r>
              <a:rPr lang="en-US" dirty="0">
                <a:latin typeface="Courier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151-4CA0-46B2-B32B-15042261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Contribution: Microarchitectural Replay Attacks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B866C-EE8D-9343-87BF-ACB4D77C8DF8}"/>
              </a:ext>
            </a:extLst>
          </p:cNvPr>
          <p:cNvSpPr/>
          <p:nvPr/>
        </p:nvSpPr>
        <p:spPr>
          <a:xfrm>
            <a:off x="1144945" y="3203808"/>
            <a:ext cx="1448879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 Replay Handle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485AB-C7AB-E542-9BE4-F4DD38E2A8DD}"/>
              </a:ext>
            </a:extLst>
          </p:cNvPr>
          <p:cNvSpPr/>
          <p:nvPr/>
        </p:nvSpPr>
        <p:spPr>
          <a:xfrm>
            <a:off x="2593824" y="3203808"/>
            <a:ext cx="5373698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Latency Event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02DFB-FF25-6B47-9C19-52A8EFCE2F50}"/>
              </a:ext>
            </a:extLst>
          </p:cNvPr>
          <p:cNvSpPr/>
          <p:nvPr/>
        </p:nvSpPr>
        <p:spPr>
          <a:xfrm>
            <a:off x="7967522" y="3204805"/>
            <a:ext cx="998986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E6A409-C163-FF4E-9867-5BC97635F4DB}"/>
              </a:ext>
            </a:extLst>
          </p:cNvPr>
          <p:cNvSpPr/>
          <p:nvPr/>
        </p:nvSpPr>
        <p:spPr>
          <a:xfrm>
            <a:off x="8966508" y="3203808"/>
            <a:ext cx="998986" cy="488677"/>
          </a:xfrm>
          <a:prstGeom prst="rect">
            <a:avLst/>
          </a:prstGeom>
          <a:solidFill>
            <a:schemeClr val="bg1"/>
          </a:solidFill>
          <a:ln>
            <a:solidFill>
              <a:srgbClr val="13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pic>
        <p:nvPicPr>
          <p:cNvPr id="14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03A5A1D7-F778-DD44-B5A2-DDE6EF8C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47" y="3164874"/>
            <a:ext cx="539818" cy="53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AEB2A19-FE95-2740-925E-BFE6D66D13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69377" y="3460350"/>
            <a:ext cx="8096117" cy="244342"/>
          </a:xfrm>
          <a:prstGeom prst="bentConnector4">
            <a:avLst>
              <a:gd name="adj1" fmla="val -2381"/>
              <a:gd name="adj2" fmla="val 175920"/>
            </a:avLst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AF7D32-BA53-6943-8665-22CA58C9ACFB}"/>
              </a:ext>
            </a:extLst>
          </p:cNvPr>
          <p:cNvSpPr txBox="1"/>
          <p:nvPr/>
        </p:nvSpPr>
        <p:spPr>
          <a:xfrm>
            <a:off x="9777091" y="4168790"/>
            <a:ext cx="130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Replay!!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019D0B-4255-4344-A2CE-2F73112901D5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9300541" y="3989405"/>
            <a:ext cx="476550" cy="41021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FEE1008-4CD8-BC4E-BCAA-E922F60CA918}"/>
              </a:ext>
            </a:extLst>
          </p:cNvPr>
          <p:cNvCxnSpPr>
            <a:cxnSpLocks/>
            <a:endCxn id="24" idx="1"/>
          </p:cNvCxnSpPr>
          <p:nvPr/>
        </p:nvCxnSpPr>
        <p:spPr>
          <a:xfrm rot="10800000">
            <a:off x="1937625" y="4244834"/>
            <a:ext cx="6880133" cy="39412"/>
          </a:xfrm>
          <a:prstGeom prst="bentConnector5">
            <a:avLst>
              <a:gd name="adj1" fmla="val 6179"/>
              <a:gd name="adj2" fmla="val -1099985"/>
              <a:gd name="adj3" fmla="val 103323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6924F6-5EDC-3646-8D8F-853BAD178869}"/>
              </a:ext>
            </a:extLst>
          </p:cNvPr>
          <p:cNvCxnSpPr>
            <a:cxnSpLocks/>
          </p:cNvCxnSpPr>
          <p:nvPr/>
        </p:nvCxnSpPr>
        <p:spPr>
          <a:xfrm flipH="1">
            <a:off x="9147019" y="4404947"/>
            <a:ext cx="630072" cy="6870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85BB3C9-1024-C641-9E63-01DB4CC274E7}"/>
              </a:ext>
            </a:extLst>
          </p:cNvPr>
          <p:cNvSpPr/>
          <p:nvPr/>
        </p:nvSpPr>
        <p:spPr>
          <a:xfrm>
            <a:off x="1937624" y="4819624"/>
            <a:ext cx="7028884" cy="48867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Shared Resource Contention &amp; Monitor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05F19D25-632F-E440-8A7A-8B77E326F8B0}"/>
              </a:ext>
            </a:extLst>
          </p:cNvPr>
          <p:cNvCxnSpPr>
            <a:cxnSpLocks/>
            <a:stCxn id="20" idx="3"/>
            <a:endCxn id="20" idx="1"/>
          </p:cNvCxnSpPr>
          <p:nvPr/>
        </p:nvCxnSpPr>
        <p:spPr>
          <a:xfrm flipH="1">
            <a:off x="1937624" y="5063963"/>
            <a:ext cx="7028884" cy="12700"/>
          </a:xfrm>
          <a:prstGeom prst="bentConnector5">
            <a:avLst>
              <a:gd name="adj1" fmla="val -3252"/>
              <a:gd name="adj2" fmla="val 3723929"/>
              <a:gd name="adj3" fmla="val 103252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CF9118-48B5-B545-A5E9-29F35786CEC1}"/>
              </a:ext>
            </a:extLst>
          </p:cNvPr>
          <p:cNvCxnSpPr>
            <a:cxnSpLocks/>
          </p:cNvCxnSpPr>
          <p:nvPr/>
        </p:nvCxnSpPr>
        <p:spPr>
          <a:xfrm flipH="1">
            <a:off x="9337328" y="4405503"/>
            <a:ext cx="421330" cy="67116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http://upload.wikimedia.org/wikipedia/commons/thumb/7/70/Face-devil-grin.svg/1000px-Face-devil-grin.svg.png">
            <a:extLst>
              <a:ext uri="{FF2B5EF4-FFF2-40B4-BE49-F238E27FC236}">
                <a16:creationId xmlns:a16="http://schemas.microsoft.com/office/drawing/2014/main" id="{5BB23403-5CD3-3847-B9B6-38263ADD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07" y="4817302"/>
            <a:ext cx="539818" cy="53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712962-0971-FB47-B41F-5FA3A58D5ABF}"/>
              </a:ext>
            </a:extLst>
          </p:cNvPr>
          <p:cNvSpPr/>
          <p:nvPr/>
        </p:nvSpPr>
        <p:spPr>
          <a:xfrm>
            <a:off x="1937624" y="4000495"/>
            <a:ext cx="6029898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Speculative Execution of Secret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B8220B-A89F-A946-BF46-4922EF1774A7}"/>
              </a:ext>
            </a:extLst>
          </p:cNvPr>
          <p:cNvSpPr/>
          <p:nvPr/>
        </p:nvSpPr>
        <p:spPr>
          <a:xfrm>
            <a:off x="7967522" y="4000494"/>
            <a:ext cx="850232" cy="488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Squash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0AF36-F789-7847-974F-EF0E40A37DA3}"/>
              </a:ext>
            </a:extLst>
          </p:cNvPr>
          <p:cNvSpPr/>
          <p:nvPr/>
        </p:nvSpPr>
        <p:spPr>
          <a:xfrm>
            <a:off x="-81888" y="326344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ld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addr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:</a:t>
            </a:r>
            <a:r>
              <a:rPr lang="en-US" dirty="0">
                <a:latin typeface="Courier" pitchFamily="2" charset="0"/>
              </a:rPr>
              <a:t> 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62B915-3E66-014E-AE9A-82D7E11E1197}"/>
              </a:ext>
            </a:extLst>
          </p:cNvPr>
          <p:cNvSpPr/>
          <p:nvPr/>
        </p:nvSpPr>
        <p:spPr>
          <a:xfrm>
            <a:off x="420505" y="4038250"/>
            <a:ext cx="157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ld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secret:</a:t>
            </a:r>
            <a:r>
              <a:rPr lang="en-US" dirty="0">
                <a:latin typeface="Courier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4|15.5|5.3|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19696</TotalTime>
  <Words>2423</Words>
  <Application>Microsoft Macintosh PowerPoint</Application>
  <PresentationFormat>Widescreen</PresentationFormat>
  <Paragraphs>975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Consolas</vt:lpstr>
      <vt:lpstr>Courier</vt:lpstr>
      <vt:lpstr>Times New Roman</vt:lpstr>
      <vt:lpstr>Office Theme</vt:lpstr>
      <vt:lpstr>MicroScope:  Enabling Microarchitectural Replay Attacks</vt:lpstr>
      <vt:lpstr>Overview</vt:lpstr>
      <vt:lpstr>The Era of Side-Channels</vt:lpstr>
      <vt:lpstr>How much can leak over side channels?</vt:lpstr>
      <vt:lpstr>Contribution: Microarchitectural Replay Attacks</vt:lpstr>
      <vt:lpstr>Contribution: Microarchitectural Replay Attacks</vt:lpstr>
      <vt:lpstr>Contribution: Microarchitectural Replay Attacks</vt:lpstr>
      <vt:lpstr>Contribution: Microarchitectural Replay Attacks</vt:lpstr>
      <vt:lpstr>Contribution: Microarchitectural Replay Attacks</vt:lpstr>
      <vt:lpstr>Background</vt:lpstr>
      <vt:lpstr>Page Tables Background</vt:lpstr>
      <vt:lpstr>Trusted Computing with SGX</vt:lpstr>
      <vt:lpstr>Threat Model</vt:lpstr>
      <vt:lpstr>Threat Model</vt:lpstr>
      <vt:lpstr>MicroScope:</vt:lpstr>
      <vt:lpstr>Attack Examples</vt:lpstr>
      <vt:lpstr>Terminology</vt:lpstr>
      <vt:lpstr>Timeline of a MicroScope Attack - Setup</vt:lpstr>
      <vt:lpstr>Timeline of a MicroScope Attack - Setup</vt:lpstr>
      <vt:lpstr>Timeline of a MicroScope Attack - Setup</vt:lpstr>
      <vt:lpstr>Timeline of a MicroScope Attack - Setup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Timeline of a MicroScope Attack</vt:lpstr>
      <vt:lpstr>Loop Example</vt:lpstr>
      <vt:lpstr>Loop Example</vt:lpstr>
      <vt:lpstr>Loop Example</vt:lpstr>
      <vt:lpstr>In a Loop</vt:lpstr>
      <vt:lpstr>In a Loop</vt:lpstr>
      <vt:lpstr>In a Loop</vt:lpstr>
      <vt:lpstr>In a Loop</vt:lpstr>
      <vt:lpstr>In a Loop</vt:lpstr>
      <vt:lpstr>Port Contention Attack</vt:lpstr>
      <vt:lpstr>Port Contention Attack with MicroScope</vt:lpstr>
      <vt:lpstr>Port Contention Attack with MicroScope</vt:lpstr>
      <vt:lpstr>Port Contention Attack with MicroScope</vt:lpstr>
      <vt:lpstr>Port Contention Attack with MicroScope</vt:lpstr>
      <vt:lpstr>Port Contention Results</vt:lpstr>
      <vt:lpstr>Generalizing Microarchitectural Replay Attacks</vt:lpstr>
      <vt:lpstr>Microarchitectural Replay Attacks</vt:lpstr>
      <vt:lpstr>More On the Paper</vt:lpstr>
      <vt:lpstr>Open source!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MicroScope: Enabling Microarchitectural Replay Attacks</dc:title>
  <dc:creator>Skarlatos, Dimitrios</dc:creator>
  <cp:lastModifiedBy>Skarlatos, Dimitrios</cp:lastModifiedBy>
  <cp:revision>4</cp:revision>
  <dcterms:created xsi:type="dcterms:W3CDTF">2019-05-07T02:54:44Z</dcterms:created>
  <dcterms:modified xsi:type="dcterms:W3CDTF">2019-07-16T21:50:20Z</dcterms:modified>
</cp:coreProperties>
</file>