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62" r:id="rId3"/>
    <p:sldId id="2275" r:id="rId4"/>
    <p:sldId id="260" r:id="rId5"/>
    <p:sldId id="258" r:id="rId6"/>
    <p:sldId id="2274" r:id="rId7"/>
    <p:sldId id="265" r:id="rId8"/>
    <p:sldId id="261" r:id="rId9"/>
    <p:sldId id="2267" r:id="rId10"/>
    <p:sldId id="2248" r:id="rId11"/>
    <p:sldId id="263" r:id="rId12"/>
    <p:sldId id="2273" r:id="rId13"/>
    <p:sldId id="2269" r:id="rId14"/>
    <p:sldId id="2270" r:id="rId15"/>
    <p:sldId id="259" r:id="rId16"/>
    <p:sldId id="2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1"/>
    <p:restoredTop sz="86111"/>
  </p:normalViewPr>
  <p:slideViewPr>
    <p:cSldViewPr snapToGrid="0" snapToObjects="1">
      <p:cViewPr varScale="1">
        <p:scale>
          <a:sx n="85" d="100"/>
          <a:sy n="85" d="100"/>
        </p:scale>
        <p:origin x="10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F6200-5D36-4E4F-B128-7F9B52D6A9B1}" type="datetimeFigureOut">
              <a:rPr lang="en-US" smtClean="0"/>
              <a:t>5/22/19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4DB80-E0D9-EF4E-9570-6E1EF59B2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51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Btw, I’m a computer architect.</a:t>
            </a:r>
          </a:p>
          <a:p>
            <a:r>
              <a:rPr lang="en-US" dirty="0"/>
              <a:t>According to my understanding, the cache design in the latest intel processor is very reasonable, but vulnerable to our directory-based side channel attacks.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4DB80-E0D9-EF4E-9570-6E1EF59B27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5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typical cloud server, multiple</a:t>
            </a:r>
            <a:r>
              <a:rPr lang="en-US" baseline="0" dirty="0"/>
              <a:t> users are co-located on the same chip.</a:t>
            </a:r>
          </a:p>
          <a:p>
            <a:r>
              <a:rPr lang="en-US" baseline="0" dirty="0"/>
              <a:t>From a VM perspective, they are isolated from each other. </a:t>
            </a:r>
          </a:p>
          <a:p>
            <a:endParaRPr lang="en-US" baseline="0" dirty="0"/>
          </a:p>
          <a:p>
            <a:r>
              <a:rPr lang="en-US" baseline="0" dirty="0"/>
              <a:t>However, the shared hardware such as LLC can still leak information. In a cache side-channel attack, </a:t>
            </a:r>
          </a:p>
          <a:p>
            <a:r>
              <a:rPr lang="en-US" baseline="0" dirty="0"/>
              <a:t>Attacker/spy </a:t>
            </a:r>
            <a:r>
              <a:rPr lang="en-US" baseline="0" dirty="0" err="1"/>
              <a:t>observe’s</a:t>
            </a:r>
            <a:r>
              <a:rPr lang="en-US" baseline="0" dirty="0"/>
              <a:t> </a:t>
            </a:r>
            <a:r>
              <a:rPr lang="mr-IN" baseline="0" dirty="0"/>
              <a:t>…</a:t>
            </a:r>
            <a:r>
              <a:rPr lang="en-US" baseline="0" dirty="0"/>
              <a:t>. to obtain sensitive information.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61743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it true?</a:t>
            </a:r>
          </a:p>
          <a:p>
            <a:endParaRPr lang="en-US" dirty="0"/>
          </a:p>
          <a:p>
            <a:r>
              <a:rPr lang="en-US" dirty="0"/>
              <a:t>We find it is not true at all</a:t>
            </a:r>
          </a:p>
          <a:p>
            <a:endParaRPr lang="en-US" dirty="0"/>
          </a:p>
          <a:p>
            <a:r>
              <a:rPr lang="en-US" dirty="0"/>
              <a:t>Just as vulnerable as before</a:t>
            </a:r>
          </a:p>
          <a:p>
            <a:endParaRPr lang="en-US" dirty="0"/>
          </a:p>
          <a:p>
            <a:r>
              <a:rPr lang="en-US" dirty="0"/>
              <a:t>I investigate the new hierarchy and find there is another structure </a:t>
            </a:r>
            <a:r>
              <a:rPr lang="en-US" dirty="0">
                <a:sym typeface="Wingdings" pitchFamily="2" charset="2"/>
              </a:rPr>
              <a:t> directory, make the processor as vulnerable </a:t>
            </a:r>
            <a:r>
              <a:rPr lang="en-US">
                <a:sym typeface="Wingdings" pitchFamily="2" charset="2"/>
              </a:rPr>
              <a:t>as before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4DB80-E0D9-EF4E-9570-6E1EF59B27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7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example, given a multi-core processor, we have virtual machines from different users, even though we have software isolation, information leakage can still happen due to the shared cache resources.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4DB80-E0D9-EF4E-9570-6E1EF59B27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43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since the attacks are already so successful, why we need another side channel attack?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4DB80-E0D9-EF4E-9570-6E1EF59B27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26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reason is as follows.</a:t>
            </a:r>
          </a:p>
          <a:p>
            <a:endParaRPr lang="en-US" dirty="0"/>
          </a:p>
          <a:p>
            <a:r>
              <a:rPr lang="en-US" dirty="0"/>
              <a:t>Except those attacks that require the </a:t>
            </a:r>
            <a:r>
              <a:rPr lang="en-US" dirty="0" err="1"/>
              <a:t>clflush</a:t>
            </a:r>
            <a:r>
              <a:rPr lang="en-US" dirty="0"/>
              <a:t> instruction, the rest of them are called conflict-based attacks.</a:t>
            </a:r>
          </a:p>
          <a:p>
            <a:r>
              <a:rPr lang="en-US" dirty="0"/>
              <a:t>These attacks are stealthier, more difficult to defend against, since they leverage cache conflicts to evict victim’s line out of cache.</a:t>
            </a:r>
          </a:p>
          <a:p>
            <a:endParaRPr lang="en-US" dirty="0"/>
          </a:p>
          <a:p>
            <a:r>
              <a:rPr lang="en-US" dirty="0"/>
              <a:t>While, those attacks have only been demonstrated on inclusive cache hierarchies, which is fine.</a:t>
            </a:r>
          </a:p>
          <a:p>
            <a:r>
              <a:rPr lang="en-US" dirty="0"/>
              <a:t>Because 2 years ago, all intel processors use inclusive caches.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4DB80-E0D9-EF4E-9570-6E1EF59B27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16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Things changed in 2017.</a:t>
            </a:r>
          </a:p>
          <a:p>
            <a:endParaRPr lang="en-US" dirty="0"/>
          </a:p>
          <a:p>
            <a:r>
              <a:rPr lang="en-US" dirty="0"/>
              <a:t>What happened next is that people thinks cache attacks will fail on these processors.</a:t>
            </a:r>
          </a:p>
          <a:p>
            <a:r>
              <a:rPr lang="en-US" dirty="0"/>
              <a:t>You can still find articles online with a title such as ……</a:t>
            </a:r>
          </a:p>
          <a:p>
            <a:endParaRPr lang="en-US" dirty="0"/>
          </a:p>
          <a:p>
            <a:r>
              <a:rPr lang="en-US" dirty="0"/>
              <a:t>This is the time you need our new cache attack to prove this assumption is wrong.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4DB80-E0D9-EF4E-9570-6E1EF59B27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98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4DB80-E0D9-EF4E-9570-6E1EF59B27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26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show you how the attacks work differently on these two different cache hierarchies.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4A75C-981E-4EB5-83F1-A41F7218F9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01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4DB80-E0D9-EF4E-9570-6E1EF59B27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47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typical cloud server, multiple</a:t>
            </a:r>
            <a:r>
              <a:rPr lang="en-US" baseline="0" dirty="0"/>
              <a:t> users are co-located on the same chip.</a:t>
            </a:r>
          </a:p>
          <a:p>
            <a:r>
              <a:rPr lang="en-US" baseline="0" dirty="0"/>
              <a:t>From a VM perspective, they are isolated from each other. </a:t>
            </a:r>
          </a:p>
          <a:p>
            <a:endParaRPr lang="en-US" baseline="0" dirty="0"/>
          </a:p>
          <a:p>
            <a:r>
              <a:rPr lang="en-US" baseline="0" dirty="0"/>
              <a:t>However, the shared hardware such as LLC can still leak information. In a cache side-channel attack, </a:t>
            </a:r>
          </a:p>
          <a:p>
            <a:r>
              <a:rPr lang="en-US" baseline="0" dirty="0"/>
              <a:t>Attacker/spy </a:t>
            </a:r>
            <a:r>
              <a:rPr lang="en-US" baseline="0" dirty="0" err="1"/>
              <a:t>observe’s</a:t>
            </a:r>
            <a:r>
              <a:rPr lang="en-US" baseline="0" dirty="0"/>
              <a:t> </a:t>
            </a:r>
            <a:r>
              <a:rPr lang="mr-IN" baseline="0" dirty="0"/>
              <a:t>…</a:t>
            </a:r>
            <a:r>
              <a:rPr lang="en-US" baseline="0" dirty="0"/>
              <a:t>. to obtain sensitive information.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69F722-7C22-4C40-BAEB-00342DB235F3}" type="slidenum">
              <a:rPr lang="es-ES_tradnl" smtClean="0"/>
              <a:pPr>
                <a:defRPr/>
              </a:pPr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5416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09384"/>
            <a:ext cx="10464800" cy="1927225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5400" b="1" kern="1200" cap="none" spc="-100" baseline="0" dirty="0">
                <a:solidFill>
                  <a:srgbClr val="C00000"/>
                </a:solidFill>
                <a:latin typeface="+mj-lt"/>
                <a:ea typeface="Palatino" pitchFamily="2" charset="77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9600" y="3398521"/>
            <a:ext cx="8534400" cy="1752600"/>
          </a:xfrm>
        </p:spPr>
        <p:txBody>
          <a:bodyPr/>
          <a:lstStyle>
            <a:lvl1pPr marL="0" indent="0" algn="ctr"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118275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053ED12-9E19-084C-9347-5523151D3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BEE1-9F30-924A-975B-839BAAA3946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7B82C0-9C18-564F-8D88-724435883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072" y="6312434"/>
            <a:ext cx="1926879" cy="3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44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7472"/>
            <a:ext cx="10972800" cy="9906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3743"/>
            <a:ext cx="10972800" cy="4718274"/>
          </a:xfrm>
        </p:spPr>
        <p:txBody>
          <a:bodyPr/>
          <a:lstStyle>
            <a:lvl1pPr marL="182880" indent="-274320">
              <a:spcBef>
                <a:spcPts val="600"/>
              </a:spcBef>
              <a:buFont typeface="Courier New" panose="02070309020205020404" pitchFamily="49" charset="0"/>
              <a:buChar char="o"/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4AA80E-4161-9447-8FBC-4CBE36112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53EBEE1-9F30-924A-975B-839BAAA3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3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7472"/>
            <a:ext cx="10972800" cy="9906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4AA80E-4161-9447-8FBC-4CBE36112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53EBEE1-9F30-924A-975B-839BAAA3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9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7012" y="1944638"/>
            <a:ext cx="10363200" cy="2200275"/>
          </a:xfrm>
        </p:spPr>
        <p:txBody>
          <a:bodyPr anchor="b">
            <a:normAutofit/>
          </a:bodyPr>
          <a:lstStyle>
            <a:lvl1pPr algn="l">
              <a:defRPr sz="4000" b="1" cap="none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7012" y="420930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1688" y="6124754"/>
            <a:ext cx="1422400" cy="329184"/>
          </a:xfrm>
        </p:spPr>
        <p:txBody>
          <a:bodyPr/>
          <a:lstStyle>
            <a:lvl1pPr algn="r">
              <a:defRPr/>
            </a:lvl1pPr>
          </a:lstStyle>
          <a:p>
            <a:fld id="{053EBEE1-9F30-924A-975B-839BAAA3946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189288" y="418187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56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7472"/>
            <a:ext cx="10972800" cy="9906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3743"/>
            <a:ext cx="5384800" cy="4731527"/>
          </a:xfrm>
        </p:spPr>
        <p:txBody>
          <a:bodyPr>
            <a:normAutofit/>
          </a:bodyPr>
          <a:lstStyle>
            <a:lvl1pPr marL="182880" indent="-274320">
              <a:buFont typeface="Courier New" panose="02070309020205020404" pitchFamily="49" charset="0"/>
              <a:buChar char="o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3743"/>
            <a:ext cx="5384800" cy="4731527"/>
          </a:xfrm>
        </p:spPr>
        <p:txBody>
          <a:bodyPr>
            <a:normAutofit/>
          </a:bodyPr>
          <a:lstStyle>
            <a:lvl1pPr marL="182880" indent="-274320">
              <a:buFont typeface="Courier New" panose="02070309020205020404" pitchFamily="49" charset="0"/>
              <a:buChar char="o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BEE1-9F30-924A-975B-839BAAA3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8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BEE1-9F30-924A-975B-839BAAA3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7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7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487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6308029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053EBEE1-9F30-924A-975B-839BAAA3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7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176"/>
        </a:spcBef>
        <a:spcAft>
          <a:spcPts val="600"/>
        </a:spcAft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1176"/>
        </a:spcBef>
        <a:spcAft>
          <a:spcPts val="600"/>
        </a:spcAft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1176"/>
        </a:spcBef>
        <a:spcAft>
          <a:spcPts val="600"/>
        </a:spcAft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1176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lnSpc>
          <a:spcPct val="100000"/>
        </a:lnSpc>
        <a:spcBef>
          <a:spcPts val="1176"/>
        </a:spcBef>
        <a:spcAft>
          <a:spcPts val="600"/>
        </a:spcAft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tiff"/><Relationship Id="rId3" Type="http://schemas.openxmlformats.org/officeDocument/2006/relationships/image" Target="../media/image3.tiff"/><Relationship Id="rId7" Type="http://schemas.openxmlformats.org/officeDocument/2006/relationships/image" Target="../media/image7.png"/><Relationship Id="rId12" Type="http://schemas.openxmlformats.org/officeDocument/2006/relationships/image" Target="../media/image1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69957-9522-3C47-8DB0-B15AB3D93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33" y="968378"/>
            <a:ext cx="12019934" cy="1927225"/>
          </a:xfrm>
        </p:spPr>
        <p:txBody>
          <a:bodyPr/>
          <a:lstStyle/>
          <a:p>
            <a:r>
              <a:rPr lang="en-US" sz="4400" dirty="0"/>
              <a:t>Attack Directories, Not Caches:</a:t>
            </a:r>
            <a:br>
              <a:rPr lang="en-US" sz="4400" dirty="0"/>
            </a:br>
            <a:r>
              <a:rPr lang="en-US" sz="4400" dirty="0"/>
              <a:t>Side Channel Attacks in a Non-Inclusive World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3BE291-EB88-1647-9C76-BC5F78918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9600" y="3429001"/>
            <a:ext cx="8534400" cy="2647334"/>
          </a:xfrm>
        </p:spPr>
        <p:txBody>
          <a:bodyPr/>
          <a:lstStyle/>
          <a:p>
            <a:pPr>
              <a:spcBef>
                <a:spcPts val="1776"/>
              </a:spcBef>
              <a:spcAft>
                <a:spcPts val="1200"/>
              </a:spcAft>
            </a:pPr>
            <a:r>
              <a:rPr lang="en-US" b="1" dirty="0"/>
              <a:t>Mengjia Yan</a:t>
            </a:r>
            <a:r>
              <a:rPr lang="en-US" dirty="0"/>
              <a:t>, Read </a:t>
            </a:r>
            <a:r>
              <a:rPr lang="en-US" dirty="0" err="1"/>
              <a:t>Sprabery</a:t>
            </a:r>
            <a:r>
              <a:rPr lang="en-US" dirty="0"/>
              <a:t>, Bhargava </a:t>
            </a:r>
            <a:r>
              <a:rPr lang="en-US" dirty="0" err="1"/>
              <a:t>Gopireddy</a:t>
            </a:r>
            <a:r>
              <a:rPr lang="en-US" dirty="0"/>
              <a:t>, Christopher W. Fletcher, Roy Campbell, </a:t>
            </a:r>
            <a:r>
              <a:rPr lang="en-US" dirty="0" err="1"/>
              <a:t>Josep</a:t>
            </a:r>
            <a:r>
              <a:rPr lang="en-US" dirty="0"/>
              <a:t> </a:t>
            </a:r>
            <a:r>
              <a:rPr lang="en-US" dirty="0" err="1"/>
              <a:t>Torrellas</a:t>
            </a:r>
            <a:endParaRPr lang="en-US" dirty="0"/>
          </a:p>
          <a:p>
            <a:pPr>
              <a:spcBef>
                <a:spcPts val="1776"/>
              </a:spcBef>
              <a:spcAft>
                <a:spcPts val="1200"/>
              </a:spcAft>
            </a:pPr>
            <a:r>
              <a:rPr lang="en-US" sz="2000" dirty="0"/>
              <a:t>University of Illinois at Urbana-Champaign</a:t>
            </a:r>
          </a:p>
          <a:p>
            <a:pPr>
              <a:spcBef>
                <a:spcPts val="1776"/>
              </a:spcBef>
              <a:spcAft>
                <a:spcPts val="1200"/>
              </a:spcAft>
            </a:pPr>
            <a:r>
              <a:rPr lang="en-US" dirty="0"/>
              <a:t>S&amp;P’19   May 21</a:t>
            </a:r>
          </a:p>
        </p:txBody>
      </p:sp>
    </p:spTree>
    <p:extLst>
      <p:ext uri="{BB962C8B-B14F-4D97-AF65-F5344CB8AC3E}">
        <p14:creationId xmlns:p14="http://schemas.microsoft.com/office/powerpoint/2010/main" val="1775083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Prime+Probe</a:t>
            </a:r>
            <a:r>
              <a:rPr lang="en-US" dirty="0"/>
              <a:t> Attacks on Skylake-X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5273" y="1285202"/>
            <a:ext cx="8703928" cy="1503194"/>
          </a:xfrm>
        </p:spPr>
        <p:txBody>
          <a:bodyPr/>
          <a:lstStyle/>
          <a:p>
            <a:pPr mar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 victim re-accesses the line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ym typeface="Wingdings"/>
              </a:rPr>
              <a:t>     Directory entry reloaded and attacker can observe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89DFD05-8785-8244-945F-85DF94086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51847"/>
              </p:ext>
            </p:extLst>
          </p:nvPr>
        </p:nvGraphicFramePr>
        <p:xfrm>
          <a:off x="2783599" y="3444536"/>
          <a:ext cx="1352658" cy="45720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2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4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54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204F90F-9229-0A4A-9B4A-72F693A1B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335824"/>
              </p:ext>
            </p:extLst>
          </p:nvPr>
        </p:nvGraphicFramePr>
        <p:xfrm>
          <a:off x="3746824" y="4437521"/>
          <a:ext cx="1361173" cy="86868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40207">
                  <a:extLst>
                    <a:ext uri="{9D8B030D-6E8A-4147-A177-3AD203B41FA5}">
                      <a16:colId xmlns:a16="http://schemas.microsoft.com/office/drawing/2014/main" val="170355853"/>
                    </a:ext>
                  </a:extLst>
                </a:gridCol>
                <a:gridCol w="240207">
                  <a:extLst>
                    <a:ext uri="{9D8B030D-6E8A-4147-A177-3AD203B41FA5}">
                      <a16:colId xmlns:a16="http://schemas.microsoft.com/office/drawing/2014/main" val="3766793823"/>
                    </a:ext>
                  </a:extLst>
                </a:gridCol>
                <a:gridCol w="428325">
                  <a:extLst>
                    <a:ext uri="{9D8B030D-6E8A-4147-A177-3AD203B41FA5}">
                      <a16:colId xmlns:a16="http://schemas.microsoft.com/office/drawing/2014/main" val="1013401804"/>
                    </a:ext>
                  </a:extLst>
                </a:gridCol>
                <a:gridCol w="212227">
                  <a:extLst>
                    <a:ext uri="{9D8B030D-6E8A-4147-A177-3AD203B41FA5}">
                      <a16:colId xmlns:a16="http://schemas.microsoft.com/office/drawing/2014/main" val="4064781736"/>
                    </a:ext>
                  </a:extLst>
                </a:gridCol>
                <a:gridCol w="240207">
                  <a:extLst>
                    <a:ext uri="{9D8B030D-6E8A-4147-A177-3AD203B41FA5}">
                      <a16:colId xmlns:a16="http://schemas.microsoft.com/office/drawing/2014/main" val="3376393153"/>
                    </a:ext>
                  </a:extLst>
                </a:gridCol>
              </a:tblGrid>
              <a:tr h="14500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09953184-8A1B-8F42-980B-3308BA417EF2}"/>
              </a:ext>
            </a:extLst>
          </p:cNvPr>
          <p:cNvSpPr txBox="1"/>
          <p:nvPr/>
        </p:nvSpPr>
        <p:spPr>
          <a:xfrm>
            <a:off x="3778272" y="5362371"/>
            <a:ext cx="11849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ea typeface="Cambria" charset="0"/>
                <a:cs typeface="Cambria" charset="0"/>
              </a:rPr>
              <a:t>traditional</a:t>
            </a:r>
          </a:p>
          <a:p>
            <a:pPr algn="ctr"/>
            <a:r>
              <a:rPr lang="en-US" dirty="0">
                <a:ea typeface="Cambria" charset="0"/>
                <a:cs typeface="Cambria" charset="0"/>
              </a:rPr>
              <a:t>directory</a:t>
            </a:r>
          </a:p>
          <a:p>
            <a:pPr algn="ctr"/>
            <a:r>
              <a:rPr lang="en-US" dirty="0">
                <a:ea typeface="Cambria" charset="0"/>
                <a:cs typeface="Cambria" charset="0"/>
              </a:rPr>
              <a:t>(TD)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45D1D14-4239-2944-8C65-C86B62B43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7834"/>
              </p:ext>
            </p:extLst>
          </p:nvPr>
        </p:nvGraphicFramePr>
        <p:xfrm>
          <a:off x="4904227" y="3432818"/>
          <a:ext cx="1283124" cy="45720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8266"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+mn-lt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266"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+mn-lt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2754568F-DE8F-C64D-AFF7-E4229C0B83C9}"/>
              </a:ext>
            </a:extLst>
          </p:cNvPr>
          <p:cNvSpPr txBox="1"/>
          <p:nvPr/>
        </p:nvSpPr>
        <p:spPr>
          <a:xfrm>
            <a:off x="2990856" y="2777670"/>
            <a:ext cx="89639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ea typeface="Cambria" charset="0"/>
                <a:cs typeface="Cambria" charset="0"/>
              </a:rPr>
              <a:t>victim</a:t>
            </a:r>
            <a:endParaRPr lang="en-US" sz="2000" b="1" dirty="0">
              <a:ea typeface="Cambria" charset="0"/>
              <a:cs typeface="Cambria" charset="0"/>
            </a:endParaRPr>
          </a:p>
          <a:p>
            <a:pPr algn="ctr"/>
            <a:r>
              <a:rPr lang="en-US" sz="2000" dirty="0">
                <a:ea typeface="Cambria" charset="0"/>
                <a:cs typeface="Cambria" charset="0"/>
              </a:rPr>
              <a:t>core 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5366A5-2750-414C-98FB-24FFA29F665B}"/>
              </a:ext>
            </a:extLst>
          </p:cNvPr>
          <p:cNvSpPr txBox="1"/>
          <p:nvPr/>
        </p:nvSpPr>
        <p:spPr>
          <a:xfrm>
            <a:off x="5088122" y="2772564"/>
            <a:ext cx="106952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ea typeface="Cambria" charset="0"/>
                <a:cs typeface="Cambria" charset="0"/>
              </a:rPr>
              <a:t>attacker</a:t>
            </a:r>
            <a:endParaRPr lang="en-US" sz="2000" b="1" dirty="0">
              <a:ea typeface="Cambria" charset="0"/>
              <a:cs typeface="Cambria" charset="0"/>
            </a:endParaRPr>
          </a:p>
          <a:p>
            <a:pPr algn="ctr"/>
            <a:r>
              <a:rPr lang="en-US" sz="2000" dirty="0">
                <a:ea typeface="Cambria" charset="0"/>
                <a:cs typeface="Cambria" charset="0"/>
              </a:rPr>
              <a:t>core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5A6D97-6951-2F41-B0C8-28B63106A3FA}"/>
              </a:ext>
            </a:extLst>
          </p:cNvPr>
          <p:cNvSpPr txBox="1"/>
          <p:nvPr/>
        </p:nvSpPr>
        <p:spPr>
          <a:xfrm>
            <a:off x="1506422" y="3263463"/>
            <a:ext cx="116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a typeface="Cambria" charset="0"/>
                <a:cs typeface="Cambria" charset="0"/>
              </a:rPr>
              <a:t>Private L2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CB984B-8821-FD48-9167-41A573EF0E68}"/>
              </a:ext>
            </a:extLst>
          </p:cNvPr>
          <p:cNvSpPr txBox="1"/>
          <p:nvPr/>
        </p:nvSpPr>
        <p:spPr>
          <a:xfrm>
            <a:off x="2003588" y="5398983"/>
            <a:ext cx="1588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ea typeface="Cambria" charset="0"/>
                <a:cs typeface="Cambria" charset="0"/>
              </a:rPr>
              <a:t>extended</a:t>
            </a:r>
          </a:p>
          <a:p>
            <a:pPr algn="ctr"/>
            <a:r>
              <a:rPr lang="en-US" dirty="0">
                <a:ea typeface="Cambria" charset="0"/>
                <a:cs typeface="Cambria" charset="0"/>
              </a:rPr>
              <a:t>directory</a:t>
            </a:r>
          </a:p>
          <a:p>
            <a:pPr algn="ctr"/>
            <a:r>
              <a:rPr lang="en-US" dirty="0">
                <a:ea typeface="Cambria" charset="0"/>
                <a:cs typeface="Cambria" charset="0"/>
              </a:rPr>
              <a:t>(ED)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27C2607-787D-EB49-AD6B-20D50FBAA882}"/>
              </a:ext>
            </a:extLst>
          </p:cNvPr>
          <p:cNvSpPr/>
          <p:nvPr/>
        </p:nvSpPr>
        <p:spPr>
          <a:xfrm>
            <a:off x="5399390" y="4016518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Cambria" charset="0"/>
                <a:cs typeface="Cambria" charset="0"/>
              </a:rPr>
              <a:t>cache lines </a:t>
            </a:r>
            <a:endParaRPr lang="en-US" dirty="0"/>
          </a:p>
        </p:txBody>
      </p:sp>
      <p:sp>
        <p:nvSpPr>
          <p:cNvPr id="29" name="Rounded Rectangle 12">
            <a:extLst>
              <a:ext uri="{FF2B5EF4-FFF2-40B4-BE49-F238E27FC236}">
                <a16:creationId xmlns:a16="http://schemas.microsoft.com/office/drawing/2014/main" id="{77D54C79-9A08-5A41-A31B-91C81F8D410C}"/>
              </a:ext>
            </a:extLst>
          </p:cNvPr>
          <p:cNvSpPr/>
          <p:nvPr/>
        </p:nvSpPr>
        <p:spPr>
          <a:xfrm>
            <a:off x="2083015" y="4028603"/>
            <a:ext cx="5026184" cy="2316664"/>
          </a:xfrm>
          <a:prstGeom prst="roundRect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9575A0-CBF0-CB44-8A19-50F490A515A7}"/>
              </a:ext>
            </a:extLst>
          </p:cNvPr>
          <p:cNvSpPr txBox="1"/>
          <p:nvPr/>
        </p:nvSpPr>
        <p:spPr>
          <a:xfrm>
            <a:off x="1007988" y="4653180"/>
            <a:ext cx="10550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Shared</a:t>
            </a:r>
          </a:p>
          <a:p>
            <a:pPr algn="ctr"/>
            <a:r>
              <a:rPr lang="en-US" sz="2000" b="1" dirty="0"/>
              <a:t>LLC</a:t>
            </a:r>
          </a:p>
          <a:p>
            <a:pPr algn="ctr"/>
            <a:r>
              <a:rPr lang="en-US" sz="2000" b="1" dirty="0"/>
              <a:t>slice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CAC8421A-4C56-8D4A-948E-69E39B53A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18095"/>
              </p:ext>
            </p:extLst>
          </p:nvPr>
        </p:nvGraphicFramePr>
        <p:xfrm>
          <a:off x="2365501" y="4427841"/>
          <a:ext cx="1041400" cy="91440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703558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66793823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0134018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64781736"/>
                    </a:ext>
                  </a:extLst>
                </a:gridCol>
              </a:tblGrid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5D4E72D6-21E4-2141-B0AF-A53ECA6CB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132148"/>
              </p:ext>
            </p:extLst>
          </p:nvPr>
        </p:nvGraphicFramePr>
        <p:xfrm>
          <a:off x="5371293" y="4437521"/>
          <a:ext cx="1361173" cy="91440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40207">
                  <a:extLst>
                    <a:ext uri="{9D8B030D-6E8A-4147-A177-3AD203B41FA5}">
                      <a16:colId xmlns:a16="http://schemas.microsoft.com/office/drawing/2014/main" val="170355853"/>
                    </a:ext>
                  </a:extLst>
                </a:gridCol>
                <a:gridCol w="240207">
                  <a:extLst>
                    <a:ext uri="{9D8B030D-6E8A-4147-A177-3AD203B41FA5}">
                      <a16:colId xmlns:a16="http://schemas.microsoft.com/office/drawing/2014/main" val="3766793823"/>
                    </a:ext>
                  </a:extLst>
                </a:gridCol>
                <a:gridCol w="464199">
                  <a:extLst>
                    <a:ext uri="{9D8B030D-6E8A-4147-A177-3AD203B41FA5}">
                      <a16:colId xmlns:a16="http://schemas.microsoft.com/office/drawing/2014/main" val="10134018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6478173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76393153"/>
                    </a:ext>
                  </a:extLst>
                </a:gridCol>
              </a:tblGrid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C2F9F42A-0D76-0D40-A69B-65D879ACB392}"/>
              </a:ext>
            </a:extLst>
          </p:cNvPr>
          <p:cNvSpPr/>
          <p:nvPr/>
        </p:nvSpPr>
        <p:spPr>
          <a:xfrm>
            <a:off x="5371953" y="4633029"/>
            <a:ext cx="236313" cy="238833"/>
          </a:xfrm>
          <a:prstGeom prst="rect">
            <a:avLst/>
          </a:prstGeom>
          <a:solidFill>
            <a:srgbClr val="73FB7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ea typeface="Cambria" charset="0"/>
              <a:cs typeface="Cambria" charset="0"/>
            </a:endParaRPr>
          </a:p>
        </p:txBody>
      </p:sp>
      <p:graphicFrame>
        <p:nvGraphicFramePr>
          <p:cNvPr id="44" name="Content Placeholder 31">
            <a:extLst>
              <a:ext uri="{FF2B5EF4-FFF2-40B4-BE49-F238E27FC236}">
                <a16:creationId xmlns:a16="http://schemas.microsoft.com/office/drawing/2014/main" id="{882D611C-8CD1-6F43-8110-55E37DC54D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837178"/>
              </p:ext>
            </p:extLst>
          </p:nvPr>
        </p:nvGraphicFramePr>
        <p:xfrm>
          <a:off x="4911781" y="3657076"/>
          <a:ext cx="1041400" cy="22860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0710482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55805351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63694068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35039442"/>
                    </a:ext>
                  </a:extLst>
                </a:gridCol>
              </a:tblGrid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680710"/>
                  </a:ext>
                </a:extLst>
              </a:tr>
            </a:tbl>
          </a:graphicData>
        </a:graphic>
      </p:graphicFrame>
      <p:graphicFrame>
        <p:nvGraphicFramePr>
          <p:cNvPr id="45" name="Content Placeholder 31">
            <a:extLst>
              <a:ext uri="{FF2B5EF4-FFF2-40B4-BE49-F238E27FC236}">
                <a16:creationId xmlns:a16="http://schemas.microsoft.com/office/drawing/2014/main" id="{5A8BEC8F-D541-734B-9049-0CC14F7FE1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053660"/>
              </p:ext>
            </p:extLst>
          </p:nvPr>
        </p:nvGraphicFramePr>
        <p:xfrm>
          <a:off x="2583366" y="4654600"/>
          <a:ext cx="833120" cy="22860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055805351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63694068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35039442"/>
                    </a:ext>
                  </a:extLst>
                </a:gridCol>
              </a:tblGrid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379680710"/>
                  </a:ext>
                </a:extLst>
              </a:tr>
            </a:tbl>
          </a:graphicData>
        </a:graphic>
      </p:graphicFrame>
      <p:sp>
        <p:nvSpPr>
          <p:cNvPr id="46" name="Freeform: Shape 55">
            <a:extLst>
              <a:ext uri="{FF2B5EF4-FFF2-40B4-BE49-F238E27FC236}">
                <a16:creationId xmlns:a16="http://schemas.microsoft.com/office/drawing/2014/main" id="{7F2782B1-8D61-0E4E-A71A-EF8A262420A4}"/>
              </a:ext>
            </a:extLst>
          </p:cNvPr>
          <p:cNvSpPr/>
          <p:nvPr/>
        </p:nvSpPr>
        <p:spPr>
          <a:xfrm>
            <a:off x="2886201" y="3816737"/>
            <a:ext cx="2585804" cy="958803"/>
          </a:xfrm>
          <a:custGeom>
            <a:avLst/>
            <a:gdLst>
              <a:gd name="connsiteX0" fmla="*/ 0 w 2585804"/>
              <a:gd name="connsiteY0" fmla="*/ 0 h 1229193"/>
              <a:gd name="connsiteX1" fmla="*/ 1903751 w 2585804"/>
              <a:gd name="connsiteY1" fmla="*/ 494675 h 1229193"/>
              <a:gd name="connsiteX2" fmla="*/ 2585804 w 2585804"/>
              <a:gd name="connsiteY2" fmla="*/ 1229193 h 122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5804" h="1229193">
                <a:moveTo>
                  <a:pt x="0" y="0"/>
                </a:moveTo>
                <a:cubicBezTo>
                  <a:pt x="736392" y="144905"/>
                  <a:pt x="1472784" y="289810"/>
                  <a:pt x="1903751" y="494675"/>
                </a:cubicBezTo>
                <a:cubicBezTo>
                  <a:pt x="2334718" y="699541"/>
                  <a:pt x="2460261" y="964367"/>
                  <a:pt x="2585804" y="1229193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2197A0-CCAA-9149-AD5A-E5329851572D}"/>
              </a:ext>
            </a:extLst>
          </p:cNvPr>
          <p:cNvSpPr/>
          <p:nvPr/>
        </p:nvSpPr>
        <p:spPr>
          <a:xfrm>
            <a:off x="3748261" y="4660593"/>
            <a:ext cx="222474" cy="248654"/>
          </a:xfrm>
          <a:prstGeom prst="rect">
            <a:avLst/>
          </a:prstGeom>
          <a:pattFill prst="wdUpDiag">
            <a:fgClr>
              <a:srgbClr val="73FB79"/>
            </a:fgClr>
            <a:bgClr>
              <a:schemeClr val="bg1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ea typeface="Cambria" charset="0"/>
              <a:cs typeface="Cambria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B84ADEF-3756-A44A-9AD0-6E6BA4AB219A}"/>
              </a:ext>
            </a:extLst>
          </p:cNvPr>
          <p:cNvSpPr/>
          <p:nvPr/>
        </p:nvSpPr>
        <p:spPr>
          <a:xfrm>
            <a:off x="2368820" y="4658240"/>
            <a:ext cx="194616" cy="228599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ea typeface="Cambria" charset="0"/>
              <a:cs typeface="Cambria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4174A66-5802-E24A-AB44-07D8C4A3B3FB}"/>
              </a:ext>
            </a:extLst>
          </p:cNvPr>
          <p:cNvCxnSpPr>
            <a:cxnSpLocks/>
          </p:cNvCxnSpPr>
          <p:nvPr/>
        </p:nvCxnSpPr>
        <p:spPr bwMode="auto">
          <a:xfrm>
            <a:off x="5053680" y="3777851"/>
            <a:ext cx="418188" cy="99768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BE2E0967-5F24-344D-968F-734551360E4B}"/>
              </a:ext>
            </a:extLst>
          </p:cNvPr>
          <p:cNvSpPr/>
          <p:nvPr/>
        </p:nvSpPr>
        <p:spPr>
          <a:xfrm>
            <a:off x="584973" y="1549938"/>
            <a:ext cx="1780528" cy="77045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Probe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D9B382A-7D0E-2B44-BB2E-AA96DC7D4C0E}"/>
              </a:ext>
            </a:extLst>
          </p:cNvPr>
          <p:cNvSpPr/>
          <p:nvPr/>
        </p:nvSpPr>
        <p:spPr>
          <a:xfrm>
            <a:off x="9806395" y="3796493"/>
            <a:ext cx="334284" cy="322145"/>
          </a:xfrm>
          <a:prstGeom prst="rect">
            <a:avLst/>
          </a:prstGeom>
          <a:solidFill>
            <a:srgbClr val="73FB7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ea typeface="Cambria" charset="0"/>
              <a:cs typeface="Cambria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364D059-83C7-DB4D-BC3A-50B2947BA49E}"/>
              </a:ext>
            </a:extLst>
          </p:cNvPr>
          <p:cNvSpPr txBox="1"/>
          <p:nvPr/>
        </p:nvSpPr>
        <p:spPr>
          <a:xfrm>
            <a:off x="8497809" y="3611742"/>
            <a:ext cx="1164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ea typeface="Cambria" charset="0"/>
                <a:cs typeface="Cambria" charset="0"/>
              </a:rPr>
              <a:t>Target</a:t>
            </a:r>
          </a:p>
          <a:p>
            <a:pPr algn="r"/>
            <a:r>
              <a:rPr lang="en-US" sz="1600" dirty="0">
                <a:ea typeface="Cambria" charset="0"/>
                <a:cs typeface="Cambria" charset="0"/>
              </a:rPr>
              <a:t>address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D2CFB7B-3015-814E-89B6-60309E4B207B}"/>
              </a:ext>
            </a:extLst>
          </p:cNvPr>
          <p:cNvSpPr/>
          <p:nvPr/>
        </p:nvSpPr>
        <p:spPr>
          <a:xfrm>
            <a:off x="10522022" y="3796493"/>
            <a:ext cx="334284" cy="322145"/>
          </a:xfrm>
          <a:prstGeom prst="rect">
            <a:avLst/>
          </a:prstGeom>
          <a:pattFill prst="wdUpDiag">
            <a:fgClr>
              <a:srgbClr val="73FB79"/>
            </a:fgClr>
            <a:bgClr>
              <a:schemeClr val="bg1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ea typeface="Cambria" charset="0"/>
              <a:cs typeface="Cambria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CA687BC-4AA1-7141-9B4C-FDF324705A12}"/>
              </a:ext>
            </a:extLst>
          </p:cNvPr>
          <p:cNvSpPr txBox="1"/>
          <p:nvPr/>
        </p:nvSpPr>
        <p:spPr>
          <a:xfrm>
            <a:off x="9514789" y="3066756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cache</a:t>
            </a:r>
          </a:p>
          <a:p>
            <a:pPr algn="ctr"/>
            <a:r>
              <a:rPr lang="en-US" sz="1600" dirty="0"/>
              <a:t>line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3B8EFF8-F31D-B344-8742-4584291BA746}"/>
              </a:ext>
            </a:extLst>
          </p:cNvPr>
          <p:cNvSpPr txBox="1"/>
          <p:nvPr/>
        </p:nvSpPr>
        <p:spPr>
          <a:xfrm>
            <a:off x="10183498" y="3051322"/>
            <a:ext cx="971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directory</a:t>
            </a:r>
          </a:p>
          <a:p>
            <a:pPr algn="ctr"/>
            <a:r>
              <a:rPr lang="en-US" sz="1600" dirty="0"/>
              <a:t>entry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8A0E686-5414-E14B-BF59-D8E79C156C0D}"/>
              </a:ext>
            </a:extLst>
          </p:cNvPr>
          <p:cNvSpPr/>
          <p:nvPr/>
        </p:nvSpPr>
        <p:spPr>
          <a:xfrm>
            <a:off x="9815627" y="4438125"/>
            <a:ext cx="334284" cy="32214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ea typeface="Cambria" charset="0"/>
              <a:cs typeface="Cambria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C906C99-8C9E-3F4C-A708-F75793BA1391}"/>
              </a:ext>
            </a:extLst>
          </p:cNvPr>
          <p:cNvSpPr txBox="1"/>
          <p:nvPr/>
        </p:nvSpPr>
        <p:spPr>
          <a:xfrm>
            <a:off x="8392362" y="4272930"/>
            <a:ext cx="1314939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600" dirty="0">
                <a:ea typeface="Cambria" charset="0"/>
                <a:cs typeface="Cambria" charset="0"/>
              </a:rPr>
              <a:t>Attacker's</a:t>
            </a:r>
          </a:p>
          <a:p>
            <a:pPr algn="r"/>
            <a:r>
              <a:rPr lang="en-US" sz="1600" dirty="0">
                <a:ea typeface="Cambria" charset="0"/>
                <a:cs typeface="Cambria" charset="0"/>
              </a:rPr>
              <a:t>addresses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3B5580E-6508-974E-8DD7-D793C7CCD031}"/>
              </a:ext>
            </a:extLst>
          </p:cNvPr>
          <p:cNvSpPr/>
          <p:nvPr/>
        </p:nvSpPr>
        <p:spPr>
          <a:xfrm>
            <a:off x="10536187" y="4427321"/>
            <a:ext cx="334284" cy="343753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ea typeface="Cambria" charset="0"/>
              <a:cs typeface="Cambria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BA336-EBC2-5A42-88CB-C74176768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BEE1-9F30-924A-975B-839BAAA394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5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21211 -0.14189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12" y="-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-0.07266 -0.07084 L -0.11537 3.7037E-6 " pathEditMode="relative" rAng="0" ptsTypes="AAA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8" y="-354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186 L 0.05131 -0.07893 L 0.11433 0.00186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6" grpId="0" animBg="1"/>
      <p:bldP spid="33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3DE3E22-01A9-874E-9145-65C6529EA0A0}"/>
              </a:ext>
            </a:extLst>
          </p:cNvPr>
          <p:cNvSpPr/>
          <p:nvPr/>
        </p:nvSpPr>
        <p:spPr>
          <a:xfrm>
            <a:off x="3660959" y="4381500"/>
            <a:ext cx="4870081" cy="6667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757B5-31ED-9246-8098-4221B56C8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on RSA Encryption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7A23C-F4C9-C749-9362-A76CCA58D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Square-and-Multiply Exponentiation (</a:t>
            </a:r>
            <a:r>
              <a:rPr lang="en-US" dirty="0" err="1"/>
              <a:t>GnuPG</a:t>
            </a:r>
            <a:r>
              <a:rPr lang="en-US" dirty="0"/>
              <a:t> 1.4.13)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634B3-F9E2-234D-89CE-8BCF653EE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BEE1-9F30-924A-975B-839BAAA3946C}" type="slidenum">
              <a:rPr lang="en-US" smtClean="0"/>
              <a:t>11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7C8CB5-20CB-6D4A-83A5-5BE88A007F29}"/>
              </a:ext>
            </a:extLst>
          </p:cNvPr>
          <p:cNvSpPr txBox="1">
            <a:spLocks/>
          </p:cNvSpPr>
          <p:nvPr/>
        </p:nvSpPr>
        <p:spPr>
          <a:xfrm>
            <a:off x="3660959" y="2218362"/>
            <a:ext cx="4870081" cy="4129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Font typeface="Courier New" panose="02070309020205020404" pitchFamily="49" charset="0"/>
              <a:buNone/>
            </a:pPr>
            <a:r>
              <a:rPr lang="en-US" sz="2800" b="1" dirty="0">
                <a:latin typeface="Helvetica" pitchFamily="2" charset="0"/>
                <a:cs typeface="Consolas" panose="020B0609020204030204" pitchFamily="49" charset="0"/>
              </a:rPr>
              <a:t>for</a:t>
            </a:r>
            <a:r>
              <a:rPr lang="en-US" sz="2800" dirty="0">
                <a:latin typeface="Helvetica" pitchFamily="2" charset="0"/>
                <a:cs typeface="Consolas" panose="020B0609020204030204" pitchFamily="49" charset="0"/>
              </a:rPr>
              <a:t> </a:t>
            </a:r>
            <a:r>
              <a:rPr lang="en-US" sz="2800" dirty="0" err="1">
                <a:latin typeface="Helvetica" pitchFamily="2" charset="0"/>
                <a:cs typeface="Consolas" panose="020B0609020204030204" pitchFamily="49" charset="0"/>
              </a:rPr>
              <a:t>i</a:t>
            </a:r>
            <a:r>
              <a:rPr lang="en-US" sz="2800" dirty="0">
                <a:latin typeface="Helvetica" pitchFamily="2" charset="0"/>
                <a:cs typeface="Consolas" panose="020B0609020204030204" pitchFamily="49" charset="0"/>
              </a:rPr>
              <a:t> = n-1 to 0 </a:t>
            </a:r>
            <a:r>
              <a:rPr lang="en-US" sz="2800" b="1" dirty="0">
                <a:latin typeface="Helvetica" pitchFamily="2" charset="0"/>
                <a:cs typeface="Consolas" panose="020B0609020204030204" pitchFamily="49" charset="0"/>
              </a:rPr>
              <a:t>do</a:t>
            </a:r>
            <a:r>
              <a:rPr lang="en-US" sz="2800" dirty="0">
                <a:latin typeface="Helvetica" pitchFamily="2" charset="0"/>
                <a:cs typeface="Consolas" panose="020B0609020204030204" pitchFamily="49" charset="0"/>
              </a:rPr>
              <a:t> </a:t>
            </a:r>
            <a:br>
              <a:rPr lang="en-US" sz="2800" dirty="0">
                <a:latin typeface="Helvetica" pitchFamily="2" charset="0"/>
                <a:cs typeface="Consolas" panose="020B0609020204030204" pitchFamily="49" charset="0"/>
              </a:rPr>
            </a:br>
            <a:r>
              <a:rPr lang="en-US" sz="2800" dirty="0">
                <a:latin typeface="Helvetica" pitchFamily="2" charset="0"/>
                <a:cs typeface="Consolas" panose="020B0609020204030204" pitchFamily="49" charset="0"/>
              </a:rPr>
              <a:t>	r = </a:t>
            </a:r>
            <a:r>
              <a:rPr lang="en-US" sz="2800" dirty="0" err="1">
                <a:latin typeface="Helvetica" pitchFamily="2" charset="0"/>
                <a:cs typeface="Consolas" panose="020B0609020204030204" pitchFamily="49" charset="0"/>
              </a:rPr>
              <a:t>sqr</a:t>
            </a:r>
            <a:r>
              <a:rPr lang="en-US" sz="2800" dirty="0">
                <a:latin typeface="Helvetica" pitchFamily="2" charset="0"/>
                <a:cs typeface="Consolas" panose="020B0609020204030204" pitchFamily="49" charset="0"/>
              </a:rPr>
              <a:t>(r) mod n</a:t>
            </a:r>
            <a:br>
              <a:rPr lang="en-US" sz="2800" dirty="0">
                <a:latin typeface="Helvetica" pitchFamily="2" charset="0"/>
                <a:cs typeface="Consolas" panose="020B0609020204030204" pitchFamily="49" charset="0"/>
              </a:rPr>
            </a:br>
            <a:r>
              <a:rPr lang="en-US" sz="2800" dirty="0">
                <a:latin typeface="Helvetica" pitchFamily="2" charset="0"/>
                <a:cs typeface="Consolas" panose="020B0609020204030204" pitchFamily="49" charset="0"/>
              </a:rPr>
              <a:t>	</a:t>
            </a:r>
            <a:r>
              <a:rPr lang="en-US" sz="2800" b="1" dirty="0">
                <a:latin typeface="Helvetica" pitchFamily="2" charset="0"/>
                <a:cs typeface="Consolas" panose="020B0609020204030204" pitchFamily="49" charset="0"/>
              </a:rPr>
              <a:t>if </a:t>
            </a:r>
            <a:r>
              <a:rPr lang="en-US" sz="2800" dirty="0" err="1">
                <a:latin typeface="Helvetica" pitchFamily="2" charset="0"/>
                <a:cs typeface="Consolas" panose="020B0609020204030204" pitchFamily="49" charset="0"/>
              </a:rPr>
              <a:t>e</a:t>
            </a:r>
            <a:r>
              <a:rPr lang="en-US" sz="2800" baseline="-25000" dirty="0" err="1">
                <a:latin typeface="Helvetica" pitchFamily="2" charset="0"/>
                <a:cs typeface="Consolas" panose="020B0609020204030204" pitchFamily="49" charset="0"/>
              </a:rPr>
              <a:t>i</a:t>
            </a:r>
            <a:r>
              <a:rPr lang="en-US" sz="2800" dirty="0">
                <a:latin typeface="Helvetica" pitchFamily="2" charset="0"/>
                <a:cs typeface="Consolas" panose="020B0609020204030204" pitchFamily="49" charset="0"/>
              </a:rPr>
              <a:t> == 1</a:t>
            </a:r>
            <a:r>
              <a:rPr lang="en-US" sz="2800" b="1" dirty="0">
                <a:latin typeface="Helvetica" pitchFamily="2" charset="0"/>
                <a:cs typeface="Consolas" panose="020B0609020204030204" pitchFamily="49" charset="0"/>
              </a:rPr>
              <a:t> then</a:t>
            </a:r>
            <a:r>
              <a:rPr lang="en-US" sz="2800" dirty="0">
                <a:latin typeface="Helvetica" pitchFamily="2" charset="0"/>
                <a:cs typeface="Consolas" panose="020B0609020204030204" pitchFamily="49" charset="0"/>
              </a:rPr>
              <a:t> </a:t>
            </a:r>
            <a:br>
              <a:rPr lang="en-US" sz="2800" dirty="0">
                <a:latin typeface="Helvetica" pitchFamily="2" charset="0"/>
                <a:cs typeface="Consolas" panose="020B0609020204030204" pitchFamily="49" charset="0"/>
              </a:rPr>
            </a:br>
            <a:r>
              <a:rPr lang="en-US" sz="2800" dirty="0">
                <a:latin typeface="Helvetica" pitchFamily="2" charset="0"/>
                <a:cs typeface="Consolas" panose="020B0609020204030204" pitchFamily="49" charset="0"/>
              </a:rPr>
              <a:t>	      r = </a:t>
            </a:r>
            <a:r>
              <a:rPr lang="en-US" sz="2800" dirty="0" err="1">
                <a:latin typeface="Helvetica" pitchFamily="2" charset="0"/>
                <a:cs typeface="Consolas" panose="020B0609020204030204" pitchFamily="49" charset="0"/>
              </a:rPr>
              <a:t>mul</a:t>
            </a:r>
            <a:r>
              <a:rPr lang="en-US" sz="2800" dirty="0">
                <a:latin typeface="Helvetica" pitchFamily="2" charset="0"/>
                <a:cs typeface="Consolas" panose="020B0609020204030204" pitchFamily="49" charset="0"/>
              </a:rPr>
              <a:t>(r, b) mod n</a:t>
            </a:r>
            <a:br>
              <a:rPr lang="en-US" sz="2800" dirty="0">
                <a:solidFill>
                  <a:srgbClr val="FF0000"/>
                </a:solidFill>
                <a:latin typeface="Helvetica" pitchFamily="2" charset="0"/>
                <a:cs typeface="Consolas" panose="020B0609020204030204" pitchFamily="49" charset="0"/>
              </a:rPr>
            </a:br>
            <a:r>
              <a:rPr lang="en-US" sz="2800" dirty="0">
                <a:latin typeface="Helvetica" pitchFamily="2" charset="0"/>
                <a:cs typeface="Consolas" panose="020B0609020204030204" pitchFamily="49" charset="0"/>
              </a:rPr>
              <a:t>	</a:t>
            </a:r>
            <a:r>
              <a:rPr lang="en-US" sz="2800" b="1" dirty="0">
                <a:latin typeface="Helvetica" pitchFamily="2" charset="0"/>
                <a:cs typeface="Consolas" panose="020B0609020204030204" pitchFamily="49" charset="0"/>
              </a:rPr>
              <a:t>end </a:t>
            </a:r>
            <a:br>
              <a:rPr lang="en-US" sz="2800" b="1" dirty="0">
                <a:latin typeface="Helvetica" pitchFamily="2" charset="0"/>
                <a:cs typeface="Consolas" panose="020B0609020204030204" pitchFamily="49" charset="0"/>
              </a:rPr>
            </a:br>
            <a:r>
              <a:rPr lang="en-US" sz="2800" b="1" dirty="0">
                <a:latin typeface="Helvetica" pitchFamily="2" charset="0"/>
                <a:cs typeface="Consolas" panose="020B0609020204030204" pitchFamily="49" charset="0"/>
              </a:rPr>
              <a:t>end</a:t>
            </a:r>
            <a:r>
              <a:rPr lang="en-US" sz="2800" dirty="0">
                <a:latin typeface="Helvetica" pitchFamily="2" charset="0"/>
                <a:cs typeface="Consolas" panose="020B060902020403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827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9FF0-1585-8B43-9744-4A3903B81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Trace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F38D55-DE5A-6840-A02F-EF192B1A2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925" y="1508203"/>
            <a:ext cx="10458450" cy="41833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7D4D1-D084-EB48-AF43-136F2316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BEE1-9F30-924A-975B-839BAAA3946C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6AEB31-8B36-814A-B39E-945B392806AE}"/>
              </a:ext>
            </a:extLst>
          </p:cNvPr>
          <p:cNvSpPr txBox="1"/>
          <p:nvPr/>
        </p:nvSpPr>
        <p:spPr>
          <a:xfrm>
            <a:off x="2159000" y="5691583"/>
            <a:ext cx="9109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Access latencies measured in the probe operation in </a:t>
            </a:r>
            <a:r>
              <a:rPr lang="en-US" sz="2000" i="1" dirty="0" err="1"/>
              <a:t>Prime+Probe</a:t>
            </a:r>
            <a:r>
              <a:rPr lang="en-US" sz="2000" i="1" dirty="0"/>
              <a:t>. </a:t>
            </a:r>
          </a:p>
          <a:p>
            <a:r>
              <a:rPr lang="en-US" sz="2000" i="1" dirty="0"/>
              <a:t>A sequence of “01010111011001” can be deduced as part of the exponent.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D4248D-26D6-2241-B50A-8955FAAAF683}"/>
              </a:ext>
            </a:extLst>
          </p:cNvPr>
          <p:cNvSpPr txBox="1"/>
          <p:nvPr/>
        </p:nvSpPr>
        <p:spPr>
          <a:xfrm>
            <a:off x="5791200" y="5238870"/>
            <a:ext cx="11336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Epoch ID</a:t>
            </a:r>
          </a:p>
        </p:txBody>
      </p:sp>
    </p:spTree>
    <p:extLst>
      <p:ext uri="{BB962C8B-B14F-4D97-AF65-F5344CB8AC3E}">
        <p14:creationId xmlns:p14="http://schemas.microsoft.com/office/powerpoint/2010/main" val="3765789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AFE11-CD82-F849-82D1-F5D952530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in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4AE02-DEA1-A749-B603-D3E01DC32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dirty="0"/>
              <a:t>Eviction set construction algorithm</a:t>
            </a:r>
          </a:p>
          <a:p>
            <a:pPr>
              <a:lnSpc>
                <a:spcPct val="150000"/>
              </a:lnSpc>
            </a:pPr>
            <a:r>
              <a:rPr lang="en-US" dirty="0"/>
              <a:t>Steps of reverse engineering the directory structure</a:t>
            </a:r>
          </a:p>
          <a:p>
            <a:pPr>
              <a:lnSpc>
                <a:spcPct val="150000"/>
              </a:lnSpc>
            </a:pPr>
            <a:r>
              <a:rPr lang="en-US" dirty="0"/>
              <a:t>A multi-threaded high-bandwidth </a:t>
            </a:r>
            <a:r>
              <a:rPr lang="en-US" dirty="0" err="1"/>
              <a:t>Evict+Reload</a:t>
            </a:r>
            <a:r>
              <a:rPr lang="en-US" dirty="0"/>
              <a:t> attack</a:t>
            </a:r>
          </a:p>
          <a:p>
            <a:pPr>
              <a:lnSpc>
                <a:spcPct val="150000"/>
              </a:lnSpc>
            </a:pPr>
            <a:r>
              <a:rPr lang="en-US" dirty="0"/>
              <a:t>Attack results on AMD machines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1490E-DD4C-114F-979F-E0F197807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BEE1-9F30-924A-975B-839BAAA394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43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03D0F-4AA1-AB41-BC89-2A7FA68D7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7472"/>
            <a:ext cx="10972800" cy="990600"/>
          </a:xfrm>
        </p:spPr>
        <p:txBody>
          <a:bodyPr/>
          <a:lstStyle/>
          <a:p>
            <a:r>
              <a:rPr lang="en-US" dirty="0"/>
              <a:t>Countermeasures</a:t>
            </a:r>
            <a:endParaRPr lang="en-US" b="0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4A102-B0B9-2B45-B71C-FAC267332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6" y="3429000"/>
            <a:ext cx="11751733" cy="207028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SecDir: A Secure Directory to Defeat Directory Side Channel Attacks </a:t>
            </a:r>
            <a:r>
              <a:rPr lang="en-US" b="1" i="1" dirty="0">
                <a:solidFill>
                  <a:srgbClr val="C00000"/>
                </a:solidFill>
              </a:rPr>
              <a:t>[ISCA’19]</a:t>
            </a:r>
          </a:p>
          <a:p>
            <a:pPr marL="0" indent="0" algn="ctr">
              <a:buNone/>
            </a:pPr>
            <a:r>
              <a:rPr lang="en-US" dirty="0"/>
              <a:t>Mengjia Yan, Jen-Yang Wen, Christopher W. Fletcher, and </a:t>
            </a:r>
            <a:r>
              <a:rPr lang="en-US" dirty="0" err="1"/>
              <a:t>Josep</a:t>
            </a:r>
            <a:r>
              <a:rPr lang="en-US" dirty="0"/>
              <a:t> </a:t>
            </a:r>
            <a:r>
              <a:rPr lang="en-US" dirty="0" err="1"/>
              <a:t>Torrellas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sz="2000" dirty="0"/>
              <a:t>University of Illinois at Urbana-Champaign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A809A-F264-5F4E-AD43-F681F2C09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BEE1-9F30-924A-975B-839BAAA3946C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E3BDF0-1D64-954E-B12D-2A67CC29C524}"/>
              </a:ext>
            </a:extLst>
          </p:cNvPr>
          <p:cNvSpPr txBox="1">
            <a:spLocks/>
          </p:cNvSpPr>
          <p:nvPr/>
        </p:nvSpPr>
        <p:spPr>
          <a:xfrm>
            <a:off x="440267" y="1444084"/>
            <a:ext cx="11345333" cy="1468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Increase directory associativity </a:t>
            </a:r>
            <a:r>
              <a:rPr lang="en-US" dirty="0">
                <a:sym typeface="Wingdings" pitchFamily="2" charset="2"/>
              </a:rPr>
              <a:t> unrealistic</a:t>
            </a:r>
            <a:endParaRPr lang="en-US" dirty="0"/>
          </a:p>
          <a:p>
            <a:r>
              <a:rPr lang="en-US" dirty="0"/>
              <a:t>Way-partition of the directory </a:t>
            </a:r>
            <a:r>
              <a:rPr lang="en-US" dirty="0">
                <a:sym typeface="Wingdings" pitchFamily="2" charset="2"/>
              </a:rPr>
              <a:t> not </a:t>
            </a:r>
            <a:r>
              <a:rPr lang="en-US" dirty="0"/>
              <a:t>feasible</a:t>
            </a:r>
          </a:p>
        </p:txBody>
      </p:sp>
    </p:spTree>
    <p:extLst>
      <p:ext uri="{BB962C8B-B14F-4D97-AF65-F5344CB8AC3E}">
        <p14:creationId xmlns:p14="http://schemas.microsoft.com/office/powerpoint/2010/main" val="95782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9F5C7-2BEF-9E4F-A7BA-8425AD961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E74CB-F00A-6649-985D-2DEA3BB44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9E8A8-6739-004D-85DB-E7DDA3763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BEE1-9F30-924A-975B-839BAAA3946C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40E6C0-AEEC-0E4F-864A-7CD7F11B2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436" y="2052132"/>
            <a:ext cx="1652305" cy="16523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BAE3A9-53B2-A943-9674-7E98BA7FDC78}"/>
              </a:ext>
            </a:extLst>
          </p:cNvPr>
          <p:cNvSpPr txBox="1"/>
          <p:nvPr/>
        </p:nvSpPr>
        <p:spPr>
          <a:xfrm>
            <a:off x="609600" y="3895988"/>
            <a:ext cx="3621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Reverse engineer</a:t>
            </a:r>
          </a:p>
          <a:p>
            <a:pPr algn="ctr"/>
            <a:r>
              <a:rPr lang="en-US" sz="2400" dirty="0"/>
              <a:t>the directory structure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6B3070-89D5-7248-B843-492575353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5883" y="2078513"/>
            <a:ext cx="1599545" cy="15995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64F307-45BD-2243-886D-04DA0CEF4C26}"/>
              </a:ext>
            </a:extLst>
          </p:cNvPr>
          <p:cNvSpPr txBox="1"/>
          <p:nvPr/>
        </p:nvSpPr>
        <p:spPr>
          <a:xfrm>
            <a:off x="4835144" y="3922368"/>
            <a:ext cx="3621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First two cache attacks on non-inclusive caches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F95E8B-116A-8F4F-B7DE-FA1FD85F9005}"/>
              </a:ext>
            </a:extLst>
          </p:cNvPr>
          <p:cNvSpPr txBox="1"/>
          <p:nvPr/>
        </p:nvSpPr>
        <p:spPr>
          <a:xfrm>
            <a:off x="9060688" y="4080652"/>
            <a:ext cx="271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Evaluate on RSA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01E1C4-7AB4-F048-B5C8-6EBB1895B004}"/>
              </a:ext>
            </a:extLst>
          </p:cNvPr>
          <p:cNvSpPr/>
          <p:nvPr/>
        </p:nvSpPr>
        <p:spPr>
          <a:xfrm>
            <a:off x="446532" y="5029671"/>
            <a:ext cx="11298935" cy="95097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Directory = The unified structure for conflict-based cache attacks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9FB458-50AE-E34E-9DB1-1840873DA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442" y="2205895"/>
            <a:ext cx="1747116" cy="134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61686-6050-6644-976A-4F489846D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A09F5-3C09-F747-AE6C-1AC45EC935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797CC-9815-9043-BB22-0571F7DDD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BEE1-9F30-924A-975B-839BAAA394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24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7C7E5CC1-90A8-C34C-9286-CE7131333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742" y="5036731"/>
            <a:ext cx="1725726" cy="12942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C818B91-4DF2-3647-9C3D-CF4BE8061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212" y="2894827"/>
            <a:ext cx="1960668" cy="1307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8F4DF7-E6B1-7945-ABDA-FC5C73951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47472"/>
            <a:ext cx="11734800" cy="990600"/>
          </a:xfrm>
        </p:spPr>
        <p:txBody>
          <a:bodyPr>
            <a:normAutofit/>
          </a:bodyPr>
          <a:lstStyle/>
          <a:p>
            <a:r>
              <a:rPr lang="en-US" dirty="0"/>
              <a:t>Cache Side Channel Attacks are </a:t>
            </a:r>
            <a:r>
              <a:rPr lang="en-US"/>
              <a:t>Popular and </a:t>
            </a:r>
            <a:r>
              <a:rPr lang="en-US" dirty="0"/>
              <a:t>Effective</a:t>
            </a:r>
          </a:p>
        </p:txBody>
      </p:sp>
      <p:pic>
        <p:nvPicPr>
          <p:cNvPr id="22" name="Content Placeholder 21" descr="A close up of a sign&#10;&#10;Description automatically generated">
            <a:extLst>
              <a:ext uri="{FF2B5EF4-FFF2-40B4-BE49-F238E27FC236}">
                <a16:creationId xmlns:a16="http://schemas.microsoft.com/office/drawing/2014/main" id="{39A86CE3-549F-0D44-A98A-71DB9F3EC2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898921" y="3510160"/>
            <a:ext cx="1876245" cy="159704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FE5D4-8460-4F40-A000-F57355D9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BEE1-9F30-924A-975B-839BAAA3946C}" type="slidenum">
              <a:rPr lang="en-US" smtClean="0"/>
              <a:t>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4B679C-3373-D745-8CF9-E7FA4F2CEB9C}"/>
              </a:ext>
            </a:extLst>
          </p:cNvPr>
          <p:cNvGrpSpPr/>
          <p:nvPr/>
        </p:nvGrpSpPr>
        <p:grpSpPr>
          <a:xfrm>
            <a:off x="548050" y="2998221"/>
            <a:ext cx="3348188" cy="2134692"/>
            <a:chOff x="5462942" y="3276600"/>
            <a:chExt cx="3348188" cy="2134692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14C16C1-FCF6-3D46-8DFD-7FA7E14B56C5}"/>
                </a:ext>
              </a:extLst>
            </p:cNvPr>
            <p:cNvSpPr/>
            <p:nvPr/>
          </p:nvSpPr>
          <p:spPr>
            <a:xfrm>
              <a:off x="5462942" y="4108607"/>
              <a:ext cx="723824" cy="637222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normalizeH="0" baseline="0" noProof="0" dirty="0">
                  <a:solidFill>
                    <a:sysClr val="windowText" lastClr="000000"/>
                  </a:solidFill>
                  <a:uLnTx/>
                  <a:uFillTx/>
                  <a:latin typeface="+mn-lt"/>
                  <a:ea typeface=""/>
                  <a:cs typeface=""/>
                </a:rPr>
                <a:t>Core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normalizeH="0" baseline="0" noProof="0" dirty="0">
                  <a:solidFill>
                    <a:sysClr val="windowText" lastClr="000000"/>
                  </a:solidFill>
                  <a:uLnTx/>
                  <a:uFillTx/>
                  <a:latin typeface="+mn-lt"/>
                  <a:ea typeface=""/>
                  <a:cs typeface=""/>
                </a:rPr>
                <a:t>L1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13F90CC7-B20A-9847-934D-4B9797A8B5EF}"/>
                </a:ext>
              </a:extLst>
            </p:cNvPr>
            <p:cNvSpPr/>
            <p:nvPr/>
          </p:nvSpPr>
          <p:spPr>
            <a:xfrm>
              <a:off x="5462942" y="4798568"/>
              <a:ext cx="3289224" cy="612724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i="0" u="none" strike="noStrike" kern="0" normalizeH="0" baseline="0" noProof="0" dirty="0">
                  <a:solidFill>
                    <a:sysClr val="windowText" lastClr="000000"/>
                  </a:solidFill>
                  <a:uLnTx/>
                  <a:uFillTx/>
                  <a:latin typeface="+mn-lt"/>
                  <a:ea typeface=""/>
                  <a:cs typeface=""/>
                </a:rPr>
                <a:t>Shared LLC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6C4B075B-D24B-0447-A68D-FEC3950945C9}"/>
                </a:ext>
              </a:extLst>
            </p:cNvPr>
            <p:cNvSpPr/>
            <p:nvPr/>
          </p:nvSpPr>
          <p:spPr>
            <a:xfrm>
              <a:off x="6339166" y="4108607"/>
              <a:ext cx="723824" cy="637222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normalizeH="0" baseline="0" noProof="0" dirty="0">
                  <a:solidFill>
                    <a:sysClr val="windowText" lastClr="000000"/>
                  </a:solidFill>
                  <a:uLnTx/>
                  <a:uFillTx/>
                  <a:latin typeface="+mn-lt"/>
                  <a:ea typeface=""/>
                  <a:cs typeface=""/>
                </a:rPr>
                <a:t>Core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normalizeH="0" baseline="0" noProof="0" dirty="0">
                  <a:solidFill>
                    <a:sysClr val="windowText" lastClr="000000"/>
                  </a:solidFill>
                  <a:uLnTx/>
                  <a:uFillTx/>
                  <a:latin typeface="+mn-lt"/>
                  <a:ea typeface=""/>
                  <a:cs typeface=""/>
                </a:rPr>
                <a:t>L1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5E093C10-C5BC-1A44-BA72-986E88826F6E}"/>
                </a:ext>
              </a:extLst>
            </p:cNvPr>
            <p:cNvSpPr/>
            <p:nvPr/>
          </p:nvSpPr>
          <p:spPr>
            <a:xfrm>
              <a:off x="7195786" y="4108607"/>
              <a:ext cx="723824" cy="637222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normalizeH="0" baseline="0" noProof="0" dirty="0">
                  <a:solidFill>
                    <a:sysClr val="windowText" lastClr="000000"/>
                  </a:solidFill>
                  <a:uLnTx/>
                  <a:uFillTx/>
                  <a:latin typeface="+mn-lt"/>
                  <a:ea typeface=""/>
                  <a:cs typeface=""/>
                </a:rPr>
                <a:t>Core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normalizeH="0" baseline="0" noProof="0" dirty="0">
                  <a:solidFill>
                    <a:sysClr val="windowText" lastClr="000000"/>
                  </a:solidFill>
                  <a:uLnTx/>
                  <a:uFillTx/>
                  <a:latin typeface="+mn-lt"/>
                  <a:ea typeface=""/>
                  <a:cs typeface=""/>
                </a:rPr>
                <a:t>L1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8EA50D7-E065-7A4D-8EBF-8129D4CEAD0A}"/>
                </a:ext>
              </a:extLst>
            </p:cNvPr>
            <p:cNvSpPr/>
            <p:nvPr/>
          </p:nvSpPr>
          <p:spPr>
            <a:xfrm>
              <a:off x="8028342" y="4108607"/>
              <a:ext cx="723824" cy="637222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normalizeH="0" baseline="0" noProof="0" dirty="0">
                  <a:solidFill>
                    <a:sysClr val="windowText" lastClr="000000"/>
                  </a:solidFill>
                  <a:uLnTx/>
                  <a:uFillTx/>
                  <a:latin typeface="+mn-lt"/>
                  <a:ea typeface=""/>
                  <a:cs typeface=""/>
                </a:rPr>
                <a:t>Core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normalizeH="0" baseline="0" noProof="0" dirty="0">
                  <a:solidFill>
                    <a:sysClr val="windowText" lastClr="000000"/>
                  </a:solidFill>
                  <a:uLnTx/>
                  <a:uFillTx/>
                  <a:latin typeface="+mn-lt"/>
                  <a:ea typeface=""/>
                  <a:cs typeface=""/>
                </a:rPr>
                <a:t>L1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B83A875-B840-BB46-B732-D58DD12855EE}"/>
                </a:ext>
              </a:extLst>
            </p:cNvPr>
            <p:cNvSpPr/>
            <p:nvPr/>
          </p:nvSpPr>
          <p:spPr>
            <a:xfrm>
              <a:off x="5479506" y="3276600"/>
              <a:ext cx="1295591" cy="620844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solidFill>
                    <a:sysClr val="windowText" lastClr="000000"/>
                  </a:solidFill>
                  <a:ea typeface=""/>
                  <a:cs typeface=""/>
                </a:rPr>
                <a:t>Victim</a:t>
              </a:r>
              <a:endParaRPr kumimoji="0" lang="en-US" sz="2000" i="0" u="none" strike="noStrike" kern="0" normalizeH="0" baseline="0" noProof="0" dirty="0">
                <a:solidFill>
                  <a:sysClr val="windowText" lastClr="000000"/>
                </a:solidFill>
                <a:uLnTx/>
                <a:uFillTx/>
                <a:ea typeface=""/>
                <a:cs typeface="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0" normalizeH="0" baseline="0" noProof="0" dirty="0">
                  <a:solidFill>
                    <a:sysClr val="windowText" lastClr="000000"/>
                  </a:solidFill>
                  <a:uLnTx/>
                  <a:uFillTx/>
                  <a:latin typeface="+mn-lt"/>
                  <a:ea typeface=""/>
                  <a:cs typeface=""/>
                </a:rPr>
                <a:t>VM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ED2D14D4-AAF7-1A4A-96FC-574E02F66D49}"/>
                </a:ext>
              </a:extLst>
            </p:cNvPr>
            <p:cNvSpPr/>
            <p:nvPr/>
          </p:nvSpPr>
          <p:spPr>
            <a:xfrm>
              <a:off x="7473598" y="3276600"/>
              <a:ext cx="1337532" cy="620844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0" normalizeH="0" baseline="0" noProof="0" dirty="0">
                  <a:solidFill>
                    <a:sysClr val="windowText" lastClr="000000"/>
                  </a:solidFill>
                  <a:uLnTx/>
                  <a:uFillTx/>
                  <a:latin typeface="+mn-lt"/>
                  <a:ea typeface=""/>
                  <a:cs typeface=""/>
                </a:rPr>
                <a:t>Attacker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0" normalizeH="0" baseline="0" noProof="0" dirty="0">
                  <a:solidFill>
                    <a:sysClr val="windowText" lastClr="000000"/>
                  </a:solidFill>
                  <a:uLnTx/>
                  <a:uFillTx/>
                  <a:latin typeface="+mn-lt"/>
                  <a:ea typeface=""/>
                  <a:cs typeface=""/>
                </a:rPr>
                <a:t>VM</a:t>
              </a:r>
            </a:p>
          </p:txBody>
        </p:sp>
      </p:grpSp>
      <p:pic>
        <p:nvPicPr>
          <p:cNvPr id="13" name="Picture 12" descr="firewall-clipart-firewall_clip_art_12869.jpg">
            <a:extLst>
              <a:ext uri="{FF2B5EF4-FFF2-40B4-BE49-F238E27FC236}">
                <a16:creationId xmlns:a16="http://schemas.microsoft.com/office/drawing/2014/main" id="{4A975FFE-E3FC-F242-9A56-0C00953BD11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145" y="2684558"/>
            <a:ext cx="724263" cy="1176796"/>
          </a:xfrm>
          <a:prstGeom prst="rect">
            <a:avLst/>
          </a:prstGeom>
        </p:spPr>
      </p:pic>
      <p:sp>
        <p:nvSpPr>
          <p:cNvPr id="14" name="Curved Up Arrow 13">
            <a:extLst>
              <a:ext uri="{FF2B5EF4-FFF2-40B4-BE49-F238E27FC236}">
                <a16:creationId xmlns:a16="http://schemas.microsoft.com/office/drawing/2014/main" id="{94493396-91B5-A745-9E8B-04805D505674}"/>
              </a:ext>
            </a:extLst>
          </p:cNvPr>
          <p:cNvSpPr/>
          <p:nvPr/>
        </p:nvSpPr>
        <p:spPr>
          <a:xfrm>
            <a:off x="850444" y="3779893"/>
            <a:ext cx="2841625" cy="1315203"/>
          </a:xfrm>
          <a:prstGeom prst="curvedUpArrow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"/>
              <a:cs typeface="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33C425-2F8D-AA4D-AE65-AA33F8C7AC68}"/>
              </a:ext>
            </a:extLst>
          </p:cNvPr>
          <p:cNvSpPr txBox="1"/>
          <p:nvPr/>
        </p:nvSpPr>
        <p:spPr>
          <a:xfrm>
            <a:off x="1341373" y="2253270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VM Isolation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23746FD-CEF6-574B-8064-56D92FC5A2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8140" y="2613145"/>
            <a:ext cx="1733416" cy="629062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E192CCFD-5A9C-B747-8BB8-27BCCEFBC5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0997" y="4134435"/>
            <a:ext cx="1171477" cy="117147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570F7EF-3FA2-604B-B830-900840D656D3}"/>
              </a:ext>
            </a:extLst>
          </p:cNvPr>
          <p:cNvSpPr txBox="1"/>
          <p:nvPr/>
        </p:nvSpPr>
        <p:spPr>
          <a:xfrm>
            <a:off x="5171508" y="1803044"/>
            <a:ext cx="2048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Attack Platforms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BC99656-9C6A-C741-B045-3F08B388612D}"/>
              </a:ext>
            </a:extLst>
          </p:cNvPr>
          <p:cNvGrpSpPr/>
          <p:nvPr/>
        </p:nvGrpSpPr>
        <p:grpSpPr>
          <a:xfrm>
            <a:off x="9132365" y="1803044"/>
            <a:ext cx="2630959" cy="4697098"/>
            <a:chOff x="9132365" y="1803044"/>
            <a:chExt cx="2630959" cy="469709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EA2CC5A-9874-5A4B-8F15-3E87FF13B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32537" y="2360535"/>
              <a:ext cx="1517539" cy="116807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2EB4EBE-B48B-494D-BFE0-5781AA9ED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132365" y="4172659"/>
              <a:ext cx="2069487" cy="129343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42524BD-AEC8-DA43-A61A-868DA02D4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039604" y="3105043"/>
              <a:ext cx="1723720" cy="116807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70F240E-0757-3548-BAF0-091E4B6B4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799948" y="5271962"/>
              <a:ext cx="753284" cy="122818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717A51D-7F64-F046-8FF1-2A63D99B3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443576" y="5353514"/>
              <a:ext cx="1206500" cy="9525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26B1C39-29B9-7F48-AA94-206E5E219CB1}"/>
                </a:ext>
              </a:extLst>
            </p:cNvPr>
            <p:cNvSpPr txBox="1"/>
            <p:nvPr/>
          </p:nvSpPr>
          <p:spPr>
            <a:xfrm>
              <a:off x="9290997" y="1803044"/>
              <a:ext cx="23382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Target Applications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506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22E1E-1598-6647-9AC9-480BE1A1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another cache side channel attack?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335B8-34BF-E34D-AA19-3D7EFAEDA0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B1089-4DE5-0446-8162-9F4EF0EA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BEE1-9F30-924A-975B-839BAAA3946C}" type="slidenum">
              <a:rPr lang="en-US" smtClean="0"/>
              <a:t>3</a:t>
            </a:fld>
            <a:endParaRPr lang="en-US"/>
          </a:p>
        </p:txBody>
      </p:sp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A0A11CF2-0171-AF47-B2FA-ECA57E47B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1915" y="1777792"/>
            <a:ext cx="1599545" cy="159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26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4117FD4-074F-524E-AFA6-7EFC717C02B8}"/>
              </a:ext>
            </a:extLst>
          </p:cNvPr>
          <p:cNvSpPr/>
          <p:nvPr/>
        </p:nvSpPr>
        <p:spPr>
          <a:xfrm>
            <a:off x="1847257" y="2705764"/>
            <a:ext cx="2261937" cy="156189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9B7E82-A442-C141-BDFF-C0972CA6F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Side Channel Attacks on Inclusive Caches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92A73-FEFA-3A41-BF58-6E8BA6C98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7042" y="1745675"/>
            <a:ext cx="3659244" cy="416830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Flush+Reload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Flush+Flush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Prime+Probe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Prime+Abort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Evict+Reload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Invalidate+Transfer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Flush+Prefetch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…….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A598-1144-E943-8A36-F8C0C6C8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BEE1-9F30-924A-975B-839BAAA3946C}" type="slidenum">
              <a:rPr lang="en-US" smtClean="0"/>
              <a:t>4</a:t>
            </a:fld>
            <a:endParaRPr lang="en-US"/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EAFAD8E9-B644-9D49-8E9D-D5DDB72C224E}"/>
              </a:ext>
            </a:extLst>
          </p:cNvPr>
          <p:cNvSpPr/>
          <p:nvPr/>
        </p:nvSpPr>
        <p:spPr>
          <a:xfrm>
            <a:off x="5156976" y="2315163"/>
            <a:ext cx="5117942" cy="2227673"/>
          </a:xfrm>
          <a:prstGeom prst="wedgeRectCallout">
            <a:avLst>
              <a:gd name="adj1" fmla="val -72892"/>
              <a:gd name="adj2" fmla="val 1360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Conflict-based attacks.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Only demonstrated on </a:t>
            </a:r>
            <a:r>
              <a:rPr lang="en-US" sz="2800" b="1" dirty="0"/>
              <a:t>inclusive cache hierarchies.</a:t>
            </a:r>
          </a:p>
        </p:txBody>
      </p:sp>
    </p:spTree>
    <p:extLst>
      <p:ext uri="{BB962C8B-B14F-4D97-AF65-F5344CB8AC3E}">
        <p14:creationId xmlns:p14="http://schemas.microsoft.com/office/powerpoint/2010/main" val="154650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3FEF5-C1F3-0944-8D84-26C87C9AC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Intel Processors Use Non-inclusive Caches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C5AD9-C084-FD41-8A56-69F486C68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F3CBA-D8B1-FF4A-ACDE-3EC630A2A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BEE1-9F30-924A-975B-839BAAA3946C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E0BF8C-FD29-3B48-9A52-BEAB15233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02" y="2188967"/>
            <a:ext cx="1652305" cy="16523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F30325-1765-154E-A1AB-7883D7F4E975}"/>
              </a:ext>
            </a:extLst>
          </p:cNvPr>
          <p:cNvSpPr txBox="1"/>
          <p:nvPr/>
        </p:nvSpPr>
        <p:spPr>
          <a:xfrm>
            <a:off x="236195" y="3841272"/>
            <a:ext cx="2669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Skylake-X/SP</a:t>
            </a:r>
          </a:p>
          <a:p>
            <a:pPr algn="ctr"/>
            <a:r>
              <a:rPr lang="en-US" sz="2400" i="1" dirty="0"/>
              <a:t>(released in 2017)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795788-9ECF-6B45-9153-3B436D17C10D}"/>
              </a:ext>
            </a:extLst>
          </p:cNvPr>
          <p:cNvGrpSpPr/>
          <p:nvPr/>
        </p:nvGrpSpPr>
        <p:grpSpPr>
          <a:xfrm>
            <a:off x="3285742" y="2492282"/>
            <a:ext cx="8296658" cy="1873436"/>
            <a:chOff x="609598" y="4352545"/>
            <a:chExt cx="9556794" cy="215798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9DA9875-FE7C-9B4F-88CF-F90711930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599" y="4352545"/>
              <a:ext cx="9556793" cy="21579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2D79F1-3985-BA43-A78D-6EEBBB00E32A}"/>
                </a:ext>
              </a:extLst>
            </p:cNvPr>
            <p:cNvSpPr txBox="1"/>
            <p:nvPr/>
          </p:nvSpPr>
          <p:spPr>
            <a:xfrm>
              <a:off x="609598" y="5375633"/>
              <a:ext cx="7284720" cy="957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New Intel CPU Cache Architecture Boosts Protection Against Side-Channel Attacks</a:t>
              </a:r>
            </a:p>
          </p:txBody>
        </p:sp>
      </p:grp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1EAD0929-1A5E-5347-8928-A445A8A859D4}"/>
              </a:ext>
            </a:extLst>
          </p:cNvPr>
          <p:cNvSpPr/>
          <p:nvPr/>
        </p:nvSpPr>
        <p:spPr>
          <a:xfrm>
            <a:off x="2622559" y="5006740"/>
            <a:ext cx="6598149" cy="1317833"/>
          </a:xfrm>
          <a:prstGeom prst="wedgeRectCallout">
            <a:avLst>
              <a:gd name="adj1" fmla="val -34196"/>
              <a:gd name="adj2" fmla="val -11094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We challenge this assumption and prove that it is wrong</a:t>
            </a:r>
          </a:p>
        </p:txBody>
      </p:sp>
    </p:spTree>
    <p:extLst>
      <p:ext uri="{BB962C8B-B14F-4D97-AF65-F5344CB8AC3E}">
        <p14:creationId xmlns:p14="http://schemas.microsoft.com/office/powerpoint/2010/main" val="258112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97670-8867-D74E-A7F3-C8764DD27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Inclusive Caches </a:t>
            </a:r>
            <a:r>
              <a:rPr lang="en-US" dirty="0" err="1"/>
              <a:t>v.s</a:t>
            </a:r>
            <a:r>
              <a:rPr lang="en-US" dirty="0"/>
              <a:t>. Non-inclusive Caches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AF283-8641-444D-9218-5C5BEE34B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1406"/>
            <a:ext cx="10972800" cy="1213982"/>
          </a:xfrm>
        </p:spPr>
        <p:txBody>
          <a:bodyPr/>
          <a:lstStyle/>
          <a:p>
            <a:r>
              <a:rPr lang="en-US" dirty="0"/>
              <a:t>Inclusive: Private L2 lines are also present in LLC</a:t>
            </a:r>
          </a:p>
          <a:p>
            <a:r>
              <a:rPr lang="en-US" dirty="0"/>
              <a:t>Non-inclusive: Private L2 lines </a:t>
            </a:r>
            <a:r>
              <a:rPr lang="en-US" i="1" dirty="0"/>
              <a:t>may or may not be </a:t>
            </a:r>
            <a:r>
              <a:rPr lang="en-US" dirty="0"/>
              <a:t>present in LLC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D2AE3-7964-3B4F-9DFC-B3A189181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BEE1-9F30-924A-975B-839BAAA3946C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10BCE08-323F-BC48-8460-2822D4D53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37389"/>
              </p:ext>
            </p:extLst>
          </p:nvPr>
        </p:nvGraphicFramePr>
        <p:xfrm>
          <a:off x="1307918" y="3586012"/>
          <a:ext cx="1032176" cy="75438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58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843EC1-FE9C-0043-A692-7EF2FEF0B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812054"/>
              </p:ext>
            </p:extLst>
          </p:nvPr>
        </p:nvGraphicFramePr>
        <p:xfrm>
          <a:off x="2539524" y="3586012"/>
          <a:ext cx="1032176" cy="75438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58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C0BD6AE-F0B2-164D-91BC-B98DD78EA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867880"/>
              </p:ext>
            </p:extLst>
          </p:nvPr>
        </p:nvGraphicFramePr>
        <p:xfrm>
          <a:off x="1425339" y="4740139"/>
          <a:ext cx="2062896" cy="75438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57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78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78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78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78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8868B72-557B-D548-BCF9-3DF40FEC18E4}"/>
              </a:ext>
            </a:extLst>
          </p:cNvPr>
          <p:cNvSpPr/>
          <p:nvPr/>
        </p:nvSpPr>
        <p:spPr>
          <a:xfrm>
            <a:off x="1310888" y="3835503"/>
            <a:ext cx="250635" cy="250673"/>
          </a:xfrm>
          <a:prstGeom prst="rect">
            <a:avLst/>
          </a:prstGeom>
          <a:solidFill>
            <a:srgbClr val="66FF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Cambria" charset="0"/>
              <a:cs typeface="Cambria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6FCBD0-BB44-1B4B-8185-C69E1F447065}"/>
              </a:ext>
            </a:extLst>
          </p:cNvPr>
          <p:cNvSpPr/>
          <p:nvPr/>
        </p:nvSpPr>
        <p:spPr>
          <a:xfrm>
            <a:off x="1425276" y="4985870"/>
            <a:ext cx="250635" cy="250673"/>
          </a:xfrm>
          <a:prstGeom prst="rect">
            <a:avLst/>
          </a:prstGeom>
          <a:solidFill>
            <a:srgbClr val="66FF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Cambria" charset="0"/>
              <a:cs typeface="Cambria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5C6565-B11D-B54D-8E47-2B49F4E19356}"/>
              </a:ext>
            </a:extLst>
          </p:cNvPr>
          <p:cNvSpPr txBox="1"/>
          <p:nvPr/>
        </p:nvSpPr>
        <p:spPr>
          <a:xfrm>
            <a:off x="4763827" y="3666901"/>
            <a:ext cx="941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ea typeface="Cambria" charset="0"/>
                <a:cs typeface="Cambria" charset="0"/>
              </a:rPr>
              <a:t>private </a:t>
            </a:r>
          </a:p>
          <a:p>
            <a:pPr algn="ctr"/>
            <a:r>
              <a:rPr lang="en-US" dirty="0">
                <a:ea typeface="Cambria" charset="0"/>
                <a:cs typeface="Cambria" charset="0"/>
              </a:rPr>
              <a:t>L2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A74C2A-6ADA-2A4E-BCD6-529ACA8B9E58}"/>
              </a:ext>
            </a:extLst>
          </p:cNvPr>
          <p:cNvSpPr txBox="1"/>
          <p:nvPr/>
        </p:nvSpPr>
        <p:spPr>
          <a:xfrm>
            <a:off x="4547655" y="4603711"/>
            <a:ext cx="13260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ea typeface="Cambria" charset="0"/>
                <a:cs typeface="Cambria" charset="0"/>
              </a:rPr>
              <a:t>shared</a:t>
            </a:r>
          </a:p>
          <a:p>
            <a:pPr algn="ctr"/>
            <a:r>
              <a:rPr lang="en-US" dirty="0">
                <a:ea typeface="Cambria" charset="0"/>
                <a:cs typeface="Cambria" charset="0"/>
              </a:rPr>
              <a:t>LLC</a:t>
            </a:r>
          </a:p>
          <a:p>
            <a:pPr algn="ctr"/>
            <a:r>
              <a:rPr lang="en-US" dirty="0">
                <a:ea typeface="Cambria" charset="0"/>
                <a:cs typeface="Cambria" charset="0"/>
              </a:rPr>
              <a:t>(</a:t>
            </a:r>
            <a:r>
              <a:rPr lang="en-US" b="1" dirty="0">
                <a:ea typeface="Cambria" charset="0"/>
                <a:cs typeface="Cambria" charset="0"/>
              </a:rPr>
              <a:t>inclusive</a:t>
            </a:r>
            <a:r>
              <a:rPr lang="en-US" dirty="0">
                <a:ea typeface="Cambria" charset="0"/>
                <a:cs typeface="Cambria" charset="0"/>
              </a:rPr>
              <a:t>)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694494B-25CF-1642-83A2-548A8ECDF969}"/>
              </a:ext>
            </a:extLst>
          </p:cNvPr>
          <p:cNvCxnSpPr>
            <a:cxnSpLocks/>
          </p:cNvCxnSpPr>
          <p:nvPr/>
        </p:nvCxnSpPr>
        <p:spPr>
          <a:xfrm flipV="1">
            <a:off x="609600" y="4499745"/>
            <a:ext cx="5444197" cy="1428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764B853C-8850-0A43-8866-1D993A5AF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7977"/>
              </p:ext>
            </p:extLst>
          </p:nvPr>
        </p:nvGraphicFramePr>
        <p:xfrm>
          <a:off x="7067957" y="3566884"/>
          <a:ext cx="1032176" cy="75438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58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FA2C1BC1-5C87-DA4C-88E3-6EF1AE03C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665070"/>
              </p:ext>
            </p:extLst>
          </p:nvPr>
        </p:nvGraphicFramePr>
        <p:xfrm>
          <a:off x="8299563" y="3566884"/>
          <a:ext cx="1032176" cy="75438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58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8C1B407D-49CF-784B-A48D-C8348F78E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3723"/>
              </p:ext>
            </p:extLst>
          </p:nvPr>
        </p:nvGraphicFramePr>
        <p:xfrm>
          <a:off x="7185378" y="4721011"/>
          <a:ext cx="2062896" cy="75438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57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78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78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78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78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Rectangle 37">
            <a:extLst>
              <a:ext uri="{FF2B5EF4-FFF2-40B4-BE49-F238E27FC236}">
                <a16:creationId xmlns:a16="http://schemas.microsoft.com/office/drawing/2014/main" id="{B8148E31-AF40-5D46-9D9C-48DCA2176F41}"/>
              </a:ext>
            </a:extLst>
          </p:cNvPr>
          <p:cNvSpPr/>
          <p:nvPr/>
        </p:nvSpPr>
        <p:spPr>
          <a:xfrm>
            <a:off x="7070927" y="3816375"/>
            <a:ext cx="250635" cy="250673"/>
          </a:xfrm>
          <a:prstGeom prst="rect">
            <a:avLst/>
          </a:prstGeom>
          <a:solidFill>
            <a:srgbClr val="66FF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Cambria" charset="0"/>
              <a:cs typeface="Cambria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BAD94E-53AC-E441-B33F-D19EA5CF38EE}"/>
              </a:ext>
            </a:extLst>
          </p:cNvPr>
          <p:cNvSpPr txBox="1"/>
          <p:nvPr/>
        </p:nvSpPr>
        <p:spPr>
          <a:xfrm>
            <a:off x="10523866" y="3647773"/>
            <a:ext cx="941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ea typeface="Cambria" charset="0"/>
                <a:cs typeface="Cambria" charset="0"/>
              </a:rPr>
              <a:t>private </a:t>
            </a:r>
          </a:p>
          <a:p>
            <a:pPr algn="ctr"/>
            <a:r>
              <a:rPr lang="en-US" dirty="0">
                <a:ea typeface="Cambria" charset="0"/>
                <a:cs typeface="Cambria" charset="0"/>
              </a:rPr>
              <a:t>L2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610A25-CCED-4B43-8E4B-7AE6D7E0B3D3}"/>
              </a:ext>
            </a:extLst>
          </p:cNvPr>
          <p:cNvSpPr txBox="1"/>
          <p:nvPr/>
        </p:nvSpPr>
        <p:spPr>
          <a:xfrm>
            <a:off x="10057626" y="4584583"/>
            <a:ext cx="18261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ea typeface="Cambria" charset="0"/>
                <a:cs typeface="Cambria" charset="0"/>
              </a:rPr>
              <a:t>shared</a:t>
            </a:r>
          </a:p>
          <a:p>
            <a:pPr algn="ctr"/>
            <a:r>
              <a:rPr lang="en-US" dirty="0">
                <a:ea typeface="Cambria" charset="0"/>
                <a:cs typeface="Cambria" charset="0"/>
              </a:rPr>
              <a:t>LLC</a:t>
            </a:r>
          </a:p>
          <a:p>
            <a:pPr algn="ctr"/>
            <a:r>
              <a:rPr lang="en-US" dirty="0">
                <a:ea typeface="Cambria" charset="0"/>
                <a:cs typeface="Cambria" charset="0"/>
              </a:rPr>
              <a:t>(</a:t>
            </a:r>
            <a:r>
              <a:rPr lang="en-US" b="1" dirty="0">
                <a:ea typeface="Cambria" charset="0"/>
                <a:cs typeface="Cambria" charset="0"/>
              </a:rPr>
              <a:t>non-inclusive</a:t>
            </a:r>
            <a:r>
              <a:rPr lang="en-US" dirty="0">
                <a:ea typeface="Cambria" charset="0"/>
                <a:cs typeface="Cambria" charset="0"/>
              </a:rPr>
              <a:t>)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388D638-AD8D-BF41-9B76-6A8475383931}"/>
              </a:ext>
            </a:extLst>
          </p:cNvPr>
          <p:cNvCxnSpPr>
            <a:cxnSpLocks/>
          </p:cNvCxnSpPr>
          <p:nvPr/>
        </p:nvCxnSpPr>
        <p:spPr>
          <a:xfrm flipV="1">
            <a:off x="6369639" y="4480617"/>
            <a:ext cx="5444197" cy="1428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86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6" grpId="0"/>
      <p:bldP spid="27" grpId="0"/>
      <p:bldP spid="38" grpId="0" animBg="1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00DCAA2C-2B1D-42DC-972F-5B7B44CAD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352666"/>
              </p:ext>
            </p:extLst>
          </p:nvPr>
        </p:nvGraphicFramePr>
        <p:xfrm>
          <a:off x="7634164" y="4315221"/>
          <a:ext cx="2062896" cy="75438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57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78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78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78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78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097E41A-1DBB-3540-9E46-66CF43613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Conflict-based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B24D9-54FE-C84A-ADC2-5723E2787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08568"/>
            <a:ext cx="10927409" cy="737572"/>
          </a:xfrm>
        </p:spPr>
        <p:txBody>
          <a:bodyPr/>
          <a:lstStyle/>
          <a:p>
            <a:r>
              <a:rPr lang="en-US" dirty="0"/>
              <a:t>Lack of Visibility into the Victim’s Private Cache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9752D-2135-E14A-927F-51412BA5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734940-E889-AD4C-A84B-265E2DC60D2D}"/>
              </a:ext>
            </a:extLst>
          </p:cNvPr>
          <p:cNvSpPr/>
          <p:nvPr/>
        </p:nvSpPr>
        <p:spPr>
          <a:xfrm>
            <a:off x="7166036" y="2006197"/>
            <a:ext cx="250635" cy="250673"/>
          </a:xfrm>
          <a:prstGeom prst="rect">
            <a:avLst/>
          </a:prstGeom>
          <a:solidFill>
            <a:srgbClr val="66FF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Cambria" charset="0"/>
              <a:cs typeface="Cambria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BC70D-22AB-FD48-91ED-3BE94F5D0002}"/>
              </a:ext>
            </a:extLst>
          </p:cNvPr>
          <p:cNvSpPr txBox="1"/>
          <p:nvPr/>
        </p:nvSpPr>
        <p:spPr>
          <a:xfrm>
            <a:off x="7427500" y="1960375"/>
            <a:ext cx="171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a typeface="Cambria" charset="0"/>
                <a:cs typeface="Cambria" charset="0"/>
              </a:rPr>
              <a:t>Target address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B99BC9-EC42-024A-A70F-37E0C702B0F0}"/>
              </a:ext>
            </a:extLst>
          </p:cNvPr>
          <p:cNvSpPr/>
          <p:nvPr/>
        </p:nvSpPr>
        <p:spPr>
          <a:xfrm>
            <a:off x="9340263" y="2064035"/>
            <a:ext cx="250635" cy="25067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Cambria" charset="0"/>
              <a:cs typeface="Cambria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6A2936-7C84-1748-AEA0-CEB45EEFA4A9}"/>
              </a:ext>
            </a:extLst>
          </p:cNvPr>
          <p:cNvSpPr txBox="1"/>
          <p:nvPr/>
        </p:nvSpPr>
        <p:spPr>
          <a:xfrm>
            <a:off x="9590898" y="2006197"/>
            <a:ext cx="2330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a typeface="Cambria" charset="0"/>
                <a:cs typeface="Cambria" charset="0"/>
              </a:rPr>
              <a:t>Attacker’s addresses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265F242-6978-0542-8AE5-D2B62FB8A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865083"/>
              </p:ext>
            </p:extLst>
          </p:nvPr>
        </p:nvGraphicFramePr>
        <p:xfrm>
          <a:off x="1985468" y="3236756"/>
          <a:ext cx="1032176" cy="75438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58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6E57924-EC8C-4749-A797-A7CABCEFF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745278"/>
              </p:ext>
            </p:extLst>
          </p:nvPr>
        </p:nvGraphicFramePr>
        <p:xfrm>
          <a:off x="3217074" y="3236756"/>
          <a:ext cx="1032176" cy="75438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58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45EF7F0-916B-B646-B3EE-E17927F06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934978"/>
              </p:ext>
            </p:extLst>
          </p:nvPr>
        </p:nvGraphicFramePr>
        <p:xfrm>
          <a:off x="2197661" y="4261988"/>
          <a:ext cx="2062896" cy="75438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57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78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78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78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78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2871CED-BE8F-E34F-ADFA-2CE06F4E8B80}"/>
              </a:ext>
            </a:extLst>
          </p:cNvPr>
          <p:cNvSpPr txBox="1"/>
          <p:nvPr/>
        </p:nvSpPr>
        <p:spPr>
          <a:xfrm>
            <a:off x="2027726" y="2554847"/>
            <a:ext cx="992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ea typeface="Cambria" charset="0"/>
                <a:cs typeface="Cambria" charset="0"/>
              </a:rPr>
              <a:t>victim</a:t>
            </a:r>
          </a:p>
          <a:p>
            <a:pPr algn="ctr"/>
            <a:r>
              <a:rPr lang="en-US" altLang="zh-CN" dirty="0">
                <a:ea typeface="Cambria" charset="0"/>
                <a:cs typeface="Cambria" charset="0"/>
              </a:rPr>
              <a:t>cache 0</a:t>
            </a:r>
            <a:endParaRPr lang="en-US" dirty="0">
              <a:ea typeface="Cambria" charset="0"/>
              <a:cs typeface="Cambria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710747-6B2B-094A-B5B4-905C86F0B4D0}"/>
              </a:ext>
            </a:extLst>
          </p:cNvPr>
          <p:cNvSpPr txBox="1"/>
          <p:nvPr/>
        </p:nvSpPr>
        <p:spPr>
          <a:xfrm>
            <a:off x="3190740" y="2604527"/>
            <a:ext cx="1005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ea typeface="Cambria" charset="0"/>
                <a:cs typeface="Cambria" charset="0"/>
              </a:rPr>
              <a:t>attacker</a:t>
            </a:r>
          </a:p>
          <a:p>
            <a:pPr algn="ctr"/>
            <a:r>
              <a:rPr lang="en-US" altLang="zh-CN" dirty="0">
                <a:ea typeface="Cambria" charset="0"/>
                <a:cs typeface="Cambria" charset="0"/>
              </a:rPr>
              <a:t>cache 1</a:t>
            </a:r>
            <a:endParaRPr lang="en-US" dirty="0">
              <a:ea typeface="Cambria" charset="0"/>
              <a:cs typeface="Cambria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EC2F20-8B2D-0D4E-9047-32797844AB75}"/>
              </a:ext>
            </a:extLst>
          </p:cNvPr>
          <p:cNvSpPr txBox="1"/>
          <p:nvPr/>
        </p:nvSpPr>
        <p:spPr>
          <a:xfrm>
            <a:off x="553560" y="4594846"/>
            <a:ext cx="1740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ea typeface="Cambria" charset="0"/>
                <a:cs typeface="Cambria" charset="0"/>
              </a:rPr>
              <a:t>insert to LLC.</a:t>
            </a:r>
          </a:p>
          <a:p>
            <a:pPr algn="ctr"/>
            <a:r>
              <a:rPr lang="en-US" dirty="0">
                <a:ea typeface="Cambria" charset="0"/>
                <a:cs typeface="Cambria" charset="0"/>
              </a:rPr>
              <a:t>cache conflict.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BED9626C-828C-2041-9ED3-6B9C8FF5ECCD}"/>
              </a:ext>
            </a:extLst>
          </p:cNvPr>
          <p:cNvSpPr/>
          <p:nvPr/>
        </p:nvSpPr>
        <p:spPr>
          <a:xfrm rot="14043507">
            <a:off x="1642817" y="3427103"/>
            <a:ext cx="1208413" cy="1334242"/>
          </a:xfrm>
          <a:prstGeom prst="arc">
            <a:avLst>
              <a:gd name="adj1" fmla="val 13796368"/>
              <a:gd name="adj2" fmla="val 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ea typeface="Cambria" charset="0"/>
              <a:cs typeface="Cambria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DEAA6D-240F-CA4F-B623-5AB0E6EFF0C2}"/>
              </a:ext>
            </a:extLst>
          </p:cNvPr>
          <p:cNvSpPr txBox="1"/>
          <p:nvPr/>
        </p:nvSpPr>
        <p:spPr>
          <a:xfrm>
            <a:off x="904516" y="2719443"/>
            <a:ext cx="1146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ea typeface="Cambria" charset="0"/>
                <a:cs typeface="Cambria" charset="0"/>
              </a:rPr>
              <a:t>evict an</a:t>
            </a:r>
          </a:p>
          <a:p>
            <a:pPr algn="ctr"/>
            <a:r>
              <a:rPr lang="en-US" dirty="0">
                <a:ea typeface="Cambria" charset="0"/>
                <a:cs typeface="Cambria" charset="0"/>
              </a:rPr>
              <a:t>inclusion </a:t>
            </a:r>
          </a:p>
          <a:p>
            <a:pPr algn="ctr"/>
            <a:r>
              <a:rPr lang="en-US" dirty="0">
                <a:ea typeface="Cambria" charset="0"/>
                <a:cs typeface="Cambria" charset="0"/>
              </a:rPr>
              <a:t>victim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5AE79C-2FDC-0D46-BDD6-E805DAD23558}"/>
              </a:ext>
            </a:extLst>
          </p:cNvPr>
          <p:cNvSpPr txBox="1"/>
          <p:nvPr/>
        </p:nvSpPr>
        <p:spPr>
          <a:xfrm>
            <a:off x="1922142" y="5938982"/>
            <a:ext cx="2081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a typeface="Cambria" charset="0"/>
                <a:cs typeface="Cambria" charset="0"/>
              </a:rPr>
              <a:t>(a) inclusive cache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A4469FB-A4F6-C94E-AD83-759422A9E0B2}"/>
              </a:ext>
            </a:extLst>
          </p:cNvPr>
          <p:cNvCxnSpPr>
            <a:cxnSpLocks/>
          </p:cNvCxnSpPr>
          <p:nvPr/>
        </p:nvCxnSpPr>
        <p:spPr>
          <a:xfrm flipV="1">
            <a:off x="1697411" y="4113547"/>
            <a:ext cx="9973302" cy="2616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00181481-5B16-7C4C-B18D-D88C3FEDB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142661"/>
              </p:ext>
            </p:extLst>
          </p:nvPr>
        </p:nvGraphicFramePr>
        <p:xfrm>
          <a:off x="7417262" y="3235148"/>
          <a:ext cx="1032176" cy="75438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58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C2A7AD4F-FE36-574E-915E-E932B7F1B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003556"/>
              </p:ext>
            </p:extLst>
          </p:nvPr>
        </p:nvGraphicFramePr>
        <p:xfrm>
          <a:off x="8648868" y="3235148"/>
          <a:ext cx="1032176" cy="75438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58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CE175509-8930-0E4F-85E5-4D3FA88448E2}"/>
              </a:ext>
            </a:extLst>
          </p:cNvPr>
          <p:cNvSpPr txBox="1"/>
          <p:nvPr/>
        </p:nvSpPr>
        <p:spPr>
          <a:xfrm>
            <a:off x="5969236" y="4478879"/>
            <a:ext cx="20008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a typeface="Cambria" charset="0"/>
                <a:cs typeface="Cambria" charset="0"/>
              </a:rPr>
              <a:t>insert to LLC.</a:t>
            </a:r>
          </a:p>
          <a:p>
            <a:r>
              <a:rPr lang="en-US" b="1" dirty="0">
                <a:ea typeface="Cambria" charset="0"/>
                <a:cs typeface="Cambria" charset="0"/>
              </a:rPr>
              <a:t>No conflict</a:t>
            </a:r>
          </a:p>
          <a:p>
            <a:r>
              <a:rPr lang="en-US" b="1" dirty="0">
                <a:ea typeface="Cambria" charset="0"/>
                <a:cs typeface="Cambria" charset="0"/>
              </a:rPr>
              <a:t>No inclusion victim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9EE888B-786D-9442-9A82-E649507F7FC3}"/>
              </a:ext>
            </a:extLst>
          </p:cNvPr>
          <p:cNvSpPr txBox="1"/>
          <p:nvPr/>
        </p:nvSpPr>
        <p:spPr>
          <a:xfrm>
            <a:off x="7188239" y="5923216"/>
            <a:ext cx="2574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a typeface="Cambria" charset="0"/>
                <a:cs typeface="Cambria" charset="0"/>
              </a:rPr>
              <a:t>(b) non-inclusive cache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A4CA9A-7D68-4841-A306-AA54BD4E260B}"/>
              </a:ext>
            </a:extLst>
          </p:cNvPr>
          <p:cNvSpPr txBox="1"/>
          <p:nvPr/>
        </p:nvSpPr>
        <p:spPr>
          <a:xfrm>
            <a:off x="10645187" y="3314233"/>
            <a:ext cx="941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ea typeface="Cambria" charset="0"/>
                <a:cs typeface="Cambria" charset="0"/>
              </a:rPr>
              <a:t>private </a:t>
            </a:r>
          </a:p>
          <a:p>
            <a:pPr algn="ctr"/>
            <a:r>
              <a:rPr lang="en-US" dirty="0">
                <a:ea typeface="Cambria" charset="0"/>
                <a:cs typeface="Cambria" charset="0"/>
              </a:rPr>
              <a:t>L2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5F5C74-FDC3-DF47-9F39-CF5FC27ECD27}"/>
              </a:ext>
            </a:extLst>
          </p:cNvPr>
          <p:cNvSpPr txBox="1"/>
          <p:nvPr/>
        </p:nvSpPr>
        <p:spPr>
          <a:xfrm>
            <a:off x="10647021" y="4251043"/>
            <a:ext cx="889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ea typeface="Cambria" charset="0"/>
                <a:cs typeface="Cambria" charset="0"/>
              </a:rPr>
              <a:t>shared</a:t>
            </a:r>
          </a:p>
          <a:p>
            <a:pPr algn="ctr"/>
            <a:r>
              <a:rPr lang="en-US" dirty="0">
                <a:ea typeface="Cambria" charset="0"/>
                <a:cs typeface="Cambria" charset="0"/>
              </a:rPr>
              <a:t>LLC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7F1BFC2-6C42-4A44-BBA7-D0F8548232D2}"/>
              </a:ext>
            </a:extLst>
          </p:cNvPr>
          <p:cNvSpPr/>
          <p:nvPr/>
        </p:nvSpPr>
        <p:spPr>
          <a:xfrm>
            <a:off x="1988438" y="3486247"/>
            <a:ext cx="250635" cy="250673"/>
          </a:xfrm>
          <a:prstGeom prst="rect">
            <a:avLst/>
          </a:prstGeom>
          <a:solidFill>
            <a:srgbClr val="66FF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Cambria" charset="0"/>
              <a:cs typeface="Cambria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2F96704-9BF4-4BD0-8B8E-320AD9CB7405}"/>
              </a:ext>
            </a:extLst>
          </p:cNvPr>
          <p:cNvSpPr/>
          <p:nvPr/>
        </p:nvSpPr>
        <p:spPr>
          <a:xfrm>
            <a:off x="2197598" y="4507719"/>
            <a:ext cx="250635" cy="250673"/>
          </a:xfrm>
          <a:prstGeom prst="rect">
            <a:avLst/>
          </a:prstGeom>
          <a:solidFill>
            <a:srgbClr val="66FF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Cambria" charset="0"/>
              <a:cs typeface="Cambria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EFFEF36-525E-440A-A69F-672B54FCA64C}"/>
              </a:ext>
            </a:extLst>
          </p:cNvPr>
          <p:cNvSpPr/>
          <p:nvPr/>
        </p:nvSpPr>
        <p:spPr>
          <a:xfrm>
            <a:off x="2200777" y="5299480"/>
            <a:ext cx="250635" cy="25067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Cambria" charset="0"/>
              <a:cs typeface="Cambria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CD5C41F-9BB3-4BAB-A605-590ED3E956B1}"/>
              </a:ext>
            </a:extLst>
          </p:cNvPr>
          <p:cNvSpPr/>
          <p:nvPr/>
        </p:nvSpPr>
        <p:spPr>
          <a:xfrm>
            <a:off x="2455799" y="4513609"/>
            <a:ext cx="250635" cy="25067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Cambria" charset="0"/>
              <a:cs typeface="Cambria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8D1349E-C247-4A8A-8F14-DAF6E986B6CB}"/>
              </a:ext>
            </a:extLst>
          </p:cNvPr>
          <p:cNvSpPr/>
          <p:nvPr/>
        </p:nvSpPr>
        <p:spPr>
          <a:xfrm>
            <a:off x="2719150" y="4510357"/>
            <a:ext cx="250635" cy="25067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Cambria" charset="0"/>
              <a:cs typeface="Cambria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CDD77E5-BD4A-41B5-A31B-9DAB691E1460}"/>
              </a:ext>
            </a:extLst>
          </p:cNvPr>
          <p:cNvSpPr/>
          <p:nvPr/>
        </p:nvSpPr>
        <p:spPr>
          <a:xfrm>
            <a:off x="3483744" y="3482120"/>
            <a:ext cx="250635" cy="25067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Cambria" charset="0"/>
              <a:cs typeface="Cambria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77E78BE-EEBB-404F-98C3-449E4F76949D}"/>
              </a:ext>
            </a:extLst>
          </p:cNvPr>
          <p:cNvSpPr/>
          <p:nvPr/>
        </p:nvSpPr>
        <p:spPr>
          <a:xfrm>
            <a:off x="2972107" y="4514489"/>
            <a:ext cx="250635" cy="25067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Cambria" charset="0"/>
              <a:cs typeface="Cambria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4C575D7-38BF-4F5F-A5D0-F6797B17EE0A}"/>
              </a:ext>
            </a:extLst>
          </p:cNvPr>
          <p:cNvSpPr/>
          <p:nvPr/>
        </p:nvSpPr>
        <p:spPr>
          <a:xfrm>
            <a:off x="3736001" y="3480808"/>
            <a:ext cx="250635" cy="25067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Cambria" charset="0"/>
              <a:cs typeface="Cambria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98F5C96-C403-45AE-8EEE-7F40FEC424BB}"/>
              </a:ext>
            </a:extLst>
          </p:cNvPr>
          <p:cNvSpPr/>
          <p:nvPr/>
        </p:nvSpPr>
        <p:spPr>
          <a:xfrm>
            <a:off x="3227599" y="4514120"/>
            <a:ext cx="250635" cy="25067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Cambria" charset="0"/>
              <a:cs typeface="Cambria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0451540-0F90-4DEB-84EC-1A7C9BF7010F}"/>
              </a:ext>
            </a:extLst>
          </p:cNvPr>
          <p:cNvSpPr/>
          <p:nvPr/>
        </p:nvSpPr>
        <p:spPr>
          <a:xfrm>
            <a:off x="3484910" y="4514120"/>
            <a:ext cx="250635" cy="25067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Cambria" charset="0"/>
              <a:cs typeface="Cambria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A10800D-DBD7-4320-819F-DD6964F0F6F2}"/>
              </a:ext>
            </a:extLst>
          </p:cNvPr>
          <p:cNvSpPr/>
          <p:nvPr/>
        </p:nvSpPr>
        <p:spPr>
          <a:xfrm>
            <a:off x="3745490" y="4514120"/>
            <a:ext cx="250635" cy="25067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Cambria" charset="0"/>
              <a:cs typeface="Cambria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978D96E-83BA-4480-BF42-494A09603723}"/>
              </a:ext>
            </a:extLst>
          </p:cNvPr>
          <p:cNvSpPr/>
          <p:nvPr/>
        </p:nvSpPr>
        <p:spPr>
          <a:xfrm>
            <a:off x="4003166" y="4514137"/>
            <a:ext cx="250635" cy="25067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Cambria" charset="0"/>
              <a:cs typeface="Cambria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5BB15FF-294C-4F31-829D-2496C179382A}"/>
              </a:ext>
            </a:extLst>
          </p:cNvPr>
          <p:cNvSpPr/>
          <p:nvPr/>
        </p:nvSpPr>
        <p:spPr>
          <a:xfrm>
            <a:off x="3996080" y="3482120"/>
            <a:ext cx="250635" cy="25067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Cambria" charset="0"/>
              <a:cs typeface="Cambria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E38BA8-0BD7-754E-B4AC-BFF13A19463B}"/>
              </a:ext>
            </a:extLst>
          </p:cNvPr>
          <p:cNvSpPr/>
          <p:nvPr/>
        </p:nvSpPr>
        <p:spPr>
          <a:xfrm>
            <a:off x="2197661" y="5299909"/>
            <a:ext cx="250635" cy="25067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Cambria" charset="0"/>
              <a:cs typeface="Cambria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37F054D-BCC1-421A-87CC-D3C9119D936C}"/>
              </a:ext>
            </a:extLst>
          </p:cNvPr>
          <p:cNvSpPr/>
          <p:nvPr/>
        </p:nvSpPr>
        <p:spPr>
          <a:xfrm>
            <a:off x="7417267" y="3479350"/>
            <a:ext cx="250635" cy="250673"/>
          </a:xfrm>
          <a:prstGeom prst="rect">
            <a:avLst/>
          </a:prstGeom>
          <a:solidFill>
            <a:srgbClr val="66FF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Cambria" charset="0"/>
              <a:cs typeface="Cambria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DE8124E-C4AC-4810-B02C-B48CBC62B75D}"/>
              </a:ext>
            </a:extLst>
          </p:cNvPr>
          <p:cNvSpPr txBox="1"/>
          <p:nvPr/>
        </p:nvSpPr>
        <p:spPr>
          <a:xfrm>
            <a:off x="5460191" y="3556794"/>
            <a:ext cx="1508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Victim’s line does not exist in LLC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7A8FE91-4033-4B5C-A270-9FA53D40831A}"/>
              </a:ext>
            </a:extLst>
          </p:cNvPr>
          <p:cNvCxnSpPr>
            <a:cxnSpLocks/>
          </p:cNvCxnSpPr>
          <p:nvPr/>
        </p:nvCxnSpPr>
        <p:spPr>
          <a:xfrm>
            <a:off x="6812730" y="4088954"/>
            <a:ext cx="788244" cy="5195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AB0C01BB-E511-4A9F-AF5F-73C9F24CFA2E}"/>
              </a:ext>
            </a:extLst>
          </p:cNvPr>
          <p:cNvSpPr/>
          <p:nvPr/>
        </p:nvSpPr>
        <p:spPr>
          <a:xfrm>
            <a:off x="7899058" y="4566988"/>
            <a:ext cx="250635" cy="25067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Cambria" charset="0"/>
              <a:cs typeface="Cambria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4A095CF-832A-468D-8830-6B01E35A701B}"/>
              </a:ext>
            </a:extLst>
          </p:cNvPr>
          <p:cNvSpPr/>
          <p:nvPr/>
        </p:nvSpPr>
        <p:spPr>
          <a:xfrm>
            <a:off x="8162409" y="4563736"/>
            <a:ext cx="250635" cy="25067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Cambria" charset="0"/>
              <a:cs typeface="Cambria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1C4B805-AFB9-49E5-826B-DCC548DF21F5}"/>
              </a:ext>
            </a:extLst>
          </p:cNvPr>
          <p:cNvSpPr/>
          <p:nvPr/>
        </p:nvSpPr>
        <p:spPr>
          <a:xfrm>
            <a:off x="8415366" y="4567868"/>
            <a:ext cx="250635" cy="25067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Cambria" charset="0"/>
              <a:cs typeface="Cambria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F2BD1F4-4F11-46DB-89CD-554432CAA63D}"/>
              </a:ext>
            </a:extLst>
          </p:cNvPr>
          <p:cNvSpPr/>
          <p:nvPr/>
        </p:nvSpPr>
        <p:spPr>
          <a:xfrm>
            <a:off x="8670858" y="4567499"/>
            <a:ext cx="250635" cy="25067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Cambria" charset="0"/>
              <a:cs typeface="Cambria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5FCCC43-3DDC-4F35-91E6-E1C583311D90}"/>
              </a:ext>
            </a:extLst>
          </p:cNvPr>
          <p:cNvSpPr/>
          <p:nvPr/>
        </p:nvSpPr>
        <p:spPr>
          <a:xfrm>
            <a:off x="8928169" y="4567499"/>
            <a:ext cx="250635" cy="25067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Cambria" charset="0"/>
              <a:cs typeface="Cambria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D8EFB4D-FFD6-4103-90C7-529D5F657423}"/>
              </a:ext>
            </a:extLst>
          </p:cNvPr>
          <p:cNvSpPr/>
          <p:nvPr/>
        </p:nvSpPr>
        <p:spPr>
          <a:xfrm>
            <a:off x="9188749" y="4567499"/>
            <a:ext cx="250635" cy="25067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Cambria" charset="0"/>
              <a:cs typeface="Cambria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C3E38F8-6C55-4C14-90A8-249E7B243722}"/>
              </a:ext>
            </a:extLst>
          </p:cNvPr>
          <p:cNvSpPr/>
          <p:nvPr/>
        </p:nvSpPr>
        <p:spPr>
          <a:xfrm>
            <a:off x="9446425" y="4567516"/>
            <a:ext cx="250635" cy="25067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Cambria" charset="0"/>
              <a:cs typeface="Cambria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926EB29-0CDF-4F0E-89E8-E32B9056DE3C}"/>
              </a:ext>
            </a:extLst>
          </p:cNvPr>
          <p:cNvSpPr/>
          <p:nvPr/>
        </p:nvSpPr>
        <p:spPr>
          <a:xfrm>
            <a:off x="7626518" y="5410370"/>
            <a:ext cx="250635" cy="25067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Cambria" charset="0"/>
              <a:cs typeface="Cambria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40E468F-7B64-4448-BBB5-70412A0BC5D0}"/>
              </a:ext>
            </a:extLst>
          </p:cNvPr>
          <p:cNvSpPr txBox="1"/>
          <p:nvPr/>
        </p:nvSpPr>
        <p:spPr>
          <a:xfrm>
            <a:off x="7477221" y="2588817"/>
            <a:ext cx="992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ea typeface="Cambria" charset="0"/>
                <a:cs typeface="Cambria" charset="0"/>
              </a:rPr>
              <a:t>victim</a:t>
            </a:r>
          </a:p>
          <a:p>
            <a:pPr algn="ctr"/>
            <a:r>
              <a:rPr lang="en-US" altLang="zh-CN" dirty="0">
                <a:ea typeface="Cambria" charset="0"/>
                <a:cs typeface="Cambria" charset="0"/>
              </a:rPr>
              <a:t>cache 0</a:t>
            </a:r>
            <a:endParaRPr lang="en-US" dirty="0">
              <a:ea typeface="Cambria" charset="0"/>
              <a:cs typeface="Cambria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D1005E4-685E-3148-A351-BAF8B583E7AA}"/>
              </a:ext>
            </a:extLst>
          </p:cNvPr>
          <p:cNvSpPr txBox="1"/>
          <p:nvPr/>
        </p:nvSpPr>
        <p:spPr>
          <a:xfrm>
            <a:off x="8660411" y="2604527"/>
            <a:ext cx="1005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ea typeface="Cambria" charset="0"/>
                <a:cs typeface="Cambria" charset="0"/>
              </a:rPr>
              <a:t>attacker</a:t>
            </a:r>
          </a:p>
          <a:p>
            <a:pPr algn="ctr"/>
            <a:r>
              <a:rPr lang="en-US" altLang="zh-CN" dirty="0">
                <a:ea typeface="Cambria" charset="0"/>
                <a:cs typeface="Cambria" charset="0"/>
              </a:rPr>
              <a:t>cache 1</a:t>
            </a:r>
            <a:endParaRPr lang="en-US" dirty="0">
              <a:ea typeface="Cambria" charset="0"/>
              <a:cs typeface="Cambria" charset="0"/>
            </a:endParaRPr>
          </a:p>
        </p:txBody>
      </p:sp>
      <p:sp>
        <p:nvSpPr>
          <p:cNvPr id="70" name="Speech Bubble: Rectangle 6">
            <a:extLst>
              <a:ext uri="{FF2B5EF4-FFF2-40B4-BE49-F238E27FC236}">
                <a16:creationId xmlns:a16="http://schemas.microsoft.com/office/drawing/2014/main" id="{E41535D4-380A-AA45-BD36-99EA032F84B5}"/>
              </a:ext>
            </a:extLst>
          </p:cNvPr>
          <p:cNvSpPr/>
          <p:nvPr/>
        </p:nvSpPr>
        <p:spPr>
          <a:xfrm>
            <a:off x="4095737" y="5064612"/>
            <a:ext cx="1896893" cy="904041"/>
          </a:xfrm>
          <a:prstGeom prst="wedgeRectCallout">
            <a:avLst>
              <a:gd name="adj1" fmla="val -146671"/>
              <a:gd name="adj2" fmla="val -208005"/>
            </a:avLst>
          </a:prstGeom>
          <a:gradFill>
            <a:gsLst>
              <a:gs pos="0">
                <a:srgbClr val="C00000"/>
              </a:gs>
              <a:gs pos="34000">
                <a:srgbClr val="C00000"/>
              </a:gs>
              <a:gs pos="70000">
                <a:srgbClr val="C00000"/>
              </a:gs>
              <a:gs pos="100000">
                <a:srgbClr val="C00000"/>
              </a:gs>
            </a:gsLst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Inclusion Victim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745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9"/>
    </mc:Choice>
    <mc:Fallback xmlns="">
      <p:transition spd="slow" advTm="1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9167E-6 -3.7037E-6 L 0.02057 -0.11412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3.7037E-7 L 0.06224 -0.14931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-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79 4.81481E-6 L 0.0004 -0.11551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03425 -3.33333E-6 C -0.04961 -3.33333E-6 -0.06849 0.10556 -0.06849 0.19121 L -0.06849 0.38264 " pathEditMode="relative" rAng="0" ptsTypes="AA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-0.02617 -1.85185E-6 C -0.03789 -1.85185E-6 -0.05222 0.15046 -0.05222 0.27269 L -0.05222 0.54537 " pathEditMode="relative" rAng="0" ptsTypes="AAAA">
                                      <p:cBhvr>
                                        <p:cTn id="6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7" y="2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7 -0.00278 L 0.00078 -0.12338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/>
      <p:bldP spid="20" grpId="0" animBg="1"/>
      <p:bldP spid="21" grpId="0"/>
      <p:bldP spid="33" grpId="0"/>
      <p:bldP spid="37" grpId="0" animBg="1"/>
      <p:bldP spid="37" grpId="1" animBg="1"/>
      <p:bldP spid="38" grpId="0" animBg="1"/>
      <p:bldP spid="38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15" grpId="0" animBg="1"/>
      <p:bldP spid="15" grpId="1" animBg="1"/>
      <p:bldP spid="56" grpId="0" animBg="1"/>
      <p:bldP spid="57" grpId="0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7" grpId="0" animBg="1"/>
      <p:bldP spid="67" grpId="1" animBg="1"/>
      <p:bldP spid="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D6544-3D43-DF4F-B854-362F55A73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Inclusive Directory Structure in Skylake-X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EB94A-FDA2-4143-BB94-E20C22669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64" y="1397782"/>
            <a:ext cx="10121204" cy="2126316"/>
          </a:xfrm>
        </p:spPr>
        <p:txBody>
          <a:bodyPr>
            <a:normAutofit/>
          </a:bodyPr>
          <a:lstStyle/>
          <a:p>
            <a:r>
              <a:rPr lang="en-US" dirty="0"/>
              <a:t>Directory (snoop filter): tracks presence information for cache lines </a:t>
            </a:r>
          </a:p>
          <a:p>
            <a:r>
              <a:rPr lang="en-US" dirty="0"/>
              <a:t>TD holds directory entries for lines in LLC slice </a:t>
            </a:r>
          </a:p>
          <a:p>
            <a:r>
              <a:rPr lang="en-US" dirty="0"/>
              <a:t>ED holds directory entries for lines in L2 but not LLC</a:t>
            </a:r>
          </a:p>
          <a:p>
            <a:r>
              <a:rPr lang="en-US" dirty="0"/>
              <a:t>Directory is </a:t>
            </a:r>
            <a:r>
              <a:rPr lang="en-US" b="1" dirty="0">
                <a:solidFill>
                  <a:srgbClr val="C00000"/>
                </a:solidFill>
              </a:rPr>
              <a:t>inclusive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B6CD7-10DF-514E-82D2-FB3393538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BEE1-9F30-924A-975B-839BAAA3946C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D641BD-7F53-8640-BAA1-FE51B67BF1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182932"/>
              </p:ext>
            </p:extLst>
          </p:nvPr>
        </p:nvGraphicFramePr>
        <p:xfrm>
          <a:off x="4875224" y="4294271"/>
          <a:ext cx="1361173" cy="86868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40207">
                  <a:extLst>
                    <a:ext uri="{9D8B030D-6E8A-4147-A177-3AD203B41FA5}">
                      <a16:colId xmlns:a16="http://schemas.microsoft.com/office/drawing/2014/main" val="170355853"/>
                    </a:ext>
                  </a:extLst>
                </a:gridCol>
                <a:gridCol w="240207">
                  <a:extLst>
                    <a:ext uri="{9D8B030D-6E8A-4147-A177-3AD203B41FA5}">
                      <a16:colId xmlns:a16="http://schemas.microsoft.com/office/drawing/2014/main" val="3766793823"/>
                    </a:ext>
                  </a:extLst>
                </a:gridCol>
                <a:gridCol w="428325">
                  <a:extLst>
                    <a:ext uri="{9D8B030D-6E8A-4147-A177-3AD203B41FA5}">
                      <a16:colId xmlns:a16="http://schemas.microsoft.com/office/drawing/2014/main" val="1013401804"/>
                    </a:ext>
                  </a:extLst>
                </a:gridCol>
                <a:gridCol w="212227">
                  <a:extLst>
                    <a:ext uri="{9D8B030D-6E8A-4147-A177-3AD203B41FA5}">
                      <a16:colId xmlns:a16="http://schemas.microsoft.com/office/drawing/2014/main" val="4064781736"/>
                    </a:ext>
                  </a:extLst>
                </a:gridCol>
                <a:gridCol w="240207">
                  <a:extLst>
                    <a:ext uri="{9D8B030D-6E8A-4147-A177-3AD203B41FA5}">
                      <a16:colId xmlns:a16="http://schemas.microsoft.com/office/drawing/2014/main" val="3376393153"/>
                    </a:ext>
                  </a:extLst>
                </a:gridCol>
              </a:tblGrid>
              <a:tr h="14500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0BBA645-0752-9946-B1AD-FA509D829A3F}"/>
              </a:ext>
            </a:extLst>
          </p:cNvPr>
          <p:cNvSpPr txBox="1"/>
          <p:nvPr/>
        </p:nvSpPr>
        <p:spPr>
          <a:xfrm>
            <a:off x="4906673" y="5219120"/>
            <a:ext cx="1184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a typeface="Cambria" charset="0"/>
                <a:cs typeface="Cambria" charset="0"/>
              </a:rPr>
              <a:t>traditional</a:t>
            </a:r>
          </a:p>
          <a:p>
            <a:pPr algn="ctr"/>
            <a:r>
              <a:rPr lang="en-US" dirty="0">
                <a:ea typeface="Cambria" charset="0"/>
                <a:cs typeface="Cambria" charset="0"/>
              </a:rPr>
              <a:t>d</a:t>
            </a:r>
            <a:r>
              <a:rPr lang="en-US" sz="1800" dirty="0">
                <a:ea typeface="Cambria" charset="0"/>
                <a:cs typeface="Cambria" charset="0"/>
              </a:rPr>
              <a:t>irectory</a:t>
            </a:r>
          </a:p>
          <a:p>
            <a:pPr algn="ctr"/>
            <a:r>
              <a:rPr lang="en-US" dirty="0">
                <a:ea typeface="Cambria" charset="0"/>
                <a:cs typeface="Cambria" charset="0"/>
              </a:rPr>
              <a:t>(TD)</a:t>
            </a:r>
            <a:endParaRPr lang="en-US" sz="1800" dirty="0">
              <a:ea typeface="Cambria" charset="0"/>
              <a:cs typeface="Cambria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00F75C-E779-F745-8C1A-9C44A4F52747}"/>
              </a:ext>
            </a:extLst>
          </p:cNvPr>
          <p:cNvSpPr txBox="1"/>
          <p:nvPr/>
        </p:nvSpPr>
        <p:spPr>
          <a:xfrm>
            <a:off x="3131988" y="5255733"/>
            <a:ext cx="1588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a typeface="Cambria" charset="0"/>
                <a:cs typeface="Cambria" charset="0"/>
              </a:rPr>
              <a:t>extended</a:t>
            </a:r>
          </a:p>
          <a:p>
            <a:pPr algn="ctr"/>
            <a:r>
              <a:rPr lang="en-US" sz="1800" dirty="0">
                <a:ea typeface="Cambria" charset="0"/>
                <a:cs typeface="Cambria" charset="0"/>
              </a:rPr>
              <a:t>directory</a:t>
            </a:r>
          </a:p>
          <a:p>
            <a:pPr algn="ctr"/>
            <a:r>
              <a:rPr lang="en-US" sz="1800" dirty="0">
                <a:ea typeface="Cambria" charset="0"/>
                <a:cs typeface="Cambria" charset="0"/>
              </a:rPr>
              <a:t>(ED)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CFEB5F-7530-974F-AFA5-9CDAE6A48EAD}"/>
              </a:ext>
            </a:extLst>
          </p:cNvPr>
          <p:cNvSpPr/>
          <p:nvPr/>
        </p:nvSpPr>
        <p:spPr>
          <a:xfrm>
            <a:off x="6527791" y="3873268"/>
            <a:ext cx="1402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ea typeface="Cambria" charset="0"/>
                <a:cs typeface="Cambria" charset="0"/>
              </a:rPr>
              <a:t>cache lines </a:t>
            </a:r>
            <a:endParaRPr lang="en-US" sz="1800" dirty="0"/>
          </a:p>
        </p:txBody>
      </p:sp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8EB84151-B114-7D49-9FA5-631E0F74517E}"/>
              </a:ext>
            </a:extLst>
          </p:cNvPr>
          <p:cNvSpPr/>
          <p:nvPr/>
        </p:nvSpPr>
        <p:spPr>
          <a:xfrm>
            <a:off x="3211416" y="3885353"/>
            <a:ext cx="5026184" cy="2316664"/>
          </a:xfrm>
          <a:prstGeom prst="roundRect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A5D0C8-C434-C041-8189-F628D1C41AF9}"/>
              </a:ext>
            </a:extLst>
          </p:cNvPr>
          <p:cNvSpPr txBox="1"/>
          <p:nvPr/>
        </p:nvSpPr>
        <p:spPr>
          <a:xfrm>
            <a:off x="1990601" y="4728611"/>
            <a:ext cx="1168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Shared</a:t>
            </a:r>
          </a:p>
          <a:p>
            <a:pPr algn="ctr"/>
            <a:r>
              <a:rPr lang="en-US" sz="2000" b="1" dirty="0"/>
              <a:t>LLC</a:t>
            </a:r>
          </a:p>
          <a:p>
            <a:pPr algn="ctr"/>
            <a:r>
              <a:rPr lang="en-US" sz="2000" b="1" dirty="0"/>
              <a:t>slice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7F9D22F-2F9E-2046-9290-2F1CF2592B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124080"/>
              </p:ext>
            </p:extLst>
          </p:nvPr>
        </p:nvGraphicFramePr>
        <p:xfrm>
          <a:off x="3493902" y="4284591"/>
          <a:ext cx="1041400" cy="91440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703558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66793823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0134018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64781736"/>
                    </a:ext>
                  </a:extLst>
                </a:gridCol>
              </a:tblGrid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65E2040-5A1B-9D41-AEAC-9B3728E5E5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966655"/>
              </p:ext>
            </p:extLst>
          </p:nvPr>
        </p:nvGraphicFramePr>
        <p:xfrm>
          <a:off x="6499693" y="4294271"/>
          <a:ext cx="1361173" cy="91440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40207">
                  <a:extLst>
                    <a:ext uri="{9D8B030D-6E8A-4147-A177-3AD203B41FA5}">
                      <a16:colId xmlns:a16="http://schemas.microsoft.com/office/drawing/2014/main" val="170355853"/>
                    </a:ext>
                  </a:extLst>
                </a:gridCol>
                <a:gridCol w="240207">
                  <a:extLst>
                    <a:ext uri="{9D8B030D-6E8A-4147-A177-3AD203B41FA5}">
                      <a16:colId xmlns:a16="http://schemas.microsoft.com/office/drawing/2014/main" val="3766793823"/>
                    </a:ext>
                  </a:extLst>
                </a:gridCol>
                <a:gridCol w="464199">
                  <a:extLst>
                    <a:ext uri="{9D8B030D-6E8A-4147-A177-3AD203B41FA5}">
                      <a16:colId xmlns:a16="http://schemas.microsoft.com/office/drawing/2014/main" val="10134018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6478173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76393153"/>
                    </a:ext>
                  </a:extLst>
                </a:gridCol>
              </a:tblGrid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C7FD488F-9D5C-7442-943D-AAD314CC73A5}"/>
              </a:ext>
            </a:extLst>
          </p:cNvPr>
          <p:cNvSpPr/>
          <p:nvPr/>
        </p:nvSpPr>
        <p:spPr>
          <a:xfrm>
            <a:off x="3097713" y="3991365"/>
            <a:ext cx="3476048" cy="23166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peech Bubble: Rectangle 6">
            <a:extLst>
              <a:ext uri="{FF2B5EF4-FFF2-40B4-BE49-F238E27FC236}">
                <a16:creationId xmlns:a16="http://schemas.microsoft.com/office/drawing/2014/main" id="{FC5ABC7D-280F-A949-A477-470427A215EF}"/>
              </a:ext>
            </a:extLst>
          </p:cNvPr>
          <p:cNvSpPr/>
          <p:nvPr/>
        </p:nvSpPr>
        <p:spPr>
          <a:xfrm>
            <a:off x="8198445" y="5403988"/>
            <a:ext cx="2666622" cy="904041"/>
          </a:xfrm>
          <a:prstGeom prst="wedgeRectCallout">
            <a:avLst>
              <a:gd name="adj1" fmla="val -122548"/>
              <a:gd name="adj2" fmla="val -43643"/>
            </a:avLst>
          </a:prstGeom>
          <a:gradFill>
            <a:gsLst>
              <a:gs pos="0">
                <a:srgbClr val="C00000"/>
              </a:gs>
              <a:gs pos="34000">
                <a:srgbClr val="C00000"/>
              </a:gs>
              <a:gs pos="70000">
                <a:srgbClr val="C00000"/>
              </a:gs>
              <a:gs pos="100000">
                <a:srgbClr val="C00000"/>
              </a:gs>
            </a:gsLst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The new attack surface!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17D722D-61CD-194E-8B83-9C81BC41B7D9}"/>
              </a:ext>
            </a:extLst>
          </p:cNvPr>
          <p:cNvSpPr/>
          <p:nvPr/>
        </p:nvSpPr>
        <p:spPr>
          <a:xfrm>
            <a:off x="10160000" y="1338072"/>
            <a:ext cx="1845733" cy="55846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1000 0000</a:t>
            </a:r>
          </a:p>
        </p:txBody>
      </p:sp>
    </p:spTree>
    <p:extLst>
      <p:ext uri="{BB962C8B-B14F-4D97-AF65-F5344CB8AC3E}">
        <p14:creationId xmlns:p14="http://schemas.microsoft.com/office/powerpoint/2010/main" val="401696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 animBg="1"/>
      <p:bldP spid="15" grpId="0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Prime+Probe</a:t>
            </a:r>
            <a:r>
              <a:rPr lang="en-US" dirty="0"/>
              <a:t> Attacks on Skylake-X</a:t>
            </a:r>
          </a:p>
        </p:txBody>
      </p:sp>
      <p:graphicFrame>
        <p:nvGraphicFramePr>
          <p:cNvPr id="93" name="Table 92">
            <a:extLst>
              <a:ext uri="{FF2B5EF4-FFF2-40B4-BE49-F238E27FC236}">
                <a16:creationId xmlns:a16="http://schemas.microsoft.com/office/drawing/2014/main" id="{8696E31A-7E8B-9948-855B-E4CC20446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41617"/>
              </p:ext>
            </p:extLst>
          </p:nvPr>
        </p:nvGraphicFramePr>
        <p:xfrm>
          <a:off x="3003732" y="3500069"/>
          <a:ext cx="1352658" cy="45720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2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4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54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4" name="Table 93">
            <a:extLst>
              <a:ext uri="{FF2B5EF4-FFF2-40B4-BE49-F238E27FC236}">
                <a16:creationId xmlns:a16="http://schemas.microsoft.com/office/drawing/2014/main" id="{1A6D7948-F64F-9A4F-96E3-19E8CB5CB8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73942"/>
              </p:ext>
            </p:extLst>
          </p:nvPr>
        </p:nvGraphicFramePr>
        <p:xfrm>
          <a:off x="3966957" y="4493054"/>
          <a:ext cx="1361173" cy="86868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40207">
                  <a:extLst>
                    <a:ext uri="{9D8B030D-6E8A-4147-A177-3AD203B41FA5}">
                      <a16:colId xmlns:a16="http://schemas.microsoft.com/office/drawing/2014/main" val="170355853"/>
                    </a:ext>
                  </a:extLst>
                </a:gridCol>
                <a:gridCol w="240207">
                  <a:extLst>
                    <a:ext uri="{9D8B030D-6E8A-4147-A177-3AD203B41FA5}">
                      <a16:colId xmlns:a16="http://schemas.microsoft.com/office/drawing/2014/main" val="3766793823"/>
                    </a:ext>
                  </a:extLst>
                </a:gridCol>
                <a:gridCol w="428325">
                  <a:extLst>
                    <a:ext uri="{9D8B030D-6E8A-4147-A177-3AD203B41FA5}">
                      <a16:colId xmlns:a16="http://schemas.microsoft.com/office/drawing/2014/main" val="1013401804"/>
                    </a:ext>
                  </a:extLst>
                </a:gridCol>
                <a:gridCol w="212227">
                  <a:extLst>
                    <a:ext uri="{9D8B030D-6E8A-4147-A177-3AD203B41FA5}">
                      <a16:colId xmlns:a16="http://schemas.microsoft.com/office/drawing/2014/main" val="4064781736"/>
                    </a:ext>
                  </a:extLst>
                </a:gridCol>
                <a:gridCol w="240207">
                  <a:extLst>
                    <a:ext uri="{9D8B030D-6E8A-4147-A177-3AD203B41FA5}">
                      <a16:colId xmlns:a16="http://schemas.microsoft.com/office/drawing/2014/main" val="3376393153"/>
                    </a:ext>
                  </a:extLst>
                </a:gridCol>
              </a:tblGrid>
              <a:tr h="14500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5" name="TextBox 94">
            <a:extLst>
              <a:ext uri="{FF2B5EF4-FFF2-40B4-BE49-F238E27FC236}">
                <a16:creationId xmlns:a16="http://schemas.microsoft.com/office/drawing/2014/main" id="{3E897F08-246A-C749-B82A-118715911667}"/>
              </a:ext>
            </a:extLst>
          </p:cNvPr>
          <p:cNvSpPr txBox="1"/>
          <p:nvPr/>
        </p:nvSpPr>
        <p:spPr>
          <a:xfrm>
            <a:off x="3998405" y="5417904"/>
            <a:ext cx="11849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ea typeface="Cambria" charset="0"/>
                <a:cs typeface="Cambria" charset="0"/>
              </a:rPr>
              <a:t>traditional</a:t>
            </a:r>
          </a:p>
          <a:p>
            <a:pPr algn="ctr"/>
            <a:r>
              <a:rPr lang="en-US" dirty="0">
                <a:ea typeface="Cambria" charset="0"/>
                <a:cs typeface="Cambria" charset="0"/>
              </a:rPr>
              <a:t>directory</a:t>
            </a:r>
          </a:p>
          <a:p>
            <a:pPr algn="ctr"/>
            <a:r>
              <a:rPr lang="en-US" dirty="0">
                <a:ea typeface="Cambria" charset="0"/>
                <a:cs typeface="Cambria" charset="0"/>
              </a:rPr>
              <a:t>(TD)</a:t>
            </a:r>
          </a:p>
        </p:txBody>
      </p:sp>
      <p:graphicFrame>
        <p:nvGraphicFramePr>
          <p:cNvPr id="96" name="Table 95">
            <a:extLst>
              <a:ext uri="{FF2B5EF4-FFF2-40B4-BE49-F238E27FC236}">
                <a16:creationId xmlns:a16="http://schemas.microsoft.com/office/drawing/2014/main" id="{5C405ADE-7A03-2E49-AFD7-FC6E962821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802827"/>
              </p:ext>
            </p:extLst>
          </p:nvPr>
        </p:nvGraphicFramePr>
        <p:xfrm>
          <a:off x="5107734" y="3488351"/>
          <a:ext cx="1283124" cy="45720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8266"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+mn-lt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266"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+mn-lt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7" name="TextBox 96">
            <a:extLst>
              <a:ext uri="{FF2B5EF4-FFF2-40B4-BE49-F238E27FC236}">
                <a16:creationId xmlns:a16="http://schemas.microsoft.com/office/drawing/2014/main" id="{6D10363E-ED11-C24E-BDCE-DD8E4D443EB0}"/>
              </a:ext>
            </a:extLst>
          </p:cNvPr>
          <p:cNvSpPr txBox="1"/>
          <p:nvPr/>
        </p:nvSpPr>
        <p:spPr>
          <a:xfrm>
            <a:off x="3210989" y="2833203"/>
            <a:ext cx="89639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ea typeface="Cambria" charset="0"/>
                <a:cs typeface="Cambria" charset="0"/>
              </a:rPr>
              <a:t>victim</a:t>
            </a:r>
            <a:endParaRPr lang="en-US" sz="2000" b="1" dirty="0">
              <a:ea typeface="Cambria" charset="0"/>
              <a:cs typeface="Cambria" charset="0"/>
            </a:endParaRPr>
          </a:p>
          <a:p>
            <a:pPr algn="ctr"/>
            <a:r>
              <a:rPr lang="en-US" sz="2000" dirty="0">
                <a:ea typeface="Cambria" charset="0"/>
                <a:cs typeface="Cambria" charset="0"/>
              </a:rPr>
              <a:t>core 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CFCDE7A-32EF-5543-8929-EC50BBA11146}"/>
              </a:ext>
            </a:extLst>
          </p:cNvPr>
          <p:cNvSpPr txBox="1"/>
          <p:nvPr/>
        </p:nvSpPr>
        <p:spPr>
          <a:xfrm>
            <a:off x="5308255" y="2828097"/>
            <a:ext cx="106952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ea typeface="Cambria" charset="0"/>
                <a:cs typeface="Cambria" charset="0"/>
              </a:rPr>
              <a:t>attacker</a:t>
            </a:r>
            <a:endParaRPr lang="en-US" sz="2000" b="1" dirty="0">
              <a:ea typeface="Cambria" charset="0"/>
              <a:cs typeface="Cambria" charset="0"/>
            </a:endParaRPr>
          </a:p>
          <a:p>
            <a:pPr algn="ctr"/>
            <a:r>
              <a:rPr lang="en-US" sz="2000" dirty="0">
                <a:ea typeface="Cambria" charset="0"/>
                <a:cs typeface="Cambria" charset="0"/>
              </a:rPr>
              <a:t>core 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9F33548-F50C-1D43-94DF-04BC42AA6A18}"/>
              </a:ext>
            </a:extLst>
          </p:cNvPr>
          <p:cNvSpPr txBox="1"/>
          <p:nvPr/>
        </p:nvSpPr>
        <p:spPr>
          <a:xfrm>
            <a:off x="1726555" y="3318996"/>
            <a:ext cx="116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a typeface="Cambria" charset="0"/>
                <a:cs typeface="Cambria" charset="0"/>
              </a:rPr>
              <a:t>Private L2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AC879AE-CE98-1944-A0DD-4A9BB42D1ECF}"/>
              </a:ext>
            </a:extLst>
          </p:cNvPr>
          <p:cNvSpPr txBox="1"/>
          <p:nvPr/>
        </p:nvSpPr>
        <p:spPr>
          <a:xfrm>
            <a:off x="2223721" y="5454516"/>
            <a:ext cx="1588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ea typeface="Cambria" charset="0"/>
                <a:cs typeface="Cambria" charset="0"/>
              </a:rPr>
              <a:t>extended</a:t>
            </a:r>
          </a:p>
          <a:p>
            <a:pPr algn="ctr"/>
            <a:r>
              <a:rPr lang="en-US" dirty="0">
                <a:ea typeface="Cambria" charset="0"/>
                <a:cs typeface="Cambria" charset="0"/>
              </a:rPr>
              <a:t>directory</a:t>
            </a:r>
          </a:p>
          <a:p>
            <a:pPr algn="ctr"/>
            <a:r>
              <a:rPr lang="en-US" dirty="0">
                <a:ea typeface="Cambria" charset="0"/>
                <a:cs typeface="Cambria" charset="0"/>
              </a:rPr>
              <a:t>(ED)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E78720B-FDD9-E446-9C02-8BDA0202F0BE}"/>
              </a:ext>
            </a:extLst>
          </p:cNvPr>
          <p:cNvSpPr/>
          <p:nvPr/>
        </p:nvSpPr>
        <p:spPr>
          <a:xfrm>
            <a:off x="5619523" y="4072051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Cambria" charset="0"/>
                <a:cs typeface="Cambria" charset="0"/>
              </a:rPr>
              <a:t>cache lines </a:t>
            </a:r>
            <a:endParaRPr lang="en-US" dirty="0"/>
          </a:p>
        </p:txBody>
      </p:sp>
      <p:sp>
        <p:nvSpPr>
          <p:cNvPr id="102" name="Rounded Rectangle 12">
            <a:extLst>
              <a:ext uri="{FF2B5EF4-FFF2-40B4-BE49-F238E27FC236}">
                <a16:creationId xmlns:a16="http://schemas.microsoft.com/office/drawing/2014/main" id="{B49EB598-AECA-134D-A42C-D71EC91466AA}"/>
              </a:ext>
            </a:extLst>
          </p:cNvPr>
          <p:cNvSpPr/>
          <p:nvPr/>
        </p:nvSpPr>
        <p:spPr>
          <a:xfrm>
            <a:off x="2303148" y="4084136"/>
            <a:ext cx="5026184" cy="2316664"/>
          </a:xfrm>
          <a:prstGeom prst="roundRect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853AFF1-2476-184C-8042-EAEB6BE4C62A}"/>
              </a:ext>
            </a:extLst>
          </p:cNvPr>
          <p:cNvSpPr txBox="1"/>
          <p:nvPr/>
        </p:nvSpPr>
        <p:spPr>
          <a:xfrm>
            <a:off x="1179138" y="4839453"/>
            <a:ext cx="10550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Shared</a:t>
            </a:r>
          </a:p>
          <a:p>
            <a:pPr algn="ctr"/>
            <a:r>
              <a:rPr lang="en-US" sz="2000" b="1" dirty="0"/>
              <a:t>LLC</a:t>
            </a:r>
          </a:p>
          <a:p>
            <a:pPr algn="ctr"/>
            <a:r>
              <a:rPr lang="en-US" sz="2000" b="1" dirty="0"/>
              <a:t>slice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61D6F2B-E021-3F4A-952F-FD1E4B75F286}"/>
              </a:ext>
            </a:extLst>
          </p:cNvPr>
          <p:cNvSpPr/>
          <p:nvPr/>
        </p:nvSpPr>
        <p:spPr>
          <a:xfrm>
            <a:off x="9807152" y="3532490"/>
            <a:ext cx="334284" cy="322145"/>
          </a:xfrm>
          <a:prstGeom prst="rect">
            <a:avLst/>
          </a:prstGeom>
          <a:solidFill>
            <a:srgbClr val="73FB7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ea typeface="Cambria" charset="0"/>
              <a:cs typeface="Cambria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2F9D76E-5BCF-8C47-9D0E-87FAA7CC195D}"/>
              </a:ext>
            </a:extLst>
          </p:cNvPr>
          <p:cNvSpPr txBox="1"/>
          <p:nvPr/>
        </p:nvSpPr>
        <p:spPr>
          <a:xfrm>
            <a:off x="8498566" y="3347739"/>
            <a:ext cx="1164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ea typeface="Cambria" charset="0"/>
                <a:cs typeface="Cambria" charset="0"/>
              </a:rPr>
              <a:t>Target</a:t>
            </a:r>
          </a:p>
          <a:p>
            <a:pPr algn="r"/>
            <a:r>
              <a:rPr lang="en-US" sz="1600" dirty="0">
                <a:ea typeface="Cambria" charset="0"/>
                <a:cs typeface="Cambria" charset="0"/>
              </a:rPr>
              <a:t>address</a:t>
            </a:r>
          </a:p>
        </p:txBody>
      </p:sp>
      <p:graphicFrame>
        <p:nvGraphicFramePr>
          <p:cNvPr id="106" name="Table 105">
            <a:extLst>
              <a:ext uri="{FF2B5EF4-FFF2-40B4-BE49-F238E27FC236}">
                <a16:creationId xmlns:a16="http://schemas.microsoft.com/office/drawing/2014/main" id="{737B17C7-77B2-5048-89B9-8B34D9E93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26471"/>
              </p:ext>
            </p:extLst>
          </p:nvPr>
        </p:nvGraphicFramePr>
        <p:xfrm>
          <a:off x="2585634" y="4483374"/>
          <a:ext cx="1041400" cy="91440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703558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66793823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0134018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64781736"/>
                    </a:ext>
                  </a:extLst>
                </a:gridCol>
              </a:tblGrid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7" name="Content Placeholder 31">
            <a:extLst>
              <a:ext uri="{FF2B5EF4-FFF2-40B4-BE49-F238E27FC236}">
                <a16:creationId xmlns:a16="http://schemas.microsoft.com/office/drawing/2014/main" id="{3259784D-577B-7C48-AAA1-31EE57E2D8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1406896"/>
              </p:ext>
            </p:extLst>
          </p:nvPr>
        </p:nvGraphicFramePr>
        <p:xfrm>
          <a:off x="1261747" y="6998630"/>
          <a:ext cx="1041400" cy="22860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0710482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55805351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63694068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35039442"/>
                    </a:ext>
                  </a:extLst>
                </a:gridCol>
              </a:tblGrid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379680710"/>
                  </a:ext>
                </a:extLst>
              </a:tr>
            </a:tbl>
          </a:graphicData>
        </a:graphic>
      </p:graphicFrame>
      <p:graphicFrame>
        <p:nvGraphicFramePr>
          <p:cNvPr id="108" name="Table 107">
            <a:extLst>
              <a:ext uri="{FF2B5EF4-FFF2-40B4-BE49-F238E27FC236}">
                <a16:creationId xmlns:a16="http://schemas.microsoft.com/office/drawing/2014/main" id="{910B6468-45E0-F145-8B99-72AD178379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427905"/>
              </p:ext>
            </p:extLst>
          </p:nvPr>
        </p:nvGraphicFramePr>
        <p:xfrm>
          <a:off x="5591426" y="4493054"/>
          <a:ext cx="1361173" cy="91440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40207">
                  <a:extLst>
                    <a:ext uri="{9D8B030D-6E8A-4147-A177-3AD203B41FA5}">
                      <a16:colId xmlns:a16="http://schemas.microsoft.com/office/drawing/2014/main" val="170355853"/>
                    </a:ext>
                  </a:extLst>
                </a:gridCol>
                <a:gridCol w="240207">
                  <a:extLst>
                    <a:ext uri="{9D8B030D-6E8A-4147-A177-3AD203B41FA5}">
                      <a16:colId xmlns:a16="http://schemas.microsoft.com/office/drawing/2014/main" val="3766793823"/>
                    </a:ext>
                  </a:extLst>
                </a:gridCol>
                <a:gridCol w="464199">
                  <a:extLst>
                    <a:ext uri="{9D8B030D-6E8A-4147-A177-3AD203B41FA5}">
                      <a16:colId xmlns:a16="http://schemas.microsoft.com/office/drawing/2014/main" val="10134018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6478173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76393153"/>
                    </a:ext>
                  </a:extLst>
                </a:gridCol>
              </a:tblGrid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0" name="Content Placeholder 31">
            <a:extLst>
              <a:ext uri="{FF2B5EF4-FFF2-40B4-BE49-F238E27FC236}">
                <a16:creationId xmlns:a16="http://schemas.microsoft.com/office/drawing/2014/main" id="{AC177963-2FCF-7F4D-AC90-E9410F6F52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2565399"/>
              </p:ext>
            </p:extLst>
          </p:nvPr>
        </p:nvGraphicFramePr>
        <p:xfrm>
          <a:off x="2064934" y="7015595"/>
          <a:ext cx="1041400" cy="22860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0710482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55805351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63694068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35039442"/>
                    </a:ext>
                  </a:extLst>
                </a:gridCol>
              </a:tblGrid>
              <a:tr h="145005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680710"/>
                  </a:ext>
                </a:extLst>
              </a:tr>
            </a:tbl>
          </a:graphicData>
        </a:graphic>
      </p:graphicFrame>
      <p:sp>
        <p:nvSpPr>
          <p:cNvPr id="111" name="Rectangle 110">
            <a:extLst>
              <a:ext uri="{FF2B5EF4-FFF2-40B4-BE49-F238E27FC236}">
                <a16:creationId xmlns:a16="http://schemas.microsoft.com/office/drawing/2014/main" id="{E781FE83-4E8A-E84E-B454-DE12C6F5511D}"/>
              </a:ext>
            </a:extLst>
          </p:cNvPr>
          <p:cNvSpPr/>
          <p:nvPr/>
        </p:nvSpPr>
        <p:spPr>
          <a:xfrm>
            <a:off x="10522779" y="3532490"/>
            <a:ext cx="334284" cy="322145"/>
          </a:xfrm>
          <a:prstGeom prst="rect">
            <a:avLst/>
          </a:prstGeom>
          <a:pattFill prst="wdUpDiag">
            <a:fgClr>
              <a:srgbClr val="73FB79"/>
            </a:fgClr>
            <a:bgClr>
              <a:schemeClr val="bg1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ea typeface="Cambria" charset="0"/>
              <a:cs typeface="Cambria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64CD15D-EB39-3B4D-8A08-FDB871176E4C}"/>
              </a:ext>
            </a:extLst>
          </p:cNvPr>
          <p:cNvSpPr txBox="1"/>
          <p:nvPr/>
        </p:nvSpPr>
        <p:spPr>
          <a:xfrm>
            <a:off x="9515546" y="2802753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cache</a:t>
            </a:r>
          </a:p>
          <a:p>
            <a:pPr algn="ctr"/>
            <a:r>
              <a:rPr lang="en-US" sz="1600" dirty="0"/>
              <a:t>line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CE07FB0-549D-F74A-B2ED-B668663F8BA0}"/>
              </a:ext>
            </a:extLst>
          </p:cNvPr>
          <p:cNvSpPr txBox="1"/>
          <p:nvPr/>
        </p:nvSpPr>
        <p:spPr>
          <a:xfrm>
            <a:off x="10184255" y="2787319"/>
            <a:ext cx="971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directory</a:t>
            </a:r>
          </a:p>
          <a:p>
            <a:pPr algn="ctr"/>
            <a:r>
              <a:rPr lang="en-US" sz="1600" dirty="0"/>
              <a:t>entry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0BDBA26-9589-6547-9B31-CA878F501B9C}"/>
              </a:ext>
            </a:extLst>
          </p:cNvPr>
          <p:cNvSpPr/>
          <p:nvPr/>
        </p:nvSpPr>
        <p:spPr>
          <a:xfrm>
            <a:off x="2577746" y="4701600"/>
            <a:ext cx="222474" cy="248654"/>
          </a:xfrm>
          <a:prstGeom prst="rect">
            <a:avLst/>
          </a:prstGeom>
          <a:pattFill prst="wdUpDiag">
            <a:fgClr>
              <a:srgbClr val="73FB79"/>
            </a:fgClr>
            <a:bgClr>
              <a:schemeClr val="bg1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ea typeface="Cambria" charset="0"/>
              <a:cs typeface="Cambria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9A43FB9-1420-AF42-AEC4-C3FDD057A3CE}"/>
              </a:ext>
            </a:extLst>
          </p:cNvPr>
          <p:cNvSpPr/>
          <p:nvPr/>
        </p:nvSpPr>
        <p:spPr>
          <a:xfrm>
            <a:off x="2990962" y="3718026"/>
            <a:ext cx="236313" cy="238833"/>
          </a:xfrm>
          <a:prstGeom prst="rect">
            <a:avLst/>
          </a:prstGeom>
          <a:solidFill>
            <a:srgbClr val="73FB7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ea typeface="Cambria" charset="0"/>
              <a:cs typeface="Cambria" charset="0"/>
            </a:endParaRPr>
          </a:p>
        </p:txBody>
      </p:sp>
      <p:sp>
        <p:nvSpPr>
          <p:cNvPr id="117" name="Freeform: Shape 55">
            <a:extLst>
              <a:ext uri="{FF2B5EF4-FFF2-40B4-BE49-F238E27FC236}">
                <a16:creationId xmlns:a16="http://schemas.microsoft.com/office/drawing/2014/main" id="{57B733E7-4972-8C42-A91B-B2C52206695C}"/>
              </a:ext>
            </a:extLst>
          </p:cNvPr>
          <p:cNvSpPr/>
          <p:nvPr/>
        </p:nvSpPr>
        <p:spPr>
          <a:xfrm>
            <a:off x="3106334" y="3872270"/>
            <a:ext cx="2585804" cy="958803"/>
          </a:xfrm>
          <a:custGeom>
            <a:avLst/>
            <a:gdLst>
              <a:gd name="connsiteX0" fmla="*/ 0 w 2585804"/>
              <a:gd name="connsiteY0" fmla="*/ 0 h 1229193"/>
              <a:gd name="connsiteX1" fmla="*/ 1903751 w 2585804"/>
              <a:gd name="connsiteY1" fmla="*/ 494675 h 1229193"/>
              <a:gd name="connsiteX2" fmla="*/ 2585804 w 2585804"/>
              <a:gd name="connsiteY2" fmla="*/ 1229193 h 122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5804" h="1229193">
                <a:moveTo>
                  <a:pt x="0" y="0"/>
                </a:moveTo>
                <a:cubicBezTo>
                  <a:pt x="736392" y="144905"/>
                  <a:pt x="1472784" y="289810"/>
                  <a:pt x="1903751" y="494675"/>
                </a:cubicBezTo>
                <a:cubicBezTo>
                  <a:pt x="2334718" y="699541"/>
                  <a:pt x="2460261" y="964367"/>
                  <a:pt x="2585804" y="1229193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Speech Bubble: Rectangle 57">
            <a:extLst>
              <a:ext uri="{FF2B5EF4-FFF2-40B4-BE49-F238E27FC236}">
                <a16:creationId xmlns:a16="http://schemas.microsoft.com/office/drawing/2014/main" id="{C05DE0D4-0BA2-B843-A479-A7BECFEBB350}"/>
              </a:ext>
            </a:extLst>
          </p:cNvPr>
          <p:cNvSpPr/>
          <p:nvPr/>
        </p:nvSpPr>
        <p:spPr>
          <a:xfrm>
            <a:off x="7594702" y="4864822"/>
            <a:ext cx="1483564" cy="770457"/>
          </a:xfrm>
          <a:prstGeom prst="wedgeRectCallout">
            <a:avLst>
              <a:gd name="adj1" fmla="val -170145"/>
              <a:gd name="adj2" fmla="val -46765"/>
            </a:avLst>
          </a:prstGeom>
          <a:gradFill>
            <a:gsLst>
              <a:gs pos="0">
                <a:srgbClr val="C00000"/>
              </a:gs>
              <a:gs pos="34000">
                <a:srgbClr val="C00000"/>
              </a:gs>
              <a:gs pos="70000">
                <a:srgbClr val="C00000"/>
              </a:gs>
              <a:gs pos="100000">
                <a:srgbClr val="C00000"/>
              </a:gs>
            </a:gsLst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inclusion victim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D120CA2-7E21-214E-B23C-CF58A498D6CF}"/>
              </a:ext>
            </a:extLst>
          </p:cNvPr>
          <p:cNvSpPr/>
          <p:nvPr/>
        </p:nvSpPr>
        <p:spPr>
          <a:xfrm>
            <a:off x="9816384" y="4174122"/>
            <a:ext cx="334284" cy="32214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ea typeface="Cambria" charset="0"/>
              <a:cs typeface="Cambria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AF15F15-5FDB-C146-9839-00EAD5A6F645}"/>
              </a:ext>
            </a:extLst>
          </p:cNvPr>
          <p:cNvSpPr txBox="1"/>
          <p:nvPr/>
        </p:nvSpPr>
        <p:spPr>
          <a:xfrm>
            <a:off x="8393119" y="4008927"/>
            <a:ext cx="1314939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600" dirty="0">
                <a:ea typeface="Cambria" charset="0"/>
                <a:cs typeface="Cambria" charset="0"/>
              </a:rPr>
              <a:t>Attacker's</a:t>
            </a:r>
          </a:p>
          <a:p>
            <a:pPr algn="r"/>
            <a:r>
              <a:rPr lang="en-US" sz="1600" dirty="0">
                <a:ea typeface="Cambria" charset="0"/>
                <a:cs typeface="Cambria" charset="0"/>
              </a:rPr>
              <a:t>addresses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42DCF0D-FFAA-A842-81D5-CBDF11C1288A}"/>
              </a:ext>
            </a:extLst>
          </p:cNvPr>
          <p:cNvSpPr/>
          <p:nvPr/>
        </p:nvSpPr>
        <p:spPr>
          <a:xfrm>
            <a:off x="10536944" y="4163318"/>
            <a:ext cx="334284" cy="343753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ea typeface="Cambria" charset="0"/>
              <a:cs typeface="Cambria" charset="0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E0E02342-CA73-AC4F-B06A-F18BFE16C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9351" y="1318970"/>
            <a:ext cx="6240343" cy="1454667"/>
          </a:xfrm>
        </p:spPr>
        <p:txBody>
          <a:bodyPr anchor="ctr">
            <a:normAutofit/>
          </a:bodyPr>
          <a:lstStyle/>
          <a:p>
            <a:r>
              <a:rPr lang="en-US" dirty="0"/>
              <a:t>The attacker causes conflicts in ED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     evict victim’s line from L2 to LLC</a:t>
            </a:r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4D4F3-0845-6E45-B39C-4CACA4320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BEE1-9F30-924A-975B-839BAAA3946C}" type="slidenum">
              <a:rPr lang="en-US" smtClean="0"/>
              <a:t>9</a:t>
            </a:fld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1E2DD6-F25C-094C-8A7F-97B435049D3B}"/>
              </a:ext>
            </a:extLst>
          </p:cNvPr>
          <p:cNvSpPr/>
          <p:nvPr/>
        </p:nvSpPr>
        <p:spPr>
          <a:xfrm>
            <a:off x="453707" y="1695731"/>
            <a:ext cx="1780528" cy="77045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Prime</a:t>
            </a:r>
          </a:p>
        </p:txBody>
      </p:sp>
    </p:spTree>
    <p:extLst>
      <p:ext uri="{BB962C8B-B14F-4D97-AF65-F5344CB8AC3E}">
        <p14:creationId xmlns:p14="http://schemas.microsoft.com/office/powerpoint/2010/main" val="350467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48148E-6 L 0.03685 -0.27917 L 0.1086 -0.33287 " pathEditMode="relative" rAng="0" ptsTypes="AAA">
                                      <p:cBhvr>
                                        <p:cTn id="6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-166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0.08437 -0.40092 L 0.24883 -0.47939 " pathEditMode="relative" rAng="0" ptsTypes="AAA">
                                      <p:cBhvr>
                                        <p:cTn id="7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5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0046 L 0.03203 -0.04514 L 0.09649 -0.03703 L 0.11472 0.00024 " pathEditMode="relative" rAng="5880000" ptsTypes="AAAA">
                                      <p:cBhvr>
                                        <p:cTn id="7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2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17513 0.05972 L 0.21198 0.14491 " pathEditMode="relative" rAng="0" ptsTypes="AAA">
                                      <p:cBhvr>
                                        <p:cTn id="7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9" y="7245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7" grpId="0"/>
      <p:bldP spid="98" grpId="0"/>
      <p:bldP spid="99" grpId="0"/>
      <p:bldP spid="100" grpId="0"/>
      <p:bldP spid="101" grpId="0"/>
      <p:bldP spid="102" grpId="0" animBg="1"/>
      <p:bldP spid="103" grpId="0"/>
      <p:bldP spid="104" grpId="0" animBg="1"/>
      <p:bldP spid="105" grpId="0"/>
      <p:bldP spid="111" grpId="0" animBg="1"/>
      <p:bldP spid="112" grpId="0"/>
      <p:bldP spid="113" grpId="0"/>
      <p:bldP spid="114" grpId="0" animBg="1"/>
      <p:bldP spid="114" grpId="1" animBg="1"/>
      <p:bldP spid="115" grpId="0" animBg="1"/>
      <p:bldP spid="115" grpId="1" animBg="1"/>
      <p:bldP spid="117" grpId="0" animBg="1"/>
      <p:bldP spid="119" grpId="0" animBg="1"/>
      <p:bldP spid="121" grpId="0" animBg="1"/>
      <p:bldP spid="122" grpId="0"/>
      <p:bldP spid="123" grpId="0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1|0.1|0.1|0.1|0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bTal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obTalk" id="{1A7DF1EC-8435-994F-A802-32D04C654397}" vid="{082886E5-6E4A-6A42-AD82-AA21F9F70D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JobTalk</Template>
  <TotalTime>2015</TotalTime>
  <Words>1033</Words>
  <Application>Microsoft Macintosh PowerPoint</Application>
  <PresentationFormat>Widescreen</PresentationFormat>
  <Paragraphs>286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Courier New</vt:lpstr>
      <vt:lpstr>Helvetica</vt:lpstr>
      <vt:lpstr>Palatino</vt:lpstr>
      <vt:lpstr>JobTalk</vt:lpstr>
      <vt:lpstr>Attack Directories, Not Caches: Side Channel Attacks in a Non-Inclusive World</vt:lpstr>
      <vt:lpstr>Cache Side Channel Attacks are Popular and Effective</vt:lpstr>
      <vt:lpstr>Why another cache side channel attack?</vt:lpstr>
      <vt:lpstr>Cache Side Channel Attacks on Inclusive Caches</vt:lpstr>
      <vt:lpstr>New Intel Processors Use Non-inclusive Caches</vt:lpstr>
      <vt:lpstr>Inclusive Caches v.s. Non-inclusive Caches</vt:lpstr>
      <vt:lpstr>Challenges of Conflict-based Attacks</vt:lpstr>
      <vt:lpstr>The Inclusive Directory Structure in Skylake-X</vt:lpstr>
      <vt:lpstr>Prime+Probe Attacks on Skylake-X</vt:lpstr>
      <vt:lpstr>Prime+Probe Attacks on Skylake-X</vt:lpstr>
      <vt:lpstr>Evaluation on RSA Encryption Algorithm</vt:lpstr>
      <vt:lpstr>Evaluation Trace</vt:lpstr>
      <vt:lpstr>More in the Paper</vt:lpstr>
      <vt:lpstr>Countermeasures</vt:lpstr>
      <vt:lpstr>Main Contributions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Yan, Mengjia</dc:creator>
  <cp:lastModifiedBy>Yan Mengjia</cp:lastModifiedBy>
  <cp:revision>255</cp:revision>
  <dcterms:created xsi:type="dcterms:W3CDTF">2019-04-17T20:00:56Z</dcterms:created>
  <dcterms:modified xsi:type="dcterms:W3CDTF">2019-05-22T16:16:45Z</dcterms:modified>
</cp:coreProperties>
</file>