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1"/>
  </p:notesMasterIdLst>
  <p:sldIdLst>
    <p:sldId id="256" r:id="rId2"/>
    <p:sldId id="257" r:id="rId3"/>
    <p:sldId id="354" r:id="rId4"/>
    <p:sldId id="404" r:id="rId5"/>
    <p:sldId id="405" r:id="rId6"/>
    <p:sldId id="403" r:id="rId7"/>
    <p:sldId id="407" r:id="rId8"/>
    <p:sldId id="408" r:id="rId9"/>
    <p:sldId id="406" r:id="rId10"/>
    <p:sldId id="409" r:id="rId11"/>
    <p:sldId id="410" r:id="rId12"/>
    <p:sldId id="331" r:id="rId13"/>
    <p:sldId id="384" r:id="rId14"/>
    <p:sldId id="411" r:id="rId15"/>
    <p:sldId id="263" r:id="rId16"/>
    <p:sldId id="468" r:id="rId17"/>
    <p:sldId id="469" r:id="rId18"/>
    <p:sldId id="418" r:id="rId19"/>
    <p:sldId id="416" r:id="rId20"/>
    <p:sldId id="417" r:id="rId21"/>
    <p:sldId id="419" r:id="rId22"/>
    <p:sldId id="424" r:id="rId23"/>
    <p:sldId id="425" r:id="rId24"/>
    <p:sldId id="426" r:id="rId25"/>
    <p:sldId id="428" r:id="rId26"/>
    <p:sldId id="429" r:id="rId27"/>
    <p:sldId id="394" r:id="rId28"/>
    <p:sldId id="471" r:id="rId29"/>
    <p:sldId id="465" r:id="rId30"/>
    <p:sldId id="470" r:id="rId31"/>
    <p:sldId id="431" r:id="rId32"/>
    <p:sldId id="432" r:id="rId33"/>
    <p:sldId id="433" r:id="rId34"/>
    <p:sldId id="434" r:id="rId35"/>
    <p:sldId id="435" r:id="rId36"/>
    <p:sldId id="436" r:id="rId37"/>
    <p:sldId id="439" r:id="rId38"/>
    <p:sldId id="441" r:id="rId39"/>
    <p:sldId id="274" r:id="rId40"/>
    <p:sldId id="275" r:id="rId41"/>
    <p:sldId id="445" r:id="rId42"/>
    <p:sldId id="443" r:id="rId43"/>
    <p:sldId id="446" r:id="rId44"/>
    <p:sldId id="346" r:id="rId45"/>
    <p:sldId id="383" r:id="rId46"/>
    <p:sldId id="382" r:id="rId47"/>
    <p:sldId id="357" r:id="rId48"/>
    <p:sldId id="332" r:id="rId49"/>
    <p:sldId id="447" r:id="rId50"/>
    <p:sldId id="450" r:id="rId51"/>
    <p:sldId id="451" r:id="rId52"/>
    <p:sldId id="448" r:id="rId53"/>
    <p:sldId id="278" r:id="rId54"/>
    <p:sldId id="281" r:id="rId55"/>
    <p:sldId id="282" r:id="rId56"/>
    <p:sldId id="460" r:id="rId57"/>
    <p:sldId id="461" r:id="rId58"/>
    <p:sldId id="463" r:id="rId59"/>
    <p:sldId id="462" r:id="rId60"/>
    <p:sldId id="466" r:id="rId61"/>
    <p:sldId id="467" r:id="rId62"/>
    <p:sldId id="300" r:id="rId63"/>
    <p:sldId id="337" r:id="rId64"/>
    <p:sldId id="289" r:id="rId65"/>
    <p:sldId id="290" r:id="rId66"/>
    <p:sldId id="291" r:id="rId67"/>
    <p:sldId id="358" r:id="rId68"/>
    <p:sldId id="457" r:id="rId69"/>
    <p:sldId id="378" r:id="rId70"/>
    <p:sldId id="458" r:id="rId71"/>
    <p:sldId id="293" r:id="rId72"/>
    <p:sldId id="464" r:id="rId73"/>
    <p:sldId id="385" r:id="rId74"/>
    <p:sldId id="295" r:id="rId75"/>
    <p:sldId id="389" r:id="rId76"/>
    <p:sldId id="455" r:id="rId77"/>
    <p:sldId id="456" r:id="rId78"/>
    <p:sldId id="454" r:id="rId79"/>
    <p:sldId id="392" r:id="rId8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elo d'Amorim" initials="" lastIdx="4" clrIdx="0"/>
  <p:cmAuthor id="1" name="Michael Ernst" initials="ME" lastIdx="85" clrIdx="1">
    <p:extLst>
      <p:ext uri="{19B8F6BF-5375-455C-9EA6-DF929625EA0E}">
        <p15:presenceInfo xmlns="" xmlns:p15="http://schemas.microsoft.com/office/powerpoint/2012/main" userId="9599a534154f1e7d" providerId="Windows Live"/>
      </p:ext>
    </p:extLst>
  </p:cmAuthor>
  <p:cmAuthor id="2" name="pbsf"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2594" autoAdjust="0"/>
  </p:normalViewPr>
  <p:slideViewPr>
    <p:cSldViewPr snapToGrid="0" snapToObjects="1">
      <p:cViewPr>
        <p:scale>
          <a:sx n="112" d="100"/>
          <a:sy n="112" d="100"/>
        </p:scale>
        <p:origin x="-1000" y="1040"/>
      </p:cViewPr>
      <p:guideLst>
        <p:guide orient="horz" pos="2160"/>
        <p:guide pos="2880"/>
      </p:guideLst>
    </p:cSldViewPr>
  </p:slideViewPr>
  <p:outlineViewPr>
    <p:cViewPr>
      <p:scale>
        <a:sx n="33" d="100"/>
        <a:sy n="33" d="100"/>
      </p:scale>
      <p:origin x="0" y="35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commentAuthors" Target="commentAuthors.xml"/><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51400187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98907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baseline="0" dirty="0" smtClean="0">
                <a:solidFill>
                  <a:schemeClr val="dk1"/>
                </a:solidFill>
                <a:latin typeface="Calibri"/>
                <a:ea typeface="Calibri"/>
                <a:cs typeface="Calibri"/>
                <a:sym typeface="Calibri"/>
              </a:rPr>
              <a:t>Static analysis analyzes method calls, using summaries; with </a:t>
            </a:r>
            <a:r>
              <a:rPr lang="en-US" sz="1200" b="0" i="0" u="none" strike="noStrike" kern="1200" cap="none" baseline="0" dirty="0" err="1" smtClean="0">
                <a:solidFill>
                  <a:schemeClr val="dk1"/>
                </a:solidFill>
                <a:latin typeface="Calibri"/>
                <a:ea typeface="Calibri"/>
                <a:cs typeface="Calibri"/>
                <a:sym typeface="Calibri"/>
              </a:rPr>
              <a:t>implict</a:t>
            </a:r>
            <a:r>
              <a:rPr lang="en-US" sz="1200" b="0" i="0" u="none" strike="noStrike" kern="1200" cap="none" baseline="0" dirty="0" smtClean="0">
                <a:solidFill>
                  <a:schemeClr val="dk1"/>
                </a:solidFill>
                <a:latin typeface="Calibri"/>
                <a:ea typeface="Calibri"/>
                <a:cs typeface="Calibri"/>
                <a:sym typeface="Calibri"/>
              </a:rPr>
              <a:t> control flow, the estimate of possibly-called methods is very large, leading to unacceptable imprecision.  Just a bit more context about the problem you are solving would help to bring the audience along.</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227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baseline="0" dirty="0" smtClean="0">
                <a:solidFill>
                  <a:schemeClr val="dk1"/>
                </a:solidFill>
                <a:latin typeface="Calibri"/>
                <a:ea typeface="Calibri"/>
                <a:cs typeface="Calibri"/>
                <a:sym typeface="Calibri"/>
              </a:rPr>
              <a:t>Static analysis analyzes method calls, using summaries; with </a:t>
            </a:r>
            <a:r>
              <a:rPr lang="en-US" sz="1200" b="0" i="0" u="none" strike="noStrike" kern="1200" cap="none" baseline="0" dirty="0" err="1" smtClean="0">
                <a:solidFill>
                  <a:schemeClr val="dk1"/>
                </a:solidFill>
                <a:latin typeface="Calibri"/>
                <a:ea typeface="Calibri"/>
                <a:cs typeface="Calibri"/>
                <a:sym typeface="Calibri"/>
              </a:rPr>
              <a:t>implict</a:t>
            </a:r>
            <a:r>
              <a:rPr lang="en-US" sz="1200" b="0" i="0" u="none" strike="noStrike" kern="1200" cap="none" baseline="0" dirty="0" smtClean="0">
                <a:solidFill>
                  <a:schemeClr val="dk1"/>
                </a:solidFill>
                <a:latin typeface="Calibri"/>
                <a:ea typeface="Calibri"/>
                <a:cs typeface="Calibri"/>
                <a:sym typeface="Calibri"/>
              </a:rPr>
              <a:t> control flow, the estimate of possibly-called methods is very large, leading to unacceptable imprecision.  Just a bit more context about the problem you are solving would help to bring the audience along.</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227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22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17314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17314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71" name="Shape 1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15</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961233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r>
              <a:rPr sz="1200" b="0" i="0" u="none" strike="noStrike" cap="none" baseline="0" dirty="0" smtClean="0">
                <a:solidFill>
                  <a:schemeClr val="dk1"/>
                </a:solidFill>
                <a:latin typeface="Calibri"/>
                <a:ea typeface="Calibri"/>
                <a:cs typeface="Calibri"/>
                <a:sym typeface="Calibri"/>
              </a:rPr>
              <a:t>Say </a:t>
            </a:r>
            <a:r>
              <a:rPr sz="1200" b="0" i="0" u="none" strike="noStrike" cap="none" baseline="0" dirty="0">
                <a:solidFill>
                  <a:schemeClr val="dk1"/>
                </a:solidFill>
                <a:latin typeface="Calibri"/>
                <a:ea typeface="Calibri"/>
                <a:cs typeface="Calibri"/>
                <a:sym typeface="Calibri"/>
              </a:rPr>
              <a:t>"This dataflow is illegal".</a:t>
            </a: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88520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88520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18</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218178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19</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21817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26369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20</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218178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21</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218178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22</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218178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23</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218178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24</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218178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r>
              <a:rPr lang="en-US" sz="1200" b="0" i="0" u="none" strike="noStrike" cap="none" baseline="0" dirty="0" smtClean="0">
                <a:solidFill>
                  <a:schemeClr val="dk1"/>
                </a:solidFill>
                <a:latin typeface="Calibri"/>
                <a:ea typeface="Calibri"/>
                <a:cs typeface="Calibri"/>
                <a:sym typeface="Calibri"/>
              </a:rPr>
              <a:t>←</a:t>
            </a:r>
            <a:endParaRPr sz="1200" b="0" i="0" u="none" strike="noStrike" cap="none" baseline="0" dirty="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25</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218178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26</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218178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 Meeting Notes (11/11/15 18:52) -----</a:t>
            </a: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Talk about maps here. </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Insert slide </a:t>
            </a:r>
            <a:r>
              <a:rPr sz="1200" b="0" i="0" u="none" strike="noStrike" cap="none" baseline="0" dirty="0" smtClean="0">
                <a:solidFill>
                  <a:schemeClr val="dk1"/>
                </a:solidFill>
                <a:latin typeface="Calibri"/>
                <a:ea typeface="Calibri"/>
                <a:cs typeface="Calibri"/>
                <a:sym typeface="Calibri"/>
              </a:rPr>
              <a:t>here</a:t>
            </a:r>
            <a:r>
              <a:rPr sz="1200" b="0" i="0" u="none" strike="noStrike" cap="none" baseline="0" dirty="0">
                <a:solidFill>
                  <a:schemeClr val="dk1"/>
                </a:solidFill>
                <a:latin typeface="Calibri"/>
                <a:ea typeface="Calibri"/>
                <a:cs typeface="Calibri"/>
                <a:sym typeface="Calibri"/>
              </a:rPr>
              <a:t>. Showing Activity1 -&gt; Activity2. Put some data on the seta. Say this is the payload, and that this is a map.</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Fix text that is not covered.</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27</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12189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 Meeting Notes (11/11/15 18:52) -----</a:t>
            </a: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Talk about maps here. </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Insert slide </a:t>
            </a:r>
            <a:r>
              <a:rPr sz="1200" b="0" i="0" u="none" strike="noStrike" cap="none" baseline="0" dirty="0" smtClean="0">
                <a:solidFill>
                  <a:schemeClr val="dk1"/>
                </a:solidFill>
                <a:latin typeface="Calibri"/>
                <a:ea typeface="Calibri"/>
                <a:cs typeface="Calibri"/>
                <a:sym typeface="Calibri"/>
              </a:rPr>
              <a:t>here</a:t>
            </a:r>
            <a:r>
              <a:rPr sz="1200" b="0" i="0" u="none" strike="noStrike" cap="none" baseline="0" dirty="0">
                <a:solidFill>
                  <a:schemeClr val="dk1"/>
                </a:solidFill>
                <a:latin typeface="Calibri"/>
                <a:ea typeface="Calibri"/>
                <a:cs typeface="Calibri"/>
                <a:sym typeface="Calibri"/>
              </a:rPr>
              <a:t>. Showing Activity1 -&gt; Activity2. Put some data on the seta. Say this is the payload, and that this is a map.</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Fix text that is not covered.</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28</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12189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 Meeting Notes (11/11/15 18:52) -----</a:t>
            </a: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Talk about maps here. </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Insert slide before here. Showing Activity1 -&gt; Activity2. Put some data on the seta. Say this is the payload, and that this is a map.</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Fix text that is not covered.</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29</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1218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baseline="0" dirty="0" smtClean="0">
                <a:solidFill>
                  <a:schemeClr val="dk1"/>
                </a:solidFill>
                <a:latin typeface="Calibri"/>
                <a:ea typeface="Calibri"/>
                <a:cs typeface="Calibri"/>
                <a:sym typeface="Calibri"/>
              </a:rPr>
              <a:t>Static analysis analyzes method calls, using summaries; with </a:t>
            </a:r>
            <a:r>
              <a:rPr lang="en-US" sz="1200" b="0" i="0" u="none" strike="noStrike" kern="1200" cap="none" baseline="0" dirty="0" err="1" smtClean="0">
                <a:solidFill>
                  <a:schemeClr val="dk1"/>
                </a:solidFill>
                <a:latin typeface="Calibri"/>
                <a:ea typeface="Calibri"/>
                <a:cs typeface="Calibri"/>
                <a:sym typeface="Calibri"/>
              </a:rPr>
              <a:t>implict</a:t>
            </a:r>
            <a:r>
              <a:rPr lang="en-US" sz="1200" b="0" i="0" u="none" strike="noStrike" kern="1200" cap="none" baseline="0" dirty="0" smtClean="0">
                <a:solidFill>
                  <a:schemeClr val="dk1"/>
                </a:solidFill>
                <a:latin typeface="Calibri"/>
                <a:ea typeface="Calibri"/>
                <a:cs typeface="Calibri"/>
                <a:sym typeface="Calibri"/>
              </a:rPr>
              <a:t> control flow, the estimate of possibly-called methods is very large, leading to unacceptable imprecision.  Just a bit more context about the problem you are solving would help to bring the audience along.</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227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a:solidFill>
                  <a:schemeClr val="dk1"/>
                </a:solidFill>
                <a:latin typeface="Calibri"/>
                <a:ea typeface="Calibri"/>
                <a:cs typeface="Calibri"/>
                <a:sym typeface="Calibri"/>
              </a:rPr>
              <a:t>----- Meeting Notes (11/11/15 18:52) -----</a:t>
            </a:r>
          </a:p>
          <a:p>
            <a:pPr marL="0" marR="0" lvl="0" indent="0" algn="l" rtl="0">
              <a:spcBef>
                <a:spcPts val="0"/>
              </a:spcBef>
              <a:buClr>
                <a:schemeClr val="dk1"/>
              </a:buClr>
              <a:buFont typeface="Calibri"/>
              <a:buNone/>
            </a:pPr>
            <a:r>
              <a:rPr sz="1200" b="0" i="0" u="none" strike="noStrike" cap="none" baseline="0">
                <a:solidFill>
                  <a:schemeClr val="dk1"/>
                </a:solidFill>
                <a:latin typeface="Calibri"/>
                <a:ea typeface="Calibri"/>
                <a:cs typeface="Calibri"/>
                <a:sym typeface="Calibri"/>
              </a:rPr>
              <a:t>Talk about maps here. </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a:solidFill>
                  <a:schemeClr val="dk1"/>
                </a:solidFill>
                <a:latin typeface="Calibri"/>
                <a:ea typeface="Calibri"/>
                <a:cs typeface="Calibri"/>
                <a:sym typeface="Calibri"/>
              </a:rPr>
              <a:t>Insert slide before here. Showing Activity1 -&gt; Activity2. Put some data on the seta. Say this is the payload, and that this is a map.</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a:solidFill>
                  <a:schemeClr val="dk1"/>
                </a:solidFill>
                <a:latin typeface="Calibri"/>
                <a:ea typeface="Calibri"/>
                <a:cs typeface="Calibri"/>
                <a:sym typeface="Calibri"/>
              </a:rPr>
              <a:t>Fix text that is not covered.</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30</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12189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31</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12189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32</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12189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33</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12189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34</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12189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35</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12189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36</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12189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37</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12189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38</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12189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99" name="Shape 2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39</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4885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baseline="0" dirty="0" smtClean="0">
                <a:solidFill>
                  <a:schemeClr val="dk1"/>
                </a:solidFill>
                <a:latin typeface="Calibri"/>
                <a:ea typeface="Calibri"/>
                <a:cs typeface="Calibri"/>
                <a:sym typeface="Calibri"/>
              </a:rPr>
              <a:t>Static analysis analyzes method calls, using summaries; with </a:t>
            </a:r>
            <a:r>
              <a:rPr lang="en-US" sz="1200" b="0" i="0" u="none" strike="noStrike" kern="1200" cap="none" baseline="0" dirty="0" err="1" smtClean="0">
                <a:solidFill>
                  <a:schemeClr val="dk1"/>
                </a:solidFill>
                <a:latin typeface="Calibri"/>
                <a:ea typeface="Calibri"/>
                <a:cs typeface="Calibri"/>
                <a:sym typeface="Calibri"/>
              </a:rPr>
              <a:t>implict</a:t>
            </a:r>
            <a:r>
              <a:rPr lang="en-US" sz="1200" b="0" i="0" u="none" strike="noStrike" kern="1200" cap="none" baseline="0" dirty="0" smtClean="0">
                <a:solidFill>
                  <a:schemeClr val="dk1"/>
                </a:solidFill>
                <a:latin typeface="Calibri"/>
                <a:ea typeface="Calibri"/>
                <a:cs typeface="Calibri"/>
                <a:sym typeface="Calibri"/>
              </a:rPr>
              <a:t> control flow, the estimate of possibly-called methods is very large, leading to unacceptable imprecision.  Just a bit more context about the problem you are solving would help to bring the audience along.</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227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86858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 Meeting Notes (11/11/15 18:52) -----</a:t>
            </a: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Fix text again.</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Remove the term "refined" everywhere, and replace by inferred.</a:t>
            </a: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86858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868585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868585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83071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a:solidFill>
                  <a:schemeClr val="dk1"/>
                </a:solidFill>
                <a:latin typeface="Calibri"/>
                <a:ea typeface="Calibri"/>
                <a:cs typeface="Calibri"/>
                <a:sym typeface="Calibri"/>
              </a:rPr>
              <a:t>----- Meeting Notes (11/11/15 18:52) -----</a:t>
            </a:r>
          </a:p>
          <a:p>
            <a:pPr marL="0" marR="0" lvl="0" indent="0" algn="l" rtl="0">
              <a:spcBef>
                <a:spcPts val="0"/>
              </a:spcBef>
              <a:buClr>
                <a:schemeClr val="dk1"/>
              </a:buClr>
              <a:buFont typeface="Calibri"/>
              <a:buNone/>
            </a:pPr>
            <a:r>
              <a:rPr sz="1200" b="0" i="0" u="none" strike="noStrike" cap="none" baseline="0">
                <a:solidFill>
                  <a:schemeClr val="dk1"/>
                </a:solidFill>
                <a:latin typeface="Calibri"/>
                <a:ea typeface="Calibri"/>
                <a:cs typeface="Calibri"/>
                <a:sym typeface="Calibri"/>
              </a:rPr>
              <a:t>Remove bullet points from types.</a:t>
            </a: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8307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8307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83071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996154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9961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baseline="0" dirty="0" smtClean="0">
                <a:solidFill>
                  <a:schemeClr val="dk1"/>
                </a:solidFill>
                <a:latin typeface="Calibri"/>
                <a:ea typeface="Calibri"/>
                <a:cs typeface="Calibri"/>
                <a:sym typeface="Calibri"/>
              </a:rPr>
              <a:t>Static analysis analyzes method calls, using summaries; with </a:t>
            </a:r>
            <a:r>
              <a:rPr lang="en-US" sz="1200" b="0" i="0" u="none" strike="noStrike" kern="1200" cap="none" baseline="0" dirty="0" err="1" smtClean="0">
                <a:solidFill>
                  <a:schemeClr val="dk1"/>
                </a:solidFill>
                <a:latin typeface="Calibri"/>
                <a:ea typeface="Calibri"/>
                <a:cs typeface="Calibri"/>
                <a:sym typeface="Calibri"/>
              </a:rPr>
              <a:t>implict</a:t>
            </a:r>
            <a:r>
              <a:rPr lang="en-US" sz="1200" b="0" i="0" u="none" strike="noStrike" kern="1200" cap="none" baseline="0" dirty="0" smtClean="0">
                <a:solidFill>
                  <a:schemeClr val="dk1"/>
                </a:solidFill>
                <a:latin typeface="Calibri"/>
                <a:ea typeface="Calibri"/>
                <a:cs typeface="Calibri"/>
                <a:sym typeface="Calibri"/>
              </a:rPr>
              <a:t> control flow, the estimate of possibly-called methods is very large, leading to unacceptable imprecision.  Just a bit more context about the problem you are solving would help to bring the audience along.</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227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a:solidFill>
                  <a:schemeClr val="dk1"/>
                </a:solidFill>
                <a:latin typeface="Calibri"/>
                <a:ea typeface="Calibri"/>
                <a:cs typeface="Calibri"/>
                <a:sym typeface="Calibri"/>
              </a:rPr>
              <a:t>----- Meeting Notes (11/11/15 18:52) -----</a:t>
            </a:r>
          </a:p>
          <a:p>
            <a:pPr marL="0" marR="0" lvl="0" indent="0" algn="l" rtl="0">
              <a:spcBef>
                <a:spcPts val="0"/>
              </a:spcBef>
              <a:buClr>
                <a:schemeClr val="dk1"/>
              </a:buClr>
              <a:buFont typeface="Calibri"/>
              <a:buNone/>
            </a:pPr>
            <a:r>
              <a:rPr sz="1200" b="0" i="0" u="none" strike="noStrike" cap="none" baseline="0">
                <a:solidFill>
                  <a:schemeClr val="dk1"/>
                </a:solidFill>
                <a:latin typeface="Calibri"/>
                <a:ea typeface="Calibri"/>
                <a:cs typeface="Calibri"/>
                <a:sym typeface="Calibri"/>
              </a:rPr>
              <a:t>Get rid of infers exact class name.</a:t>
            </a:r>
          </a:p>
          <a:p>
            <a:pPr marL="0" marR="0" lvl="0" indent="0" algn="l" rtl="0">
              <a:spcBef>
                <a:spcPts val="0"/>
              </a:spcBef>
              <a:buClr>
                <a:schemeClr val="dk1"/>
              </a:buClr>
              <a:buFont typeface="Calibri"/>
              <a:buNone/>
            </a:pPr>
            <a:r>
              <a:rPr sz="1200" b="0" i="0" u="none" strike="noStrike" cap="none" baseline="0">
                <a:solidFill>
                  <a:schemeClr val="dk1"/>
                </a:solidFill>
                <a:latin typeface="Calibri"/>
                <a:ea typeface="Calibri"/>
                <a:cs typeface="Calibri"/>
                <a:sym typeface="Calibri"/>
              </a:rPr>
              <a:t>Similar changes in previous slides.</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a:solidFill>
                  <a:schemeClr val="dk1"/>
                </a:solidFill>
                <a:latin typeface="Calibri"/>
                <a:ea typeface="Calibri"/>
                <a:cs typeface="Calibri"/>
                <a:sym typeface="Calibri"/>
              </a:rPr>
              <a:t>Mention that these examples are inter-procedural, but our type system can express facts to enable inter-procedural analysis.</a:t>
            </a: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99615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99615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a:solidFill>
                  <a:schemeClr val="dk1"/>
                </a:solidFill>
                <a:latin typeface="Calibri"/>
                <a:ea typeface="Calibri"/>
                <a:cs typeface="Calibri"/>
                <a:sym typeface="Calibri"/>
              </a:rPr>
              <a:t>----- Meeting Notes (11/11/15 18:52) -----</a:t>
            </a:r>
          </a:p>
          <a:p>
            <a:pPr marL="0" marR="0" lvl="0" indent="0" algn="l" rtl="0">
              <a:spcBef>
                <a:spcPts val="0"/>
              </a:spcBef>
              <a:buClr>
                <a:schemeClr val="dk1"/>
              </a:buClr>
              <a:buFont typeface="Calibri"/>
              <a:buNone/>
            </a:pPr>
            <a:r>
              <a:rPr sz="1200" b="0" i="0" u="none" strike="noStrike" cap="none" baseline="0">
                <a:solidFill>
                  <a:schemeClr val="dk1"/>
                </a:solidFill>
                <a:latin typeface="Calibri"/>
                <a:ea typeface="Calibri"/>
                <a:cs typeface="Calibri"/>
                <a:sym typeface="Calibri"/>
              </a:rPr>
              <a:t>Add another slide.</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a:solidFill>
                  <a:schemeClr val="dk1"/>
                </a:solidFill>
                <a:latin typeface="Calibri"/>
                <a:ea typeface="Calibri"/>
                <a:cs typeface="Calibri"/>
                <a:sym typeface="Calibri"/>
              </a:rPr>
              <a:t>The android library markes this method as hidden, and this can only be invoked reflectively.</a:t>
            </a: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996154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715742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53" name="Shape 3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54</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225507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659299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659299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659299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659299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6592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baseline="0" dirty="0" smtClean="0">
                <a:solidFill>
                  <a:schemeClr val="dk1"/>
                </a:solidFill>
                <a:latin typeface="Calibri"/>
                <a:ea typeface="Calibri"/>
                <a:cs typeface="Calibri"/>
                <a:sym typeface="Calibri"/>
              </a:rPr>
              <a:t>Static analysis analyzes method calls, using summaries; with </a:t>
            </a:r>
            <a:r>
              <a:rPr lang="en-US" sz="1200" b="0" i="0" u="none" strike="noStrike" kern="1200" cap="none" baseline="0" dirty="0" err="1" smtClean="0">
                <a:solidFill>
                  <a:schemeClr val="dk1"/>
                </a:solidFill>
                <a:latin typeface="Calibri"/>
                <a:ea typeface="Calibri"/>
                <a:cs typeface="Calibri"/>
                <a:sym typeface="Calibri"/>
              </a:rPr>
              <a:t>implict</a:t>
            </a:r>
            <a:r>
              <a:rPr lang="en-US" sz="1200" b="0" i="0" u="none" strike="noStrike" kern="1200" cap="none" baseline="0" dirty="0" smtClean="0">
                <a:solidFill>
                  <a:schemeClr val="dk1"/>
                </a:solidFill>
                <a:latin typeface="Calibri"/>
                <a:ea typeface="Calibri"/>
                <a:cs typeface="Calibri"/>
                <a:sym typeface="Calibri"/>
              </a:rPr>
              <a:t> control flow, the estimate of possibly-called methods is very large, leading to unacceptable imprecision.  Just a bit more context about the problem you are solving would help to bring the audience along.</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227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 Meeting Notes (11/11/15 18:52) -----</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Add a brace calling the @Intent type a Big T.</a:t>
            </a: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Get rid of the </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i[k] = i.get*Extra</a:t>
            </a: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Change T[k] to little t[k].</a:t>
            </a:r>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93870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 Meeting Notes (11/11/15 18:52) -----</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Add a brace calling the @Intent type a Big T.</a:t>
            </a: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Get rid of the </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i[k] = i.get*Extra</a:t>
            </a: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Change T[k] to little t[k].</a:t>
            </a:r>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938705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83561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 Meeting Notes (11/11/15 18:52) -----</a:t>
            </a: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Change quotes.</a:t>
            </a:r>
          </a:p>
          <a:p>
            <a:pPr marL="0" marR="0" lvl="0" indent="0" algn="l" rtl="0">
              <a:spcBef>
                <a:spcPts val="0"/>
              </a:spcBef>
              <a:buClr>
                <a:schemeClr val="dk1"/>
              </a:buClr>
              <a:buFont typeface="Calibri"/>
              <a:buNone/>
            </a:pPr>
            <a:r>
              <a:rPr sz="1200" b="0" i="0" u="none" strike="noStrike" cap="none" baseline="0" dirty="0">
                <a:solidFill>
                  <a:schemeClr val="dk1"/>
                </a:solidFill>
                <a:latin typeface="Calibri"/>
                <a:ea typeface="Calibri"/>
                <a:cs typeface="Calibri"/>
                <a:sym typeface="Calibri"/>
              </a:rPr>
              <a:t>Change from word to sentence.</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63</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121897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16" name="Shape 4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64</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7667923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We wanted to evaluate how much our analyses improved the precision of a downstream analysis. We also wanted to evaluate what was the overhead for programmers.</a:t>
            </a:r>
          </a:p>
        </p:txBody>
      </p:sp>
      <p:sp>
        <p:nvSpPr>
          <p:cNvPr id="423" name="Shape 4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65</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6721437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IFC </a:t>
            </a:r>
            <a:r>
              <a:rPr lang="en-US" sz="1200" b="0" i="0" u="none" strike="noStrike" cap="none" baseline="0" dirty="0">
                <a:solidFill>
                  <a:schemeClr val="dk1"/>
                </a:solidFill>
                <a:latin typeface="Calibri"/>
                <a:ea typeface="Calibri"/>
                <a:cs typeface="Calibri"/>
                <a:sym typeface="Calibri"/>
              </a:rPr>
              <a:t>is an analysis that takes as input a list of allowed/permitted information flows (e.g., SMS =&gt; EMAIL) and reports warnings that indicate ***potential*** violating flows.  We evaluated the benefit of our analyses to improve IFC.</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Remind people that recall must be 100% for security analysis. Soundness is crucial, we are willing to give up some precision.</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 Meeting Notes (11/12/15 13:27) -----</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modify text</a:t>
            </a:r>
          </a:p>
        </p:txBody>
      </p:sp>
      <p:sp>
        <p:nvSpPr>
          <p:cNvPr id="430" name="Shape 4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66</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5220693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On this chart we have precision for the 10 apps for all approaches. IFC and IFC + RR had the same results, which is a very low precision. 0.24% on average. We barely can see the bar. The precision is very low because all apps send intents, which may trigger the use of any permissions, even ones not declared on the app’s manifest file. Reflection resolution alone does not help, including ones not listed in the flow policy.</a:t>
            </a:r>
          </a:p>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IFC + INT has higher precision, on average 53%. Differently from intent invocations, reflective calls are only allowed to use permissions listed in the app’s manifest. That means we must assume that all sources declared in the app’s manifest can flow to all sinks declared in the app’s manifest, when there is a reflective call. There are some cases where IFC + INT achieves 100% precision. This happens when the method that is called reflectively receives no arguments and has a void return type, meaning that no information flow will be shared in this call.</a:t>
            </a:r>
          </a:p>
        </p:txBody>
      </p:sp>
      <p:sp>
        <p:nvSpPr>
          <p:cNvPr id="437" name="Shape 4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67</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667940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On this chart we have precision for the 10 apps for all approaches. IFC and IFC + RR had the same results, which is a very low precision. 0.24% on average. We barely can see the bar. The precision is very low because all apps send intents, which may trigger the use of any permissions, even ones not declared on the app’s manifest file. Reflection resolution alone does not help, including ones not listed in the flow policy.</a:t>
            </a:r>
          </a:p>
          <a:p>
            <a:pPr marL="0" marR="0" lvl="0" indent="0" algn="l" rtl="0">
              <a:lnSpc>
                <a:spcPct val="100000"/>
              </a:lnSpc>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IFC + INT has higher precision, on average 53%. Differently from intent invocations, reflective calls are only allowed to use permissions listed in the app’s manifest. That means we must assume that all sources declared in the app’s manifest can flow to all sinks declared in the app’s manifest, when there is a reflective call. There are some cases where IFC + INT achieves 100% precision. This happens when the method that is called reflectively receives no arguments and has a void return type, meaning that no information flow will be shared in this call</a:t>
            </a:r>
            <a:r>
              <a:rPr lang="en-US"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Our analyses does not resolve 100% of </a:t>
            </a:r>
            <a:r>
              <a:rPr lang="en-US" sz="1200" b="0" i="0" u="none" strike="noStrike" cap="none" baseline="0" dirty="0" err="1">
                <a:solidFill>
                  <a:schemeClr val="dk1"/>
                </a:solidFill>
                <a:latin typeface="Calibri"/>
                <a:ea typeface="Calibri"/>
                <a:cs typeface="Calibri"/>
                <a:sym typeface="Calibri"/>
              </a:rPr>
              <a:t>refelction</a:t>
            </a:r>
            <a:r>
              <a:rPr lang="en-US" sz="1200" b="0" i="0" u="none" strike="noStrike" cap="none" baseline="0" dirty="0">
                <a:solidFill>
                  <a:schemeClr val="dk1"/>
                </a:solidFill>
                <a:latin typeface="Calibri"/>
                <a:ea typeface="Calibri"/>
                <a:cs typeface="Calibri"/>
                <a:sym typeface="Calibri"/>
              </a:rPr>
              <a:t> and intents, but it made the </a:t>
            </a:r>
            <a:r>
              <a:rPr lang="en-US" sz="1200" b="0" i="0" u="none" strike="noStrike" cap="none" baseline="0" dirty="0" err="1">
                <a:solidFill>
                  <a:schemeClr val="dk1"/>
                </a:solidFill>
                <a:latin typeface="Calibri"/>
                <a:ea typeface="Calibri"/>
                <a:cs typeface="Calibri"/>
                <a:sym typeface="Calibri"/>
              </a:rPr>
              <a:t>downstram</a:t>
            </a:r>
            <a:r>
              <a:rPr lang="en-US" sz="1200" b="0" i="0" u="none" strike="noStrike" cap="none" baseline="0" dirty="0">
                <a:solidFill>
                  <a:schemeClr val="dk1"/>
                </a:solidFill>
                <a:latin typeface="Calibri"/>
                <a:ea typeface="Calibri"/>
                <a:cs typeface="Calibri"/>
                <a:sym typeface="Calibri"/>
              </a:rPr>
              <a:t> analyses 100%.Because we </a:t>
            </a:r>
            <a:r>
              <a:rPr lang="en-US" sz="1200" b="0" i="0" u="none" strike="noStrike" cap="none" baseline="0" dirty="0" err="1">
                <a:solidFill>
                  <a:schemeClr val="dk1"/>
                </a:solidFill>
                <a:latin typeface="Calibri"/>
                <a:ea typeface="Calibri"/>
                <a:cs typeface="Calibri"/>
                <a:sym typeface="Calibri"/>
              </a:rPr>
              <a:t>soplved</a:t>
            </a:r>
            <a:r>
              <a:rPr lang="en-US" sz="1200" b="0" i="0" u="none" strike="noStrike" cap="none" baseline="0" dirty="0">
                <a:solidFill>
                  <a:schemeClr val="dk1"/>
                </a:solidFill>
                <a:latin typeface="Calibri"/>
                <a:ea typeface="Calibri"/>
                <a:cs typeface="Calibri"/>
                <a:sym typeface="Calibri"/>
              </a:rPr>
              <a:t> all meaningful cases.</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437" name="Shape 4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68</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667940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On this chart we have precision for the 10 apps for all approaches. IFC and IFC + RR had the same results, which is a very low precision. 0.24% on average. We barely can see the bar. The precision is very low because all apps send intents, which may trigger the use of any permissions, even ones not declared on the app’s manifest file. Reflection resolution alone does not help, including ones not listed in the flow policy.</a:t>
            </a:r>
          </a:p>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IFC + INT has higher precision, on average 53%. Differently from intent invocations, reflective calls are only allowed to use permissions listed in the app’s manifest. That means we must assume that all sources declared in the app’s manifest can flow to all sinks declared in the app’s manifest, when there is a reflective call. There are some cases where IFC + INT achieves 100% precision. This happens when the method that is called reflectively receives no arguments and has a void return type, meaning that no information flow will be shared in this call.</a:t>
            </a:r>
          </a:p>
        </p:txBody>
      </p:sp>
      <p:sp>
        <p:nvSpPr>
          <p:cNvPr id="437" name="Shape 4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69</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6679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baseline="0" dirty="0" smtClean="0">
                <a:solidFill>
                  <a:schemeClr val="dk1"/>
                </a:solidFill>
                <a:latin typeface="Calibri"/>
                <a:ea typeface="Calibri"/>
                <a:cs typeface="Calibri"/>
                <a:sym typeface="Calibri"/>
              </a:rPr>
              <a:t>Static analysis analyzes method calls, using summaries; with </a:t>
            </a:r>
            <a:r>
              <a:rPr lang="en-US" sz="1200" b="0" i="0" u="none" strike="noStrike" kern="1200" cap="none" baseline="0" dirty="0" err="1" smtClean="0">
                <a:solidFill>
                  <a:schemeClr val="dk1"/>
                </a:solidFill>
                <a:latin typeface="Calibri"/>
                <a:ea typeface="Calibri"/>
                <a:cs typeface="Calibri"/>
                <a:sym typeface="Calibri"/>
              </a:rPr>
              <a:t>implict</a:t>
            </a:r>
            <a:r>
              <a:rPr lang="en-US" sz="1200" b="0" i="0" u="none" strike="noStrike" kern="1200" cap="none" baseline="0" dirty="0" smtClean="0">
                <a:solidFill>
                  <a:schemeClr val="dk1"/>
                </a:solidFill>
                <a:latin typeface="Calibri"/>
                <a:ea typeface="Calibri"/>
                <a:cs typeface="Calibri"/>
                <a:sym typeface="Calibri"/>
              </a:rPr>
              <a:t> control flow, the estimate of possibly-called methods is very large, leading to unacceptable imprecision.  Just a bit more context about the problem you are solving would help to bring the audience along.</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2278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On this chart we have precision for the 10 apps for all approaches. IFC and IFC + RR had the same results, which is a very low precision. 0.24% on average. We barely can see the bar. The precision is very low because all apps send intents, which may trigger the use of any permissions, even ones not declared on the app’s manifest file. Reflection resolution alone does not help, including ones not listed in the flow policy.</a:t>
            </a:r>
          </a:p>
          <a:p>
            <a:pPr marL="0" marR="0" lvl="0" indent="0" algn="l" rtl="0">
              <a:lnSpc>
                <a:spcPct val="100000"/>
              </a:lnSpc>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IFC + INT has higher precision, on average 53%. Differently from intent invocations, reflective calls are only allowed to use permissions listed in the app’s manifest. That means we must assume that all sources declared in the app’s manifest can flow to all sinks declared in the app’s manifest, when there is a reflective call. There are some cases where IFC + INT achieves 100% precision. This happens when the method that is called reflectively receives no arguments and has a void return type, meaning that no information flow will be shared in this call.</a:t>
            </a:r>
          </a:p>
        </p:txBody>
      </p:sp>
      <p:sp>
        <p:nvSpPr>
          <p:cNvPr id="437" name="Shape 4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70</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667940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On this chart we details each subject regarding the number of LOC, reflection uses, intents uses, and number of annotations added. </a:t>
            </a:r>
          </a:p>
        </p:txBody>
      </p:sp>
      <p:sp>
        <p:nvSpPr>
          <p:cNvPr id="445" name="Shape 4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71</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2992192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1" name="Shape 4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452" name="Shape 4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72</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510931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1" name="Shape 4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We performed experiments to answer both </a:t>
            </a:r>
            <a:r>
              <a:rPr lang="en-US" sz="1200" b="0" i="0" u="none" strike="noStrike" cap="none" baseline="0" dirty="0" err="1">
                <a:solidFill>
                  <a:schemeClr val="dk1"/>
                </a:solidFill>
                <a:latin typeface="Calibri"/>
                <a:ea typeface="Calibri"/>
                <a:cs typeface="Calibri"/>
                <a:sym typeface="Calibri"/>
              </a:rPr>
              <a:t>rqs</a:t>
            </a:r>
            <a:r>
              <a:rPr lang="en-US" sz="1200" b="0" i="0" u="none" strike="noStrike" cap="none" baseline="0" dirty="0">
                <a:solidFill>
                  <a:schemeClr val="dk1"/>
                </a:solidFill>
                <a:latin typeface="Calibri"/>
                <a:ea typeface="Calibri"/>
                <a:cs typeface="Calibri"/>
                <a:sym typeface="Calibri"/>
              </a:rPr>
              <a:t>.</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We selected 10 real apps from the F-droid repository. We started by filtering apps that used both Reflection and Intents.</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Out of those, we removed apps with more than 15k LOC and apps with lower than 2k LOC. We also removed apps that</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used more than 5 Android permissions (which is the average number of permissions used in the total set of apps). </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40 apps met our </a:t>
            </a:r>
            <a:r>
              <a:rPr lang="en-US" sz="1200" b="0" i="0" u="none" strike="noStrike" cap="none" baseline="0" dirty="0" err="1">
                <a:solidFill>
                  <a:schemeClr val="dk1"/>
                </a:solidFill>
                <a:latin typeface="Calibri"/>
                <a:ea typeface="Calibri"/>
                <a:cs typeface="Calibri"/>
                <a:sym typeface="Calibri"/>
              </a:rPr>
              <a:t>critirea</a:t>
            </a:r>
            <a:r>
              <a:rPr lang="en-US" sz="1200" b="0" i="0" u="none" strike="noStrike" cap="none" baseline="0" dirty="0">
                <a:solidFill>
                  <a:schemeClr val="dk1"/>
                </a:solidFill>
                <a:latin typeface="Calibri"/>
                <a:ea typeface="Calibri"/>
                <a:cs typeface="Calibri"/>
                <a:sym typeface="Calibri"/>
              </a:rPr>
              <a:t>, and we sampled 10 of them. </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The apps average over 5k LOC, 3 reflective calls and 37 calls to </a:t>
            </a:r>
            <a:r>
              <a:rPr lang="en-US" sz="1200" b="0" i="0" u="none" strike="noStrike" cap="none" baseline="0" dirty="0" err="1">
                <a:solidFill>
                  <a:schemeClr val="dk1"/>
                </a:solidFill>
                <a:latin typeface="Calibri"/>
                <a:ea typeface="Calibri"/>
                <a:cs typeface="Calibri"/>
                <a:sym typeface="Calibri"/>
              </a:rPr>
              <a:t>putExtra</a:t>
            </a:r>
            <a:r>
              <a:rPr lang="en-US" sz="1200" b="0" i="0" u="none" strike="noStrike" cap="none" baseline="0" dirty="0">
                <a:solidFill>
                  <a:schemeClr val="dk1"/>
                </a:solidFill>
                <a:latin typeface="Calibri"/>
                <a:ea typeface="Calibri"/>
                <a:cs typeface="Calibri"/>
                <a:sym typeface="Calibri"/>
              </a:rPr>
              <a:t> or </a:t>
            </a:r>
            <a:r>
              <a:rPr lang="en-US" sz="1200" b="0" i="0" u="none" strike="noStrike" cap="none" baseline="0" dirty="0" err="1">
                <a:solidFill>
                  <a:schemeClr val="dk1"/>
                </a:solidFill>
                <a:latin typeface="Calibri"/>
                <a:ea typeface="Calibri"/>
                <a:cs typeface="Calibri"/>
                <a:sym typeface="Calibri"/>
              </a:rPr>
              <a:t>getExtra</a:t>
            </a:r>
            <a:r>
              <a:rPr lang="en-US" sz="1200" b="0" i="0" u="none" strike="noStrike" cap="none" baseline="0" dirty="0">
                <a:solidFill>
                  <a:schemeClr val="dk1"/>
                </a:solidFill>
                <a:latin typeface="Calibri"/>
                <a:ea typeface="Calibri"/>
                <a:cs typeface="Calibri"/>
                <a:sym typeface="Calibri"/>
              </a:rPr>
              <a:t>. (Make sure that those terms are introduced earlier, or change that)</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Just like we used the non-interference type system to introduce the problem earlier in the presentation, we used another static analysis to evaluate our approaches. We used the Information Flow Checker, or IFC.</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IFC is an analysis that takes as input a list of allowed/permitted information flows (e.g., SMS =&gt; EMAIL) and reports warnings that indicate ***potential*** violating flows.  We evaluated the benefit of our analyses to improve IFC.</a:t>
            </a:r>
          </a:p>
          <a:p>
            <a:pPr marL="0" marR="0" lvl="0" indent="0" algn="l" rtl="0">
              <a:lnSpc>
                <a:spcPct val="100000"/>
              </a:lnSpc>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We considered 4 different approaches: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IFC, which is the Information Flow Checker without any modifications.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IFC + RR, which is the IFC with our Reflection Resolution enabled</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IFC + INT, which is the IFC with our Intent analysis enabled.</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IFC + INT + RR is the IFC with both our Reflection resolution and Intent analysis enabled.</a:t>
            </a:r>
          </a:p>
          <a:p>
            <a:pPr marL="0" marR="0" lvl="0" indent="0" algn="l" rtl="0">
              <a:lnSpc>
                <a:spcPct val="100000"/>
              </a:lnSpc>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We confirmed that IFC is sound, just like our analyses. Therefore, we compared them in terms of precision and the number of annotations required.</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 Meeting Notes (11/11/15 18:52) -----</a:t>
            </a:r>
          </a:p>
          <a:p>
            <a:pPr marL="0" marR="0" lvl="0" indent="0" algn="l" rtl="0">
              <a:spcBef>
                <a:spcPts val="0"/>
              </a:spcBef>
              <a:buClr>
                <a:schemeClr val="dk1"/>
              </a:buClr>
              <a:buSzPct val="25000"/>
              <a:buFont typeface="Calibri"/>
              <a:buNone/>
            </a:pPr>
            <a:r>
              <a:rPr lang="en-US" sz="1200" b="0" i="0" u="none" strike="noStrike" cap="none" baseline="0" dirty="0" err="1">
                <a:solidFill>
                  <a:schemeClr val="dk1"/>
                </a:solidFill>
                <a:latin typeface="Calibri"/>
                <a:ea typeface="Calibri"/>
                <a:cs typeface="Calibri"/>
                <a:sym typeface="Calibri"/>
              </a:rPr>
              <a:t>Exaclty</a:t>
            </a:r>
            <a:r>
              <a:rPr lang="en-US" sz="1200" b="0" i="0" u="none" strike="noStrike" cap="none" baseline="0" dirty="0">
                <a:solidFill>
                  <a:schemeClr val="dk1"/>
                </a:solidFill>
                <a:latin typeface="Calibri"/>
                <a:ea typeface="Calibri"/>
                <a:cs typeface="Calibri"/>
                <a:sym typeface="Calibri"/>
              </a:rPr>
              <a:t>, no one would use it. There was there was no sound analysis enable, and now they are</a:t>
            </a:r>
            <a:r>
              <a:rPr lang="en-US" sz="1200" b="0" i="0" u="none" strike="noStrike" cap="none" baseline="0" dirty="0" smtClean="0">
                <a:solidFill>
                  <a:schemeClr val="dk1"/>
                </a:solidFill>
                <a:latin typeface="Calibri"/>
                <a:ea typeface="Calibri"/>
                <a:cs typeface="Calibri"/>
                <a:sym typeface="Calibri"/>
              </a:rPr>
              <a:t>.</a:t>
            </a:r>
            <a:endParaRPr lang="en-US" sz="1200" b="0" i="0" u="none" strike="noStrike" cap="none" baseline="0" dirty="0">
              <a:solidFill>
                <a:schemeClr val="dk1"/>
              </a:solidFill>
              <a:latin typeface="Calibri"/>
              <a:ea typeface="Calibri"/>
              <a:cs typeface="Calibri"/>
              <a:sym typeface="Calibri"/>
            </a:endParaRPr>
          </a:p>
        </p:txBody>
      </p:sp>
      <p:sp>
        <p:nvSpPr>
          <p:cNvPr id="452" name="Shape 4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73</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510931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0061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baseline="0" dirty="0" smtClean="0">
                <a:solidFill>
                  <a:schemeClr val="dk1"/>
                </a:solidFill>
                <a:latin typeface="Calibri"/>
                <a:ea typeface="Calibri"/>
                <a:cs typeface="Calibri"/>
                <a:sym typeface="Calibri"/>
              </a:rPr>
              <a:t>Static analysis analyzes method calls, using summaries; with </a:t>
            </a:r>
            <a:r>
              <a:rPr lang="en-US" sz="1200" b="0" i="0" u="none" strike="noStrike" kern="1200" cap="none" baseline="0" dirty="0" err="1" smtClean="0">
                <a:solidFill>
                  <a:schemeClr val="dk1"/>
                </a:solidFill>
                <a:latin typeface="Calibri"/>
                <a:ea typeface="Calibri"/>
                <a:cs typeface="Calibri"/>
                <a:sym typeface="Calibri"/>
              </a:rPr>
              <a:t>implict</a:t>
            </a:r>
            <a:r>
              <a:rPr lang="en-US" sz="1200" b="0" i="0" u="none" strike="noStrike" kern="1200" cap="none" baseline="0" dirty="0" smtClean="0">
                <a:solidFill>
                  <a:schemeClr val="dk1"/>
                </a:solidFill>
                <a:latin typeface="Calibri"/>
                <a:ea typeface="Calibri"/>
                <a:cs typeface="Calibri"/>
                <a:sym typeface="Calibri"/>
              </a:rPr>
              <a:t> control flow, the estimate of possibly-called methods is very large, leading to unacceptable imprecision.  Just a bit more context about the problem you are solving would help to bring the audience along.</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22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baseline="0" dirty="0" smtClean="0">
                <a:solidFill>
                  <a:schemeClr val="dk1"/>
                </a:solidFill>
                <a:latin typeface="Calibri"/>
                <a:ea typeface="Calibri"/>
                <a:cs typeface="Calibri"/>
                <a:sym typeface="Calibri"/>
              </a:rPr>
              <a:t>Static analysis analyzes method calls, using summaries; with </a:t>
            </a:r>
            <a:r>
              <a:rPr lang="en-US" sz="1200" b="0" i="0" u="none" strike="noStrike" kern="1200" cap="none" baseline="0" dirty="0" err="1" smtClean="0">
                <a:solidFill>
                  <a:schemeClr val="dk1"/>
                </a:solidFill>
                <a:latin typeface="Calibri"/>
                <a:ea typeface="Calibri"/>
                <a:cs typeface="Calibri"/>
                <a:sym typeface="Calibri"/>
              </a:rPr>
              <a:t>implict</a:t>
            </a:r>
            <a:r>
              <a:rPr lang="en-US" sz="1200" b="0" i="0" u="none" strike="noStrike" kern="1200" cap="none" baseline="0" dirty="0" smtClean="0">
                <a:solidFill>
                  <a:schemeClr val="dk1"/>
                </a:solidFill>
                <a:latin typeface="Calibri"/>
                <a:ea typeface="Calibri"/>
                <a:cs typeface="Calibri"/>
                <a:sym typeface="Calibri"/>
              </a:rPr>
              <a:t> control flow, the estimate of possibly-called methods is very large, leading to unacceptable imprecision.  Just a bit more context about the problem you are solving would help to bring the audience along.</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227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rgbClr val="888888"/>
              </a:buClr>
              <a:buFont typeface="Arial"/>
              <a:buNone/>
              <a:defRPr sz="3200" b="0" i="0" u="none" strike="noStrike" cap="none" baseline="0">
                <a:solidFill>
                  <a:srgbClr val="888888"/>
                </a:solidFill>
                <a:latin typeface="Calibri"/>
                <a:ea typeface="Calibri"/>
                <a:cs typeface="Calibri"/>
                <a:sym typeface="Calibri"/>
                <a:rtl val="0"/>
              </a:defRPr>
            </a:lvl1pPr>
            <a:lvl2pPr marL="457200" marR="0" indent="0" algn="ctr" rtl="0">
              <a:lnSpc>
                <a:spcPct val="100000"/>
              </a:lnSpc>
              <a:spcBef>
                <a:spcPts val="560"/>
              </a:spcBef>
              <a:spcAft>
                <a:spcPts val="0"/>
              </a:spcAft>
              <a:buClr>
                <a:srgbClr val="888888"/>
              </a:buClr>
              <a:buFont typeface="Arial"/>
              <a:buNone/>
              <a:defRPr sz="2800" b="0" i="0" u="none" strike="noStrike" cap="none" baseline="0">
                <a:solidFill>
                  <a:srgbClr val="888888"/>
                </a:solidFill>
                <a:latin typeface="Calibri"/>
                <a:ea typeface="Calibri"/>
                <a:cs typeface="Calibri"/>
                <a:sym typeface="Calibri"/>
                <a:rtl val="0"/>
              </a:defRPr>
            </a:lvl2pPr>
            <a:lvl3pPr marL="914400" marR="0" indent="0" algn="ctr" rtl="0">
              <a:lnSpc>
                <a:spcPct val="100000"/>
              </a:lnSpc>
              <a:spcBef>
                <a:spcPts val="480"/>
              </a:spcBef>
              <a:spcAft>
                <a:spcPts val="0"/>
              </a:spcAft>
              <a:buClr>
                <a:srgbClr val="888888"/>
              </a:buClr>
              <a:buFont typeface="Arial"/>
              <a:buNone/>
              <a:defRPr sz="2400" b="0" i="0" u="none" strike="noStrike" cap="none" baseline="0">
                <a:solidFill>
                  <a:srgbClr val="888888"/>
                </a:solidFill>
                <a:latin typeface="Calibri"/>
                <a:ea typeface="Calibri"/>
                <a:cs typeface="Calibri"/>
                <a:sym typeface="Calibri"/>
                <a:rtl val="0"/>
              </a:defRPr>
            </a:lvl3pPr>
            <a:lvl4pPr marL="1371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4pPr>
            <a:lvl5pPr marL="18288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5pPr>
            <a:lvl6pPr marL="22860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6pPr>
            <a:lvl7pPr marL="2743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7pPr>
            <a:lvl8pPr marL="32004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8pPr>
            <a:lvl9pPr marL="3657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9pPr>
          </a:lstStyle>
          <a:p>
            <a:endParaRPr/>
          </a:p>
        </p:txBody>
      </p:sp>
      <p:sp>
        <p:nvSpPr>
          <p:cNvPr id="17" name="Shape 1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9" name="Shape 1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635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698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25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25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25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25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25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25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6" name="Shape 7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635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698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25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25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25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25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25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25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82" name="Shape 8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635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698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25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25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25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25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25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25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5" name="Shape 25"/>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29" name="Shape 2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1" name="Shape 3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5" name="Shape 35"/>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6" name="Shape 3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8" name="Shape 3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2" name="Shape 42"/>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3" name="Shape 43"/>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4" name="Shape 44"/>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5" name="Shape 4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7" name="Shape 4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52" name="Shape 5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56" name="Shape 5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1" name="Shape 6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63" name="Shape 6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2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24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0" name="Shape 7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dirty="0"/>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6350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6985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endParaRPr/>
          </a:p>
        </p:txBody>
      </p:sp>
      <p:sp>
        <p:nvSpPr>
          <p:cNvPr id="11" name="Shape 1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3" name="Shape 1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chemeClr val="accent6"/>
          </a:solidFill>
          <a:latin typeface=""/>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hyperlink" Target="https://github.com/typetools/sparta" TargetMode="External"/><Relationship Id="rId4" Type="http://schemas.openxmlformats.org/officeDocument/2006/relationships/hyperlink" Target="http://types.cs.washington.edu/sparta/" TargetMode="External"/><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4.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0" Type="http://schemas.openxmlformats.org/officeDocument/2006/relationships/image" Target="../media/image19.emf"/><Relationship Id="rId11"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0" y="1133400"/>
            <a:ext cx="9144000" cy="2208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400" b="1" i="0" u="none" strike="noStrike" cap="none" baseline="0" dirty="0">
                <a:solidFill>
                  <a:schemeClr val="accent6"/>
                </a:solidFill>
                <a:latin typeface="Ubuntu"/>
                <a:ea typeface="Ubuntu"/>
                <a:cs typeface="Ubuntu"/>
                <a:sym typeface="Ubuntu"/>
                <a:rtl val="0"/>
              </a:rPr>
              <a:t>Static </a:t>
            </a:r>
            <a:r>
              <a:rPr lang="en-US" sz="3400" b="1" i="0" u="none" strike="noStrike" cap="none" baseline="0" dirty="0" smtClean="0">
                <a:solidFill>
                  <a:schemeClr val="accent6"/>
                </a:solidFill>
                <a:latin typeface="Ubuntu"/>
                <a:ea typeface="Ubuntu"/>
                <a:cs typeface="Ubuntu"/>
                <a:sym typeface="Ubuntu"/>
                <a:rtl val="0"/>
              </a:rPr>
              <a:t>Resolution of </a:t>
            </a:r>
            <a:r>
              <a:rPr lang="en-US" sz="3400" b="1" i="0" u="none" strike="noStrike" cap="none" baseline="0" dirty="0">
                <a:solidFill>
                  <a:schemeClr val="accent6"/>
                </a:solidFill>
                <a:latin typeface="Ubuntu"/>
                <a:ea typeface="Ubuntu"/>
                <a:cs typeface="Ubuntu"/>
                <a:sym typeface="Ubuntu"/>
                <a:rtl val="0"/>
              </a:rPr>
              <a:t>Implicit Control </a:t>
            </a:r>
            <a:r>
              <a:rPr lang="en-US" sz="3400" b="1" i="0" u="none" strike="noStrike" cap="none" baseline="0" dirty="0" smtClean="0">
                <a:solidFill>
                  <a:schemeClr val="accent6"/>
                </a:solidFill>
                <a:latin typeface="Ubuntu"/>
                <a:ea typeface="Ubuntu"/>
                <a:cs typeface="Ubuntu"/>
                <a:sym typeface="Ubuntu"/>
                <a:rtl val="0"/>
              </a:rPr>
              <a:t>Flow</a:t>
            </a:r>
            <a:r>
              <a:rPr lang="en-US" sz="3400" b="1" dirty="0">
                <a:solidFill>
                  <a:schemeClr val="accent6"/>
                </a:solidFill>
                <a:latin typeface="Ubuntu"/>
                <a:ea typeface="Ubuntu"/>
                <a:cs typeface="Ubuntu"/>
                <a:sym typeface="Ubuntu"/>
              </a:rPr>
              <a:t> </a:t>
            </a:r>
            <a:r>
              <a:rPr lang="en-US" sz="3400" b="1" dirty="0" smtClean="0">
                <a:solidFill>
                  <a:schemeClr val="accent6"/>
                </a:solidFill>
                <a:latin typeface="Ubuntu"/>
                <a:ea typeface="Ubuntu"/>
                <a:cs typeface="Ubuntu"/>
                <a:sym typeface="Ubuntu"/>
              </a:rPr>
              <a:t>for</a:t>
            </a:r>
            <a:r>
              <a:rPr lang="en-US" sz="3400" b="1" i="0" u="none" strike="noStrike" cap="none" baseline="0" dirty="0" smtClean="0">
                <a:solidFill>
                  <a:schemeClr val="accent6"/>
                </a:solidFill>
                <a:latin typeface="Ubuntu"/>
                <a:ea typeface="Ubuntu"/>
                <a:cs typeface="Ubuntu"/>
                <a:sym typeface="Ubuntu"/>
                <a:rtl val="0"/>
              </a:rPr>
              <a:t> Reflection </a:t>
            </a:r>
            <a:r>
              <a:rPr lang="en-US" sz="3400" b="1" i="0" u="none" strike="noStrike" cap="none" baseline="0" dirty="0">
                <a:solidFill>
                  <a:schemeClr val="accent6"/>
                </a:solidFill>
                <a:latin typeface="Ubuntu"/>
                <a:ea typeface="Ubuntu"/>
                <a:cs typeface="Ubuntu"/>
                <a:sym typeface="Ubuntu"/>
                <a:rtl val="0"/>
              </a:rPr>
              <a:t>and </a:t>
            </a:r>
            <a:r>
              <a:rPr lang="en-US" sz="3400" b="1" i="0" u="none" strike="noStrike" cap="none" baseline="0" dirty="0" smtClean="0">
                <a:solidFill>
                  <a:schemeClr val="accent6"/>
                </a:solidFill>
                <a:latin typeface="Ubuntu"/>
                <a:ea typeface="Ubuntu"/>
                <a:cs typeface="Ubuntu"/>
                <a:sym typeface="Ubuntu"/>
                <a:rtl val="0"/>
              </a:rPr>
              <a:t>Message-Passing</a:t>
            </a:r>
            <a:endParaRPr lang="en-US" sz="3400" b="1" i="0" u="none" strike="noStrike" cap="none" baseline="0" dirty="0">
              <a:solidFill>
                <a:schemeClr val="accent6"/>
              </a:solidFill>
              <a:latin typeface="Ubuntu"/>
              <a:ea typeface="Ubuntu"/>
              <a:cs typeface="Ubuntu"/>
              <a:sym typeface="Ubuntu"/>
              <a:rtl val="0"/>
            </a:endParaRPr>
          </a:p>
        </p:txBody>
      </p:sp>
      <p:sp>
        <p:nvSpPr>
          <p:cNvPr id="85" name="Shape 85"/>
          <p:cNvSpPr txBox="1">
            <a:spLocks noGrp="1"/>
          </p:cNvSpPr>
          <p:nvPr>
            <p:ph type="subTitle" idx="1"/>
          </p:nvPr>
        </p:nvSpPr>
        <p:spPr>
          <a:xfrm>
            <a:off x="769050" y="3425796"/>
            <a:ext cx="7605900"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US" sz="2400" b="1" i="0" u="none" strike="noStrike" cap="none" baseline="0" dirty="0">
                <a:solidFill>
                  <a:srgbClr val="888888"/>
                </a:solidFill>
                <a:latin typeface="Ubuntu"/>
                <a:ea typeface="Ubuntu"/>
                <a:cs typeface="Ubuntu"/>
                <a:sym typeface="Ubuntu"/>
                <a:rtl val="0"/>
              </a:rPr>
              <a:t>Paulo Barros</a:t>
            </a:r>
            <a:r>
              <a:rPr lang="en-US" sz="2400" b="0" i="0" u="none" strike="noStrike" cap="none" baseline="0" dirty="0">
                <a:solidFill>
                  <a:srgbClr val="888888"/>
                </a:solidFill>
                <a:latin typeface="Ubuntu"/>
                <a:ea typeface="Ubuntu"/>
                <a:cs typeface="Ubuntu"/>
                <a:sym typeface="Ubuntu"/>
                <a:rtl val="0"/>
              </a:rPr>
              <a:t>, René Just, Suzanne Millstein,</a:t>
            </a:r>
          </a:p>
          <a:p>
            <a:pPr marL="0" marR="0" lvl="0" indent="0" algn="ctr" rtl="0">
              <a:lnSpc>
                <a:spcPct val="100000"/>
              </a:lnSpc>
              <a:spcBef>
                <a:spcPts val="0"/>
              </a:spcBef>
              <a:spcAft>
                <a:spcPts val="0"/>
              </a:spcAft>
              <a:buClr>
                <a:srgbClr val="888888"/>
              </a:buClr>
              <a:buSzPct val="25000"/>
              <a:buFont typeface="Arial"/>
              <a:buNone/>
            </a:pPr>
            <a:r>
              <a:rPr lang="en-US" sz="2400" b="0" i="0" u="none" strike="noStrike" cap="none" baseline="0" dirty="0">
                <a:solidFill>
                  <a:srgbClr val="888888"/>
                </a:solidFill>
                <a:latin typeface="Ubuntu"/>
                <a:ea typeface="Ubuntu"/>
                <a:cs typeface="Ubuntu"/>
                <a:sym typeface="Ubuntu"/>
                <a:rtl val="0"/>
              </a:rPr>
              <a:t> Paul Vines,</a:t>
            </a:r>
            <a:r>
              <a:rPr lang="en-US" dirty="0">
                <a:rtl val="0"/>
              </a:rPr>
              <a:t> </a:t>
            </a:r>
            <a:r>
              <a:rPr lang="en-US" sz="2400" b="0" i="0" u="none" strike="noStrike" cap="none" baseline="0" dirty="0">
                <a:solidFill>
                  <a:srgbClr val="888888"/>
                </a:solidFill>
                <a:latin typeface="Ubuntu"/>
                <a:ea typeface="Ubuntu"/>
                <a:cs typeface="Ubuntu"/>
                <a:sym typeface="Ubuntu"/>
                <a:rtl val="0"/>
              </a:rPr>
              <a:t>Werner </a:t>
            </a:r>
            <a:r>
              <a:rPr lang="en-US" sz="2400" b="0" i="0" u="none" strike="noStrike" cap="none" baseline="0" dirty="0" err="1">
                <a:solidFill>
                  <a:srgbClr val="888888"/>
                </a:solidFill>
                <a:latin typeface="Ubuntu"/>
                <a:ea typeface="Ubuntu"/>
                <a:cs typeface="Ubuntu"/>
                <a:sym typeface="Ubuntu"/>
                <a:rtl val="0"/>
              </a:rPr>
              <a:t>Dietl</a:t>
            </a:r>
            <a:r>
              <a:rPr lang="en-US" sz="2400" b="0" i="0" u="none" strike="noStrike" cap="none" baseline="0" dirty="0">
                <a:solidFill>
                  <a:srgbClr val="888888"/>
                </a:solidFill>
                <a:latin typeface="Ubuntu"/>
                <a:ea typeface="Ubuntu"/>
                <a:cs typeface="Ubuntu"/>
                <a:sym typeface="Ubuntu"/>
                <a:rtl val="0"/>
              </a:rPr>
              <a:t>, Marcelo </a:t>
            </a:r>
            <a:r>
              <a:rPr lang="en-US" sz="2400" b="0" i="0" u="none" strike="noStrike" cap="none" baseline="0" dirty="0" err="1">
                <a:solidFill>
                  <a:srgbClr val="888888"/>
                </a:solidFill>
                <a:latin typeface="Ubuntu"/>
                <a:ea typeface="Ubuntu"/>
                <a:cs typeface="Ubuntu"/>
                <a:sym typeface="Ubuntu"/>
                <a:rtl val="0"/>
              </a:rPr>
              <a:t>d’Amorim</a:t>
            </a:r>
            <a:r>
              <a:rPr lang="en-US" sz="2400" b="0" i="0" u="none" strike="noStrike" cap="none" baseline="0" dirty="0">
                <a:solidFill>
                  <a:srgbClr val="888888"/>
                </a:solidFill>
                <a:latin typeface="Ubuntu"/>
                <a:ea typeface="Ubuntu"/>
                <a:cs typeface="Ubuntu"/>
                <a:sym typeface="Ubuntu"/>
                <a:rtl val="0"/>
              </a:rPr>
              <a:t> and Michael D. Ernst</a:t>
            </a:r>
          </a:p>
        </p:txBody>
      </p:sp>
      <p:cxnSp>
        <p:nvCxnSpPr>
          <p:cNvPr id="86" name="Shape 86"/>
          <p:cNvCxnSpPr/>
          <p:nvPr/>
        </p:nvCxnSpPr>
        <p:spPr>
          <a:xfrm>
            <a:off x="456000" y="3216901"/>
            <a:ext cx="8231999" cy="0"/>
          </a:xfrm>
          <a:prstGeom prst="straightConnector1">
            <a:avLst/>
          </a:prstGeom>
          <a:noFill/>
          <a:ln w="28575" cap="flat" cmpd="sng">
            <a:solidFill>
              <a:srgbClr val="F3F3F3"/>
            </a:solidFill>
            <a:prstDash val="solid"/>
            <a:round/>
            <a:headEnd type="none" w="med" len="med"/>
            <a:tailEnd type="none" w="med" len="med"/>
          </a:ln>
        </p:spPr>
      </p:cxnSp>
      <p:grpSp>
        <p:nvGrpSpPr>
          <p:cNvPr id="87" name="Shape 87"/>
          <p:cNvGrpSpPr/>
          <p:nvPr/>
        </p:nvGrpSpPr>
        <p:grpSpPr>
          <a:xfrm>
            <a:off x="2456212" y="5082076"/>
            <a:ext cx="4761091" cy="1372500"/>
            <a:chOff x="2511871" y="5082076"/>
            <a:chExt cx="4761091" cy="1372500"/>
          </a:xfrm>
        </p:grpSpPr>
        <p:pic>
          <p:nvPicPr>
            <p:cNvPr id="88" name="Shape 88"/>
            <p:cNvPicPr preferRelativeResize="0"/>
            <p:nvPr/>
          </p:nvPicPr>
          <p:blipFill rotWithShape="1">
            <a:blip r:embed="rId3">
              <a:alphaModFix/>
            </a:blip>
            <a:srcRect/>
            <a:stretch/>
          </p:blipFill>
          <p:spPr>
            <a:xfrm>
              <a:off x="5257562" y="5113276"/>
              <a:ext cx="2015400" cy="1310098"/>
            </a:xfrm>
            <a:prstGeom prst="rect">
              <a:avLst/>
            </a:prstGeom>
            <a:noFill/>
            <a:ln>
              <a:noFill/>
            </a:ln>
          </p:spPr>
        </p:pic>
        <p:pic>
          <p:nvPicPr>
            <p:cNvPr id="89" name="Shape 89"/>
            <p:cNvPicPr preferRelativeResize="0"/>
            <p:nvPr/>
          </p:nvPicPr>
          <p:blipFill rotWithShape="1">
            <a:blip r:embed="rId4">
              <a:alphaModFix/>
            </a:blip>
            <a:srcRect/>
            <a:stretch/>
          </p:blipFill>
          <p:spPr>
            <a:xfrm>
              <a:off x="2511871" y="5114176"/>
              <a:ext cx="1280998" cy="1308300"/>
            </a:xfrm>
            <a:prstGeom prst="rect">
              <a:avLst/>
            </a:prstGeom>
            <a:noFill/>
            <a:ln>
              <a:noFill/>
            </a:ln>
          </p:spPr>
        </p:pic>
        <p:pic>
          <p:nvPicPr>
            <p:cNvPr id="90" name="Shape 90"/>
            <p:cNvPicPr preferRelativeResize="0"/>
            <p:nvPr/>
          </p:nvPicPr>
          <p:blipFill rotWithShape="1">
            <a:blip r:embed="rId5">
              <a:alphaModFix/>
            </a:blip>
            <a:srcRect/>
            <a:stretch/>
          </p:blipFill>
          <p:spPr>
            <a:xfrm>
              <a:off x="3937146" y="5082076"/>
              <a:ext cx="1372500" cy="1372500"/>
            </a:xfrm>
            <a:prstGeom prst="rect">
              <a:avLst/>
            </a:prstGeom>
            <a:noFill/>
            <a:ln>
              <a:noFill/>
            </a:ln>
          </p:spPr>
        </p:pic>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457200" y="1600200"/>
            <a:ext cx="8229600" cy="5114258"/>
          </a:xfrm>
          <a:prstGeom prst="rect">
            <a:avLst/>
          </a:prstGeom>
          <a:noFill/>
          <a:ln>
            <a:noFill/>
          </a:ln>
        </p:spPr>
        <p:txBody>
          <a:bodyPr lIns="91425" tIns="45700" rIns="91425" bIns="45700" anchor="t" anchorCtr="0">
            <a:noAutofit/>
          </a:bodyPr>
          <a:lstStyle/>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a.foo</a:t>
            </a:r>
            <a:r>
              <a:rPr lang="en-US" sz="3000" dirty="0">
                <a:latin typeface="Consolas"/>
                <a:ea typeface="Ubuntu"/>
                <a:cs typeface="Consolas"/>
                <a:sym typeface="Ubuntu"/>
              </a:rPr>
              <a:t>(</a:t>
            </a:r>
            <a:r>
              <a:rPr lang="en-US" sz="3000" dirty="0" err="1">
                <a:latin typeface="Consolas"/>
                <a:ea typeface="Ubuntu"/>
                <a:cs typeface="Consolas"/>
                <a:sym typeface="Ubuntu"/>
              </a:rPr>
              <a:t>b</a:t>
            </a:r>
            <a:r>
              <a:rPr lang="en-US" sz="3000" dirty="0" err="1" smtClean="0">
                <a:latin typeface="Consolas"/>
                <a:ea typeface="Ubuntu"/>
                <a:cs typeface="Consolas"/>
                <a:sym typeface="Ubuntu"/>
              </a:rPr>
              <a:t>,c</a:t>
            </a:r>
            <a:r>
              <a:rPr lang="en-US" sz="3000" dirty="0">
                <a:latin typeface="Consolas"/>
                <a:ea typeface="Ubuntu"/>
                <a:cs typeface="Consolas"/>
                <a:sym typeface="Ubuntu"/>
              </a:rPr>
              <a:t>)</a:t>
            </a:r>
            <a:r>
              <a:rPr lang="en-US" sz="3000" dirty="0" smtClean="0">
                <a:latin typeface="Consolas"/>
                <a:ea typeface="Ubuntu"/>
                <a:cs typeface="Consolas"/>
                <a:sym typeface="Ubuntu"/>
              </a:rPr>
              <a:t>;…</a:t>
            </a:r>
            <a:endParaRPr lang="en-US" sz="3000" dirty="0">
              <a:latin typeface="Consolas"/>
              <a:ea typeface="Ubuntu"/>
              <a:cs typeface="Consolas"/>
              <a:sym typeface="Ubuntu"/>
            </a:endParaRPr>
          </a:p>
          <a:p>
            <a:pPr indent="-139700">
              <a:spcBef>
                <a:spcPts val="0"/>
              </a:spcBef>
              <a:buClr>
                <a:srgbClr val="888888"/>
              </a:buClr>
              <a:buSzPct val="100000"/>
              <a:buFont typeface="Ubuntu"/>
              <a:buChar char="•"/>
            </a:pPr>
            <a:endParaRPr lang="en-US" sz="3000" dirty="0" smtClean="0">
              <a:latin typeface="Consolas"/>
              <a:ea typeface="Ubuntu"/>
              <a:cs typeface="Consolas"/>
              <a:sym typeface="Ubuntu"/>
            </a:endParaRPr>
          </a:p>
          <a:p>
            <a:pPr marL="203200" indent="0">
              <a:spcBef>
                <a:spcPts val="0"/>
              </a:spcBef>
              <a:buClr>
                <a:srgbClr val="888888"/>
              </a:buClr>
              <a:buSzPct val="100000"/>
              <a:buNone/>
            </a:pPr>
            <a:r>
              <a:rPr lang="en-US" sz="3000" dirty="0" smtClean="0">
                <a:latin typeface="Consolas"/>
                <a:ea typeface="Ubuntu"/>
                <a:cs typeface="Consolas"/>
                <a:sym typeface="Ubuntu"/>
              </a:rPr>
              <a:t> </a:t>
            </a:r>
          </a:p>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myMethod.invoke</a:t>
            </a:r>
            <a:r>
              <a:rPr lang="en-US" sz="3000" dirty="0">
                <a:latin typeface="Consolas"/>
                <a:ea typeface="Ubuntu"/>
                <a:cs typeface="Consolas"/>
                <a:sym typeface="Ubuntu"/>
              </a:rPr>
              <a:t>(</a:t>
            </a:r>
            <a:r>
              <a:rPr lang="en-US" sz="3000" dirty="0" err="1">
                <a:latin typeface="Consolas"/>
                <a:ea typeface="Ubuntu"/>
                <a:cs typeface="Consolas"/>
                <a:sym typeface="Ubuntu"/>
              </a:rPr>
              <a:t>a</a:t>
            </a:r>
            <a:r>
              <a:rPr lang="en-US" sz="3000" dirty="0" err="1" smtClean="0">
                <a:latin typeface="Consolas"/>
                <a:ea typeface="Ubuntu"/>
                <a:cs typeface="Consolas"/>
                <a:sym typeface="Ubuntu"/>
              </a:rPr>
              <a:t>,b,c</a:t>
            </a:r>
            <a:r>
              <a:rPr lang="en-US" sz="3000" dirty="0">
                <a:latin typeface="Consolas"/>
                <a:ea typeface="Ubuntu"/>
                <a:cs typeface="Consolas"/>
                <a:sym typeface="Ubuntu"/>
              </a:rPr>
              <a:t>)</a:t>
            </a:r>
            <a:r>
              <a:rPr lang="en-US" sz="3000" dirty="0" smtClean="0">
                <a:latin typeface="Consolas"/>
                <a:ea typeface="Ubuntu"/>
                <a:cs typeface="Consolas"/>
                <a:sym typeface="Ubuntu"/>
              </a:rPr>
              <a:t>;…</a:t>
            </a:r>
          </a:p>
          <a:p>
            <a:pPr indent="-139700">
              <a:spcBef>
                <a:spcPts val="0"/>
              </a:spcBef>
              <a:buClr>
                <a:srgbClr val="888888"/>
              </a:buClr>
              <a:buSzPct val="100000"/>
              <a:buFont typeface="Ubuntu"/>
              <a:buChar char="•"/>
            </a:pPr>
            <a:endParaRPr lang="en-US" sz="3000" dirty="0">
              <a:latin typeface="Consolas"/>
              <a:ea typeface="Ubuntu"/>
              <a:cs typeface="Consolas"/>
              <a:sym typeface="Ubuntu"/>
            </a:endParaRPr>
          </a:p>
          <a:p>
            <a:pPr marL="203200" indent="0">
              <a:spcBef>
                <a:spcPts val="0"/>
              </a:spcBef>
              <a:buClr>
                <a:srgbClr val="888888"/>
              </a:buClr>
              <a:buSzPct val="100000"/>
              <a:buNone/>
            </a:pPr>
            <a:endParaRPr lang="en-US" sz="3000" dirty="0" smtClean="0">
              <a:latin typeface="Ubuntu"/>
              <a:ea typeface="Ubuntu"/>
              <a:cs typeface="Ubuntu"/>
              <a:sym typeface="Ubuntu"/>
            </a:endParaRPr>
          </a:p>
          <a:p>
            <a:pPr indent="-190500">
              <a:spcBef>
                <a:spcPts val="0"/>
              </a:spcBef>
              <a:buClr>
                <a:srgbClr val="888888"/>
              </a:buClr>
              <a:buSzPct val="100000"/>
              <a:buFont typeface="Ubuntu"/>
              <a:buChar char="•"/>
            </a:pPr>
            <a:r>
              <a:rPr lang="en-US" sz="3000" dirty="0" smtClean="0">
                <a:latin typeface="Ubuntu"/>
                <a:ea typeface="Ubuntu"/>
                <a:cs typeface="Ubuntu"/>
                <a:sym typeface="Ubuntu"/>
              </a:rPr>
              <a:t>Sound analysis </a:t>
            </a:r>
            <a:r>
              <a:rPr lang="en-US" sz="3000" dirty="0">
                <a:latin typeface="Ubuntu"/>
                <a:ea typeface="Ubuntu"/>
                <a:cs typeface="Ubuntu"/>
                <a:sym typeface="Ubuntu"/>
              </a:rPr>
              <a:t>→</a:t>
            </a:r>
            <a:r>
              <a:rPr lang="en-US" sz="3000" dirty="0" smtClean="0">
                <a:latin typeface="Ubuntu"/>
                <a:ea typeface="Ubuntu"/>
                <a:cs typeface="Ubuntu"/>
                <a:sym typeface="Ubuntu"/>
              </a:rPr>
              <a:t> </a:t>
            </a:r>
            <a:r>
              <a:rPr lang="en-US" sz="3000" dirty="0" smtClean="0">
                <a:latin typeface="Ubuntu"/>
                <a:ea typeface="Ubuntu"/>
                <a:cs typeface="Ubuntu"/>
                <a:sym typeface="Ubuntu"/>
              </a:rPr>
              <a:t>Imprecise</a:t>
            </a:r>
          </a:p>
          <a:p>
            <a:pPr indent="-190500">
              <a:spcBef>
                <a:spcPts val="0"/>
              </a:spcBef>
              <a:buClr>
                <a:srgbClr val="888888"/>
              </a:buClr>
              <a:buSzPct val="100000"/>
              <a:buFont typeface="Ubuntu"/>
              <a:buChar char="•"/>
            </a:pPr>
            <a:r>
              <a:rPr lang="en-US" sz="3000" dirty="0" smtClean="0">
                <a:latin typeface="Ubuntu"/>
                <a:ea typeface="Ubuntu"/>
                <a:cs typeface="Ubuntu"/>
                <a:sym typeface="Ubuntu"/>
              </a:rPr>
              <a:t>Unsound analysis → Precise but unsafe</a:t>
            </a:r>
            <a:endParaRPr lang="en-US" sz="3000" b="0" i="0" u="none" strike="noStrike" cap="none" baseline="0" dirty="0" smtClean="0">
              <a:solidFill>
                <a:schemeClr val="dk1"/>
              </a:solidFill>
              <a:latin typeface="Ubuntu"/>
              <a:ea typeface="Ubuntu"/>
              <a:cs typeface="Ubuntu"/>
              <a:sym typeface="Ubuntu"/>
              <a:rtl val="0"/>
            </a:endParaRPr>
          </a:p>
          <a:p>
            <a:pPr marL="1143000" marR="0" lvl="2" indent="-190500" algn="l" rtl="0">
              <a:lnSpc>
                <a:spcPct val="100000"/>
              </a:lnSpc>
              <a:spcBef>
                <a:spcPts val="0"/>
              </a:spcBef>
              <a:spcAft>
                <a:spcPts val="0"/>
              </a:spcAft>
              <a:buClr>
                <a:schemeClr val="dk1"/>
              </a:buClr>
              <a:buFont typeface="Arial"/>
              <a:buNone/>
            </a:pPr>
            <a:endParaRPr sz="3000" b="0" i="0" u="none" strike="noStrike" cap="none" baseline="0" dirty="0" smtClean="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p:txBody>
      </p:sp>
      <p:sp>
        <p:nvSpPr>
          <p:cNvPr id="13" name="Shape 109"/>
          <p:cNvSpPr txBox="1">
            <a:spLocks noGrp="1"/>
          </p:cNvSpPr>
          <p:nvPr>
            <p:ph type="title"/>
          </p:nvPr>
        </p:nvSpPr>
        <p:spPr>
          <a:xfrm>
            <a:off x="457199" y="274637"/>
            <a:ext cx="8517468"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Problem: imprecise </a:t>
            </a:r>
            <a:r>
              <a:rPr lang="en-US" b="1" dirty="0" smtClean="0">
                <a:solidFill>
                  <a:srgbClr val="F79646"/>
                </a:solidFill>
                <a:latin typeface="Ubuntu"/>
                <a:ea typeface="Ubuntu"/>
                <a:cs typeface="Ubuntu"/>
                <a:sym typeface="Ubuntu"/>
              </a:rPr>
              <a:t>summaries for static analyses</a:t>
            </a:r>
            <a:endParaRPr lang="en-US" sz="4400" b="1" i="0" u="none" strike="noStrike" cap="none" baseline="0" dirty="0">
              <a:solidFill>
                <a:srgbClr val="F79646"/>
              </a:solidFill>
              <a:latin typeface="Ubuntu"/>
              <a:ea typeface="Ubuntu"/>
              <a:cs typeface="Ubuntu"/>
              <a:sym typeface="Ubuntu"/>
              <a:rtl val="0"/>
            </a:endParaRPr>
          </a:p>
        </p:txBody>
      </p:sp>
      <p:sp>
        <p:nvSpPr>
          <p:cNvPr id="2" name="Oval Callout 1"/>
          <p:cNvSpPr/>
          <p:nvPr/>
        </p:nvSpPr>
        <p:spPr>
          <a:xfrm>
            <a:off x="2277809" y="2338500"/>
            <a:ext cx="3336088" cy="524145"/>
          </a:xfrm>
          <a:prstGeom prst="wedgeEllipseCallout">
            <a:avLst>
              <a:gd name="adj1" fmla="val -55430"/>
              <a:gd name="adj2" fmla="val -75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What does foo do?</a:t>
            </a:r>
            <a:endParaRPr lang="en-US" sz="2000" dirty="0">
              <a:latin typeface="ubuntu"/>
              <a:cs typeface="ubuntu"/>
            </a:endParaRPr>
          </a:p>
        </p:txBody>
      </p:sp>
      <p:sp>
        <p:nvSpPr>
          <p:cNvPr id="5" name="Oval Callout 4"/>
          <p:cNvSpPr/>
          <p:nvPr/>
        </p:nvSpPr>
        <p:spPr>
          <a:xfrm>
            <a:off x="3831163" y="3629910"/>
            <a:ext cx="4070623" cy="583419"/>
          </a:xfrm>
          <a:prstGeom prst="wedgeEllipseCallout">
            <a:avLst>
              <a:gd name="adj1" fmla="val -55430"/>
              <a:gd name="adj2" fmla="val -75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What does invoke do?</a:t>
            </a:r>
            <a:endParaRPr lang="en-US" sz="2000" dirty="0">
              <a:latin typeface="Ubuntu"/>
              <a:cs typeface="Ubuntu"/>
            </a:endParaRPr>
          </a:p>
        </p:txBody>
      </p:sp>
      <p:sp>
        <p:nvSpPr>
          <p:cNvPr id="7" name="Oval Callout 6"/>
          <p:cNvSpPr/>
          <p:nvPr/>
        </p:nvSpPr>
        <p:spPr>
          <a:xfrm>
            <a:off x="4343349" y="1759048"/>
            <a:ext cx="4343451" cy="524145"/>
          </a:xfrm>
          <a:prstGeom prst="wedgeEllipseCallout">
            <a:avLst>
              <a:gd name="adj1" fmla="val -33296"/>
              <a:gd name="adj2" fmla="val 746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Use method summary.</a:t>
            </a:r>
            <a:endParaRPr lang="en-US" sz="2000" dirty="0">
              <a:latin typeface="ubuntu"/>
              <a:cs typeface="ubuntu"/>
            </a:endParaRPr>
          </a:p>
        </p:txBody>
      </p:sp>
      <p:sp>
        <p:nvSpPr>
          <p:cNvPr id="8" name="Oval Callout 7"/>
          <p:cNvSpPr/>
          <p:nvPr/>
        </p:nvSpPr>
        <p:spPr>
          <a:xfrm>
            <a:off x="6849249" y="2926852"/>
            <a:ext cx="1837551" cy="583419"/>
          </a:xfrm>
          <a:prstGeom prst="wedgeEllipseCallout">
            <a:avLst>
              <a:gd name="adj1" fmla="val -40551"/>
              <a:gd name="adj2" fmla="val 8810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Anything!</a:t>
            </a:r>
            <a:endParaRPr lang="en-US" sz="2000" dirty="0">
              <a:latin typeface="Ubuntu"/>
              <a:cs typeface="Ubuntu"/>
            </a:endParaRPr>
          </a:p>
        </p:txBody>
      </p:sp>
    </p:spTree>
    <p:extLst>
      <p:ext uri="{BB962C8B-B14F-4D97-AF65-F5344CB8AC3E}">
        <p14:creationId xmlns:p14="http://schemas.microsoft.com/office/powerpoint/2010/main" val="316649674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457200" y="1600200"/>
            <a:ext cx="8229600" cy="5114258"/>
          </a:xfrm>
          <a:prstGeom prst="rect">
            <a:avLst/>
          </a:prstGeom>
          <a:noFill/>
          <a:ln>
            <a:noFill/>
          </a:ln>
        </p:spPr>
        <p:txBody>
          <a:bodyPr lIns="91425" tIns="45700" rIns="91425" bIns="45700" anchor="t" anchorCtr="0">
            <a:noAutofit/>
          </a:bodyPr>
          <a:lstStyle/>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a.foo</a:t>
            </a:r>
            <a:r>
              <a:rPr lang="en-US" sz="3000" dirty="0">
                <a:latin typeface="Consolas"/>
                <a:ea typeface="Ubuntu"/>
                <a:cs typeface="Consolas"/>
                <a:sym typeface="Ubuntu"/>
              </a:rPr>
              <a:t>(</a:t>
            </a:r>
            <a:r>
              <a:rPr lang="en-US" sz="3000" dirty="0" err="1">
                <a:latin typeface="Consolas"/>
                <a:ea typeface="Ubuntu"/>
                <a:cs typeface="Consolas"/>
                <a:sym typeface="Ubuntu"/>
              </a:rPr>
              <a:t>b</a:t>
            </a:r>
            <a:r>
              <a:rPr lang="en-US" sz="3000" dirty="0" err="1" smtClean="0">
                <a:latin typeface="Consolas"/>
                <a:ea typeface="Ubuntu"/>
                <a:cs typeface="Consolas"/>
                <a:sym typeface="Ubuntu"/>
              </a:rPr>
              <a:t>,c</a:t>
            </a:r>
            <a:r>
              <a:rPr lang="en-US" sz="3000" dirty="0">
                <a:latin typeface="Consolas"/>
                <a:ea typeface="Ubuntu"/>
                <a:cs typeface="Consolas"/>
                <a:sym typeface="Ubuntu"/>
              </a:rPr>
              <a:t>)</a:t>
            </a:r>
            <a:r>
              <a:rPr lang="en-US" sz="3000" dirty="0" smtClean="0">
                <a:latin typeface="Consolas"/>
                <a:ea typeface="Ubuntu"/>
                <a:cs typeface="Consolas"/>
                <a:sym typeface="Ubuntu"/>
              </a:rPr>
              <a:t>;…</a:t>
            </a:r>
            <a:endParaRPr lang="en-US" sz="3000" dirty="0">
              <a:latin typeface="Consolas"/>
              <a:ea typeface="Ubuntu"/>
              <a:cs typeface="Consolas"/>
              <a:sym typeface="Ubuntu"/>
            </a:endParaRPr>
          </a:p>
          <a:p>
            <a:pPr indent="-139700">
              <a:spcBef>
                <a:spcPts val="0"/>
              </a:spcBef>
              <a:buClr>
                <a:srgbClr val="888888"/>
              </a:buClr>
              <a:buSzPct val="100000"/>
              <a:buFont typeface="Ubuntu"/>
              <a:buChar char="•"/>
            </a:pPr>
            <a:endParaRPr lang="en-US" sz="3000" dirty="0" smtClean="0">
              <a:latin typeface="Consolas"/>
              <a:ea typeface="Ubuntu"/>
              <a:cs typeface="Consolas"/>
              <a:sym typeface="Ubuntu"/>
            </a:endParaRPr>
          </a:p>
          <a:p>
            <a:pPr marL="203200" indent="0">
              <a:spcBef>
                <a:spcPts val="0"/>
              </a:spcBef>
              <a:buClr>
                <a:srgbClr val="888888"/>
              </a:buClr>
              <a:buSzPct val="100000"/>
              <a:buNone/>
            </a:pPr>
            <a:r>
              <a:rPr lang="en-US" sz="3000" dirty="0" smtClean="0">
                <a:latin typeface="Consolas"/>
                <a:ea typeface="Ubuntu"/>
                <a:cs typeface="Consolas"/>
                <a:sym typeface="Ubuntu"/>
              </a:rPr>
              <a:t> </a:t>
            </a:r>
          </a:p>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myMethod.invoke</a:t>
            </a:r>
            <a:r>
              <a:rPr lang="en-US" sz="3000" dirty="0">
                <a:latin typeface="Consolas"/>
                <a:ea typeface="Ubuntu"/>
                <a:cs typeface="Consolas"/>
                <a:sym typeface="Ubuntu"/>
              </a:rPr>
              <a:t>(</a:t>
            </a:r>
            <a:r>
              <a:rPr lang="en-US" sz="3000" dirty="0" err="1">
                <a:latin typeface="Consolas"/>
                <a:ea typeface="Ubuntu"/>
                <a:cs typeface="Consolas"/>
                <a:sym typeface="Ubuntu"/>
              </a:rPr>
              <a:t>a</a:t>
            </a:r>
            <a:r>
              <a:rPr lang="en-US" sz="3000" dirty="0" err="1" smtClean="0">
                <a:latin typeface="Consolas"/>
                <a:ea typeface="Ubuntu"/>
                <a:cs typeface="Consolas"/>
                <a:sym typeface="Ubuntu"/>
              </a:rPr>
              <a:t>,b,c</a:t>
            </a:r>
            <a:r>
              <a:rPr lang="en-US" sz="3000" dirty="0">
                <a:latin typeface="Consolas"/>
                <a:ea typeface="Ubuntu"/>
                <a:cs typeface="Consolas"/>
                <a:sym typeface="Ubuntu"/>
              </a:rPr>
              <a:t>)</a:t>
            </a:r>
            <a:r>
              <a:rPr lang="en-US" sz="3000" dirty="0" smtClean="0">
                <a:latin typeface="Consolas"/>
                <a:ea typeface="Ubuntu"/>
                <a:cs typeface="Consolas"/>
                <a:sym typeface="Ubuntu"/>
              </a:rPr>
              <a:t>;…</a:t>
            </a:r>
          </a:p>
          <a:p>
            <a:pPr indent="-139700">
              <a:spcBef>
                <a:spcPts val="0"/>
              </a:spcBef>
              <a:buClr>
                <a:srgbClr val="888888"/>
              </a:buClr>
              <a:buSzPct val="100000"/>
              <a:buFont typeface="Ubuntu"/>
              <a:buChar char="•"/>
            </a:pPr>
            <a:endParaRPr lang="en-US" sz="3000" dirty="0">
              <a:latin typeface="Consolas"/>
              <a:ea typeface="Ubuntu"/>
              <a:cs typeface="Consolas"/>
              <a:sym typeface="Ubuntu"/>
            </a:endParaRPr>
          </a:p>
          <a:p>
            <a:pPr marL="203200" indent="0">
              <a:spcBef>
                <a:spcPts val="0"/>
              </a:spcBef>
              <a:buClr>
                <a:srgbClr val="888888"/>
              </a:buClr>
              <a:buSzPct val="100000"/>
              <a:buNone/>
            </a:pPr>
            <a:endParaRPr lang="en-US" sz="3000" dirty="0" smtClean="0">
              <a:latin typeface="Ubuntu"/>
              <a:ea typeface="Ubuntu"/>
              <a:cs typeface="Ubuntu"/>
              <a:sym typeface="Ubuntu"/>
            </a:endParaRPr>
          </a:p>
          <a:p>
            <a:pPr indent="-190500">
              <a:spcBef>
                <a:spcPts val="0"/>
              </a:spcBef>
              <a:buClr>
                <a:srgbClr val="888888"/>
              </a:buClr>
              <a:buSzPct val="100000"/>
              <a:buFont typeface="Ubuntu"/>
              <a:buChar char="•"/>
            </a:pPr>
            <a:r>
              <a:rPr lang="en-US" sz="3000" dirty="0" smtClean="0">
                <a:latin typeface="Ubuntu"/>
                <a:ea typeface="Ubuntu"/>
                <a:cs typeface="Ubuntu"/>
                <a:sym typeface="Ubuntu"/>
              </a:rPr>
              <a:t>Sound analysis </a:t>
            </a:r>
            <a:r>
              <a:rPr lang="en-US" sz="3000" dirty="0">
                <a:latin typeface="Ubuntu"/>
                <a:ea typeface="Ubuntu"/>
                <a:cs typeface="Ubuntu"/>
                <a:sym typeface="Ubuntu"/>
              </a:rPr>
              <a:t>→</a:t>
            </a:r>
            <a:r>
              <a:rPr lang="en-US" sz="3000" dirty="0" smtClean="0">
                <a:latin typeface="Ubuntu"/>
                <a:ea typeface="Ubuntu"/>
                <a:cs typeface="Ubuntu"/>
                <a:sym typeface="Ubuntu"/>
              </a:rPr>
              <a:t> </a:t>
            </a:r>
            <a:r>
              <a:rPr lang="en-US" sz="3000" dirty="0" smtClean="0">
                <a:latin typeface="Ubuntu"/>
                <a:ea typeface="Ubuntu"/>
                <a:cs typeface="Ubuntu"/>
                <a:sym typeface="Ubuntu"/>
              </a:rPr>
              <a:t>Imprecise</a:t>
            </a:r>
          </a:p>
          <a:p>
            <a:pPr indent="-190500">
              <a:spcBef>
                <a:spcPts val="0"/>
              </a:spcBef>
              <a:buClr>
                <a:srgbClr val="888888"/>
              </a:buClr>
              <a:buSzPct val="100000"/>
              <a:buFont typeface="Ubuntu"/>
              <a:buChar char="•"/>
            </a:pPr>
            <a:r>
              <a:rPr lang="en-US" sz="3000" dirty="0" smtClean="0">
                <a:latin typeface="Ubuntu"/>
                <a:ea typeface="Ubuntu"/>
                <a:cs typeface="Ubuntu"/>
                <a:sym typeface="Ubuntu"/>
              </a:rPr>
              <a:t>Unsound analysis → Precise but unsafe</a:t>
            </a:r>
            <a:endParaRPr lang="en-US" sz="3000" dirty="0" smtClean="0">
              <a:latin typeface="Ubuntu"/>
              <a:ea typeface="Ubuntu"/>
              <a:cs typeface="Ubuntu"/>
              <a:sym typeface="Ubuntu"/>
            </a:endParaRPr>
          </a:p>
          <a:p>
            <a:pPr indent="-190500">
              <a:spcBef>
                <a:spcPts val="0"/>
              </a:spcBef>
              <a:buClr>
                <a:srgbClr val="888888"/>
              </a:buClr>
              <a:buSzPct val="100000"/>
              <a:buFont typeface="Ubuntu"/>
              <a:buChar char="•"/>
            </a:pPr>
            <a:r>
              <a:rPr lang="en-US" sz="3000" dirty="0" smtClean="0">
                <a:latin typeface="Ubuntu"/>
                <a:ea typeface="Ubuntu"/>
                <a:cs typeface="Ubuntu"/>
                <a:sym typeface="Ubuntu"/>
              </a:rPr>
              <a:t>Goal → </a:t>
            </a:r>
            <a:r>
              <a:rPr lang="en-US" sz="3000" dirty="0" smtClean="0">
                <a:latin typeface="Ubuntu"/>
                <a:ea typeface="Ubuntu"/>
                <a:cs typeface="Ubuntu"/>
                <a:sym typeface="Ubuntu"/>
              </a:rPr>
              <a:t>Soundness and high precision</a:t>
            </a:r>
            <a:endParaRPr lang="en-US" sz="3000" dirty="0" smtClean="0">
              <a:latin typeface="Ubuntu"/>
              <a:ea typeface="Ubuntu"/>
              <a:cs typeface="Ubuntu"/>
              <a:sym typeface="Ubuntu"/>
            </a:endParaRPr>
          </a:p>
          <a:p>
            <a:pPr marL="952500" lvl="2" indent="0">
              <a:spcBef>
                <a:spcPts val="0"/>
              </a:spcBef>
              <a:buClr>
                <a:srgbClr val="888888"/>
              </a:buClr>
              <a:buSzPct val="100000"/>
              <a:buNone/>
            </a:pPr>
            <a:endParaRPr lang="en-US" sz="3000" b="0" i="0" u="none" strike="noStrike" cap="none" baseline="0" dirty="0" smtClean="0">
              <a:solidFill>
                <a:schemeClr val="dk1"/>
              </a:solidFill>
              <a:latin typeface="Ubuntu"/>
              <a:ea typeface="Ubuntu"/>
              <a:cs typeface="Ubuntu"/>
              <a:sym typeface="Ubuntu"/>
              <a:rtl val="0"/>
            </a:endParaRPr>
          </a:p>
          <a:p>
            <a:pPr marL="1143000" marR="0" lvl="2" indent="-190500" algn="l" rtl="0">
              <a:lnSpc>
                <a:spcPct val="100000"/>
              </a:lnSpc>
              <a:spcBef>
                <a:spcPts val="0"/>
              </a:spcBef>
              <a:spcAft>
                <a:spcPts val="0"/>
              </a:spcAft>
              <a:buClr>
                <a:schemeClr val="dk1"/>
              </a:buClr>
              <a:buFont typeface="Arial"/>
              <a:buNone/>
            </a:pPr>
            <a:endParaRPr sz="3000" b="0" i="0" u="none" strike="noStrike" cap="none" baseline="0" dirty="0" smtClean="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p:txBody>
      </p:sp>
      <p:sp>
        <p:nvSpPr>
          <p:cNvPr id="13" name="Shape 109"/>
          <p:cNvSpPr txBox="1">
            <a:spLocks noGrp="1"/>
          </p:cNvSpPr>
          <p:nvPr>
            <p:ph type="title"/>
          </p:nvPr>
        </p:nvSpPr>
        <p:spPr>
          <a:xfrm>
            <a:off x="457199" y="274637"/>
            <a:ext cx="8517468"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Problem: imprecise </a:t>
            </a:r>
            <a:r>
              <a:rPr lang="en-US" b="1" dirty="0" smtClean="0">
                <a:solidFill>
                  <a:srgbClr val="F79646"/>
                </a:solidFill>
                <a:latin typeface="Ubuntu"/>
                <a:ea typeface="Ubuntu"/>
                <a:cs typeface="Ubuntu"/>
                <a:sym typeface="Ubuntu"/>
              </a:rPr>
              <a:t>summaries for static analyses</a:t>
            </a:r>
            <a:endParaRPr lang="en-US" sz="4400" b="1" i="0" u="none" strike="noStrike" cap="none" baseline="0" dirty="0">
              <a:solidFill>
                <a:srgbClr val="F79646"/>
              </a:solidFill>
              <a:latin typeface="Ubuntu"/>
              <a:ea typeface="Ubuntu"/>
              <a:cs typeface="Ubuntu"/>
              <a:sym typeface="Ubuntu"/>
              <a:rtl val="0"/>
            </a:endParaRPr>
          </a:p>
        </p:txBody>
      </p:sp>
      <p:sp>
        <p:nvSpPr>
          <p:cNvPr id="2" name="Oval Callout 1"/>
          <p:cNvSpPr/>
          <p:nvPr/>
        </p:nvSpPr>
        <p:spPr>
          <a:xfrm>
            <a:off x="2277809" y="2338500"/>
            <a:ext cx="3336088" cy="524145"/>
          </a:xfrm>
          <a:prstGeom prst="wedgeEllipseCallout">
            <a:avLst>
              <a:gd name="adj1" fmla="val -55430"/>
              <a:gd name="adj2" fmla="val -75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What does foo do?</a:t>
            </a:r>
            <a:endParaRPr lang="en-US" sz="2000" dirty="0">
              <a:latin typeface="ubuntu"/>
              <a:cs typeface="ubuntu"/>
            </a:endParaRPr>
          </a:p>
        </p:txBody>
      </p:sp>
      <p:sp>
        <p:nvSpPr>
          <p:cNvPr id="5" name="Oval Callout 4"/>
          <p:cNvSpPr/>
          <p:nvPr/>
        </p:nvSpPr>
        <p:spPr>
          <a:xfrm>
            <a:off x="3831163" y="3629910"/>
            <a:ext cx="4070623" cy="583419"/>
          </a:xfrm>
          <a:prstGeom prst="wedgeEllipseCallout">
            <a:avLst>
              <a:gd name="adj1" fmla="val -55430"/>
              <a:gd name="adj2" fmla="val -75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What does invoke do?</a:t>
            </a:r>
            <a:endParaRPr lang="en-US" sz="2000" dirty="0">
              <a:latin typeface="Ubuntu"/>
              <a:cs typeface="Ubuntu"/>
            </a:endParaRPr>
          </a:p>
        </p:txBody>
      </p:sp>
      <p:sp>
        <p:nvSpPr>
          <p:cNvPr id="7" name="Oval Callout 6"/>
          <p:cNvSpPr/>
          <p:nvPr/>
        </p:nvSpPr>
        <p:spPr>
          <a:xfrm>
            <a:off x="4343349" y="1759048"/>
            <a:ext cx="4343451" cy="524145"/>
          </a:xfrm>
          <a:prstGeom prst="wedgeEllipseCallout">
            <a:avLst>
              <a:gd name="adj1" fmla="val -33296"/>
              <a:gd name="adj2" fmla="val 746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Use method summary.</a:t>
            </a:r>
            <a:endParaRPr lang="en-US" sz="2000" dirty="0">
              <a:latin typeface="ubuntu"/>
              <a:cs typeface="ubuntu"/>
            </a:endParaRPr>
          </a:p>
        </p:txBody>
      </p:sp>
      <p:sp>
        <p:nvSpPr>
          <p:cNvPr id="8" name="Oval Callout 7"/>
          <p:cNvSpPr/>
          <p:nvPr/>
        </p:nvSpPr>
        <p:spPr>
          <a:xfrm>
            <a:off x="6849249" y="2926852"/>
            <a:ext cx="1837551" cy="583419"/>
          </a:xfrm>
          <a:prstGeom prst="wedgeEllipseCallout">
            <a:avLst>
              <a:gd name="adj1" fmla="val -40551"/>
              <a:gd name="adj2" fmla="val 8810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Anything!</a:t>
            </a:r>
            <a:endParaRPr lang="en-US" sz="2000" dirty="0">
              <a:latin typeface="Ubuntu"/>
              <a:cs typeface="Ubuntu"/>
            </a:endParaRPr>
          </a:p>
        </p:txBody>
      </p:sp>
    </p:spTree>
    <p:extLst>
      <p:ext uri="{BB962C8B-B14F-4D97-AF65-F5344CB8AC3E}">
        <p14:creationId xmlns:p14="http://schemas.microsoft.com/office/powerpoint/2010/main" val="316649674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Over 1 billion active users </a:t>
            </a: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smtClean="0">
                <a:solidFill>
                  <a:schemeClr val="dk1"/>
                </a:solidFill>
                <a:latin typeface="Ubuntu"/>
                <a:ea typeface="Ubuntu"/>
                <a:cs typeface="Ubuntu"/>
                <a:sym typeface="Ubuntu"/>
                <a:rtl val="0"/>
              </a:rPr>
              <a:t>Over </a:t>
            </a:r>
            <a:r>
              <a:rPr lang="en-US" sz="3000" b="0" i="0" u="none" strike="noStrike" cap="none" baseline="0" dirty="0">
                <a:solidFill>
                  <a:schemeClr val="dk1"/>
                </a:solidFill>
                <a:latin typeface="Ubuntu"/>
                <a:ea typeface="Ubuntu"/>
                <a:cs typeface="Ubuntu"/>
                <a:sym typeface="Ubuntu"/>
                <a:rtl val="0"/>
              </a:rPr>
              <a:t>1.6 million apps </a:t>
            </a:r>
            <a:endParaRPr lang="en-US" sz="3000" b="0" i="0" u="none" strike="noStrike" cap="none" baseline="0" dirty="0" smtClean="0">
              <a:solidFill>
                <a:schemeClr val="dk1"/>
              </a:solidFill>
              <a:latin typeface="Ubuntu"/>
              <a:ea typeface="Ubuntu"/>
              <a:cs typeface="Ubuntu"/>
              <a:sym typeface="Ubuntu"/>
              <a:rtl val="0"/>
            </a:endParaRPr>
          </a:p>
          <a:p>
            <a:pPr marL="203200" marR="0" lvl="0" indent="0" algn="l" rtl="0">
              <a:lnSpc>
                <a:spcPct val="100000"/>
              </a:lnSpc>
              <a:spcBef>
                <a:spcPts val="0"/>
              </a:spcBef>
              <a:spcAft>
                <a:spcPts val="0"/>
              </a:spcAft>
              <a:buClr>
                <a:srgbClr val="888888"/>
              </a:buClr>
              <a:buSzPct val="100000"/>
              <a:buNone/>
            </a:pP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r>
              <a:rPr lang="en-US" sz="3000" dirty="0" smtClean="0">
                <a:latin typeface="Ubuntu"/>
                <a:ea typeface="Ubuntu"/>
                <a:cs typeface="Ubuntu"/>
                <a:sym typeface="Ubuntu"/>
              </a:rPr>
              <a:t>Analyzing apps is important</a:t>
            </a:r>
          </a:p>
          <a:p>
            <a:pPr lvl="0" indent="-139700">
              <a:spcBef>
                <a:spcPts val="0"/>
              </a:spcBef>
              <a:buClr>
                <a:srgbClr val="888888"/>
              </a:buClr>
              <a:buSzPct val="100000"/>
              <a:buFont typeface="Ubuntu"/>
              <a:buChar char="•"/>
            </a:pPr>
            <a:r>
              <a:rPr lang="en-US" sz="3000" b="0" i="0" u="none" strike="noStrike" cap="none" baseline="0" dirty="0" smtClean="0">
                <a:solidFill>
                  <a:schemeClr val="dk1"/>
                </a:solidFill>
                <a:latin typeface="Ubuntu"/>
                <a:ea typeface="Ubuntu"/>
                <a:cs typeface="Ubuntu"/>
                <a:sym typeface="Ubuntu"/>
                <a:rtl val="0"/>
              </a:rPr>
              <a:t>Example: Malware detection</a:t>
            </a:r>
            <a:endParaRPr lang="en-US" sz="3000" b="0" i="0" u="none" strike="noStrike" cap="none" baseline="0" dirty="0">
              <a:solidFill>
                <a:schemeClr val="dk1"/>
              </a:solidFill>
              <a:latin typeface="Ubuntu"/>
              <a:ea typeface="Ubuntu"/>
              <a:cs typeface="Ubuntu"/>
              <a:sym typeface="Ubuntu"/>
              <a:rtl val="0"/>
            </a:endParaRPr>
          </a:p>
          <a:p>
            <a:pPr lvl="1" indent="-107950">
              <a:spcBef>
                <a:spcPts val="0"/>
              </a:spcBef>
              <a:buClr>
                <a:srgbClr val="888888"/>
              </a:buClr>
              <a:buSzPct val="100000"/>
              <a:buFont typeface="Ubuntu"/>
              <a:buChar char="–"/>
            </a:pPr>
            <a:r>
              <a:rPr lang="x-none" sz="3000" b="0" i="0" u="none" strike="noStrike" cap="none" baseline="0" dirty="0" smtClean="0">
                <a:solidFill>
                  <a:schemeClr val="dk1"/>
                </a:solidFill>
                <a:latin typeface="Ubuntu"/>
                <a:ea typeface="Ubuntu"/>
                <a:cs typeface="Ubuntu"/>
                <a:sym typeface="Ubuntu"/>
                <a:rtl val="0"/>
              </a:rPr>
              <a:t>Soundness</a:t>
            </a:r>
            <a:r>
              <a:rPr lang="en-US" sz="3000" dirty="0" smtClean="0">
                <a:latin typeface="Ubuntu"/>
                <a:ea typeface="Ubuntu"/>
                <a:cs typeface="Ubuntu"/>
                <a:sym typeface="Ubuntu"/>
              </a:rPr>
              <a:t> is crucial</a:t>
            </a:r>
            <a:endParaRPr lang="en-US" sz="3000" dirty="0">
              <a:latin typeface="Ubuntu"/>
              <a:ea typeface="Ubuntu"/>
              <a:cs typeface="Ubuntu"/>
              <a:sym typeface="Ubuntu"/>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p:txBody>
      </p:sp>
      <p:pic>
        <p:nvPicPr>
          <p:cNvPr id="147" name="Shape 147"/>
          <p:cNvPicPr preferRelativeResize="0"/>
          <p:nvPr/>
        </p:nvPicPr>
        <p:blipFill rotWithShape="1">
          <a:blip r:embed="rId3">
            <a:alphaModFix/>
          </a:blip>
          <a:srcRect/>
          <a:stretch/>
        </p:blipFill>
        <p:spPr>
          <a:xfrm>
            <a:off x="3640867" y="4602542"/>
            <a:ext cx="1977335" cy="1969517"/>
          </a:xfrm>
          <a:prstGeom prst="rect">
            <a:avLst/>
          </a:prstGeom>
          <a:noFill/>
          <a:ln>
            <a:noFill/>
          </a:ln>
        </p:spPr>
      </p:pic>
      <p:sp>
        <p:nvSpPr>
          <p:cNvPr id="13" name="Shape 10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smtClean="0">
                <a:solidFill>
                  <a:srgbClr val="F79646"/>
                </a:solidFill>
                <a:latin typeface="Ubuntu"/>
                <a:ea typeface="Ubuntu"/>
                <a:cs typeface="Ubuntu"/>
                <a:sym typeface="Ubuntu"/>
                <a:rtl val="0"/>
              </a:rPr>
              <a:t>Android</a:t>
            </a:r>
            <a:endParaRPr lang="en-US" sz="4400" b="1" i="0" u="none" strike="noStrike" cap="none" baseline="0" dirty="0">
              <a:solidFill>
                <a:srgbClr val="F79646"/>
              </a:solidFill>
              <a:latin typeface="Ubuntu"/>
              <a:ea typeface="Ubuntu"/>
              <a:cs typeface="Ubuntu"/>
              <a:sym typeface="Ubuntu"/>
              <a:rtl val="0"/>
            </a:endParaRPr>
          </a:p>
        </p:txBody>
      </p:sp>
    </p:spTree>
    <p:extLst>
      <p:ext uri="{BB962C8B-B14F-4D97-AF65-F5344CB8AC3E}">
        <p14:creationId xmlns:p14="http://schemas.microsoft.com/office/powerpoint/2010/main" val="118876471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Implicit </a:t>
            </a:r>
            <a:r>
              <a:rPr lang="en-US" b="1" dirty="0" smtClean="0">
                <a:solidFill>
                  <a:srgbClr val="F79646"/>
                </a:solidFill>
                <a:latin typeface="Ubuntu"/>
                <a:ea typeface="Ubuntu"/>
                <a:cs typeface="Ubuntu"/>
                <a:sym typeface="Ubuntu"/>
              </a:rPr>
              <a:t>control flow </a:t>
            </a:r>
            <a:r>
              <a:rPr lang="en-US" b="1" dirty="0">
                <a:solidFill>
                  <a:srgbClr val="F79646"/>
                </a:solidFill>
                <a:latin typeface="Ubuntu"/>
                <a:ea typeface="Ubuntu"/>
                <a:cs typeface="Ubuntu"/>
                <a:sym typeface="Ubuntu"/>
              </a:rPr>
              <a:t>is pervasive in Android</a:t>
            </a:r>
            <a:endParaRPr lang="en-US" sz="4400" b="1" i="0" u="none" strike="noStrike" cap="none" baseline="0" dirty="0">
              <a:solidFill>
                <a:srgbClr val="F79646"/>
              </a:solidFill>
              <a:latin typeface="Ubuntu"/>
              <a:ea typeface="Ubuntu"/>
              <a:cs typeface="Ubuntu"/>
              <a:sym typeface="Ubuntu"/>
              <a:rtl val="0"/>
            </a:endParaRPr>
          </a:p>
        </p:txBody>
      </p:sp>
      <p:sp>
        <p:nvSpPr>
          <p:cNvPr id="160" name="Shape 160"/>
          <p:cNvSpPr txBox="1">
            <a:spLocks noGrp="1"/>
          </p:cNvSpPr>
          <p:nvPr>
            <p:ph type="body" idx="1"/>
          </p:nvPr>
        </p:nvSpPr>
        <p:spPr>
          <a:xfrm>
            <a:off x="457199" y="1600200"/>
            <a:ext cx="8414657" cy="4526100"/>
          </a:xfrm>
          <a:prstGeom prst="rect">
            <a:avLst/>
          </a:prstGeom>
          <a:noFill/>
          <a:ln>
            <a:noFill/>
          </a:ln>
        </p:spPr>
        <p:txBody>
          <a:bodyPr lIns="0"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smtClean="0">
                <a:solidFill>
                  <a:schemeClr val="dk1"/>
                </a:solidFill>
                <a:latin typeface="Ubuntu"/>
                <a:ea typeface="Ubuntu"/>
                <a:cs typeface="Ubuntu"/>
                <a:sym typeface="Ubuntu"/>
                <a:rtl val="0"/>
              </a:rPr>
              <a:t>F-Droid is a</a:t>
            </a:r>
            <a:r>
              <a:rPr lang="en-US" sz="3000" b="0" i="0" u="none" strike="noStrike" cap="none" dirty="0" smtClean="0">
                <a:solidFill>
                  <a:schemeClr val="dk1"/>
                </a:solidFill>
                <a:latin typeface="Ubuntu"/>
                <a:ea typeface="Ubuntu"/>
                <a:cs typeface="Ubuntu"/>
                <a:sym typeface="Ubuntu"/>
                <a:rtl val="0"/>
              </a:rPr>
              <a:t> </a:t>
            </a:r>
            <a:r>
              <a:rPr lang="en-US" sz="3000" b="0" i="0" u="none" strike="noStrike" cap="none" dirty="0" smtClean="0">
                <a:solidFill>
                  <a:schemeClr val="dk1"/>
                </a:solidFill>
                <a:latin typeface="Ubuntu"/>
                <a:ea typeface="Ubuntu"/>
                <a:cs typeface="Ubuntu"/>
                <a:sym typeface="Ubuntu"/>
                <a:rtl val="0"/>
              </a:rPr>
              <a:t>repository </a:t>
            </a:r>
            <a:r>
              <a:rPr lang="en-US" sz="3000" b="0" i="0" u="none" strike="noStrike" cap="none" dirty="0" smtClean="0">
                <a:solidFill>
                  <a:schemeClr val="dk1"/>
                </a:solidFill>
                <a:latin typeface="Ubuntu"/>
                <a:ea typeface="Ubuntu"/>
                <a:cs typeface="Ubuntu"/>
                <a:sym typeface="Ubuntu"/>
                <a:rtl val="0"/>
              </a:rPr>
              <a:t>of Android apps</a:t>
            </a:r>
          </a:p>
          <a:p>
            <a:pPr marL="203200" marR="0" lvl="0" indent="0" algn="l" rtl="0">
              <a:lnSpc>
                <a:spcPct val="100000"/>
              </a:lnSpc>
              <a:spcBef>
                <a:spcPts val="0"/>
              </a:spcBef>
              <a:spcAft>
                <a:spcPts val="0"/>
              </a:spcAft>
              <a:buClr>
                <a:srgbClr val="888888"/>
              </a:buClr>
              <a:buSzPct val="100000"/>
              <a:buNone/>
            </a:pP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r>
              <a:rPr lang="en-US" sz="3000" dirty="0">
                <a:latin typeface="Ubuntu"/>
                <a:ea typeface="Ubuntu"/>
                <a:cs typeface="Ubuntu"/>
                <a:sym typeface="Ubuntu"/>
              </a:rPr>
              <a:t>F-Droid apps</a:t>
            </a:r>
          </a:p>
          <a:p>
            <a:pPr lvl="1" indent="-107950">
              <a:spcBef>
                <a:spcPts val="0"/>
              </a:spcBef>
              <a:buClr>
                <a:srgbClr val="888888"/>
              </a:buClr>
              <a:buSzPct val="100000"/>
              <a:buFont typeface="Ubuntu"/>
              <a:buChar char="–"/>
            </a:pPr>
            <a:r>
              <a:rPr lang="en-US" sz="3000" dirty="0">
                <a:latin typeface="Ubuntu"/>
                <a:ea typeface="Ubuntu"/>
                <a:cs typeface="Ubuntu"/>
                <a:sym typeface="Ubuntu"/>
              </a:rPr>
              <a:t>39% use </a:t>
            </a:r>
            <a:r>
              <a:rPr lang="en-US" sz="3000" dirty="0" smtClean="0">
                <a:latin typeface="Ubuntu"/>
                <a:ea typeface="Ubuntu"/>
                <a:cs typeface="Ubuntu"/>
                <a:sym typeface="Ubuntu"/>
              </a:rPr>
              <a:t>reflection</a:t>
            </a:r>
          </a:p>
          <a:p>
            <a:pPr lvl="1" indent="-107950">
              <a:spcBef>
                <a:spcPts val="0"/>
              </a:spcBef>
              <a:buClr>
                <a:srgbClr val="888888"/>
              </a:buClr>
              <a:buSzPct val="100000"/>
              <a:buFont typeface="Ubuntu"/>
              <a:buChar char="–"/>
            </a:pPr>
            <a:r>
              <a:rPr lang="en-US" sz="3000" dirty="0" smtClean="0">
                <a:latin typeface="Ubuntu"/>
                <a:ea typeface="Ubuntu"/>
                <a:cs typeface="Ubuntu"/>
                <a:sym typeface="Ubuntu"/>
              </a:rPr>
              <a:t>69</a:t>
            </a:r>
            <a:r>
              <a:rPr lang="en-US" sz="3000" dirty="0">
                <a:latin typeface="Ubuntu"/>
                <a:ea typeface="Ubuntu"/>
                <a:cs typeface="Ubuntu"/>
                <a:sym typeface="Ubuntu"/>
              </a:rPr>
              <a:t>% share data through </a:t>
            </a:r>
            <a:r>
              <a:rPr lang="en-US" sz="3000" dirty="0" smtClean="0">
                <a:latin typeface="Ubuntu"/>
                <a:ea typeface="Ubuntu"/>
                <a:cs typeface="Ubuntu"/>
                <a:sym typeface="Ubuntu"/>
              </a:rPr>
              <a:t>intents</a:t>
            </a:r>
          </a:p>
          <a:p>
            <a:pPr marL="635000" lvl="1" indent="0">
              <a:spcBef>
                <a:spcPts val="0"/>
              </a:spcBef>
              <a:buClr>
                <a:srgbClr val="888888"/>
              </a:buClr>
              <a:buSzPct val="100000"/>
              <a:buNone/>
            </a:pPr>
            <a:endParaRPr lang="en-US" sz="3000" b="0" i="0" u="none" strike="noStrike" cap="none" baseline="0" dirty="0" smtClean="0">
              <a:solidFill>
                <a:schemeClr val="dk1"/>
              </a:solidFill>
              <a:latin typeface="Ubuntu"/>
              <a:ea typeface="Ubuntu"/>
              <a:cs typeface="Ubuntu"/>
              <a:sym typeface="Ubuntu"/>
              <a:rtl val="0"/>
            </a:endParaRPr>
          </a:p>
          <a:p>
            <a:pPr indent="-139700">
              <a:spcBef>
                <a:spcPts val="0"/>
              </a:spcBef>
              <a:buClr>
                <a:srgbClr val="888888"/>
              </a:buClr>
              <a:buSzPct val="100000"/>
              <a:buFont typeface="Ubuntu"/>
              <a:buChar char="•"/>
            </a:pPr>
            <a:r>
              <a:rPr lang="en-US" sz="2800" b="1" dirty="0" smtClean="0">
                <a:latin typeface="Ubuntu"/>
                <a:cs typeface="Ubuntu"/>
              </a:rPr>
              <a:t>Conclusion</a:t>
            </a:r>
            <a:r>
              <a:rPr lang="en-US" sz="2800" dirty="0" smtClean="0">
                <a:latin typeface="Ubuntu"/>
                <a:cs typeface="Ubuntu"/>
              </a:rPr>
              <a:t> </a:t>
            </a:r>
            <a:r>
              <a:rPr lang="en-US" sz="2800" dirty="0" smtClean="0">
                <a:latin typeface="Ubuntu"/>
                <a:ea typeface="Ubuntu"/>
                <a:cs typeface="Ubuntu"/>
                <a:sym typeface="Ubuntu"/>
              </a:rPr>
              <a:t>→ </a:t>
            </a:r>
            <a:r>
              <a:rPr lang="en-US" sz="2800" dirty="0" smtClean="0">
                <a:latin typeface="Ubuntu"/>
                <a:cs typeface="Ubuntu"/>
              </a:rPr>
              <a:t>Static analysis on Android apps must handle implicit control flow</a:t>
            </a:r>
            <a:endParaRPr lang="en-US" sz="2800" dirty="0">
              <a:latin typeface="Ubuntu"/>
              <a:cs typeface="Ubuntu"/>
            </a:endParaRPr>
          </a:p>
          <a:p>
            <a:pPr lvl="0" indent="-139700">
              <a:spcBef>
                <a:spcPts val="0"/>
              </a:spcBef>
              <a:buClr>
                <a:srgbClr val="888888"/>
              </a:buClr>
              <a:buSzPct val="100000"/>
              <a:buFont typeface="Ubuntu"/>
              <a:buChar char="•"/>
            </a:pPr>
            <a:endParaRPr lang="en-US" sz="3000" dirty="0">
              <a:latin typeface="Ubuntu"/>
              <a:ea typeface="Ubuntu"/>
              <a:cs typeface="Ubuntu"/>
              <a:sym typeface="Ubuntu"/>
            </a:endParaRPr>
          </a:p>
          <a:p>
            <a:pPr marL="635000" lvl="1" indent="0">
              <a:spcBef>
                <a:spcPts val="0"/>
              </a:spcBef>
              <a:buClr>
                <a:srgbClr val="888888"/>
              </a:buClr>
              <a:buSzPct val="100000"/>
              <a:buNone/>
            </a:pPr>
            <a:endParaRPr lang="en-US" sz="3000" dirty="0" smtClean="0">
              <a:latin typeface="Ubuntu"/>
              <a:ea typeface="Ubuntu"/>
              <a:cs typeface="Ubuntu"/>
              <a:sym typeface="Ubuntu"/>
            </a:endParaRPr>
          </a:p>
          <a:p>
            <a:pPr marL="234950" indent="0">
              <a:spcBef>
                <a:spcPts val="0"/>
              </a:spcBef>
              <a:buClr>
                <a:srgbClr val="888888"/>
              </a:buClr>
              <a:buSzPct val="100000"/>
              <a:buNone/>
            </a:pPr>
            <a:endParaRPr lang="en-US" sz="3400" dirty="0" smtClean="0">
              <a:latin typeface="Ubuntu"/>
              <a:ea typeface="Ubuntu"/>
              <a:cs typeface="Ubuntu"/>
              <a:sym typeface="Ubuntu"/>
            </a:endParaRPr>
          </a:p>
        </p:txBody>
      </p:sp>
      <p:sp>
        <p:nvSpPr>
          <p:cNvPr id="161" name="Shape 161"/>
          <p:cNvSpPr/>
          <p:nvPr/>
        </p:nvSpPr>
        <p:spPr>
          <a:xfrm>
            <a:off x="4479667" y="324433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 </a:t>
            </a:r>
          </a:p>
        </p:txBody>
      </p:sp>
      <p:pic>
        <p:nvPicPr>
          <p:cNvPr id="6" name="Shape 147"/>
          <p:cNvPicPr preferRelativeResize="0"/>
          <p:nvPr/>
        </p:nvPicPr>
        <p:blipFill rotWithShape="1">
          <a:blip r:embed="rId3">
            <a:alphaModFix/>
          </a:blip>
          <a:srcRect/>
          <a:stretch/>
        </p:blipFill>
        <p:spPr>
          <a:xfrm>
            <a:off x="7895202" y="354039"/>
            <a:ext cx="1051800" cy="1099498"/>
          </a:xfrm>
          <a:prstGeom prst="rect">
            <a:avLst/>
          </a:prstGeom>
          <a:noFill/>
          <a:ln>
            <a:noFill/>
          </a:ln>
        </p:spPr>
      </p:pic>
    </p:spTree>
    <p:extLst>
      <p:ext uri="{BB962C8B-B14F-4D97-AF65-F5344CB8AC3E}">
        <p14:creationId xmlns:p14="http://schemas.microsoft.com/office/powerpoint/2010/main" val="42736370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en-US" b="1" dirty="0" smtClean="0">
                <a:solidFill>
                  <a:srgbClr val="F79646"/>
                </a:solidFill>
                <a:latin typeface="Ubuntu"/>
                <a:ea typeface="Ubuntu"/>
                <a:cs typeface="Ubuntu"/>
                <a:sym typeface="Ubuntu"/>
              </a:rPr>
              <a:t>Resolving</a:t>
            </a:r>
            <a:r>
              <a:rPr lang="en-US" b="1" dirty="0">
                <a:solidFill>
                  <a:srgbClr val="F79646"/>
                </a:solidFill>
                <a:latin typeface="Ubuntu"/>
                <a:ea typeface="Ubuntu"/>
                <a:cs typeface="Ubuntu"/>
                <a:sym typeface="Ubuntu"/>
              </a:rPr>
              <a:t/>
            </a:r>
            <a:br>
              <a:rPr lang="en-US" b="1" dirty="0">
                <a:solidFill>
                  <a:srgbClr val="F79646"/>
                </a:solidFill>
                <a:latin typeface="Ubuntu"/>
                <a:ea typeface="Ubuntu"/>
                <a:cs typeface="Ubuntu"/>
                <a:sym typeface="Ubuntu"/>
              </a:rPr>
            </a:br>
            <a:r>
              <a:rPr lang="en-US" b="1" dirty="0">
                <a:solidFill>
                  <a:srgbClr val="F79646"/>
                </a:solidFill>
                <a:latin typeface="Ubuntu"/>
                <a:ea typeface="Ubuntu"/>
                <a:cs typeface="Ubuntu"/>
                <a:sym typeface="Ubuntu"/>
              </a:rPr>
              <a:t>implicit control flow</a:t>
            </a:r>
            <a:endParaRPr lang="en-US" sz="4400" b="1" i="0" u="none" strike="noStrike" cap="none" baseline="0" dirty="0">
              <a:solidFill>
                <a:srgbClr val="F79646"/>
              </a:solidFill>
              <a:latin typeface="Ubuntu"/>
              <a:ea typeface="Ubuntu"/>
              <a:cs typeface="Ubuntu"/>
              <a:sym typeface="Ubuntu"/>
              <a:rtl val="0"/>
            </a:endParaRPr>
          </a:p>
        </p:txBody>
      </p:sp>
      <p:sp>
        <p:nvSpPr>
          <p:cNvPr id="160" name="Shape 160"/>
          <p:cNvSpPr txBox="1">
            <a:spLocks noGrp="1"/>
          </p:cNvSpPr>
          <p:nvPr>
            <p:ph type="body" idx="1"/>
          </p:nvPr>
        </p:nvSpPr>
        <p:spPr>
          <a:xfrm>
            <a:off x="457199" y="1600200"/>
            <a:ext cx="8686801" cy="4526100"/>
          </a:xfrm>
          <a:prstGeom prst="rect">
            <a:avLst/>
          </a:prstGeom>
          <a:noFill/>
          <a:ln>
            <a:noFill/>
          </a:ln>
        </p:spPr>
        <p:txBody>
          <a:bodyPr lIns="0" tIns="45700" rIns="91425" bIns="45700" anchor="t" anchorCtr="0">
            <a:noAutofit/>
          </a:bodyPr>
          <a:lstStyle/>
          <a:p>
            <a:pPr indent="-139700">
              <a:spcBef>
                <a:spcPts val="0"/>
              </a:spcBef>
              <a:buClr>
                <a:srgbClr val="888888"/>
              </a:buClr>
              <a:buSzPct val="100000"/>
              <a:buFont typeface="Ubuntu"/>
              <a:buChar char="•"/>
            </a:pPr>
            <a:r>
              <a:rPr lang="en-US" sz="3000" b="1" dirty="0">
                <a:latin typeface="Ubuntu"/>
                <a:ea typeface="Ubuntu"/>
                <a:cs typeface="Ubuntu"/>
                <a:sym typeface="Ubuntu"/>
              </a:rPr>
              <a:t>Goal</a:t>
            </a:r>
            <a:r>
              <a:rPr lang="en-US" sz="3000" dirty="0">
                <a:latin typeface="Ubuntu"/>
                <a:ea typeface="Ubuntu"/>
                <a:cs typeface="Ubuntu"/>
                <a:sym typeface="Ubuntu"/>
              </a:rPr>
              <a:t> → Soundly resolve implicit control </a:t>
            </a:r>
            <a:r>
              <a:rPr lang="en-US" sz="3000" dirty="0" smtClean="0">
                <a:latin typeface="Ubuntu"/>
                <a:ea typeface="Ubuntu"/>
                <a:cs typeface="Ubuntu"/>
                <a:sym typeface="Ubuntu"/>
              </a:rPr>
              <a:t>flows</a:t>
            </a:r>
            <a:endParaRPr lang="en-US" sz="3000" b="1" dirty="0" smtClean="0">
              <a:latin typeface="Ubuntu"/>
              <a:ea typeface="Ubuntu"/>
              <a:cs typeface="Ubuntu"/>
              <a:sym typeface="Ubuntu"/>
            </a:endParaRPr>
          </a:p>
          <a:p>
            <a:pPr lvl="0" indent="-139700">
              <a:spcBef>
                <a:spcPts val="0"/>
              </a:spcBef>
              <a:buClr>
                <a:srgbClr val="888888"/>
              </a:buClr>
              <a:buSzPct val="100000"/>
              <a:buFont typeface="Ubuntu"/>
              <a:buChar char="•"/>
            </a:pPr>
            <a:r>
              <a:rPr lang="en-US" sz="3000" b="1" dirty="0" smtClean="0">
                <a:latin typeface="Ubuntu"/>
                <a:ea typeface="Ubuntu"/>
                <a:cs typeface="Ubuntu"/>
                <a:sym typeface="Ubuntu"/>
              </a:rPr>
              <a:t>Observation </a:t>
            </a:r>
            <a:r>
              <a:rPr lang="en-US" sz="3000" dirty="0" smtClean="0">
                <a:latin typeface="Ubuntu"/>
                <a:ea typeface="Ubuntu"/>
                <a:cs typeface="Ubuntu"/>
                <a:sym typeface="Ubuntu"/>
              </a:rPr>
              <a:t>→ S</a:t>
            </a:r>
            <a:r>
              <a:rPr lang="en-US" sz="3000" b="0" i="0" u="none" strike="noStrike" cap="none" baseline="0" dirty="0" smtClean="0">
                <a:solidFill>
                  <a:schemeClr val="dk1"/>
                </a:solidFill>
                <a:latin typeface="Ubuntu"/>
                <a:ea typeface="Ubuntu"/>
                <a:cs typeface="Ubuntu"/>
                <a:sym typeface="Ubuntu"/>
                <a:rtl val="0"/>
              </a:rPr>
              <a:t>tatically resolvable in F</a:t>
            </a:r>
            <a:r>
              <a:rPr lang="en-US" sz="3000" b="0" i="0" u="none" strike="noStrike" cap="none" baseline="0" dirty="0" smtClean="0">
                <a:solidFill>
                  <a:schemeClr val="dk1"/>
                </a:solidFill>
                <a:latin typeface="Ubuntu"/>
                <a:ea typeface="Ubuntu"/>
                <a:cs typeface="Ubuntu"/>
                <a:sym typeface="Ubuntu"/>
                <a:rtl val="0"/>
              </a:rPr>
              <a:t>-</a:t>
            </a:r>
            <a:r>
              <a:rPr lang="en-US" sz="3000" b="0" i="0" u="none" strike="noStrike" cap="none" baseline="0" dirty="0" smtClean="0">
                <a:solidFill>
                  <a:schemeClr val="dk1"/>
                </a:solidFill>
                <a:latin typeface="Ubuntu"/>
                <a:ea typeface="Ubuntu"/>
                <a:cs typeface="Ubuntu"/>
                <a:sym typeface="Ubuntu"/>
                <a:rtl val="0"/>
              </a:rPr>
              <a:t>Droid</a:t>
            </a:r>
            <a:endParaRPr lang="en-US" sz="3000" dirty="0" smtClean="0">
              <a:latin typeface="Ubuntu"/>
              <a:ea typeface="Ubuntu"/>
              <a:cs typeface="Ubuntu"/>
              <a:sym typeface="Ubuntu"/>
            </a:endParaRPr>
          </a:p>
          <a:p>
            <a:pPr lvl="1"/>
            <a:r>
              <a:rPr lang="en-US" sz="3000" dirty="0" smtClean="0">
                <a:latin typeface="Ubuntu"/>
                <a:cs typeface="Ubuntu"/>
              </a:rPr>
              <a:t>93% of reflective calls </a:t>
            </a:r>
          </a:p>
          <a:p>
            <a:pPr lvl="1"/>
            <a:r>
              <a:rPr lang="en-US" sz="3000" dirty="0" smtClean="0">
                <a:latin typeface="Ubuntu"/>
                <a:cs typeface="Ubuntu"/>
              </a:rPr>
              <a:t>88</a:t>
            </a:r>
            <a:r>
              <a:rPr lang="en-US" sz="3000" dirty="0">
                <a:latin typeface="Ubuntu"/>
                <a:cs typeface="Ubuntu"/>
              </a:rPr>
              <a:t>% of sent </a:t>
            </a:r>
            <a:r>
              <a:rPr lang="en-US" sz="3000" dirty="0" smtClean="0">
                <a:latin typeface="Ubuntu"/>
                <a:cs typeface="Ubuntu"/>
              </a:rPr>
              <a:t>intents</a:t>
            </a:r>
          </a:p>
          <a:p>
            <a:pPr indent="-139700">
              <a:spcBef>
                <a:spcPts val="0"/>
              </a:spcBef>
              <a:buClr>
                <a:srgbClr val="888888"/>
              </a:buClr>
              <a:buSzPct val="100000"/>
              <a:buFont typeface="Ubuntu"/>
              <a:buChar char="•"/>
            </a:pPr>
            <a:r>
              <a:rPr lang="en-US" sz="3000" b="1" dirty="0" smtClean="0">
                <a:latin typeface="Ubuntu"/>
                <a:ea typeface="Ubuntu"/>
                <a:cs typeface="Ubuntu"/>
                <a:sym typeface="Ubuntu"/>
              </a:rPr>
              <a:t>Solution </a:t>
            </a:r>
            <a:r>
              <a:rPr lang="en-US" sz="3000" dirty="0">
                <a:latin typeface="Ubuntu"/>
                <a:ea typeface="Ubuntu"/>
                <a:cs typeface="Ubuntu"/>
                <a:sym typeface="Ubuntu"/>
              </a:rPr>
              <a:t>→ </a:t>
            </a:r>
            <a:r>
              <a:rPr lang="en-US" sz="3000" dirty="0" smtClean="0">
                <a:latin typeface="Ubuntu"/>
                <a:ea typeface="Ubuntu"/>
                <a:cs typeface="Ubuntu"/>
                <a:sym typeface="Ubuntu"/>
              </a:rPr>
              <a:t>We developed type </a:t>
            </a:r>
            <a:r>
              <a:rPr lang="en-US" sz="3000" dirty="0">
                <a:latin typeface="Ubuntu"/>
                <a:ea typeface="Ubuntu"/>
                <a:cs typeface="Ubuntu"/>
                <a:sym typeface="Ubuntu"/>
              </a:rPr>
              <a:t>systems that model implicit control </a:t>
            </a:r>
            <a:r>
              <a:rPr lang="en-US" sz="3000" dirty="0" smtClean="0">
                <a:latin typeface="Ubuntu"/>
                <a:ea typeface="Ubuntu"/>
                <a:cs typeface="Ubuntu"/>
                <a:sym typeface="Ubuntu"/>
              </a:rPr>
              <a:t>flows</a:t>
            </a: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r>
              <a:rPr lang="en-US" sz="3000" b="1" dirty="0" smtClean="0">
                <a:latin typeface="Ubuntu"/>
                <a:ea typeface="Ubuntu"/>
                <a:cs typeface="Ubuntu"/>
                <a:sym typeface="Ubuntu"/>
              </a:rPr>
              <a:t>Results</a:t>
            </a:r>
          </a:p>
          <a:p>
            <a:pPr lvl="1" indent="-107950">
              <a:spcBef>
                <a:spcPts val="0"/>
              </a:spcBef>
              <a:buClr>
                <a:srgbClr val="888888"/>
              </a:buClr>
              <a:buSzPct val="100000"/>
              <a:buFont typeface="Ubuntu"/>
              <a:buChar char="–"/>
            </a:pPr>
            <a:r>
              <a:rPr lang="en-US" sz="3000" dirty="0" smtClean="0">
                <a:latin typeface="Ubuntu"/>
                <a:ea typeface="Ubuntu"/>
                <a:cs typeface="Ubuntu"/>
                <a:sym typeface="Ubuntu"/>
              </a:rPr>
              <a:t>Improves the precision by 400x</a:t>
            </a:r>
          </a:p>
          <a:p>
            <a:pPr lvl="1" indent="-107950">
              <a:spcBef>
                <a:spcPts val="0"/>
              </a:spcBef>
              <a:buClr>
                <a:srgbClr val="888888"/>
              </a:buClr>
              <a:buSzPct val="100000"/>
              <a:buFont typeface="Ubuntu"/>
              <a:buChar char="–"/>
            </a:pPr>
            <a:r>
              <a:rPr lang="en-US" sz="3000" dirty="0" smtClean="0">
                <a:latin typeface="Ubuntu"/>
                <a:ea typeface="Ubuntu"/>
                <a:cs typeface="Ubuntu"/>
                <a:sym typeface="Ubuntu"/>
              </a:rPr>
              <a:t>Soundness is maintained</a:t>
            </a:r>
          </a:p>
          <a:p>
            <a:pPr lvl="1" indent="-107950">
              <a:spcBef>
                <a:spcPts val="0"/>
              </a:spcBef>
              <a:buClr>
                <a:srgbClr val="888888"/>
              </a:buClr>
              <a:buSzPct val="100000"/>
              <a:buFont typeface="Ubuntu"/>
              <a:buChar char="–"/>
            </a:pPr>
            <a:r>
              <a:rPr lang="en-US" sz="3000" dirty="0" smtClean="0">
                <a:latin typeface="Ubuntu"/>
                <a:ea typeface="Ubuntu"/>
                <a:cs typeface="Ubuntu"/>
                <a:sym typeface="Ubuntu"/>
              </a:rPr>
              <a:t>Low </a:t>
            </a:r>
            <a:r>
              <a:rPr lang="en-US" sz="3000" dirty="0" smtClean="0">
                <a:latin typeface="Ubuntu"/>
                <a:cs typeface="Ubuntu"/>
              </a:rPr>
              <a:t>developer effort</a:t>
            </a:r>
          </a:p>
          <a:p>
            <a:pPr lvl="0" indent="-139700">
              <a:spcBef>
                <a:spcPts val="0"/>
              </a:spcBef>
              <a:buClr>
                <a:srgbClr val="888888"/>
              </a:buClr>
              <a:buSzPct val="100000"/>
              <a:buFont typeface="Ubuntu"/>
              <a:buChar char="•"/>
            </a:pPr>
            <a:endParaRPr lang="en-US" sz="3000" dirty="0" smtClean="0">
              <a:latin typeface="Ubuntu"/>
              <a:ea typeface="Ubuntu"/>
              <a:cs typeface="Ubuntu"/>
              <a:sym typeface="Ubuntu"/>
            </a:endParaRPr>
          </a:p>
          <a:p>
            <a:pPr marL="635000" lvl="1" indent="0">
              <a:spcBef>
                <a:spcPts val="0"/>
              </a:spcBef>
              <a:buClr>
                <a:srgbClr val="888888"/>
              </a:buClr>
              <a:buSzPct val="100000"/>
              <a:buNone/>
            </a:pPr>
            <a:endParaRPr lang="en-US" sz="3000" dirty="0" smtClean="0">
              <a:latin typeface="Ubuntu"/>
              <a:ea typeface="Ubuntu"/>
              <a:cs typeface="Ubuntu"/>
              <a:sym typeface="Ubuntu"/>
            </a:endParaRPr>
          </a:p>
          <a:p>
            <a:pPr marL="234950" indent="0">
              <a:spcBef>
                <a:spcPts val="0"/>
              </a:spcBef>
              <a:buClr>
                <a:srgbClr val="888888"/>
              </a:buClr>
              <a:buSzPct val="100000"/>
              <a:buNone/>
            </a:pPr>
            <a:endParaRPr lang="en-US" sz="3000" dirty="0" smtClean="0">
              <a:latin typeface="Ubuntu"/>
              <a:ea typeface="Ubuntu"/>
              <a:cs typeface="Ubuntu"/>
              <a:sym typeface="Ubuntu"/>
            </a:endParaRPr>
          </a:p>
        </p:txBody>
      </p:sp>
      <p:sp>
        <p:nvSpPr>
          <p:cNvPr id="161" name="Shape 161"/>
          <p:cNvSpPr/>
          <p:nvPr/>
        </p:nvSpPr>
        <p:spPr>
          <a:xfrm>
            <a:off x="4479667" y="324433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 </a:t>
            </a:r>
          </a:p>
        </p:txBody>
      </p:sp>
    </p:spTree>
    <p:extLst>
      <p:ext uri="{BB962C8B-B14F-4D97-AF65-F5344CB8AC3E}">
        <p14:creationId xmlns:p14="http://schemas.microsoft.com/office/powerpoint/2010/main" val="245732338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212723" y="292005"/>
            <a:ext cx="8669125" cy="5060917"/>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endParaRPr lang="en-US" sz="7200" b="1" dirty="0" smtClean="0">
              <a:solidFill>
                <a:srgbClr val="F79646"/>
              </a:solidFill>
              <a:latin typeface="Ubuntu"/>
              <a:ea typeface="Ubuntu"/>
              <a:cs typeface="Ubuntu"/>
              <a:sym typeface="Ubuntu"/>
            </a:endParaRPr>
          </a:p>
          <a:p>
            <a:pPr marL="0" marR="0" lvl="0" indent="0" algn="ctr" rtl="0">
              <a:lnSpc>
                <a:spcPct val="100000"/>
              </a:lnSpc>
              <a:spcBef>
                <a:spcPts val="0"/>
              </a:spcBef>
              <a:spcAft>
                <a:spcPts val="0"/>
              </a:spcAft>
              <a:buClr>
                <a:schemeClr val="dk1"/>
              </a:buClr>
              <a:buSzPct val="25000"/>
              <a:buFont typeface="Arial"/>
              <a:buNone/>
            </a:pPr>
            <a:r>
              <a:rPr lang="en-US" sz="7200" b="1" dirty="0" smtClean="0">
                <a:solidFill>
                  <a:srgbClr val="F79646"/>
                </a:solidFill>
                <a:latin typeface="Ubuntu"/>
                <a:ea typeface="Ubuntu"/>
                <a:cs typeface="Ubuntu"/>
                <a:sym typeface="Ubuntu"/>
              </a:rPr>
              <a:t>Reflection and </a:t>
            </a:r>
            <a:r>
              <a:rPr lang="en-US" sz="7200" b="1" dirty="0" smtClean="0">
                <a:solidFill>
                  <a:srgbClr val="F79646"/>
                </a:solidFill>
                <a:latin typeface="Ubuntu"/>
                <a:ea typeface="Ubuntu"/>
                <a:cs typeface="Ubuntu"/>
                <a:sym typeface="Ubuntu"/>
              </a:rPr>
              <a:t>intents in real apps</a:t>
            </a:r>
            <a:endParaRPr lang="en-US" sz="7200" b="1" i="0" u="none" strike="noStrike" cap="none" baseline="0" dirty="0">
              <a:solidFill>
                <a:srgbClr val="F79646"/>
              </a:solidFill>
              <a:latin typeface="Ubuntu"/>
              <a:ea typeface="Ubuntu"/>
              <a:cs typeface="Ubuntu"/>
              <a:sym typeface="Ubuntu"/>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Non-interference type system</a:t>
            </a:r>
          </a:p>
        </p:txBody>
      </p:sp>
      <p:sp>
        <p:nvSpPr>
          <p:cNvPr id="174" name="Shape 174"/>
          <p:cNvSpPr txBox="1">
            <a:spLocks noGrp="1"/>
          </p:cNvSpPr>
          <p:nvPr>
            <p:ph type="body" idx="1"/>
          </p:nvPr>
        </p:nvSpPr>
        <p:spPr>
          <a:xfrm>
            <a:off x="457200" y="2035923"/>
            <a:ext cx="8229600" cy="45261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Guarantees that the program does not leak sensitive data </a:t>
            </a:r>
          </a:p>
          <a:p>
            <a:pPr marL="342900" marR="0" lvl="0" indent="-139700" algn="l" rtl="0">
              <a:lnSpc>
                <a:spcPct val="100000"/>
              </a:lnSpc>
              <a:spcBef>
                <a:spcPts val="0"/>
              </a:spcBef>
              <a:spcAft>
                <a:spcPts val="0"/>
              </a:spcAft>
              <a:buClr>
                <a:srgbClr val="888888"/>
              </a:buClr>
              <a:buSzPct val="100000"/>
              <a:buFont typeface="Ubuntu"/>
              <a:buChar char="•"/>
            </a:pPr>
            <a:r>
              <a:rPr lang="en-US" sz="3000" b="1" i="0" u="none" strike="noStrike" cap="none" baseline="0" dirty="0" smtClean="0">
                <a:solidFill>
                  <a:schemeClr val="dk1"/>
                </a:solidFill>
                <a:latin typeface="Ubuntu"/>
                <a:ea typeface="Ubuntu"/>
                <a:cs typeface="Ubuntu"/>
                <a:sym typeface="Ubuntu"/>
                <a:rtl val="0"/>
              </a:rPr>
              <a:t>Privacy-types</a:t>
            </a:r>
            <a:r>
              <a:rPr lang="en-US" sz="3000" b="1" i="0" u="none" strike="noStrike" cap="none" baseline="0" dirty="0">
                <a:solidFill>
                  <a:schemeClr val="dk1"/>
                </a:solidFill>
                <a:latin typeface="Ubuntu"/>
                <a:ea typeface="Ubuntu"/>
                <a:cs typeface="Ubuntu"/>
                <a:sym typeface="Ubuntu"/>
                <a:rtl val="0"/>
              </a:rPr>
              <a:t>:</a:t>
            </a:r>
          </a:p>
          <a:p>
            <a:pPr lvl="1" indent="-107950">
              <a:spcBef>
                <a:spcPts val="0"/>
              </a:spcBef>
              <a:buClr>
                <a:srgbClr val="888888"/>
              </a:buClr>
              <a:buSzPct val="100000"/>
              <a:buFont typeface="Ubuntu"/>
              <a:buChar char="–"/>
            </a:pPr>
            <a:r>
              <a:rPr lang="en-US" sz="3000" b="1" dirty="0">
                <a:latin typeface="Ubuntu"/>
                <a:ea typeface="Ubuntu"/>
                <a:cs typeface="Ubuntu"/>
                <a:sym typeface="Ubuntu"/>
              </a:rPr>
              <a:t>@Secret: </a:t>
            </a:r>
            <a:r>
              <a:rPr lang="en-US" sz="3000" b="0" i="0" u="none" strike="noStrike" cap="none" baseline="0" dirty="0" smtClean="0">
                <a:solidFill>
                  <a:schemeClr val="dk1"/>
                </a:solidFill>
                <a:latin typeface="Ubuntu"/>
                <a:ea typeface="Ubuntu"/>
                <a:cs typeface="Ubuntu"/>
                <a:sym typeface="Ubuntu"/>
                <a:rtl val="0"/>
              </a:rPr>
              <a:t>Sensitive-data </a:t>
            </a:r>
            <a:r>
              <a:rPr lang="en-US" sz="3000" b="0" i="0" u="none" strike="noStrike" cap="none" baseline="0" dirty="0">
                <a:solidFill>
                  <a:schemeClr val="dk1"/>
                </a:solidFill>
                <a:latin typeface="Ubuntu"/>
                <a:ea typeface="Ubuntu"/>
                <a:cs typeface="Ubuntu"/>
                <a:sym typeface="Ubuntu"/>
                <a:rtl val="0"/>
              </a:rPr>
              <a:t>values</a:t>
            </a:r>
          </a:p>
          <a:p>
            <a:pPr marL="742950" marR="0" lvl="1" indent="-107950" algn="l" rtl="0">
              <a:lnSpc>
                <a:spcPct val="100000"/>
              </a:lnSpc>
              <a:spcBef>
                <a:spcPts val="0"/>
              </a:spcBef>
              <a:spcAft>
                <a:spcPts val="0"/>
              </a:spcAft>
              <a:buClr>
                <a:srgbClr val="888888"/>
              </a:buClr>
              <a:buSzPct val="100000"/>
              <a:buFont typeface="Ubuntu"/>
              <a:buChar char="–"/>
            </a:pPr>
            <a:r>
              <a:rPr lang="en-US" sz="3000" b="1" i="0" u="none" strike="noStrike" cap="none" baseline="0" dirty="0" smtClean="0">
                <a:solidFill>
                  <a:schemeClr val="dk1"/>
                </a:solidFill>
                <a:latin typeface="Ubuntu"/>
                <a:ea typeface="Ubuntu"/>
                <a:cs typeface="Ubuntu"/>
                <a:sym typeface="Ubuntu"/>
                <a:rtl val="0"/>
              </a:rPr>
              <a:t>@</a:t>
            </a:r>
            <a:r>
              <a:rPr lang="en-US" sz="3000" b="1" dirty="0" smtClean="0">
                <a:latin typeface="Ubuntu"/>
                <a:ea typeface="Ubuntu"/>
                <a:cs typeface="Ubuntu"/>
                <a:sym typeface="Ubuntu"/>
              </a:rPr>
              <a:t>Public</a:t>
            </a:r>
            <a:r>
              <a:rPr lang="en-US" sz="3000" b="1" i="0" u="none" strike="noStrike" cap="none" baseline="0" dirty="0" smtClean="0">
                <a:solidFill>
                  <a:schemeClr val="dk1"/>
                </a:solidFill>
                <a:latin typeface="Ubuntu"/>
                <a:ea typeface="Ubuntu"/>
                <a:cs typeface="Ubuntu"/>
                <a:sym typeface="Ubuntu"/>
                <a:rtl val="0"/>
              </a:rPr>
              <a:t>:</a:t>
            </a:r>
            <a:r>
              <a:rPr lang="en-US" sz="3000" b="0" i="0" u="none" strike="noStrike" cap="none" baseline="0" dirty="0" smtClean="0">
                <a:solidFill>
                  <a:schemeClr val="dk1"/>
                </a:solidFill>
                <a:latin typeface="Ubuntu"/>
                <a:ea typeface="Ubuntu"/>
                <a:cs typeface="Ubuntu"/>
                <a:sym typeface="Ubuntu"/>
                <a:rtl val="0"/>
              </a:rPr>
              <a:t> Non-sensitive-data </a:t>
            </a:r>
            <a:r>
              <a:rPr lang="en-US" sz="3000" b="0" i="0" u="none" strike="noStrike" cap="none" baseline="0" dirty="0">
                <a:solidFill>
                  <a:schemeClr val="dk1"/>
                </a:solidFill>
                <a:latin typeface="Ubuntu"/>
                <a:ea typeface="Ubuntu"/>
                <a:cs typeface="Ubuntu"/>
                <a:sym typeface="Ubuntu"/>
                <a:rtl val="0"/>
              </a:rPr>
              <a:t>values </a:t>
            </a:r>
          </a:p>
        </p:txBody>
      </p:sp>
      <p:sp>
        <p:nvSpPr>
          <p:cNvPr id="14" name="Shape 196"/>
          <p:cNvSpPr txBox="1"/>
          <p:nvPr/>
        </p:nvSpPr>
        <p:spPr>
          <a:xfrm>
            <a:off x="2731154" y="4810733"/>
            <a:ext cx="6396383" cy="1094767"/>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200" b="1" i="0" u="none" strike="noStrike" cap="none" baseline="0" dirty="0" smtClean="0">
                <a:solidFill>
                  <a:schemeClr val="dk1"/>
                </a:solidFill>
                <a:latin typeface="Consolas"/>
                <a:ea typeface="Calibri"/>
                <a:cs typeface="Consolas"/>
                <a:sym typeface="Calibri"/>
                <a:rtl val="0"/>
              </a:rPr>
              <a:t>@Public </a:t>
            </a:r>
            <a:r>
              <a:rPr lang="en-US" sz="2200" b="0" i="0" u="none" strike="noStrike" cap="none" baseline="0" dirty="0" smtClean="0">
                <a:solidFill>
                  <a:schemeClr val="dk1"/>
                </a:solidFill>
                <a:latin typeface="Consolas"/>
                <a:ea typeface="Calibri"/>
                <a:cs typeface="Consolas"/>
                <a:sym typeface="Calibri"/>
                <a:rtl val="0"/>
              </a:rPr>
              <a:t>String </a:t>
            </a:r>
            <a:r>
              <a:rPr lang="en-US" sz="2200" b="0" i="0" u="none" strike="noStrike" cap="none" baseline="0" dirty="0" err="1">
                <a:solidFill>
                  <a:schemeClr val="dk1"/>
                </a:solidFill>
                <a:latin typeface="Consolas"/>
                <a:ea typeface="Calibri"/>
                <a:cs typeface="Consolas"/>
                <a:sym typeface="Calibri"/>
                <a:rtl val="0"/>
              </a:rPr>
              <a:t>var</a:t>
            </a:r>
            <a:r>
              <a:rPr lang="en-US" sz="2200" b="0" i="0" u="none" strike="noStrike" cap="none" baseline="0" dirty="0">
                <a:solidFill>
                  <a:schemeClr val="dk1"/>
                </a:solidFill>
                <a:latin typeface="Consolas"/>
                <a:ea typeface="Calibri"/>
                <a:cs typeface="Consolas"/>
                <a:sym typeface="Calibri"/>
                <a:rtl val="0"/>
              </a:rPr>
              <a:t>;</a:t>
            </a:r>
          </a:p>
          <a:p>
            <a:pPr lvl="0">
              <a:buClr>
                <a:schemeClr val="dk1"/>
              </a:buClr>
              <a:buSzPct val="25000"/>
            </a:pPr>
            <a:r>
              <a:rPr lang="en-US" sz="2200" b="1" dirty="0" smtClean="0">
                <a:solidFill>
                  <a:schemeClr val="dk1"/>
                </a:solidFill>
                <a:latin typeface="Consolas"/>
                <a:ea typeface="Calibri"/>
                <a:cs typeface="Consolas"/>
                <a:sym typeface="Calibri"/>
              </a:rPr>
              <a:t>@Secret </a:t>
            </a:r>
            <a:r>
              <a:rPr lang="en-US" sz="2200" b="0" i="0" u="none" strike="noStrike" cap="none" baseline="0" dirty="0" smtClean="0">
                <a:solidFill>
                  <a:schemeClr val="dk1"/>
                </a:solidFill>
                <a:latin typeface="Consolas"/>
                <a:ea typeface="Calibri"/>
                <a:cs typeface="Consolas"/>
                <a:sym typeface="Calibri"/>
                <a:rtl val="0"/>
              </a:rPr>
              <a:t>String password </a:t>
            </a:r>
            <a:r>
              <a:rPr lang="en-US" sz="2200" b="0" i="0" u="none" strike="noStrike" cap="none" baseline="0" dirty="0">
                <a:solidFill>
                  <a:schemeClr val="dk1"/>
                </a:solidFill>
                <a:latin typeface="Consolas"/>
                <a:ea typeface="Calibri"/>
                <a:cs typeface="Consolas"/>
                <a:sym typeface="Calibri"/>
                <a:rtl val="0"/>
              </a:rPr>
              <a:t>= </a:t>
            </a:r>
            <a:r>
              <a:rPr lang="en-US" sz="2200" b="0" i="0" u="none" strike="noStrike" cap="none" baseline="0" dirty="0" err="1">
                <a:solidFill>
                  <a:schemeClr val="dk1"/>
                </a:solidFill>
                <a:latin typeface="Consolas"/>
                <a:ea typeface="Calibri"/>
                <a:cs typeface="Consolas"/>
                <a:sym typeface="Calibri"/>
                <a:rtl val="0"/>
              </a:rPr>
              <a:t>getPassword</a:t>
            </a:r>
            <a:r>
              <a:rPr lang="en-US" sz="2200" b="0" i="0" u="none" strike="noStrike" cap="none" baseline="0" dirty="0">
                <a:solidFill>
                  <a:schemeClr val="dk1"/>
                </a:solidFill>
                <a:latin typeface="Consolas"/>
                <a:ea typeface="Calibri"/>
                <a:cs typeface="Consolas"/>
                <a:sym typeface="Calibri"/>
                <a:rtl val="0"/>
              </a:rPr>
              <a:t>();</a:t>
            </a:r>
          </a:p>
          <a:p>
            <a:pPr marL="0" marR="0" lvl="0" indent="0" algn="l" rtl="0">
              <a:lnSpc>
                <a:spcPct val="100000"/>
              </a:lnSpc>
              <a:spcBef>
                <a:spcPts val="0"/>
              </a:spcBef>
              <a:spcAft>
                <a:spcPts val="0"/>
              </a:spcAft>
              <a:buClr>
                <a:schemeClr val="dk1"/>
              </a:buClr>
              <a:buSzPct val="25000"/>
              <a:buFont typeface="Calibri"/>
              <a:buNone/>
            </a:pPr>
            <a:r>
              <a:rPr lang="en-US" sz="2200" b="0" i="0" u="none" strike="noStrike" cap="none" baseline="0" dirty="0" err="1" smtClean="0">
                <a:solidFill>
                  <a:schemeClr val="dk1"/>
                </a:solidFill>
                <a:latin typeface="Consolas"/>
                <a:ea typeface="Calibri"/>
                <a:cs typeface="Consolas"/>
                <a:sym typeface="Calibri"/>
                <a:rtl val="0"/>
              </a:rPr>
              <a:t>var</a:t>
            </a:r>
            <a:r>
              <a:rPr lang="en-US" sz="2200" b="0" i="0" u="none" strike="noStrike" cap="none" baseline="0" dirty="0" smtClean="0">
                <a:solidFill>
                  <a:schemeClr val="dk1"/>
                </a:solidFill>
                <a:latin typeface="Consolas"/>
                <a:ea typeface="Calibri"/>
                <a:cs typeface="Consolas"/>
                <a:sym typeface="Calibri"/>
                <a:rtl val="0"/>
              </a:rPr>
              <a:t> </a:t>
            </a:r>
            <a:r>
              <a:rPr lang="en-US" sz="2200" b="0" i="0" u="none" strike="noStrike" cap="none" baseline="0" dirty="0">
                <a:solidFill>
                  <a:schemeClr val="dk1"/>
                </a:solidFill>
                <a:latin typeface="Consolas"/>
                <a:ea typeface="Calibri"/>
                <a:cs typeface="Consolas"/>
                <a:sym typeface="Calibri"/>
                <a:rtl val="0"/>
              </a:rPr>
              <a:t>= </a:t>
            </a:r>
            <a:r>
              <a:rPr lang="en-US" sz="2200" b="0" i="0" u="none" strike="noStrike" cap="none" baseline="0" dirty="0" smtClean="0">
                <a:solidFill>
                  <a:schemeClr val="dk1"/>
                </a:solidFill>
                <a:latin typeface="Consolas"/>
                <a:ea typeface="Calibri"/>
                <a:cs typeface="Consolas"/>
                <a:sym typeface="Calibri"/>
                <a:rtl val="0"/>
              </a:rPr>
              <a:t>password;</a:t>
            </a:r>
            <a:endParaRPr lang="en-US" sz="2200" b="0" i="0" u="none" strike="noStrike" cap="none" baseline="0" dirty="0">
              <a:solidFill>
                <a:schemeClr val="dk1"/>
              </a:solidFill>
              <a:latin typeface="Consolas"/>
              <a:ea typeface="Calibri"/>
              <a:cs typeface="Consolas"/>
              <a:sym typeface="Calibri"/>
              <a:rtl val="0"/>
            </a:endParaRPr>
          </a:p>
        </p:txBody>
      </p:sp>
      <p:cxnSp>
        <p:nvCxnSpPr>
          <p:cNvPr id="21" name="Straight Arrow Connector 20"/>
          <p:cNvCxnSpPr>
            <a:stCxn id="13" idx="0"/>
            <a:endCxn id="3" idx="2"/>
          </p:cNvCxnSpPr>
          <p:nvPr/>
        </p:nvCxnSpPr>
        <p:spPr>
          <a:xfrm flipV="1">
            <a:off x="1457120" y="5504707"/>
            <a:ext cx="0" cy="61884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804797" y="5002471"/>
            <a:ext cx="1304645" cy="5022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rPr>
              <a:t>@Secret</a:t>
            </a:r>
            <a:endParaRPr lang="en-US" b="1" dirty="0">
              <a:solidFill>
                <a:srgbClr val="FFFFFF"/>
              </a:solidFill>
            </a:endParaRPr>
          </a:p>
        </p:txBody>
      </p:sp>
      <p:sp>
        <p:nvSpPr>
          <p:cNvPr id="13" name="Rectangle 12"/>
          <p:cNvSpPr/>
          <p:nvPr/>
        </p:nvSpPr>
        <p:spPr>
          <a:xfrm>
            <a:off x="804797" y="6123553"/>
            <a:ext cx="1304645" cy="5022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rPr>
              <a:t>@Public</a:t>
            </a:r>
            <a:endParaRPr lang="en-US" b="1" dirty="0">
              <a:solidFill>
                <a:srgbClr val="FFFFFF"/>
              </a:solidFill>
            </a:endParaRPr>
          </a:p>
        </p:txBody>
      </p:sp>
      <p:sp>
        <p:nvSpPr>
          <p:cNvPr id="19" name="Shape 229"/>
          <p:cNvSpPr/>
          <p:nvPr/>
        </p:nvSpPr>
        <p:spPr>
          <a:xfrm>
            <a:off x="1709865" y="6008074"/>
            <a:ext cx="4043944" cy="369299"/>
          </a:xfrm>
          <a:prstGeom prst="rect">
            <a:avLst/>
          </a:prstGeom>
          <a:noFill/>
          <a:ln>
            <a:noFill/>
          </a:ln>
        </p:spPr>
        <p:txBody>
          <a:bodyPr lIns="91425" tIns="45700" rIns="91425" bIns="45700" anchor="t" anchorCtr="0">
            <a:noAutofit/>
          </a:bodyPr>
          <a:lstStyle/>
          <a:p>
            <a:pPr marL="457200" lvl="1">
              <a:buClr>
                <a:schemeClr val="dk1"/>
              </a:buClr>
              <a:buSzPct val="25000"/>
            </a:pPr>
            <a:r>
              <a:rPr lang="en-US" sz="2200" b="1" i="0" u="none" strike="noStrike" cap="none" baseline="0" dirty="0" smtClean="0">
                <a:solidFill>
                  <a:schemeClr val="dk1"/>
                </a:solidFill>
                <a:latin typeface="Ubuntu"/>
                <a:ea typeface="Ubuntu"/>
                <a:cs typeface="Ubuntu"/>
                <a:sym typeface="Ubuntu"/>
                <a:rtl val="0"/>
              </a:rPr>
              <a:t>@Public </a:t>
            </a:r>
            <a:r>
              <a:rPr lang="en-US" sz="2200" b="1" dirty="0" smtClean="0">
                <a:solidFill>
                  <a:schemeClr val="dk1"/>
                </a:solidFill>
                <a:latin typeface="Ubuntu"/>
                <a:ea typeface="Ubuntu"/>
                <a:cs typeface="Ubuntu"/>
                <a:sym typeface="Ubuntu"/>
              </a:rPr>
              <a:t>← @</a:t>
            </a:r>
            <a:r>
              <a:rPr lang="en-US" sz="2200" b="1" dirty="0" smtClean="0">
                <a:solidFill>
                  <a:schemeClr val="dk1"/>
                </a:solidFill>
                <a:latin typeface="Ubuntu"/>
                <a:ea typeface="Ubuntu"/>
                <a:cs typeface="Ubuntu"/>
                <a:sym typeface="Ubuntu"/>
              </a:rPr>
              <a:t>Secret</a:t>
            </a:r>
            <a:endParaRPr lang="en-US" sz="2200" b="1" i="0" u="none" strike="noStrike" cap="none" baseline="0" dirty="0">
              <a:solidFill>
                <a:schemeClr val="dk1"/>
              </a:solidFill>
              <a:latin typeface="Ubuntu"/>
              <a:ea typeface="Ubuntu"/>
              <a:cs typeface="Ubuntu"/>
              <a:sym typeface="Ubuntu"/>
              <a:rtl val="0"/>
            </a:endParaRPr>
          </a:p>
        </p:txBody>
      </p:sp>
      <p:pic>
        <p:nvPicPr>
          <p:cNvPr id="20" name="Shape 231"/>
          <p:cNvPicPr preferRelativeResize="0"/>
          <p:nvPr/>
        </p:nvPicPr>
        <p:blipFill rotWithShape="1">
          <a:blip r:embed="rId3">
            <a:alphaModFix/>
          </a:blip>
          <a:srcRect/>
          <a:stretch/>
        </p:blipFill>
        <p:spPr>
          <a:xfrm>
            <a:off x="3596348" y="6008074"/>
            <a:ext cx="195865" cy="185055"/>
          </a:xfrm>
          <a:prstGeom prst="rect">
            <a:avLst/>
          </a:prstGeom>
          <a:noFill/>
          <a:ln>
            <a:noFill/>
          </a:ln>
        </p:spPr>
      </p:pic>
      <p:pic>
        <p:nvPicPr>
          <p:cNvPr id="22" name="Shape 231"/>
          <p:cNvPicPr preferRelativeResize="0"/>
          <p:nvPr/>
        </p:nvPicPr>
        <p:blipFill rotWithShape="1">
          <a:blip r:embed="rId3">
            <a:alphaModFix/>
          </a:blip>
          <a:srcRect/>
          <a:stretch/>
        </p:blipFill>
        <p:spPr>
          <a:xfrm>
            <a:off x="5093436" y="5569200"/>
            <a:ext cx="333599" cy="304119"/>
          </a:xfrm>
          <a:prstGeom prst="rect">
            <a:avLst/>
          </a:prstGeom>
          <a:noFill/>
          <a:ln>
            <a:noFill/>
          </a:ln>
        </p:spPr>
      </p:pic>
      <p:pic>
        <p:nvPicPr>
          <p:cNvPr id="12" name="Shape 116"/>
          <p:cNvPicPr preferRelativeResize="0"/>
          <p:nvPr/>
        </p:nvPicPr>
        <p:blipFill rotWithShape="1">
          <a:blip r:embed="rId4">
            <a:alphaModFix/>
          </a:blip>
          <a:srcRect/>
          <a:stretch/>
        </p:blipFill>
        <p:spPr>
          <a:xfrm>
            <a:off x="2132752" y="4502689"/>
            <a:ext cx="7011248" cy="2325330"/>
          </a:xfrm>
          <a:prstGeom prst="rect">
            <a:avLst/>
          </a:prstGeom>
          <a:noFill/>
          <a:ln>
            <a:noFill/>
          </a:ln>
        </p:spPr>
      </p:pic>
    </p:spTree>
    <p:extLst>
      <p:ext uri="{BB962C8B-B14F-4D97-AF65-F5344CB8AC3E}">
        <p14:creationId xmlns:p14="http://schemas.microsoft.com/office/powerpoint/2010/main" val="341826964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Non-interference type system</a:t>
            </a:r>
          </a:p>
        </p:txBody>
      </p:sp>
      <p:sp>
        <p:nvSpPr>
          <p:cNvPr id="174" name="Shape 174"/>
          <p:cNvSpPr txBox="1">
            <a:spLocks noGrp="1"/>
          </p:cNvSpPr>
          <p:nvPr>
            <p:ph type="body" idx="1"/>
          </p:nvPr>
        </p:nvSpPr>
        <p:spPr>
          <a:xfrm>
            <a:off x="457200" y="2035923"/>
            <a:ext cx="8229600" cy="45261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Guarantees that the program does not leak sensitive data </a:t>
            </a:r>
          </a:p>
          <a:p>
            <a:pPr marL="342900" marR="0" lvl="0" indent="-139700" algn="l" rtl="0">
              <a:lnSpc>
                <a:spcPct val="100000"/>
              </a:lnSpc>
              <a:spcBef>
                <a:spcPts val="0"/>
              </a:spcBef>
              <a:spcAft>
                <a:spcPts val="0"/>
              </a:spcAft>
              <a:buClr>
                <a:srgbClr val="888888"/>
              </a:buClr>
              <a:buSzPct val="100000"/>
              <a:buFont typeface="Ubuntu"/>
              <a:buChar char="•"/>
            </a:pPr>
            <a:r>
              <a:rPr lang="en-US" sz="3000" b="1" i="0" u="none" strike="noStrike" cap="none" baseline="0" dirty="0" smtClean="0">
                <a:solidFill>
                  <a:schemeClr val="dk1"/>
                </a:solidFill>
                <a:latin typeface="Ubuntu"/>
                <a:ea typeface="Ubuntu"/>
                <a:cs typeface="Ubuntu"/>
                <a:sym typeface="Ubuntu"/>
                <a:rtl val="0"/>
              </a:rPr>
              <a:t>Privacy-types</a:t>
            </a:r>
            <a:r>
              <a:rPr lang="en-US" sz="3000" b="1" i="0" u="none" strike="noStrike" cap="none" baseline="0" dirty="0">
                <a:solidFill>
                  <a:schemeClr val="dk1"/>
                </a:solidFill>
                <a:latin typeface="Ubuntu"/>
                <a:ea typeface="Ubuntu"/>
                <a:cs typeface="Ubuntu"/>
                <a:sym typeface="Ubuntu"/>
                <a:rtl val="0"/>
              </a:rPr>
              <a:t>:</a:t>
            </a:r>
          </a:p>
          <a:p>
            <a:pPr lvl="1" indent="-107950">
              <a:spcBef>
                <a:spcPts val="0"/>
              </a:spcBef>
              <a:buClr>
                <a:srgbClr val="888888"/>
              </a:buClr>
              <a:buSzPct val="100000"/>
              <a:buFont typeface="Ubuntu"/>
              <a:buChar char="–"/>
            </a:pPr>
            <a:r>
              <a:rPr lang="en-US" sz="3000" b="1" dirty="0">
                <a:latin typeface="Ubuntu"/>
                <a:ea typeface="Ubuntu"/>
                <a:cs typeface="Ubuntu"/>
                <a:sym typeface="Ubuntu"/>
              </a:rPr>
              <a:t>@Secret: </a:t>
            </a:r>
            <a:r>
              <a:rPr lang="en-US" sz="3000" b="0" i="0" u="none" strike="noStrike" cap="none" baseline="0" dirty="0" smtClean="0">
                <a:solidFill>
                  <a:schemeClr val="dk1"/>
                </a:solidFill>
                <a:latin typeface="Ubuntu"/>
                <a:ea typeface="Ubuntu"/>
                <a:cs typeface="Ubuntu"/>
                <a:sym typeface="Ubuntu"/>
                <a:rtl val="0"/>
              </a:rPr>
              <a:t>Sensitive-data </a:t>
            </a:r>
            <a:r>
              <a:rPr lang="en-US" sz="3000" b="0" i="0" u="none" strike="noStrike" cap="none" baseline="0" dirty="0">
                <a:solidFill>
                  <a:schemeClr val="dk1"/>
                </a:solidFill>
                <a:latin typeface="Ubuntu"/>
                <a:ea typeface="Ubuntu"/>
                <a:cs typeface="Ubuntu"/>
                <a:sym typeface="Ubuntu"/>
                <a:rtl val="0"/>
              </a:rPr>
              <a:t>values</a:t>
            </a:r>
          </a:p>
          <a:p>
            <a:pPr marL="742950" marR="0" lvl="1" indent="-107950" algn="l" rtl="0">
              <a:lnSpc>
                <a:spcPct val="100000"/>
              </a:lnSpc>
              <a:spcBef>
                <a:spcPts val="0"/>
              </a:spcBef>
              <a:spcAft>
                <a:spcPts val="0"/>
              </a:spcAft>
              <a:buClr>
                <a:srgbClr val="888888"/>
              </a:buClr>
              <a:buSzPct val="100000"/>
              <a:buFont typeface="Ubuntu"/>
              <a:buChar char="–"/>
            </a:pPr>
            <a:r>
              <a:rPr lang="en-US" sz="3000" b="1" i="0" u="none" strike="noStrike" cap="none" baseline="0" dirty="0" smtClean="0">
                <a:solidFill>
                  <a:schemeClr val="dk1"/>
                </a:solidFill>
                <a:latin typeface="Ubuntu"/>
                <a:ea typeface="Ubuntu"/>
                <a:cs typeface="Ubuntu"/>
                <a:sym typeface="Ubuntu"/>
                <a:rtl val="0"/>
              </a:rPr>
              <a:t>@</a:t>
            </a:r>
            <a:r>
              <a:rPr lang="en-US" sz="3000" b="1" dirty="0" smtClean="0">
                <a:latin typeface="Ubuntu"/>
                <a:ea typeface="Ubuntu"/>
                <a:cs typeface="Ubuntu"/>
                <a:sym typeface="Ubuntu"/>
              </a:rPr>
              <a:t>Public</a:t>
            </a:r>
            <a:r>
              <a:rPr lang="en-US" sz="3000" b="1" i="0" u="none" strike="noStrike" cap="none" baseline="0" dirty="0" smtClean="0">
                <a:solidFill>
                  <a:schemeClr val="dk1"/>
                </a:solidFill>
                <a:latin typeface="Ubuntu"/>
                <a:ea typeface="Ubuntu"/>
                <a:cs typeface="Ubuntu"/>
                <a:sym typeface="Ubuntu"/>
                <a:rtl val="0"/>
              </a:rPr>
              <a:t>:</a:t>
            </a:r>
            <a:r>
              <a:rPr lang="en-US" sz="3000" b="0" i="0" u="none" strike="noStrike" cap="none" baseline="0" dirty="0" smtClean="0">
                <a:solidFill>
                  <a:schemeClr val="dk1"/>
                </a:solidFill>
                <a:latin typeface="Ubuntu"/>
                <a:ea typeface="Ubuntu"/>
                <a:cs typeface="Ubuntu"/>
                <a:sym typeface="Ubuntu"/>
                <a:rtl val="0"/>
              </a:rPr>
              <a:t> Non-sensitive-data </a:t>
            </a:r>
            <a:r>
              <a:rPr lang="en-US" sz="3000" b="0" i="0" u="none" strike="noStrike" cap="none" baseline="0" dirty="0">
                <a:solidFill>
                  <a:schemeClr val="dk1"/>
                </a:solidFill>
                <a:latin typeface="Ubuntu"/>
                <a:ea typeface="Ubuntu"/>
                <a:cs typeface="Ubuntu"/>
                <a:sym typeface="Ubuntu"/>
                <a:rtl val="0"/>
              </a:rPr>
              <a:t>values </a:t>
            </a:r>
          </a:p>
        </p:txBody>
      </p:sp>
      <p:sp>
        <p:nvSpPr>
          <p:cNvPr id="14" name="Shape 196"/>
          <p:cNvSpPr txBox="1"/>
          <p:nvPr/>
        </p:nvSpPr>
        <p:spPr>
          <a:xfrm>
            <a:off x="2731154" y="4810733"/>
            <a:ext cx="6396383" cy="1094767"/>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200" b="1" i="0" u="none" strike="noStrike" cap="none" baseline="0" dirty="0" smtClean="0">
                <a:solidFill>
                  <a:schemeClr val="dk1"/>
                </a:solidFill>
                <a:latin typeface="Consolas"/>
                <a:ea typeface="Calibri"/>
                <a:cs typeface="Consolas"/>
                <a:sym typeface="Calibri"/>
                <a:rtl val="0"/>
              </a:rPr>
              <a:t>@Public </a:t>
            </a:r>
            <a:r>
              <a:rPr lang="en-US" sz="2200" b="0" i="0" u="none" strike="noStrike" cap="none" baseline="0" dirty="0" smtClean="0">
                <a:solidFill>
                  <a:schemeClr val="dk1"/>
                </a:solidFill>
                <a:latin typeface="Consolas"/>
                <a:ea typeface="Calibri"/>
                <a:cs typeface="Consolas"/>
                <a:sym typeface="Calibri"/>
                <a:rtl val="0"/>
              </a:rPr>
              <a:t>String </a:t>
            </a:r>
            <a:r>
              <a:rPr lang="en-US" sz="2200" b="0" i="0" u="none" strike="noStrike" cap="none" baseline="0" dirty="0" err="1">
                <a:solidFill>
                  <a:schemeClr val="dk1"/>
                </a:solidFill>
                <a:latin typeface="Consolas"/>
                <a:ea typeface="Calibri"/>
                <a:cs typeface="Consolas"/>
                <a:sym typeface="Calibri"/>
                <a:rtl val="0"/>
              </a:rPr>
              <a:t>var</a:t>
            </a:r>
            <a:r>
              <a:rPr lang="en-US" sz="2200" b="0" i="0" u="none" strike="noStrike" cap="none" baseline="0" dirty="0">
                <a:solidFill>
                  <a:schemeClr val="dk1"/>
                </a:solidFill>
                <a:latin typeface="Consolas"/>
                <a:ea typeface="Calibri"/>
                <a:cs typeface="Consolas"/>
                <a:sym typeface="Calibri"/>
                <a:rtl val="0"/>
              </a:rPr>
              <a:t>;</a:t>
            </a:r>
          </a:p>
          <a:p>
            <a:pPr lvl="0">
              <a:buClr>
                <a:schemeClr val="dk1"/>
              </a:buClr>
              <a:buSzPct val="25000"/>
            </a:pPr>
            <a:r>
              <a:rPr lang="en-US" sz="2200" b="1" dirty="0" smtClean="0">
                <a:solidFill>
                  <a:schemeClr val="dk1"/>
                </a:solidFill>
                <a:latin typeface="Consolas"/>
                <a:ea typeface="Calibri"/>
                <a:cs typeface="Consolas"/>
                <a:sym typeface="Calibri"/>
              </a:rPr>
              <a:t>@Secret </a:t>
            </a:r>
            <a:r>
              <a:rPr lang="en-US" sz="2200" b="0" i="0" u="none" strike="noStrike" cap="none" baseline="0" dirty="0" smtClean="0">
                <a:solidFill>
                  <a:schemeClr val="dk1"/>
                </a:solidFill>
                <a:latin typeface="Consolas"/>
                <a:ea typeface="Calibri"/>
                <a:cs typeface="Consolas"/>
                <a:sym typeface="Calibri"/>
                <a:rtl val="0"/>
              </a:rPr>
              <a:t>String password </a:t>
            </a:r>
            <a:r>
              <a:rPr lang="en-US" sz="2200" b="0" i="0" u="none" strike="noStrike" cap="none" baseline="0" dirty="0">
                <a:solidFill>
                  <a:schemeClr val="dk1"/>
                </a:solidFill>
                <a:latin typeface="Consolas"/>
                <a:ea typeface="Calibri"/>
                <a:cs typeface="Consolas"/>
                <a:sym typeface="Calibri"/>
                <a:rtl val="0"/>
              </a:rPr>
              <a:t>= </a:t>
            </a:r>
            <a:r>
              <a:rPr lang="en-US" sz="2200" b="0" i="0" u="none" strike="noStrike" cap="none" baseline="0" dirty="0" err="1">
                <a:solidFill>
                  <a:schemeClr val="dk1"/>
                </a:solidFill>
                <a:latin typeface="Consolas"/>
                <a:ea typeface="Calibri"/>
                <a:cs typeface="Consolas"/>
                <a:sym typeface="Calibri"/>
                <a:rtl val="0"/>
              </a:rPr>
              <a:t>getPassword</a:t>
            </a:r>
            <a:r>
              <a:rPr lang="en-US" sz="2200" b="0" i="0" u="none" strike="noStrike" cap="none" baseline="0" dirty="0">
                <a:solidFill>
                  <a:schemeClr val="dk1"/>
                </a:solidFill>
                <a:latin typeface="Consolas"/>
                <a:ea typeface="Calibri"/>
                <a:cs typeface="Consolas"/>
                <a:sym typeface="Calibri"/>
                <a:rtl val="0"/>
              </a:rPr>
              <a:t>();</a:t>
            </a:r>
          </a:p>
          <a:p>
            <a:pPr marL="0" marR="0" lvl="0" indent="0" algn="l" rtl="0">
              <a:lnSpc>
                <a:spcPct val="100000"/>
              </a:lnSpc>
              <a:spcBef>
                <a:spcPts val="0"/>
              </a:spcBef>
              <a:spcAft>
                <a:spcPts val="0"/>
              </a:spcAft>
              <a:buClr>
                <a:schemeClr val="dk1"/>
              </a:buClr>
              <a:buSzPct val="25000"/>
              <a:buFont typeface="Calibri"/>
              <a:buNone/>
            </a:pPr>
            <a:r>
              <a:rPr lang="en-US" sz="2200" b="0" i="0" u="none" strike="noStrike" cap="none" baseline="0" dirty="0" err="1" smtClean="0">
                <a:solidFill>
                  <a:schemeClr val="dk1"/>
                </a:solidFill>
                <a:latin typeface="Consolas"/>
                <a:ea typeface="Calibri"/>
                <a:cs typeface="Consolas"/>
                <a:sym typeface="Calibri"/>
                <a:rtl val="0"/>
              </a:rPr>
              <a:t>var</a:t>
            </a:r>
            <a:r>
              <a:rPr lang="en-US" sz="2200" b="0" i="0" u="none" strike="noStrike" cap="none" baseline="0" dirty="0" smtClean="0">
                <a:solidFill>
                  <a:schemeClr val="dk1"/>
                </a:solidFill>
                <a:latin typeface="Consolas"/>
                <a:ea typeface="Calibri"/>
                <a:cs typeface="Consolas"/>
                <a:sym typeface="Calibri"/>
                <a:rtl val="0"/>
              </a:rPr>
              <a:t> </a:t>
            </a:r>
            <a:r>
              <a:rPr lang="en-US" sz="2200" b="0" i="0" u="none" strike="noStrike" cap="none" baseline="0" dirty="0">
                <a:solidFill>
                  <a:schemeClr val="dk1"/>
                </a:solidFill>
                <a:latin typeface="Consolas"/>
                <a:ea typeface="Calibri"/>
                <a:cs typeface="Consolas"/>
                <a:sym typeface="Calibri"/>
                <a:rtl val="0"/>
              </a:rPr>
              <a:t>= </a:t>
            </a:r>
            <a:r>
              <a:rPr lang="en-US" sz="2200" b="0" i="0" u="none" strike="noStrike" cap="none" baseline="0" dirty="0" smtClean="0">
                <a:solidFill>
                  <a:schemeClr val="dk1"/>
                </a:solidFill>
                <a:latin typeface="Consolas"/>
                <a:ea typeface="Calibri"/>
                <a:cs typeface="Consolas"/>
                <a:sym typeface="Calibri"/>
                <a:rtl val="0"/>
              </a:rPr>
              <a:t>password;</a:t>
            </a:r>
            <a:endParaRPr lang="en-US" sz="2200" b="0" i="0" u="none" strike="noStrike" cap="none" baseline="0" dirty="0">
              <a:solidFill>
                <a:schemeClr val="dk1"/>
              </a:solidFill>
              <a:latin typeface="Consolas"/>
              <a:ea typeface="Calibri"/>
              <a:cs typeface="Consolas"/>
              <a:sym typeface="Calibri"/>
              <a:rtl val="0"/>
            </a:endParaRPr>
          </a:p>
        </p:txBody>
      </p:sp>
      <p:cxnSp>
        <p:nvCxnSpPr>
          <p:cNvPr id="21" name="Straight Arrow Connector 20"/>
          <p:cNvCxnSpPr>
            <a:stCxn id="13" idx="0"/>
            <a:endCxn id="3" idx="2"/>
          </p:cNvCxnSpPr>
          <p:nvPr/>
        </p:nvCxnSpPr>
        <p:spPr>
          <a:xfrm flipV="1">
            <a:off x="1457120" y="5504707"/>
            <a:ext cx="0" cy="61884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804797" y="5002471"/>
            <a:ext cx="1304645" cy="5022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rPr>
              <a:t>@Secret</a:t>
            </a:r>
            <a:endParaRPr lang="en-US" b="1" dirty="0">
              <a:solidFill>
                <a:srgbClr val="FFFFFF"/>
              </a:solidFill>
            </a:endParaRPr>
          </a:p>
        </p:txBody>
      </p:sp>
      <p:sp>
        <p:nvSpPr>
          <p:cNvPr id="13" name="Rectangle 12"/>
          <p:cNvSpPr/>
          <p:nvPr/>
        </p:nvSpPr>
        <p:spPr>
          <a:xfrm>
            <a:off x="804797" y="6123553"/>
            <a:ext cx="1304645" cy="5022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rPr>
              <a:t>@Public</a:t>
            </a:r>
            <a:endParaRPr lang="en-US" b="1" dirty="0">
              <a:solidFill>
                <a:srgbClr val="FFFFFF"/>
              </a:solidFill>
            </a:endParaRPr>
          </a:p>
        </p:txBody>
      </p:sp>
      <p:sp>
        <p:nvSpPr>
          <p:cNvPr id="19" name="Shape 229"/>
          <p:cNvSpPr/>
          <p:nvPr/>
        </p:nvSpPr>
        <p:spPr>
          <a:xfrm>
            <a:off x="1709865" y="6008074"/>
            <a:ext cx="4043944" cy="369299"/>
          </a:xfrm>
          <a:prstGeom prst="rect">
            <a:avLst/>
          </a:prstGeom>
          <a:noFill/>
          <a:ln>
            <a:noFill/>
          </a:ln>
        </p:spPr>
        <p:txBody>
          <a:bodyPr lIns="91425" tIns="45700" rIns="91425" bIns="45700" anchor="t" anchorCtr="0">
            <a:noAutofit/>
          </a:bodyPr>
          <a:lstStyle/>
          <a:p>
            <a:pPr marL="457200" lvl="1">
              <a:buClr>
                <a:schemeClr val="dk1"/>
              </a:buClr>
              <a:buSzPct val="25000"/>
            </a:pPr>
            <a:r>
              <a:rPr lang="en-US" sz="2200" b="1" i="0" u="none" strike="noStrike" cap="none" baseline="0" dirty="0" smtClean="0">
                <a:solidFill>
                  <a:schemeClr val="dk1"/>
                </a:solidFill>
                <a:latin typeface="Ubuntu"/>
                <a:ea typeface="Ubuntu"/>
                <a:cs typeface="Ubuntu"/>
                <a:sym typeface="Ubuntu"/>
                <a:rtl val="0"/>
              </a:rPr>
              <a:t>@Public </a:t>
            </a:r>
            <a:r>
              <a:rPr lang="en-US" sz="2200" b="1" dirty="0" smtClean="0">
                <a:solidFill>
                  <a:schemeClr val="dk1"/>
                </a:solidFill>
                <a:latin typeface="Ubuntu"/>
                <a:ea typeface="Ubuntu"/>
                <a:cs typeface="Ubuntu"/>
                <a:sym typeface="Ubuntu"/>
              </a:rPr>
              <a:t>← @</a:t>
            </a:r>
            <a:r>
              <a:rPr lang="en-US" sz="2200" b="1" dirty="0" smtClean="0">
                <a:solidFill>
                  <a:schemeClr val="dk1"/>
                </a:solidFill>
                <a:latin typeface="Ubuntu"/>
                <a:ea typeface="Ubuntu"/>
                <a:cs typeface="Ubuntu"/>
                <a:sym typeface="Ubuntu"/>
              </a:rPr>
              <a:t>Secret</a:t>
            </a:r>
            <a:endParaRPr lang="en-US" sz="2200" b="1" i="0" u="none" strike="noStrike" cap="none" baseline="0" dirty="0">
              <a:solidFill>
                <a:schemeClr val="dk1"/>
              </a:solidFill>
              <a:latin typeface="Ubuntu"/>
              <a:ea typeface="Ubuntu"/>
              <a:cs typeface="Ubuntu"/>
              <a:sym typeface="Ubuntu"/>
              <a:rtl val="0"/>
            </a:endParaRPr>
          </a:p>
        </p:txBody>
      </p:sp>
      <p:pic>
        <p:nvPicPr>
          <p:cNvPr id="22" name="Shape 231"/>
          <p:cNvPicPr preferRelativeResize="0"/>
          <p:nvPr/>
        </p:nvPicPr>
        <p:blipFill rotWithShape="1">
          <a:blip r:embed="rId3">
            <a:alphaModFix/>
          </a:blip>
          <a:srcRect/>
          <a:stretch/>
        </p:blipFill>
        <p:spPr>
          <a:xfrm>
            <a:off x="5093436" y="5569200"/>
            <a:ext cx="333599" cy="304119"/>
          </a:xfrm>
          <a:prstGeom prst="rect">
            <a:avLst/>
          </a:prstGeom>
          <a:noFill/>
          <a:ln>
            <a:noFill/>
          </a:ln>
        </p:spPr>
      </p:pic>
      <p:pic>
        <p:nvPicPr>
          <p:cNvPr id="12" name="Shape 231"/>
          <p:cNvPicPr preferRelativeResize="0"/>
          <p:nvPr/>
        </p:nvPicPr>
        <p:blipFill rotWithShape="1">
          <a:blip r:embed="rId3">
            <a:alphaModFix/>
          </a:blip>
          <a:srcRect/>
          <a:stretch/>
        </p:blipFill>
        <p:spPr>
          <a:xfrm>
            <a:off x="3549676" y="6056176"/>
            <a:ext cx="149948" cy="134754"/>
          </a:xfrm>
          <a:prstGeom prst="rect">
            <a:avLst/>
          </a:prstGeom>
          <a:noFill/>
          <a:ln>
            <a:noFill/>
          </a:ln>
        </p:spPr>
      </p:pic>
    </p:spTree>
    <p:extLst>
      <p:ext uri="{BB962C8B-B14F-4D97-AF65-F5344CB8AC3E}">
        <p14:creationId xmlns:p14="http://schemas.microsoft.com/office/powerpoint/2010/main" val="414219693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lvl="0">
              <a:buSzPct val="25000"/>
            </a:pPr>
            <a:r>
              <a:rPr lang="en-US" b="1" dirty="0" smtClean="0">
                <a:solidFill>
                  <a:srgbClr val="F79646"/>
                </a:solidFill>
                <a:latin typeface="Ubuntu"/>
                <a:ea typeface="Ubuntu"/>
                <a:cs typeface="Ubuntu"/>
                <a:sym typeface="Ubuntu"/>
              </a:rPr>
              <a:t>Use of </a:t>
            </a:r>
            <a:r>
              <a:rPr lang="en-US" b="1" dirty="0">
                <a:solidFill>
                  <a:srgbClr val="F79646"/>
                </a:solidFill>
                <a:latin typeface="Ubuntu"/>
                <a:ea typeface="Ubuntu"/>
                <a:cs typeface="Ubuntu"/>
                <a:sym typeface="Ubuntu"/>
              </a:rPr>
              <a:t>r</a:t>
            </a:r>
            <a:r>
              <a:rPr lang="en-US" b="1" dirty="0" smtClean="0">
                <a:solidFill>
                  <a:srgbClr val="F79646"/>
                </a:solidFill>
                <a:latin typeface="Ubuntu"/>
                <a:ea typeface="Ubuntu"/>
                <a:cs typeface="Ubuntu"/>
                <a:sym typeface="Ubuntu"/>
              </a:rPr>
              <a:t>eflection </a:t>
            </a:r>
            <a:r>
              <a:rPr lang="en-US" b="1" dirty="0">
                <a:solidFill>
                  <a:srgbClr val="F79646"/>
                </a:solidFill>
                <a:latin typeface="Ubuntu"/>
                <a:ea typeface="Ubuntu"/>
                <a:cs typeface="Ubuntu"/>
                <a:sym typeface="Ubuntu"/>
              </a:rPr>
              <a:t>– </a:t>
            </a:r>
            <a:r>
              <a:rPr lang="en-US" b="1" dirty="0" err="1">
                <a:solidFill>
                  <a:srgbClr val="F79646"/>
                </a:solidFill>
                <a:latin typeface="Ubuntu"/>
                <a:ea typeface="Ubuntu"/>
                <a:cs typeface="Ubuntu"/>
                <a:sym typeface="Ubuntu"/>
              </a:rPr>
              <a:t>Aarddict</a:t>
            </a:r>
            <a:endParaRPr lang="en-US" sz="4400" b="1" i="0" u="none" strike="noStrike" cap="none" baseline="0" dirty="0">
              <a:solidFill>
                <a:srgbClr val="F79646"/>
              </a:solidFill>
              <a:latin typeface="Ubuntu"/>
              <a:ea typeface="Ubuntu"/>
              <a:cs typeface="Ubuntu"/>
              <a:sym typeface="Ubuntu"/>
              <a:rtl val="0"/>
            </a:endParaRPr>
          </a:p>
        </p:txBody>
      </p:sp>
      <p:sp>
        <p:nvSpPr>
          <p:cNvPr id="7" name="Shape 205"/>
          <p:cNvSpPr txBox="1"/>
          <p:nvPr/>
        </p:nvSpPr>
        <p:spPr>
          <a:xfrm>
            <a:off x="2168778" y="4585203"/>
            <a:ext cx="6207255" cy="2110046"/>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if </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android.os.Build.VERSION.SDK_INT</a:t>
            </a:r>
            <a:r>
              <a:rPr lang="en-US" sz="1800" b="0" i="0" u="none" strike="noStrike" cap="none" baseline="0" dirty="0">
                <a:solidFill>
                  <a:schemeClr val="dk1"/>
                </a:solidFill>
                <a:latin typeface="Consolas"/>
                <a:ea typeface="Ubuntu"/>
                <a:cs typeface="Consolas"/>
                <a:sym typeface="Ubuntu"/>
                <a:rtl val="0"/>
              </a:rPr>
              <a:t> &gt;= 11) </a:t>
            </a:r>
            <a:r>
              <a:rPr lang="en-US" sz="1800" b="0" i="0" u="none" strike="noStrike" cap="none" baseline="0" dirty="0" smtClean="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dirty="0">
                <a:solidFill>
                  <a:schemeClr val="dk1"/>
                </a:solidFill>
                <a:latin typeface="Consolas"/>
                <a:ea typeface="Ubuntu"/>
                <a:cs typeface="Consolas"/>
                <a:sym typeface="Ubuntu"/>
              </a:rPr>
              <a:t>	</a:t>
            </a:r>
            <a:r>
              <a:rPr lang="en-US" sz="1800" dirty="0" smtClean="0">
                <a:solidFill>
                  <a:schemeClr val="dk1"/>
                </a:solidFill>
                <a:latin typeface="Consolas"/>
                <a:ea typeface="Ubuntu"/>
                <a:cs typeface="Consolas"/>
                <a:sym typeface="Ubuntu"/>
              </a:rPr>
              <a:t>Class&lt;?&gt; </a:t>
            </a:r>
            <a:r>
              <a:rPr lang="en-US" sz="1800" dirty="0" err="1" smtClean="0">
                <a:solidFill>
                  <a:schemeClr val="dk1"/>
                </a:solidFill>
                <a:latin typeface="Consolas"/>
                <a:ea typeface="Ubuntu"/>
                <a:cs typeface="Consolas"/>
                <a:sym typeface="Ubuntu"/>
              </a:rPr>
              <a:t>clazz</a:t>
            </a:r>
            <a:r>
              <a:rPr lang="en-US" sz="1800" dirty="0" smtClean="0">
                <a:solidFill>
                  <a:schemeClr val="dk1"/>
                </a:solidFill>
                <a:latin typeface="Consolas"/>
                <a:ea typeface="Ubuntu"/>
                <a:cs typeface="Consolas"/>
                <a:sym typeface="Ubuntu"/>
              </a:rPr>
              <a:t> = </a:t>
            </a:r>
            <a:r>
              <a:rPr lang="en-US" sz="1800" dirty="0" err="1" smtClean="0">
                <a:solidFill>
                  <a:schemeClr val="dk1"/>
                </a:solidFill>
                <a:latin typeface="Consolas"/>
                <a:ea typeface="Ubuntu"/>
                <a:cs typeface="Consolas"/>
                <a:sym typeface="Ubuntu"/>
              </a:rPr>
              <a:t>Activity.class</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lvl="0" indent="-342900">
              <a:lnSpc>
                <a:spcPct val="115000"/>
              </a:lnSpc>
              <a:buClr>
                <a:schemeClr val="dk1"/>
              </a:buClr>
              <a:buSzPct val="25000"/>
            </a:pPr>
            <a:r>
              <a:rPr lang="en-US" sz="1800" dirty="0">
                <a:solidFill>
                  <a:schemeClr val="dk1"/>
                </a:solidFill>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Method </a:t>
            </a:r>
            <a:r>
              <a:rPr lang="en-US" sz="1800" b="0" i="0" u="none" strike="noStrike" cap="none" baseline="0" dirty="0" err="1">
                <a:solidFill>
                  <a:schemeClr val="dk1"/>
                </a:solidFill>
                <a:latin typeface="Consolas"/>
                <a:ea typeface="Ubuntu"/>
                <a:cs typeface="Consolas"/>
                <a:sym typeface="Ubuntu"/>
                <a:rtl val="0"/>
              </a:rPr>
              <a:t>mtd</a:t>
            </a: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dirty="0" err="1" smtClean="0">
                <a:solidFill>
                  <a:schemeClr val="dk1"/>
                </a:solidFill>
                <a:latin typeface="Consolas"/>
                <a:ea typeface="Ubuntu"/>
                <a:cs typeface="Consolas"/>
                <a:sym typeface="Ubuntu"/>
              </a:rPr>
              <a:t>clazz</a:t>
            </a:r>
            <a:r>
              <a:rPr lang="en-US" sz="1800" b="0" i="0" u="none" strike="noStrike" cap="none" baseline="0" dirty="0" err="1" smtClean="0">
                <a:solidFill>
                  <a:schemeClr val="dk1"/>
                </a:solidFill>
                <a:latin typeface="Consolas"/>
                <a:ea typeface="Ubuntu"/>
                <a:cs typeface="Consolas"/>
                <a:sym typeface="Ubuntu"/>
                <a:rtl val="0"/>
              </a:rPr>
              <a:t>.getMethod</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getActionBar</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a:solidFill>
                  <a:schemeClr val="dk1"/>
                </a:solidFill>
                <a:latin typeface="Consolas"/>
                <a:ea typeface="Ubuntu"/>
                <a:cs typeface="Consolas"/>
                <a:sym typeface="Ubuntu"/>
              </a:rPr>
              <a:t> </a:t>
            </a:r>
            <a:r>
              <a:rPr lang="en-US" sz="1800" b="1"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a:solidFill>
                  <a:schemeClr val="dk1"/>
                </a:solidFill>
                <a:latin typeface="Consolas"/>
                <a:ea typeface="Ubuntu"/>
                <a:cs typeface="Consolas"/>
                <a:sym typeface="Ubuntu"/>
                <a:rtl val="0"/>
              </a:rPr>
              <a:t>actionBar</a:t>
            </a:r>
            <a:r>
              <a:rPr lang="en-US" sz="1800" b="0" i="0" u="none" strike="noStrike" cap="none" baseline="0" dirty="0">
                <a:solidFill>
                  <a:schemeClr val="dk1"/>
                </a:solidFill>
                <a:latin typeface="Consolas"/>
                <a:ea typeface="Ubuntu"/>
                <a:cs typeface="Consolas"/>
                <a:sym typeface="Ubuntu"/>
                <a:rtl val="0"/>
              </a:rPr>
              <a:t> = </a:t>
            </a:r>
            <a:r>
              <a:rPr lang="en-US" sz="1800" b="0" i="0" u="sng" strike="noStrike" cap="none" baseline="0" dirty="0" err="1">
                <a:solidFill>
                  <a:schemeClr val="dk1"/>
                </a:solidFill>
                <a:latin typeface="Consolas"/>
                <a:ea typeface="Ubuntu"/>
                <a:cs typeface="Consolas"/>
                <a:sym typeface="Ubuntu"/>
                <a:rtl val="0"/>
              </a:rPr>
              <a:t>mtd.invoke</a:t>
            </a:r>
            <a:r>
              <a:rPr lang="en-US" sz="1800" b="0" i="0" u="sng" strike="noStrike" cap="none" baseline="0" dirty="0">
                <a:solidFill>
                  <a:schemeClr val="dk1"/>
                </a:solidFill>
                <a:latin typeface="Consolas"/>
                <a:ea typeface="Ubuntu"/>
                <a:cs typeface="Consolas"/>
                <a:sym typeface="Ubuntu"/>
                <a:rtl val="0"/>
              </a:rPr>
              <a:t>(this);</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dirty="0" smtClean="0">
                <a:solidFill>
                  <a:schemeClr val="dk1"/>
                </a:solidFill>
                <a:latin typeface="Consolas"/>
                <a:ea typeface="Ubuntu"/>
                <a:cs typeface="Consolas"/>
                <a:sym typeface="Ubuntu"/>
              </a:rPr>
              <a:t>…</a:t>
            </a:r>
            <a:endParaRPr lang="en-US" sz="1800" b="0" i="0" u="none" strike="noStrike" cap="none" baseline="0" dirty="0">
              <a:solidFill>
                <a:schemeClr val="dk1"/>
              </a:solidFill>
              <a:latin typeface="Consolas"/>
              <a:ea typeface="Ubuntu"/>
              <a:cs typeface="Consolas"/>
              <a:sym typeface="Ubuntu"/>
              <a:rtl val="0"/>
            </a:endParaRPr>
          </a:p>
        </p:txBody>
      </p:sp>
      <p:sp>
        <p:nvSpPr>
          <p:cNvPr id="9" name="Shape 242"/>
          <p:cNvSpPr txBox="1"/>
          <p:nvPr/>
        </p:nvSpPr>
        <p:spPr>
          <a:xfrm>
            <a:off x="457199" y="1535980"/>
            <a:ext cx="8068644" cy="2760191"/>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lvl="0" indent="-139700">
              <a:lnSpc>
                <a:spcPct val="115000"/>
              </a:lnSpc>
              <a:buClr>
                <a:schemeClr val="dk1"/>
              </a:buClr>
              <a:buSzPct val="25000"/>
            </a:pPr>
            <a:r>
              <a:rPr lang="en-US" sz="1800" dirty="0" smtClean="0">
                <a:solidFill>
                  <a:srgbClr val="4BACC6"/>
                </a:solidFill>
                <a:latin typeface="Consolas"/>
                <a:ea typeface="Ubuntu"/>
                <a:cs typeface="Consolas"/>
                <a:sym typeface="Ubuntu"/>
              </a:rPr>
              <a:t>// Library Annotations:</a:t>
            </a:r>
          </a:p>
          <a:p>
            <a:pPr marL="342900" lvl="0" indent="-139700">
              <a:lnSpc>
                <a:spcPct val="115000"/>
              </a:lnSpc>
              <a:buClr>
                <a:schemeClr val="dk1"/>
              </a:buClr>
              <a:buSzPct val="25000"/>
            </a:pPr>
            <a:r>
              <a:rPr lang="en-US" sz="1800" dirty="0" smtClean="0">
                <a:latin typeface="Consolas"/>
                <a:ea typeface="Ubuntu"/>
                <a:cs typeface="Consolas"/>
                <a:sym typeface="Ubuntu"/>
              </a:rPr>
              <a:t>class </a:t>
            </a:r>
            <a:r>
              <a:rPr lang="en-US" sz="1800" dirty="0">
                <a:latin typeface="Consolas"/>
                <a:ea typeface="Ubuntu"/>
                <a:cs typeface="Consolas"/>
                <a:sym typeface="Ubuntu"/>
              </a:rPr>
              <a:t>Activity {</a:t>
            </a:r>
          </a:p>
          <a:p>
            <a:pPr marL="342900" indent="-139700">
              <a:lnSpc>
                <a:spcPct val="115000"/>
              </a:lnSpc>
              <a:buClr>
                <a:schemeClr val="dk1"/>
              </a:buClr>
              <a:buSzPct val="25000"/>
            </a:pPr>
            <a:r>
              <a:rPr lang="en-US" sz="1800" dirty="0" smtClean="0">
                <a:solidFill>
                  <a:schemeClr val="accent5"/>
                </a:solidFill>
                <a:latin typeface="Consolas"/>
                <a:ea typeface="Ubuntu"/>
                <a:cs typeface="Consolas"/>
                <a:sym typeface="Ubuntu"/>
              </a:rPr>
              <a:t>  /</a:t>
            </a:r>
            <a:r>
              <a:rPr lang="en-US" sz="1800" dirty="0">
                <a:solidFill>
                  <a:schemeClr val="accent5"/>
                </a:solidFill>
                <a:latin typeface="Consolas"/>
                <a:ea typeface="Ubuntu"/>
                <a:cs typeface="Consolas"/>
                <a:sym typeface="Ubuntu"/>
              </a:rPr>
              <a:t>/ In Android </a:t>
            </a:r>
            <a:r>
              <a:rPr lang="en-US" sz="1800" dirty="0" smtClean="0">
                <a:solidFill>
                  <a:schemeClr val="accent5"/>
                </a:solidFill>
                <a:latin typeface="Consolas"/>
                <a:ea typeface="Ubuntu"/>
                <a:cs typeface="Consolas"/>
                <a:sym typeface="Ubuntu"/>
              </a:rPr>
              <a:t>SDK </a:t>
            </a:r>
            <a:r>
              <a:rPr lang="en-US" sz="1800" dirty="0" smtClean="0">
                <a:solidFill>
                  <a:schemeClr val="accent5"/>
                </a:solidFill>
                <a:latin typeface="Consolas"/>
                <a:ea typeface="ＭＳ ゴシック"/>
                <a:cs typeface="Consolas"/>
              </a:rPr>
              <a:t>≥</a:t>
            </a:r>
            <a:r>
              <a:rPr lang="en-US" sz="1800" dirty="0" smtClean="0">
                <a:solidFill>
                  <a:schemeClr val="accent5"/>
                </a:solidFill>
              </a:rPr>
              <a:t> </a:t>
            </a:r>
            <a:r>
              <a:rPr lang="en-US" sz="1800" dirty="0" smtClean="0">
                <a:solidFill>
                  <a:schemeClr val="accent5"/>
                </a:solidFill>
                <a:latin typeface="Consolas"/>
                <a:ea typeface="Ubuntu"/>
                <a:cs typeface="Consolas"/>
                <a:sym typeface="Ubuntu"/>
              </a:rPr>
              <a:t>11</a:t>
            </a:r>
            <a:r>
              <a:rPr lang="en-US" sz="1800" dirty="0">
                <a:solidFill>
                  <a:schemeClr val="accent5"/>
                </a:solidFill>
                <a:latin typeface="Consolas"/>
                <a:ea typeface="Ubuntu"/>
                <a:cs typeface="Consolas"/>
                <a:sym typeface="Ubuntu"/>
              </a:rPr>
              <a:t>.</a:t>
            </a:r>
          </a:p>
          <a:p>
            <a:pPr marL="342900" lvl="0" indent="-139700">
              <a:lnSpc>
                <a:spcPct val="115000"/>
              </a:lnSpc>
              <a:buClr>
                <a:schemeClr val="dk1"/>
              </a:buClr>
              <a:buSzPct val="25000"/>
            </a:pPr>
            <a:r>
              <a:rPr lang="en-US" sz="1800" dirty="0">
                <a:latin typeface="Consolas"/>
                <a:ea typeface="Ubuntu"/>
                <a:cs typeface="Consolas"/>
                <a:sym typeface="Ubuntu"/>
              </a:rPr>
              <a:t>  </a:t>
            </a:r>
            <a:r>
              <a:rPr lang="en-US" sz="1800" b="1" dirty="0">
                <a:latin typeface="Consolas"/>
                <a:ea typeface="Ubuntu"/>
                <a:cs typeface="Consolas"/>
                <a:sym typeface="Ubuntu"/>
              </a:rPr>
              <a:t>@Public </a:t>
            </a:r>
            <a:r>
              <a:rPr lang="en-US" sz="1800" dirty="0" err="1">
                <a:latin typeface="Consolas"/>
                <a:ea typeface="Ubuntu"/>
                <a:cs typeface="Consolas"/>
                <a:sym typeface="Ubuntu"/>
              </a:rPr>
              <a:t>ActionBar</a:t>
            </a:r>
            <a:r>
              <a:rPr lang="en-US" sz="1800" dirty="0">
                <a:latin typeface="Consolas"/>
                <a:ea typeface="Ubuntu"/>
                <a:cs typeface="Consolas"/>
                <a:sym typeface="Ubuntu"/>
              </a:rPr>
              <a:t> </a:t>
            </a:r>
            <a:r>
              <a:rPr lang="en-US" sz="1800" dirty="0" err="1">
                <a:latin typeface="Consolas"/>
                <a:ea typeface="Ubuntu"/>
                <a:cs typeface="Consolas"/>
                <a:sym typeface="Ubuntu"/>
              </a:rPr>
              <a:t>getActionBar</a:t>
            </a:r>
            <a:r>
              <a:rPr lang="en-US" sz="1800" dirty="0">
                <a:latin typeface="Consolas"/>
                <a:ea typeface="Ubuntu"/>
                <a:cs typeface="Consolas"/>
                <a:sym typeface="Ubuntu"/>
              </a:rPr>
              <a:t>() {...}</a:t>
            </a:r>
          </a:p>
          <a:p>
            <a:pPr marL="342900" lvl="0" indent="-139700">
              <a:lnSpc>
                <a:spcPct val="115000"/>
              </a:lnSpc>
              <a:buClr>
                <a:schemeClr val="dk1"/>
              </a:buClr>
              <a:buSzPct val="25000"/>
            </a:pPr>
            <a:r>
              <a:rPr lang="en-US" sz="1800" dirty="0" smtClean="0">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Method {</a:t>
            </a: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1" i="0" u="none" strike="noStrike" cap="none" baseline="0" dirty="0" smtClean="0">
                <a:solidFill>
                  <a:schemeClr val="dk1"/>
                </a:solidFill>
                <a:latin typeface="Consolas"/>
                <a:ea typeface="Ubuntu"/>
                <a:cs typeface="Consolas"/>
                <a:sym typeface="Ubuntu"/>
                <a:rtl val="0"/>
              </a:rPr>
              <a:t>@Secret</a:t>
            </a:r>
            <a:r>
              <a:rPr lang="en-US" sz="1800" b="1"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invoke</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smtClean="0">
                <a:solidFill>
                  <a:schemeClr val="dk1"/>
                </a:solidFill>
                <a:latin typeface="Consolas"/>
                <a:ea typeface="Ubuntu"/>
                <a:cs typeface="Consolas"/>
                <a:sym typeface="Ubuntu"/>
                <a:rtl val="0"/>
              </a:rPr>
              <a:t>obj</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baseline="0" dirty="0">
                <a:solidFill>
                  <a:schemeClr val="dk1"/>
                </a:solidFill>
                <a:latin typeface="Consolas"/>
                <a:ea typeface="Ubuntu"/>
                <a:cs typeface="Consolas"/>
                <a:sym typeface="Ubuntu"/>
                <a:rtl val="0"/>
              </a:rPr>
              <a:t>... </a:t>
            </a:r>
            <a:r>
              <a:rPr lang="en-US" sz="1800" dirty="0" err="1">
                <a:latin typeface="Consolas"/>
                <a:ea typeface="Ubuntu"/>
                <a:cs typeface="Consolas"/>
                <a:sym typeface="Ubuntu"/>
              </a:rPr>
              <a:t>a</a:t>
            </a:r>
            <a:r>
              <a:rPr lang="en-US" sz="1800" b="0" i="0" u="none" strike="noStrike" cap="none" baseline="0" dirty="0" err="1" smtClean="0">
                <a:solidFill>
                  <a:schemeClr val="dk1"/>
                </a:solidFill>
                <a:latin typeface="Consolas"/>
                <a:ea typeface="Ubuntu"/>
                <a:cs typeface="Consolas"/>
                <a:sym typeface="Ubuntu"/>
                <a:rtl val="0"/>
              </a:rPr>
              <a:t>rgs</a:t>
            </a:r>
            <a:r>
              <a:rPr lang="en-US" sz="1800" b="0" i="0" u="none" strike="noStrike" cap="none" baseline="0" dirty="0" smtClean="0">
                <a:solidFill>
                  <a:schemeClr val="dk1"/>
                </a:solidFill>
                <a:latin typeface="Consolas"/>
                <a:ea typeface="Ubuntu"/>
                <a:cs typeface="Consolas"/>
                <a:sym typeface="Ubuntu"/>
                <a:rtl val="0"/>
              </a:rPr>
              <a:t>)</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r>
              <a:rPr lang="en-US" sz="1800" dirty="0">
                <a:latin typeface="Consolas"/>
                <a:ea typeface="Ubuntu"/>
                <a:cs typeface="Consolas"/>
                <a:sym typeface="Ubuntu"/>
              </a:rPr>
              <a:t> </a:t>
            </a:r>
            <a:endParaRPr lang="en-US" sz="1800" dirty="0" smtClean="0">
              <a:latin typeface="Consolas"/>
              <a:ea typeface="Ubuntu"/>
              <a:cs typeface="Consolas"/>
              <a:sym typeface="Ubuntu"/>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smtClean="0">
              <a:solidFill>
                <a:schemeClr val="dk1"/>
              </a:solidFill>
              <a:latin typeface="Consolas"/>
              <a:ea typeface="Ubuntu"/>
              <a:cs typeface="Consolas"/>
              <a:sym typeface="Ubuntu"/>
              <a:rtl val="0"/>
            </a:endParaRPr>
          </a:p>
        </p:txBody>
      </p:sp>
      <p:pic>
        <p:nvPicPr>
          <p:cNvPr id="5" name="Shape 116"/>
          <p:cNvPicPr preferRelativeResize="0"/>
          <p:nvPr/>
        </p:nvPicPr>
        <p:blipFill rotWithShape="1">
          <a:blip r:embed="rId3">
            <a:alphaModFix/>
          </a:blip>
          <a:srcRect/>
          <a:stretch/>
        </p:blipFill>
        <p:spPr>
          <a:xfrm>
            <a:off x="963765" y="4589349"/>
            <a:ext cx="7886357" cy="2213979"/>
          </a:xfrm>
          <a:prstGeom prst="rect">
            <a:avLst/>
          </a:prstGeom>
          <a:noFill/>
          <a:ln>
            <a:noFill/>
          </a:ln>
        </p:spPr>
      </p:pic>
    </p:spTree>
    <p:extLst>
      <p:ext uri="{BB962C8B-B14F-4D97-AF65-F5344CB8AC3E}">
        <p14:creationId xmlns:p14="http://schemas.microsoft.com/office/powerpoint/2010/main" val="65651720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lvl="0">
              <a:buSzPct val="25000"/>
            </a:pPr>
            <a:r>
              <a:rPr lang="en-US" b="1" dirty="0" smtClean="0">
                <a:solidFill>
                  <a:srgbClr val="F79646"/>
                </a:solidFill>
                <a:latin typeface="Ubuntu"/>
                <a:ea typeface="Ubuntu"/>
                <a:cs typeface="Ubuntu"/>
                <a:sym typeface="Ubuntu"/>
              </a:rPr>
              <a:t>Use of </a:t>
            </a:r>
            <a:r>
              <a:rPr lang="en-US" b="1" dirty="0">
                <a:solidFill>
                  <a:srgbClr val="F79646"/>
                </a:solidFill>
                <a:latin typeface="Ubuntu"/>
                <a:ea typeface="Ubuntu"/>
                <a:cs typeface="Ubuntu"/>
                <a:sym typeface="Ubuntu"/>
              </a:rPr>
              <a:t>r</a:t>
            </a:r>
            <a:r>
              <a:rPr lang="en-US" b="1" dirty="0" smtClean="0">
                <a:solidFill>
                  <a:srgbClr val="F79646"/>
                </a:solidFill>
                <a:latin typeface="Ubuntu"/>
                <a:ea typeface="Ubuntu"/>
                <a:cs typeface="Ubuntu"/>
                <a:sym typeface="Ubuntu"/>
              </a:rPr>
              <a:t>eflection </a:t>
            </a:r>
            <a:r>
              <a:rPr lang="en-US" b="1" dirty="0">
                <a:solidFill>
                  <a:srgbClr val="F79646"/>
                </a:solidFill>
                <a:latin typeface="Ubuntu"/>
                <a:ea typeface="Ubuntu"/>
                <a:cs typeface="Ubuntu"/>
                <a:sym typeface="Ubuntu"/>
              </a:rPr>
              <a:t>– </a:t>
            </a:r>
            <a:r>
              <a:rPr lang="en-US" b="1" dirty="0" err="1">
                <a:solidFill>
                  <a:srgbClr val="F79646"/>
                </a:solidFill>
                <a:latin typeface="Ubuntu"/>
                <a:ea typeface="Ubuntu"/>
                <a:cs typeface="Ubuntu"/>
                <a:sym typeface="Ubuntu"/>
              </a:rPr>
              <a:t>Aarddict</a:t>
            </a:r>
            <a:endParaRPr lang="en-US" sz="4400" b="1" i="0" u="none" strike="noStrike" cap="none" baseline="0" dirty="0">
              <a:solidFill>
                <a:srgbClr val="F79646"/>
              </a:solidFill>
              <a:latin typeface="Ubuntu"/>
              <a:ea typeface="Ubuntu"/>
              <a:cs typeface="Ubuntu"/>
              <a:sym typeface="Ubuntu"/>
              <a:rtl val="0"/>
            </a:endParaRPr>
          </a:p>
        </p:txBody>
      </p:sp>
      <p:sp>
        <p:nvSpPr>
          <p:cNvPr id="7" name="Shape 205"/>
          <p:cNvSpPr txBox="1"/>
          <p:nvPr/>
        </p:nvSpPr>
        <p:spPr>
          <a:xfrm>
            <a:off x="2168778" y="4585203"/>
            <a:ext cx="6207255" cy="2110046"/>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if </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android.os.Build.VERSION.SDK_INT</a:t>
            </a:r>
            <a:r>
              <a:rPr lang="en-US" sz="1800" b="0" i="0" u="none" strike="noStrike" cap="none" baseline="0" dirty="0">
                <a:solidFill>
                  <a:schemeClr val="dk1"/>
                </a:solidFill>
                <a:latin typeface="Consolas"/>
                <a:ea typeface="Ubuntu"/>
                <a:cs typeface="Consolas"/>
                <a:sym typeface="Ubuntu"/>
                <a:rtl val="0"/>
              </a:rPr>
              <a:t> &gt;= 11) </a:t>
            </a:r>
            <a:r>
              <a:rPr lang="en-US" sz="1800" b="0" i="0" u="none" strike="noStrike" cap="none" baseline="0" dirty="0" smtClean="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dirty="0">
                <a:solidFill>
                  <a:schemeClr val="dk1"/>
                </a:solidFill>
                <a:latin typeface="Consolas"/>
                <a:ea typeface="Ubuntu"/>
                <a:cs typeface="Consolas"/>
                <a:sym typeface="Ubuntu"/>
              </a:rPr>
              <a:t>	</a:t>
            </a:r>
            <a:r>
              <a:rPr lang="en-US" sz="1800" dirty="0" smtClean="0">
                <a:solidFill>
                  <a:schemeClr val="dk1"/>
                </a:solidFill>
                <a:latin typeface="Consolas"/>
                <a:ea typeface="Ubuntu"/>
                <a:cs typeface="Consolas"/>
                <a:sym typeface="Ubuntu"/>
              </a:rPr>
              <a:t>Class&lt;?&gt; </a:t>
            </a:r>
            <a:r>
              <a:rPr lang="en-US" sz="1800" dirty="0" err="1" smtClean="0">
                <a:solidFill>
                  <a:schemeClr val="dk1"/>
                </a:solidFill>
                <a:latin typeface="Consolas"/>
                <a:ea typeface="Ubuntu"/>
                <a:cs typeface="Consolas"/>
                <a:sym typeface="Ubuntu"/>
              </a:rPr>
              <a:t>clazz</a:t>
            </a:r>
            <a:r>
              <a:rPr lang="en-US" sz="1800" dirty="0" smtClean="0">
                <a:solidFill>
                  <a:schemeClr val="dk1"/>
                </a:solidFill>
                <a:latin typeface="Consolas"/>
                <a:ea typeface="Ubuntu"/>
                <a:cs typeface="Consolas"/>
                <a:sym typeface="Ubuntu"/>
              </a:rPr>
              <a:t> = </a:t>
            </a:r>
            <a:r>
              <a:rPr lang="en-US" sz="1800" dirty="0" err="1" smtClean="0">
                <a:solidFill>
                  <a:schemeClr val="dk1"/>
                </a:solidFill>
                <a:latin typeface="Consolas"/>
                <a:ea typeface="Ubuntu"/>
                <a:cs typeface="Consolas"/>
                <a:sym typeface="Ubuntu"/>
              </a:rPr>
              <a:t>Activity.class</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lvl="0" indent="-342900">
              <a:lnSpc>
                <a:spcPct val="115000"/>
              </a:lnSpc>
              <a:buClr>
                <a:schemeClr val="dk1"/>
              </a:buClr>
              <a:buSzPct val="25000"/>
            </a:pPr>
            <a:r>
              <a:rPr lang="en-US" sz="1800" dirty="0">
                <a:solidFill>
                  <a:schemeClr val="dk1"/>
                </a:solidFill>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Method </a:t>
            </a:r>
            <a:r>
              <a:rPr lang="en-US" sz="1800" b="0" i="0" u="none" strike="noStrike" cap="none" baseline="0" dirty="0" err="1">
                <a:solidFill>
                  <a:schemeClr val="dk1"/>
                </a:solidFill>
                <a:latin typeface="Consolas"/>
                <a:ea typeface="Ubuntu"/>
                <a:cs typeface="Consolas"/>
                <a:sym typeface="Ubuntu"/>
                <a:rtl val="0"/>
              </a:rPr>
              <a:t>mtd</a:t>
            </a: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dirty="0" err="1" smtClean="0">
                <a:solidFill>
                  <a:schemeClr val="dk1"/>
                </a:solidFill>
                <a:latin typeface="Consolas"/>
                <a:ea typeface="Ubuntu"/>
                <a:cs typeface="Consolas"/>
                <a:sym typeface="Ubuntu"/>
              </a:rPr>
              <a:t>clazz</a:t>
            </a:r>
            <a:r>
              <a:rPr lang="en-US" sz="1800" b="0" i="0" u="none" strike="noStrike" cap="none" baseline="0" dirty="0" err="1" smtClean="0">
                <a:solidFill>
                  <a:schemeClr val="dk1"/>
                </a:solidFill>
                <a:latin typeface="Consolas"/>
                <a:ea typeface="Ubuntu"/>
                <a:cs typeface="Consolas"/>
                <a:sym typeface="Ubuntu"/>
                <a:rtl val="0"/>
              </a:rPr>
              <a:t>.getMethod</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getActionBar</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a:solidFill>
                  <a:schemeClr val="dk1"/>
                </a:solidFill>
                <a:latin typeface="Consolas"/>
                <a:ea typeface="Ubuntu"/>
                <a:cs typeface="Consolas"/>
                <a:sym typeface="Ubuntu"/>
              </a:rPr>
              <a:t> </a:t>
            </a:r>
            <a:r>
              <a:rPr lang="en-US" sz="1800" b="1"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a:solidFill>
                  <a:schemeClr val="dk1"/>
                </a:solidFill>
                <a:latin typeface="Consolas"/>
                <a:ea typeface="Ubuntu"/>
                <a:cs typeface="Consolas"/>
                <a:sym typeface="Ubuntu"/>
                <a:rtl val="0"/>
              </a:rPr>
              <a:t>actionBar</a:t>
            </a:r>
            <a:r>
              <a:rPr lang="en-US" sz="1800" b="0" i="0" u="none" strike="noStrike" cap="none" baseline="0" dirty="0">
                <a:solidFill>
                  <a:schemeClr val="dk1"/>
                </a:solidFill>
                <a:latin typeface="Consolas"/>
                <a:ea typeface="Ubuntu"/>
                <a:cs typeface="Consolas"/>
                <a:sym typeface="Ubuntu"/>
                <a:rtl val="0"/>
              </a:rPr>
              <a:t> = </a:t>
            </a:r>
            <a:r>
              <a:rPr lang="en-US" sz="1800" b="0" i="0" u="sng" strike="noStrike" cap="none" baseline="0" dirty="0" err="1">
                <a:solidFill>
                  <a:schemeClr val="dk1"/>
                </a:solidFill>
                <a:latin typeface="Consolas"/>
                <a:ea typeface="Ubuntu"/>
                <a:cs typeface="Consolas"/>
                <a:sym typeface="Ubuntu"/>
                <a:rtl val="0"/>
              </a:rPr>
              <a:t>mtd.invoke</a:t>
            </a:r>
            <a:r>
              <a:rPr lang="en-US" sz="1800" b="0" i="0" u="sng" strike="noStrike" cap="none" baseline="0" dirty="0">
                <a:solidFill>
                  <a:schemeClr val="dk1"/>
                </a:solidFill>
                <a:latin typeface="Consolas"/>
                <a:ea typeface="Ubuntu"/>
                <a:cs typeface="Consolas"/>
                <a:sym typeface="Ubuntu"/>
                <a:rtl val="0"/>
              </a:rPr>
              <a:t>(this);</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dirty="0" smtClean="0">
                <a:solidFill>
                  <a:schemeClr val="dk1"/>
                </a:solidFill>
                <a:latin typeface="Consolas"/>
                <a:ea typeface="Ubuntu"/>
                <a:cs typeface="Consolas"/>
                <a:sym typeface="Ubuntu"/>
              </a:rPr>
              <a:t>…</a:t>
            </a:r>
            <a:endParaRPr lang="en-US" sz="1800" b="0" i="0" u="none" strike="noStrike" cap="none" baseline="0" dirty="0">
              <a:solidFill>
                <a:schemeClr val="dk1"/>
              </a:solidFill>
              <a:latin typeface="Consolas"/>
              <a:ea typeface="Ubuntu"/>
              <a:cs typeface="Consolas"/>
              <a:sym typeface="Ubuntu"/>
              <a:rtl val="0"/>
            </a:endParaRPr>
          </a:p>
        </p:txBody>
      </p:sp>
      <p:sp>
        <p:nvSpPr>
          <p:cNvPr id="9" name="Shape 242"/>
          <p:cNvSpPr txBox="1"/>
          <p:nvPr/>
        </p:nvSpPr>
        <p:spPr>
          <a:xfrm>
            <a:off x="457199" y="1535980"/>
            <a:ext cx="8068644" cy="2760191"/>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lvl="0" indent="-139700">
              <a:lnSpc>
                <a:spcPct val="115000"/>
              </a:lnSpc>
              <a:buClr>
                <a:schemeClr val="dk1"/>
              </a:buClr>
              <a:buSzPct val="25000"/>
            </a:pPr>
            <a:r>
              <a:rPr lang="en-US" sz="1800" dirty="0" smtClean="0">
                <a:solidFill>
                  <a:srgbClr val="4BACC6"/>
                </a:solidFill>
                <a:latin typeface="Consolas"/>
                <a:ea typeface="Ubuntu"/>
                <a:cs typeface="Consolas"/>
                <a:sym typeface="Ubuntu"/>
              </a:rPr>
              <a:t>// Library Annotations:</a:t>
            </a:r>
          </a:p>
          <a:p>
            <a:pPr marL="342900" lvl="0" indent="-139700">
              <a:lnSpc>
                <a:spcPct val="115000"/>
              </a:lnSpc>
              <a:buClr>
                <a:schemeClr val="dk1"/>
              </a:buClr>
              <a:buSzPct val="25000"/>
            </a:pPr>
            <a:r>
              <a:rPr lang="en-US" sz="1800" dirty="0" smtClean="0">
                <a:latin typeface="Consolas"/>
                <a:ea typeface="Ubuntu"/>
                <a:cs typeface="Consolas"/>
                <a:sym typeface="Ubuntu"/>
              </a:rPr>
              <a:t>class </a:t>
            </a:r>
            <a:r>
              <a:rPr lang="en-US" sz="1800" dirty="0">
                <a:latin typeface="Consolas"/>
                <a:ea typeface="Ubuntu"/>
                <a:cs typeface="Consolas"/>
                <a:sym typeface="Ubuntu"/>
              </a:rPr>
              <a:t>Activity {</a:t>
            </a:r>
          </a:p>
          <a:p>
            <a:pPr marL="342900" indent="-139700">
              <a:lnSpc>
                <a:spcPct val="115000"/>
              </a:lnSpc>
              <a:buClr>
                <a:schemeClr val="dk1"/>
              </a:buClr>
              <a:buSzPct val="25000"/>
            </a:pPr>
            <a:r>
              <a:rPr lang="en-US" sz="1800" dirty="0" smtClean="0">
                <a:solidFill>
                  <a:schemeClr val="accent5"/>
                </a:solidFill>
                <a:latin typeface="Consolas"/>
                <a:ea typeface="Ubuntu"/>
                <a:cs typeface="Consolas"/>
                <a:sym typeface="Ubuntu"/>
              </a:rPr>
              <a:t>  /</a:t>
            </a:r>
            <a:r>
              <a:rPr lang="en-US" sz="1800" dirty="0">
                <a:solidFill>
                  <a:schemeClr val="accent5"/>
                </a:solidFill>
                <a:latin typeface="Consolas"/>
                <a:ea typeface="Ubuntu"/>
                <a:cs typeface="Consolas"/>
                <a:sym typeface="Ubuntu"/>
              </a:rPr>
              <a:t>/ In Android </a:t>
            </a:r>
            <a:r>
              <a:rPr lang="en-US" sz="1800" dirty="0" smtClean="0">
                <a:solidFill>
                  <a:schemeClr val="accent5"/>
                </a:solidFill>
                <a:latin typeface="Consolas"/>
                <a:ea typeface="Ubuntu"/>
                <a:cs typeface="Consolas"/>
                <a:sym typeface="Ubuntu"/>
              </a:rPr>
              <a:t>SDK </a:t>
            </a:r>
            <a:r>
              <a:rPr lang="en-US" sz="1800" dirty="0" smtClean="0">
                <a:solidFill>
                  <a:schemeClr val="accent5"/>
                </a:solidFill>
                <a:latin typeface="Consolas"/>
                <a:ea typeface="ＭＳ ゴシック"/>
                <a:cs typeface="Consolas"/>
              </a:rPr>
              <a:t>≥</a:t>
            </a:r>
            <a:r>
              <a:rPr lang="en-US" sz="1800" dirty="0" smtClean="0">
                <a:solidFill>
                  <a:schemeClr val="accent5"/>
                </a:solidFill>
              </a:rPr>
              <a:t> </a:t>
            </a:r>
            <a:r>
              <a:rPr lang="en-US" sz="1800" dirty="0" smtClean="0">
                <a:solidFill>
                  <a:schemeClr val="accent5"/>
                </a:solidFill>
                <a:latin typeface="Consolas"/>
                <a:ea typeface="Ubuntu"/>
                <a:cs typeface="Consolas"/>
                <a:sym typeface="Ubuntu"/>
              </a:rPr>
              <a:t>11</a:t>
            </a:r>
            <a:r>
              <a:rPr lang="en-US" sz="1800" dirty="0">
                <a:solidFill>
                  <a:schemeClr val="accent5"/>
                </a:solidFill>
                <a:latin typeface="Consolas"/>
                <a:ea typeface="Ubuntu"/>
                <a:cs typeface="Consolas"/>
                <a:sym typeface="Ubuntu"/>
              </a:rPr>
              <a:t>.</a:t>
            </a:r>
          </a:p>
          <a:p>
            <a:pPr marL="342900" lvl="0" indent="-139700">
              <a:lnSpc>
                <a:spcPct val="115000"/>
              </a:lnSpc>
              <a:buClr>
                <a:schemeClr val="dk1"/>
              </a:buClr>
              <a:buSzPct val="25000"/>
            </a:pPr>
            <a:r>
              <a:rPr lang="en-US" sz="1800" dirty="0">
                <a:latin typeface="Consolas"/>
                <a:ea typeface="Ubuntu"/>
                <a:cs typeface="Consolas"/>
                <a:sym typeface="Ubuntu"/>
              </a:rPr>
              <a:t>  </a:t>
            </a:r>
            <a:r>
              <a:rPr lang="en-US" sz="1800" b="1" dirty="0">
                <a:latin typeface="Consolas"/>
                <a:ea typeface="Ubuntu"/>
                <a:cs typeface="Consolas"/>
                <a:sym typeface="Ubuntu"/>
              </a:rPr>
              <a:t>@Public </a:t>
            </a:r>
            <a:r>
              <a:rPr lang="en-US" sz="1800" dirty="0" err="1">
                <a:latin typeface="Consolas"/>
                <a:ea typeface="Ubuntu"/>
                <a:cs typeface="Consolas"/>
                <a:sym typeface="Ubuntu"/>
              </a:rPr>
              <a:t>ActionBar</a:t>
            </a:r>
            <a:r>
              <a:rPr lang="en-US" sz="1800" dirty="0">
                <a:latin typeface="Consolas"/>
                <a:ea typeface="Ubuntu"/>
                <a:cs typeface="Consolas"/>
                <a:sym typeface="Ubuntu"/>
              </a:rPr>
              <a:t> </a:t>
            </a:r>
            <a:r>
              <a:rPr lang="en-US" sz="1800" dirty="0" err="1">
                <a:latin typeface="Consolas"/>
                <a:ea typeface="Ubuntu"/>
                <a:cs typeface="Consolas"/>
                <a:sym typeface="Ubuntu"/>
              </a:rPr>
              <a:t>getActionBar</a:t>
            </a:r>
            <a:r>
              <a:rPr lang="en-US" sz="1800" dirty="0">
                <a:latin typeface="Consolas"/>
                <a:ea typeface="Ubuntu"/>
                <a:cs typeface="Consolas"/>
                <a:sym typeface="Ubuntu"/>
              </a:rPr>
              <a:t>() {...}</a:t>
            </a:r>
          </a:p>
          <a:p>
            <a:pPr marL="342900" lvl="0" indent="-139700">
              <a:lnSpc>
                <a:spcPct val="115000"/>
              </a:lnSpc>
              <a:buClr>
                <a:schemeClr val="dk1"/>
              </a:buClr>
              <a:buSzPct val="25000"/>
            </a:pPr>
            <a:r>
              <a:rPr lang="en-US" sz="1800" dirty="0" smtClean="0">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Method {</a:t>
            </a: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1" i="0" u="none" strike="noStrike" cap="none" baseline="0" dirty="0" smtClean="0">
                <a:solidFill>
                  <a:schemeClr val="dk1"/>
                </a:solidFill>
                <a:latin typeface="Consolas"/>
                <a:ea typeface="Ubuntu"/>
                <a:cs typeface="Consolas"/>
                <a:sym typeface="Ubuntu"/>
                <a:rtl val="0"/>
              </a:rPr>
              <a:t>@Secret</a:t>
            </a:r>
            <a:r>
              <a:rPr lang="en-US" sz="1800" b="1"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invoke</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smtClean="0">
                <a:solidFill>
                  <a:schemeClr val="dk1"/>
                </a:solidFill>
                <a:latin typeface="Consolas"/>
                <a:ea typeface="Ubuntu"/>
                <a:cs typeface="Consolas"/>
                <a:sym typeface="Ubuntu"/>
                <a:rtl val="0"/>
              </a:rPr>
              <a:t>obj</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baseline="0" dirty="0">
                <a:solidFill>
                  <a:schemeClr val="dk1"/>
                </a:solidFill>
                <a:latin typeface="Consolas"/>
                <a:ea typeface="Ubuntu"/>
                <a:cs typeface="Consolas"/>
                <a:sym typeface="Ubuntu"/>
                <a:rtl val="0"/>
              </a:rPr>
              <a:t>... </a:t>
            </a:r>
            <a:r>
              <a:rPr lang="en-US" sz="1800" dirty="0" err="1">
                <a:latin typeface="Consolas"/>
                <a:ea typeface="Ubuntu"/>
                <a:cs typeface="Consolas"/>
                <a:sym typeface="Ubuntu"/>
              </a:rPr>
              <a:t>a</a:t>
            </a:r>
            <a:r>
              <a:rPr lang="en-US" sz="1800" b="0" i="0" u="none" strike="noStrike" cap="none" baseline="0" dirty="0" err="1" smtClean="0">
                <a:solidFill>
                  <a:schemeClr val="dk1"/>
                </a:solidFill>
                <a:latin typeface="Consolas"/>
                <a:ea typeface="Ubuntu"/>
                <a:cs typeface="Consolas"/>
                <a:sym typeface="Ubuntu"/>
                <a:rtl val="0"/>
              </a:rPr>
              <a:t>rgs</a:t>
            </a:r>
            <a:r>
              <a:rPr lang="en-US" sz="1800" b="0" i="0" u="none" strike="noStrike" cap="none" baseline="0" dirty="0" smtClean="0">
                <a:solidFill>
                  <a:schemeClr val="dk1"/>
                </a:solidFill>
                <a:latin typeface="Consolas"/>
                <a:ea typeface="Ubuntu"/>
                <a:cs typeface="Consolas"/>
                <a:sym typeface="Ubuntu"/>
                <a:rtl val="0"/>
              </a:rPr>
              <a:t>)</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r>
              <a:rPr lang="en-US" sz="1800" dirty="0">
                <a:latin typeface="Consolas"/>
                <a:ea typeface="Ubuntu"/>
                <a:cs typeface="Consolas"/>
                <a:sym typeface="Ubuntu"/>
              </a:rPr>
              <a:t> </a:t>
            </a:r>
            <a:endParaRPr lang="en-US" sz="1800" dirty="0" smtClean="0">
              <a:latin typeface="Consolas"/>
              <a:ea typeface="Ubuntu"/>
              <a:cs typeface="Consolas"/>
              <a:sym typeface="Ubuntu"/>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smtClean="0">
              <a:solidFill>
                <a:schemeClr val="dk1"/>
              </a:solidFill>
              <a:latin typeface="Consolas"/>
              <a:ea typeface="Ubuntu"/>
              <a:cs typeface="Consolas"/>
              <a:sym typeface="Ubuntu"/>
              <a:rtl val="0"/>
            </a:endParaRPr>
          </a:p>
        </p:txBody>
      </p:sp>
      <p:pic>
        <p:nvPicPr>
          <p:cNvPr id="5" name="Shape 116"/>
          <p:cNvPicPr preferRelativeResize="0"/>
          <p:nvPr/>
        </p:nvPicPr>
        <p:blipFill rotWithShape="1">
          <a:blip r:embed="rId3">
            <a:alphaModFix/>
          </a:blip>
          <a:srcRect/>
          <a:stretch/>
        </p:blipFill>
        <p:spPr>
          <a:xfrm>
            <a:off x="963765" y="4589349"/>
            <a:ext cx="7886357" cy="2213979"/>
          </a:xfrm>
          <a:prstGeom prst="rect">
            <a:avLst/>
          </a:prstGeom>
          <a:noFill/>
          <a:ln>
            <a:noFill/>
          </a:ln>
        </p:spPr>
      </p:pic>
      <p:sp>
        <p:nvSpPr>
          <p:cNvPr id="6" name="Oval Callout 5"/>
          <p:cNvSpPr/>
          <p:nvPr/>
        </p:nvSpPr>
        <p:spPr>
          <a:xfrm>
            <a:off x="0" y="4258943"/>
            <a:ext cx="2209805" cy="652520"/>
          </a:xfrm>
          <a:prstGeom prst="wedgeEllipseCallout">
            <a:avLst>
              <a:gd name="adj1" fmla="val -2650"/>
              <a:gd name="adj2" fmla="val -1139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spTree>
    <p:extLst>
      <p:ext uri="{BB962C8B-B14F-4D97-AF65-F5344CB8AC3E}">
        <p14:creationId xmlns:p14="http://schemas.microsoft.com/office/powerpoint/2010/main" val="309458177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chemeClr val="accent6"/>
                </a:solidFill>
                <a:latin typeface="Ubuntu"/>
                <a:ea typeface="Ubuntu"/>
                <a:cs typeface="Ubuntu"/>
                <a:sym typeface="Ubuntu"/>
                <a:rtl val="0"/>
              </a:rPr>
              <a:t>Implicit </a:t>
            </a:r>
            <a:r>
              <a:rPr lang="en-US" sz="4400" b="1" i="0" u="none" strike="noStrike" cap="none" baseline="0" dirty="0" smtClean="0">
                <a:solidFill>
                  <a:schemeClr val="accent6"/>
                </a:solidFill>
                <a:latin typeface="Ubuntu"/>
                <a:ea typeface="Ubuntu"/>
                <a:cs typeface="Ubuntu"/>
                <a:sym typeface="Ubuntu"/>
                <a:rtl val="0"/>
              </a:rPr>
              <a:t>control flow</a:t>
            </a:r>
            <a:endParaRPr lang="en-US" sz="4400" b="1" i="0" u="none" strike="noStrike" cap="none" baseline="0" dirty="0">
              <a:solidFill>
                <a:schemeClr val="accent6"/>
              </a:solidFill>
              <a:latin typeface="Ubuntu"/>
              <a:ea typeface="Ubuntu"/>
              <a:cs typeface="Ubuntu"/>
              <a:sym typeface="Ubuntu"/>
              <a:rtl val="0"/>
            </a:endParaRPr>
          </a:p>
        </p:txBody>
      </p:sp>
      <p:sp>
        <p:nvSpPr>
          <p:cNvPr id="96" name="Shape 9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Indirect </a:t>
            </a:r>
            <a:r>
              <a:rPr lang="en-US" sz="3000" dirty="0" smtClean="0">
                <a:latin typeface="Ubuntu"/>
                <a:ea typeface="Ubuntu"/>
                <a:cs typeface="Ubuntu"/>
                <a:sym typeface="Ubuntu"/>
              </a:rPr>
              <a:t>method</a:t>
            </a:r>
            <a:r>
              <a:rPr lang="en-US" sz="3000" b="0" i="0" u="none" strike="noStrike" cap="none" baseline="0" dirty="0" smtClean="0">
                <a:solidFill>
                  <a:schemeClr val="dk1"/>
                </a:solidFill>
                <a:latin typeface="Ubuntu"/>
                <a:ea typeface="Ubuntu"/>
                <a:cs typeface="Ubuntu"/>
                <a:sym typeface="Ubuntu"/>
                <a:rtl val="0"/>
              </a:rPr>
              <a:t> </a:t>
            </a:r>
            <a:r>
              <a:rPr lang="en-US" sz="3000" b="0" i="0" u="none" strike="noStrike" cap="none" baseline="0" dirty="0">
                <a:solidFill>
                  <a:schemeClr val="dk1"/>
                </a:solidFill>
                <a:latin typeface="Ubuntu"/>
                <a:ea typeface="Ubuntu"/>
                <a:cs typeface="Ubuntu"/>
                <a:sym typeface="Ubuntu"/>
                <a:rtl val="0"/>
              </a:rPr>
              <a:t>call</a:t>
            </a:r>
          </a:p>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Design pattern that allows </a:t>
            </a:r>
            <a:r>
              <a:rPr lang="en-US" sz="3000" b="0" i="0" u="none" strike="noStrike" cap="none" baseline="0" dirty="0" smtClean="0">
                <a:solidFill>
                  <a:schemeClr val="dk1"/>
                </a:solidFill>
                <a:latin typeface="Ubuntu"/>
                <a:ea typeface="Ubuntu"/>
                <a:cs typeface="Ubuntu"/>
                <a:sym typeface="Ubuntu"/>
                <a:rtl val="0"/>
              </a:rPr>
              <a:t>coding</a:t>
            </a:r>
            <a:r>
              <a:rPr lang="en-US" sz="3000" b="0" i="0" u="none" strike="noStrike" cap="none" dirty="0" smtClean="0">
                <a:solidFill>
                  <a:schemeClr val="dk1"/>
                </a:solidFill>
                <a:latin typeface="Ubuntu"/>
                <a:ea typeface="Ubuntu"/>
                <a:cs typeface="Ubuntu"/>
                <a:sym typeface="Ubuntu"/>
                <a:rtl val="0"/>
              </a:rPr>
              <a:t> </a:t>
            </a:r>
            <a:r>
              <a:rPr lang="en-US" sz="3000" b="0" i="0" u="none" strike="noStrike" cap="none" baseline="0" dirty="0" smtClean="0">
                <a:solidFill>
                  <a:schemeClr val="dk1"/>
                </a:solidFill>
                <a:latin typeface="Ubuntu"/>
                <a:ea typeface="Ubuntu"/>
                <a:cs typeface="Ubuntu"/>
                <a:sym typeface="Ubuntu"/>
                <a:rtl val="0"/>
              </a:rPr>
              <a:t>flexibility</a:t>
            </a:r>
            <a:endParaRPr lang="en-US" sz="3000" b="0" i="0" u="none" strike="noStrike" cap="none" baseline="0" dirty="0">
              <a:solidFill>
                <a:schemeClr val="dk1"/>
              </a:solidFill>
              <a:latin typeface="Ubuntu"/>
              <a:ea typeface="Ubuntu"/>
              <a:cs typeface="Ubuntu"/>
              <a:sym typeface="Ubuntu"/>
              <a:rtl val="0"/>
            </a:endParaRPr>
          </a:p>
        </p:txBody>
      </p:sp>
      <p:pic>
        <p:nvPicPr>
          <p:cNvPr id="97" name="Shape 97"/>
          <p:cNvPicPr preferRelativeResize="0"/>
          <p:nvPr/>
        </p:nvPicPr>
        <p:blipFill rotWithShape="1">
          <a:blip r:embed="rId3">
            <a:alphaModFix/>
          </a:blip>
          <a:srcRect/>
          <a:stretch/>
        </p:blipFill>
        <p:spPr>
          <a:xfrm>
            <a:off x="237572" y="2992461"/>
            <a:ext cx="4361399" cy="2405700"/>
          </a:xfrm>
          <a:prstGeom prst="rect">
            <a:avLst/>
          </a:prstGeom>
          <a:noFill/>
          <a:ln>
            <a:noFill/>
          </a:ln>
        </p:spPr>
      </p:pic>
      <p:pic>
        <p:nvPicPr>
          <p:cNvPr id="98" name="Shape 98"/>
          <p:cNvPicPr preferRelativeResize="0"/>
          <p:nvPr/>
        </p:nvPicPr>
        <p:blipFill rotWithShape="1">
          <a:blip r:embed="rId4">
            <a:alphaModFix/>
          </a:blip>
          <a:srcRect/>
          <a:stretch/>
        </p:blipFill>
        <p:spPr>
          <a:xfrm>
            <a:off x="4598948" y="3277073"/>
            <a:ext cx="4253698" cy="1821600"/>
          </a:xfrm>
          <a:prstGeom prst="rect">
            <a:avLst/>
          </a:prstGeom>
          <a:noFill/>
          <a:ln>
            <a:noFill/>
          </a:ln>
        </p:spPr>
      </p:pic>
      <p:grpSp>
        <p:nvGrpSpPr>
          <p:cNvPr id="99" name="Shape 99"/>
          <p:cNvGrpSpPr/>
          <p:nvPr/>
        </p:nvGrpSpPr>
        <p:grpSpPr>
          <a:xfrm>
            <a:off x="1396125" y="5479698"/>
            <a:ext cx="2001600" cy="780300"/>
            <a:chOff x="1396125" y="5479698"/>
            <a:chExt cx="2001600" cy="780300"/>
          </a:xfrm>
        </p:grpSpPr>
        <p:sp>
          <p:nvSpPr>
            <p:cNvPr id="100" name="Shape 100"/>
            <p:cNvSpPr txBox="1"/>
            <p:nvPr/>
          </p:nvSpPr>
          <p:spPr>
            <a:xfrm>
              <a:off x="1555275" y="5479698"/>
              <a:ext cx="1683300" cy="780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a:solidFill>
                    <a:schemeClr val="dk1"/>
                  </a:solidFill>
                  <a:latin typeface="Calibri"/>
                  <a:ea typeface="Calibri"/>
                  <a:cs typeface="Calibri"/>
                  <a:sym typeface="Calibri"/>
                  <a:rtl val="0"/>
                </a:rPr>
                <a:t>Reflection</a:t>
              </a:r>
            </a:p>
          </p:txBody>
        </p:sp>
        <p:cxnSp>
          <p:nvCxnSpPr>
            <p:cNvPr id="101" name="Shape 101"/>
            <p:cNvCxnSpPr/>
            <p:nvPr/>
          </p:nvCxnSpPr>
          <p:spPr>
            <a:xfrm>
              <a:off x="1396125" y="5531014"/>
              <a:ext cx="2001600" cy="0"/>
            </a:xfrm>
            <a:prstGeom prst="straightConnector1">
              <a:avLst/>
            </a:prstGeom>
            <a:noFill/>
            <a:ln w="28575" cap="flat" cmpd="sng">
              <a:solidFill>
                <a:srgbClr val="F3F3F3"/>
              </a:solidFill>
              <a:prstDash val="solid"/>
              <a:round/>
              <a:headEnd type="none" w="med" len="med"/>
              <a:tailEnd type="none" w="med" len="med"/>
            </a:ln>
          </p:spPr>
        </p:cxnSp>
      </p:grpSp>
      <p:grpSp>
        <p:nvGrpSpPr>
          <p:cNvPr id="102" name="Shape 102"/>
          <p:cNvGrpSpPr/>
          <p:nvPr/>
        </p:nvGrpSpPr>
        <p:grpSpPr>
          <a:xfrm>
            <a:off x="5208100" y="5479712"/>
            <a:ext cx="2879721" cy="780300"/>
            <a:chOff x="5208100" y="5479712"/>
            <a:chExt cx="2879721" cy="780300"/>
          </a:xfrm>
        </p:grpSpPr>
        <p:sp>
          <p:nvSpPr>
            <p:cNvPr id="103" name="Shape 103"/>
            <p:cNvSpPr txBox="1"/>
            <p:nvPr/>
          </p:nvSpPr>
          <p:spPr>
            <a:xfrm>
              <a:off x="5208100" y="5479712"/>
              <a:ext cx="2879721" cy="780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smtClean="0">
                  <a:solidFill>
                    <a:schemeClr val="dk1"/>
                  </a:solidFill>
                  <a:latin typeface="Calibri"/>
                  <a:ea typeface="Calibri"/>
                  <a:cs typeface="Calibri"/>
                  <a:sym typeface="Calibri"/>
                  <a:rtl val="0"/>
                </a:rPr>
                <a:t>Message-Passing          (Android Intents)</a:t>
              </a:r>
              <a:endParaRPr lang="en-US" sz="2400" b="0" i="0" u="none" strike="noStrike" cap="none" baseline="0" dirty="0">
                <a:solidFill>
                  <a:schemeClr val="dk1"/>
                </a:solidFill>
                <a:latin typeface="Calibri"/>
                <a:ea typeface="Calibri"/>
                <a:cs typeface="Calibri"/>
                <a:sym typeface="Calibri"/>
                <a:rtl val="0"/>
              </a:endParaRPr>
            </a:p>
          </p:txBody>
        </p:sp>
        <p:cxnSp>
          <p:nvCxnSpPr>
            <p:cNvPr id="104" name="Shape 104"/>
            <p:cNvCxnSpPr/>
            <p:nvPr/>
          </p:nvCxnSpPr>
          <p:spPr>
            <a:xfrm>
              <a:off x="5266000" y="5503037"/>
              <a:ext cx="2566200" cy="0"/>
            </a:xfrm>
            <a:prstGeom prst="straightConnector1">
              <a:avLst/>
            </a:prstGeom>
            <a:noFill/>
            <a:ln w="28575" cap="flat" cmpd="sng">
              <a:solidFill>
                <a:srgbClr val="F3F3F3"/>
              </a:solidFill>
              <a:prstDash val="solid"/>
              <a:round/>
              <a:headEnd type="none" w="med" len="med"/>
              <a:tailEnd type="none" w="med" len="med"/>
            </a:ln>
          </p:spPr>
        </p:cxn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lvl="0">
              <a:buSzPct val="25000"/>
            </a:pPr>
            <a:r>
              <a:rPr lang="en-US" b="1" dirty="0" smtClean="0">
                <a:solidFill>
                  <a:srgbClr val="F79646"/>
                </a:solidFill>
                <a:latin typeface="Ubuntu"/>
                <a:ea typeface="Ubuntu"/>
                <a:cs typeface="Ubuntu"/>
                <a:sym typeface="Ubuntu"/>
              </a:rPr>
              <a:t>Use of </a:t>
            </a:r>
            <a:r>
              <a:rPr lang="en-US" b="1" dirty="0">
                <a:solidFill>
                  <a:srgbClr val="F79646"/>
                </a:solidFill>
                <a:latin typeface="Ubuntu"/>
                <a:ea typeface="Ubuntu"/>
                <a:cs typeface="Ubuntu"/>
                <a:sym typeface="Ubuntu"/>
              </a:rPr>
              <a:t>r</a:t>
            </a:r>
            <a:r>
              <a:rPr lang="en-US" b="1" dirty="0" smtClean="0">
                <a:solidFill>
                  <a:srgbClr val="F79646"/>
                </a:solidFill>
                <a:latin typeface="Ubuntu"/>
                <a:ea typeface="Ubuntu"/>
                <a:cs typeface="Ubuntu"/>
                <a:sym typeface="Ubuntu"/>
              </a:rPr>
              <a:t>eflection </a:t>
            </a:r>
            <a:r>
              <a:rPr lang="en-US" b="1" dirty="0">
                <a:solidFill>
                  <a:srgbClr val="F79646"/>
                </a:solidFill>
                <a:latin typeface="Ubuntu"/>
                <a:ea typeface="Ubuntu"/>
                <a:cs typeface="Ubuntu"/>
                <a:sym typeface="Ubuntu"/>
              </a:rPr>
              <a:t>– </a:t>
            </a:r>
            <a:r>
              <a:rPr lang="en-US" b="1" dirty="0" err="1">
                <a:solidFill>
                  <a:srgbClr val="F79646"/>
                </a:solidFill>
                <a:latin typeface="Ubuntu"/>
                <a:ea typeface="Ubuntu"/>
                <a:cs typeface="Ubuntu"/>
                <a:sym typeface="Ubuntu"/>
              </a:rPr>
              <a:t>Aarddict</a:t>
            </a:r>
            <a:endParaRPr lang="en-US" sz="4400" b="1" i="0" u="none" strike="noStrike" cap="none" baseline="0" dirty="0">
              <a:solidFill>
                <a:srgbClr val="F79646"/>
              </a:solidFill>
              <a:latin typeface="Ubuntu"/>
              <a:ea typeface="Ubuntu"/>
              <a:cs typeface="Ubuntu"/>
              <a:sym typeface="Ubuntu"/>
              <a:rtl val="0"/>
            </a:endParaRPr>
          </a:p>
        </p:txBody>
      </p:sp>
      <p:sp>
        <p:nvSpPr>
          <p:cNvPr id="7" name="Shape 205"/>
          <p:cNvSpPr txBox="1"/>
          <p:nvPr/>
        </p:nvSpPr>
        <p:spPr>
          <a:xfrm>
            <a:off x="2168778" y="4585203"/>
            <a:ext cx="6207255" cy="2110046"/>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if </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android.os.Build.VERSION.SDK_INT</a:t>
            </a:r>
            <a:r>
              <a:rPr lang="en-US" sz="1800" b="0" i="0" u="none" strike="noStrike" cap="none" baseline="0" dirty="0">
                <a:solidFill>
                  <a:schemeClr val="dk1"/>
                </a:solidFill>
                <a:latin typeface="Consolas"/>
                <a:ea typeface="Ubuntu"/>
                <a:cs typeface="Consolas"/>
                <a:sym typeface="Ubuntu"/>
                <a:rtl val="0"/>
              </a:rPr>
              <a:t> &gt;= 11) </a:t>
            </a:r>
            <a:r>
              <a:rPr lang="en-US" sz="1800" b="0" i="0" u="none" strike="noStrike" cap="none" baseline="0" dirty="0" smtClean="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dirty="0">
                <a:solidFill>
                  <a:schemeClr val="dk1"/>
                </a:solidFill>
                <a:latin typeface="Consolas"/>
                <a:ea typeface="Ubuntu"/>
                <a:cs typeface="Consolas"/>
                <a:sym typeface="Ubuntu"/>
              </a:rPr>
              <a:t>	</a:t>
            </a:r>
            <a:r>
              <a:rPr lang="en-US" sz="1800" dirty="0" smtClean="0">
                <a:solidFill>
                  <a:schemeClr val="dk1"/>
                </a:solidFill>
                <a:latin typeface="Consolas"/>
                <a:ea typeface="Ubuntu"/>
                <a:cs typeface="Consolas"/>
                <a:sym typeface="Ubuntu"/>
              </a:rPr>
              <a:t>Class&lt;?&gt; </a:t>
            </a:r>
            <a:r>
              <a:rPr lang="en-US" sz="1800" dirty="0" err="1" smtClean="0">
                <a:solidFill>
                  <a:schemeClr val="dk1"/>
                </a:solidFill>
                <a:latin typeface="Consolas"/>
                <a:ea typeface="Ubuntu"/>
                <a:cs typeface="Consolas"/>
                <a:sym typeface="Ubuntu"/>
              </a:rPr>
              <a:t>clazz</a:t>
            </a:r>
            <a:r>
              <a:rPr lang="en-US" sz="1800" dirty="0" smtClean="0">
                <a:solidFill>
                  <a:schemeClr val="dk1"/>
                </a:solidFill>
                <a:latin typeface="Consolas"/>
                <a:ea typeface="Ubuntu"/>
                <a:cs typeface="Consolas"/>
                <a:sym typeface="Ubuntu"/>
              </a:rPr>
              <a:t> = </a:t>
            </a:r>
            <a:r>
              <a:rPr lang="en-US" sz="1800" dirty="0" err="1" smtClean="0">
                <a:solidFill>
                  <a:schemeClr val="dk1"/>
                </a:solidFill>
                <a:latin typeface="Consolas"/>
                <a:ea typeface="Ubuntu"/>
                <a:cs typeface="Consolas"/>
                <a:sym typeface="Ubuntu"/>
              </a:rPr>
              <a:t>Activity.class</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lvl="0" indent="-342900">
              <a:lnSpc>
                <a:spcPct val="115000"/>
              </a:lnSpc>
              <a:buClr>
                <a:schemeClr val="dk1"/>
              </a:buClr>
              <a:buSzPct val="25000"/>
            </a:pPr>
            <a:r>
              <a:rPr lang="en-US" sz="1800" dirty="0">
                <a:solidFill>
                  <a:schemeClr val="dk1"/>
                </a:solidFill>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Method </a:t>
            </a:r>
            <a:r>
              <a:rPr lang="en-US" sz="1800" b="0" i="0" u="none" strike="noStrike" cap="none" baseline="0" dirty="0" err="1">
                <a:solidFill>
                  <a:schemeClr val="dk1"/>
                </a:solidFill>
                <a:latin typeface="Consolas"/>
                <a:ea typeface="Ubuntu"/>
                <a:cs typeface="Consolas"/>
                <a:sym typeface="Ubuntu"/>
                <a:rtl val="0"/>
              </a:rPr>
              <a:t>mtd</a:t>
            </a: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dirty="0" err="1" smtClean="0">
                <a:solidFill>
                  <a:schemeClr val="dk1"/>
                </a:solidFill>
                <a:latin typeface="Consolas"/>
                <a:ea typeface="Ubuntu"/>
                <a:cs typeface="Consolas"/>
                <a:sym typeface="Ubuntu"/>
              </a:rPr>
              <a:t>clazz</a:t>
            </a:r>
            <a:r>
              <a:rPr lang="en-US" sz="1800" b="0" i="0" u="none" strike="noStrike" cap="none" baseline="0" dirty="0" err="1" smtClean="0">
                <a:solidFill>
                  <a:schemeClr val="dk1"/>
                </a:solidFill>
                <a:latin typeface="Consolas"/>
                <a:ea typeface="Ubuntu"/>
                <a:cs typeface="Consolas"/>
                <a:sym typeface="Ubuntu"/>
                <a:rtl val="0"/>
              </a:rPr>
              <a:t>.getMethod</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getActionBar</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a:solidFill>
                  <a:schemeClr val="dk1"/>
                </a:solidFill>
                <a:latin typeface="Consolas"/>
                <a:ea typeface="Ubuntu"/>
                <a:cs typeface="Consolas"/>
                <a:sym typeface="Ubuntu"/>
              </a:rPr>
              <a:t> </a:t>
            </a:r>
            <a:r>
              <a:rPr lang="en-US" sz="1800" b="1"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a:solidFill>
                  <a:schemeClr val="dk1"/>
                </a:solidFill>
                <a:latin typeface="Consolas"/>
                <a:ea typeface="Ubuntu"/>
                <a:cs typeface="Consolas"/>
                <a:sym typeface="Ubuntu"/>
                <a:rtl val="0"/>
              </a:rPr>
              <a:t>actionBar</a:t>
            </a:r>
            <a:r>
              <a:rPr lang="en-US" sz="1800" b="0" i="0" u="none" strike="noStrike" cap="none" baseline="0" dirty="0">
                <a:solidFill>
                  <a:schemeClr val="dk1"/>
                </a:solidFill>
                <a:latin typeface="Consolas"/>
                <a:ea typeface="Ubuntu"/>
                <a:cs typeface="Consolas"/>
                <a:sym typeface="Ubuntu"/>
                <a:rtl val="0"/>
              </a:rPr>
              <a:t> = </a:t>
            </a:r>
            <a:r>
              <a:rPr lang="en-US" sz="1800" b="0" i="0" u="sng" strike="noStrike" cap="none" baseline="0" dirty="0" err="1">
                <a:solidFill>
                  <a:schemeClr val="dk1"/>
                </a:solidFill>
                <a:latin typeface="Consolas"/>
                <a:ea typeface="Ubuntu"/>
                <a:cs typeface="Consolas"/>
                <a:sym typeface="Ubuntu"/>
                <a:rtl val="0"/>
              </a:rPr>
              <a:t>mtd.invoke</a:t>
            </a:r>
            <a:r>
              <a:rPr lang="en-US" sz="1800" b="0" i="0" u="sng" strike="noStrike" cap="none" baseline="0" dirty="0">
                <a:solidFill>
                  <a:schemeClr val="dk1"/>
                </a:solidFill>
                <a:latin typeface="Consolas"/>
                <a:ea typeface="Ubuntu"/>
                <a:cs typeface="Consolas"/>
                <a:sym typeface="Ubuntu"/>
                <a:rtl val="0"/>
              </a:rPr>
              <a:t>(this);</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dirty="0" smtClean="0">
                <a:solidFill>
                  <a:schemeClr val="dk1"/>
                </a:solidFill>
                <a:latin typeface="Consolas"/>
                <a:ea typeface="Ubuntu"/>
                <a:cs typeface="Consolas"/>
                <a:sym typeface="Ubuntu"/>
              </a:rPr>
              <a:t>…</a:t>
            </a:r>
            <a:endParaRPr lang="en-US" sz="1800" b="0" i="0" u="none" strike="noStrike" cap="none" baseline="0" dirty="0">
              <a:solidFill>
                <a:schemeClr val="dk1"/>
              </a:solidFill>
              <a:latin typeface="Consolas"/>
              <a:ea typeface="Ubuntu"/>
              <a:cs typeface="Consolas"/>
              <a:sym typeface="Ubuntu"/>
              <a:rtl val="0"/>
            </a:endParaRPr>
          </a:p>
        </p:txBody>
      </p:sp>
      <p:sp>
        <p:nvSpPr>
          <p:cNvPr id="9" name="Shape 242"/>
          <p:cNvSpPr txBox="1"/>
          <p:nvPr/>
        </p:nvSpPr>
        <p:spPr>
          <a:xfrm>
            <a:off x="457199" y="1535980"/>
            <a:ext cx="8068644" cy="2760191"/>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lvl="0" indent="-139700">
              <a:lnSpc>
                <a:spcPct val="115000"/>
              </a:lnSpc>
              <a:buClr>
                <a:schemeClr val="dk1"/>
              </a:buClr>
              <a:buSzPct val="25000"/>
            </a:pPr>
            <a:r>
              <a:rPr lang="en-US" sz="1800" dirty="0" smtClean="0">
                <a:solidFill>
                  <a:srgbClr val="4BACC6"/>
                </a:solidFill>
                <a:latin typeface="Consolas"/>
                <a:ea typeface="Ubuntu"/>
                <a:cs typeface="Consolas"/>
                <a:sym typeface="Ubuntu"/>
              </a:rPr>
              <a:t>// Library Annotations:</a:t>
            </a:r>
          </a:p>
          <a:p>
            <a:pPr marL="342900" lvl="0" indent="-139700">
              <a:lnSpc>
                <a:spcPct val="115000"/>
              </a:lnSpc>
              <a:buClr>
                <a:schemeClr val="dk1"/>
              </a:buClr>
              <a:buSzPct val="25000"/>
            </a:pPr>
            <a:r>
              <a:rPr lang="en-US" sz="1800" dirty="0" smtClean="0">
                <a:latin typeface="Consolas"/>
                <a:ea typeface="Ubuntu"/>
                <a:cs typeface="Consolas"/>
                <a:sym typeface="Ubuntu"/>
              </a:rPr>
              <a:t>class </a:t>
            </a:r>
            <a:r>
              <a:rPr lang="en-US" sz="1800" dirty="0">
                <a:latin typeface="Consolas"/>
                <a:ea typeface="Ubuntu"/>
                <a:cs typeface="Consolas"/>
                <a:sym typeface="Ubuntu"/>
              </a:rPr>
              <a:t>Activity {</a:t>
            </a:r>
          </a:p>
          <a:p>
            <a:pPr marL="342900" indent="-139700">
              <a:lnSpc>
                <a:spcPct val="115000"/>
              </a:lnSpc>
              <a:buClr>
                <a:schemeClr val="dk1"/>
              </a:buClr>
              <a:buSzPct val="25000"/>
            </a:pPr>
            <a:r>
              <a:rPr lang="en-US" sz="1800" dirty="0" smtClean="0">
                <a:solidFill>
                  <a:schemeClr val="accent5"/>
                </a:solidFill>
                <a:latin typeface="Consolas"/>
                <a:ea typeface="Ubuntu"/>
                <a:cs typeface="Consolas"/>
                <a:sym typeface="Ubuntu"/>
              </a:rPr>
              <a:t>  /</a:t>
            </a:r>
            <a:r>
              <a:rPr lang="en-US" sz="1800" dirty="0">
                <a:solidFill>
                  <a:schemeClr val="accent5"/>
                </a:solidFill>
                <a:latin typeface="Consolas"/>
                <a:ea typeface="Ubuntu"/>
                <a:cs typeface="Consolas"/>
                <a:sym typeface="Ubuntu"/>
              </a:rPr>
              <a:t>/ In Android </a:t>
            </a:r>
            <a:r>
              <a:rPr lang="en-US" sz="1800" dirty="0" smtClean="0">
                <a:solidFill>
                  <a:schemeClr val="accent5"/>
                </a:solidFill>
                <a:latin typeface="Consolas"/>
                <a:ea typeface="Ubuntu"/>
                <a:cs typeface="Consolas"/>
                <a:sym typeface="Ubuntu"/>
              </a:rPr>
              <a:t>SDK </a:t>
            </a:r>
            <a:r>
              <a:rPr lang="en-US" sz="1800" dirty="0" smtClean="0">
                <a:solidFill>
                  <a:schemeClr val="accent5"/>
                </a:solidFill>
                <a:latin typeface="Consolas"/>
                <a:ea typeface="ＭＳ ゴシック"/>
                <a:cs typeface="Consolas"/>
              </a:rPr>
              <a:t>≥</a:t>
            </a:r>
            <a:r>
              <a:rPr lang="en-US" sz="1800" dirty="0" smtClean="0">
                <a:solidFill>
                  <a:schemeClr val="accent5"/>
                </a:solidFill>
              </a:rPr>
              <a:t> </a:t>
            </a:r>
            <a:r>
              <a:rPr lang="en-US" sz="1800" dirty="0" smtClean="0">
                <a:solidFill>
                  <a:schemeClr val="accent5"/>
                </a:solidFill>
                <a:latin typeface="Consolas"/>
                <a:ea typeface="Ubuntu"/>
                <a:cs typeface="Consolas"/>
                <a:sym typeface="Ubuntu"/>
              </a:rPr>
              <a:t>11</a:t>
            </a:r>
            <a:r>
              <a:rPr lang="en-US" sz="1800" dirty="0">
                <a:solidFill>
                  <a:schemeClr val="accent5"/>
                </a:solidFill>
                <a:latin typeface="Consolas"/>
                <a:ea typeface="Ubuntu"/>
                <a:cs typeface="Consolas"/>
                <a:sym typeface="Ubuntu"/>
              </a:rPr>
              <a:t>.</a:t>
            </a:r>
          </a:p>
          <a:p>
            <a:pPr marL="342900" lvl="0" indent="-139700">
              <a:lnSpc>
                <a:spcPct val="115000"/>
              </a:lnSpc>
              <a:buClr>
                <a:schemeClr val="dk1"/>
              </a:buClr>
              <a:buSzPct val="25000"/>
            </a:pPr>
            <a:r>
              <a:rPr lang="en-US" sz="1800" dirty="0">
                <a:latin typeface="Consolas"/>
                <a:ea typeface="Ubuntu"/>
                <a:cs typeface="Consolas"/>
                <a:sym typeface="Ubuntu"/>
              </a:rPr>
              <a:t>  </a:t>
            </a:r>
            <a:r>
              <a:rPr lang="en-US" sz="1800" b="1" dirty="0">
                <a:latin typeface="Consolas"/>
                <a:ea typeface="Ubuntu"/>
                <a:cs typeface="Consolas"/>
                <a:sym typeface="Ubuntu"/>
              </a:rPr>
              <a:t>@Public </a:t>
            </a:r>
            <a:r>
              <a:rPr lang="en-US" sz="1800" dirty="0" err="1">
                <a:latin typeface="Consolas"/>
                <a:ea typeface="Ubuntu"/>
                <a:cs typeface="Consolas"/>
                <a:sym typeface="Ubuntu"/>
              </a:rPr>
              <a:t>ActionBar</a:t>
            </a:r>
            <a:r>
              <a:rPr lang="en-US" sz="1800" dirty="0">
                <a:latin typeface="Consolas"/>
                <a:ea typeface="Ubuntu"/>
                <a:cs typeface="Consolas"/>
                <a:sym typeface="Ubuntu"/>
              </a:rPr>
              <a:t> </a:t>
            </a:r>
            <a:r>
              <a:rPr lang="en-US" sz="1800" dirty="0" err="1">
                <a:latin typeface="Consolas"/>
                <a:ea typeface="Ubuntu"/>
                <a:cs typeface="Consolas"/>
                <a:sym typeface="Ubuntu"/>
              </a:rPr>
              <a:t>getActionBar</a:t>
            </a:r>
            <a:r>
              <a:rPr lang="en-US" sz="1800" dirty="0">
                <a:latin typeface="Consolas"/>
                <a:ea typeface="Ubuntu"/>
                <a:cs typeface="Consolas"/>
                <a:sym typeface="Ubuntu"/>
              </a:rPr>
              <a:t>() {...}</a:t>
            </a:r>
          </a:p>
          <a:p>
            <a:pPr marL="342900" lvl="0" indent="-139700">
              <a:lnSpc>
                <a:spcPct val="115000"/>
              </a:lnSpc>
              <a:buClr>
                <a:schemeClr val="dk1"/>
              </a:buClr>
              <a:buSzPct val="25000"/>
            </a:pPr>
            <a:r>
              <a:rPr lang="en-US" sz="1800" dirty="0" smtClean="0">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Method {</a:t>
            </a: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1" i="0" u="none" strike="noStrike" cap="none" baseline="0" dirty="0" smtClean="0">
                <a:solidFill>
                  <a:schemeClr val="dk1"/>
                </a:solidFill>
                <a:latin typeface="Consolas"/>
                <a:ea typeface="Ubuntu"/>
                <a:cs typeface="Consolas"/>
                <a:sym typeface="Ubuntu"/>
                <a:rtl val="0"/>
              </a:rPr>
              <a:t>@Secret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invoke</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smtClean="0">
                <a:solidFill>
                  <a:schemeClr val="dk1"/>
                </a:solidFill>
                <a:latin typeface="Consolas"/>
                <a:ea typeface="Ubuntu"/>
                <a:cs typeface="Consolas"/>
                <a:sym typeface="Ubuntu"/>
                <a:rtl val="0"/>
              </a:rPr>
              <a:t>obj</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baseline="0" dirty="0">
                <a:solidFill>
                  <a:schemeClr val="dk1"/>
                </a:solidFill>
                <a:latin typeface="Consolas"/>
                <a:ea typeface="Ubuntu"/>
                <a:cs typeface="Consolas"/>
                <a:sym typeface="Ubuntu"/>
                <a:rtl val="0"/>
              </a:rPr>
              <a:t>... </a:t>
            </a:r>
            <a:r>
              <a:rPr lang="en-US" sz="1800" dirty="0" err="1">
                <a:latin typeface="Consolas"/>
                <a:ea typeface="Ubuntu"/>
                <a:cs typeface="Consolas"/>
                <a:sym typeface="Ubuntu"/>
              </a:rPr>
              <a:t>a</a:t>
            </a:r>
            <a:r>
              <a:rPr lang="en-US" sz="1800" b="0" i="0" u="none" strike="noStrike" cap="none" baseline="0" dirty="0" err="1" smtClean="0">
                <a:solidFill>
                  <a:schemeClr val="dk1"/>
                </a:solidFill>
                <a:latin typeface="Consolas"/>
                <a:ea typeface="Ubuntu"/>
                <a:cs typeface="Consolas"/>
                <a:sym typeface="Ubuntu"/>
                <a:rtl val="0"/>
              </a:rPr>
              <a:t>rgs</a:t>
            </a:r>
            <a:r>
              <a:rPr lang="en-US" sz="1800" b="0" i="0" u="none" strike="noStrike" cap="none" baseline="0" dirty="0" smtClean="0">
                <a:solidFill>
                  <a:schemeClr val="dk1"/>
                </a:solidFill>
                <a:latin typeface="Consolas"/>
                <a:ea typeface="Ubuntu"/>
                <a:cs typeface="Consolas"/>
                <a:sym typeface="Ubuntu"/>
                <a:rtl val="0"/>
              </a:rPr>
              <a:t>)</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r>
              <a:rPr lang="en-US" sz="1800" dirty="0">
                <a:latin typeface="Consolas"/>
                <a:ea typeface="Ubuntu"/>
                <a:cs typeface="Consolas"/>
                <a:sym typeface="Ubuntu"/>
              </a:rPr>
              <a:t> </a:t>
            </a:r>
            <a:endParaRPr lang="en-US" sz="1800" dirty="0" smtClean="0">
              <a:latin typeface="Consolas"/>
              <a:ea typeface="Ubuntu"/>
              <a:cs typeface="Consolas"/>
              <a:sym typeface="Ubuntu"/>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smtClean="0">
              <a:solidFill>
                <a:schemeClr val="dk1"/>
              </a:solidFill>
              <a:latin typeface="Consolas"/>
              <a:ea typeface="Ubuntu"/>
              <a:cs typeface="Consolas"/>
              <a:sym typeface="Ubuntu"/>
              <a:rtl val="0"/>
            </a:endParaRPr>
          </a:p>
        </p:txBody>
      </p:sp>
      <p:sp>
        <p:nvSpPr>
          <p:cNvPr id="5" name="Oval Callout 4"/>
          <p:cNvSpPr/>
          <p:nvPr/>
        </p:nvSpPr>
        <p:spPr>
          <a:xfrm>
            <a:off x="0" y="4258943"/>
            <a:ext cx="2209805" cy="652520"/>
          </a:xfrm>
          <a:prstGeom prst="wedgeEllipseCallout">
            <a:avLst>
              <a:gd name="adj1" fmla="val -2650"/>
              <a:gd name="adj2" fmla="val -1139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spTree>
    <p:extLst>
      <p:ext uri="{BB962C8B-B14F-4D97-AF65-F5344CB8AC3E}">
        <p14:creationId xmlns:p14="http://schemas.microsoft.com/office/powerpoint/2010/main" val="384119840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lvl="0">
              <a:buSzPct val="25000"/>
            </a:pPr>
            <a:r>
              <a:rPr lang="en-US" b="1" dirty="0" smtClean="0">
                <a:solidFill>
                  <a:srgbClr val="F79646"/>
                </a:solidFill>
                <a:latin typeface="Ubuntu"/>
                <a:ea typeface="Ubuntu"/>
                <a:cs typeface="Ubuntu"/>
                <a:sym typeface="Ubuntu"/>
              </a:rPr>
              <a:t>Use of </a:t>
            </a:r>
            <a:r>
              <a:rPr lang="en-US" b="1" dirty="0">
                <a:solidFill>
                  <a:srgbClr val="F79646"/>
                </a:solidFill>
                <a:latin typeface="Ubuntu"/>
                <a:ea typeface="Ubuntu"/>
                <a:cs typeface="Ubuntu"/>
                <a:sym typeface="Ubuntu"/>
              </a:rPr>
              <a:t>r</a:t>
            </a:r>
            <a:r>
              <a:rPr lang="en-US" b="1" dirty="0" smtClean="0">
                <a:solidFill>
                  <a:srgbClr val="F79646"/>
                </a:solidFill>
                <a:latin typeface="Ubuntu"/>
                <a:ea typeface="Ubuntu"/>
                <a:cs typeface="Ubuntu"/>
                <a:sym typeface="Ubuntu"/>
              </a:rPr>
              <a:t>eflection </a:t>
            </a:r>
            <a:r>
              <a:rPr lang="en-US" b="1" dirty="0">
                <a:solidFill>
                  <a:srgbClr val="F79646"/>
                </a:solidFill>
                <a:latin typeface="Ubuntu"/>
                <a:ea typeface="Ubuntu"/>
                <a:cs typeface="Ubuntu"/>
                <a:sym typeface="Ubuntu"/>
              </a:rPr>
              <a:t>– </a:t>
            </a:r>
            <a:r>
              <a:rPr lang="en-US" b="1" dirty="0" err="1">
                <a:solidFill>
                  <a:srgbClr val="F79646"/>
                </a:solidFill>
                <a:latin typeface="Ubuntu"/>
                <a:ea typeface="Ubuntu"/>
                <a:cs typeface="Ubuntu"/>
                <a:sym typeface="Ubuntu"/>
              </a:rPr>
              <a:t>Aarddict</a:t>
            </a:r>
            <a:endParaRPr lang="en-US" sz="4400" b="1" i="0" u="none" strike="noStrike" cap="none" baseline="0" dirty="0">
              <a:solidFill>
                <a:srgbClr val="F79646"/>
              </a:solidFill>
              <a:latin typeface="Ubuntu"/>
              <a:ea typeface="Ubuntu"/>
              <a:cs typeface="Ubuntu"/>
              <a:sym typeface="Ubuntu"/>
              <a:rtl val="0"/>
            </a:endParaRPr>
          </a:p>
        </p:txBody>
      </p:sp>
      <p:sp>
        <p:nvSpPr>
          <p:cNvPr id="7" name="Shape 205"/>
          <p:cNvSpPr txBox="1"/>
          <p:nvPr/>
        </p:nvSpPr>
        <p:spPr>
          <a:xfrm>
            <a:off x="2168778" y="4585203"/>
            <a:ext cx="6207255" cy="2110046"/>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bg2">
                    <a:lumMod val="60000"/>
                    <a:lumOff val="40000"/>
                  </a:schemeClr>
                </a:solidFill>
                <a:latin typeface="Consolas"/>
                <a:ea typeface="Ubuntu"/>
                <a:cs typeface="Consolas"/>
                <a:sym typeface="Ubuntu"/>
                <a:rtl val="0"/>
              </a:rPr>
              <a:t>if </a:t>
            </a:r>
            <a:r>
              <a:rPr lang="en-US" sz="1800" b="0" i="0" u="none" strike="noStrike" cap="none" baseline="0" dirty="0">
                <a:solidFill>
                  <a:schemeClr val="bg2">
                    <a:lumMod val="60000"/>
                    <a:lumOff val="40000"/>
                  </a:schemeClr>
                </a:solidFill>
                <a:latin typeface="Consolas"/>
                <a:ea typeface="Ubuntu"/>
                <a:cs typeface="Consolas"/>
                <a:sym typeface="Ubuntu"/>
                <a:rtl val="0"/>
              </a:rPr>
              <a:t>(</a:t>
            </a:r>
            <a:r>
              <a:rPr lang="en-US" sz="1800" b="0" i="0" u="none" strike="noStrike" cap="none" baseline="0" dirty="0" err="1">
                <a:solidFill>
                  <a:schemeClr val="bg2">
                    <a:lumMod val="60000"/>
                    <a:lumOff val="40000"/>
                  </a:schemeClr>
                </a:solidFill>
                <a:latin typeface="Consolas"/>
                <a:ea typeface="Ubuntu"/>
                <a:cs typeface="Consolas"/>
                <a:sym typeface="Ubuntu"/>
                <a:rtl val="0"/>
              </a:rPr>
              <a:t>android.os.Build.VERSION.SDK_INT</a:t>
            </a:r>
            <a:r>
              <a:rPr lang="en-US" sz="1800" b="0" i="0" u="none" strike="noStrike" cap="none" baseline="0" dirty="0">
                <a:solidFill>
                  <a:schemeClr val="bg2">
                    <a:lumMod val="60000"/>
                    <a:lumOff val="40000"/>
                  </a:schemeClr>
                </a:solidFill>
                <a:latin typeface="Consolas"/>
                <a:ea typeface="Ubuntu"/>
                <a:cs typeface="Consolas"/>
                <a:sym typeface="Ubuntu"/>
                <a:rtl val="0"/>
              </a:rPr>
              <a:t> &gt;= 11) </a:t>
            </a:r>
            <a:r>
              <a:rPr lang="en-US" sz="1800" b="0" i="0" u="none" strike="noStrike" cap="none" baseline="0" dirty="0" smtClean="0">
                <a:solidFill>
                  <a:schemeClr val="bg2">
                    <a:lumMod val="60000"/>
                    <a:lumOff val="40000"/>
                  </a:schemeClr>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dirty="0">
                <a:solidFill>
                  <a:schemeClr val="dk1"/>
                </a:solidFill>
                <a:latin typeface="Consolas"/>
                <a:ea typeface="Ubuntu"/>
                <a:cs typeface="Consolas"/>
                <a:sym typeface="Ubuntu"/>
              </a:rPr>
              <a:t>	</a:t>
            </a:r>
            <a:r>
              <a:rPr lang="en-US" sz="1800" dirty="0" smtClean="0">
                <a:solidFill>
                  <a:schemeClr val="dk1"/>
                </a:solidFill>
                <a:latin typeface="Consolas"/>
                <a:ea typeface="Ubuntu"/>
                <a:cs typeface="Consolas"/>
                <a:sym typeface="Ubuntu"/>
              </a:rPr>
              <a:t>Class&lt;?&gt; </a:t>
            </a:r>
            <a:r>
              <a:rPr lang="en-US" sz="1800" dirty="0" err="1" smtClean="0">
                <a:solidFill>
                  <a:schemeClr val="dk1"/>
                </a:solidFill>
                <a:latin typeface="Consolas"/>
                <a:ea typeface="Ubuntu"/>
                <a:cs typeface="Consolas"/>
                <a:sym typeface="Ubuntu"/>
              </a:rPr>
              <a:t>clazz</a:t>
            </a:r>
            <a:r>
              <a:rPr lang="en-US" sz="1800" dirty="0" smtClean="0">
                <a:solidFill>
                  <a:schemeClr val="dk1"/>
                </a:solidFill>
                <a:latin typeface="Consolas"/>
                <a:ea typeface="Ubuntu"/>
                <a:cs typeface="Consolas"/>
                <a:sym typeface="Ubuntu"/>
              </a:rPr>
              <a:t> = </a:t>
            </a:r>
            <a:r>
              <a:rPr lang="en-US" sz="1800" dirty="0" err="1" smtClean="0">
                <a:solidFill>
                  <a:schemeClr val="dk1"/>
                </a:solidFill>
                <a:latin typeface="Consolas"/>
                <a:ea typeface="Ubuntu"/>
                <a:cs typeface="Consolas"/>
                <a:sym typeface="Ubuntu"/>
              </a:rPr>
              <a:t>Activity.class</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lvl="0" indent="-342900">
              <a:lnSpc>
                <a:spcPct val="115000"/>
              </a:lnSpc>
              <a:buClr>
                <a:schemeClr val="dk1"/>
              </a:buClr>
              <a:buSzPct val="25000"/>
            </a:pPr>
            <a:r>
              <a:rPr lang="en-US" sz="1800" dirty="0">
                <a:solidFill>
                  <a:schemeClr val="dk1"/>
                </a:solidFill>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Method </a:t>
            </a:r>
            <a:r>
              <a:rPr lang="en-US" sz="1800" b="0" i="0" u="none" strike="noStrike" cap="none" baseline="0" dirty="0" err="1">
                <a:solidFill>
                  <a:schemeClr val="dk1"/>
                </a:solidFill>
                <a:latin typeface="Consolas"/>
                <a:ea typeface="Ubuntu"/>
                <a:cs typeface="Consolas"/>
                <a:sym typeface="Ubuntu"/>
                <a:rtl val="0"/>
              </a:rPr>
              <a:t>mtd</a:t>
            </a: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dirty="0" err="1" smtClean="0">
                <a:solidFill>
                  <a:schemeClr val="dk1"/>
                </a:solidFill>
                <a:latin typeface="Consolas"/>
                <a:ea typeface="Ubuntu"/>
                <a:cs typeface="Consolas"/>
                <a:sym typeface="Ubuntu"/>
              </a:rPr>
              <a:t>clazz</a:t>
            </a:r>
            <a:r>
              <a:rPr lang="en-US" sz="1800" b="0" i="0" u="none" strike="noStrike" cap="none" baseline="0" dirty="0" err="1" smtClean="0">
                <a:solidFill>
                  <a:schemeClr val="dk1"/>
                </a:solidFill>
                <a:latin typeface="Consolas"/>
                <a:ea typeface="Ubuntu"/>
                <a:cs typeface="Consolas"/>
                <a:sym typeface="Ubuntu"/>
                <a:rtl val="0"/>
              </a:rPr>
              <a:t>.getMethod</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getActionBar</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a:solidFill>
                  <a:schemeClr val="dk1"/>
                </a:solidFill>
                <a:latin typeface="Consolas"/>
                <a:ea typeface="Ubuntu"/>
                <a:cs typeface="Consolas"/>
                <a:sym typeface="Ubuntu"/>
              </a:rPr>
              <a:t> </a:t>
            </a:r>
            <a:r>
              <a:rPr lang="en-US" sz="1800" b="1"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a:solidFill>
                  <a:schemeClr val="dk1"/>
                </a:solidFill>
                <a:latin typeface="Consolas"/>
                <a:ea typeface="Ubuntu"/>
                <a:cs typeface="Consolas"/>
                <a:sym typeface="Ubuntu"/>
                <a:rtl val="0"/>
              </a:rPr>
              <a:t>actionBar</a:t>
            </a:r>
            <a:r>
              <a:rPr lang="en-US" sz="1800" b="0" i="0" u="none" strike="noStrike" cap="none" baseline="0" dirty="0">
                <a:solidFill>
                  <a:schemeClr val="dk1"/>
                </a:solidFill>
                <a:latin typeface="Consolas"/>
                <a:ea typeface="Ubuntu"/>
                <a:cs typeface="Consolas"/>
                <a:sym typeface="Ubuntu"/>
                <a:rtl val="0"/>
              </a:rPr>
              <a:t> = </a:t>
            </a:r>
            <a:r>
              <a:rPr lang="en-US" sz="1800" b="0" i="0" u="sng" strike="noStrike" cap="none" baseline="0" dirty="0" err="1">
                <a:solidFill>
                  <a:schemeClr val="dk1"/>
                </a:solidFill>
                <a:latin typeface="Consolas"/>
                <a:ea typeface="Ubuntu"/>
                <a:cs typeface="Consolas"/>
                <a:sym typeface="Ubuntu"/>
                <a:rtl val="0"/>
              </a:rPr>
              <a:t>mtd.invoke</a:t>
            </a:r>
            <a:r>
              <a:rPr lang="en-US" sz="1800" b="0" i="0" u="sng" strike="noStrike" cap="none" baseline="0" dirty="0">
                <a:solidFill>
                  <a:schemeClr val="dk1"/>
                </a:solidFill>
                <a:latin typeface="Consolas"/>
                <a:ea typeface="Ubuntu"/>
                <a:cs typeface="Consolas"/>
                <a:sym typeface="Ubuntu"/>
                <a:rtl val="0"/>
              </a:rPr>
              <a:t>(this);</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dirty="0" smtClean="0">
                <a:solidFill>
                  <a:schemeClr val="dk1"/>
                </a:solidFill>
                <a:latin typeface="Consolas"/>
                <a:ea typeface="Ubuntu"/>
                <a:cs typeface="Consolas"/>
                <a:sym typeface="Ubuntu"/>
              </a:rPr>
              <a:t>…</a:t>
            </a:r>
            <a:endParaRPr lang="en-US" sz="1800" b="0" i="0" u="none" strike="noStrike" cap="none" baseline="0" dirty="0">
              <a:solidFill>
                <a:schemeClr val="dk1"/>
              </a:solidFill>
              <a:latin typeface="Consolas"/>
              <a:ea typeface="Ubuntu"/>
              <a:cs typeface="Consolas"/>
              <a:sym typeface="Ubuntu"/>
              <a:rtl val="0"/>
            </a:endParaRPr>
          </a:p>
        </p:txBody>
      </p:sp>
      <p:sp>
        <p:nvSpPr>
          <p:cNvPr id="9" name="Shape 242"/>
          <p:cNvSpPr txBox="1"/>
          <p:nvPr/>
        </p:nvSpPr>
        <p:spPr>
          <a:xfrm>
            <a:off x="457199" y="1535980"/>
            <a:ext cx="8068644" cy="2760191"/>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lvl="0" indent="-139700">
              <a:lnSpc>
                <a:spcPct val="115000"/>
              </a:lnSpc>
              <a:buClr>
                <a:schemeClr val="dk1"/>
              </a:buClr>
              <a:buSzPct val="25000"/>
            </a:pPr>
            <a:r>
              <a:rPr lang="en-US" sz="1800" dirty="0" smtClean="0">
                <a:solidFill>
                  <a:srgbClr val="4BACC6"/>
                </a:solidFill>
                <a:latin typeface="Consolas"/>
                <a:ea typeface="Ubuntu"/>
                <a:cs typeface="Consolas"/>
                <a:sym typeface="Ubuntu"/>
              </a:rPr>
              <a:t>// Library Annotations:</a:t>
            </a:r>
          </a:p>
          <a:p>
            <a:pPr marL="342900" lvl="0" indent="-139700">
              <a:lnSpc>
                <a:spcPct val="115000"/>
              </a:lnSpc>
              <a:buClr>
                <a:schemeClr val="dk1"/>
              </a:buClr>
              <a:buSzPct val="25000"/>
            </a:pPr>
            <a:r>
              <a:rPr lang="en-US" sz="1800" dirty="0" smtClean="0">
                <a:latin typeface="Consolas"/>
                <a:ea typeface="Ubuntu"/>
                <a:cs typeface="Consolas"/>
                <a:sym typeface="Ubuntu"/>
              </a:rPr>
              <a:t>class </a:t>
            </a:r>
            <a:r>
              <a:rPr lang="en-US" sz="1800" dirty="0">
                <a:latin typeface="Consolas"/>
                <a:ea typeface="Ubuntu"/>
                <a:cs typeface="Consolas"/>
                <a:sym typeface="Ubuntu"/>
              </a:rPr>
              <a:t>Activity {</a:t>
            </a:r>
          </a:p>
          <a:p>
            <a:pPr marL="342900" indent="-139700">
              <a:lnSpc>
                <a:spcPct val="115000"/>
              </a:lnSpc>
              <a:buClr>
                <a:schemeClr val="dk1"/>
              </a:buClr>
              <a:buSzPct val="25000"/>
            </a:pPr>
            <a:r>
              <a:rPr lang="en-US" sz="1800" dirty="0" smtClean="0">
                <a:solidFill>
                  <a:schemeClr val="accent5"/>
                </a:solidFill>
                <a:latin typeface="Consolas"/>
                <a:ea typeface="Ubuntu"/>
                <a:cs typeface="Consolas"/>
                <a:sym typeface="Ubuntu"/>
              </a:rPr>
              <a:t>  /</a:t>
            </a:r>
            <a:r>
              <a:rPr lang="en-US" sz="1800" dirty="0">
                <a:solidFill>
                  <a:schemeClr val="accent5"/>
                </a:solidFill>
                <a:latin typeface="Consolas"/>
                <a:ea typeface="Ubuntu"/>
                <a:cs typeface="Consolas"/>
                <a:sym typeface="Ubuntu"/>
              </a:rPr>
              <a:t>/ In Android </a:t>
            </a:r>
            <a:r>
              <a:rPr lang="en-US" sz="1800" dirty="0" smtClean="0">
                <a:solidFill>
                  <a:schemeClr val="accent5"/>
                </a:solidFill>
                <a:latin typeface="Consolas"/>
                <a:ea typeface="Ubuntu"/>
                <a:cs typeface="Consolas"/>
                <a:sym typeface="Ubuntu"/>
              </a:rPr>
              <a:t>SDK </a:t>
            </a:r>
            <a:r>
              <a:rPr lang="en-US" sz="1800" dirty="0" smtClean="0">
                <a:solidFill>
                  <a:schemeClr val="accent5"/>
                </a:solidFill>
                <a:latin typeface="Consolas"/>
                <a:ea typeface="ＭＳ ゴシック"/>
                <a:cs typeface="Consolas"/>
              </a:rPr>
              <a:t>≥</a:t>
            </a:r>
            <a:r>
              <a:rPr lang="en-US" sz="1800" dirty="0" smtClean="0">
                <a:solidFill>
                  <a:schemeClr val="accent5"/>
                </a:solidFill>
              </a:rPr>
              <a:t> </a:t>
            </a:r>
            <a:r>
              <a:rPr lang="en-US" sz="1800" dirty="0" smtClean="0">
                <a:solidFill>
                  <a:schemeClr val="accent5"/>
                </a:solidFill>
                <a:latin typeface="Consolas"/>
                <a:ea typeface="Ubuntu"/>
                <a:cs typeface="Consolas"/>
                <a:sym typeface="Ubuntu"/>
              </a:rPr>
              <a:t>11</a:t>
            </a:r>
            <a:r>
              <a:rPr lang="en-US" sz="1800" dirty="0">
                <a:solidFill>
                  <a:schemeClr val="accent5"/>
                </a:solidFill>
                <a:latin typeface="Consolas"/>
                <a:ea typeface="Ubuntu"/>
                <a:cs typeface="Consolas"/>
                <a:sym typeface="Ubuntu"/>
              </a:rPr>
              <a:t>.</a:t>
            </a:r>
          </a:p>
          <a:p>
            <a:pPr marL="342900" lvl="0" indent="-139700">
              <a:lnSpc>
                <a:spcPct val="115000"/>
              </a:lnSpc>
              <a:buClr>
                <a:schemeClr val="dk1"/>
              </a:buClr>
              <a:buSzPct val="25000"/>
            </a:pPr>
            <a:r>
              <a:rPr lang="en-US" sz="1800" dirty="0">
                <a:latin typeface="Consolas"/>
                <a:ea typeface="Ubuntu"/>
                <a:cs typeface="Consolas"/>
                <a:sym typeface="Ubuntu"/>
              </a:rPr>
              <a:t>  </a:t>
            </a:r>
            <a:r>
              <a:rPr lang="en-US" sz="1800" b="1" dirty="0">
                <a:latin typeface="Consolas"/>
                <a:ea typeface="Ubuntu"/>
                <a:cs typeface="Consolas"/>
                <a:sym typeface="Ubuntu"/>
              </a:rPr>
              <a:t>@Public </a:t>
            </a:r>
            <a:r>
              <a:rPr lang="en-US" sz="1800" dirty="0" err="1">
                <a:latin typeface="Consolas"/>
                <a:ea typeface="Ubuntu"/>
                <a:cs typeface="Consolas"/>
                <a:sym typeface="Ubuntu"/>
              </a:rPr>
              <a:t>ActionBar</a:t>
            </a:r>
            <a:r>
              <a:rPr lang="en-US" sz="1800" dirty="0">
                <a:latin typeface="Consolas"/>
                <a:ea typeface="Ubuntu"/>
                <a:cs typeface="Consolas"/>
                <a:sym typeface="Ubuntu"/>
              </a:rPr>
              <a:t> </a:t>
            </a:r>
            <a:r>
              <a:rPr lang="en-US" sz="1800" dirty="0" err="1">
                <a:latin typeface="Consolas"/>
                <a:ea typeface="Ubuntu"/>
                <a:cs typeface="Consolas"/>
                <a:sym typeface="Ubuntu"/>
              </a:rPr>
              <a:t>getActionBar</a:t>
            </a:r>
            <a:r>
              <a:rPr lang="en-US" sz="1800" dirty="0">
                <a:latin typeface="Consolas"/>
                <a:ea typeface="Ubuntu"/>
                <a:cs typeface="Consolas"/>
                <a:sym typeface="Ubuntu"/>
              </a:rPr>
              <a:t>() {...}</a:t>
            </a:r>
          </a:p>
          <a:p>
            <a:pPr marL="342900" lvl="0" indent="-139700">
              <a:lnSpc>
                <a:spcPct val="115000"/>
              </a:lnSpc>
              <a:buClr>
                <a:schemeClr val="dk1"/>
              </a:buClr>
              <a:buSzPct val="25000"/>
            </a:pPr>
            <a:r>
              <a:rPr lang="en-US" sz="1800" dirty="0" smtClean="0">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Method {</a:t>
            </a:r>
          </a:p>
          <a:p>
            <a:pPr marL="342900" lvl="0" indent="-139700">
              <a:lnSpc>
                <a:spcPct val="115000"/>
              </a:lnSpc>
              <a:buClr>
                <a:schemeClr val="dk1"/>
              </a:buClr>
              <a:buSzPct val="25000"/>
            </a:pPr>
            <a:r>
              <a:rPr lang="en-US" sz="1800" b="0" i="0" u="none" strike="noStrike" cap="none" baseline="0" dirty="0">
                <a:solidFill>
                  <a:schemeClr val="dk1"/>
                </a:solidFill>
                <a:latin typeface="Consolas"/>
                <a:ea typeface="Ubuntu"/>
                <a:cs typeface="Consolas"/>
                <a:sym typeface="Ubuntu"/>
                <a:rtl val="0"/>
              </a:rPr>
              <a:t>  </a:t>
            </a:r>
            <a:r>
              <a:rPr lang="en-US" sz="1800" b="1" dirty="0">
                <a:latin typeface="Consolas"/>
                <a:ea typeface="Ubuntu"/>
                <a:cs typeface="Consolas"/>
                <a:sym typeface="Ubuntu"/>
              </a:rPr>
              <a:t>@Secret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invoke</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smtClean="0">
                <a:solidFill>
                  <a:schemeClr val="dk1"/>
                </a:solidFill>
                <a:latin typeface="Consolas"/>
                <a:ea typeface="Ubuntu"/>
                <a:cs typeface="Consolas"/>
                <a:sym typeface="Ubuntu"/>
                <a:rtl val="0"/>
              </a:rPr>
              <a:t>obj</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baseline="0" dirty="0">
                <a:solidFill>
                  <a:schemeClr val="dk1"/>
                </a:solidFill>
                <a:latin typeface="Consolas"/>
                <a:ea typeface="Ubuntu"/>
                <a:cs typeface="Consolas"/>
                <a:sym typeface="Ubuntu"/>
                <a:rtl val="0"/>
              </a:rPr>
              <a:t>... </a:t>
            </a:r>
            <a:r>
              <a:rPr lang="en-US" sz="1800" dirty="0" err="1">
                <a:latin typeface="Consolas"/>
                <a:ea typeface="Ubuntu"/>
                <a:cs typeface="Consolas"/>
                <a:sym typeface="Ubuntu"/>
              </a:rPr>
              <a:t>a</a:t>
            </a:r>
            <a:r>
              <a:rPr lang="en-US" sz="1800" b="0" i="0" u="none" strike="noStrike" cap="none" baseline="0" dirty="0" err="1" smtClean="0">
                <a:solidFill>
                  <a:schemeClr val="dk1"/>
                </a:solidFill>
                <a:latin typeface="Consolas"/>
                <a:ea typeface="Ubuntu"/>
                <a:cs typeface="Consolas"/>
                <a:sym typeface="Ubuntu"/>
                <a:rtl val="0"/>
              </a:rPr>
              <a:t>rgs</a:t>
            </a:r>
            <a:r>
              <a:rPr lang="en-US" sz="1800" b="0" i="0" u="none" strike="noStrike" cap="none" baseline="0" dirty="0" smtClean="0">
                <a:solidFill>
                  <a:schemeClr val="dk1"/>
                </a:solidFill>
                <a:latin typeface="Consolas"/>
                <a:ea typeface="Ubuntu"/>
                <a:cs typeface="Consolas"/>
                <a:sym typeface="Ubuntu"/>
                <a:rtl val="0"/>
              </a:rPr>
              <a:t>)</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r>
              <a:rPr lang="en-US" sz="1800" dirty="0">
                <a:latin typeface="Consolas"/>
                <a:ea typeface="Ubuntu"/>
                <a:cs typeface="Consolas"/>
                <a:sym typeface="Ubuntu"/>
              </a:rPr>
              <a:t> </a:t>
            </a:r>
            <a:endParaRPr lang="en-US" sz="1800" dirty="0" smtClean="0">
              <a:latin typeface="Consolas"/>
              <a:ea typeface="Ubuntu"/>
              <a:cs typeface="Consolas"/>
              <a:sym typeface="Ubuntu"/>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smtClean="0">
              <a:solidFill>
                <a:schemeClr val="dk1"/>
              </a:solidFill>
              <a:latin typeface="Consolas"/>
              <a:ea typeface="Ubuntu"/>
              <a:cs typeface="Consolas"/>
              <a:sym typeface="Ubuntu"/>
              <a:rtl val="0"/>
            </a:endParaRPr>
          </a:p>
        </p:txBody>
      </p:sp>
      <p:sp>
        <p:nvSpPr>
          <p:cNvPr id="5" name="Oval Callout 4"/>
          <p:cNvSpPr/>
          <p:nvPr/>
        </p:nvSpPr>
        <p:spPr>
          <a:xfrm>
            <a:off x="0" y="4258943"/>
            <a:ext cx="2209805" cy="652520"/>
          </a:xfrm>
          <a:prstGeom prst="wedgeEllipseCallout">
            <a:avLst>
              <a:gd name="adj1" fmla="val -2650"/>
              <a:gd name="adj2" fmla="val -1139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cxnSp>
        <p:nvCxnSpPr>
          <p:cNvPr id="6" name="Straight Arrow Connector 5"/>
          <p:cNvCxnSpPr/>
          <p:nvPr/>
        </p:nvCxnSpPr>
        <p:spPr>
          <a:xfrm flipH="1">
            <a:off x="7964653" y="4830325"/>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779863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lvl="0">
              <a:buSzPct val="25000"/>
            </a:pPr>
            <a:r>
              <a:rPr lang="en-US" b="1" dirty="0" smtClean="0">
                <a:solidFill>
                  <a:srgbClr val="F79646"/>
                </a:solidFill>
                <a:latin typeface="Ubuntu"/>
                <a:ea typeface="Ubuntu"/>
                <a:cs typeface="Ubuntu"/>
                <a:sym typeface="Ubuntu"/>
              </a:rPr>
              <a:t>Use of </a:t>
            </a:r>
            <a:r>
              <a:rPr lang="en-US" b="1" dirty="0">
                <a:solidFill>
                  <a:srgbClr val="F79646"/>
                </a:solidFill>
                <a:latin typeface="Ubuntu"/>
                <a:ea typeface="Ubuntu"/>
                <a:cs typeface="Ubuntu"/>
                <a:sym typeface="Ubuntu"/>
              </a:rPr>
              <a:t>r</a:t>
            </a:r>
            <a:r>
              <a:rPr lang="en-US" b="1" dirty="0" smtClean="0">
                <a:solidFill>
                  <a:srgbClr val="F79646"/>
                </a:solidFill>
                <a:latin typeface="Ubuntu"/>
                <a:ea typeface="Ubuntu"/>
                <a:cs typeface="Ubuntu"/>
                <a:sym typeface="Ubuntu"/>
              </a:rPr>
              <a:t>eflection </a:t>
            </a:r>
            <a:r>
              <a:rPr lang="en-US" b="1" dirty="0">
                <a:solidFill>
                  <a:srgbClr val="F79646"/>
                </a:solidFill>
                <a:latin typeface="Ubuntu"/>
                <a:ea typeface="Ubuntu"/>
                <a:cs typeface="Ubuntu"/>
                <a:sym typeface="Ubuntu"/>
              </a:rPr>
              <a:t>– </a:t>
            </a:r>
            <a:r>
              <a:rPr lang="en-US" b="1" dirty="0" err="1">
                <a:solidFill>
                  <a:srgbClr val="F79646"/>
                </a:solidFill>
                <a:latin typeface="Ubuntu"/>
                <a:ea typeface="Ubuntu"/>
                <a:cs typeface="Ubuntu"/>
                <a:sym typeface="Ubuntu"/>
              </a:rPr>
              <a:t>Aarddict</a:t>
            </a:r>
            <a:endParaRPr lang="en-US" sz="4400" b="1" i="0" u="none" strike="noStrike" cap="none" baseline="0" dirty="0">
              <a:solidFill>
                <a:srgbClr val="F79646"/>
              </a:solidFill>
              <a:latin typeface="Ubuntu"/>
              <a:ea typeface="Ubuntu"/>
              <a:cs typeface="Ubuntu"/>
              <a:sym typeface="Ubuntu"/>
              <a:rtl val="0"/>
            </a:endParaRPr>
          </a:p>
        </p:txBody>
      </p:sp>
      <p:sp>
        <p:nvSpPr>
          <p:cNvPr id="7" name="Shape 205"/>
          <p:cNvSpPr txBox="1"/>
          <p:nvPr/>
        </p:nvSpPr>
        <p:spPr>
          <a:xfrm>
            <a:off x="2168778" y="4585203"/>
            <a:ext cx="6207255" cy="2110046"/>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if </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android.os.Build.VERSION.SDK_INT</a:t>
            </a:r>
            <a:r>
              <a:rPr lang="en-US" sz="1800" b="0" i="0" u="none" strike="noStrike" cap="none" baseline="0" dirty="0">
                <a:solidFill>
                  <a:schemeClr val="dk1"/>
                </a:solidFill>
                <a:latin typeface="Consolas"/>
                <a:ea typeface="Ubuntu"/>
                <a:cs typeface="Consolas"/>
                <a:sym typeface="Ubuntu"/>
                <a:rtl val="0"/>
              </a:rPr>
              <a:t> &gt;= 11) </a:t>
            </a:r>
            <a:r>
              <a:rPr lang="en-US" sz="1800" b="0" i="0" u="none" strike="noStrike" cap="none" baseline="0" dirty="0" smtClean="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dirty="0">
                <a:solidFill>
                  <a:schemeClr val="dk1"/>
                </a:solidFill>
                <a:latin typeface="Consolas"/>
                <a:ea typeface="Ubuntu"/>
                <a:cs typeface="Consolas"/>
                <a:sym typeface="Ubuntu"/>
              </a:rPr>
              <a:t>	</a:t>
            </a:r>
            <a:r>
              <a:rPr lang="en-US" sz="1800" dirty="0" smtClean="0">
                <a:solidFill>
                  <a:srgbClr val="558ED5"/>
                </a:solidFill>
                <a:latin typeface="Consolas"/>
                <a:ea typeface="Ubuntu"/>
                <a:cs typeface="Consolas"/>
                <a:sym typeface="Ubuntu"/>
              </a:rPr>
              <a:t>Class&lt;?&gt; </a:t>
            </a:r>
            <a:r>
              <a:rPr lang="en-US" sz="1800" dirty="0" err="1" smtClean="0">
                <a:solidFill>
                  <a:srgbClr val="558ED5"/>
                </a:solidFill>
                <a:latin typeface="Consolas"/>
                <a:ea typeface="Ubuntu"/>
                <a:cs typeface="Consolas"/>
                <a:sym typeface="Ubuntu"/>
              </a:rPr>
              <a:t>clazz</a:t>
            </a:r>
            <a:r>
              <a:rPr lang="en-US" sz="1800" dirty="0" smtClean="0">
                <a:solidFill>
                  <a:srgbClr val="558ED5"/>
                </a:solidFill>
                <a:latin typeface="Consolas"/>
                <a:ea typeface="Ubuntu"/>
                <a:cs typeface="Consolas"/>
                <a:sym typeface="Ubuntu"/>
              </a:rPr>
              <a:t> = </a:t>
            </a:r>
            <a:r>
              <a:rPr lang="en-US" sz="1800" dirty="0" err="1" smtClean="0">
                <a:solidFill>
                  <a:srgbClr val="558ED5"/>
                </a:solidFill>
                <a:latin typeface="Consolas"/>
                <a:ea typeface="Ubuntu"/>
                <a:cs typeface="Consolas"/>
                <a:sym typeface="Ubuntu"/>
              </a:rPr>
              <a:t>Activity.class</a:t>
            </a:r>
            <a:r>
              <a:rPr lang="en-US" sz="1800" dirty="0" smtClean="0">
                <a:solidFill>
                  <a:srgbClr val="558ED5"/>
                </a:solidFill>
                <a:latin typeface="Consolas"/>
                <a:ea typeface="Ubuntu"/>
                <a:cs typeface="Consolas"/>
                <a:sym typeface="Ubuntu"/>
              </a:rPr>
              <a:t>;</a:t>
            </a:r>
            <a:endParaRPr lang="en-US" sz="1800" b="0" i="0" u="none" strike="noStrike" cap="none" baseline="0" dirty="0" smtClean="0">
              <a:solidFill>
                <a:srgbClr val="558ED5"/>
              </a:solidFill>
              <a:latin typeface="Consolas"/>
              <a:ea typeface="Ubuntu"/>
              <a:cs typeface="Consolas"/>
              <a:sym typeface="Ubuntu"/>
              <a:rtl val="0"/>
            </a:endParaRPr>
          </a:p>
          <a:p>
            <a:pPr marL="342900" lvl="0" indent="-342900">
              <a:lnSpc>
                <a:spcPct val="115000"/>
              </a:lnSpc>
              <a:buClr>
                <a:schemeClr val="dk1"/>
              </a:buClr>
              <a:buSzPct val="25000"/>
            </a:pPr>
            <a:r>
              <a:rPr lang="en-US" sz="1800" dirty="0">
                <a:solidFill>
                  <a:schemeClr val="dk1"/>
                </a:solidFill>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Method </a:t>
            </a:r>
            <a:r>
              <a:rPr lang="en-US" sz="1800" b="0" i="0" u="none" strike="noStrike" cap="none" baseline="0" dirty="0" err="1">
                <a:solidFill>
                  <a:schemeClr val="dk1"/>
                </a:solidFill>
                <a:latin typeface="Consolas"/>
                <a:ea typeface="Ubuntu"/>
                <a:cs typeface="Consolas"/>
                <a:sym typeface="Ubuntu"/>
                <a:rtl val="0"/>
              </a:rPr>
              <a:t>mtd</a:t>
            </a: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dirty="0" err="1" smtClean="0">
                <a:solidFill>
                  <a:schemeClr val="dk1"/>
                </a:solidFill>
                <a:latin typeface="Consolas"/>
                <a:ea typeface="Ubuntu"/>
                <a:cs typeface="Consolas"/>
                <a:sym typeface="Ubuntu"/>
              </a:rPr>
              <a:t>clazz</a:t>
            </a:r>
            <a:r>
              <a:rPr lang="en-US" sz="1800" b="0" i="0" u="none" strike="noStrike" cap="none" baseline="0" dirty="0" err="1" smtClean="0">
                <a:solidFill>
                  <a:schemeClr val="dk1"/>
                </a:solidFill>
                <a:latin typeface="Consolas"/>
                <a:ea typeface="Ubuntu"/>
                <a:cs typeface="Consolas"/>
                <a:sym typeface="Ubuntu"/>
                <a:rtl val="0"/>
              </a:rPr>
              <a:t>.getMethod</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getActionBar</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a:solidFill>
                  <a:schemeClr val="dk1"/>
                </a:solidFill>
                <a:latin typeface="Consolas"/>
                <a:ea typeface="Ubuntu"/>
                <a:cs typeface="Consolas"/>
                <a:sym typeface="Ubuntu"/>
              </a:rPr>
              <a:t> </a:t>
            </a:r>
            <a:r>
              <a:rPr lang="en-US" sz="1800" b="1"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a:solidFill>
                  <a:schemeClr val="dk1"/>
                </a:solidFill>
                <a:latin typeface="Consolas"/>
                <a:ea typeface="Ubuntu"/>
                <a:cs typeface="Consolas"/>
                <a:sym typeface="Ubuntu"/>
                <a:rtl val="0"/>
              </a:rPr>
              <a:t>actionBar</a:t>
            </a:r>
            <a:r>
              <a:rPr lang="en-US" sz="1800" b="0" i="0" u="none" strike="noStrike" cap="none" baseline="0" dirty="0">
                <a:solidFill>
                  <a:schemeClr val="dk1"/>
                </a:solidFill>
                <a:latin typeface="Consolas"/>
                <a:ea typeface="Ubuntu"/>
                <a:cs typeface="Consolas"/>
                <a:sym typeface="Ubuntu"/>
                <a:rtl val="0"/>
              </a:rPr>
              <a:t> = </a:t>
            </a:r>
            <a:r>
              <a:rPr lang="en-US" sz="1800" b="0" i="0" u="sng" strike="noStrike" cap="none" baseline="0" dirty="0" err="1">
                <a:solidFill>
                  <a:schemeClr val="dk1"/>
                </a:solidFill>
                <a:latin typeface="Consolas"/>
                <a:ea typeface="Ubuntu"/>
                <a:cs typeface="Consolas"/>
                <a:sym typeface="Ubuntu"/>
                <a:rtl val="0"/>
              </a:rPr>
              <a:t>mtd.invoke</a:t>
            </a:r>
            <a:r>
              <a:rPr lang="en-US" sz="1800" b="0" i="0" u="sng" strike="noStrike" cap="none" baseline="0" dirty="0">
                <a:solidFill>
                  <a:schemeClr val="dk1"/>
                </a:solidFill>
                <a:latin typeface="Consolas"/>
                <a:ea typeface="Ubuntu"/>
                <a:cs typeface="Consolas"/>
                <a:sym typeface="Ubuntu"/>
                <a:rtl val="0"/>
              </a:rPr>
              <a:t>(this);</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dirty="0" smtClean="0">
                <a:solidFill>
                  <a:schemeClr val="dk1"/>
                </a:solidFill>
                <a:latin typeface="Consolas"/>
                <a:ea typeface="Ubuntu"/>
                <a:cs typeface="Consolas"/>
                <a:sym typeface="Ubuntu"/>
              </a:rPr>
              <a:t>…</a:t>
            </a:r>
            <a:endParaRPr lang="en-US" sz="1800" b="0" i="0" u="none" strike="noStrike" cap="none" baseline="0" dirty="0">
              <a:solidFill>
                <a:schemeClr val="dk1"/>
              </a:solidFill>
              <a:latin typeface="Consolas"/>
              <a:ea typeface="Ubuntu"/>
              <a:cs typeface="Consolas"/>
              <a:sym typeface="Ubuntu"/>
              <a:rtl val="0"/>
            </a:endParaRPr>
          </a:p>
        </p:txBody>
      </p:sp>
      <p:sp>
        <p:nvSpPr>
          <p:cNvPr id="9" name="Shape 242"/>
          <p:cNvSpPr txBox="1"/>
          <p:nvPr/>
        </p:nvSpPr>
        <p:spPr>
          <a:xfrm>
            <a:off x="457199" y="1535980"/>
            <a:ext cx="8068644" cy="2760191"/>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lvl="0" indent="-139700">
              <a:lnSpc>
                <a:spcPct val="115000"/>
              </a:lnSpc>
              <a:buClr>
                <a:schemeClr val="dk1"/>
              </a:buClr>
              <a:buSzPct val="25000"/>
            </a:pPr>
            <a:r>
              <a:rPr lang="en-US" sz="1800" dirty="0" smtClean="0">
                <a:solidFill>
                  <a:srgbClr val="4BACC6"/>
                </a:solidFill>
                <a:latin typeface="Consolas"/>
                <a:ea typeface="Ubuntu"/>
                <a:cs typeface="Consolas"/>
                <a:sym typeface="Ubuntu"/>
              </a:rPr>
              <a:t>// Library Annotations:</a:t>
            </a:r>
          </a:p>
          <a:p>
            <a:pPr marL="342900" lvl="0" indent="-139700">
              <a:lnSpc>
                <a:spcPct val="115000"/>
              </a:lnSpc>
              <a:buClr>
                <a:schemeClr val="dk1"/>
              </a:buClr>
              <a:buSzPct val="25000"/>
            </a:pPr>
            <a:r>
              <a:rPr lang="en-US" sz="1800" dirty="0" smtClean="0">
                <a:latin typeface="Consolas"/>
                <a:ea typeface="Ubuntu"/>
                <a:cs typeface="Consolas"/>
                <a:sym typeface="Ubuntu"/>
              </a:rPr>
              <a:t>class </a:t>
            </a:r>
            <a:r>
              <a:rPr lang="en-US" sz="1800" dirty="0">
                <a:latin typeface="Consolas"/>
                <a:ea typeface="Ubuntu"/>
                <a:cs typeface="Consolas"/>
                <a:sym typeface="Ubuntu"/>
              </a:rPr>
              <a:t>Activity {</a:t>
            </a:r>
          </a:p>
          <a:p>
            <a:pPr marL="342900" indent="-139700">
              <a:lnSpc>
                <a:spcPct val="115000"/>
              </a:lnSpc>
              <a:buClr>
                <a:schemeClr val="dk1"/>
              </a:buClr>
              <a:buSzPct val="25000"/>
            </a:pPr>
            <a:r>
              <a:rPr lang="en-US" sz="1800" dirty="0" smtClean="0">
                <a:solidFill>
                  <a:schemeClr val="accent5"/>
                </a:solidFill>
                <a:latin typeface="Consolas"/>
                <a:ea typeface="Ubuntu"/>
                <a:cs typeface="Consolas"/>
                <a:sym typeface="Ubuntu"/>
              </a:rPr>
              <a:t>  /</a:t>
            </a:r>
            <a:r>
              <a:rPr lang="en-US" sz="1800" dirty="0">
                <a:solidFill>
                  <a:schemeClr val="accent5"/>
                </a:solidFill>
                <a:latin typeface="Consolas"/>
                <a:ea typeface="Ubuntu"/>
                <a:cs typeface="Consolas"/>
                <a:sym typeface="Ubuntu"/>
              </a:rPr>
              <a:t>/ In Android </a:t>
            </a:r>
            <a:r>
              <a:rPr lang="en-US" sz="1800" dirty="0" smtClean="0">
                <a:solidFill>
                  <a:schemeClr val="accent5"/>
                </a:solidFill>
                <a:latin typeface="Consolas"/>
                <a:ea typeface="Ubuntu"/>
                <a:cs typeface="Consolas"/>
                <a:sym typeface="Ubuntu"/>
              </a:rPr>
              <a:t>SDK </a:t>
            </a:r>
            <a:r>
              <a:rPr lang="en-US" sz="1800" dirty="0" smtClean="0">
                <a:solidFill>
                  <a:schemeClr val="accent5"/>
                </a:solidFill>
                <a:latin typeface="Consolas"/>
                <a:ea typeface="ＭＳ ゴシック"/>
                <a:cs typeface="Consolas"/>
              </a:rPr>
              <a:t>≥</a:t>
            </a:r>
            <a:r>
              <a:rPr lang="en-US" sz="1800" dirty="0" smtClean="0">
                <a:solidFill>
                  <a:schemeClr val="accent5"/>
                </a:solidFill>
              </a:rPr>
              <a:t> </a:t>
            </a:r>
            <a:r>
              <a:rPr lang="en-US" sz="1800" dirty="0" smtClean="0">
                <a:solidFill>
                  <a:schemeClr val="accent5"/>
                </a:solidFill>
                <a:latin typeface="Consolas"/>
                <a:ea typeface="Ubuntu"/>
                <a:cs typeface="Consolas"/>
                <a:sym typeface="Ubuntu"/>
              </a:rPr>
              <a:t>11</a:t>
            </a:r>
            <a:r>
              <a:rPr lang="en-US" sz="1800" dirty="0">
                <a:solidFill>
                  <a:schemeClr val="accent5"/>
                </a:solidFill>
                <a:latin typeface="Consolas"/>
                <a:ea typeface="Ubuntu"/>
                <a:cs typeface="Consolas"/>
                <a:sym typeface="Ubuntu"/>
              </a:rPr>
              <a:t>.</a:t>
            </a:r>
          </a:p>
          <a:p>
            <a:pPr marL="342900" lvl="0" indent="-139700">
              <a:lnSpc>
                <a:spcPct val="115000"/>
              </a:lnSpc>
              <a:buClr>
                <a:schemeClr val="dk1"/>
              </a:buClr>
              <a:buSzPct val="25000"/>
            </a:pPr>
            <a:r>
              <a:rPr lang="en-US" sz="1800" dirty="0">
                <a:latin typeface="Consolas"/>
                <a:ea typeface="Ubuntu"/>
                <a:cs typeface="Consolas"/>
                <a:sym typeface="Ubuntu"/>
              </a:rPr>
              <a:t>  </a:t>
            </a:r>
            <a:r>
              <a:rPr lang="en-US" sz="1800" b="1" dirty="0">
                <a:latin typeface="Consolas"/>
                <a:ea typeface="Ubuntu"/>
                <a:cs typeface="Consolas"/>
                <a:sym typeface="Ubuntu"/>
              </a:rPr>
              <a:t>@Public </a:t>
            </a:r>
            <a:r>
              <a:rPr lang="en-US" sz="1800" dirty="0" err="1">
                <a:latin typeface="Consolas"/>
                <a:ea typeface="Ubuntu"/>
                <a:cs typeface="Consolas"/>
                <a:sym typeface="Ubuntu"/>
              </a:rPr>
              <a:t>ActionBar</a:t>
            </a:r>
            <a:r>
              <a:rPr lang="en-US" sz="1800" dirty="0">
                <a:latin typeface="Consolas"/>
                <a:ea typeface="Ubuntu"/>
                <a:cs typeface="Consolas"/>
                <a:sym typeface="Ubuntu"/>
              </a:rPr>
              <a:t> </a:t>
            </a:r>
            <a:r>
              <a:rPr lang="en-US" sz="1800" dirty="0" err="1">
                <a:latin typeface="Consolas"/>
                <a:ea typeface="Ubuntu"/>
                <a:cs typeface="Consolas"/>
                <a:sym typeface="Ubuntu"/>
              </a:rPr>
              <a:t>getActionBar</a:t>
            </a:r>
            <a:r>
              <a:rPr lang="en-US" sz="1800" dirty="0">
                <a:latin typeface="Consolas"/>
                <a:ea typeface="Ubuntu"/>
                <a:cs typeface="Consolas"/>
                <a:sym typeface="Ubuntu"/>
              </a:rPr>
              <a:t>() {...}</a:t>
            </a:r>
          </a:p>
          <a:p>
            <a:pPr marL="342900" lvl="0" indent="-139700">
              <a:lnSpc>
                <a:spcPct val="115000"/>
              </a:lnSpc>
              <a:buClr>
                <a:schemeClr val="dk1"/>
              </a:buClr>
              <a:buSzPct val="25000"/>
            </a:pPr>
            <a:r>
              <a:rPr lang="en-US" sz="1800" dirty="0" smtClean="0">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Method {</a:t>
            </a:r>
          </a:p>
          <a:p>
            <a:pPr marL="342900" lvl="0" indent="-139700">
              <a:lnSpc>
                <a:spcPct val="115000"/>
              </a:lnSpc>
              <a:buClr>
                <a:schemeClr val="dk1"/>
              </a:buClr>
              <a:buSzPct val="25000"/>
            </a:pPr>
            <a:r>
              <a:rPr lang="en-US" sz="1800" b="0" i="0" u="none" strike="noStrike" cap="none" baseline="0" dirty="0">
                <a:solidFill>
                  <a:schemeClr val="dk1"/>
                </a:solidFill>
                <a:latin typeface="Consolas"/>
                <a:ea typeface="Ubuntu"/>
                <a:cs typeface="Consolas"/>
                <a:sym typeface="Ubuntu"/>
                <a:rtl val="0"/>
              </a:rPr>
              <a:t>  </a:t>
            </a:r>
            <a:r>
              <a:rPr lang="en-US" sz="1800" b="1" dirty="0">
                <a:latin typeface="Consolas"/>
                <a:ea typeface="Ubuntu"/>
                <a:cs typeface="Consolas"/>
                <a:sym typeface="Ubuntu"/>
              </a:rPr>
              <a:t>@Secret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invoke</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smtClean="0">
                <a:solidFill>
                  <a:schemeClr val="dk1"/>
                </a:solidFill>
                <a:latin typeface="Consolas"/>
                <a:ea typeface="Ubuntu"/>
                <a:cs typeface="Consolas"/>
                <a:sym typeface="Ubuntu"/>
                <a:rtl val="0"/>
              </a:rPr>
              <a:t>obj</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baseline="0" dirty="0">
                <a:solidFill>
                  <a:schemeClr val="dk1"/>
                </a:solidFill>
                <a:latin typeface="Consolas"/>
                <a:ea typeface="Ubuntu"/>
                <a:cs typeface="Consolas"/>
                <a:sym typeface="Ubuntu"/>
                <a:rtl val="0"/>
              </a:rPr>
              <a:t>... </a:t>
            </a:r>
            <a:r>
              <a:rPr lang="en-US" sz="1800" dirty="0" err="1">
                <a:latin typeface="Consolas"/>
                <a:ea typeface="Ubuntu"/>
                <a:cs typeface="Consolas"/>
                <a:sym typeface="Ubuntu"/>
              </a:rPr>
              <a:t>a</a:t>
            </a:r>
            <a:r>
              <a:rPr lang="en-US" sz="1800" b="0" i="0" u="none" strike="noStrike" cap="none" baseline="0" dirty="0" err="1" smtClean="0">
                <a:solidFill>
                  <a:schemeClr val="dk1"/>
                </a:solidFill>
                <a:latin typeface="Consolas"/>
                <a:ea typeface="Ubuntu"/>
                <a:cs typeface="Consolas"/>
                <a:sym typeface="Ubuntu"/>
                <a:rtl val="0"/>
              </a:rPr>
              <a:t>rgs</a:t>
            </a:r>
            <a:r>
              <a:rPr lang="en-US" sz="1800" b="0" i="0" u="none" strike="noStrike" cap="none" baseline="0" dirty="0" smtClean="0">
                <a:solidFill>
                  <a:schemeClr val="dk1"/>
                </a:solidFill>
                <a:latin typeface="Consolas"/>
                <a:ea typeface="Ubuntu"/>
                <a:cs typeface="Consolas"/>
                <a:sym typeface="Ubuntu"/>
                <a:rtl val="0"/>
              </a:rPr>
              <a:t>)</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r>
              <a:rPr lang="en-US" sz="1800" dirty="0">
                <a:latin typeface="Consolas"/>
                <a:ea typeface="Ubuntu"/>
                <a:cs typeface="Consolas"/>
                <a:sym typeface="Ubuntu"/>
              </a:rPr>
              <a:t> </a:t>
            </a:r>
            <a:endParaRPr lang="en-US" sz="1800" dirty="0" smtClean="0">
              <a:latin typeface="Consolas"/>
              <a:ea typeface="Ubuntu"/>
              <a:cs typeface="Consolas"/>
              <a:sym typeface="Ubuntu"/>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smtClean="0">
              <a:solidFill>
                <a:schemeClr val="dk1"/>
              </a:solidFill>
              <a:latin typeface="Consolas"/>
              <a:ea typeface="Ubuntu"/>
              <a:cs typeface="Consolas"/>
              <a:sym typeface="Ubuntu"/>
              <a:rtl val="0"/>
            </a:endParaRPr>
          </a:p>
        </p:txBody>
      </p:sp>
      <p:sp>
        <p:nvSpPr>
          <p:cNvPr id="5" name="Oval Callout 4"/>
          <p:cNvSpPr/>
          <p:nvPr/>
        </p:nvSpPr>
        <p:spPr>
          <a:xfrm>
            <a:off x="0" y="4258943"/>
            <a:ext cx="2209805" cy="652520"/>
          </a:xfrm>
          <a:prstGeom prst="wedgeEllipseCallout">
            <a:avLst>
              <a:gd name="adj1" fmla="val -2650"/>
              <a:gd name="adj2" fmla="val -1139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cxnSp>
        <p:nvCxnSpPr>
          <p:cNvPr id="6" name="Straight Arrow Connector 5"/>
          <p:cNvCxnSpPr/>
          <p:nvPr/>
        </p:nvCxnSpPr>
        <p:spPr>
          <a:xfrm flipH="1">
            <a:off x="6721583" y="5195095"/>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388390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lvl="0">
              <a:buSzPct val="25000"/>
            </a:pPr>
            <a:r>
              <a:rPr lang="en-US" b="1" dirty="0" smtClean="0">
                <a:solidFill>
                  <a:srgbClr val="F79646"/>
                </a:solidFill>
                <a:latin typeface="Ubuntu"/>
                <a:ea typeface="Ubuntu"/>
                <a:cs typeface="Ubuntu"/>
                <a:sym typeface="Ubuntu"/>
              </a:rPr>
              <a:t>Use of </a:t>
            </a:r>
            <a:r>
              <a:rPr lang="en-US" b="1" dirty="0">
                <a:solidFill>
                  <a:srgbClr val="F79646"/>
                </a:solidFill>
                <a:latin typeface="Ubuntu"/>
                <a:ea typeface="Ubuntu"/>
                <a:cs typeface="Ubuntu"/>
                <a:sym typeface="Ubuntu"/>
              </a:rPr>
              <a:t>r</a:t>
            </a:r>
            <a:r>
              <a:rPr lang="en-US" b="1" dirty="0" smtClean="0">
                <a:solidFill>
                  <a:srgbClr val="F79646"/>
                </a:solidFill>
                <a:latin typeface="Ubuntu"/>
                <a:ea typeface="Ubuntu"/>
                <a:cs typeface="Ubuntu"/>
                <a:sym typeface="Ubuntu"/>
              </a:rPr>
              <a:t>eflection </a:t>
            </a:r>
            <a:r>
              <a:rPr lang="en-US" b="1" dirty="0">
                <a:solidFill>
                  <a:srgbClr val="F79646"/>
                </a:solidFill>
                <a:latin typeface="Ubuntu"/>
                <a:ea typeface="Ubuntu"/>
                <a:cs typeface="Ubuntu"/>
                <a:sym typeface="Ubuntu"/>
              </a:rPr>
              <a:t>– </a:t>
            </a:r>
            <a:r>
              <a:rPr lang="en-US" b="1" dirty="0" err="1">
                <a:solidFill>
                  <a:srgbClr val="F79646"/>
                </a:solidFill>
                <a:latin typeface="Ubuntu"/>
                <a:ea typeface="Ubuntu"/>
                <a:cs typeface="Ubuntu"/>
                <a:sym typeface="Ubuntu"/>
              </a:rPr>
              <a:t>Aarddict</a:t>
            </a:r>
            <a:endParaRPr lang="en-US" sz="4400" b="1" i="0" u="none" strike="noStrike" cap="none" baseline="0" dirty="0">
              <a:solidFill>
                <a:srgbClr val="F79646"/>
              </a:solidFill>
              <a:latin typeface="Ubuntu"/>
              <a:ea typeface="Ubuntu"/>
              <a:cs typeface="Ubuntu"/>
              <a:sym typeface="Ubuntu"/>
              <a:rtl val="0"/>
            </a:endParaRPr>
          </a:p>
        </p:txBody>
      </p:sp>
      <p:sp>
        <p:nvSpPr>
          <p:cNvPr id="7" name="Shape 205"/>
          <p:cNvSpPr txBox="1"/>
          <p:nvPr/>
        </p:nvSpPr>
        <p:spPr>
          <a:xfrm>
            <a:off x="2168778" y="4585203"/>
            <a:ext cx="6207255" cy="2110046"/>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if </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android.os.Build.VERSION.SDK_INT</a:t>
            </a:r>
            <a:r>
              <a:rPr lang="en-US" sz="1800" b="0" i="0" u="none" strike="noStrike" cap="none" baseline="0" dirty="0">
                <a:solidFill>
                  <a:schemeClr val="dk1"/>
                </a:solidFill>
                <a:latin typeface="Consolas"/>
                <a:ea typeface="Ubuntu"/>
                <a:cs typeface="Consolas"/>
                <a:sym typeface="Ubuntu"/>
                <a:rtl val="0"/>
              </a:rPr>
              <a:t> &gt;= 11) </a:t>
            </a:r>
            <a:r>
              <a:rPr lang="en-US" sz="1800" b="0" i="0" u="none" strike="noStrike" cap="none" baseline="0" dirty="0" smtClean="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dirty="0">
                <a:solidFill>
                  <a:schemeClr val="dk1"/>
                </a:solidFill>
                <a:latin typeface="Consolas"/>
                <a:ea typeface="Ubuntu"/>
                <a:cs typeface="Consolas"/>
                <a:sym typeface="Ubuntu"/>
              </a:rPr>
              <a:t>	</a:t>
            </a:r>
            <a:r>
              <a:rPr lang="en-US" sz="1800" dirty="0" smtClean="0">
                <a:solidFill>
                  <a:schemeClr val="dk1"/>
                </a:solidFill>
                <a:latin typeface="Consolas"/>
                <a:ea typeface="Ubuntu"/>
                <a:cs typeface="Consolas"/>
                <a:sym typeface="Ubuntu"/>
              </a:rPr>
              <a:t>Class&lt;?&gt; </a:t>
            </a:r>
            <a:r>
              <a:rPr lang="en-US" sz="1800" dirty="0" err="1" smtClean="0">
                <a:solidFill>
                  <a:schemeClr val="dk1"/>
                </a:solidFill>
                <a:latin typeface="Consolas"/>
                <a:ea typeface="Ubuntu"/>
                <a:cs typeface="Consolas"/>
                <a:sym typeface="Ubuntu"/>
              </a:rPr>
              <a:t>clazz</a:t>
            </a:r>
            <a:r>
              <a:rPr lang="en-US" sz="1800" dirty="0" smtClean="0">
                <a:solidFill>
                  <a:schemeClr val="dk1"/>
                </a:solidFill>
                <a:latin typeface="Consolas"/>
                <a:ea typeface="Ubuntu"/>
                <a:cs typeface="Consolas"/>
                <a:sym typeface="Ubuntu"/>
              </a:rPr>
              <a:t> = </a:t>
            </a:r>
            <a:r>
              <a:rPr lang="en-US" sz="1800" dirty="0" err="1" smtClean="0">
                <a:solidFill>
                  <a:schemeClr val="dk1"/>
                </a:solidFill>
                <a:latin typeface="Consolas"/>
                <a:ea typeface="Ubuntu"/>
                <a:cs typeface="Consolas"/>
                <a:sym typeface="Ubuntu"/>
              </a:rPr>
              <a:t>Activity.class</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lvl="0" indent="-342900">
              <a:lnSpc>
                <a:spcPct val="115000"/>
              </a:lnSpc>
              <a:buClr>
                <a:schemeClr val="dk1"/>
              </a:buClr>
              <a:buSzPct val="25000"/>
            </a:pPr>
            <a:r>
              <a:rPr lang="en-US" sz="1800" dirty="0">
                <a:solidFill>
                  <a:schemeClr val="dk1"/>
                </a:solidFill>
                <a:latin typeface="Consolas"/>
                <a:ea typeface="Ubuntu"/>
                <a:cs typeface="Consolas"/>
                <a:sym typeface="Ubuntu"/>
              </a:rPr>
              <a:t>	</a:t>
            </a:r>
            <a:r>
              <a:rPr lang="en-US" sz="1800" b="0" i="0" u="none" strike="noStrike" cap="none" baseline="0" dirty="0" smtClean="0">
                <a:solidFill>
                  <a:srgbClr val="558ED5"/>
                </a:solidFill>
                <a:latin typeface="Consolas"/>
                <a:ea typeface="Ubuntu"/>
                <a:cs typeface="Consolas"/>
                <a:sym typeface="Ubuntu"/>
                <a:rtl val="0"/>
              </a:rPr>
              <a:t>Method </a:t>
            </a:r>
            <a:r>
              <a:rPr lang="en-US" sz="1800" b="0" i="0" u="none" strike="noStrike" cap="none" baseline="0" dirty="0" err="1">
                <a:solidFill>
                  <a:srgbClr val="558ED5"/>
                </a:solidFill>
                <a:latin typeface="Consolas"/>
                <a:ea typeface="Ubuntu"/>
                <a:cs typeface="Consolas"/>
                <a:sym typeface="Ubuntu"/>
                <a:rtl val="0"/>
              </a:rPr>
              <a:t>mtd</a:t>
            </a:r>
            <a:r>
              <a:rPr lang="en-US" sz="1800" b="0" i="0" u="none" strike="noStrike" cap="none" baseline="0" dirty="0">
                <a:solidFill>
                  <a:srgbClr val="558ED5"/>
                </a:solidFill>
                <a:latin typeface="Consolas"/>
                <a:ea typeface="Ubuntu"/>
                <a:cs typeface="Consolas"/>
                <a:sym typeface="Ubuntu"/>
                <a:rtl val="0"/>
              </a:rPr>
              <a:t> </a:t>
            </a:r>
            <a:r>
              <a:rPr lang="en-US" sz="1800" b="0" i="0" u="none" strike="noStrike" cap="none" baseline="0" dirty="0" smtClean="0">
                <a:solidFill>
                  <a:srgbClr val="558ED5"/>
                </a:solidFill>
                <a:latin typeface="Consolas"/>
                <a:ea typeface="Ubuntu"/>
                <a:cs typeface="Consolas"/>
                <a:sym typeface="Ubuntu"/>
                <a:rtl val="0"/>
              </a:rPr>
              <a:t>=</a:t>
            </a:r>
            <a:r>
              <a:rPr lang="en-US" sz="1800" b="0" i="0" u="none" strike="noStrike" cap="none" dirty="0" smtClean="0">
                <a:solidFill>
                  <a:srgbClr val="558ED5"/>
                </a:solidFill>
                <a:latin typeface="Consolas"/>
                <a:ea typeface="Ubuntu"/>
                <a:cs typeface="Consolas"/>
                <a:sym typeface="Ubuntu"/>
                <a:rtl val="0"/>
              </a:rPr>
              <a:t> </a:t>
            </a:r>
            <a:r>
              <a:rPr lang="en-US" sz="1800" dirty="0" err="1" smtClean="0">
                <a:solidFill>
                  <a:srgbClr val="558ED5"/>
                </a:solidFill>
                <a:latin typeface="Consolas"/>
                <a:ea typeface="Ubuntu"/>
                <a:cs typeface="Consolas"/>
                <a:sym typeface="Ubuntu"/>
              </a:rPr>
              <a:t>clazz</a:t>
            </a:r>
            <a:r>
              <a:rPr lang="en-US" sz="1800" b="0" i="0" u="none" strike="noStrike" cap="none" baseline="0" dirty="0" err="1" smtClean="0">
                <a:solidFill>
                  <a:srgbClr val="558ED5"/>
                </a:solidFill>
                <a:latin typeface="Consolas"/>
                <a:ea typeface="Ubuntu"/>
                <a:cs typeface="Consolas"/>
                <a:sym typeface="Ubuntu"/>
                <a:rtl val="0"/>
              </a:rPr>
              <a:t>.getMethod</a:t>
            </a:r>
            <a:r>
              <a:rPr lang="en-US" sz="1800" b="0" i="0" u="none" strike="noStrike" cap="none" baseline="0" dirty="0">
                <a:solidFill>
                  <a:srgbClr val="558ED5"/>
                </a:solidFill>
                <a:latin typeface="Consolas"/>
                <a:ea typeface="Ubuntu"/>
                <a:cs typeface="Consolas"/>
                <a:sym typeface="Ubuntu"/>
                <a:rtl val="0"/>
              </a:rPr>
              <a:t>("</a:t>
            </a:r>
            <a:r>
              <a:rPr lang="en-US" sz="1800" b="0" i="0" u="none" strike="noStrike" cap="none" baseline="0" dirty="0" err="1">
                <a:solidFill>
                  <a:srgbClr val="558ED5"/>
                </a:solidFill>
                <a:latin typeface="Consolas"/>
                <a:ea typeface="Ubuntu"/>
                <a:cs typeface="Consolas"/>
                <a:sym typeface="Ubuntu"/>
                <a:rtl val="0"/>
              </a:rPr>
              <a:t>getActionBar</a:t>
            </a:r>
            <a:r>
              <a:rPr lang="en-US" sz="1800" b="0" i="0" u="none" strike="noStrike" cap="none" baseline="0" dirty="0">
                <a:solidFill>
                  <a:srgbClr val="558ED5"/>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a:solidFill>
                  <a:schemeClr val="dk1"/>
                </a:solidFill>
                <a:latin typeface="Consolas"/>
                <a:ea typeface="Ubuntu"/>
                <a:cs typeface="Consolas"/>
                <a:sym typeface="Ubuntu"/>
              </a:rPr>
              <a:t> </a:t>
            </a:r>
            <a:r>
              <a:rPr lang="en-US" sz="1800" b="1"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a:solidFill>
                  <a:schemeClr val="dk1"/>
                </a:solidFill>
                <a:latin typeface="Consolas"/>
                <a:ea typeface="Ubuntu"/>
                <a:cs typeface="Consolas"/>
                <a:sym typeface="Ubuntu"/>
                <a:rtl val="0"/>
              </a:rPr>
              <a:t>actionBar</a:t>
            </a:r>
            <a:r>
              <a:rPr lang="en-US" sz="1800" b="0" i="0" u="none" strike="noStrike" cap="none" baseline="0" dirty="0">
                <a:solidFill>
                  <a:schemeClr val="dk1"/>
                </a:solidFill>
                <a:latin typeface="Consolas"/>
                <a:ea typeface="Ubuntu"/>
                <a:cs typeface="Consolas"/>
                <a:sym typeface="Ubuntu"/>
                <a:rtl val="0"/>
              </a:rPr>
              <a:t> = </a:t>
            </a:r>
            <a:r>
              <a:rPr lang="en-US" sz="1800" b="0" i="0" u="sng" strike="noStrike" cap="none" baseline="0" dirty="0" err="1">
                <a:solidFill>
                  <a:schemeClr val="dk1"/>
                </a:solidFill>
                <a:latin typeface="Consolas"/>
                <a:ea typeface="Ubuntu"/>
                <a:cs typeface="Consolas"/>
                <a:sym typeface="Ubuntu"/>
                <a:rtl val="0"/>
              </a:rPr>
              <a:t>mtd.invoke</a:t>
            </a:r>
            <a:r>
              <a:rPr lang="en-US" sz="1800" b="0" i="0" u="sng" strike="noStrike" cap="none" baseline="0" dirty="0">
                <a:solidFill>
                  <a:schemeClr val="dk1"/>
                </a:solidFill>
                <a:latin typeface="Consolas"/>
                <a:ea typeface="Ubuntu"/>
                <a:cs typeface="Consolas"/>
                <a:sym typeface="Ubuntu"/>
                <a:rtl val="0"/>
              </a:rPr>
              <a:t>(this);</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dirty="0" smtClean="0">
                <a:solidFill>
                  <a:schemeClr val="dk1"/>
                </a:solidFill>
                <a:latin typeface="Consolas"/>
                <a:ea typeface="Ubuntu"/>
                <a:cs typeface="Consolas"/>
                <a:sym typeface="Ubuntu"/>
              </a:rPr>
              <a:t>…</a:t>
            </a:r>
            <a:endParaRPr lang="en-US" sz="1800" b="0" i="0" u="none" strike="noStrike" cap="none" baseline="0" dirty="0">
              <a:solidFill>
                <a:schemeClr val="dk1"/>
              </a:solidFill>
              <a:latin typeface="Consolas"/>
              <a:ea typeface="Ubuntu"/>
              <a:cs typeface="Consolas"/>
              <a:sym typeface="Ubuntu"/>
              <a:rtl val="0"/>
            </a:endParaRPr>
          </a:p>
        </p:txBody>
      </p:sp>
      <p:sp>
        <p:nvSpPr>
          <p:cNvPr id="9" name="Shape 242"/>
          <p:cNvSpPr txBox="1"/>
          <p:nvPr/>
        </p:nvSpPr>
        <p:spPr>
          <a:xfrm>
            <a:off x="457199" y="1535980"/>
            <a:ext cx="8068644" cy="2760191"/>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lvl="0" indent="-139700">
              <a:lnSpc>
                <a:spcPct val="115000"/>
              </a:lnSpc>
              <a:buClr>
                <a:schemeClr val="dk1"/>
              </a:buClr>
              <a:buSzPct val="25000"/>
            </a:pPr>
            <a:r>
              <a:rPr lang="en-US" sz="1800" dirty="0" smtClean="0">
                <a:solidFill>
                  <a:srgbClr val="4BACC6"/>
                </a:solidFill>
                <a:latin typeface="Consolas"/>
                <a:ea typeface="Ubuntu"/>
                <a:cs typeface="Consolas"/>
                <a:sym typeface="Ubuntu"/>
              </a:rPr>
              <a:t>// Library Annotations:</a:t>
            </a:r>
          </a:p>
          <a:p>
            <a:pPr marL="342900" lvl="0" indent="-139700">
              <a:lnSpc>
                <a:spcPct val="115000"/>
              </a:lnSpc>
              <a:buClr>
                <a:schemeClr val="dk1"/>
              </a:buClr>
              <a:buSzPct val="25000"/>
            </a:pPr>
            <a:r>
              <a:rPr lang="en-US" sz="1800" dirty="0" smtClean="0">
                <a:latin typeface="Consolas"/>
                <a:ea typeface="Ubuntu"/>
                <a:cs typeface="Consolas"/>
                <a:sym typeface="Ubuntu"/>
              </a:rPr>
              <a:t>class </a:t>
            </a:r>
            <a:r>
              <a:rPr lang="en-US" sz="1800" dirty="0">
                <a:latin typeface="Consolas"/>
                <a:ea typeface="Ubuntu"/>
                <a:cs typeface="Consolas"/>
                <a:sym typeface="Ubuntu"/>
              </a:rPr>
              <a:t>Activity {</a:t>
            </a:r>
          </a:p>
          <a:p>
            <a:pPr marL="342900" indent="-139700">
              <a:lnSpc>
                <a:spcPct val="115000"/>
              </a:lnSpc>
              <a:buClr>
                <a:schemeClr val="dk1"/>
              </a:buClr>
              <a:buSzPct val="25000"/>
            </a:pPr>
            <a:r>
              <a:rPr lang="en-US" sz="1800" dirty="0" smtClean="0">
                <a:solidFill>
                  <a:schemeClr val="accent5"/>
                </a:solidFill>
                <a:latin typeface="Consolas"/>
                <a:ea typeface="Ubuntu"/>
                <a:cs typeface="Consolas"/>
                <a:sym typeface="Ubuntu"/>
              </a:rPr>
              <a:t>  /</a:t>
            </a:r>
            <a:r>
              <a:rPr lang="en-US" sz="1800" dirty="0">
                <a:solidFill>
                  <a:schemeClr val="accent5"/>
                </a:solidFill>
                <a:latin typeface="Consolas"/>
                <a:ea typeface="Ubuntu"/>
                <a:cs typeface="Consolas"/>
                <a:sym typeface="Ubuntu"/>
              </a:rPr>
              <a:t>/ In Android </a:t>
            </a:r>
            <a:r>
              <a:rPr lang="en-US" sz="1800" dirty="0" smtClean="0">
                <a:solidFill>
                  <a:schemeClr val="accent5"/>
                </a:solidFill>
                <a:latin typeface="Consolas"/>
                <a:ea typeface="Ubuntu"/>
                <a:cs typeface="Consolas"/>
                <a:sym typeface="Ubuntu"/>
              </a:rPr>
              <a:t>SDK </a:t>
            </a:r>
            <a:r>
              <a:rPr lang="en-US" sz="1800" dirty="0" smtClean="0">
                <a:solidFill>
                  <a:schemeClr val="accent5"/>
                </a:solidFill>
                <a:latin typeface="Consolas"/>
                <a:ea typeface="ＭＳ ゴシック"/>
                <a:cs typeface="Consolas"/>
              </a:rPr>
              <a:t>≥</a:t>
            </a:r>
            <a:r>
              <a:rPr lang="en-US" sz="1800" dirty="0" smtClean="0">
                <a:solidFill>
                  <a:schemeClr val="accent5"/>
                </a:solidFill>
              </a:rPr>
              <a:t> </a:t>
            </a:r>
            <a:r>
              <a:rPr lang="en-US" sz="1800" dirty="0" smtClean="0">
                <a:solidFill>
                  <a:schemeClr val="accent5"/>
                </a:solidFill>
                <a:latin typeface="Consolas"/>
                <a:ea typeface="Ubuntu"/>
                <a:cs typeface="Consolas"/>
                <a:sym typeface="Ubuntu"/>
              </a:rPr>
              <a:t>11</a:t>
            </a:r>
            <a:r>
              <a:rPr lang="en-US" sz="1800" dirty="0">
                <a:solidFill>
                  <a:schemeClr val="accent5"/>
                </a:solidFill>
                <a:latin typeface="Consolas"/>
                <a:ea typeface="Ubuntu"/>
                <a:cs typeface="Consolas"/>
                <a:sym typeface="Ubuntu"/>
              </a:rPr>
              <a:t>.</a:t>
            </a:r>
          </a:p>
          <a:p>
            <a:pPr marL="342900" lvl="0" indent="-139700">
              <a:lnSpc>
                <a:spcPct val="115000"/>
              </a:lnSpc>
              <a:buClr>
                <a:schemeClr val="dk1"/>
              </a:buClr>
              <a:buSzPct val="25000"/>
            </a:pPr>
            <a:r>
              <a:rPr lang="en-US" sz="1800" dirty="0">
                <a:latin typeface="Consolas"/>
                <a:ea typeface="Ubuntu"/>
                <a:cs typeface="Consolas"/>
                <a:sym typeface="Ubuntu"/>
              </a:rPr>
              <a:t>  </a:t>
            </a:r>
            <a:r>
              <a:rPr lang="en-US" sz="1800" b="1" dirty="0">
                <a:latin typeface="Consolas"/>
                <a:ea typeface="Ubuntu"/>
                <a:cs typeface="Consolas"/>
                <a:sym typeface="Ubuntu"/>
              </a:rPr>
              <a:t>@Public </a:t>
            </a:r>
            <a:r>
              <a:rPr lang="en-US" sz="1800" dirty="0" err="1">
                <a:latin typeface="Consolas"/>
                <a:ea typeface="Ubuntu"/>
                <a:cs typeface="Consolas"/>
                <a:sym typeface="Ubuntu"/>
              </a:rPr>
              <a:t>ActionBar</a:t>
            </a:r>
            <a:r>
              <a:rPr lang="en-US" sz="1800" dirty="0">
                <a:latin typeface="Consolas"/>
                <a:ea typeface="Ubuntu"/>
                <a:cs typeface="Consolas"/>
                <a:sym typeface="Ubuntu"/>
              </a:rPr>
              <a:t> </a:t>
            </a:r>
            <a:r>
              <a:rPr lang="en-US" sz="1800" dirty="0" err="1">
                <a:latin typeface="Consolas"/>
                <a:ea typeface="Ubuntu"/>
                <a:cs typeface="Consolas"/>
                <a:sym typeface="Ubuntu"/>
              </a:rPr>
              <a:t>getActionBar</a:t>
            </a:r>
            <a:r>
              <a:rPr lang="en-US" sz="1800" dirty="0">
                <a:latin typeface="Consolas"/>
                <a:ea typeface="Ubuntu"/>
                <a:cs typeface="Consolas"/>
                <a:sym typeface="Ubuntu"/>
              </a:rPr>
              <a:t>() {...}</a:t>
            </a:r>
          </a:p>
          <a:p>
            <a:pPr marL="342900" lvl="0" indent="-139700">
              <a:lnSpc>
                <a:spcPct val="115000"/>
              </a:lnSpc>
              <a:buClr>
                <a:schemeClr val="dk1"/>
              </a:buClr>
              <a:buSzPct val="25000"/>
            </a:pPr>
            <a:r>
              <a:rPr lang="en-US" sz="1800" dirty="0" smtClean="0">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Method {</a:t>
            </a:r>
          </a:p>
          <a:p>
            <a:pPr marL="342900" lvl="0" indent="-139700">
              <a:lnSpc>
                <a:spcPct val="115000"/>
              </a:lnSpc>
              <a:buClr>
                <a:schemeClr val="dk1"/>
              </a:buClr>
              <a:buSzPct val="25000"/>
            </a:pPr>
            <a:r>
              <a:rPr lang="en-US" sz="1800" b="0" i="0" u="none" strike="noStrike" cap="none" baseline="0" dirty="0">
                <a:solidFill>
                  <a:schemeClr val="dk1"/>
                </a:solidFill>
                <a:latin typeface="Consolas"/>
                <a:ea typeface="Ubuntu"/>
                <a:cs typeface="Consolas"/>
                <a:sym typeface="Ubuntu"/>
                <a:rtl val="0"/>
              </a:rPr>
              <a:t>  </a:t>
            </a:r>
            <a:r>
              <a:rPr lang="en-US" sz="1800" b="1" dirty="0">
                <a:latin typeface="Consolas"/>
                <a:ea typeface="Ubuntu"/>
                <a:cs typeface="Consolas"/>
                <a:sym typeface="Ubuntu"/>
              </a:rPr>
              <a:t>@Secret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invoke</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smtClean="0">
                <a:solidFill>
                  <a:schemeClr val="dk1"/>
                </a:solidFill>
                <a:latin typeface="Consolas"/>
                <a:ea typeface="Ubuntu"/>
                <a:cs typeface="Consolas"/>
                <a:sym typeface="Ubuntu"/>
                <a:rtl val="0"/>
              </a:rPr>
              <a:t>obj</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baseline="0" dirty="0">
                <a:solidFill>
                  <a:schemeClr val="dk1"/>
                </a:solidFill>
                <a:latin typeface="Consolas"/>
                <a:ea typeface="Ubuntu"/>
                <a:cs typeface="Consolas"/>
                <a:sym typeface="Ubuntu"/>
                <a:rtl val="0"/>
              </a:rPr>
              <a:t>... </a:t>
            </a:r>
            <a:r>
              <a:rPr lang="en-US" sz="1800" dirty="0" err="1">
                <a:latin typeface="Consolas"/>
                <a:ea typeface="Ubuntu"/>
                <a:cs typeface="Consolas"/>
                <a:sym typeface="Ubuntu"/>
              </a:rPr>
              <a:t>a</a:t>
            </a:r>
            <a:r>
              <a:rPr lang="en-US" sz="1800" b="0" i="0" u="none" strike="noStrike" cap="none" baseline="0" dirty="0" err="1" smtClean="0">
                <a:solidFill>
                  <a:schemeClr val="dk1"/>
                </a:solidFill>
                <a:latin typeface="Consolas"/>
                <a:ea typeface="Ubuntu"/>
                <a:cs typeface="Consolas"/>
                <a:sym typeface="Ubuntu"/>
                <a:rtl val="0"/>
              </a:rPr>
              <a:t>rgs</a:t>
            </a:r>
            <a:r>
              <a:rPr lang="en-US" sz="1800" b="0" i="0" u="none" strike="noStrike" cap="none" baseline="0" dirty="0" smtClean="0">
                <a:solidFill>
                  <a:schemeClr val="dk1"/>
                </a:solidFill>
                <a:latin typeface="Consolas"/>
                <a:ea typeface="Ubuntu"/>
                <a:cs typeface="Consolas"/>
                <a:sym typeface="Ubuntu"/>
                <a:rtl val="0"/>
              </a:rPr>
              <a:t>)</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r>
              <a:rPr lang="en-US" sz="1800" dirty="0">
                <a:latin typeface="Consolas"/>
                <a:ea typeface="Ubuntu"/>
                <a:cs typeface="Consolas"/>
                <a:sym typeface="Ubuntu"/>
              </a:rPr>
              <a:t> </a:t>
            </a:r>
            <a:endParaRPr lang="en-US" sz="1800" dirty="0" smtClean="0">
              <a:latin typeface="Consolas"/>
              <a:ea typeface="Ubuntu"/>
              <a:cs typeface="Consolas"/>
              <a:sym typeface="Ubuntu"/>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smtClean="0">
              <a:solidFill>
                <a:schemeClr val="dk1"/>
              </a:solidFill>
              <a:latin typeface="Consolas"/>
              <a:ea typeface="Ubuntu"/>
              <a:cs typeface="Consolas"/>
              <a:sym typeface="Ubuntu"/>
              <a:rtl val="0"/>
            </a:endParaRPr>
          </a:p>
        </p:txBody>
      </p:sp>
      <p:sp>
        <p:nvSpPr>
          <p:cNvPr id="5" name="Oval Callout 4"/>
          <p:cNvSpPr/>
          <p:nvPr/>
        </p:nvSpPr>
        <p:spPr>
          <a:xfrm>
            <a:off x="0" y="4258943"/>
            <a:ext cx="2209805" cy="652520"/>
          </a:xfrm>
          <a:prstGeom prst="wedgeEllipseCallout">
            <a:avLst>
              <a:gd name="adj1" fmla="val -2650"/>
              <a:gd name="adj2" fmla="val -1139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cxnSp>
        <p:nvCxnSpPr>
          <p:cNvPr id="6" name="Straight Arrow Connector 5"/>
          <p:cNvCxnSpPr/>
          <p:nvPr/>
        </p:nvCxnSpPr>
        <p:spPr>
          <a:xfrm flipH="1">
            <a:off x="8245248" y="5505825"/>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3416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lvl="0">
              <a:buSzPct val="25000"/>
            </a:pPr>
            <a:r>
              <a:rPr lang="en-US" b="1" dirty="0" smtClean="0">
                <a:solidFill>
                  <a:srgbClr val="F79646"/>
                </a:solidFill>
                <a:latin typeface="Ubuntu"/>
                <a:ea typeface="Ubuntu"/>
                <a:cs typeface="Ubuntu"/>
                <a:sym typeface="Ubuntu"/>
              </a:rPr>
              <a:t>Use of </a:t>
            </a:r>
            <a:r>
              <a:rPr lang="en-US" b="1" dirty="0">
                <a:solidFill>
                  <a:srgbClr val="F79646"/>
                </a:solidFill>
                <a:latin typeface="Ubuntu"/>
                <a:ea typeface="Ubuntu"/>
                <a:cs typeface="Ubuntu"/>
                <a:sym typeface="Ubuntu"/>
              </a:rPr>
              <a:t>r</a:t>
            </a:r>
            <a:r>
              <a:rPr lang="en-US" b="1" dirty="0" smtClean="0">
                <a:solidFill>
                  <a:srgbClr val="F79646"/>
                </a:solidFill>
                <a:latin typeface="Ubuntu"/>
                <a:ea typeface="Ubuntu"/>
                <a:cs typeface="Ubuntu"/>
                <a:sym typeface="Ubuntu"/>
              </a:rPr>
              <a:t>eflection </a:t>
            </a:r>
            <a:r>
              <a:rPr lang="en-US" b="1" dirty="0">
                <a:solidFill>
                  <a:srgbClr val="F79646"/>
                </a:solidFill>
                <a:latin typeface="Ubuntu"/>
                <a:ea typeface="Ubuntu"/>
                <a:cs typeface="Ubuntu"/>
                <a:sym typeface="Ubuntu"/>
              </a:rPr>
              <a:t>– </a:t>
            </a:r>
            <a:r>
              <a:rPr lang="en-US" b="1" dirty="0" err="1">
                <a:solidFill>
                  <a:srgbClr val="F79646"/>
                </a:solidFill>
                <a:latin typeface="Ubuntu"/>
                <a:ea typeface="Ubuntu"/>
                <a:cs typeface="Ubuntu"/>
                <a:sym typeface="Ubuntu"/>
              </a:rPr>
              <a:t>Aarddict</a:t>
            </a:r>
            <a:endParaRPr lang="en-US" sz="4400" b="1" i="0" u="none" strike="noStrike" cap="none" baseline="0" dirty="0">
              <a:solidFill>
                <a:srgbClr val="F79646"/>
              </a:solidFill>
              <a:latin typeface="Ubuntu"/>
              <a:ea typeface="Ubuntu"/>
              <a:cs typeface="Ubuntu"/>
              <a:sym typeface="Ubuntu"/>
              <a:rtl val="0"/>
            </a:endParaRPr>
          </a:p>
        </p:txBody>
      </p:sp>
      <p:sp>
        <p:nvSpPr>
          <p:cNvPr id="7" name="Shape 205"/>
          <p:cNvSpPr txBox="1"/>
          <p:nvPr/>
        </p:nvSpPr>
        <p:spPr>
          <a:xfrm>
            <a:off x="2168778" y="4585203"/>
            <a:ext cx="6207255" cy="2110046"/>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if </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android.os.Build.VERSION.SDK_INT</a:t>
            </a:r>
            <a:r>
              <a:rPr lang="en-US" sz="1800" b="0" i="0" u="none" strike="noStrike" cap="none" baseline="0" dirty="0">
                <a:solidFill>
                  <a:schemeClr val="dk1"/>
                </a:solidFill>
                <a:latin typeface="Consolas"/>
                <a:ea typeface="Ubuntu"/>
                <a:cs typeface="Consolas"/>
                <a:sym typeface="Ubuntu"/>
                <a:rtl val="0"/>
              </a:rPr>
              <a:t> &gt;= 11) </a:t>
            </a:r>
            <a:r>
              <a:rPr lang="en-US" sz="1800" b="0" i="0" u="none" strike="noStrike" cap="none" baseline="0" dirty="0" smtClean="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dirty="0">
                <a:solidFill>
                  <a:schemeClr val="dk1"/>
                </a:solidFill>
                <a:latin typeface="Consolas"/>
                <a:ea typeface="Ubuntu"/>
                <a:cs typeface="Consolas"/>
                <a:sym typeface="Ubuntu"/>
              </a:rPr>
              <a:t>	</a:t>
            </a:r>
            <a:r>
              <a:rPr lang="en-US" sz="1800" dirty="0" smtClean="0">
                <a:solidFill>
                  <a:schemeClr val="dk1"/>
                </a:solidFill>
                <a:latin typeface="Consolas"/>
                <a:ea typeface="Ubuntu"/>
                <a:cs typeface="Consolas"/>
                <a:sym typeface="Ubuntu"/>
              </a:rPr>
              <a:t>Class&lt;?&gt; </a:t>
            </a:r>
            <a:r>
              <a:rPr lang="en-US" sz="1800" dirty="0" err="1" smtClean="0">
                <a:solidFill>
                  <a:schemeClr val="dk1"/>
                </a:solidFill>
                <a:latin typeface="Consolas"/>
                <a:ea typeface="Ubuntu"/>
                <a:cs typeface="Consolas"/>
                <a:sym typeface="Ubuntu"/>
              </a:rPr>
              <a:t>clazz</a:t>
            </a:r>
            <a:r>
              <a:rPr lang="en-US" sz="1800" dirty="0" smtClean="0">
                <a:solidFill>
                  <a:schemeClr val="dk1"/>
                </a:solidFill>
                <a:latin typeface="Consolas"/>
                <a:ea typeface="Ubuntu"/>
                <a:cs typeface="Consolas"/>
                <a:sym typeface="Ubuntu"/>
              </a:rPr>
              <a:t> = </a:t>
            </a:r>
            <a:r>
              <a:rPr lang="en-US" sz="1800" dirty="0" err="1" smtClean="0">
                <a:solidFill>
                  <a:schemeClr val="dk1"/>
                </a:solidFill>
                <a:latin typeface="Consolas"/>
                <a:ea typeface="Ubuntu"/>
                <a:cs typeface="Consolas"/>
                <a:sym typeface="Ubuntu"/>
              </a:rPr>
              <a:t>Activity.class</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lvl="0" indent="-342900">
              <a:lnSpc>
                <a:spcPct val="115000"/>
              </a:lnSpc>
              <a:buClr>
                <a:schemeClr val="dk1"/>
              </a:buClr>
              <a:buSzPct val="25000"/>
            </a:pPr>
            <a:r>
              <a:rPr lang="en-US" sz="1800" dirty="0">
                <a:solidFill>
                  <a:schemeClr val="dk1"/>
                </a:solidFill>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Method </a:t>
            </a:r>
            <a:r>
              <a:rPr lang="en-US" sz="1800" b="0" i="0" u="none" strike="noStrike" cap="none" baseline="0" dirty="0" err="1">
                <a:solidFill>
                  <a:schemeClr val="dk1"/>
                </a:solidFill>
                <a:latin typeface="Consolas"/>
                <a:ea typeface="Ubuntu"/>
                <a:cs typeface="Consolas"/>
                <a:sym typeface="Ubuntu"/>
                <a:rtl val="0"/>
              </a:rPr>
              <a:t>mtd</a:t>
            </a: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dirty="0" err="1" smtClean="0">
                <a:solidFill>
                  <a:schemeClr val="dk1"/>
                </a:solidFill>
                <a:latin typeface="Consolas"/>
                <a:ea typeface="Ubuntu"/>
                <a:cs typeface="Consolas"/>
                <a:sym typeface="Ubuntu"/>
              </a:rPr>
              <a:t>clazz</a:t>
            </a:r>
            <a:r>
              <a:rPr lang="en-US" sz="1800" b="0" i="0" u="none" strike="noStrike" cap="none" baseline="0" dirty="0" err="1" smtClean="0">
                <a:solidFill>
                  <a:schemeClr val="dk1"/>
                </a:solidFill>
                <a:latin typeface="Consolas"/>
                <a:ea typeface="Ubuntu"/>
                <a:cs typeface="Consolas"/>
                <a:sym typeface="Ubuntu"/>
                <a:rtl val="0"/>
              </a:rPr>
              <a:t>.getMethod</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getActionBar</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a:solidFill>
                  <a:srgbClr val="558ED5"/>
                </a:solidFill>
                <a:latin typeface="Consolas"/>
                <a:ea typeface="Ubuntu"/>
                <a:cs typeface="Consolas"/>
                <a:sym typeface="Ubuntu"/>
                <a:rtl val="0"/>
              </a:rPr>
              <a:t> </a:t>
            </a:r>
            <a:r>
              <a:rPr lang="en-US" sz="1800" dirty="0">
                <a:solidFill>
                  <a:srgbClr val="558ED5"/>
                </a:solidFill>
                <a:latin typeface="Consolas"/>
                <a:ea typeface="Ubuntu"/>
                <a:cs typeface="Consolas"/>
                <a:sym typeface="Ubuntu"/>
              </a:rPr>
              <a:t> </a:t>
            </a:r>
            <a:r>
              <a:rPr lang="en-US" sz="1800" b="1" i="0" u="none" strike="noStrike" cap="none" baseline="0" dirty="0" smtClean="0">
                <a:solidFill>
                  <a:srgbClr val="558ED5"/>
                </a:solidFill>
                <a:latin typeface="Consolas"/>
                <a:ea typeface="Ubuntu"/>
                <a:cs typeface="Consolas"/>
                <a:sym typeface="Ubuntu"/>
                <a:rtl val="0"/>
              </a:rPr>
              <a:t>@</a:t>
            </a:r>
            <a:r>
              <a:rPr lang="en-US" sz="1800" b="1" i="0" u="none" strike="noStrike" cap="none" baseline="0" dirty="0" smtClean="0">
                <a:solidFill>
                  <a:srgbClr val="558ED5"/>
                </a:solidFill>
                <a:latin typeface="Consolas"/>
                <a:ea typeface="Ubuntu"/>
                <a:cs typeface="Consolas"/>
                <a:sym typeface="Ubuntu"/>
                <a:rtl val="0"/>
              </a:rPr>
              <a:t>Public </a:t>
            </a:r>
            <a:r>
              <a:rPr lang="en-US" sz="1800" b="0" i="0" u="none" strike="noStrike" cap="none" baseline="0" dirty="0" smtClean="0">
                <a:solidFill>
                  <a:srgbClr val="558ED5"/>
                </a:solidFill>
                <a:latin typeface="Consolas"/>
                <a:ea typeface="Ubuntu"/>
                <a:cs typeface="Consolas"/>
                <a:sym typeface="Ubuntu"/>
                <a:rtl val="0"/>
              </a:rPr>
              <a:t>Object </a:t>
            </a:r>
            <a:r>
              <a:rPr lang="en-US" sz="1800" b="0" i="0" u="none" strike="noStrike" cap="none" baseline="0" dirty="0" err="1">
                <a:solidFill>
                  <a:srgbClr val="558ED5"/>
                </a:solidFill>
                <a:latin typeface="Consolas"/>
                <a:ea typeface="Ubuntu"/>
                <a:cs typeface="Consolas"/>
                <a:sym typeface="Ubuntu"/>
                <a:rtl val="0"/>
              </a:rPr>
              <a:t>actionBar</a:t>
            </a:r>
            <a:r>
              <a:rPr lang="en-US" sz="1800" b="0" i="0" u="none" strike="noStrike" cap="none" baseline="0" dirty="0">
                <a:solidFill>
                  <a:srgbClr val="558ED5"/>
                </a:solidFill>
                <a:latin typeface="Consolas"/>
                <a:ea typeface="Ubuntu"/>
                <a:cs typeface="Consolas"/>
                <a:sym typeface="Ubuntu"/>
                <a:rtl val="0"/>
              </a:rPr>
              <a:t> = </a:t>
            </a:r>
            <a:r>
              <a:rPr lang="en-US" sz="1800" b="0" i="0" u="sng" strike="noStrike" cap="none" baseline="0" dirty="0" err="1">
                <a:solidFill>
                  <a:srgbClr val="558ED5"/>
                </a:solidFill>
                <a:latin typeface="Consolas"/>
                <a:ea typeface="Ubuntu"/>
                <a:cs typeface="Consolas"/>
                <a:sym typeface="Ubuntu"/>
                <a:rtl val="0"/>
              </a:rPr>
              <a:t>mtd.invoke</a:t>
            </a:r>
            <a:r>
              <a:rPr lang="en-US" sz="1800" b="0" i="0" u="sng" strike="noStrike" cap="none" baseline="0" dirty="0">
                <a:solidFill>
                  <a:srgbClr val="558ED5"/>
                </a:solidFill>
                <a:latin typeface="Consolas"/>
                <a:ea typeface="Ubuntu"/>
                <a:cs typeface="Consolas"/>
                <a:sym typeface="Ubuntu"/>
                <a:rtl val="0"/>
              </a:rPr>
              <a:t>(this);</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dirty="0" smtClean="0">
                <a:solidFill>
                  <a:schemeClr val="dk1"/>
                </a:solidFill>
                <a:latin typeface="Consolas"/>
                <a:ea typeface="Ubuntu"/>
                <a:cs typeface="Consolas"/>
                <a:sym typeface="Ubuntu"/>
              </a:rPr>
              <a:t>…</a:t>
            </a:r>
            <a:endParaRPr lang="en-US" sz="1800" b="0" i="0" u="none" strike="noStrike" cap="none" baseline="0" dirty="0">
              <a:solidFill>
                <a:schemeClr val="dk1"/>
              </a:solidFill>
              <a:latin typeface="Consolas"/>
              <a:ea typeface="Ubuntu"/>
              <a:cs typeface="Consolas"/>
              <a:sym typeface="Ubuntu"/>
              <a:rtl val="0"/>
            </a:endParaRPr>
          </a:p>
        </p:txBody>
      </p:sp>
      <p:sp>
        <p:nvSpPr>
          <p:cNvPr id="9" name="Shape 242"/>
          <p:cNvSpPr txBox="1"/>
          <p:nvPr/>
        </p:nvSpPr>
        <p:spPr>
          <a:xfrm>
            <a:off x="457199" y="1535980"/>
            <a:ext cx="8068644" cy="2760191"/>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lvl="0" indent="-139700">
              <a:lnSpc>
                <a:spcPct val="115000"/>
              </a:lnSpc>
              <a:buClr>
                <a:schemeClr val="dk1"/>
              </a:buClr>
              <a:buSzPct val="25000"/>
            </a:pPr>
            <a:r>
              <a:rPr lang="en-US" sz="1800" dirty="0" smtClean="0">
                <a:solidFill>
                  <a:srgbClr val="4BACC6"/>
                </a:solidFill>
                <a:latin typeface="Consolas"/>
                <a:ea typeface="Ubuntu"/>
                <a:cs typeface="Consolas"/>
                <a:sym typeface="Ubuntu"/>
              </a:rPr>
              <a:t>// Library Annotations:</a:t>
            </a:r>
          </a:p>
          <a:p>
            <a:pPr marL="342900" lvl="0" indent="-139700">
              <a:lnSpc>
                <a:spcPct val="115000"/>
              </a:lnSpc>
              <a:buClr>
                <a:schemeClr val="dk1"/>
              </a:buClr>
              <a:buSzPct val="25000"/>
            </a:pPr>
            <a:r>
              <a:rPr lang="en-US" sz="1800" dirty="0" smtClean="0">
                <a:latin typeface="Consolas"/>
                <a:ea typeface="Ubuntu"/>
                <a:cs typeface="Consolas"/>
                <a:sym typeface="Ubuntu"/>
              </a:rPr>
              <a:t>class </a:t>
            </a:r>
            <a:r>
              <a:rPr lang="en-US" sz="1800" dirty="0">
                <a:latin typeface="Consolas"/>
                <a:ea typeface="Ubuntu"/>
                <a:cs typeface="Consolas"/>
                <a:sym typeface="Ubuntu"/>
              </a:rPr>
              <a:t>Activity {</a:t>
            </a:r>
          </a:p>
          <a:p>
            <a:pPr marL="342900" indent="-139700">
              <a:lnSpc>
                <a:spcPct val="115000"/>
              </a:lnSpc>
              <a:buClr>
                <a:schemeClr val="dk1"/>
              </a:buClr>
              <a:buSzPct val="25000"/>
            </a:pPr>
            <a:r>
              <a:rPr lang="en-US" sz="1800" dirty="0" smtClean="0">
                <a:solidFill>
                  <a:schemeClr val="accent5"/>
                </a:solidFill>
                <a:latin typeface="Consolas"/>
                <a:ea typeface="Ubuntu"/>
                <a:cs typeface="Consolas"/>
                <a:sym typeface="Ubuntu"/>
              </a:rPr>
              <a:t>  /</a:t>
            </a:r>
            <a:r>
              <a:rPr lang="en-US" sz="1800" dirty="0">
                <a:solidFill>
                  <a:schemeClr val="accent5"/>
                </a:solidFill>
                <a:latin typeface="Consolas"/>
                <a:ea typeface="Ubuntu"/>
                <a:cs typeface="Consolas"/>
                <a:sym typeface="Ubuntu"/>
              </a:rPr>
              <a:t>/ In Android </a:t>
            </a:r>
            <a:r>
              <a:rPr lang="en-US" sz="1800" dirty="0" smtClean="0">
                <a:solidFill>
                  <a:schemeClr val="accent5"/>
                </a:solidFill>
                <a:latin typeface="Consolas"/>
                <a:ea typeface="Ubuntu"/>
                <a:cs typeface="Consolas"/>
                <a:sym typeface="Ubuntu"/>
              </a:rPr>
              <a:t>SDK </a:t>
            </a:r>
            <a:r>
              <a:rPr lang="en-US" sz="1800" dirty="0" smtClean="0">
                <a:solidFill>
                  <a:schemeClr val="accent5"/>
                </a:solidFill>
                <a:latin typeface="Consolas"/>
                <a:ea typeface="ＭＳ ゴシック"/>
                <a:cs typeface="Consolas"/>
              </a:rPr>
              <a:t>≥</a:t>
            </a:r>
            <a:r>
              <a:rPr lang="en-US" sz="1800" dirty="0" smtClean="0">
                <a:solidFill>
                  <a:schemeClr val="accent5"/>
                </a:solidFill>
              </a:rPr>
              <a:t> </a:t>
            </a:r>
            <a:r>
              <a:rPr lang="en-US" sz="1800" dirty="0" smtClean="0">
                <a:solidFill>
                  <a:schemeClr val="accent5"/>
                </a:solidFill>
                <a:latin typeface="Consolas"/>
                <a:ea typeface="Ubuntu"/>
                <a:cs typeface="Consolas"/>
                <a:sym typeface="Ubuntu"/>
              </a:rPr>
              <a:t>11</a:t>
            </a:r>
            <a:r>
              <a:rPr lang="en-US" sz="1800" dirty="0">
                <a:solidFill>
                  <a:schemeClr val="accent5"/>
                </a:solidFill>
                <a:latin typeface="Consolas"/>
                <a:ea typeface="Ubuntu"/>
                <a:cs typeface="Consolas"/>
                <a:sym typeface="Ubuntu"/>
              </a:rPr>
              <a:t>.</a:t>
            </a:r>
          </a:p>
          <a:p>
            <a:pPr marL="342900" lvl="0" indent="-139700">
              <a:lnSpc>
                <a:spcPct val="115000"/>
              </a:lnSpc>
              <a:buClr>
                <a:schemeClr val="dk1"/>
              </a:buClr>
              <a:buSzPct val="25000"/>
            </a:pPr>
            <a:r>
              <a:rPr lang="en-US" sz="1800" dirty="0">
                <a:latin typeface="Consolas"/>
                <a:ea typeface="Ubuntu"/>
                <a:cs typeface="Consolas"/>
                <a:sym typeface="Ubuntu"/>
              </a:rPr>
              <a:t>  </a:t>
            </a:r>
            <a:r>
              <a:rPr lang="en-US" sz="1800" b="1" dirty="0">
                <a:latin typeface="Consolas"/>
                <a:ea typeface="Ubuntu"/>
                <a:cs typeface="Consolas"/>
                <a:sym typeface="Ubuntu"/>
              </a:rPr>
              <a:t>@Public </a:t>
            </a:r>
            <a:r>
              <a:rPr lang="en-US" sz="1800" dirty="0" err="1">
                <a:latin typeface="Consolas"/>
                <a:ea typeface="Ubuntu"/>
                <a:cs typeface="Consolas"/>
                <a:sym typeface="Ubuntu"/>
              </a:rPr>
              <a:t>ActionBar</a:t>
            </a:r>
            <a:r>
              <a:rPr lang="en-US" sz="1800" dirty="0">
                <a:latin typeface="Consolas"/>
                <a:ea typeface="Ubuntu"/>
                <a:cs typeface="Consolas"/>
                <a:sym typeface="Ubuntu"/>
              </a:rPr>
              <a:t> </a:t>
            </a:r>
            <a:r>
              <a:rPr lang="en-US" sz="1800" dirty="0" err="1">
                <a:latin typeface="Consolas"/>
                <a:ea typeface="Ubuntu"/>
                <a:cs typeface="Consolas"/>
                <a:sym typeface="Ubuntu"/>
              </a:rPr>
              <a:t>getActionBar</a:t>
            </a:r>
            <a:r>
              <a:rPr lang="en-US" sz="1800" dirty="0">
                <a:latin typeface="Consolas"/>
                <a:ea typeface="Ubuntu"/>
                <a:cs typeface="Consolas"/>
                <a:sym typeface="Ubuntu"/>
              </a:rPr>
              <a:t>() {...}</a:t>
            </a:r>
          </a:p>
          <a:p>
            <a:pPr marL="342900" lvl="0" indent="-139700">
              <a:lnSpc>
                <a:spcPct val="115000"/>
              </a:lnSpc>
              <a:buClr>
                <a:schemeClr val="dk1"/>
              </a:buClr>
              <a:buSzPct val="25000"/>
            </a:pPr>
            <a:r>
              <a:rPr lang="en-US" sz="1800" dirty="0" smtClean="0">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Method {</a:t>
            </a:r>
          </a:p>
          <a:p>
            <a:pPr marL="342900" lvl="0" indent="-139700">
              <a:lnSpc>
                <a:spcPct val="115000"/>
              </a:lnSpc>
              <a:buClr>
                <a:schemeClr val="dk1"/>
              </a:buClr>
              <a:buSzPct val="25000"/>
            </a:pPr>
            <a:r>
              <a:rPr lang="en-US" sz="1800" b="0" i="0" u="none" strike="noStrike" cap="none" baseline="0" dirty="0">
                <a:solidFill>
                  <a:schemeClr val="dk1"/>
                </a:solidFill>
                <a:latin typeface="Consolas"/>
                <a:ea typeface="Ubuntu"/>
                <a:cs typeface="Consolas"/>
                <a:sym typeface="Ubuntu"/>
                <a:rtl val="0"/>
              </a:rPr>
              <a:t>  </a:t>
            </a:r>
            <a:r>
              <a:rPr lang="en-US" sz="1800" b="1" dirty="0">
                <a:latin typeface="Consolas"/>
                <a:ea typeface="Ubuntu"/>
                <a:cs typeface="Consolas"/>
                <a:sym typeface="Ubuntu"/>
              </a:rPr>
              <a:t>@Secret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invoke</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smtClean="0">
                <a:solidFill>
                  <a:schemeClr val="dk1"/>
                </a:solidFill>
                <a:latin typeface="Consolas"/>
                <a:ea typeface="Ubuntu"/>
                <a:cs typeface="Consolas"/>
                <a:sym typeface="Ubuntu"/>
                <a:rtl val="0"/>
              </a:rPr>
              <a:t>obj</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baseline="0" dirty="0">
                <a:solidFill>
                  <a:schemeClr val="dk1"/>
                </a:solidFill>
                <a:latin typeface="Consolas"/>
                <a:ea typeface="Ubuntu"/>
                <a:cs typeface="Consolas"/>
                <a:sym typeface="Ubuntu"/>
                <a:rtl val="0"/>
              </a:rPr>
              <a:t>... </a:t>
            </a:r>
            <a:r>
              <a:rPr lang="en-US" sz="1800" dirty="0" err="1">
                <a:latin typeface="Consolas"/>
                <a:ea typeface="Ubuntu"/>
                <a:cs typeface="Consolas"/>
                <a:sym typeface="Ubuntu"/>
              </a:rPr>
              <a:t>a</a:t>
            </a:r>
            <a:r>
              <a:rPr lang="en-US" sz="1800" b="0" i="0" u="none" strike="noStrike" cap="none" baseline="0" dirty="0" err="1" smtClean="0">
                <a:solidFill>
                  <a:schemeClr val="dk1"/>
                </a:solidFill>
                <a:latin typeface="Consolas"/>
                <a:ea typeface="Ubuntu"/>
                <a:cs typeface="Consolas"/>
                <a:sym typeface="Ubuntu"/>
                <a:rtl val="0"/>
              </a:rPr>
              <a:t>rgs</a:t>
            </a:r>
            <a:r>
              <a:rPr lang="en-US" sz="1800" b="0" i="0" u="none" strike="noStrike" cap="none" baseline="0" dirty="0" smtClean="0">
                <a:solidFill>
                  <a:schemeClr val="dk1"/>
                </a:solidFill>
                <a:latin typeface="Consolas"/>
                <a:ea typeface="Ubuntu"/>
                <a:cs typeface="Consolas"/>
                <a:sym typeface="Ubuntu"/>
                <a:rtl val="0"/>
              </a:rPr>
              <a:t>)</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r>
              <a:rPr lang="en-US" sz="1800" dirty="0">
                <a:latin typeface="Consolas"/>
                <a:ea typeface="Ubuntu"/>
                <a:cs typeface="Consolas"/>
                <a:sym typeface="Ubuntu"/>
              </a:rPr>
              <a:t> </a:t>
            </a:r>
            <a:endParaRPr lang="en-US" sz="1800" dirty="0" smtClean="0">
              <a:latin typeface="Consolas"/>
              <a:ea typeface="Ubuntu"/>
              <a:cs typeface="Consolas"/>
              <a:sym typeface="Ubuntu"/>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smtClean="0">
              <a:solidFill>
                <a:schemeClr val="dk1"/>
              </a:solidFill>
              <a:latin typeface="Consolas"/>
              <a:ea typeface="Ubuntu"/>
              <a:cs typeface="Consolas"/>
              <a:sym typeface="Ubuntu"/>
              <a:rtl val="0"/>
            </a:endParaRPr>
          </a:p>
        </p:txBody>
      </p:sp>
      <p:sp>
        <p:nvSpPr>
          <p:cNvPr id="5" name="Oval Callout 4"/>
          <p:cNvSpPr/>
          <p:nvPr/>
        </p:nvSpPr>
        <p:spPr>
          <a:xfrm>
            <a:off x="0" y="4258943"/>
            <a:ext cx="2209805" cy="652520"/>
          </a:xfrm>
          <a:prstGeom prst="wedgeEllipseCallout">
            <a:avLst>
              <a:gd name="adj1" fmla="val -2650"/>
              <a:gd name="adj2" fmla="val -1139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cxnSp>
        <p:nvCxnSpPr>
          <p:cNvPr id="6" name="Straight Arrow Connector 5"/>
          <p:cNvCxnSpPr/>
          <p:nvPr/>
        </p:nvCxnSpPr>
        <p:spPr>
          <a:xfrm flipH="1">
            <a:off x="8245248" y="5830063"/>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3416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lvl="0">
              <a:buSzPct val="25000"/>
            </a:pPr>
            <a:r>
              <a:rPr lang="en-US" b="1" dirty="0" smtClean="0">
                <a:solidFill>
                  <a:srgbClr val="F79646"/>
                </a:solidFill>
                <a:latin typeface="Ubuntu"/>
                <a:ea typeface="Ubuntu"/>
                <a:cs typeface="Ubuntu"/>
                <a:sym typeface="Ubuntu"/>
              </a:rPr>
              <a:t>Use of </a:t>
            </a:r>
            <a:r>
              <a:rPr lang="en-US" b="1" dirty="0">
                <a:solidFill>
                  <a:srgbClr val="F79646"/>
                </a:solidFill>
                <a:latin typeface="Ubuntu"/>
                <a:ea typeface="Ubuntu"/>
                <a:cs typeface="Ubuntu"/>
                <a:sym typeface="Ubuntu"/>
              </a:rPr>
              <a:t>r</a:t>
            </a:r>
            <a:r>
              <a:rPr lang="en-US" b="1" dirty="0" smtClean="0">
                <a:solidFill>
                  <a:srgbClr val="F79646"/>
                </a:solidFill>
                <a:latin typeface="Ubuntu"/>
                <a:ea typeface="Ubuntu"/>
                <a:cs typeface="Ubuntu"/>
                <a:sym typeface="Ubuntu"/>
              </a:rPr>
              <a:t>eflection </a:t>
            </a:r>
            <a:r>
              <a:rPr lang="en-US" b="1" dirty="0">
                <a:solidFill>
                  <a:srgbClr val="F79646"/>
                </a:solidFill>
                <a:latin typeface="Ubuntu"/>
                <a:ea typeface="Ubuntu"/>
                <a:cs typeface="Ubuntu"/>
                <a:sym typeface="Ubuntu"/>
              </a:rPr>
              <a:t>– </a:t>
            </a:r>
            <a:r>
              <a:rPr lang="en-US" b="1" dirty="0" err="1">
                <a:solidFill>
                  <a:srgbClr val="F79646"/>
                </a:solidFill>
                <a:latin typeface="Ubuntu"/>
                <a:ea typeface="Ubuntu"/>
                <a:cs typeface="Ubuntu"/>
                <a:sym typeface="Ubuntu"/>
              </a:rPr>
              <a:t>Aarddict</a:t>
            </a:r>
            <a:endParaRPr lang="en-US" sz="4400" b="1" i="0" u="none" strike="noStrike" cap="none" baseline="0" dirty="0">
              <a:solidFill>
                <a:srgbClr val="F79646"/>
              </a:solidFill>
              <a:latin typeface="Ubuntu"/>
              <a:ea typeface="Ubuntu"/>
              <a:cs typeface="Ubuntu"/>
              <a:sym typeface="Ubuntu"/>
              <a:rtl val="0"/>
            </a:endParaRPr>
          </a:p>
        </p:txBody>
      </p:sp>
      <p:sp>
        <p:nvSpPr>
          <p:cNvPr id="7" name="Shape 205"/>
          <p:cNvSpPr txBox="1"/>
          <p:nvPr/>
        </p:nvSpPr>
        <p:spPr>
          <a:xfrm>
            <a:off x="2168778" y="4585203"/>
            <a:ext cx="6207255" cy="2110046"/>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if </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android.os.Build.VERSION.SDK_INT</a:t>
            </a:r>
            <a:r>
              <a:rPr lang="en-US" sz="1800" b="0" i="0" u="none" strike="noStrike" cap="none" baseline="0" dirty="0">
                <a:solidFill>
                  <a:schemeClr val="dk1"/>
                </a:solidFill>
                <a:latin typeface="Consolas"/>
                <a:ea typeface="Ubuntu"/>
                <a:cs typeface="Consolas"/>
                <a:sym typeface="Ubuntu"/>
                <a:rtl val="0"/>
              </a:rPr>
              <a:t> &gt;= 11) </a:t>
            </a:r>
            <a:r>
              <a:rPr lang="en-US" sz="1800" b="0" i="0" u="none" strike="noStrike" cap="none" baseline="0" dirty="0" smtClean="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dirty="0">
                <a:solidFill>
                  <a:schemeClr val="dk1"/>
                </a:solidFill>
                <a:latin typeface="Consolas"/>
                <a:ea typeface="Ubuntu"/>
                <a:cs typeface="Consolas"/>
                <a:sym typeface="Ubuntu"/>
              </a:rPr>
              <a:t>	</a:t>
            </a:r>
            <a:r>
              <a:rPr lang="en-US" sz="1800" dirty="0" smtClean="0">
                <a:solidFill>
                  <a:schemeClr val="dk1"/>
                </a:solidFill>
                <a:latin typeface="Consolas"/>
                <a:ea typeface="Ubuntu"/>
                <a:cs typeface="Consolas"/>
                <a:sym typeface="Ubuntu"/>
              </a:rPr>
              <a:t>Class&lt;?&gt; </a:t>
            </a:r>
            <a:r>
              <a:rPr lang="en-US" sz="1800" dirty="0" err="1" smtClean="0">
                <a:solidFill>
                  <a:schemeClr val="dk1"/>
                </a:solidFill>
                <a:latin typeface="Consolas"/>
                <a:ea typeface="Ubuntu"/>
                <a:cs typeface="Consolas"/>
                <a:sym typeface="Ubuntu"/>
              </a:rPr>
              <a:t>clazz</a:t>
            </a:r>
            <a:r>
              <a:rPr lang="en-US" sz="1800" dirty="0" smtClean="0">
                <a:solidFill>
                  <a:schemeClr val="dk1"/>
                </a:solidFill>
                <a:latin typeface="Consolas"/>
                <a:ea typeface="Ubuntu"/>
                <a:cs typeface="Consolas"/>
                <a:sym typeface="Ubuntu"/>
              </a:rPr>
              <a:t> = </a:t>
            </a:r>
            <a:r>
              <a:rPr lang="en-US" sz="1800" dirty="0" err="1" smtClean="0">
                <a:solidFill>
                  <a:schemeClr val="dk1"/>
                </a:solidFill>
                <a:latin typeface="Consolas"/>
                <a:ea typeface="Ubuntu"/>
                <a:cs typeface="Consolas"/>
                <a:sym typeface="Ubuntu"/>
              </a:rPr>
              <a:t>Activity.class</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lvl="0" indent="-342900">
              <a:lnSpc>
                <a:spcPct val="115000"/>
              </a:lnSpc>
              <a:buClr>
                <a:schemeClr val="dk1"/>
              </a:buClr>
              <a:buSzPct val="25000"/>
            </a:pPr>
            <a:r>
              <a:rPr lang="en-US" sz="1800" dirty="0">
                <a:solidFill>
                  <a:schemeClr val="dk1"/>
                </a:solidFill>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Method </a:t>
            </a:r>
            <a:r>
              <a:rPr lang="en-US" sz="1800" b="0" i="0" u="none" strike="noStrike" cap="none" baseline="0" dirty="0" err="1">
                <a:solidFill>
                  <a:schemeClr val="dk1"/>
                </a:solidFill>
                <a:latin typeface="Consolas"/>
                <a:ea typeface="Ubuntu"/>
                <a:cs typeface="Consolas"/>
                <a:sym typeface="Ubuntu"/>
                <a:rtl val="0"/>
              </a:rPr>
              <a:t>mtd</a:t>
            </a: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dirty="0" err="1" smtClean="0">
                <a:solidFill>
                  <a:schemeClr val="dk1"/>
                </a:solidFill>
                <a:latin typeface="Consolas"/>
                <a:ea typeface="Ubuntu"/>
                <a:cs typeface="Consolas"/>
                <a:sym typeface="Ubuntu"/>
              </a:rPr>
              <a:t>clazz</a:t>
            </a:r>
            <a:r>
              <a:rPr lang="en-US" sz="1800" b="0" i="0" u="none" strike="noStrike" cap="none" baseline="0" dirty="0" err="1" smtClean="0">
                <a:solidFill>
                  <a:schemeClr val="dk1"/>
                </a:solidFill>
                <a:latin typeface="Consolas"/>
                <a:ea typeface="Ubuntu"/>
                <a:cs typeface="Consolas"/>
                <a:sym typeface="Ubuntu"/>
                <a:rtl val="0"/>
              </a:rPr>
              <a:t>.getMethod</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getActionBar</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a:solidFill>
                  <a:srgbClr val="558ED5"/>
                </a:solidFill>
                <a:latin typeface="Consolas"/>
                <a:ea typeface="Ubuntu"/>
                <a:cs typeface="Consolas"/>
                <a:sym typeface="Ubuntu"/>
                <a:rtl val="0"/>
              </a:rPr>
              <a:t> </a:t>
            </a:r>
            <a:r>
              <a:rPr lang="en-US" sz="1800" dirty="0">
                <a:solidFill>
                  <a:srgbClr val="558ED5"/>
                </a:solidFill>
                <a:latin typeface="Consolas"/>
                <a:ea typeface="Ubuntu"/>
                <a:cs typeface="Consolas"/>
                <a:sym typeface="Ubuntu"/>
              </a:rPr>
              <a:t> </a:t>
            </a:r>
            <a:r>
              <a:rPr lang="en-US" sz="1800" b="1" i="0" u="none" strike="noStrike" cap="none" baseline="0" dirty="0" smtClean="0">
                <a:solidFill>
                  <a:srgbClr val="558ED5"/>
                </a:solidFill>
                <a:latin typeface="Consolas"/>
                <a:ea typeface="Ubuntu"/>
                <a:cs typeface="Consolas"/>
                <a:sym typeface="Ubuntu"/>
                <a:rtl val="0"/>
              </a:rPr>
              <a:t>@</a:t>
            </a:r>
            <a:r>
              <a:rPr lang="en-US" sz="1800" b="1" i="0" u="none" strike="noStrike" cap="none" baseline="0" dirty="0" smtClean="0">
                <a:solidFill>
                  <a:srgbClr val="558ED5"/>
                </a:solidFill>
                <a:latin typeface="Consolas"/>
                <a:ea typeface="Ubuntu"/>
                <a:cs typeface="Consolas"/>
                <a:sym typeface="Ubuntu"/>
                <a:rtl val="0"/>
              </a:rPr>
              <a:t>Public </a:t>
            </a:r>
            <a:r>
              <a:rPr lang="en-US" sz="1800" b="0" i="0" u="none" strike="noStrike" cap="none" baseline="0" dirty="0" smtClean="0">
                <a:solidFill>
                  <a:srgbClr val="558ED5"/>
                </a:solidFill>
                <a:latin typeface="Consolas"/>
                <a:ea typeface="Ubuntu"/>
                <a:cs typeface="Consolas"/>
                <a:sym typeface="Ubuntu"/>
                <a:rtl val="0"/>
              </a:rPr>
              <a:t>Object </a:t>
            </a:r>
            <a:r>
              <a:rPr lang="en-US" sz="1800" b="0" i="0" u="none" strike="noStrike" cap="none" baseline="0" dirty="0" err="1">
                <a:solidFill>
                  <a:srgbClr val="558ED5"/>
                </a:solidFill>
                <a:latin typeface="Consolas"/>
                <a:ea typeface="Ubuntu"/>
                <a:cs typeface="Consolas"/>
                <a:sym typeface="Ubuntu"/>
                <a:rtl val="0"/>
              </a:rPr>
              <a:t>actionBar</a:t>
            </a:r>
            <a:r>
              <a:rPr lang="en-US" sz="1800" b="0" i="0" u="none" strike="noStrike" cap="none" baseline="0" dirty="0">
                <a:solidFill>
                  <a:srgbClr val="558ED5"/>
                </a:solidFill>
                <a:latin typeface="Consolas"/>
                <a:ea typeface="Ubuntu"/>
                <a:cs typeface="Consolas"/>
                <a:sym typeface="Ubuntu"/>
                <a:rtl val="0"/>
              </a:rPr>
              <a:t> = </a:t>
            </a:r>
            <a:r>
              <a:rPr lang="en-US" sz="1800" b="0" i="0" u="sng" strike="noStrike" cap="none" baseline="0" dirty="0" err="1">
                <a:solidFill>
                  <a:srgbClr val="558ED5"/>
                </a:solidFill>
                <a:latin typeface="Consolas"/>
                <a:ea typeface="Ubuntu"/>
                <a:cs typeface="Consolas"/>
                <a:sym typeface="Ubuntu"/>
                <a:rtl val="0"/>
              </a:rPr>
              <a:t>mtd.invoke</a:t>
            </a:r>
            <a:r>
              <a:rPr lang="en-US" sz="1800" b="0" i="0" u="sng" strike="noStrike" cap="none" baseline="0" dirty="0">
                <a:solidFill>
                  <a:srgbClr val="558ED5"/>
                </a:solidFill>
                <a:latin typeface="Consolas"/>
                <a:ea typeface="Ubuntu"/>
                <a:cs typeface="Consolas"/>
                <a:sym typeface="Ubuntu"/>
                <a:rtl val="0"/>
              </a:rPr>
              <a:t>(this);</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dirty="0" smtClean="0">
                <a:solidFill>
                  <a:schemeClr val="dk1"/>
                </a:solidFill>
                <a:latin typeface="Consolas"/>
                <a:ea typeface="Ubuntu"/>
                <a:cs typeface="Consolas"/>
                <a:sym typeface="Ubuntu"/>
              </a:rPr>
              <a:t>…</a:t>
            </a:r>
            <a:endParaRPr lang="en-US" sz="1800" b="0" i="0" u="none" strike="noStrike" cap="none" baseline="0" dirty="0">
              <a:solidFill>
                <a:schemeClr val="dk1"/>
              </a:solidFill>
              <a:latin typeface="Consolas"/>
              <a:ea typeface="Ubuntu"/>
              <a:cs typeface="Consolas"/>
              <a:sym typeface="Ubuntu"/>
              <a:rtl val="0"/>
            </a:endParaRPr>
          </a:p>
        </p:txBody>
      </p:sp>
      <p:sp>
        <p:nvSpPr>
          <p:cNvPr id="9" name="Shape 242"/>
          <p:cNvSpPr txBox="1"/>
          <p:nvPr/>
        </p:nvSpPr>
        <p:spPr>
          <a:xfrm>
            <a:off x="457199" y="1535980"/>
            <a:ext cx="8068644" cy="2760191"/>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lvl="0" indent="-139700">
              <a:lnSpc>
                <a:spcPct val="115000"/>
              </a:lnSpc>
              <a:buClr>
                <a:schemeClr val="dk1"/>
              </a:buClr>
              <a:buSzPct val="25000"/>
            </a:pPr>
            <a:r>
              <a:rPr lang="en-US" sz="1800" dirty="0" smtClean="0">
                <a:solidFill>
                  <a:srgbClr val="4BACC6"/>
                </a:solidFill>
                <a:latin typeface="Consolas"/>
                <a:ea typeface="Ubuntu"/>
                <a:cs typeface="Consolas"/>
                <a:sym typeface="Ubuntu"/>
              </a:rPr>
              <a:t>// Library Annotations:</a:t>
            </a:r>
          </a:p>
          <a:p>
            <a:pPr marL="342900" lvl="0" indent="-139700">
              <a:lnSpc>
                <a:spcPct val="115000"/>
              </a:lnSpc>
              <a:buClr>
                <a:schemeClr val="dk1"/>
              </a:buClr>
              <a:buSzPct val="25000"/>
            </a:pPr>
            <a:r>
              <a:rPr lang="en-US" sz="1800" dirty="0" smtClean="0">
                <a:latin typeface="Consolas"/>
                <a:ea typeface="Ubuntu"/>
                <a:cs typeface="Consolas"/>
                <a:sym typeface="Ubuntu"/>
              </a:rPr>
              <a:t>class </a:t>
            </a:r>
            <a:r>
              <a:rPr lang="en-US" sz="1800" dirty="0">
                <a:latin typeface="Consolas"/>
                <a:ea typeface="Ubuntu"/>
                <a:cs typeface="Consolas"/>
                <a:sym typeface="Ubuntu"/>
              </a:rPr>
              <a:t>Activity {</a:t>
            </a:r>
          </a:p>
          <a:p>
            <a:pPr marL="342900" indent="-139700">
              <a:lnSpc>
                <a:spcPct val="115000"/>
              </a:lnSpc>
              <a:buClr>
                <a:schemeClr val="dk1"/>
              </a:buClr>
              <a:buSzPct val="25000"/>
            </a:pPr>
            <a:r>
              <a:rPr lang="en-US" sz="1800" dirty="0" smtClean="0">
                <a:solidFill>
                  <a:schemeClr val="accent5"/>
                </a:solidFill>
                <a:latin typeface="Consolas"/>
                <a:ea typeface="Ubuntu"/>
                <a:cs typeface="Consolas"/>
                <a:sym typeface="Ubuntu"/>
              </a:rPr>
              <a:t>  /</a:t>
            </a:r>
            <a:r>
              <a:rPr lang="en-US" sz="1800" dirty="0">
                <a:solidFill>
                  <a:schemeClr val="accent5"/>
                </a:solidFill>
                <a:latin typeface="Consolas"/>
                <a:ea typeface="Ubuntu"/>
                <a:cs typeface="Consolas"/>
                <a:sym typeface="Ubuntu"/>
              </a:rPr>
              <a:t>/ In Android </a:t>
            </a:r>
            <a:r>
              <a:rPr lang="en-US" sz="1800" dirty="0" smtClean="0">
                <a:solidFill>
                  <a:schemeClr val="accent5"/>
                </a:solidFill>
                <a:latin typeface="Consolas"/>
                <a:ea typeface="Ubuntu"/>
                <a:cs typeface="Consolas"/>
                <a:sym typeface="Ubuntu"/>
              </a:rPr>
              <a:t>SDK </a:t>
            </a:r>
            <a:r>
              <a:rPr lang="en-US" sz="1800" dirty="0" smtClean="0">
                <a:solidFill>
                  <a:schemeClr val="accent5"/>
                </a:solidFill>
                <a:latin typeface="Consolas"/>
                <a:ea typeface="ＭＳ ゴシック"/>
                <a:cs typeface="Consolas"/>
              </a:rPr>
              <a:t>≥</a:t>
            </a:r>
            <a:r>
              <a:rPr lang="en-US" sz="1800" dirty="0" smtClean="0">
                <a:solidFill>
                  <a:schemeClr val="accent5"/>
                </a:solidFill>
              </a:rPr>
              <a:t> </a:t>
            </a:r>
            <a:r>
              <a:rPr lang="en-US" sz="1800" dirty="0" smtClean="0">
                <a:solidFill>
                  <a:schemeClr val="accent5"/>
                </a:solidFill>
                <a:latin typeface="Consolas"/>
                <a:ea typeface="Ubuntu"/>
                <a:cs typeface="Consolas"/>
                <a:sym typeface="Ubuntu"/>
              </a:rPr>
              <a:t>11</a:t>
            </a:r>
            <a:r>
              <a:rPr lang="en-US" sz="1800" dirty="0">
                <a:solidFill>
                  <a:schemeClr val="accent5"/>
                </a:solidFill>
                <a:latin typeface="Consolas"/>
                <a:ea typeface="Ubuntu"/>
                <a:cs typeface="Consolas"/>
                <a:sym typeface="Ubuntu"/>
              </a:rPr>
              <a:t>.</a:t>
            </a:r>
          </a:p>
          <a:p>
            <a:pPr marL="342900" lvl="0" indent="-139700">
              <a:lnSpc>
                <a:spcPct val="115000"/>
              </a:lnSpc>
              <a:buClr>
                <a:schemeClr val="dk1"/>
              </a:buClr>
              <a:buSzPct val="25000"/>
            </a:pPr>
            <a:r>
              <a:rPr lang="en-US" sz="1800" dirty="0">
                <a:latin typeface="Consolas"/>
                <a:ea typeface="Ubuntu"/>
                <a:cs typeface="Consolas"/>
                <a:sym typeface="Ubuntu"/>
              </a:rPr>
              <a:t>  </a:t>
            </a:r>
            <a:r>
              <a:rPr lang="en-US" sz="1800" b="1" dirty="0">
                <a:latin typeface="Consolas"/>
                <a:ea typeface="Ubuntu"/>
                <a:cs typeface="Consolas"/>
                <a:sym typeface="Ubuntu"/>
              </a:rPr>
              <a:t>@Public </a:t>
            </a:r>
            <a:r>
              <a:rPr lang="en-US" sz="1800" dirty="0" err="1">
                <a:latin typeface="Consolas"/>
                <a:ea typeface="Ubuntu"/>
                <a:cs typeface="Consolas"/>
                <a:sym typeface="Ubuntu"/>
              </a:rPr>
              <a:t>ActionBar</a:t>
            </a:r>
            <a:r>
              <a:rPr lang="en-US" sz="1800" dirty="0">
                <a:latin typeface="Consolas"/>
                <a:ea typeface="Ubuntu"/>
                <a:cs typeface="Consolas"/>
                <a:sym typeface="Ubuntu"/>
              </a:rPr>
              <a:t> </a:t>
            </a:r>
            <a:r>
              <a:rPr lang="en-US" sz="1800" dirty="0" err="1">
                <a:latin typeface="Consolas"/>
                <a:ea typeface="Ubuntu"/>
                <a:cs typeface="Consolas"/>
                <a:sym typeface="Ubuntu"/>
              </a:rPr>
              <a:t>getActionBar</a:t>
            </a:r>
            <a:r>
              <a:rPr lang="en-US" sz="1800" dirty="0">
                <a:latin typeface="Consolas"/>
                <a:ea typeface="Ubuntu"/>
                <a:cs typeface="Consolas"/>
                <a:sym typeface="Ubuntu"/>
              </a:rPr>
              <a:t>() {...}</a:t>
            </a:r>
          </a:p>
          <a:p>
            <a:pPr marL="342900" lvl="0" indent="-139700">
              <a:lnSpc>
                <a:spcPct val="115000"/>
              </a:lnSpc>
              <a:buClr>
                <a:schemeClr val="dk1"/>
              </a:buClr>
              <a:buSzPct val="25000"/>
            </a:pPr>
            <a:r>
              <a:rPr lang="en-US" sz="1800" dirty="0" smtClean="0">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Method {</a:t>
            </a:r>
          </a:p>
          <a:p>
            <a:pPr marL="342900" lvl="0" indent="-139700">
              <a:lnSpc>
                <a:spcPct val="115000"/>
              </a:lnSpc>
              <a:buClr>
                <a:schemeClr val="dk1"/>
              </a:buClr>
              <a:buSzPct val="25000"/>
            </a:pPr>
            <a:r>
              <a:rPr lang="en-US" sz="1800" b="0" i="0" u="none" strike="noStrike" cap="none" baseline="0" dirty="0">
                <a:solidFill>
                  <a:schemeClr val="dk1"/>
                </a:solidFill>
                <a:latin typeface="Consolas"/>
                <a:ea typeface="Ubuntu"/>
                <a:cs typeface="Consolas"/>
                <a:sym typeface="Ubuntu"/>
                <a:rtl val="0"/>
              </a:rPr>
              <a:t>  </a:t>
            </a:r>
            <a:r>
              <a:rPr lang="en-US" sz="1800" b="1" dirty="0">
                <a:latin typeface="Consolas"/>
                <a:ea typeface="Ubuntu"/>
                <a:cs typeface="Consolas"/>
                <a:sym typeface="Ubuntu"/>
              </a:rPr>
              <a:t>@Secret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invoke</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smtClean="0">
                <a:solidFill>
                  <a:schemeClr val="dk1"/>
                </a:solidFill>
                <a:latin typeface="Consolas"/>
                <a:ea typeface="Ubuntu"/>
                <a:cs typeface="Consolas"/>
                <a:sym typeface="Ubuntu"/>
                <a:rtl val="0"/>
              </a:rPr>
              <a:t>obj</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baseline="0" dirty="0">
                <a:solidFill>
                  <a:schemeClr val="dk1"/>
                </a:solidFill>
                <a:latin typeface="Consolas"/>
                <a:ea typeface="Ubuntu"/>
                <a:cs typeface="Consolas"/>
                <a:sym typeface="Ubuntu"/>
                <a:rtl val="0"/>
              </a:rPr>
              <a:t>... </a:t>
            </a:r>
            <a:r>
              <a:rPr lang="en-US" sz="1800" dirty="0" err="1">
                <a:latin typeface="Consolas"/>
                <a:ea typeface="Ubuntu"/>
                <a:cs typeface="Consolas"/>
                <a:sym typeface="Ubuntu"/>
              </a:rPr>
              <a:t>a</a:t>
            </a:r>
            <a:r>
              <a:rPr lang="en-US" sz="1800" b="0" i="0" u="none" strike="noStrike" cap="none" baseline="0" dirty="0" err="1" smtClean="0">
                <a:solidFill>
                  <a:schemeClr val="dk1"/>
                </a:solidFill>
                <a:latin typeface="Consolas"/>
                <a:ea typeface="Ubuntu"/>
                <a:cs typeface="Consolas"/>
                <a:sym typeface="Ubuntu"/>
                <a:rtl val="0"/>
              </a:rPr>
              <a:t>rgs</a:t>
            </a:r>
            <a:r>
              <a:rPr lang="en-US" sz="1800" b="0" i="0" u="none" strike="noStrike" cap="none" baseline="0" dirty="0" smtClean="0">
                <a:solidFill>
                  <a:schemeClr val="dk1"/>
                </a:solidFill>
                <a:latin typeface="Consolas"/>
                <a:ea typeface="Ubuntu"/>
                <a:cs typeface="Consolas"/>
                <a:sym typeface="Ubuntu"/>
                <a:rtl val="0"/>
              </a:rPr>
              <a:t>)</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r>
              <a:rPr lang="en-US" sz="1800" dirty="0">
                <a:latin typeface="Consolas"/>
                <a:ea typeface="Ubuntu"/>
                <a:cs typeface="Consolas"/>
                <a:sym typeface="Ubuntu"/>
              </a:rPr>
              <a:t> </a:t>
            </a:r>
            <a:endParaRPr lang="en-US" sz="1800" dirty="0" smtClean="0">
              <a:latin typeface="Consolas"/>
              <a:ea typeface="Ubuntu"/>
              <a:cs typeface="Consolas"/>
              <a:sym typeface="Ubuntu"/>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smtClean="0">
              <a:solidFill>
                <a:schemeClr val="dk1"/>
              </a:solidFill>
              <a:latin typeface="Consolas"/>
              <a:ea typeface="Ubuntu"/>
              <a:cs typeface="Consolas"/>
              <a:sym typeface="Ubuntu"/>
              <a:rtl val="0"/>
            </a:endParaRPr>
          </a:p>
        </p:txBody>
      </p:sp>
      <p:sp>
        <p:nvSpPr>
          <p:cNvPr id="5" name="Oval Callout 4"/>
          <p:cNvSpPr/>
          <p:nvPr/>
        </p:nvSpPr>
        <p:spPr>
          <a:xfrm>
            <a:off x="0" y="4258943"/>
            <a:ext cx="2209805" cy="652520"/>
          </a:xfrm>
          <a:prstGeom prst="wedgeEllipseCallout">
            <a:avLst>
              <a:gd name="adj1" fmla="val -2650"/>
              <a:gd name="adj2" fmla="val -1139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cxnSp>
        <p:nvCxnSpPr>
          <p:cNvPr id="8" name="Straight Arrow Connector 7"/>
          <p:cNvCxnSpPr/>
          <p:nvPr/>
        </p:nvCxnSpPr>
        <p:spPr>
          <a:xfrm>
            <a:off x="1648420" y="3890872"/>
            <a:ext cx="4864189" cy="18643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Shape 229"/>
          <p:cNvSpPr/>
          <p:nvPr/>
        </p:nvSpPr>
        <p:spPr>
          <a:xfrm>
            <a:off x="4259472" y="6015116"/>
            <a:ext cx="2911539" cy="369299"/>
          </a:xfrm>
          <a:prstGeom prst="rect">
            <a:avLst/>
          </a:prstGeom>
          <a:noFill/>
          <a:ln>
            <a:noFill/>
          </a:ln>
        </p:spPr>
        <p:txBody>
          <a:bodyPr lIns="91425" tIns="45700" rIns="91425" bIns="45700" anchor="t" anchorCtr="0">
            <a:noAutofit/>
          </a:bodyPr>
          <a:lstStyle/>
          <a:p>
            <a:pPr marL="457200" lvl="1">
              <a:buClr>
                <a:schemeClr val="dk1"/>
              </a:buClr>
              <a:buSzPct val="25000"/>
            </a:pPr>
            <a:r>
              <a:rPr lang="en-US" sz="1600" b="1" i="0" u="none" strike="noStrike" cap="none" baseline="0" dirty="0" smtClean="0">
                <a:solidFill>
                  <a:schemeClr val="dk1"/>
                </a:solidFill>
                <a:latin typeface="Ubuntu"/>
                <a:ea typeface="Ubuntu"/>
                <a:cs typeface="Ubuntu"/>
                <a:sym typeface="Ubuntu"/>
                <a:rtl val="0"/>
              </a:rPr>
              <a:t>@Public </a:t>
            </a:r>
            <a:r>
              <a:rPr lang="en-US" sz="1600" b="1" dirty="0" smtClean="0">
                <a:solidFill>
                  <a:schemeClr val="dk1"/>
                </a:solidFill>
                <a:latin typeface="Ubuntu"/>
                <a:ea typeface="Ubuntu"/>
                <a:cs typeface="Ubuntu"/>
                <a:sym typeface="Ubuntu"/>
              </a:rPr>
              <a:t>← @</a:t>
            </a:r>
            <a:r>
              <a:rPr lang="en-US" sz="1600" b="1" dirty="0" smtClean="0">
                <a:solidFill>
                  <a:schemeClr val="dk1"/>
                </a:solidFill>
                <a:latin typeface="Ubuntu"/>
                <a:ea typeface="Ubuntu"/>
                <a:cs typeface="Ubuntu"/>
                <a:sym typeface="Ubuntu"/>
              </a:rPr>
              <a:t>Secret</a:t>
            </a:r>
            <a:endParaRPr lang="en-US" sz="1600" b="1" i="0" u="none" strike="noStrike" cap="none" baseline="0" dirty="0">
              <a:solidFill>
                <a:schemeClr val="dk1"/>
              </a:solidFill>
              <a:latin typeface="Ubuntu"/>
              <a:ea typeface="Ubuntu"/>
              <a:cs typeface="Ubuntu"/>
              <a:sym typeface="Ubuntu"/>
              <a:rtl val="0"/>
            </a:endParaRPr>
          </a:p>
        </p:txBody>
      </p:sp>
      <p:pic>
        <p:nvPicPr>
          <p:cNvPr id="11" name="Shape 231"/>
          <p:cNvPicPr preferRelativeResize="0"/>
          <p:nvPr/>
        </p:nvPicPr>
        <p:blipFill rotWithShape="1">
          <a:blip r:embed="rId3">
            <a:alphaModFix/>
          </a:blip>
          <a:srcRect/>
          <a:stretch/>
        </p:blipFill>
        <p:spPr>
          <a:xfrm>
            <a:off x="5745971" y="5949532"/>
            <a:ext cx="195865" cy="185055"/>
          </a:xfrm>
          <a:prstGeom prst="rect">
            <a:avLst/>
          </a:prstGeom>
          <a:noFill/>
          <a:ln>
            <a:noFill/>
          </a:ln>
        </p:spPr>
      </p:pic>
      <p:pic>
        <p:nvPicPr>
          <p:cNvPr id="12" name="Shape 231"/>
          <p:cNvPicPr preferRelativeResize="0"/>
          <p:nvPr/>
        </p:nvPicPr>
        <p:blipFill rotWithShape="1">
          <a:blip r:embed="rId3">
            <a:alphaModFix/>
          </a:blip>
          <a:srcRect/>
          <a:stretch/>
        </p:blipFill>
        <p:spPr>
          <a:xfrm>
            <a:off x="8192244" y="5645413"/>
            <a:ext cx="333599" cy="304119"/>
          </a:xfrm>
          <a:prstGeom prst="rect">
            <a:avLst/>
          </a:prstGeom>
          <a:noFill/>
          <a:ln>
            <a:noFill/>
          </a:ln>
        </p:spPr>
      </p:pic>
    </p:spTree>
    <p:extLst>
      <p:ext uri="{BB962C8B-B14F-4D97-AF65-F5344CB8AC3E}">
        <p14:creationId xmlns:p14="http://schemas.microsoft.com/office/powerpoint/2010/main" val="175633040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lvl="0">
              <a:buSzPct val="25000"/>
            </a:pPr>
            <a:r>
              <a:rPr lang="en-US" b="1" dirty="0" smtClean="0">
                <a:solidFill>
                  <a:srgbClr val="F79646"/>
                </a:solidFill>
                <a:latin typeface="Ubuntu"/>
                <a:ea typeface="Ubuntu"/>
                <a:cs typeface="Ubuntu"/>
                <a:sym typeface="Ubuntu"/>
              </a:rPr>
              <a:t>Use of </a:t>
            </a:r>
            <a:r>
              <a:rPr lang="en-US" b="1" dirty="0">
                <a:solidFill>
                  <a:srgbClr val="F79646"/>
                </a:solidFill>
                <a:latin typeface="Ubuntu"/>
                <a:ea typeface="Ubuntu"/>
                <a:cs typeface="Ubuntu"/>
                <a:sym typeface="Ubuntu"/>
              </a:rPr>
              <a:t>r</a:t>
            </a:r>
            <a:r>
              <a:rPr lang="en-US" b="1" dirty="0" smtClean="0">
                <a:solidFill>
                  <a:srgbClr val="F79646"/>
                </a:solidFill>
                <a:latin typeface="Ubuntu"/>
                <a:ea typeface="Ubuntu"/>
                <a:cs typeface="Ubuntu"/>
                <a:sym typeface="Ubuntu"/>
              </a:rPr>
              <a:t>eflection </a:t>
            </a:r>
            <a:r>
              <a:rPr lang="en-US" b="1" dirty="0">
                <a:solidFill>
                  <a:srgbClr val="F79646"/>
                </a:solidFill>
                <a:latin typeface="Ubuntu"/>
                <a:ea typeface="Ubuntu"/>
                <a:cs typeface="Ubuntu"/>
                <a:sym typeface="Ubuntu"/>
              </a:rPr>
              <a:t>– </a:t>
            </a:r>
            <a:r>
              <a:rPr lang="en-US" b="1" dirty="0" err="1">
                <a:solidFill>
                  <a:srgbClr val="F79646"/>
                </a:solidFill>
                <a:latin typeface="Ubuntu"/>
                <a:ea typeface="Ubuntu"/>
                <a:cs typeface="Ubuntu"/>
                <a:sym typeface="Ubuntu"/>
              </a:rPr>
              <a:t>Aarddict</a:t>
            </a:r>
            <a:endParaRPr lang="en-US" sz="4400" b="1" i="0" u="none" strike="noStrike" cap="none" baseline="0" dirty="0">
              <a:solidFill>
                <a:srgbClr val="F79646"/>
              </a:solidFill>
              <a:latin typeface="Ubuntu"/>
              <a:ea typeface="Ubuntu"/>
              <a:cs typeface="Ubuntu"/>
              <a:sym typeface="Ubuntu"/>
              <a:rtl val="0"/>
            </a:endParaRPr>
          </a:p>
        </p:txBody>
      </p:sp>
      <p:sp>
        <p:nvSpPr>
          <p:cNvPr id="7" name="Shape 205"/>
          <p:cNvSpPr txBox="1"/>
          <p:nvPr/>
        </p:nvSpPr>
        <p:spPr>
          <a:xfrm>
            <a:off x="2168778" y="4585203"/>
            <a:ext cx="6207255" cy="2110046"/>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if </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android.os.Build.VERSION.SDK_INT</a:t>
            </a:r>
            <a:r>
              <a:rPr lang="en-US" sz="1800" b="0" i="0" u="none" strike="noStrike" cap="none" baseline="0" dirty="0">
                <a:solidFill>
                  <a:schemeClr val="dk1"/>
                </a:solidFill>
                <a:latin typeface="Consolas"/>
                <a:ea typeface="Ubuntu"/>
                <a:cs typeface="Consolas"/>
                <a:sym typeface="Ubuntu"/>
                <a:rtl val="0"/>
              </a:rPr>
              <a:t> &gt;= 11) </a:t>
            </a:r>
            <a:r>
              <a:rPr lang="en-US" sz="1800" b="0" i="0" u="none" strike="noStrike" cap="none" baseline="0" dirty="0" smtClean="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dirty="0">
                <a:solidFill>
                  <a:schemeClr val="dk1"/>
                </a:solidFill>
                <a:latin typeface="Consolas"/>
                <a:ea typeface="Ubuntu"/>
                <a:cs typeface="Consolas"/>
                <a:sym typeface="Ubuntu"/>
              </a:rPr>
              <a:t>	</a:t>
            </a:r>
            <a:r>
              <a:rPr lang="en-US" sz="1800" dirty="0" smtClean="0">
                <a:solidFill>
                  <a:schemeClr val="dk1"/>
                </a:solidFill>
                <a:latin typeface="Consolas"/>
                <a:ea typeface="Ubuntu"/>
                <a:cs typeface="Consolas"/>
                <a:sym typeface="Ubuntu"/>
              </a:rPr>
              <a:t>Class&lt;?&gt; </a:t>
            </a:r>
            <a:r>
              <a:rPr lang="en-US" sz="1800" dirty="0" err="1" smtClean="0">
                <a:solidFill>
                  <a:schemeClr val="dk1"/>
                </a:solidFill>
                <a:latin typeface="Consolas"/>
                <a:ea typeface="Ubuntu"/>
                <a:cs typeface="Consolas"/>
                <a:sym typeface="Ubuntu"/>
              </a:rPr>
              <a:t>clazz</a:t>
            </a:r>
            <a:r>
              <a:rPr lang="en-US" sz="1800" dirty="0" smtClean="0">
                <a:solidFill>
                  <a:schemeClr val="dk1"/>
                </a:solidFill>
                <a:latin typeface="Consolas"/>
                <a:ea typeface="Ubuntu"/>
                <a:cs typeface="Consolas"/>
                <a:sym typeface="Ubuntu"/>
              </a:rPr>
              <a:t> = </a:t>
            </a:r>
            <a:r>
              <a:rPr lang="en-US" sz="1800" dirty="0" err="1" smtClean="0">
                <a:solidFill>
                  <a:schemeClr val="dk1"/>
                </a:solidFill>
                <a:latin typeface="Consolas"/>
                <a:ea typeface="Ubuntu"/>
                <a:cs typeface="Consolas"/>
                <a:sym typeface="Ubuntu"/>
              </a:rPr>
              <a:t>Activity.class</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lvl="0" indent="-342900">
              <a:lnSpc>
                <a:spcPct val="115000"/>
              </a:lnSpc>
              <a:buClr>
                <a:schemeClr val="dk1"/>
              </a:buClr>
              <a:buSzPct val="25000"/>
            </a:pPr>
            <a:r>
              <a:rPr lang="en-US" sz="1800" dirty="0">
                <a:solidFill>
                  <a:schemeClr val="dk1"/>
                </a:solidFill>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Method </a:t>
            </a:r>
            <a:r>
              <a:rPr lang="en-US" sz="1800" b="0" i="0" u="none" strike="noStrike" cap="none" baseline="0" dirty="0" err="1">
                <a:solidFill>
                  <a:schemeClr val="dk1"/>
                </a:solidFill>
                <a:latin typeface="Consolas"/>
                <a:ea typeface="Ubuntu"/>
                <a:cs typeface="Consolas"/>
                <a:sym typeface="Ubuntu"/>
                <a:rtl val="0"/>
              </a:rPr>
              <a:t>mtd</a:t>
            </a: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dirty="0" err="1" smtClean="0">
                <a:solidFill>
                  <a:schemeClr val="dk1"/>
                </a:solidFill>
                <a:latin typeface="Consolas"/>
                <a:ea typeface="Ubuntu"/>
                <a:cs typeface="Consolas"/>
                <a:sym typeface="Ubuntu"/>
              </a:rPr>
              <a:t>clazz</a:t>
            </a:r>
            <a:r>
              <a:rPr lang="en-US" sz="1800" b="0" i="0" u="none" strike="noStrike" cap="none" baseline="0" dirty="0" err="1" smtClean="0">
                <a:solidFill>
                  <a:schemeClr val="dk1"/>
                </a:solidFill>
                <a:latin typeface="Consolas"/>
                <a:ea typeface="Ubuntu"/>
                <a:cs typeface="Consolas"/>
                <a:sym typeface="Ubuntu"/>
                <a:rtl val="0"/>
              </a:rPr>
              <a:t>.getMethod</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getActionBar</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a:solidFill>
                  <a:srgbClr val="558ED5"/>
                </a:solidFill>
                <a:latin typeface="Consolas"/>
                <a:ea typeface="Ubuntu"/>
                <a:cs typeface="Consolas"/>
                <a:sym typeface="Ubuntu"/>
                <a:rtl val="0"/>
              </a:rPr>
              <a:t> </a:t>
            </a:r>
            <a:r>
              <a:rPr lang="en-US" sz="1800" dirty="0">
                <a:solidFill>
                  <a:srgbClr val="558ED5"/>
                </a:solidFill>
                <a:latin typeface="Consolas"/>
                <a:ea typeface="Ubuntu"/>
                <a:cs typeface="Consolas"/>
                <a:sym typeface="Ubuntu"/>
              </a:rPr>
              <a:t> </a:t>
            </a:r>
            <a:r>
              <a:rPr lang="en-US" sz="1800" b="1" i="0" u="none" strike="noStrike" cap="none" baseline="0" dirty="0" smtClean="0">
                <a:solidFill>
                  <a:srgbClr val="558ED5"/>
                </a:solidFill>
                <a:latin typeface="Consolas"/>
                <a:ea typeface="Ubuntu"/>
                <a:cs typeface="Consolas"/>
                <a:sym typeface="Ubuntu"/>
                <a:rtl val="0"/>
              </a:rPr>
              <a:t>@</a:t>
            </a:r>
            <a:r>
              <a:rPr lang="en-US" sz="1800" b="1" i="0" u="none" strike="noStrike" cap="none" baseline="0" dirty="0" smtClean="0">
                <a:solidFill>
                  <a:srgbClr val="558ED5"/>
                </a:solidFill>
                <a:latin typeface="Consolas"/>
                <a:ea typeface="Ubuntu"/>
                <a:cs typeface="Consolas"/>
                <a:sym typeface="Ubuntu"/>
                <a:rtl val="0"/>
              </a:rPr>
              <a:t>Public </a:t>
            </a:r>
            <a:r>
              <a:rPr lang="en-US" sz="1800" b="0" i="0" u="none" strike="noStrike" cap="none" baseline="0" dirty="0" smtClean="0">
                <a:solidFill>
                  <a:srgbClr val="558ED5"/>
                </a:solidFill>
                <a:latin typeface="Consolas"/>
                <a:ea typeface="Ubuntu"/>
                <a:cs typeface="Consolas"/>
                <a:sym typeface="Ubuntu"/>
                <a:rtl val="0"/>
              </a:rPr>
              <a:t>Object </a:t>
            </a:r>
            <a:r>
              <a:rPr lang="en-US" sz="1800" b="0" i="0" u="none" strike="noStrike" cap="none" baseline="0" dirty="0" err="1">
                <a:solidFill>
                  <a:srgbClr val="558ED5"/>
                </a:solidFill>
                <a:latin typeface="Consolas"/>
                <a:ea typeface="Ubuntu"/>
                <a:cs typeface="Consolas"/>
                <a:sym typeface="Ubuntu"/>
                <a:rtl val="0"/>
              </a:rPr>
              <a:t>actionBar</a:t>
            </a:r>
            <a:r>
              <a:rPr lang="en-US" sz="1800" b="0" i="0" u="none" strike="noStrike" cap="none" baseline="0" dirty="0">
                <a:solidFill>
                  <a:srgbClr val="558ED5"/>
                </a:solidFill>
                <a:latin typeface="Consolas"/>
                <a:ea typeface="Ubuntu"/>
                <a:cs typeface="Consolas"/>
                <a:sym typeface="Ubuntu"/>
                <a:rtl val="0"/>
              </a:rPr>
              <a:t> = </a:t>
            </a:r>
            <a:r>
              <a:rPr lang="en-US" sz="1800" b="0" i="0" u="sng" strike="noStrike" cap="none" baseline="0" dirty="0" err="1">
                <a:solidFill>
                  <a:srgbClr val="558ED5"/>
                </a:solidFill>
                <a:latin typeface="Consolas"/>
                <a:ea typeface="Ubuntu"/>
                <a:cs typeface="Consolas"/>
                <a:sym typeface="Ubuntu"/>
                <a:rtl val="0"/>
              </a:rPr>
              <a:t>mtd.invoke</a:t>
            </a:r>
            <a:r>
              <a:rPr lang="en-US" sz="1800" b="0" i="0" u="sng" strike="noStrike" cap="none" baseline="0" dirty="0">
                <a:solidFill>
                  <a:srgbClr val="558ED5"/>
                </a:solidFill>
                <a:latin typeface="Consolas"/>
                <a:ea typeface="Ubuntu"/>
                <a:cs typeface="Consolas"/>
                <a:sym typeface="Ubuntu"/>
                <a:rtl val="0"/>
              </a:rPr>
              <a:t>(this);</a:t>
            </a: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smtClean="0">
                <a:solidFill>
                  <a:schemeClr val="dk1"/>
                </a:solidFill>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dirty="0" smtClean="0">
                <a:solidFill>
                  <a:schemeClr val="dk1"/>
                </a:solidFill>
                <a:latin typeface="Consolas"/>
                <a:ea typeface="Ubuntu"/>
                <a:cs typeface="Consolas"/>
                <a:sym typeface="Ubuntu"/>
              </a:rPr>
              <a:t>…</a:t>
            </a:r>
            <a:endParaRPr lang="en-US" sz="1800" b="0" i="0" u="none" strike="noStrike" cap="none" baseline="0" dirty="0">
              <a:solidFill>
                <a:schemeClr val="dk1"/>
              </a:solidFill>
              <a:latin typeface="Consolas"/>
              <a:ea typeface="Ubuntu"/>
              <a:cs typeface="Consolas"/>
              <a:sym typeface="Ubuntu"/>
              <a:rtl val="0"/>
            </a:endParaRPr>
          </a:p>
        </p:txBody>
      </p:sp>
      <p:sp>
        <p:nvSpPr>
          <p:cNvPr id="9" name="Shape 242"/>
          <p:cNvSpPr txBox="1"/>
          <p:nvPr/>
        </p:nvSpPr>
        <p:spPr>
          <a:xfrm>
            <a:off x="457199" y="1535980"/>
            <a:ext cx="8068644" cy="2760191"/>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lvl="0" indent="-139700">
              <a:lnSpc>
                <a:spcPct val="115000"/>
              </a:lnSpc>
              <a:buClr>
                <a:schemeClr val="dk1"/>
              </a:buClr>
              <a:buSzPct val="25000"/>
            </a:pPr>
            <a:r>
              <a:rPr lang="en-US" sz="1800" dirty="0" smtClean="0">
                <a:solidFill>
                  <a:srgbClr val="4BACC6"/>
                </a:solidFill>
                <a:latin typeface="Consolas"/>
                <a:ea typeface="Ubuntu"/>
                <a:cs typeface="Consolas"/>
                <a:sym typeface="Ubuntu"/>
              </a:rPr>
              <a:t>// Library Annotations:</a:t>
            </a:r>
          </a:p>
          <a:p>
            <a:pPr marL="342900" lvl="0" indent="-139700">
              <a:lnSpc>
                <a:spcPct val="115000"/>
              </a:lnSpc>
              <a:buClr>
                <a:schemeClr val="dk1"/>
              </a:buClr>
              <a:buSzPct val="25000"/>
            </a:pPr>
            <a:r>
              <a:rPr lang="en-US" sz="1800" dirty="0" smtClean="0">
                <a:latin typeface="Consolas"/>
                <a:ea typeface="Ubuntu"/>
                <a:cs typeface="Consolas"/>
                <a:sym typeface="Ubuntu"/>
              </a:rPr>
              <a:t>class </a:t>
            </a:r>
            <a:r>
              <a:rPr lang="en-US" sz="1800" dirty="0">
                <a:latin typeface="Consolas"/>
                <a:ea typeface="Ubuntu"/>
                <a:cs typeface="Consolas"/>
                <a:sym typeface="Ubuntu"/>
              </a:rPr>
              <a:t>Activity {</a:t>
            </a:r>
          </a:p>
          <a:p>
            <a:pPr marL="342900" indent="-139700">
              <a:lnSpc>
                <a:spcPct val="115000"/>
              </a:lnSpc>
              <a:buClr>
                <a:schemeClr val="dk1"/>
              </a:buClr>
              <a:buSzPct val="25000"/>
            </a:pPr>
            <a:r>
              <a:rPr lang="en-US" sz="1800" dirty="0" smtClean="0">
                <a:solidFill>
                  <a:schemeClr val="accent5"/>
                </a:solidFill>
                <a:latin typeface="Consolas"/>
                <a:ea typeface="Ubuntu"/>
                <a:cs typeface="Consolas"/>
                <a:sym typeface="Ubuntu"/>
              </a:rPr>
              <a:t>  /</a:t>
            </a:r>
            <a:r>
              <a:rPr lang="en-US" sz="1800" dirty="0">
                <a:solidFill>
                  <a:schemeClr val="accent5"/>
                </a:solidFill>
                <a:latin typeface="Consolas"/>
                <a:ea typeface="Ubuntu"/>
                <a:cs typeface="Consolas"/>
                <a:sym typeface="Ubuntu"/>
              </a:rPr>
              <a:t>/ In Android </a:t>
            </a:r>
            <a:r>
              <a:rPr lang="en-US" sz="1800" dirty="0" smtClean="0">
                <a:solidFill>
                  <a:schemeClr val="accent5"/>
                </a:solidFill>
                <a:latin typeface="Consolas"/>
                <a:ea typeface="Ubuntu"/>
                <a:cs typeface="Consolas"/>
                <a:sym typeface="Ubuntu"/>
              </a:rPr>
              <a:t>SDK </a:t>
            </a:r>
            <a:r>
              <a:rPr lang="en-US" sz="1800" dirty="0" smtClean="0">
                <a:solidFill>
                  <a:schemeClr val="accent5"/>
                </a:solidFill>
                <a:latin typeface="Consolas"/>
                <a:ea typeface="ＭＳ ゴシック"/>
                <a:cs typeface="Consolas"/>
              </a:rPr>
              <a:t>≥</a:t>
            </a:r>
            <a:r>
              <a:rPr lang="en-US" sz="1800" dirty="0" smtClean="0">
                <a:solidFill>
                  <a:schemeClr val="accent5"/>
                </a:solidFill>
              </a:rPr>
              <a:t> </a:t>
            </a:r>
            <a:r>
              <a:rPr lang="en-US" sz="1800" dirty="0" smtClean="0">
                <a:solidFill>
                  <a:schemeClr val="accent5"/>
                </a:solidFill>
                <a:latin typeface="Consolas"/>
                <a:ea typeface="Ubuntu"/>
                <a:cs typeface="Consolas"/>
                <a:sym typeface="Ubuntu"/>
              </a:rPr>
              <a:t>11</a:t>
            </a:r>
            <a:r>
              <a:rPr lang="en-US" sz="1800" dirty="0">
                <a:solidFill>
                  <a:schemeClr val="accent5"/>
                </a:solidFill>
                <a:latin typeface="Consolas"/>
                <a:ea typeface="Ubuntu"/>
                <a:cs typeface="Consolas"/>
                <a:sym typeface="Ubuntu"/>
              </a:rPr>
              <a:t>.</a:t>
            </a:r>
          </a:p>
          <a:p>
            <a:pPr marL="342900" lvl="0" indent="-139700">
              <a:lnSpc>
                <a:spcPct val="115000"/>
              </a:lnSpc>
              <a:buClr>
                <a:schemeClr val="dk1"/>
              </a:buClr>
              <a:buSzPct val="25000"/>
            </a:pPr>
            <a:r>
              <a:rPr lang="en-US" sz="1800" dirty="0">
                <a:latin typeface="Consolas"/>
                <a:ea typeface="Ubuntu"/>
                <a:cs typeface="Consolas"/>
                <a:sym typeface="Ubuntu"/>
              </a:rPr>
              <a:t>  </a:t>
            </a:r>
            <a:r>
              <a:rPr lang="en-US" sz="1800" b="1" dirty="0">
                <a:latin typeface="Consolas"/>
                <a:ea typeface="Ubuntu"/>
                <a:cs typeface="Consolas"/>
                <a:sym typeface="Ubuntu"/>
              </a:rPr>
              <a:t>@Public </a:t>
            </a:r>
            <a:r>
              <a:rPr lang="en-US" sz="1800" dirty="0" err="1">
                <a:latin typeface="Consolas"/>
                <a:ea typeface="Ubuntu"/>
                <a:cs typeface="Consolas"/>
                <a:sym typeface="Ubuntu"/>
              </a:rPr>
              <a:t>ActionBar</a:t>
            </a:r>
            <a:r>
              <a:rPr lang="en-US" sz="1800" dirty="0">
                <a:latin typeface="Consolas"/>
                <a:ea typeface="Ubuntu"/>
                <a:cs typeface="Consolas"/>
                <a:sym typeface="Ubuntu"/>
              </a:rPr>
              <a:t> </a:t>
            </a:r>
            <a:r>
              <a:rPr lang="en-US" sz="1800" dirty="0" err="1">
                <a:latin typeface="Consolas"/>
                <a:ea typeface="Ubuntu"/>
                <a:cs typeface="Consolas"/>
                <a:sym typeface="Ubuntu"/>
              </a:rPr>
              <a:t>getActionBar</a:t>
            </a:r>
            <a:r>
              <a:rPr lang="en-US" sz="1800" dirty="0">
                <a:latin typeface="Consolas"/>
                <a:ea typeface="Ubuntu"/>
                <a:cs typeface="Consolas"/>
                <a:sym typeface="Ubuntu"/>
              </a:rPr>
              <a:t>() {...}</a:t>
            </a:r>
          </a:p>
          <a:p>
            <a:pPr marL="342900" lvl="0" indent="-139700">
              <a:lnSpc>
                <a:spcPct val="115000"/>
              </a:lnSpc>
              <a:buClr>
                <a:schemeClr val="dk1"/>
              </a:buClr>
              <a:buSzPct val="25000"/>
            </a:pPr>
            <a:r>
              <a:rPr lang="en-US" sz="1800" dirty="0" smtClean="0">
                <a:latin typeface="Consolas"/>
                <a:ea typeface="Ubuntu"/>
                <a:cs typeface="Consolas"/>
                <a:sym typeface="Ubuntu"/>
              </a:rPr>
              <a:t>}</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Method {</a:t>
            </a:r>
          </a:p>
          <a:p>
            <a:pPr marL="342900" lvl="0" indent="-139700">
              <a:lnSpc>
                <a:spcPct val="115000"/>
              </a:lnSpc>
              <a:buClr>
                <a:schemeClr val="dk1"/>
              </a:buClr>
              <a:buSzPct val="25000"/>
            </a:pPr>
            <a:r>
              <a:rPr lang="en-US" sz="1800" b="0" i="0" u="none" strike="noStrike" cap="none" baseline="0" dirty="0">
                <a:solidFill>
                  <a:schemeClr val="dk1"/>
                </a:solidFill>
                <a:latin typeface="Consolas"/>
                <a:ea typeface="Ubuntu"/>
                <a:cs typeface="Consolas"/>
                <a:sym typeface="Ubuntu"/>
                <a:rtl val="0"/>
              </a:rPr>
              <a:t>  </a:t>
            </a:r>
            <a:r>
              <a:rPr lang="en-US" sz="1800" b="1" dirty="0">
                <a:latin typeface="Consolas"/>
                <a:ea typeface="Ubuntu"/>
                <a:cs typeface="Consolas"/>
                <a:sym typeface="Ubuntu"/>
              </a:rPr>
              <a:t>@Secret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invoke</a:t>
            </a:r>
            <a:r>
              <a:rPr lang="en-US" sz="1800" b="0" i="0" u="none" strike="noStrike" cap="none" baseline="0" dirty="0" smtClean="0">
                <a:solidFill>
                  <a:schemeClr val="dk1"/>
                </a:solidFill>
                <a:latin typeface="Consolas"/>
                <a:ea typeface="Ubuntu"/>
                <a:cs typeface="Consolas"/>
                <a:sym typeface="Ubuntu"/>
                <a:rtl val="0"/>
              </a:rPr>
              <a:t>(Object </a:t>
            </a:r>
            <a:r>
              <a:rPr lang="en-US" sz="1800" b="0" i="0" u="none" strike="noStrike" cap="none" baseline="0" dirty="0" err="1" smtClean="0">
                <a:solidFill>
                  <a:schemeClr val="dk1"/>
                </a:solidFill>
                <a:latin typeface="Consolas"/>
                <a:ea typeface="Ubuntu"/>
                <a:cs typeface="Consolas"/>
                <a:sym typeface="Ubuntu"/>
                <a:rtl val="0"/>
              </a:rPr>
              <a:t>obj</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Object</a:t>
            </a:r>
            <a:r>
              <a:rPr lang="en-US" sz="1800" b="0" i="0" u="none" strike="noStrike" cap="none" baseline="0" dirty="0">
                <a:solidFill>
                  <a:schemeClr val="dk1"/>
                </a:solidFill>
                <a:latin typeface="Consolas"/>
                <a:ea typeface="Ubuntu"/>
                <a:cs typeface="Consolas"/>
                <a:sym typeface="Ubuntu"/>
                <a:rtl val="0"/>
              </a:rPr>
              <a:t>... </a:t>
            </a:r>
            <a:r>
              <a:rPr lang="en-US" sz="1800" dirty="0" err="1">
                <a:latin typeface="Consolas"/>
                <a:ea typeface="Ubuntu"/>
                <a:cs typeface="Consolas"/>
                <a:sym typeface="Ubuntu"/>
              </a:rPr>
              <a:t>a</a:t>
            </a:r>
            <a:r>
              <a:rPr lang="en-US" sz="1800" b="0" i="0" u="none" strike="noStrike" cap="none" baseline="0" dirty="0" err="1" smtClean="0">
                <a:solidFill>
                  <a:schemeClr val="dk1"/>
                </a:solidFill>
                <a:latin typeface="Consolas"/>
                <a:ea typeface="Ubuntu"/>
                <a:cs typeface="Consolas"/>
                <a:sym typeface="Ubuntu"/>
                <a:rtl val="0"/>
              </a:rPr>
              <a:t>rgs</a:t>
            </a:r>
            <a:r>
              <a:rPr lang="en-US" sz="1800" b="0" i="0" u="none" strike="noStrike" cap="none" baseline="0" dirty="0" smtClean="0">
                <a:solidFill>
                  <a:schemeClr val="dk1"/>
                </a:solidFill>
                <a:latin typeface="Consolas"/>
                <a:ea typeface="Ubuntu"/>
                <a:cs typeface="Consolas"/>
                <a:sym typeface="Ubuntu"/>
                <a:rtl val="0"/>
              </a:rPr>
              <a:t>)</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r>
              <a:rPr lang="en-US" sz="1800" dirty="0">
                <a:latin typeface="Consolas"/>
                <a:ea typeface="Ubuntu"/>
                <a:cs typeface="Consolas"/>
                <a:sym typeface="Ubuntu"/>
              </a:rPr>
              <a:t> </a:t>
            </a:r>
            <a:endParaRPr lang="en-US" sz="1800" dirty="0" smtClean="0">
              <a:latin typeface="Consolas"/>
              <a:ea typeface="Ubuntu"/>
              <a:cs typeface="Consolas"/>
              <a:sym typeface="Ubuntu"/>
            </a:endParaRPr>
          </a:p>
          <a:p>
            <a:pPr marL="342900" marR="0" lvl="0" indent="-139700" algn="l" rtl="0">
              <a:lnSpc>
                <a:spcPct val="115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smtClean="0">
              <a:solidFill>
                <a:schemeClr val="dk1"/>
              </a:solidFill>
              <a:latin typeface="Consolas"/>
              <a:ea typeface="Ubuntu"/>
              <a:cs typeface="Consolas"/>
              <a:sym typeface="Ubuntu"/>
              <a:rtl val="0"/>
            </a:endParaRPr>
          </a:p>
        </p:txBody>
      </p:sp>
      <p:sp>
        <p:nvSpPr>
          <p:cNvPr id="5" name="Oval Callout 4"/>
          <p:cNvSpPr/>
          <p:nvPr/>
        </p:nvSpPr>
        <p:spPr>
          <a:xfrm>
            <a:off x="0" y="4258943"/>
            <a:ext cx="2209805" cy="652520"/>
          </a:xfrm>
          <a:prstGeom prst="wedgeEllipseCallout">
            <a:avLst>
              <a:gd name="adj1" fmla="val -2650"/>
              <a:gd name="adj2" fmla="val -1139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cxnSp>
        <p:nvCxnSpPr>
          <p:cNvPr id="8" name="Straight Arrow Connector 7"/>
          <p:cNvCxnSpPr/>
          <p:nvPr/>
        </p:nvCxnSpPr>
        <p:spPr>
          <a:xfrm>
            <a:off x="1553838" y="2972194"/>
            <a:ext cx="4945259" cy="271550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pic>
        <p:nvPicPr>
          <p:cNvPr id="10" name="Shape 241"/>
          <p:cNvPicPr preferRelativeResize="0"/>
          <p:nvPr/>
        </p:nvPicPr>
        <p:blipFill rotWithShape="1">
          <a:blip r:embed="rId3">
            <a:alphaModFix/>
          </a:blip>
          <a:srcRect/>
          <a:stretch/>
        </p:blipFill>
        <p:spPr>
          <a:xfrm>
            <a:off x="5712639" y="5889972"/>
            <a:ext cx="260554" cy="221770"/>
          </a:xfrm>
          <a:prstGeom prst="rect">
            <a:avLst/>
          </a:prstGeom>
          <a:noFill/>
          <a:ln>
            <a:noFill/>
          </a:ln>
        </p:spPr>
      </p:pic>
      <p:sp>
        <p:nvSpPr>
          <p:cNvPr id="11" name="Shape 229"/>
          <p:cNvSpPr/>
          <p:nvPr/>
        </p:nvSpPr>
        <p:spPr>
          <a:xfrm>
            <a:off x="4281446" y="5967227"/>
            <a:ext cx="2911539" cy="369299"/>
          </a:xfrm>
          <a:prstGeom prst="rect">
            <a:avLst/>
          </a:prstGeom>
          <a:noFill/>
          <a:ln>
            <a:noFill/>
          </a:ln>
        </p:spPr>
        <p:txBody>
          <a:bodyPr lIns="91425" tIns="45700" rIns="91425" bIns="45700" anchor="t" anchorCtr="0">
            <a:noAutofit/>
          </a:bodyPr>
          <a:lstStyle/>
          <a:p>
            <a:pPr marL="457200" lvl="1">
              <a:buClr>
                <a:schemeClr val="dk1"/>
              </a:buClr>
              <a:buSzPct val="25000"/>
            </a:pPr>
            <a:r>
              <a:rPr lang="en-US" sz="1600" b="1" i="0" u="none" strike="noStrike" cap="none" baseline="0" dirty="0" smtClean="0">
                <a:solidFill>
                  <a:schemeClr val="dk1"/>
                </a:solidFill>
                <a:latin typeface="Ubuntu"/>
                <a:ea typeface="Ubuntu"/>
                <a:cs typeface="Ubuntu"/>
                <a:sym typeface="Ubuntu"/>
                <a:rtl val="0"/>
              </a:rPr>
              <a:t>@Public </a:t>
            </a:r>
            <a:r>
              <a:rPr lang="en-US" sz="1600" b="1" dirty="0">
                <a:solidFill>
                  <a:schemeClr val="dk1"/>
                </a:solidFill>
                <a:latin typeface="Ubuntu"/>
                <a:ea typeface="Ubuntu"/>
                <a:cs typeface="Ubuntu"/>
                <a:sym typeface="Ubuntu"/>
              </a:rPr>
              <a:t>← </a:t>
            </a:r>
            <a:r>
              <a:rPr lang="en-US" sz="1600" b="1" i="0" u="none" strike="noStrike" cap="none" baseline="0" dirty="0" smtClean="0">
                <a:solidFill>
                  <a:schemeClr val="dk1"/>
                </a:solidFill>
                <a:latin typeface="Ubuntu"/>
                <a:ea typeface="Ubuntu"/>
                <a:cs typeface="Ubuntu"/>
                <a:sym typeface="Ubuntu"/>
                <a:rtl val="0"/>
              </a:rPr>
              <a:t>@</a:t>
            </a:r>
            <a:r>
              <a:rPr lang="en-US" sz="1600" b="1" dirty="0" smtClean="0">
                <a:solidFill>
                  <a:schemeClr val="dk1"/>
                </a:solidFill>
                <a:latin typeface="Ubuntu"/>
                <a:ea typeface="Ubuntu"/>
                <a:cs typeface="Ubuntu"/>
                <a:sym typeface="Ubuntu"/>
              </a:rPr>
              <a:t>Public</a:t>
            </a:r>
            <a:endParaRPr lang="en-US" sz="1600" b="1" i="0" u="none" strike="noStrike" cap="none" baseline="0" dirty="0">
              <a:solidFill>
                <a:schemeClr val="dk1"/>
              </a:solidFill>
              <a:latin typeface="Ubuntu"/>
              <a:ea typeface="Ubuntu"/>
              <a:cs typeface="Ubuntu"/>
              <a:sym typeface="Ubuntu"/>
              <a:rtl val="0"/>
            </a:endParaRPr>
          </a:p>
        </p:txBody>
      </p:sp>
      <p:pic>
        <p:nvPicPr>
          <p:cNvPr id="12" name="Shape 241"/>
          <p:cNvPicPr preferRelativeResize="0"/>
          <p:nvPr/>
        </p:nvPicPr>
        <p:blipFill rotWithShape="1">
          <a:blip r:embed="rId3">
            <a:alphaModFix/>
          </a:blip>
          <a:srcRect/>
          <a:stretch/>
        </p:blipFill>
        <p:spPr>
          <a:xfrm>
            <a:off x="8206205" y="5619134"/>
            <a:ext cx="391339" cy="421858"/>
          </a:xfrm>
          <a:prstGeom prst="rect">
            <a:avLst/>
          </a:prstGeom>
          <a:noFill/>
          <a:ln>
            <a:noFill/>
          </a:ln>
        </p:spPr>
      </p:pic>
    </p:spTree>
    <p:extLst>
      <p:ext uri="{BB962C8B-B14F-4D97-AF65-F5344CB8AC3E}">
        <p14:creationId xmlns:p14="http://schemas.microsoft.com/office/powerpoint/2010/main" val="348646677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8" name="Shape 262"/>
          <p:cNvSpPr txBox="1">
            <a:spLocks noGrp="1"/>
          </p:cNvSpPr>
          <p:nvPr>
            <p:ph type="title"/>
          </p:nvPr>
        </p:nvSpPr>
        <p:spPr>
          <a:xfrm>
            <a:off x="457200" y="88191"/>
            <a:ext cx="8494184" cy="1507806"/>
          </a:xfrm>
          <a:prstGeom prst="rect">
            <a:avLst/>
          </a:prstGeom>
          <a:noFill/>
          <a:ln>
            <a:noFill/>
          </a:ln>
        </p:spPr>
        <p:txBody>
          <a:bodyPr lIns="91425" tIns="91425" rIns="91425" bIns="91425" anchor="ctr" anchorCtr="0">
            <a:noAutofit/>
          </a:bodyPr>
          <a:lstStyle/>
          <a:p>
            <a:pPr lvl="0">
              <a:buSzPct val="25000"/>
            </a:pPr>
            <a:r>
              <a:rPr lang="en-US" sz="4400" b="1" i="0" u="none" strike="noStrike" cap="none" baseline="0" dirty="0" smtClean="0">
                <a:solidFill>
                  <a:srgbClr val="F79646"/>
                </a:solidFill>
                <a:latin typeface="Ubuntu"/>
                <a:ea typeface="Ubuntu"/>
                <a:cs typeface="Ubuntu"/>
                <a:sym typeface="Ubuntu"/>
                <a:rtl val="0"/>
              </a:rPr>
              <a:t>Intent</a:t>
            </a:r>
            <a:r>
              <a:rPr lang="en-US" b="1" dirty="0" smtClean="0">
                <a:solidFill>
                  <a:srgbClr val="F79646"/>
                </a:solidFill>
                <a:latin typeface="Ubuntu"/>
                <a:ea typeface="Ubuntu"/>
                <a:cs typeface="Ubuntu"/>
                <a:sym typeface="Ubuntu"/>
              </a:rPr>
              <a:t> </a:t>
            </a:r>
            <a:r>
              <a:rPr lang="en-US" sz="4400" b="1" i="0" u="none" strike="noStrike" cap="none" baseline="0" dirty="0" smtClean="0">
                <a:solidFill>
                  <a:srgbClr val="F79646"/>
                </a:solidFill>
                <a:latin typeface="Ubuntu"/>
                <a:ea typeface="Ubuntu"/>
                <a:cs typeface="Ubuntu"/>
                <a:sym typeface="Ubuntu"/>
                <a:rtl val="0"/>
              </a:rPr>
              <a:t>payloads </a:t>
            </a:r>
            <a:endParaRPr lang="en-US" sz="4400" b="1" i="0" u="none" strike="noStrike" cap="none" baseline="0" dirty="0">
              <a:solidFill>
                <a:srgbClr val="F79646"/>
              </a:solidFill>
              <a:latin typeface="Ubuntu"/>
              <a:ea typeface="Ubuntu"/>
              <a:cs typeface="Ubuntu"/>
              <a:sym typeface="Ubuntu"/>
              <a:rtl val="0"/>
            </a:endParaRPr>
          </a:p>
        </p:txBody>
      </p:sp>
      <p:sp>
        <p:nvSpPr>
          <p:cNvPr id="4" name="Rectangle 3"/>
          <p:cNvSpPr/>
          <p:nvPr/>
        </p:nvSpPr>
        <p:spPr>
          <a:xfrm>
            <a:off x="457200" y="2810221"/>
            <a:ext cx="2624122" cy="7290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latin typeface="Ubuntu"/>
                <a:cs typeface="Ubuntu"/>
              </a:rPr>
              <a:t>ComponentA</a:t>
            </a:r>
            <a:endParaRPr lang="en-US" sz="2400" dirty="0">
              <a:latin typeface="Ubuntu"/>
              <a:cs typeface="Ubuntu"/>
            </a:endParaRPr>
          </a:p>
        </p:txBody>
      </p:sp>
      <p:sp>
        <p:nvSpPr>
          <p:cNvPr id="18" name="Rectangle 17"/>
          <p:cNvSpPr/>
          <p:nvPr/>
        </p:nvSpPr>
        <p:spPr>
          <a:xfrm>
            <a:off x="6043076" y="2810221"/>
            <a:ext cx="2624122" cy="7290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latin typeface="Ubuntu"/>
                <a:cs typeface="Ubuntu"/>
              </a:rPr>
              <a:t>ComponentB</a:t>
            </a:r>
            <a:endParaRPr lang="en-US" sz="2400" dirty="0">
              <a:latin typeface="Ubuntu"/>
              <a:cs typeface="Ubuntu"/>
            </a:endParaRPr>
          </a:p>
        </p:txBody>
      </p:sp>
      <p:sp>
        <p:nvSpPr>
          <p:cNvPr id="5" name="Right Arrow 4"/>
          <p:cNvSpPr/>
          <p:nvPr/>
        </p:nvSpPr>
        <p:spPr>
          <a:xfrm>
            <a:off x="3293016" y="2963079"/>
            <a:ext cx="2493284" cy="4585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Intent</a:t>
            </a:r>
            <a:endParaRPr lang="en-US" sz="2000" dirty="0">
              <a:latin typeface="Ubuntu"/>
              <a:cs typeface="Ubuntu"/>
            </a:endParaRPr>
          </a:p>
        </p:txBody>
      </p:sp>
    </p:spTree>
    <p:extLst>
      <p:ext uri="{BB962C8B-B14F-4D97-AF65-F5344CB8AC3E}">
        <p14:creationId xmlns:p14="http://schemas.microsoft.com/office/powerpoint/2010/main" val="29126697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8" name="Shape 262"/>
          <p:cNvSpPr txBox="1">
            <a:spLocks noGrp="1"/>
          </p:cNvSpPr>
          <p:nvPr>
            <p:ph type="title"/>
          </p:nvPr>
        </p:nvSpPr>
        <p:spPr>
          <a:xfrm>
            <a:off x="457200" y="88191"/>
            <a:ext cx="8494184" cy="1507806"/>
          </a:xfrm>
          <a:prstGeom prst="rect">
            <a:avLst/>
          </a:prstGeom>
          <a:noFill/>
          <a:ln>
            <a:noFill/>
          </a:ln>
        </p:spPr>
        <p:txBody>
          <a:bodyPr lIns="91425" tIns="91425" rIns="91425" bIns="91425" anchor="ctr" anchorCtr="0">
            <a:noAutofit/>
          </a:bodyPr>
          <a:lstStyle/>
          <a:p>
            <a:pPr lvl="0">
              <a:buSzPct val="25000"/>
            </a:pPr>
            <a:r>
              <a:rPr lang="en-US" sz="4400" b="1" i="0" u="none" strike="noStrike" cap="none" baseline="0" dirty="0" smtClean="0">
                <a:solidFill>
                  <a:srgbClr val="F79646"/>
                </a:solidFill>
                <a:latin typeface="Ubuntu"/>
                <a:ea typeface="Ubuntu"/>
                <a:cs typeface="Ubuntu"/>
                <a:sym typeface="Ubuntu"/>
                <a:rtl val="0"/>
              </a:rPr>
              <a:t>Intent</a:t>
            </a:r>
            <a:r>
              <a:rPr lang="en-US" b="1" dirty="0" smtClean="0">
                <a:solidFill>
                  <a:srgbClr val="F79646"/>
                </a:solidFill>
                <a:latin typeface="Ubuntu"/>
                <a:ea typeface="Ubuntu"/>
                <a:cs typeface="Ubuntu"/>
                <a:sym typeface="Ubuntu"/>
              </a:rPr>
              <a:t> </a:t>
            </a:r>
            <a:r>
              <a:rPr lang="en-US" sz="4400" b="1" i="0" u="none" strike="noStrike" cap="none" baseline="0" dirty="0" smtClean="0">
                <a:solidFill>
                  <a:srgbClr val="F79646"/>
                </a:solidFill>
                <a:latin typeface="Ubuntu"/>
                <a:ea typeface="Ubuntu"/>
                <a:cs typeface="Ubuntu"/>
                <a:sym typeface="Ubuntu"/>
                <a:rtl val="0"/>
              </a:rPr>
              <a:t>payloads </a:t>
            </a:r>
            <a:endParaRPr lang="en-US" sz="4400" b="1" i="0" u="none" strike="noStrike" cap="none" baseline="0" dirty="0">
              <a:solidFill>
                <a:srgbClr val="F79646"/>
              </a:solidFill>
              <a:latin typeface="Ubuntu"/>
              <a:ea typeface="Ubuntu"/>
              <a:cs typeface="Ubuntu"/>
              <a:sym typeface="Ubuntu"/>
              <a:rtl val="0"/>
            </a:endParaRPr>
          </a:p>
        </p:txBody>
      </p:sp>
      <p:sp>
        <p:nvSpPr>
          <p:cNvPr id="4" name="Rectangle 3"/>
          <p:cNvSpPr/>
          <p:nvPr/>
        </p:nvSpPr>
        <p:spPr>
          <a:xfrm>
            <a:off x="457200" y="2810221"/>
            <a:ext cx="2624122" cy="7290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latin typeface="Ubuntu"/>
                <a:cs typeface="Ubuntu"/>
              </a:rPr>
              <a:t>ComponentA</a:t>
            </a:r>
            <a:endParaRPr lang="en-US" sz="2400" dirty="0">
              <a:latin typeface="Ubuntu"/>
              <a:cs typeface="Ubuntu"/>
            </a:endParaRPr>
          </a:p>
        </p:txBody>
      </p:sp>
      <p:sp>
        <p:nvSpPr>
          <p:cNvPr id="18" name="Rectangle 17"/>
          <p:cNvSpPr/>
          <p:nvPr/>
        </p:nvSpPr>
        <p:spPr>
          <a:xfrm>
            <a:off x="6043076" y="2810221"/>
            <a:ext cx="2624122" cy="7290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smtClean="0">
                <a:latin typeface="Ubuntu"/>
                <a:cs typeface="Ubuntu"/>
              </a:rPr>
              <a:t>ComponentB</a:t>
            </a:r>
            <a:endParaRPr lang="en-US" sz="2400" dirty="0">
              <a:latin typeface="Ubuntu"/>
              <a:cs typeface="Ubuntu"/>
            </a:endParaRPr>
          </a:p>
        </p:txBody>
      </p:sp>
      <p:sp>
        <p:nvSpPr>
          <p:cNvPr id="5" name="Right Arrow 4"/>
          <p:cNvSpPr/>
          <p:nvPr/>
        </p:nvSpPr>
        <p:spPr>
          <a:xfrm>
            <a:off x="3293016" y="2963079"/>
            <a:ext cx="2493284" cy="4585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Intent</a:t>
            </a:r>
            <a:endParaRPr lang="en-US" sz="2000" dirty="0">
              <a:latin typeface="Ubuntu"/>
              <a:cs typeface="Ubuntu"/>
            </a:endParaRPr>
          </a:p>
        </p:txBody>
      </p:sp>
      <p:sp>
        <p:nvSpPr>
          <p:cNvPr id="2" name="TextBox 1"/>
          <p:cNvSpPr txBox="1"/>
          <p:nvPr/>
        </p:nvSpPr>
        <p:spPr>
          <a:xfrm>
            <a:off x="3454160" y="3354566"/>
            <a:ext cx="200913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smtClean="0">
                <a:latin typeface="Ubuntu"/>
                <a:cs typeface="Ubuntu"/>
              </a:rPr>
              <a:t>“name” </a:t>
            </a:r>
            <a:r>
              <a:rPr lang="en-US" sz="1800" dirty="0">
                <a:latin typeface="Ubuntu"/>
                <a:ea typeface="Ubuntu"/>
                <a:cs typeface="Ubuntu"/>
                <a:sym typeface="Ubuntu"/>
              </a:rPr>
              <a:t>→</a:t>
            </a:r>
            <a:r>
              <a:rPr lang="en-US" sz="1800" dirty="0" smtClean="0">
                <a:latin typeface="Ubuntu"/>
                <a:cs typeface="Ubuntu"/>
              </a:rPr>
              <a:t> “</a:t>
            </a:r>
            <a:r>
              <a:rPr lang="en-US" sz="1800" dirty="0" smtClean="0">
                <a:latin typeface="Ubuntu"/>
                <a:cs typeface="Ubuntu"/>
              </a:rPr>
              <a:t>Paulo</a:t>
            </a:r>
            <a:r>
              <a:rPr lang="en-US" sz="1800" dirty="0" smtClean="0">
                <a:latin typeface="Ubuntu"/>
                <a:cs typeface="Ubuntu"/>
              </a:rPr>
              <a:t>”</a:t>
            </a:r>
            <a:endParaRPr lang="en-US" sz="1800" dirty="0">
              <a:latin typeface="Ubuntu"/>
              <a:cs typeface="Ubuntu"/>
            </a:endParaRPr>
          </a:p>
        </p:txBody>
      </p:sp>
      <p:sp>
        <p:nvSpPr>
          <p:cNvPr id="10" name="TextBox 9"/>
          <p:cNvSpPr txBox="1"/>
          <p:nvPr/>
        </p:nvSpPr>
        <p:spPr>
          <a:xfrm>
            <a:off x="3454161" y="3691632"/>
            <a:ext cx="20091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smtClean="0">
                <a:latin typeface="Ubuntu"/>
                <a:cs typeface="Ubuntu"/>
              </a:rPr>
              <a:t>“</a:t>
            </a:r>
            <a:r>
              <a:rPr lang="en-US" sz="1800" dirty="0" err="1" smtClean="0">
                <a:latin typeface="Ubuntu"/>
                <a:cs typeface="Ubuntu"/>
              </a:rPr>
              <a:t>conf</a:t>
            </a:r>
            <a:r>
              <a:rPr lang="en-US" sz="1800" dirty="0" smtClean="0">
                <a:latin typeface="Ubuntu"/>
                <a:cs typeface="Ubuntu"/>
              </a:rPr>
              <a:t>”   </a:t>
            </a:r>
            <a:r>
              <a:rPr lang="en-US" sz="1800" dirty="0" smtClean="0">
                <a:latin typeface="Ubuntu"/>
                <a:ea typeface="Ubuntu"/>
                <a:cs typeface="Ubuntu"/>
                <a:sym typeface="Ubuntu"/>
              </a:rPr>
              <a:t>→</a:t>
            </a:r>
            <a:r>
              <a:rPr lang="en-US" sz="1800" dirty="0" smtClean="0">
                <a:latin typeface="Ubuntu"/>
                <a:cs typeface="Ubuntu"/>
              </a:rPr>
              <a:t> “</a:t>
            </a:r>
            <a:r>
              <a:rPr lang="en-US" sz="1800" dirty="0" smtClean="0">
                <a:latin typeface="Ubuntu"/>
                <a:cs typeface="Ubuntu"/>
              </a:rPr>
              <a:t>ASE</a:t>
            </a:r>
            <a:r>
              <a:rPr lang="en-US" sz="1800" dirty="0" smtClean="0">
                <a:latin typeface="Ubuntu"/>
                <a:cs typeface="Ubuntu"/>
              </a:rPr>
              <a:t>”</a:t>
            </a:r>
            <a:endParaRPr lang="en-US" sz="1800" dirty="0">
              <a:latin typeface="Ubuntu"/>
              <a:cs typeface="Ubuntu"/>
            </a:endParaRPr>
          </a:p>
        </p:txBody>
      </p:sp>
      <p:sp>
        <p:nvSpPr>
          <p:cNvPr id="13" name="TextBox 12"/>
          <p:cNvSpPr txBox="1"/>
          <p:nvPr/>
        </p:nvSpPr>
        <p:spPr>
          <a:xfrm>
            <a:off x="3454161" y="4030514"/>
            <a:ext cx="20091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smtClean="0">
                <a:latin typeface="Ubuntu"/>
                <a:cs typeface="Ubuntu"/>
              </a:rPr>
              <a:t>“id”       </a:t>
            </a:r>
            <a:r>
              <a:rPr lang="en-US" sz="1800" dirty="0" smtClean="0">
                <a:latin typeface="Ubuntu"/>
                <a:ea typeface="Ubuntu"/>
                <a:cs typeface="Ubuntu"/>
                <a:sym typeface="Ubuntu"/>
              </a:rPr>
              <a:t>→</a:t>
            </a:r>
            <a:r>
              <a:rPr lang="en-US" sz="1800" dirty="0" smtClean="0">
                <a:latin typeface="Ubuntu"/>
                <a:cs typeface="Ubuntu"/>
              </a:rPr>
              <a:t> 198</a:t>
            </a:r>
            <a:endParaRPr lang="en-US" sz="1800" dirty="0">
              <a:latin typeface="Ubuntu"/>
              <a:cs typeface="Ubuntu"/>
            </a:endParaRPr>
          </a:p>
        </p:txBody>
      </p:sp>
      <p:sp>
        <p:nvSpPr>
          <p:cNvPr id="12" name="Oval Callout 11"/>
          <p:cNvSpPr/>
          <p:nvPr/>
        </p:nvSpPr>
        <p:spPr>
          <a:xfrm>
            <a:off x="4175074" y="4916079"/>
            <a:ext cx="3222452" cy="1032466"/>
          </a:xfrm>
          <a:prstGeom prst="wedgeEllipseCallout">
            <a:avLst>
              <a:gd name="adj1" fmla="val -45345"/>
              <a:gd name="adj2" fmla="val -984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Ubuntu"/>
                <a:cs typeface="Ubuntu"/>
              </a:rPr>
              <a:t>Map format</a:t>
            </a:r>
            <a:endParaRPr lang="en-US" sz="2800" dirty="0">
              <a:latin typeface="Ubuntu"/>
              <a:cs typeface="Ubuntu"/>
            </a:endParaRPr>
          </a:p>
        </p:txBody>
      </p:sp>
    </p:spTree>
    <p:extLst>
      <p:ext uri="{BB962C8B-B14F-4D97-AF65-F5344CB8AC3E}">
        <p14:creationId xmlns:p14="http://schemas.microsoft.com/office/powerpoint/2010/main" val="283696028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Shape 261"/>
          <p:cNvSpPr txBox="1">
            <a:spLocks noGrp="1"/>
          </p:cNvSpPr>
          <p:nvPr>
            <p:ph type="body" idx="1"/>
          </p:nvPr>
        </p:nvSpPr>
        <p:spPr>
          <a:xfrm>
            <a:off x="549885" y="1657731"/>
            <a:ext cx="8229600" cy="4851415"/>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800" dirty="0" smtClean="0">
                <a:latin typeface="Consolas"/>
                <a:ea typeface="Ubuntu"/>
                <a:cs typeface="Consolas"/>
                <a:sym typeface="Ubuntu"/>
                <a:rtl val="0"/>
              </a:rPr>
              <a:t>class </a:t>
            </a:r>
            <a:r>
              <a:rPr lang="en-US" sz="1800" b="1" dirty="0" err="1" smtClean="0">
                <a:latin typeface="Consolas"/>
                <a:ea typeface="Ubuntu"/>
                <a:cs typeface="Consolas"/>
                <a:sym typeface="Ubuntu"/>
                <a:rtl val="0"/>
              </a:rPr>
              <a:t>LookupWord</a:t>
            </a:r>
            <a:r>
              <a:rPr lang="en-US" sz="1800" dirty="0" smtClean="0">
                <a:latin typeface="Consolas"/>
                <a:ea typeface="Ubuntu"/>
                <a:cs typeface="Consolas"/>
                <a:sym typeface="Ubuntu"/>
                <a:rtl val="0"/>
              </a:rPr>
              <a:t> extends Activity {</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translateWord</a:t>
            </a:r>
            <a:r>
              <a:rPr lang="en-US" sz="1800" b="0"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a:solidFill>
                  <a:schemeClr val="dk1"/>
                </a:solidFill>
                <a:latin typeface="Consolas"/>
                <a:ea typeface="Ubuntu"/>
                <a:cs typeface="Consolas"/>
                <a:sym typeface="Ubuntu"/>
                <a:rtl val="0"/>
              </a:rPr>
              <a:t>String </a:t>
            </a:r>
            <a:r>
              <a:rPr lang="en-US" sz="1800" b="0" i="0" u="none" strike="noStrike" cap="none" baseline="0" dirty="0" smtClean="0">
                <a:solidFill>
                  <a:schemeClr val="dk1"/>
                </a:solidFill>
                <a:latin typeface="Consolas"/>
                <a:ea typeface="Ubuntu"/>
                <a:cs typeface="Consolas"/>
                <a:sym typeface="Ubuntu"/>
                <a:rtl val="0"/>
              </a:rPr>
              <a:t>sentence)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new Intent(this, </a:t>
            </a:r>
            <a:r>
              <a:rPr lang="en-US" sz="1800" b="0" i="0" u="none" strike="noStrike" cap="none" baseline="0" dirty="0" err="1">
                <a:solidFill>
                  <a:schemeClr val="dk1"/>
                </a:solidFill>
                <a:latin typeface="Consolas"/>
                <a:ea typeface="Ubuntu"/>
                <a:cs typeface="Consolas"/>
                <a:sym typeface="Ubuntu"/>
                <a:rtl val="0"/>
              </a:rPr>
              <a:t>WordTranslator.class</a:t>
            </a:r>
            <a:r>
              <a:rPr lang="en-US" sz="1800" b="0" i="0" u="none" strike="noStrike" cap="none" baseline="0" dirty="0">
                <a:solidFill>
                  <a:schemeClr val="dk1"/>
                </a:solidFill>
                <a:latin typeface="Consolas"/>
                <a:ea typeface="Ubuntu"/>
                <a:cs typeface="Consolas"/>
                <a:sym typeface="Ubuntu"/>
                <a:rtl val="0"/>
              </a:rPr>
              <a:t>);</a:t>
            </a:r>
          </a:p>
          <a:p>
            <a:pPr lvl="0" indent="-342900">
              <a:spcBef>
                <a:spcPts val="0"/>
              </a:spcBef>
              <a:buSzPct val="25000"/>
              <a:buNone/>
            </a:pP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i.putExtra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 </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startActivity</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1" i="0" u="none" strike="noStrike" cap="none" baseline="0" dirty="0" err="1">
                <a:solidFill>
                  <a:schemeClr val="dk1"/>
                </a:solidFill>
                <a:latin typeface="Consolas"/>
                <a:ea typeface="Ubuntu"/>
                <a:cs typeface="Consolas"/>
                <a:sym typeface="Ubuntu"/>
                <a:rtl val="0"/>
              </a:rPr>
              <a:t>WordTranslator</a:t>
            </a:r>
            <a:r>
              <a:rPr lang="en-US" sz="1800" b="0" i="0" u="none" strike="noStrike" cap="none" baseline="0" dirty="0">
                <a:solidFill>
                  <a:schemeClr val="dk1"/>
                </a:solidFill>
                <a:latin typeface="Consolas"/>
                <a:ea typeface="Ubuntu"/>
                <a:cs typeface="Consolas"/>
                <a:sym typeface="Ubuntu"/>
                <a:rtl val="0"/>
              </a:rPr>
              <a:t> extends Activity {</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onCreate</a:t>
            </a:r>
            <a:r>
              <a:rPr lang="en-US" sz="1800" b="0" i="0" u="none" strike="noStrike" cap="none" baseline="0" dirty="0">
                <a:solidFill>
                  <a:schemeClr val="dk1"/>
                </a:solidFill>
                <a:latin typeface="Consolas"/>
                <a:ea typeface="Ubuntu"/>
                <a:cs typeface="Consolas"/>
                <a:sym typeface="Ubuntu"/>
                <a:rtl val="0"/>
              </a:rPr>
              <a:t>(Bundle </a:t>
            </a:r>
            <a:r>
              <a:rPr lang="en-US" sz="1800" b="0" i="0" u="none" strike="noStrike" cap="none" baseline="0" dirty="0" err="1">
                <a:solidFill>
                  <a:schemeClr val="dk1"/>
                </a:solidFill>
                <a:latin typeface="Consolas"/>
                <a:ea typeface="Ubuntu"/>
                <a:cs typeface="Consolas"/>
                <a:sym typeface="Ubuntu"/>
                <a:rtl val="0"/>
              </a:rPr>
              <a:t>savedInstanceState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a:t>
            </a:r>
            <a:r>
              <a:rPr lang="en-US" sz="1800" b="0" i="0" u="none" strike="noStrike" cap="none" baseline="0" dirty="0" err="1">
                <a:solidFill>
                  <a:schemeClr val="dk1"/>
                </a:solidFill>
                <a:latin typeface="Consolas"/>
                <a:ea typeface="Ubuntu"/>
                <a:cs typeface="Consolas"/>
                <a:sym typeface="Ubuntu"/>
                <a:rtl val="0"/>
              </a:rPr>
              <a:t>getIntent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p>
          <a:p>
            <a:pPr lvl="0" indent="-342900">
              <a:spcBef>
                <a:spcPts val="0"/>
              </a:spcBef>
              <a:buSzPct val="25000"/>
              <a:buNone/>
            </a:pPr>
            <a:r>
              <a:rPr lang="en-US" sz="1800" dirty="0">
                <a:latin typeface="Consolas"/>
                <a:ea typeface="Ubuntu"/>
                <a:cs typeface="Consolas"/>
                <a:sym typeface="Ubuntu"/>
              </a:rPr>
              <a:t> </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1" dirty="0">
                <a:latin typeface="Consolas"/>
                <a:ea typeface="Ubuntu"/>
                <a:cs typeface="Consolas"/>
                <a:sym typeface="Ubuntu"/>
              </a:rPr>
              <a:t>@</a:t>
            </a:r>
            <a:r>
              <a:rPr lang="en-US" sz="1800" b="1" dirty="0" smtClean="0">
                <a:latin typeface="Consolas"/>
                <a:ea typeface="Ubuntu"/>
                <a:cs typeface="Consolas"/>
                <a:sym typeface="Ubuntu"/>
              </a:rPr>
              <a:t>Public </a:t>
            </a:r>
            <a:r>
              <a:rPr lang="en-US" sz="1800" b="0" i="0" u="none" strike="noStrike" cap="none" baseline="0" dirty="0" smtClean="0">
                <a:solidFill>
                  <a:schemeClr val="dk1"/>
                </a:solidFill>
                <a:latin typeface="Consolas"/>
                <a:ea typeface="Ubuntu"/>
                <a:cs typeface="Consolas"/>
                <a:sym typeface="Ubuntu"/>
                <a:rtl val="0"/>
              </a:rPr>
              <a:t>String </a:t>
            </a:r>
            <a:r>
              <a:rPr lang="en-US" sz="1800" dirty="0" smtClean="0">
                <a:latin typeface="Consolas"/>
                <a:ea typeface="Ubuntu"/>
                <a:cs typeface="Consolas"/>
                <a:sym typeface="Ubuntu"/>
              </a:rPr>
              <a:t>sentence = </a:t>
            </a:r>
            <a:r>
              <a:rPr lang="en-US" sz="1800" b="0" i="0" u="none" strike="noStrike" cap="none" baseline="0" dirty="0" err="1">
                <a:solidFill>
                  <a:schemeClr val="dk1"/>
                </a:solidFill>
                <a:latin typeface="Consolas"/>
                <a:ea typeface="Ubuntu"/>
                <a:cs typeface="Consolas"/>
                <a:sym typeface="Ubuntu"/>
                <a:rtl val="0"/>
              </a:rPr>
              <a:t>i.getStringExtra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p:txBody>
      </p:sp>
      <p:sp>
        <p:nvSpPr>
          <p:cNvPr id="12" name="Shape 260"/>
          <p:cNvSpPr txBox="1"/>
          <p:nvPr/>
        </p:nvSpPr>
        <p:spPr>
          <a:xfrm>
            <a:off x="4115479" y="3044498"/>
            <a:ext cx="4664006" cy="1497229"/>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accent5"/>
                </a:solidFill>
                <a:latin typeface="Consolas"/>
                <a:ea typeface="Ubuntu"/>
                <a:cs typeface="Consolas"/>
                <a:sym typeface="Ubuntu"/>
                <a:rtl val="0"/>
              </a:rPr>
              <a:t>// Library Annotations</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Intent </a:t>
            </a:r>
            <a:r>
              <a:rPr lang="en-US" sz="1800" b="0" i="0" u="none" strike="noStrike" cap="none" baseline="0" dirty="0" smtClean="0">
                <a:solidFill>
                  <a:schemeClr val="dk1"/>
                </a:solidFill>
                <a:latin typeface="Consolas"/>
                <a:ea typeface="Ubuntu"/>
                <a:cs typeface="Consolas"/>
                <a:sym typeface="Ubuntu"/>
                <a:rtl val="0"/>
              </a:rPr>
              <a:t>{</a:t>
            </a:r>
          </a:p>
          <a:p>
            <a:pPr marL="342900" lvl="0" indent="-139700">
              <a:buClr>
                <a:schemeClr val="dk1"/>
              </a:buClr>
              <a:buSzPct val="25000"/>
            </a:pPr>
            <a:r>
              <a:rPr lang="en-US" sz="1800" b="1" i="0" u="none" strike="noStrike" cap="none" baseline="0" dirty="0" smtClean="0">
                <a:solidFill>
                  <a:schemeClr val="dk1"/>
                </a:solidFill>
                <a:latin typeface="Consolas"/>
                <a:ea typeface="Ubuntu"/>
                <a:cs typeface="Consolas"/>
                <a:sym typeface="Ubuntu"/>
                <a:rtl val="0"/>
              </a:rPr>
              <a:t>  </a:t>
            </a:r>
            <a:r>
              <a:rPr lang="en-US" sz="1800" b="1" dirty="0">
                <a:latin typeface="Consolas"/>
                <a:ea typeface="Ubuntu"/>
                <a:cs typeface="Consolas"/>
                <a:sym typeface="Ubuntu"/>
              </a:rPr>
              <a:t>@Secret </a:t>
            </a:r>
            <a:r>
              <a:rPr lang="en-US" sz="1800" b="0" i="0" u="none" strike="noStrike" cap="none" baseline="0" dirty="0" smtClean="0">
                <a:solidFill>
                  <a:schemeClr val="dk1"/>
                </a:solidFill>
                <a:latin typeface="Consolas"/>
                <a:ea typeface="Ubuntu"/>
                <a:cs typeface="Consolas"/>
                <a:sym typeface="Ubuntu"/>
                <a:rtl val="0"/>
              </a:rPr>
              <a:t>String</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00000"/>
              </a:lnSpc>
              <a:spcBef>
                <a:spcPts val="0"/>
              </a:spcBef>
              <a:spcAft>
                <a:spcPts val="0"/>
              </a:spcAft>
              <a:buClr>
                <a:schemeClr val="dk1"/>
              </a:buClr>
              <a:buSzPct val="25000"/>
              <a:buFont typeface="Arial"/>
              <a:buNone/>
            </a:pPr>
            <a:r>
              <a:rPr lang="en-US" sz="1800" dirty="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smtClean="0">
                <a:solidFill>
                  <a:schemeClr val="dk1"/>
                </a:solidFill>
                <a:latin typeface="Consolas"/>
                <a:ea typeface="Ubuntu"/>
                <a:cs typeface="Consolas"/>
                <a:sym typeface="Ubuntu"/>
                <a:rtl val="0"/>
              </a:rPr>
              <a:t>getStringExtra</a:t>
            </a:r>
            <a:r>
              <a:rPr lang="en-US" sz="1800" b="0" i="0" u="none" strike="noStrike" cap="none" baseline="0" dirty="0" smtClean="0">
                <a:solidFill>
                  <a:schemeClr val="dk1"/>
                </a:solidFill>
                <a:latin typeface="Consolas"/>
                <a:ea typeface="Ubuntu"/>
                <a:cs typeface="Consolas"/>
                <a:sym typeface="Ubuntu"/>
                <a:rtl val="0"/>
              </a:rPr>
              <a:t>(String </a:t>
            </a:r>
            <a:r>
              <a:rPr lang="en-US" sz="1800" b="0" i="0" u="none" strike="noStrike" cap="none" baseline="0" dirty="0">
                <a:solidFill>
                  <a:schemeClr val="dk1"/>
                </a:solidFill>
                <a:latin typeface="Consolas"/>
                <a:ea typeface="Ubuntu"/>
                <a:cs typeface="Consolas"/>
                <a:sym typeface="Ubuntu"/>
                <a:rtl val="0"/>
              </a:rPr>
              <a:t>key) {...}</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a:t>
            </a:r>
          </a:p>
          <a:p>
            <a:pPr marL="0" marR="0" lvl="0" indent="0" algn="l" rtl="0">
              <a:lnSpc>
                <a:spcPct val="100000"/>
              </a:lnSpc>
              <a:spcBef>
                <a:spcPts val="0"/>
              </a:spcBef>
              <a:spcAft>
                <a:spcPts val="0"/>
              </a:spcAft>
              <a:buClr>
                <a:schemeClr val="dk1"/>
              </a:buClr>
              <a:buFont typeface="Calibri"/>
              <a:buNone/>
            </a:pPr>
            <a:endParaRPr sz="1800" b="0" i="0" u="none" strike="noStrike" cap="none" baseline="0" dirty="0">
              <a:solidFill>
                <a:schemeClr val="dk1"/>
              </a:solidFill>
              <a:latin typeface="Consolas"/>
              <a:ea typeface="Ubuntu"/>
              <a:cs typeface="Consolas"/>
              <a:sym typeface="Ubuntu"/>
              <a:rtl val="0"/>
            </a:endParaRPr>
          </a:p>
        </p:txBody>
      </p:sp>
      <p:sp>
        <p:nvSpPr>
          <p:cNvPr id="8" name="Shape 262"/>
          <p:cNvSpPr txBox="1">
            <a:spLocks noGrp="1"/>
          </p:cNvSpPr>
          <p:nvPr>
            <p:ph type="title"/>
          </p:nvPr>
        </p:nvSpPr>
        <p:spPr>
          <a:xfrm>
            <a:off x="457200" y="88191"/>
            <a:ext cx="8494184" cy="1507806"/>
          </a:xfrm>
          <a:prstGeom prst="rect">
            <a:avLst/>
          </a:prstGeom>
          <a:noFill/>
          <a:ln>
            <a:noFill/>
          </a:ln>
        </p:spPr>
        <p:txBody>
          <a:bodyPr lIns="91425" tIns="91425" rIns="91425" bIns="91425" anchor="ctr" anchorCtr="0">
            <a:noAutofit/>
          </a:bodyPr>
          <a:lstStyle/>
          <a:p>
            <a:pPr lvl="0">
              <a:buSzPct val="25000"/>
            </a:pP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Use of intent</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 </a:t>
            </a:r>
            <a:r>
              <a:rPr lang="en-US" sz="4400" b="1" i="0" u="none" strike="noStrike" cap="none" baseline="0" dirty="0" smtClean="0">
                <a:solidFill>
                  <a:srgbClr val="F79646"/>
                </a:solidFill>
                <a:latin typeface="Ubuntu"/>
                <a:ea typeface="Ubuntu"/>
                <a:cs typeface="Ubuntu"/>
                <a:sym typeface="Ubuntu"/>
                <a:rtl val="0"/>
              </a:rPr>
              <a:t>payloads </a:t>
            </a:r>
            <a:r>
              <a:rPr lang="en-US" b="1" dirty="0">
                <a:solidFill>
                  <a:srgbClr val="F79646"/>
                </a:solidFill>
                <a:latin typeface="Ubuntu"/>
                <a:ea typeface="Ubuntu"/>
                <a:cs typeface="Ubuntu"/>
                <a:sym typeface="Ubuntu"/>
              </a:rPr>
              <a:t>–</a:t>
            </a:r>
            <a:r>
              <a:rPr lang="en-US" sz="4400" b="1" i="0" u="none" strike="noStrike" cap="none" dirty="0" smtClean="0">
                <a:solidFill>
                  <a:srgbClr val="F79646"/>
                </a:solidFill>
                <a:latin typeface="Ubuntu"/>
                <a:ea typeface="Ubuntu"/>
                <a:cs typeface="Ubuntu"/>
                <a:sym typeface="Ubuntu"/>
                <a:rtl val="0"/>
              </a:rPr>
              <a:t> </a:t>
            </a:r>
            <a:r>
              <a:rPr lang="en-US" sz="4400" b="1" i="0" u="none" strike="noStrike" cap="none" dirty="0" err="1" smtClean="0">
                <a:solidFill>
                  <a:srgbClr val="F79646"/>
                </a:solidFill>
                <a:latin typeface="Ubuntu"/>
                <a:ea typeface="Ubuntu"/>
                <a:cs typeface="Ubuntu"/>
                <a:sym typeface="Ubuntu"/>
                <a:rtl val="0"/>
              </a:rPr>
              <a:t>Aarddict</a:t>
            </a: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endParaRPr lang="en-US" sz="4400" b="1" i="0" u="none" strike="noStrike" cap="none" baseline="0" dirty="0">
              <a:solidFill>
                <a:srgbClr val="F79646"/>
              </a:solidFill>
              <a:latin typeface="Ubuntu"/>
              <a:ea typeface="Ubuntu"/>
              <a:cs typeface="Ubuntu"/>
              <a:sym typeface="Ubuntu"/>
              <a:rtl val="0"/>
            </a:endParaRPr>
          </a:p>
        </p:txBody>
      </p:sp>
      <p:sp>
        <p:nvSpPr>
          <p:cNvPr id="2" name="Rectangle 1"/>
          <p:cNvSpPr/>
          <p:nvPr/>
        </p:nvSpPr>
        <p:spPr>
          <a:xfrm>
            <a:off x="549885" y="1578426"/>
            <a:ext cx="3322499" cy="2932143"/>
          </a:xfrm>
          <a:prstGeom prst="rect">
            <a:avLst/>
          </a:prstGeom>
          <a:solidFill>
            <a:schemeClr val="bg1">
              <a:alpha val="90000"/>
            </a:schemeClr>
          </a:solidFill>
          <a:ln>
            <a:solidFill>
              <a:schemeClr val="bg1">
                <a:alpha val="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72384" y="1676008"/>
            <a:ext cx="3605864" cy="1209096"/>
          </a:xfrm>
          <a:prstGeom prst="rect">
            <a:avLst/>
          </a:prstGeom>
          <a:solidFill>
            <a:schemeClr val="bg1">
              <a:alpha val="90000"/>
            </a:schemeClr>
          </a:solidFill>
          <a:ln>
            <a:solidFill>
              <a:schemeClr val="bg1">
                <a:alpha val="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49885" y="4798052"/>
            <a:ext cx="7633858" cy="1711094"/>
          </a:xfrm>
          <a:prstGeom prst="rect">
            <a:avLst/>
          </a:prstGeom>
          <a:solidFill>
            <a:schemeClr val="bg1">
              <a:alpha val="90000"/>
            </a:schemeClr>
          </a:solidFill>
          <a:ln>
            <a:solidFill>
              <a:schemeClr val="bg1">
                <a:alpha val="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081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457200" y="1600199"/>
            <a:ext cx="8229600" cy="5490405"/>
          </a:xfrm>
          <a:prstGeom prst="rect">
            <a:avLst/>
          </a:prstGeom>
          <a:noFill/>
          <a:ln>
            <a:noFill/>
          </a:ln>
        </p:spPr>
        <p:txBody>
          <a:bodyPr lIns="91425" tIns="45700" rIns="91425" bIns="45700" anchor="t" anchorCtr="0">
            <a:noAutofit/>
          </a:bodyPr>
          <a:lstStyle/>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a.foo</a:t>
            </a:r>
            <a:r>
              <a:rPr lang="en-US" sz="3000" dirty="0">
                <a:latin typeface="Consolas"/>
                <a:ea typeface="Ubuntu"/>
                <a:cs typeface="Consolas"/>
                <a:sym typeface="Ubuntu"/>
              </a:rPr>
              <a:t>(</a:t>
            </a:r>
            <a:r>
              <a:rPr lang="en-US" sz="3000" dirty="0" err="1">
                <a:latin typeface="Consolas"/>
                <a:ea typeface="Ubuntu"/>
                <a:cs typeface="Consolas"/>
                <a:sym typeface="Ubuntu"/>
              </a:rPr>
              <a:t>b</a:t>
            </a:r>
            <a:r>
              <a:rPr lang="en-US" sz="3000" dirty="0" err="1" smtClean="0">
                <a:latin typeface="Consolas"/>
                <a:ea typeface="Ubuntu"/>
                <a:cs typeface="Consolas"/>
                <a:sym typeface="Ubuntu"/>
              </a:rPr>
              <a:t>,c</a:t>
            </a:r>
            <a:r>
              <a:rPr lang="en-US" sz="3000" dirty="0">
                <a:latin typeface="Consolas"/>
                <a:ea typeface="Ubuntu"/>
                <a:cs typeface="Consolas"/>
                <a:sym typeface="Ubuntu"/>
              </a:rPr>
              <a:t>)</a:t>
            </a:r>
            <a:r>
              <a:rPr lang="en-US" sz="3000" dirty="0" smtClean="0">
                <a:latin typeface="Consolas"/>
                <a:ea typeface="Ubuntu"/>
                <a:cs typeface="Consolas"/>
                <a:sym typeface="Ubuntu"/>
              </a:rPr>
              <a:t>;…</a:t>
            </a:r>
            <a:endParaRPr lang="en-US" sz="3000" dirty="0">
              <a:latin typeface="Consolas"/>
              <a:ea typeface="Ubuntu"/>
              <a:cs typeface="Consolas"/>
              <a:sym typeface="Ubuntu"/>
            </a:endParaRPr>
          </a:p>
          <a:p>
            <a:pPr indent="-139700">
              <a:spcBef>
                <a:spcPts val="0"/>
              </a:spcBef>
              <a:buClr>
                <a:srgbClr val="888888"/>
              </a:buClr>
              <a:buSzPct val="100000"/>
              <a:buFont typeface="Ubuntu"/>
              <a:buChar char="•"/>
            </a:pPr>
            <a:endParaRPr lang="en-US" sz="3000" dirty="0" smtClean="0">
              <a:latin typeface="Consolas"/>
              <a:ea typeface="Ubuntu"/>
              <a:cs typeface="Consolas"/>
              <a:sym typeface="Ubuntu"/>
            </a:endParaRPr>
          </a:p>
          <a:p>
            <a:pPr marL="203200" indent="0">
              <a:spcBef>
                <a:spcPts val="0"/>
              </a:spcBef>
              <a:buClr>
                <a:srgbClr val="888888"/>
              </a:buClr>
              <a:buSzPct val="100000"/>
              <a:buNone/>
            </a:pPr>
            <a:r>
              <a:rPr lang="en-US" sz="3000" dirty="0" smtClean="0">
                <a:latin typeface="Consolas"/>
                <a:ea typeface="Ubuntu"/>
                <a:cs typeface="Consolas"/>
                <a:sym typeface="Ubuntu"/>
              </a:rPr>
              <a:t> </a:t>
            </a:r>
          </a:p>
        </p:txBody>
      </p:sp>
      <p:sp>
        <p:nvSpPr>
          <p:cNvPr id="13" name="Shape 109"/>
          <p:cNvSpPr txBox="1">
            <a:spLocks noGrp="1"/>
          </p:cNvSpPr>
          <p:nvPr>
            <p:ph type="title"/>
          </p:nvPr>
        </p:nvSpPr>
        <p:spPr>
          <a:xfrm>
            <a:off x="457199" y="274637"/>
            <a:ext cx="8517468"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Problem: imprecise </a:t>
            </a:r>
            <a:r>
              <a:rPr lang="en-US" b="1" dirty="0" smtClean="0">
                <a:solidFill>
                  <a:srgbClr val="F79646"/>
                </a:solidFill>
                <a:latin typeface="Ubuntu"/>
                <a:ea typeface="Ubuntu"/>
                <a:cs typeface="Ubuntu"/>
                <a:sym typeface="Ubuntu"/>
              </a:rPr>
              <a:t>summaries for static analyses</a:t>
            </a:r>
            <a:endParaRPr lang="en-US" sz="4400" b="1" i="0" u="none" strike="noStrike" cap="none" baseline="0" dirty="0">
              <a:solidFill>
                <a:srgbClr val="F79646"/>
              </a:solidFill>
              <a:latin typeface="Ubuntu"/>
              <a:ea typeface="Ubuntu"/>
              <a:cs typeface="Ubuntu"/>
              <a:sym typeface="Ubuntu"/>
              <a:rtl val="0"/>
            </a:endParaRPr>
          </a:p>
        </p:txBody>
      </p:sp>
    </p:spTree>
    <p:extLst>
      <p:ext uri="{BB962C8B-B14F-4D97-AF65-F5344CB8AC3E}">
        <p14:creationId xmlns:p14="http://schemas.microsoft.com/office/powerpoint/2010/main" val="209236066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Shape 261"/>
          <p:cNvSpPr txBox="1">
            <a:spLocks noGrp="1"/>
          </p:cNvSpPr>
          <p:nvPr>
            <p:ph type="body" idx="1"/>
          </p:nvPr>
        </p:nvSpPr>
        <p:spPr>
          <a:xfrm>
            <a:off x="549885" y="1657731"/>
            <a:ext cx="8229600" cy="4851415"/>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800" dirty="0" smtClean="0">
                <a:latin typeface="Consolas"/>
                <a:ea typeface="Ubuntu"/>
                <a:cs typeface="Consolas"/>
                <a:sym typeface="Ubuntu"/>
                <a:rtl val="0"/>
              </a:rPr>
              <a:t>class </a:t>
            </a:r>
            <a:r>
              <a:rPr lang="en-US" sz="1800" b="1" dirty="0" err="1" smtClean="0">
                <a:latin typeface="Consolas"/>
                <a:ea typeface="Ubuntu"/>
                <a:cs typeface="Consolas"/>
                <a:sym typeface="Ubuntu"/>
                <a:rtl val="0"/>
              </a:rPr>
              <a:t>LookupWord</a:t>
            </a:r>
            <a:r>
              <a:rPr lang="en-US" sz="1800" dirty="0" smtClean="0">
                <a:latin typeface="Consolas"/>
                <a:ea typeface="Ubuntu"/>
                <a:cs typeface="Consolas"/>
                <a:sym typeface="Ubuntu"/>
                <a:rtl val="0"/>
              </a:rPr>
              <a:t> extends Activity {</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translateWord</a:t>
            </a:r>
            <a:r>
              <a:rPr lang="en-US" sz="1800" b="0"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a:solidFill>
                  <a:schemeClr val="dk1"/>
                </a:solidFill>
                <a:latin typeface="Consolas"/>
                <a:ea typeface="Ubuntu"/>
                <a:cs typeface="Consolas"/>
                <a:sym typeface="Ubuntu"/>
                <a:rtl val="0"/>
              </a:rPr>
              <a:t>String </a:t>
            </a:r>
            <a:r>
              <a:rPr lang="en-US" sz="1800" b="0" i="0" u="none" strike="noStrike" cap="none" baseline="0" dirty="0" smtClean="0">
                <a:solidFill>
                  <a:schemeClr val="dk1"/>
                </a:solidFill>
                <a:latin typeface="Consolas"/>
                <a:ea typeface="Ubuntu"/>
                <a:cs typeface="Consolas"/>
                <a:sym typeface="Ubuntu"/>
                <a:rtl val="0"/>
              </a:rPr>
              <a:t>sentence)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new Intent(this, </a:t>
            </a:r>
            <a:r>
              <a:rPr lang="en-US" sz="1800" b="0" i="0" u="none" strike="noStrike" cap="none" baseline="0" dirty="0" err="1">
                <a:solidFill>
                  <a:schemeClr val="dk1"/>
                </a:solidFill>
                <a:latin typeface="Consolas"/>
                <a:ea typeface="Ubuntu"/>
                <a:cs typeface="Consolas"/>
                <a:sym typeface="Ubuntu"/>
                <a:rtl val="0"/>
              </a:rPr>
              <a:t>WordTranslator.class</a:t>
            </a:r>
            <a:r>
              <a:rPr lang="en-US" sz="1800" b="0" i="0" u="none" strike="noStrike" cap="none" baseline="0" dirty="0">
                <a:solidFill>
                  <a:schemeClr val="dk1"/>
                </a:solidFill>
                <a:latin typeface="Consolas"/>
                <a:ea typeface="Ubuntu"/>
                <a:cs typeface="Consolas"/>
                <a:sym typeface="Ubuntu"/>
                <a:rtl val="0"/>
              </a:rPr>
              <a:t>);</a:t>
            </a:r>
          </a:p>
          <a:p>
            <a:pPr lvl="0" indent="-342900">
              <a:spcBef>
                <a:spcPts val="0"/>
              </a:spcBef>
              <a:buSzPct val="25000"/>
              <a:buNone/>
            </a:pP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i.putExtra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 </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startActivity</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1" i="0" u="none" strike="noStrike" cap="none" baseline="0" dirty="0" err="1">
                <a:solidFill>
                  <a:schemeClr val="dk1"/>
                </a:solidFill>
                <a:latin typeface="Consolas"/>
                <a:ea typeface="Ubuntu"/>
                <a:cs typeface="Consolas"/>
                <a:sym typeface="Ubuntu"/>
                <a:rtl val="0"/>
              </a:rPr>
              <a:t>WordTranslator</a:t>
            </a:r>
            <a:r>
              <a:rPr lang="en-US" sz="1800" b="0" i="0" u="none" strike="noStrike" cap="none" baseline="0" dirty="0">
                <a:solidFill>
                  <a:schemeClr val="dk1"/>
                </a:solidFill>
                <a:latin typeface="Consolas"/>
                <a:ea typeface="Ubuntu"/>
                <a:cs typeface="Consolas"/>
                <a:sym typeface="Ubuntu"/>
                <a:rtl val="0"/>
              </a:rPr>
              <a:t> extends Activity {</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onCreate</a:t>
            </a:r>
            <a:r>
              <a:rPr lang="en-US" sz="1800" b="0" i="0" u="none" strike="noStrike" cap="none" baseline="0" dirty="0">
                <a:solidFill>
                  <a:schemeClr val="dk1"/>
                </a:solidFill>
                <a:latin typeface="Consolas"/>
                <a:ea typeface="Ubuntu"/>
                <a:cs typeface="Consolas"/>
                <a:sym typeface="Ubuntu"/>
                <a:rtl val="0"/>
              </a:rPr>
              <a:t>(Bundle </a:t>
            </a:r>
            <a:r>
              <a:rPr lang="en-US" sz="1800" b="0" i="0" u="none" strike="noStrike" cap="none" baseline="0" dirty="0" err="1">
                <a:solidFill>
                  <a:schemeClr val="dk1"/>
                </a:solidFill>
                <a:latin typeface="Consolas"/>
                <a:ea typeface="Ubuntu"/>
                <a:cs typeface="Consolas"/>
                <a:sym typeface="Ubuntu"/>
                <a:rtl val="0"/>
              </a:rPr>
              <a:t>savedInstanceState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a:t>
            </a:r>
            <a:r>
              <a:rPr lang="en-US" sz="1800" b="0" i="0" u="none" strike="noStrike" cap="none" baseline="0" dirty="0" err="1">
                <a:solidFill>
                  <a:schemeClr val="dk1"/>
                </a:solidFill>
                <a:latin typeface="Consolas"/>
                <a:ea typeface="Ubuntu"/>
                <a:cs typeface="Consolas"/>
                <a:sym typeface="Ubuntu"/>
                <a:rtl val="0"/>
              </a:rPr>
              <a:t>getIntent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p>
          <a:p>
            <a:pPr lvl="0" indent="-342900">
              <a:spcBef>
                <a:spcPts val="0"/>
              </a:spcBef>
              <a:buSzPct val="25000"/>
              <a:buNone/>
            </a:pPr>
            <a:r>
              <a:rPr lang="en-US" sz="1800" dirty="0">
                <a:latin typeface="Consolas"/>
                <a:ea typeface="Ubuntu"/>
                <a:cs typeface="Consolas"/>
                <a:sym typeface="Ubuntu"/>
              </a:rPr>
              <a:t> </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1" dirty="0">
                <a:latin typeface="Consolas"/>
                <a:ea typeface="Ubuntu"/>
                <a:cs typeface="Consolas"/>
                <a:sym typeface="Ubuntu"/>
              </a:rPr>
              <a:t>@</a:t>
            </a:r>
            <a:r>
              <a:rPr lang="en-US" sz="1800" b="1" dirty="0" smtClean="0">
                <a:latin typeface="Consolas"/>
                <a:ea typeface="Ubuntu"/>
                <a:cs typeface="Consolas"/>
                <a:sym typeface="Ubuntu"/>
              </a:rPr>
              <a:t>Public </a:t>
            </a:r>
            <a:r>
              <a:rPr lang="en-US" sz="1800" b="0" i="0" u="none" strike="noStrike" cap="none" baseline="0" dirty="0" smtClean="0">
                <a:solidFill>
                  <a:schemeClr val="dk1"/>
                </a:solidFill>
                <a:latin typeface="Consolas"/>
                <a:ea typeface="Ubuntu"/>
                <a:cs typeface="Consolas"/>
                <a:sym typeface="Ubuntu"/>
                <a:rtl val="0"/>
              </a:rPr>
              <a:t>String </a:t>
            </a:r>
            <a:r>
              <a:rPr lang="en-US" sz="1800" dirty="0" smtClean="0">
                <a:latin typeface="Consolas"/>
                <a:ea typeface="Ubuntu"/>
                <a:cs typeface="Consolas"/>
                <a:sym typeface="Ubuntu"/>
              </a:rPr>
              <a:t>sentence = </a:t>
            </a:r>
            <a:r>
              <a:rPr lang="en-US" sz="1800" b="0" i="0" u="none" strike="noStrike" cap="none" baseline="0" dirty="0" err="1">
                <a:solidFill>
                  <a:schemeClr val="dk1"/>
                </a:solidFill>
                <a:latin typeface="Consolas"/>
                <a:ea typeface="Ubuntu"/>
                <a:cs typeface="Consolas"/>
                <a:sym typeface="Ubuntu"/>
                <a:rtl val="0"/>
              </a:rPr>
              <a:t>i.getStringExtra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p:txBody>
      </p:sp>
      <p:sp>
        <p:nvSpPr>
          <p:cNvPr id="12" name="Shape 260"/>
          <p:cNvSpPr txBox="1"/>
          <p:nvPr/>
        </p:nvSpPr>
        <p:spPr>
          <a:xfrm>
            <a:off x="4115479" y="3044498"/>
            <a:ext cx="4664006" cy="1497229"/>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accent5"/>
                </a:solidFill>
                <a:latin typeface="Consolas"/>
                <a:ea typeface="Ubuntu"/>
                <a:cs typeface="Consolas"/>
                <a:sym typeface="Ubuntu"/>
                <a:rtl val="0"/>
              </a:rPr>
              <a:t>// Library Annotations</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Intent </a:t>
            </a:r>
            <a:r>
              <a:rPr lang="en-US" sz="1800" b="0" i="0" u="none" strike="noStrike" cap="none" baseline="0" dirty="0" smtClean="0">
                <a:solidFill>
                  <a:schemeClr val="dk1"/>
                </a:solidFill>
                <a:latin typeface="Consolas"/>
                <a:ea typeface="Ubuntu"/>
                <a:cs typeface="Consolas"/>
                <a:sym typeface="Ubuntu"/>
                <a:rtl val="0"/>
              </a:rPr>
              <a:t>{</a:t>
            </a:r>
          </a:p>
          <a:p>
            <a:pPr marL="342900" lvl="0" indent="-139700">
              <a:buClr>
                <a:schemeClr val="dk1"/>
              </a:buClr>
              <a:buSzPct val="25000"/>
            </a:pPr>
            <a:r>
              <a:rPr lang="en-US" sz="1800" b="1" i="0" u="none" strike="noStrike" cap="none" baseline="0" dirty="0" smtClean="0">
                <a:solidFill>
                  <a:schemeClr val="dk1"/>
                </a:solidFill>
                <a:latin typeface="Consolas"/>
                <a:ea typeface="Ubuntu"/>
                <a:cs typeface="Consolas"/>
                <a:sym typeface="Ubuntu"/>
                <a:rtl val="0"/>
              </a:rPr>
              <a:t>  </a:t>
            </a:r>
            <a:r>
              <a:rPr lang="en-US" sz="1800" b="1" dirty="0">
                <a:latin typeface="Consolas"/>
                <a:ea typeface="Ubuntu"/>
                <a:cs typeface="Consolas"/>
                <a:sym typeface="Ubuntu"/>
              </a:rPr>
              <a:t>@Secret </a:t>
            </a:r>
            <a:r>
              <a:rPr lang="en-US" sz="1800" b="0" i="0" u="none" strike="noStrike" cap="none" baseline="0" dirty="0" smtClean="0">
                <a:solidFill>
                  <a:schemeClr val="dk1"/>
                </a:solidFill>
                <a:latin typeface="Consolas"/>
                <a:ea typeface="Ubuntu"/>
                <a:cs typeface="Consolas"/>
                <a:sym typeface="Ubuntu"/>
                <a:rtl val="0"/>
              </a:rPr>
              <a:t>String</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00000"/>
              </a:lnSpc>
              <a:spcBef>
                <a:spcPts val="0"/>
              </a:spcBef>
              <a:spcAft>
                <a:spcPts val="0"/>
              </a:spcAft>
              <a:buClr>
                <a:schemeClr val="dk1"/>
              </a:buClr>
              <a:buSzPct val="25000"/>
              <a:buFont typeface="Arial"/>
              <a:buNone/>
            </a:pPr>
            <a:r>
              <a:rPr lang="en-US" sz="1800" dirty="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smtClean="0">
                <a:solidFill>
                  <a:schemeClr val="dk1"/>
                </a:solidFill>
                <a:latin typeface="Consolas"/>
                <a:ea typeface="Ubuntu"/>
                <a:cs typeface="Consolas"/>
                <a:sym typeface="Ubuntu"/>
                <a:rtl val="0"/>
              </a:rPr>
              <a:t>getStringExtra</a:t>
            </a:r>
            <a:r>
              <a:rPr lang="en-US" sz="1800" b="0" i="0" u="none" strike="noStrike" cap="none" baseline="0" dirty="0" smtClean="0">
                <a:solidFill>
                  <a:schemeClr val="dk1"/>
                </a:solidFill>
                <a:latin typeface="Consolas"/>
                <a:ea typeface="Ubuntu"/>
                <a:cs typeface="Consolas"/>
                <a:sym typeface="Ubuntu"/>
                <a:rtl val="0"/>
              </a:rPr>
              <a:t>(String </a:t>
            </a:r>
            <a:r>
              <a:rPr lang="en-US" sz="1800" b="0" i="0" u="none" strike="noStrike" cap="none" baseline="0" dirty="0">
                <a:solidFill>
                  <a:schemeClr val="dk1"/>
                </a:solidFill>
                <a:latin typeface="Consolas"/>
                <a:ea typeface="Ubuntu"/>
                <a:cs typeface="Consolas"/>
                <a:sym typeface="Ubuntu"/>
                <a:rtl val="0"/>
              </a:rPr>
              <a:t>key) {...}</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a:t>
            </a:r>
          </a:p>
          <a:p>
            <a:pPr marL="0" marR="0" lvl="0" indent="0" algn="l" rtl="0">
              <a:lnSpc>
                <a:spcPct val="100000"/>
              </a:lnSpc>
              <a:spcBef>
                <a:spcPts val="0"/>
              </a:spcBef>
              <a:spcAft>
                <a:spcPts val="0"/>
              </a:spcAft>
              <a:buClr>
                <a:schemeClr val="dk1"/>
              </a:buClr>
              <a:buFont typeface="Calibri"/>
              <a:buNone/>
            </a:pPr>
            <a:endParaRPr sz="1800" b="0" i="0" u="none" strike="noStrike" cap="none" baseline="0" dirty="0">
              <a:solidFill>
                <a:schemeClr val="dk1"/>
              </a:solidFill>
              <a:latin typeface="Consolas"/>
              <a:ea typeface="Ubuntu"/>
              <a:cs typeface="Consolas"/>
              <a:sym typeface="Ubuntu"/>
              <a:rtl val="0"/>
            </a:endParaRPr>
          </a:p>
        </p:txBody>
      </p:sp>
      <p:sp>
        <p:nvSpPr>
          <p:cNvPr id="8" name="Shape 262"/>
          <p:cNvSpPr txBox="1">
            <a:spLocks noGrp="1"/>
          </p:cNvSpPr>
          <p:nvPr>
            <p:ph type="title"/>
          </p:nvPr>
        </p:nvSpPr>
        <p:spPr>
          <a:xfrm>
            <a:off x="457200" y="88191"/>
            <a:ext cx="8494184" cy="1507806"/>
          </a:xfrm>
          <a:prstGeom prst="rect">
            <a:avLst/>
          </a:prstGeom>
          <a:noFill/>
          <a:ln>
            <a:noFill/>
          </a:ln>
        </p:spPr>
        <p:txBody>
          <a:bodyPr lIns="91425" tIns="91425" rIns="91425" bIns="91425" anchor="ctr" anchorCtr="0">
            <a:noAutofit/>
          </a:bodyPr>
          <a:lstStyle/>
          <a:p>
            <a:pPr lvl="0">
              <a:buSzPct val="25000"/>
            </a:pP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Use of intent</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 </a:t>
            </a:r>
            <a:r>
              <a:rPr lang="en-US" sz="4400" b="1" i="0" u="none" strike="noStrike" cap="none" baseline="0" dirty="0" smtClean="0">
                <a:solidFill>
                  <a:srgbClr val="F79646"/>
                </a:solidFill>
                <a:latin typeface="Ubuntu"/>
                <a:ea typeface="Ubuntu"/>
                <a:cs typeface="Ubuntu"/>
                <a:sym typeface="Ubuntu"/>
                <a:rtl val="0"/>
              </a:rPr>
              <a:t>payloads </a:t>
            </a:r>
            <a:r>
              <a:rPr lang="en-US" b="1" dirty="0">
                <a:solidFill>
                  <a:srgbClr val="F79646"/>
                </a:solidFill>
                <a:latin typeface="Ubuntu"/>
                <a:ea typeface="Ubuntu"/>
                <a:cs typeface="Ubuntu"/>
                <a:sym typeface="Ubuntu"/>
              </a:rPr>
              <a:t>–</a:t>
            </a:r>
            <a:r>
              <a:rPr lang="en-US" sz="4400" b="1" i="0" u="none" strike="noStrike" cap="none" dirty="0" smtClean="0">
                <a:solidFill>
                  <a:srgbClr val="F79646"/>
                </a:solidFill>
                <a:latin typeface="Ubuntu"/>
                <a:ea typeface="Ubuntu"/>
                <a:cs typeface="Ubuntu"/>
                <a:sym typeface="Ubuntu"/>
                <a:rtl val="0"/>
              </a:rPr>
              <a:t> </a:t>
            </a:r>
            <a:r>
              <a:rPr lang="en-US" sz="4400" b="1" i="0" u="none" strike="noStrike" cap="none" dirty="0" err="1" smtClean="0">
                <a:solidFill>
                  <a:srgbClr val="F79646"/>
                </a:solidFill>
                <a:latin typeface="Ubuntu"/>
                <a:ea typeface="Ubuntu"/>
                <a:cs typeface="Ubuntu"/>
                <a:sym typeface="Ubuntu"/>
                <a:rtl val="0"/>
              </a:rPr>
              <a:t>Aarddict</a:t>
            </a: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endParaRPr lang="en-US" sz="4400" b="1" i="0" u="none" strike="noStrike" cap="none" baseline="0" dirty="0">
              <a:solidFill>
                <a:srgbClr val="F79646"/>
              </a:solidFill>
              <a:latin typeface="Ubuntu"/>
              <a:ea typeface="Ubuntu"/>
              <a:cs typeface="Ubuntu"/>
              <a:sym typeface="Ubuntu"/>
              <a:rtl val="0"/>
            </a:endParaRPr>
          </a:p>
        </p:txBody>
      </p:sp>
      <p:sp>
        <p:nvSpPr>
          <p:cNvPr id="2" name="Rectangle 1"/>
          <p:cNvSpPr/>
          <p:nvPr/>
        </p:nvSpPr>
        <p:spPr>
          <a:xfrm>
            <a:off x="549885" y="1578426"/>
            <a:ext cx="3322499" cy="2932143"/>
          </a:xfrm>
          <a:prstGeom prst="rect">
            <a:avLst/>
          </a:prstGeom>
          <a:solidFill>
            <a:schemeClr val="bg1">
              <a:alpha val="90000"/>
            </a:schemeClr>
          </a:solidFill>
          <a:ln>
            <a:solidFill>
              <a:schemeClr val="bg1">
                <a:alpha val="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72384" y="1676008"/>
            <a:ext cx="3605864" cy="1209096"/>
          </a:xfrm>
          <a:prstGeom prst="rect">
            <a:avLst/>
          </a:prstGeom>
          <a:solidFill>
            <a:schemeClr val="bg1">
              <a:alpha val="90000"/>
            </a:schemeClr>
          </a:solidFill>
          <a:ln>
            <a:solidFill>
              <a:schemeClr val="bg1">
                <a:alpha val="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49885" y="4798052"/>
            <a:ext cx="7633858" cy="1711094"/>
          </a:xfrm>
          <a:prstGeom prst="rect">
            <a:avLst/>
          </a:prstGeom>
          <a:solidFill>
            <a:schemeClr val="bg1">
              <a:alpha val="90000"/>
            </a:schemeClr>
          </a:solidFill>
          <a:ln>
            <a:solidFill>
              <a:schemeClr val="bg1">
                <a:alpha val="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Callout 8"/>
          <p:cNvSpPr/>
          <p:nvPr/>
        </p:nvSpPr>
        <p:spPr>
          <a:xfrm>
            <a:off x="1939583" y="3828993"/>
            <a:ext cx="2202919" cy="548240"/>
          </a:xfrm>
          <a:prstGeom prst="wedgeEllipseCallout">
            <a:avLst>
              <a:gd name="adj1" fmla="val 65298"/>
              <a:gd name="adj2" fmla="val -324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spTree>
    <p:extLst>
      <p:ext uri="{BB962C8B-B14F-4D97-AF65-F5344CB8AC3E}">
        <p14:creationId xmlns:p14="http://schemas.microsoft.com/office/powerpoint/2010/main" val="164545583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Shape 261"/>
          <p:cNvSpPr txBox="1">
            <a:spLocks noGrp="1"/>
          </p:cNvSpPr>
          <p:nvPr>
            <p:ph type="body" idx="1"/>
          </p:nvPr>
        </p:nvSpPr>
        <p:spPr>
          <a:xfrm>
            <a:off x="549885" y="1657731"/>
            <a:ext cx="8229600" cy="4851415"/>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800" dirty="0" smtClean="0">
                <a:latin typeface="Consolas"/>
                <a:ea typeface="Ubuntu"/>
                <a:cs typeface="Consolas"/>
                <a:sym typeface="Ubuntu"/>
                <a:rtl val="0"/>
              </a:rPr>
              <a:t>class </a:t>
            </a:r>
            <a:r>
              <a:rPr lang="en-US" sz="1800" b="1" dirty="0" err="1" smtClean="0">
                <a:latin typeface="Consolas"/>
                <a:ea typeface="Ubuntu"/>
                <a:cs typeface="Consolas"/>
                <a:sym typeface="Ubuntu"/>
                <a:rtl val="0"/>
              </a:rPr>
              <a:t>LookupWord</a:t>
            </a:r>
            <a:r>
              <a:rPr lang="en-US" sz="1800" dirty="0" smtClean="0">
                <a:latin typeface="Consolas"/>
                <a:ea typeface="Ubuntu"/>
                <a:cs typeface="Consolas"/>
                <a:sym typeface="Ubuntu"/>
                <a:rtl val="0"/>
              </a:rPr>
              <a:t> extends Activity {</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dirty="0">
                <a:latin typeface="Consolas"/>
                <a:ea typeface="Ubuntu"/>
                <a:cs typeface="Consolas"/>
                <a:sym typeface="Ubuntu"/>
              </a:rPr>
              <a:t> </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void </a:t>
            </a:r>
            <a:r>
              <a:rPr lang="en-US" sz="1800" b="0" i="0" u="none" strike="noStrike" cap="none" baseline="0" dirty="0" err="1">
                <a:solidFill>
                  <a:schemeClr val="dk1"/>
                </a:solidFill>
                <a:latin typeface="Consolas"/>
                <a:ea typeface="Ubuntu"/>
                <a:cs typeface="Consolas"/>
                <a:sym typeface="Ubuntu"/>
                <a:rtl val="0"/>
              </a:rPr>
              <a:t>translateWord</a:t>
            </a:r>
            <a:r>
              <a:rPr lang="en-US" sz="1800" b="0"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a:solidFill>
                  <a:schemeClr val="dk1"/>
                </a:solidFill>
                <a:latin typeface="Consolas"/>
                <a:ea typeface="Ubuntu"/>
                <a:cs typeface="Consolas"/>
                <a:sym typeface="Ubuntu"/>
                <a:rtl val="0"/>
              </a:rPr>
              <a:t>String </a:t>
            </a:r>
            <a:r>
              <a:rPr lang="en-US" sz="1800" b="0" i="0" u="none" strike="noStrike" cap="none" baseline="0" dirty="0" smtClean="0">
                <a:solidFill>
                  <a:schemeClr val="dk1"/>
                </a:solidFill>
                <a:latin typeface="Consolas"/>
                <a:ea typeface="Ubuntu"/>
                <a:cs typeface="Consolas"/>
                <a:sym typeface="Ubuntu"/>
                <a:rtl val="0"/>
              </a:rPr>
              <a:t>sentence)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dirty="0">
                <a:latin typeface="Consolas"/>
                <a:ea typeface="Ubuntu"/>
                <a:cs typeface="Consolas"/>
                <a:sym typeface="Ubuntu"/>
              </a:rPr>
              <a:t> </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new Intent(this, </a:t>
            </a:r>
            <a:r>
              <a:rPr lang="en-US" sz="1800" b="0" i="0" u="none" strike="noStrike" cap="none" baseline="0" dirty="0" err="1">
                <a:solidFill>
                  <a:schemeClr val="dk1"/>
                </a:solidFill>
                <a:latin typeface="Consolas"/>
                <a:ea typeface="Ubuntu"/>
                <a:cs typeface="Consolas"/>
                <a:sym typeface="Ubuntu"/>
                <a:rtl val="0"/>
              </a:rPr>
              <a:t>WordTranslator.class</a:t>
            </a:r>
            <a:r>
              <a:rPr lang="en-US" sz="1800" b="0" i="0" u="none" strike="noStrike" cap="none" baseline="0" dirty="0">
                <a:solidFill>
                  <a:schemeClr val="dk1"/>
                </a:solidFill>
                <a:latin typeface="Consolas"/>
                <a:ea typeface="Ubuntu"/>
                <a:cs typeface="Consolas"/>
                <a:sym typeface="Ubuntu"/>
                <a:rtl val="0"/>
              </a:rPr>
              <a:t>);</a:t>
            </a:r>
          </a:p>
          <a:p>
            <a:pPr lvl="0" indent="-342900">
              <a:spcBef>
                <a:spcPts val="0"/>
              </a:spcBef>
              <a:buSzPct val="25000"/>
              <a:buNone/>
            </a:pP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smtClean="0">
                <a:solidFill>
                  <a:schemeClr val="dk1"/>
                </a:solidFill>
                <a:latin typeface="Consolas"/>
                <a:ea typeface="Ubuntu"/>
                <a:cs typeface="Consolas"/>
                <a:sym typeface="Ubuntu"/>
                <a:rtl val="0"/>
              </a:rPr>
              <a:t>i.putExtra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 </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err="1" smtClean="0">
                <a:solidFill>
                  <a:schemeClr val="dk1"/>
                </a:solidFill>
                <a:latin typeface="Consolas"/>
                <a:ea typeface="Ubuntu"/>
                <a:cs typeface="Consolas"/>
                <a:sym typeface="Ubuntu"/>
                <a:rtl val="0"/>
              </a:rPr>
              <a:t>startActivity</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1" i="0" u="none" strike="noStrike" cap="none" baseline="0" dirty="0" err="1">
                <a:solidFill>
                  <a:schemeClr val="dk1"/>
                </a:solidFill>
                <a:latin typeface="Consolas"/>
                <a:ea typeface="Ubuntu"/>
                <a:cs typeface="Consolas"/>
                <a:sym typeface="Ubuntu"/>
                <a:rtl val="0"/>
              </a:rPr>
              <a:t>WordTranslator</a:t>
            </a:r>
            <a:r>
              <a:rPr lang="en-US" sz="1800" b="0" i="0" u="none" strike="noStrike" cap="none" baseline="0" dirty="0">
                <a:solidFill>
                  <a:schemeClr val="dk1"/>
                </a:solidFill>
                <a:latin typeface="Consolas"/>
                <a:ea typeface="Ubuntu"/>
                <a:cs typeface="Consolas"/>
                <a:sym typeface="Ubuntu"/>
                <a:rtl val="0"/>
              </a:rPr>
              <a:t> extends Activity {</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onCreate</a:t>
            </a:r>
            <a:r>
              <a:rPr lang="en-US" sz="1800" b="0" i="0" u="none" strike="noStrike" cap="none" baseline="0" dirty="0">
                <a:solidFill>
                  <a:schemeClr val="dk1"/>
                </a:solidFill>
                <a:latin typeface="Consolas"/>
                <a:ea typeface="Ubuntu"/>
                <a:cs typeface="Consolas"/>
                <a:sym typeface="Ubuntu"/>
                <a:rtl val="0"/>
              </a:rPr>
              <a:t>(Bundle </a:t>
            </a:r>
            <a:r>
              <a:rPr lang="en-US" sz="1800" b="0" i="0" u="none" strike="noStrike" cap="none" baseline="0" dirty="0" err="1">
                <a:solidFill>
                  <a:schemeClr val="dk1"/>
                </a:solidFill>
                <a:latin typeface="Consolas"/>
                <a:ea typeface="Ubuntu"/>
                <a:cs typeface="Consolas"/>
                <a:sym typeface="Ubuntu"/>
                <a:rtl val="0"/>
              </a:rPr>
              <a:t>savedInstanceState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a:t>
            </a:r>
            <a:r>
              <a:rPr lang="en-US" sz="1800" b="0" i="0" u="none" strike="noStrike" cap="none" baseline="0" dirty="0" err="1">
                <a:solidFill>
                  <a:schemeClr val="dk1"/>
                </a:solidFill>
                <a:latin typeface="Consolas"/>
                <a:ea typeface="Ubuntu"/>
                <a:cs typeface="Consolas"/>
                <a:sym typeface="Ubuntu"/>
                <a:rtl val="0"/>
              </a:rPr>
              <a:t>getIntent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p>
          <a:p>
            <a:pPr lvl="0" indent="-342900">
              <a:spcBef>
                <a:spcPts val="0"/>
              </a:spcBef>
              <a:buSzPct val="25000"/>
              <a:buNone/>
            </a:pPr>
            <a:r>
              <a:rPr lang="en-US" sz="1800" dirty="0">
                <a:latin typeface="Consolas"/>
                <a:ea typeface="Ubuntu"/>
                <a:cs typeface="Consolas"/>
                <a:sym typeface="Ubuntu"/>
              </a:rPr>
              <a:t> </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1" dirty="0">
                <a:latin typeface="Consolas"/>
                <a:ea typeface="Ubuntu"/>
                <a:cs typeface="Consolas"/>
                <a:sym typeface="Ubuntu"/>
              </a:rPr>
              <a:t>@</a:t>
            </a:r>
            <a:r>
              <a:rPr lang="en-US" sz="1800" b="1" dirty="0" smtClean="0">
                <a:latin typeface="Consolas"/>
                <a:ea typeface="Ubuntu"/>
                <a:cs typeface="Consolas"/>
                <a:sym typeface="Ubuntu"/>
              </a:rPr>
              <a:t>Public </a:t>
            </a:r>
            <a:r>
              <a:rPr lang="en-US" sz="1800" b="0" i="0" u="none" strike="noStrike" cap="none" baseline="0" dirty="0" smtClean="0">
                <a:solidFill>
                  <a:schemeClr val="dk1"/>
                </a:solidFill>
                <a:latin typeface="Consolas"/>
                <a:ea typeface="Ubuntu"/>
                <a:cs typeface="Consolas"/>
                <a:sym typeface="Ubuntu"/>
                <a:rtl val="0"/>
              </a:rPr>
              <a:t>String </a:t>
            </a:r>
            <a:r>
              <a:rPr lang="en-US" sz="1800" dirty="0" smtClean="0">
                <a:latin typeface="Consolas"/>
                <a:ea typeface="Ubuntu"/>
                <a:cs typeface="Consolas"/>
                <a:sym typeface="Ubuntu"/>
              </a:rPr>
              <a:t>sentence = </a:t>
            </a:r>
            <a:r>
              <a:rPr lang="en-US" sz="1800" b="0" i="0" u="none" strike="noStrike" cap="none" baseline="0" dirty="0" err="1">
                <a:solidFill>
                  <a:schemeClr val="dk1"/>
                </a:solidFill>
                <a:latin typeface="Consolas"/>
                <a:ea typeface="Ubuntu"/>
                <a:cs typeface="Consolas"/>
                <a:sym typeface="Ubuntu"/>
                <a:rtl val="0"/>
              </a:rPr>
              <a:t>i.getStringExtra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p:txBody>
      </p:sp>
      <p:sp>
        <p:nvSpPr>
          <p:cNvPr id="12" name="Shape 260"/>
          <p:cNvSpPr txBox="1"/>
          <p:nvPr/>
        </p:nvSpPr>
        <p:spPr>
          <a:xfrm>
            <a:off x="4115479" y="3044498"/>
            <a:ext cx="4664006" cy="1497229"/>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accent5"/>
                </a:solidFill>
                <a:latin typeface="Consolas"/>
                <a:ea typeface="Ubuntu"/>
                <a:cs typeface="Consolas"/>
                <a:sym typeface="Ubuntu"/>
                <a:rtl val="0"/>
              </a:rPr>
              <a:t>// Library Annotations</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Intent </a:t>
            </a:r>
            <a:r>
              <a:rPr lang="en-US" sz="1800" b="0" i="0" u="none" strike="noStrike" cap="none" baseline="0" dirty="0" smtClean="0">
                <a:solidFill>
                  <a:schemeClr val="dk1"/>
                </a:solidFill>
                <a:latin typeface="Consolas"/>
                <a:ea typeface="Ubuntu"/>
                <a:cs typeface="Consolas"/>
                <a:sym typeface="Ubuntu"/>
                <a:rtl val="0"/>
              </a:rPr>
              <a:t>{</a:t>
            </a:r>
          </a:p>
          <a:p>
            <a:pPr marL="342900" lvl="0" indent="-139700">
              <a:buClr>
                <a:schemeClr val="dk1"/>
              </a:buClr>
              <a:buSzPct val="25000"/>
            </a:pPr>
            <a:r>
              <a:rPr lang="en-US" sz="1800" b="1" i="0" u="none" strike="noStrike" cap="none" baseline="0" dirty="0" smtClean="0">
                <a:solidFill>
                  <a:schemeClr val="dk1"/>
                </a:solidFill>
                <a:latin typeface="Consolas"/>
                <a:ea typeface="Ubuntu"/>
                <a:cs typeface="Consolas"/>
                <a:sym typeface="Ubuntu"/>
                <a:rtl val="0"/>
              </a:rPr>
              <a:t>  </a:t>
            </a:r>
            <a:r>
              <a:rPr lang="en-US" sz="1800" b="1" dirty="0">
                <a:latin typeface="Consolas"/>
                <a:ea typeface="Ubuntu"/>
                <a:cs typeface="Consolas"/>
                <a:sym typeface="Ubuntu"/>
              </a:rPr>
              <a:t>@Secret </a:t>
            </a:r>
            <a:r>
              <a:rPr lang="en-US" sz="1800" b="0" i="0" u="none" strike="noStrike" cap="none" baseline="0" dirty="0" smtClean="0">
                <a:solidFill>
                  <a:schemeClr val="dk1"/>
                </a:solidFill>
                <a:latin typeface="Consolas"/>
                <a:ea typeface="Ubuntu"/>
                <a:cs typeface="Consolas"/>
                <a:sym typeface="Ubuntu"/>
                <a:rtl val="0"/>
              </a:rPr>
              <a:t>String</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00000"/>
              </a:lnSpc>
              <a:spcBef>
                <a:spcPts val="0"/>
              </a:spcBef>
              <a:spcAft>
                <a:spcPts val="0"/>
              </a:spcAft>
              <a:buClr>
                <a:schemeClr val="dk1"/>
              </a:buClr>
              <a:buSzPct val="25000"/>
              <a:buFont typeface="Arial"/>
              <a:buNone/>
            </a:pPr>
            <a:r>
              <a:rPr lang="en-US" sz="1800" dirty="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smtClean="0">
                <a:solidFill>
                  <a:schemeClr val="dk1"/>
                </a:solidFill>
                <a:latin typeface="Consolas"/>
                <a:ea typeface="Ubuntu"/>
                <a:cs typeface="Consolas"/>
                <a:sym typeface="Ubuntu"/>
                <a:rtl val="0"/>
              </a:rPr>
              <a:t>getStringExtra</a:t>
            </a:r>
            <a:r>
              <a:rPr lang="en-US" sz="1800" b="0" i="0" u="none" strike="noStrike" cap="none" baseline="0" dirty="0" smtClean="0">
                <a:solidFill>
                  <a:schemeClr val="dk1"/>
                </a:solidFill>
                <a:latin typeface="Consolas"/>
                <a:ea typeface="Ubuntu"/>
                <a:cs typeface="Consolas"/>
                <a:sym typeface="Ubuntu"/>
                <a:rtl val="0"/>
              </a:rPr>
              <a:t>(String </a:t>
            </a:r>
            <a:r>
              <a:rPr lang="en-US" sz="1800" b="0" i="0" u="none" strike="noStrike" cap="none" baseline="0" dirty="0">
                <a:solidFill>
                  <a:schemeClr val="dk1"/>
                </a:solidFill>
                <a:latin typeface="Consolas"/>
                <a:ea typeface="Ubuntu"/>
                <a:cs typeface="Consolas"/>
                <a:sym typeface="Ubuntu"/>
                <a:rtl val="0"/>
              </a:rPr>
              <a:t>key) {...}</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a:t>
            </a:r>
          </a:p>
          <a:p>
            <a:pPr marL="0" marR="0" lvl="0" indent="0" algn="l" rtl="0">
              <a:lnSpc>
                <a:spcPct val="100000"/>
              </a:lnSpc>
              <a:spcBef>
                <a:spcPts val="0"/>
              </a:spcBef>
              <a:spcAft>
                <a:spcPts val="0"/>
              </a:spcAft>
              <a:buClr>
                <a:schemeClr val="dk1"/>
              </a:buClr>
              <a:buFont typeface="Calibri"/>
              <a:buNone/>
            </a:pPr>
            <a:endParaRPr sz="1800" b="0" i="0" u="none" strike="noStrike" cap="none" baseline="0" dirty="0">
              <a:solidFill>
                <a:schemeClr val="dk1"/>
              </a:solidFill>
              <a:latin typeface="Consolas"/>
              <a:ea typeface="Ubuntu"/>
              <a:cs typeface="Consolas"/>
              <a:sym typeface="Ubuntu"/>
              <a:rtl val="0"/>
            </a:endParaRPr>
          </a:p>
        </p:txBody>
      </p:sp>
      <p:sp>
        <p:nvSpPr>
          <p:cNvPr id="8" name="Shape 262"/>
          <p:cNvSpPr txBox="1">
            <a:spLocks noGrp="1"/>
          </p:cNvSpPr>
          <p:nvPr>
            <p:ph type="title"/>
          </p:nvPr>
        </p:nvSpPr>
        <p:spPr>
          <a:xfrm>
            <a:off x="457200" y="88191"/>
            <a:ext cx="8494184" cy="1507806"/>
          </a:xfrm>
          <a:prstGeom prst="rect">
            <a:avLst/>
          </a:prstGeom>
          <a:noFill/>
          <a:ln>
            <a:noFill/>
          </a:ln>
        </p:spPr>
        <p:txBody>
          <a:bodyPr lIns="91425" tIns="91425" rIns="91425" bIns="91425" anchor="ctr" anchorCtr="0">
            <a:noAutofit/>
          </a:bodyPr>
          <a:lstStyle/>
          <a:p>
            <a:pPr lvl="0">
              <a:buSzPct val="25000"/>
            </a:pP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Use of intent</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 </a:t>
            </a:r>
            <a:r>
              <a:rPr lang="en-US" sz="4400" b="1" i="0" u="none" strike="noStrike" cap="none" baseline="0" dirty="0" smtClean="0">
                <a:solidFill>
                  <a:srgbClr val="F79646"/>
                </a:solidFill>
                <a:latin typeface="Ubuntu"/>
                <a:ea typeface="Ubuntu"/>
                <a:cs typeface="Ubuntu"/>
                <a:sym typeface="Ubuntu"/>
                <a:rtl val="0"/>
              </a:rPr>
              <a:t>payloads </a:t>
            </a:r>
            <a:r>
              <a:rPr lang="en-US" b="1" dirty="0">
                <a:solidFill>
                  <a:srgbClr val="F79646"/>
                </a:solidFill>
                <a:latin typeface="Ubuntu"/>
                <a:ea typeface="Ubuntu"/>
                <a:cs typeface="Ubuntu"/>
                <a:sym typeface="Ubuntu"/>
              </a:rPr>
              <a:t>–</a:t>
            </a:r>
            <a:r>
              <a:rPr lang="en-US" sz="4400" b="1" i="0" u="none" strike="noStrike" cap="none" dirty="0" smtClean="0">
                <a:solidFill>
                  <a:srgbClr val="F79646"/>
                </a:solidFill>
                <a:latin typeface="Ubuntu"/>
                <a:ea typeface="Ubuntu"/>
                <a:cs typeface="Ubuntu"/>
                <a:sym typeface="Ubuntu"/>
                <a:rtl val="0"/>
              </a:rPr>
              <a:t> </a:t>
            </a:r>
            <a:r>
              <a:rPr lang="en-US" sz="4400" b="1" i="0" u="none" strike="noStrike" cap="none" dirty="0" err="1" smtClean="0">
                <a:solidFill>
                  <a:srgbClr val="F79646"/>
                </a:solidFill>
                <a:latin typeface="Ubuntu"/>
                <a:ea typeface="Ubuntu"/>
                <a:cs typeface="Ubuntu"/>
                <a:sym typeface="Ubuntu"/>
                <a:rtl val="0"/>
              </a:rPr>
              <a:t>Aarddict</a:t>
            </a: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endParaRPr lang="en-US" sz="4400" b="1" i="0" u="none" strike="noStrike" cap="none" baseline="0" dirty="0">
              <a:solidFill>
                <a:srgbClr val="F79646"/>
              </a:solidFill>
              <a:latin typeface="Ubuntu"/>
              <a:ea typeface="Ubuntu"/>
              <a:cs typeface="Ubuntu"/>
              <a:sym typeface="Ubuntu"/>
              <a:rtl val="0"/>
            </a:endParaRPr>
          </a:p>
        </p:txBody>
      </p:sp>
      <p:sp>
        <p:nvSpPr>
          <p:cNvPr id="6" name="Oval Callout 5"/>
          <p:cNvSpPr/>
          <p:nvPr/>
        </p:nvSpPr>
        <p:spPr>
          <a:xfrm>
            <a:off x="1939583" y="3828993"/>
            <a:ext cx="2202919" cy="548240"/>
          </a:xfrm>
          <a:prstGeom prst="wedgeEllipseCallout">
            <a:avLst>
              <a:gd name="adj1" fmla="val 65298"/>
              <a:gd name="adj2" fmla="val -324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spTree>
    <p:extLst>
      <p:ext uri="{BB962C8B-B14F-4D97-AF65-F5344CB8AC3E}">
        <p14:creationId xmlns:p14="http://schemas.microsoft.com/office/powerpoint/2010/main" val="307197502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Shape 261"/>
          <p:cNvSpPr txBox="1">
            <a:spLocks noGrp="1"/>
          </p:cNvSpPr>
          <p:nvPr>
            <p:ph type="body" idx="1"/>
          </p:nvPr>
        </p:nvSpPr>
        <p:spPr>
          <a:xfrm>
            <a:off x="549885" y="1657731"/>
            <a:ext cx="8229600" cy="4851415"/>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800" dirty="0" smtClean="0">
                <a:latin typeface="Consolas"/>
                <a:ea typeface="Ubuntu"/>
                <a:cs typeface="Consolas"/>
                <a:sym typeface="Ubuntu"/>
                <a:rtl val="0"/>
              </a:rPr>
              <a:t>class </a:t>
            </a:r>
            <a:r>
              <a:rPr lang="en-US" sz="1800" b="1" dirty="0" err="1" smtClean="0">
                <a:latin typeface="Consolas"/>
                <a:ea typeface="Ubuntu"/>
                <a:cs typeface="Consolas"/>
                <a:sym typeface="Ubuntu"/>
                <a:rtl val="0"/>
              </a:rPr>
              <a:t>LookupWord</a:t>
            </a:r>
            <a:r>
              <a:rPr lang="en-US" sz="1800" dirty="0" smtClean="0">
                <a:latin typeface="Consolas"/>
                <a:ea typeface="Ubuntu"/>
                <a:cs typeface="Consolas"/>
                <a:sym typeface="Ubuntu"/>
                <a:rtl val="0"/>
              </a:rPr>
              <a:t> extends Activity {</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translateWord</a:t>
            </a:r>
            <a:r>
              <a:rPr lang="en-US" sz="1800" b="0"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a:solidFill>
                  <a:schemeClr val="dk1"/>
                </a:solidFill>
                <a:latin typeface="Consolas"/>
                <a:ea typeface="Ubuntu"/>
                <a:cs typeface="Consolas"/>
                <a:sym typeface="Ubuntu"/>
                <a:rtl val="0"/>
              </a:rPr>
              <a:t>String </a:t>
            </a:r>
            <a:r>
              <a:rPr lang="en-US" sz="1800" b="0" i="0" u="none" strike="noStrike" cap="none" baseline="0" dirty="0" smtClean="0">
                <a:solidFill>
                  <a:schemeClr val="dk1"/>
                </a:solidFill>
                <a:latin typeface="Consolas"/>
                <a:ea typeface="Ubuntu"/>
                <a:cs typeface="Consolas"/>
                <a:sym typeface="Ubuntu"/>
                <a:rtl val="0"/>
              </a:rPr>
              <a:t>sentence)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a:solidFill>
                  <a:schemeClr val="bg2">
                    <a:lumMod val="60000"/>
                    <a:lumOff val="40000"/>
                  </a:schemeClr>
                </a:solidFill>
                <a:latin typeface="Consolas"/>
                <a:ea typeface="Ubuntu"/>
                <a:cs typeface="Consolas"/>
                <a:sym typeface="Ubuntu"/>
                <a:rtl val="0"/>
              </a:rPr>
              <a:t>Intent </a:t>
            </a:r>
            <a:r>
              <a:rPr lang="en-US" sz="1800" b="0" i="0" u="none" strike="noStrike" cap="none" baseline="0" dirty="0" err="1">
                <a:solidFill>
                  <a:schemeClr val="bg2">
                    <a:lumMod val="60000"/>
                    <a:lumOff val="40000"/>
                  </a:schemeClr>
                </a:solidFill>
                <a:latin typeface="Consolas"/>
                <a:ea typeface="Ubuntu"/>
                <a:cs typeface="Consolas"/>
                <a:sym typeface="Ubuntu"/>
                <a:rtl val="0"/>
              </a:rPr>
              <a:t>i</a:t>
            </a:r>
            <a:r>
              <a:rPr lang="en-US" sz="1800" b="0" i="0" u="none" strike="noStrike" cap="none" baseline="0" dirty="0">
                <a:solidFill>
                  <a:schemeClr val="bg2">
                    <a:lumMod val="60000"/>
                    <a:lumOff val="40000"/>
                  </a:schemeClr>
                </a:solidFill>
                <a:latin typeface="Consolas"/>
                <a:ea typeface="Ubuntu"/>
                <a:cs typeface="Consolas"/>
                <a:sym typeface="Ubuntu"/>
                <a:rtl val="0"/>
              </a:rPr>
              <a:t> = new Intent(this, </a:t>
            </a:r>
            <a:r>
              <a:rPr lang="en-US" sz="1800" b="0" i="0" u="none" strike="noStrike" cap="none" baseline="0" dirty="0" err="1">
                <a:solidFill>
                  <a:schemeClr val="bg2">
                    <a:lumMod val="60000"/>
                    <a:lumOff val="40000"/>
                  </a:schemeClr>
                </a:solidFill>
                <a:latin typeface="Consolas"/>
                <a:ea typeface="Ubuntu"/>
                <a:cs typeface="Consolas"/>
                <a:sym typeface="Ubuntu"/>
                <a:rtl val="0"/>
              </a:rPr>
              <a:t>WordTranslator.class</a:t>
            </a:r>
            <a:r>
              <a:rPr lang="en-US" sz="1800" b="0" i="0" u="none" strike="noStrike" cap="none" baseline="0" dirty="0">
                <a:solidFill>
                  <a:schemeClr val="bg2">
                    <a:lumMod val="60000"/>
                    <a:lumOff val="40000"/>
                  </a:schemeClr>
                </a:solidFill>
                <a:latin typeface="Consolas"/>
                <a:ea typeface="Ubuntu"/>
                <a:cs typeface="Consolas"/>
                <a:sym typeface="Ubuntu"/>
                <a:rtl val="0"/>
              </a:rPr>
              <a:t>);</a:t>
            </a:r>
          </a:p>
          <a:p>
            <a:pPr lvl="0" indent="-342900">
              <a:spcBef>
                <a:spcPts val="0"/>
              </a:spcBef>
              <a:buSzPct val="25000"/>
              <a:buNone/>
            </a:pP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i.putExtra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 </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startActivity</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1" i="0" u="none" strike="noStrike" cap="none" baseline="0" dirty="0" err="1">
                <a:solidFill>
                  <a:schemeClr val="dk1"/>
                </a:solidFill>
                <a:latin typeface="Consolas"/>
                <a:ea typeface="Ubuntu"/>
                <a:cs typeface="Consolas"/>
                <a:sym typeface="Ubuntu"/>
                <a:rtl val="0"/>
              </a:rPr>
              <a:t>WordTranslator</a:t>
            </a:r>
            <a:r>
              <a:rPr lang="en-US" sz="1800" b="0" i="0" u="none" strike="noStrike" cap="none" baseline="0" dirty="0">
                <a:solidFill>
                  <a:schemeClr val="dk1"/>
                </a:solidFill>
                <a:latin typeface="Consolas"/>
                <a:ea typeface="Ubuntu"/>
                <a:cs typeface="Consolas"/>
                <a:sym typeface="Ubuntu"/>
                <a:rtl val="0"/>
              </a:rPr>
              <a:t> extends Activity {</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onCreate</a:t>
            </a:r>
            <a:r>
              <a:rPr lang="en-US" sz="1800" b="0" i="0" u="none" strike="noStrike" cap="none" baseline="0" dirty="0">
                <a:solidFill>
                  <a:schemeClr val="dk1"/>
                </a:solidFill>
                <a:latin typeface="Consolas"/>
                <a:ea typeface="Ubuntu"/>
                <a:cs typeface="Consolas"/>
                <a:sym typeface="Ubuntu"/>
                <a:rtl val="0"/>
              </a:rPr>
              <a:t>(Bundle </a:t>
            </a:r>
            <a:r>
              <a:rPr lang="en-US" sz="1800" b="0" i="0" u="none" strike="noStrike" cap="none" baseline="0" dirty="0" err="1">
                <a:solidFill>
                  <a:schemeClr val="dk1"/>
                </a:solidFill>
                <a:latin typeface="Consolas"/>
                <a:ea typeface="Ubuntu"/>
                <a:cs typeface="Consolas"/>
                <a:sym typeface="Ubuntu"/>
                <a:rtl val="0"/>
              </a:rPr>
              <a:t>savedInstanceState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a:t>
            </a:r>
            <a:r>
              <a:rPr lang="en-US" sz="1800" b="0" i="0" u="none" strike="noStrike" cap="none" baseline="0" dirty="0" err="1">
                <a:solidFill>
                  <a:schemeClr val="dk1"/>
                </a:solidFill>
                <a:latin typeface="Consolas"/>
                <a:ea typeface="Ubuntu"/>
                <a:cs typeface="Consolas"/>
                <a:sym typeface="Ubuntu"/>
                <a:rtl val="0"/>
              </a:rPr>
              <a:t>getIntent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p>
          <a:p>
            <a:pPr lvl="0" indent="-342900">
              <a:spcBef>
                <a:spcPts val="0"/>
              </a:spcBef>
              <a:buSzPct val="25000"/>
              <a:buNone/>
            </a:pPr>
            <a:r>
              <a:rPr lang="en-US" sz="1800" dirty="0">
                <a:latin typeface="Consolas"/>
                <a:ea typeface="Ubuntu"/>
                <a:cs typeface="Consolas"/>
                <a:sym typeface="Ubuntu"/>
              </a:rPr>
              <a:t> </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1" dirty="0">
                <a:latin typeface="Consolas"/>
                <a:ea typeface="Ubuntu"/>
                <a:cs typeface="Consolas"/>
                <a:sym typeface="Ubuntu"/>
              </a:rPr>
              <a:t>@</a:t>
            </a:r>
            <a:r>
              <a:rPr lang="en-US" sz="1800" b="1" dirty="0" smtClean="0">
                <a:latin typeface="Consolas"/>
                <a:ea typeface="Ubuntu"/>
                <a:cs typeface="Consolas"/>
                <a:sym typeface="Ubuntu"/>
              </a:rPr>
              <a:t>Public </a:t>
            </a:r>
            <a:r>
              <a:rPr lang="en-US" sz="1800" b="0" i="0" u="none" strike="noStrike" cap="none" baseline="0" dirty="0" smtClean="0">
                <a:solidFill>
                  <a:schemeClr val="dk1"/>
                </a:solidFill>
                <a:latin typeface="Consolas"/>
                <a:ea typeface="Ubuntu"/>
                <a:cs typeface="Consolas"/>
                <a:sym typeface="Ubuntu"/>
                <a:rtl val="0"/>
              </a:rPr>
              <a:t>String </a:t>
            </a:r>
            <a:r>
              <a:rPr lang="en-US" sz="1800" dirty="0" smtClean="0">
                <a:latin typeface="Consolas"/>
                <a:ea typeface="Ubuntu"/>
                <a:cs typeface="Consolas"/>
                <a:sym typeface="Ubuntu"/>
              </a:rPr>
              <a:t>sentence = </a:t>
            </a:r>
            <a:r>
              <a:rPr lang="en-US" sz="1800" b="0" i="0" u="none" strike="noStrike" cap="none" baseline="0" dirty="0" err="1">
                <a:solidFill>
                  <a:schemeClr val="dk1"/>
                </a:solidFill>
                <a:latin typeface="Consolas"/>
                <a:ea typeface="Ubuntu"/>
                <a:cs typeface="Consolas"/>
                <a:sym typeface="Ubuntu"/>
                <a:rtl val="0"/>
              </a:rPr>
              <a:t>i.getStringExtra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p:txBody>
      </p:sp>
      <p:sp>
        <p:nvSpPr>
          <p:cNvPr id="12" name="Shape 260"/>
          <p:cNvSpPr txBox="1"/>
          <p:nvPr/>
        </p:nvSpPr>
        <p:spPr>
          <a:xfrm>
            <a:off x="4115479" y="3044498"/>
            <a:ext cx="4664006" cy="1497229"/>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accent5"/>
                </a:solidFill>
                <a:latin typeface="Consolas"/>
                <a:ea typeface="Ubuntu"/>
                <a:cs typeface="Consolas"/>
                <a:sym typeface="Ubuntu"/>
                <a:rtl val="0"/>
              </a:rPr>
              <a:t>// Library Annotations</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Intent </a:t>
            </a:r>
            <a:r>
              <a:rPr lang="en-US" sz="1800" b="0" i="0" u="none" strike="noStrike" cap="none" baseline="0" dirty="0" smtClean="0">
                <a:solidFill>
                  <a:schemeClr val="dk1"/>
                </a:solidFill>
                <a:latin typeface="Consolas"/>
                <a:ea typeface="Ubuntu"/>
                <a:cs typeface="Consolas"/>
                <a:sym typeface="Ubuntu"/>
                <a:rtl val="0"/>
              </a:rPr>
              <a:t>{</a:t>
            </a:r>
          </a:p>
          <a:p>
            <a:pPr marL="342900" marR="0" lvl="0" indent="-139700" algn="l" rtl="0">
              <a:lnSpc>
                <a:spcPct val="100000"/>
              </a:lnSpc>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onsolas"/>
                <a:ea typeface="Ubuntu"/>
                <a:cs typeface="Consolas"/>
                <a:sym typeface="Ubuntu"/>
                <a:rtl val="0"/>
              </a:rPr>
              <a:t>  </a:t>
            </a:r>
            <a:r>
              <a:rPr lang="en-US" sz="1800" b="1" i="0" u="none" strike="noStrike" cap="none" baseline="0" dirty="0" smtClean="0">
                <a:solidFill>
                  <a:schemeClr val="dk1"/>
                </a:solidFill>
                <a:latin typeface="Consolas"/>
                <a:ea typeface="Ubuntu"/>
                <a:cs typeface="Consolas"/>
                <a:sym typeface="Ubuntu"/>
                <a:rtl val="0"/>
              </a:rPr>
              <a:t>@Secret </a:t>
            </a:r>
            <a:r>
              <a:rPr lang="en-US" sz="1800" b="0" i="0" u="none" strike="noStrike" cap="none" baseline="0" dirty="0" smtClean="0">
                <a:solidFill>
                  <a:schemeClr val="dk1"/>
                </a:solidFill>
                <a:latin typeface="Consolas"/>
                <a:ea typeface="Ubuntu"/>
                <a:cs typeface="Consolas"/>
                <a:sym typeface="Ubuntu"/>
                <a:rtl val="0"/>
              </a:rPr>
              <a:t>String</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00000"/>
              </a:lnSpc>
              <a:spcBef>
                <a:spcPts val="0"/>
              </a:spcBef>
              <a:spcAft>
                <a:spcPts val="0"/>
              </a:spcAft>
              <a:buClr>
                <a:schemeClr val="dk1"/>
              </a:buClr>
              <a:buSzPct val="25000"/>
              <a:buFont typeface="Arial"/>
              <a:buNone/>
            </a:pPr>
            <a:r>
              <a:rPr lang="en-US" sz="1800" dirty="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smtClean="0">
                <a:solidFill>
                  <a:schemeClr val="dk1"/>
                </a:solidFill>
                <a:latin typeface="Consolas"/>
                <a:ea typeface="Ubuntu"/>
                <a:cs typeface="Consolas"/>
                <a:sym typeface="Ubuntu"/>
                <a:rtl val="0"/>
              </a:rPr>
              <a:t>getStringExtra</a:t>
            </a:r>
            <a:r>
              <a:rPr lang="en-US" sz="1800" b="0" i="0" u="none" strike="noStrike" cap="none" baseline="0" dirty="0" smtClean="0">
                <a:solidFill>
                  <a:schemeClr val="dk1"/>
                </a:solidFill>
                <a:latin typeface="Consolas"/>
                <a:ea typeface="Ubuntu"/>
                <a:cs typeface="Consolas"/>
                <a:sym typeface="Ubuntu"/>
                <a:rtl val="0"/>
              </a:rPr>
              <a:t>(String </a:t>
            </a:r>
            <a:r>
              <a:rPr lang="en-US" sz="1800" b="0" i="0" u="none" strike="noStrike" cap="none" baseline="0" dirty="0">
                <a:solidFill>
                  <a:schemeClr val="dk1"/>
                </a:solidFill>
                <a:latin typeface="Consolas"/>
                <a:ea typeface="Ubuntu"/>
                <a:cs typeface="Consolas"/>
                <a:sym typeface="Ubuntu"/>
                <a:rtl val="0"/>
              </a:rPr>
              <a:t>key) {...}</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a:t>
            </a:r>
          </a:p>
          <a:p>
            <a:pPr marL="0" marR="0" lvl="0" indent="0" algn="l" rtl="0">
              <a:lnSpc>
                <a:spcPct val="100000"/>
              </a:lnSpc>
              <a:spcBef>
                <a:spcPts val="0"/>
              </a:spcBef>
              <a:spcAft>
                <a:spcPts val="0"/>
              </a:spcAft>
              <a:buClr>
                <a:schemeClr val="dk1"/>
              </a:buClr>
              <a:buFont typeface="Calibri"/>
              <a:buNone/>
            </a:pPr>
            <a:endParaRPr sz="1800" b="0" i="0" u="none" strike="noStrike" cap="none" baseline="0" dirty="0">
              <a:solidFill>
                <a:schemeClr val="dk1"/>
              </a:solidFill>
              <a:latin typeface="Consolas"/>
              <a:ea typeface="Ubuntu"/>
              <a:cs typeface="Consolas"/>
              <a:sym typeface="Ubuntu"/>
              <a:rtl val="0"/>
            </a:endParaRPr>
          </a:p>
        </p:txBody>
      </p:sp>
      <p:sp>
        <p:nvSpPr>
          <p:cNvPr id="8" name="Shape 262"/>
          <p:cNvSpPr txBox="1">
            <a:spLocks noGrp="1"/>
          </p:cNvSpPr>
          <p:nvPr>
            <p:ph type="title"/>
          </p:nvPr>
        </p:nvSpPr>
        <p:spPr>
          <a:xfrm>
            <a:off x="457200" y="88191"/>
            <a:ext cx="8494184" cy="1507806"/>
          </a:xfrm>
          <a:prstGeom prst="rect">
            <a:avLst/>
          </a:prstGeom>
          <a:noFill/>
          <a:ln>
            <a:noFill/>
          </a:ln>
        </p:spPr>
        <p:txBody>
          <a:bodyPr lIns="91425" tIns="91425" rIns="91425" bIns="91425" anchor="ctr" anchorCtr="0">
            <a:noAutofit/>
          </a:bodyPr>
          <a:lstStyle/>
          <a:p>
            <a:pPr lvl="0">
              <a:buSzPct val="25000"/>
            </a:pP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Use of intent</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 </a:t>
            </a:r>
            <a:r>
              <a:rPr lang="en-US" sz="4400" b="1" i="0" u="none" strike="noStrike" cap="none" baseline="0" dirty="0" smtClean="0">
                <a:solidFill>
                  <a:srgbClr val="F79646"/>
                </a:solidFill>
                <a:latin typeface="Ubuntu"/>
                <a:ea typeface="Ubuntu"/>
                <a:cs typeface="Ubuntu"/>
                <a:sym typeface="Ubuntu"/>
                <a:rtl val="0"/>
              </a:rPr>
              <a:t>payloads </a:t>
            </a:r>
            <a:r>
              <a:rPr lang="en-US" b="1" dirty="0">
                <a:solidFill>
                  <a:srgbClr val="F79646"/>
                </a:solidFill>
                <a:latin typeface="Ubuntu"/>
                <a:ea typeface="Ubuntu"/>
                <a:cs typeface="Ubuntu"/>
                <a:sym typeface="Ubuntu"/>
              </a:rPr>
              <a:t>–</a:t>
            </a:r>
            <a:r>
              <a:rPr lang="en-US" sz="4400" b="1" i="0" u="none" strike="noStrike" cap="none" dirty="0" smtClean="0">
                <a:solidFill>
                  <a:srgbClr val="F79646"/>
                </a:solidFill>
                <a:latin typeface="Ubuntu"/>
                <a:ea typeface="Ubuntu"/>
                <a:cs typeface="Ubuntu"/>
                <a:sym typeface="Ubuntu"/>
                <a:rtl val="0"/>
              </a:rPr>
              <a:t> </a:t>
            </a:r>
            <a:r>
              <a:rPr lang="en-US" sz="4400" b="1" i="0" u="none" strike="noStrike" cap="none" dirty="0" err="1" smtClean="0">
                <a:solidFill>
                  <a:srgbClr val="F79646"/>
                </a:solidFill>
                <a:latin typeface="Ubuntu"/>
                <a:ea typeface="Ubuntu"/>
                <a:cs typeface="Ubuntu"/>
                <a:sym typeface="Ubuntu"/>
                <a:rtl val="0"/>
              </a:rPr>
              <a:t>Aarddict</a:t>
            </a: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endParaRPr lang="en-US" sz="4400" b="1" i="0" u="none" strike="noStrike" cap="none" baseline="0" dirty="0">
              <a:solidFill>
                <a:srgbClr val="F79646"/>
              </a:solidFill>
              <a:latin typeface="Ubuntu"/>
              <a:ea typeface="Ubuntu"/>
              <a:cs typeface="Ubuntu"/>
              <a:sym typeface="Ubuntu"/>
              <a:rtl val="0"/>
            </a:endParaRPr>
          </a:p>
        </p:txBody>
      </p:sp>
      <p:cxnSp>
        <p:nvCxnSpPr>
          <p:cNvPr id="5" name="Straight Arrow Connector 4"/>
          <p:cNvCxnSpPr/>
          <p:nvPr/>
        </p:nvCxnSpPr>
        <p:spPr>
          <a:xfrm flipH="1">
            <a:off x="7541922" y="2457897"/>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 name="Oval Callout 5"/>
          <p:cNvSpPr/>
          <p:nvPr/>
        </p:nvSpPr>
        <p:spPr>
          <a:xfrm>
            <a:off x="1939583" y="3828993"/>
            <a:ext cx="2202919" cy="548240"/>
          </a:xfrm>
          <a:prstGeom prst="wedgeEllipseCallout">
            <a:avLst>
              <a:gd name="adj1" fmla="val 65298"/>
              <a:gd name="adj2" fmla="val -324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spTree>
    <p:extLst>
      <p:ext uri="{BB962C8B-B14F-4D97-AF65-F5344CB8AC3E}">
        <p14:creationId xmlns:p14="http://schemas.microsoft.com/office/powerpoint/2010/main" val="136962698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Shape 261"/>
          <p:cNvSpPr txBox="1">
            <a:spLocks noGrp="1"/>
          </p:cNvSpPr>
          <p:nvPr>
            <p:ph type="body" idx="1"/>
          </p:nvPr>
        </p:nvSpPr>
        <p:spPr>
          <a:xfrm>
            <a:off x="549885" y="1657731"/>
            <a:ext cx="8229600" cy="4851415"/>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800" dirty="0" smtClean="0">
                <a:latin typeface="Consolas"/>
                <a:ea typeface="Ubuntu"/>
                <a:cs typeface="Consolas"/>
                <a:sym typeface="Ubuntu"/>
                <a:rtl val="0"/>
              </a:rPr>
              <a:t>class </a:t>
            </a:r>
            <a:r>
              <a:rPr lang="en-US" sz="1800" b="1" dirty="0" err="1" smtClean="0">
                <a:latin typeface="Consolas"/>
                <a:ea typeface="Ubuntu"/>
                <a:cs typeface="Consolas"/>
                <a:sym typeface="Ubuntu"/>
                <a:rtl val="0"/>
              </a:rPr>
              <a:t>LookupWord</a:t>
            </a:r>
            <a:r>
              <a:rPr lang="en-US" sz="1800" dirty="0" smtClean="0">
                <a:latin typeface="Consolas"/>
                <a:ea typeface="Ubuntu"/>
                <a:cs typeface="Consolas"/>
                <a:sym typeface="Ubuntu"/>
                <a:rtl val="0"/>
              </a:rPr>
              <a:t> extends Activity {</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translateWord</a:t>
            </a:r>
            <a:r>
              <a:rPr lang="en-US" sz="1800" b="0"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a:solidFill>
                  <a:schemeClr val="dk1"/>
                </a:solidFill>
                <a:latin typeface="Consolas"/>
                <a:ea typeface="Ubuntu"/>
                <a:cs typeface="Consolas"/>
                <a:sym typeface="Ubuntu"/>
                <a:rtl val="0"/>
              </a:rPr>
              <a:t>String </a:t>
            </a:r>
            <a:r>
              <a:rPr lang="en-US" sz="1800" b="0" i="0" u="none" strike="noStrike" cap="none" baseline="0" dirty="0" smtClean="0">
                <a:solidFill>
                  <a:schemeClr val="dk1"/>
                </a:solidFill>
                <a:latin typeface="Consolas"/>
                <a:ea typeface="Ubuntu"/>
                <a:cs typeface="Consolas"/>
                <a:sym typeface="Ubuntu"/>
                <a:rtl val="0"/>
              </a:rPr>
              <a:t>sentence)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new Intent(this, </a:t>
            </a:r>
            <a:r>
              <a:rPr lang="en-US" sz="1800" b="0" i="0" u="none" strike="noStrike" cap="none" baseline="0" dirty="0" err="1">
                <a:solidFill>
                  <a:schemeClr val="dk1"/>
                </a:solidFill>
                <a:latin typeface="Consolas"/>
                <a:ea typeface="Ubuntu"/>
                <a:cs typeface="Consolas"/>
                <a:sym typeface="Ubuntu"/>
                <a:rtl val="0"/>
              </a:rPr>
              <a:t>WordTranslator.class</a:t>
            </a:r>
            <a:r>
              <a:rPr lang="en-US" sz="1800" b="0" i="0" u="none" strike="noStrike" cap="none" baseline="0" dirty="0">
                <a:solidFill>
                  <a:schemeClr val="dk1"/>
                </a:solidFill>
                <a:latin typeface="Consolas"/>
                <a:ea typeface="Ubuntu"/>
                <a:cs typeface="Consolas"/>
                <a:sym typeface="Ubuntu"/>
                <a:rtl val="0"/>
              </a:rPr>
              <a:t>);</a:t>
            </a:r>
          </a:p>
          <a:p>
            <a:pPr lvl="0" indent="-342900">
              <a:spcBef>
                <a:spcPts val="0"/>
              </a:spcBef>
              <a:buSzPct val="25000"/>
              <a:buNone/>
            </a:pP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a:solidFill>
                  <a:srgbClr val="558ED5"/>
                </a:solidFill>
                <a:latin typeface="Consolas"/>
                <a:ea typeface="Ubuntu"/>
                <a:cs typeface="Consolas"/>
                <a:sym typeface="Ubuntu"/>
                <a:rtl val="0"/>
              </a:rPr>
              <a:t>i.putExtra</a:t>
            </a:r>
            <a:r>
              <a:rPr lang="en-US" sz="1800" b="0" i="0" u="none" strike="noStrike" cap="none" baseline="0" dirty="0">
                <a:solidFill>
                  <a:srgbClr val="558ED5"/>
                </a:solidFill>
                <a:latin typeface="Consolas"/>
                <a:ea typeface="Ubuntu"/>
                <a:cs typeface="Consolas"/>
                <a:sym typeface="Ubuntu"/>
                <a:rtl val="0"/>
              </a:rPr>
              <a:t>(</a:t>
            </a:r>
            <a:r>
              <a:rPr lang="en-US" sz="1800" dirty="0">
                <a:solidFill>
                  <a:srgbClr val="558ED5"/>
                </a:solidFill>
                <a:latin typeface="Consolas"/>
                <a:ea typeface="Ubuntu"/>
                <a:cs typeface="Consolas"/>
                <a:sym typeface="Ubuntu"/>
              </a:rPr>
              <a:t>"sentence"</a:t>
            </a:r>
            <a:r>
              <a:rPr lang="en-US" sz="1800" b="0" i="0" u="none" strike="noStrike" cap="none" baseline="0" dirty="0">
                <a:solidFill>
                  <a:srgbClr val="558ED5"/>
                </a:solidFill>
                <a:latin typeface="Consolas"/>
                <a:ea typeface="Ubuntu"/>
                <a:cs typeface="Consolas"/>
                <a:sym typeface="Ubuntu"/>
                <a:rtl val="0"/>
              </a:rPr>
              <a:t>, </a:t>
            </a:r>
            <a:r>
              <a:rPr lang="en-US" sz="1800" dirty="0">
                <a:solidFill>
                  <a:srgbClr val="558ED5"/>
                </a:solidFill>
                <a:latin typeface="Consolas"/>
                <a:ea typeface="Ubuntu"/>
                <a:cs typeface="Consolas"/>
                <a:sym typeface="Ubuntu"/>
              </a:rPr>
              <a:t>sentence)</a:t>
            </a:r>
            <a:r>
              <a:rPr lang="en-US" sz="1800" b="0" i="0" u="none" strike="noStrike" cap="none" baseline="0" dirty="0">
                <a:solidFill>
                  <a:srgbClr val="558ED5"/>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startActivity</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1" i="0" u="none" strike="noStrike" cap="none" baseline="0" dirty="0" err="1">
                <a:solidFill>
                  <a:schemeClr val="dk1"/>
                </a:solidFill>
                <a:latin typeface="Consolas"/>
                <a:ea typeface="Ubuntu"/>
                <a:cs typeface="Consolas"/>
                <a:sym typeface="Ubuntu"/>
                <a:rtl val="0"/>
              </a:rPr>
              <a:t>WordTranslator</a:t>
            </a:r>
            <a:r>
              <a:rPr lang="en-US" sz="1800" b="0" i="0" u="none" strike="noStrike" cap="none" baseline="0" dirty="0">
                <a:solidFill>
                  <a:schemeClr val="dk1"/>
                </a:solidFill>
                <a:latin typeface="Consolas"/>
                <a:ea typeface="Ubuntu"/>
                <a:cs typeface="Consolas"/>
                <a:sym typeface="Ubuntu"/>
                <a:rtl val="0"/>
              </a:rPr>
              <a:t> extends Activity {</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onCreate</a:t>
            </a:r>
            <a:r>
              <a:rPr lang="en-US" sz="1800" b="0" i="0" u="none" strike="noStrike" cap="none" baseline="0" dirty="0">
                <a:solidFill>
                  <a:schemeClr val="dk1"/>
                </a:solidFill>
                <a:latin typeface="Consolas"/>
                <a:ea typeface="Ubuntu"/>
                <a:cs typeface="Consolas"/>
                <a:sym typeface="Ubuntu"/>
                <a:rtl val="0"/>
              </a:rPr>
              <a:t>(Bundle </a:t>
            </a:r>
            <a:r>
              <a:rPr lang="en-US" sz="1800" b="0" i="0" u="none" strike="noStrike" cap="none" baseline="0" dirty="0" err="1">
                <a:solidFill>
                  <a:schemeClr val="dk1"/>
                </a:solidFill>
                <a:latin typeface="Consolas"/>
                <a:ea typeface="Ubuntu"/>
                <a:cs typeface="Consolas"/>
                <a:sym typeface="Ubuntu"/>
                <a:rtl val="0"/>
              </a:rPr>
              <a:t>savedInstanceState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a:t>
            </a:r>
            <a:r>
              <a:rPr lang="en-US" sz="1800" b="0" i="0" u="none" strike="noStrike" cap="none" baseline="0" dirty="0" err="1">
                <a:solidFill>
                  <a:schemeClr val="dk1"/>
                </a:solidFill>
                <a:latin typeface="Consolas"/>
                <a:ea typeface="Ubuntu"/>
                <a:cs typeface="Consolas"/>
                <a:sym typeface="Ubuntu"/>
                <a:rtl val="0"/>
              </a:rPr>
              <a:t>getIntent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p>
          <a:p>
            <a:pPr lvl="0" indent="-342900">
              <a:spcBef>
                <a:spcPts val="0"/>
              </a:spcBef>
              <a:buSzPct val="25000"/>
              <a:buNone/>
            </a:pPr>
            <a:r>
              <a:rPr lang="en-US" sz="1800" dirty="0">
                <a:latin typeface="Consolas"/>
                <a:ea typeface="Ubuntu"/>
                <a:cs typeface="Consolas"/>
                <a:sym typeface="Ubuntu"/>
              </a:rPr>
              <a:t> </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1" dirty="0">
                <a:latin typeface="Consolas"/>
                <a:ea typeface="Ubuntu"/>
                <a:cs typeface="Consolas"/>
                <a:sym typeface="Ubuntu"/>
              </a:rPr>
              <a:t>@</a:t>
            </a:r>
            <a:r>
              <a:rPr lang="en-US" sz="1800" b="1" dirty="0" smtClean="0">
                <a:latin typeface="Consolas"/>
                <a:ea typeface="Ubuntu"/>
                <a:cs typeface="Consolas"/>
                <a:sym typeface="Ubuntu"/>
              </a:rPr>
              <a:t>Public </a:t>
            </a:r>
            <a:r>
              <a:rPr lang="en-US" sz="1800" b="0" i="0" u="none" strike="noStrike" cap="none" baseline="0" dirty="0" smtClean="0">
                <a:solidFill>
                  <a:schemeClr val="dk1"/>
                </a:solidFill>
                <a:latin typeface="Consolas"/>
                <a:ea typeface="Ubuntu"/>
                <a:cs typeface="Consolas"/>
                <a:sym typeface="Ubuntu"/>
                <a:rtl val="0"/>
              </a:rPr>
              <a:t>String </a:t>
            </a:r>
            <a:r>
              <a:rPr lang="en-US" sz="1800" dirty="0" smtClean="0">
                <a:latin typeface="Consolas"/>
                <a:ea typeface="Ubuntu"/>
                <a:cs typeface="Consolas"/>
                <a:sym typeface="Ubuntu"/>
              </a:rPr>
              <a:t>sentence = </a:t>
            </a:r>
            <a:r>
              <a:rPr lang="en-US" sz="1800" b="0" i="0" u="none" strike="noStrike" cap="none" baseline="0" dirty="0" err="1">
                <a:solidFill>
                  <a:schemeClr val="dk1"/>
                </a:solidFill>
                <a:latin typeface="Consolas"/>
                <a:ea typeface="Ubuntu"/>
                <a:cs typeface="Consolas"/>
                <a:sym typeface="Ubuntu"/>
                <a:rtl val="0"/>
              </a:rPr>
              <a:t>i.getStringExtra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p:txBody>
      </p:sp>
      <p:sp>
        <p:nvSpPr>
          <p:cNvPr id="12" name="Shape 260"/>
          <p:cNvSpPr txBox="1"/>
          <p:nvPr/>
        </p:nvSpPr>
        <p:spPr>
          <a:xfrm>
            <a:off x="4115479" y="3044498"/>
            <a:ext cx="4664006" cy="1497229"/>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accent5"/>
                </a:solidFill>
                <a:latin typeface="Consolas"/>
                <a:ea typeface="Ubuntu"/>
                <a:cs typeface="Consolas"/>
                <a:sym typeface="Ubuntu"/>
                <a:rtl val="0"/>
              </a:rPr>
              <a:t>// Library Annotations</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Intent </a:t>
            </a:r>
            <a:r>
              <a:rPr lang="en-US" sz="1800" b="0" i="0" u="none" strike="noStrike" cap="none" baseline="0" dirty="0" smtClean="0">
                <a:solidFill>
                  <a:schemeClr val="dk1"/>
                </a:solidFill>
                <a:latin typeface="Consolas"/>
                <a:ea typeface="Ubuntu"/>
                <a:cs typeface="Consolas"/>
                <a:sym typeface="Ubuntu"/>
                <a:rtl val="0"/>
              </a:rPr>
              <a:t>{</a:t>
            </a:r>
          </a:p>
          <a:p>
            <a:pPr marL="342900" marR="0" lvl="0" indent="-139700" algn="l" rtl="0">
              <a:lnSpc>
                <a:spcPct val="100000"/>
              </a:lnSpc>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onsolas"/>
                <a:ea typeface="Ubuntu"/>
                <a:cs typeface="Consolas"/>
                <a:sym typeface="Ubuntu"/>
                <a:rtl val="0"/>
              </a:rPr>
              <a:t>  </a:t>
            </a:r>
            <a:r>
              <a:rPr lang="en-US" sz="1800" b="1" i="0" u="none" strike="noStrike" cap="none" baseline="0" dirty="0" smtClean="0">
                <a:solidFill>
                  <a:schemeClr val="dk1"/>
                </a:solidFill>
                <a:latin typeface="Consolas"/>
                <a:ea typeface="Ubuntu"/>
                <a:cs typeface="Consolas"/>
                <a:sym typeface="Ubuntu"/>
                <a:rtl val="0"/>
              </a:rPr>
              <a:t>@Secret</a:t>
            </a:r>
            <a:r>
              <a:rPr lang="en-US" sz="1800" b="1" i="0" u="none" strike="noStrike" cap="none" dirty="0" smtClean="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String</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00000"/>
              </a:lnSpc>
              <a:spcBef>
                <a:spcPts val="0"/>
              </a:spcBef>
              <a:spcAft>
                <a:spcPts val="0"/>
              </a:spcAft>
              <a:buClr>
                <a:schemeClr val="dk1"/>
              </a:buClr>
              <a:buSzPct val="25000"/>
              <a:buFont typeface="Arial"/>
              <a:buNone/>
            </a:pPr>
            <a:r>
              <a:rPr lang="en-US" sz="1800" dirty="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smtClean="0">
                <a:solidFill>
                  <a:schemeClr val="dk1"/>
                </a:solidFill>
                <a:latin typeface="Consolas"/>
                <a:ea typeface="Ubuntu"/>
                <a:cs typeface="Consolas"/>
                <a:sym typeface="Ubuntu"/>
                <a:rtl val="0"/>
              </a:rPr>
              <a:t>getStringExtra</a:t>
            </a:r>
            <a:r>
              <a:rPr lang="en-US" sz="1800" b="0" i="0" u="none" strike="noStrike" cap="none" baseline="0" dirty="0" smtClean="0">
                <a:solidFill>
                  <a:schemeClr val="dk1"/>
                </a:solidFill>
                <a:latin typeface="Consolas"/>
                <a:ea typeface="Ubuntu"/>
                <a:cs typeface="Consolas"/>
                <a:sym typeface="Ubuntu"/>
                <a:rtl val="0"/>
              </a:rPr>
              <a:t>(String </a:t>
            </a:r>
            <a:r>
              <a:rPr lang="en-US" sz="1800" b="0" i="0" u="none" strike="noStrike" cap="none" baseline="0" dirty="0">
                <a:solidFill>
                  <a:schemeClr val="dk1"/>
                </a:solidFill>
                <a:latin typeface="Consolas"/>
                <a:ea typeface="Ubuntu"/>
                <a:cs typeface="Consolas"/>
                <a:sym typeface="Ubuntu"/>
                <a:rtl val="0"/>
              </a:rPr>
              <a:t>key) {...}</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a:t>
            </a:r>
          </a:p>
          <a:p>
            <a:pPr marL="0" marR="0" lvl="0" indent="0" algn="l" rtl="0">
              <a:lnSpc>
                <a:spcPct val="100000"/>
              </a:lnSpc>
              <a:spcBef>
                <a:spcPts val="0"/>
              </a:spcBef>
              <a:spcAft>
                <a:spcPts val="0"/>
              </a:spcAft>
              <a:buClr>
                <a:schemeClr val="dk1"/>
              </a:buClr>
              <a:buFont typeface="Calibri"/>
              <a:buNone/>
            </a:pPr>
            <a:endParaRPr sz="1800" b="0" i="0" u="none" strike="noStrike" cap="none" baseline="0" dirty="0">
              <a:solidFill>
                <a:schemeClr val="dk1"/>
              </a:solidFill>
              <a:latin typeface="Consolas"/>
              <a:ea typeface="Ubuntu"/>
              <a:cs typeface="Consolas"/>
              <a:sym typeface="Ubuntu"/>
              <a:rtl val="0"/>
            </a:endParaRPr>
          </a:p>
        </p:txBody>
      </p:sp>
      <p:sp>
        <p:nvSpPr>
          <p:cNvPr id="8" name="Shape 262"/>
          <p:cNvSpPr txBox="1">
            <a:spLocks noGrp="1"/>
          </p:cNvSpPr>
          <p:nvPr>
            <p:ph type="title"/>
          </p:nvPr>
        </p:nvSpPr>
        <p:spPr>
          <a:xfrm>
            <a:off x="457200" y="88191"/>
            <a:ext cx="8494184" cy="1507806"/>
          </a:xfrm>
          <a:prstGeom prst="rect">
            <a:avLst/>
          </a:prstGeom>
          <a:noFill/>
          <a:ln>
            <a:noFill/>
          </a:ln>
        </p:spPr>
        <p:txBody>
          <a:bodyPr lIns="91425" tIns="91425" rIns="91425" bIns="91425" anchor="ctr" anchorCtr="0">
            <a:noAutofit/>
          </a:bodyPr>
          <a:lstStyle/>
          <a:p>
            <a:pPr lvl="0">
              <a:buSzPct val="25000"/>
            </a:pP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Use of intent</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 </a:t>
            </a:r>
            <a:r>
              <a:rPr lang="en-US" sz="4400" b="1" i="0" u="none" strike="noStrike" cap="none" baseline="0" dirty="0" smtClean="0">
                <a:solidFill>
                  <a:srgbClr val="F79646"/>
                </a:solidFill>
                <a:latin typeface="Ubuntu"/>
                <a:ea typeface="Ubuntu"/>
                <a:cs typeface="Ubuntu"/>
                <a:sym typeface="Ubuntu"/>
                <a:rtl val="0"/>
              </a:rPr>
              <a:t>payloads </a:t>
            </a:r>
            <a:r>
              <a:rPr lang="en-US" b="1" dirty="0">
                <a:solidFill>
                  <a:srgbClr val="F79646"/>
                </a:solidFill>
                <a:latin typeface="Ubuntu"/>
                <a:ea typeface="Ubuntu"/>
                <a:cs typeface="Ubuntu"/>
                <a:sym typeface="Ubuntu"/>
              </a:rPr>
              <a:t>–</a:t>
            </a:r>
            <a:r>
              <a:rPr lang="en-US" sz="4400" b="1" i="0" u="none" strike="noStrike" cap="none" dirty="0" smtClean="0">
                <a:solidFill>
                  <a:srgbClr val="F79646"/>
                </a:solidFill>
                <a:latin typeface="Ubuntu"/>
                <a:ea typeface="Ubuntu"/>
                <a:cs typeface="Ubuntu"/>
                <a:sym typeface="Ubuntu"/>
                <a:rtl val="0"/>
              </a:rPr>
              <a:t> </a:t>
            </a:r>
            <a:r>
              <a:rPr lang="en-US" sz="4400" b="1" i="0" u="none" strike="noStrike" cap="none" dirty="0" err="1" smtClean="0">
                <a:solidFill>
                  <a:srgbClr val="F79646"/>
                </a:solidFill>
                <a:latin typeface="Ubuntu"/>
                <a:ea typeface="Ubuntu"/>
                <a:cs typeface="Ubuntu"/>
                <a:sym typeface="Ubuntu"/>
                <a:rtl val="0"/>
              </a:rPr>
              <a:t>Aarddict</a:t>
            </a: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endParaRPr lang="en-US" sz="4400" b="1" i="0" u="none" strike="noStrike" cap="none" baseline="0" dirty="0">
              <a:solidFill>
                <a:srgbClr val="F79646"/>
              </a:solidFill>
              <a:latin typeface="Ubuntu"/>
              <a:ea typeface="Ubuntu"/>
              <a:cs typeface="Ubuntu"/>
              <a:sym typeface="Ubuntu"/>
              <a:rtl val="0"/>
            </a:endParaRPr>
          </a:p>
        </p:txBody>
      </p:sp>
      <p:cxnSp>
        <p:nvCxnSpPr>
          <p:cNvPr id="5" name="Straight Arrow Connector 4"/>
          <p:cNvCxnSpPr/>
          <p:nvPr/>
        </p:nvCxnSpPr>
        <p:spPr>
          <a:xfrm flipH="1">
            <a:off x="5339525" y="2741607"/>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 name="Oval Callout 5"/>
          <p:cNvSpPr/>
          <p:nvPr/>
        </p:nvSpPr>
        <p:spPr>
          <a:xfrm>
            <a:off x="1939583" y="3828993"/>
            <a:ext cx="2202919" cy="548240"/>
          </a:xfrm>
          <a:prstGeom prst="wedgeEllipseCallout">
            <a:avLst>
              <a:gd name="adj1" fmla="val 65298"/>
              <a:gd name="adj2" fmla="val -324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spTree>
    <p:extLst>
      <p:ext uri="{BB962C8B-B14F-4D97-AF65-F5344CB8AC3E}">
        <p14:creationId xmlns:p14="http://schemas.microsoft.com/office/powerpoint/2010/main" val="438292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Shape 261"/>
          <p:cNvSpPr txBox="1">
            <a:spLocks noGrp="1"/>
          </p:cNvSpPr>
          <p:nvPr>
            <p:ph type="body" idx="1"/>
          </p:nvPr>
        </p:nvSpPr>
        <p:spPr>
          <a:xfrm>
            <a:off x="549885" y="1657731"/>
            <a:ext cx="8229600" cy="4851415"/>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800" dirty="0" smtClean="0">
                <a:latin typeface="Consolas"/>
                <a:ea typeface="Ubuntu"/>
                <a:cs typeface="Consolas"/>
                <a:sym typeface="Ubuntu"/>
                <a:rtl val="0"/>
              </a:rPr>
              <a:t>class </a:t>
            </a:r>
            <a:r>
              <a:rPr lang="en-US" sz="1800" b="1" dirty="0" err="1" smtClean="0">
                <a:latin typeface="Consolas"/>
                <a:ea typeface="Ubuntu"/>
                <a:cs typeface="Consolas"/>
                <a:sym typeface="Ubuntu"/>
                <a:rtl val="0"/>
              </a:rPr>
              <a:t>LookupWord</a:t>
            </a:r>
            <a:r>
              <a:rPr lang="en-US" sz="1800" dirty="0" smtClean="0">
                <a:latin typeface="Consolas"/>
                <a:ea typeface="Ubuntu"/>
                <a:cs typeface="Consolas"/>
                <a:sym typeface="Ubuntu"/>
                <a:rtl val="0"/>
              </a:rPr>
              <a:t> extends Activity {</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translateWord</a:t>
            </a:r>
            <a:r>
              <a:rPr lang="en-US" sz="1800" b="0"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a:solidFill>
                  <a:schemeClr val="dk1"/>
                </a:solidFill>
                <a:latin typeface="Consolas"/>
                <a:ea typeface="Ubuntu"/>
                <a:cs typeface="Consolas"/>
                <a:sym typeface="Ubuntu"/>
                <a:rtl val="0"/>
              </a:rPr>
              <a:t>String </a:t>
            </a:r>
            <a:r>
              <a:rPr lang="en-US" sz="1800" b="0" i="0" u="none" strike="noStrike" cap="none" baseline="0" dirty="0" smtClean="0">
                <a:solidFill>
                  <a:schemeClr val="dk1"/>
                </a:solidFill>
                <a:latin typeface="Consolas"/>
                <a:ea typeface="Ubuntu"/>
                <a:cs typeface="Consolas"/>
                <a:sym typeface="Ubuntu"/>
                <a:rtl val="0"/>
              </a:rPr>
              <a:t>sentence)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new Intent(this, </a:t>
            </a:r>
            <a:r>
              <a:rPr lang="en-US" sz="1800" b="0" i="0" u="none" strike="noStrike" cap="none" baseline="0" dirty="0" err="1">
                <a:solidFill>
                  <a:schemeClr val="dk1"/>
                </a:solidFill>
                <a:latin typeface="Consolas"/>
                <a:ea typeface="Ubuntu"/>
                <a:cs typeface="Consolas"/>
                <a:sym typeface="Ubuntu"/>
                <a:rtl val="0"/>
              </a:rPr>
              <a:t>WordTranslator.class</a:t>
            </a:r>
            <a:r>
              <a:rPr lang="en-US" sz="1800" b="0" i="0" u="none" strike="noStrike" cap="none" baseline="0" dirty="0">
                <a:solidFill>
                  <a:schemeClr val="dk1"/>
                </a:solidFill>
                <a:latin typeface="Consolas"/>
                <a:ea typeface="Ubuntu"/>
                <a:cs typeface="Consolas"/>
                <a:sym typeface="Ubuntu"/>
                <a:rtl val="0"/>
              </a:rPr>
              <a:t>);</a:t>
            </a:r>
          </a:p>
          <a:p>
            <a:pPr lvl="0" indent="-342900">
              <a:spcBef>
                <a:spcPts val="0"/>
              </a:spcBef>
              <a:buSzPct val="25000"/>
              <a:buNone/>
            </a:pP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i.putExtra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 </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err="1">
                <a:solidFill>
                  <a:srgbClr val="558ED5"/>
                </a:solidFill>
                <a:latin typeface="Consolas"/>
                <a:ea typeface="Ubuntu"/>
                <a:cs typeface="Consolas"/>
                <a:sym typeface="Ubuntu"/>
                <a:rtl val="0"/>
              </a:rPr>
              <a:t>startActivity</a:t>
            </a:r>
            <a:r>
              <a:rPr lang="en-US" sz="1800" b="0" i="0" u="none" strike="noStrike" cap="none" baseline="0" dirty="0">
                <a:solidFill>
                  <a:srgbClr val="558ED5"/>
                </a:solidFill>
                <a:latin typeface="Consolas"/>
                <a:ea typeface="Ubuntu"/>
                <a:cs typeface="Consolas"/>
                <a:sym typeface="Ubuntu"/>
                <a:rtl val="0"/>
              </a:rPr>
              <a:t>(</a:t>
            </a:r>
            <a:r>
              <a:rPr lang="en-US" sz="1800" b="0" i="0" u="none" strike="noStrike" cap="none" baseline="0" dirty="0" err="1">
                <a:solidFill>
                  <a:srgbClr val="558ED5"/>
                </a:solidFill>
                <a:latin typeface="Consolas"/>
                <a:ea typeface="Ubuntu"/>
                <a:cs typeface="Consolas"/>
                <a:sym typeface="Ubuntu"/>
                <a:rtl val="0"/>
              </a:rPr>
              <a:t>i</a:t>
            </a:r>
            <a:r>
              <a:rPr lang="en-US" sz="1800" b="0" i="0" u="none" strike="noStrike" cap="none" baseline="0" dirty="0">
                <a:solidFill>
                  <a:srgbClr val="558ED5"/>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1" i="0" u="none" strike="noStrike" cap="none" baseline="0" dirty="0" err="1">
                <a:solidFill>
                  <a:schemeClr val="dk1"/>
                </a:solidFill>
                <a:latin typeface="Consolas"/>
                <a:ea typeface="Ubuntu"/>
                <a:cs typeface="Consolas"/>
                <a:sym typeface="Ubuntu"/>
                <a:rtl val="0"/>
              </a:rPr>
              <a:t>WordTranslator</a:t>
            </a:r>
            <a:r>
              <a:rPr lang="en-US" sz="1800" b="0" i="0" u="none" strike="noStrike" cap="none" baseline="0" dirty="0">
                <a:solidFill>
                  <a:schemeClr val="dk1"/>
                </a:solidFill>
                <a:latin typeface="Consolas"/>
                <a:ea typeface="Ubuntu"/>
                <a:cs typeface="Consolas"/>
                <a:sym typeface="Ubuntu"/>
                <a:rtl val="0"/>
              </a:rPr>
              <a:t> extends Activity {</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onCreate</a:t>
            </a:r>
            <a:r>
              <a:rPr lang="en-US" sz="1800" b="0" i="0" u="none" strike="noStrike" cap="none" baseline="0" dirty="0">
                <a:solidFill>
                  <a:schemeClr val="dk1"/>
                </a:solidFill>
                <a:latin typeface="Consolas"/>
                <a:ea typeface="Ubuntu"/>
                <a:cs typeface="Consolas"/>
                <a:sym typeface="Ubuntu"/>
                <a:rtl val="0"/>
              </a:rPr>
              <a:t>(Bundle </a:t>
            </a:r>
            <a:r>
              <a:rPr lang="en-US" sz="1800" b="0" i="0" u="none" strike="noStrike" cap="none" baseline="0" dirty="0" err="1">
                <a:solidFill>
                  <a:schemeClr val="dk1"/>
                </a:solidFill>
                <a:latin typeface="Consolas"/>
                <a:ea typeface="Ubuntu"/>
                <a:cs typeface="Consolas"/>
                <a:sym typeface="Ubuntu"/>
                <a:rtl val="0"/>
              </a:rPr>
              <a:t>savedInstanceState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a:t>
            </a:r>
            <a:r>
              <a:rPr lang="en-US" sz="1800" b="0" i="0" u="none" strike="noStrike" cap="none" baseline="0" dirty="0" err="1">
                <a:solidFill>
                  <a:schemeClr val="dk1"/>
                </a:solidFill>
                <a:latin typeface="Consolas"/>
                <a:ea typeface="Ubuntu"/>
                <a:cs typeface="Consolas"/>
                <a:sym typeface="Ubuntu"/>
                <a:rtl val="0"/>
              </a:rPr>
              <a:t>getIntent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p>
          <a:p>
            <a:pPr lvl="0" indent="-342900">
              <a:spcBef>
                <a:spcPts val="0"/>
              </a:spcBef>
              <a:buSzPct val="25000"/>
              <a:buNone/>
            </a:pPr>
            <a:r>
              <a:rPr lang="en-US" sz="1800" dirty="0">
                <a:latin typeface="Consolas"/>
                <a:ea typeface="Ubuntu"/>
                <a:cs typeface="Consolas"/>
                <a:sym typeface="Ubuntu"/>
              </a:rPr>
              <a:t> </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1" dirty="0">
                <a:latin typeface="Consolas"/>
                <a:ea typeface="Ubuntu"/>
                <a:cs typeface="Consolas"/>
                <a:sym typeface="Ubuntu"/>
              </a:rPr>
              <a:t>@</a:t>
            </a:r>
            <a:r>
              <a:rPr lang="en-US" sz="1800" b="1" dirty="0" smtClean="0">
                <a:latin typeface="Consolas"/>
                <a:ea typeface="Ubuntu"/>
                <a:cs typeface="Consolas"/>
                <a:sym typeface="Ubuntu"/>
              </a:rPr>
              <a:t>Public </a:t>
            </a:r>
            <a:r>
              <a:rPr lang="en-US" sz="1800" b="0" i="0" u="none" strike="noStrike" cap="none" baseline="0" dirty="0" smtClean="0">
                <a:solidFill>
                  <a:schemeClr val="dk1"/>
                </a:solidFill>
                <a:latin typeface="Consolas"/>
                <a:ea typeface="Ubuntu"/>
                <a:cs typeface="Consolas"/>
                <a:sym typeface="Ubuntu"/>
                <a:rtl val="0"/>
              </a:rPr>
              <a:t>String </a:t>
            </a:r>
            <a:r>
              <a:rPr lang="en-US" sz="1800" dirty="0" smtClean="0">
                <a:latin typeface="Consolas"/>
                <a:ea typeface="Ubuntu"/>
                <a:cs typeface="Consolas"/>
                <a:sym typeface="Ubuntu"/>
              </a:rPr>
              <a:t>sentence = </a:t>
            </a:r>
            <a:r>
              <a:rPr lang="en-US" sz="1800" b="0" i="0" u="none" strike="noStrike" cap="none" baseline="0" dirty="0" err="1">
                <a:solidFill>
                  <a:schemeClr val="dk1"/>
                </a:solidFill>
                <a:latin typeface="Consolas"/>
                <a:ea typeface="Ubuntu"/>
                <a:cs typeface="Consolas"/>
                <a:sym typeface="Ubuntu"/>
                <a:rtl val="0"/>
              </a:rPr>
              <a:t>i.getStringExtra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p:txBody>
      </p:sp>
      <p:sp>
        <p:nvSpPr>
          <p:cNvPr id="12" name="Shape 260"/>
          <p:cNvSpPr txBox="1"/>
          <p:nvPr/>
        </p:nvSpPr>
        <p:spPr>
          <a:xfrm>
            <a:off x="4115479" y="3044498"/>
            <a:ext cx="4664006" cy="1497229"/>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accent5"/>
                </a:solidFill>
                <a:latin typeface="Consolas"/>
                <a:ea typeface="Ubuntu"/>
                <a:cs typeface="Consolas"/>
                <a:sym typeface="Ubuntu"/>
                <a:rtl val="0"/>
              </a:rPr>
              <a:t>// Library Annotations</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Intent </a:t>
            </a:r>
            <a:r>
              <a:rPr lang="en-US" sz="1800" b="0" i="0" u="none" strike="noStrike" cap="none" baseline="0" dirty="0" smtClean="0">
                <a:solidFill>
                  <a:schemeClr val="dk1"/>
                </a:solidFill>
                <a:latin typeface="Consolas"/>
                <a:ea typeface="Ubuntu"/>
                <a:cs typeface="Consolas"/>
                <a:sym typeface="Ubuntu"/>
                <a:rtl val="0"/>
              </a:rPr>
              <a:t>{</a:t>
            </a:r>
          </a:p>
          <a:p>
            <a:pPr marL="342900" marR="0" lvl="0" indent="-139700" algn="l" rtl="0">
              <a:lnSpc>
                <a:spcPct val="100000"/>
              </a:lnSpc>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onsolas"/>
                <a:ea typeface="Ubuntu"/>
                <a:cs typeface="Consolas"/>
                <a:sym typeface="Ubuntu"/>
                <a:rtl val="0"/>
              </a:rPr>
              <a:t>  </a:t>
            </a:r>
            <a:r>
              <a:rPr lang="en-US" sz="1800" b="1" i="0" u="none" strike="noStrike" cap="none" baseline="0" dirty="0" smtClean="0">
                <a:solidFill>
                  <a:schemeClr val="dk1"/>
                </a:solidFill>
                <a:latin typeface="Consolas"/>
                <a:ea typeface="Ubuntu"/>
                <a:cs typeface="Consolas"/>
                <a:sym typeface="Ubuntu"/>
                <a:rtl val="0"/>
              </a:rPr>
              <a:t>@Secret </a:t>
            </a:r>
            <a:r>
              <a:rPr lang="en-US" sz="1800" b="0" i="0" u="none" strike="noStrike" cap="none" baseline="0" dirty="0" smtClean="0">
                <a:solidFill>
                  <a:schemeClr val="dk1"/>
                </a:solidFill>
                <a:latin typeface="Consolas"/>
                <a:ea typeface="Ubuntu"/>
                <a:cs typeface="Consolas"/>
                <a:sym typeface="Ubuntu"/>
                <a:rtl val="0"/>
              </a:rPr>
              <a:t>String</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00000"/>
              </a:lnSpc>
              <a:spcBef>
                <a:spcPts val="0"/>
              </a:spcBef>
              <a:spcAft>
                <a:spcPts val="0"/>
              </a:spcAft>
              <a:buClr>
                <a:schemeClr val="dk1"/>
              </a:buClr>
              <a:buSzPct val="25000"/>
              <a:buFont typeface="Arial"/>
              <a:buNone/>
            </a:pPr>
            <a:r>
              <a:rPr lang="en-US" sz="1800" dirty="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smtClean="0">
                <a:solidFill>
                  <a:schemeClr val="dk1"/>
                </a:solidFill>
                <a:latin typeface="Consolas"/>
                <a:ea typeface="Ubuntu"/>
                <a:cs typeface="Consolas"/>
                <a:sym typeface="Ubuntu"/>
                <a:rtl val="0"/>
              </a:rPr>
              <a:t>getStringExtra</a:t>
            </a:r>
            <a:r>
              <a:rPr lang="en-US" sz="1800" b="0" i="0" u="none" strike="noStrike" cap="none" baseline="0" dirty="0" smtClean="0">
                <a:solidFill>
                  <a:schemeClr val="dk1"/>
                </a:solidFill>
                <a:latin typeface="Consolas"/>
                <a:ea typeface="Ubuntu"/>
                <a:cs typeface="Consolas"/>
                <a:sym typeface="Ubuntu"/>
                <a:rtl val="0"/>
              </a:rPr>
              <a:t>(String </a:t>
            </a:r>
            <a:r>
              <a:rPr lang="en-US" sz="1800" b="0" i="0" u="none" strike="noStrike" cap="none" baseline="0" dirty="0">
                <a:solidFill>
                  <a:schemeClr val="dk1"/>
                </a:solidFill>
                <a:latin typeface="Consolas"/>
                <a:ea typeface="Ubuntu"/>
                <a:cs typeface="Consolas"/>
                <a:sym typeface="Ubuntu"/>
                <a:rtl val="0"/>
              </a:rPr>
              <a:t>key) {...}</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a:t>
            </a:r>
          </a:p>
          <a:p>
            <a:pPr marL="0" marR="0" lvl="0" indent="0" algn="l" rtl="0">
              <a:lnSpc>
                <a:spcPct val="100000"/>
              </a:lnSpc>
              <a:spcBef>
                <a:spcPts val="0"/>
              </a:spcBef>
              <a:spcAft>
                <a:spcPts val="0"/>
              </a:spcAft>
              <a:buClr>
                <a:schemeClr val="dk1"/>
              </a:buClr>
              <a:buFont typeface="Calibri"/>
              <a:buNone/>
            </a:pPr>
            <a:endParaRPr sz="1800" b="0" i="0" u="none" strike="noStrike" cap="none" baseline="0" dirty="0">
              <a:solidFill>
                <a:schemeClr val="dk1"/>
              </a:solidFill>
              <a:latin typeface="Consolas"/>
              <a:ea typeface="Ubuntu"/>
              <a:cs typeface="Consolas"/>
              <a:sym typeface="Ubuntu"/>
              <a:rtl val="0"/>
            </a:endParaRPr>
          </a:p>
        </p:txBody>
      </p:sp>
      <p:sp>
        <p:nvSpPr>
          <p:cNvPr id="8" name="Shape 262"/>
          <p:cNvSpPr txBox="1">
            <a:spLocks noGrp="1"/>
          </p:cNvSpPr>
          <p:nvPr>
            <p:ph type="title"/>
          </p:nvPr>
        </p:nvSpPr>
        <p:spPr>
          <a:xfrm>
            <a:off x="457200" y="88191"/>
            <a:ext cx="8494184" cy="1507806"/>
          </a:xfrm>
          <a:prstGeom prst="rect">
            <a:avLst/>
          </a:prstGeom>
          <a:noFill/>
          <a:ln>
            <a:noFill/>
          </a:ln>
        </p:spPr>
        <p:txBody>
          <a:bodyPr lIns="91425" tIns="91425" rIns="91425" bIns="91425" anchor="ctr" anchorCtr="0">
            <a:noAutofit/>
          </a:bodyPr>
          <a:lstStyle/>
          <a:p>
            <a:pPr lvl="0">
              <a:buSzPct val="25000"/>
            </a:pP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Use of intent</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 </a:t>
            </a:r>
            <a:r>
              <a:rPr lang="en-US" sz="4400" b="1" i="0" u="none" strike="noStrike" cap="none" baseline="0" dirty="0" smtClean="0">
                <a:solidFill>
                  <a:srgbClr val="F79646"/>
                </a:solidFill>
                <a:latin typeface="Ubuntu"/>
                <a:ea typeface="Ubuntu"/>
                <a:cs typeface="Ubuntu"/>
                <a:sym typeface="Ubuntu"/>
                <a:rtl val="0"/>
              </a:rPr>
              <a:t>payloads </a:t>
            </a:r>
            <a:r>
              <a:rPr lang="en-US" b="1" dirty="0">
                <a:solidFill>
                  <a:srgbClr val="F79646"/>
                </a:solidFill>
                <a:latin typeface="Ubuntu"/>
                <a:ea typeface="Ubuntu"/>
                <a:cs typeface="Ubuntu"/>
                <a:sym typeface="Ubuntu"/>
              </a:rPr>
              <a:t>–</a:t>
            </a:r>
            <a:r>
              <a:rPr lang="en-US" sz="4400" b="1" i="0" u="none" strike="noStrike" cap="none" dirty="0" smtClean="0">
                <a:solidFill>
                  <a:srgbClr val="F79646"/>
                </a:solidFill>
                <a:latin typeface="Ubuntu"/>
                <a:ea typeface="Ubuntu"/>
                <a:cs typeface="Ubuntu"/>
                <a:sym typeface="Ubuntu"/>
                <a:rtl val="0"/>
              </a:rPr>
              <a:t> </a:t>
            </a:r>
            <a:r>
              <a:rPr lang="en-US" sz="4400" b="1" i="0" u="none" strike="noStrike" cap="none" dirty="0" err="1" smtClean="0">
                <a:solidFill>
                  <a:srgbClr val="F79646"/>
                </a:solidFill>
                <a:latin typeface="Ubuntu"/>
                <a:ea typeface="Ubuntu"/>
                <a:cs typeface="Ubuntu"/>
                <a:sym typeface="Ubuntu"/>
                <a:rtl val="0"/>
              </a:rPr>
              <a:t>Aarddict</a:t>
            </a: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endParaRPr lang="en-US" sz="4400" b="1" i="0" u="none" strike="noStrike" cap="none" baseline="0" dirty="0">
              <a:solidFill>
                <a:srgbClr val="F79646"/>
              </a:solidFill>
              <a:latin typeface="Ubuntu"/>
              <a:ea typeface="Ubuntu"/>
              <a:cs typeface="Ubuntu"/>
              <a:sym typeface="Ubuntu"/>
              <a:rtl val="0"/>
            </a:endParaRPr>
          </a:p>
        </p:txBody>
      </p:sp>
      <p:cxnSp>
        <p:nvCxnSpPr>
          <p:cNvPr id="5" name="Straight Arrow Connector 4"/>
          <p:cNvCxnSpPr/>
          <p:nvPr/>
        </p:nvCxnSpPr>
        <p:spPr>
          <a:xfrm flipH="1">
            <a:off x="3326291" y="2989541"/>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 name="Oval Callout 5"/>
          <p:cNvSpPr/>
          <p:nvPr/>
        </p:nvSpPr>
        <p:spPr>
          <a:xfrm>
            <a:off x="1939583" y="3828993"/>
            <a:ext cx="2202919" cy="548240"/>
          </a:xfrm>
          <a:prstGeom prst="wedgeEllipseCallout">
            <a:avLst>
              <a:gd name="adj1" fmla="val 65298"/>
              <a:gd name="adj2" fmla="val -324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spTree>
    <p:extLst>
      <p:ext uri="{BB962C8B-B14F-4D97-AF65-F5344CB8AC3E}">
        <p14:creationId xmlns:p14="http://schemas.microsoft.com/office/powerpoint/2010/main" val="438292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Shape 261"/>
          <p:cNvSpPr txBox="1">
            <a:spLocks noGrp="1"/>
          </p:cNvSpPr>
          <p:nvPr>
            <p:ph type="body" idx="1"/>
          </p:nvPr>
        </p:nvSpPr>
        <p:spPr>
          <a:xfrm>
            <a:off x="549885" y="1657731"/>
            <a:ext cx="8229600" cy="4851415"/>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800" dirty="0" smtClean="0">
                <a:latin typeface="Consolas"/>
                <a:ea typeface="Ubuntu"/>
                <a:cs typeface="Consolas"/>
                <a:sym typeface="Ubuntu"/>
                <a:rtl val="0"/>
              </a:rPr>
              <a:t>class </a:t>
            </a:r>
            <a:r>
              <a:rPr lang="en-US" sz="1800" b="1" dirty="0" err="1" smtClean="0">
                <a:latin typeface="Consolas"/>
                <a:ea typeface="Ubuntu"/>
                <a:cs typeface="Consolas"/>
                <a:sym typeface="Ubuntu"/>
                <a:rtl val="0"/>
              </a:rPr>
              <a:t>LookupWord</a:t>
            </a:r>
            <a:r>
              <a:rPr lang="en-US" sz="1800" dirty="0" smtClean="0">
                <a:latin typeface="Consolas"/>
                <a:ea typeface="Ubuntu"/>
                <a:cs typeface="Consolas"/>
                <a:sym typeface="Ubuntu"/>
                <a:rtl val="0"/>
              </a:rPr>
              <a:t> extends Activity {</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translateWord</a:t>
            </a:r>
            <a:r>
              <a:rPr lang="en-US" sz="1800" b="0"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a:solidFill>
                  <a:schemeClr val="dk1"/>
                </a:solidFill>
                <a:latin typeface="Consolas"/>
                <a:ea typeface="Ubuntu"/>
                <a:cs typeface="Consolas"/>
                <a:sym typeface="Ubuntu"/>
                <a:rtl val="0"/>
              </a:rPr>
              <a:t>String </a:t>
            </a:r>
            <a:r>
              <a:rPr lang="en-US" sz="1800" b="0" i="0" u="none" strike="noStrike" cap="none" baseline="0" dirty="0" smtClean="0">
                <a:solidFill>
                  <a:schemeClr val="dk1"/>
                </a:solidFill>
                <a:latin typeface="Consolas"/>
                <a:ea typeface="Ubuntu"/>
                <a:cs typeface="Consolas"/>
                <a:sym typeface="Ubuntu"/>
                <a:rtl val="0"/>
              </a:rPr>
              <a:t>sentence)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new Intent(this, </a:t>
            </a:r>
            <a:r>
              <a:rPr lang="en-US" sz="1800" b="0" i="0" u="none" strike="noStrike" cap="none" baseline="0" dirty="0" err="1">
                <a:solidFill>
                  <a:schemeClr val="dk1"/>
                </a:solidFill>
                <a:latin typeface="Consolas"/>
                <a:ea typeface="Ubuntu"/>
                <a:cs typeface="Consolas"/>
                <a:sym typeface="Ubuntu"/>
                <a:rtl val="0"/>
              </a:rPr>
              <a:t>WordTranslator.class</a:t>
            </a:r>
            <a:r>
              <a:rPr lang="en-US" sz="1800" b="0" i="0" u="none" strike="noStrike" cap="none" baseline="0" dirty="0">
                <a:solidFill>
                  <a:schemeClr val="dk1"/>
                </a:solidFill>
                <a:latin typeface="Consolas"/>
                <a:ea typeface="Ubuntu"/>
                <a:cs typeface="Consolas"/>
                <a:sym typeface="Ubuntu"/>
                <a:rtl val="0"/>
              </a:rPr>
              <a:t>);</a:t>
            </a:r>
          </a:p>
          <a:p>
            <a:pPr lvl="0" indent="-342900">
              <a:spcBef>
                <a:spcPts val="0"/>
              </a:spcBef>
              <a:buSzPct val="25000"/>
              <a:buNone/>
            </a:pP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i.putExtra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 </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startActivity</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1" i="0" u="none" strike="noStrike" cap="none" baseline="0" dirty="0" err="1">
                <a:solidFill>
                  <a:schemeClr val="dk1"/>
                </a:solidFill>
                <a:latin typeface="Consolas"/>
                <a:ea typeface="Ubuntu"/>
                <a:cs typeface="Consolas"/>
                <a:sym typeface="Ubuntu"/>
                <a:rtl val="0"/>
              </a:rPr>
              <a:t>WordTranslator</a:t>
            </a:r>
            <a:r>
              <a:rPr lang="en-US" sz="1800" b="0" i="0" u="none" strike="noStrike" cap="none" baseline="0" dirty="0">
                <a:solidFill>
                  <a:schemeClr val="dk1"/>
                </a:solidFill>
                <a:latin typeface="Consolas"/>
                <a:ea typeface="Ubuntu"/>
                <a:cs typeface="Consolas"/>
                <a:sym typeface="Ubuntu"/>
                <a:rtl val="0"/>
              </a:rPr>
              <a:t> extends Activity {</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onCreate</a:t>
            </a:r>
            <a:r>
              <a:rPr lang="en-US" sz="1800" b="0" i="0" u="none" strike="noStrike" cap="none" baseline="0" dirty="0">
                <a:solidFill>
                  <a:schemeClr val="dk1"/>
                </a:solidFill>
                <a:latin typeface="Consolas"/>
                <a:ea typeface="Ubuntu"/>
                <a:cs typeface="Consolas"/>
                <a:sym typeface="Ubuntu"/>
                <a:rtl val="0"/>
              </a:rPr>
              <a:t>(Bundle </a:t>
            </a:r>
            <a:r>
              <a:rPr lang="en-US" sz="1800" b="0" i="0" u="none" strike="noStrike" cap="none" baseline="0" dirty="0" err="1">
                <a:solidFill>
                  <a:schemeClr val="dk1"/>
                </a:solidFill>
                <a:latin typeface="Consolas"/>
                <a:ea typeface="Ubuntu"/>
                <a:cs typeface="Consolas"/>
                <a:sym typeface="Ubuntu"/>
                <a:rtl val="0"/>
              </a:rPr>
              <a:t>savedInstanceState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a:solidFill>
                  <a:srgbClr val="558ED5"/>
                </a:solidFill>
                <a:latin typeface="Consolas"/>
                <a:ea typeface="Ubuntu"/>
                <a:cs typeface="Consolas"/>
                <a:sym typeface="Ubuntu"/>
                <a:rtl val="0"/>
              </a:rPr>
              <a:t>Intent </a:t>
            </a:r>
            <a:r>
              <a:rPr lang="en-US" sz="1800" b="0" i="0" u="none" strike="noStrike" cap="none" baseline="0" dirty="0" err="1">
                <a:solidFill>
                  <a:srgbClr val="558ED5"/>
                </a:solidFill>
                <a:latin typeface="Consolas"/>
                <a:ea typeface="Ubuntu"/>
                <a:cs typeface="Consolas"/>
                <a:sym typeface="Ubuntu"/>
                <a:rtl val="0"/>
              </a:rPr>
              <a:t>i</a:t>
            </a:r>
            <a:r>
              <a:rPr lang="en-US" sz="1800" b="0" i="0" u="none" strike="noStrike" cap="none" baseline="0" dirty="0">
                <a:solidFill>
                  <a:srgbClr val="558ED5"/>
                </a:solidFill>
                <a:latin typeface="Consolas"/>
                <a:ea typeface="Ubuntu"/>
                <a:cs typeface="Consolas"/>
                <a:sym typeface="Ubuntu"/>
                <a:rtl val="0"/>
              </a:rPr>
              <a:t> = </a:t>
            </a:r>
            <a:r>
              <a:rPr lang="en-US" sz="1800" b="0" i="0" u="none" strike="noStrike" cap="none" baseline="0" dirty="0" err="1">
                <a:solidFill>
                  <a:srgbClr val="558ED5"/>
                </a:solidFill>
                <a:latin typeface="Consolas"/>
                <a:ea typeface="Ubuntu"/>
                <a:cs typeface="Consolas"/>
                <a:sym typeface="Ubuntu"/>
                <a:rtl val="0"/>
              </a:rPr>
              <a:t>getIntent</a:t>
            </a:r>
            <a:r>
              <a:rPr lang="en-US" sz="1800" b="0" i="0" u="none" strike="noStrike" cap="none" baseline="0" dirty="0">
                <a:solidFill>
                  <a:srgbClr val="558ED5"/>
                </a:solidFill>
                <a:latin typeface="Consolas"/>
                <a:ea typeface="Ubuntu"/>
                <a:cs typeface="Consolas"/>
                <a:sym typeface="Ubuntu"/>
                <a:rtl val="0"/>
              </a:rPr>
              <a:t>()</a:t>
            </a:r>
            <a:r>
              <a:rPr lang="en-US" sz="1800" b="0" i="0" u="none" strike="noStrike" cap="none" baseline="0" dirty="0" smtClean="0">
                <a:solidFill>
                  <a:srgbClr val="558ED5"/>
                </a:solidFill>
                <a:latin typeface="Consolas"/>
                <a:ea typeface="Ubuntu"/>
                <a:cs typeface="Consolas"/>
                <a:sym typeface="Ubuntu"/>
                <a:rtl val="0"/>
              </a:rPr>
              <a:t>;</a:t>
            </a:r>
          </a:p>
          <a:p>
            <a:pPr lvl="0" indent="-342900">
              <a:spcBef>
                <a:spcPts val="0"/>
              </a:spcBef>
              <a:buSzPct val="25000"/>
              <a:buNone/>
            </a:pPr>
            <a:r>
              <a:rPr lang="en-US" sz="1800" dirty="0">
                <a:latin typeface="Consolas"/>
                <a:ea typeface="Ubuntu"/>
                <a:cs typeface="Consolas"/>
                <a:sym typeface="Ubuntu"/>
              </a:rPr>
              <a:t> </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1" dirty="0">
                <a:latin typeface="Consolas"/>
                <a:ea typeface="Ubuntu"/>
                <a:cs typeface="Consolas"/>
                <a:sym typeface="Ubuntu"/>
              </a:rPr>
              <a:t>@</a:t>
            </a:r>
            <a:r>
              <a:rPr lang="en-US" sz="1800" b="1" dirty="0" smtClean="0">
                <a:latin typeface="Consolas"/>
                <a:ea typeface="Ubuntu"/>
                <a:cs typeface="Consolas"/>
                <a:sym typeface="Ubuntu"/>
              </a:rPr>
              <a:t>Public </a:t>
            </a:r>
            <a:r>
              <a:rPr lang="en-US" sz="1800" b="0" i="0" u="none" strike="noStrike" cap="none" baseline="0" dirty="0" smtClean="0">
                <a:solidFill>
                  <a:schemeClr val="dk1"/>
                </a:solidFill>
                <a:latin typeface="Consolas"/>
                <a:ea typeface="Ubuntu"/>
                <a:cs typeface="Consolas"/>
                <a:sym typeface="Ubuntu"/>
                <a:rtl val="0"/>
              </a:rPr>
              <a:t>String </a:t>
            </a:r>
            <a:r>
              <a:rPr lang="en-US" sz="1800" dirty="0" smtClean="0">
                <a:latin typeface="Consolas"/>
                <a:ea typeface="Ubuntu"/>
                <a:cs typeface="Consolas"/>
                <a:sym typeface="Ubuntu"/>
              </a:rPr>
              <a:t>sentence = </a:t>
            </a:r>
            <a:r>
              <a:rPr lang="en-US" sz="1800" b="0" i="0" u="none" strike="noStrike" cap="none" baseline="0" dirty="0" err="1">
                <a:solidFill>
                  <a:schemeClr val="dk1"/>
                </a:solidFill>
                <a:latin typeface="Consolas"/>
                <a:ea typeface="Ubuntu"/>
                <a:cs typeface="Consolas"/>
                <a:sym typeface="Ubuntu"/>
                <a:rtl val="0"/>
              </a:rPr>
              <a:t>i.getStringExtra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p:txBody>
      </p:sp>
      <p:sp>
        <p:nvSpPr>
          <p:cNvPr id="12" name="Shape 260"/>
          <p:cNvSpPr txBox="1"/>
          <p:nvPr/>
        </p:nvSpPr>
        <p:spPr>
          <a:xfrm>
            <a:off x="4115479" y="3044498"/>
            <a:ext cx="4664006" cy="1497229"/>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accent5"/>
                </a:solidFill>
                <a:latin typeface="Consolas"/>
                <a:ea typeface="Ubuntu"/>
                <a:cs typeface="Consolas"/>
                <a:sym typeface="Ubuntu"/>
                <a:rtl val="0"/>
              </a:rPr>
              <a:t>// Library Annotations</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Intent </a:t>
            </a:r>
            <a:r>
              <a:rPr lang="en-US" sz="1800" b="0" i="0" u="none" strike="noStrike" cap="none" baseline="0" dirty="0" smtClean="0">
                <a:solidFill>
                  <a:schemeClr val="dk1"/>
                </a:solidFill>
                <a:latin typeface="Consolas"/>
                <a:ea typeface="Ubuntu"/>
                <a:cs typeface="Consolas"/>
                <a:sym typeface="Ubuntu"/>
                <a:rtl val="0"/>
              </a:rPr>
              <a:t>{</a:t>
            </a:r>
          </a:p>
          <a:p>
            <a:pPr marL="342900" marR="0" lvl="0" indent="-139700" algn="l" rtl="0">
              <a:lnSpc>
                <a:spcPct val="100000"/>
              </a:lnSpc>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onsolas"/>
                <a:ea typeface="Ubuntu"/>
                <a:cs typeface="Consolas"/>
                <a:sym typeface="Ubuntu"/>
                <a:rtl val="0"/>
              </a:rPr>
              <a:t>  </a:t>
            </a:r>
            <a:r>
              <a:rPr lang="en-US" sz="1800" b="1" i="0" u="none" strike="noStrike" cap="none" baseline="0" dirty="0" smtClean="0">
                <a:solidFill>
                  <a:schemeClr val="dk1"/>
                </a:solidFill>
                <a:latin typeface="Consolas"/>
                <a:ea typeface="Ubuntu"/>
                <a:cs typeface="Consolas"/>
                <a:sym typeface="Ubuntu"/>
                <a:rtl val="0"/>
              </a:rPr>
              <a:t>@Secret </a:t>
            </a:r>
            <a:r>
              <a:rPr lang="en-US" sz="1800" b="0" i="0" u="none" strike="noStrike" cap="none" baseline="0" dirty="0" smtClean="0">
                <a:solidFill>
                  <a:schemeClr val="dk1"/>
                </a:solidFill>
                <a:latin typeface="Consolas"/>
                <a:ea typeface="Ubuntu"/>
                <a:cs typeface="Consolas"/>
                <a:sym typeface="Ubuntu"/>
                <a:rtl val="0"/>
              </a:rPr>
              <a:t>String</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00000"/>
              </a:lnSpc>
              <a:spcBef>
                <a:spcPts val="0"/>
              </a:spcBef>
              <a:spcAft>
                <a:spcPts val="0"/>
              </a:spcAft>
              <a:buClr>
                <a:schemeClr val="dk1"/>
              </a:buClr>
              <a:buSzPct val="25000"/>
              <a:buFont typeface="Arial"/>
              <a:buNone/>
            </a:pPr>
            <a:r>
              <a:rPr lang="en-US" sz="1800" dirty="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smtClean="0">
                <a:solidFill>
                  <a:schemeClr val="dk1"/>
                </a:solidFill>
                <a:latin typeface="Consolas"/>
                <a:ea typeface="Ubuntu"/>
                <a:cs typeface="Consolas"/>
                <a:sym typeface="Ubuntu"/>
                <a:rtl val="0"/>
              </a:rPr>
              <a:t>getStringExtra</a:t>
            </a:r>
            <a:r>
              <a:rPr lang="en-US" sz="1800" b="0" i="0" u="none" strike="noStrike" cap="none" baseline="0" dirty="0" smtClean="0">
                <a:solidFill>
                  <a:schemeClr val="dk1"/>
                </a:solidFill>
                <a:latin typeface="Consolas"/>
                <a:ea typeface="Ubuntu"/>
                <a:cs typeface="Consolas"/>
                <a:sym typeface="Ubuntu"/>
                <a:rtl val="0"/>
              </a:rPr>
              <a:t>(String </a:t>
            </a:r>
            <a:r>
              <a:rPr lang="en-US" sz="1800" b="0" i="0" u="none" strike="noStrike" cap="none" baseline="0" dirty="0">
                <a:solidFill>
                  <a:schemeClr val="dk1"/>
                </a:solidFill>
                <a:latin typeface="Consolas"/>
                <a:ea typeface="Ubuntu"/>
                <a:cs typeface="Consolas"/>
                <a:sym typeface="Ubuntu"/>
                <a:rtl val="0"/>
              </a:rPr>
              <a:t>key) {...}</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a:t>
            </a:r>
          </a:p>
          <a:p>
            <a:pPr marL="0" marR="0" lvl="0" indent="0" algn="l" rtl="0">
              <a:lnSpc>
                <a:spcPct val="100000"/>
              </a:lnSpc>
              <a:spcBef>
                <a:spcPts val="0"/>
              </a:spcBef>
              <a:spcAft>
                <a:spcPts val="0"/>
              </a:spcAft>
              <a:buClr>
                <a:schemeClr val="dk1"/>
              </a:buClr>
              <a:buFont typeface="Calibri"/>
              <a:buNone/>
            </a:pPr>
            <a:endParaRPr sz="1800" b="0" i="0" u="none" strike="noStrike" cap="none" baseline="0" dirty="0">
              <a:solidFill>
                <a:schemeClr val="dk1"/>
              </a:solidFill>
              <a:latin typeface="Consolas"/>
              <a:ea typeface="Ubuntu"/>
              <a:cs typeface="Consolas"/>
              <a:sym typeface="Ubuntu"/>
              <a:rtl val="0"/>
            </a:endParaRPr>
          </a:p>
        </p:txBody>
      </p:sp>
      <p:sp>
        <p:nvSpPr>
          <p:cNvPr id="8" name="Shape 262"/>
          <p:cNvSpPr txBox="1">
            <a:spLocks noGrp="1"/>
          </p:cNvSpPr>
          <p:nvPr>
            <p:ph type="title"/>
          </p:nvPr>
        </p:nvSpPr>
        <p:spPr>
          <a:xfrm>
            <a:off x="457200" y="88191"/>
            <a:ext cx="8494184" cy="1507806"/>
          </a:xfrm>
          <a:prstGeom prst="rect">
            <a:avLst/>
          </a:prstGeom>
          <a:noFill/>
          <a:ln>
            <a:noFill/>
          </a:ln>
        </p:spPr>
        <p:txBody>
          <a:bodyPr lIns="91425" tIns="91425" rIns="91425" bIns="91425" anchor="ctr" anchorCtr="0">
            <a:noAutofit/>
          </a:bodyPr>
          <a:lstStyle/>
          <a:p>
            <a:pPr lvl="0">
              <a:buSzPct val="25000"/>
            </a:pP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Use of intent</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 </a:t>
            </a:r>
            <a:r>
              <a:rPr lang="en-US" sz="4400" b="1" i="0" u="none" strike="noStrike" cap="none" baseline="0" dirty="0" smtClean="0">
                <a:solidFill>
                  <a:srgbClr val="F79646"/>
                </a:solidFill>
                <a:latin typeface="Ubuntu"/>
                <a:ea typeface="Ubuntu"/>
                <a:cs typeface="Ubuntu"/>
                <a:sym typeface="Ubuntu"/>
                <a:rtl val="0"/>
              </a:rPr>
              <a:t>payloads </a:t>
            </a:r>
            <a:r>
              <a:rPr lang="en-US" b="1" dirty="0">
                <a:solidFill>
                  <a:srgbClr val="F79646"/>
                </a:solidFill>
                <a:latin typeface="Ubuntu"/>
                <a:ea typeface="Ubuntu"/>
                <a:cs typeface="Ubuntu"/>
                <a:sym typeface="Ubuntu"/>
              </a:rPr>
              <a:t>–</a:t>
            </a:r>
            <a:r>
              <a:rPr lang="en-US" sz="4400" b="1" i="0" u="none" strike="noStrike" cap="none" dirty="0" smtClean="0">
                <a:solidFill>
                  <a:srgbClr val="F79646"/>
                </a:solidFill>
                <a:latin typeface="Ubuntu"/>
                <a:ea typeface="Ubuntu"/>
                <a:cs typeface="Ubuntu"/>
                <a:sym typeface="Ubuntu"/>
                <a:rtl val="0"/>
              </a:rPr>
              <a:t> </a:t>
            </a:r>
            <a:r>
              <a:rPr lang="en-US" sz="4400" b="1" i="0" u="none" strike="noStrike" cap="none" dirty="0" err="1" smtClean="0">
                <a:solidFill>
                  <a:srgbClr val="F79646"/>
                </a:solidFill>
                <a:latin typeface="Ubuntu"/>
                <a:ea typeface="Ubuntu"/>
                <a:cs typeface="Ubuntu"/>
                <a:sym typeface="Ubuntu"/>
                <a:rtl val="0"/>
              </a:rPr>
              <a:t>Aarddict</a:t>
            </a: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endParaRPr lang="en-US" sz="4400" b="1" i="0" u="none" strike="noStrike" cap="none" baseline="0" dirty="0">
              <a:solidFill>
                <a:srgbClr val="F79646"/>
              </a:solidFill>
              <a:latin typeface="Ubuntu"/>
              <a:ea typeface="Ubuntu"/>
              <a:cs typeface="Ubuntu"/>
              <a:sym typeface="Ubuntu"/>
              <a:rtl val="0"/>
            </a:endParaRPr>
          </a:p>
        </p:txBody>
      </p:sp>
      <p:cxnSp>
        <p:nvCxnSpPr>
          <p:cNvPr id="5" name="Straight Arrow Connector 4"/>
          <p:cNvCxnSpPr/>
          <p:nvPr/>
        </p:nvCxnSpPr>
        <p:spPr>
          <a:xfrm flipH="1">
            <a:off x="4115479" y="5488886"/>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 name="Oval Callout 5"/>
          <p:cNvSpPr/>
          <p:nvPr/>
        </p:nvSpPr>
        <p:spPr>
          <a:xfrm>
            <a:off x="1939583" y="3828993"/>
            <a:ext cx="2202919" cy="548240"/>
          </a:xfrm>
          <a:prstGeom prst="wedgeEllipseCallout">
            <a:avLst>
              <a:gd name="adj1" fmla="val 65298"/>
              <a:gd name="adj2" fmla="val -324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spTree>
    <p:extLst>
      <p:ext uri="{BB962C8B-B14F-4D97-AF65-F5344CB8AC3E}">
        <p14:creationId xmlns:p14="http://schemas.microsoft.com/office/powerpoint/2010/main" val="438292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Shape 261"/>
          <p:cNvSpPr txBox="1">
            <a:spLocks noGrp="1"/>
          </p:cNvSpPr>
          <p:nvPr>
            <p:ph type="body" idx="1"/>
          </p:nvPr>
        </p:nvSpPr>
        <p:spPr>
          <a:xfrm>
            <a:off x="549885" y="1657731"/>
            <a:ext cx="8229600" cy="4851415"/>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800" dirty="0" smtClean="0">
                <a:latin typeface="Consolas"/>
                <a:ea typeface="Ubuntu"/>
                <a:cs typeface="Consolas"/>
                <a:sym typeface="Ubuntu"/>
                <a:rtl val="0"/>
              </a:rPr>
              <a:t>class </a:t>
            </a:r>
            <a:r>
              <a:rPr lang="en-US" sz="1800" b="1" dirty="0" err="1" smtClean="0">
                <a:latin typeface="Consolas"/>
                <a:ea typeface="Ubuntu"/>
                <a:cs typeface="Consolas"/>
                <a:sym typeface="Ubuntu"/>
                <a:rtl val="0"/>
              </a:rPr>
              <a:t>LookupWord</a:t>
            </a:r>
            <a:r>
              <a:rPr lang="en-US" sz="1800" dirty="0" smtClean="0">
                <a:latin typeface="Consolas"/>
                <a:ea typeface="Ubuntu"/>
                <a:cs typeface="Consolas"/>
                <a:sym typeface="Ubuntu"/>
                <a:rtl val="0"/>
              </a:rPr>
              <a:t> extends Activity {</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translateWord</a:t>
            </a:r>
            <a:r>
              <a:rPr lang="en-US" sz="1800" b="0"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a:solidFill>
                  <a:schemeClr val="dk1"/>
                </a:solidFill>
                <a:latin typeface="Consolas"/>
                <a:ea typeface="Ubuntu"/>
                <a:cs typeface="Consolas"/>
                <a:sym typeface="Ubuntu"/>
                <a:rtl val="0"/>
              </a:rPr>
              <a:t>String </a:t>
            </a:r>
            <a:r>
              <a:rPr lang="en-US" sz="1800" b="0" i="0" u="none" strike="noStrike" cap="none" baseline="0" dirty="0" smtClean="0">
                <a:solidFill>
                  <a:schemeClr val="dk1"/>
                </a:solidFill>
                <a:latin typeface="Consolas"/>
                <a:ea typeface="Ubuntu"/>
                <a:cs typeface="Consolas"/>
                <a:sym typeface="Ubuntu"/>
                <a:rtl val="0"/>
              </a:rPr>
              <a:t>sentence)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new Intent(this, </a:t>
            </a:r>
            <a:r>
              <a:rPr lang="en-US" sz="1800" b="0" i="0" u="none" strike="noStrike" cap="none" baseline="0" dirty="0" err="1">
                <a:solidFill>
                  <a:schemeClr val="dk1"/>
                </a:solidFill>
                <a:latin typeface="Consolas"/>
                <a:ea typeface="Ubuntu"/>
                <a:cs typeface="Consolas"/>
                <a:sym typeface="Ubuntu"/>
                <a:rtl val="0"/>
              </a:rPr>
              <a:t>WordTranslator.class</a:t>
            </a:r>
            <a:r>
              <a:rPr lang="en-US" sz="1800" b="0" i="0" u="none" strike="noStrike" cap="none" baseline="0" dirty="0">
                <a:solidFill>
                  <a:schemeClr val="dk1"/>
                </a:solidFill>
                <a:latin typeface="Consolas"/>
                <a:ea typeface="Ubuntu"/>
                <a:cs typeface="Consolas"/>
                <a:sym typeface="Ubuntu"/>
                <a:rtl val="0"/>
              </a:rPr>
              <a:t>);</a:t>
            </a:r>
          </a:p>
          <a:p>
            <a:pPr lvl="0" indent="-342900">
              <a:spcBef>
                <a:spcPts val="0"/>
              </a:spcBef>
              <a:buSzPct val="25000"/>
              <a:buNone/>
            </a:pP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i.putExtra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 </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startActivity</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1" i="0" u="none" strike="noStrike" cap="none" baseline="0" dirty="0" err="1">
                <a:solidFill>
                  <a:schemeClr val="dk1"/>
                </a:solidFill>
                <a:latin typeface="Consolas"/>
                <a:ea typeface="Ubuntu"/>
                <a:cs typeface="Consolas"/>
                <a:sym typeface="Ubuntu"/>
                <a:rtl val="0"/>
              </a:rPr>
              <a:t>WordTranslator</a:t>
            </a:r>
            <a:r>
              <a:rPr lang="en-US" sz="1800" b="0" i="0" u="none" strike="noStrike" cap="none" baseline="0" dirty="0">
                <a:solidFill>
                  <a:schemeClr val="dk1"/>
                </a:solidFill>
                <a:latin typeface="Consolas"/>
                <a:ea typeface="Ubuntu"/>
                <a:cs typeface="Consolas"/>
                <a:sym typeface="Ubuntu"/>
                <a:rtl val="0"/>
              </a:rPr>
              <a:t> extends Activity {</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onCreate</a:t>
            </a:r>
            <a:r>
              <a:rPr lang="en-US" sz="1800" b="0" i="0" u="none" strike="noStrike" cap="none" baseline="0" dirty="0">
                <a:solidFill>
                  <a:schemeClr val="dk1"/>
                </a:solidFill>
                <a:latin typeface="Consolas"/>
                <a:ea typeface="Ubuntu"/>
                <a:cs typeface="Consolas"/>
                <a:sym typeface="Ubuntu"/>
                <a:rtl val="0"/>
              </a:rPr>
              <a:t>(Bundle </a:t>
            </a:r>
            <a:r>
              <a:rPr lang="en-US" sz="1800" b="0" i="0" u="none" strike="noStrike" cap="none" baseline="0" dirty="0" err="1">
                <a:solidFill>
                  <a:schemeClr val="dk1"/>
                </a:solidFill>
                <a:latin typeface="Consolas"/>
                <a:ea typeface="Ubuntu"/>
                <a:cs typeface="Consolas"/>
                <a:sym typeface="Ubuntu"/>
                <a:rtl val="0"/>
              </a:rPr>
              <a:t>savedInstanceState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a:t>
            </a:r>
            <a:r>
              <a:rPr lang="en-US" sz="1800" b="0" i="0" u="none" strike="noStrike" cap="none" baseline="0" dirty="0" err="1">
                <a:solidFill>
                  <a:schemeClr val="dk1"/>
                </a:solidFill>
                <a:latin typeface="Consolas"/>
                <a:ea typeface="Ubuntu"/>
                <a:cs typeface="Consolas"/>
                <a:sym typeface="Ubuntu"/>
                <a:rtl val="0"/>
              </a:rPr>
              <a:t>getIntent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p>
          <a:p>
            <a:pPr lvl="0" indent="-342900">
              <a:spcBef>
                <a:spcPts val="0"/>
              </a:spcBef>
              <a:buSzPct val="25000"/>
              <a:buNone/>
            </a:pPr>
            <a:r>
              <a:rPr lang="en-US" sz="1800" dirty="0">
                <a:latin typeface="Consolas"/>
                <a:ea typeface="Ubuntu"/>
                <a:cs typeface="Consolas"/>
                <a:sym typeface="Ubuntu"/>
              </a:rPr>
              <a:t> </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1" dirty="0">
                <a:solidFill>
                  <a:srgbClr val="558ED5"/>
                </a:solidFill>
                <a:latin typeface="Consolas"/>
                <a:ea typeface="Ubuntu"/>
                <a:cs typeface="Consolas"/>
                <a:sym typeface="Ubuntu"/>
              </a:rPr>
              <a:t>@</a:t>
            </a:r>
            <a:r>
              <a:rPr lang="en-US" sz="1800" b="1" dirty="0" smtClean="0">
                <a:solidFill>
                  <a:srgbClr val="558ED5"/>
                </a:solidFill>
                <a:latin typeface="Consolas"/>
                <a:ea typeface="Ubuntu"/>
                <a:cs typeface="Consolas"/>
                <a:sym typeface="Ubuntu"/>
              </a:rPr>
              <a:t>Public </a:t>
            </a:r>
            <a:r>
              <a:rPr lang="en-US" sz="1800" b="0" i="0" u="none" strike="noStrike" cap="none" baseline="0" dirty="0" smtClean="0">
                <a:solidFill>
                  <a:srgbClr val="558ED5"/>
                </a:solidFill>
                <a:latin typeface="Consolas"/>
                <a:ea typeface="Ubuntu"/>
                <a:cs typeface="Consolas"/>
                <a:sym typeface="Ubuntu"/>
                <a:rtl val="0"/>
              </a:rPr>
              <a:t>String </a:t>
            </a:r>
            <a:r>
              <a:rPr lang="en-US" sz="1800" dirty="0" smtClean="0">
                <a:solidFill>
                  <a:srgbClr val="558ED5"/>
                </a:solidFill>
                <a:latin typeface="Consolas"/>
                <a:ea typeface="Ubuntu"/>
                <a:cs typeface="Consolas"/>
                <a:sym typeface="Ubuntu"/>
              </a:rPr>
              <a:t>sentence = </a:t>
            </a:r>
            <a:r>
              <a:rPr lang="en-US" sz="1800" b="0" i="0" u="none" strike="noStrike" cap="none" baseline="0" dirty="0" err="1">
                <a:solidFill>
                  <a:srgbClr val="558ED5"/>
                </a:solidFill>
                <a:latin typeface="Consolas"/>
                <a:ea typeface="Ubuntu"/>
                <a:cs typeface="Consolas"/>
                <a:sym typeface="Ubuntu"/>
                <a:rtl val="0"/>
              </a:rPr>
              <a:t>i.getStringExtra</a:t>
            </a:r>
            <a:r>
              <a:rPr lang="en-US" sz="1800" b="0" i="0" u="none" strike="noStrike" cap="none" baseline="0" dirty="0">
                <a:solidFill>
                  <a:srgbClr val="558ED5"/>
                </a:solidFill>
                <a:latin typeface="Consolas"/>
                <a:ea typeface="Ubuntu"/>
                <a:cs typeface="Consolas"/>
                <a:sym typeface="Ubuntu"/>
                <a:rtl val="0"/>
              </a:rPr>
              <a:t>(</a:t>
            </a:r>
            <a:r>
              <a:rPr lang="en-US" sz="1800" dirty="0">
                <a:solidFill>
                  <a:srgbClr val="558ED5"/>
                </a:solidFill>
                <a:latin typeface="Consolas"/>
                <a:ea typeface="Ubuntu"/>
                <a:cs typeface="Consolas"/>
                <a:sym typeface="Ubuntu"/>
              </a:rPr>
              <a:t>"sentence"</a:t>
            </a:r>
            <a:r>
              <a:rPr lang="en-US" sz="1800" b="0" i="0" u="none" strike="noStrike" cap="none" baseline="0" dirty="0">
                <a:solidFill>
                  <a:srgbClr val="558ED5"/>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p:txBody>
      </p:sp>
      <p:sp>
        <p:nvSpPr>
          <p:cNvPr id="12" name="Shape 260"/>
          <p:cNvSpPr txBox="1"/>
          <p:nvPr/>
        </p:nvSpPr>
        <p:spPr>
          <a:xfrm>
            <a:off x="4115479" y="3044498"/>
            <a:ext cx="4664006" cy="1497229"/>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accent5"/>
                </a:solidFill>
                <a:latin typeface="Consolas"/>
                <a:ea typeface="Ubuntu"/>
                <a:cs typeface="Consolas"/>
                <a:sym typeface="Ubuntu"/>
                <a:rtl val="0"/>
              </a:rPr>
              <a:t>// Library Annotations</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Intent </a:t>
            </a:r>
            <a:r>
              <a:rPr lang="en-US" sz="1800" b="0" i="0" u="none" strike="noStrike" cap="none" baseline="0" dirty="0" smtClean="0">
                <a:solidFill>
                  <a:schemeClr val="dk1"/>
                </a:solidFill>
                <a:latin typeface="Consolas"/>
                <a:ea typeface="Ubuntu"/>
                <a:cs typeface="Consolas"/>
                <a:sym typeface="Ubuntu"/>
                <a:rtl val="0"/>
              </a:rPr>
              <a:t>{</a:t>
            </a:r>
          </a:p>
          <a:p>
            <a:pPr marL="342900" marR="0" lvl="0" indent="-139700" algn="l" rtl="0">
              <a:lnSpc>
                <a:spcPct val="100000"/>
              </a:lnSpc>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onsolas"/>
                <a:ea typeface="Ubuntu"/>
                <a:cs typeface="Consolas"/>
                <a:sym typeface="Ubuntu"/>
                <a:rtl val="0"/>
              </a:rPr>
              <a:t>  </a:t>
            </a:r>
            <a:r>
              <a:rPr lang="en-US" sz="1800" b="1" i="0" u="none" strike="noStrike" cap="none" baseline="0" dirty="0" smtClean="0">
                <a:solidFill>
                  <a:schemeClr val="dk1"/>
                </a:solidFill>
                <a:latin typeface="Consolas"/>
                <a:ea typeface="Ubuntu"/>
                <a:cs typeface="Consolas"/>
                <a:sym typeface="Ubuntu"/>
                <a:rtl val="0"/>
              </a:rPr>
              <a:t>@Secret </a:t>
            </a:r>
            <a:r>
              <a:rPr lang="en-US" sz="1800" b="0" i="0" u="none" strike="noStrike" cap="none" baseline="0" dirty="0" smtClean="0">
                <a:solidFill>
                  <a:schemeClr val="dk1"/>
                </a:solidFill>
                <a:latin typeface="Consolas"/>
                <a:ea typeface="Ubuntu"/>
                <a:cs typeface="Consolas"/>
                <a:sym typeface="Ubuntu"/>
                <a:rtl val="0"/>
              </a:rPr>
              <a:t>String</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00000"/>
              </a:lnSpc>
              <a:spcBef>
                <a:spcPts val="0"/>
              </a:spcBef>
              <a:spcAft>
                <a:spcPts val="0"/>
              </a:spcAft>
              <a:buClr>
                <a:schemeClr val="dk1"/>
              </a:buClr>
              <a:buSzPct val="25000"/>
              <a:buFont typeface="Arial"/>
              <a:buNone/>
            </a:pPr>
            <a:r>
              <a:rPr lang="en-US" sz="1800" dirty="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smtClean="0">
                <a:solidFill>
                  <a:schemeClr val="dk1"/>
                </a:solidFill>
                <a:latin typeface="Consolas"/>
                <a:ea typeface="Ubuntu"/>
                <a:cs typeface="Consolas"/>
                <a:sym typeface="Ubuntu"/>
                <a:rtl val="0"/>
              </a:rPr>
              <a:t>getStringExtra</a:t>
            </a:r>
            <a:r>
              <a:rPr lang="en-US" sz="1800" b="0" i="0" u="none" strike="noStrike" cap="none" baseline="0" dirty="0" smtClean="0">
                <a:solidFill>
                  <a:schemeClr val="dk1"/>
                </a:solidFill>
                <a:latin typeface="Consolas"/>
                <a:ea typeface="Ubuntu"/>
                <a:cs typeface="Consolas"/>
                <a:sym typeface="Ubuntu"/>
                <a:rtl val="0"/>
              </a:rPr>
              <a:t>(String </a:t>
            </a:r>
            <a:r>
              <a:rPr lang="en-US" sz="1800" b="0" i="0" u="none" strike="noStrike" cap="none" baseline="0" dirty="0">
                <a:solidFill>
                  <a:schemeClr val="dk1"/>
                </a:solidFill>
                <a:latin typeface="Consolas"/>
                <a:ea typeface="Ubuntu"/>
                <a:cs typeface="Consolas"/>
                <a:sym typeface="Ubuntu"/>
                <a:rtl val="0"/>
              </a:rPr>
              <a:t>key) {...}</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a:t>
            </a:r>
          </a:p>
          <a:p>
            <a:pPr marL="0" marR="0" lvl="0" indent="0" algn="l" rtl="0">
              <a:lnSpc>
                <a:spcPct val="100000"/>
              </a:lnSpc>
              <a:spcBef>
                <a:spcPts val="0"/>
              </a:spcBef>
              <a:spcAft>
                <a:spcPts val="0"/>
              </a:spcAft>
              <a:buClr>
                <a:schemeClr val="dk1"/>
              </a:buClr>
              <a:buFont typeface="Calibri"/>
              <a:buNone/>
            </a:pPr>
            <a:endParaRPr sz="1800" b="0" i="0" u="none" strike="noStrike" cap="none" baseline="0" dirty="0">
              <a:solidFill>
                <a:schemeClr val="dk1"/>
              </a:solidFill>
              <a:latin typeface="Consolas"/>
              <a:ea typeface="Ubuntu"/>
              <a:cs typeface="Consolas"/>
              <a:sym typeface="Ubuntu"/>
              <a:rtl val="0"/>
            </a:endParaRPr>
          </a:p>
        </p:txBody>
      </p:sp>
      <p:sp>
        <p:nvSpPr>
          <p:cNvPr id="8" name="Shape 262"/>
          <p:cNvSpPr txBox="1">
            <a:spLocks noGrp="1"/>
          </p:cNvSpPr>
          <p:nvPr>
            <p:ph type="title"/>
          </p:nvPr>
        </p:nvSpPr>
        <p:spPr>
          <a:xfrm>
            <a:off x="457200" y="88191"/>
            <a:ext cx="8494184" cy="1507806"/>
          </a:xfrm>
          <a:prstGeom prst="rect">
            <a:avLst/>
          </a:prstGeom>
          <a:noFill/>
          <a:ln>
            <a:noFill/>
          </a:ln>
        </p:spPr>
        <p:txBody>
          <a:bodyPr lIns="91425" tIns="91425" rIns="91425" bIns="91425" anchor="ctr" anchorCtr="0">
            <a:noAutofit/>
          </a:bodyPr>
          <a:lstStyle/>
          <a:p>
            <a:pPr lvl="0">
              <a:buSzPct val="25000"/>
            </a:pP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Use of intent</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 </a:t>
            </a:r>
            <a:r>
              <a:rPr lang="en-US" sz="4400" b="1" i="0" u="none" strike="noStrike" cap="none" baseline="0" dirty="0" smtClean="0">
                <a:solidFill>
                  <a:srgbClr val="F79646"/>
                </a:solidFill>
                <a:latin typeface="Ubuntu"/>
                <a:ea typeface="Ubuntu"/>
                <a:cs typeface="Ubuntu"/>
                <a:sym typeface="Ubuntu"/>
                <a:rtl val="0"/>
              </a:rPr>
              <a:t>payloads </a:t>
            </a:r>
            <a:r>
              <a:rPr lang="en-US" b="1" dirty="0">
                <a:solidFill>
                  <a:srgbClr val="F79646"/>
                </a:solidFill>
                <a:latin typeface="Ubuntu"/>
                <a:ea typeface="Ubuntu"/>
                <a:cs typeface="Ubuntu"/>
                <a:sym typeface="Ubuntu"/>
              </a:rPr>
              <a:t>–</a:t>
            </a:r>
            <a:r>
              <a:rPr lang="en-US" sz="4400" b="1" i="0" u="none" strike="noStrike" cap="none" dirty="0" smtClean="0">
                <a:solidFill>
                  <a:srgbClr val="F79646"/>
                </a:solidFill>
                <a:latin typeface="Ubuntu"/>
                <a:ea typeface="Ubuntu"/>
                <a:cs typeface="Ubuntu"/>
                <a:sym typeface="Ubuntu"/>
                <a:rtl val="0"/>
              </a:rPr>
              <a:t> </a:t>
            </a:r>
            <a:r>
              <a:rPr lang="en-US" sz="4400" b="1" i="0" u="none" strike="noStrike" cap="none" dirty="0" err="1" smtClean="0">
                <a:solidFill>
                  <a:srgbClr val="F79646"/>
                </a:solidFill>
                <a:latin typeface="Ubuntu"/>
                <a:ea typeface="Ubuntu"/>
                <a:cs typeface="Ubuntu"/>
                <a:sym typeface="Ubuntu"/>
                <a:rtl val="0"/>
              </a:rPr>
              <a:t>Aarddict</a:t>
            </a: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endParaRPr lang="en-US" sz="4400" b="1" i="0" u="none" strike="noStrike" cap="none" baseline="0" dirty="0">
              <a:solidFill>
                <a:srgbClr val="F79646"/>
              </a:solidFill>
              <a:latin typeface="Ubuntu"/>
              <a:ea typeface="Ubuntu"/>
              <a:cs typeface="Ubuntu"/>
              <a:sym typeface="Ubuntu"/>
              <a:rtl val="0"/>
            </a:endParaRPr>
          </a:p>
        </p:txBody>
      </p:sp>
      <p:cxnSp>
        <p:nvCxnSpPr>
          <p:cNvPr id="5" name="Straight Arrow Connector 4"/>
          <p:cNvCxnSpPr/>
          <p:nvPr/>
        </p:nvCxnSpPr>
        <p:spPr>
          <a:xfrm flipH="1">
            <a:off x="8060877" y="5786105"/>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 name="Oval Callout 5"/>
          <p:cNvSpPr/>
          <p:nvPr/>
        </p:nvSpPr>
        <p:spPr>
          <a:xfrm>
            <a:off x="1939583" y="3828993"/>
            <a:ext cx="2202919" cy="548240"/>
          </a:xfrm>
          <a:prstGeom prst="wedgeEllipseCallout">
            <a:avLst>
              <a:gd name="adj1" fmla="val 65298"/>
              <a:gd name="adj2" fmla="val -324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spTree>
    <p:extLst>
      <p:ext uri="{BB962C8B-B14F-4D97-AF65-F5344CB8AC3E}">
        <p14:creationId xmlns:p14="http://schemas.microsoft.com/office/powerpoint/2010/main" val="438292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Shape 261"/>
          <p:cNvSpPr txBox="1">
            <a:spLocks noGrp="1"/>
          </p:cNvSpPr>
          <p:nvPr>
            <p:ph type="body" idx="1"/>
          </p:nvPr>
        </p:nvSpPr>
        <p:spPr>
          <a:xfrm>
            <a:off x="549885" y="1657731"/>
            <a:ext cx="8229600" cy="4851415"/>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800" dirty="0" smtClean="0">
                <a:latin typeface="Consolas"/>
                <a:ea typeface="Ubuntu"/>
                <a:cs typeface="Consolas"/>
                <a:sym typeface="Ubuntu"/>
                <a:rtl val="0"/>
              </a:rPr>
              <a:t>class </a:t>
            </a:r>
            <a:r>
              <a:rPr lang="en-US" sz="1800" b="1" dirty="0" err="1" smtClean="0">
                <a:latin typeface="Consolas"/>
                <a:ea typeface="Ubuntu"/>
                <a:cs typeface="Consolas"/>
                <a:sym typeface="Ubuntu"/>
                <a:rtl val="0"/>
              </a:rPr>
              <a:t>LookupWord</a:t>
            </a:r>
            <a:r>
              <a:rPr lang="en-US" sz="1800" dirty="0" smtClean="0">
                <a:latin typeface="Consolas"/>
                <a:ea typeface="Ubuntu"/>
                <a:cs typeface="Consolas"/>
                <a:sym typeface="Ubuntu"/>
                <a:rtl val="0"/>
              </a:rPr>
              <a:t> extends Activity {</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translateWord</a:t>
            </a:r>
            <a:r>
              <a:rPr lang="en-US" sz="1800" b="0"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a:solidFill>
                  <a:schemeClr val="dk1"/>
                </a:solidFill>
                <a:latin typeface="Consolas"/>
                <a:ea typeface="Ubuntu"/>
                <a:cs typeface="Consolas"/>
                <a:sym typeface="Ubuntu"/>
                <a:rtl val="0"/>
              </a:rPr>
              <a:t>String </a:t>
            </a:r>
            <a:r>
              <a:rPr lang="en-US" sz="1800" b="0" i="0" u="none" strike="noStrike" cap="none" baseline="0" dirty="0" smtClean="0">
                <a:solidFill>
                  <a:schemeClr val="dk1"/>
                </a:solidFill>
                <a:latin typeface="Consolas"/>
                <a:ea typeface="Ubuntu"/>
                <a:cs typeface="Consolas"/>
                <a:sym typeface="Ubuntu"/>
                <a:rtl val="0"/>
              </a:rPr>
              <a:t>sentence)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new Intent(this, </a:t>
            </a:r>
            <a:r>
              <a:rPr lang="en-US" sz="1800" b="0" i="0" u="none" strike="noStrike" cap="none" baseline="0" dirty="0" err="1">
                <a:solidFill>
                  <a:schemeClr val="dk1"/>
                </a:solidFill>
                <a:latin typeface="Consolas"/>
                <a:ea typeface="Ubuntu"/>
                <a:cs typeface="Consolas"/>
                <a:sym typeface="Ubuntu"/>
                <a:rtl val="0"/>
              </a:rPr>
              <a:t>WordTranslator.class</a:t>
            </a:r>
            <a:r>
              <a:rPr lang="en-US" sz="1800" b="0" i="0" u="none" strike="noStrike" cap="none" baseline="0" dirty="0">
                <a:solidFill>
                  <a:schemeClr val="dk1"/>
                </a:solidFill>
                <a:latin typeface="Consolas"/>
                <a:ea typeface="Ubuntu"/>
                <a:cs typeface="Consolas"/>
                <a:sym typeface="Ubuntu"/>
                <a:rtl val="0"/>
              </a:rPr>
              <a:t>);</a:t>
            </a:r>
          </a:p>
          <a:p>
            <a:pPr lvl="0" indent="-342900">
              <a:spcBef>
                <a:spcPts val="0"/>
              </a:spcBef>
              <a:buSzPct val="25000"/>
              <a:buNone/>
            </a:pP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i.putExtra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 </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startActivity</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1" i="0" u="none" strike="noStrike" cap="none" baseline="0" dirty="0" err="1">
                <a:solidFill>
                  <a:schemeClr val="dk1"/>
                </a:solidFill>
                <a:latin typeface="Consolas"/>
                <a:ea typeface="Ubuntu"/>
                <a:cs typeface="Consolas"/>
                <a:sym typeface="Ubuntu"/>
                <a:rtl val="0"/>
              </a:rPr>
              <a:t>WordTranslator</a:t>
            </a:r>
            <a:r>
              <a:rPr lang="en-US" sz="1800" b="0" i="0" u="none" strike="noStrike" cap="none" baseline="0" dirty="0">
                <a:solidFill>
                  <a:schemeClr val="dk1"/>
                </a:solidFill>
                <a:latin typeface="Consolas"/>
                <a:ea typeface="Ubuntu"/>
                <a:cs typeface="Consolas"/>
                <a:sym typeface="Ubuntu"/>
                <a:rtl val="0"/>
              </a:rPr>
              <a:t> extends Activity {</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onCreate</a:t>
            </a:r>
            <a:r>
              <a:rPr lang="en-US" sz="1800" b="0" i="0" u="none" strike="noStrike" cap="none" baseline="0" dirty="0">
                <a:solidFill>
                  <a:schemeClr val="dk1"/>
                </a:solidFill>
                <a:latin typeface="Consolas"/>
                <a:ea typeface="Ubuntu"/>
                <a:cs typeface="Consolas"/>
                <a:sym typeface="Ubuntu"/>
                <a:rtl val="0"/>
              </a:rPr>
              <a:t>(Bundle </a:t>
            </a:r>
            <a:r>
              <a:rPr lang="en-US" sz="1800" b="0" i="0" u="none" strike="noStrike" cap="none" baseline="0" dirty="0" err="1">
                <a:solidFill>
                  <a:schemeClr val="dk1"/>
                </a:solidFill>
                <a:latin typeface="Consolas"/>
                <a:ea typeface="Ubuntu"/>
                <a:cs typeface="Consolas"/>
                <a:sym typeface="Ubuntu"/>
                <a:rtl val="0"/>
              </a:rPr>
              <a:t>savedInstanceState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a:t>
            </a:r>
            <a:r>
              <a:rPr lang="en-US" sz="1800" b="0" i="0" u="none" strike="noStrike" cap="none" baseline="0" dirty="0" err="1">
                <a:solidFill>
                  <a:schemeClr val="dk1"/>
                </a:solidFill>
                <a:latin typeface="Consolas"/>
                <a:ea typeface="Ubuntu"/>
                <a:cs typeface="Consolas"/>
                <a:sym typeface="Ubuntu"/>
                <a:rtl val="0"/>
              </a:rPr>
              <a:t>getIntent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p>
          <a:p>
            <a:pPr lvl="0" indent="-342900">
              <a:spcBef>
                <a:spcPts val="0"/>
              </a:spcBef>
              <a:buSzPct val="25000"/>
              <a:buNone/>
            </a:pPr>
            <a:r>
              <a:rPr lang="en-US" sz="1800" dirty="0">
                <a:latin typeface="Consolas"/>
                <a:ea typeface="Ubuntu"/>
                <a:cs typeface="Consolas"/>
                <a:sym typeface="Ubuntu"/>
              </a:rPr>
              <a:t> </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1" dirty="0">
                <a:solidFill>
                  <a:srgbClr val="558ED5"/>
                </a:solidFill>
                <a:latin typeface="Consolas"/>
                <a:ea typeface="Ubuntu"/>
                <a:cs typeface="Consolas"/>
                <a:sym typeface="Ubuntu"/>
              </a:rPr>
              <a:t>@</a:t>
            </a:r>
            <a:r>
              <a:rPr lang="en-US" sz="1800" b="1" dirty="0" smtClean="0">
                <a:solidFill>
                  <a:srgbClr val="558ED5"/>
                </a:solidFill>
                <a:latin typeface="Consolas"/>
                <a:ea typeface="Ubuntu"/>
                <a:cs typeface="Consolas"/>
                <a:sym typeface="Ubuntu"/>
              </a:rPr>
              <a:t>Public </a:t>
            </a:r>
            <a:r>
              <a:rPr lang="en-US" sz="1800" b="0" i="0" u="none" strike="noStrike" cap="none" baseline="0" dirty="0" smtClean="0">
                <a:solidFill>
                  <a:srgbClr val="558ED5"/>
                </a:solidFill>
                <a:latin typeface="Consolas"/>
                <a:ea typeface="Ubuntu"/>
                <a:cs typeface="Consolas"/>
                <a:sym typeface="Ubuntu"/>
                <a:rtl val="0"/>
              </a:rPr>
              <a:t>String </a:t>
            </a:r>
            <a:r>
              <a:rPr lang="en-US" sz="1800" dirty="0" smtClean="0">
                <a:solidFill>
                  <a:srgbClr val="558ED5"/>
                </a:solidFill>
                <a:latin typeface="Consolas"/>
                <a:ea typeface="Ubuntu"/>
                <a:cs typeface="Consolas"/>
                <a:sym typeface="Ubuntu"/>
              </a:rPr>
              <a:t>sentence = </a:t>
            </a:r>
            <a:r>
              <a:rPr lang="en-US" sz="1800" b="0" i="0" u="none" strike="noStrike" cap="none" baseline="0" dirty="0" err="1">
                <a:solidFill>
                  <a:srgbClr val="558ED5"/>
                </a:solidFill>
                <a:latin typeface="Consolas"/>
                <a:ea typeface="Ubuntu"/>
                <a:cs typeface="Consolas"/>
                <a:sym typeface="Ubuntu"/>
                <a:rtl val="0"/>
              </a:rPr>
              <a:t>i.getStringExtra</a:t>
            </a:r>
            <a:r>
              <a:rPr lang="en-US" sz="1800" b="0" i="0" u="none" strike="noStrike" cap="none" baseline="0" dirty="0">
                <a:solidFill>
                  <a:srgbClr val="558ED5"/>
                </a:solidFill>
                <a:latin typeface="Consolas"/>
                <a:ea typeface="Ubuntu"/>
                <a:cs typeface="Consolas"/>
                <a:sym typeface="Ubuntu"/>
                <a:rtl val="0"/>
              </a:rPr>
              <a:t>(</a:t>
            </a:r>
            <a:r>
              <a:rPr lang="en-US" sz="1800" dirty="0">
                <a:solidFill>
                  <a:srgbClr val="558ED5"/>
                </a:solidFill>
                <a:latin typeface="Consolas"/>
                <a:ea typeface="Ubuntu"/>
                <a:cs typeface="Consolas"/>
                <a:sym typeface="Ubuntu"/>
              </a:rPr>
              <a:t>"sentence"</a:t>
            </a:r>
            <a:r>
              <a:rPr lang="en-US" sz="1800" b="0" i="0" u="none" strike="noStrike" cap="none" baseline="0" dirty="0">
                <a:solidFill>
                  <a:srgbClr val="558ED5"/>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p:txBody>
      </p:sp>
      <p:sp>
        <p:nvSpPr>
          <p:cNvPr id="12" name="Shape 260"/>
          <p:cNvSpPr txBox="1"/>
          <p:nvPr/>
        </p:nvSpPr>
        <p:spPr>
          <a:xfrm>
            <a:off x="4115479" y="3044498"/>
            <a:ext cx="4664006" cy="1497229"/>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accent5"/>
                </a:solidFill>
                <a:latin typeface="Consolas"/>
                <a:ea typeface="Ubuntu"/>
                <a:cs typeface="Consolas"/>
                <a:sym typeface="Ubuntu"/>
                <a:rtl val="0"/>
              </a:rPr>
              <a:t>// Library Annotations</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Intent </a:t>
            </a:r>
            <a:r>
              <a:rPr lang="en-US" sz="1800" b="0" i="0" u="none" strike="noStrike" cap="none" baseline="0" dirty="0" smtClean="0">
                <a:solidFill>
                  <a:schemeClr val="dk1"/>
                </a:solidFill>
                <a:latin typeface="Consolas"/>
                <a:ea typeface="Ubuntu"/>
                <a:cs typeface="Consolas"/>
                <a:sym typeface="Ubuntu"/>
                <a:rtl val="0"/>
              </a:rPr>
              <a:t>{</a:t>
            </a:r>
          </a:p>
          <a:p>
            <a:pPr marL="342900" marR="0" lvl="0" indent="-139700" algn="l" rtl="0">
              <a:lnSpc>
                <a:spcPct val="100000"/>
              </a:lnSpc>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onsolas"/>
                <a:ea typeface="Ubuntu"/>
                <a:cs typeface="Consolas"/>
                <a:sym typeface="Ubuntu"/>
                <a:rtl val="0"/>
              </a:rPr>
              <a:t>  </a:t>
            </a:r>
            <a:r>
              <a:rPr lang="en-US" sz="1800" b="1" i="0" u="none" strike="noStrike" cap="none" baseline="0" dirty="0" smtClean="0">
                <a:solidFill>
                  <a:schemeClr val="dk1"/>
                </a:solidFill>
                <a:latin typeface="Consolas"/>
                <a:ea typeface="Ubuntu"/>
                <a:cs typeface="Consolas"/>
                <a:sym typeface="Ubuntu"/>
                <a:rtl val="0"/>
              </a:rPr>
              <a:t>@Secret </a:t>
            </a:r>
            <a:r>
              <a:rPr lang="en-US" sz="1800" b="0" i="0" u="none" strike="noStrike" cap="none" baseline="0" dirty="0" smtClean="0">
                <a:solidFill>
                  <a:schemeClr val="dk1"/>
                </a:solidFill>
                <a:latin typeface="Consolas"/>
                <a:ea typeface="Ubuntu"/>
                <a:cs typeface="Consolas"/>
                <a:sym typeface="Ubuntu"/>
                <a:rtl val="0"/>
              </a:rPr>
              <a:t>String</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00000"/>
              </a:lnSpc>
              <a:spcBef>
                <a:spcPts val="0"/>
              </a:spcBef>
              <a:spcAft>
                <a:spcPts val="0"/>
              </a:spcAft>
              <a:buClr>
                <a:schemeClr val="dk1"/>
              </a:buClr>
              <a:buSzPct val="25000"/>
              <a:buFont typeface="Arial"/>
              <a:buNone/>
            </a:pPr>
            <a:r>
              <a:rPr lang="en-US" sz="1800" dirty="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smtClean="0">
                <a:solidFill>
                  <a:schemeClr val="dk1"/>
                </a:solidFill>
                <a:latin typeface="Consolas"/>
                <a:ea typeface="Ubuntu"/>
                <a:cs typeface="Consolas"/>
                <a:sym typeface="Ubuntu"/>
                <a:rtl val="0"/>
              </a:rPr>
              <a:t>getStringExtra</a:t>
            </a:r>
            <a:r>
              <a:rPr lang="en-US" sz="1800" b="0" i="0" u="none" strike="noStrike" cap="none" baseline="0" dirty="0" smtClean="0">
                <a:solidFill>
                  <a:schemeClr val="dk1"/>
                </a:solidFill>
                <a:latin typeface="Consolas"/>
                <a:ea typeface="Ubuntu"/>
                <a:cs typeface="Consolas"/>
                <a:sym typeface="Ubuntu"/>
                <a:rtl val="0"/>
              </a:rPr>
              <a:t>(String </a:t>
            </a:r>
            <a:r>
              <a:rPr lang="en-US" sz="1800" b="0" i="0" u="none" strike="noStrike" cap="none" baseline="0" dirty="0">
                <a:solidFill>
                  <a:schemeClr val="dk1"/>
                </a:solidFill>
                <a:latin typeface="Consolas"/>
                <a:ea typeface="Ubuntu"/>
                <a:cs typeface="Consolas"/>
                <a:sym typeface="Ubuntu"/>
                <a:rtl val="0"/>
              </a:rPr>
              <a:t>key) {...}</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a:t>
            </a:r>
          </a:p>
          <a:p>
            <a:pPr marL="0" marR="0" lvl="0" indent="0" algn="l" rtl="0">
              <a:lnSpc>
                <a:spcPct val="100000"/>
              </a:lnSpc>
              <a:spcBef>
                <a:spcPts val="0"/>
              </a:spcBef>
              <a:spcAft>
                <a:spcPts val="0"/>
              </a:spcAft>
              <a:buClr>
                <a:schemeClr val="dk1"/>
              </a:buClr>
              <a:buFont typeface="Calibri"/>
              <a:buNone/>
            </a:pPr>
            <a:endParaRPr sz="1800" b="0" i="0" u="none" strike="noStrike" cap="none" baseline="0" dirty="0">
              <a:solidFill>
                <a:schemeClr val="dk1"/>
              </a:solidFill>
              <a:latin typeface="Consolas"/>
              <a:ea typeface="Ubuntu"/>
              <a:cs typeface="Consolas"/>
              <a:sym typeface="Ubuntu"/>
              <a:rtl val="0"/>
            </a:endParaRPr>
          </a:p>
        </p:txBody>
      </p:sp>
      <p:sp>
        <p:nvSpPr>
          <p:cNvPr id="8" name="Shape 262"/>
          <p:cNvSpPr txBox="1">
            <a:spLocks noGrp="1"/>
          </p:cNvSpPr>
          <p:nvPr>
            <p:ph type="title"/>
          </p:nvPr>
        </p:nvSpPr>
        <p:spPr>
          <a:xfrm>
            <a:off x="457200" y="88191"/>
            <a:ext cx="8494184" cy="1507806"/>
          </a:xfrm>
          <a:prstGeom prst="rect">
            <a:avLst/>
          </a:prstGeom>
          <a:noFill/>
          <a:ln>
            <a:noFill/>
          </a:ln>
        </p:spPr>
        <p:txBody>
          <a:bodyPr lIns="91425" tIns="91425" rIns="91425" bIns="91425" anchor="ctr" anchorCtr="0">
            <a:noAutofit/>
          </a:bodyPr>
          <a:lstStyle/>
          <a:p>
            <a:pPr lvl="0">
              <a:buSzPct val="25000"/>
            </a:pP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Use of intent</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 </a:t>
            </a:r>
            <a:r>
              <a:rPr lang="en-US" sz="4400" b="1" i="0" u="none" strike="noStrike" cap="none" baseline="0" dirty="0" smtClean="0">
                <a:solidFill>
                  <a:srgbClr val="F79646"/>
                </a:solidFill>
                <a:latin typeface="Ubuntu"/>
                <a:ea typeface="Ubuntu"/>
                <a:cs typeface="Ubuntu"/>
                <a:sym typeface="Ubuntu"/>
                <a:rtl val="0"/>
              </a:rPr>
              <a:t>payloads </a:t>
            </a:r>
            <a:r>
              <a:rPr lang="en-US" b="1" dirty="0">
                <a:solidFill>
                  <a:srgbClr val="F79646"/>
                </a:solidFill>
                <a:latin typeface="Ubuntu"/>
                <a:ea typeface="Ubuntu"/>
                <a:cs typeface="Ubuntu"/>
                <a:sym typeface="Ubuntu"/>
              </a:rPr>
              <a:t>–</a:t>
            </a:r>
            <a:r>
              <a:rPr lang="en-US" sz="4400" b="1" i="0" u="none" strike="noStrike" cap="none" dirty="0" smtClean="0">
                <a:solidFill>
                  <a:srgbClr val="F79646"/>
                </a:solidFill>
                <a:latin typeface="Ubuntu"/>
                <a:ea typeface="Ubuntu"/>
                <a:cs typeface="Ubuntu"/>
                <a:sym typeface="Ubuntu"/>
                <a:rtl val="0"/>
              </a:rPr>
              <a:t> </a:t>
            </a:r>
            <a:r>
              <a:rPr lang="en-US" sz="4400" b="1" i="0" u="none" strike="noStrike" cap="none" dirty="0" err="1" smtClean="0">
                <a:solidFill>
                  <a:srgbClr val="F79646"/>
                </a:solidFill>
                <a:latin typeface="Ubuntu"/>
                <a:ea typeface="Ubuntu"/>
                <a:cs typeface="Ubuntu"/>
                <a:sym typeface="Ubuntu"/>
                <a:rtl val="0"/>
              </a:rPr>
              <a:t>Aarddict</a:t>
            </a: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endParaRPr lang="en-US" sz="4400" b="1" i="0" u="none" strike="noStrike" cap="none" baseline="0" dirty="0">
              <a:solidFill>
                <a:srgbClr val="F79646"/>
              </a:solidFill>
              <a:latin typeface="Ubuntu"/>
              <a:ea typeface="Ubuntu"/>
              <a:cs typeface="Ubuntu"/>
              <a:sym typeface="Ubuntu"/>
              <a:rtl val="0"/>
            </a:endParaRPr>
          </a:p>
        </p:txBody>
      </p:sp>
      <p:sp>
        <p:nvSpPr>
          <p:cNvPr id="6" name="Oval Callout 5"/>
          <p:cNvSpPr/>
          <p:nvPr/>
        </p:nvSpPr>
        <p:spPr>
          <a:xfrm>
            <a:off x="1939583" y="3828993"/>
            <a:ext cx="2202919" cy="548240"/>
          </a:xfrm>
          <a:prstGeom prst="wedgeEllipseCallout">
            <a:avLst>
              <a:gd name="adj1" fmla="val 65298"/>
              <a:gd name="adj2" fmla="val -324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cxnSp>
        <p:nvCxnSpPr>
          <p:cNvPr id="9" name="Straight Arrow Connector 8"/>
          <p:cNvCxnSpPr/>
          <p:nvPr/>
        </p:nvCxnSpPr>
        <p:spPr>
          <a:xfrm>
            <a:off x="5066864" y="3925017"/>
            <a:ext cx="1202535" cy="16217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5" name="Shape 231"/>
          <p:cNvPicPr preferRelativeResize="0"/>
          <p:nvPr/>
        </p:nvPicPr>
        <p:blipFill rotWithShape="1">
          <a:blip r:embed="rId3">
            <a:alphaModFix/>
          </a:blip>
          <a:srcRect/>
          <a:stretch/>
        </p:blipFill>
        <p:spPr>
          <a:xfrm>
            <a:off x="8085463" y="5574821"/>
            <a:ext cx="367577" cy="369704"/>
          </a:xfrm>
          <a:prstGeom prst="rect">
            <a:avLst/>
          </a:prstGeom>
          <a:noFill/>
          <a:ln>
            <a:noFill/>
          </a:ln>
        </p:spPr>
      </p:pic>
      <p:sp>
        <p:nvSpPr>
          <p:cNvPr id="17" name="Shape 229"/>
          <p:cNvSpPr/>
          <p:nvPr/>
        </p:nvSpPr>
        <p:spPr>
          <a:xfrm>
            <a:off x="2659709" y="5949937"/>
            <a:ext cx="2911539" cy="369299"/>
          </a:xfrm>
          <a:prstGeom prst="rect">
            <a:avLst/>
          </a:prstGeom>
          <a:noFill/>
          <a:ln>
            <a:noFill/>
          </a:ln>
        </p:spPr>
        <p:txBody>
          <a:bodyPr lIns="91425" tIns="45700" rIns="91425" bIns="45700" anchor="t" anchorCtr="0">
            <a:noAutofit/>
          </a:bodyPr>
          <a:lstStyle/>
          <a:p>
            <a:pPr marL="457200" lvl="1">
              <a:buClr>
                <a:schemeClr val="dk1"/>
              </a:buClr>
              <a:buSzPct val="25000"/>
            </a:pPr>
            <a:r>
              <a:rPr lang="en-US" sz="1600" b="1" i="0" u="none" strike="noStrike" cap="none" baseline="0" dirty="0" smtClean="0">
                <a:solidFill>
                  <a:schemeClr val="dk1"/>
                </a:solidFill>
                <a:latin typeface="Ubuntu"/>
                <a:ea typeface="Ubuntu"/>
                <a:cs typeface="Ubuntu"/>
                <a:sym typeface="Ubuntu"/>
                <a:rtl val="0"/>
              </a:rPr>
              <a:t>@Public </a:t>
            </a:r>
            <a:r>
              <a:rPr lang="en-US" sz="1600" b="1" dirty="0" smtClean="0">
                <a:solidFill>
                  <a:schemeClr val="dk1"/>
                </a:solidFill>
                <a:latin typeface="Ubuntu"/>
                <a:ea typeface="Ubuntu"/>
                <a:cs typeface="Ubuntu"/>
                <a:sym typeface="Ubuntu"/>
              </a:rPr>
              <a:t>← @</a:t>
            </a:r>
            <a:r>
              <a:rPr lang="en-US" sz="1600" b="1" dirty="0" smtClean="0">
                <a:solidFill>
                  <a:schemeClr val="dk1"/>
                </a:solidFill>
                <a:latin typeface="Ubuntu"/>
                <a:ea typeface="Ubuntu"/>
                <a:cs typeface="Ubuntu"/>
                <a:sym typeface="Ubuntu"/>
              </a:rPr>
              <a:t>Secret</a:t>
            </a:r>
            <a:endParaRPr lang="en-US" sz="1600" b="1" i="0" u="none" strike="noStrike" cap="none" baseline="0" dirty="0">
              <a:solidFill>
                <a:schemeClr val="dk1"/>
              </a:solidFill>
              <a:latin typeface="Ubuntu"/>
              <a:ea typeface="Ubuntu"/>
              <a:cs typeface="Ubuntu"/>
              <a:sym typeface="Ubuntu"/>
              <a:rtl val="0"/>
            </a:endParaRPr>
          </a:p>
        </p:txBody>
      </p:sp>
      <p:pic>
        <p:nvPicPr>
          <p:cNvPr id="18" name="Shape 231"/>
          <p:cNvPicPr preferRelativeResize="0"/>
          <p:nvPr/>
        </p:nvPicPr>
        <p:blipFill rotWithShape="1">
          <a:blip r:embed="rId3">
            <a:alphaModFix/>
          </a:blip>
          <a:srcRect/>
          <a:stretch/>
        </p:blipFill>
        <p:spPr>
          <a:xfrm>
            <a:off x="4146208" y="5884353"/>
            <a:ext cx="195865" cy="185055"/>
          </a:xfrm>
          <a:prstGeom prst="rect">
            <a:avLst/>
          </a:prstGeom>
          <a:noFill/>
          <a:ln>
            <a:noFill/>
          </a:ln>
        </p:spPr>
      </p:pic>
    </p:spTree>
    <p:extLst>
      <p:ext uri="{BB962C8B-B14F-4D97-AF65-F5344CB8AC3E}">
        <p14:creationId xmlns:p14="http://schemas.microsoft.com/office/powerpoint/2010/main" val="231723086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Shape 261"/>
          <p:cNvSpPr txBox="1">
            <a:spLocks noGrp="1"/>
          </p:cNvSpPr>
          <p:nvPr>
            <p:ph type="body" idx="1"/>
          </p:nvPr>
        </p:nvSpPr>
        <p:spPr>
          <a:xfrm>
            <a:off x="549885" y="1657731"/>
            <a:ext cx="8229600" cy="4851415"/>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800" dirty="0" smtClean="0">
                <a:latin typeface="Consolas"/>
                <a:ea typeface="Ubuntu"/>
                <a:cs typeface="Consolas"/>
                <a:sym typeface="Ubuntu"/>
                <a:rtl val="0"/>
              </a:rPr>
              <a:t>class </a:t>
            </a:r>
            <a:r>
              <a:rPr lang="en-US" sz="1800" b="1" dirty="0" err="1" smtClean="0">
                <a:latin typeface="Consolas"/>
                <a:ea typeface="Ubuntu"/>
                <a:cs typeface="Consolas"/>
                <a:sym typeface="Ubuntu"/>
                <a:rtl val="0"/>
              </a:rPr>
              <a:t>LookupWord</a:t>
            </a:r>
            <a:r>
              <a:rPr lang="en-US" sz="1800" dirty="0" smtClean="0">
                <a:latin typeface="Consolas"/>
                <a:ea typeface="Ubuntu"/>
                <a:cs typeface="Consolas"/>
                <a:sym typeface="Ubuntu"/>
                <a:rtl val="0"/>
              </a:rPr>
              <a:t> extends Activity {</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translateWord</a:t>
            </a:r>
            <a:r>
              <a:rPr lang="en-US" sz="1800" b="0"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@Public </a:t>
            </a:r>
            <a:r>
              <a:rPr lang="en-US" sz="1800" b="0" i="0" u="none" strike="noStrike" cap="none" baseline="0" dirty="0">
                <a:solidFill>
                  <a:schemeClr val="dk1"/>
                </a:solidFill>
                <a:latin typeface="Consolas"/>
                <a:ea typeface="Ubuntu"/>
                <a:cs typeface="Consolas"/>
                <a:sym typeface="Ubuntu"/>
                <a:rtl val="0"/>
              </a:rPr>
              <a:t>String </a:t>
            </a:r>
            <a:r>
              <a:rPr lang="en-US" sz="1800" b="0" i="0" u="none" strike="noStrike" cap="none" baseline="0" dirty="0" smtClean="0">
                <a:solidFill>
                  <a:schemeClr val="dk1"/>
                </a:solidFill>
                <a:latin typeface="Consolas"/>
                <a:ea typeface="Ubuntu"/>
                <a:cs typeface="Consolas"/>
                <a:sym typeface="Ubuntu"/>
                <a:rtl val="0"/>
              </a:rPr>
              <a:t>sentence)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new Intent(this, </a:t>
            </a:r>
            <a:r>
              <a:rPr lang="en-US" sz="1800" b="0" i="0" u="none" strike="noStrike" cap="none" baseline="0" dirty="0" err="1">
                <a:solidFill>
                  <a:schemeClr val="dk1"/>
                </a:solidFill>
                <a:latin typeface="Consolas"/>
                <a:ea typeface="Ubuntu"/>
                <a:cs typeface="Consolas"/>
                <a:sym typeface="Ubuntu"/>
                <a:rtl val="0"/>
              </a:rPr>
              <a:t>WordTranslator.class</a:t>
            </a:r>
            <a:r>
              <a:rPr lang="en-US" sz="1800" b="0" i="0" u="none" strike="noStrike" cap="none" baseline="0" dirty="0">
                <a:solidFill>
                  <a:schemeClr val="dk1"/>
                </a:solidFill>
                <a:latin typeface="Consolas"/>
                <a:ea typeface="Ubuntu"/>
                <a:cs typeface="Consolas"/>
                <a:sym typeface="Ubuntu"/>
                <a:rtl val="0"/>
              </a:rPr>
              <a:t>);</a:t>
            </a:r>
          </a:p>
          <a:p>
            <a:pPr lvl="0" indent="-342900">
              <a:spcBef>
                <a:spcPts val="0"/>
              </a:spcBef>
              <a:buSzPct val="25000"/>
              <a:buNone/>
            </a:pP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i.putExtra</a:t>
            </a:r>
            <a:r>
              <a:rPr lang="en-US" sz="1800" b="0" i="0" u="none" strike="noStrike" cap="none" baseline="0" dirty="0">
                <a:solidFill>
                  <a:schemeClr val="dk1"/>
                </a:solidFill>
                <a:latin typeface="Consolas"/>
                <a:ea typeface="Ubuntu"/>
                <a:cs typeface="Consolas"/>
                <a:sym typeface="Ubuntu"/>
                <a:rtl val="0"/>
              </a:rPr>
              <a:t>(</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 </a:t>
            </a:r>
            <a:r>
              <a:rPr lang="en-US" sz="1800" dirty="0">
                <a:latin typeface="Consolas"/>
                <a:ea typeface="Ubuntu"/>
                <a:cs typeface="Consolas"/>
                <a:sym typeface="Ubuntu"/>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startActivity</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1" i="0" u="none" strike="noStrike" cap="none" baseline="0" dirty="0" err="1">
                <a:solidFill>
                  <a:schemeClr val="dk1"/>
                </a:solidFill>
                <a:latin typeface="Consolas"/>
                <a:ea typeface="Ubuntu"/>
                <a:cs typeface="Consolas"/>
                <a:sym typeface="Ubuntu"/>
                <a:rtl val="0"/>
              </a:rPr>
              <a:t>WordTranslator</a:t>
            </a:r>
            <a:r>
              <a:rPr lang="en-US" sz="1800" b="0" i="0" u="none" strike="noStrike" cap="none" baseline="0" dirty="0">
                <a:solidFill>
                  <a:schemeClr val="dk1"/>
                </a:solidFill>
                <a:latin typeface="Consolas"/>
                <a:ea typeface="Ubuntu"/>
                <a:cs typeface="Consolas"/>
                <a:sym typeface="Ubuntu"/>
                <a:rtl val="0"/>
              </a:rPr>
              <a:t> extends Activity {</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onCreate</a:t>
            </a:r>
            <a:r>
              <a:rPr lang="en-US" sz="1800" b="0" i="0" u="none" strike="noStrike" cap="none" baseline="0" dirty="0">
                <a:solidFill>
                  <a:schemeClr val="dk1"/>
                </a:solidFill>
                <a:latin typeface="Consolas"/>
                <a:ea typeface="Ubuntu"/>
                <a:cs typeface="Consolas"/>
                <a:sym typeface="Ubuntu"/>
                <a:rtl val="0"/>
              </a:rPr>
              <a:t>(Bundle </a:t>
            </a:r>
            <a:r>
              <a:rPr lang="en-US" sz="1800" b="0" i="0" u="none" strike="noStrike" cap="none" baseline="0" dirty="0" err="1">
                <a:solidFill>
                  <a:schemeClr val="dk1"/>
                </a:solidFill>
                <a:latin typeface="Consolas"/>
                <a:ea typeface="Ubuntu"/>
                <a:cs typeface="Consolas"/>
                <a:sym typeface="Ubuntu"/>
                <a:rtl val="0"/>
              </a:rPr>
              <a:t>savedInstanceState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a:t>
            </a:r>
            <a:r>
              <a:rPr lang="en-US" sz="1800" b="0" i="0" u="none" strike="noStrike" cap="none" baseline="0" dirty="0" err="1">
                <a:solidFill>
                  <a:schemeClr val="dk1"/>
                </a:solidFill>
                <a:latin typeface="Consolas"/>
                <a:ea typeface="Ubuntu"/>
                <a:cs typeface="Consolas"/>
                <a:sym typeface="Ubuntu"/>
                <a:rtl val="0"/>
              </a:rPr>
              <a:t>getIntent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p>
          <a:p>
            <a:pPr lvl="0" indent="-342900">
              <a:spcBef>
                <a:spcPts val="0"/>
              </a:spcBef>
              <a:buSzPct val="25000"/>
              <a:buNone/>
            </a:pPr>
            <a:r>
              <a:rPr lang="en-US" sz="1800" dirty="0">
                <a:latin typeface="Consolas"/>
                <a:ea typeface="Ubuntu"/>
                <a:cs typeface="Consolas"/>
                <a:sym typeface="Ubuntu"/>
              </a:rPr>
              <a:t> </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1" dirty="0">
                <a:solidFill>
                  <a:srgbClr val="558ED5"/>
                </a:solidFill>
                <a:latin typeface="Consolas"/>
                <a:ea typeface="Ubuntu"/>
                <a:cs typeface="Consolas"/>
                <a:sym typeface="Ubuntu"/>
              </a:rPr>
              <a:t>@</a:t>
            </a:r>
            <a:r>
              <a:rPr lang="en-US" sz="1800" b="1" dirty="0" smtClean="0">
                <a:solidFill>
                  <a:srgbClr val="558ED5"/>
                </a:solidFill>
                <a:latin typeface="Consolas"/>
                <a:ea typeface="Ubuntu"/>
                <a:cs typeface="Consolas"/>
                <a:sym typeface="Ubuntu"/>
              </a:rPr>
              <a:t>Public </a:t>
            </a:r>
            <a:r>
              <a:rPr lang="en-US" sz="1800" b="0" i="0" u="none" strike="noStrike" cap="none" baseline="0" dirty="0" smtClean="0">
                <a:solidFill>
                  <a:srgbClr val="558ED5"/>
                </a:solidFill>
                <a:latin typeface="Consolas"/>
                <a:ea typeface="Ubuntu"/>
                <a:cs typeface="Consolas"/>
                <a:sym typeface="Ubuntu"/>
                <a:rtl val="0"/>
              </a:rPr>
              <a:t>String </a:t>
            </a:r>
            <a:r>
              <a:rPr lang="en-US" sz="1800" dirty="0" smtClean="0">
                <a:solidFill>
                  <a:srgbClr val="558ED5"/>
                </a:solidFill>
                <a:latin typeface="Consolas"/>
                <a:ea typeface="Ubuntu"/>
                <a:cs typeface="Consolas"/>
                <a:sym typeface="Ubuntu"/>
              </a:rPr>
              <a:t>sentence = </a:t>
            </a:r>
            <a:r>
              <a:rPr lang="en-US" sz="1800" b="0" i="0" u="none" strike="noStrike" cap="none" baseline="0" dirty="0" err="1">
                <a:solidFill>
                  <a:srgbClr val="558ED5"/>
                </a:solidFill>
                <a:latin typeface="Consolas"/>
                <a:ea typeface="Ubuntu"/>
                <a:cs typeface="Consolas"/>
                <a:sym typeface="Ubuntu"/>
                <a:rtl val="0"/>
              </a:rPr>
              <a:t>i.getStringExtra</a:t>
            </a:r>
            <a:r>
              <a:rPr lang="en-US" sz="1800" b="0" i="0" u="none" strike="noStrike" cap="none" baseline="0" dirty="0">
                <a:solidFill>
                  <a:srgbClr val="558ED5"/>
                </a:solidFill>
                <a:latin typeface="Consolas"/>
                <a:ea typeface="Ubuntu"/>
                <a:cs typeface="Consolas"/>
                <a:sym typeface="Ubuntu"/>
                <a:rtl val="0"/>
              </a:rPr>
              <a:t>(</a:t>
            </a:r>
            <a:r>
              <a:rPr lang="en-US" sz="1800" dirty="0">
                <a:solidFill>
                  <a:srgbClr val="558ED5"/>
                </a:solidFill>
                <a:latin typeface="Consolas"/>
                <a:ea typeface="Ubuntu"/>
                <a:cs typeface="Consolas"/>
                <a:sym typeface="Ubuntu"/>
              </a:rPr>
              <a:t>"sentence"</a:t>
            </a:r>
            <a:r>
              <a:rPr lang="en-US" sz="1800" b="0" i="0" u="none" strike="noStrike" cap="none" baseline="0" dirty="0">
                <a:solidFill>
                  <a:srgbClr val="558ED5"/>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p:txBody>
      </p:sp>
      <p:sp>
        <p:nvSpPr>
          <p:cNvPr id="12" name="Shape 260"/>
          <p:cNvSpPr txBox="1"/>
          <p:nvPr/>
        </p:nvSpPr>
        <p:spPr>
          <a:xfrm>
            <a:off x="4115479" y="3044498"/>
            <a:ext cx="4664006" cy="1497229"/>
          </a:xfrm>
          <a:prstGeom prst="rect">
            <a:avLst/>
          </a:prstGeom>
          <a:ln/>
        </p:spPr>
        <p:style>
          <a:lnRef idx="2">
            <a:schemeClr val="dk1"/>
          </a:lnRef>
          <a:fillRef idx="1">
            <a:schemeClr val="lt1"/>
          </a:fillRef>
          <a:effectRef idx="0">
            <a:schemeClr val="dk1"/>
          </a:effectRef>
          <a:fontRef idx="minor">
            <a:schemeClr val="dk1"/>
          </a:fontRef>
        </p:style>
        <p:txBody>
          <a:bodyPr lIns="0"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accent5"/>
                </a:solidFill>
                <a:latin typeface="Consolas"/>
                <a:ea typeface="Ubuntu"/>
                <a:cs typeface="Consolas"/>
                <a:sym typeface="Ubuntu"/>
                <a:rtl val="0"/>
              </a:rPr>
              <a:t>// Library Annotations</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class </a:t>
            </a:r>
            <a:r>
              <a:rPr lang="en-US" sz="1800" b="0" i="0" u="none" strike="noStrike" cap="none" baseline="0" dirty="0">
                <a:solidFill>
                  <a:schemeClr val="dk1"/>
                </a:solidFill>
                <a:latin typeface="Consolas"/>
                <a:ea typeface="Ubuntu"/>
                <a:cs typeface="Consolas"/>
                <a:sym typeface="Ubuntu"/>
                <a:rtl val="0"/>
              </a:rPr>
              <a:t>Intent </a:t>
            </a:r>
            <a:r>
              <a:rPr lang="en-US" sz="1800" b="0" i="0" u="none" strike="noStrike" cap="none" baseline="0" dirty="0" smtClean="0">
                <a:solidFill>
                  <a:schemeClr val="dk1"/>
                </a:solidFill>
                <a:latin typeface="Consolas"/>
                <a:ea typeface="Ubuntu"/>
                <a:cs typeface="Consolas"/>
                <a:sym typeface="Ubuntu"/>
                <a:rtl val="0"/>
              </a:rPr>
              <a:t>{</a:t>
            </a:r>
          </a:p>
          <a:p>
            <a:pPr marL="342900" marR="0" lvl="0" indent="-139700" algn="l" rtl="0">
              <a:lnSpc>
                <a:spcPct val="100000"/>
              </a:lnSpc>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onsolas"/>
                <a:ea typeface="Ubuntu"/>
                <a:cs typeface="Consolas"/>
                <a:sym typeface="Ubuntu"/>
                <a:rtl val="0"/>
              </a:rPr>
              <a:t>  </a:t>
            </a:r>
            <a:r>
              <a:rPr lang="en-US" sz="1800" b="1" i="0" u="none" strike="noStrike" cap="none" baseline="0" dirty="0" smtClean="0">
                <a:solidFill>
                  <a:schemeClr val="dk1"/>
                </a:solidFill>
                <a:latin typeface="Consolas"/>
                <a:ea typeface="Ubuntu"/>
                <a:cs typeface="Consolas"/>
                <a:sym typeface="Ubuntu"/>
                <a:rtl val="0"/>
              </a:rPr>
              <a:t>@Secret </a:t>
            </a:r>
            <a:r>
              <a:rPr lang="en-US" sz="1800" b="0" i="0" u="none" strike="noStrike" cap="none" baseline="0" dirty="0" smtClean="0">
                <a:solidFill>
                  <a:schemeClr val="dk1"/>
                </a:solidFill>
                <a:latin typeface="Consolas"/>
                <a:ea typeface="Ubuntu"/>
                <a:cs typeface="Consolas"/>
                <a:sym typeface="Ubuntu"/>
                <a:rtl val="0"/>
              </a:rPr>
              <a:t>String</a:t>
            </a:r>
            <a:endParaRPr lang="en-US" sz="1800" b="0" i="0" u="none" strike="noStrike" cap="none" baseline="0" dirty="0" smtClean="0">
              <a:solidFill>
                <a:schemeClr val="dk1"/>
              </a:solidFill>
              <a:latin typeface="Consolas"/>
              <a:ea typeface="Ubuntu"/>
              <a:cs typeface="Consolas"/>
              <a:sym typeface="Ubuntu"/>
              <a:rtl val="0"/>
            </a:endParaRPr>
          </a:p>
          <a:p>
            <a:pPr marL="342900" marR="0" lvl="0" indent="-139700" algn="l" rtl="0">
              <a:lnSpc>
                <a:spcPct val="100000"/>
              </a:lnSpc>
              <a:spcBef>
                <a:spcPts val="0"/>
              </a:spcBef>
              <a:spcAft>
                <a:spcPts val="0"/>
              </a:spcAft>
              <a:buClr>
                <a:schemeClr val="dk1"/>
              </a:buClr>
              <a:buSzPct val="25000"/>
              <a:buFont typeface="Arial"/>
              <a:buNone/>
            </a:pPr>
            <a:r>
              <a:rPr lang="en-US" sz="1800" dirty="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smtClean="0">
                <a:solidFill>
                  <a:schemeClr val="dk1"/>
                </a:solidFill>
                <a:latin typeface="Consolas"/>
                <a:ea typeface="Ubuntu"/>
                <a:cs typeface="Consolas"/>
                <a:sym typeface="Ubuntu"/>
                <a:rtl val="0"/>
              </a:rPr>
              <a:t>getStringExtra</a:t>
            </a:r>
            <a:r>
              <a:rPr lang="en-US" sz="1800" b="0" i="0" u="none" strike="noStrike" cap="none" baseline="0" dirty="0" smtClean="0">
                <a:solidFill>
                  <a:schemeClr val="dk1"/>
                </a:solidFill>
                <a:latin typeface="Consolas"/>
                <a:ea typeface="Ubuntu"/>
                <a:cs typeface="Consolas"/>
                <a:sym typeface="Ubuntu"/>
                <a:rtl val="0"/>
              </a:rPr>
              <a:t>(String </a:t>
            </a:r>
            <a:r>
              <a:rPr lang="en-US" sz="1800" b="0" i="0" u="none" strike="noStrike" cap="none" baseline="0" dirty="0">
                <a:solidFill>
                  <a:schemeClr val="dk1"/>
                </a:solidFill>
                <a:latin typeface="Consolas"/>
                <a:ea typeface="Ubuntu"/>
                <a:cs typeface="Consolas"/>
                <a:sym typeface="Ubuntu"/>
                <a:rtl val="0"/>
              </a:rPr>
              <a:t>key) {...}</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a:t>
            </a:r>
          </a:p>
          <a:p>
            <a:pPr marL="0" marR="0" lvl="0" indent="0" algn="l" rtl="0">
              <a:lnSpc>
                <a:spcPct val="100000"/>
              </a:lnSpc>
              <a:spcBef>
                <a:spcPts val="0"/>
              </a:spcBef>
              <a:spcAft>
                <a:spcPts val="0"/>
              </a:spcAft>
              <a:buClr>
                <a:schemeClr val="dk1"/>
              </a:buClr>
              <a:buFont typeface="Calibri"/>
              <a:buNone/>
            </a:pPr>
            <a:endParaRPr sz="1800" b="0" i="0" u="none" strike="noStrike" cap="none" baseline="0" dirty="0">
              <a:solidFill>
                <a:schemeClr val="dk1"/>
              </a:solidFill>
              <a:latin typeface="Consolas"/>
              <a:ea typeface="Ubuntu"/>
              <a:cs typeface="Consolas"/>
              <a:sym typeface="Ubuntu"/>
              <a:rtl val="0"/>
            </a:endParaRPr>
          </a:p>
        </p:txBody>
      </p:sp>
      <p:sp>
        <p:nvSpPr>
          <p:cNvPr id="8" name="Shape 262"/>
          <p:cNvSpPr txBox="1">
            <a:spLocks noGrp="1"/>
          </p:cNvSpPr>
          <p:nvPr>
            <p:ph type="title"/>
          </p:nvPr>
        </p:nvSpPr>
        <p:spPr>
          <a:xfrm>
            <a:off x="457200" y="88191"/>
            <a:ext cx="8494184" cy="1507806"/>
          </a:xfrm>
          <a:prstGeom prst="rect">
            <a:avLst/>
          </a:prstGeom>
          <a:noFill/>
          <a:ln>
            <a:noFill/>
          </a:ln>
        </p:spPr>
        <p:txBody>
          <a:bodyPr lIns="91425" tIns="91425" rIns="91425" bIns="91425" anchor="ctr" anchorCtr="0">
            <a:noAutofit/>
          </a:bodyPr>
          <a:lstStyle/>
          <a:p>
            <a:pPr lvl="0">
              <a:buSzPct val="25000"/>
            </a:pP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Use of intent</a:t>
            </a:r>
            <a:br>
              <a:rPr lang="en-US" sz="4400" b="1" i="0" u="none" strike="noStrike" cap="none" baseline="0" dirty="0" smtClean="0">
                <a:solidFill>
                  <a:srgbClr val="F79646"/>
                </a:solidFill>
                <a:latin typeface="Ubuntu"/>
                <a:ea typeface="Ubuntu"/>
                <a:cs typeface="Ubuntu"/>
                <a:sym typeface="Ubuntu"/>
                <a:rtl val="0"/>
              </a:rPr>
            </a:br>
            <a:r>
              <a:rPr lang="en-US" sz="4400" b="1" i="0" u="none" strike="noStrike" cap="none" baseline="0" dirty="0" smtClean="0">
                <a:solidFill>
                  <a:srgbClr val="F79646"/>
                </a:solidFill>
                <a:latin typeface="Ubuntu"/>
                <a:ea typeface="Ubuntu"/>
                <a:cs typeface="Ubuntu"/>
                <a:sym typeface="Ubuntu"/>
                <a:rtl val="0"/>
              </a:rPr>
              <a:t> </a:t>
            </a:r>
            <a:r>
              <a:rPr lang="en-US" sz="4400" b="1" i="0" u="none" strike="noStrike" cap="none" baseline="0" dirty="0" smtClean="0">
                <a:solidFill>
                  <a:srgbClr val="F79646"/>
                </a:solidFill>
                <a:latin typeface="Ubuntu"/>
                <a:ea typeface="Ubuntu"/>
                <a:cs typeface="Ubuntu"/>
                <a:sym typeface="Ubuntu"/>
                <a:rtl val="0"/>
              </a:rPr>
              <a:t>payloads </a:t>
            </a:r>
            <a:r>
              <a:rPr lang="en-US" b="1" dirty="0">
                <a:solidFill>
                  <a:srgbClr val="F79646"/>
                </a:solidFill>
                <a:latin typeface="Ubuntu"/>
                <a:ea typeface="Ubuntu"/>
                <a:cs typeface="Ubuntu"/>
                <a:sym typeface="Ubuntu"/>
              </a:rPr>
              <a:t>–</a:t>
            </a:r>
            <a:r>
              <a:rPr lang="en-US" sz="4400" b="1" i="0" u="none" strike="noStrike" cap="none" dirty="0" smtClean="0">
                <a:solidFill>
                  <a:srgbClr val="F79646"/>
                </a:solidFill>
                <a:latin typeface="Ubuntu"/>
                <a:ea typeface="Ubuntu"/>
                <a:cs typeface="Ubuntu"/>
                <a:sym typeface="Ubuntu"/>
                <a:rtl val="0"/>
              </a:rPr>
              <a:t> </a:t>
            </a:r>
            <a:r>
              <a:rPr lang="en-US" sz="4400" b="1" i="0" u="none" strike="noStrike" cap="none" dirty="0" err="1" smtClean="0">
                <a:solidFill>
                  <a:srgbClr val="F79646"/>
                </a:solidFill>
                <a:latin typeface="Ubuntu"/>
                <a:ea typeface="Ubuntu"/>
                <a:cs typeface="Ubuntu"/>
                <a:sym typeface="Ubuntu"/>
                <a:rtl val="0"/>
              </a:rPr>
              <a:t>Aarddict</a:t>
            </a: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endParaRPr lang="en-US" sz="4400" b="1" i="0" u="none" strike="noStrike" cap="none" baseline="0" dirty="0">
              <a:solidFill>
                <a:srgbClr val="F79646"/>
              </a:solidFill>
              <a:latin typeface="Ubuntu"/>
              <a:ea typeface="Ubuntu"/>
              <a:cs typeface="Ubuntu"/>
              <a:sym typeface="Ubuntu"/>
              <a:rtl val="0"/>
            </a:endParaRPr>
          </a:p>
        </p:txBody>
      </p:sp>
      <p:sp>
        <p:nvSpPr>
          <p:cNvPr id="6" name="Oval Callout 5"/>
          <p:cNvSpPr/>
          <p:nvPr/>
        </p:nvSpPr>
        <p:spPr>
          <a:xfrm>
            <a:off x="1939583" y="3828993"/>
            <a:ext cx="2202919" cy="548240"/>
          </a:xfrm>
          <a:prstGeom prst="wedgeEllipseCallout">
            <a:avLst>
              <a:gd name="adj1" fmla="val 65298"/>
              <a:gd name="adj2" fmla="val -324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Conservative annotation</a:t>
            </a:r>
            <a:endParaRPr lang="en-US" sz="1800" dirty="0">
              <a:latin typeface="Ubuntu"/>
              <a:cs typeface="Ubuntu"/>
            </a:endParaRPr>
          </a:p>
        </p:txBody>
      </p:sp>
      <p:cxnSp>
        <p:nvCxnSpPr>
          <p:cNvPr id="9" name="Straight Arrow Connector 8"/>
          <p:cNvCxnSpPr/>
          <p:nvPr/>
        </p:nvCxnSpPr>
        <p:spPr>
          <a:xfrm>
            <a:off x="3418444" y="2310205"/>
            <a:ext cx="2291737" cy="326778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pic>
        <p:nvPicPr>
          <p:cNvPr id="13" name="Shape 241"/>
          <p:cNvPicPr preferRelativeResize="0"/>
          <p:nvPr/>
        </p:nvPicPr>
        <p:blipFill rotWithShape="1">
          <a:blip r:embed="rId3">
            <a:alphaModFix/>
          </a:blip>
          <a:srcRect/>
          <a:stretch/>
        </p:blipFill>
        <p:spPr>
          <a:xfrm>
            <a:off x="8136715" y="5474575"/>
            <a:ext cx="391339" cy="421858"/>
          </a:xfrm>
          <a:prstGeom prst="rect">
            <a:avLst/>
          </a:prstGeom>
          <a:noFill/>
          <a:ln>
            <a:noFill/>
          </a:ln>
        </p:spPr>
      </p:pic>
      <p:pic>
        <p:nvPicPr>
          <p:cNvPr id="14" name="Shape 241"/>
          <p:cNvPicPr preferRelativeResize="0"/>
          <p:nvPr/>
        </p:nvPicPr>
        <p:blipFill rotWithShape="1">
          <a:blip r:embed="rId3">
            <a:alphaModFix/>
          </a:blip>
          <a:srcRect/>
          <a:stretch/>
        </p:blipFill>
        <p:spPr>
          <a:xfrm>
            <a:off x="4090902" y="5889972"/>
            <a:ext cx="260554" cy="221770"/>
          </a:xfrm>
          <a:prstGeom prst="rect">
            <a:avLst/>
          </a:prstGeom>
          <a:noFill/>
          <a:ln>
            <a:noFill/>
          </a:ln>
        </p:spPr>
      </p:pic>
      <p:sp>
        <p:nvSpPr>
          <p:cNvPr id="15" name="Shape 229"/>
          <p:cNvSpPr/>
          <p:nvPr/>
        </p:nvSpPr>
        <p:spPr>
          <a:xfrm>
            <a:off x="2659709" y="5967227"/>
            <a:ext cx="2911539" cy="369299"/>
          </a:xfrm>
          <a:prstGeom prst="rect">
            <a:avLst/>
          </a:prstGeom>
          <a:noFill/>
          <a:ln>
            <a:noFill/>
          </a:ln>
        </p:spPr>
        <p:txBody>
          <a:bodyPr lIns="91425" tIns="45700" rIns="91425" bIns="45700" anchor="t" anchorCtr="0">
            <a:noAutofit/>
          </a:bodyPr>
          <a:lstStyle/>
          <a:p>
            <a:pPr marL="457200" lvl="1">
              <a:buClr>
                <a:schemeClr val="dk1"/>
              </a:buClr>
              <a:buSzPct val="25000"/>
            </a:pPr>
            <a:r>
              <a:rPr lang="en-US" sz="1600" b="1" i="0" u="none" strike="noStrike" cap="none" baseline="0" dirty="0" smtClean="0">
                <a:solidFill>
                  <a:schemeClr val="dk1"/>
                </a:solidFill>
                <a:latin typeface="Ubuntu"/>
                <a:ea typeface="Ubuntu"/>
                <a:cs typeface="Ubuntu"/>
                <a:sym typeface="Ubuntu"/>
                <a:rtl val="0"/>
              </a:rPr>
              <a:t>@Public </a:t>
            </a:r>
            <a:r>
              <a:rPr lang="en-US" sz="1600" b="1" dirty="0">
                <a:solidFill>
                  <a:schemeClr val="dk1"/>
                </a:solidFill>
                <a:latin typeface="Ubuntu"/>
                <a:ea typeface="Ubuntu"/>
                <a:cs typeface="Ubuntu"/>
                <a:sym typeface="Ubuntu"/>
              </a:rPr>
              <a:t>← </a:t>
            </a:r>
            <a:r>
              <a:rPr lang="en-US" sz="1600" b="1" i="0" u="none" strike="noStrike" cap="none" baseline="0" dirty="0" smtClean="0">
                <a:solidFill>
                  <a:schemeClr val="dk1"/>
                </a:solidFill>
                <a:latin typeface="Ubuntu"/>
                <a:ea typeface="Ubuntu"/>
                <a:cs typeface="Ubuntu"/>
                <a:sym typeface="Ubuntu"/>
                <a:rtl val="0"/>
              </a:rPr>
              <a:t>@</a:t>
            </a:r>
            <a:r>
              <a:rPr lang="en-US" sz="1600" b="1" dirty="0" smtClean="0">
                <a:solidFill>
                  <a:schemeClr val="dk1"/>
                </a:solidFill>
                <a:latin typeface="Ubuntu"/>
                <a:ea typeface="Ubuntu"/>
                <a:cs typeface="Ubuntu"/>
                <a:sym typeface="Ubuntu"/>
              </a:rPr>
              <a:t>Public</a:t>
            </a:r>
            <a:endParaRPr lang="en-US" sz="1600" b="1" i="0" u="none" strike="noStrike" cap="none" baseline="0" dirty="0">
              <a:solidFill>
                <a:schemeClr val="dk1"/>
              </a:solidFill>
              <a:latin typeface="Ubuntu"/>
              <a:ea typeface="Ubuntu"/>
              <a:cs typeface="Ubuntu"/>
              <a:sym typeface="Ubuntu"/>
              <a:rtl val="0"/>
            </a:endParaRPr>
          </a:p>
        </p:txBody>
      </p:sp>
    </p:spTree>
    <p:extLst>
      <p:ext uri="{BB962C8B-B14F-4D97-AF65-F5344CB8AC3E}">
        <p14:creationId xmlns:p14="http://schemas.microsoft.com/office/powerpoint/2010/main" val="324302634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944400" y="1902917"/>
            <a:ext cx="7255200" cy="244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7200" b="1" i="0" u="none" strike="noStrike" cap="none" baseline="0" dirty="0" smtClean="0">
                <a:solidFill>
                  <a:srgbClr val="F79646"/>
                </a:solidFill>
                <a:latin typeface="Ubuntu"/>
                <a:ea typeface="Ubuntu"/>
                <a:cs typeface="Ubuntu"/>
                <a:sym typeface="Ubuntu"/>
                <a:rtl val="0"/>
              </a:rPr>
              <a:t>Reflection Analysis</a:t>
            </a:r>
            <a:endParaRPr lang="en-US" sz="7200" b="1" i="0" u="none" strike="noStrike" cap="none" baseline="0" dirty="0">
              <a:solidFill>
                <a:srgbClr val="F79646"/>
              </a:solidFill>
              <a:latin typeface="Ubuntu"/>
              <a:ea typeface="Ubuntu"/>
              <a:cs typeface="Ubuntu"/>
              <a:sym typeface="Ubuntu"/>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457200" y="1600199"/>
            <a:ext cx="8229600" cy="5490405"/>
          </a:xfrm>
          <a:prstGeom prst="rect">
            <a:avLst/>
          </a:prstGeom>
          <a:noFill/>
          <a:ln>
            <a:noFill/>
          </a:ln>
        </p:spPr>
        <p:txBody>
          <a:bodyPr lIns="91425" tIns="45700" rIns="91425" bIns="45700" anchor="t" anchorCtr="0">
            <a:noAutofit/>
          </a:bodyPr>
          <a:lstStyle/>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a.foo</a:t>
            </a:r>
            <a:r>
              <a:rPr lang="en-US" sz="3000" dirty="0">
                <a:latin typeface="Consolas"/>
                <a:ea typeface="Ubuntu"/>
                <a:cs typeface="Consolas"/>
                <a:sym typeface="Ubuntu"/>
              </a:rPr>
              <a:t>(</a:t>
            </a:r>
            <a:r>
              <a:rPr lang="en-US" sz="3000" dirty="0" err="1">
                <a:latin typeface="Consolas"/>
                <a:ea typeface="Ubuntu"/>
                <a:cs typeface="Consolas"/>
                <a:sym typeface="Ubuntu"/>
              </a:rPr>
              <a:t>b</a:t>
            </a:r>
            <a:r>
              <a:rPr lang="en-US" sz="3000" dirty="0" err="1" smtClean="0">
                <a:latin typeface="Consolas"/>
                <a:ea typeface="Ubuntu"/>
                <a:cs typeface="Consolas"/>
                <a:sym typeface="Ubuntu"/>
              </a:rPr>
              <a:t>,c</a:t>
            </a:r>
            <a:r>
              <a:rPr lang="en-US" sz="3000" dirty="0">
                <a:latin typeface="Consolas"/>
                <a:ea typeface="Ubuntu"/>
                <a:cs typeface="Consolas"/>
                <a:sym typeface="Ubuntu"/>
              </a:rPr>
              <a:t>)</a:t>
            </a:r>
            <a:r>
              <a:rPr lang="en-US" sz="3000" dirty="0" smtClean="0">
                <a:latin typeface="Consolas"/>
                <a:ea typeface="Ubuntu"/>
                <a:cs typeface="Consolas"/>
                <a:sym typeface="Ubuntu"/>
              </a:rPr>
              <a:t>;…</a:t>
            </a:r>
            <a:endParaRPr lang="en-US" sz="3000" dirty="0">
              <a:latin typeface="Consolas"/>
              <a:ea typeface="Ubuntu"/>
              <a:cs typeface="Consolas"/>
              <a:sym typeface="Ubuntu"/>
            </a:endParaRPr>
          </a:p>
          <a:p>
            <a:pPr indent="-139700">
              <a:spcBef>
                <a:spcPts val="0"/>
              </a:spcBef>
              <a:buClr>
                <a:srgbClr val="888888"/>
              </a:buClr>
              <a:buSzPct val="100000"/>
              <a:buFont typeface="Ubuntu"/>
              <a:buChar char="•"/>
            </a:pPr>
            <a:endParaRPr lang="en-US" sz="3000" dirty="0" smtClean="0">
              <a:latin typeface="Consolas"/>
              <a:ea typeface="Ubuntu"/>
              <a:cs typeface="Consolas"/>
              <a:sym typeface="Ubuntu"/>
            </a:endParaRPr>
          </a:p>
          <a:p>
            <a:pPr marL="203200" indent="0">
              <a:spcBef>
                <a:spcPts val="0"/>
              </a:spcBef>
              <a:buClr>
                <a:srgbClr val="888888"/>
              </a:buClr>
              <a:buSzPct val="100000"/>
              <a:buNone/>
            </a:pPr>
            <a:r>
              <a:rPr lang="en-US" sz="3000" dirty="0" smtClean="0">
                <a:latin typeface="Consolas"/>
                <a:ea typeface="Ubuntu"/>
                <a:cs typeface="Consolas"/>
                <a:sym typeface="Ubuntu"/>
              </a:rPr>
              <a:t> </a:t>
            </a:r>
          </a:p>
        </p:txBody>
      </p:sp>
      <p:sp>
        <p:nvSpPr>
          <p:cNvPr id="13" name="Shape 109"/>
          <p:cNvSpPr txBox="1">
            <a:spLocks noGrp="1"/>
          </p:cNvSpPr>
          <p:nvPr>
            <p:ph type="title"/>
          </p:nvPr>
        </p:nvSpPr>
        <p:spPr>
          <a:xfrm>
            <a:off x="457199" y="274637"/>
            <a:ext cx="8517468"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Problem: imprecise </a:t>
            </a:r>
            <a:r>
              <a:rPr lang="en-US" b="1" dirty="0" smtClean="0">
                <a:solidFill>
                  <a:srgbClr val="F79646"/>
                </a:solidFill>
                <a:latin typeface="Ubuntu"/>
                <a:ea typeface="Ubuntu"/>
                <a:cs typeface="Ubuntu"/>
                <a:sym typeface="Ubuntu"/>
              </a:rPr>
              <a:t>summaries for static analyses</a:t>
            </a:r>
            <a:endParaRPr lang="en-US" sz="4400" b="1" i="0" u="none" strike="noStrike" cap="none" baseline="0" dirty="0">
              <a:solidFill>
                <a:srgbClr val="F79646"/>
              </a:solidFill>
              <a:latin typeface="Ubuntu"/>
              <a:ea typeface="Ubuntu"/>
              <a:cs typeface="Ubuntu"/>
              <a:sym typeface="Ubuntu"/>
              <a:rtl val="0"/>
            </a:endParaRPr>
          </a:p>
        </p:txBody>
      </p:sp>
      <p:sp>
        <p:nvSpPr>
          <p:cNvPr id="2" name="Oval Callout 1"/>
          <p:cNvSpPr/>
          <p:nvPr/>
        </p:nvSpPr>
        <p:spPr>
          <a:xfrm>
            <a:off x="2277809" y="2338500"/>
            <a:ext cx="3336088" cy="524145"/>
          </a:xfrm>
          <a:prstGeom prst="wedgeEllipseCallout">
            <a:avLst>
              <a:gd name="adj1" fmla="val -55430"/>
              <a:gd name="adj2" fmla="val -75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What does foo do?</a:t>
            </a:r>
            <a:endParaRPr lang="en-US" sz="2000" dirty="0">
              <a:latin typeface="ubuntu"/>
              <a:cs typeface="ubuntu"/>
            </a:endParaRPr>
          </a:p>
        </p:txBody>
      </p:sp>
    </p:spTree>
    <p:extLst>
      <p:ext uri="{BB962C8B-B14F-4D97-AF65-F5344CB8AC3E}">
        <p14:creationId xmlns:p14="http://schemas.microsoft.com/office/powerpoint/2010/main" val="423941468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Reflection </a:t>
            </a:r>
            <a:r>
              <a:rPr lang="en-US" sz="4400" b="1" i="0" u="none" strike="noStrike" cap="none" baseline="0" dirty="0" smtClean="0">
                <a:solidFill>
                  <a:srgbClr val="F79646"/>
                </a:solidFill>
                <a:latin typeface="Ubuntu"/>
                <a:ea typeface="Ubuntu"/>
                <a:cs typeface="Ubuntu"/>
                <a:sym typeface="Ubuntu"/>
                <a:rtl val="0"/>
              </a:rPr>
              <a:t>resolution</a:t>
            </a:r>
            <a:endParaRPr lang="en-US" sz="4400" b="1" i="0" u="none" strike="noStrike" cap="none" baseline="0" dirty="0">
              <a:solidFill>
                <a:srgbClr val="F79646"/>
              </a:solidFill>
              <a:latin typeface="Ubuntu"/>
              <a:ea typeface="Ubuntu"/>
              <a:cs typeface="Ubuntu"/>
              <a:sym typeface="Ubuntu"/>
              <a:rtl val="0"/>
            </a:endParaRPr>
          </a:p>
        </p:txBody>
      </p:sp>
      <p:sp>
        <p:nvSpPr>
          <p:cNvPr id="302" name="Shape 30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dirty="0">
              <a:latin typeface="Ubuntu"/>
              <a:ea typeface="Ubuntu"/>
              <a:cs typeface="Ubuntu"/>
              <a:sym typeface="Ubuntu"/>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dirty="0">
              <a:latin typeface="Ubuntu"/>
              <a:ea typeface="Ubuntu"/>
              <a:cs typeface="Ubuntu"/>
              <a:sym typeface="Ubuntu"/>
            </a:endParaRPr>
          </a:p>
        </p:txBody>
      </p:sp>
      <p:sp>
        <p:nvSpPr>
          <p:cNvPr id="12" name="Shape 205"/>
          <p:cNvSpPr txBox="1"/>
          <p:nvPr/>
        </p:nvSpPr>
        <p:spPr>
          <a:xfrm>
            <a:off x="67556" y="1638908"/>
            <a:ext cx="8619244" cy="2996591"/>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smtClean="0">
                <a:solidFill>
                  <a:schemeClr val="dk1"/>
                </a:solidFill>
                <a:latin typeface="Consolas"/>
                <a:ea typeface="Ubuntu"/>
                <a:cs typeface="Consolas"/>
                <a:sym typeface="Ubuntu"/>
                <a:rtl val="0"/>
              </a:rPr>
              <a:t>if </a:t>
            </a:r>
            <a:r>
              <a:rPr lang="en-US" sz="2400" b="0" i="0" u="none" strike="noStrike" cap="none" baseline="0" dirty="0">
                <a:solidFill>
                  <a:schemeClr val="dk1"/>
                </a:solidFill>
                <a:latin typeface="Consolas"/>
                <a:ea typeface="Ubuntu"/>
                <a:cs typeface="Consolas"/>
                <a:sym typeface="Ubuntu"/>
                <a:rtl val="0"/>
              </a:rPr>
              <a:t>(</a:t>
            </a:r>
            <a:r>
              <a:rPr lang="en-US" sz="2400" b="0" i="0" u="none" strike="noStrike" cap="none" baseline="0" dirty="0" err="1">
                <a:solidFill>
                  <a:schemeClr val="dk1"/>
                </a:solidFill>
                <a:latin typeface="Consolas"/>
                <a:ea typeface="Ubuntu"/>
                <a:cs typeface="Consolas"/>
                <a:sym typeface="Ubuntu"/>
                <a:rtl val="0"/>
              </a:rPr>
              <a:t>android.os.Build.VERSION.SDK_INT</a:t>
            </a:r>
            <a:r>
              <a:rPr lang="en-US" sz="2400" b="0" i="0" u="none" strike="noStrike" cap="none" baseline="0" dirty="0">
                <a:solidFill>
                  <a:schemeClr val="dk1"/>
                </a:solidFill>
                <a:latin typeface="Consolas"/>
                <a:ea typeface="Ubuntu"/>
                <a:cs typeface="Consolas"/>
                <a:sym typeface="Ubuntu"/>
                <a:rtl val="0"/>
              </a:rPr>
              <a:t> &gt;= 11) </a:t>
            </a:r>
            <a:r>
              <a:rPr lang="en-US" sz="2400" b="0" i="0" u="none" strike="noStrike" cap="none" baseline="0" dirty="0" smtClean="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2400" dirty="0">
                <a:solidFill>
                  <a:schemeClr val="dk1"/>
                </a:solidFill>
                <a:latin typeface="Consolas"/>
                <a:ea typeface="Ubuntu"/>
                <a:cs typeface="Consolas"/>
                <a:sym typeface="Ubuntu"/>
              </a:rPr>
              <a:t>	</a:t>
            </a:r>
            <a:r>
              <a:rPr lang="en-US" sz="2400" dirty="0" smtClean="0">
                <a:solidFill>
                  <a:schemeClr val="dk1"/>
                </a:solidFill>
                <a:latin typeface="Consolas"/>
                <a:ea typeface="Ubuntu"/>
                <a:cs typeface="Consolas"/>
                <a:sym typeface="Ubuntu"/>
              </a:rPr>
              <a:t>Class&lt;?&gt; </a:t>
            </a:r>
            <a:r>
              <a:rPr lang="en-US" sz="2400" dirty="0" err="1" smtClean="0">
                <a:solidFill>
                  <a:schemeClr val="dk1"/>
                </a:solidFill>
                <a:latin typeface="Consolas"/>
                <a:ea typeface="Ubuntu"/>
                <a:cs typeface="Consolas"/>
                <a:sym typeface="Ubuntu"/>
              </a:rPr>
              <a:t>clazz</a:t>
            </a:r>
            <a:r>
              <a:rPr lang="en-US" sz="2400" dirty="0" smtClean="0">
                <a:solidFill>
                  <a:schemeClr val="dk1"/>
                </a:solidFill>
                <a:latin typeface="Consolas"/>
                <a:ea typeface="Ubuntu"/>
                <a:cs typeface="Consolas"/>
                <a:sym typeface="Ubuntu"/>
              </a:rPr>
              <a:t> = </a:t>
            </a:r>
            <a:r>
              <a:rPr lang="en-US" sz="2400" dirty="0" err="1" smtClean="0">
                <a:solidFill>
                  <a:schemeClr val="dk1"/>
                </a:solidFill>
                <a:latin typeface="Consolas"/>
                <a:ea typeface="Ubuntu"/>
                <a:cs typeface="Consolas"/>
                <a:sym typeface="Ubuntu"/>
              </a:rPr>
              <a:t>Activity.class</a:t>
            </a:r>
            <a:r>
              <a:rPr lang="en-US" sz="2400" dirty="0" smtClean="0">
                <a:solidFill>
                  <a:schemeClr val="dk1"/>
                </a:solidFill>
                <a:latin typeface="Consolas"/>
                <a:ea typeface="Ubuntu"/>
                <a:cs typeface="Consolas"/>
                <a:sym typeface="Ubuntu"/>
              </a:rPr>
              <a:t>;</a:t>
            </a:r>
            <a:endParaRPr lang="en-US" sz="2400" b="0" i="0" u="none" strike="noStrike" cap="none" baseline="0" dirty="0" smtClean="0">
              <a:solidFill>
                <a:schemeClr val="dk1"/>
              </a:solidFill>
              <a:latin typeface="Consolas"/>
              <a:ea typeface="Ubuntu"/>
              <a:cs typeface="Consolas"/>
              <a:sym typeface="Ubuntu"/>
              <a:rtl val="0"/>
            </a:endParaRPr>
          </a:p>
          <a:p>
            <a:pPr marL="342900" lvl="0" indent="-342900">
              <a:lnSpc>
                <a:spcPct val="115000"/>
              </a:lnSpc>
              <a:buClr>
                <a:schemeClr val="dk1"/>
              </a:buClr>
              <a:buSzPct val="25000"/>
            </a:pPr>
            <a:r>
              <a:rPr lang="en-US" sz="2400" dirty="0">
                <a:solidFill>
                  <a:schemeClr val="dk1"/>
                </a:solidFill>
                <a:latin typeface="Consolas"/>
                <a:ea typeface="Ubuntu"/>
                <a:cs typeface="Consolas"/>
                <a:sym typeface="Ubuntu"/>
              </a:rPr>
              <a:t>	</a:t>
            </a:r>
            <a:r>
              <a:rPr lang="en-US" sz="2400" b="0" i="0" u="none" strike="noStrike" cap="none" baseline="0" dirty="0" smtClean="0">
                <a:solidFill>
                  <a:schemeClr val="dk1"/>
                </a:solidFill>
                <a:latin typeface="Consolas"/>
                <a:ea typeface="Ubuntu"/>
                <a:cs typeface="Consolas"/>
                <a:sym typeface="Ubuntu"/>
                <a:rtl val="0"/>
              </a:rPr>
              <a:t>Method </a:t>
            </a:r>
            <a:r>
              <a:rPr lang="en-US" sz="2400" b="0" i="0" u="none" strike="noStrike" cap="none" baseline="0" dirty="0" err="1">
                <a:solidFill>
                  <a:schemeClr val="dk1"/>
                </a:solidFill>
                <a:latin typeface="Consolas"/>
                <a:ea typeface="Ubuntu"/>
                <a:cs typeface="Consolas"/>
                <a:sym typeface="Ubuntu"/>
                <a:rtl val="0"/>
              </a:rPr>
              <a:t>mtd</a:t>
            </a:r>
            <a:r>
              <a:rPr lang="en-US" sz="2400" b="0" i="0" u="none" strike="noStrike" cap="none" baseline="0" dirty="0">
                <a:solidFill>
                  <a:schemeClr val="dk1"/>
                </a:solidFill>
                <a:latin typeface="Consolas"/>
                <a:ea typeface="Ubuntu"/>
                <a:cs typeface="Consolas"/>
                <a:sym typeface="Ubuntu"/>
                <a:rtl val="0"/>
              </a:rPr>
              <a:t> = </a:t>
            </a:r>
            <a:r>
              <a:rPr lang="en-US" sz="2400" dirty="0" err="1" smtClean="0">
                <a:solidFill>
                  <a:schemeClr val="dk1"/>
                </a:solidFill>
                <a:latin typeface="Consolas"/>
                <a:ea typeface="Ubuntu"/>
                <a:cs typeface="Consolas"/>
                <a:sym typeface="Ubuntu"/>
              </a:rPr>
              <a:t>clazz</a:t>
            </a:r>
            <a:r>
              <a:rPr lang="en-US" sz="2400" b="0" i="0" u="none" strike="noStrike" cap="none" baseline="0" dirty="0" err="1" smtClean="0">
                <a:solidFill>
                  <a:schemeClr val="dk1"/>
                </a:solidFill>
                <a:latin typeface="Consolas"/>
                <a:ea typeface="Ubuntu"/>
                <a:cs typeface="Consolas"/>
                <a:sym typeface="Ubuntu"/>
                <a:rtl val="0"/>
              </a:rPr>
              <a:t>.getMethod</a:t>
            </a:r>
            <a:r>
              <a:rPr lang="en-US" sz="2400" b="0" i="0" u="none" strike="noStrike" cap="none" baseline="0" dirty="0">
                <a:solidFill>
                  <a:schemeClr val="dk1"/>
                </a:solidFill>
                <a:latin typeface="Consolas"/>
                <a:ea typeface="Ubuntu"/>
                <a:cs typeface="Consolas"/>
                <a:sym typeface="Ubuntu"/>
                <a:rtl val="0"/>
              </a:rPr>
              <a:t>("</a:t>
            </a:r>
            <a:r>
              <a:rPr lang="en-US" sz="2400" b="0" i="0" u="none" strike="noStrike" cap="none" baseline="0" dirty="0" err="1">
                <a:solidFill>
                  <a:schemeClr val="dk1"/>
                </a:solidFill>
                <a:latin typeface="Consolas"/>
                <a:ea typeface="Ubuntu"/>
                <a:cs typeface="Consolas"/>
                <a:sym typeface="Ubuntu"/>
                <a:rtl val="0"/>
              </a:rPr>
              <a:t>getActionBar</a:t>
            </a:r>
            <a:r>
              <a:rPr lang="en-US" sz="2400" b="0" i="0" u="none" strike="noStrike" cap="none" baseline="0" dirty="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a:solidFill>
                  <a:schemeClr val="dk1"/>
                </a:solidFill>
                <a:latin typeface="Consolas"/>
                <a:ea typeface="Ubuntu"/>
                <a:cs typeface="Consolas"/>
                <a:sym typeface="Ubuntu"/>
                <a:rtl val="0"/>
              </a:rPr>
              <a:t>  </a:t>
            </a:r>
            <a:r>
              <a:rPr lang="en-US" sz="2400" b="1" i="0" u="none" strike="noStrike" cap="none" baseline="0" dirty="0" smtClean="0">
                <a:solidFill>
                  <a:schemeClr val="dk1"/>
                </a:solidFill>
                <a:latin typeface="Consolas"/>
                <a:ea typeface="Ubuntu"/>
                <a:cs typeface="Consolas"/>
                <a:sym typeface="Ubuntu"/>
                <a:rtl val="0"/>
              </a:rPr>
              <a:t>@</a:t>
            </a:r>
            <a:r>
              <a:rPr lang="en-US" sz="2400" b="1" i="0" u="none" strike="noStrike" cap="none" baseline="0" dirty="0" smtClean="0">
                <a:solidFill>
                  <a:schemeClr val="dk1"/>
                </a:solidFill>
                <a:latin typeface="Consolas"/>
                <a:ea typeface="Ubuntu"/>
                <a:cs typeface="Consolas"/>
                <a:sym typeface="Ubuntu"/>
                <a:rtl val="0"/>
              </a:rPr>
              <a:t>Public </a:t>
            </a:r>
            <a:r>
              <a:rPr lang="en-US" sz="2400" b="0" i="0" u="none" strike="noStrike" cap="none" baseline="0" dirty="0" smtClean="0">
                <a:solidFill>
                  <a:schemeClr val="dk1"/>
                </a:solidFill>
                <a:latin typeface="Consolas"/>
                <a:ea typeface="Ubuntu"/>
                <a:cs typeface="Consolas"/>
                <a:sym typeface="Ubuntu"/>
                <a:rtl val="0"/>
              </a:rPr>
              <a:t>Object </a:t>
            </a:r>
            <a:r>
              <a:rPr lang="en-US" sz="2400" b="0" i="0" u="none" strike="noStrike" cap="none" baseline="0" dirty="0" err="1">
                <a:solidFill>
                  <a:schemeClr val="dk1"/>
                </a:solidFill>
                <a:latin typeface="Consolas"/>
                <a:ea typeface="Ubuntu"/>
                <a:cs typeface="Consolas"/>
                <a:sym typeface="Ubuntu"/>
                <a:rtl val="0"/>
              </a:rPr>
              <a:t>actionBar</a:t>
            </a:r>
            <a:r>
              <a:rPr lang="en-US" sz="2400" b="0" i="0" u="none" strike="noStrike" cap="none" baseline="0" dirty="0">
                <a:solidFill>
                  <a:schemeClr val="dk1"/>
                </a:solidFill>
                <a:latin typeface="Consolas"/>
                <a:ea typeface="Ubuntu"/>
                <a:cs typeface="Consolas"/>
                <a:sym typeface="Ubuntu"/>
                <a:rtl val="0"/>
              </a:rPr>
              <a:t> = </a:t>
            </a:r>
            <a:r>
              <a:rPr lang="en-US" sz="2400" b="0" i="0" u="sng" strike="noStrike" cap="none" baseline="0" dirty="0" err="1">
                <a:solidFill>
                  <a:schemeClr val="dk1"/>
                </a:solidFill>
                <a:latin typeface="Consolas"/>
                <a:ea typeface="Ubuntu"/>
                <a:cs typeface="Consolas"/>
                <a:sym typeface="Ubuntu"/>
                <a:rtl val="0"/>
              </a:rPr>
              <a:t>mtd.invoke</a:t>
            </a:r>
            <a:r>
              <a:rPr lang="en-US" sz="2400" b="0" i="0" u="sng" strike="noStrike" cap="none" baseline="0" dirty="0">
                <a:solidFill>
                  <a:schemeClr val="dk1"/>
                </a:solidFill>
                <a:latin typeface="Consolas"/>
                <a:ea typeface="Ubuntu"/>
                <a:cs typeface="Consolas"/>
                <a:sym typeface="Ubuntu"/>
                <a:rtl val="0"/>
              </a:rPr>
              <a:t>(this);</a:t>
            </a:r>
          </a:p>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a:solidFill>
                  <a:schemeClr val="dk1"/>
                </a:solidFill>
                <a:latin typeface="Consolas"/>
                <a:ea typeface="Ubuntu"/>
                <a:cs typeface="Consolas"/>
                <a:sym typeface="Ubuntu"/>
                <a:rtl val="0"/>
              </a:rPr>
              <a:t>  </a:t>
            </a:r>
            <a:r>
              <a:rPr lang="en-US" sz="2400" dirty="0" smtClean="0">
                <a:solidFill>
                  <a:schemeClr val="dk1"/>
                </a:solidFill>
                <a:latin typeface="Consolas"/>
                <a:ea typeface="Ubuntu"/>
                <a:cs typeface="Consolas"/>
                <a:sym typeface="Ubuntu"/>
              </a:rPr>
              <a:t>…</a:t>
            </a:r>
            <a:r>
              <a:rPr lang="en-US" sz="2400" b="0" i="0" u="none" strike="noStrike" cap="none" baseline="0" dirty="0" smtClean="0">
                <a:solidFill>
                  <a:schemeClr val="dk1"/>
                </a:solidFill>
                <a:latin typeface="Consolas"/>
                <a:ea typeface="Ubuntu"/>
                <a:cs typeface="Consolas"/>
                <a:sym typeface="Ubuntu"/>
                <a:rtl val="0"/>
              </a:rPr>
              <a:t> </a:t>
            </a:r>
          </a:p>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smtClean="0">
                <a:solidFill>
                  <a:schemeClr val="dk1"/>
                </a:solidFill>
                <a:latin typeface="Consolas"/>
                <a:ea typeface="Ubuntu"/>
                <a:cs typeface="Consolas"/>
                <a:sym typeface="Ubuntu"/>
                <a:rtl val="0"/>
              </a:rPr>
              <a:t>}</a:t>
            </a:r>
            <a:r>
              <a:rPr lang="en-US" sz="2400" dirty="0" smtClean="0">
                <a:solidFill>
                  <a:schemeClr val="dk1"/>
                </a:solidFill>
                <a:latin typeface="Consolas"/>
                <a:ea typeface="Ubuntu"/>
                <a:cs typeface="Consolas"/>
                <a:sym typeface="Ubuntu"/>
              </a:rPr>
              <a:t>…</a:t>
            </a:r>
            <a:endParaRPr lang="en-US" sz="2400" b="0" i="0" u="none" strike="noStrike" cap="none" baseline="0" dirty="0">
              <a:solidFill>
                <a:schemeClr val="dk1"/>
              </a:solidFill>
              <a:latin typeface="Consolas"/>
              <a:ea typeface="Ubuntu"/>
              <a:cs typeface="Consolas"/>
              <a:sym typeface="Ubuntu"/>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Reflection </a:t>
            </a:r>
            <a:r>
              <a:rPr lang="en-US" sz="4400" b="1" i="0" u="none" strike="noStrike" cap="none" baseline="0" dirty="0" smtClean="0">
                <a:solidFill>
                  <a:srgbClr val="F79646"/>
                </a:solidFill>
                <a:latin typeface="Ubuntu"/>
                <a:ea typeface="Ubuntu"/>
                <a:cs typeface="Ubuntu"/>
                <a:sym typeface="Ubuntu"/>
                <a:rtl val="0"/>
              </a:rPr>
              <a:t>resolution</a:t>
            </a:r>
            <a:endParaRPr lang="en-US" sz="4400" b="1" i="0" u="none" strike="noStrike" cap="none" baseline="0" dirty="0">
              <a:solidFill>
                <a:srgbClr val="F79646"/>
              </a:solidFill>
              <a:latin typeface="Ubuntu"/>
              <a:ea typeface="Ubuntu"/>
              <a:cs typeface="Ubuntu"/>
              <a:sym typeface="Ubuntu"/>
              <a:rtl val="0"/>
            </a:endParaRPr>
          </a:p>
        </p:txBody>
      </p:sp>
      <p:sp>
        <p:nvSpPr>
          <p:cNvPr id="302" name="Shape 30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dirty="0">
              <a:latin typeface="Ubuntu"/>
              <a:ea typeface="Ubuntu"/>
              <a:cs typeface="Ubuntu"/>
              <a:sym typeface="Ubuntu"/>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dirty="0">
              <a:latin typeface="Ubuntu"/>
              <a:ea typeface="Ubuntu"/>
              <a:cs typeface="Ubuntu"/>
              <a:sym typeface="Ubuntu"/>
            </a:endParaRPr>
          </a:p>
        </p:txBody>
      </p:sp>
      <p:sp>
        <p:nvSpPr>
          <p:cNvPr id="12" name="Shape 205"/>
          <p:cNvSpPr txBox="1"/>
          <p:nvPr/>
        </p:nvSpPr>
        <p:spPr>
          <a:xfrm>
            <a:off x="67556" y="1638908"/>
            <a:ext cx="8619244" cy="2996591"/>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smtClean="0">
                <a:solidFill>
                  <a:schemeClr val="dk1"/>
                </a:solidFill>
                <a:latin typeface="Consolas"/>
                <a:ea typeface="Ubuntu"/>
                <a:cs typeface="Consolas"/>
                <a:sym typeface="Ubuntu"/>
                <a:rtl val="0"/>
              </a:rPr>
              <a:t>if </a:t>
            </a:r>
            <a:r>
              <a:rPr lang="en-US" sz="2400" b="0" i="0" u="none" strike="noStrike" cap="none" baseline="0" dirty="0">
                <a:solidFill>
                  <a:schemeClr val="dk1"/>
                </a:solidFill>
                <a:latin typeface="Consolas"/>
                <a:ea typeface="Ubuntu"/>
                <a:cs typeface="Consolas"/>
                <a:sym typeface="Ubuntu"/>
                <a:rtl val="0"/>
              </a:rPr>
              <a:t>(</a:t>
            </a:r>
            <a:r>
              <a:rPr lang="en-US" sz="2400" b="0" i="0" u="none" strike="noStrike" cap="none" baseline="0" dirty="0" err="1">
                <a:solidFill>
                  <a:schemeClr val="dk1"/>
                </a:solidFill>
                <a:latin typeface="Consolas"/>
                <a:ea typeface="Ubuntu"/>
                <a:cs typeface="Consolas"/>
                <a:sym typeface="Ubuntu"/>
                <a:rtl val="0"/>
              </a:rPr>
              <a:t>android.os.Build.VERSION.SDK_INT</a:t>
            </a:r>
            <a:r>
              <a:rPr lang="en-US" sz="2400" b="0" i="0" u="none" strike="noStrike" cap="none" baseline="0" dirty="0">
                <a:solidFill>
                  <a:schemeClr val="dk1"/>
                </a:solidFill>
                <a:latin typeface="Consolas"/>
                <a:ea typeface="Ubuntu"/>
                <a:cs typeface="Consolas"/>
                <a:sym typeface="Ubuntu"/>
                <a:rtl val="0"/>
              </a:rPr>
              <a:t> &gt;= 11) </a:t>
            </a:r>
            <a:r>
              <a:rPr lang="en-US" sz="2400" b="0" i="0" u="none" strike="noStrike" cap="none" baseline="0" dirty="0" smtClean="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2400" dirty="0">
                <a:solidFill>
                  <a:schemeClr val="dk1"/>
                </a:solidFill>
                <a:latin typeface="Consolas"/>
                <a:ea typeface="Ubuntu"/>
                <a:cs typeface="Consolas"/>
                <a:sym typeface="Ubuntu"/>
              </a:rPr>
              <a:t>	</a:t>
            </a:r>
            <a:r>
              <a:rPr lang="en-US" sz="2400" dirty="0" smtClean="0">
                <a:solidFill>
                  <a:schemeClr val="dk1"/>
                </a:solidFill>
                <a:latin typeface="Consolas"/>
                <a:ea typeface="Ubuntu"/>
                <a:cs typeface="Consolas"/>
                <a:sym typeface="Ubuntu"/>
              </a:rPr>
              <a:t>Class&lt;?&gt; </a:t>
            </a:r>
            <a:r>
              <a:rPr lang="en-US" sz="2400" dirty="0" err="1" smtClean="0">
                <a:solidFill>
                  <a:schemeClr val="dk1"/>
                </a:solidFill>
                <a:latin typeface="Consolas"/>
                <a:ea typeface="Ubuntu"/>
                <a:cs typeface="Consolas"/>
                <a:sym typeface="Ubuntu"/>
              </a:rPr>
              <a:t>clazz</a:t>
            </a:r>
            <a:r>
              <a:rPr lang="en-US" sz="2400" dirty="0" smtClean="0">
                <a:solidFill>
                  <a:schemeClr val="dk1"/>
                </a:solidFill>
                <a:latin typeface="Consolas"/>
                <a:ea typeface="Ubuntu"/>
                <a:cs typeface="Consolas"/>
                <a:sym typeface="Ubuntu"/>
              </a:rPr>
              <a:t> = </a:t>
            </a:r>
            <a:r>
              <a:rPr lang="en-US" sz="2400" dirty="0" err="1" smtClean="0">
                <a:solidFill>
                  <a:schemeClr val="dk1"/>
                </a:solidFill>
                <a:latin typeface="Consolas"/>
                <a:ea typeface="Ubuntu"/>
                <a:cs typeface="Consolas"/>
                <a:sym typeface="Ubuntu"/>
              </a:rPr>
              <a:t>Activity.class</a:t>
            </a:r>
            <a:r>
              <a:rPr lang="en-US" sz="2400" dirty="0" smtClean="0">
                <a:solidFill>
                  <a:schemeClr val="dk1"/>
                </a:solidFill>
                <a:latin typeface="Consolas"/>
                <a:ea typeface="Ubuntu"/>
                <a:cs typeface="Consolas"/>
                <a:sym typeface="Ubuntu"/>
              </a:rPr>
              <a:t>;</a:t>
            </a:r>
            <a:endParaRPr lang="en-US" sz="2400" b="0" i="0" u="none" strike="noStrike" cap="none" baseline="0" dirty="0" smtClean="0">
              <a:solidFill>
                <a:schemeClr val="dk1"/>
              </a:solidFill>
              <a:latin typeface="Consolas"/>
              <a:ea typeface="Ubuntu"/>
              <a:cs typeface="Consolas"/>
              <a:sym typeface="Ubuntu"/>
              <a:rtl val="0"/>
            </a:endParaRPr>
          </a:p>
          <a:p>
            <a:pPr marL="342900" lvl="0" indent="-342900">
              <a:lnSpc>
                <a:spcPct val="115000"/>
              </a:lnSpc>
              <a:buClr>
                <a:schemeClr val="dk1"/>
              </a:buClr>
              <a:buSzPct val="25000"/>
            </a:pPr>
            <a:r>
              <a:rPr lang="en-US" sz="2400" dirty="0">
                <a:solidFill>
                  <a:schemeClr val="dk1"/>
                </a:solidFill>
                <a:latin typeface="Consolas"/>
                <a:ea typeface="Ubuntu"/>
                <a:cs typeface="Consolas"/>
                <a:sym typeface="Ubuntu"/>
              </a:rPr>
              <a:t>	</a:t>
            </a:r>
            <a:r>
              <a:rPr lang="en-US" sz="2400" b="0" i="0" u="none" strike="noStrike" cap="none" baseline="0" dirty="0" smtClean="0">
                <a:solidFill>
                  <a:schemeClr val="dk1"/>
                </a:solidFill>
                <a:latin typeface="Consolas"/>
                <a:ea typeface="Ubuntu"/>
                <a:cs typeface="Consolas"/>
                <a:sym typeface="Ubuntu"/>
                <a:rtl val="0"/>
              </a:rPr>
              <a:t>Method </a:t>
            </a:r>
            <a:r>
              <a:rPr lang="en-US" sz="2400" b="0" i="0" u="none" strike="noStrike" cap="none" baseline="0" dirty="0" err="1">
                <a:solidFill>
                  <a:schemeClr val="dk1"/>
                </a:solidFill>
                <a:latin typeface="Consolas"/>
                <a:ea typeface="Ubuntu"/>
                <a:cs typeface="Consolas"/>
                <a:sym typeface="Ubuntu"/>
                <a:rtl val="0"/>
              </a:rPr>
              <a:t>mtd</a:t>
            </a:r>
            <a:r>
              <a:rPr lang="en-US" sz="2400" b="0" i="0" u="none" strike="noStrike" cap="none" baseline="0" dirty="0">
                <a:solidFill>
                  <a:schemeClr val="dk1"/>
                </a:solidFill>
                <a:latin typeface="Consolas"/>
                <a:ea typeface="Ubuntu"/>
                <a:cs typeface="Consolas"/>
                <a:sym typeface="Ubuntu"/>
                <a:rtl val="0"/>
              </a:rPr>
              <a:t> = </a:t>
            </a:r>
            <a:r>
              <a:rPr lang="en-US" sz="2400" dirty="0" err="1" smtClean="0">
                <a:solidFill>
                  <a:schemeClr val="dk1"/>
                </a:solidFill>
                <a:latin typeface="Consolas"/>
                <a:ea typeface="Ubuntu"/>
                <a:cs typeface="Consolas"/>
                <a:sym typeface="Ubuntu"/>
              </a:rPr>
              <a:t>clazz</a:t>
            </a:r>
            <a:r>
              <a:rPr lang="en-US" sz="2400" b="0" i="0" u="none" strike="noStrike" cap="none" baseline="0" dirty="0" err="1" smtClean="0">
                <a:solidFill>
                  <a:schemeClr val="dk1"/>
                </a:solidFill>
                <a:latin typeface="Consolas"/>
                <a:ea typeface="Ubuntu"/>
                <a:cs typeface="Consolas"/>
                <a:sym typeface="Ubuntu"/>
                <a:rtl val="0"/>
              </a:rPr>
              <a:t>.getMethod</a:t>
            </a:r>
            <a:r>
              <a:rPr lang="en-US" sz="2400" b="0" i="0" u="none" strike="noStrike" cap="none" baseline="0" dirty="0">
                <a:solidFill>
                  <a:schemeClr val="dk1"/>
                </a:solidFill>
                <a:latin typeface="Consolas"/>
                <a:ea typeface="Ubuntu"/>
                <a:cs typeface="Consolas"/>
                <a:sym typeface="Ubuntu"/>
                <a:rtl val="0"/>
              </a:rPr>
              <a:t>("</a:t>
            </a:r>
            <a:r>
              <a:rPr lang="en-US" sz="2400" b="0" i="0" u="none" strike="noStrike" cap="none" baseline="0" dirty="0" err="1">
                <a:solidFill>
                  <a:schemeClr val="dk1"/>
                </a:solidFill>
                <a:latin typeface="Consolas"/>
                <a:ea typeface="Ubuntu"/>
                <a:cs typeface="Consolas"/>
                <a:sym typeface="Ubuntu"/>
                <a:rtl val="0"/>
              </a:rPr>
              <a:t>getActionBar</a:t>
            </a:r>
            <a:r>
              <a:rPr lang="en-US" sz="2400" b="0" i="0" u="none" strike="noStrike" cap="none" baseline="0" dirty="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a:solidFill>
                  <a:schemeClr val="dk1"/>
                </a:solidFill>
                <a:latin typeface="Consolas"/>
                <a:ea typeface="Ubuntu"/>
                <a:cs typeface="Consolas"/>
                <a:sym typeface="Ubuntu"/>
                <a:rtl val="0"/>
              </a:rPr>
              <a:t>  </a:t>
            </a:r>
            <a:r>
              <a:rPr lang="en-US" sz="2400" b="1" i="0" u="none" strike="noStrike" cap="none" baseline="0" dirty="0" smtClean="0">
                <a:solidFill>
                  <a:schemeClr val="dk1"/>
                </a:solidFill>
                <a:latin typeface="Consolas"/>
                <a:ea typeface="Ubuntu"/>
                <a:cs typeface="Consolas"/>
                <a:sym typeface="Ubuntu"/>
                <a:rtl val="0"/>
              </a:rPr>
              <a:t>@</a:t>
            </a:r>
            <a:r>
              <a:rPr lang="en-US" sz="2400" b="1" i="0" u="none" strike="noStrike" cap="none" baseline="0" dirty="0" smtClean="0">
                <a:solidFill>
                  <a:schemeClr val="dk1"/>
                </a:solidFill>
                <a:latin typeface="Consolas"/>
                <a:ea typeface="Ubuntu"/>
                <a:cs typeface="Consolas"/>
                <a:sym typeface="Ubuntu"/>
                <a:rtl val="0"/>
              </a:rPr>
              <a:t>Public </a:t>
            </a:r>
            <a:r>
              <a:rPr lang="en-US" sz="2400" b="0" i="0" u="none" strike="noStrike" cap="none" baseline="0" dirty="0" smtClean="0">
                <a:solidFill>
                  <a:schemeClr val="dk1"/>
                </a:solidFill>
                <a:latin typeface="Consolas"/>
                <a:ea typeface="Ubuntu"/>
                <a:cs typeface="Consolas"/>
                <a:sym typeface="Ubuntu"/>
                <a:rtl val="0"/>
              </a:rPr>
              <a:t>Object </a:t>
            </a:r>
            <a:r>
              <a:rPr lang="en-US" sz="2400" b="0" i="0" u="none" strike="noStrike" cap="none" baseline="0" dirty="0" err="1">
                <a:solidFill>
                  <a:schemeClr val="dk1"/>
                </a:solidFill>
                <a:latin typeface="Consolas"/>
                <a:ea typeface="Ubuntu"/>
                <a:cs typeface="Consolas"/>
                <a:sym typeface="Ubuntu"/>
                <a:rtl val="0"/>
              </a:rPr>
              <a:t>actionBar</a:t>
            </a:r>
            <a:r>
              <a:rPr lang="en-US" sz="2400" b="0" i="0" u="none" strike="noStrike" cap="none" baseline="0" dirty="0">
                <a:solidFill>
                  <a:schemeClr val="dk1"/>
                </a:solidFill>
                <a:latin typeface="Consolas"/>
                <a:ea typeface="Ubuntu"/>
                <a:cs typeface="Consolas"/>
                <a:sym typeface="Ubuntu"/>
                <a:rtl val="0"/>
              </a:rPr>
              <a:t> = </a:t>
            </a:r>
            <a:r>
              <a:rPr lang="en-US" sz="2400" b="0" i="0" u="sng" strike="noStrike" cap="none" baseline="0" dirty="0" err="1">
                <a:solidFill>
                  <a:schemeClr val="dk1"/>
                </a:solidFill>
                <a:latin typeface="Consolas"/>
                <a:ea typeface="Ubuntu"/>
                <a:cs typeface="Consolas"/>
                <a:sym typeface="Ubuntu"/>
                <a:rtl val="0"/>
              </a:rPr>
              <a:t>mtd.invoke</a:t>
            </a:r>
            <a:r>
              <a:rPr lang="en-US" sz="2400" b="0" i="0" u="sng" strike="noStrike" cap="none" baseline="0" dirty="0">
                <a:solidFill>
                  <a:schemeClr val="dk1"/>
                </a:solidFill>
                <a:latin typeface="Consolas"/>
                <a:ea typeface="Ubuntu"/>
                <a:cs typeface="Consolas"/>
                <a:sym typeface="Ubuntu"/>
                <a:rtl val="0"/>
              </a:rPr>
              <a:t>(this);</a:t>
            </a:r>
          </a:p>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a:solidFill>
                  <a:schemeClr val="dk1"/>
                </a:solidFill>
                <a:latin typeface="Consolas"/>
                <a:ea typeface="Ubuntu"/>
                <a:cs typeface="Consolas"/>
                <a:sym typeface="Ubuntu"/>
                <a:rtl val="0"/>
              </a:rPr>
              <a:t>  </a:t>
            </a:r>
            <a:r>
              <a:rPr lang="en-US" sz="2400" dirty="0" smtClean="0">
                <a:solidFill>
                  <a:schemeClr val="dk1"/>
                </a:solidFill>
                <a:latin typeface="Consolas"/>
                <a:ea typeface="Ubuntu"/>
                <a:cs typeface="Consolas"/>
                <a:sym typeface="Ubuntu"/>
              </a:rPr>
              <a:t>…</a:t>
            </a:r>
            <a:r>
              <a:rPr lang="en-US" sz="2400" b="0" i="0" u="none" strike="noStrike" cap="none" baseline="0" dirty="0" smtClean="0">
                <a:solidFill>
                  <a:schemeClr val="dk1"/>
                </a:solidFill>
                <a:latin typeface="Consolas"/>
                <a:ea typeface="Ubuntu"/>
                <a:cs typeface="Consolas"/>
                <a:sym typeface="Ubuntu"/>
                <a:rtl val="0"/>
              </a:rPr>
              <a:t> </a:t>
            </a:r>
          </a:p>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smtClean="0">
                <a:solidFill>
                  <a:schemeClr val="dk1"/>
                </a:solidFill>
                <a:latin typeface="Consolas"/>
                <a:ea typeface="Ubuntu"/>
                <a:cs typeface="Consolas"/>
                <a:sym typeface="Ubuntu"/>
                <a:rtl val="0"/>
              </a:rPr>
              <a:t>}</a:t>
            </a:r>
            <a:r>
              <a:rPr lang="en-US" sz="2400" dirty="0" smtClean="0">
                <a:solidFill>
                  <a:schemeClr val="dk1"/>
                </a:solidFill>
                <a:latin typeface="Consolas"/>
                <a:ea typeface="Ubuntu"/>
                <a:cs typeface="Consolas"/>
                <a:sym typeface="Ubuntu"/>
              </a:rPr>
              <a:t>…</a:t>
            </a:r>
            <a:endParaRPr lang="en-US" sz="2400" b="0" i="0" u="none" strike="noStrike" cap="none" baseline="0" dirty="0">
              <a:solidFill>
                <a:schemeClr val="dk1"/>
              </a:solidFill>
              <a:latin typeface="Consolas"/>
              <a:ea typeface="Ubuntu"/>
              <a:cs typeface="Consolas"/>
              <a:sym typeface="Ubuntu"/>
              <a:rtl val="0"/>
            </a:endParaRPr>
          </a:p>
        </p:txBody>
      </p:sp>
      <p:sp>
        <p:nvSpPr>
          <p:cNvPr id="5" name="Oval 4"/>
          <p:cNvSpPr/>
          <p:nvPr/>
        </p:nvSpPr>
        <p:spPr>
          <a:xfrm>
            <a:off x="1955451" y="2243665"/>
            <a:ext cx="963062" cy="402167"/>
          </a:xfrm>
          <a:prstGeom prst="ellipse">
            <a:avLst/>
          </a:prstGeom>
          <a:solidFill>
            <a:srgbClr val="0000FF">
              <a:alpha val="1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80457" y="4676109"/>
            <a:ext cx="8592332" cy="461665"/>
          </a:xfrm>
          <a:prstGeom prst="rect">
            <a:avLst/>
          </a:prstGeom>
          <a:noFill/>
        </p:spPr>
        <p:txBody>
          <a:bodyPr wrap="square" rtlCol="0">
            <a:spAutoFit/>
          </a:bodyPr>
          <a:lstStyle/>
          <a:p>
            <a:r>
              <a:rPr lang="en-US" sz="2400" dirty="0" smtClean="0">
                <a:latin typeface="Ubuntu"/>
                <a:cs typeface="Ubuntu"/>
              </a:rPr>
              <a:t>The type of </a:t>
            </a:r>
            <a:r>
              <a:rPr lang="en-US" sz="2400" dirty="0" err="1" smtClean="0">
                <a:latin typeface="Consolas"/>
                <a:cs typeface="Consolas"/>
              </a:rPr>
              <a:t>clazz</a:t>
            </a:r>
            <a:r>
              <a:rPr lang="en-US" sz="2400" dirty="0">
                <a:latin typeface="Consolas"/>
                <a:cs typeface="Consolas"/>
              </a:rPr>
              <a:t> </a:t>
            </a:r>
            <a:r>
              <a:rPr lang="en-US" sz="2400" dirty="0" smtClean="0">
                <a:latin typeface="Ubuntu"/>
                <a:cs typeface="Ubuntu"/>
              </a:rPr>
              <a:t>is inferred to represent Activity</a:t>
            </a:r>
            <a:endParaRPr lang="en-US" sz="2400" dirty="0">
              <a:latin typeface="Ubuntu"/>
              <a:cs typeface="Ubuntu"/>
            </a:endParaRPr>
          </a:p>
        </p:txBody>
      </p:sp>
      <p:sp>
        <p:nvSpPr>
          <p:cNvPr id="11" name="Rectangle 10"/>
          <p:cNvSpPr/>
          <p:nvPr/>
        </p:nvSpPr>
        <p:spPr>
          <a:xfrm>
            <a:off x="67556" y="2645833"/>
            <a:ext cx="8351352" cy="2030276"/>
          </a:xfrm>
          <a:prstGeom prst="rect">
            <a:avLst/>
          </a:prstGeom>
          <a:solidFill>
            <a:schemeClr val="bg1">
              <a:alpha val="90000"/>
            </a:schemeClr>
          </a:solidFill>
          <a:ln>
            <a:solidFill>
              <a:schemeClr val="bg1">
                <a:alpha val="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2330595" y="2645833"/>
            <a:ext cx="0" cy="21907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15602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Reflection </a:t>
            </a:r>
            <a:r>
              <a:rPr lang="en-US" sz="4400" b="1" i="0" u="none" strike="noStrike" cap="none" baseline="0" dirty="0" smtClean="0">
                <a:solidFill>
                  <a:srgbClr val="F79646"/>
                </a:solidFill>
                <a:latin typeface="Ubuntu"/>
                <a:ea typeface="Ubuntu"/>
                <a:cs typeface="Ubuntu"/>
                <a:sym typeface="Ubuntu"/>
                <a:rtl val="0"/>
              </a:rPr>
              <a:t>resolution</a:t>
            </a:r>
            <a:endParaRPr lang="en-US" sz="4400" b="1" i="0" u="none" strike="noStrike" cap="none" baseline="0" dirty="0">
              <a:solidFill>
                <a:srgbClr val="F79646"/>
              </a:solidFill>
              <a:latin typeface="Ubuntu"/>
              <a:ea typeface="Ubuntu"/>
              <a:cs typeface="Ubuntu"/>
              <a:sym typeface="Ubuntu"/>
              <a:rtl val="0"/>
            </a:endParaRPr>
          </a:p>
        </p:txBody>
      </p:sp>
      <p:sp>
        <p:nvSpPr>
          <p:cNvPr id="302" name="Shape 30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dirty="0">
              <a:latin typeface="Ubuntu"/>
              <a:ea typeface="Ubuntu"/>
              <a:cs typeface="Ubuntu"/>
              <a:sym typeface="Ubuntu"/>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dirty="0">
              <a:latin typeface="Ubuntu"/>
              <a:ea typeface="Ubuntu"/>
              <a:cs typeface="Ubuntu"/>
              <a:sym typeface="Ubuntu"/>
            </a:endParaRPr>
          </a:p>
        </p:txBody>
      </p:sp>
      <p:sp>
        <p:nvSpPr>
          <p:cNvPr id="12" name="Shape 205"/>
          <p:cNvSpPr txBox="1"/>
          <p:nvPr/>
        </p:nvSpPr>
        <p:spPr>
          <a:xfrm>
            <a:off x="67556" y="1638908"/>
            <a:ext cx="8619244" cy="2996591"/>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smtClean="0">
                <a:solidFill>
                  <a:schemeClr val="dk1"/>
                </a:solidFill>
                <a:latin typeface="Consolas"/>
                <a:ea typeface="Ubuntu"/>
                <a:cs typeface="Consolas"/>
                <a:sym typeface="Ubuntu"/>
                <a:rtl val="0"/>
              </a:rPr>
              <a:t>if </a:t>
            </a:r>
            <a:r>
              <a:rPr lang="en-US" sz="2400" b="0" i="0" u="none" strike="noStrike" cap="none" baseline="0" dirty="0">
                <a:solidFill>
                  <a:schemeClr val="dk1"/>
                </a:solidFill>
                <a:latin typeface="Consolas"/>
                <a:ea typeface="Ubuntu"/>
                <a:cs typeface="Consolas"/>
                <a:sym typeface="Ubuntu"/>
                <a:rtl val="0"/>
              </a:rPr>
              <a:t>(</a:t>
            </a:r>
            <a:r>
              <a:rPr lang="en-US" sz="2400" b="0" i="0" u="none" strike="noStrike" cap="none" baseline="0" dirty="0" err="1">
                <a:solidFill>
                  <a:schemeClr val="dk1"/>
                </a:solidFill>
                <a:latin typeface="Consolas"/>
                <a:ea typeface="Ubuntu"/>
                <a:cs typeface="Consolas"/>
                <a:sym typeface="Ubuntu"/>
                <a:rtl val="0"/>
              </a:rPr>
              <a:t>android.os.Build.VERSION.SDK_INT</a:t>
            </a:r>
            <a:r>
              <a:rPr lang="en-US" sz="2400" b="0" i="0" u="none" strike="noStrike" cap="none" baseline="0" dirty="0">
                <a:solidFill>
                  <a:schemeClr val="dk1"/>
                </a:solidFill>
                <a:latin typeface="Consolas"/>
                <a:ea typeface="Ubuntu"/>
                <a:cs typeface="Consolas"/>
                <a:sym typeface="Ubuntu"/>
                <a:rtl val="0"/>
              </a:rPr>
              <a:t> &gt;= 11) </a:t>
            </a:r>
            <a:r>
              <a:rPr lang="en-US" sz="2400" b="0" i="0" u="none" strike="noStrike" cap="none" baseline="0" dirty="0" smtClean="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2400" dirty="0">
                <a:solidFill>
                  <a:schemeClr val="dk1"/>
                </a:solidFill>
                <a:latin typeface="Consolas"/>
                <a:ea typeface="Ubuntu"/>
                <a:cs typeface="Consolas"/>
                <a:sym typeface="Ubuntu"/>
              </a:rPr>
              <a:t>	</a:t>
            </a:r>
            <a:r>
              <a:rPr lang="en-US" sz="2400" dirty="0" smtClean="0">
                <a:solidFill>
                  <a:schemeClr val="dk1"/>
                </a:solidFill>
                <a:latin typeface="Consolas"/>
                <a:ea typeface="Ubuntu"/>
                <a:cs typeface="Consolas"/>
                <a:sym typeface="Ubuntu"/>
              </a:rPr>
              <a:t>Class&lt;?&gt; </a:t>
            </a:r>
            <a:r>
              <a:rPr lang="en-US" sz="2400" dirty="0" err="1" smtClean="0">
                <a:solidFill>
                  <a:schemeClr val="dk1"/>
                </a:solidFill>
                <a:latin typeface="Consolas"/>
                <a:ea typeface="Ubuntu"/>
                <a:cs typeface="Consolas"/>
                <a:sym typeface="Ubuntu"/>
              </a:rPr>
              <a:t>clazz</a:t>
            </a:r>
            <a:r>
              <a:rPr lang="en-US" sz="2400" dirty="0" smtClean="0">
                <a:solidFill>
                  <a:schemeClr val="dk1"/>
                </a:solidFill>
                <a:latin typeface="Consolas"/>
                <a:ea typeface="Ubuntu"/>
                <a:cs typeface="Consolas"/>
                <a:sym typeface="Ubuntu"/>
              </a:rPr>
              <a:t> = </a:t>
            </a:r>
            <a:r>
              <a:rPr lang="en-US" sz="2400" dirty="0" err="1" smtClean="0">
                <a:solidFill>
                  <a:schemeClr val="dk1"/>
                </a:solidFill>
                <a:latin typeface="Consolas"/>
                <a:ea typeface="Ubuntu"/>
                <a:cs typeface="Consolas"/>
                <a:sym typeface="Ubuntu"/>
              </a:rPr>
              <a:t>Activity.class</a:t>
            </a:r>
            <a:r>
              <a:rPr lang="en-US" sz="2400" dirty="0" smtClean="0">
                <a:solidFill>
                  <a:schemeClr val="dk1"/>
                </a:solidFill>
                <a:latin typeface="Consolas"/>
                <a:ea typeface="Ubuntu"/>
                <a:cs typeface="Consolas"/>
                <a:sym typeface="Ubuntu"/>
              </a:rPr>
              <a:t>;</a:t>
            </a:r>
            <a:endParaRPr lang="en-US" sz="2400" b="0" i="0" u="none" strike="noStrike" cap="none" baseline="0" dirty="0" smtClean="0">
              <a:solidFill>
                <a:schemeClr val="dk1"/>
              </a:solidFill>
              <a:latin typeface="Consolas"/>
              <a:ea typeface="Ubuntu"/>
              <a:cs typeface="Consolas"/>
              <a:sym typeface="Ubuntu"/>
              <a:rtl val="0"/>
            </a:endParaRPr>
          </a:p>
          <a:p>
            <a:pPr marL="342900" lvl="0" indent="-342900">
              <a:lnSpc>
                <a:spcPct val="115000"/>
              </a:lnSpc>
              <a:buClr>
                <a:schemeClr val="dk1"/>
              </a:buClr>
              <a:buSzPct val="25000"/>
            </a:pPr>
            <a:r>
              <a:rPr lang="en-US" sz="2400" dirty="0">
                <a:solidFill>
                  <a:schemeClr val="dk1"/>
                </a:solidFill>
                <a:latin typeface="Consolas"/>
                <a:ea typeface="Ubuntu"/>
                <a:cs typeface="Consolas"/>
                <a:sym typeface="Ubuntu"/>
              </a:rPr>
              <a:t>	</a:t>
            </a:r>
            <a:r>
              <a:rPr lang="en-US" sz="2400" b="0" i="0" u="none" strike="noStrike" cap="none" baseline="0" dirty="0" smtClean="0">
                <a:solidFill>
                  <a:schemeClr val="dk1"/>
                </a:solidFill>
                <a:latin typeface="Consolas"/>
                <a:ea typeface="Ubuntu"/>
                <a:cs typeface="Consolas"/>
                <a:sym typeface="Ubuntu"/>
                <a:rtl val="0"/>
              </a:rPr>
              <a:t>Method </a:t>
            </a:r>
            <a:r>
              <a:rPr lang="en-US" sz="2400" b="0" i="0" u="none" strike="noStrike" cap="none" baseline="0" dirty="0" err="1">
                <a:solidFill>
                  <a:schemeClr val="dk1"/>
                </a:solidFill>
                <a:latin typeface="Consolas"/>
                <a:ea typeface="Ubuntu"/>
                <a:cs typeface="Consolas"/>
                <a:sym typeface="Ubuntu"/>
                <a:rtl val="0"/>
              </a:rPr>
              <a:t>mtd</a:t>
            </a:r>
            <a:r>
              <a:rPr lang="en-US" sz="2400" b="0" i="0" u="none" strike="noStrike" cap="none" baseline="0" dirty="0">
                <a:solidFill>
                  <a:schemeClr val="dk1"/>
                </a:solidFill>
                <a:latin typeface="Consolas"/>
                <a:ea typeface="Ubuntu"/>
                <a:cs typeface="Consolas"/>
                <a:sym typeface="Ubuntu"/>
                <a:rtl val="0"/>
              </a:rPr>
              <a:t> = </a:t>
            </a:r>
            <a:r>
              <a:rPr lang="en-US" sz="2400" dirty="0" err="1" smtClean="0">
                <a:solidFill>
                  <a:schemeClr val="dk1"/>
                </a:solidFill>
                <a:latin typeface="Consolas"/>
                <a:ea typeface="Ubuntu"/>
                <a:cs typeface="Consolas"/>
                <a:sym typeface="Ubuntu"/>
              </a:rPr>
              <a:t>clazz</a:t>
            </a:r>
            <a:r>
              <a:rPr lang="en-US" sz="2400" b="0" i="0" u="none" strike="noStrike" cap="none" baseline="0" dirty="0" err="1" smtClean="0">
                <a:solidFill>
                  <a:schemeClr val="dk1"/>
                </a:solidFill>
                <a:latin typeface="Consolas"/>
                <a:ea typeface="Ubuntu"/>
                <a:cs typeface="Consolas"/>
                <a:sym typeface="Ubuntu"/>
                <a:rtl val="0"/>
              </a:rPr>
              <a:t>.getMethod</a:t>
            </a:r>
            <a:r>
              <a:rPr lang="en-US" sz="2400" b="0" i="0" u="none" strike="noStrike" cap="none" baseline="0" dirty="0">
                <a:solidFill>
                  <a:schemeClr val="dk1"/>
                </a:solidFill>
                <a:latin typeface="Consolas"/>
                <a:ea typeface="Ubuntu"/>
                <a:cs typeface="Consolas"/>
                <a:sym typeface="Ubuntu"/>
                <a:rtl val="0"/>
              </a:rPr>
              <a:t>("</a:t>
            </a:r>
            <a:r>
              <a:rPr lang="en-US" sz="2400" b="0" i="0" u="none" strike="noStrike" cap="none" baseline="0" dirty="0" err="1">
                <a:solidFill>
                  <a:schemeClr val="dk1"/>
                </a:solidFill>
                <a:latin typeface="Consolas"/>
                <a:ea typeface="Ubuntu"/>
                <a:cs typeface="Consolas"/>
                <a:sym typeface="Ubuntu"/>
                <a:rtl val="0"/>
              </a:rPr>
              <a:t>getActionBar</a:t>
            </a:r>
            <a:r>
              <a:rPr lang="en-US" sz="2400" b="0" i="0" u="none" strike="noStrike" cap="none" baseline="0" dirty="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a:solidFill>
                  <a:schemeClr val="dk1"/>
                </a:solidFill>
                <a:latin typeface="Consolas"/>
                <a:ea typeface="Ubuntu"/>
                <a:cs typeface="Consolas"/>
                <a:sym typeface="Ubuntu"/>
                <a:rtl val="0"/>
              </a:rPr>
              <a:t>  </a:t>
            </a:r>
            <a:r>
              <a:rPr lang="en-US" sz="2400" b="1" i="0" u="none" strike="noStrike" cap="none" baseline="0" dirty="0" smtClean="0">
                <a:solidFill>
                  <a:schemeClr val="dk1"/>
                </a:solidFill>
                <a:latin typeface="Consolas"/>
                <a:ea typeface="Ubuntu"/>
                <a:cs typeface="Consolas"/>
                <a:sym typeface="Ubuntu"/>
                <a:rtl val="0"/>
              </a:rPr>
              <a:t>@</a:t>
            </a:r>
            <a:r>
              <a:rPr lang="en-US" sz="2400" b="1" i="0" u="none" strike="noStrike" cap="none" baseline="0" dirty="0" smtClean="0">
                <a:solidFill>
                  <a:schemeClr val="dk1"/>
                </a:solidFill>
                <a:latin typeface="Consolas"/>
                <a:ea typeface="Ubuntu"/>
                <a:cs typeface="Consolas"/>
                <a:sym typeface="Ubuntu"/>
                <a:rtl val="0"/>
              </a:rPr>
              <a:t>Public </a:t>
            </a:r>
            <a:r>
              <a:rPr lang="en-US" sz="2400" b="0" i="0" u="none" strike="noStrike" cap="none" baseline="0" dirty="0" smtClean="0">
                <a:solidFill>
                  <a:schemeClr val="dk1"/>
                </a:solidFill>
                <a:latin typeface="Consolas"/>
                <a:ea typeface="Ubuntu"/>
                <a:cs typeface="Consolas"/>
                <a:sym typeface="Ubuntu"/>
                <a:rtl val="0"/>
              </a:rPr>
              <a:t>Object </a:t>
            </a:r>
            <a:r>
              <a:rPr lang="en-US" sz="2400" b="0" i="0" u="none" strike="noStrike" cap="none" baseline="0" dirty="0" err="1">
                <a:solidFill>
                  <a:schemeClr val="dk1"/>
                </a:solidFill>
                <a:latin typeface="Consolas"/>
                <a:ea typeface="Ubuntu"/>
                <a:cs typeface="Consolas"/>
                <a:sym typeface="Ubuntu"/>
                <a:rtl val="0"/>
              </a:rPr>
              <a:t>actionBar</a:t>
            </a:r>
            <a:r>
              <a:rPr lang="en-US" sz="2400" b="0" i="0" u="none" strike="noStrike" cap="none" baseline="0" dirty="0">
                <a:solidFill>
                  <a:schemeClr val="dk1"/>
                </a:solidFill>
                <a:latin typeface="Consolas"/>
                <a:ea typeface="Ubuntu"/>
                <a:cs typeface="Consolas"/>
                <a:sym typeface="Ubuntu"/>
                <a:rtl val="0"/>
              </a:rPr>
              <a:t> = </a:t>
            </a:r>
            <a:r>
              <a:rPr lang="en-US" sz="2400" b="0" i="0" u="sng" strike="noStrike" cap="none" baseline="0" dirty="0" err="1">
                <a:solidFill>
                  <a:schemeClr val="dk1"/>
                </a:solidFill>
                <a:latin typeface="Consolas"/>
                <a:ea typeface="Ubuntu"/>
                <a:cs typeface="Consolas"/>
                <a:sym typeface="Ubuntu"/>
                <a:rtl val="0"/>
              </a:rPr>
              <a:t>mtd.invoke</a:t>
            </a:r>
            <a:r>
              <a:rPr lang="en-US" sz="2400" b="0" i="0" u="sng" strike="noStrike" cap="none" baseline="0" dirty="0">
                <a:solidFill>
                  <a:schemeClr val="dk1"/>
                </a:solidFill>
                <a:latin typeface="Consolas"/>
                <a:ea typeface="Ubuntu"/>
                <a:cs typeface="Consolas"/>
                <a:sym typeface="Ubuntu"/>
                <a:rtl val="0"/>
              </a:rPr>
              <a:t>(this);</a:t>
            </a:r>
          </a:p>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a:solidFill>
                  <a:schemeClr val="dk1"/>
                </a:solidFill>
                <a:latin typeface="Consolas"/>
                <a:ea typeface="Ubuntu"/>
                <a:cs typeface="Consolas"/>
                <a:sym typeface="Ubuntu"/>
                <a:rtl val="0"/>
              </a:rPr>
              <a:t>  </a:t>
            </a:r>
            <a:r>
              <a:rPr lang="en-US" sz="2400" dirty="0" smtClean="0">
                <a:solidFill>
                  <a:schemeClr val="dk1"/>
                </a:solidFill>
                <a:latin typeface="Consolas"/>
                <a:ea typeface="Ubuntu"/>
                <a:cs typeface="Consolas"/>
                <a:sym typeface="Ubuntu"/>
              </a:rPr>
              <a:t>…</a:t>
            </a:r>
            <a:r>
              <a:rPr lang="en-US" sz="2400" b="0" i="0" u="none" strike="noStrike" cap="none" baseline="0" dirty="0" smtClean="0">
                <a:solidFill>
                  <a:schemeClr val="dk1"/>
                </a:solidFill>
                <a:latin typeface="Consolas"/>
                <a:ea typeface="Ubuntu"/>
                <a:cs typeface="Consolas"/>
                <a:sym typeface="Ubuntu"/>
                <a:rtl val="0"/>
              </a:rPr>
              <a:t> </a:t>
            </a:r>
          </a:p>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smtClean="0">
                <a:solidFill>
                  <a:schemeClr val="dk1"/>
                </a:solidFill>
                <a:latin typeface="Consolas"/>
                <a:ea typeface="Ubuntu"/>
                <a:cs typeface="Consolas"/>
                <a:sym typeface="Ubuntu"/>
                <a:rtl val="0"/>
              </a:rPr>
              <a:t>}</a:t>
            </a:r>
            <a:r>
              <a:rPr lang="en-US" sz="2400" dirty="0" smtClean="0">
                <a:solidFill>
                  <a:schemeClr val="dk1"/>
                </a:solidFill>
                <a:latin typeface="Consolas"/>
                <a:ea typeface="Ubuntu"/>
                <a:cs typeface="Consolas"/>
                <a:sym typeface="Ubuntu"/>
              </a:rPr>
              <a:t>…</a:t>
            </a:r>
            <a:endParaRPr lang="en-US" sz="2400" b="0" i="0" u="none" strike="noStrike" cap="none" baseline="0" dirty="0">
              <a:solidFill>
                <a:schemeClr val="dk1"/>
              </a:solidFill>
              <a:latin typeface="Consolas"/>
              <a:ea typeface="Ubuntu"/>
              <a:cs typeface="Consolas"/>
              <a:sym typeface="Ubuntu"/>
              <a:rtl val="0"/>
            </a:endParaRPr>
          </a:p>
        </p:txBody>
      </p:sp>
      <p:sp>
        <p:nvSpPr>
          <p:cNvPr id="5" name="Oval 4"/>
          <p:cNvSpPr/>
          <p:nvPr/>
        </p:nvSpPr>
        <p:spPr>
          <a:xfrm>
            <a:off x="1637764" y="2624067"/>
            <a:ext cx="598249" cy="402167"/>
          </a:xfrm>
          <a:prstGeom prst="ellipse">
            <a:avLst/>
          </a:prstGeom>
          <a:solidFill>
            <a:srgbClr val="0000FF">
              <a:alpha val="1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Shape 116"/>
          <p:cNvPicPr preferRelativeResize="0"/>
          <p:nvPr/>
        </p:nvPicPr>
        <p:blipFill rotWithShape="1">
          <a:blip r:embed="rId3">
            <a:alphaModFix/>
          </a:blip>
          <a:srcRect/>
          <a:stretch/>
        </p:blipFill>
        <p:spPr>
          <a:xfrm>
            <a:off x="156888" y="3048002"/>
            <a:ext cx="7726177" cy="1502830"/>
          </a:xfrm>
          <a:prstGeom prst="rect">
            <a:avLst/>
          </a:prstGeom>
          <a:noFill/>
          <a:ln>
            <a:noFill/>
          </a:ln>
        </p:spPr>
      </p:pic>
      <p:sp>
        <p:nvSpPr>
          <p:cNvPr id="8" name="TextBox 7"/>
          <p:cNvSpPr txBox="1"/>
          <p:nvPr/>
        </p:nvSpPr>
        <p:spPr>
          <a:xfrm>
            <a:off x="280457" y="4676109"/>
            <a:ext cx="8609972" cy="461665"/>
          </a:xfrm>
          <a:prstGeom prst="rect">
            <a:avLst/>
          </a:prstGeom>
          <a:noFill/>
        </p:spPr>
        <p:txBody>
          <a:bodyPr wrap="square" rtlCol="0">
            <a:spAutoFit/>
          </a:bodyPr>
          <a:lstStyle/>
          <a:p>
            <a:r>
              <a:rPr lang="en-US" sz="2400" dirty="0">
                <a:latin typeface="Ubuntu"/>
                <a:cs typeface="Ubuntu"/>
              </a:rPr>
              <a:t>The type of </a:t>
            </a:r>
            <a:r>
              <a:rPr lang="en-US" sz="2400" dirty="0" err="1" smtClean="0">
                <a:latin typeface="Consolas"/>
                <a:cs typeface="Consolas"/>
              </a:rPr>
              <a:t>mtd</a:t>
            </a:r>
            <a:r>
              <a:rPr lang="en-US" sz="2400" i="1" dirty="0" smtClean="0">
                <a:latin typeface="Ubuntu"/>
                <a:cs typeface="Ubuntu"/>
              </a:rPr>
              <a:t> </a:t>
            </a:r>
            <a:r>
              <a:rPr lang="en-US" sz="2400" dirty="0" smtClean="0">
                <a:latin typeface="Ubuntu"/>
                <a:cs typeface="Ubuntu"/>
              </a:rPr>
              <a:t>is </a:t>
            </a:r>
            <a:r>
              <a:rPr lang="en-US" sz="2400" dirty="0" smtClean="0">
                <a:latin typeface="Ubuntu"/>
                <a:cs typeface="Ubuntu"/>
              </a:rPr>
              <a:t>inferred to </a:t>
            </a:r>
            <a:r>
              <a:rPr lang="en-US" sz="2400" dirty="0">
                <a:latin typeface="Ubuntu"/>
                <a:cs typeface="Ubuntu"/>
              </a:rPr>
              <a:t>represent </a:t>
            </a:r>
            <a:r>
              <a:rPr lang="en-US" sz="2400" dirty="0" err="1" smtClean="0">
                <a:latin typeface="Ubuntu"/>
                <a:cs typeface="Ubuntu"/>
              </a:rPr>
              <a:t>Activity.getActionBar</a:t>
            </a:r>
            <a:r>
              <a:rPr lang="en-US" sz="2400" dirty="0">
                <a:latin typeface="Ubuntu"/>
                <a:cs typeface="Ubuntu"/>
              </a:rPr>
              <a:t>(</a:t>
            </a:r>
            <a:r>
              <a:rPr lang="en-US" sz="2400" dirty="0" smtClean="0">
                <a:latin typeface="Ubuntu"/>
                <a:cs typeface="Ubuntu"/>
              </a:rPr>
              <a:t>)</a:t>
            </a:r>
            <a:endParaRPr lang="en-US" sz="2400" dirty="0">
              <a:latin typeface="Ubuntu"/>
              <a:cs typeface="Ubuntu"/>
            </a:endParaRPr>
          </a:p>
        </p:txBody>
      </p:sp>
      <p:cxnSp>
        <p:nvCxnSpPr>
          <p:cNvPr id="9" name="Straight Arrow Connector 8"/>
          <p:cNvCxnSpPr/>
          <p:nvPr/>
        </p:nvCxnSpPr>
        <p:spPr>
          <a:xfrm flipH="1" flipV="1">
            <a:off x="1873254" y="3048002"/>
            <a:ext cx="338663" cy="17672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92040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Reflection </a:t>
            </a:r>
            <a:r>
              <a:rPr lang="en-US" sz="4400" b="1" i="0" u="none" strike="noStrike" cap="none" baseline="0" dirty="0" smtClean="0">
                <a:solidFill>
                  <a:srgbClr val="F79646"/>
                </a:solidFill>
                <a:latin typeface="Ubuntu"/>
                <a:ea typeface="Ubuntu"/>
                <a:cs typeface="Ubuntu"/>
                <a:sym typeface="Ubuntu"/>
                <a:rtl val="0"/>
              </a:rPr>
              <a:t>resolution</a:t>
            </a:r>
            <a:endParaRPr lang="en-US" sz="4400" b="1" i="0" u="none" strike="noStrike" cap="none" baseline="0" dirty="0">
              <a:solidFill>
                <a:srgbClr val="F79646"/>
              </a:solidFill>
              <a:latin typeface="Ubuntu"/>
              <a:ea typeface="Ubuntu"/>
              <a:cs typeface="Ubuntu"/>
              <a:sym typeface="Ubuntu"/>
              <a:rtl val="0"/>
            </a:endParaRPr>
          </a:p>
        </p:txBody>
      </p:sp>
      <p:sp>
        <p:nvSpPr>
          <p:cNvPr id="302" name="Shape 30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dirty="0" smtClean="0">
              <a:latin typeface="Ubuntu"/>
              <a:ea typeface="Ubuntu"/>
              <a:cs typeface="Ubuntu"/>
              <a:sym typeface="Ubuntu"/>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dirty="0">
              <a:latin typeface="Ubuntu"/>
              <a:ea typeface="Ubuntu"/>
              <a:cs typeface="Ubuntu"/>
              <a:sym typeface="Ubuntu"/>
            </a:endParaRPr>
          </a:p>
        </p:txBody>
      </p:sp>
      <p:sp>
        <p:nvSpPr>
          <p:cNvPr id="12" name="Shape 205"/>
          <p:cNvSpPr txBox="1"/>
          <p:nvPr/>
        </p:nvSpPr>
        <p:spPr>
          <a:xfrm>
            <a:off x="67556" y="1638908"/>
            <a:ext cx="8619244" cy="2996591"/>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smtClean="0">
                <a:solidFill>
                  <a:schemeClr val="dk1"/>
                </a:solidFill>
                <a:latin typeface="Consolas"/>
                <a:ea typeface="Ubuntu"/>
                <a:cs typeface="Consolas"/>
                <a:sym typeface="Ubuntu"/>
                <a:rtl val="0"/>
              </a:rPr>
              <a:t>if </a:t>
            </a:r>
            <a:r>
              <a:rPr lang="en-US" sz="2400" b="0" i="0" u="none" strike="noStrike" cap="none" baseline="0" dirty="0">
                <a:solidFill>
                  <a:schemeClr val="dk1"/>
                </a:solidFill>
                <a:latin typeface="Consolas"/>
                <a:ea typeface="Ubuntu"/>
                <a:cs typeface="Consolas"/>
                <a:sym typeface="Ubuntu"/>
                <a:rtl val="0"/>
              </a:rPr>
              <a:t>(</a:t>
            </a:r>
            <a:r>
              <a:rPr lang="en-US" sz="2400" b="0" i="0" u="none" strike="noStrike" cap="none" baseline="0" dirty="0" err="1">
                <a:solidFill>
                  <a:schemeClr val="dk1"/>
                </a:solidFill>
                <a:latin typeface="Consolas"/>
                <a:ea typeface="Ubuntu"/>
                <a:cs typeface="Consolas"/>
                <a:sym typeface="Ubuntu"/>
                <a:rtl val="0"/>
              </a:rPr>
              <a:t>android.os.Build.VERSION.SDK_INT</a:t>
            </a:r>
            <a:r>
              <a:rPr lang="en-US" sz="2400" b="0" i="0" u="none" strike="noStrike" cap="none" baseline="0" dirty="0">
                <a:solidFill>
                  <a:schemeClr val="dk1"/>
                </a:solidFill>
                <a:latin typeface="Consolas"/>
                <a:ea typeface="Ubuntu"/>
                <a:cs typeface="Consolas"/>
                <a:sym typeface="Ubuntu"/>
                <a:rtl val="0"/>
              </a:rPr>
              <a:t> &gt;= 11) </a:t>
            </a:r>
            <a:r>
              <a:rPr lang="en-US" sz="2400" b="0" i="0" u="none" strike="noStrike" cap="none" baseline="0" dirty="0" smtClean="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2400" dirty="0">
                <a:solidFill>
                  <a:schemeClr val="dk1"/>
                </a:solidFill>
                <a:latin typeface="Consolas"/>
                <a:ea typeface="Ubuntu"/>
                <a:cs typeface="Consolas"/>
                <a:sym typeface="Ubuntu"/>
              </a:rPr>
              <a:t>	</a:t>
            </a:r>
            <a:r>
              <a:rPr lang="en-US" sz="2400" dirty="0" smtClean="0">
                <a:solidFill>
                  <a:schemeClr val="dk1"/>
                </a:solidFill>
                <a:latin typeface="Consolas"/>
                <a:ea typeface="Ubuntu"/>
                <a:cs typeface="Consolas"/>
                <a:sym typeface="Ubuntu"/>
              </a:rPr>
              <a:t>Class&lt;?&gt; </a:t>
            </a:r>
            <a:r>
              <a:rPr lang="en-US" sz="2400" dirty="0" err="1" smtClean="0">
                <a:solidFill>
                  <a:schemeClr val="dk1"/>
                </a:solidFill>
                <a:latin typeface="Consolas"/>
                <a:ea typeface="Ubuntu"/>
                <a:cs typeface="Consolas"/>
                <a:sym typeface="Ubuntu"/>
              </a:rPr>
              <a:t>clazz</a:t>
            </a:r>
            <a:r>
              <a:rPr lang="en-US" sz="2400" dirty="0" smtClean="0">
                <a:solidFill>
                  <a:schemeClr val="dk1"/>
                </a:solidFill>
                <a:latin typeface="Consolas"/>
                <a:ea typeface="Ubuntu"/>
                <a:cs typeface="Consolas"/>
                <a:sym typeface="Ubuntu"/>
              </a:rPr>
              <a:t> = </a:t>
            </a:r>
            <a:r>
              <a:rPr lang="en-US" sz="2400" dirty="0" err="1" smtClean="0">
                <a:solidFill>
                  <a:schemeClr val="dk1"/>
                </a:solidFill>
                <a:latin typeface="Consolas"/>
                <a:ea typeface="Ubuntu"/>
                <a:cs typeface="Consolas"/>
                <a:sym typeface="Ubuntu"/>
              </a:rPr>
              <a:t>Activity.class</a:t>
            </a:r>
            <a:r>
              <a:rPr lang="en-US" sz="2400" dirty="0" smtClean="0">
                <a:solidFill>
                  <a:schemeClr val="dk1"/>
                </a:solidFill>
                <a:latin typeface="Consolas"/>
                <a:ea typeface="Ubuntu"/>
                <a:cs typeface="Consolas"/>
                <a:sym typeface="Ubuntu"/>
              </a:rPr>
              <a:t>;</a:t>
            </a:r>
            <a:endParaRPr lang="en-US" sz="2400" b="0" i="0" u="none" strike="noStrike" cap="none" baseline="0" dirty="0" smtClean="0">
              <a:solidFill>
                <a:schemeClr val="dk1"/>
              </a:solidFill>
              <a:latin typeface="Consolas"/>
              <a:ea typeface="Ubuntu"/>
              <a:cs typeface="Consolas"/>
              <a:sym typeface="Ubuntu"/>
              <a:rtl val="0"/>
            </a:endParaRPr>
          </a:p>
          <a:p>
            <a:pPr marL="342900" lvl="0" indent="-342900">
              <a:lnSpc>
                <a:spcPct val="115000"/>
              </a:lnSpc>
              <a:buClr>
                <a:schemeClr val="dk1"/>
              </a:buClr>
              <a:buSzPct val="25000"/>
            </a:pPr>
            <a:r>
              <a:rPr lang="en-US" sz="2400" dirty="0">
                <a:solidFill>
                  <a:schemeClr val="dk1"/>
                </a:solidFill>
                <a:latin typeface="Consolas"/>
                <a:ea typeface="Ubuntu"/>
                <a:cs typeface="Consolas"/>
                <a:sym typeface="Ubuntu"/>
              </a:rPr>
              <a:t>	</a:t>
            </a:r>
            <a:r>
              <a:rPr lang="en-US" sz="2400" b="0" i="0" u="none" strike="noStrike" cap="none" baseline="0" dirty="0" smtClean="0">
                <a:solidFill>
                  <a:schemeClr val="dk1"/>
                </a:solidFill>
                <a:latin typeface="Consolas"/>
                <a:ea typeface="Ubuntu"/>
                <a:cs typeface="Consolas"/>
                <a:sym typeface="Ubuntu"/>
                <a:rtl val="0"/>
              </a:rPr>
              <a:t>Method </a:t>
            </a:r>
            <a:r>
              <a:rPr lang="en-US" sz="2400" b="0" i="0" u="none" strike="noStrike" cap="none" baseline="0" dirty="0" err="1">
                <a:solidFill>
                  <a:schemeClr val="dk1"/>
                </a:solidFill>
                <a:latin typeface="Consolas"/>
                <a:ea typeface="Ubuntu"/>
                <a:cs typeface="Consolas"/>
                <a:sym typeface="Ubuntu"/>
                <a:rtl val="0"/>
              </a:rPr>
              <a:t>mtd</a:t>
            </a:r>
            <a:r>
              <a:rPr lang="en-US" sz="2400" b="0" i="0" u="none" strike="noStrike" cap="none" baseline="0" dirty="0">
                <a:solidFill>
                  <a:schemeClr val="dk1"/>
                </a:solidFill>
                <a:latin typeface="Consolas"/>
                <a:ea typeface="Ubuntu"/>
                <a:cs typeface="Consolas"/>
                <a:sym typeface="Ubuntu"/>
                <a:rtl val="0"/>
              </a:rPr>
              <a:t> = </a:t>
            </a:r>
            <a:r>
              <a:rPr lang="en-US" sz="2400" dirty="0" err="1" smtClean="0">
                <a:solidFill>
                  <a:schemeClr val="dk1"/>
                </a:solidFill>
                <a:latin typeface="Consolas"/>
                <a:ea typeface="Ubuntu"/>
                <a:cs typeface="Consolas"/>
                <a:sym typeface="Ubuntu"/>
              </a:rPr>
              <a:t>clazz</a:t>
            </a:r>
            <a:r>
              <a:rPr lang="en-US" sz="2400" b="0" i="0" u="none" strike="noStrike" cap="none" baseline="0" dirty="0" err="1" smtClean="0">
                <a:solidFill>
                  <a:schemeClr val="dk1"/>
                </a:solidFill>
                <a:latin typeface="Consolas"/>
                <a:ea typeface="Ubuntu"/>
                <a:cs typeface="Consolas"/>
                <a:sym typeface="Ubuntu"/>
                <a:rtl val="0"/>
              </a:rPr>
              <a:t>.getMethod</a:t>
            </a:r>
            <a:r>
              <a:rPr lang="en-US" sz="2400" b="0" i="0" u="none" strike="noStrike" cap="none" baseline="0" dirty="0">
                <a:solidFill>
                  <a:schemeClr val="dk1"/>
                </a:solidFill>
                <a:latin typeface="Consolas"/>
                <a:ea typeface="Ubuntu"/>
                <a:cs typeface="Consolas"/>
                <a:sym typeface="Ubuntu"/>
                <a:rtl val="0"/>
              </a:rPr>
              <a:t>("</a:t>
            </a:r>
            <a:r>
              <a:rPr lang="en-US" sz="2400" b="0" i="0" u="none" strike="noStrike" cap="none" baseline="0" dirty="0" err="1">
                <a:solidFill>
                  <a:schemeClr val="dk1"/>
                </a:solidFill>
                <a:latin typeface="Consolas"/>
                <a:ea typeface="Ubuntu"/>
                <a:cs typeface="Consolas"/>
                <a:sym typeface="Ubuntu"/>
                <a:rtl val="0"/>
              </a:rPr>
              <a:t>getActionBar</a:t>
            </a:r>
            <a:r>
              <a:rPr lang="en-US" sz="2400" b="0" i="0" u="none" strike="noStrike" cap="none" baseline="0" dirty="0">
                <a:solidFill>
                  <a:schemeClr val="dk1"/>
                </a:solidFill>
                <a:latin typeface="Consolas"/>
                <a:ea typeface="Ubuntu"/>
                <a:cs typeface="Consolas"/>
                <a:sym typeface="Ubuntu"/>
                <a:rtl val="0"/>
              </a:rPr>
              <a:t>");</a:t>
            </a:r>
          </a:p>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a:solidFill>
                  <a:schemeClr val="dk1"/>
                </a:solidFill>
                <a:latin typeface="Consolas"/>
                <a:ea typeface="Ubuntu"/>
                <a:cs typeface="Consolas"/>
                <a:sym typeface="Ubuntu"/>
                <a:rtl val="0"/>
              </a:rPr>
              <a:t>  </a:t>
            </a:r>
            <a:r>
              <a:rPr lang="en-US" sz="2400" b="1" i="0" u="none" strike="noStrike" cap="none" baseline="0" dirty="0" smtClean="0">
                <a:solidFill>
                  <a:schemeClr val="dk1"/>
                </a:solidFill>
                <a:latin typeface="Consolas"/>
                <a:ea typeface="Ubuntu"/>
                <a:cs typeface="Consolas"/>
                <a:sym typeface="Ubuntu"/>
                <a:rtl val="0"/>
              </a:rPr>
              <a:t>@</a:t>
            </a:r>
            <a:r>
              <a:rPr lang="en-US" sz="2400" b="1" i="0" u="none" strike="noStrike" cap="none" baseline="0" dirty="0" smtClean="0">
                <a:solidFill>
                  <a:schemeClr val="dk1"/>
                </a:solidFill>
                <a:latin typeface="Consolas"/>
                <a:ea typeface="Ubuntu"/>
                <a:cs typeface="Consolas"/>
                <a:sym typeface="Ubuntu"/>
                <a:rtl val="0"/>
              </a:rPr>
              <a:t>Public</a:t>
            </a:r>
            <a:r>
              <a:rPr lang="en-US" sz="2400" b="0" i="0" u="none" strike="noStrike" cap="none" baseline="0" dirty="0" smtClean="0">
                <a:solidFill>
                  <a:schemeClr val="dk1"/>
                </a:solidFill>
                <a:latin typeface="Consolas"/>
                <a:ea typeface="Ubuntu"/>
                <a:cs typeface="Consolas"/>
                <a:sym typeface="Ubuntu"/>
                <a:rtl val="0"/>
              </a:rPr>
              <a:t> </a:t>
            </a:r>
            <a:r>
              <a:rPr lang="en-US" sz="2400" b="0" i="0" u="none" strike="noStrike" cap="none" baseline="0" dirty="0">
                <a:solidFill>
                  <a:schemeClr val="dk1"/>
                </a:solidFill>
                <a:latin typeface="Consolas"/>
                <a:ea typeface="Ubuntu"/>
                <a:cs typeface="Consolas"/>
                <a:sym typeface="Ubuntu"/>
                <a:rtl val="0"/>
              </a:rPr>
              <a:t>Object </a:t>
            </a:r>
            <a:r>
              <a:rPr lang="en-US" sz="2400" b="0" i="0" u="none" strike="noStrike" cap="none" baseline="0" dirty="0" err="1">
                <a:solidFill>
                  <a:schemeClr val="dk1"/>
                </a:solidFill>
                <a:latin typeface="Consolas"/>
                <a:ea typeface="Ubuntu"/>
                <a:cs typeface="Consolas"/>
                <a:sym typeface="Ubuntu"/>
                <a:rtl val="0"/>
              </a:rPr>
              <a:t>actionBar</a:t>
            </a:r>
            <a:r>
              <a:rPr lang="en-US" sz="2400" b="0" i="0" u="none" strike="noStrike" cap="none" baseline="0" dirty="0">
                <a:solidFill>
                  <a:schemeClr val="dk1"/>
                </a:solidFill>
                <a:latin typeface="Consolas"/>
                <a:ea typeface="Ubuntu"/>
                <a:cs typeface="Consolas"/>
                <a:sym typeface="Ubuntu"/>
                <a:rtl val="0"/>
              </a:rPr>
              <a:t> = </a:t>
            </a:r>
            <a:r>
              <a:rPr lang="en-US" sz="2400" b="0" i="0" u="sng" strike="noStrike" cap="none" baseline="0" dirty="0" err="1">
                <a:solidFill>
                  <a:schemeClr val="dk1"/>
                </a:solidFill>
                <a:latin typeface="Consolas"/>
                <a:ea typeface="Ubuntu"/>
                <a:cs typeface="Consolas"/>
                <a:sym typeface="Ubuntu"/>
                <a:rtl val="0"/>
              </a:rPr>
              <a:t>mtd.invoke</a:t>
            </a:r>
            <a:r>
              <a:rPr lang="en-US" sz="2400" b="0" i="0" u="sng" strike="noStrike" cap="none" baseline="0" dirty="0">
                <a:solidFill>
                  <a:schemeClr val="dk1"/>
                </a:solidFill>
                <a:latin typeface="Consolas"/>
                <a:ea typeface="Ubuntu"/>
                <a:cs typeface="Consolas"/>
                <a:sym typeface="Ubuntu"/>
                <a:rtl val="0"/>
              </a:rPr>
              <a:t>(this);</a:t>
            </a:r>
          </a:p>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a:solidFill>
                  <a:schemeClr val="dk1"/>
                </a:solidFill>
                <a:latin typeface="Consolas"/>
                <a:ea typeface="Ubuntu"/>
                <a:cs typeface="Consolas"/>
                <a:sym typeface="Ubuntu"/>
                <a:rtl val="0"/>
              </a:rPr>
              <a:t>  </a:t>
            </a:r>
            <a:r>
              <a:rPr lang="en-US" sz="2400" dirty="0" smtClean="0">
                <a:solidFill>
                  <a:schemeClr val="dk1"/>
                </a:solidFill>
                <a:latin typeface="Consolas"/>
                <a:ea typeface="Ubuntu"/>
                <a:cs typeface="Consolas"/>
                <a:sym typeface="Ubuntu"/>
              </a:rPr>
              <a:t>…</a:t>
            </a:r>
            <a:endParaRPr lang="en-US" sz="2400" b="0" i="0" u="none" strike="noStrike" cap="none" baseline="0" dirty="0" smtClean="0">
              <a:solidFill>
                <a:schemeClr val="dk1"/>
              </a:solidFill>
              <a:latin typeface="Consolas"/>
              <a:ea typeface="Ubuntu"/>
              <a:cs typeface="Consolas"/>
              <a:sym typeface="Ubuntu"/>
              <a:rtl val="0"/>
            </a:endParaRPr>
          </a:p>
          <a:p>
            <a:pPr marL="342900" marR="0" lvl="0" indent="-342900" algn="l" rtl="0">
              <a:lnSpc>
                <a:spcPct val="115000"/>
              </a:lnSpc>
              <a:spcBef>
                <a:spcPts val="0"/>
              </a:spcBef>
              <a:spcAft>
                <a:spcPts val="0"/>
              </a:spcAft>
              <a:buClr>
                <a:schemeClr val="dk1"/>
              </a:buClr>
              <a:buSzPct val="25000"/>
              <a:buFont typeface="Arial"/>
              <a:buNone/>
            </a:pPr>
            <a:r>
              <a:rPr lang="en-US" sz="2400" b="0" i="0" u="none" strike="noStrike" cap="none" baseline="0" dirty="0" smtClean="0">
                <a:solidFill>
                  <a:schemeClr val="dk1"/>
                </a:solidFill>
                <a:latin typeface="Consolas"/>
                <a:ea typeface="Ubuntu"/>
                <a:cs typeface="Consolas"/>
                <a:sym typeface="Ubuntu"/>
                <a:rtl val="0"/>
              </a:rPr>
              <a:t>}</a:t>
            </a:r>
            <a:r>
              <a:rPr lang="en-US" sz="2400" dirty="0" smtClean="0">
                <a:solidFill>
                  <a:schemeClr val="dk1"/>
                </a:solidFill>
                <a:latin typeface="Consolas"/>
                <a:ea typeface="Ubuntu"/>
                <a:cs typeface="Consolas"/>
                <a:sym typeface="Ubuntu"/>
              </a:rPr>
              <a:t>…</a:t>
            </a:r>
            <a:endParaRPr lang="en-US" sz="2400" b="0" i="0" u="none" strike="noStrike" cap="none" baseline="0" dirty="0">
              <a:solidFill>
                <a:schemeClr val="dk1"/>
              </a:solidFill>
              <a:latin typeface="Consolas"/>
              <a:ea typeface="Ubuntu"/>
              <a:cs typeface="Consolas"/>
              <a:sym typeface="Ubuntu"/>
              <a:rtl val="0"/>
            </a:endParaRPr>
          </a:p>
        </p:txBody>
      </p:sp>
      <p:sp>
        <p:nvSpPr>
          <p:cNvPr id="9" name="Oval 8"/>
          <p:cNvSpPr/>
          <p:nvPr/>
        </p:nvSpPr>
        <p:spPr>
          <a:xfrm>
            <a:off x="4849586" y="2954516"/>
            <a:ext cx="3027698" cy="550333"/>
          </a:xfrm>
          <a:prstGeom prst="ellipse">
            <a:avLst/>
          </a:prstGeom>
          <a:solidFill>
            <a:srgbClr val="0000FF">
              <a:alpha val="1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stCxn id="9" idx="4"/>
            <a:endCxn id="14" idx="0"/>
          </p:cNvCxnSpPr>
          <p:nvPr/>
        </p:nvCxnSpPr>
        <p:spPr>
          <a:xfrm>
            <a:off x="6363435" y="3504849"/>
            <a:ext cx="0" cy="84773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72833" y="5585071"/>
            <a:ext cx="5799667" cy="553998"/>
          </a:xfrm>
          <a:prstGeom prst="rect">
            <a:avLst/>
          </a:prstGeom>
          <a:noFill/>
        </p:spPr>
        <p:txBody>
          <a:bodyPr wrap="square" rtlCol="0">
            <a:spAutoFit/>
          </a:bodyPr>
          <a:lstStyle/>
          <a:p>
            <a:r>
              <a:rPr lang="en-US" sz="3000" dirty="0" smtClean="0">
                <a:latin typeface="ubuntu"/>
                <a:cs typeface="ubuntu"/>
              </a:rPr>
              <a:t>*Conceptual replacement</a:t>
            </a:r>
            <a:endParaRPr lang="en-US" sz="3000" dirty="0">
              <a:latin typeface="ubuntu"/>
              <a:cs typeface="ubuntu"/>
            </a:endParaRPr>
          </a:p>
        </p:txBody>
      </p:sp>
      <p:sp>
        <p:nvSpPr>
          <p:cNvPr id="7" name="TextBox 6"/>
          <p:cNvSpPr txBox="1"/>
          <p:nvPr/>
        </p:nvSpPr>
        <p:spPr>
          <a:xfrm>
            <a:off x="4248864" y="4404666"/>
            <a:ext cx="4121049" cy="461665"/>
          </a:xfrm>
          <a:prstGeom prst="rect">
            <a:avLst/>
          </a:prstGeom>
          <a:noFill/>
        </p:spPr>
        <p:txBody>
          <a:bodyPr wrap="square" rtlCol="0">
            <a:spAutoFit/>
          </a:bodyPr>
          <a:lstStyle/>
          <a:p>
            <a:r>
              <a:rPr lang="en-US" sz="2400" dirty="0" err="1" smtClean="0">
                <a:latin typeface="Consolas"/>
                <a:cs typeface="Consolas"/>
              </a:rPr>
              <a:t>Activity.getActionBar</a:t>
            </a:r>
            <a:r>
              <a:rPr lang="en-US" sz="2400" dirty="0" smtClean="0">
                <a:latin typeface="Consolas"/>
                <a:cs typeface="Consolas"/>
              </a:rPr>
              <a:t>()</a:t>
            </a:r>
            <a:endParaRPr lang="en-US" sz="2400" dirty="0">
              <a:latin typeface="Consolas"/>
              <a:cs typeface="Consolas"/>
            </a:endParaRPr>
          </a:p>
        </p:txBody>
      </p:sp>
      <p:sp>
        <p:nvSpPr>
          <p:cNvPr id="14" name="Oval 13"/>
          <p:cNvSpPr/>
          <p:nvPr/>
        </p:nvSpPr>
        <p:spPr>
          <a:xfrm>
            <a:off x="4132294" y="4352588"/>
            <a:ext cx="4462282" cy="550333"/>
          </a:xfrm>
          <a:prstGeom prst="ellipse">
            <a:avLst/>
          </a:prstGeom>
          <a:solidFill>
            <a:srgbClr val="0000FF">
              <a:alpha val="1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67322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Reflection </a:t>
            </a:r>
            <a:r>
              <a:rPr lang="en-US" sz="4400" b="1" i="0" u="none" strike="noStrike" cap="none" baseline="0" dirty="0" smtClean="0">
                <a:solidFill>
                  <a:srgbClr val="F79646"/>
                </a:solidFill>
                <a:latin typeface="Ubuntu"/>
                <a:ea typeface="Ubuntu"/>
                <a:cs typeface="Ubuntu"/>
                <a:sym typeface="Ubuntu"/>
                <a:rtl val="0"/>
              </a:rPr>
              <a:t>type </a:t>
            </a:r>
            <a:r>
              <a:rPr lang="en-US" b="1" dirty="0">
                <a:solidFill>
                  <a:srgbClr val="F79646"/>
                </a:solidFill>
                <a:latin typeface="Ubuntu"/>
                <a:ea typeface="Ubuntu"/>
                <a:cs typeface="Ubuntu"/>
                <a:sym typeface="Ubuntu"/>
              </a:rPr>
              <a:t>s</a:t>
            </a:r>
            <a:r>
              <a:rPr lang="en-US" sz="4400" b="1" i="0" u="none" strike="noStrike" cap="none" baseline="0" dirty="0" smtClean="0">
                <a:solidFill>
                  <a:srgbClr val="F79646"/>
                </a:solidFill>
                <a:latin typeface="Ubuntu"/>
                <a:ea typeface="Ubuntu"/>
                <a:cs typeface="Ubuntu"/>
                <a:sym typeface="Ubuntu"/>
                <a:rtl val="0"/>
              </a:rPr>
              <a:t>ystem</a:t>
            </a: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r>
              <a:rPr lang="en-US" sz="2400" b="1" dirty="0" smtClean="0">
                <a:solidFill>
                  <a:schemeClr val="bg1">
                    <a:lumMod val="65000"/>
                  </a:schemeClr>
                </a:solidFill>
                <a:latin typeface="Ubuntu"/>
                <a:ea typeface="Ubuntu"/>
                <a:cs typeface="Ubuntu"/>
                <a:sym typeface="Ubuntu"/>
              </a:rPr>
              <a:t>Refines the Java </a:t>
            </a:r>
            <a:r>
              <a:rPr lang="en-US" sz="2400" b="1" dirty="0">
                <a:solidFill>
                  <a:schemeClr val="bg1">
                    <a:lumMod val="65000"/>
                  </a:schemeClr>
                </a:solidFill>
                <a:latin typeface="Ubuntu"/>
                <a:ea typeface="Ubuntu"/>
                <a:cs typeface="Ubuntu"/>
                <a:sym typeface="Ubuntu"/>
              </a:rPr>
              <a:t>t</a:t>
            </a:r>
            <a:r>
              <a:rPr lang="en-US" sz="2400" b="1" dirty="0" smtClean="0">
                <a:solidFill>
                  <a:schemeClr val="bg1">
                    <a:lumMod val="65000"/>
                  </a:schemeClr>
                </a:solidFill>
                <a:latin typeface="Ubuntu"/>
                <a:ea typeface="Ubuntu"/>
                <a:cs typeface="Ubuntu"/>
                <a:sym typeface="Ubuntu"/>
              </a:rPr>
              <a:t>ype system</a:t>
            </a:r>
            <a:endParaRPr lang="en-US" sz="2400" b="1" i="0" u="none" strike="noStrike" cap="none" baseline="0" dirty="0">
              <a:solidFill>
                <a:schemeClr val="bg1">
                  <a:lumMod val="65000"/>
                </a:schemeClr>
              </a:solidFill>
              <a:latin typeface="Ubuntu"/>
              <a:ea typeface="Ubuntu"/>
              <a:cs typeface="Ubuntu"/>
              <a:sym typeface="Ubuntu"/>
              <a:rtl val="0"/>
            </a:endParaRPr>
          </a:p>
        </p:txBody>
      </p:sp>
      <p:sp>
        <p:nvSpPr>
          <p:cNvPr id="308" name="Shape 308"/>
          <p:cNvSpPr txBox="1">
            <a:spLocks noGrp="1"/>
          </p:cNvSpPr>
          <p:nvPr>
            <p:ph type="body" idx="1"/>
          </p:nvPr>
        </p:nvSpPr>
        <p:spPr>
          <a:xfrm>
            <a:off x="120946" y="1600200"/>
            <a:ext cx="8565855" cy="45261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dirty="0" smtClean="0">
                <a:latin typeface="Ubuntu"/>
                <a:ea typeface="Ubuntu"/>
                <a:cs typeface="Ubuntu"/>
                <a:sym typeface="Ubuntu"/>
              </a:rPr>
              <a:t>Indicates an exact </a:t>
            </a:r>
            <a:r>
              <a:rPr lang="en-US" sz="3000" dirty="0">
                <a:latin typeface="Ubuntu"/>
                <a:ea typeface="Ubuntu"/>
                <a:cs typeface="Ubuntu"/>
                <a:sym typeface="Ubuntu"/>
              </a:rPr>
              <a:t>class</a:t>
            </a:r>
          </a:p>
          <a:p>
            <a:pPr lvl="1" indent="-107950">
              <a:spcBef>
                <a:spcPts val="0"/>
              </a:spcBef>
              <a:buClr>
                <a:srgbClr val="888888"/>
              </a:buClr>
              <a:buSzPct val="100000"/>
              <a:buFont typeface="Ubuntu"/>
              <a:buChar char="–"/>
            </a:pPr>
            <a:r>
              <a:rPr lang="en-US" sz="3000" dirty="0" smtClean="0">
                <a:latin typeface="Ubuntu"/>
                <a:ea typeface="Ubuntu"/>
                <a:cs typeface="Ubuntu"/>
                <a:sym typeface="Ubuntu"/>
              </a:rPr>
              <a:t>Example</a:t>
            </a:r>
            <a:endParaRPr lang="en-US" sz="2600" dirty="0">
              <a:latin typeface="Ubuntu"/>
              <a:ea typeface="Ubuntu"/>
              <a:cs typeface="Ubuntu"/>
              <a:sym typeface="Ubuntu"/>
            </a:endParaRPr>
          </a:p>
          <a:p>
            <a:pPr lvl="2" indent="-190500">
              <a:spcBef>
                <a:spcPts val="0"/>
              </a:spcBef>
              <a:buClr>
                <a:srgbClr val="888888"/>
              </a:buClr>
              <a:buSzPct val="100000"/>
              <a:buFont typeface="Ubuntu"/>
              <a:buChar char="•"/>
            </a:pPr>
            <a:r>
              <a:rPr lang="en-US" b="1" dirty="0">
                <a:latin typeface="Ubuntu"/>
                <a:ea typeface="Ubuntu"/>
                <a:cs typeface="Ubuntu"/>
                <a:sym typeface="Ubuntu"/>
              </a:rPr>
              <a:t>@</a:t>
            </a:r>
            <a:r>
              <a:rPr lang="en-US" b="1" dirty="0" err="1">
                <a:latin typeface="Ubuntu"/>
                <a:ea typeface="Ubuntu"/>
                <a:cs typeface="Ubuntu"/>
                <a:sym typeface="Ubuntu"/>
              </a:rPr>
              <a:t>ClassVal</a:t>
            </a:r>
            <a:r>
              <a:rPr lang="en-US" dirty="0">
                <a:latin typeface="Ubuntu"/>
                <a:ea typeface="Ubuntu"/>
                <a:cs typeface="Ubuntu"/>
                <a:sym typeface="Ubuntu"/>
              </a:rPr>
              <a:t>(“</a:t>
            </a:r>
            <a:r>
              <a:rPr lang="en-US" dirty="0" err="1">
                <a:latin typeface="Ubuntu"/>
                <a:ea typeface="Ubuntu"/>
                <a:cs typeface="Ubuntu"/>
                <a:sym typeface="Ubuntu"/>
              </a:rPr>
              <a:t>java.util.HashMap</a:t>
            </a:r>
            <a:r>
              <a:rPr lang="en-US" dirty="0">
                <a:latin typeface="Ubuntu"/>
                <a:ea typeface="Ubuntu"/>
                <a:cs typeface="Ubuntu"/>
                <a:sym typeface="Ubuntu"/>
              </a:rPr>
              <a:t>”</a:t>
            </a:r>
            <a:r>
              <a:rPr lang="en-US" dirty="0" smtClean="0">
                <a:latin typeface="Ubuntu"/>
                <a:ea typeface="Ubuntu"/>
                <a:cs typeface="Ubuntu"/>
                <a:sym typeface="Ubuntu"/>
              </a:rPr>
              <a:t>)</a:t>
            </a:r>
          </a:p>
          <a:p>
            <a:pPr lvl="2" indent="-190500">
              <a:spcBef>
                <a:spcPts val="0"/>
              </a:spcBef>
              <a:buClr>
                <a:srgbClr val="888888"/>
              </a:buClr>
              <a:buSzPct val="100000"/>
              <a:buFont typeface="Ubuntu"/>
              <a:buChar char="•"/>
            </a:pPr>
            <a:endParaRPr lang="en-US" sz="3000" b="1" dirty="0" smtClean="0">
              <a:latin typeface="Ubuntu"/>
              <a:ea typeface="Ubuntu"/>
              <a:cs typeface="Ubuntu"/>
              <a:sym typeface="Ubuntu"/>
            </a:endParaRPr>
          </a:p>
          <a:p>
            <a:pPr marL="342900" marR="0" lvl="0" indent="-139700" algn="l" rtl="0">
              <a:lnSpc>
                <a:spcPct val="100000"/>
              </a:lnSpc>
              <a:spcBef>
                <a:spcPts val="0"/>
              </a:spcBef>
              <a:spcAft>
                <a:spcPts val="0"/>
              </a:spcAft>
              <a:buClr>
                <a:srgbClr val="888888"/>
              </a:buClr>
              <a:buSzPct val="100000"/>
              <a:buFont typeface="Ubuntu"/>
              <a:buChar char="•"/>
            </a:pPr>
            <a:r>
              <a:rPr lang="en-US" sz="3000" i="0" u="none" strike="noStrike" cap="none" baseline="0" dirty="0" smtClean="0">
                <a:solidFill>
                  <a:schemeClr val="dk1"/>
                </a:solidFill>
                <a:latin typeface="Ubuntu"/>
                <a:ea typeface="Ubuntu"/>
                <a:cs typeface="Ubuntu"/>
                <a:sym typeface="Ubuntu"/>
                <a:rtl val="0"/>
              </a:rPr>
              <a:t>Indicates </a:t>
            </a:r>
            <a:r>
              <a:rPr lang="en-US" sz="3000" i="0" u="none" strike="noStrike" cap="none" baseline="0" dirty="0" smtClean="0">
                <a:solidFill>
                  <a:schemeClr val="dk1"/>
                </a:solidFill>
                <a:latin typeface="Ubuntu"/>
                <a:ea typeface="Ubuntu"/>
                <a:cs typeface="Ubuntu"/>
                <a:sym typeface="Ubuntu"/>
                <a:rtl val="0"/>
              </a:rPr>
              <a:t>an</a:t>
            </a:r>
            <a:r>
              <a:rPr lang="en-US" sz="3000" i="0" u="none" strike="noStrike" cap="none" dirty="0" smtClean="0">
                <a:solidFill>
                  <a:schemeClr val="dk1"/>
                </a:solidFill>
                <a:latin typeface="Ubuntu"/>
                <a:ea typeface="Ubuntu"/>
                <a:cs typeface="Ubuntu"/>
                <a:sym typeface="Ubuntu"/>
                <a:rtl val="0"/>
              </a:rPr>
              <a:t> upper bound of a class</a:t>
            </a:r>
            <a:endParaRPr lang="en-US" sz="3000" i="0" u="none" strike="noStrike" cap="none" baseline="0" dirty="0" smtClean="0">
              <a:solidFill>
                <a:schemeClr val="dk1"/>
              </a:solidFill>
              <a:latin typeface="Ubuntu"/>
              <a:ea typeface="Ubuntu"/>
              <a:cs typeface="Ubuntu"/>
              <a:sym typeface="Ubuntu"/>
              <a:rtl val="0"/>
            </a:endParaRPr>
          </a:p>
          <a:p>
            <a:pPr marL="742950" marR="0" lvl="1" indent="-107950" algn="l" rtl="0">
              <a:lnSpc>
                <a:spcPct val="100000"/>
              </a:lnSpc>
              <a:spcBef>
                <a:spcPts val="0"/>
              </a:spcBef>
              <a:spcAft>
                <a:spcPts val="0"/>
              </a:spcAft>
              <a:buClr>
                <a:srgbClr val="888888"/>
              </a:buClr>
              <a:buSzPct val="100000"/>
              <a:buFont typeface="Ubuntu"/>
              <a:buChar char="–"/>
            </a:pPr>
            <a:r>
              <a:rPr lang="en-US" sz="3000" dirty="0" smtClean="0">
                <a:latin typeface="Ubuntu"/>
                <a:ea typeface="Ubuntu"/>
                <a:cs typeface="Ubuntu"/>
                <a:sym typeface="Ubuntu"/>
              </a:rPr>
              <a:t>Example</a:t>
            </a:r>
            <a:endParaRPr lang="en-US" sz="2600" i="0" u="none" strike="noStrike" cap="none" baseline="0" dirty="0" smtClean="0">
              <a:solidFill>
                <a:schemeClr val="dk1"/>
              </a:solidFill>
              <a:latin typeface="Ubuntu"/>
              <a:ea typeface="Ubuntu"/>
              <a:cs typeface="Ubuntu"/>
              <a:sym typeface="Ubuntu"/>
              <a:rtl val="0"/>
            </a:endParaRPr>
          </a:p>
          <a:p>
            <a:pPr lvl="2" indent="-190500">
              <a:spcBef>
                <a:spcPts val="0"/>
              </a:spcBef>
              <a:buClr>
                <a:srgbClr val="888888"/>
              </a:buClr>
              <a:buSzPct val="100000"/>
              <a:buFont typeface="Ubuntu"/>
              <a:buChar char="•"/>
            </a:pPr>
            <a:r>
              <a:rPr lang="en-US" b="1" dirty="0" smtClean="0">
                <a:latin typeface="Ubuntu"/>
                <a:ea typeface="Ubuntu"/>
                <a:cs typeface="Ubuntu"/>
                <a:sym typeface="Ubuntu"/>
              </a:rPr>
              <a:t>@</a:t>
            </a:r>
            <a:r>
              <a:rPr lang="en-US" b="1" dirty="0" err="1" smtClean="0">
                <a:latin typeface="Ubuntu"/>
                <a:ea typeface="Ubuntu"/>
                <a:cs typeface="Ubuntu"/>
                <a:sym typeface="Ubuntu"/>
              </a:rPr>
              <a:t>ClassBound</a:t>
            </a:r>
            <a:r>
              <a:rPr lang="en-US" dirty="0" smtClean="0">
                <a:latin typeface="Ubuntu"/>
                <a:ea typeface="Ubuntu"/>
                <a:cs typeface="Ubuntu"/>
                <a:sym typeface="Ubuntu"/>
              </a:rPr>
              <a:t>(“</a:t>
            </a:r>
            <a:r>
              <a:rPr lang="en-US" dirty="0" err="1" smtClean="0">
                <a:latin typeface="Ubuntu"/>
                <a:ea typeface="Ubuntu"/>
                <a:cs typeface="Ubuntu"/>
                <a:sym typeface="Ubuntu"/>
              </a:rPr>
              <a:t>java.util.HashMap</a:t>
            </a:r>
            <a:r>
              <a:rPr lang="en-US" dirty="0" smtClean="0">
                <a:latin typeface="Ubuntu"/>
                <a:ea typeface="Ubuntu"/>
                <a:cs typeface="Ubuntu"/>
                <a:sym typeface="Ubuntu"/>
              </a:rPr>
              <a:t>”)</a:t>
            </a:r>
            <a:endParaRPr lang="en-US" sz="2000" i="0" u="none" strike="noStrike" cap="none" baseline="0" dirty="0">
              <a:solidFill>
                <a:schemeClr val="dk1"/>
              </a:solidFill>
              <a:latin typeface="Ubuntu"/>
              <a:ea typeface="Ubuntu"/>
              <a:cs typeface="Ubuntu"/>
              <a:sym typeface="Ubuntu"/>
              <a:rtl val="0"/>
            </a:endParaRPr>
          </a:p>
        </p:txBody>
      </p:sp>
      <p:pic>
        <p:nvPicPr>
          <p:cNvPr id="4" name="Shape 116"/>
          <p:cNvPicPr preferRelativeResize="0"/>
          <p:nvPr/>
        </p:nvPicPr>
        <p:blipFill rotWithShape="1">
          <a:blip r:embed="rId3">
            <a:alphaModFix/>
          </a:blip>
          <a:srcRect/>
          <a:stretch/>
        </p:blipFill>
        <p:spPr>
          <a:xfrm>
            <a:off x="352759" y="3238476"/>
            <a:ext cx="8116370" cy="1989665"/>
          </a:xfrm>
          <a:prstGeom prst="rect">
            <a:avLst/>
          </a:prstGeom>
          <a:noFill/>
          <a:ln>
            <a:noFill/>
          </a:ln>
        </p:spPr>
      </p:pic>
    </p:spTree>
    <p:extLst>
      <p:ext uri="{BB962C8B-B14F-4D97-AF65-F5344CB8AC3E}">
        <p14:creationId xmlns:p14="http://schemas.microsoft.com/office/powerpoint/2010/main" val="409246884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Shape 308"/>
          <p:cNvSpPr txBox="1">
            <a:spLocks noGrp="1"/>
          </p:cNvSpPr>
          <p:nvPr>
            <p:ph type="body" idx="1"/>
          </p:nvPr>
        </p:nvSpPr>
        <p:spPr>
          <a:xfrm>
            <a:off x="120946" y="1600200"/>
            <a:ext cx="8565855" cy="45261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dirty="0" smtClean="0">
                <a:latin typeface="Ubuntu"/>
                <a:ea typeface="Ubuntu"/>
                <a:cs typeface="Ubuntu"/>
                <a:sym typeface="Ubuntu"/>
              </a:rPr>
              <a:t>Indicates an exact </a:t>
            </a:r>
            <a:r>
              <a:rPr lang="en-US" sz="3000" dirty="0">
                <a:latin typeface="Ubuntu"/>
                <a:ea typeface="Ubuntu"/>
                <a:cs typeface="Ubuntu"/>
                <a:sym typeface="Ubuntu"/>
              </a:rPr>
              <a:t>class</a:t>
            </a:r>
          </a:p>
          <a:p>
            <a:pPr lvl="1" indent="-107950">
              <a:spcBef>
                <a:spcPts val="0"/>
              </a:spcBef>
              <a:buClr>
                <a:srgbClr val="888888"/>
              </a:buClr>
              <a:buSzPct val="100000"/>
              <a:buFont typeface="Ubuntu"/>
              <a:buChar char="–"/>
            </a:pPr>
            <a:r>
              <a:rPr lang="en-US" sz="3000" dirty="0" smtClean="0">
                <a:latin typeface="Ubuntu"/>
                <a:ea typeface="Ubuntu"/>
                <a:cs typeface="Ubuntu"/>
                <a:sym typeface="Ubuntu"/>
              </a:rPr>
              <a:t>Example</a:t>
            </a:r>
            <a:endParaRPr lang="en-US" sz="2600" dirty="0">
              <a:latin typeface="Ubuntu"/>
              <a:ea typeface="Ubuntu"/>
              <a:cs typeface="Ubuntu"/>
              <a:sym typeface="Ubuntu"/>
            </a:endParaRPr>
          </a:p>
          <a:p>
            <a:pPr lvl="2" indent="-190500">
              <a:spcBef>
                <a:spcPts val="0"/>
              </a:spcBef>
              <a:buClr>
                <a:srgbClr val="888888"/>
              </a:buClr>
              <a:buSzPct val="100000"/>
              <a:buFont typeface="Ubuntu"/>
              <a:buChar char="•"/>
            </a:pPr>
            <a:r>
              <a:rPr lang="en-US" b="1" dirty="0">
                <a:latin typeface="Ubuntu"/>
                <a:ea typeface="Ubuntu"/>
                <a:cs typeface="Ubuntu"/>
                <a:sym typeface="Ubuntu"/>
              </a:rPr>
              <a:t>@</a:t>
            </a:r>
            <a:r>
              <a:rPr lang="en-US" b="1" dirty="0" err="1">
                <a:latin typeface="Ubuntu"/>
                <a:ea typeface="Ubuntu"/>
                <a:cs typeface="Ubuntu"/>
                <a:sym typeface="Ubuntu"/>
              </a:rPr>
              <a:t>ClassVal</a:t>
            </a:r>
            <a:r>
              <a:rPr lang="en-US" dirty="0">
                <a:latin typeface="Ubuntu"/>
                <a:ea typeface="Ubuntu"/>
                <a:cs typeface="Ubuntu"/>
                <a:sym typeface="Ubuntu"/>
              </a:rPr>
              <a:t>(“</a:t>
            </a:r>
            <a:r>
              <a:rPr lang="en-US" dirty="0" err="1">
                <a:latin typeface="Ubuntu"/>
                <a:ea typeface="Ubuntu"/>
                <a:cs typeface="Ubuntu"/>
                <a:sym typeface="Ubuntu"/>
              </a:rPr>
              <a:t>java.util.HashMap</a:t>
            </a:r>
            <a:r>
              <a:rPr lang="en-US" dirty="0">
                <a:latin typeface="Ubuntu"/>
                <a:ea typeface="Ubuntu"/>
                <a:cs typeface="Ubuntu"/>
                <a:sym typeface="Ubuntu"/>
              </a:rPr>
              <a:t>”</a:t>
            </a:r>
            <a:r>
              <a:rPr lang="en-US" dirty="0" smtClean="0">
                <a:latin typeface="Ubuntu"/>
                <a:ea typeface="Ubuntu"/>
                <a:cs typeface="Ubuntu"/>
                <a:sym typeface="Ubuntu"/>
              </a:rPr>
              <a:t>)</a:t>
            </a:r>
          </a:p>
          <a:p>
            <a:pPr lvl="2" indent="-190500">
              <a:spcBef>
                <a:spcPts val="0"/>
              </a:spcBef>
              <a:buClr>
                <a:srgbClr val="888888"/>
              </a:buClr>
              <a:buSzPct val="100000"/>
              <a:buFont typeface="Ubuntu"/>
              <a:buChar char="•"/>
            </a:pPr>
            <a:endParaRPr lang="en-US" sz="3000" b="1" dirty="0" smtClean="0">
              <a:latin typeface="Ubuntu"/>
              <a:ea typeface="Ubuntu"/>
              <a:cs typeface="Ubuntu"/>
              <a:sym typeface="Ubuntu"/>
            </a:endParaRPr>
          </a:p>
          <a:p>
            <a:pPr marL="342900" marR="0" lvl="0" indent="-139700" algn="l" rtl="0">
              <a:lnSpc>
                <a:spcPct val="100000"/>
              </a:lnSpc>
              <a:spcBef>
                <a:spcPts val="0"/>
              </a:spcBef>
              <a:spcAft>
                <a:spcPts val="0"/>
              </a:spcAft>
              <a:buClr>
                <a:srgbClr val="888888"/>
              </a:buClr>
              <a:buSzPct val="100000"/>
              <a:buFont typeface="Ubuntu"/>
              <a:buChar char="•"/>
            </a:pPr>
            <a:r>
              <a:rPr lang="en-US" sz="3000" i="0" u="none" strike="noStrike" cap="none" baseline="0" dirty="0" smtClean="0">
                <a:solidFill>
                  <a:schemeClr val="dk1"/>
                </a:solidFill>
                <a:latin typeface="Ubuntu"/>
                <a:ea typeface="Ubuntu"/>
                <a:cs typeface="Ubuntu"/>
                <a:sym typeface="Ubuntu"/>
                <a:rtl val="0"/>
              </a:rPr>
              <a:t>Indicates </a:t>
            </a:r>
            <a:r>
              <a:rPr lang="en-US" sz="3000" i="0" u="none" strike="noStrike" cap="none" baseline="0" dirty="0" smtClean="0">
                <a:solidFill>
                  <a:schemeClr val="dk1"/>
                </a:solidFill>
                <a:latin typeface="Ubuntu"/>
                <a:ea typeface="Ubuntu"/>
                <a:cs typeface="Ubuntu"/>
                <a:sym typeface="Ubuntu"/>
                <a:rtl val="0"/>
              </a:rPr>
              <a:t>an</a:t>
            </a:r>
            <a:r>
              <a:rPr lang="en-US" sz="3000" i="0" u="none" strike="noStrike" cap="none" dirty="0" smtClean="0">
                <a:solidFill>
                  <a:schemeClr val="dk1"/>
                </a:solidFill>
                <a:latin typeface="Ubuntu"/>
                <a:ea typeface="Ubuntu"/>
                <a:cs typeface="Ubuntu"/>
                <a:sym typeface="Ubuntu"/>
                <a:rtl val="0"/>
              </a:rPr>
              <a:t> upper bound of a class</a:t>
            </a:r>
            <a:endParaRPr lang="en-US" sz="3000" i="0" u="none" strike="noStrike" cap="none" baseline="0" dirty="0" smtClean="0">
              <a:solidFill>
                <a:schemeClr val="dk1"/>
              </a:solidFill>
              <a:latin typeface="Ubuntu"/>
              <a:ea typeface="Ubuntu"/>
              <a:cs typeface="Ubuntu"/>
              <a:sym typeface="Ubuntu"/>
              <a:rtl val="0"/>
            </a:endParaRPr>
          </a:p>
          <a:p>
            <a:pPr marL="742950" marR="0" lvl="1" indent="-107950" algn="l" rtl="0">
              <a:lnSpc>
                <a:spcPct val="100000"/>
              </a:lnSpc>
              <a:spcBef>
                <a:spcPts val="0"/>
              </a:spcBef>
              <a:spcAft>
                <a:spcPts val="0"/>
              </a:spcAft>
              <a:buClr>
                <a:srgbClr val="888888"/>
              </a:buClr>
              <a:buSzPct val="100000"/>
              <a:buFont typeface="Ubuntu"/>
              <a:buChar char="–"/>
            </a:pPr>
            <a:r>
              <a:rPr lang="en-US" sz="3000" dirty="0" smtClean="0">
                <a:latin typeface="Ubuntu"/>
                <a:ea typeface="Ubuntu"/>
                <a:cs typeface="Ubuntu"/>
                <a:sym typeface="Ubuntu"/>
              </a:rPr>
              <a:t>Example</a:t>
            </a:r>
            <a:endParaRPr lang="en-US" sz="2600" i="0" u="none" strike="noStrike" cap="none" baseline="0" dirty="0" smtClean="0">
              <a:solidFill>
                <a:schemeClr val="dk1"/>
              </a:solidFill>
              <a:latin typeface="Ubuntu"/>
              <a:ea typeface="Ubuntu"/>
              <a:cs typeface="Ubuntu"/>
              <a:sym typeface="Ubuntu"/>
              <a:rtl val="0"/>
            </a:endParaRPr>
          </a:p>
          <a:p>
            <a:pPr lvl="2" indent="-190500">
              <a:spcBef>
                <a:spcPts val="0"/>
              </a:spcBef>
              <a:buClr>
                <a:srgbClr val="888888"/>
              </a:buClr>
              <a:buSzPct val="100000"/>
              <a:buFont typeface="Ubuntu"/>
              <a:buChar char="•"/>
            </a:pPr>
            <a:r>
              <a:rPr lang="en-US" b="1" dirty="0" smtClean="0">
                <a:latin typeface="Ubuntu"/>
                <a:ea typeface="Ubuntu"/>
                <a:cs typeface="Ubuntu"/>
                <a:sym typeface="Ubuntu"/>
              </a:rPr>
              <a:t>@</a:t>
            </a:r>
            <a:r>
              <a:rPr lang="en-US" b="1" dirty="0" err="1" smtClean="0">
                <a:latin typeface="Ubuntu"/>
                <a:ea typeface="Ubuntu"/>
                <a:cs typeface="Ubuntu"/>
                <a:sym typeface="Ubuntu"/>
              </a:rPr>
              <a:t>ClassBound</a:t>
            </a:r>
            <a:r>
              <a:rPr lang="en-US" dirty="0" smtClean="0">
                <a:latin typeface="Ubuntu"/>
                <a:ea typeface="Ubuntu"/>
                <a:cs typeface="Ubuntu"/>
                <a:sym typeface="Ubuntu"/>
              </a:rPr>
              <a:t>(“</a:t>
            </a:r>
            <a:r>
              <a:rPr lang="en-US" dirty="0" err="1" smtClean="0">
                <a:latin typeface="Ubuntu"/>
                <a:ea typeface="Ubuntu"/>
                <a:cs typeface="Ubuntu"/>
                <a:sym typeface="Ubuntu"/>
              </a:rPr>
              <a:t>java.util.HashMap</a:t>
            </a:r>
            <a:r>
              <a:rPr lang="en-US" dirty="0" smtClean="0">
                <a:latin typeface="Ubuntu"/>
                <a:ea typeface="Ubuntu"/>
                <a:cs typeface="Ubuntu"/>
                <a:sym typeface="Ubuntu"/>
              </a:rPr>
              <a:t>”)</a:t>
            </a:r>
            <a:endParaRPr lang="en-US" sz="2000" i="0" u="none" strike="noStrike" cap="none" baseline="0" dirty="0">
              <a:solidFill>
                <a:schemeClr val="dk1"/>
              </a:solidFill>
              <a:latin typeface="Ubuntu"/>
              <a:ea typeface="Ubuntu"/>
              <a:cs typeface="Ubuntu"/>
              <a:sym typeface="Ubuntu"/>
              <a:rtl val="0"/>
            </a:endParaRPr>
          </a:p>
        </p:txBody>
      </p:sp>
      <p:sp>
        <p:nvSpPr>
          <p:cNvPr id="7" name="Shape 3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Reflection </a:t>
            </a:r>
            <a:r>
              <a:rPr lang="en-US" sz="4400" b="1" i="0" u="none" strike="noStrike" cap="none" baseline="0" dirty="0" smtClean="0">
                <a:solidFill>
                  <a:srgbClr val="F79646"/>
                </a:solidFill>
                <a:latin typeface="Ubuntu"/>
                <a:ea typeface="Ubuntu"/>
                <a:cs typeface="Ubuntu"/>
                <a:sym typeface="Ubuntu"/>
                <a:rtl val="0"/>
              </a:rPr>
              <a:t>type </a:t>
            </a:r>
            <a:r>
              <a:rPr lang="en-US" b="1" dirty="0">
                <a:solidFill>
                  <a:srgbClr val="F79646"/>
                </a:solidFill>
                <a:latin typeface="Ubuntu"/>
                <a:ea typeface="Ubuntu"/>
                <a:cs typeface="Ubuntu"/>
                <a:sym typeface="Ubuntu"/>
              </a:rPr>
              <a:t>s</a:t>
            </a:r>
            <a:r>
              <a:rPr lang="en-US" sz="4400" b="1" i="0" u="none" strike="noStrike" cap="none" baseline="0" dirty="0" smtClean="0">
                <a:solidFill>
                  <a:srgbClr val="F79646"/>
                </a:solidFill>
                <a:latin typeface="Ubuntu"/>
                <a:ea typeface="Ubuntu"/>
                <a:cs typeface="Ubuntu"/>
                <a:sym typeface="Ubuntu"/>
                <a:rtl val="0"/>
              </a:rPr>
              <a:t>ystem</a:t>
            </a: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r>
              <a:rPr lang="en-US" sz="2400" b="1" dirty="0" smtClean="0">
                <a:solidFill>
                  <a:schemeClr val="bg1">
                    <a:lumMod val="65000"/>
                  </a:schemeClr>
                </a:solidFill>
                <a:latin typeface="Ubuntu"/>
                <a:ea typeface="Ubuntu"/>
                <a:cs typeface="Ubuntu"/>
                <a:sym typeface="Ubuntu"/>
              </a:rPr>
              <a:t>Refines the Java </a:t>
            </a:r>
            <a:r>
              <a:rPr lang="en-US" sz="2400" b="1" dirty="0">
                <a:solidFill>
                  <a:schemeClr val="bg1">
                    <a:lumMod val="65000"/>
                  </a:schemeClr>
                </a:solidFill>
                <a:latin typeface="Ubuntu"/>
                <a:ea typeface="Ubuntu"/>
                <a:cs typeface="Ubuntu"/>
                <a:sym typeface="Ubuntu"/>
              </a:rPr>
              <a:t>t</a:t>
            </a:r>
            <a:r>
              <a:rPr lang="en-US" sz="2400" b="1" dirty="0" smtClean="0">
                <a:solidFill>
                  <a:schemeClr val="bg1">
                    <a:lumMod val="65000"/>
                  </a:schemeClr>
                </a:solidFill>
                <a:latin typeface="Ubuntu"/>
                <a:ea typeface="Ubuntu"/>
                <a:cs typeface="Ubuntu"/>
                <a:sym typeface="Ubuntu"/>
              </a:rPr>
              <a:t>ype system</a:t>
            </a:r>
            <a:endParaRPr lang="en-US" sz="2400" b="1" i="0" u="none" strike="noStrike" cap="none" baseline="0" dirty="0">
              <a:solidFill>
                <a:schemeClr val="bg1">
                  <a:lumMod val="65000"/>
                </a:schemeClr>
              </a:solidFill>
              <a:latin typeface="Ubuntu"/>
              <a:ea typeface="Ubuntu"/>
              <a:cs typeface="Ubuntu"/>
              <a:sym typeface="Ubuntu"/>
              <a:rtl val="0"/>
            </a:endParaRPr>
          </a:p>
        </p:txBody>
      </p:sp>
    </p:spTree>
    <p:extLst>
      <p:ext uri="{BB962C8B-B14F-4D97-AF65-F5344CB8AC3E}">
        <p14:creationId xmlns:p14="http://schemas.microsoft.com/office/powerpoint/2010/main" val="189438721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Shape 308"/>
          <p:cNvSpPr txBox="1">
            <a:spLocks noGrp="1"/>
          </p:cNvSpPr>
          <p:nvPr>
            <p:ph type="body" idx="1"/>
          </p:nvPr>
        </p:nvSpPr>
        <p:spPr>
          <a:xfrm>
            <a:off x="70552" y="1600200"/>
            <a:ext cx="8960061" cy="45261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dirty="0" smtClean="0">
                <a:latin typeface="Ubuntu"/>
                <a:ea typeface="Ubuntu"/>
                <a:cs typeface="Ubuntu"/>
                <a:sym typeface="Ubuntu"/>
              </a:rPr>
              <a:t>Indicates </a:t>
            </a:r>
            <a:r>
              <a:rPr lang="en-US" sz="3000" dirty="0">
                <a:latin typeface="Ubuntu"/>
                <a:ea typeface="Ubuntu"/>
                <a:cs typeface="Ubuntu"/>
                <a:sym typeface="Ubuntu"/>
              </a:rPr>
              <a:t>a </a:t>
            </a:r>
            <a:r>
              <a:rPr lang="en-US" sz="3000" dirty="0" smtClean="0">
                <a:latin typeface="Ubuntu"/>
                <a:ea typeface="Ubuntu"/>
                <a:cs typeface="Ubuntu"/>
                <a:sym typeface="Ubuntu"/>
              </a:rPr>
              <a:t>method</a:t>
            </a:r>
            <a:endParaRPr lang="en-US" sz="3000" dirty="0">
              <a:latin typeface="Ubuntu"/>
              <a:ea typeface="Ubuntu"/>
              <a:cs typeface="Ubuntu"/>
              <a:sym typeface="Ubuntu"/>
            </a:endParaRPr>
          </a:p>
          <a:p>
            <a:pPr lvl="1" indent="-107950">
              <a:spcBef>
                <a:spcPts val="0"/>
              </a:spcBef>
              <a:buClr>
                <a:srgbClr val="888888"/>
              </a:buClr>
              <a:buSzPct val="100000"/>
              <a:buFont typeface="Ubuntu"/>
              <a:buChar char="–"/>
            </a:pPr>
            <a:r>
              <a:rPr lang="en-US" sz="3000" dirty="0" smtClean="0">
                <a:latin typeface="Ubuntu"/>
                <a:ea typeface="Ubuntu"/>
                <a:cs typeface="Ubuntu"/>
                <a:sym typeface="Ubuntu"/>
              </a:rPr>
              <a:t>Example</a:t>
            </a:r>
            <a:endParaRPr lang="en-US" sz="2600" dirty="0">
              <a:latin typeface="Ubuntu"/>
              <a:ea typeface="Ubuntu"/>
              <a:cs typeface="Ubuntu"/>
              <a:sym typeface="Ubuntu"/>
            </a:endParaRPr>
          </a:p>
          <a:p>
            <a:pPr lvl="2" indent="-190500">
              <a:spcBef>
                <a:spcPts val="0"/>
              </a:spcBef>
              <a:buClr>
                <a:srgbClr val="888888"/>
              </a:buClr>
              <a:buSzPct val="100000"/>
              <a:buFont typeface="Ubuntu"/>
              <a:buChar char="•"/>
            </a:pPr>
            <a:r>
              <a:rPr lang="en-US" b="1" dirty="0" smtClean="0">
                <a:latin typeface="Ubuntu"/>
                <a:ea typeface="Ubuntu"/>
                <a:cs typeface="Ubuntu"/>
                <a:sym typeface="Ubuntu"/>
              </a:rPr>
              <a:t>@</a:t>
            </a:r>
            <a:r>
              <a:rPr lang="en-US" b="1" dirty="0" err="1">
                <a:latin typeface="Ubuntu"/>
                <a:ea typeface="Ubuntu"/>
                <a:cs typeface="Ubuntu"/>
                <a:sym typeface="Ubuntu"/>
              </a:rPr>
              <a:t>MethodVal</a:t>
            </a:r>
            <a:r>
              <a:rPr lang="en-US" dirty="0">
                <a:latin typeface="Ubuntu"/>
                <a:ea typeface="Ubuntu"/>
                <a:cs typeface="Ubuntu"/>
                <a:sym typeface="Ubuntu"/>
              </a:rPr>
              <a:t>("</a:t>
            </a:r>
            <a:r>
              <a:rPr lang="en-US" dirty="0" err="1">
                <a:latin typeface="Ubuntu"/>
                <a:ea typeface="Ubuntu"/>
                <a:cs typeface="Ubuntu"/>
                <a:sym typeface="Ubuntu"/>
              </a:rPr>
              <a:t>java.util.HashMap.containsKey</a:t>
            </a:r>
            <a:r>
              <a:rPr lang="en-US" dirty="0">
                <a:latin typeface="Ubuntu"/>
                <a:ea typeface="Ubuntu"/>
                <a:cs typeface="Ubuntu"/>
                <a:sym typeface="Ubuntu"/>
              </a:rPr>
              <a:t>(Object)”)</a:t>
            </a:r>
          </a:p>
          <a:p>
            <a:pPr marL="952500" lvl="2" indent="0">
              <a:spcBef>
                <a:spcPts val="0"/>
              </a:spcBef>
              <a:buClr>
                <a:srgbClr val="888888"/>
              </a:buClr>
              <a:buSzPct val="100000"/>
              <a:buNone/>
            </a:pPr>
            <a:endParaRPr lang="en-US" dirty="0" smtClean="0">
              <a:latin typeface="Ubuntu"/>
              <a:ea typeface="Ubuntu"/>
              <a:cs typeface="Ubuntu"/>
              <a:sym typeface="Ubuntu"/>
            </a:endParaRPr>
          </a:p>
        </p:txBody>
      </p:sp>
      <p:sp>
        <p:nvSpPr>
          <p:cNvPr id="7" name="Shape 3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Reflection </a:t>
            </a:r>
            <a:r>
              <a:rPr lang="en-US" sz="4400" b="1" i="0" u="none" strike="noStrike" cap="none" baseline="0" dirty="0" smtClean="0">
                <a:solidFill>
                  <a:srgbClr val="F79646"/>
                </a:solidFill>
                <a:latin typeface="Ubuntu"/>
                <a:ea typeface="Ubuntu"/>
                <a:cs typeface="Ubuntu"/>
                <a:sym typeface="Ubuntu"/>
                <a:rtl val="0"/>
              </a:rPr>
              <a:t>type </a:t>
            </a:r>
            <a:r>
              <a:rPr lang="en-US" b="1" dirty="0">
                <a:solidFill>
                  <a:srgbClr val="F79646"/>
                </a:solidFill>
                <a:latin typeface="Ubuntu"/>
                <a:ea typeface="Ubuntu"/>
                <a:cs typeface="Ubuntu"/>
                <a:sym typeface="Ubuntu"/>
              </a:rPr>
              <a:t>s</a:t>
            </a:r>
            <a:r>
              <a:rPr lang="en-US" sz="4400" b="1" i="0" u="none" strike="noStrike" cap="none" baseline="0" dirty="0" smtClean="0">
                <a:solidFill>
                  <a:srgbClr val="F79646"/>
                </a:solidFill>
                <a:latin typeface="Ubuntu"/>
                <a:ea typeface="Ubuntu"/>
                <a:cs typeface="Ubuntu"/>
                <a:sym typeface="Ubuntu"/>
                <a:rtl val="0"/>
              </a:rPr>
              <a:t>ystem</a:t>
            </a:r>
            <a:r>
              <a:rPr lang="en-US" sz="4400" b="1" i="0" u="none" strike="noStrike" cap="none" baseline="0" dirty="0" smtClean="0">
                <a:solidFill>
                  <a:srgbClr val="F79646"/>
                </a:solidFill>
                <a:latin typeface="Ubuntu"/>
                <a:ea typeface="Ubuntu"/>
                <a:cs typeface="Ubuntu"/>
                <a:sym typeface="Ubuntu"/>
                <a:rtl val="0"/>
              </a:rPr>
              <a:t/>
            </a:r>
            <a:br>
              <a:rPr lang="en-US" sz="4400" b="1" i="0" u="none" strike="noStrike" cap="none" baseline="0" dirty="0" smtClean="0">
                <a:solidFill>
                  <a:srgbClr val="F79646"/>
                </a:solidFill>
                <a:latin typeface="Ubuntu"/>
                <a:ea typeface="Ubuntu"/>
                <a:cs typeface="Ubuntu"/>
                <a:sym typeface="Ubuntu"/>
                <a:rtl val="0"/>
              </a:rPr>
            </a:br>
            <a:r>
              <a:rPr lang="en-US" sz="2400" b="1" dirty="0" smtClean="0">
                <a:solidFill>
                  <a:schemeClr val="bg1">
                    <a:lumMod val="65000"/>
                  </a:schemeClr>
                </a:solidFill>
                <a:latin typeface="Ubuntu"/>
                <a:ea typeface="Ubuntu"/>
                <a:cs typeface="Ubuntu"/>
                <a:sym typeface="Ubuntu"/>
              </a:rPr>
              <a:t>Refines the Java </a:t>
            </a:r>
            <a:r>
              <a:rPr lang="en-US" sz="2400" b="1" dirty="0">
                <a:solidFill>
                  <a:schemeClr val="bg1">
                    <a:lumMod val="65000"/>
                  </a:schemeClr>
                </a:solidFill>
                <a:latin typeface="Ubuntu"/>
                <a:ea typeface="Ubuntu"/>
                <a:cs typeface="Ubuntu"/>
                <a:sym typeface="Ubuntu"/>
              </a:rPr>
              <a:t>t</a:t>
            </a:r>
            <a:r>
              <a:rPr lang="en-US" sz="2400" b="1" dirty="0" smtClean="0">
                <a:solidFill>
                  <a:schemeClr val="bg1">
                    <a:lumMod val="65000"/>
                  </a:schemeClr>
                </a:solidFill>
                <a:latin typeface="Ubuntu"/>
                <a:ea typeface="Ubuntu"/>
                <a:cs typeface="Ubuntu"/>
                <a:sym typeface="Ubuntu"/>
              </a:rPr>
              <a:t>ype system</a:t>
            </a:r>
            <a:endParaRPr lang="en-US" sz="2400" b="1" i="0" u="none" strike="noStrike" cap="none" baseline="0" dirty="0">
              <a:solidFill>
                <a:schemeClr val="bg1">
                  <a:lumMod val="65000"/>
                </a:schemeClr>
              </a:solidFill>
              <a:latin typeface="Ubuntu"/>
              <a:ea typeface="Ubuntu"/>
              <a:cs typeface="Ubuntu"/>
              <a:sym typeface="Ubuntu"/>
              <a:rtl val="0"/>
            </a:endParaRPr>
          </a:p>
        </p:txBody>
      </p:sp>
    </p:spTree>
    <p:extLst>
      <p:ext uri="{BB962C8B-B14F-4D97-AF65-F5344CB8AC3E}">
        <p14:creationId xmlns:p14="http://schemas.microsoft.com/office/powerpoint/2010/main" val="385722538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Constant </a:t>
            </a:r>
            <a:r>
              <a:rPr lang="en-US" b="1" dirty="0">
                <a:solidFill>
                  <a:srgbClr val="F79646"/>
                </a:solidFill>
                <a:latin typeface="Ubuntu"/>
                <a:ea typeface="Ubuntu"/>
                <a:cs typeface="Ubuntu"/>
                <a:sym typeface="Ubuntu"/>
              </a:rPr>
              <a:t>v</a:t>
            </a:r>
            <a:r>
              <a:rPr lang="en-US" b="1" dirty="0" smtClean="0">
                <a:solidFill>
                  <a:srgbClr val="F79646"/>
                </a:solidFill>
                <a:latin typeface="Ubuntu"/>
                <a:ea typeface="Ubuntu"/>
                <a:cs typeface="Ubuntu"/>
                <a:sym typeface="Ubuntu"/>
              </a:rPr>
              <a:t>alue </a:t>
            </a:r>
            <a:r>
              <a:rPr lang="en-US" b="1" dirty="0">
                <a:solidFill>
                  <a:srgbClr val="F79646"/>
                </a:solidFill>
                <a:latin typeface="Ubuntu"/>
                <a:ea typeface="Ubuntu"/>
                <a:cs typeface="Ubuntu"/>
                <a:sym typeface="Ubuntu"/>
              </a:rPr>
              <a:t>a</a:t>
            </a:r>
            <a:r>
              <a:rPr lang="en-US" b="1" dirty="0" smtClean="0">
                <a:solidFill>
                  <a:srgbClr val="F79646"/>
                </a:solidFill>
                <a:latin typeface="Ubuntu"/>
                <a:ea typeface="Ubuntu"/>
                <a:cs typeface="Ubuntu"/>
                <a:sym typeface="Ubuntu"/>
              </a:rPr>
              <a:t>nalysis</a:t>
            </a:r>
            <a:endParaRPr lang="en-US" sz="4400" b="1" i="0" u="none" strike="noStrike" cap="none" baseline="0" dirty="0">
              <a:solidFill>
                <a:srgbClr val="F79646"/>
              </a:solidFill>
              <a:latin typeface="Ubuntu"/>
              <a:ea typeface="Ubuntu"/>
              <a:cs typeface="Ubuntu"/>
              <a:sym typeface="Ubuntu"/>
              <a:rtl val="0"/>
            </a:endParaRPr>
          </a:p>
        </p:txBody>
      </p:sp>
      <p:sp>
        <p:nvSpPr>
          <p:cNvPr id="308" name="Shape 30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smtClean="0">
                <a:solidFill>
                  <a:schemeClr val="dk1"/>
                </a:solidFill>
                <a:latin typeface="Ubuntu"/>
                <a:ea typeface="Ubuntu"/>
                <a:cs typeface="Ubuntu"/>
                <a:sym typeface="Ubuntu"/>
                <a:rtl val="0"/>
              </a:rPr>
              <a:t>Constant folding</a:t>
            </a:r>
          </a:p>
          <a:p>
            <a:pPr marL="342900" marR="0" lvl="0" indent="-139700" algn="l" rtl="0">
              <a:lnSpc>
                <a:spcPct val="100000"/>
              </a:lnSpc>
              <a:spcBef>
                <a:spcPts val="0"/>
              </a:spcBef>
              <a:spcAft>
                <a:spcPts val="0"/>
              </a:spcAft>
              <a:buClr>
                <a:srgbClr val="888888"/>
              </a:buClr>
              <a:buSzPct val="100000"/>
              <a:buFont typeface="Ubuntu"/>
              <a:buChar char="•"/>
            </a:pPr>
            <a:r>
              <a:rPr lang="en-US" sz="3000" dirty="0" smtClean="0">
                <a:latin typeface="Ubuntu"/>
                <a:ea typeface="Ubuntu"/>
                <a:cs typeface="Ubuntu"/>
                <a:sym typeface="Ubuntu"/>
              </a:rPr>
              <a:t>Constant </a:t>
            </a:r>
            <a:r>
              <a:rPr lang="en-US" sz="3000" dirty="0" smtClean="0">
                <a:latin typeface="Ubuntu"/>
                <a:ea typeface="Ubuntu"/>
                <a:cs typeface="Ubuntu"/>
                <a:sym typeface="Ubuntu"/>
              </a:rPr>
              <a:t>propagation</a:t>
            </a:r>
          </a:p>
          <a:p>
            <a:pPr marL="342900" marR="0" lvl="0" indent="-139700" algn="l" rtl="0">
              <a:lnSpc>
                <a:spcPct val="100000"/>
              </a:lnSpc>
              <a:spcBef>
                <a:spcPts val="0"/>
              </a:spcBef>
              <a:spcAft>
                <a:spcPts val="0"/>
              </a:spcAft>
              <a:buClr>
                <a:srgbClr val="888888"/>
              </a:buClr>
              <a:buSzPct val="100000"/>
              <a:buFont typeface="Ubuntu"/>
              <a:buChar char="•"/>
            </a:pPr>
            <a:r>
              <a:rPr lang="en-US" sz="3000" dirty="0" smtClean="0">
                <a:latin typeface="Ubuntu"/>
                <a:ea typeface="Ubuntu"/>
                <a:cs typeface="Ubuntu"/>
                <a:sym typeface="Ubuntu"/>
              </a:rPr>
              <a:t>Multiple values, not just one</a:t>
            </a:r>
            <a:endParaRPr lang="en-US" sz="3000" dirty="0" smtClean="0">
              <a:latin typeface="Ubuntu"/>
              <a:ea typeface="Ubuntu"/>
              <a:cs typeface="Ubuntu"/>
              <a:sym typeface="Ubuntu"/>
            </a:endParaRPr>
          </a:p>
          <a:p>
            <a:pPr indent="-190500">
              <a:spcBef>
                <a:spcPts val="0"/>
              </a:spcBef>
              <a:buClr>
                <a:srgbClr val="888888"/>
              </a:buClr>
              <a:buSzPct val="100000"/>
              <a:buFont typeface="Ubuntu"/>
              <a:buChar char="•"/>
            </a:pPr>
            <a:r>
              <a:rPr lang="en-US" sz="3000" dirty="0">
                <a:latin typeface="Ubuntu"/>
                <a:ea typeface="Ubuntu"/>
                <a:cs typeface="Ubuntu"/>
                <a:sym typeface="Ubuntu"/>
              </a:rPr>
              <a:t>Evaluate side-effect-free </a:t>
            </a:r>
            <a:r>
              <a:rPr lang="en-US" sz="3000" dirty="0" smtClean="0">
                <a:latin typeface="Ubuntu"/>
                <a:ea typeface="Ubuntu"/>
                <a:cs typeface="Ubuntu"/>
                <a:sym typeface="Ubuntu"/>
              </a:rPr>
              <a:t>methods</a:t>
            </a:r>
          </a:p>
          <a:p>
            <a:pPr marL="342900" lvl="2" indent="-190500">
              <a:spcBef>
                <a:spcPts val="0"/>
              </a:spcBef>
              <a:buClr>
                <a:srgbClr val="888888"/>
              </a:buClr>
              <a:buSzPct val="100000"/>
              <a:buFont typeface="Ubuntu"/>
              <a:buChar char="•"/>
            </a:pPr>
            <a:r>
              <a:rPr lang="en-US" sz="3000" dirty="0">
                <a:latin typeface="Ubuntu"/>
                <a:ea typeface="Ubuntu"/>
                <a:cs typeface="Ubuntu"/>
                <a:sym typeface="Ubuntu"/>
              </a:rPr>
              <a:t>Infer and </a:t>
            </a:r>
            <a:r>
              <a:rPr lang="en-US" sz="3000" dirty="0" smtClean="0">
                <a:latin typeface="Ubuntu"/>
                <a:ea typeface="Ubuntu"/>
                <a:cs typeface="Ubuntu"/>
                <a:sym typeface="Ubuntu"/>
              </a:rPr>
              <a:t>track </a:t>
            </a:r>
            <a:r>
              <a:rPr lang="en-US" sz="3000" dirty="0">
                <a:latin typeface="Ubuntu"/>
                <a:ea typeface="Ubuntu"/>
                <a:cs typeface="Ubuntu"/>
                <a:sym typeface="Ubuntu"/>
              </a:rPr>
              <a:t>length of </a:t>
            </a:r>
            <a:r>
              <a:rPr lang="en-US" sz="3000" dirty="0" smtClean="0">
                <a:latin typeface="Ubuntu"/>
                <a:ea typeface="Ubuntu"/>
                <a:cs typeface="Ubuntu"/>
                <a:sym typeface="Ubuntu"/>
              </a:rPr>
              <a:t>arrays</a:t>
            </a:r>
          </a:p>
          <a:p>
            <a:pPr marL="342900" lvl="2" indent="-190500">
              <a:spcBef>
                <a:spcPts val="0"/>
              </a:spcBef>
              <a:buClr>
                <a:srgbClr val="888888"/>
              </a:buClr>
              <a:buSzPct val="100000"/>
              <a:buFont typeface="Ubuntu"/>
              <a:buChar char="•"/>
            </a:pPr>
            <a:r>
              <a:rPr lang="en-US" sz="3000" dirty="0" smtClean="0">
                <a:latin typeface="Ubuntu"/>
                <a:ea typeface="Ubuntu"/>
                <a:cs typeface="Ubuntu"/>
                <a:sym typeface="Ubuntu"/>
              </a:rPr>
              <a:t>Implemented </a:t>
            </a:r>
            <a:r>
              <a:rPr lang="en-US" sz="3000" dirty="0">
                <a:latin typeface="Ubuntu"/>
                <a:ea typeface="Ubuntu"/>
                <a:cs typeface="Ubuntu"/>
                <a:sym typeface="Ubuntu"/>
              </a:rPr>
              <a:t>as a type system and </a:t>
            </a:r>
            <a:r>
              <a:rPr lang="en-US" sz="3000" dirty="0" smtClean="0">
                <a:latin typeface="Ubuntu"/>
                <a:ea typeface="Ubuntu"/>
                <a:cs typeface="Ubuntu"/>
                <a:sym typeface="Ubuntu"/>
              </a:rPr>
              <a:t>dataflow </a:t>
            </a:r>
            <a:r>
              <a:rPr lang="en-US" sz="3000" dirty="0" smtClean="0">
                <a:latin typeface="Ubuntu"/>
                <a:ea typeface="Ubuntu"/>
                <a:cs typeface="Ubuntu"/>
                <a:sym typeface="Ubuntu"/>
              </a:rPr>
              <a:t>analysis</a:t>
            </a:r>
            <a:endParaRPr lang="en-US" sz="3000" dirty="0">
              <a:latin typeface="Ubuntu"/>
              <a:ea typeface="Ubuntu"/>
              <a:cs typeface="Ubuntu"/>
              <a:sym typeface="Ubuntu"/>
            </a:endParaRPr>
          </a:p>
          <a:p>
            <a:pPr marL="152400" indent="0">
              <a:spcBef>
                <a:spcPts val="0"/>
              </a:spcBef>
              <a:buClr>
                <a:srgbClr val="888888"/>
              </a:buClr>
              <a:buSzPct val="100000"/>
              <a:buNone/>
            </a:pPr>
            <a:endParaRPr lang="en-US" sz="3000" dirty="0" smtClean="0">
              <a:latin typeface="Ubuntu"/>
              <a:ea typeface="Ubuntu"/>
              <a:cs typeface="Ubuntu"/>
              <a:sym typeface="Ubuntu"/>
            </a:endParaRPr>
          </a:p>
        </p:txBody>
      </p:sp>
    </p:spTree>
    <p:extLst>
      <p:ext uri="{BB962C8B-B14F-4D97-AF65-F5344CB8AC3E}">
        <p14:creationId xmlns:p14="http://schemas.microsoft.com/office/powerpoint/2010/main" val="53496532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Constant </a:t>
            </a:r>
            <a:r>
              <a:rPr lang="en-US" b="1" dirty="0" smtClean="0">
                <a:solidFill>
                  <a:srgbClr val="F79646"/>
                </a:solidFill>
                <a:latin typeface="Ubuntu"/>
                <a:ea typeface="Ubuntu"/>
                <a:cs typeface="Ubuntu"/>
                <a:sym typeface="Ubuntu"/>
              </a:rPr>
              <a:t>value inference</a:t>
            </a:r>
            <a:endParaRPr lang="en-US" sz="4400" b="1" i="0" u="none" strike="noStrike" cap="none" baseline="0" dirty="0">
              <a:solidFill>
                <a:srgbClr val="F79646"/>
              </a:solidFill>
              <a:latin typeface="Ubuntu"/>
              <a:ea typeface="Ubuntu"/>
              <a:cs typeface="Ubuntu"/>
              <a:sym typeface="Ubuntu"/>
              <a:rtl val="0"/>
            </a:endParaRPr>
          </a:p>
        </p:txBody>
      </p:sp>
      <p:sp>
        <p:nvSpPr>
          <p:cNvPr id="314" name="Shape 314"/>
          <p:cNvSpPr txBox="1">
            <a:spLocks noGrp="1"/>
          </p:cNvSpPr>
          <p:nvPr>
            <p:ph type="body" idx="1"/>
          </p:nvPr>
        </p:nvSpPr>
        <p:spPr>
          <a:xfrm>
            <a:off x="0" y="1600200"/>
            <a:ext cx="8686800" cy="2379133"/>
          </a:xfrm>
          <a:prstGeom prst="rect">
            <a:avLst/>
          </a:prstGeom>
          <a:noFill/>
          <a:ln>
            <a:noFill/>
          </a:ln>
        </p:spPr>
        <p:txBody>
          <a:bodyPr lIns="91425" tIns="45700" rIns="91425" bIns="45700" anchor="t" anchorCtr="0">
            <a:noAutofit/>
          </a:bodyPr>
          <a:lstStyle/>
          <a:p>
            <a:pPr lvl="0" indent="-139700">
              <a:spcBef>
                <a:spcPts val="0"/>
              </a:spcBef>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3000" dirty="0">
              <a:latin typeface="Ubuntu"/>
              <a:ea typeface="Ubuntu"/>
              <a:cs typeface="Ubuntu"/>
              <a:sym typeface="Ubuntu"/>
            </a:endParaRPr>
          </a:p>
          <a:p>
            <a:pPr lvl="0" indent="-139700">
              <a:spcBef>
                <a:spcPts val="0"/>
              </a:spcBef>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3000" dirty="0">
              <a:latin typeface="Ubuntu"/>
              <a:ea typeface="Ubuntu"/>
              <a:cs typeface="Ubuntu"/>
              <a:sym typeface="Ubuntu"/>
            </a:endParaRPr>
          </a:p>
          <a:p>
            <a:pPr lvl="0" indent="-139700">
              <a:spcBef>
                <a:spcPts val="0"/>
              </a:spcBef>
              <a:buClr>
                <a:srgbClr val="888888"/>
              </a:buClr>
              <a:buSzPct val="100000"/>
              <a:buFont typeface="Ubuntu"/>
              <a:buChar char="•"/>
            </a:pPr>
            <a:endParaRPr lang="en-US" sz="24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1000" dirty="0">
              <a:latin typeface="Ubuntu"/>
              <a:ea typeface="Ubuntu"/>
              <a:cs typeface="Ubuntu"/>
              <a:sym typeface="Ubuntu"/>
            </a:endParaRPr>
          </a:p>
          <a:p>
            <a:pPr marL="203200" lvl="0" indent="0">
              <a:spcBef>
                <a:spcPts val="0"/>
              </a:spcBef>
              <a:buClr>
                <a:srgbClr val="888888"/>
              </a:buClr>
              <a:buSzPct val="100000"/>
              <a:buNone/>
            </a:pPr>
            <a:endParaRPr lang="en-US" sz="2400" b="0" i="0" u="none" strike="noStrike" cap="none" baseline="0" dirty="0" smtClean="0">
              <a:solidFill>
                <a:schemeClr val="dk1"/>
              </a:solidFill>
              <a:latin typeface="Ubuntu"/>
              <a:ea typeface="Ubuntu"/>
              <a:cs typeface="Ubuntu"/>
              <a:sym typeface="Ubuntu"/>
              <a:rtl val="0"/>
            </a:endParaRPr>
          </a:p>
        </p:txBody>
      </p:sp>
      <p:sp>
        <p:nvSpPr>
          <p:cNvPr id="5" name="Shape 331"/>
          <p:cNvSpPr txBox="1"/>
          <p:nvPr/>
        </p:nvSpPr>
        <p:spPr>
          <a:xfrm>
            <a:off x="0" y="1538817"/>
            <a:ext cx="8350192" cy="2580217"/>
          </a:xfrm>
          <a:prstGeom prst="rect">
            <a:avLst/>
          </a:prstGeom>
          <a:noFill/>
          <a:ln>
            <a:noFill/>
          </a:ln>
        </p:spPr>
        <p:txBody>
          <a:bodyPr lIns="91425" tIns="91425" rIns="91425" bIns="91425" anchor="t" anchorCtr="0">
            <a:noAutofit/>
          </a:bodyPr>
          <a:lstStyle/>
          <a:p>
            <a:pPr marL="342900" lvl="0" indent="-342900">
              <a:lnSpc>
                <a:spcPct val="115000"/>
              </a:lnSpc>
              <a:buClr>
                <a:schemeClr val="dk1"/>
              </a:buClr>
              <a:buSzPct val="25000"/>
            </a:pPr>
            <a:r>
              <a:rPr lang="en-US" sz="2000" dirty="0" smtClean="0">
                <a:solidFill>
                  <a:schemeClr val="dk1"/>
                </a:solidFill>
                <a:latin typeface="Consolas"/>
                <a:ea typeface="Ubuntu"/>
                <a:cs typeface="Consolas"/>
                <a:sym typeface="Ubuntu"/>
              </a:rPr>
              <a:t>void </a:t>
            </a:r>
            <a:r>
              <a:rPr lang="en-US" sz="2000" dirty="0" err="1" smtClean="0">
                <a:solidFill>
                  <a:schemeClr val="dk1"/>
                </a:solidFill>
                <a:latin typeface="Consolas"/>
                <a:ea typeface="Ubuntu"/>
                <a:cs typeface="Consolas"/>
                <a:sym typeface="Ubuntu"/>
              </a:rPr>
              <a:t>restrictFileAccess</a:t>
            </a:r>
            <a:r>
              <a:rPr lang="en-US" sz="2000" dirty="0" smtClean="0">
                <a:solidFill>
                  <a:schemeClr val="dk1"/>
                </a:solidFill>
                <a:latin typeface="Consolas"/>
                <a:ea typeface="Ubuntu"/>
                <a:cs typeface="Consolas"/>
                <a:sym typeface="Ubuntu"/>
              </a:rPr>
              <a:t>(</a:t>
            </a:r>
            <a:r>
              <a:rPr lang="en-US" sz="2000" dirty="0" smtClean="0">
                <a:solidFill>
                  <a:schemeClr val="dk1"/>
                </a:solidFill>
                <a:latin typeface="Consolas"/>
                <a:ea typeface="Ubuntu"/>
                <a:cs typeface="Consolas"/>
                <a:sym typeface="Ubuntu"/>
              </a:rPr>
              <a:t>String path) {</a:t>
            </a:r>
            <a:endParaRPr lang="pl-PL" sz="2000" dirty="0" smtClean="0">
              <a:solidFill>
                <a:schemeClr val="dk1"/>
              </a:solidFill>
              <a:latin typeface="Consolas"/>
              <a:ea typeface="Ubuntu"/>
              <a:cs typeface="Consolas"/>
              <a:sym typeface="Ubuntu"/>
            </a:endParaRP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String </a:t>
            </a:r>
            <a:r>
              <a:rPr lang="pl-PL" sz="2000" dirty="0" err="1" smtClean="0">
                <a:solidFill>
                  <a:schemeClr val="dk1"/>
                </a:solidFill>
                <a:latin typeface="Consolas"/>
                <a:ea typeface="Ubuntu"/>
                <a:cs typeface="Consolas"/>
                <a:sym typeface="Ubuntu"/>
              </a:rPr>
              <a:t>fileUtilsClassName</a:t>
            </a:r>
            <a:r>
              <a:rPr lang="pl-PL" sz="2000" dirty="0" smtClean="0">
                <a:solidFill>
                  <a:schemeClr val="dk1"/>
                </a:solidFill>
                <a:latin typeface="Consolas"/>
                <a:ea typeface="Ubuntu"/>
                <a:cs typeface="Consolas"/>
                <a:sym typeface="Ubuntu"/>
              </a:rPr>
              <a:t> = </a:t>
            </a:r>
            <a:r>
              <a:rPr lang="fr-FR" sz="2000" dirty="0" smtClean="0">
                <a:solidFill>
                  <a:schemeClr val="dk1"/>
                </a:solidFill>
                <a:latin typeface="Consolas"/>
                <a:ea typeface="Ubuntu"/>
                <a:cs typeface="Consolas"/>
                <a:sym typeface="Ubuntu"/>
              </a:rPr>
              <a:t>"</a:t>
            </a:r>
            <a:r>
              <a:rPr lang="fr-FR" sz="2000" dirty="0" err="1" smtClean="0">
                <a:solidFill>
                  <a:schemeClr val="dk1"/>
                </a:solidFill>
                <a:latin typeface="Consolas"/>
                <a:ea typeface="Ubuntu"/>
                <a:cs typeface="Consolas"/>
                <a:sym typeface="Ubuntu"/>
              </a:rPr>
              <a:t>android.os.FileUtils</a:t>
            </a:r>
            <a:r>
              <a:rPr lang="fr-FR" sz="2000" dirty="0" smtClean="0">
                <a:solidFill>
                  <a:schemeClr val="dk1"/>
                </a:solidFill>
                <a:latin typeface="Consolas"/>
                <a:ea typeface="Ubuntu"/>
                <a:cs typeface="Consolas"/>
                <a:sym typeface="Ubuntu"/>
              </a:rPr>
              <a:t>";</a:t>
            </a:r>
            <a:endParaRPr lang="pl-PL" sz="2000" dirty="0" smtClean="0">
              <a:solidFill>
                <a:schemeClr val="dk1"/>
              </a:solidFill>
              <a:latin typeface="Consolas"/>
              <a:ea typeface="Ubuntu"/>
              <a:cs typeface="Consolas"/>
              <a:sym typeface="Ubuntu"/>
            </a:endParaRP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Class&lt;?&gt; </a:t>
            </a:r>
            <a:r>
              <a:rPr lang="pl-PL" sz="2000" dirty="0" err="1" smtClean="0">
                <a:solidFill>
                  <a:schemeClr val="dk1"/>
                </a:solidFill>
                <a:latin typeface="Consolas"/>
                <a:ea typeface="Ubuntu"/>
                <a:cs typeface="Consolas"/>
                <a:sym typeface="Ubuntu"/>
              </a:rPr>
              <a:t>clazz</a:t>
            </a:r>
            <a:r>
              <a:rPr lang="pl-PL" sz="2000" dirty="0" smtClean="0">
                <a:solidFill>
                  <a:schemeClr val="dk1"/>
                </a:solidFill>
                <a:latin typeface="Consolas"/>
                <a:ea typeface="Ubuntu"/>
                <a:cs typeface="Consolas"/>
                <a:sym typeface="Ubuntu"/>
              </a:rPr>
              <a:t> = </a:t>
            </a:r>
            <a:r>
              <a:rPr lang="fr-FR" sz="2000" dirty="0" err="1" smtClean="0">
                <a:solidFill>
                  <a:schemeClr val="dk1"/>
                </a:solidFill>
                <a:latin typeface="Consolas"/>
                <a:ea typeface="Ubuntu"/>
                <a:cs typeface="Consolas"/>
                <a:sym typeface="Ubuntu"/>
              </a:rPr>
              <a:t>Class.forName</a:t>
            </a:r>
            <a:r>
              <a:rPr lang="fr-FR" sz="2000" dirty="0" smtClean="0">
                <a:solidFill>
                  <a:schemeClr val="dk1"/>
                </a:solidFill>
                <a:latin typeface="Consolas"/>
                <a:ea typeface="Ubuntu"/>
                <a:cs typeface="Consolas"/>
                <a:sym typeface="Ubuntu"/>
              </a:rPr>
              <a:t>(</a:t>
            </a:r>
            <a:r>
              <a:rPr lang="pl-PL" sz="2000" dirty="0" err="1" smtClean="0">
                <a:solidFill>
                  <a:schemeClr val="dk1"/>
                </a:solidFill>
                <a:latin typeface="Consolas"/>
                <a:ea typeface="Ubuntu"/>
                <a:cs typeface="Consolas"/>
                <a:sym typeface="Ubuntu"/>
              </a:rPr>
              <a:t>fileUtilsClassName</a:t>
            </a:r>
            <a:r>
              <a:rPr lang="fr-FR" sz="2000" dirty="0" smtClean="0">
                <a:solidFill>
                  <a:schemeClr val="dk1"/>
                </a:solidFill>
                <a:latin typeface="Consolas"/>
                <a:ea typeface="Ubuntu"/>
                <a:cs typeface="Consolas"/>
                <a:sym typeface="Ubuntu"/>
              </a:rPr>
              <a:t>);</a:t>
            </a: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Method </a:t>
            </a:r>
            <a:r>
              <a:rPr lang="pl-PL" sz="2000" dirty="0" err="1" smtClean="0">
                <a:solidFill>
                  <a:schemeClr val="dk1"/>
                </a:solidFill>
                <a:latin typeface="Consolas"/>
                <a:ea typeface="Ubuntu"/>
                <a:cs typeface="Consolas"/>
                <a:sym typeface="Ubuntu"/>
              </a:rPr>
              <a:t>mtd</a:t>
            </a:r>
            <a:r>
              <a:rPr lang="pl-PL" sz="2000" dirty="0" smtClean="0">
                <a:solidFill>
                  <a:schemeClr val="dk1"/>
                </a:solidFill>
                <a:latin typeface="Consolas"/>
                <a:ea typeface="Ubuntu"/>
                <a:cs typeface="Consolas"/>
                <a:sym typeface="Ubuntu"/>
              </a:rPr>
              <a:t> = </a:t>
            </a:r>
            <a:r>
              <a:rPr lang="pl-PL" sz="2000" dirty="0" err="1" smtClean="0">
                <a:solidFill>
                  <a:schemeClr val="dk1"/>
                </a:solidFill>
                <a:latin typeface="Consolas"/>
                <a:ea typeface="Ubuntu"/>
                <a:cs typeface="Consolas"/>
                <a:sym typeface="Ubuntu"/>
              </a:rPr>
              <a:t>clazz.getMethod</a:t>
            </a:r>
            <a:r>
              <a:rPr lang="pl-PL" sz="2000" dirty="0">
                <a:solidFill>
                  <a:schemeClr val="dk1"/>
                </a:solidFill>
                <a:latin typeface="Consolas"/>
                <a:ea typeface="Ubuntu"/>
                <a:cs typeface="Consolas"/>
                <a:sym typeface="Ubuntu"/>
              </a:rPr>
              <a:t>("</a:t>
            </a:r>
            <a:r>
              <a:rPr lang="pl-PL" sz="2000" dirty="0" err="1">
                <a:solidFill>
                  <a:schemeClr val="dk1"/>
                </a:solidFill>
                <a:latin typeface="Consolas"/>
                <a:ea typeface="Ubuntu"/>
                <a:cs typeface="Consolas"/>
                <a:sym typeface="Ubuntu"/>
              </a:rPr>
              <a:t>setPermissions</a:t>
            </a:r>
            <a:r>
              <a:rPr lang="pl-PL" sz="2000" dirty="0">
                <a:solidFill>
                  <a:schemeClr val="dk1"/>
                </a:solidFill>
                <a:latin typeface="Consolas"/>
                <a:ea typeface="Ubuntu"/>
                <a:cs typeface="Consolas"/>
                <a:sym typeface="Ubuntu"/>
              </a:rPr>
              <a:t>",       </a:t>
            </a:r>
            <a:r>
              <a:rPr lang="pl-PL" sz="2000" dirty="0" smtClean="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String.class</a:t>
            </a:r>
            <a:r>
              <a:rPr lang="pl-PL" sz="2000" dirty="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int.class</a:t>
            </a:r>
            <a:r>
              <a:rPr lang="pl-PL" sz="2000" dirty="0" smtClean="0">
                <a:solidFill>
                  <a:schemeClr val="dk1"/>
                </a:solidFill>
                <a:latin typeface="Consolas"/>
                <a:ea typeface="Ubuntu"/>
                <a:cs typeface="Consolas"/>
                <a:sym typeface="Ubuntu"/>
              </a:rPr>
              <a:t>);</a:t>
            </a: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mtd.invoke</a:t>
            </a:r>
            <a:r>
              <a:rPr lang="pl-PL" sz="2000" dirty="0">
                <a:solidFill>
                  <a:schemeClr val="dk1"/>
                </a:solidFill>
                <a:latin typeface="Consolas"/>
                <a:ea typeface="Ubuntu"/>
                <a:cs typeface="Consolas"/>
                <a:sym typeface="Ubuntu"/>
              </a:rPr>
              <a:t>(</a:t>
            </a:r>
            <a:r>
              <a:rPr lang="pl-PL" sz="2000" dirty="0" err="1">
                <a:solidFill>
                  <a:schemeClr val="dk1"/>
                </a:solidFill>
                <a:latin typeface="Consolas"/>
                <a:ea typeface="Ubuntu"/>
                <a:cs typeface="Consolas"/>
                <a:sym typeface="Ubuntu"/>
              </a:rPr>
              <a:t>null</a:t>
            </a:r>
            <a:r>
              <a:rPr lang="pl-PL" sz="2000" dirty="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path</a:t>
            </a:r>
            <a:r>
              <a:rPr lang="pl-PL" sz="2000" dirty="0" smtClean="0">
                <a:solidFill>
                  <a:schemeClr val="dk1"/>
                </a:solidFill>
                <a:latin typeface="Consolas"/>
                <a:ea typeface="Ubuntu"/>
                <a:cs typeface="Consolas"/>
                <a:sym typeface="Ubuntu"/>
              </a:rPr>
              <a:t>, 0700);</a:t>
            </a:r>
          </a:p>
          <a:p>
            <a:pPr marL="342900" lvl="0" indent="-342900">
              <a:lnSpc>
                <a:spcPct val="115000"/>
              </a:lnSpc>
              <a:buClr>
                <a:schemeClr val="dk1"/>
              </a:buClr>
              <a:buSzPct val="25000"/>
            </a:pPr>
            <a:r>
              <a:rPr lang="pl-PL" sz="2000" b="0" i="0" u="none" strike="noStrike" cap="none" baseline="0" dirty="0">
                <a:solidFill>
                  <a:schemeClr val="dk1"/>
                </a:solidFill>
                <a:latin typeface="Consolas"/>
                <a:ea typeface="Ubuntu"/>
                <a:cs typeface="Consolas"/>
                <a:sym typeface="Ubuntu"/>
                <a:rtl val="0"/>
              </a:rPr>
              <a:t>}</a:t>
            </a:r>
            <a:endParaRPr lang="en-US" sz="2000" b="0" i="0" u="none" strike="noStrike" cap="none" baseline="0" dirty="0">
              <a:solidFill>
                <a:schemeClr val="dk1"/>
              </a:solidFill>
              <a:latin typeface="Consolas"/>
              <a:ea typeface="Ubuntu"/>
              <a:cs typeface="Consolas"/>
              <a:sym typeface="Ubuntu"/>
              <a:rtl val="0"/>
            </a:endParaRPr>
          </a:p>
        </p:txBody>
      </p:sp>
    </p:spTree>
    <p:extLst>
      <p:ext uri="{BB962C8B-B14F-4D97-AF65-F5344CB8AC3E}">
        <p14:creationId xmlns:p14="http://schemas.microsoft.com/office/powerpoint/2010/main" val="4797111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Shape 314"/>
          <p:cNvSpPr txBox="1">
            <a:spLocks noGrp="1"/>
          </p:cNvSpPr>
          <p:nvPr>
            <p:ph type="body" idx="1"/>
          </p:nvPr>
        </p:nvSpPr>
        <p:spPr>
          <a:xfrm>
            <a:off x="0" y="1600200"/>
            <a:ext cx="8686800" cy="2379133"/>
          </a:xfrm>
          <a:prstGeom prst="rect">
            <a:avLst/>
          </a:prstGeom>
          <a:noFill/>
          <a:ln>
            <a:noFill/>
          </a:ln>
        </p:spPr>
        <p:txBody>
          <a:bodyPr lIns="91425" tIns="45700" rIns="91425" bIns="45700" anchor="t" anchorCtr="0">
            <a:noAutofit/>
          </a:bodyPr>
          <a:lstStyle/>
          <a:p>
            <a:pPr lvl="0" indent="-139700">
              <a:spcBef>
                <a:spcPts val="0"/>
              </a:spcBef>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3000" dirty="0">
              <a:latin typeface="Ubuntu"/>
              <a:ea typeface="Ubuntu"/>
              <a:cs typeface="Ubuntu"/>
              <a:sym typeface="Ubuntu"/>
            </a:endParaRPr>
          </a:p>
          <a:p>
            <a:pPr lvl="0" indent="-139700">
              <a:spcBef>
                <a:spcPts val="0"/>
              </a:spcBef>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3000" dirty="0">
              <a:latin typeface="Ubuntu"/>
              <a:ea typeface="Ubuntu"/>
              <a:cs typeface="Ubuntu"/>
              <a:sym typeface="Ubuntu"/>
            </a:endParaRPr>
          </a:p>
          <a:p>
            <a:pPr lvl="0" indent="-139700">
              <a:spcBef>
                <a:spcPts val="0"/>
              </a:spcBef>
              <a:buClr>
                <a:srgbClr val="888888"/>
              </a:buClr>
              <a:buSzPct val="100000"/>
              <a:buFont typeface="Ubuntu"/>
              <a:buChar char="•"/>
            </a:pPr>
            <a:endParaRPr lang="en-US" sz="24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1000" dirty="0">
              <a:latin typeface="Ubuntu"/>
              <a:ea typeface="Ubuntu"/>
              <a:cs typeface="Ubuntu"/>
              <a:sym typeface="Ubuntu"/>
            </a:endParaRPr>
          </a:p>
          <a:p>
            <a:pPr marL="203200" lvl="0" indent="0">
              <a:spcBef>
                <a:spcPts val="0"/>
              </a:spcBef>
              <a:buClr>
                <a:srgbClr val="888888"/>
              </a:buClr>
              <a:buSzPct val="100000"/>
              <a:buNone/>
            </a:pPr>
            <a:endParaRPr lang="en-US" sz="2400" b="0" i="0" u="none" strike="noStrike" cap="none" baseline="0" dirty="0" smtClean="0">
              <a:solidFill>
                <a:schemeClr val="dk1"/>
              </a:solidFill>
              <a:latin typeface="Ubuntu"/>
              <a:ea typeface="Ubuntu"/>
              <a:cs typeface="Ubuntu"/>
              <a:sym typeface="Ubuntu"/>
              <a:rtl val="0"/>
            </a:endParaRPr>
          </a:p>
        </p:txBody>
      </p:sp>
      <p:sp>
        <p:nvSpPr>
          <p:cNvPr id="5" name="Shape 331"/>
          <p:cNvSpPr txBox="1"/>
          <p:nvPr/>
        </p:nvSpPr>
        <p:spPr>
          <a:xfrm>
            <a:off x="0" y="1538817"/>
            <a:ext cx="8350192" cy="2580217"/>
          </a:xfrm>
          <a:prstGeom prst="rect">
            <a:avLst/>
          </a:prstGeom>
          <a:noFill/>
          <a:ln>
            <a:noFill/>
          </a:ln>
        </p:spPr>
        <p:txBody>
          <a:bodyPr lIns="91425" tIns="91425" rIns="91425" bIns="91425" anchor="t" anchorCtr="0">
            <a:noAutofit/>
          </a:bodyPr>
          <a:lstStyle/>
          <a:p>
            <a:pPr marL="342900" lvl="0" indent="-342900">
              <a:lnSpc>
                <a:spcPct val="115000"/>
              </a:lnSpc>
              <a:buClr>
                <a:schemeClr val="dk1"/>
              </a:buClr>
              <a:buSzPct val="25000"/>
            </a:pPr>
            <a:r>
              <a:rPr lang="en-US" sz="2000" dirty="0" smtClean="0">
                <a:solidFill>
                  <a:schemeClr val="dk1"/>
                </a:solidFill>
                <a:latin typeface="Consolas"/>
                <a:ea typeface="Ubuntu"/>
                <a:cs typeface="Consolas"/>
                <a:sym typeface="Ubuntu"/>
              </a:rPr>
              <a:t>void </a:t>
            </a:r>
            <a:r>
              <a:rPr lang="en-US" sz="2000" dirty="0" err="1" smtClean="0">
                <a:solidFill>
                  <a:schemeClr val="dk1"/>
                </a:solidFill>
                <a:latin typeface="Consolas"/>
                <a:ea typeface="Ubuntu"/>
                <a:cs typeface="Consolas"/>
                <a:sym typeface="Ubuntu"/>
              </a:rPr>
              <a:t>restrictFileAccess</a:t>
            </a:r>
            <a:r>
              <a:rPr lang="en-US" sz="2000" dirty="0" smtClean="0">
                <a:solidFill>
                  <a:schemeClr val="dk1"/>
                </a:solidFill>
                <a:latin typeface="Consolas"/>
                <a:ea typeface="Ubuntu"/>
                <a:cs typeface="Consolas"/>
                <a:sym typeface="Ubuntu"/>
              </a:rPr>
              <a:t>(</a:t>
            </a:r>
            <a:r>
              <a:rPr lang="en-US" sz="2000" dirty="0" smtClean="0">
                <a:solidFill>
                  <a:schemeClr val="dk1"/>
                </a:solidFill>
                <a:latin typeface="Consolas"/>
                <a:ea typeface="Ubuntu"/>
                <a:cs typeface="Consolas"/>
                <a:sym typeface="Ubuntu"/>
              </a:rPr>
              <a:t>String path) {</a:t>
            </a:r>
            <a:endParaRPr lang="pl-PL" sz="2000" dirty="0" smtClean="0">
              <a:solidFill>
                <a:schemeClr val="dk1"/>
              </a:solidFill>
              <a:latin typeface="Consolas"/>
              <a:ea typeface="Ubuntu"/>
              <a:cs typeface="Consolas"/>
              <a:sym typeface="Ubuntu"/>
            </a:endParaRP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String </a:t>
            </a:r>
            <a:r>
              <a:rPr lang="pl-PL" sz="2000" dirty="0" err="1" smtClean="0">
                <a:solidFill>
                  <a:schemeClr val="dk1"/>
                </a:solidFill>
                <a:latin typeface="Consolas"/>
                <a:ea typeface="Ubuntu"/>
                <a:cs typeface="Consolas"/>
                <a:sym typeface="Ubuntu"/>
              </a:rPr>
              <a:t>fileUtilsClassName</a:t>
            </a:r>
            <a:r>
              <a:rPr lang="pl-PL" sz="2000" dirty="0" smtClean="0">
                <a:solidFill>
                  <a:schemeClr val="dk1"/>
                </a:solidFill>
                <a:latin typeface="Consolas"/>
                <a:ea typeface="Ubuntu"/>
                <a:cs typeface="Consolas"/>
                <a:sym typeface="Ubuntu"/>
              </a:rPr>
              <a:t> = </a:t>
            </a:r>
            <a:r>
              <a:rPr lang="fr-FR" sz="2000" dirty="0" smtClean="0">
                <a:solidFill>
                  <a:schemeClr val="dk1"/>
                </a:solidFill>
                <a:latin typeface="Consolas"/>
                <a:ea typeface="Ubuntu"/>
                <a:cs typeface="Consolas"/>
                <a:sym typeface="Ubuntu"/>
              </a:rPr>
              <a:t>"</a:t>
            </a:r>
            <a:r>
              <a:rPr lang="fr-FR" sz="2000" dirty="0" err="1" smtClean="0">
                <a:solidFill>
                  <a:schemeClr val="dk1"/>
                </a:solidFill>
                <a:latin typeface="Consolas"/>
                <a:ea typeface="Ubuntu"/>
                <a:cs typeface="Consolas"/>
                <a:sym typeface="Ubuntu"/>
              </a:rPr>
              <a:t>android.os.FileUtils</a:t>
            </a:r>
            <a:r>
              <a:rPr lang="fr-FR" sz="2000" dirty="0" smtClean="0">
                <a:solidFill>
                  <a:schemeClr val="dk1"/>
                </a:solidFill>
                <a:latin typeface="Consolas"/>
                <a:ea typeface="Ubuntu"/>
                <a:cs typeface="Consolas"/>
                <a:sym typeface="Ubuntu"/>
              </a:rPr>
              <a:t>";</a:t>
            </a:r>
            <a:endParaRPr lang="pl-PL" sz="2000" dirty="0" smtClean="0">
              <a:solidFill>
                <a:schemeClr val="dk1"/>
              </a:solidFill>
              <a:latin typeface="Consolas"/>
              <a:ea typeface="Ubuntu"/>
              <a:cs typeface="Consolas"/>
              <a:sym typeface="Ubuntu"/>
            </a:endParaRP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Class&lt;?&gt; </a:t>
            </a:r>
            <a:r>
              <a:rPr lang="pl-PL" sz="2000" dirty="0" err="1" smtClean="0">
                <a:solidFill>
                  <a:schemeClr val="dk1"/>
                </a:solidFill>
                <a:latin typeface="Consolas"/>
                <a:ea typeface="Ubuntu"/>
                <a:cs typeface="Consolas"/>
                <a:sym typeface="Ubuntu"/>
              </a:rPr>
              <a:t>clazz</a:t>
            </a:r>
            <a:r>
              <a:rPr lang="pl-PL" sz="2000" dirty="0" smtClean="0">
                <a:solidFill>
                  <a:schemeClr val="dk1"/>
                </a:solidFill>
                <a:latin typeface="Consolas"/>
                <a:ea typeface="Ubuntu"/>
                <a:cs typeface="Consolas"/>
                <a:sym typeface="Ubuntu"/>
              </a:rPr>
              <a:t> = </a:t>
            </a:r>
            <a:r>
              <a:rPr lang="fr-FR" sz="2000" dirty="0" err="1" smtClean="0">
                <a:solidFill>
                  <a:schemeClr val="dk1"/>
                </a:solidFill>
                <a:latin typeface="Consolas"/>
                <a:ea typeface="Ubuntu"/>
                <a:cs typeface="Consolas"/>
                <a:sym typeface="Ubuntu"/>
              </a:rPr>
              <a:t>Class.forName</a:t>
            </a:r>
            <a:r>
              <a:rPr lang="fr-FR" sz="2000" dirty="0" smtClean="0">
                <a:solidFill>
                  <a:schemeClr val="dk1"/>
                </a:solidFill>
                <a:latin typeface="Consolas"/>
                <a:ea typeface="Ubuntu"/>
                <a:cs typeface="Consolas"/>
                <a:sym typeface="Ubuntu"/>
              </a:rPr>
              <a:t>(</a:t>
            </a:r>
            <a:r>
              <a:rPr lang="pl-PL" sz="2000" dirty="0" err="1" smtClean="0">
                <a:solidFill>
                  <a:schemeClr val="dk1"/>
                </a:solidFill>
                <a:latin typeface="Consolas"/>
                <a:ea typeface="Ubuntu"/>
                <a:cs typeface="Consolas"/>
                <a:sym typeface="Ubuntu"/>
              </a:rPr>
              <a:t>fileUtilsClassName</a:t>
            </a:r>
            <a:r>
              <a:rPr lang="fr-FR" sz="2000" dirty="0" smtClean="0">
                <a:solidFill>
                  <a:schemeClr val="dk1"/>
                </a:solidFill>
                <a:latin typeface="Consolas"/>
                <a:ea typeface="Ubuntu"/>
                <a:cs typeface="Consolas"/>
                <a:sym typeface="Ubuntu"/>
              </a:rPr>
              <a:t>);</a:t>
            </a: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Method </a:t>
            </a:r>
            <a:r>
              <a:rPr lang="pl-PL" sz="2000" dirty="0" err="1" smtClean="0">
                <a:solidFill>
                  <a:schemeClr val="dk1"/>
                </a:solidFill>
                <a:latin typeface="Consolas"/>
                <a:ea typeface="Ubuntu"/>
                <a:cs typeface="Consolas"/>
                <a:sym typeface="Ubuntu"/>
              </a:rPr>
              <a:t>mtd</a:t>
            </a:r>
            <a:r>
              <a:rPr lang="pl-PL" sz="2000" dirty="0" smtClean="0">
                <a:solidFill>
                  <a:schemeClr val="dk1"/>
                </a:solidFill>
                <a:latin typeface="Consolas"/>
                <a:ea typeface="Ubuntu"/>
                <a:cs typeface="Consolas"/>
                <a:sym typeface="Ubuntu"/>
              </a:rPr>
              <a:t> = </a:t>
            </a:r>
            <a:r>
              <a:rPr lang="pl-PL" sz="2000" dirty="0" err="1" smtClean="0">
                <a:solidFill>
                  <a:schemeClr val="dk1"/>
                </a:solidFill>
                <a:latin typeface="Consolas"/>
                <a:ea typeface="Ubuntu"/>
                <a:cs typeface="Consolas"/>
                <a:sym typeface="Ubuntu"/>
              </a:rPr>
              <a:t>clazz.getMethod</a:t>
            </a:r>
            <a:r>
              <a:rPr lang="pl-PL" sz="2000" dirty="0">
                <a:solidFill>
                  <a:schemeClr val="dk1"/>
                </a:solidFill>
                <a:latin typeface="Consolas"/>
                <a:ea typeface="Ubuntu"/>
                <a:cs typeface="Consolas"/>
                <a:sym typeface="Ubuntu"/>
              </a:rPr>
              <a:t>("</a:t>
            </a:r>
            <a:r>
              <a:rPr lang="pl-PL" sz="2000" dirty="0" err="1" smtClean="0">
                <a:solidFill>
                  <a:schemeClr val="dk1"/>
                </a:solidFill>
                <a:latin typeface="Consolas"/>
                <a:ea typeface="Ubuntu"/>
                <a:cs typeface="Consolas"/>
                <a:sym typeface="Ubuntu"/>
              </a:rPr>
              <a:t>setPermissions</a:t>
            </a:r>
            <a:r>
              <a:rPr lang="pl-PL" sz="2000" dirty="0" smtClean="0">
                <a:solidFill>
                  <a:schemeClr val="dk1"/>
                </a:solidFill>
                <a:latin typeface="Consolas"/>
                <a:ea typeface="Ubuntu"/>
                <a:cs typeface="Consolas"/>
                <a:sym typeface="Ubuntu"/>
              </a:rPr>
              <a:t>"</a:t>
            </a:r>
            <a:r>
              <a:rPr lang="pl-PL" sz="2000" dirty="0" smtClean="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String.class</a:t>
            </a:r>
            <a:r>
              <a:rPr lang="pl-PL" sz="2000" dirty="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int.class</a:t>
            </a:r>
            <a:r>
              <a:rPr lang="pl-PL" sz="2000" dirty="0" smtClean="0">
                <a:solidFill>
                  <a:schemeClr val="dk1"/>
                </a:solidFill>
                <a:latin typeface="Consolas"/>
                <a:ea typeface="Ubuntu"/>
                <a:cs typeface="Consolas"/>
                <a:sym typeface="Ubuntu"/>
              </a:rPr>
              <a:t>);</a:t>
            </a: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mtd.invoke</a:t>
            </a:r>
            <a:r>
              <a:rPr lang="pl-PL" sz="2000" dirty="0">
                <a:solidFill>
                  <a:schemeClr val="dk1"/>
                </a:solidFill>
                <a:latin typeface="Consolas"/>
                <a:ea typeface="Ubuntu"/>
                <a:cs typeface="Consolas"/>
                <a:sym typeface="Ubuntu"/>
              </a:rPr>
              <a:t>(</a:t>
            </a:r>
            <a:r>
              <a:rPr lang="pl-PL" sz="2000" dirty="0" err="1">
                <a:solidFill>
                  <a:schemeClr val="dk1"/>
                </a:solidFill>
                <a:latin typeface="Consolas"/>
                <a:ea typeface="Ubuntu"/>
                <a:cs typeface="Consolas"/>
                <a:sym typeface="Ubuntu"/>
              </a:rPr>
              <a:t>null</a:t>
            </a:r>
            <a:r>
              <a:rPr lang="pl-PL" sz="2000" dirty="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path</a:t>
            </a:r>
            <a:r>
              <a:rPr lang="pl-PL" sz="2000" dirty="0" smtClean="0">
                <a:solidFill>
                  <a:schemeClr val="dk1"/>
                </a:solidFill>
                <a:latin typeface="Consolas"/>
                <a:ea typeface="Ubuntu"/>
                <a:cs typeface="Consolas"/>
                <a:sym typeface="Ubuntu"/>
              </a:rPr>
              <a:t>, 0700);</a:t>
            </a:r>
          </a:p>
          <a:p>
            <a:pPr marL="342900" lvl="0" indent="-342900">
              <a:lnSpc>
                <a:spcPct val="115000"/>
              </a:lnSpc>
              <a:buClr>
                <a:schemeClr val="dk1"/>
              </a:buClr>
              <a:buSzPct val="25000"/>
            </a:pPr>
            <a:r>
              <a:rPr lang="pl-PL" sz="2000" b="0" i="0" u="none" strike="noStrike" cap="none" baseline="0" dirty="0">
                <a:solidFill>
                  <a:schemeClr val="dk1"/>
                </a:solidFill>
                <a:latin typeface="Consolas"/>
                <a:ea typeface="Ubuntu"/>
                <a:cs typeface="Consolas"/>
                <a:sym typeface="Ubuntu"/>
                <a:rtl val="0"/>
              </a:rPr>
              <a:t>}</a:t>
            </a:r>
            <a:endParaRPr lang="en-US" sz="2000" b="0" i="0" u="none" strike="noStrike" cap="none" baseline="0" dirty="0">
              <a:solidFill>
                <a:schemeClr val="dk1"/>
              </a:solidFill>
              <a:latin typeface="Consolas"/>
              <a:ea typeface="Ubuntu"/>
              <a:cs typeface="Consolas"/>
              <a:sym typeface="Ubuntu"/>
              <a:rtl val="0"/>
            </a:endParaRPr>
          </a:p>
        </p:txBody>
      </p:sp>
      <p:sp>
        <p:nvSpPr>
          <p:cNvPr id="7" name="Oval 6"/>
          <p:cNvSpPr/>
          <p:nvPr/>
        </p:nvSpPr>
        <p:spPr>
          <a:xfrm>
            <a:off x="1537965" y="2008360"/>
            <a:ext cx="2677666" cy="353484"/>
          </a:xfrm>
          <a:prstGeom prst="ellipse">
            <a:avLst/>
          </a:prstGeom>
          <a:solidFill>
            <a:srgbClr val="0000FF">
              <a:alpha val="1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1014" y="4129872"/>
            <a:ext cx="5679818" cy="461665"/>
          </a:xfrm>
          <a:prstGeom prst="rect">
            <a:avLst/>
          </a:prstGeom>
          <a:noFill/>
        </p:spPr>
        <p:txBody>
          <a:bodyPr wrap="square" rtlCol="0">
            <a:spAutoFit/>
          </a:bodyPr>
          <a:lstStyle/>
          <a:p>
            <a:r>
              <a:rPr lang="en-US" sz="2400" b="1" dirty="0" smtClean="0">
                <a:latin typeface="Ubuntu"/>
                <a:cs typeface="Ubuntu"/>
              </a:rPr>
              <a:t>@</a:t>
            </a:r>
            <a:r>
              <a:rPr lang="en-US" sz="2400" b="1" dirty="0" err="1" smtClean="0">
                <a:latin typeface="Ubuntu"/>
                <a:cs typeface="Ubuntu"/>
              </a:rPr>
              <a:t>StringVal</a:t>
            </a:r>
            <a:r>
              <a:rPr lang="en-US" sz="2400" dirty="0" smtClean="0">
                <a:latin typeface="Ubuntu"/>
                <a:cs typeface="Ubuntu"/>
              </a:rPr>
              <a:t>(“</a:t>
            </a:r>
            <a:r>
              <a:rPr lang="fr-FR" sz="2400" dirty="0" err="1" smtClean="0">
                <a:solidFill>
                  <a:schemeClr val="dk1"/>
                </a:solidFill>
                <a:latin typeface="Ubuntu"/>
                <a:ea typeface="Ubuntu"/>
                <a:cs typeface="Ubuntu"/>
                <a:sym typeface="Ubuntu"/>
              </a:rPr>
              <a:t>android.os.FileUtils</a:t>
            </a:r>
            <a:r>
              <a:rPr lang="en-US" sz="2400" dirty="0" smtClean="0">
                <a:latin typeface="Ubuntu"/>
                <a:ea typeface="Ubuntu"/>
                <a:cs typeface="Ubuntu"/>
                <a:sym typeface="Ubuntu"/>
              </a:rPr>
              <a:t>”</a:t>
            </a:r>
            <a:r>
              <a:rPr lang="en-US" sz="2400" dirty="0" smtClean="0">
                <a:latin typeface="Ubuntu"/>
                <a:cs typeface="Ubuntu"/>
              </a:rPr>
              <a:t>)</a:t>
            </a:r>
            <a:endParaRPr lang="en-US" sz="2400" dirty="0">
              <a:latin typeface="Ubuntu"/>
              <a:cs typeface="Ubuntu"/>
            </a:endParaRPr>
          </a:p>
        </p:txBody>
      </p:sp>
      <p:sp>
        <p:nvSpPr>
          <p:cNvPr id="13" name="Shape 3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Constant </a:t>
            </a:r>
            <a:r>
              <a:rPr lang="en-US" b="1" dirty="0" smtClean="0">
                <a:solidFill>
                  <a:srgbClr val="F79646"/>
                </a:solidFill>
                <a:latin typeface="Ubuntu"/>
                <a:ea typeface="Ubuntu"/>
                <a:cs typeface="Ubuntu"/>
                <a:sym typeface="Ubuntu"/>
              </a:rPr>
              <a:t>value inference</a:t>
            </a:r>
            <a:endParaRPr lang="en-US" sz="4400" b="1" i="0" u="none" strike="noStrike" cap="none" baseline="0" dirty="0">
              <a:solidFill>
                <a:srgbClr val="F79646"/>
              </a:solidFill>
              <a:latin typeface="Ubuntu"/>
              <a:ea typeface="Ubuntu"/>
              <a:cs typeface="Ubuntu"/>
              <a:sym typeface="Ubuntu"/>
              <a:rtl val="0"/>
            </a:endParaRPr>
          </a:p>
        </p:txBody>
      </p:sp>
      <p:pic>
        <p:nvPicPr>
          <p:cNvPr id="16" name="Shape 116"/>
          <p:cNvPicPr preferRelativeResize="0"/>
          <p:nvPr/>
        </p:nvPicPr>
        <p:blipFill rotWithShape="1">
          <a:blip r:embed="rId3">
            <a:alphaModFix/>
          </a:blip>
          <a:srcRect/>
          <a:stretch/>
        </p:blipFill>
        <p:spPr>
          <a:xfrm>
            <a:off x="79381" y="2361844"/>
            <a:ext cx="8758129" cy="1617489"/>
          </a:xfrm>
          <a:prstGeom prst="rect">
            <a:avLst/>
          </a:prstGeom>
          <a:noFill/>
          <a:ln>
            <a:noFill/>
          </a:ln>
        </p:spPr>
      </p:pic>
      <p:cxnSp>
        <p:nvCxnSpPr>
          <p:cNvPr id="17" name="Straight Arrow Connector 16"/>
          <p:cNvCxnSpPr/>
          <p:nvPr/>
        </p:nvCxnSpPr>
        <p:spPr>
          <a:xfrm flipV="1">
            <a:off x="2694799" y="2361847"/>
            <a:ext cx="0" cy="1768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369766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457200" y="1600199"/>
            <a:ext cx="8229600" cy="5490405"/>
          </a:xfrm>
          <a:prstGeom prst="rect">
            <a:avLst/>
          </a:prstGeom>
          <a:noFill/>
          <a:ln>
            <a:noFill/>
          </a:ln>
        </p:spPr>
        <p:txBody>
          <a:bodyPr lIns="91425" tIns="45700" rIns="91425" bIns="45700" anchor="t" anchorCtr="0">
            <a:noAutofit/>
          </a:bodyPr>
          <a:lstStyle/>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a.foo</a:t>
            </a:r>
            <a:r>
              <a:rPr lang="en-US" sz="3000" dirty="0">
                <a:latin typeface="Consolas"/>
                <a:ea typeface="Ubuntu"/>
                <a:cs typeface="Consolas"/>
                <a:sym typeface="Ubuntu"/>
              </a:rPr>
              <a:t>(</a:t>
            </a:r>
            <a:r>
              <a:rPr lang="en-US" sz="3000" dirty="0" err="1">
                <a:latin typeface="Consolas"/>
                <a:ea typeface="Ubuntu"/>
                <a:cs typeface="Consolas"/>
                <a:sym typeface="Ubuntu"/>
              </a:rPr>
              <a:t>b</a:t>
            </a:r>
            <a:r>
              <a:rPr lang="en-US" sz="3000" dirty="0" err="1" smtClean="0">
                <a:latin typeface="Consolas"/>
                <a:ea typeface="Ubuntu"/>
                <a:cs typeface="Consolas"/>
                <a:sym typeface="Ubuntu"/>
              </a:rPr>
              <a:t>,c</a:t>
            </a:r>
            <a:r>
              <a:rPr lang="en-US" sz="3000" dirty="0">
                <a:latin typeface="Consolas"/>
                <a:ea typeface="Ubuntu"/>
                <a:cs typeface="Consolas"/>
                <a:sym typeface="Ubuntu"/>
              </a:rPr>
              <a:t>)</a:t>
            </a:r>
            <a:r>
              <a:rPr lang="en-US" sz="3000" dirty="0" smtClean="0">
                <a:latin typeface="Consolas"/>
                <a:ea typeface="Ubuntu"/>
                <a:cs typeface="Consolas"/>
                <a:sym typeface="Ubuntu"/>
              </a:rPr>
              <a:t>;…</a:t>
            </a:r>
            <a:endParaRPr lang="en-US" sz="3000" dirty="0">
              <a:latin typeface="Consolas"/>
              <a:ea typeface="Ubuntu"/>
              <a:cs typeface="Consolas"/>
              <a:sym typeface="Ubuntu"/>
            </a:endParaRPr>
          </a:p>
          <a:p>
            <a:pPr indent="-139700">
              <a:spcBef>
                <a:spcPts val="0"/>
              </a:spcBef>
              <a:buClr>
                <a:srgbClr val="888888"/>
              </a:buClr>
              <a:buSzPct val="100000"/>
              <a:buFont typeface="Ubuntu"/>
              <a:buChar char="•"/>
            </a:pPr>
            <a:endParaRPr lang="en-US" sz="3000" dirty="0" smtClean="0">
              <a:latin typeface="Consolas"/>
              <a:ea typeface="Ubuntu"/>
              <a:cs typeface="Consolas"/>
              <a:sym typeface="Ubuntu"/>
            </a:endParaRPr>
          </a:p>
          <a:p>
            <a:pPr marL="203200" indent="0">
              <a:spcBef>
                <a:spcPts val="0"/>
              </a:spcBef>
              <a:buClr>
                <a:srgbClr val="888888"/>
              </a:buClr>
              <a:buSzPct val="100000"/>
              <a:buNone/>
            </a:pPr>
            <a:r>
              <a:rPr lang="en-US" sz="3000" dirty="0" smtClean="0">
                <a:latin typeface="Consolas"/>
                <a:ea typeface="Ubuntu"/>
                <a:cs typeface="Consolas"/>
                <a:sym typeface="Ubuntu"/>
              </a:rPr>
              <a:t> </a:t>
            </a:r>
          </a:p>
        </p:txBody>
      </p:sp>
      <p:sp>
        <p:nvSpPr>
          <p:cNvPr id="13" name="Shape 109"/>
          <p:cNvSpPr txBox="1">
            <a:spLocks noGrp="1"/>
          </p:cNvSpPr>
          <p:nvPr>
            <p:ph type="title"/>
          </p:nvPr>
        </p:nvSpPr>
        <p:spPr>
          <a:xfrm>
            <a:off x="457199" y="274637"/>
            <a:ext cx="8517468"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Problem: imprecise </a:t>
            </a:r>
            <a:r>
              <a:rPr lang="en-US" b="1" dirty="0" smtClean="0">
                <a:solidFill>
                  <a:srgbClr val="F79646"/>
                </a:solidFill>
                <a:latin typeface="Ubuntu"/>
                <a:ea typeface="Ubuntu"/>
                <a:cs typeface="Ubuntu"/>
                <a:sym typeface="Ubuntu"/>
              </a:rPr>
              <a:t>summaries for static analyses</a:t>
            </a:r>
            <a:endParaRPr lang="en-US" sz="4400" b="1" i="0" u="none" strike="noStrike" cap="none" baseline="0" dirty="0">
              <a:solidFill>
                <a:srgbClr val="F79646"/>
              </a:solidFill>
              <a:latin typeface="Ubuntu"/>
              <a:ea typeface="Ubuntu"/>
              <a:cs typeface="Ubuntu"/>
              <a:sym typeface="Ubuntu"/>
              <a:rtl val="0"/>
            </a:endParaRPr>
          </a:p>
        </p:txBody>
      </p:sp>
      <p:sp>
        <p:nvSpPr>
          <p:cNvPr id="2" name="Oval Callout 1"/>
          <p:cNvSpPr/>
          <p:nvPr/>
        </p:nvSpPr>
        <p:spPr>
          <a:xfrm>
            <a:off x="2277809" y="2338500"/>
            <a:ext cx="3336088" cy="524145"/>
          </a:xfrm>
          <a:prstGeom prst="wedgeEllipseCallout">
            <a:avLst>
              <a:gd name="adj1" fmla="val -55430"/>
              <a:gd name="adj2" fmla="val -75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What does foo do?</a:t>
            </a:r>
            <a:endParaRPr lang="en-US" sz="2000" dirty="0">
              <a:latin typeface="ubuntu"/>
              <a:cs typeface="ubuntu"/>
            </a:endParaRPr>
          </a:p>
        </p:txBody>
      </p:sp>
      <p:sp>
        <p:nvSpPr>
          <p:cNvPr id="5" name="Oval Callout 4"/>
          <p:cNvSpPr/>
          <p:nvPr/>
        </p:nvSpPr>
        <p:spPr>
          <a:xfrm>
            <a:off x="4343349" y="1759048"/>
            <a:ext cx="4343451" cy="524145"/>
          </a:xfrm>
          <a:prstGeom prst="wedgeEllipseCallout">
            <a:avLst>
              <a:gd name="adj1" fmla="val -33296"/>
              <a:gd name="adj2" fmla="val 746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Use method summary.</a:t>
            </a:r>
            <a:endParaRPr lang="en-US" sz="2000" dirty="0">
              <a:latin typeface="ubuntu"/>
              <a:cs typeface="ubuntu"/>
            </a:endParaRPr>
          </a:p>
        </p:txBody>
      </p:sp>
    </p:spTree>
    <p:extLst>
      <p:ext uri="{BB962C8B-B14F-4D97-AF65-F5344CB8AC3E}">
        <p14:creationId xmlns:p14="http://schemas.microsoft.com/office/powerpoint/2010/main" val="407161434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Shape 314"/>
          <p:cNvSpPr txBox="1">
            <a:spLocks noGrp="1"/>
          </p:cNvSpPr>
          <p:nvPr>
            <p:ph type="body" idx="1"/>
          </p:nvPr>
        </p:nvSpPr>
        <p:spPr>
          <a:xfrm>
            <a:off x="0" y="1600200"/>
            <a:ext cx="8686800" cy="2379133"/>
          </a:xfrm>
          <a:prstGeom prst="rect">
            <a:avLst/>
          </a:prstGeom>
          <a:noFill/>
          <a:ln>
            <a:noFill/>
          </a:ln>
        </p:spPr>
        <p:txBody>
          <a:bodyPr lIns="91425" tIns="45700" rIns="91425" bIns="45700" anchor="t" anchorCtr="0">
            <a:noAutofit/>
          </a:bodyPr>
          <a:lstStyle/>
          <a:p>
            <a:pPr lvl="0" indent="-139700">
              <a:spcBef>
                <a:spcPts val="0"/>
              </a:spcBef>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3000" dirty="0">
              <a:latin typeface="Ubuntu"/>
              <a:ea typeface="Ubuntu"/>
              <a:cs typeface="Ubuntu"/>
              <a:sym typeface="Ubuntu"/>
            </a:endParaRPr>
          </a:p>
          <a:p>
            <a:pPr lvl="0" indent="-139700">
              <a:spcBef>
                <a:spcPts val="0"/>
              </a:spcBef>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3000" dirty="0">
              <a:latin typeface="Ubuntu"/>
              <a:ea typeface="Ubuntu"/>
              <a:cs typeface="Ubuntu"/>
              <a:sym typeface="Ubuntu"/>
            </a:endParaRPr>
          </a:p>
          <a:p>
            <a:pPr lvl="0" indent="-139700">
              <a:spcBef>
                <a:spcPts val="0"/>
              </a:spcBef>
              <a:buClr>
                <a:srgbClr val="888888"/>
              </a:buClr>
              <a:buSzPct val="100000"/>
              <a:buFont typeface="Ubuntu"/>
              <a:buChar char="•"/>
            </a:pPr>
            <a:endParaRPr lang="en-US" sz="24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1000" dirty="0">
              <a:latin typeface="Ubuntu"/>
              <a:ea typeface="Ubuntu"/>
              <a:cs typeface="Ubuntu"/>
              <a:sym typeface="Ubuntu"/>
            </a:endParaRPr>
          </a:p>
          <a:p>
            <a:pPr marL="203200" lvl="0" indent="0">
              <a:spcBef>
                <a:spcPts val="0"/>
              </a:spcBef>
              <a:buClr>
                <a:srgbClr val="888888"/>
              </a:buClr>
              <a:buSzPct val="100000"/>
              <a:buNone/>
            </a:pPr>
            <a:endParaRPr lang="en-US" sz="2400" b="0" i="0" u="none" strike="noStrike" cap="none" baseline="0" dirty="0" smtClean="0">
              <a:solidFill>
                <a:schemeClr val="dk1"/>
              </a:solidFill>
              <a:latin typeface="Ubuntu"/>
              <a:ea typeface="Ubuntu"/>
              <a:cs typeface="Ubuntu"/>
              <a:sym typeface="Ubuntu"/>
              <a:rtl val="0"/>
            </a:endParaRPr>
          </a:p>
        </p:txBody>
      </p:sp>
      <p:sp>
        <p:nvSpPr>
          <p:cNvPr id="5" name="Shape 331"/>
          <p:cNvSpPr txBox="1"/>
          <p:nvPr/>
        </p:nvSpPr>
        <p:spPr>
          <a:xfrm>
            <a:off x="0" y="1538817"/>
            <a:ext cx="8350192" cy="2580217"/>
          </a:xfrm>
          <a:prstGeom prst="rect">
            <a:avLst/>
          </a:prstGeom>
          <a:noFill/>
          <a:ln>
            <a:noFill/>
          </a:ln>
        </p:spPr>
        <p:txBody>
          <a:bodyPr lIns="91425" tIns="91425" rIns="91425" bIns="91425" anchor="t" anchorCtr="0">
            <a:noAutofit/>
          </a:bodyPr>
          <a:lstStyle/>
          <a:p>
            <a:pPr marL="342900" lvl="0" indent="-342900">
              <a:lnSpc>
                <a:spcPct val="115000"/>
              </a:lnSpc>
              <a:buClr>
                <a:schemeClr val="dk1"/>
              </a:buClr>
              <a:buSzPct val="25000"/>
            </a:pPr>
            <a:r>
              <a:rPr lang="en-US" sz="2000" dirty="0" smtClean="0">
                <a:solidFill>
                  <a:schemeClr val="dk1"/>
                </a:solidFill>
                <a:latin typeface="Consolas"/>
                <a:ea typeface="Ubuntu"/>
                <a:cs typeface="Consolas"/>
                <a:sym typeface="Ubuntu"/>
              </a:rPr>
              <a:t>void </a:t>
            </a:r>
            <a:r>
              <a:rPr lang="en-US" sz="2000" dirty="0" err="1" smtClean="0">
                <a:solidFill>
                  <a:schemeClr val="dk1"/>
                </a:solidFill>
                <a:latin typeface="Consolas"/>
                <a:ea typeface="Ubuntu"/>
                <a:cs typeface="Consolas"/>
                <a:sym typeface="Ubuntu"/>
              </a:rPr>
              <a:t>restrictFileAccess</a:t>
            </a:r>
            <a:r>
              <a:rPr lang="en-US" sz="2000" dirty="0" smtClean="0">
                <a:solidFill>
                  <a:schemeClr val="dk1"/>
                </a:solidFill>
                <a:latin typeface="Consolas"/>
                <a:ea typeface="Ubuntu"/>
                <a:cs typeface="Consolas"/>
                <a:sym typeface="Ubuntu"/>
              </a:rPr>
              <a:t>(</a:t>
            </a:r>
            <a:r>
              <a:rPr lang="en-US" sz="2000" dirty="0" smtClean="0">
                <a:solidFill>
                  <a:schemeClr val="dk1"/>
                </a:solidFill>
                <a:latin typeface="Consolas"/>
                <a:ea typeface="Ubuntu"/>
                <a:cs typeface="Consolas"/>
                <a:sym typeface="Ubuntu"/>
              </a:rPr>
              <a:t>String path) {</a:t>
            </a:r>
            <a:endParaRPr lang="pl-PL" sz="2000" dirty="0" smtClean="0">
              <a:solidFill>
                <a:schemeClr val="dk1"/>
              </a:solidFill>
              <a:latin typeface="Consolas"/>
              <a:ea typeface="Ubuntu"/>
              <a:cs typeface="Consolas"/>
              <a:sym typeface="Ubuntu"/>
            </a:endParaRP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String </a:t>
            </a:r>
            <a:r>
              <a:rPr lang="pl-PL" sz="2000" dirty="0" err="1" smtClean="0">
                <a:solidFill>
                  <a:schemeClr val="dk1"/>
                </a:solidFill>
                <a:latin typeface="Consolas"/>
                <a:ea typeface="Ubuntu"/>
                <a:cs typeface="Consolas"/>
                <a:sym typeface="Ubuntu"/>
              </a:rPr>
              <a:t>fileUtilsClassName</a:t>
            </a:r>
            <a:r>
              <a:rPr lang="pl-PL" sz="2000" dirty="0" smtClean="0">
                <a:solidFill>
                  <a:schemeClr val="dk1"/>
                </a:solidFill>
                <a:latin typeface="Consolas"/>
                <a:ea typeface="Ubuntu"/>
                <a:cs typeface="Consolas"/>
                <a:sym typeface="Ubuntu"/>
              </a:rPr>
              <a:t> = </a:t>
            </a:r>
            <a:r>
              <a:rPr lang="fr-FR" sz="2000" dirty="0" smtClean="0">
                <a:solidFill>
                  <a:schemeClr val="dk1"/>
                </a:solidFill>
                <a:latin typeface="Consolas"/>
                <a:ea typeface="Ubuntu"/>
                <a:cs typeface="Consolas"/>
                <a:sym typeface="Ubuntu"/>
              </a:rPr>
              <a:t>"</a:t>
            </a:r>
            <a:r>
              <a:rPr lang="fr-FR" sz="2000" dirty="0" err="1" smtClean="0">
                <a:solidFill>
                  <a:schemeClr val="dk1"/>
                </a:solidFill>
                <a:latin typeface="Consolas"/>
                <a:ea typeface="Ubuntu"/>
                <a:cs typeface="Consolas"/>
                <a:sym typeface="Ubuntu"/>
              </a:rPr>
              <a:t>android.os.FileUtils</a:t>
            </a:r>
            <a:r>
              <a:rPr lang="fr-FR" sz="2000" dirty="0" smtClean="0">
                <a:solidFill>
                  <a:schemeClr val="dk1"/>
                </a:solidFill>
                <a:latin typeface="Consolas"/>
                <a:ea typeface="Ubuntu"/>
                <a:cs typeface="Consolas"/>
                <a:sym typeface="Ubuntu"/>
              </a:rPr>
              <a:t>";</a:t>
            </a:r>
            <a:endParaRPr lang="pl-PL" sz="2000" dirty="0" smtClean="0">
              <a:solidFill>
                <a:schemeClr val="dk1"/>
              </a:solidFill>
              <a:latin typeface="Consolas"/>
              <a:ea typeface="Ubuntu"/>
              <a:cs typeface="Consolas"/>
              <a:sym typeface="Ubuntu"/>
            </a:endParaRP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Class&lt;?&gt; </a:t>
            </a:r>
            <a:r>
              <a:rPr lang="pl-PL" sz="2000" dirty="0" err="1" smtClean="0">
                <a:solidFill>
                  <a:schemeClr val="dk1"/>
                </a:solidFill>
                <a:latin typeface="Consolas"/>
                <a:ea typeface="Ubuntu"/>
                <a:cs typeface="Consolas"/>
                <a:sym typeface="Ubuntu"/>
              </a:rPr>
              <a:t>clazz</a:t>
            </a:r>
            <a:r>
              <a:rPr lang="pl-PL" sz="2000" dirty="0" smtClean="0">
                <a:solidFill>
                  <a:schemeClr val="dk1"/>
                </a:solidFill>
                <a:latin typeface="Consolas"/>
                <a:ea typeface="Ubuntu"/>
                <a:cs typeface="Consolas"/>
                <a:sym typeface="Ubuntu"/>
              </a:rPr>
              <a:t> = </a:t>
            </a:r>
            <a:r>
              <a:rPr lang="fr-FR" sz="2000" dirty="0" err="1" smtClean="0">
                <a:solidFill>
                  <a:schemeClr val="dk1"/>
                </a:solidFill>
                <a:latin typeface="Consolas"/>
                <a:ea typeface="Ubuntu"/>
                <a:cs typeface="Consolas"/>
                <a:sym typeface="Ubuntu"/>
              </a:rPr>
              <a:t>Class.forName</a:t>
            </a:r>
            <a:r>
              <a:rPr lang="fr-FR" sz="2000" dirty="0" smtClean="0">
                <a:solidFill>
                  <a:schemeClr val="dk1"/>
                </a:solidFill>
                <a:latin typeface="Consolas"/>
                <a:ea typeface="Ubuntu"/>
                <a:cs typeface="Consolas"/>
                <a:sym typeface="Ubuntu"/>
              </a:rPr>
              <a:t>(</a:t>
            </a:r>
            <a:r>
              <a:rPr lang="pl-PL" sz="2000" dirty="0" err="1" smtClean="0">
                <a:solidFill>
                  <a:schemeClr val="dk1"/>
                </a:solidFill>
                <a:latin typeface="Consolas"/>
                <a:ea typeface="Ubuntu"/>
                <a:cs typeface="Consolas"/>
                <a:sym typeface="Ubuntu"/>
              </a:rPr>
              <a:t>fileUtilsClassName</a:t>
            </a:r>
            <a:r>
              <a:rPr lang="fr-FR" sz="2000" dirty="0" smtClean="0">
                <a:solidFill>
                  <a:schemeClr val="dk1"/>
                </a:solidFill>
                <a:latin typeface="Consolas"/>
                <a:ea typeface="Ubuntu"/>
                <a:cs typeface="Consolas"/>
                <a:sym typeface="Ubuntu"/>
              </a:rPr>
              <a:t>);</a:t>
            </a: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Method </a:t>
            </a:r>
            <a:r>
              <a:rPr lang="pl-PL" sz="2000" dirty="0" err="1" smtClean="0">
                <a:solidFill>
                  <a:schemeClr val="dk1"/>
                </a:solidFill>
                <a:latin typeface="Consolas"/>
                <a:ea typeface="Ubuntu"/>
                <a:cs typeface="Consolas"/>
                <a:sym typeface="Ubuntu"/>
              </a:rPr>
              <a:t>mtd</a:t>
            </a:r>
            <a:r>
              <a:rPr lang="pl-PL" sz="2000" dirty="0" smtClean="0">
                <a:solidFill>
                  <a:schemeClr val="dk1"/>
                </a:solidFill>
                <a:latin typeface="Consolas"/>
                <a:ea typeface="Ubuntu"/>
                <a:cs typeface="Consolas"/>
                <a:sym typeface="Ubuntu"/>
              </a:rPr>
              <a:t> = </a:t>
            </a:r>
            <a:r>
              <a:rPr lang="pl-PL" sz="2000" dirty="0" err="1" smtClean="0">
                <a:solidFill>
                  <a:schemeClr val="dk1"/>
                </a:solidFill>
                <a:latin typeface="Consolas"/>
                <a:ea typeface="Ubuntu"/>
                <a:cs typeface="Consolas"/>
                <a:sym typeface="Ubuntu"/>
              </a:rPr>
              <a:t>clazz.getMethod</a:t>
            </a:r>
            <a:r>
              <a:rPr lang="pl-PL" sz="2000" dirty="0">
                <a:solidFill>
                  <a:schemeClr val="dk1"/>
                </a:solidFill>
                <a:latin typeface="Consolas"/>
                <a:ea typeface="Ubuntu"/>
                <a:cs typeface="Consolas"/>
                <a:sym typeface="Ubuntu"/>
              </a:rPr>
              <a:t>("</a:t>
            </a:r>
            <a:r>
              <a:rPr lang="pl-PL" sz="2000" dirty="0" err="1" smtClean="0">
                <a:solidFill>
                  <a:schemeClr val="dk1"/>
                </a:solidFill>
                <a:latin typeface="Consolas"/>
                <a:ea typeface="Ubuntu"/>
                <a:cs typeface="Consolas"/>
                <a:sym typeface="Ubuntu"/>
              </a:rPr>
              <a:t>setPermissions</a:t>
            </a:r>
            <a:r>
              <a:rPr lang="pl-PL" sz="2000" dirty="0" smtClean="0">
                <a:solidFill>
                  <a:schemeClr val="dk1"/>
                </a:solidFill>
                <a:latin typeface="Consolas"/>
                <a:ea typeface="Ubuntu"/>
                <a:cs typeface="Consolas"/>
                <a:sym typeface="Ubuntu"/>
              </a:rPr>
              <a:t>"</a:t>
            </a:r>
            <a:r>
              <a:rPr lang="pl-PL" sz="2000" dirty="0" smtClean="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String.class</a:t>
            </a:r>
            <a:r>
              <a:rPr lang="pl-PL" sz="2000" dirty="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int.class</a:t>
            </a:r>
            <a:r>
              <a:rPr lang="pl-PL" sz="2000" dirty="0" smtClean="0">
                <a:solidFill>
                  <a:schemeClr val="dk1"/>
                </a:solidFill>
                <a:latin typeface="Consolas"/>
                <a:ea typeface="Ubuntu"/>
                <a:cs typeface="Consolas"/>
                <a:sym typeface="Ubuntu"/>
              </a:rPr>
              <a:t>);</a:t>
            </a: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mtd.invoke</a:t>
            </a:r>
            <a:r>
              <a:rPr lang="pl-PL" sz="2000" dirty="0">
                <a:solidFill>
                  <a:schemeClr val="dk1"/>
                </a:solidFill>
                <a:latin typeface="Consolas"/>
                <a:ea typeface="Ubuntu"/>
                <a:cs typeface="Consolas"/>
                <a:sym typeface="Ubuntu"/>
              </a:rPr>
              <a:t>(</a:t>
            </a:r>
            <a:r>
              <a:rPr lang="pl-PL" sz="2000" dirty="0" err="1">
                <a:solidFill>
                  <a:schemeClr val="dk1"/>
                </a:solidFill>
                <a:latin typeface="Consolas"/>
                <a:ea typeface="Ubuntu"/>
                <a:cs typeface="Consolas"/>
                <a:sym typeface="Ubuntu"/>
              </a:rPr>
              <a:t>null</a:t>
            </a:r>
            <a:r>
              <a:rPr lang="pl-PL" sz="2000" dirty="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path</a:t>
            </a:r>
            <a:r>
              <a:rPr lang="pl-PL" sz="2000" dirty="0" smtClean="0">
                <a:solidFill>
                  <a:schemeClr val="dk1"/>
                </a:solidFill>
                <a:latin typeface="Consolas"/>
                <a:ea typeface="Ubuntu"/>
                <a:cs typeface="Consolas"/>
                <a:sym typeface="Ubuntu"/>
              </a:rPr>
              <a:t>, 0700);</a:t>
            </a:r>
          </a:p>
          <a:p>
            <a:pPr marL="342900" lvl="0" indent="-342900">
              <a:lnSpc>
                <a:spcPct val="115000"/>
              </a:lnSpc>
              <a:buClr>
                <a:schemeClr val="dk1"/>
              </a:buClr>
              <a:buSzPct val="25000"/>
            </a:pPr>
            <a:r>
              <a:rPr lang="pl-PL" sz="2000" b="0" i="0" u="none" strike="noStrike" cap="none" baseline="0" dirty="0">
                <a:solidFill>
                  <a:schemeClr val="dk1"/>
                </a:solidFill>
                <a:latin typeface="Consolas"/>
                <a:ea typeface="Ubuntu"/>
                <a:cs typeface="Consolas"/>
                <a:sym typeface="Ubuntu"/>
                <a:rtl val="0"/>
              </a:rPr>
              <a:t>}</a:t>
            </a:r>
            <a:endParaRPr lang="en-US" sz="2000" b="0" i="0" u="none" strike="noStrike" cap="none" baseline="0" dirty="0">
              <a:solidFill>
                <a:schemeClr val="dk1"/>
              </a:solidFill>
              <a:latin typeface="Consolas"/>
              <a:ea typeface="Ubuntu"/>
              <a:cs typeface="Consolas"/>
              <a:sym typeface="Ubuntu"/>
              <a:rtl val="0"/>
            </a:endParaRPr>
          </a:p>
        </p:txBody>
      </p:sp>
      <p:sp>
        <p:nvSpPr>
          <p:cNvPr id="7" name="Oval 6"/>
          <p:cNvSpPr/>
          <p:nvPr/>
        </p:nvSpPr>
        <p:spPr>
          <a:xfrm>
            <a:off x="1873142" y="2361845"/>
            <a:ext cx="813185" cy="353484"/>
          </a:xfrm>
          <a:prstGeom prst="ellipse">
            <a:avLst/>
          </a:prstGeom>
          <a:solidFill>
            <a:srgbClr val="0000FF">
              <a:alpha val="1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80458" y="4154668"/>
            <a:ext cx="7919509" cy="461665"/>
          </a:xfrm>
          <a:prstGeom prst="rect">
            <a:avLst/>
          </a:prstGeom>
          <a:noFill/>
        </p:spPr>
        <p:txBody>
          <a:bodyPr wrap="square" rtlCol="0">
            <a:spAutoFit/>
          </a:bodyPr>
          <a:lstStyle/>
          <a:p>
            <a:r>
              <a:rPr lang="en-US" sz="2400" b="1" dirty="0" smtClean="0">
                <a:latin typeface="Ubuntu"/>
                <a:cs typeface="Ubuntu"/>
              </a:rPr>
              <a:t>@</a:t>
            </a:r>
            <a:r>
              <a:rPr lang="en-US" sz="2400" b="1" dirty="0" err="1" smtClean="0">
                <a:latin typeface="Ubuntu"/>
                <a:cs typeface="Ubuntu"/>
              </a:rPr>
              <a:t>ClassVal</a:t>
            </a:r>
            <a:r>
              <a:rPr lang="en-US" sz="2400" dirty="0" smtClean="0">
                <a:latin typeface="Ubuntu"/>
                <a:cs typeface="Ubuntu"/>
              </a:rPr>
              <a:t>(“</a:t>
            </a:r>
            <a:r>
              <a:rPr lang="fr-FR" sz="2400" dirty="0" err="1" smtClean="0">
                <a:solidFill>
                  <a:schemeClr val="dk1"/>
                </a:solidFill>
                <a:latin typeface="Ubuntu"/>
                <a:ea typeface="Ubuntu"/>
                <a:cs typeface="Ubuntu"/>
                <a:sym typeface="Ubuntu"/>
              </a:rPr>
              <a:t>android.os.FileUtils</a:t>
            </a:r>
            <a:r>
              <a:rPr lang="en-US" sz="2400" dirty="0" smtClean="0">
                <a:latin typeface="Ubuntu"/>
                <a:cs typeface="Ubuntu"/>
              </a:rPr>
              <a:t>”</a:t>
            </a:r>
            <a:r>
              <a:rPr lang="fr-FR" sz="2400" dirty="0" smtClean="0">
                <a:solidFill>
                  <a:schemeClr val="dk1"/>
                </a:solidFill>
                <a:latin typeface="Ubuntu"/>
                <a:ea typeface="Ubuntu"/>
                <a:cs typeface="Ubuntu"/>
                <a:sym typeface="Ubuntu"/>
              </a:rPr>
              <a:t>)</a:t>
            </a:r>
            <a:endParaRPr lang="en-US" sz="2400" dirty="0">
              <a:latin typeface="Ubuntu"/>
              <a:cs typeface="Ubuntu"/>
            </a:endParaRPr>
          </a:p>
        </p:txBody>
      </p:sp>
      <p:sp>
        <p:nvSpPr>
          <p:cNvPr id="10" name="Shape 314"/>
          <p:cNvSpPr txBox="1">
            <a:spLocks/>
          </p:cNvSpPr>
          <p:nvPr/>
        </p:nvSpPr>
        <p:spPr>
          <a:xfrm>
            <a:off x="206375" y="4616333"/>
            <a:ext cx="8229600" cy="2024743"/>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6350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6985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pPr indent="-139700">
              <a:spcBef>
                <a:spcPts val="0"/>
              </a:spcBef>
              <a:buClr>
                <a:srgbClr val="888888"/>
              </a:buClr>
              <a:buSzPct val="100000"/>
              <a:buFont typeface="Ubuntu"/>
              <a:buChar char="•"/>
            </a:pPr>
            <a:endParaRPr lang="en-US" sz="2000" dirty="0" smtClean="0">
              <a:latin typeface="Ubuntu"/>
              <a:ea typeface="Ubuntu"/>
              <a:cs typeface="Ubuntu"/>
              <a:sym typeface="Ubuntu"/>
            </a:endParaRPr>
          </a:p>
          <a:p>
            <a:pPr indent="-139700">
              <a:spcBef>
                <a:spcPts val="0"/>
              </a:spcBef>
              <a:buClr>
                <a:srgbClr val="888888"/>
              </a:buClr>
              <a:buSzPct val="100000"/>
              <a:buFont typeface="Ubuntu"/>
              <a:buChar char="•"/>
            </a:pPr>
            <a:r>
              <a:rPr lang="en-US" sz="2000" dirty="0" smtClean="0">
                <a:latin typeface="Ubuntu"/>
                <a:ea typeface="Ubuntu"/>
                <a:cs typeface="Ubuntu"/>
                <a:sym typeface="Ubuntu"/>
              </a:rPr>
              <a:t>Inference of </a:t>
            </a:r>
            <a:r>
              <a:rPr lang="en-US" sz="2000" b="1" dirty="0" smtClean="0">
                <a:latin typeface="Ubuntu"/>
                <a:ea typeface="Ubuntu"/>
                <a:cs typeface="Ubuntu"/>
                <a:sym typeface="Ubuntu"/>
              </a:rPr>
              <a:t>@</a:t>
            </a:r>
            <a:r>
              <a:rPr lang="en-US" sz="2000" b="1" dirty="0" err="1" smtClean="0">
                <a:latin typeface="Ubuntu"/>
                <a:ea typeface="Ubuntu"/>
                <a:cs typeface="Ubuntu"/>
                <a:sym typeface="Ubuntu"/>
              </a:rPr>
              <a:t>ClassVal</a:t>
            </a:r>
            <a:endParaRPr lang="en-US" sz="2000" dirty="0" smtClean="0">
              <a:latin typeface="Ubuntu"/>
              <a:ea typeface="Ubuntu"/>
              <a:cs typeface="Ubuntu"/>
              <a:sym typeface="Ubuntu"/>
            </a:endParaRPr>
          </a:p>
          <a:p>
            <a:pPr lvl="1" indent="-107950">
              <a:spcBef>
                <a:spcPts val="0"/>
              </a:spcBef>
              <a:buClr>
                <a:srgbClr val="888888"/>
              </a:buClr>
              <a:buSzPct val="100000"/>
              <a:buFont typeface="Ubuntu"/>
              <a:buChar char="–"/>
            </a:pPr>
            <a:r>
              <a:rPr lang="en-US" sz="2000" dirty="0" err="1" smtClean="0">
                <a:latin typeface="Ubuntu"/>
                <a:ea typeface="Ubuntu"/>
                <a:cs typeface="Ubuntu"/>
                <a:sym typeface="Ubuntu"/>
              </a:rPr>
              <a:t>C.class</a:t>
            </a:r>
            <a:endParaRPr lang="en-US" sz="2000" dirty="0" smtClean="0">
              <a:latin typeface="Ubuntu"/>
              <a:ea typeface="Ubuntu"/>
              <a:cs typeface="Ubuntu"/>
              <a:sym typeface="Ubuntu"/>
            </a:endParaRPr>
          </a:p>
          <a:p>
            <a:pPr lvl="1" indent="-107950">
              <a:spcBef>
                <a:spcPts val="0"/>
              </a:spcBef>
              <a:buClr>
                <a:srgbClr val="888888"/>
              </a:buClr>
              <a:buSzPct val="100000"/>
              <a:buFont typeface="Ubuntu"/>
              <a:buChar char="–"/>
            </a:pPr>
            <a:r>
              <a:rPr lang="en-US" sz="2000" dirty="0" err="1" smtClean="0">
                <a:latin typeface="Ubuntu"/>
                <a:ea typeface="Ubuntu"/>
                <a:cs typeface="Ubuntu"/>
                <a:sym typeface="Ubuntu"/>
              </a:rPr>
              <a:t>Class.forName</a:t>
            </a:r>
            <a:r>
              <a:rPr lang="en-US" sz="2000" dirty="0" smtClean="0">
                <a:latin typeface="Ubuntu"/>
                <a:ea typeface="Ubuntu"/>
                <a:cs typeface="Ubuntu"/>
                <a:sym typeface="Ubuntu"/>
              </a:rPr>
              <a:t>(</a:t>
            </a:r>
            <a:r>
              <a:rPr lang="en-US" sz="2000" dirty="0" err="1" smtClean="0">
                <a:latin typeface="Ubuntu"/>
                <a:ea typeface="Ubuntu"/>
                <a:cs typeface="Ubuntu"/>
                <a:sym typeface="Ubuntu"/>
              </a:rPr>
              <a:t>arg</a:t>
            </a:r>
            <a:r>
              <a:rPr lang="en-US" sz="2000" dirty="0" smtClean="0">
                <a:latin typeface="Ubuntu"/>
                <a:ea typeface="Ubuntu"/>
                <a:cs typeface="Ubuntu"/>
                <a:sym typeface="Ubuntu"/>
              </a:rPr>
              <a:t>)</a:t>
            </a:r>
          </a:p>
          <a:p>
            <a:pPr lvl="1" indent="-107950">
              <a:spcBef>
                <a:spcPts val="0"/>
              </a:spcBef>
              <a:buClr>
                <a:srgbClr val="888888"/>
              </a:buClr>
              <a:buSzPct val="100000"/>
              <a:buFont typeface="Ubuntu"/>
              <a:buChar char="–"/>
            </a:pPr>
            <a:r>
              <a:rPr lang="en-US" sz="2000" dirty="0" err="1" smtClean="0">
                <a:latin typeface="Ubuntu"/>
                <a:ea typeface="Ubuntu"/>
                <a:cs typeface="Ubuntu"/>
                <a:sym typeface="Ubuntu"/>
              </a:rPr>
              <a:t>ClassLoader.loadClass</a:t>
            </a:r>
            <a:r>
              <a:rPr lang="en-US" sz="2000" dirty="0" smtClean="0">
                <a:latin typeface="Ubuntu"/>
                <a:ea typeface="Ubuntu"/>
                <a:cs typeface="Ubuntu"/>
                <a:sym typeface="Ubuntu"/>
              </a:rPr>
              <a:t>(</a:t>
            </a:r>
            <a:r>
              <a:rPr lang="en-US" sz="2000" dirty="0" err="1" smtClean="0">
                <a:latin typeface="Ubuntu"/>
                <a:ea typeface="Ubuntu"/>
                <a:cs typeface="Ubuntu"/>
                <a:sym typeface="Ubuntu"/>
              </a:rPr>
              <a:t>arg</a:t>
            </a:r>
            <a:r>
              <a:rPr lang="en-US" sz="2000" dirty="0" smtClean="0">
                <a:latin typeface="Ubuntu"/>
                <a:ea typeface="Ubuntu"/>
                <a:cs typeface="Ubuntu"/>
                <a:sym typeface="Ubuntu"/>
              </a:rPr>
              <a:t>)</a:t>
            </a:r>
          </a:p>
          <a:p>
            <a:pPr lvl="1" indent="-139700">
              <a:spcBef>
                <a:spcPts val="0"/>
              </a:spcBef>
              <a:buClr>
                <a:srgbClr val="888888"/>
              </a:buClr>
              <a:buSzPct val="100000"/>
              <a:buFont typeface="Ubuntu"/>
              <a:buChar char="•"/>
            </a:pPr>
            <a:endParaRPr lang="en-US" sz="3000" dirty="0">
              <a:latin typeface="Ubuntu"/>
              <a:ea typeface="Ubuntu"/>
              <a:cs typeface="Ubuntu"/>
              <a:sym typeface="Ubuntu"/>
            </a:endParaRPr>
          </a:p>
        </p:txBody>
      </p:sp>
      <p:sp>
        <p:nvSpPr>
          <p:cNvPr id="12" name="Shape 3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Constant </a:t>
            </a:r>
            <a:r>
              <a:rPr lang="en-US" b="1" dirty="0" smtClean="0">
                <a:solidFill>
                  <a:srgbClr val="F79646"/>
                </a:solidFill>
                <a:latin typeface="Ubuntu"/>
                <a:ea typeface="Ubuntu"/>
                <a:cs typeface="Ubuntu"/>
                <a:sym typeface="Ubuntu"/>
              </a:rPr>
              <a:t>value inference</a:t>
            </a:r>
            <a:endParaRPr lang="en-US" sz="4400" b="1" i="0" u="none" strike="noStrike" cap="none" baseline="0" dirty="0">
              <a:solidFill>
                <a:srgbClr val="F79646"/>
              </a:solidFill>
              <a:latin typeface="Ubuntu"/>
              <a:ea typeface="Ubuntu"/>
              <a:cs typeface="Ubuntu"/>
              <a:sym typeface="Ubuntu"/>
              <a:rtl val="0"/>
            </a:endParaRPr>
          </a:p>
        </p:txBody>
      </p:sp>
      <p:pic>
        <p:nvPicPr>
          <p:cNvPr id="13" name="Shape 116"/>
          <p:cNvPicPr preferRelativeResize="0"/>
          <p:nvPr/>
        </p:nvPicPr>
        <p:blipFill rotWithShape="1">
          <a:blip r:embed="rId3">
            <a:alphaModFix/>
          </a:blip>
          <a:srcRect/>
          <a:stretch/>
        </p:blipFill>
        <p:spPr>
          <a:xfrm>
            <a:off x="79381" y="2681025"/>
            <a:ext cx="8758129" cy="1298308"/>
          </a:xfrm>
          <a:prstGeom prst="rect">
            <a:avLst/>
          </a:prstGeom>
          <a:noFill/>
          <a:ln>
            <a:noFill/>
          </a:ln>
        </p:spPr>
      </p:pic>
      <p:cxnSp>
        <p:nvCxnSpPr>
          <p:cNvPr id="14" name="Straight Arrow Connector 13"/>
          <p:cNvCxnSpPr/>
          <p:nvPr/>
        </p:nvCxnSpPr>
        <p:spPr>
          <a:xfrm flipV="1">
            <a:off x="2296777" y="2715329"/>
            <a:ext cx="0" cy="14037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735444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Shape 314"/>
          <p:cNvSpPr txBox="1">
            <a:spLocks noGrp="1"/>
          </p:cNvSpPr>
          <p:nvPr>
            <p:ph type="body" idx="1"/>
          </p:nvPr>
        </p:nvSpPr>
        <p:spPr>
          <a:xfrm>
            <a:off x="0" y="1600200"/>
            <a:ext cx="8686800" cy="2379133"/>
          </a:xfrm>
          <a:prstGeom prst="rect">
            <a:avLst/>
          </a:prstGeom>
          <a:noFill/>
          <a:ln>
            <a:noFill/>
          </a:ln>
        </p:spPr>
        <p:txBody>
          <a:bodyPr lIns="91425" tIns="45700" rIns="91425" bIns="45700" anchor="t" anchorCtr="0">
            <a:noAutofit/>
          </a:bodyPr>
          <a:lstStyle/>
          <a:p>
            <a:pPr lvl="0" indent="-139700">
              <a:spcBef>
                <a:spcPts val="0"/>
              </a:spcBef>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3000" dirty="0">
              <a:latin typeface="Ubuntu"/>
              <a:ea typeface="Ubuntu"/>
              <a:cs typeface="Ubuntu"/>
              <a:sym typeface="Ubuntu"/>
            </a:endParaRPr>
          </a:p>
          <a:p>
            <a:pPr lvl="0" indent="-139700">
              <a:spcBef>
                <a:spcPts val="0"/>
              </a:spcBef>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3000" dirty="0">
              <a:latin typeface="Ubuntu"/>
              <a:ea typeface="Ubuntu"/>
              <a:cs typeface="Ubuntu"/>
              <a:sym typeface="Ubuntu"/>
            </a:endParaRPr>
          </a:p>
          <a:p>
            <a:pPr lvl="0" indent="-139700">
              <a:spcBef>
                <a:spcPts val="0"/>
              </a:spcBef>
              <a:buClr>
                <a:srgbClr val="888888"/>
              </a:buClr>
              <a:buSzPct val="100000"/>
              <a:buFont typeface="Ubuntu"/>
              <a:buChar char="•"/>
            </a:pPr>
            <a:endParaRPr lang="en-US" sz="24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1000" dirty="0">
              <a:latin typeface="Ubuntu"/>
              <a:ea typeface="Ubuntu"/>
              <a:cs typeface="Ubuntu"/>
              <a:sym typeface="Ubuntu"/>
            </a:endParaRPr>
          </a:p>
          <a:p>
            <a:pPr marL="203200" lvl="0" indent="0">
              <a:spcBef>
                <a:spcPts val="0"/>
              </a:spcBef>
              <a:buClr>
                <a:srgbClr val="888888"/>
              </a:buClr>
              <a:buSzPct val="100000"/>
              <a:buNone/>
            </a:pPr>
            <a:endParaRPr lang="en-US" sz="2400" b="0" i="0" u="none" strike="noStrike" cap="none" baseline="0" dirty="0" smtClean="0">
              <a:solidFill>
                <a:schemeClr val="dk1"/>
              </a:solidFill>
              <a:latin typeface="Ubuntu"/>
              <a:ea typeface="Ubuntu"/>
              <a:cs typeface="Ubuntu"/>
              <a:sym typeface="Ubuntu"/>
              <a:rtl val="0"/>
            </a:endParaRPr>
          </a:p>
        </p:txBody>
      </p:sp>
      <p:sp>
        <p:nvSpPr>
          <p:cNvPr id="5" name="Shape 331"/>
          <p:cNvSpPr txBox="1"/>
          <p:nvPr/>
        </p:nvSpPr>
        <p:spPr>
          <a:xfrm>
            <a:off x="0" y="1538817"/>
            <a:ext cx="8350192" cy="2580217"/>
          </a:xfrm>
          <a:prstGeom prst="rect">
            <a:avLst/>
          </a:prstGeom>
          <a:noFill/>
          <a:ln>
            <a:noFill/>
          </a:ln>
        </p:spPr>
        <p:txBody>
          <a:bodyPr lIns="91425" tIns="91425" rIns="91425" bIns="91425" anchor="t" anchorCtr="0">
            <a:noAutofit/>
          </a:bodyPr>
          <a:lstStyle/>
          <a:p>
            <a:pPr marL="342900" lvl="0" indent="-342900">
              <a:lnSpc>
                <a:spcPct val="115000"/>
              </a:lnSpc>
              <a:buClr>
                <a:schemeClr val="dk1"/>
              </a:buClr>
              <a:buSzPct val="25000"/>
            </a:pPr>
            <a:r>
              <a:rPr lang="en-US" sz="2000" dirty="0" smtClean="0">
                <a:solidFill>
                  <a:schemeClr val="dk1"/>
                </a:solidFill>
                <a:latin typeface="Consolas"/>
                <a:ea typeface="Ubuntu"/>
                <a:cs typeface="Consolas"/>
                <a:sym typeface="Ubuntu"/>
              </a:rPr>
              <a:t>void </a:t>
            </a:r>
            <a:r>
              <a:rPr lang="en-US" sz="2000" dirty="0" err="1" smtClean="0">
                <a:solidFill>
                  <a:schemeClr val="dk1"/>
                </a:solidFill>
                <a:latin typeface="Consolas"/>
                <a:ea typeface="Ubuntu"/>
                <a:cs typeface="Consolas"/>
                <a:sym typeface="Ubuntu"/>
              </a:rPr>
              <a:t>restrictFileAccess</a:t>
            </a:r>
            <a:r>
              <a:rPr lang="en-US" sz="2000" dirty="0" smtClean="0">
                <a:solidFill>
                  <a:schemeClr val="dk1"/>
                </a:solidFill>
                <a:latin typeface="Consolas"/>
                <a:ea typeface="Ubuntu"/>
                <a:cs typeface="Consolas"/>
                <a:sym typeface="Ubuntu"/>
              </a:rPr>
              <a:t>(</a:t>
            </a:r>
            <a:r>
              <a:rPr lang="en-US" sz="2000" dirty="0" smtClean="0">
                <a:solidFill>
                  <a:schemeClr val="dk1"/>
                </a:solidFill>
                <a:latin typeface="Consolas"/>
                <a:ea typeface="Ubuntu"/>
                <a:cs typeface="Consolas"/>
                <a:sym typeface="Ubuntu"/>
              </a:rPr>
              <a:t>String path) {</a:t>
            </a:r>
            <a:endParaRPr lang="pl-PL" sz="2000" dirty="0" smtClean="0">
              <a:solidFill>
                <a:schemeClr val="dk1"/>
              </a:solidFill>
              <a:latin typeface="Consolas"/>
              <a:ea typeface="Ubuntu"/>
              <a:cs typeface="Consolas"/>
              <a:sym typeface="Ubuntu"/>
            </a:endParaRP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String </a:t>
            </a:r>
            <a:r>
              <a:rPr lang="pl-PL" sz="2000" dirty="0" err="1" smtClean="0">
                <a:solidFill>
                  <a:schemeClr val="dk1"/>
                </a:solidFill>
                <a:latin typeface="Consolas"/>
                <a:ea typeface="Ubuntu"/>
                <a:cs typeface="Consolas"/>
                <a:sym typeface="Ubuntu"/>
              </a:rPr>
              <a:t>fileUtilsClassName</a:t>
            </a:r>
            <a:r>
              <a:rPr lang="pl-PL" sz="2000" dirty="0" smtClean="0">
                <a:solidFill>
                  <a:schemeClr val="dk1"/>
                </a:solidFill>
                <a:latin typeface="Consolas"/>
                <a:ea typeface="Ubuntu"/>
                <a:cs typeface="Consolas"/>
                <a:sym typeface="Ubuntu"/>
              </a:rPr>
              <a:t> = </a:t>
            </a:r>
            <a:r>
              <a:rPr lang="fr-FR" sz="2000" dirty="0" smtClean="0">
                <a:solidFill>
                  <a:schemeClr val="dk1"/>
                </a:solidFill>
                <a:latin typeface="Consolas"/>
                <a:ea typeface="Ubuntu"/>
                <a:cs typeface="Consolas"/>
                <a:sym typeface="Ubuntu"/>
              </a:rPr>
              <a:t>"</a:t>
            </a:r>
            <a:r>
              <a:rPr lang="fr-FR" sz="2000" dirty="0" err="1" smtClean="0">
                <a:solidFill>
                  <a:schemeClr val="dk1"/>
                </a:solidFill>
                <a:latin typeface="Consolas"/>
                <a:ea typeface="Ubuntu"/>
                <a:cs typeface="Consolas"/>
                <a:sym typeface="Ubuntu"/>
              </a:rPr>
              <a:t>android.os.FileUtils</a:t>
            </a:r>
            <a:r>
              <a:rPr lang="fr-FR" sz="2000" dirty="0" smtClean="0">
                <a:solidFill>
                  <a:schemeClr val="dk1"/>
                </a:solidFill>
                <a:latin typeface="Consolas"/>
                <a:ea typeface="Ubuntu"/>
                <a:cs typeface="Consolas"/>
                <a:sym typeface="Ubuntu"/>
              </a:rPr>
              <a:t>";</a:t>
            </a:r>
            <a:endParaRPr lang="pl-PL" sz="2000" dirty="0" smtClean="0">
              <a:solidFill>
                <a:schemeClr val="dk1"/>
              </a:solidFill>
              <a:latin typeface="Consolas"/>
              <a:ea typeface="Ubuntu"/>
              <a:cs typeface="Consolas"/>
              <a:sym typeface="Ubuntu"/>
            </a:endParaRP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Class&lt;?&gt; </a:t>
            </a:r>
            <a:r>
              <a:rPr lang="pl-PL" sz="2000" dirty="0" err="1" smtClean="0">
                <a:solidFill>
                  <a:schemeClr val="dk1"/>
                </a:solidFill>
                <a:latin typeface="Consolas"/>
                <a:ea typeface="Ubuntu"/>
                <a:cs typeface="Consolas"/>
                <a:sym typeface="Ubuntu"/>
              </a:rPr>
              <a:t>clazz</a:t>
            </a:r>
            <a:r>
              <a:rPr lang="pl-PL" sz="2000" dirty="0" smtClean="0">
                <a:solidFill>
                  <a:schemeClr val="dk1"/>
                </a:solidFill>
                <a:latin typeface="Consolas"/>
                <a:ea typeface="Ubuntu"/>
                <a:cs typeface="Consolas"/>
                <a:sym typeface="Ubuntu"/>
              </a:rPr>
              <a:t> = </a:t>
            </a:r>
            <a:r>
              <a:rPr lang="fr-FR" sz="2000" dirty="0" err="1" smtClean="0">
                <a:solidFill>
                  <a:schemeClr val="dk1"/>
                </a:solidFill>
                <a:latin typeface="Consolas"/>
                <a:ea typeface="Ubuntu"/>
                <a:cs typeface="Consolas"/>
                <a:sym typeface="Ubuntu"/>
              </a:rPr>
              <a:t>Class.forName</a:t>
            </a:r>
            <a:r>
              <a:rPr lang="fr-FR" sz="2000" dirty="0" smtClean="0">
                <a:solidFill>
                  <a:schemeClr val="dk1"/>
                </a:solidFill>
                <a:latin typeface="Consolas"/>
                <a:ea typeface="Ubuntu"/>
                <a:cs typeface="Consolas"/>
                <a:sym typeface="Ubuntu"/>
              </a:rPr>
              <a:t>(</a:t>
            </a:r>
            <a:r>
              <a:rPr lang="pl-PL" sz="2000" dirty="0" err="1" smtClean="0">
                <a:solidFill>
                  <a:schemeClr val="dk1"/>
                </a:solidFill>
                <a:latin typeface="Consolas"/>
                <a:ea typeface="Ubuntu"/>
                <a:cs typeface="Consolas"/>
                <a:sym typeface="Ubuntu"/>
              </a:rPr>
              <a:t>fileUtilsClassName</a:t>
            </a:r>
            <a:r>
              <a:rPr lang="fr-FR" sz="2000" dirty="0" smtClean="0">
                <a:solidFill>
                  <a:schemeClr val="dk1"/>
                </a:solidFill>
                <a:latin typeface="Consolas"/>
                <a:ea typeface="Ubuntu"/>
                <a:cs typeface="Consolas"/>
                <a:sym typeface="Ubuntu"/>
              </a:rPr>
              <a:t>);</a:t>
            </a: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Method </a:t>
            </a:r>
            <a:r>
              <a:rPr lang="pl-PL" sz="2000" dirty="0" err="1" smtClean="0">
                <a:solidFill>
                  <a:schemeClr val="dk1"/>
                </a:solidFill>
                <a:latin typeface="Consolas"/>
                <a:ea typeface="Ubuntu"/>
                <a:cs typeface="Consolas"/>
                <a:sym typeface="Ubuntu"/>
              </a:rPr>
              <a:t>mtd</a:t>
            </a:r>
            <a:r>
              <a:rPr lang="pl-PL" sz="2000" dirty="0" smtClean="0">
                <a:solidFill>
                  <a:schemeClr val="dk1"/>
                </a:solidFill>
                <a:latin typeface="Consolas"/>
                <a:ea typeface="Ubuntu"/>
                <a:cs typeface="Consolas"/>
                <a:sym typeface="Ubuntu"/>
              </a:rPr>
              <a:t> = </a:t>
            </a:r>
            <a:r>
              <a:rPr lang="pl-PL" sz="2000" dirty="0" err="1" smtClean="0">
                <a:solidFill>
                  <a:schemeClr val="dk1"/>
                </a:solidFill>
                <a:latin typeface="Consolas"/>
                <a:ea typeface="Ubuntu"/>
                <a:cs typeface="Consolas"/>
                <a:sym typeface="Ubuntu"/>
              </a:rPr>
              <a:t>clazz.getMethod</a:t>
            </a:r>
            <a:r>
              <a:rPr lang="pl-PL" sz="2000" dirty="0">
                <a:solidFill>
                  <a:schemeClr val="dk1"/>
                </a:solidFill>
                <a:latin typeface="Consolas"/>
                <a:ea typeface="Ubuntu"/>
                <a:cs typeface="Consolas"/>
                <a:sym typeface="Ubuntu"/>
              </a:rPr>
              <a:t>("</a:t>
            </a:r>
            <a:r>
              <a:rPr lang="pl-PL" sz="2000" dirty="0" err="1">
                <a:solidFill>
                  <a:schemeClr val="dk1"/>
                </a:solidFill>
                <a:latin typeface="Consolas"/>
                <a:ea typeface="Ubuntu"/>
                <a:cs typeface="Consolas"/>
                <a:sym typeface="Ubuntu"/>
              </a:rPr>
              <a:t>setPermissions</a:t>
            </a:r>
            <a:r>
              <a:rPr lang="pl-PL" sz="2000" dirty="0">
                <a:solidFill>
                  <a:schemeClr val="dk1"/>
                </a:solidFill>
                <a:latin typeface="Consolas"/>
                <a:ea typeface="Ubuntu"/>
                <a:cs typeface="Consolas"/>
                <a:sym typeface="Ubuntu"/>
              </a:rPr>
              <a:t>",       </a:t>
            </a:r>
            <a:r>
              <a:rPr lang="pl-PL" sz="2000" dirty="0" smtClean="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String.class</a:t>
            </a:r>
            <a:r>
              <a:rPr lang="pl-PL" sz="2000" dirty="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int.class</a:t>
            </a:r>
            <a:r>
              <a:rPr lang="pl-PL" sz="2000" dirty="0" smtClean="0">
                <a:solidFill>
                  <a:schemeClr val="dk1"/>
                </a:solidFill>
                <a:latin typeface="Consolas"/>
                <a:ea typeface="Ubuntu"/>
                <a:cs typeface="Consolas"/>
                <a:sym typeface="Ubuntu"/>
              </a:rPr>
              <a:t>);</a:t>
            </a: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mtd.invoke</a:t>
            </a:r>
            <a:r>
              <a:rPr lang="pl-PL" sz="2000" dirty="0">
                <a:solidFill>
                  <a:schemeClr val="dk1"/>
                </a:solidFill>
                <a:latin typeface="Consolas"/>
                <a:ea typeface="Ubuntu"/>
                <a:cs typeface="Consolas"/>
                <a:sym typeface="Ubuntu"/>
              </a:rPr>
              <a:t>(</a:t>
            </a:r>
            <a:r>
              <a:rPr lang="pl-PL" sz="2000" dirty="0" err="1">
                <a:solidFill>
                  <a:schemeClr val="dk1"/>
                </a:solidFill>
                <a:latin typeface="Consolas"/>
                <a:ea typeface="Ubuntu"/>
                <a:cs typeface="Consolas"/>
                <a:sym typeface="Ubuntu"/>
              </a:rPr>
              <a:t>null</a:t>
            </a:r>
            <a:r>
              <a:rPr lang="pl-PL" sz="2000" dirty="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path</a:t>
            </a:r>
            <a:r>
              <a:rPr lang="pl-PL" sz="2000" dirty="0" smtClean="0">
                <a:solidFill>
                  <a:schemeClr val="dk1"/>
                </a:solidFill>
                <a:latin typeface="Consolas"/>
                <a:ea typeface="Ubuntu"/>
                <a:cs typeface="Consolas"/>
                <a:sym typeface="Ubuntu"/>
              </a:rPr>
              <a:t>, 0700);</a:t>
            </a:r>
          </a:p>
          <a:p>
            <a:pPr marL="342900" lvl="0" indent="-342900">
              <a:lnSpc>
                <a:spcPct val="115000"/>
              </a:lnSpc>
              <a:buClr>
                <a:schemeClr val="dk1"/>
              </a:buClr>
              <a:buSzPct val="25000"/>
            </a:pPr>
            <a:r>
              <a:rPr lang="pl-PL" sz="2000" b="0" i="0" u="none" strike="noStrike" cap="none" baseline="0" dirty="0">
                <a:solidFill>
                  <a:schemeClr val="dk1"/>
                </a:solidFill>
                <a:latin typeface="Consolas"/>
                <a:ea typeface="Ubuntu"/>
                <a:cs typeface="Consolas"/>
                <a:sym typeface="Ubuntu"/>
                <a:rtl val="0"/>
              </a:rPr>
              <a:t>}</a:t>
            </a:r>
            <a:endParaRPr lang="en-US" sz="2000" b="0" i="0" u="none" strike="noStrike" cap="none" baseline="0" dirty="0">
              <a:solidFill>
                <a:schemeClr val="dk1"/>
              </a:solidFill>
              <a:latin typeface="Consolas"/>
              <a:ea typeface="Ubuntu"/>
              <a:cs typeface="Consolas"/>
              <a:sym typeface="Ubuntu"/>
              <a:rtl val="0"/>
            </a:endParaRPr>
          </a:p>
        </p:txBody>
      </p:sp>
      <p:pic>
        <p:nvPicPr>
          <p:cNvPr id="6" name="Shape 116"/>
          <p:cNvPicPr preferRelativeResize="0"/>
          <p:nvPr/>
        </p:nvPicPr>
        <p:blipFill rotWithShape="1">
          <a:blip r:embed="rId3">
            <a:alphaModFix/>
          </a:blip>
          <a:srcRect/>
          <a:stretch/>
        </p:blipFill>
        <p:spPr>
          <a:xfrm>
            <a:off x="79381" y="3418023"/>
            <a:ext cx="8758129" cy="405299"/>
          </a:xfrm>
          <a:prstGeom prst="rect">
            <a:avLst/>
          </a:prstGeom>
          <a:noFill/>
          <a:ln>
            <a:noFill/>
          </a:ln>
        </p:spPr>
      </p:pic>
      <p:sp>
        <p:nvSpPr>
          <p:cNvPr id="7" name="Oval 6"/>
          <p:cNvSpPr/>
          <p:nvPr/>
        </p:nvSpPr>
        <p:spPr>
          <a:xfrm>
            <a:off x="1592117" y="2689127"/>
            <a:ext cx="511553" cy="353484"/>
          </a:xfrm>
          <a:prstGeom prst="ellipse">
            <a:avLst/>
          </a:prstGeom>
          <a:solidFill>
            <a:srgbClr val="0000FF">
              <a:alpha val="1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835326" y="3042611"/>
            <a:ext cx="0" cy="12640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86963" y="4355984"/>
            <a:ext cx="8789459" cy="461665"/>
          </a:xfrm>
          <a:prstGeom prst="rect">
            <a:avLst/>
          </a:prstGeom>
          <a:noFill/>
        </p:spPr>
        <p:txBody>
          <a:bodyPr wrap="square" rtlCol="0">
            <a:spAutoFit/>
          </a:bodyPr>
          <a:lstStyle/>
          <a:p>
            <a:r>
              <a:rPr lang="en-US" sz="2400" b="1" dirty="0" smtClean="0">
                <a:latin typeface="Ubuntu"/>
                <a:cs typeface="Ubuntu"/>
              </a:rPr>
              <a:t>@</a:t>
            </a:r>
            <a:r>
              <a:rPr lang="en-US" sz="2400" b="1" dirty="0" err="1" smtClean="0">
                <a:latin typeface="Ubuntu"/>
                <a:cs typeface="Ubuntu"/>
              </a:rPr>
              <a:t>MethodVal</a:t>
            </a:r>
            <a:r>
              <a:rPr lang="en-US" sz="2400" dirty="0">
                <a:latin typeface="Ubuntu"/>
                <a:cs typeface="Ubuntu"/>
              </a:rPr>
              <a:t>(“</a:t>
            </a:r>
            <a:r>
              <a:rPr lang="fr-FR" sz="2400" dirty="0" err="1" smtClean="0">
                <a:solidFill>
                  <a:schemeClr val="dk1"/>
                </a:solidFill>
                <a:latin typeface="Ubuntu"/>
                <a:ea typeface="Ubuntu"/>
                <a:cs typeface="Ubuntu"/>
                <a:sym typeface="Ubuntu"/>
              </a:rPr>
              <a:t>android.os.FileUtils</a:t>
            </a:r>
            <a:r>
              <a:rPr lang="en-US" sz="2400" dirty="0" smtClean="0">
                <a:latin typeface="Ubuntu"/>
                <a:ea typeface="Ubuntu"/>
                <a:cs typeface="Ubuntu"/>
                <a:sym typeface="Ubuntu"/>
              </a:rPr>
              <a:t>.</a:t>
            </a:r>
            <a:r>
              <a:rPr lang="en-US" sz="2400" dirty="0" err="1" smtClean="0">
                <a:latin typeface="Ubuntu"/>
                <a:ea typeface="Ubuntu"/>
                <a:cs typeface="Ubuntu"/>
                <a:sym typeface="Ubuntu"/>
              </a:rPr>
              <a:t>setPermissions</a:t>
            </a:r>
            <a:r>
              <a:rPr lang="en-US" sz="2400" dirty="0" smtClean="0">
                <a:latin typeface="Ubuntu"/>
                <a:ea typeface="Ubuntu"/>
                <a:cs typeface="Ubuntu"/>
                <a:sym typeface="Ubuntu"/>
              </a:rPr>
              <a:t>(</a:t>
            </a:r>
            <a:r>
              <a:rPr lang="en-US" sz="2400" dirty="0" err="1" smtClean="0">
                <a:latin typeface="Ubuntu"/>
                <a:ea typeface="Ubuntu"/>
                <a:cs typeface="Ubuntu"/>
                <a:sym typeface="Ubuntu"/>
              </a:rPr>
              <a:t>String,int</a:t>
            </a:r>
            <a:r>
              <a:rPr lang="en-US" sz="2400" dirty="0" smtClean="0">
                <a:latin typeface="Ubuntu"/>
                <a:ea typeface="Ubuntu"/>
                <a:cs typeface="Ubuntu"/>
                <a:sym typeface="Ubuntu"/>
              </a:rPr>
              <a:t>)</a:t>
            </a:r>
            <a:r>
              <a:rPr lang="en-US" sz="2400" dirty="0" smtClean="0">
                <a:latin typeface="Ubuntu"/>
                <a:ea typeface="Ubuntu"/>
                <a:cs typeface="Ubuntu"/>
                <a:sym typeface="Ubuntu"/>
              </a:rPr>
              <a:t>”</a:t>
            </a:r>
            <a:r>
              <a:rPr lang="en-US" sz="2400" dirty="0" smtClean="0">
                <a:latin typeface="Ubuntu"/>
                <a:cs typeface="Ubuntu"/>
              </a:rPr>
              <a:t>)</a:t>
            </a:r>
            <a:endParaRPr lang="en-US" sz="2400" dirty="0">
              <a:latin typeface="Ubuntu"/>
              <a:cs typeface="Ubuntu"/>
            </a:endParaRPr>
          </a:p>
        </p:txBody>
      </p:sp>
      <p:sp>
        <p:nvSpPr>
          <p:cNvPr id="10" name="Shape 314"/>
          <p:cNvSpPr txBox="1">
            <a:spLocks/>
          </p:cNvSpPr>
          <p:nvPr/>
        </p:nvSpPr>
        <p:spPr>
          <a:xfrm>
            <a:off x="186963" y="5175137"/>
            <a:ext cx="9789584" cy="1439234"/>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6350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6985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pPr indent="-139700">
              <a:spcBef>
                <a:spcPts val="0"/>
              </a:spcBef>
              <a:buClr>
                <a:srgbClr val="888888"/>
              </a:buClr>
              <a:buSzPct val="100000"/>
              <a:buFont typeface="Ubuntu"/>
              <a:buChar char="•"/>
            </a:pPr>
            <a:r>
              <a:rPr lang="en-US" sz="2000" dirty="0" smtClean="0">
                <a:latin typeface="Ubuntu"/>
                <a:ea typeface="Ubuntu"/>
                <a:cs typeface="Ubuntu"/>
                <a:sym typeface="Ubuntu"/>
              </a:rPr>
              <a:t>Inference of </a:t>
            </a:r>
            <a:r>
              <a:rPr lang="en-US" sz="2000" b="1" dirty="0" smtClean="0">
                <a:latin typeface="Ubuntu"/>
                <a:ea typeface="Ubuntu"/>
                <a:cs typeface="Ubuntu"/>
                <a:sym typeface="Ubuntu"/>
              </a:rPr>
              <a:t>@</a:t>
            </a:r>
            <a:r>
              <a:rPr lang="en-US" sz="2000" b="1" dirty="0" err="1" smtClean="0">
                <a:latin typeface="Ubuntu"/>
                <a:ea typeface="Ubuntu"/>
                <a:cs typeface="Ubuntu"/>
                <a:sym typeface="Ubuntu"/>
              </a:rPr>
              <a:t>MethodVal</a:t>
            </a:r>
            <a:endParaRPr lang="en-US" sz="2000" dirty="0" smtClean="0">
              <a:latin typeface="Ubuntu"/>
              <a:ea typeface="Ubuntu"/>
              <a:cs typeface="Ubuntu"/>
              <a:sym typeface="Ubuntu"/>
            </a:endParaRPr>
          </a:p>
          <a:p>
            <a:pPr lvl="1" indent="-107950">
              <a:spcBef>
                <a:spcPts val="0"/>
              </a:spcBef>
              <a:buClr>
                <a:srgbClr val="888888"/>
              </a:buClr>
              <a:buSzPct val="100000"/>
              <a:buFont typeface="Ubuntu"/>
              <a:buChar char="–"/>
            </a:pPr>
            <a:r>
              <a:rPr lang="en-US" sz="2000" dirty="0" err="1" smtClean="0">
                <a:latin typeface="Ubuntu"/>
                <a:ea typeface="Ubuntu"/>
                <a:cs typeface="Ubuntu"/>
                <a:sym typeface="Ubuntu"/>
              </a:rPr>
              <a:t>Class.getMethod</a:t>
            </a:r>
            <a:r>
              <a:rPr lang="en-US" sz="2000" dirty="0" smtClean="0">
                <a:latin typeface="Ubuntu"/>
                <a:ea typeface="Ubuntu"/>
                <a:cs typeface="Ubuntu"/>
                <a:sym typeface="Ubuntu"/>
              </a:rPr>
              <a:t>(String n, Class&lt;?&gt; </a:t>
            </a:r>
            <a:r>
              <a:rPr lang="en-US" sz="2000" dirty="0" err="1" smtClean="0">
                <a:latin typeface="Ubuntu"/>
                <a:ea typeface="Ubuntu"/>
                <a:cs typeface="Ubuntu"/>
                <a:sym typeface="Ubuntu"/>
              </a:rPr>
              <a:t>pT</a:t>
            </a:r>
            <a:r>
              <a:rPr lang="en-US" sz="2000" dirty="0" smtClean="0">
                <a:latin typeface="Ubuntu"/>
                <a:ea typeface="Ubuntu"/>
                <a:cs typeface="Ubuntu"/>
                <a:sym typeface="Ubuntu"/>
              </a:rPr>
              <a:t>)</a:t>
            </a:r>
          </a:p>
          <a:p>
            <a:pPr lvl="1" indent="-107950">
              <a:spcBef>
                <a:spcPts val="0"/>
              </a:spcBef>
              <a:buClr>
                <a:srgbClr val="888888"/>
              </a:buClr>
              <a:buSzPct val="100000"/>
              <a:buFont typeface="Ubuntu"/>
              <a:buChar char="–"/>
            </a:pPr>
            <a:r>
              <a:rPr lang="en-US" sz="2000" dirty="0" err="1" smtClean="0">
                <a:latin typeface="Ubuntu"/>
                <a:ea typeface="Ubuntu"/>
                <a:cs typeface="Ubuntu"/>
                <a:sym typeface="Ubuntu"/>
              </a:rPr>
              <a:t>Class.getConstructor</a:t>
            </a:r>
            <a:r>
              <a:rPr lang="en-US" sz="2000" dirty="0" smtClean="0">
                <a:latin typeface="Ubuntu"/>
                <a:ea typeface="Ubuntu"/>
                <a:cs typeface="Ubuntu"/>
                <a:sym typeface="Ubuntu"/>
              </a:rPr>
              <a:t>(String n, Class&lt;?&gt; </a:t>
            </a:r>
            <a:r>
              <a:rPr lang="en-US" sz="2000" dirty="0" err="1" smtClean="0">
                <a:latin typeface="Ubuntu"/>
                <a:ea typeface="Ubuntu"/>
                <a:cs typeface="Ubuntu"/>
                <a:sym typeface="Ubuntu"/>
              </a:rPr>
              <a:t>pT</a:t>
            </a:r>
            <a:r>
              <a:rPr lang="en-US" sz="2000" dirty="0" smtClean="0">
                <a:latin typeface="Ubuntu"/>
                <a:ea typeface="Ubuntu"/>
                <a:cs typeface="Ubuntu"/>
                <a:sym typeface="Ubuntu"/>
              </a:rPr>
              <a:t>)</a:t>
            </a:r>
            <a:endParaRPr lang="en-US" sz="2000" dirty="0">
              <a:latin typeface="Ubuntu"/>
              <a:ea typeface="Ubuntu"/>
              <a:cs typeface="Ubuntu"/>
              <a:sym typeface="Ubuntu"/>
            </a:endParaRPr>
          </a:p>
        </p:txBody>
      </p:sp>
      <p:sp>
        <p:nvSpPr>
          <p:cNvPr id="13" name="Shape 3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Constant </a:t>
            </a:r>
            <a:r>
              <a:rPr lang="en-US" b="1" dirty="0" smtClean="0">
                <a:solidFill>
                  <a:srgbClr val="F79646"/>
                </a:solidFill>
                <a:latin typeface="Ubuntu"/>
                <a:ea typeface="Ubuntu"/>
                <a:cs typeface="Ubuntu"/>
                <a:sym typeface="Ubuntu"/>
              </a:rPr>
              <a:t>value inference</a:t>
            </a:r>
            <a:endParaRPr lang="en-US" sz="4400" b="1" i="0" u="none" strike="noStrike" cap="none" baseline="0" dirty="0">
              <a:solidFill>
                <a:srgbClr val="F79646"/>
              </a:solidFill>
              <a:latin typeface="Ubuntu"/>
              <a:ea typeface="Ubuntu"/>
              <a:cs typeface="Ubuntu"/>
              <a:sym typeface="Ubuntu"/>
              <a:rtl val="0"/>
            </a:endParaRPr>
          </a:p>
        </p:txBody>
      </p:sp>
    </p:spTree>
    <p:extLst>
      <p:ext uri="{BB962C8B-B14F-4D97-AF65-F5344CB8AC3E}">
        <p14:creationId xmlns:p14="http://schemas.microsoft.com/office/powerpoint/2010/main" val="80916144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Shape 314"/>
          <p:cNvSpPr txBox="1">
            <a:spLocks noGrp="1"/>
          </p:cNvSpPr>
          <p:nvPr>
            <p:ph type="body" idx="1"/>
          </p:nvPr>
        </p:nvSpPr>
        <p:spPr>
          <a:xfrm>
            <a:off x="0" y="1600200"/>
            <a:ext cx="8686800" cy="2379133"/>
          </a:xfrm>
          <a:prstGeom prst="rect">
            <a:avLst/>
          </a:prstGeom>
          <a:noFill/>
          <a:ln>
            <a:noFill/>
          </a:ln>
        </p:spPr>
        <p:txBody>
          <a:bodyPr lIns="91425" tIns="45700" rIns="91425" bIns="45700" anchor="t" anchorCtr="0">
            <a:noAutofit/>
          </a:bodyPr>
          <a:lstStyle/>
          <a:p>
            <a:pPr lvl="0" indent="-139700">
              <a:spcBef>
                <a:spcPts val="0"/>
              </a:spcBef>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3000" dirty="0">
              <a:latin typeface="Ubuntu"/>
              <a:ea typeface="Ubuntu"/>
              <a:cs typeface="Ubuntu"/>
              <a:sym typeface="Ubuntu"/>
            </a:endParaRPr>
          </a:p>
          <a:p>
            <a:pPr lvl="0" indent="-139700">
              <a:spcBef>
                <a:spcPts val="0"/>
              </a:spcBef>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3000" dirty="0">
              <a:latin typeface="Ubuntu"/>
              <a:ea typeface="Ubuntu"/>
              <a:cs typeface="Ubuntu"/>
              <a:sym typeface="Ubuntu"/>
            </a:endParaRPr>
          </a:p>
          <a:p>
            <a:pPr lvl="0" indent="-139700">
              <a:spcBef>
                <a:spcPts val="0"/>
              </a:spcBef>
              <a:buClr>
                <a:srgbClr val="888888"/>
              </a:buClr>
              <a:buSzPct val="100000"/>
              <a:buFont typeface="Ubuntu"/>
              <a:buChar char="•"/>
            </a:pPr>
            <a:endParaRPr lang="en-US" sz="24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endParaRPr lang="en-US" sz="1000" dirty="0">
              <a:latin typeface="Ubuntu"/>
              <a:ea typeface="Ubuntu"/>
              <a:cs typeface="Ubuntu"/>
              <a:sym typeface="Ubuntu"/>
            </a:endParaRPr>
          </a:p>
          <a:p>
            <a:pPr marL="203200" lvl="0" indent="0">
              <a:spcBef>
                <a:spcPts val="0"/>
              </a:spcBef>
              <a:buClr>
                <a:srgbClr val="888888"/>
              </a:buClr>
              <a:buSzPct val="100000"/>
              <a:buNone/>
            </a:pPr>
            <a:endParaRPr lang="en-US" sz="2400" b="0" i="0" u="none" strike="noStrike" cap="none" baseline="0" dirty="0" smtClean="0">
              <a:solidFill>
                <a:schemeClr val="dk1"/>
              </a:solidFill>
              <a:latin typeface="Ubuntu"/>
              <a:ea typeface="Ubuntu"/>
              <a:cs typeface="Ubuntu"/>
              <a:sym typeface="Ubuntu"/>
              <a:rtl val="0"/>
            </a:endParaRPr>
          </a:p>
        </p:txBody>
      </p:sp>
      <p:sp>
        <p:nvSpPr>
          <p:cNvPr id="5" name="Shape 331"/>
          <p:cNvSpPr txBox="1"/>
          <p:nvPr/>
        </p:nvSpPr>
        <p:spPr>
          <a:xfrm>
            <a:off x="0" y="1538817"/>
            <a:ext cx="8350192" cy="2580217"/>
          </a:xfrm>
          <a:prstGeom prst="rect">
            <a:avLst/>
          </a:prstGeom>
          <a:noFill/>
          <a:ln>
            <a:noFill/>
          </a:ln>
        </p:spPr>
        <p:txBody>
          <a:bodyPr lIns="91425" tIns="91425" rIns="91425" bIns="91425" anchor="t" anchorCtr="0">
            <a:noAutofit/>
          </a:bodyPr>
          <a:lstStyle/>
          <a:p>
            <a:pPr marL="342900" lvl="0" indent="-342900">
              <a:lnSpc>
                <a:spcPct val="115000"/>
              </a:lnSpc>
              <a:buClr>
                <a:schemeClr val="dk1"/>
              </a:buClr>
              <a:buSzPct val="25000"/>
            </a:pPr>
            <a:r>
              <a:rPr lang="en-US" sz="2000" dirty="0" smtClean="0">
                <a:solidFill>
                  <a:schemeClr val="dk1"/>
                </a:solidFill>
                <a:latin typeface="Consolas"/>
                <a:ea typeface="Ubuntu"/>
                <a:cs typeface="Consolas"/>
                <a:sym typeface="Ubuntu"/>
              </a:rPr>
              <a:t>void </a:t>
            </a:r>
            <a:r>
              <a:rPr lang="en-US" sz="2000" dirty="0" err="1" smtClean="0">
                <a:solidFill>
                  <a:schemeClr val="dk1"/>
                </a:solidFill>
                <a:latin typeface="Consolas"/>
                <a:ea typeface="Ubuntu"/>
                <a:cs typeface="Consolas"/>
                <a:sym typeface="Ubuntu"/>
              </a:rPr>
              <a:t>restrictFileAccess</a:t>
            </a:r>
            <a:r>
              <a:rPr lang="en-US" sz="2000" dirty="0" smtClean="0">
                <a:solidFill>
                  <a:schemeClr val="dk1"/>
                </a:solidFill>
                <a:latin typeface="Consolas"/>
                <a:ea typeface="Ubuntu"/>
                <a:cs typeface="Consolas"/>
                <a:sym typeface="Ubuntu"/>
              </a:rPr>
              <a:t>(</a:t>
            </a:r>
            <a:r>
              <a:rPr lang="en-US" sz="2000" dirty="0" smtClean="0">
                <a:solidFill>
                  <a:schemeClr val="dk1"/>
                </a:solidFill>
                <a:latin typeface="Consolas"/>
                <a:ea typeface="Ubuntu"/>
                <a:cs typeface="Consolas"/>
                <a:sym typeface="Ubuntu"/>
              </a:rPr>
              <a:t>String path) {</a:t>
            </a:r>
            <a:endParaRPr lang="pl-PL" sz="2000" dirty="0" smtClean="0">
              <a:solidFill>
                <a:schemeClr val="dk1"/>
              </a:solidFill>
              <a:latin typeface="Consolas"/>
              <a:ea typeface="Ubuntu"/>
              <a:cs typeface="Consolas"/>
              <a:sym typeface="Ubuntu"/>
            </a:endParaRP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String </a:t>
            </a:r>
            <a:r>
              <a:rPr lang="pl-PL" sz="2000" dirty="0" err="1" smtClean="0">
                <a:solidFill>
                  <a:schemeClr val="dk1"/>
                </a:solidFill>
                <a:latin typeface="Consolas"/>
                <a:ea typeface="Ubuntu"/>
                <a:cs typeface="Consolas"/>
                <a:sym typeface="Ubuntu"/>
              </a:rPr>
              <a:t>fileUtilsClassName</a:t>
            </a:r>
            <a:r>
              <a:rPr lang="pl-PL" sz="2000" dirty="0" smtClean="0">
                <a:solidFill>
                  <a:schemeClr val="dk1"/>
                </a:solidFill>
                <a:latin typeface="Consolas"/>
                <a:ea typeface="Ubuntu"/>
                <a:cs typeface="Consolas"/>
                <a:sym typeface="Ubuntu"/>
              </a:rPr>
              <a:t> = </a:t>
            </a:r>
            <a:r>
              <a:rPr lang="fr-FR" sz="2000" dirty="0" smtClean="0">
                <a:solidFill>
                  <a:schemeClr val="dk1"/>
                </a:solidFill>
                <a:latin typeface="Consolas"/>
                <a:ea typeface="Ubuntu"/>
                <a:cs typeface="Consolas"/>
                <a:sym typeface="Ubuntu"/>
              </a:rPr>
              <a:t>"</a:t>
            </a:r>
            <a:r>
              <a:rPr lang="fr-FR" sz="2000" dirty="0" err="1" smtClean="0">
                <a:solidFill>
                  <a:schemeClr val="dk1"/>
                </a:solidFill>
                <a:latin typeface="Consolas"/>
                <a:ea typeface="Ubuntu"/>
                <a:cs typeface="Consolas"/>
                <a:sym typeface="Ubuntu"/>
              </a:rPr>
              <a:t>android.os.FileUtils</a:t>
            </a:r>
            <a:r>
              <a:rPr lang="fr-FR" sz="2000" dirty="0" smtClean="0">
                <a:solidFill>
                  <a:schemeClr val="dk1"/>
                </a:solidFill>
                <a:latin typeface="Consolas"/>
                <a:ea typeface="Ubuntu"/>
                <a:cs typeface="Consolas"/>
                <a:sym typeface="Ubuntu"/>
              </a:rPr>
              <a:t>";</a:t>
            </a:r>
            <a:endParaRPr lang="pl-PL" sz="2000" dirty="0" smtClean="0">
              <a:solidFill>
                <a:schemeClr val="dk1"/>
              </a:solidFill>
              <a:latin typeface="Consolas"/>
              <a:ea typeface="Ubuntu"/>
              <a:cs typeface="Consolas"/>
              <a:sym typeface="Ubuntu"/>
            </a:endParaRP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Class&lt;?&gt; </a:t>
            </a:r>
            <a:r>
              <a:rPr lang="pl-PL" sz="2000" dirty="0" err="1" smtClean="0">
                <a:solidFill>
                  <a:schemeClr val="dk1"/>
                </a:solidFill>
                <a:latin typeface="Consolas"/>
                <a:ea typeface="Ubuntu"/>
                <a:cs typeface="Consolas"/>
                <a:sym typeface="Ubuntu"/>
              </a:rPr>
              <a:t>clazz</a:t>
            </a:r>
            <a:r>
              <a:rPr lang="pl-PL" sz="2000" dirty="0" smtClean="0">
                <a:solidFill>
                  <a:schemeClr val="dk1"/>
                </a:solidFill>
                <a:latin typeface="Consolas"/>
                <a:ea typeface="Ubuntu"/>
                <a:cs typeface="Consolas"/>
                <a:sym typeface="Ubuntu"/>
              </a:rPr>
              <a:t> = </a:t>
            </a:r>
            <a:r>
              <a:rPr lang="fr-FR" sz="2000" dirty="0" err="1" smtClean="0">
                <a:solidFill>
                  <a:schemeClr val="dk1"/>
                </a:solidFill>
                <a:latin typeface="Consolas"/>
                <a:ea typeface="Ubuntu"/>
                <a:cs typeface="Consolas"/>
                <a:sym typeface="Ubuntu"/>
              </a:rPr>
              <a:t>Class.forName</a:t>
            </a:r>
            <a:r>
              <a:rPr lang="fr-FR" sz="2000" dirty="0" smtClean="0">
                <a:solidFill>
                  <a:schemeClr val="dk1"/>
                </a:solidFill>
                <a:latin typeface="Consolas"/>
                <a:ea typeface="Ubuntu"/>
                <a:cs typeface="Consolas"/>
                <a:sym typeface="Ubuntu"/>
              </a:rPr>
              <a:t>(</a:t>
            </a:r>
            <a:r>
              <a:rPr lang="pl-PL" sz="2000" dirty="0" err="1" smtClean="0">
                <a:solidFill>
                  <a:schemeClr val="dk1"/>
                </a:solidFill>
                <a:latin typeface="Consolas"/>
                <a:ea typeface="Ubuntu"/>
                <a:cs typeface="Consolas"/>
                <a:sym typeface="Ubuntu"/>
              </a:rPr>
              <a:t>fileUtilsClassName</a:t>
            </a:r>
            <a:r>
              <a:rPr lang="fr-FR" sz="2000" dirty="0" smtClean="0">
                <a:solidFill>
                  <a:schemeClr val="dk1"/>
                </a:solidFill>
                <a:latin typeface="Consolas"/>
                <a:ea typeface="Ubuntu"/>
                <a:cs typeface="Consolas"/>
                <a:sym typeface="Ubuntu"/>
              </a:rPr>
              <a:t>);</a:t>
            </a: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Method </a:t>
            </a:r>
            <a:r>
              <a:rPr lang="pl-PL" sz="2000" dirty="0" err="1" smtClean="0">
                <a:solidFill>
                  <a:schemeClr val="dk1"/>
                </a:solidFill>
                <a:latin typeface="Consolas"/>
                <a:ea typeface="Ubuntu"/>
                <a:cs typeface="Consolas"/>
                <a:sym typeface="Ubuntu"/>
              </a:rPr>
              <a:t>mtd</a:t>
            </a:r>
            <a:r>
              <a:rPr lang="pl-PL" sz="2000" dirty="0" smtClean="0">
                <a:solidFill>
                  <a:schemeClr val="dk1"/>
                </a:solidFill>
                <a:latin typeface="Consolas"/>
                <a:ea typeface="Ubuntu"/>
                <a:cs typeface="Consolas"/>
                <a:sym typeface="Ubuntu"/>
              </a:rPr>
              <a:t> = </a:t>
            </a:r>
            <a:r>
              <a:rPr lang="pl-PL" sz="2000" dirty="0" err="1" smtClean="0">
                <a:solidFill>
                  <a:schemeClr val="dk1"/>
                </a:solidFill>
                <a:latin typeface="Consolas"/>
                <a:ea typeface="Ubuntu"/>
                <a:cs typeface="Consolas"/>
                <a:sym typeface="Ubuntu"/>
              </a:rPr>
              <a:t>clazz.getMethod</a:t>
            </a:r>
            <a:r>
              <a:rPr lang="pl-PL" sz="2000" dirty="0">
                <a:solidFill>
                  <a:schemeClr val="dk1"/>
                </a:solidFill>
                <a:latin typeface="Consolas"/>
                <a:ea typeface="Ubuntu"/>
                <a:cs typeface="Consolas"/>
                <a:sym typeface="Ubuntu"/>
              </a:rPr>
              <a:t>("</a:t>
            </a:r>
            <a:r>
              <a:rPr lang="pl-PL" sz="2000" dirty="0" err="1">
                <a:solidFill>
                  <a:schemeClr val="dk1"/>
                </a:solidFill>
                <a:latin typeface="Consolas"/>
                <a:ea typeface="Ubuntu"/>
                <a:cs typeface="Consolas"/>
                <a:sym typeface="Ubuntu"/>
              </a:rPr>
              <a:t>setPermissions</a:t>
            </a:r>
            <a:r>
              <a:rPr lang="pl-PL" sz="2000" dirty="0">
                <a:solidFill>
                  <a:schemeClr val="dk1"/>
                </a:solidFill>
                <a:latin typeface="Consolas"/>
                <a:ea typeface="Ubuntu"/>
                <a:cs typeface="Consolas"/>
                <a:sym typeface="Ubuntu"/>
              </a:rPr>
              <a:t>",       </a:t>
            </a:r>
            <a:r>
              <a:rPr lang="pl-PL" sz="2000" dirty="0" smtClean="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String.class</a:t>
            </a:r>
            <a:r>
              <a:rPr lang="pl-PL" sz="2000" dirty="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int.class</a:t>
            </a:r>
            <a:r>
              <a:rPr lang="pl-PL" sz="2000" dirty="0" smtClean="0">
                <a:solidFill>
                  <a:schemeClr val="dk1"/>
                </a:solidFill>
                <a:latin typeface="Consolas"/>
                <a:ea typeface="Ubuntu"/>
                <a:cs typeface="Consolas"/>
                <a:sym typeface="Ubuntu"/>
              </a:rPr>
              <a:t>);</a:t>
            </a:r>
          </a:p>
          <a:p>
            <a:pPr marL="342900" lvl="0" indent="-342900">
              <a:lnSpc>
                <a:spcPct val="115000"/>
              </a:lnSpc>
              <a:buClr>
                <a:schemeClr val="dk1"/>
              </a:buClr>
              <a:buSzPct val="25000"/>
            </a:pPr>
            <a:r>
              <a:rPr lang="pl-PL" sz="2000" dirty="0" smtClean="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mtd.invoke</a:t>
            </a:r>
            <a:r>
              <a:rPr lang="pl-PL" sz="2000" dirty="0">
                <a:solidFill>
                  <a:schemeClr val="dk1"/>
                </a:solidFill>
                <a:latin typeface="Consolas"/>
                <a:ea typeface="Ubuntu"/>
                <a:cs typeface="Consolas"/>
                <a:sym typeface="Ubuntu"/>
              </a:rPr>
              <a:t>(</a:t>
            </a:r>
            <a:r>
              <a:rPr lang="pl-PL" sz="2000" dirty="0" err="1">
                <a:solidFill>
                  <a:schemeClr val="dk1"/>
                </a:solidFill>
                <a:latin typeface="Consolas"/>
                <a:ea typeface="Ubuntu"/>
                <a:cs typeface="Consolas"/>
                <a:sym typeface="Ubuntu"/>
              </a:rPr>
              <a:t>null</a:t>
            </a:r>
            <a:r>
              <a:rPr lang="pl-PL" sz="2000" dirty="0">
                <a:solidFill>
                  <a:schemeClr val="dk1"/>
                </a:solidFill>
                <a:latin typeface="Consolas"/>
                <a:ea typeface="Ubuntu"/>
                <a:cs typeface="Consolas"/>
                <a:sym typeface="Ubuntu"/>
              </a:rPr>
              <a:t>, </a:t>
            </a:r>
            <a:r>
              <a:rPr lang="pl-PL" sz="2000" dirty="0" err="1" smtClean="0">
                <a:solidFill>
                  <a:schemeClr val="dk1"/>
                </a:solidFill>
                <a:latin typeface="Consolas"/>
                <a:ea typeface="Ubuntu"/>
                <a:cs typeface="Consolas"/>
                <a:sym typeface="Ubuntu"/>
              </a:rPr>
              <a:t>path</a:t>
            </a:r>
            <a:r>
              <a:rPr lang="pl-PL" sz="2000" dirty="0" smtClean="0">
                <a:solidFill>
                  <a:schemeClr val="dk1"/>
                </a:solidFill>
                <a:latin typeface="Consolas"/>
                <a:ea typeface="Ubuntu"/>
                <a:cs typeface="Consolas"/>
                <a:sym typeface="Ubuntu"/>
              </a:rPr>
              <a:t>, 0700);</a:t>
            </a:r>
          </a:p>
          <a:p>
            <a:pPr marL="342900" lvl="0" indent="-342900">
              <a:lnSpc>
                <a:spcPct val="115000"/>
              </a:lnSpc>
              <a:buClr>
                <a:schemeClr val="dk1"/>
              </a:buClr>
              <a:buSzPct val="25000"/>
            </a:pPr>
            <a:r>
              <a:rPr lang="pl-PL" sz="2000" b="0" i="0" u="none" strike="noStrike" cap="none" baseline="0" dirty="0">
                <a:solidFill>
                  <a:schemeClr val="dk1"/>
                </a:solidFill>
                <a:latin typeface="Consolas"/>
                <a:ea typeface="Ubuntu"/>
                <a:cs typeface="Consolas"/>
                <a:sym typeface="Ubuntu"/>
                <a:rtl val="0"/>
              </a:rPr>
              <a:t>}</a:t>
            </a:r>
            <a:endParaRPr lang="en-US" sz="2000" b="0" i="0" u="none" strike="noStrike" cap="none" baseline="0" dirty="0">
              <a:solidFill>
                <a:schemeClr val="dk1"/>
              </a:solidFill>
              <a:latin typeface="Consolas"/>
              <a:ea typeface="Ubuntu"/>
              <a:cs typeface="Consolas"/>
              <a:sym typeface="Ubuntu"/>
              <a:rtl val="0"/>
            </a:endParaRPr>
          </a:p>
        </p:txBody>
      </p:sp>
      <p:sp>
        <p:nvSpPr>
          <p:cNvPr id="8" name="Oval 7"/>
          <p:cNvSpPr/>
          <p:nvPr/>
        </p:nvSpPr>
        <p:spPr>
          <a:xfrm>
            <a:off x="592256" y="3418666"/>
            <a:ext cx="511553" cy="353484"/>
          </a:xfrm>
          <a:prstGeom prst="ellipse">
            <a:avLst/>
          </a:prstGeom>
          <a:solidFill>
            <a:srgbClr val="0000FF">
              <a:alpha val="1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848976" y="3772150"/>
            <a:ext cx="0" cy="583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272902" y="5585071"/>
            <a:ext cx="4591009" cy="553998"/>
          </a:xfrm>
          <a:prstGeom prst="rect">
            <a:avLst/>
          </a:prstGeom>
          <a:noFill/>
        </p:spPr>
        <p:txBody>
          <a:bodyPr wrap="square" rtlCol="0">
            <a:spAutoFit/>
          </a:bodyPr>
          <a:lstStyle/>
          <a:p>
            <a:r>
              <a:rPr lang="en-US" sz="3000" dirty="0" smtClean="0">
                <a:latin typeface="ubuntu"/>
                <a:cs typeface="ubuntu"/>
              </a:rPr>
              <a:t>*Conceptual replacement</a:t>
            </a:r>
            <a:endParaRPr lang="en-US" sz="3000" dirty="0">
              <a:latin typeface="ubuntu"/>
              <a:cs typeface="ubuntu"/>
            </a:endParaRPr>
          </a:p>
        </p:txBody>
      </p:sp>
      <p:sp>
        <p:nvSpPr>
          <p:cNvPr id="12" name="TextBox 11"/>
          <p:cNvSpPr txBox="1"/>
          <p:nvPr/>
        </p:nvSpPr>
        <p:spPr>
          <a:xfrm>
            <a:off x="186963" y="4355984"/>
            <a:ext cx="8789459" cy="461665"/>
          </a:xfrm>
          <a:prstGeom prst="rect">
            <a:avLst/>
          </a:prstGeom>
          <a:noFill/>
        </p:spPr>
        <p:txBody>
          <a:bodyPr wrap="square" rtlCol="0">
            <a:spAutoFit/>
          </a:bodyPr>
          <a:lstStyle/>
          <a:p>
            <a:r>
              <a:rPr lang="en-US" sz="2400" b="1" dirty="0" smtClean="0">
                <a:latin typeface="Ubuntu"/>
                <a:cs typeface="Ubuntu"/>
              </a:rPr>
              <a:t>@</a:t>
            </a:r>
            <a:r>
              <a:rPr lang="en-US" sz="2400" b="1" dirty="0" err="1" smtClean="0">
                <a:latin typeface="Ubuntu"/>
                <a:cs typeface="Ubuntu"/>
              </a:rPr>
              <a:t>MethodVal</a:t>
            </a:r>
            <a:r>
              <a:rPr lang="en-US" sz="2400" dirty="0">
                <a:latin typeface="Ubuntu"/>
                <a:cs typeface="Ubuntu"/>
              </a:rPr>
              <a:t>(“</a:t>
            </a:r>
            <a:r>
              <a:rPr lang="fr-FR" sz="2400" dirty="0" err="1" smtClean="0">
                <a:solidFill>
                  <a:schemeClr val="dk1"/>
                </a:solidFill>
                <a:latin typeface="Ubuntu"/>
                <a:ea typeface="Ubuntu"/>
                <a:cs typeface="Ubuntu"/>
                <a:sym typeface="Ubuntu"/>
              </a:rPr>
              <a:t>android.os.FileUtils</a:t>
            </a:r>
            <a:r>
              <a:rPr lang="en-US" sz="2400" dirty="0" smtClean="0">
                <a:latin typeface="Ubuntu"/>
                <a:ea typeface="Ubuntu"/>
                <a:cs typeface="Ubuntu"/>
                <a:sym typeface="Ubuntu"/>
              </a:rPr>
              <a:t>.</a:t>
            </a:r>
            <a:r>
              <a:rPr lang="en-US" sz="2400" dirty="0" err="1" smtClean="0">
                <a:latin typeface="Ubuntu"/>
                <a:ea typeface="Ubuntu"/>
                <a:cs typeface="Ubuntu"/>
                <a:sym typeface="Ubuntu"/>
              </a:rPr>
              <a:t>setPermissions</a:t>
            </a:r>
            <a:r>
              <a:rPr lang="en-US" sz="2400" dirty="0" smtClean="0">
                <a:latin typeface="Ubuntu"/>
                <a:ea typeface="Ubuntu"/>
                <a:cs typeface="Ubuntu"/>
                <a:sym typeface="Ubuntu"/>
              </a:rPr>
              <a:t>(</a:t>
            </a:r>
            <a:r>
              <a:rPr lang="en-US" sz="2400" dirty="0" err="1" smtClean="0">
                <a:latin typeface="Ubuntu"/>
                <a:ea typeface="Ubuntu"/>
                <a:cs typeface="Ubuntu"/>
                <a:sym typeface="Ubuntu"/>
              </a:rPr>
              <a:t>String,int</a:t>
            </a:r>
            <a:r>
              <a:rPr lang="en-US" sz="2400" dirty="0" smtClean="0">
                <a:latin typeface="Ubuntu"/>
                <a:ea typeface="Ubuntu"/>
                <a:cs typeface="Ubuntu"/>
                <a:sym typeface="Ubuntu"/>
              </a:rPr>
              <a:t>)</a:t>
            </a:r>
            <a:r>
              <a:rPr lang="en-US" sz="2400" dirty="0" smtClean="0">
                <a:latin typeface="Ubuntu"/>
                <a:ea typeface="Ubuntu"/>
                <a:cs typeface="Ubuntu"/>
                <a:sym typeface="Ubuntu"/>
              </a:rPr>
              <a:t>”</a:t>
            </a:r>
            <a:r>
              <a:rPr lang="en-US" sz="2400" dirty="0" smtClean="0">
                <a:latin typeface="Ubuntu"/>
                <a:cs typeface="Ubuntu"/>
              </a:rPr>
              <a:t>)</a:t>
            </a:r>
            <a:endParaRPr lang="en-US" sz="2400" dirty="0">
              <a:latin typeface="Ubuntu"/>
              <a:cs typeface="Ubuntu"/>
            </a:endParaRPr>
          </a:p>
        </p:txBody>
      </p:sp>
      <p:sp>
        <p:nvSpPr>
          <p:cNvPr id="15" name="Shape 3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Constant </a:t>
            </a:r>
            <a:r>
              <a:rPr lang="en-US" b="1" dirty="0" smtClean="0">
                <a:solidFill>
                  <a:srgbClr val="F79646"/>
                </a:solidFill>
                <a:latin typeface="Ubuntu"/>
                <a:ea typeface="Ubuntu"/>
                <a:cs typeface="Ubuntu"/>
                <a:sym typeface="Ubuntu"/>
              </a:rPr>
              <a:t>value inference</a:t>
            </a:r>
            <a:endParaRPr lang="en-US" sz="4400" b="1" i="0" u="none" strike="noStrike" cap="none" baseline="0" dirty="0">
              <a:solidFill>
                <a:srgbClr val="F79646"/>
              </a:solidFill>
              <a:latin typeface="Ubuntu"/>
              <a:ea typeface="Ubuntu"/>
              <a:cs typeface="Ubuntu"/>
              <a:sym typeface="Ubuntu"/>
              <a:rtl val="0"/>
            </a:endParaRPr>
          </a:p>
        </p:txBody>
      </p:sp>
    </p:spTree>
    <p:extLst>
      <p:ext uri="{BB962C8B-B14F-4D97-AF65-F5344CB8AC3E}">
        <p14:creationId xmlns:p14="http://schemas.microsoft.com/office/powerpoint/2010/main" val="206369766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Reflection </a:t>
            </a:r>
            <a:r>
              <a:rPr lang="en-US" sz="4400" b="1" i="0" u="none" strike="noStrike" cap="none" baseline="0" dirty="0" smtClean="0">
                <a:solidFill>
                  <a:srgbClr val="F79646"/>
                </a:solidFill>
                <a:latin typeface="Ubuntu"/>
                <a:ea typeface="Ubuntu"/>
                <a:cs typeface="Ubuntu"/>
                <a:sym typeface="Ubuntu"/>
                <a:rtl val="0"/>
              </a:rPr>
              <a:t>resolver</a:t>
            </a:r>
            <a:endParaRPr lang="en-US" sz="4400" b="1" i="0" u="none" strike="noStrike" cap="none" baseline="0" dirty="0">
              <a:solidFill>
                <a:srgbClr val="F79646"/>
              </a:solidFill>
              <a:latin typeface="Ubuntu"/>
              <a:ea typeface="Ubuntu"/>
              <a:cs typeface="Ubuntu"/>
              <a:sym typeface="Ubuntu"/>
              <a:rtl val="0"/>
            </a:endParaRPr>
          </a:p>
        </p:txBody>
      </p:sp>
      <p:sp>
        <p:nvSpPr>
          <p:cNvPr id="321" name="Shape 32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dirty="0">
              <a:latin typeface="Ubuntu"/>
              <a:ea typeface="Ubuntu"/>
              <a:cs typeface="Ubuntu"/>
              <a:sym typeface="Ubuntu"/>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dirty="0">
              <a:latin typeface="Ubuntu"/>
              <a:ea typeface="Ubuntu"/>
              <a:cs typeface="Ubuntu"/>
              <a:sym typeface="Ubuntu"/>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endParaRPr lang="en-US" sz="3000" dirty="0">
              <a:latin typeface="Ubuntu"/>
              <a:ea typeface="Ubuntu"/>
              <a:cs typeface="Ubuntu"/>
              <a:sym typeface="Ubuntu"/>
            </a:endParaRPr>
          </a:p>
          <a:p>
            <a:pPr indent="-139700">
              <a:spcBef>
                <a:spcPts val="0"/>
              </a:spcBef>
              <a:buClr>
                <a:srgbClr val="888888"/>
              </a:buClr>
              <a:buSzPct val="100000"/>
              <a:buFont typeface="Ubuntu"/>
              <a:buChar char="•"/>
            </a:pPr>
            <a:r>
              <a:rPr lang="en-US" sz="3000" dirty="0">
                <a:latin typeface="Ubuntu"/>
                <a:ea typeface="Ubuntu"/>
                <a:cs typeface="Ubuntu"/>
                <a:sym typeface="Ubuntu"/>
              </a:rPr>
              <a:t>Procedure summary is narrowed based on the Reflection type system</a:t>
            </a:r>
          </a:p>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smtClean="0">
                <a:solidFill>
                  <a:schemeClr val="dk1"/>
                </a:solidFill>
                <a:latin typeface="Ubuntu"/>
                <a:ea typeface="Ubuntu"/>
                <a:cs typeface="Ubuntu"/>
                <a:sym typeface="Ubuntu"/>
                <a:rtl val="0"/>
              </a:rPr>
              <a:t>Program </a:t>
            </a:r>
            <a:r>
              <a:rPr lang="en-US" sz="3000" b="0" i="0" u="none" strike="noStrike" cap="none" baseline="0" dirty="0">
                <a:solidFill>
                  <a:schemeClr val="dk1"/>
                </a:solidFill>
                <a:latin typeface="Ubuntu"/>
                <a:ea typeface="Ubuntu"/>
                <a:cs typeface="Ubuntu"/>
                <a:sym typeface="Ubuntu"/>
                <a:rtl val="0"/>
              </a:rPr>
              <a:t>remains unchanged</a:t>
            </a:r>
          </a:p>
          <a:p>
            <a:pPr marL="342900" marR="0" lvl="0" indent="-139700" algn="l" rtl="0">
              <a:lnSpc>
                <a:spcPct val="100000"/>
              </a:lnSpc>
              <a:spcBef>
                <a:spcPts val="64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Downstream analysis remains </a:t>
            </a:r>
            <a:r>
              <a:rPr lang="en-US" sz="3000" b="0" i="0" u="none" strike="noStrike" cap="none" baseline="0" dirty="0" smtClean="0">
                <a:solidFill>
                  <a:schemeClr val="dk1"/>
                </a:solidFill>
                <a:latin typeface="Ubuntu"/>
                <a:ea typeface="Ubuntu"/>
                <a:cs typeface="Ubuntu"/>
                <a:sym typeface="Ubuntu"/>
                <a:rtl val="0"/>
              </a:rPr>
              <a:t>unchanged</a:t>
            </a:r>
            <a:endParaRPr lang="en-US" sz="3000" b="0" i="0" u="none" strike="noStrike" cap="none" baseline="0" dirty="0">
              <a:solidFill>
                <a:schemeClr val="dk1"/>
              </a:solidFill>
              <a:latin typeface="Ubuntu"/>
              <a:ea typeface="Ubuntu"/>
              <a:cs typeface="Ubuntu"/>
              <a:sym typeface="Ubuntu"/>
              <a:rtl val="0"/>
            </a:endParaRPr>
          </a:p>
        </p:txBody>
      </p:sp>
      <p:pic>
        <p:nvPicPr>
          <p:cNvPr id="322" name="Shape 322"/>
          <p:cNvPicPr preferRelativeResize="0"/>
          <p:nvPr/>
        </p:nvPicPr>
        <p:blipFill>
          <a:blip r:embed="rId3">
            <a:alphaModFix/>
          </a:blip>
          <a:stretch>
            <a:fillRect/>
          </a:stretch>
        </p:blipFill>
        <p:spPr>
          <a:xfrm>
            <a:off x="1605066" y="1515366"/>
            <a:ext cx="5882099" cy="284025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51957" y="1540749"/>
            <a:ext cx="7920738" cy="244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7200" b="1" i="0" u="none" strike="noStrike" cap="none" baseline="0" dirty="0" smtClean="0">
                <a:solidFill>
                  <a:srgbClr val="F79646"/>
                </a:solidFill>
                <a:latin typeface="Ubuntu"/>
                <a:ea typeface="Ubuntu"/>
                <a:cs typeface="Ubuntu"/>
                <a:sym typeface="Ubuntu"/>
                <a:rtl val="0"/>
              </a:rPr>
              <a:t>Message</a:t>
            </a:r>
            <a:r>
              <a:rPr lang="en-US" sz="7200" b="1" i="0" u="none" strike="noStrike" cap="none" baseline="0" dirty="0" smtClean="0">
                <a:solidFill>
                  <a:srgbClr val="F79646"/>
                </a:solidFill>
                <a:latin typeface="Ubuntu"/>
                <a:ea typeface="Ubuntu"/>
                <a:cs typeface="Ubuntu"/>
                <a:sym typeface="Ubuntu"/>
                <a:rtl val="0"/>
              </a:rPr>
              <a:t>-</a:t>
            </a:r>
            <a:r>
              <a:rPr lang="en-US" sz="7200" b="1" dirty="0" smtClean="0">
                <a:solidFill>
                  <a:srgbClr val="F79646"/>
                </a:solidFill>
                <a:latin typeface="Ubuntu"/>
                <a:ea typeface="Ubuntu"/>
                <a:cs typeface="Ubuntu"/>
                <a:sym typeface="Ubuntu"/>
                <a:rtl val="0"/>
              </a:rPr>
              <a:t>p</a:t>
            </a:r>
            <a:r>
              <a:rPr lang="en-US" sz="7200" b="1" i="0" u="none" strike="noStrike" cap="none" dirty="0" smtClean="0">
                <a:solidFill>
                  <a:srgbClr val="F79646"/>
                </a:solidFill>
                <a:latin typeface="Ubuntu"/>
                <a:ea typeface="Ubuntu"/>
                <a:cs typeface="Ubuntu"/>
                <a:sym typeface="Ubuntu"/>
                <a:rtl val="0"/>
              </a:rPr>
              <a:t>assing </a:t>
            </a:r>
            <a:r>
              <a:rPr lang="en-US" sz="7200" b="1" i="0" u="none" strike="noStrike" cap="none" dirty="0" smtClean="0">
                <a:solidFill>
                  <a:srgbClr val="F79646"/>
                </a:solidFill>
                <a:latin typeface="Ubuntu"/>
                <a:ea typeface="Ubuntu"/>
                <a:cs typeface="Ubuntu"/>
                <a:sym typeface="Ubuntu"/>
                <a:rtl val="0"/>
              </a:rPr>
              <a:t>analysis</a:t>
            </a:r>
          </a:p>
          <a:p>
            <a:pPr marL="0" lvl="0" indent="0" algn="ctr">
              <a:spcBef>
                <a:spcPts val="0"/>
              </a:spcBef>
              <a:buSzPct val="25000"/>
              <a:buNone/>
            </a:pPr>
            <a:r>
              <a:rPr lang="en-US" sz="7200" b="1" dirty="0">
                <a:solidFill>
                  <a:srgbClr val="F79646"/>
                </a:solidFill>
                <a:latin typeface="Ubuntu"/>
                <a:ea typeface="Ubuntu"/>
                <a:cs typeface="Ubuntu"/>
                <a:sym typeface="Ubuntu"/>
              </a:rPr>
              <a:t>(Android Intents) </a:t>
            </a:r>
            <a:endParaRPr lang="en-US" sz="7200" b="1" i="0" u="none" strike="noStrike" cap="none" baseline="0" dirty="0">
              <a:solidFill>
                <a:srgbClr val="F79646"/>
              </a:solidFill>
              <a:latin typeface="Ubuntu"/>
              <a:ea typeface="Ubuntu"/>
              <a:cs typeface="Ubuntu"/>
              <a:sym typeface="Ubuntu"/>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Intent </a:t>
            </a:r>
            <a:r>
              <a:rPr lang="en-US" sz="4400" b="1" i="0" u="none" strike="noStrike" cap="none" baseline="0" dirty="0" smtClean="0">
                <a:solidFill>
                  <a:srgbClr val="F79646"/>
                </a:solidFill>
                <a:latin typeface="Ubuntu"/>
                <a:ea typeface="Ubuntu"/>
                <a:cs typeface="Ubuntu"/>
                <a:sym typeface="Ubuntu"/>
                <a:rtl val="0"/>
              </a:rPr>
              <a:t>analysis</a:t>
            </a:r>
            <a:endParaRPr lang="en-US" sz="4400" b="1" i="0" u="none" strike="noStrike" cap="none" baseline="0" dirty="0">
              <a:solidFill>
                <a:srgbClr val="F79646"/>
              </a:solidFill>
              <a:latin typeface="Ubuntu"/>
              <a:ea typeface="Ubuntu"/>
              <a:cs typeface="Ubuntu"/>
              <a:sym typeface="Ubuntu"/>
              <a:rtl val="0"/>
            </a:endParaRPr>
          </a:p>
        </p:txBody>
      </p:sp>
      <p:sp>
        <p:nvSpPr>
          <p:cNvPr id="356" name="Shape 356"/>
          <p:cNvSpPr txBox="1">
            <a:spLocks noGrp="1"/>
          </p:cNvSpPr>
          <p:nvPr>
            <p:ph type="body" idx="1"/>
          </p:nvPr>
        </p:nvSpPr>
        <p:spPr>
          <a:xfrm>
            <a:off x="457200" y="2955044"/>
            <a:ext cx="8229600" cy="3779488"/>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Intents present two challenges to static analyses:</a:t>
            </a:r>
          </a:p>
          <a:p>
            <a:pPr marL="742950" marR="0" lvl="1" indent="-107950" algn="l" rtl="0">
              <a:lnSpc>
                <a:spcPct val="100000"/>
              </a:lnSpc>
              <a:spcBef>
                <a:spcPts val="56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Control </a:t>
            </a:r>
            <a:r>
              <a:rPr lang="en-US" sz="3000" b="0" i="0" u="none" strike="noStrike" cap="none" baseline="0" dirty="0" smtClean="0">
                <a:solidFill>
                  <a:schemeClr val="dk1"/>
                </a:solidFill>
                <a:latin typeface="Ubuntu"/>
                <a:ea typeface="Ubuntu"/>
                <a:cs typeface="Ubuntu"/>
                <a:sym typeface="Ubuntu"/>
                <a:rtl val="0"/>
              </a:rPr>
              <a:t>flow</a:t>
            </a:r>
            <a:endParaRPr lang="en-US" sz="2600" b="0" i="0" u="none" strike="noStrike" cap="none" baseline="0" dirty="0">
              <a:solidFill>
                <a:schemeClr val="dk1"/>
              </a:solidFill>
              <a:latin typeface="Ubuntu"/>
              <a:ea typeface="Ubuntu"/>
              <a:cs typeface="Ubuntu"/>
              <a:sym typeface="Ubuntu"/>
              <a:rtl val="0"/>
            </a:endParaRPr>
          </a:p>
          <a:p>
            <a:pPr marL="1143000" marR="0" lvl="2" indent="-114300" algn="l" rtl="0">
              <a:lnSpc>
                <a:spcPct val="100000"/>
              </a:lnSpc>
              <a:spcBef>
                <a:spcPts val="560"/>
              </a:spcBef>
              <a:spcAft>
                <a:spcPts val="0"/>
              </a:spcAft>
              <a:buClr>
                <a:srgbClr val="888888"/>
              </a:buClr>
              <a:buSzPct val="100000"/>
              <a:buFont typeface="Ubuntu"/>
              <a:buChar char="•"/>
            </a:pPr>
            <a:r>
              <a:rPr lang="en-US" sz="2400" b="0" i="0" u="none" strike="noStrike" cap="none" baseline="0" dirty="0">
                <a:solidFill>
                  <a:schemeClr val="dk1"/>
                </a:solidFill>
                <a:latin typeface="Ubuntu"/>
                <a:ea typeface="Ubuntu"/>
                <a:cs typeface="Ubuntu"/>
                <a:sym typeface="Ubuntu"/>
                <a:rtl val="0"/>
              </a:rPr>
              <a:t>Component Communication Pattern (CCP</a:t>
            </a:r>
            <a:r>
              <a:rPr lang="en-US" sz="2400" b="0" i="0" u="none" strike="noStrike" cap="none" baseline="0" dirty="0" smtClean="0">
                <a:solidFill>
                  <a:schemeClr val="dk1"/>
                </a:solidFill>
                <a:latin typeface="Ubuntu"/>
                <a:ea typeface="Ubuntu"/>
                <a:cs typeface="Ubuntu"/>
                <a:sym typeface="Ubuntu"/>
                <a:rtl val="0"/>
              </a:rPr>
              <a:t>)</a:t>
            </a:r>
          </a:p>
          <a:p>
            <a:pPr marL="1028700" lvl="2" indent="0">
              <a:spcBef>
                <a:spcPts val="560"/>
              </a:spcBef>
              <a:buClr>
                <a:srgbClr val="888888"/>
              </a:buClr>
              <a:buSzPct val="100000"/>
              <a:buNone/>
            </a:pPr>
            <a:r>
              <a:rPr lang="ro-RO" dirty="0" smtClean="0">
                <a:latin typeface="Ubuntu"/>
                <a:cs typeface="Ubuntu"/>
              </a:rPr>
              <a:t>[D</a:t>
            </a:r>
            <a:r>
              <a:rPr lang="ro-RO" dirty="0">
                <a:latin typeface="Ubuntu"/>
                <a:cs typeface="Ubuntu"/>
              </a:rPr>
              <a:t>. Octeau </a:t>
            </a:r>
            <a:r>
              <a:rPr lang="ro-RO" i="1" dirty="0" smtClean="0">
                <a:latin typeface="Ubuntu"/>
                <a:cs typeface="Ubuntu"/>
              </a:rPr>
              <a:t>et al. USENIX </a:t>
            </a:r>
            <a:r>
              <a:rPr lang="ro-RO" i="1" dirty="0">
                <a:latin typeface="Ubuntu"/>
                <a:cs typeface="Ubuntu"/>
              </a:rPr>
              <a:t>’13</a:t>
            </a:r>
            <a:r>
              <a:rPr lang="ro-RO" dirty="0" smtClean="0">
                <a:latin typeface="Ubuntu"/>
                <a:cs typeface="Ubuntu"/>
              </a:rPr>
              <a:t>]</a:t>
            </a:r>
            <a:endParaRPr lang="en-US" sz="2000" b="0" u="none" strike="noStrike" cap="none" baseline="0" dirty="0" smtClean="0">
              <a:solidFill>
                <a:schemeClr val="dk1"/>
              </a:solidFill>
              <a:latin typeface="Ubuntu"/>
              <a:ea typeface="Ubuntu"/>
              <a:cs typeface="Ubuntu"/>
              <a:sym typeface="Ubuntu"/>
              <a:rtl val="0"/>
            </a:endParaRPr>
          </a:p>
          <a:p>
            <a:pPr marL="742950" marR="0" lvl="1" indent="-107950" algn="l" rtl="0">
              <a:lnSpc>
                <a:spcPct val="100000"/>
              </a:lnSpc>
              <a:spcBef>
                <a:spcPts val="560"/>
              </a:spcBef>
              <a:spcAft>
                <a:spcPts val="0"/>
              </a:spcAft>
              <a:buClr>
                <a:srgbClr val="888888"/>
              </a:buClr>
              <a:buSzPct val="100000"/>
              <a:buFont typeface="Ubuntu"/>
              <a:buChar char="–"/>
            </a:pPr>
            <a:r>
              <a:rPr lang="en-US" sz="3000" b="0" i="0" u="none" strike="noStrike" cap="none" baseline="0" dirty="0" smtClean="0">
                <a:solidFill>
                  <a:schemeClr val="dk1"/>
                </a:solidFill>
                <a:latin typeface="Ubuntu"/>
                <a:ea typeface="Ubuntu"/>
                <a:cs typeface="Ubuntu"/>
                <a:sym typeface="Ubuntu"/>
                <a:rtl val="0"/>
              </a:rPr>
              <a:t>Data </a:t>
            </a:r>
            <a:r>
              <a:rPr lang="en-US" sz="3000" b="0" i="0" u="none" strike="noStrike" cap="none" baseline="0" dirty="0">
                <a:solidFill>
                  <a:schemeClr val="dk1"/>
                </a:solidFill>
                <a:latin typeface="Ubuntu"/>
                <a:ea typeface="Ubuntu"/>
                <a:cs typeface="Ubuntu"/>
                <a:sym typeface="Ubuntu"/>
                <a:rtl val="0"/>
              </a:rPr>
              <a:t>flow analysis </a:t>
            </a:r>
          </a:p>
          <a:p>
            <a:pPr marL="1143000" marR="0" lvl="2" indent="-114300" algn="l" rtl="0">
              <a:lnSpc>
                <a:spcPct val="100000"/>
              </a:lnSpc>
              <a:spcBef>
                <a:spcPts val="560"/>
              </a:spcBef>
              <a:spcAft>
                <a:spcPts val="0"/>
              </a:spcAft>
              <a:buClr>
                <a:srgbClr val="888888"/>
              </a:buClr>
              <a:buSzPct val="100000"/>
              <a:buFont typeface="Ubuntu"/>
              <a:buChar char="•"/>
            </a:pPr>
            <a:r>
              <a:rPr lang="en-US" sz="2400" b="0" i="0" u="none" strike="noStrike" cap="none" baseline="0" dirty="0">
                <a:solidFill>
                  <a:schemeClr val="dk1"/>
                </a:solidFill>
                <a:latin typeface="Ubuntu"/>
                <a:ea typeface="Ubuntu"/>
                <a:cs typeface="Ubuntu"/>
                <a:sym typeface="Ubuntu"/>
                <a:rtl val="0"/>
              </a:rPr>
              <a:t>Intent type system</a:t>
            </a:r>
          </a:p>
        </p:txBody>
      </p:sp>
      <p:sp>
        <p:nvSpPr>
          <p:cNvPr id="2" name="TextBox 1"/>
          <p:cNvSpPr txBox="1"/>
          <p:nvPr/>
        </p:nvSpPr>
        <p:spPr>
          <a:xfrm>
            <a:off x="228772" y="1755725"/>
            <a:ext cx="412197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Consolas"/>
                <a:cs typeface="Consolas"/>
              </a:rPr>
              <a:t>Intent </a:t>
            </a:r>
            <a:r>
              <a:rPr lang="en-US" sz="2000" dirty="0" err="1" smtClean="0">
                <a:latin typeface="Consolas"/>
                <a:cs typeface="Consolas"/>
              </a:rPr>
              <a:t>i</a:t>
            </a:r>
            <a:r>
              <a:rPr lang="en-US" sz="2000" dirty="0" smtClean="0">
                <a:latin typeface="Consolas"/>
                <a:cs typeface="Consolas"/>
              </a:rPr>
              <a:t> = </a:t>
            </a:r>
            <a:r>
              <a:rPr lang="en-US" sz="2000" dirty="0" err="1" smtClean="0">
                <a:latin typeface="Consolas"/>
                <a:cs typeface="Consolas"/>
              </a:rPr>
              <a:t>buildIntent</a:t>
            </a:r>
            <a:r>
              <a:rPr lang="en-US" sz="2000" dirty="0" smtClean="0">
                <a:latin typeface="Consolas"/>
                <a:cs typeface="Consolas"/>
              </a:rPr>
              <a:t>();</a:t>
            </a:r>
          </a:p>
          <a:p>
            <a:r>
              <a:rPr lang="en-US" sz="2000" dirty="0" err="1" smtClean="0">
                <a:latin typeface="Consolas"/>
                <a:cs typeface="Consolas"/>
              </a:rPr>
              <a:t>i.putExtra</a:t>
            </a:r>
            <a:r>
              <a:rPr lang="en-US" sz="2000" dirty="0" smtClean="0">
                <a:latin typeface="Consolas"/>
                <a:cs typeface="Consolas"/>
              </a:rPr>
              <a:t>(</a:t>
            </a:r>
            <a:r>
              <a:rPr lang="en-US" sz="2000" dirty="0">
                <a:solidFill>
                  <a:schemeClr val="tx1"/>
                </a:solidFill>
                <a:latin typeface="Consolas"/>
                <a:cs typeface="Consolas"/>
              </a:rPr>
              <a:t>"key"</a:t>
            </a:r>
            <a:r>
              <a:rPr lang="en-US" sz="2000" dirty="0" smtClean="0">
                <a:latin typeface="Consolas"/>
                <a:cs typeface="Consolas"/>
              </a:rPr>
              <a:t>,</a:t>
            </a:r>
            <a:r>
              <a:rPr lang="en-US" sz="2000" dirty="0" err="1" smtClean="0">
                <a:latin typeface="Consolas"/>
                <a:cs typeface="Consolas"/>
              </a:rPr>
              <a:t>getPass</a:t>
            </a:r>
            <a:r>
              <a:rPr lang="en-US" sz="2000" dirty="0" smtClean="0">
                <a:latin typeface="Consolas"/>
                <a:cs typeface="Consolas"/>
              </a:rPr>
              <a:t>(</a:t>
            </a:r>
            <a:r>
              <a:rPr lang="en-US" sz="2000" dirty="0" smtClean="0">
                <a:latin typeface="Consolas"/>
                <a:cs typeface="Consolas"/>
              </a:rPr>
              <a:t>));</a:t>
            </a:r>
          </a:p>
          <a:p>
            <a:r>
              <a:rPr lang="en-US" sz="2000" dirty="0" err="1" smtClean="0">
                <a:latin typeface="Consolas"/>
                <a:cs typeface="Consolas"/>
              </a:rPr>
              <a:t>startActivity</a:t>
            </a:r>
            <a:r>
              <a:rPr lang="en-US" sz="2000" dirty="0" smtClean="0">
                <a:latin typeface="Consolas"/>
                <a:cs typeface="Consolas"/>
              </a:rPr>
              <a:t>(</a:t>
            </a:r>
            <a:r>
              <a:rPr lang="en-US" sz="2000" dirty="0" err="1" smtClean="0">
                <a:latin typeface="Consolas"/>
                <a:cs typeface="Consolas"/>
              </a:rPr>
              <a:t>i</a:t>
            </a:r>
            <a:r>
              <a:rPr lang="en-US" sz="2000" dirty="0" smtClean="0">
                <a:latin typeface="Consolas"/>
                <a:cs typeface="Consolas"/>
              </a:rPr>
              <a:t>)</a:t>
            </a:r>
            <a:r>
              <a:rPr lang="en-US" sz="2000" dirty="0" smtClean="0">
                <a:latin typeface="Consolas"/>
                <a:cs typeface="Consolas"/>
              </a:rPr>
              <a:t>;</a:t>
            </a:r>
            <a:endParaRPr lang="en-US" sz="2000" dirty="0">
              <a:solidFill>
                <a:schemeClr val="accent3">
                  <a:lumMod val="60000"/>
                  <a:lumOff val="40000"/>
                </a:schemeClr>
              </a:solidFill>
              <a:latin typeface="Consolas"/>
              <a:cs typeface="Consolas"/>
            </a:endParaRPr>
          </a:p>
        </p:txBody>
      </p:sp>
      <p:sp>
        <p:nvSpPr>
          <p:cNvPr id="7" name="TextBox 6"/>
          <p:cNvSpPr txBox="1"/>
          <p:nvPr/>
        </p:nvSpPr>
        <p:spPr>
          <a:xfrm>
            <a:off x="4510696" y="1755725"/>
            <a:ext cx="452858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Consolas"/>
                <a:cs typeface="Consolas"/>
              </a:rPr>
              <a:t>Intent </a:t>
            </a:r>
            <a:r>
              <a:rPr lang="en-US" sz="2000" dirty="0" err="1" smtClean="0">
                <a:latin typeface="Consolas"/>
                <a:cs typeface="Consolas"/>
              </a:rPr>
              <a:t>i</a:t>
            </a:r>
            <a:r>
              <a:rPr lang="en-US" sz="2000" dirty="0" smtClean="0">
                <a:latin typeface="Consolas"/>
                <a:cs typeface="Consolas"/>
              </a:rPr>
              <a:t> = </a:t>
            </a:r>
            <a:r>
              <a:rPr lang="en-US" sz="2000" dirty="0" err="1" smtClean="0">
                <a:latin typeface="Consolas"/>
                <a:cs typeface="Consolas"/>
              </a:rPr>
              <a:t>getIntent</a:t>
            </a:r>
            <a:r>
              <a:rPr lang="en-US" sz="2000" dirty="0" smtClean="0">
                <a:latin typeface="Consolas"/>
                <a:cs typeface="Consolas"/>
              </a:rPr>
              <a:t>()</a:t>
            </a:r>
            <a:r>
              <a:rPr lang="en-US" sz="2000" dirty="0" smtClean="0">
                <a:latin typeface="Consolas"/>
                <a:cs typeface="Consolas"/>
              </a:rPr>
              <a:t>;</a:t>
            </a:r>
          </a:p>
          <a:p>
            <a:r>
              <a:rPr lang="en-US" sz="2000" dirty="0" err="1">
                <a:latin typeface="Consolas"/>
                <a:cs typeface="Consolas"/>
              </a:rPr>
              <a:t>i</a:t>
            </a:r>
            <a:r>
              <a:rPr lang="en-US" sz="2000" dirty="0" err="1" smtClean="0">
                <a:latin typeface="Consolas"/>
                <a:cs typeface="Consolas"/>
              </a:rPr>
              <a:t>nt</a:t>
            </a:r>
            <a:r>
              <a:rPr lang="en-US" sz="2000" dirty="0" smtClean="0">
                <a:latin typeface="Consolas"/>
                <a:cs typeface="Consolas"/>
              </a:rPr>
              <a:t> </a:t>
            </a:r>
            <a:r>
              <a:rPr lang="en-US" sz="2000" dirty="0" err="1" smtClean="0">
                <a:latin typeface="Consolas"/>
                <a:cs typeface="Consolas"/>
              </a:rPr>
              <a:t>val</a:t>
            </a:r>
            <a:r>
              <a:rPr lang="en-US" sz="2000" dirty="0" smtClean="0">
                <a:latin typeface="Consolas"/>
                <a:cs typeface="Consolas"/>
              </a:rPr>
              <a:t> </a:t>
            </a:r>
            <a:r>
              <a:rPr lang="en-US" sz="2000" dirty="0" smtClean="0">
                <a:latin typeface="Consolas"/>
                <a:cs typeface="Consolas"/>
              </a:rPr>
              <a:t>= </a:t>
            </a:r>
            <a:r>
              <a:rPr lang="en-US" sz="2000" dirty="0" err="1" smtClean="0">
                <a:latin typeface="Consolas"/>
                <a:cs typeface="Consolas"/>
              </a:rPr>
              <a:t>i.getIntExtra</a:t>
            </a:r>
            <a:r>
              <a:rPr lang="en-US" sz="2000" dirty="0" smtClean="0">
                <a:latin typeface="Consolas"/>
                <a:cs typeface="Consolas"/>
              </a:rPr>
              <a:t>(</a:t>
            </a:r>
            <a:r>
              <a:rPr lang="en-US" sz="2000" dirty="0">
                <a:solidFill>
                  <a:schemeClr val="tx1"/>
                </a:solidFill>
                <a:latin typeface="Consolas"/>
                <a:cs typeface="Consolas"/>
              </a:rPr>
              <a:t>"key"</a:t>
            </a:r>
            <a:r>
              <a:rPr lang="en-US" sz="2000" dirty="0" smtClean="0">
                <a:latin typeface="Consolas"/>
                <a:cs typeface="Consolas"/>
              </a:rPr>
              <a:t>)</a:t>
            </a:r>
            <a:r>
              <a:rPr lang="en-US" sz="2000" dirty="0" smtClean="0">
                <a:latin typeface="Consolas"/>
                <a:cs typeface="Consolas"/>
              </a:rPr>
              <a:t>;</a:t>
            </a:r>
          </a:p>
          <a:p>
            <a:r>
              <a:rPr lang="en-US" sz="2000" dirty="0" err="1" smtClean="0">
                <a:latin typeface="Consolas"/>
                <a:cs typeface="Consolas"/>
              </a:rPr>
              <a:t>sendToEverybody</a:t>
            </a:r>
            <a:r>
              <a:rPr lang="en-US" sz="2000" dirty="0" smtClean="0">
                <a:latin typeface="Consolas"/>
                <a:cs typeface="Consolas"/>
              </a:rPr>
              <a:t>(</a:t>
            </a:r>
            <a:r>
              <a:rPr lang="en-US" sz="2000" dirty="0" err="1" smtClean="0">
                <a:latin typeface="Consolas"/>
                <a:cs typeface="Consolas"/>
              </a:rPr>
              <a:t>val</a:t>
            </a:r>
            <a:r>
              <a:rPr lang="en-US" sz="2000" dirty="0" smtClean="0">
                <a:latin typeface="Consolas"/>
                <a:cs typeface="Consolas"/>
              </a:rPr>
              <a:t>);</a:t>
            </a:r>
            <a:endParaRPr lang="en-US" sz="2000" dirty="0">
              <a:latin typeface="Consolas"/>
              <a:cs typeface="Consolas"/>
            </a:endParaRPr>
          </a:p>
        </p:txBody>
      </p:sp>
      <p:sp>
        <p:nvSpPr>
          <p:cNvPr id="3" name="TextBox 2"/>
          <p:cNvSpPr txBox="1"/>
          <p:nvPr/>
        </p:nvSpPr>
        <p:spPr>
          <a:xfrm>
            <a:off x="1421802" y="1331145"/>
            <a:ext cx="2041176" cy="461665"/>
          </a:xfrm>
          <a:prstGeom prst="rect">
            <a:avLst/>
          </a:prstGeom>
          <a:noFill/>
        </p:spPr>
        <p:txBody>
          <a:bodyPr wrap="square" rtlCol="0">
            <a:spAutoFit/>
          </a:bodyPr>
          <a:lstStyle/>
          <a:p>
            <a:r>
              <a:rPr lang="en-US" sz="2400" dirty="0" err="1" smtClean="0">
                <a:latin typeface="Ubuntu"/>
                <a:cs typeface="Ubuntu"/>
              </a:rPr>
              <a:t>ComponentA</a:t>
            </a:r>
            <a:endParaRPr lang="en-US" sz="2400" dirty="0">
              <a:latin typeface="Ubuntu"/>
              <a:cs typeface="Ubuntu"/>
            </a:endParaRPr>
          </a:p>
        </p:txBody>
      </p:sp>
      <p:sp>
        <p:nvSpPr>
          <p:cNvPr id="9" name="TextBox 8"/>
          <p:cNvSpPr txBox="1"/>
          <p:nvPr/>
        </p:nvSpPr>
        <p:spPr>
          <a:xfrm>
            <a:off x="5926839" y="1307535"/>
            <a:ext cx="1976793" cy="461665"/>
          </a:xfrm>
          <a:prstGeom prst="rect">
            <a:avLst/>
          </a:prstGeom>
          <a:noFill/>
        </p:spPr>
        <p:txBody>
          <a:bodyPr wrap="square" rtlCol="0">
            <a:spAutoFit/>
          </a:bodyPr>
          <a:lstStyle/>
          <a:p>
            <a:r>
              <a:rPr lang="en-US" sz="2400" dirty="0" err="1" smtClean="0">
                <a:latin typeface="Ubuntu"/>
                <a:cs typeface="Ubuntu"/>
              </a:rPr>
              <a:t>ComponentB</a:t>
            </a:r>
            <a:endParaRPr lang="en-US" sz="2400" dirty="0">
              <a:latin typeface="Ubuntu"/>
              <a:cs typeface="Ubuntu"/>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Intent </a:t>
            </a:r>
            <a:r>
              <a:rPr lang="en-US" sz="4400" b="1" i="0" u="none" strike="noStrike" cap="none" baseline="0" dirty="0" smtClean="0">
                <a:solidFill>
                  <a:srgbClr val="F79646"/>
                </a:solidFill>
                <a:latin typeface="Ubuntu"/>
                <a:ea typeface="Ubuntu"/>
                <a:cs typeface="Ubuntu"/>
                <a:sym typeface="Ubuntu"/>
                <a:rtl val="0"/>
              </a:rPr>
              <a:t>analysis</a:t>
            </a:r>
            <a:endParaRPr lang="en-US" sz="4400" b="1" i="0" u="none" strike="noStrike" cap="none" baseline="0" dirty="0">
              <a:solidFill>
                <a:srgbClr val="F79646"/>
              </a:solidFill>
              <a:latin typeface="Ubuntu"/>
              <a:ea typeface="Ubuntu"/>
              <a:cs typeface="Ubuntu"/>
              <a:sym typeface="Ubuntu"/>
              <a:rtl val="0"/>
            </a:endParaRPr>
          </a:p>
        </p:txBody>
      </p:sp>
      <p:sp>
        <p:nvSpPr>
          <p:cNvPr id="356" name="Shape 356"/>
          <p:cNvSpPr txBox="1">
            <a:spLocks noGrp="1"/>
          </p:cNvSpPr>
          <p:nvPr>
            <p:ph type="body" idx="1"/>
          </p:nvPr>
        </p:nvSpPr>
        <p:spPr>
          <a:xfrm>
            <a:off x="457200" y="2955044"/>
            <a:ext cx="8229600" cy="3779488"/>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Intents present two challenges to static analyses:</a:t>
            </a:r>
          </a:p>
          <a:p>
            <a:pPr marL="742950" marR="0" lvl="1" indent="-107950" algn="l" rtl="0">
              <a:lnSpc>
                <a:spcPct val="100000"/>
              </a:lnSpc>
              <a:spcBef>
                <a:spcPts val="560"/>
              </a:spcBef>
              <a:spcAft>
                <a:spcPts val="0"/>
              </a:spcAft>
              <a:buClr>
                <a:srgbClr val="888888"/>
              </a:buClr>
              <a:buSzPct val="100000"/>
              <a:buFont typeface="Ubuntu"/>
              <a:buChar char="–"/>
            </a:pPr>
            <a:r>
              <a:rPr lang="en-US" sz="3000" i="0" u="none" strike="noStrike" cap="none" baseline="0" dirty="0">
                <a:solidFill>
                  <a:srgbClr val="558ED5"/>
                </a:solidFill>
                <a:latin typeface="Ubuntu"/>
                <a:ea typeface="Ubuntu"/>
                <a:cs typeface="Ubuntu"/>
                <a:sym typeface="Ubuntu"/>
                <a:rtl val="0"/>
              </a:rPr>
              <a:t>Control </a:t>
            </a:r>
            <a:r>
              <a:rPr lang="en-US" sz="3000" i="0" u="none" strike="noStrike" cap="none" baseline="0" dirty="0" smtClean="0">
                <a:solidFill>
                  <a:srgbClr val="558ED5"/>
                </a:solidFill>
                <a:latin typeface="Ubuntu"/>
                <a:ea typeface="Ubuntu"/>
                <a:cs typeface="Ubuntu"/>
                <a:sym typeface="Ubuntu"/>
                <a:rtl val="0"/>
              </a:rPr>
              <a:t>flow</a:t>
            </a:r>
            <a:endParaRPr lang="en-US" sz="2600" i="0" u="none" strike="noStrike" cap="none" baseline="0" dirty="0">
              <a:solidFill>
                <a:srgbClr val="558ED5"/>
              </a:solidFill>
              <a:latin typeface="Ubuntu"/>
              <a:ea typeface="Ubuntu"/>
              <a:cs typeface="Ubuntu"/>
              <a:sym typeface="Ubuntu"/>
              <a:rtl val="0"/>
            </a:endParaRPr>
          </a:p>
          <a:p>
            <a:pPr marL="1143000" marR="0" lvl="2" indent="-114300" algn="l" rtl="0">
              <a:lnSpc>
                <a:spcPct val="100000"/>
              </a:lnSpc>
              <a:spcBef>
                <a:spcPts val="560"/>
              </a:spcBef>
              <a:spcAft>
                <a:spcPts val="0"/>
              </a:spcAft>
              <a:buClr>
                <a:srgbClr val="888888"/>
              </a:buClr>
              <a:buSzPct val="100000"/>
              <a:buFont typeface="Ubuntu"/>
              <a:buChar char="•"/>
            </a:pPr>
            <a:r>
              <a:rPr lang="en-US" sz="2400" b="0" i="0" u="none" strike="noStrike" cap="none" baseline="0" dirty="0">
                <a:solidFill>
                  <a:schemeClr val="dk1"/>
                </a:solidFill>
                <a:latin typeface="Ubuntu"/>
                <a:ea typeface="Ubuntu"/>
                <a:cs typeface="Ubuntu"/>
                <a:sym typeface="Ubuntu"/>
                <a:rtl val="0"/>
              </a:rPr>
              <a:t>Component Communication Pattern (CCP</a:t>
            </a:r>
            <a:r>
              <a:rPr lang="en-US" sz="2400" b="0" i="0" u="none" strike="noStrike" cap="none" baseline="0" dirty="0" smtClean="0">
                <a:solidFill>
                  <a:schemeClr val="dk1"/>
                </a:solidFill>
                <a:latin typeface="Ubuntu"/>
                <a:ea typeface="Ubuntu"/>
                <a:cs typeface="Ubuntu"/>
                <a:sym typeface="Ubuntu"/>
                <a:rtl val="0"/>
              </a:rPr>
              <a:t>)</a:t>
            </a:r>
          </a:p>
          <a:p>
            <a:pPr marL="1028700" lvl="2" indent="0">
              <a:spcBef>
                <a:spcPts val="560"/>
              </a:spcBef>
              <a:buClr>
                <a:srgbClr val="888888"/>
              </a:buClr>
              <a:buSzPct val="100000"/>
              <a:buNone/>
            </a:pPr>
            <a:r>
              <a:rPr lang="ro-RO" dirty="0" smtClean="0">
                <a:latin typeface="Ubuntu"/>
                <a:cs typeface="Ubuntu"/>
              </a:rPr>
              <a:t>[D</a:t>
            </a:r>
            <a:r>
              <a:rPr lang="ro-RO" dirty="0">
                <a:latin typeface="Ubuntu"/>
                <a:cs typeface="Ubuntu"/>
              </a:rPr>
              <a:t>. Octeau </a:t>
            </a:r>
            <a:r>
              <a:rPr lang="ro-RO" i="1" dirty="0" smtClean="0">
                <a:latin typeface="Ubuntu"/>
                <a:cs typeface="Ubuntu"/>
              </a:rPr>
              <a:t>et al. USENIX </a:t>
            </a:r>
            <a:r>
              <a:rPr lang="ro-RO" i="1" dirty="0">
                <a:latin typeface="Ubuntu"/>
                <a:cs typeface="Ubuntu"/>
              </a:rPr>
              <a:t>’13</a:t>
            </a:r>
            <a:r>
              <a:rPr lang="ro-RO" dirty="0" smtClean="0">
                <a:latin typeface="Ubuntu"/>
                <a:cs typeface="Ubuntu"/>
              </a:rPr>
              <a:t>]</a:t>
            </a:r>
            <a:endParaRPr lang="en-US" sz="2000" b="0" u="none" strike="noStrike" cap="none" baseline="0" dirty="0" smtClean="0">
              <a:solidFill>
                <a:schemeClr val="dk1"/>
              </a:solidFill>
              <a:latin typeface="Ubuntu"/>
              <a:ea typeface="Ubuntu"/>
              <a:cs typeface="Ubuntu"/>
              <a:sym typeface="Ubuntu"/>
              <a:rtl val="0"/>
            </a:endParaRPr>
          </a:p>
          <a:p>
            <a:pPr marL="742950" marR="0" lvl="1" indent="-107950" algn="l" rtl="0">
              <a:lnSpc>
                <a:spcPct val="100000"/>
              </a:lnSpc>
              <a:spcBef>
                <a:spcPts val="560"/>
              </a:spcBef>
              <a:spcAft>
                <a:spcPts val="0"/>
              </a:spcAft>
              <a:buClr>
                <a:srgbClr val="888888"/>
              </a:buClr>
              <a:buSzPct val="100000"/>
              <a:buFont typeface="Ubuntu"/>
              <a:buChar char="–"/>
            </a:pPr>
            <a:r>
              <a:rPr lang="en-US" sz="3000" b="0" i="0" u="none" strike="noStrike" cap="none" baseline="0" dirty="0" smtClean="0">
                <a:solidFill>
                  <a:schemeClr val="dk1"/>
                </a:solidFill>
                <a:latin typeface="Ubuntu"/>
                <a:ea typeface="Ubuntu"/>
                <a:cs typeface="Ubuntu"/>
                <a:sym typeface="Ubuntu"/>
                <a:rtl val="0"/>
              </a:rPr>
              <a:t>Data </a:t>
            </a:r>
            <a:r>
              <a:rPr lang="en-US" sz="3000" b="0" i="0" u="none" strike="noStrike" cap="none" baseline="0" dirty="0">
                <a:solidFill>
                  <a:schemeClr val="dk1"/>
                </a:solidFill>
                <a:latin typeface="Ubuntu"/>
                <a:ea typeface="Ubuntu"/>
                <a:cs typeface="Ubuntu"/>
                <a:sym typeface="Ubuntu"/>
                <a:rtl val="0"/>
              </a:rPr>
              <a:t>flow analysis </a:t>
            </a:r>
          </a:p>
          <a:p>
            <a:pPr marL="1143000" marR="0" lvl="2" indent="-114300" algn="l" rtl="0">
              <a:lnSpc>
                <a:spcPct val="100000"/>
              </a:lnSpc>
              <a:spcBef>
                <a:spcPts val="560"/>
              </a:spcBef>
              <a:spcAft>
                <a:spcPts val="0"/>
              </a:spcAft>
              <a:buClr>
                <a:srgbClr val="888888"/>
              </a:buClr>
              <a:buSzPct val="100000"/>
              <a:buFont typeface="Ubuntu"/>
              <a:buChar char="•"/>
            </a:pPr>
            <a:r>
              <a:rPr lang="en-US" sz="2400" b="0" i="0" u="none" strike="noStrike" cap="none" baseline="0" dirty="0">
                <a:solidFill>
                  <a:schemeClr val="dk1"/>
                </a:solidFill>
                <a:latin typeface="Ubuntu"/>
                <a:ea typeface="Ubuntu"/>
                <a:cs typeface="Ubuntu"/>
                <a:sym typeface="Ubuntu"/>
                <a:rtl val="0"/>
              </a:rPr>
              <a:t>Intent type system</a:t>
            </a:r>
          </a:p>
        </p:txBody>
      </p:sp>
      <p:sp>
        <p:nvSpPr>
          <p:cNvPr id="2" name="TextBox 1"/>
          <p:cNvSpPr txBox="1"/>
          <p:nvPr/>
        </p:nvSpPr>
        <p:spPr>
          <a:xfrm>
            <a:off x="228772" y="1755725"/>
            <a:ext cx="412197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Consolas"/>
                <a:cs typeface="Consolas"/>
              </a:rPr>
              <a:t>Intent </a:t>
            </a:r>
            <a:r>
              <a:rPr lang="en-US" sz="2000" dirty="0" err="1" smtClean="0">
                <a:latin typeface="Consolas"/>
                <a:cs typeface="Consolas"/>
              </a:rPr>
              <a:t>i</a:t>
            </a:r>
            <a:r>
              <a:rPr lang="en-US" sz="2000" dirty="0" smtClean="0">
                <a:latin typeface="Consolas"/>
                <a:cs typeface="Consolas"/>
              </a:rPr>
              <a:t> = </a:t>
            </a:r>
            <a:r>
              <a:rPr lang="en-US" sz="2000" dirty="0" err="1" smtClean="0">
                <a:latin typeface="Consolas"/>
                <a:cs typeface="Consolas"/>
              </a:rPr>
              <a:t>buildIntent</a:t>
            </a:r>
            <a:r>
              <a:rPr lang="en-US" sz="2000" dirty="0" smtClean="0">
                <a:latin typeface="Consolas"/>
                <a:cs typeface="Consolas"/>
              </a:rPr>
              <a:t>();</a:t>
            </a:r>
          </a:p>
          <a:p>
            <a:r>
              <a:rPr lang="en-US" sz="2000" dirty="0" err="1" smtClean="0">
                <a:latin typeface="Consolas"/>
                <a:cs typeface="Consolas"/>
              </a:rPr>
              <a:t>i.putExtra</a:t>
            </a:r>
            <a:r>
              <a:rPr lang="en-US" sz="2000" dirty="0" smtClean="0">
                <a:latin typeface="Consolas"/>
                <a:cs typeface="Consolas"/>
              </a:rPr>
              <a:t>(</a:t>
            </a:r>
            <a:r>
              <a:rPr lang="en-US" sz="2000" dirty="0">
                <a:solidFill>
                  <a:schemeClr val="tx1"/>
                </a:solidFill>
                <a:latin typeface="Consolas"/>
                <a:cs typeface="Consolas"/>
              </a:rPr>
              <a:t>"key"</a:t>
            </a:r>
            <a:r>
              <a:rPr lang="en-US" sz="2000" dirty="0" smtClean="0">
                <a:latin typeface="Consolas"/>
                <a:cs typeface="Consolas"/>
              </a:rPr>
              <a:t>,</a:t>
            </a:r>
            <a:r>
              <a:rPr lang="en-US" sz="2000" dirty="0" err="1" smtClean="0">
                <a:latin typeface="Consolas"/>
                <a:cs typeface="Consolas"/>
              </a:rPr>
              <a:t>getPass</a:t>
            </a:r>
            <a:r>
              <a:rPr lang="en-US" sz="2000" dirty="0" smtClean="0">
                <a:latin typeface="Consolas"/>
                <a:cs typeface="Consolas"/>
              </a:rPr>
              <a:t>(</a:t>
            </a:r>
            <a:r>
              <a:rPr lang="en-US" sz="2000" dirty="0" smtClean="0">
                <a:latin typeface="Consolas"/>
                <a:cs typeface="Consolas"/>
              </a:rPr>
              <a:t>));</a:t>
            </a:r>
          </a:p>
          <a:p>
            <a:r>
              <a:rPr lang="en-US" sz="2000" dirty="0" err="1" smtClean="0">
                <a:solidFill>
                  <a:srgbClr val="558ED5"/>
                </a:solidFill>
                <a:latin typeface="Consolas"/>
                <a:cs typeface="Consolas"/>
              </a:rPr>
              <a:t>startActivity</a:t>
            </a:r>
            <a:r>
              <a:rPr lang="en-US" sz="2000" dirty="0" smtClean="0">
                <a:solidFill>
                  <a:srgbClr val="558ED5"/>
                </a:solidFill>
                <a:latin typeface="Consolas"/>
                <a:cs typeface="Consolas"/>
              </a:rPr>
              <a:t>(</a:t>
            </a:r>
            <a:r>
              <a:rPr lang="en-US" sz="2000" dirty="0" err="1" smtClean="0">
                <a:solidFill>
                  <a:srgbClr val="558ED5"/>
                </a:solidFill>
                <a:latin typeface="Consolas"/>
                <a:cs typeface="Consolas"/>
              </a:rPr>
              <a:t>i</a:t>
            </a:r>
            <a:r>
              <a:rPr lang="en-US" sz="2000" dirty="0" smtClean="0">
                <a:solidFill>
                  <a:srgbClr val="558ED5"/>
                </a:solidFill>
                <a:latin typeface="Consolas"/>
                <a:cs typeface="Consolas"/>
              </a:rPr>
              <a:t>)</a:t>
            </a:r>
            <a:r>
              <a:rPr lang="en-US" sz="2000" dirty="0" smtClean="0">
                <a:solidFill>
                  <a:srgbClr val="558ED5"/>
                </a:solidFill>
                <a:latin typeface="Consolas"/>
                <a:cs typeface="Consolas"/>
              </a:rPr>
              <a:t>;</a:t>
            </a:r>
            <a:endParaRPr lang="en-US" sz="2000" dirty="0">
              <a:solidFill>
                <a:srgbClr val="558ED5"/>
              </a:solidFill>
              <a:latin typeface="Consolas"/>
              <a:cs typeface="Consolas"/>
            </a:endParaRPr>
          </a:p>
        </p:txBody>
      </p:sp>
      <p:sp>
        <p:nvSpPr>
          <p:cNvPr id="7" name="TextBox 6"/>
          <p:cNvSpPr txBox="1"/>
          <p:nvPr/>
        </p:nvSpPr>
        <p:spPr>
          <a:xfrm>
            <a:off x="4510696" y="1755725"/>
            <a:ext cx="452858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solidFill>
                  <a:srgbClr val="558ED5"/>
                </a:solidFill>
                <a:latin typeface="Consolas"/>
                <a:cs typeface="Consolas"/>
              </a:rPr>
              <a:t>Intent </a:t>
            </a:r>
            <a:r>
              <a:rPr lang="en-US" sz="2000" dirty="0" err="1" smtClean="0">
                <a:solidFill>
                  <a:srgbClr val="558ED5"/>
                </a:solidFill>
                <a:latin typeface="Consolas"/>
                <a:cs typeface="Consolas"/>
              </a:rPr>
              <a:t>i</a:t>
            </a:r>
            <a:r>
              <a:rPr lang="en-US" sz="2000" dirty="0" smtClean="0">
                <a:solidFill>
                  <a:srgbClr val="558ED5"/>
                </a:solidFill>
                <a:latin typeface="Consolas"/>
                <a:cs typeface="Consolas"/>
              </a:rPr>
              <a:t> = </a:t>
            </a:r>
            <a:r>
              <a:rPr lang="en-US" sz="2000" dirty="0" err="1" smtClean="0">
                <a:solidFill>
                  <a:srgbClr val="558ED5"/>
                </a:solidFill>
                <a:latin typeface="Consolas"/>
                <a:cs typeface="Consolas"/>
              </a:rPr>
              <a:t>getIntent</a:t>
            </a:r>
            <a:r>
              <a:rPr lang="en-US" sz="2000" dirty="0" smtClean="0">
                <a:solidFill>
                  <a:srgbClr val="558ED5"/>
                </a:solidFill>
                <a:latin typeface="Consolas"/>
                <a:cs typeface="Consolas"/>
              </a:rPr>
              <a:t>()</a:t>
            </a:r>
            <a:r>
              <a:rPr lang="en-US" sz="2000" dirty="0" smtClean="0">
                <a:solidFill>
                  <a:srgbClr val="558ED5"/>
                </a:solidFill>
                <a:latin typeface="Consolas"/>
                <a:cs typeface="Consolas"/>
              </a:rPr>
              <a:t>;</a:t>
            </a:r>
          </a:p>
          <a:p>
            <a:r>
              <a:rPr lang="en-US" sz="2000" dirty="0" err="1">
                <a:latin typeface="Consolas"/>
                <a:cs typeface="Consolas"/>
              </a:rPr>
              <a:t>i</a:t>
            </a:r>
            <a:r>
              <a:rPr lang="en-US" sz="2000" dirty="0" err="1" smtClean="0">
                <a:latin typeface="Consolas"/>
                <a:cs typeface="Consolas"/>
              </a:rPr>
              <a:t>nt</a:t>
            </a:r>
            <a:r>
              <a:rPr lang="en-US" sz="2000" dirty="0" smtClean="0">
                <a:latin typeface="Consolas"/>
                <a:cs typeface="Consolas"/>
              </a:rPr>
              <a:t> </a:t>
            </a:r>
            <a:r>
              <a:rPr lang="en-US" sz="2000" dirty="0" err="1" smtClean="0">
                <a:latin typeface="Consolas"/>
                <a:cs typeface="Consolas"/>
              </a:rPr>
              <a:t>val</a:t>
            </a:r>
            <a:r>
              <a:rPr lang="en-US" sz="2000" dirty="0" smtClean="0">
                <a:latin typeface="Consolas"/>
                <a:cs typeface="Consolas"/>
              </a:rPr>
              <a:t> </a:t>
            </a:r>
            <a:r>
              <a:rPr lang="en-US" sz="2000" dirty="0" smtClean="0">
                <a:latin typeface="Consolas"/>
                <a:cs typeface="Consolas"/>
              </a:rPr>
              <a:t>= </a:t>
            </a:r>
            <a:r>
              <a:rPr lang="en-US" sz="2000" dirty="0" err="1" smtClean="0">
                <a:latin typeface="Consolas"/>
                <a:cs typeface="Consolas"/>
              </a:rPr>
              <a:t>i.getIntExtra</a:t>
            </a:r>
            <a:r>
              <a:rPr lang="en-US" sz="2000" dirty="0" smtClean="0">
                <a:latin typeface="Consolas"/>
                <a:cs typeface="Consolas"/>
              </a:rPr>
              <a:t>(</a:t>
            </a:r>
            <a:r>
              <a:rPr lang="en-US" sz="2000" dirty="0">
                <a:solidFill>
                  <a:schemeClr val="tx1"/>
                </a:solidFill>
                <a:latin typeface="Consolas"/>
                <a:cs typeface="Consolas"/>
              </a:rPr>
              <a:t>"key"</a:t>
            </a:r>
            <a:r>
              <a:rPr lang="en-US" sz="2000" dirty="0" smtClean="0">
                <a:latin typeface="Consolas"/>
                <a:cs typeface="Consolas"/>
              </a:rPr>
              <a:t>)</a:t>
            </a:r>
            <a:r>
              <a:rPr lang="en-US" sz="2000" dirty="0" smtClean="0">
                <a:latin typeface="Consolas"/>
                <a:cs typeface="Consolas"/>
              </a:rPr>
              <a:t>;</a:t>
            </a:r>
          </a:p>
          <a:p>
            <a:r>
              <a:rPr lang="en-US" sz="2000" dirty="0" err="1" smtClean="0">
                <a:latin typeface="Consolas"/>
                <a:cs typeface="Consolas"/>
              </a:rPr>
              <a:t>sendToEverybody</a:t>
            </a:r>
            <a:r>
              <a:rPr lang="en-US" sz="2000" dirty="0" smtClean="0">
                <a:latin typeface="Consolas"/>
                <a:cs typeface="Consolas"/>
              </a:rPr>
              <a:t>(</a:t>
            </a:r>
            <a:r>
              <a:rPr lang="en-US" sz="2000" dirty="0" err="1" smtClean="0">
                <a:latin typeface="Consolas"/>
                <a:cs typeface="Consolas"/>
              </a:rPr>
              <a:t>val</a:t>
            </a:r>
            <a:r>
              <a:rPr lang="en-US" sz="2000" dirty="0" smtClean="0">
                <a:latin typeface="Consolas"/>
                <a:cs typeface="Consolas"/>
              </a:rPr>
              <a:t>);</a:t>
            </a:r>
            <a:endParaRPr lang="en-US" sz="2000" dirty="0">
              <a:latin typeface="Consolas"/>
              <a:cs typeface="Consolas"/>
            </a:endParaRPr>
          </a:p>
        </p:txBody>
      </p:sp>
      <p:sp>
        <p:nvSpPr>
          <p:cNvPr id="3" name="TextBox 2"/>
          <p:cNvSpPr txBox="1"/>
          <p:nvPr/>
        </p:nvSpPr>
        <p:spPr>
          <a:xfrm>
            <a:off x="1421802" y="1331145"/>
            <a:ext cx="2041176" cy="461665"/>
          </a:xfrm>
          <a:prstGeom prst="rect">
            <a:avLst/>
          </a:prstGeom>
          <a:noFill/>
        </p:spPr>
        <p:txBody>
          <a:bodyPr wrap="square" rtlCol="0">
            <a:spAutoFit/>
          </a:bodyPr>
          <a:lstStyle/>
          <a:p>
            <a:r>
              <a:rPr lang="en-US" sz="2400" dirty="0" err="1" smtClean="0">
                <a:latin typeface="Ubuntu"/>
                <a:cs typeface="Ubuntu"/>
              </a:rPr>
              <a:t>ComponentA</a:t>
            </a:r>
            <a:endParaRPr lang="en-US" sz="2400" dirty="0">
              <a:latin typeface="Ubuntu"/>
              <a:cs typeface="Ubuntu"/>
            </a:endParaRPr>
          </a:p>
        </p:txBody>
      </p:sp>
      <p:sp>
        <p:nvSpPr>
          <p:cNvPr id="9" name="TextBox 8"/>
          <p:cNvSpPr txBox="1"/>
          <p:nvPr/>
        </p:nvSpPr>
        <p:spPr>
          <a:xfrm>
            <a:off x="5926839" y="1307535"/>
            <a:ext cx="1976793" cy="461665"/>
          </a:xfrm>
          <a:prstGeom prst="rect">
            <a:avLst/>
          </a:prstGeom>
          <a:noFill/>
        </p:spPr>
        <p:txBody>
          <a:bodyPr wrap="square" rtlCol="0">
            <a:spAutoFit/>
          </a:bodyPr>
          <a:lstStyle/>
          <a:p>
            <a:r>
              <a:rPr lang="en-US" sz="2400" dirty="0" err="1" smtClean="0">
                <a:latin typeface="Ubuntu"/>
                <a:cs typeface="Ubuntu"/>
              </a:rPr>
              <a:t>ComponentB</a:t>
            </a:r>
            <a:endParaRPr lang="en-US" sz="2400" dirty="0">
              <a:latin typeface="Ubuntu"/>
              <a:cs typeface="Ubuntu"/>
            </a:endParaRPr>
          </a:p>
        </p:txBody>
      </p:sp>
      <p:sp>
        <p:nvSpPr>
          <p:cNvPr id="10" name="Oval Callout 9"/>
          <p:cNvSpPr/>
          <p:nvPr/>
        </p:nvSpPr>
        <p:spPr>
          <a:xfrm>
            <a:off x="6526120" y="3512594"/>
            <a:ext cx="2513165" cy="648478"/>
          </a:xfrm>
          <a:prstGeom prst="wedgeEllipseCallout">
            <a:avLst>
              <a:gd name="adj1" fmla="val -15355"/>
              <a:gd name="adj2" fmla="val -26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Who sent this message?</a:t>
            </a:r>
            <a:endParaRPr lang="en-US" sz="1800" dirty="0">
              <a:latin typeface="Ubuntu"/>
              <a:cs typeface="Ubuntu"/>
            </a:endParaRPr>
          </a:p>
        </p:txBody>
      </p:sp>
      <p:cxnSp>
        <p:nvCxnSpPr>
          <p:cNvPr id="12" name="Straight Arrow Connector 11"/>
          <p:cNvCxnSpPr/>
          <p:nvPr/>
        </p:nvCxnSpPr>
        <p:spPr>
          <a:xfrm flipH="1">
            <a:off x="3579670" y="4298005"/>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3" name="Oval Callout 12"/>
          <p:cNvSpPr/>
          <p:nvPr/>
        </p:nvSpPr>
        <p:spPr>
          <a:xfrm>
            <a:off x="3094164" y="3404515"/>
            <a:ext cx="2513165" cy="648478"/>
          </a:xfrm>
          <a:prstGeom prst="wedgeEllipseCallout">
            <a:avLst>
              <a:gd name="adj1" fmla="val -65355"/>
              <a:gd name="adj2" fmla="val -1708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Who receives this message?</a:t>
            </a:r>
            <a:endParaRPr lang="en-US" sz="1800" dirty="0">
              <a:latin typeface="Ubuntu"/>
              <a:cs typeface="Ubuntu"/>
            </a:endParaRPr>
          </a:p>
        </p:txBody>
      </p:sp>
    </p:spTree>
    <p:extLst>
      <p:ext uri="{BB962C8B-B14F-4D97-AF65-F5344CB8AC3E}">
        <p14:creationId xmlns:p14="http://schemas.microsoft.com/office/powerpoint/2010/main" val="335424001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Intent analysis</a:t>
            </a:r>
            <a:endParaRPr lang="en-US" sz="4400" b="1" i="0" u="none" strike="noStrike" cap="none" baseline="0" dirty="0">
              <a:solidFill>
                <a:srgbClr val="F79646"/>
              </a:solidFill>
              <a:latin typeface="Ubuntu"/>
              <a:ea typeface="Ubuntu"/>
              <a:cs typeface="Ubuntu"/>
              <a:sym typeface="Ubuntu"/>
              <a:rtl val="0"/>
            </a:endParaRPr>
          </a:p>
        </p:txBody>
      </p:sp>
      <p:sp>
        <p:nvSpPr>
          <p:cNvPr id="356" name="Shape 356"/>
          <p:cNvSpPr txBox="1">
            <a:spLocks noGrp="1"/>
          </p:cNvSpPr>
          <p:nvPr>
            <p:ph type="body" idx="1"/>
          </p:nvPr>
        </p:nvSpPr>
        <p:spPr>
          <a:xfrm>
            <a:off x="457200" y="2955044"/>
            <a:ext cx="8229600" cy="3779488"/>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Intents present two challenges to static analyses:</a:t>
            </a:r>
          </a:p>
          <a:p>
            <a:pPr marL="742950" marR="0" lvl="1" indent="-107950" algn="l" rtl="0">
              <a:lnSpc>
                <a:spcPct val="100000"/>
              </a:lnSpc>
              <a:spcBef>
                <a:spcPts val="56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Control </a:t>
            </a:r>
            <a:r>
              <a:rPr lang="en-US" sz="3000" b="0" i="0" u="none" strike="noStrike" cap="none" baseline="0" dirty="0" smtClean="0">
                <a:solidFill>
                  <a:schemeClr val="dk1"/>
                </a:solidFill>
                <a:latin typeface="Ubuntu"/>
                <a:ea typeface="Ubuntu"/>
                <a:cs typeface="Ubuntu"/>
                <a:sym typeface="Ubuntu"/>
                <a:rtl val="0"/>
              </a:rPr>
              <a:t>flow</a:t>
            </a:r>
            <a:endParaRPr lang="en-US" sz="2600" b="0" i="0" u="none" strike="noStrike" cap="none" baseline="0" dirty="0">
              <a:solidFill>
                <a:schemeClr val="dk1"/>
              </a:solidFill>
              <a:latin typeface="Ubuntu"/>
              <a:ea typeface="Ubuntu"/>
              <a:cs typeface="Ubuntu"/>
              <a:sym typeface="Ubuntu"/>
              <a:rtl val="0"/>
            </a:endParaRPr>
          </a:p>
          <a:p>
            <a:pPr marL="1143000" marR="0" lvl="2" indent="-114300" algn="l" rtl="0">
              <a:lnSpc>
                <a:spcPct val="100000"/>
              </a:lnSpc>
              <a:spcBef>
                <a:spcPts val="560"/>
              </a:spcBef>
              <a:spcAft>
                <a:spcPts val="0"/>
              </a:spcAft>
              <a:buClr>
                <a:srgbClr val="888888"/>
              </a:buClr>
              <a:buSzPct val="100000"/>
              <a:buFont typeface="Ubuntu"/>
              <a:buChar char="•"/>
            </a:pPr>
            <a:r>
              <a:rPr lang="en-US" sz="2400" i="0" u="none" strike="noStrike" cap="none" baseline="0" dirty="0">
                <a:solidFill>
                  <a:schemeClr val="bg2">
                    <a:lumMod val="60000"/>
                    <a:lumOff val="40000"/>
                  </a:schemeClr>
                </a:solidFill>
                <a:latin typeface="Ubuntu"/>
                <a:ea typeface="Ubuntu"/>
                <a:cs typeface="Ubuntu"/>
                <a:sym typeface="Ubuntu"/>
                <a:rtl val="0"/>
              </a:rPr>
              <a:t>Component Communication Pattern (CCP</a:t>
            </a:r>
            <a:r>
              <a:rPr lang="en-US" sz="2400" i="0" u="none" strike="noStrike" cap="none" baseline="0" dirty="0" smtClean="0">
                <a:solidFill>
                  <a:schemeClr val="bg2">
                    <a:lumMod val="60000"/>
                    <a:lumOff val="40000"/>
                  </a:schemeClr>
                </a:solidFill>
                <a:latin typeface="Ubuntu"/>
                <a:ea typeface="Ubuntu"/>
                <a:cs typeface="Ubuntu"/>
                <a:sym typeface="Ubuntu"/>
                <a:rtl val="0"/>
              </a:rPr>
              <a:t>)</a:t>
            </a:r>
          </a:p>
          <a:p>
            <a:pPr marL="1028700" lvl="2" indent="0">
              <a:spcBef>
                <a:spcPts val="560"/>
              </a:spcBef>
              <a:buClr>
                <a:srgbClr val="888888"/>
              </a:buClr>
              <a:buSzPct val="100000"/>
              <a:buNone/>
            </a:pPr>
            <a:r>
              <a:rPr lang="ro-RO" dirty="0" smtClean="0">
                <a:latin typeface="Ubuntu"/>
                <a:cs typeface="Ubuntu"/>
              </a:rPr>
              <a:t>[D</a:t>
            </a:r>
            <a:r>
              <a:rPr lang="ro-RO" dirty="0">
                <a:latin typeface="Ubuntu"/>
                <a:cs typeface="Ubuntu"/>
              </a:rPr>
              <a:t>. Octeau </a:t>
            </a:r>
            <a:r>
              <a:rPr lang="ro-RO" i="1" dirty="0" smtClean="0">
                <a:latin typeface="Ubuntu"/>
                <a:cs typeface="Ubuntu"/>
              </a:rPr>
              <a:t>et al. USENIX </a:t>
            </a:r>
            <a:r>
              <a:rPr lang="ro-RO" i="1" dirty="0">
                <a:latin typeface="Ubuntu"/>
                <a:cs typeface="Ubuntu"/>
              </a:rPr>
              <a:t>’13</a:t>
            </a:r>
            <a:r>
              <a:rPr lang="ro-RO" dirty="0" smtClean="0">
                <a:latin typeface="Ubuntu"/>
                <a:cs typeface="Ubuntu"/>
              </a:rPr>
              <a:t>]</a:t>
            </a:r>
            <a:endParaRPr lang="en-US" sz="2000" b="0" u="none" strike="noStrike" cap="none" baseline="0" dirty="0" smtClean="0">
              <a:solidFill>
                <a:schemeClr val="dk1"/>
              </a:solidFill>
              <a:latin typeface="Ubuntu"/>
              <a:ea typeface="Ubuntu"/>
              <a:cs typeface="Ubuntu"/>
              <a:sym typeface="Ubuntu"/>
              <a:rtl val="0"/>
            </a:endParaRPr>
          </a:p>
          <a:p>
            <a:pPr marL="742950" marR="0" lvl="1" indent="-107950" algn="l" rtl="0">
              <a:lnSpc>
                <a:spcPct val="100000"/>
              </a:lnSpc>
              <a:spcBef>
                <a:spcPts val="560"/>
              </a:spcBef>
              <a:spcAft>
                <a:spcPts val="0"/>
              </a:spcAft>
              <a:buClr>
                <a:srgbClr val="888888"/>
              </a:buClr>
              <a:buSzPct val="100000"/>
              <a:buFont typeface="Ubuntu"/>
              <a:buChar char="–"/>
            </a:pPr>
            <a:r>
              <a:rPr lang="en-US" sz="3000" b="0" i="0" u="none" strike="noStrike" cap="none" baseline="0" dirty="0" smtClean="0">
                <a:solidFill>
                  <a:schemeClr val="dk1"/>
                </a:solidFill>
                <a:latin typeface="Ubuntu"/>
                <a:ea typeface="Ubuntu"/>
                <a:cs typeface="Ubuntu"/>
                <a:sym typeface="Ubuntu"/>
                <a:rtl val="0"/>
              </a:rPr>
              <a:t>Data </a:t>
            </a:r>
            <a:r>
              <a:rPr lang="en-US" sz="3000" b="0" i="0" u="none" strike="noStrike" cap="none" baseline="0" dirty="0">
                <a:solidFill>
                  <a:schemeClr val="dk1"/>
                </a:solidFill>
                <a:latin typeface="Ubuntu"/>
                <a:ea typeface="Ubuntu"/>
                <a:cs typeface="Ubuntu"/>
                <a:sym typeface="Ubuntu"/>
                <a:rtl val="0"/>
              </a:rPr>
              <a:t>flow analysis </a:t>
            </a:r>
          </a:p>
          <a:p>
            <a:pPr marL="1143000" marR="0" lvl="2" indent="-114300" algn="l" rtl="0">
              <a:lnSpc>
                <a:spcPct val="100000"/>
              </a:lnSpc>
              <a:spcBef>
                <a:spcPts val="560"/>
              </a:spcBef>
              <a:spcAft>
                <a:spcPts val="0"/>
              </a:spcAft>
              <a:buClr>
                <a:srgbClr val="888888"/>
              </a:buClr>
              <a:buSzPct val="100000"/>
              <a:buFont typeface="Ubuntu"/>
              <a:buChar char="•"/>
            </a:pPr>
            <a:r>
              <a:rPr lang="en-US" sz="2400" b="0" i="0" u="none" strike="noStrike" cap="none" baseline="0" dirty="0">
                <a:solidFill>
                  <a:schemeClr val="dk1"/>
                </a:solidFill>
                <a:latin typeface="Ubuntu"/>
                <a:ea typeface="Ubuntu"/>
                <a:cs typeface="Ubuntu"/>
                <a:sym typeface="Ubuntu"/>
                <a:rtl val="0"/>
              </a:rPr>
              <a:t>Intent type system</a:t>
            </a:r>
          </a:p>
        </p:txBody>
      </p:sp>
      <p:sp>
        <p:nvSpPr>
          <p:cNvPr id="2" name="TextBox 1"/>
          <p:cNvSpPr txBox="1"/>
          <p:nvPr/>
        </p:nvSpPr>
        <p:spPr>
          <a:xfrm>
            <a:off x="228772" y="1755725"/>
            <a:ext cx="412197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Consolas"/>
                <a:cs typeface="Consolas"/>
              </a:rPr>
              <a:t>Intent </a:t>
            </a:r>
            <a:r>
              <a:rPr lang="en-US" sz="2000" dirty="0" err="1" smtClean="0">
                <a:latin typeface="Consolas"/>
                <a:cs typeface="Consolas"/>
              </a:rPr>
              <a:t>i</a:t>
            </a:r>
            <a:r>
              <a:rPr lang="en-US" sz="2000" dirty="0" smtClean="0">
                <a:latin typeface="Consolas"/>
                <a:cs typeface="Consolas"/>
              </a:rPr>
              <a:t> = </a:t>
            </a:r>
            <a:r>
              <a:rPr lang="en-US" sz="2000" dirty="0" err="1" smtClean="0">
                <a:latin typeface="Consolas"/>
                <a:cs typeface="Consolas"/>
              </a:rPr>
              <a:t>buildIntent</a:t>
            </a:r>
            <a:r>
              <a:rPr lang="en-US" sz="2000" dirty="0" smtClean="0">
                <a:latin typeface="Consolas"/>
                <a:cs typeface="Consolas"/>
              </a:rPr>
              <a:t>();</a:t>
            </a:r>
          </a:p>
          <a:p>
            <a:r>
              <a:rPr lang="en-US" sz="2000" dirty="0" err="1" smtClean="0">
                <a:latin typeface="Consolas"/>
                <a:cs typeface="Consolas"/>
              </a:rPr>
              <a:t>i.putExtra</a:t>
            </a:r>
            <a:r>
              <a:rPr lang="en-US" sz="2000" dirty="0" smtClean="0">
                <a:latin typeface="Consolas"/>
                <a:cs typeface="Consolas"/>
              </a:rPr>
              <a:t>(</a:t>
            </a:r>
            <a:r>
              <a:rPr lang="en-US" sz="2000" dirty="0">
                <a:solidFill>
                  <a:schemeClr val="tx1"/>
                </a:solidFill>
                <a:latin typeface="Consolas"/>
                <a:cs typeface="Consolas"/>
              </a:rPr>
              <a:t>"key"</a:t>
            </a:r>
            <a:r>
              <a:rPr lang="en-US" sz="2000" dirty="0" smtClean="0">
                <a:latin typeface="Consolas"/>
                <a:cs typeface="Consolas"/>
              </a:rPr>
              <a:t>,</a:t>
            </a:r>
            <a:r>
              <a:rPr lang="en-US" sz="2000" dirty="0" err="1" smtClean="0">
                <a:latin typeface="Consolas"/>
                <a:cs typeface="Consolas"/>
              </a:rPr>
              <a:t>getPass</a:t>
            </a:r>
            <a:r>
              <a:rPr lang="en-US" sz="2000" dirty="0" smtClean="0">
                <a:latin typeface="Consolas"/>
                <a:cs typeface="Consolas"/>
              </a:rPr>
              <a:t>(</a:t>
            </a:r>
            <a:r>
              <a:rPr lang="en-US" sz="2000" dirty="0" smtClean="0">
                <a:latin typeface="Consolas"/>
                <a:cs typeface="Consolas"/>
              </a:rPr>
              <a:t>));</a:t>
            </a:r>
          </a:p>
          <a:p>
            <a:r>
              <a:rPr lang="en-US" sz="2000" dirty="0" err="1" smtClean="0">
                <a:solidFill>
                  <a:srgbClr val="558ED5"/>
                </a:solidFill>
                <a:latin typeface="Consolas"/>
                <a:cs typeface="Consolas"/>
              </a:rPr>
              <a:t>startActivity</a:t>
            </a:r>
            <a:r>
              <a:rPr lang="en-US" sz="2000" dirty="0" smtClean="0">
                <a:solidFill>
                  <a:srgbClr val="558ED5"/>
                </a:solidFill>
                <a:latin typeface="Consolas"/>
                <a:cs typeface="Consolas"/>
              </a:rPr>
              <a:t>(</a:t>
            </a:r>
            <a:r>
              <a:rPr lang="en-US" sz="2000" dirty="0" err="1" smtClean="0">
                <a:solidFill>
                  <a:srgbClr val="558ED5"/>
                </a:solidFill>
                <a:latin typeface="Consolas"/>
                <a:cs typeface="Consolas"/>
              </a:rPr>
              <a:t>i</a:t>
            </a:r>
            <a:r>
              <a:rPr lang="en-US" sz="2000" dirty="0" smtClean="0">
                <a:solidFill>
                  <a:srgbClr val="558ED5"/>
                </a:solidFill>
                <a:latin typeface="Consolas"/>
                <a:cs typeface="Consolas"/>
              </a:rPr>
              <a:t>)</a:t>
            </a:r>
            <a:r>
              <a:rPr lang="en-US" sz="2000" dirty="0" smtClean="0">
                <a:solidFill>
                  <a:srgbClr val="558ED5"/>
                </a:solidFill>
                <a:latin typeface="Consolas"/>
                <a:cs typeface="Consolas"/>
              </a:rPr>
              <a:t>;</a:t>
            </a:r>
            <a:endParaRPr lang="en-US" sz="2000" dirty="0">
              <a:solidFill>
                <a:srgbClr val="558ED5"/>
              </a:solidFill>
              <a:latin typeface="Consolas"/>
              <a:cs typeface="Consolas"/>
            </a:endParaRPr>
          </a:p>
        </p:txBody>
      </p:sp>
      <p:sp>
        <p:nvSpPr>
          <p:cNvPr id="7" name="TextBox 6"/>
          <p:cNvSpPr txBox="1"/>
          <p:nvPr/>
        </p:nvSpPr>
        <p:spPr>
          <a:xfrm>
            <a:off x="4510696" y="1755725"/>
            <a:ext cx="452858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solidFill>
                  <a:srgbClr val="558ED5"/>
                </a:solidFill>
                <a:latin typeface="Consolas"/>
                <a:cs typeface="Consolas"/>
              </a:rPr>
              <a:t>Intent </a:t>
            </a:r>
            <a:r>
              <a:rPr lang="en-US" sz="2000" dirty="0" err="1" smtClean="0">
                <a:solidFill>
                  <a:srgbClr val="558ED5"/>
                </a:solidFill>
                <a:latin typeface="Consolas"/>
                <a:cs typeface="Consolas"/>
              </a:rPr>
              <a:t>i</a:t>
            </a:r>
            <a:r>
              <a:rPr lang="en-US" sz="2000" dirty="0" smtClean="0">
                <a:solidFill>
                  <a:srgbClr val="558ED5"/>
                </a:solidFill>
                <a:latin typeface="Consolas"/>
                <a:cs typeface="Consolas"/>
              </a:rPr>
              <a:t> = </a:t>
            </a:r>
            <a:r>
              <a:rPr lang="en-US" sz="2000" dirty="0" err="1" smtClean="0">
                <a:solidFill>
                  <a:srgbClr val="558ED5"/>
                </a:solidFill>
                <a:latin typeface="Consolas"/>
                <a:cs typeface="Consolas"/>
              </a:rPr>
              <a:t>getIntent</a:t>
            </a:r>
            <a:r>
              <a:rPr lang="en-US" sz="2000" dirty="0" smtClean="0">
                <a:solidFill>
                  <a:srgbClr val="558ED5"/>
                </a:solidFill>
                <a:latin typeface="Consolas"/>
                <a:cs typeface="Consolas"/>
              </a:rPr>
              <a:t>()</a:t>
            </a:r>
            <a:r>
              <a:rPr lang="en-US" sz="2000" dirty="0" smtClean="0">
                <a:solidFill>
                  <a:srgbClr val="558ED5"/>
                </a:solidFill>
                <a:latin typeface="Consolas"/>
                <a:cs typeface="Consolas"/>
              </a:rPr>
              <a:t>;</a:t>
            </a:r>
          </a:p>
          <a:p>
            <a:r>
              <a:rPr lang="en-US" sz="2000" dirty="0" err="1">
                <a:latin typeface="Consolas"/>
                <a:cs typeface="Consolas"/>
              </a:rPr>
              <a:t>i</a:t>
            </a:r>
            <a:r>
              <a:rPr lang="en-US" sz="2000" dirty="0" err="1" smtClean="0">
                <a:latin typeface="Consolas"/>
                <a:cs typeface="Consolas"/>
              </a:rPr>
              <a:t>nt</a:t>
            </a:r>
            <a:r>
              <a:rPr lang="en-US" sz="2000" dirty="0" smtClean="0">
                <a:latin typeface="Consolas"/>
                <a:cs typeface="Consolas"/>
              </a:rPr>
              <a:t> </a:t>
            </a:r>
            <a:r>
              <a:rPr lang="en-US" sz="2000" dirty="0" err="1" smtClean="0">
                <a:latin typeface="Consolas"/>
                <a:cs typeface="Consolas"/>
              </a:rPr>
              <a:t>val</a:t>
            </a:r>
            <a:r>
              <a:rPr lang="en-US" sz="2000" dirty="0" smtClean="0">
                <a:latin typeface="Consolas"/>
                <a:cs typeface="Consolas"/>
              </a:rPr>
              <a:t> </a:t>
            </a:r>
            <a:r>
              <a:rPr lang="en-US" sz="2000" dirty="0" smtClean="0">
                <a:latin typeface="Consolas"/>
                <a:cs typeface="Consolas"/>
              </a:rPr>
              <a:t>= </a:t>
            </a:r>
            <a:r>
              <a:rPr lang="en-US" sz="2000" dirty="0" err="1" smtClean="0">
                <a:latin typeface="Consolas"/>
                <a:cs typeface="Consolas"/>
              </a:rPr>
              <a:t>i.getIntExtra</a:t>
            </a:r>
            <a:r>
              <a:rPr lang="en-US" sz="2000" dirty="0" smtClean="0">
                <a:latin typeface="Consolas"/>
                <a:cs typeface="Consolas"/>
              </a:rPr>
              <a:t>(</a:t>
            </a:r>
            <a:r>
              <a:rPr lang="en-US" sz="2000" dirty="0">
                <a:solidFill>
                  <a:schemeClr val="tx1"/>
                </a:solidFill>
                <a:latin typeface="Consolas"/>
                <a:cs typeface="Consolas"/>
              </a:rPr>
              <a:t>"key"</a:t>
            </a:r>
            <a:r>
              <a:rPr lang="en-US" sz="2000" dirty="0" smtClean="0">
                <a:latin typeface="Consolas"/>
                <a:cs typeface="Consolas"/>
              </a:rPr>
              <a:t>)</a:t>
            </a:r>
            <a:r>
              <a:rPr lang="en-US" sz="2000" dirty="0" smtClean="0">
                <a:latin typeface="Consolas"/>
                <a:cs typeface="Consolas"/>
              </a:rPr>
              <a:t>;</a:t>
            </a:r>
          </a:p>
          <a:p>
            <a:r>
              <a:rPr lang="en-US" sz="2000" dirty="0" err="1" smtClean="0">
                <a:latin typeface="Consolas"/>
                <a:cs typeface="Consolas"/>
              </a:rPr>
              <a:t>sendToEverybody</a:t>
            </a:r>
            <a:r>
              <a:rPr lang="en-US" sz="2000" dirty="0" smtClean="0">
                <a:latin typeface="Consolas"/>
                <a:cs typeface="Consolas"/>
              </a:rPr>
              <a:t>(</a:t>
            </a:r>
            <a:r>
              <a:rPr lang="en-US" sz="2000" dirty="0" err="1" smtClean="0">
                <a:latin typeface="Consolas"/>
                <a:cs typeface="Consolas"/>
              </a:rPr>
              <a:t>val</a:t>
            </a:r>
            <a:r>
              <a:rPr lang="en-US" sz="2000" dirty="0" smtClean="0">
                <a:latin typeface="Consolas"/>
                <a:cs typeface="Consolas"/>
              </a:rPr>
              <a:t>);</a:t>
            </a:r>
            <a:endParaRPr lang="en-US" sz="2000" dirty="0">
              <a:latin typeface="Consolas"/>
              <a:cs typeface="Consolas"/>
            </a:endParaRPr>
          </a:p>
        </p:txBody>
      </p:sp>
      <p:sp>
        <p:nvSpPr>
          <p:cNvPr id="3" name="TextBox 2"/>
          <p:cNvSpPr txBox="1"/>
          <p:nvPr/>
        </p:nvSpPr>
        <p:spPr>
          <a:xfrm>
            <a:off x="1421802" y="1331145"/>
            <a:ext cx="2041176" cy="461665"/>
          </a:xfrm>
          <a:prstGeom prst="rect">
            <a:avLst/>
          </a:prstGeom>
          <a:noFill/>
        </p:spPr>
        <p:txBody>
          <a:bodyPr wrap="square" rtlCol="0">
            <a:spAutoFit/>
          </a:bodyPr>
          <a:lstStyle/>
          <a:p>
            <a:r>
              <a:rPr lang="en-US" sz="2400" dirty="0" err="1" smtClean="0">
                <a:latin typeface="Ubuntu"/>
                <a:cs typeface="Ubuntu"/>
              </a:rPr>
              <a:t>ComponentA</a:t>
            </a:r>
            <a:endParaRPr lang="en-US" sz="2400" dirty="0">
              <a:latin typeface="Ubuntu"/>
              <a:cs typeface="Ubuntu"/>
            </a:endParaRPr>
          </a:p>
        </p:txBody>
      </p:sp>
      <p:sp>
        <p:nvSpPr>
          <p:cNvPr id="9" name="TextBox 8"/>
          <p:cNvSpPr txBox="1"/>
          <p:nvPr/>
        </p:nvSpPr>
        <p:spPr>
          <a:xfrm>
            <a:off x="5926839" y="1307535"/>
            <a:ext cx="1976793" cy="461665"/>
          </a:xfrm>
          <a:prstGeom prst="rect">
            <a:avLst/>
          </a:prstGeom>
          <a:noFill/>
        </p:spPr>
        <p:txBody>
          <a:bodyPr wrap="square" rtlCol="0">
            <a:spAutoFit/>
          </a:bodyPr>
          <a:lstStyle/>
          <a:p>
            <a:r>
              <a:rPr lang="en-US" sz="2400" dirty="0" err="1" smtClean="0">
                <a:latin typeface="Ubuntu"/>
                <a:cs typeface="Ubuntu"/>
              </a:rPr>
              <a:t>ComponentB</a:t>
            </a:r>
            <a:endParaRPr lang="en-US" sz="2400" dirty="0">
              <a:latin typeface="Ubuntu"/>
              <a:cs typeface="Ubuntu"/>
            </a:endParaRPr>
          </a:p>
        </p:txBody>
      </p:sp>
      <p:sp>
        <p:nvSpPr>
          <p:cNvPr id="10" name="Oval Callout 9"/>
          <p:cNvSpPr/>
          <p:nvPr/>
        </p:nvSpPr>
        <p:spPr>
          <a:xfrm>
            <a:off x="6526120" y="3512594"/>
            <a:ext cx="2513165" cy="648478"/>
          </a:xfrm>
          <a:prstGeom prst="wedgeEllipseCallout">
            <a:avLst>
              <a:gd name="adj1" fmla="val -15355"/>
              <a:gd name="adj2" fmla="val -26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Who sent this message?</a:t>
            </a:r>
            <a:endParaRPr lang="en-US" sz="1800" dirty="0">
              <a:latin typeface="Ubuntu"/>
              <a:cs typeface="Ubuntu"/>
            </a:endParaRPr>
          </a:p>
        </p:txBody>
      </p:sp>
      <p:cxnSp>
        <p:nvCxnSpPr>
          <p:cNvPr id="11" name="Straight Arrow Connector 10"/>
          <p:cNvCxnSpPr/>
          <p:nvPr/>
        </p:nvCxnSpPr>
        <p:spPr>
          <a:xfrm flipH="1">
            <a:off x="7623037" y="4745837"/>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2" name="Oval Callout 11"/>
          <p:cNvSpPr/>
          <p:nvPr/>
        </p:nvSpPr>
        <p:spPr>
          <a:xfrm>
            <a:off x="3094164" y="3404515"/>
            <a:ext cx="2513165" cy="648478"/>
          </a:xfrm>
          <a:prstGeom prst="wedgeEllipseCallout">
            <a:avLst>
              <a:gd name="adj1" fmla="val -65355"/>
              <a:gd name="adj2" fmla="val -1708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Ubuntu"/>
                <a:cs typeface="Ubuntu"/>
              </a:rPr>
              <a:t>Who receives this message?</a:t>
            </a:r>
            <a:endParaRPr lang="en-US" sz="1800" dirty="0">
              <a:latin typeface="Ubuntu"/>
              <a:cs typeface="Ubuntu"/>
            </a:endParaRPr>
          </a:p>
        </p:txBody>
      </p:sp>
    </p:spTree>
    <p:extLst>
      <p:ext uri="{BB962C8B-B14F-4D97-AF65-F5344CB8AC3E}">
        <p14:creationId xmlns:p14="http://schemas.microsoft.com/office/powerpoint/2010/main" val="65507721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Intent analysis</a:t>
            </a:r>
            <a:endParaRPr lang="en-US" sz="4400" b="1" i="0" u="none" strike="noStrike" cap="none" baseline="0" dirty="0">
              <a:solidFill>
                <a:srgbClr val="F79646"/>
              </a:solidFill>
              <a:latin typeface="Ubuntu"/>
              <a:ea typeface="Ubuntu"/>
              <a:cs typeface="Ubuntu"/>
              <a:sym typeface="Ubuntu"/>
              <a:rtl val="0"/>
            </a:endParaRPr>
          </a:p>
        </p:txBody>
      </p:sp>
      <p:sp>
        <p:nvSpPr>
          <p:cNvPr id="356" name="Shape 356"/>
          <p:cNvSpPr txBox="1">
            <a:spLocks noGrp="1"/>
          </p:cNvSpPr>
          <p:nvPr>
            <p:ph type="body" idx="1"/>
          </p:nvPr>
        </p:nvSpPr>
        <p:spPr>
          <a:xfrm>
            <a:off x="457200" y="2955044"/>
            <a:ext cx="8229600" cy="3779488"/>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Intents present two challenges to static analyses:</a:t>
            </a:r>
          </a:p>
          <a:p>
            <a:pPr marL="742950" marR="0" lvl="1" indent="-107950" algn="l" rtl="0">
              <a:lnSpc>
                <a:spcPct val="100000"/>
              </a:lnSpc>
              <a:spcBef>
                <a:spcPts val="56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Control </a:t>
            </a:r>
            <a:r>
              <a:rPr lang="en-US" sz="3000" b="0" i="0" u="none" strike="noStrike" cap="none" baseline="0" dirty="0" smtClean="0">
                <a:solidFill>
                  <a:schemeClr val="dk1"/>
                </a:solidFill>
                <a:latin typeface="Ubuntu"/>
                <a:ea typeface="Ubuntu"/>
                <a:cs typeface="Ubuntu"/>
                <a:sym typeface="Ubuntu"/>
                <a:rtl val="0"/>
              </a:rPr>
              <a:t>flow</a:t>
            </a:r>
            <a:endParaRPr lang="en-US" sz="2600" b="0" i="0" u="none" strike="noStrike" cap="none" baseline="0" dirty="0">
              <a:solidFill>
                <a:schemeClr val="dk1"/>
              </a:solidFill>
              <a:latin typeface="Ubuntu"/>
              <a:ea typeface="Ubuntu"/>
              <a:cs typeface="Ubuntu"/>
              <a:sym typeface="Ubuntu"/>
              <a:rtl val="0"/>
            </a:endParaRPr>
          </a:p>
          <a:p>
            <a:pPr marL="1143000" marR="0" lvl="2" indent="-114300" algn="l" rtl="0">
              <a:lnSpc>
                <a:spcPct val="100000"/>
              </a:lnSpc>
              <a:spcBef>
                <a:spcPts val="560"/>
              </a:spcBef>
              <a:spcAft>
                <a:spcPts val="0"/>
              </a:spcAft>
              <a:buClr>
                <a:srgbClr val="888888"/>
              </a:buClr>
              <a:buSzPct val="100000"/>
              <a:buFont typeface="Ubuntu"/>
              <a:buChar char="•"/>
            </a:pPr>
            <a:r>
              <a:rPr lang="en-US" sz="2400" b="0" i="0" u="none" strike="noStrike" cap="none" baseline="0" dirty="0">
                <a:solidFill>
                  <a:schemeClr val="dk1"/>
                </a:solidFill>
                <a:latin typeface="Ubuntu"/>
                <a:ea typeface="Ubuntu"/>
                <a:cs typeface="Ubuntu"/>
                <a:sym typeface="Ubuntu"/>
                <a:rtl val="0"/>
              </a:rPr>
              <a:t>Component Communication Pattern (CCP</a:t>
            </a:r>
            <a:r>
              <a:rPr lang="en-US" sz="2400" b="0" i="0" u="none" strike="noStrike" cap="none" baseline="0" dirty="0" smtClean="0">
                <a:solidFill>
                  <a:schemeClr val="dk1"/>
                </a:solidFill>
                <a:latin typeface="Ubuntu"/>
                <a:ea typeface="Ubuntu"/>
                <a:cs typeface="Ubuntu"/>
                <a:sym typeface="Ubuntu"/>
                <a:rtl val="0"/>
              </a:rPr>
              <a:t>)</a:t>
            </a:r>
          </a:p>
          <a:p>
            <a:pPr marL="1028700" lvl="2" indent="0">
              <a:spcBef>
                <a:spcPts val="560"/>
              </a:spcBef>
              <a:buClr>
                <a:srgbClr val="888888"/>
              </a:buClr>
              <a:buSzPct val="100000"/>
              <a:buNone/>
            </a:pPr>
            <a:r>
              <a:rPr lang="ro-RO" dirty="0" smtClean="0">
                <a:latin typeface="Ubuntu"/>
                <a:cs typeface="Ubuntu"/>
              </a:rPr>
              <a:t>[D</a:t>
            </a:r>
            <a:r>
              <a:rPr lang="ro-RO" dirty="0">
                <a:latin typeface="Ubuntu"/>
                <a:cs typeface="Ubuntu"/>
              </a:rPr>
              <a:t>. Octeau </a:t>
            </a:r>
            <a:r>
              <a:rPr lang="ro-RO" i="1" dirty="0" smtClean="0">
                <a:latin typeface="Ubuntu"/>
                <a:cs typeface="Ubuntu"/>
              </a:rPr>
              <a:t>et al. USENIX </a:t>
            </a:r>
            <a:r>
              <a:rPr lang="ro-RO" i="1" dirty="0">
                <a:latin typeface="Ubuntu"/>
                <a:cs typeface="Ubuntu"/>
              </a:rPr>
              <a:t>’13</a:t>
            </a:r>
            <a:r>
              <a:rPr lang="ro-RO" dirty="0" smtClean="0">
                <a:latin typeface="Ubuntu"/>
                <a:cs typeface="Ubuntu"/>
              </a:rPr>
              <a:t>]</a:t>
            </a:r>
            <a:endParaRPr lang="en-US" sz="2000" b="0" u="none" strike="noStrike" cap="none" baseline="0" dirty="0" smtClean="0">
              <a:solidFill>
                <a:schemeClr val="dk1"/>
              </a:solidFill>
              <a:latin typeface="Ubuntu"/>
              <a:ea typeface="Ubuntu"/>
              <a:cs typeface="Ubuntu"/>
              <a:sym typeface="Ubuntu"/>
              <a:rtl val="0"/>
            </a:endParaRPr>
          </a:p>
          <a:p>
            <a:pPr marL="742950" marR="0" lvl="1" indent="-107950" algn="l" rtl="0">
              <a:lnSpc>
                <a:spcPct val="100000"/>
              </a:lnSpc>
              <a:spcBef>
                <a:spcPts val="560"/>
              </a:spcBef>
              <a:spcAft>
                <a:spcPts val="0"/>
              </a:spcAft>
              <a:buClr>
                <a:srgbClr val="888888"/>
              </a:buClr>
              <a:buSzPct val="100000"/>
              <a:buFont typeface="Ubuntu"/>
              <a:buChar char="–"/>
            </a:pPr>
            <a:r>
              <a:rPr lang="en-US" sz="3000" i="0" u="none" strike="noStrike" cap="none" baseline="0" dirty="0" smtClean="0">
                <a:solidFill>
                  <a:srgbClr val="558ED5"/>
                </a:solidFill>
                <a:latin typeface="Ubuntu"/>
                <a:ea typeface="Ubuntu"/>
                <a:cs typeface="Ubuntu"/>
                <a:sym typeface="Ubuntu"/>
                <a:rtl val="0"/>
              </a:rPr>
              <a:t>Data </a:t>
            </a:r>
            <a:r>
              <a:rPr lang="en-US" sz="3000" i="0" u="none" strike="noStrike" cap="none" baseline="0" dirty="0">
                <a:solidFill>
                  <a:srgbClr val="558ED5"/>
                </a:solidFill>
                <a:latin typeface="Ubuntu"/>
                <a:ea typeface="Ubuntu"/>
                <a:cs typeface="Ubuntu"/>
                <a:sym typeface="Ubuntu"/>
                <a:rtl val="0"/>
              </a:rPr>
              <a:t>flow analysis </a:t>
            </a:r>
          </a:p>
          <a:p>
            <a:pPr marL="1143000" marR="0" lvl="2" indent="-114300" algn="l" rtl="0">
              <a:lnSpc>
                <a:spcPct val="100000"/>
              </a:lnSpc>
              <a:spcBef>
                <a:spcPts val="560"/>
              </a:spcBef>
              <a:spcAft>
                <a:spcPts val="0"/>
              </a:spcAft>
              <a:buClr>
                <a:srgbClr val="888888"/>
              </a:buClr>
              <a:buSzPct val="100000"/>
              <a:buFont typeface="Ubuntu"/>
              <a:buChar char="•"/>
            </a:pPr>
            <a:r>
              <a:rPr lang="en-US" sz="2400" b="0" i="0" u="none" strike="noStrike" cap="none" baseline="0" dirty="0">
                <a:solidFill>
                  <a:schemeClr val="dk1"/>
                </a:solidFill>
                <a:latin typeface="Ubuntu"/>
                <a:ea typeface="Ubuntu"/>
                <a:cs typeface="Ubuntu"/>
                <a:sym typeface="Ubuntu"/>
                <a:rtl val="0"/>
              </a:rPr>
              <a:t>Intent type system</a:t>
            </a:r>
          </a:p>
        </p:txBody>
      </p:sp>
      <p:sp>
        <p:nvSpPr>
          <p:cNvPr id="2" name="TextBox 1"/>
          <p:cNvSpPr txBox="1"/>
          <p:nvPr/>
        </p:nvSpPr>
        <p:spPr>
          <a:xfrm>
            <a:off x="228772" y="1755725"/>
            <a:ext cx="412197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Consolas"/>
                <a:cs typeface="Consolas"/>
              </a:rPr>
              <a:t>Intent </a:t>
            </a:r>
            <a:r>
              <a:rPr lang="en-US" sz="2000" dirty="0" err="1" smtClean="0">
                <a:latin typeface="Consolas"/>
                <a:cs typeface="Consolas"/>
              </a:rPr>
              <a:t>i</a:t>
            </a:r>
            <a:r>
              <a:rPr lang="en-US" sz="2000" dirty="0" smtClean="0">
                <a:latin typeface="Consolas"/>
                <a:cs typeface="Consolas"/>
              </a:rPr>
              <a:t> = </a:t>
            </a:r>
            <a:r>
              <a:rPr lang="en-US" sz="2000" dirty="0" err="1" smtClean="0">
                <a:latin typeface="Consolas"/>
                <a:cs typeface="Consolas"/>
              </a:rPr>
              <a:t>buildIntent</a:t>
            </a:r>
            <a:r>
              <a:rPr lang="en-US" sz="2000" dirty="0" smtClean="0">
                <a:latin typeface="Consolas"/>
                <a:cs typeface="Consolas"/>
              </a:rPr>
              <a:t>();</a:t>
            </a:r>
          </a:p>
          <a:p>
            <a:r>
              <a:rPr lang="en-US" sz="2000" dirty="0" err="1" smtClean="0">
                <a:solidFill>
                  <a:srgbClr val="558ED5"/>
                </a:solidFill>
                <a:latin typeface="Consolas"/>
                <a:cs typeface="Consolas"/>
              </a:rPr>
              <a:t>i.putExtra</a:t>
            </a:r>
            <a:r>
              <a:rPr lang="en-US" sz="2000" dirty="0" smtClean="0">
                <a:solidFill>
                  <a:srgbClr val="558ED5"/>
                </a:solidFill>
                <a:latin typeface="Consolas"/>
                <a:cs typeface="Consolas"/>
              </a:rPr>
              <a:t>(</a:t>
            </a:r>
            <a:r>
              <a:rPr lang="en-US" sz="2000" dirty="0">
                <a:solidFill>
                  <a:schemeClr val="bg2">
                    <a:lumMod val="60000"/>
                    <a:lumOff val="40000"/>
                  </a:schemeClr>
                </a:solidFill>
                <a:latin typeface="Consolas"/>
                <a:cs typeface="Consolas"/>
              </a:rPr>
              <a:t>"key"</a:t>
            </a:r>
            <a:r>
              <a:rPr lang="en-US" sz="2000" dirty="0" smtClean="0">
                <a:solidFill>
                  <a:srgbClr val="558ED5"/>
                </a:solidFill>
                <a:latin typeface="Consolas"/>
                <a:cs typeface="Consolas"/>
              </a:rPr>
              <a:t>,</a:t>
            </a:r>
            <a:r>
              <a:rPr lang="en-US" sz="2000" dirty="0" err="1" smtClean="0">
                <a:solidFill>
                  <a:srgbClr val="558ED5"/>
                </a:solidFill>
                <a:latin typeface="Consolas"/>
                <a:cs typeface="Consolas"/>
              </a:rPr>
              <a:t>getPass</a:t>
            </a:r>
            <a:r>
              <a:rPr lang="en-US" sz="2000" dirty="0" smtClean="0">
                <a:solidFill>
                  <a:srgbClr val="558ED5"/>
                </a:solidFill>
                <a:latin typeface="Consolas"/>
                <a:cs typeface="Consolas"/>
              </a:rPr>
              <a:t>(</a:t>
            </a:r>
            <a:r>
              <a:rPr lang="en-US" sz="2000" dirty="0" smtClean="0">
                <a:solidFill>
                  <a:srgbClr val="558ED5"/>
                </a:solidFill>
                <a:latin typeface="Consolas"/>
                <a:cs typeface="Consolas"/>
              </a:rPr>
              <a:t>));</a:t>
            </a:r>
          </a:p>
          <a:p>
            <a:r>
              <a:rPr lang="en-US" sz="2000" dirty="0" err="1" smtClean="0">
                <a:latin typeface="Consolas"/>
                <a:cs typeface="Consolas"/>
              </a:rPr>
              <a:t>startActivity</a:t>
            </a:r>
            <a:r>
              <a:rPr lang="en-US" sz="2000" dirty="0" smtClean="0">
                <a:latin typeface="Consolas"/>
                <a:cs typeface="Consolas"/>
              </a:rPr>
              <a:t>(</a:t>
            </a:r>
            <a:r>
              <a:rPr lang="en-US" sz="2000" dirty="0" err="1" smtClean="0">
                <a:latin typeface="Consolas"/>
                <a:cs typeface="Consolas"/>
              </a:rPr>
              <a:t>i</a:t>
            </a:r>
            <a:r>
              <a:rPr lang="en-US" sz="2000" dirty="0" smtClean="0">
                <a:latin typeface="Consolas"/>
                <a:cs typeface="Consolas"/>
              </a:rPr>
              <a:t>)</a:t>
            </a:r>
            <a:r>
              <a:rPr lang="en-US" sz="2000" dirty="0" smtClean="0">
                <a:latin typeface="Consolas"/>
                <a:cs typeface="Consolas"/>
              </a:rPr>
              <a:t>;</a:t>
            </a:r>
            <a:endParaRPr lang="en-US" sz="2000" dirty="0">
              <a:solidFill>
                <a:schemeClr val="accent3">
                  <a:lumMod val="60000"/>
                  <a:lumOff val="40000"/>
                </a:schemeClr>
              </a:solidFill>
              <a:latin typeface="Consolas"/>
              <a:cs typeface="Consolas"/>
            </a:endParaRPr>
          </a:p>
        </p:txBody>
      </p:sp>
      <p:sp>
        <p:nvSpPr>
          <p:cNvPr id="7" name="TextBox 6"/>
          <p:cNvSpPr txBox="1"/>
          <p:nvPr/>
        </p:nvSpPr>
        <p:spPr>
          <a:xfrm>
            <a:off x="4510696" y="1755725"/>
            <a:ext cx="452858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Consolas"/>
                <a:cs typeface="Consolas"/>
              </a:rPr>
              <a:t>Intent </a:t>
            </a:r>
            <a:r>
              <a:rPr lang="en-US" sz="2000" dirty="0" err="1" smtClean="0">
                <a:latin typeface="Consolas"/>
                <a:cs typeface="Consolas"/>
              </a:rPr>
              <a:t>i</a:t>
            </a:r>
            <a:r>
              <a:rPr lang="en-US" sz="2000" dirty="0" smtClean="0">
                <a:latin typeface="Consolas"/>
                <a:cs typeface="Consolas"/>
              </a:rPr>
              <a:t> = </a:t>
            </a:r>
            <a:r>
              <a:rPr lang="en-US" sz="2000" dirty="0" err="1" smtClean="0">
                <a:latin typeface="Consolas"/>
                <a:cs typeface="Consolas"/>
              </a:rPr>
              <a:t>getIntent</a:t>
            </a:r>
            <a:r>
              <a:rPr lang="en-US" sz="2000" dirty="0" smtClean="0">
                <a:latin typeface="Consolas"/>
                <a:cs typeface="Consolas"/>
              </a:rPr>
              <a:t>()</a:t>
            </a:r>
            <a:r>
              <a:rPr lang="en-US" sz="2000" dirty="0" smtClean="0">
                <a:latin typeface="Consolas"/>
                <a:cs typeface="Consolas"/>
              </a:rPr>
              <a:t>;</a:t>
            </a:r>
          </a:p>
          <a:p>
            <a:r>
              <a:rPr lang="en-US" sz="2000" dirty="0" err="1">
                <a:solidFill>
                  <a:srgbClr val="558ED5"/>
                </a:solidFill>
                <a:latin typeface="Consolas"/>
                <a:cs typeface="Consolas"/>
              </a:rPr>
              <a:t>i</a:t>
            </a:r>
            <a:r>
              <a:rPr lang="en-US" sz="2000" dirty="0" err="1" smtClean="0">
                <a:solidFill>
                  <a:srgbClr val="558ED5"/>
                </a:solidFill>
                <a:latin typeface="Consolas"/>
                <a:cs typeface="Consolas"/>
              </a:rPr>
              <a:t>nt</a:t>
            </a:r>
            <a:r>
              <a:rPr lang="en-US" sz="2000" dirty="0" smtClean="0">
                <a:solidFill>
                  <a:srgbClr val="558ED5"/>
                </a:solidFill>
                <a:latin typeface="Consolas"/>
                <a:cs typeface="Consolas"/>
              </a:rPr>
              <a:t> </a:t>
            </a:r>
            <a:r>
              <a:rPr lang="en-US" sz="2000" dirty="0" err="1" smtClean="0">
                <a:solidFill>
                  <a:srgbClr val="558ED5"/>
                </a:solidFill>
                <a:latin typeface="Consolas"/>
                <a:cs typeface="Consolas"/>
              </a:rPr>
              <a:t>val</a:t>
            </a:r>
            <a:r>
              <a:rPr lang="en-US" sz="2000" dirty="0" smtClean="0">
                <a:solidFill>
                  <a:srgbClr val="558ED5"/>
                </a:solidFill>
                <a:latin typeface="Consolas"/>
                <a:cs typeface="Consolas"/>
              </a:rPr>
              <a:t> </a:t>
            </a:r>
            <a:r>
              <a:rPr lang="en-US" sz="2000" dirty="0" smtClean="0">
                <a:solidFill>
                  <a:srgbClr val="558ED5"/>
                </a:solidFill>
                <a:latin typeface="Consolas"/>
                <a:cs typeface="Consolas"/>
              </a:rPr>
              <a:t>= </a:t>
            </a:r>
            <a:r>
              <a:rPr lang="en-US" sz="2000" dirty="0" err="1" smtClean="0">
                <a:solidFill>
                  <a:srgbClr val="558ED5"/>
                </a:solidFill>
                <a:latin typeface="Consolas"/>
                <a:cs typeface="Consolas"/>
              </a:rPr>
              <a:t>i.getIntExtra</a:t>
            </a:r>
            <a:r>
              <a:rPr lang="en-US" sz="2000" dirty="0" smtClean="0">
                <a:solidFill>
                  <a:srgbClr val="558ED5"/>
                </a:solidFill>
                <a:latin typeface="Consolas"/>
                <a:cs typeface="Consolas"/>
              </a:rPr>
              <a:t>(</a:t>
            </a:r>
            <a:r>
              <a:rPr lang="en-US" sz="2000" dirty="0">
                <a:solidFill>
                  <a:schemeClr val="bg2">
                    <a:lumMod val="60000"/>
                    <a:lumOff val="40000"/>
                  </a:schemeClr>
                </a:solidFill>
                <a:latin typeface="Consolas"/>
                <a:cs typeface="Consolas"/>
              </a:rPr>
              <a:t>"key"</a:t>
            </a:r>
            <a:r>
              <a:rPr lang="en-US" sz="2000" dirty="0" smtClean="0">
                <a:solidFill>
                  <a:srgbClr val="558ED5"/>
                </a:solidFill>
                <a:latin typeface="Consolas"/>
                <a:cs typeface="Consolas"/>
              </a:rPr>
              <a:t>)</a:t>
            </a:r>
            <a:r>
              <a:rPr lang="en-US" sz="2000" dirty="0" smtClean="0">
                <a:solidFill>
                  <a:srgbClr val="558ED5"/>
                </a:solidFill>
                <a:latin typeface="Consolas"/>
                <a:cs typeface="Consolas"/>
              </a:rPr>
              <a:t>;</a:t>
            </a:r>
          </a:p>
          <a:p>
            <a:r>
              <a:rPr lang="en-US" sz="2000" dirty="0" err="1" smtClean="0">
                <a:latin typeface="Consolas"/>
                <a:cs typeface="Consolas"/>
              </a:rPr>
              <a:t>sendToEverybody</a:t>
            </a:r>
            <a:r>
              <a:rPr lang="en-US" sz="2000" dirty="0" smtClean="0">
                <a:latin typeface="Consolas"/>
                <a:cs typeface="Consolas"/>
              </a:rPr>
              <a:t>(</a:t>
            </a:r>
            <a:r>
              <a:rPr lang="en-US" sz="2000" dirty="0" err="1" smtClean="0">
                <a:latin typeface="Consolas"/>
                <a:cs typeface="Consolas"/>
              </a:rPr>
              <a:t>val</a:t>
            </a:r>
            <a:r>
              <a:rPr lang="en-US" sz="2000" dirty="0" smtClean="0">
                <a:latin typeface="Consolas"/>
                <a:cs typeface="Consolas"/>
              </a:rPr>
              <a:t>);</a:t>
            </a:r>
            <a:endParaRPr lang="en-US" sz="2000" dirty="0">
              <a:latin typeface="Consolas"/>
              <a:cs typeface="Consolas"/>
            </a:endParaRPr>
          </a:p>
        </p:txBody>
      </p:sp>
      <p:sp>
        <p:nvSpPr>
          <p:cNvPr id="3" name="TextBox 2"/>
          <p:cNvSpPr txBox="1"/>
          <p:nvPr/>
        </p:nvSpPr>
        <p:spPr>
          <a:xfrm>
            <a:off x="1421802" y="1331145"/>
            <a:ext cx="2041176" cy="461665"/>
          </a:xfrm>
          <a:prstGeom prst="rect">
            <a:avLst/>
          </a:prstGeom>
          <a:noFill/>
        </p:spPr>
        <p:txBody>
          <a:bodyPr wrap="square" rtlCol="0">
            <a:spAutoFit/>
          </a:bodyPr>
          <a:lstStyle/>
          <a:p>
            <a:r>
              <a:rPr lang="en-US" sz="2400" dirty="0" err="1" smtClean="0">
                <a:latin typeface="Ubuntu"/>
                <a:cs typeface="Ubuntu"/>
              </a:rPr>
              <a:t>ComponentA</a:t>
            </a:r>
            <a:endParaRPr lang="en-US" sz="2400" dirty="0">
              <a:latin typeface="Ubuntu"/>
              <a:cs typeface="Ubuntu"/>
            </a:endParaRPr>
          </a:p>
        </p:txBody>
      </p:sp>
      <p:sp>
        <p:nvSpPr>
          <p:cNvPr id="9" name="TextBox 8"/>
          <p:cNvSpPr txBox="1"/>
          <p:nvPr/>
        </p:nvSpPr>
        <p:spPr>
          <a:xfrm>
            <a:off x="5926839" y="1307535"/>
            <a:ext cx="1976793" cy="461665"/>
          </a:xfrm>
          <a:prstGeom prst="rect">
            <a:avLst/>
          </a:prstGeom>
          <a:noFill/>
        </p:spPr>
        <p:txBody>
          <a:bodyPr wrap="square" rtlCol="0">
            <a:spAutoFit/>
          </a:bodyPr>
          <a:lstStyle/>
          <a:p>
            <a:r>
              <a:rPr lang="en-US" sz="2400" dirty="0" err="1" smtClean="0">
                <a:latin typeface="Ubuntu"/>
                <a:cs typeface="Ubuntu"/>
              </a:rPr>
              <a:t>ComponentB</a:t>
            </a:r>
            <a:endParaRPr lang="en-US" sz="2400" dirty="0">
              <a:latin typeface="Ubuntu"/>
              <a:cs typeface="Ubuntu"/>
            </a:endParaRPr>
          </a:p>
        </p:txBody>
      </p:sp>
      <p:cxnSp>
        <p:nvCxnSpPr>
          <p:cNvPr id="8" name="Straight Arrow Connector 7"/>
          <p:cNvCxnSpPr/>
          <p:nvPr/>
        </p:nvCxnSpPr>
        <p:spPr>
          <a:xfrm flipH="1">
            <a:off x="4627278" y="5668351"/>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1526815" y="2391265"/>
            <a:ext cx="3269817" cy="1472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796632" y="2391265"/>
            <a:ext cx="2013233" cy="1472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65392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Intent analysis</a:t>
            </a:r>
            <a:endParaRPr lang="en-US" sz="4400" b="1" i="0" u="none" strike="noStrike" cap="none" baseline="0" dirty="0">
              <a:solidFill>
                <a:srgbClr val="F79646"/>
              </a:solidFill>
              <a:latin typeface="Ubuntu"/>
              <a:ea typeface="Ubuntu"/>
              <a:cs typeface="Ubuntu"/>
              <a:sym typeface="Ubuntu"/>
              <a:rtl val="0"/>
            </a:endParaRPr>
          </a:p>
        </p:txBody>
      </p:sp>
      <p:sp>
        <p:nvSpPr>
          <p:cNvPr id="356" name="Shape 356"/>
          <p:cNvSpPr txBox="1">
            <a:spLocks noGrp="1"/>
          </p:cNvSpPr>
          <p:nvPr>
            <p:ph type="body" idx="1"/>
          </p:nvPr>
        </p:nvSpPr>
        <p:spPr>
          <a:xfrm>
            <a:off x="457200" y="2955044"/>
            <a:ext cx="8229600" cy="3779488"/>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Intents present two challenges to static analyses:</a:t>
            </a:r>
          </a:p>
          <a:p>
            <a:pPr marL="742950" marR="0" lvl="1" indent="-107950" algn="l" rtl="0">
              <a:lnSpc>
                <a:spcPct val="100000"/>
              </a:lnSpc>
              <a:spcBef>
                <a:spcPts val="56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Control </a:t>
            </a:r>
            <a:r>
              <a:rPr lang="en-US" sz="3000" b="0" i="0" u="none" strike="noStrike" cap="none" baseline="0" dirty="0" smtClean="0">
                <a:solidFill>
                  <a:schemeClr val="dk1"/>
                </a:solidFill>
                <a:latin typeface="Ubuntu"/>
                <a:ea typeface="Ubuntu"/>
                <a:cs typeface="Ubuntu"/>
                <a:sym typeface="Ubuntu"/>
                <a:rtl val="0"/>
              </a:rPr>
              <a:t>flow</a:t>
            </a:r>
            <a:endParaRPr lang="en-US" sz="2600" b="0" i="0" u="none" strike="noStrike" cap="none" baseline="0" dirty="0">
              <a:solidFill>
                <a:schemeClr val="dk1"/>
              </a:solidFill>
              <a:latin typeface="Ubuntu"/>
              <a:ea typeface="Ubuntu"/>
              <a:cs typeface="Ubuntu"/>
              <a:sym typeface="Ubuntu"/>
              <a:rtl val="0"/>
            </a:endParaRPr>
          </a:p>
          <a:p>
            <a:pPr marL="1143000" marR="0" lvl="2" indent="-114300" algn="l" rtl="0">
              <a:lnSpc>
                <a:spcPct val="100000"/>
              </a:lnSpc>
              <a:spcBef>
                <a:spcPts val="560"/>
              </a:spcBef>
              <a:spcAft>
                <a:spcPts val="0"/>
              </a:spcAft>
              <a:buClr>
                <a:srgbClr val="888888"/>
              </a:buClr>
              <a:buSzPct val="100000"/>
              <a:buFont typeface="Ubuntu"/>
              <a:buChar char="•"/>
            </a:pPr>
            <a:r>
              <a:rPr lang="en-US" sz="2400" b="0" i="0" u="none" strike="noStrike" cap="none" baseline="0" dirty="0">
                <a:solidFill>
                  <a:schemeClr val="dk1"/>
                </a:solidFill>
                <a:latin typeface="Ubuntu"/>
                <a:ea typeface="Ubuntu"/>
                <a:cs typeface="Ubuntu"/>
                <a:sym typeface="Ubuntu"/>
                <a:rtl val="0"/>
              </a:rPr>
              <a:t>Component Communication Pattern (CCP</a:t>
            </a:r>
            <a:r>
              <a:rPr lang="en-US" sz="2400" b="0" i="0" u="none" strike="noStrike" cap="none" baseline="0" dirty="0" smtClean="0">
                <a:solidFill>
                  <a:schemeClr val="dk1"/>
                </a:solidFill>
                <a:latin typeface="Ubuntu"/>
                <a:ea typeface="Ubuntu"/>
                <a:cs typeface="Ubuntu"/>
                <a:sym typeface="Ubuntu"/>
                <a:rtl val="0"/>
              </a:rPr>
              <a:t>)</a:t>
            </a:r>
          </a:p>
          <a:p>
            <a:pPr marL="1028700" lvl="2" indent="0">
              <a:spcBef>
                <a:spcPts val="560"/>
              </a:spcBef>
              <a:buClr>
                <a:srgbClr val="888888"/>
              </a:buClr>
              <a:buSzPct val="100000"/>
              <a:buNone/>
            </a:pPr>
            <a:r>
              <a:rPr lang="ro-RO" dirty="0" smtClean="0">
                <a:latin typeface="Ubuntu"/>
                <a:cs typeface="Ubuntu"/>
              </a:rPr>
              <a:t>[D</a:t>
            </a:r>
            <a:r>
              <a:rPr lang="ro-RO" dirty="0">
                <a:latin typeface="Ubuntu"/>
                <a:cs typeface="Ubuntu"/>
              </a:rPr>
              <a:t>. Octeau </a:t>
            </a:r>
            <a:r>
              <a:rPr lang="ro-RO" i="1" dirty="0" smtClean="0">
                <a:latin typeface="Ubuntu"/>
                <a:cs typeface="Ubuntu"/>
              </a:rPr>
              <a:t>et al. USENIX </a:t>
            </a:r>
            <a:r>
              <a:rPr lang="ro-RO" i="1" dirty="0">
                <a:latin typeface="Ubuntu"/>
                <a:cs typeface="Ubuntu"/>
              </a:rPr>
              <a:t>’13</a:t>
            </a:r>
            <a:r>
              <a:rPr lang="ro-RO" dirty="0" smtClean="0">
                <a:latin typeface="Ubuntu"/>
                <a:cs typeface="Ubuntu"/>
              </a:rPr>
              <a:t>]</a:t>
            </a:r>
            <a:endParaRPr lang="en-US" sz="2000" b="0" u="none" strike="noStrike" cap="none" baseline="0" dirty="0" smtClean="0">
              <a:solidFill>
                <a:schemeClr val="dk1"/>
              </a:solidFill>
              <a:latin typeface="Ubuntu"/>
              <a:ea typeface="Ubuntu"/>
              <a:cs typeface="Ubuntu"/>
              <a:sym typeface="Ubuntu"/>
              <a:rtl val="0"/>
            </a:endParaRPr>
          </a:p>
          <a:p>
            <a:pPr marL="742950" marR="0" lvl="1" indent="-107950" algn="l" rtl="0">
              <a:lnSpc>
                <a:spcPct val="100000"/>
              </a:lnSpc>
              <a:spcBef>
                <a:spcPts val="560"/>
              </a:spcBef>
              <a:spcAft>
                <a:spcPts val="0"/>
              </a:spcAft>
              <a:buClr>
                <a:srgbClr val="888888"/>
              </a:buClr>
              <a:buSzPct val="100000"/>
              <a:buFont typeface="Ubuntu"/>
              <a:buChar char="–"/>
            </a:pPr>
            <a:r>
              <a:rPr lang="en-US" sz="3000" b="0" i="0" u="none" strike="noStrike" cap="none" baseline="0" dirty="0" smtClean="0">
                <a:solidFill>
                  <a:schemeClr val="dk1"/>
                </a:solidFill>
                <a:latin typeface="Ubuntu"/>
                <a:ea typeface="Ubuntu"/>
                <a:cs typeface="Ubuntu"/>
                <a:sym typeface="Ubuntu"/>
                <a:rtl val="0"/>
              </a:rPr>
              <a:t>Data </a:t>
            </a:r>
            <a:r>
              <a:rPr lang="en-US" sz="3000" b="0" i="0" u="none" strike="noStrike" cap="none" baseline="0" dirty="0">
                <a:solidFill>
                  <a:schemeClr val="dk1"/>
                </a:solidFill>
                <a:latin typeface="Ubuntu"/>
                <a:ea typeface="Ubuntu"/>
                <a:cs typeface="Ubuntu"/>
                <a:sym typeface="Ubuntu"/>
                <a:rtl val="0"/>
              </a:rPr>
              <a:t>flow analysis </a:t>
            </a:r>
          </a:p>
          <a:p>
            <a:pPr marL="1143000" marR="0" lvl="2" indent="-114300" algn="l" rtl="0">
              <a:lnSpc>
                <a:spcPct val="100000"/>
              </a:lnSpc>
              <a:spcBef>
                <a:spcPts val="560"/>
              </a:spcBef>
              <a:spcAft>
                <a:spcPts val="0"/>
              </a:spcAft>
              <a:buClr>
                <a:srgbClr val="888888"/>
              </a:buClr>
              <a:buSzPct val="100000"/>
              <a:buFont typeface="Ubuntu"/>
              <a:buChar char="•"/>
            </a:pPr>
            <a:r>
              <a:rPr lang="en-US" sz="2400" i="0" u="none" strike="noStrike" cap="none" baseline="0" dirty="0">
                <a:solidFill>
                  <a:srgbClr val="558ED5"/>
                </a:solidFill>
                <a:latin typeface="Ubuntu"/>
                <a:ea typeface="Ubuntu"/>
                <a:cs typeface="Ubuntu"/>
                <a:sym typeface="Ubuntu"/>
                <a:rtl val="0"/>
              </a:rPr>
              <a:t>Intent type system</a:t>
            </a:r>
          </a:p>
        </p:txBody>
      </p:sp>
      <p:sp>
        <p:nvSpPr>
          <p:cNvPr id="2" name="TextBox 1"/>
          <p:cNvSpPr txBox="1"/>
          <p:nvPr/>
        </p:nvSpPr>
        <p:spPr>
          <a:xfrm>
            <a:off x="228772" y="1755725"/>
            <a:ext cx="412197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Consolas"/>
                <a:cs typeface="Consolas"/>
              </a:rPr>
              <a:t>Intent </a:t>
            </a:r>
            <a:r>
              <a:rPr lang="en-US" sz="2000" dirty="0" err="1" smtClean="0">
                <a:latin typeface="Consolas"/>
                <a:cs typeface="Consolas"/>
              </a:rPr>
              <a:t>i</a:t>
            </a:r>
            <a:r>
              <a:rPr lang="en-US" sz="2000" dirty="0" smtClean="0">
                <a:latin typeface="Consolas"/>
                <a:cs typeface="Consolas"/>
              </a:rPr>
              <a:t> </a:t>
            </a:r>
            <a:r>
              <a:rPr lang="en-US" sz="2000" dirty="0" smtClean="0">
                <a:latin typeface="Consolas"/>
                <a:cs typeface="Consolas"/>
              </a:rPr>
              <a:t>= </a:t>
            </a:r>
            <a:r>
              <a:rPr lang="en-US" sz="2000" dirty="0" err="1" smtClean="0">
                <a:latin typeface="Consolas"/>
                <a:cs typeface="Consolas"/>
              </a:rPr>
              <a:t>buildIntent</a:t>
            </a:r>
            <a:r>
              <a:rPr lang="en-US" sz="2000" dirty="0" smtClean="0">
                <a:latin typeface="Consolas"/>
                <a:cs typeface="Consolas"/>
              </a:rPr>
              <a:t>();</a:t>
            </a:r>
          </a:p>
          <a:p>
            <a:r>
              <a:rPr lang="en-US" sz="2000" dirty="0" err="1" smtClean="0">
                <a:solidFill>
                  <a:srgbClr val="558ED5"/>
                </a:solidFill>
                <a:latin typeface="Consolas"/>
                <a:cs typeface="Consolas"/>
              </a:rPr>
              <a:t>i.putExtra</a:t>
            </a:r>
            <a:r>
              <a:rPr lang="en-US" sz="2000" dirty="0" smtClean="0">
                <a:solidFill>
                  <a:srgbClr val="558ED5"/>
                </a:solidFill>
                <a:latin typeface="Consolas"/>
                <a:cs typeface="Consolas"/>
              </a:rPr>
              <a:t>(</a:t>
            </a:r>
            <a:r>
              <a:rPr lang="en-US" sz="2000" dirty="0">
                <a:solidFill>
                  <a:schemeClr val="bg2">
                    <a:lumMod val="60000"/>
                    <a:lumOff val="40000"/>
                  </a:schemeClr>
                </a:solidFill>
                <a:latin typeface="Consolas"/>
                <a:cs typeface="Consolas"/>
              </a:rPr>
              <a:t>"</a:t>
            </a:r>
            <a:r>
              <a:rPr lang="en-US" sz="2000" dirty="0" smtClean="0">
                <a:solidFill>
                  <a:schemeClr val="bg2">
                    <a:lumMod val="60000"/>
                    <a:lumOff val="40000"/>
                  </a:schemeClr>
                </a:solidFill>
                <a:latin typeface="Consolas"/>
                <a:cs typeface="Consolas"/>
              </a:rPr>
              <a:t>key</a:t>
            </a:r>
            <a:r>
              <a:rPr lang="en-US" sz="2000" dirty="0">
                <a:solidFill>
                  <a:schemeClr val="bg2">
                    <a:lumMod val="60000"/>
                    <a:lumOff val="40000"/>
                  </a:schemeClr>
                </a:solidFill>
                <a:latin typeface="Consolas"/>
                <a:cs typeface="Consolas"/>
              </a:rPr>
              <a:t>"</a:t>
            </a:r>
            <a:r>
              <a:rPr lang="en-US" sz="2000" dirty="0" smtClean="0">
                <a:solidFill>
                  <a:srgbClr val="558ED5"/>
                </a:solidFill>
                <a:latin typeface="Consolas"/>
                <a:cs typeface="Consolas"/>
              </a:rPr>
              <a:t>,</a:t>
            </a:r>
            <a:r>
              <a:rPr lang="en-US" sz="2000" dirty="0" err="1" smtClean="0">
                <a:solidFill>
                  <a:srgbClr val="558ED5"/>
                </a:solidFill>
                <a:latin typeface="Consolas"/>
                <a:cs typeface="Consolas"/>
              </a:rPr>
              <a:t>getPass</a:t>
            </a:r>
            <a:r>
              <a:rPr lang="en-US" sz="2000" dirty="0" smtClean="0">
                <a:solidFill>
                  <a:srgbClr val="558ED5"/>
                </a:solidFill>
                <a:latin typeface="Consolas"/>
                <a:cs typeface="Consolas"/>
              </a:rPr>
              <a:t>(</a:t>
            </a:r>
            <a:r>
              <a:rPr lang="en-US" sz="2000" dirty="0" smtClean="0">
                <a:solidFill>
                  <a:srgbClr val="558ED5"/>
                </a:solidFill>
                <a:latin typeface="Consolas"/>
                <a:cs typeface="Consolas"/>
              </a:rPr>
              <a:t>));</a:t>
            </a:r>
          </a:p>
          <a:p>
            <a:r>
              <a:rPr lang="en-US" sz="2000" dirty="0" err="1" smtClean="0">
                <a:latin typeface="Consolas"/>
                <a:cs typeface="Consolas"/>
              </a:rPr>
              <a:t>startActivity</a:t>
            </a:r>
            <a:r>
              <a:rPr lang="en-US" sz="2000" dirty="0" smtClean="0">
                <a:latin typeface="Consolas"/>
                <a:cs typeface="Consolas"/>
              </a:rPr>
              <a:t>(</a:t>
            </a:r>
            <a:r>
              <a:rPr lang="en-US" sz="2000" dirty="0" err="1" smtClean="0">
                <a:latin typeface="Consolas"/>
                <a:cs typeface="Consolas"/>
              </a:rPr>
              <a:t>i</a:t>
            </a:r>
            <a:r>
              <a:rPr lang="en-US" sz="2000" dirty="0" smtClean="0">
                <a:latin typeface="Consolas"/>
                <a:cs typeface="Consolas"/>
              </a:rPr>
              <a:t>)</a:t>
            </a:r>
            <a:r>
              <a:rPr lang="en-US" sz="2000" dirty="0" smtClean="0">
                <a:latin typeface="Consolas"/>
                <a:cs typeface="Consolas"/>
              </a:rPr>
              <a:t>;</a:t>
            </a:r>
            <a:endParaRPr lang="en-US" sz="2000" dirty="0">
              <a:solidFill>
                <a:schemeClr val="accent3">
                  <a:lumMod val="60000"/>
                  <a:lumOff val="40000"/>
                </a:schemeClr>
              </a:solidFill>
              <a:latin typeface="Consolas"/>
              <a:cs typeface="Consolas"/>
            </a:endParaRPr>
          </a:p>
        </p:txBody>
      </p:sp>
      <p:sp>
        <p:nvSpPr>
          <p:cNvPr id="7" name="TextBox 6"/>
          <p:cNvSpPr txBox="1"/>
          <p:nvPr/>
        </p:nvSpPr>
        <p:spPr>
          <a:xfrm>
            <a:off x="4510696" y="1755725"/>
            <a:ext cx="452858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Consolas"/>
                <a:cs typeface="Consolas"/>
              </a:rPr>
              <a:t>Intent </a:t>
            </a:r>
            <a:r>
              <a:rPr lang="en-US" sz="2000" dirty="0" err="1" smtClean="0">
                <a:latin typeface="Consolas"/>
                <a:cs typeface="Consolas"/>
              </a:rPr>
              <a:t>i</a:t>
            </a:r>
            <a:r>
              <a:rPr lang="en-US" sz="2000" dirty="0" smtClean="0">
                <a:latin typeface="Consolas"/>
                <a:cs typeface="Consolas"/>
              </a:rPr>
              <a:t> = </a:t>
            </a:r>
            <a:r>
              <a:rPr lang="en-US" sz="2000" dirty="0" err="1" smtClean="0">
                <a:latin typeface="Consolas"/>
                <a:cs typeface="Consolas"/>
              </a:rPr>
              <a:t>getIntent</a:t>
            </a:r>
            <a:r>
              <a:rPr lang="en-US" sz="2000" dirty="0" smtClean="0">
                <a:latin typeface="Consolas"/>
                <a:cs typeface="Consolas"/>
              </a:rPr>
              <a:t>()</a:t>
            </a:r>
            <a:r>
              <a:rPr lang="en-US" sz="2000" dirty="0" smtClean="0">
                <a:latin typeface="Consolas"/>
                <a:cs typeface="Consolas"/>
              </a:rPr>
              <a:t>;</a:t>
            </a:r>
          </a:p>
          <a:p>
            <a:r>
              <a:rPr lang="en-US" sz="2000" dirty="0" err="1">
                <a:solidFill>
                  <a:srgbClr val="558ED5"/>
                </a:solidFill>
                <a:latin typeface="Consolas"/>
                <a:cs typeface="Consolas"/>
              </a:rPr>
              <a:t>i</a:t>
            </a:r>
            <a:r>
              <a:rPr lang="en-US" sz="2000" dirty="0" err="1" smtClean="0">
                <a:solidFill>
                  <a:srgbClr val="558ED5"/>
                </a:solidFill>
                <a:latin typeface="Consolas"/>
                <a:cs typeface="Consolas"/>
              </a:rPr>
              <a:t>nt</a:t>
            </a:r>
            <a:r>
              <a:rPr lang="en-US" sz="2000" dirty="0" smtClean="0">
                <a:solidFill>
                  <a:srgbClr val="558ED5"/>
                </a:solidFill>
                <a:latin typeface="Consolas"/>
                <a:cs typeface="Consolas"/>
              </a:rPr>
              <a:t> </a:t>
            </a:r>
            <a:r>
              <a:rPr lang="en-US" sz="2000" dirty="0" err="1" smtClean="0">
                <a:solidFill>
                  <a:srgbClr val="558ED5"/>
                </a:solidFill>
                <a:latin typeface="Consolas"/>
                <a:cs typeface="Consolas"/>
              </a:rPr>
              <a:t>val</a:t>
            </a:r>
            <a:r>
              <a:rPr lang="en-US" sz="2000" dirty="0" smtClean="0">
                <a:solidFill>
                  <a:srgbClr val="558ED5"/>
                </a:solidFill>
                <a:latin typeface="Consolas"/>
                <a:cs typeface="Consolas"/>
              </a:rPr>
              <a:t> </a:t>
            </a:r>
            <a:r>
              <a:rPr lang="en-US" sz="2000" dirty="0" smtClean="0">
                <a:solidFill>
                  <a:srgbClr val="558ED5"/>
                </a:solidFill>
                <a:latin typeface="Consolas"/>
                <a:cs typeface="Consolas"/>
              </a:rPr>
              <a:t>= </a:t>
            </a:r>
            <a:r>
              <a:rPr lang="en-US" sz="2000" dirty="0" err="1" smtClean="0">
                <a:solidFill>
                  <a:srgbClr val="558ED5"/>
                </a:solidFill>
                <a:latin typeface="Consolas"/>
                <a:cs typeface="Consolas"/>
              </a:rPr>
              <a:t>i.getIntExtra</a:t>
            </a:r>
            <a:r>
              <a:rPr lang="en-US" sz="2000" dirty="0" smtClean="0">
                <a:solidFill>
                  <a:srgbClr val="558ED5"/>
                </a:solidFill>
                <a:latin typeface="Consolas"/>
                <a:cs typeface="Consolas"/>
              </a:rPr>
              <a:t>(</a:t>
            </a:r>
            <a:r>
              <a:rPr lang="en-US" sz="2000" dirty="0">
                <a:solidFill>
                  <a:schemeClr val="bg2">
                    <a:lumMod val="60000"/>
                    <a:lumOff val="40000"/>
                  </a:schemeClr>
                </a:solidFill>
                <a:latin typeface="Consolas"/>
                <a:cs typeface="Consolas"/>
              </a:rPr>
              <a:t>"key"</a:t>
            </a:r>
            <a:r>
              <a:rPr lang="en-US" sz="2000" dirty="0" smtClean="0">
                <a:solidFill>
                  <a:srgbClr val="558ED5"/>
                </a:solidFill>
                <a:latin typeface="Consolas"/>
                <a:cs typeface="Consolas"/>
              </a:rPr>
              <a:t>)</a:t>
            </a:r>
            <a:r>
              <a:rPr lang="en-US" sz="2000" dirty="0" smtClean="0">
                <a:solidFill>
                  <a:srgbClr val="558ED5"/>
                </a:solidFill>
                <a:latin typeface="Consolas"/>
                <a:cs typeface="Consolas"/>
              </a:rPr>
              <a:t>;</a:t>
            </a:r>
          </a:p>
          <a:p>
            <a:r>
              <a:rPr lang="en-US" sz="2000" dirty="0" err="1" smtClean="0">
                <a:latin typeface="Consolas"/>
                <a:cs typeface="Consolas"/>
              </a:rPr>
              <a:t>sendToEverybody</a:t>
            </a:r>
            <a:r>
              <a:rPr lang="en-US" sz="2000" dirty="0" smtClean="0">
                <a:latin typeface="Consolas"/>
                <a:cs typeface="Consolas"/>
              </a:rPr>
              <a:t>(</a:t>
            </a:r>
            <a:r>
              <a:rPr lang="en-US" sz="2000" dirty="0" err="1" smtClean="0">
                <a:latin typeface="Consolas"/>
                <a:cs typeface="Consolas"/>
              </a:rPr>
              <a:t>val</a:t>
            </a:r>
            <a:r>
              <a:rPr lang="en-US" sz="2000" dirty="0" smtClean="0">
                <a:latin typeface="Consolas"/>
                <a:cs typeface="Consolas"/>
              </a:rPr>
              <a:t>);</a:t>
            </a:r>
            <a:endParaRPr lang="en-US" sz="2000" dirty="0">
              <a:latin typeface="Consolas"/>
              <a:cs typeface="Consolas"/>
            </a:endParaRPr>
          </a:p>
        </p:txBody>
      </p:sp>
      <p:sp>
        <p:nvSpPr>
          <p:cNvPr id="3" name="TextBox 2"/>
          <p:cNvSpPr txBox="1"/>
          <p:nvPr/>
        </p:nvSpPr>
        <p:spPr>
          <a:xfrm>
            <a:off x="1421802" y="1331145"/>
            <a:ext cx="2041176" cy="461665"/>
          </a:xfrm>
          <a:prstGeom prst="rect">
            <a:avLst/>
          </a:prstGeom>
          <a:noFill/>
        </p:spPr>
        <p:txBody>
          <a:bodyPr wrap="square" rtlCol="0">
            <a:spAutoFit/>
          </a:bodyPr>
          <a:lstStyle/>
          <a:p>
            <a:r>
              <a:rPr lang="en-US" sz="2400" dirty="0" err="1" smtClean="0">
                <a:latin typeface="Ubuntu"/>
                <a:cs typeface="Ubuntu"/>
              </a:rPr>
              <a:t>ComponentA</a:t>
            </a:r>
            <a:endParaRPr lang="en-US" sz="2400" dirty="0">
              <a:latin typeface="Ubuntu"/>
              <a:cs typeface="Ubuntu"/>
            </a:endParaRPr>
          </a:p>
        </p:txBody>
      </p:sp>
      <p:sp>
        <p:nvSpPr>
          <p:cNvPr id="9" name="TextBox 8"/>
          <p:cNvSpPr txBox="1"/>
          <p:nvPr/>
        </p:nvSpPr>
        <p:spPr>
          <a:xfrm>
            <a:off x="5926839" y="1307535"/>
            <a:ext cx="1976793" cy="461665"/>
          </a:xfrm>
          <a:prstGeom prst="rect">
            <a:avLst/>
          </a:prstGeom>
          <a:noFill/>
        </p:spPr>
        <p:txBody>
          <a:bodyPr wrap="square" rtlCol="0">
            <a:spAutoFit/>
          </a:bodyPr>
          <a:lstStyle/>
          <a:p>
            <a:r>
              <a:rPr lang="en-US" sz="2400" dirty="0" err="1" smtClean="0">
                <a:latin typeface="Ubuntu"/>
                <a:cs typeface="Ubuntu"/>
              </a:rPr>
              <a:t>ComponentB</a:t>
            </a:r>
            <a:endParaRPr lang="en-US" sz="2400" dirty="0">
              <a:latin typeface="Ubuntu"/>
              <a:cs typeface="Ubuntu"/>
            </a:endParaRPr>
          </a:p>
        </p:txBody>
      </p:sp>
      <p:cxnSp>
        <p:nvCxnSpPr>
          <p:cNvPr id="11" name="Straight Arrow Connector 10"/>
          <p:cNvCxnSpPr/>
          <p:nvPr/>
        </p:nvCxnSpPr>
        <p:spPr>
          <a:xfrm flipH="1">
            <a:off x="4238273" y="6164385"/>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053352" y="5984272"/>
            <a:ext cx="204025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Ubuntu"/>
                <a:cs typeface="Ubuntu"/>
              </a:rPr>
              <a:t>Our contribution</a:t>
            </a:r>
            <a:endParaRPr lang="en-US" sz="2000" dirty="0">
              <a:latin typeface="Ubuntu"/>
              <a:cs typeface="Ubuntu"/>
            </a:endParaRPr>
          </a:p>
        </p:txBody>
      </p:sp>
      <p:cxnSp>
        <p:nvCxnSpPr>
          <p:cNvPr id="12" name="Straight Arrow Connector 11"/>
          <p:cNvCxnSpPr/>
          <p:nvPr/>
        </p:nvCxnSpPr>
        <p:spPr>
          <a:xfrm flipH="1" flipV="1">
            <a:off x="1526815" y="2391265"/>
            <a:ext cx="3269817" cy="1472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796632" y="2391265"/>
            <a:ext cx="2013233" cy="1472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236638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457200" y="1600199"/>
            <a:ext cx="8229600" cy="5490405"/>
          </a:xfrm>
          <a:prstGeom prst="rect">
            <a:avLst/>
          </a:prstGeom>
          <a:noFill/>
          <a:ln>
            <a:noFill/>
          </a:ln>
        </p:spPr>
        <p:txBody>
          <a:bodyPr lIns="91425" tIns="45700" rIns="91425" bIns="45700" anchor="t" anchorCtr="0">
            <a:noAutofit/>
          </a:bodyPr>
          <a:lstStyle/>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a.foo</a:t>
            </a:r>
            <a:r>
              <a:rPr lang="en-US" sz="3000" dirty="0">
                <a:latin typeface="Consolas"/>
                <a:ea typeface="Ubuntu"/>
                <a:cs typeface="Consolas"/>
                <a:sym typeface="Ubuntu"/>
              </a:rPr>
              <a:t>(</a:t>
            </a:r>
            <a:r>
              <a:rPr lang="en-US" sz="3000" dirty="0" err="1">
                <a:latin typeface="Consolas"/>
                <a:ea typeface="Ubuntu"/>
                <a:cs typeface="Consolas"/>
                <a:sym typeface="Ubuntu"/>
              </a:rPr>
              <a:t>b</a:t>
            </a:r>
            <a:r>
              <a:rPr lang="en-US" sz="3000" dirty="0" err="1" smtClean="0">
                <a:latin typeface="Consolas"/>
                <a:ea typeface="Ubuntu"/>
                <a:cs typeface="Consolas"/>
                <a:sym typeface="Ubuntu"/>
              </a:rPr>
              <a:t>,c</a:t>
            </a:r>
            <a:r>
              <a:rPr lang="en-US" sz="3000" dirty="0">
                <a:latin typeface="Consolas"/>
                <a:ea typeface="Ubuntu"/>
                <a:cs typeface="Consolas"/>
                <a:sym typeface="Ubuntu"/>
              </a:rPr>
              <a:t>)</a:t>
            </a:r>
            <a:r>
              <a:rPr lang="en-US" sz="3000" dirty="0" smtClean="0">
                <a:latin typeface="Consolas"/>
                <a:ea typeface="Ubuntu"/>
                <a:cs typeface="Consolas"/>
                <a:sym typeface="Ubuntu"/>
              </a:rPr>
              <a:t>;…</a:t>
            </a:r>
            <a:endParaRPr lang="en-US" sz="3000" dirty="0">
              <a:latin typeface="Consolas"/>
              <a:ea typeface="Ubuntu"/>
              <a:cs typeface="Consolas"/>
              <a:sym typeface="Ubuntu"/>
            </a:endParaRPr>
          </a:p>
          <a:p>
            <a:pPr indent="-139700">
              <a:spcBef>
                <a:spcPts val="0"/>
              </a:spcBef>
              <a:buClr>
                <a:srgbClr val="888888"/>
              </a:buClr>
              <a:buSzPct val="100000"/>
              <a:buFont typeface="Ubuntu"/>
              <a:buChar char="•"/>
            </a:pPr>
            <a:endParaRPr lang="en-US" sz="3000" dirty="0" smtClean="0">
              <a:latin typeface="Consolas"/>
              <a:ea typeface="Ubuntu"/>
              <a:cs typeface="Consolas"/>
              <a:sym typeface="Ubuntu"/>
            </a:endParaRPr>
          </a:p>
          <a:p>
            <a:pPr marL="203200" indent="0">
              <a:spcBef>
                <a:spcPts val="0"/>
              </a:spcBef>
              <a:buClr>
                <a:srgbClr val="888888"/>
              </a:buClr>
              <a:buSzPct val="100000"/>
              <a:buNone/>
            </a:pPr>
            <a:r>
              <a:rPr lang="en-US" sz="3000" dirty="0" smtClean="0">
                <a:latin typeface="Consolas"/>
                <a:ea typeface="Ubuntu"/>
                <a:cs typeface="Consolas"/>
                <a:sym typeface="Ubuntu"/>
              </a:rPr>
              <a:t> </a:t>
            </a:r>
          </a:p>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myMethod.invoke</a:t>
            </a:r>
            <a:r>
              <a:rPr lang="en-US" sz="3000" dirty="0">
                <a:latin typeface="Consolas"/>
                <a:ea typeface="Ubuntu"/>
                <a:cs typeface="Consolas"/>
                <a:sym typeface="Ubuntu"/>
              </a:rPr>
              <a:t>(</a:t>
            </a:r>
            <a:r>
              <a:rPr lang="en-US" sz="3000" dirty="0" err="1">
                <a:latin typeface="Consolas"/>
                <a:ea typeface="Ubuntu"/>
                <a:cs typeface="Consolas"/>
                <a:sym typeface="Ubuntu"/>
              </a:rPr>
              <a:t>a</a:t>
            </a:r>
            <a:r>
              <a:rPr lang="en-US" sz="3000" dirty="0" err="1" smtClean="0">
                <a:latin typeface="Consolas"/>
                <a:ea typeface="Ubuntu"/>
                <a:cs typeface="Consolas"/>
                <a:sym typeface="Ubuntu"/>
              </a:rPr>
              <a:t>,b,c</a:t>
            </a:r>
            <a:r>
              <a:rPr lang="en-US" sz="3000" dirty="0">
                <a:latin typeface="Consolas"/>
                <a:ea typeface="Ubuntu"/>
                <a:cs typeface="Consolas"/>
                <a:sym typeface="Ubuntu"/>
              </a:rPr>
              <a:t>)</a:t>
            </a:r>
            <a:r>
              <a:rPr lang="en-US" sz="3000" dirty="0" smtClean="0">
                <a:latin typeface="Consolas"/>
                <a:ea typeface="Ubuntu"/>
                <a:cs typeface="Consolas"/>
                <a:sym typeface="Ubuntu"/>
              </a:rPr>
              <a:t>;…</a:t>
            </a:r>
          </a:p>
          <a:p>
            <a:pPr indent="-139700">
              <a:spcBef>
                <a:spcPts val="0"/>
              </a:spcBef>
              <a:buClr>
                <a:srgbClr val="888888"/>
              </a:buClr>
              <a:buSzPct val="100000"/>
              <a:buFont typeface="Ubuntu"/>
              <a:buChar char="•"/>
            </a:pPr>
            <a:endParaRPr lang="en-US" sz="3000" dirty="0">
              <a:latin typeface="Consolas"/>
              <a:ea typeface="Ubuntu"/>
              <a:cs typeface="Consolas"/>
              <a:sym typeface="Ubuntu"/>
            </a:endParaRPr>
          </a:p>
          <a:p>
            <a:pPr marL="203200" indent="0">
              <a:spcBef>
                <a:spcPts val="0"/>
              </a:spcBef>
              <a:buClr>
                <a:srgbClr val="888888"/>
              </a:buClr>
              <a:buSzPct val="100000"/>
              <a:buNone/>
            </a:pPr>
            <a:endParaRPr lang="en-US" sz="3000" dirty="0" smtClean="0">
              <a:latin typeface="Ubuntu"/>
              <a:ea typeface="Ubuntu"/>
              <a:cs typeface="Ubuntu"/>
              <a:sym typeface="Ubuntu"/>
            </a:endParaRPr>
          </a:p>
          <a:p>
            <a:pPr marL="952500" lvl="2" indent="0">
              <a:spcBef>
                <a:spcPts val="0"/>
              </a:spcBef>
              <a:buClr>
                <a:srgbClr val="888888"/>
              </a:buClr>
              <a:buSzPct val="100000"/>
              <a:buNone/>
            </a:pPr>
            <a:endParaRPr lang="en-US" sz="3000" b="0" i="0" u="none" strike="noStrike" cap="none" baseline="0" dirty="0" smtClean="0">
              <a:solidFill>
                <a:schemeClr val="dk1"/>
              </a:solidFill>
              <a:latin typeface="Ubuntu"/>
              <a:ea typeface="Ubuntu"/>
              <a:cs typeface="Ubuntu"/>
              <a:sym typeface="Ubuntu"/>
              <a:rtl val="0"/>
            </a:endParaRPr>
          </a:p>
          <a:p>
            <a:pPr marL="1143000" marR="0" lvl="2" indent="-190500" algn="l" rtl="0">
              <a:lnSpc>
                <a:spcPct val="100000"/>
              </a:lnSpc>
              <a:spcBef>
                <a:spcPts val="0"/>
              </a:spcBef>
              <a:spcAft>
                <a:spcPts val="0"/>
              </a:spcAft>
              <a:buClr>
                <a:schemeClr val="dk1"/>
              </a:buClr>
              <a:buFont typeface="Arial"/>
              <a:buNone/>
            </a:pPr>
            <a:endParaRPr sz="3000" b="0" i="0" u="none" strike="noStrike" cap="none" baseline="0" dirty="0" smtClean="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p:txBody>
      </p:sp>
      <p:sp>
        <p:nvSpPr>
          <p:cNvPr id="13" name="Shape 109"/>
          <p:cNvSpPr txBox="1">
            <a:spLocks noGrp="1"/>
          </p:cNvSpPr>
          <p:nvPr>
            <p:ph type="title"/>
          </p:nvPr>
        </p:nvSpPr>
        <p:spPr>
          <a:xfrm>
            <a:off x="457199" y="274637"/>
            <a:ext cx="8517468"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Problem: imprecise </a:t>
            </a:r>
            <a:r>
              <a:rPr lang="en-US" b="1" dirty="0" smtClean="0">
                <a:solidFill>
                  <a:srgbClr val="F79646"/>
                </a:solidFill>
                <a:latin typeface="Ubuntu"/>
                <a:ea typeface="Ubuntu"/>
                <a:cs typeface="Ubuntu"/>
                <a:sym typeface="Ubuntu"/>
              </a:rPr>
              <a:t>summaries for static analyses</a:t>
            </a:r>
            <a:endParaRPr lang="en-US" sz="4400" b="1" i="0" u="none" strike="noStrike" cap="none" baseline="0" dirty="0">
              <a:solidFill>
                <a:srgbClr val="F79646"/>
              </a:solidFill>
              <a:latin typeface="Ubuntu"/>
              <a:ea typeface="Ubuntu"/>
              <a:cs typeface="Ubuntu"/>
              <a:sym typeface="Ubuntu"/>
              <a:rtl val="0"/>
            </a:endParaRPr>
          </a:p>
        </p:txBody>
      </p:sp>
      <p:sp>
        <p:nvSpPr>
          <p:cNvPr id="2" name="Oval Callout 1"/>
          <p:cNvSpPr/>
          <p:nvPr/>
        </p:nvSpPr>
        <p:spPr>
          <a:xfrm>
            <a:off x="2277809" y="2338500"/>
            <a:ext cx="3336088" cy="524145"/>
          </a:xfrm>
          <a:prstGeom prst="wedgeEllipseCallout">
            <a:avLst>
              <a:gd name="adj1" fmla="val -55430"/>
              <a:gd name="adj2" fmla="val -75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What does foo do?</a:t>
            </a:r>
            <a:endParaRPr lang="en-US" sz="2000" dirty="0">
              <a:latin typeface="ubuntu"/>
              <a:cs typeface="ubuntu"/>
            </a:endParaRPr>
          </a:p>
        </p:txBody>
      </p:sp>
      <p:sp>
        <p:nvSpPr>
          <p:cNvPr id="7" name="Oval Callout 6"/>
          <p:cNvSpPr/>
          <p:nvPr/>
        </p:nvSpPr>
        <p:spPr>
          <a:xfrm>
            <a:off x="4343349" y="1759048"/>
            <a:ext cx="4343451" cy="524145"/>
          </a:xfrm>
          <a:prstGeom prst="wedgeEllipseCallout">
            <a:avLst>
              <a:gd name="adj1" fmla="val -33296"/>
              <a:gd name="adj2" fmla="val 746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Use method summary.</a:t>
            </a:r>
            <a:endParaRPr lang="en-US" sz="2000" dirty="0">
              <a:latin typeface="ubuntu"/>
              <a:cs typeface="ubuntu"/>
            </a:endParaRPr>
          </a:p>
        </p:txBody>
      </p:sp>
    </p:spTree>
    <p:extLst>
      <p:ext uri="{BB962C8B-B14F-4D97-AF65-F5344CB8AC3E}">
        <p14:creationId xmlns:p14="http://schemas.microsoft.com/office/powerpoint/2010/main" val="42093818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Intent </a:t>
            </a:r>
            <a:r>
              <a:rPr lang="en-US" sz="4400" b="1" i="0" u="none" strike="noStrike" cap="none" baseline="0" dirty="0" smtClean="0">
                <a:solidFill>
                  <a:srgbClr val="F79646"/>
                </a:solidFill>
                <a:latin typeface="Ubuntu"/>
                <a:ea typeface="Ubuntu"/>
                <a:cs typeface="Ubuntu"/>
                <a:sym typeface="Ubuntu"/>
                <a:rtl val="0"/>
              </a:rPr>
              <a:t>type </a:t>
            </a:r>
            <a:r>
              <a:rPr lang="en-US" b="1" dirty="0">
                <a:solidFill>
                  <a:srgbClr val="F79646"/>
                </a:solidFill>
                <a:latin typeface="Ubuntu"/>
                <a:ea typeface="Ubuntu"/>
                <a:cs typeface="Ubuntu"/>
                <a:sym typeface="Ubuntu"/>
              </a:rPr>
              <a:t>s</a:t>
            </a:r>
            <a:r>
              <a:rPr lang="en-US" sz="4400" b="1" i="0" u="none" strike="noStrike" cap="none" baseline="0" dirty="0" smtClean="0">
                <a:solidFill>
                  <a:srgbClr val="F79646"/>
                </a:solidFill>
                <a:latin typeface="Ubuntu"/>
                <a:ea typeface="Ubuntu"/>
                <a:cs typeface="Ubuntu"/>
                <a:sym typeface="Ubuntu"/>
                <a:rtl val="0"/>
              </a:rPr>
              <a:t>ystem</a:t>
            </a:r>
            <a:endParaRPr lang="en-US" sz="4400" b="1" i="0" u="none" strike="noStrike" cap="none" baseline="0" dirty="0">
              <a:solidFill>
                <a:srgbClr val="F79646"/>
              </a:solidFill>
              <a:latin typeface="Ubuntu"/>
              <a:ea typeface="Ubuntu"/>
              <a:cs typeface="Ubuntu"/>
              <a:sym typeface="Ubuntu"/>
              <a:rtl val="0"/>
            </a:endParaRPr>
          </a:p>
        </p:txBody>
      </p:sp>
      <p:sp>
        <p:nvSpPr>
          <p:cNvPr id="373" name="Shape 373"/>
          <p:cNvSpPr txBox="1">
            <a:spLocks noGrp="1"/>
          </p:cNvSpPr>
          <p:nvPr>
            <p:ph type="body" idx="1"/>
          </p:nvPr>
        </p:nvSpPr>
        <p:spPr>
          <a:xfrm>
            <a:off x="202434" y="1449846"/>
            <a:ext cx="8796316" cy="2689650"/>
          </a:xfrm>
          <a:prstGeom prst="rect">
            <a:avLst/>
          </a:prstGeom>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Syntax</a:t>
            </a:r>
          </a:p>
          <a:p>
            <a:pPr marL="742950" marR="0" lvl="1" indent="-146050" algn="l" rtl="0">
              <a:lnSpc>
                <a:spcPct val="100000"/>
              </a:lnSpc>
              <a:spcBef>
                <a:spcPts val="0"/>
              </a:spcBef>
              <a:spcAft>
                <a:spcPts val="0"/>
              </a:spcAft>
              <a:buClr>
                <a:srgbClr val="888888"/>
              </a:buClr>
              <a:buSzPct val="100000"/>
              <a:buFont typeface="Ubuntu"/>
              <a:buChar char="–"/>
            </a:pPr>
            <a:r>
              <a:rPr lang="en-US" sz="2400" b="1" i="0" u="none" strike="noStrike" cap="none" baseline="0" dirty="0">
                <a:solidFill>
                  <a:schemeClr val="dk1"/>
                </a:solidFill>
                <a:latin typeface="Consolas"/>
                <a:ea typeface="Ubuntu"/>
                <a:cs typeface="Consolas"/>
                <a:sym typeface="Ubuntu"/>
                <a:rtl val="0"/>
              </a:rPr>
              <a:t>@Intent</a:t>
            </a:r>
            <a:r>
              <a:rPr lang="en-US" sz="2400" b="0" i="0" u="none" strike="noStrike" cap="none" baseline="0" dirty="0">
                <a:solidFill>
                  <a:schemeClr val="dk1"/>
                </a:solidFill>
                <a:latin typeface="Consolas"/>
                <a:ea typeface="Ubuntu"/>
                <a:cs typeface="Consolas"/>
                <a:sym typeface="Ubuntu"/>
                <a:rtl val="0"/>
              </a:rPr>
              <a:t>("K</a:t>
            </a:r>
            <a:r>
              <a:rPr lang="en-US" sz="2400" b="0" i="0" u="none" strike="noStrike" cap="none" baseline="-25000" dirty="0">
                <a:solidFill>
                  <a:schemeClr val="dk1"/>
                </a:solidFill>
                <a:latin typeface="Consolas"/>
                <a:ea typeface="Ubuntu"/>
                <a:cs typeface="Consolas"/>
                <a:sym typeface="Ubuntu"/>
                <a:rtl val="0"/>
              </a:rPr>
              <a:t>1</a:t>
            </a:r>
            <a:r>
              <a:rPr lang="en-US" sz="2400" b="0" i="0" u="none" strike="noStrike" cap="none" baseline="0" dirty="0">
                <a:solidFill>
                  <a:schemeClr val="dk1"/>
                </a:solidFill>
                <a:latin typeface="Consolas"/>
                <a:ea typeface="Ubuntu"/>
                <a:cs typeface="Consolas"/>
                <a:sym typeface="Ubuntu"/>
                <a:rtl val="0"/>
              </a:rPr>
              <a:t>" → t</a:t>
            </a:r>
            <a:r>
              <a:rPr lang="en-US" sz="2400" b="0" i="0" u="none" strike="noStrike" cap="none" baseline="-25000" dirty="0">
                <a:solidFill>
                  <a:schemeClr val="dk1"/>
                </a:solidFill>
                <a:latin typeface="Consolas"/>
                <a:ea typeface="Ubuntu"/>
                <a:cs typeface="Consolas"/>
                <a:sym typeface="Ubuntu"/>
                <a:rtl val="0"/>
              </a:rPr>
              <a:t>1</a:t>
            </a:r>
            <a:r>
              <a:rPr lang="en-US" sz="2400" b="0" i="0" u="none" strike="noStrike" cap="none" baseline="0" dirty="0">
                <a:solidFill>
                  <a:schemeClr val="dk1"/>
                </a:solidFill>
                <a:latin typeface="Consolas"/>
                <a:ea typeface="Ubuntu"/>
                <a:cs typeface="Consolas"/>
                <a:sym typeface="Ubuntu"/>
                <a:rtl val="0"/>
              </a:rPr>
              <a:t>, ..., "</a:t>
            </a:r>
            <a:r>
              <a:rPr lang="en-US" sz="2400" b="0" i="0" u="none" strike="noStrike" cap="none" baseline="0" dirty="0" err="1">
                <a:solidFill>
                  <a:schemeClr val="dk1"/>
                </a:solidFill>
                <a:latin typeface="Consolas"/>
                <a:ea typeface="Ubuntu"/>
                <a:cs typeface="Consolas"/>
                <a:sym typeface="Ubuntu"/>
                <a:rtl val="0"/>
              </a:rPr>
              <a:t>K</a:t>
            </a:r>
            <a:r>
              <a:rPr lang="en-US" sz="2400" b="0" i="0" u="none" strike="noStrike" cap="none" baseline="-25000" dirty="0" err="1">
                <a:solidFill>
                  <a:schemeClr val="dk1"/>
                </a:solidFill>
                <a:latin typeface="Consolas"/>
                <a:ea typeface="Ubuntu"/>
                <a:cs typeface="Consolas"/>
                <a:sym typeface="Ubuntu"/>
                <a:rtl val="0"/>
              </a:rPr>
              <a:t>n</a:t>
            </a:r>
            <a:r>
              <a:rPr lang="en-US" sz="2400" b="0" i="0" u="none" strike="noStrike" cap="none" baseline="0" dirty="0">
                <a:solidFill>
                  <a:schemeClr val="dk1"/>
                </a:solidFill>
                <a:latin typeface="Consolas"/>
                <a:ea typeface="Ubuntu"/>
                <a:cs typeface="Consolas"/>
                <a:sym typeface="Ubuntu"/>
                <a:rtl val="0"/>
              </a:rPr>
              <a:t>" → </a:t>
            </a:r>
            <a:r>
              <a:rPr lang="en-US" sz="2400" b="0" i="0" u="none" strike="noStrike" cap="none" baseline="0" dirty="0" err="1">
                <a:solidFill>
                  <a:schemeClr val="dk1"/>
                </a:solidFill>
                <a:latin typeface="Consolas"/>
                <a:ea typeface="Ubuntu"/>
                <a:cs typeface="Consolas"/>
                <a:sym typeface="Ubuntu"/>
                <a:rtl val="0"/>
              </a:rPr>
              <a:t>t</a:t>
            </a:r>
            <a:r>
              <a:rPr lang="en-US" sz="2400" b="0" i="0" u="none" strike="noStrike" cap="none" baseline="-25000" dirty="0" err="1">
                <a:solidFill>
                  <a:schemeClr val="dk1"/>
                </a:solidFill>
                <a:latin typeface="Consolas"/>
                <a:ea typeface="Ubuntu"/>
                <a:cs typeface="Consolas"/>
                <a:sym typeface="Ubuntu"/>
                <a:rtl val="0"/>
              </a:rPr>
              <a:t>n</a:t>
            </a:r>
            <a:r>
              <a:rPr lang="en-US" sz="2400" b="0" i="0" u="none" strike="noStrike" cap="none" baseline="0" dirty="0">
                <a:solidFill>
                  <a:schemeClr val="dk1"/>
                </a:solidFill>
                <a:latin typeface="Consolas"/>
                <a:ea typeface="Ubuntu"/>
                <a:cs typeface="Consolas"/>
                <a:sym typeface="Ubuntu"/>
                <a:rtl val="0"/>
              </a:rPr>
              <a:t>) Intent </a:t>
            </a:r>
            <a:r>
              <a:rPr lang="en-US" sz="2400" dirty="0" err="1">
                <a:latin typeface="Consolas"/>
                <a:ea typeface="Ubuntu"/>
                <a:cs typeface="Consolas"/>
                <a:sym typeface="Ubuntu"/>
              </a:rPr>
              <a:t>i</a:t>
            </a:r>
            <a:r>
              <a:rPr lang="en-US" sz="2400" dirty="0" smtClean="0">
                <a:latin typeface="Consolas"/>
                <a:ea typeface="Ubuntu"/>
                <a:cs typeface="Consolas"/>
                <a:sym typeface="Ubuntu"/>
              </a:rPr>
              <a:t> </a:t>
            </a:r>
            <a:r>
              <a:rPr lang="en-US" sz="2400" b="0" i="0" u="none" strike="noStrike" cap="none" baseline="0" dirty="0" smtClean="0">
                <a:solidFill>
                  <a:schemeClr val="dk1"/>
                </a:solidFill>
                <a:latin typeface="Consolas"/>
                <a:ea typeface="Ubuntu"/>
                <a:cs typeface="Consolas"/>
                <a:sym typeface="Ubuntu"/>
                <a:rtl val="0"/>
              </a:rPr>
              <a:t>= </a:t>
            </a:r>
            <a:r>
              <a:rPr lang="en-US" sz="2400" dirty="0" smtClean="0">
                <a:latin typeface="Consolas"/>
                <a:ea typeface="Ubuntu"/>
                <a:cs typeface="Consolas"/>
                <a:sym typeface="Ubuntu"/>
              </a:rPr>
              <a:t>…</a:t>
            </a:r>
            <a:r>
              <a:rPr lang="en-US" sz="2400" b="0" i="0" u="none" strike="noStrike" cap="none" baseline="0" dirty="0" smtClean="0">
                <a:solidFill>
                  <a:schemeClr val="dk1"/>
                </a:solidFill>
                <a:latin typeface="Consolas"/>
                <a:ea typeface="Ubuntu"/>
                <a:cs typeface="Consolas"/>
                <a:sym typeface="Ubuntu"/>
                <a:rtl val="0"/>
              </a:rPr>
              <a:t>; </a:t>
            </a:r>
            <a:endParaRPr lang="en-US" sz="2400" b="0" i="0" u="none" strike="noStrike" cap="none" baseline="0" dirty="0">
              <a:solidFill>
                <a:schemeClr val="dk1"/>
              </a:solidFill>
              <a:latin typeface="Consolas"/>
              <a:ea typeface="Ubuntu"/>
              <a:cs typeface="Consolas"/>
              <a:sym typeface="Ubuntu"/>
              <a:rtl val="0"/>
            </a:endParaRPr>
          </a:p>
          <a:p>
            <a:pPr marL="203200" marR="0" lvl="0" indent="0" algn="l" rtl="0">
              <a:lnSpc>
                <a:spcPct val="100000"/>
              </a:lnSpc>
              <a:spcBef>
                <a:spcPts val="0"/>
              </a:spcBef>
              <a:spcAft>
                <a:spcPts val="0"/>
              </a:spcAft>
              <a:buClr>
                <a:srgbClr val="888888"/>
              </a:buClr>
              <a:buSzPct val="100000"/>
              <a:buNone/>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Arial"/>
              <a:buChar char="•"/>
            </a:pPr>
            <a:r>
              <a:rPr lang="en-US" sz="3000" b="0" i="0" u="none" strike="noStrike" cap="none" baseline="0" dirty="0" smtClean="0">
                <a:solidFill>
                  <a:schemeClr val="dk1"/>
                </a:solidFill>
                <a:latin typeface="Ubuntu"/>
                <a:ea typeface="Ubuntu"/>
                <a:cs typeface="Ubuntu"/>
                <a:sym typeface="Ubuntu"/>
                <a:rtl val="0"/>
              </a:rPr>
              <a:t>Semantics</a:t>
            </a:r>
            <a:endParaRPr lang="en-US" sz="2600" b="0" i="1" u="none" strike="noStrike" cap="none" baseline="0" dirty="0">
              <a:solidFill>
                <a:schemeClr val="dk1"/>
              </a:solidFill>
              <a:latin typeface="Ubuntu"/>
              <a:ea typeface="Ubuntu"/>
              <a:cs typeface="Ubuntu"/>
              <a:sym typeface="Ubuntu"/>
              <a:rtl val="0"/>
            </a:endParaRPr>
          </a:p>
          <a:p>
            <a:pPr marL="742950" marR="0" lvl="1" indent="-107950" algn="l" rtl="0">
              <a:lnSpc>
                <a:spcPct val="100000"/>
              </a:lnSpc>
              <a:spcBef>
                <a:spcPts val="0"/>
              </a:spcBef>
              <a:spcAft>
                <a:spcPts val="0"/>
              </a:spcAft>
              <a:buClr>
                <a:srgbClr val="888888"/>
              </a:buClr>
              <a:buSzPct val="100000"/>
              <a:buFont typeface="Arial"/>
              <a:buChar char="–"/>
            </a:pPr>
            <a:r>
              <a:rPr lang="en-US" sz="2400" b="0" i="0" u="none" strike="noStrike" cap="none" baseline="0" dirty="0" smtClean="0">
                <a:solidFill>
                  <a:schemeClr val="dk1"/>
                </a:solidFill>
                <a:latin typeface="Ubuntu"/>
                <a:ea typeface="Ubuntu"/>
                <a:cs typeface="Ubuntu"/>
                <a:sym typeface="Ubuntu"/>
                <a:rtl val="0"/>
              </a:rPr>
              <a:t>(C1): Keys accessed in </a:t>
            </a:r>
            <a:r>
              <a:rPr lang="en-US" sz="2400" b="0" i="1" u="none" strike="noStrike" cap="none" baseline="0" dirty="0" err="1" smtClean="0">
                <a:solidFill>
                  <a:schemeClr val="dk1"/>
                </a:solidFill>
                <a:latin typeface="Ubuntu"/>
                <a:ea typeface="Ubuntu"/>
                <a:cs typeface="Ubuntu"/>
                <a:sym typeface="Ubuntu"/>
                <a:rtl val="0"/>
              </a:rPr>
              <a:t>i</a:t>
            </a:r>
            <a:r>
              <a:rPr lang="en-US" sz="2400" b="0" i="0" u="none" strike="noStrike" cap="none" baseline="0" dirty="0" smtClean="0">
                <a:solidFill>
                  <a:schemeClr val="dk1"/>
                </a:solidFill>
                <a:latin typeface="Ubuntu"/>
                <a:ea typeface="Ubuntu"/>
                <a:cs typeface="Ubuntu"/>
                <a:sym typeface="Ubuntu"/>
                <a:rtl val="0"/>
              </a:rPr>
              <a:t> must be a subset of </a:t>
            </a:r>
            <a:r>
              <a:rPr lang="en-US" sz="2400" b="0" u="none" strike="noStrike" cap="none" baseline="0" dirty="0" smtClean="0">
                <a:solidFill>
                  <a:schemeClr val="dk1"/>
                </a:solidFill>
                <a:latin typeface="Ubuntu"/>
                <a:ea typeface="Ubuntu"/>
                <a:cs typeface="Ubuntu"/>
                <a:sym typeface="Ubuntu"/>
                <a:rtl val="0"/>
              </a:rPr>
              <a:t>T</a:t>
            </a:r>
            <a:r>
              <a:rPr lang="en-US" sz="2400" b="0" i="0" u="none" strike="noStrike" cap="none" baseline="0" dirty="0" smtClean="0">
                <a:solidFill>
                  <a:schemeClr val="dk1"/>
                </a:solidFill>
                <a:latin typeface="Ubuntu"/>
                <a:ea typeface="Ubuntu"/>
                <a:cs typeface="Ubuntu"/>
                <a:sym typeface="Ubuntu"/>
                <a:rtl val="0"/>
              </a:rPr>
              <a:t>’s keys</a:t>
            </a:r>
          </a:p>
          <a:p>
            <a:pPr lvl="1" indent="-107950">
              <a:spcBef>
                <a:spcPts val="0"/>
              </a:spcBef>
              <a:buClr>
                <a:srgbClr val="888888"/>
              </a:buClr>
              <a:buSzPct val="100000"/>
            </a:pPr>
            <a:r>
              <a:rPr lang="en-US" sz="2400" b="0" i="0" u="none" strike="noStrike" cap="none" baseline="0" dirty="0" smtClean="0">
                <a:solidFill>
                  <a:schemeClr val="dk1"/>
                </a:solidFill>
                <a:latin typeface="Ubuntu"/>
                <a:ea typeface="Ubuntu"/>
                <a:cs typeface="Ubuntu"/>
                <a:sym typeface="Ubuntu"/>
                <a:rtl val="0"/>
              </a:rPr>
              <a:t>(</a:t>
            </a:r>
            <a:r>
              <a:rPr lang="en-US" sz="2400" b="0" i="0" u="none" strike="noStrike" cap="none" baseline="0" dirty="0">
                <a:solidFill>
                  <a:schemeClr val="dk1"/>
                </a:solidFill>
                <a:latin typeface="Ubuntu"/>
                <a:ea typeface="Ubuntu"/>
                <a:cs typeface="Ubuntu"/>
                <a:sym typeface="Ubuntu"/>
                <a:rtl val="0"/>
              </a:rPr>
              <a:t>C2): </a:t>
            </a:r>
            <a:r>
              <a:rPr lang="en-US" sz="2400" b="0" i="1" u="none" strike="noStrike" cap="none" baseline="0" dirty="0">
                <a:solidFill>
                  <a:schemeClr val="dk1"/>
                </a:solidFill>
                <a:latin typeface="Ubuntu"/>
                <a:ea typeface="Ubuntu"/>
                <a:cs typeface="Ubuntu"/>
                <a:sym typeface="Ubuntu"/>
                <a:rtl val="0"/>
              </a:rPr>
              <a:t>∀k ∈ domain</a:t>
            </a:r>
            <a:r>
              <a:rPr lang="en-US" sz="2400" b="0" i="1" u="none" strike="noStrike" cap="none" baseline="0" dirty="0" smtClean="0">
                <a:solidFill>
                  <a:schemeClr val="dk1"/>
                </a:solidFill>
                <a:latin typeface="Ubuntu"/>
                <a:ea typeface="Ubuntu"/>
                <a:cs typeface="Ubuntu"/>
                <a:sym typeface="Ubuntu"/>
                <a:rtl val="0"/>
              </a:rPr>
              <a:t>(</a:t>
            </a:r>
            <a:r>
              <a:rPr lang="en-US" sz="2400" b="0" u="none" strike="noStrike" cap="none" baseline="0" dirty="0" smtClean="0">
                <a:solidFill>
                  <a:schemeClr val="dk1"/>
                </a:solidFill>
                <a:latin typeface="Ubuntu"/>
                <a:ea typeface="Ubuntu"/>
                <a:cs typeface="Ubuntu"/>
                <a:sym typeface="Ubuntu"/>
                <a:rtl val="0"/>
              </a:rPr>
              <a:t>T</a:t>
            </a:r>
            <a:r>
              <a:rPr lang="en-US" sz="2400" b="0" i="1" u="none" strike="noStrike" cap="none" baseline="0" dirty="0" smtClean="0">
                <a:solidFill>
                  <a:schemeClr val="dk1"/>
                </a:solidFill>
                <a:latin typeface="Ubuntu"/>
                <a:ea typeface="Ubuntu"/>
                <a:cs typeface="Ubuntu"/>
                <a:sym typeface="Ubuntu"/>
                <a:rtl val="0"/>
              </a:rPr>
              <a:t>) </a:t>
            </a:r>
            <a:r>
              <a:rPr lang="en-US" sz="2400" b="0" i="1" u="none" strike="noStrike" cap="none" baseline="0" dirty="0">
                <a:solidFill>
                  <a:schemeClr val="dk1"/>
                </a:solidFill>
                <a:latin typeface="Ubuntu"/>
                <a:ea typeface="Ubuntu"/>
                <a:cs typeface="Ubuntu"/>
                <a:sym typeface="Ubuntu"/>
                <a:rtl val="0"/>
              </a:rPr>
              <a:t>. </a:t>
            </a:r>
            <a:r>
              <a:rPr lang="en-US" sz="2400" b="0" i="1" u="none" strike="noStrike" cap="none" baseline="0" dirty="0" err="1" smtClean="0">
                <a:solidFill>
                  <a:schemeClr val="dk1"/>
                </a:solidFill>
                <a:latin typeface="Ubuntu"/>
                <a:ea typeface="Ubuntu"/>
                <a:cs typeface="Ubuntu"/>
                <a:sym typeface="Ubuntu"/>
                <a:rtl val="0"/>
              </a:rPr>
              <a:t>i</a:t>
            </a:r>
            <a:r>
              <a:rPr lang="en-US" sz="2400" i="1" dirty="0" err="1" smtClean="0">
                <a:latin typeface="Ubuntu"/>
                <a:ea typeface="Ubuntu"/>
                <a:cs typeface="Ubuntu"/>
                <a:sym typeface="Ubuntu"/>
              </a:rPr>
              <a:t>.get</a:t>
            </a:r>
            <a:r>
              <a:rPr lang="en-US" sz="2400" i="1" dirty="0" smtClean="0">
                <a:latin typeface="Ubuntu"/>
                <a:ea typeface="Ubuntu"/>
                <a:cs typeface="Ubuntu"/>
                <a:sym typeface="Ubuntu"/>
              </a:rPr>
              <a:t>*Extra(k)</a:t>
            </a:r>
            <a:r>
              <a:rPr lang="en-US" sz="2400" b="0" i="1" u="none" strike="noStrike" cap="none" baseline="0" dirty="0" smtClean="0">
                <a:solidFill>
                  <a:schemeClr val="dk1"/>
                </a:solidFill>
                <a:latin typeface="Ubuntu"/>
                <a:ea typeface="Ubuntu"/>
                <a:cs typeface="Ubuntu"/>
                <a:sym typeface="Ubuntu"/>
                <a:rtl val="0"/>
              </a:rPr>
              <a:t> </a:t>
            </a:r>
            <a:r>
              <a:rPr lang="en-US" sz="2400" b="0" i="1" u="none" strike="noStrike" cap="none" baseline="0" dirty="0">
                <a:solidFill>
                  <a:schemeClr val="dk1"/>
                </a:solidFill>
                <a:latin typeface="Ubuntu"/>
                <a:ea typeface="Ubuntu"/>
                <a:cs typeface="Ubuntu"/>
                <a:sym typeface="Ubuntu"/>
                <a:rtl val="0"/>
              </a:rPr>
              <a:t>: </a:t>
            </a:r>
            <a:r>
              <a:rPr lang="en-US" sz="2400" dirty="0" smtClean="0">
                <a:latin typeface="Consolas"/>
                <a:ea typeface="Ubuntu"/>
                <a:cs typeface="Consolas"/>
                <a:sym typeface="Ubuntu"/>
              </a:rPr>
              <a:t>t</a:t>
            </a:r>
            <a:r>
              <a:rPr lang="en-US" sz="2400" b="0" i="1" u="none" strike="noStrike" cap="none" baseline="0" dirty="0" smtClean="0">
                <a:solidFill>
                  <a:schemeClr val="dk1"/>
                </a:solidFill>
                <a:latin typeface="Ubuntu"/>
                <a:ea typeface="Ubuntu"/>
                <a:cs typeface="Ubuntu"/>
                <a:sym typeface="Ubuntu"/>
                <a:rtl val="0"/>
              </a:rPr>
              <a:t>[</a:t>
            </a:r>
            <a:r>
              <a:rPr lang="en-US" sz="2400" b="0" i="1" u="none" strike="noStrike" cap="none" baseline="0" dirty="0">
                <a:solidFill>
                  <a:schemeClr val="dk1"/>
                </a:solidFill>
                <a:latin typeface="Ubuntu"/>
                <a:ea typeface="Ubuntu"/>
                <a:cs typeface="Ubuntu"/>
                <a:sym typeface="Ubuntu"/>
                <a:rtl val="0"/>
              </a:rPr>
              <a:t>k] </a:t>
            </a: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Arial"/>
              <a:buChar char="•"/>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Arial"/>
              <a:buChar char="•"/>
            </a:pPr>
            <a:r>
              <a:rPr lang="en-US" sz="3000" b="0" i="0" u="none" strike="noStrike" cap="none" baseline="0" dirty="0" smtClean="0">
                <a:solidFill>
                  <a:schemeClr val="dk1"/>
                </a:solidFill>
                <a:latin typeface="Ubuntu"/>
                <a:ea typeface="Ubuntu"/>
                <a:cs typeface="Ubuntu"/>
                <a:sym typeface="Ubuntu"/>
                <a:rtl val="0"/>
              </a:rPr>
              <a:t>Example</a:t>
            </a:r>
            <a:endParaRPr lang="en-US" sz="3000" b="0" i="0" u="none" strike="noStrike" cap="none" baseline="0" dirty="0">
              <a:solidFill>
                <a:schemeClr val="dk1"/>
              </a:solidFill>
              <a:latin typeface="Ubuntu"/>
              <a:ea typeface="Ubuntu"/>
              <a:cs typeface="Ubuntu"/>
              <a:sym typeface="Ubuntu"/>
              <a:rtl val="0"/>
            </a:endParaRPr>
          </a:p>
          <a:p>
            <a:pPr marL="742950" marR="0" lvl="1" indent="69850" algn="l" rtl="0">
              <a:lnSpc>
                <a:spcPct val="100000"/>
              </a:lnSpc>
              <a:spcBef>
                <a:spcPts val="0"/>
              </a:spcBef>
              <a:spcAft>
                <a:spcPts val="0"/>
              </a:spcAft>
              <a:buClr>
                <a:srgbClr val="888888"/>
              </a:buClr>
              <a:buFont typeface="Arial"/>
              <a:buNone/>
            </a:pPr>
            <a:endParaRPr sz="2800" b="0" i="0" u="none" strike="noStrike" cap="none" baseline="0" dirty="0">
              <a:solidFill>
                <a:schemeClr val="dk1"/>
              </a:solidFill>
              <a:latin typeface="Calibri"/>
              <a:ea typeface="Calibri"/>
              <a:cs typeface="Calibri"/>
              <a:sym typeface="Calibri"/>
              <a:rtl val="0"/>
            </a:endParaRPr>
          </a:p>
          <a:p>
            <a:pPr marL="742950" marR="0" lvl="1" indent="31750" algn="l" rtl="0">
              <a:lnSpc>
                <a:spcPct val="100000"/>
              </a:lnSpc>
              <a:spcBef>
                <a:spcPts val="0"/>
              </a:spcBef>
              <a:spcAft>
                <a:spcPts val="0"/>
              </a:spcAft>
              <a:buClr>
                <a:srgbClr val="888888"/>
              </a:buClr>
              <a:buFont typeface="Arial"/>
              <a:buNone/>
            </a:pPr>
            <a:endParaRPr sz="2200" b="0" i="0" u="none" strike="noStrike" cap="none" baseline="0" dirty="0">
              <a:solidFill>
                <a:schemeClr val="dk1"/>
              </a:solidFill>
              <a:latin typeface="Ubuntu"/>
              <a:ea typeface="Ubuntu"/>
              <a:cs typeface="Ubuntu"/>
              <a:sym typeface="Ubuntu"/>
              <a:rtl val="0"/>
            </a:endParaRPr>
          </a:p>
          <a:p>
            <a:pPr marL="742950" marR="0" lvl="1" indent="31750" algn="l" rtl="0">
              <a:lnSpc>
                <a:spcPct val="100000"/>
              </a:lnSpc>
              <a:spcBef>
                <a:spcPts val="0"/>
              </a:spcBef>
              <a:spcAft>
                <a:spcPts val="0"/>
              </a:spcAft>
              <a:buClr>
                <a:srgbClr val="888888"/>
              </a:buClr>
              <a:buFont typeface="Arial"/>
              <a:buNone/>
            </a:pPr>
            <a:endParaRPr sz="2200" b="0" i="0" u="none" strike="noStrike" cap="none" baseline="0" dirty="0">
              <a:solidFill>
                <a:schemeClr val="dk1"/>
              </a:solidFill>
              <a:latin typeface="Ubuntu"/>
              <a:ea typeface="Ubuntu"/>
              <a:cs typeface="Ubuntu"/>
              <a:sym typeface="Ubuntu"/>
              <a:rtl val="0"/>
            </a:endParaRPr>
          </a:p>
        </p:txBody>
      </p:sp>
      <p:sp>
        <p:nvSpPr>
          <p:cNvPr id="374" name="Shape 374"/>
          <p:cNvSpPr txBox="1"/>
          <p:nvPr/>
        </p:nvSpPr>
        <p:spPr>
          <a:xfrm>
            <a:off x="1597394" y="4642988"/>
            <a:ext cx="7546047" cy="1506144"/>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Ubuntu"/>
              <a:buNone/>
            </a:pPr>
            <a:endParaRPr lang="en-US" sz="2000" b="1" i="0" u="none" strike="noStrike" cap="none" baseline="0" dirty="0" smtClean="0">
              <a:solidFill>
                <a:schemeClr val="dk1"/>
              </a:solidFill>
              <a:latin typeface="Consolas"/>
              <a:ea typeface="Ubuntu"/>
              <a:cs typeface="Consolas"/>
              <a:sym typeface="Ubuntu"/>
              <a:rtl val="0"/>
            </a:endParaRPr>
          </a:p>
          <a:p>
            <a:pPr marL="342900" lvl="0" indent="-139700">
              <a:buClr>
                <a:schemeClr val="dk1"/>
              </a:buClr>
              <a:buSzPct val="25000"/>
            </a:pPr>
            <a:r>
              <a:rPr lang="en-US" sz="2000" b="1" i="0" u="none" strike="noStrike" cap="none" baseline="0" dirty="0" smtClean="0">
                <a:solidFill>
                  <a:schemeClr val="dk1"/>
                </a:solidFill>
                <a:latin typeface="Consolas"/>
                <a:ea typeface="Ubuntu"/>
                <a:cs typeface="Consolas"/>
                <a:sym typeface="Ubuntu"/>
                <a:rtl val="0"/>
              </a:rPr>
              <a:t>@</a:t>
            </a:r>
            <a:r>
              <a:rPr lang="en-US" sz="2000" b="1" i="0" u="none" strike="noStrike" cap="none" baseline="0" dirty="0">
                <a:solidFill>
                  <a:schemeClr val="dk1"/>
                </a:solidFill>
                <a:latin typeface="Consolas"/>
                <a:ea typeface="Ubuntu"/>
                <a:cs typeface="Consolas"/>
                <a:sym typeface="Ubuntu"/>
                <a:rtl val="0"/>
              </a:rPr>
              <a:t>Intent</a:t>
            </a:r>
            <a:r>
              <a:rPr lang="en-US" sz="2000" dirty="0" smtClean="0">
                <a:solidFill>
                  <a:schemeClr val="dk1"/>
                </a:solidFill>
                <a:latin typeface="Consolas"/>
                <a:ea typeface="Ubuntu"/>
                <a:cs typeface="Consolas"/>
                <a:sym typeface="Ubuntu"/>
              </a:rPr>
              <a:t>(</a:t>
            </a:r>
            <a:r>
              <a:rPr lang="en-US" sz="2000" dirty="0">
                <a:solidFill>
                  <a:schemeClr val="dk1"/>
                </a:solidFill>
                <a:latin typeface="Consolas"/>
                <a:ea typeface="Ubuntu"/>
                <a:cs typeface="Consolas"/>
                <a:sym typeface="Ubuntu"/>
              </a:rPr>
              <a:t>"</a:t>
            </a:r>
            <a:r>
              <a:rPr lang="en-US" sz="2000" dirty="0" smtClean="0">
                <a:solidFill>
                  <a:schemeClr val="dk1"/>
                </a:solidFill>
                <a:latin typeface="Consolas"/>
                <a:ea typeface="Ubuntu"/>
                <a:cs typeface="Consolas"/>
                <a:sym typeface="Ubuntu"/>
              </a:rPr>
              <a:t>k" </a:t>
            </a:r>
            <a:r>
              <a:rPr lang="en-US" sz="2000" b="0" i="0" u="none" strike="noStrike" cap="none" baseline="0" dirty="0">
                <a:solidFill>
                  <a:srgbClr val="000000"/>
                </a:solidFill>
                <a:latin typeface="Consolas"/>
                <a:cs typeface="Consolas"/>
                <a:sym typeface="Arial"/>
                <a:rtl val="0"/>
              </a:rPr>
              <a:t>→</a:t>
            </a:r>
            <a:r>
              <a:rPr lang="en-US" sz="2000" b="0" i="0" u="none" strike="noStrike" cap="none" baseline="0" dirty="0">
                <a:solidFill>
                  <a:schemeClr val="dk1"/>
                </a:solidFill>
                <a:latin typeface="Consolas"/>
                <a:ea typeface="Ubuntu"/>
                <a:cs typeface="Consolas"/>
                <a:sym typeface="Ubuntu"/>
                <a:rtl val="0"/>
              </a:rPr>
              <a:t> </a:t>
            </a:r>
            <a:r>
              <a:rPr lang="en-US" sz="2000" b="1" i="0" u="none" strike="noStrike" cap="none" baseline="0" dirty="0">
                <a:solidFill>
                  <a:schemeClr val="dk1"/>
                </a:solidFill>
                <a:latin typeface="Consolas"/>
                <a:ea typeface="Ubuntu"/>
                <a:cs typeface="Consolas"/>
                <a:sym typeface="Ubuntu"/>
                <a:rtl val="0"/>
              </a:rPr>
              <a:t>@C</a:t>
            </a:r>
            <a:r>
              <a:rPr lang="en-US" sz="2000" b="0" i="0" u="none" strike="noStrike" cap="none" baseline="0" dirty="0">
                <a:solidFill>
                  <a:schemeClr val="dk1"/>
                </a:solidFill>
                <a:latin typeface="Consolas"/>
                <a:ea typeface="Ubuntu"/>
                <a:cs typeface="Consolas"/>
                <a:sym typeface="Ubuntu"/>
                <a:rtl val="0"/>
              </a:rPr>
              <a:t>) Intent </a:t>
            </a:r>
            <a:r>
              <a:rPr lang="en-US" sz="2000" b="0" i="0" u="none" strike="noStrike" cap="none" baseline="0" dirty="0" err="1">
                <a:solidFill>
                  <a:schemeClr val="dk1"/>
                </a:solidFill>
                <a:latin typeface="Consolas"/>
                <a:ea typeface="Ubuntu"/>
                <a:cs typeface="Consolas"/>
                <a:sym typeface="Ubuntu"/>
                <a:rtl val="0"/>
              </a:rPr>
              <a:t>i</a:t>
            </a:r>
            <a:r>
              <a:rPr lang="en-US" sz="2000" b="0" i="0" u="none" strike="noStrike" cap="none" baseline="0" dirty="0">
                <a:solidFill>
                  <a:schemeClr val="dk1"/>
                </a:solidFill>
                <a:latin typeface="Consolas"/>
                <a:ea typeface="Ubuntu"/>
                <a:cs typeface="Consolas"/>
                <a:sym typeface="Ubuntu"/>
                <a:rtl val="0"/>
              </a:rPr>
              <a:t> = …</a:t>
            </a:r>
          </a:p>
          <a:p>
            <a:pPr marL="342900" lvl="0" indent="-139700">
              <a:buClr>
                <a:schemeClr val="dk1"/>
              </a:buClr>
              <a:buSzPct val="25000"/>
            </a:pPr>
            <a:r>
              <a:rPr lang="en-US" sz="2000" b="1" i="0" u="none" strike="noStrike" cap="none" baseline="0" dirty="0">
                <a:solidFill>
                  <a:srgbClr val="000000"/>
                </a:solidFill>
                <a:latin typeface="Consolas"/>
                <a:cs typeface="Consolas"/>
                <a:sym typeface="Arial"/>
                <a:rtl val="0"/>
              </a:rPr>
              <a:t>@A</a:t>
            </a:r>
            <a:r>
              <a:rPr lang="en-US" sz="2000" b="0" i="0" u="none" strike="noStrike" cap="none" baseline="0" dirty="0">
                <a:solidFill>
                  <a:srgbClr val="000000"/>
                </a:solidFill>
                <a:latin typeface="Consolas"/>
                <a:cs typeface="Consolas"/>
                <a:sym typeface="Arial"/>
                <a:rtl val="0"/>
              </a:rPr>
              <a:t> </a:t>
            </a:r>
            <a:r>
              <a:rPr lang="en-US" sz="2000" b="0" i="0" u="none" strike="noStrike" cap="none" baseline="0" dirty="0" err="1">
                <a:solidFill>
                  <a:srgbClr val="000000"/>
                </a:solidFill>
                <a:latin typeface="Consolas"/>
                <a:cs typeface="Consolas"/>
                <a:sym typeface="Arial"/>
                <a:rtl val="0"/>
              </a:rPr>
              <a:t>int</a:t>
            </a:r>
            <a:r>
              <a:rPr lang="en-US" sz="2000" b="0" i="0" u="none" strike="noStrike" cap="none" baseline="0" dirty="0">
                <a:solidFill>
                  <a:srgbClr val="000000"/>
                </a:solidFill>
                <a:latin typeface="Consolas"/>
                <a:cs typeface="Consolas"/>
                <a:sym typeface="Arial"/>
                <a:rtl val="0"/>
              </a:rPr>
              <a:t> e1 = </a:t>
            </a:r>
            <a:r>
              <a:rPr lang="en-US" sz="2000" b="0" i="0" u="none" strike="noStrike" cap="none" baseline="0" dirty="0" err="1">
                <a:solidFill>
                  <a:srgbClr val="000000"/>
                </a:solidFill>
                <a:latin typeface="Consolas"/>
                <a:cs typeface="Consolas"/>
                <a:sym typeface="Arial"/>
                <a:rtl val="0"/>
              </a:rPr>
              <a:t>i.getIntExtra</a:t>
            </a:r>
            <a:r>
              <a:rPr lang="en-US" sz="2000" b="0" i="0" u="none" strike="noStrike" cap="none" baseline="0" dirty="0" smtClean="0">
                <a:solidFill>
                  <a:srgbClr val="000000"/>
                </a:solidFill>
                <a:latin typeface="Consolas"/>
                <a:cs typeface="Consolas"/>
                <a:sym typeface="Arial"/>
                <a:rtl val="0"/>
              </a:rPr>
              <a:t>(</a:t>
            </a:r>
            <a:r>
              <a:rPr lang="en-US" sz="2000" dirty="0">
                <a:solidFill>
                  <a:schemeClr val="dk1"/>
                </a:solidFill>
                <a:latin typeface="Consolas"/>
                <a:ea typeface="Ubuntu"/>
                <a:cs typeface="Consolas"/>
                <a:sym typeface="Ubuntu"/>
              </a:rPr>
              <a:t>"</a:t>
            </a:r>
            <a:r>
              <a:rPr lang="en-US" sz="2000" dirty="0" smtClean="0">
                <a:solidFill>
                  <a:schemeClr val="dk1"/>
                </a:solidFill>
                <a:latin typeface="Consolas"/>
                <a:ea typeface="Ubuntu"/>
                <a:cs typeface="Consolas"/>
                <a:sym typeface="Ubuntu"/>
              </a:rPr>
              <a:t>k"</a:t>
            </a:r>
            <a:r>
              <a:rPr lang="en-US" sz="2000" b="0" i="0" u="none" strike="noStrike" cap="none" baseline="0" dirty="0" smtClean="0">
                <a:solidFill>
                  <a:srgbClr val="000000"/>
                </a:solidFill>
                <a:latin typeface="Consolas"/>
                <a:cs typeface="Consolas"/>
                <a:sym typeface="Arial"/>
                <a:rtl val="0"/>
              </a:rPr>
              <a:t>)</a:t>
            </a:r>
            <a:r>
              <a:rPr lang="en-US" sz="2000" b="0" i="0" u="none" strike="noStrike" cap="none" baseline="0" dirty="0">
                <a:solidFill>
                  <a:srgbClr val="000000"/>
                </a:solidFill>
                <a:latin typeface="Consolas"/>
                <a:cs typeface="Consolas"/>
                <a:sym typeface="Arial"/>
                <a:rtl val="0"/>
              </a:rPr>
              <a:t>;  </a:t>
            </a:r>
            <a:r>
              <a:rPr lang="en-US" sz="2000" b="0" i="0" u="none" strike="noStrike" cap="none" baseline="0" dirty="0" smtClean="0">
                <a:solidFill>
                  <a:srgbClr val="000000"/>
                </a:solidFill>
                <a:latin typeface="Consolas"/>
                <a:cs typeface="Consolas"/>
                <a:sym typeface="Arial"/>
                <a:rtl val="0"/>
              </a:rPr>
              <a:t>  /</a:t>
            </a:r>
            <a:r>
              <a:rPr lang="en-US" sz="2000" b="0" i="0" u="none" strike="noStrike" cap="none" baseline="0" dirty="0">
                <a:solidFill>
                  <a:srgbClr val="000000"/>
                </a:solidFill>
                <a:latin typeface="Consolas"/>
                <a:cs typeface="Consolas"/>
                <a:sym typeface="Arial"/>
                <a:rtl val="0"/>
              </a:rPr>
              <a:t>/ </a:t>
            </a:r>
            <a:r>
              <a:rPr lang="en-US" sz="2000" b="0" i="0" u="none" strike="noStrike" cap="none" baseline="0" dirty="0" smtClean="0">
                <a:solidFill>
                  <a:srgbClr val="000000"/>
                </a:solidFill>
                <a:latin typeface="Consolas"/>
                <a:cs typeface="Consolas"/>
                <a:sym typeface="Arial"/>
                <a:rtl val="0"/>
              </a:rPr>
              <a:t>Legal</a:t>
            </a:r>
          </a:p>
          <a:p>
            <a:pPr marL="342900" indent="-139700">
              <a:buClr>
                <a:schemeClr val="dk1"/>
              </a:buClr>
              <a:buSzPct val="25000"/>
            </a:pPr>
            <a:r>
              <a:rPr lang="en-US" sz="2000" dirty="0" err="1">
                <a:latin typeface="Consolas"/>
                <a:cs typeface="Consolas"/>
              </a:rPr>
              <a:t>i.getIntExtra</a:t>
            </a:r>
            <a:r>
              <a:rPr lang="en-US" sz="2000" dirty="0">
                <a:latin typeface="Consolas"/>
                <a:cs typeface="Consolas"/>
              </a:rPr>
              <a:t>("</a:t>
            </a:r>
            <a:r>
              <a:rPr lang="en-US" sz="2000" dirty="0" err="1">
                <a:latin typeface="Consolas"/>
                <a:cs typeface="Consolas"/>
              </a:rPr>
              <a:t>otherKey</a:t>
            </a:r>
            <a:r>
              <a:rPr lang="en-US" sz="2000" dirty="0">
                <a:latin typeface="Consolas"/>
                <a:cs typeface="Consolas"/>
              </a:rPr>
              <a:t>");         </a:t>
            </a:r>
            <a:r>
              <a:rPr lang="en-US" sz="2000" dirty="0" smtClean="0">
                <a:latin typeface="Consolas"/>
                <a:cs typeface="Consolas"/>
              </a:rPr>
              <a:t>/</a:t>
            </a:r>
            <a:r>
              <a:rPr lang="en-US" sz="2000" dirty="0">
                <a:latin typeface="Consolas"/>
                <a:cs typeface="Consolas"/>
              </a:rPr>
              <a:t>/ Violates (C1) </a:t>
            </a:r>
            <a:endParaRPr lang="en-US" sz="2000" dirty="0" smtClean="0">
              <a:latin typeface="Consolas"/>
              <a:cs typeface="Consolas"/>
            </a:endParaRPr>
          </a:p>
          <a:p>
            <a:pPr marL="342900" indent="-139700">
              <a:buClr>
                <a:schemeClr val="dk1"/>
              </a:buClr>
              <a:buSzPct val="25000"/>
            </a:pPr>
            <a:r>
              <a:rPr lang="en-US" sz="2000" b="1" i="0" u="none" strike="noStrike" cap="none" baseline="0" dirty="0" smtClean="0">
                <a:solidFill>
                  <a:srgbClr val="000000"/>
                </a:solidFill>
                <a:latin typeface="Consolas"/>
                <a:cs typeface="Consolas"/>
                <a:sym typeface="Arial"/>
                <a:rtl val="0"/>
              </a:rPr>
              <a:t>@</a:t>
            </a:r>
            <a:r>
              <a:rPr lang="en-US" sz="2000" b="1" i="0" u="none" strike="noStrike" cap="none" baseline="0" dirty="0">
                <a:solidFill>
                  <a:srgbClr val="000000"/>
                </a:solidFill>
                <a:latin typeface="Consolas"/>
                <a:cs typeface="Consolas"/>
                <a:sym typeface="Arial"/>
                <a:rtl val="0"/>
              </a:rPr>
              <a:t>B</a:t>
            </a:r>
            <a:r>
              <a:rPr lang="en-US" sz="2000" b="0" i="0" u="none" strike="noStrike" cap="none" baseline="0" dirty="0">
                <a:solidFill>
                  <a:srgbClr val="000000"/>
                </a:solidFill>
                <a:latin typeface="Consolas"/>
                <a:cs typeface="Consolas"/>
                <a:sym typeface="Arial"/>
                <a:rtl val="0"/>
              </a:rPr>
              <a:t> </a:t>
            </a:r>
            <a:r>
              <a:rPr lang="en-US" sz="2000" b="0" i="0" u="none" strike="noStrike" cap="none" baseline="0" dirty="0" err="1">
                <a:solidFill>
                  <a:srgbClr val="000000"/>
                </a:solidFill>
                <a:latin typeface="Consolas"/>
                <a:cs typeface="Consolas"/>
                <a:sym typeface="Arial"/>
                <a:rtl val="0"/>
              </a:rPr>
              <a:t>int</a:t>
            </a:r>
            <a:r>
              <a:rPr lang="en-US" sz="2000" b="0" i="0" u="none" strike="noStrike" cap="none" baseline="0" dirty="0">
                <a:solidFill>
                  <a:srgbClr val="000000"/>
                </a:solidFill>
                <a:latin typeface="Consolas"/>
                <a:cs typeface="Consolas"/>
                <a:sym typeface="Arial"/>
                <a:rtl val="0"/>
              </a:rPr>
              <a:t> e3 = </a:t>
            </a:r>
            <a:r>
              <a:rPr lang="en-US" sz="2000" b="0" i="0" u="none" strike="noStrike" cap="none" baseline="0" dirty="0" err="1">
                <a:solidFill>
                  <a:srgbClr val="000000"/>
                </a:solidFill>
                <a:latin typeface="Consolas"/>
                <a:cs typeface="Consolas"/>
                <a:sym typeface="Arial"/>
                <a:rtl val="0"/>
              </a:rPr>
              <a:t>i.getIntExtra</a:t>
            </a:r>
            <a:r>
              <a:rPr lang="en-US" sz="2000" b="0" i="0" u="none" strike="noStrike" cap="none" baseline="0" dirty="0" smtClean="0">
                <a:solidFill>
                  <a:srgbClr val="000000"/>
                </a:solidFill>
                <a:latin typeface="Consolas"/>
                <a:cs typeface="Consolas"/>
                <a:sym typeface="Arial"/>
                <a:rtl val="0"/>
              </a:rPr>
              <a:t>(</a:t>
            </a:r>
            <a:r>
              <a:rPr lang="en-US" sz="2000" dirty="0">
                <a:solidFill>
                  <a:schemeClr val="dk1"/>
                </a:solidFill>
                <a:latin typeface="Consolas"/>
                <a:ea typeface="Ubuntu"/>
                <a:cs typeface="Consolas"/>
                <a:sym typeface="Ubuntu"/>
              </a:rPr>
              <a:t>"</a:t>
            </a:r>
            <a:r>
              <a:rPr lang="en-US" sz="2000" b="0" i="0" u="none" strike="noStrike" cap="none" baseline="0" dirty="0" smtClean="0">
                <a:solidFill>
                  <a:srgbClr val="000000"/>
                </a:solidFill>
                <a:latin typeface="Consolas"/>
                <a:cs typeface="Consolas"/>
                <a:sym typeface="Arial"/>
                <a:rtl val="0"/>
              </a:rPr>
              <a:t>k</a:t>
            </a:r>
            <a:r>
              <a:rPr lang="en-US" sz="2000" dirty="0" smtClean="0">
                <a:solidFill>
                  <a:schemeClr val="dk1"/>
                </a:solidFill>
                <a:latin typeface="Consolas"/>
                <a:ea typeface="Ubuntu"/>
                <a:cs typeface="Consolas"/>
                <a:sym typeface="Ubuntu"/>
              </a:rPr>
              <a:t>"</a:t>
            </a:r>
            <a:r>
              <a:rPr lang="en-US" sz="2000" b="0" i="0" u="none" strike="noStrike" cap="none" baseline="0" dirty="0" smtClean="0">
                <a:solidFill>
                  <a:srgbClr val="000000"/>
                </a:solidFill>
                <a:latin typeface="Consolas"/>
                <a:cs typeface="Consolas"/>
                <a:sym typeface="Arial"/>
                <a:rtl val="0"/>
              </a:rPr>
              <a:t>)</a:t>
            </a:r>
            <a:r>
              <a:rPr lang="en-US" sz="2000" b="0" i="0" u="none" strike="noStrike" cap="none" baseline="0" dirty="0">
                <a:solidFill>
                  <a:srgbClr val="000000"/>
                </a:solidFill>
                <a:latin typeface="Consolas"/>
                <a:cs typeface="Consolas"/>
                <a:sym typeface="Arial"/>
                <a:rtl val="0"/>
              </a:rPr>
              <a:t>;  </a:t>
            </a:r>
            <a:r>
              <a:rPr lang="en-US" sz="2000" b="0" i="0" u="none" strike="noStrike" cap="none" baseline="0" dirty="0" smtClean="0">
                <a:solidFill>
                  <a:srgbClr val="000000"/>
                </a:solidFill>
                <a:latin typeface="Consolas"/>
                <a:cs typeface="Consolas"/>
                <a:sym typeface="Arial"/>
                <a:rtl val="0"/>
              </a:rPr>
              <a:t>  /</a:t>
            </a:r>
            <a:r>
              <a:rPr lang="en-US" sz="2000" b="0" i="0" u="none" strike="noStrike" cap="none" baseline="0" dirty="0">
                <a:solidFill>
                  <a:srgbClr val="000000"/>
                </a:solidFill>
                <a:latin typeface="Consolas"/>
                <a:cs typeface="Consolas"/>
                <a:sym typeface="Arial"/>
                <a:rtl val="0"/>
              </a:rPr>
              <a:t>/ Violates (C2)</a:t>
            </a:r>
          </a:p>
          <a:p>
            <a:pPr marL="342900" marR="0" lvl="0" indent="-139700" algn="l" rtl="0">
              <a:lnSpc>
                <a:spcPct val="100000"/>
              </a:lnSpc>
              <a:spcBef>
                <a:spcPts val="0"/>
              </a:spcBef>
              <a:spcAft>
                <a:spcPts val="0"/>
              </a:spcAft>
              <a:buClr>
                <a:schemeClr val="dk1"/>
              </a:buClr>
              <a:buFont typeface="Arial"/>
              <a:buNone/>
            </a:pPr>
            <a:endParaRPr sz="2000" b="0" i="0" u="none" strike="noStrike" cap="none" baseline="0" dirty="0">
              <a:solidFill>
                <a:schemeClr val="dk1"/>
              </a:solidFill>
              <a:latin typeface="Consolas"/>
              <a:ea typeface="Ubuntu"/>
              <a:cs typeface="Consolas"/>
              <a:sym typeface="Ubuntu"/>
              <a:rtl val="0"/>
            </a:endParaRPr>
          </a:p>
          <a:p>
            <a:pPr marL="342900" marR="0" lvl="0" indent="-13970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dk1"/>
                </a:solidFill>
                <a:latin typeface="Consolas"/>
                <a:ea typeface="Ubuntu"/>
                <a:cs typeface="Consolas"/>
                <a:sym typeface="Ubuntu"/>
                <a:rtl val="0"/>
              </a:rPr>
              <a:t> </a:t>
            </a:r>
          </a:p>
        </p:txBody>
      </p:sp>
      <p:cxnSp>
        <p:nvCxnSpPr>
          <p:cNvPr id="8" name="Straight Arrow Connector 7"/>
          <p:cNvCxnSpPr>
            <a:stCxn id="10" idx="0"/>
            <a:endCxn id="9" idx="2"/>
          </p:cNvCxnSpPr>
          <p:nvPr/>
        </p:nvCxnSpPr>
        <p:spPr>
          <a:xfrm flipV="1">
            <a:off x="405229" y="5529590"/>
            <a:ext cx="566837" cy="61954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88647" y="5027354"/>
            <a:ext cx="566837" cy="5022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rPr>
              <a:t>@A</a:t>
            </a:r>
            <a:endParaRPr lang="en-US" b="1" dirty="0">
              <a:solidFill>
                <a:srgbClr val="FFFFFF"/>
              </a:solidFill>
            </a:endParaRPr>
          </a:p>
        </p:txBody>
      </p:sp>
      <p:sp>
        <p:nvSpPr>
          <p:cNvPr id="10" name="Rectangle 9"/>
          <p:cNvSpPr/>
          <p:nvPr/>
        </p:nvSpPr>
        <p:spPr>
          <a:xfrm>
            <a:off x="121811" y="6149132"/>
            <a:ext cx="566836" cy="5022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rPr>
              <a:t>@B</a:t>
            </a:r>
            <a:endParaRPr lang="en-US" b="1" dirty="0">
              <a:solidFill>
                <a:srgbClr val="FFFFFF"/>
              </a:solidFill>
            </a:endParaRPr>
          </a:p>
        </p:txBody>
      </p:sp>
      <p:sp>
        <p:nvSpPr>
          <p:cNvPr id="16" name="Rectangle 15"/>
          <p:cNvSpPr/>
          <p:nvPr/>
        </p:nvSpPr>
        <p:spPr>
          <a:xfrm>
            <a:off x="1255484" y="6145192"/>
            <a:ext cx="566836" cy="5022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rPr>
              <a:t>@C</a:t>
            </a:r>
            <a:endParaRPr lang="en-US" b="1" dirty="0">
              <a:solidFill>
                <a:srgbClr val="FFFFFF"/>
              </a:solidFill>
            </a:endParaRPr>
          </a:p>
        </p:txBody>
      </p:sp>
      <p:cxnSp>
        <p:nvCxnSpPr>
          <p:cNvPr id="18" name="Straight Arrow Connector 17"/>
          <p:cNvCxnSpPr>
            <a:endCxn id="9" idx="2"/>
          </p:cNvCxnSpPr>
          <p:nvPr/>
        </p:nvCxnSpPr>
        <p:spPr>
          <a:xfrm flipH="1" flipV="1">
            <a:off x="972066" y="5529590"/>
            <a:ext cx="625328" cy="61954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15" name="Left Brace 14"/>
          <p:cNvSpPr/>
          <p:nvPr/>
        </p:nvSpPr>
        <p:spPr>
          <a:xfrm rot="16200000">
            <a:off x="3481462" y="-362267"/>
            <a:ext cx="408711" cy="5678349"/>
          </a:xfrm>
          <a:prstGeom prst="leftBrace">
            <a:avLst>
              <a:gd name="adj1" fmla="val 8333"/>
              <a:gd name="adj2" fmla="val 48896"/>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 name="TextBox 5"/>
          <p:cNvSpPr txBox="1"/>
          <p:nvPr/>
        </p:nvSpPr>
        <p:spPr>
          <a:xfrm>
            <a:off x="3433409" y="2649902"/>
            <a:ext cx="595752" cy="523220"/>
          </a:xfrm>
          <a:prstGeom prst="rect">
            <a:avLst/>
          </a:prstGeom>
          <a:noFill/>
        </p:spPr>
        <p:txBody>
          <a:bodyPr wrap="square" rtlCol="0">
            <a:spAutoFit/>
          </a:bodyPr>
          <a:lstStyle/>
          <a:p>
            <a:r>
              <a:rPr lang="en-US" sz="2800" dirty="0" smtClean="0">
                <a:latin typeface="Ubuntu"/>
                <a:cs typeface="Ubuntu"/>
              </a:rPr>
              <a:t>T</a:t>
            </a:r>
            <a:endParaRPr lang="en-US" sz="2800" dirty="0">
              <a:latin typeface="Ubuntu"/>
              <a:cs typeface="Ubuntu"/>
            </a:endParaRPr>
          </a:p>
        </p:txBody>
      </p:sp>
      <p:pic>
        <p:nvPicPr>
          <p:cNvPr id="17" name="Shape 241"/>
          <p:cNvPicPr preferRelativeResize="0"/>
          <p:nvPr/>
        </p:nvPicPr>
        <p:blipFill rotWithShape="1">
          <a:blip r:embed="rId3">
            <a:alphaModFix/>
          </a:blip>
          <a:srcRect/>
          <a:stretch/>
        </p:blipFill>
        <p:spPr>
          <a:xfrm>
            <a:off x="6293699" y="5246248"/>
            <a:ext cx="385235" cy="440669"/>
          </a:xfrm>
          <a:prstGeom prst="rect">
            <a:avLst/>
          </a:prstGeom>
          <a:noFill/>
          <a:ln>
            <a:noFill/>
          </a:ln>
        </p:spPr>
      </p:pic>
      <p:pic>
        <p:nvPicPr>
          <p:cNvPr id="19" name="Shape 231"/>
          <p:cNvPicPr preferRelativeResize="0"/>
          <p:nvPr/>
        </p:nvPicPr>
        <p:blipFill rotWithShape="1">
          <a:blip r:embed="rId4">
            <a:alphaModFix/>
          </a:blip>
          <a:srcRect/>
          <a:stretch/>
        </p:blipFill>
        <p:spPr>
          <a:xfrm>
            <a:off x="5672095" y="5692336"/>
            <a:ext cx="285419" cy="274271"/>
          </a:xfrm>
          <a:prstGeom prst="rect">
            <a:avLst/>
          </a:prstGeom>
          <a:noFill/>
          <a:ln>
            <a:noFill/>
          </a:ln>
        </p:spPr>
      </p:pic>
      <p:pic>
        <p:nvPicPr>
          <p:cNvPr id="20" name="Shape 231"/>
          <p:cNvPicPr preferRelativeResize="0"/>
          <p:nvPr/>
        </p:nvPicPr>
        <p:blipFill rotWithShape="1">
          <a:blip r:embed="rId4">
            <a:alphaModFix/>
          </a:blip>
          <a:srcRect/>
          <a:stretch/>
        </p:blipFill>
        <p:spPr>
          <a:xfrm>
            <a:off x="6293699" y="5966607"/>
            <a:ext cx="285419" cy="274271"/>
          </a:xfrm>
          <a:prstGeom prst="rect">
            <a:avLst/>
          </a:prstGeom>
          <a:noFill/>
          <a:ln>
            <a:noFill/>
          </a:ln>
        </p:spPr>
      </p:pic>
      <p:sp>
        <p:nvSpPr>
          <p:cNvPr id="23" name="Rectangle 22"/>
          <p:cNvSpPr/>
          <p:nvPr/>
        </p:nvSpPr>
        <p:spPr>
          <a:xfrm>
            <a:off x="0" y="4468774"/>
            <a:ext cx="8998750" cy="2389226"/>
          </a:xfrm>
          <a:prstGeom prst="rect">
            <a:avLst/>
          </a:prstGeom>
          <a:solidFill>
            <a:schemeClr val="bg1">
              <a:alpha val="90000"/>
            </a:schemeClr>
          </a:solidFill>
          <a:ln>
            <a:solidFill>
              <a:schemeClr val="bg1">
                <a:alpha val="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24486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Intent </a:t>
            </a:r>
            <a:r>
              <a:rPr lang="en-US" sz="4400" b="1" i="0" u="none" strike="noStrike" cap="none" baseline="0" dirty="0" smtClean="0">
                <a:solidFill>
                  <a:srgbClr val="F79646"/>
                </a:solidFill>
                <a:latin typeface="Ubuntu"/>
                <a:ea typeface="Ubuntu"/>
                <a:cs typeface="Ubuntu"/>
                <a:sym typeface="Ubuntu"/>
                <a:rtl val="0"/>
              </a:rPr>
              <a:t>type </a:t>
            </a:r>
            <a:r>
              <a:rPr lang="en-US" b="1" dirty="0">
                <a:solidFill>
                  <a:srgbClr val="F79646"/>
                </a:solidFill>
                <a:latin typeface="Ubuntu"/>
                <a:ea typeface="Ubuntu"/>
                <a:cs typeface="Ubuntu"/>
                <a:sym typeface="Ubuntu"/>
              </a:rPr>
              <a:t>s</a:t>
            </a:r>
            <a:r>
              <a:rPr lang="en-US" sz="4400" b="1" i="0" u="none" strike="noStrike" cap="none" baseline="0" dirty="0" smtClean="0">
                <a:solidFill>
                  <a:srgbClr val="F79646"/>
                </a:solidFill>
                <a:latin typeface="Ubuntu"/>
                <a:ea typeface="Ubuntu"/>
                <a:cs typeface="Ubuntu"/>
                <a:sym typeface="Ubuntu"/>
                <a:rtl val="0"/>
              </a:rPr>
              <a:t>ystem</a:t>
            </a:r>
            <a:endParaRPr lang="en-US" sz="4400" b="1" i="0" u="none" strike="noStrike" cap="none" baseline="0" dirty="0">
              <a:solidFill>
                <a:srgbClr val="F79646"/>
              </a:solidFill>
              <a:latin typeface="Ubuntu"/>
              <a:ea typeface="Ubuntu"/>
              <a:cs typeface="Ubuntu"/>
              <a:sym typeface="Ubuntu"/>
              <a:rtl val="0"/>
            </a:endParaRPr>
          </a:p>
        </p:txBody>
      </p:sp>
      <p:sp>
        <p:nvSpPr>
          <p:cNvPr id="373" name="Shape 373"/>
          <p:cNvSpPr txBox="1">
            <a:spLocks noGrp="1"/>
          </p:cNvSpPr>
          <p:nvPr>
            <p:ph type="body" idx="1"/>
          </p:nvPr>
        </p:nvSpPr>
        <p:spPr>
          <a:xfrm>
            <a:off x="202434" y="1449846"/>
            <a:ext cx="8796316" cy="2689650"/>
          </a:xfrm>
          <a:prstGeom prst="rect">
            <a:avLst/>
          </a:prstGeom>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Syntax</a:t>
            </a:r>
          </a:p>
          <a:p>
            <a:pPr marL="742950" marR="0" lvl="1" indent="-146050" algn="l" rtl="0">
              <a:lnSpc>
                <a:spcPct val="100000"/>
              </a:lnSpc>
              <a:spcBef>
                <a:spcPts val="0"/>
              </a:spcBef>
              <a:spcAft>
                <a:spcPts val="0"/>
              </a:spcAft>
              <a:buClr>
                <a:srgbClr val="888888"/>
              </a:buClr>
              <a:buSzPct val="100000"/>
              <a:buFont typeface="Ubuntu"/>
              <a:buChar char="–"/>
            </a:pPr>
            <a:r>
              <a:rPr lang="en-US" sz="2400" b="1" i="0" u="none" strike="noStrike" cap="none" baseline="0" dirty="0">
                <a:solidFill>
                  <a:schemeClr val="dk1"/>
                </a:solidFill>
                <a:latin typeface="Consolas"/>
                <a:ea typeface="Ubuntu"/>
                <a:cs typeface="Consolas"/>
                <a:sym typeface="Ubuntu"/>
                <a:rtl val="0"/>
              </a:rPr>
              <a:t>@Intent</a:t>
            </a:r>
            <a:r>
              <a:rPr lang="en-US" sz="2400" b="0" i="0" u="none" strike="noStrike" cap="none" baseline="0" dirty="0">
                <a:solidFill>
                  <a:schemeClr val="dk1"/>
                </a:solidFill>
                <a:latin typeface="Consolas"/>
                <a:ea typeface="Ubuntu"/>
                <a:cs typeface="Consolas"/>
                <a:sym typeface="Ubuntu"/>
                <a:rtl val="0"/>
              </a:rPr>
              <a:t>("K</a:t>
            </a:r>
            <a:r>
              <a:rPr lang="en-US" sz="2400" b="0" i="0" u="none" strike="noStrike" cap="none" baseline="-25000" dirty="0">
                <a:solidFill>
                  <a:schemeClr val="dk1"/>
                </a:solidFill>
                <a:latin typeface="Consolas"/>
                <a:ea typeface="Ubuntu"/>
                <a:cs typeface="Consolas"/>
                <a:sym typeface="Ubuntu"/>
                <a:rtl val="0"/>
              </a:rPr>
              <a:t>1</a:t>
            </a:r>
            <a:r>
              <a:rPr lang="en-US" sz="2400" b="0" i="0" u="none" strike="noStrike" cap="none" baseline="0" dirty="0">
                <a:solidFill>
                  <a:schemeClr val="dk1"/>
                </a:solidFill>
                <a:latin typeface="Consolas"/>
                <a:ea typeface="Ubuntu"/>
                <a:cs typeface="Consolas"/>
                <a:sym typeface="Ubuntu"/>
                <a:rtl val="0"/>
              </a:rPr>
              <a:t>" → t</a:t>
            </a:r>
            <a:r>
              <a:rPr lang="en-US" sz="2400" b="0" i="0" u="none" strike="noStrike" cap="none" baseline="-25000" dirty="0">
                <a:solidFill>
                  <a:schemeClr val="dk1"/>
                </a:solidFill>
                <a:latin typeface="Consolas"/>
                <a:ea typeface="Ubuntu"/>
                <a:cs typeface="Consolas"/>
                <a:sym typeface="Ubuntu"/>
                <a:rtl val="0"/>
              </a:rPr>
              <a:t>1</a:t>
            </a:r>
            <a:r>
              <a:rPr lang="en-US" sz="2400" b="0" i="0" u="none" strike="noStrike" cap="none" baseline="0" dirty="0">
                <a:solidFill>
                  <a:schemeClr val="dk1"/>
                </a:solidFill>
                <a:latin typeface="Consolas"/>
                <a:ea typeface="Ubuntu"/>
                <a:cs typeface="Consolas"/>
                <a:sym typeface="Ubuntu"/>
                <a:rtl val="0"/>
              </a:rPr>
              <a:t>, ..., "</a:t>
            </a:r>
            <a:r>
              <a:rPr lang="en-US" sz="2400" b="0" i="0" u="none" strike="noStrike" cap="none" baseline="0" dirty="0" err="1">
                <a:solidFill>
                  <a:schemeClr val="dk1"/>
                </a:solidFill>
                <a:latin typeface="Consolas"/>
                <a:ea typeface="Ubuntu"/>
                <a:cs typeface="Consolas"/>
                <a:sym typeface="Ubuntu"/>
                <a:rtl val="0"/>
              </a:rPr>
              <a:t>K</a:t>
            </a:r>
            <a:r>
              <a:rPr lang="en-US" sz="2400" b="0" i="0" u="none" strike="noStrike" cap="none" baseline="-25000" dirty="0" err="1">
                <a:solidFill>
                  <a:schemeClr val="dk1"/>
                </a:solidFill>
                <a:latin typeface="Consolas"/>
                <a:ea typeface="Ubuntu"/>
                <a:cs typeface="Consolas"/>
                <a:sym typeface="Ubuntu"/>
                <a:rtl val="0"/>
              </a:rPr>
              <a:t>n</a:t>
            </a:r>
            <a:r>
              <a:rPr lang="en-US" sz="2400" b="0" i="0" u="none" strike="noStrike" cap="none" baseline="0" dirty="0">
                <a:solidFill>
                  <a:schemeClr val="dk1"/>
                </a:solidFill>
                <a:latin typeface="Consolas"/>
                <a:ea typeface="Ubuntu"/>
                <a:cs typeface="Consolas"/>
                <a:sym typeface="Ubuntu"/>
                <a:rtl val="0"/>
              </a:rPr>
              <a:t>" → </a:t>
            </a:r>
            <a:r>
              <a:rPr lang="en-US" sz="2400" b="0" i="0" u="none" strike="noStrike" cap="none" baseline="0" dirty="0" err="1">
                <a:solidFill>
                  <a:schemeClr val="dk1"/>
                </a:solidFill>
                <a:latin typeface="Consolas"/>
                <a:ea typeface="Ubuntu"/>
                <a:cs typeface="Consolas"/>
                <a:sym typeface="Ubuntu"/>
                <a:rtl val="0"/>
              </a:rPr>
              <a:t>t</a:t>
            </a:r>
            <a:r>
              <a:rPr lang="en-US" sz="2400" b="0" i="0" u="none" strike="noStrike" cap="none" baseline="-25000" dirty="0" err="1">
                <a:solidFill>
                  <a:schemeClr val="dk1"/>
                </a:solidFill>
                <a:latin typeface="Consolas"/>
                <a:ea typeface="Ubuntu"/>
                <a:cs typeface="Consolas"/>
                <a:sym typeface="Ubuntu"/>
                <a:rtl val="0"/>
              </a:rPr>
              <a:t>n</a:t>
            </a:r>
            <a:r>
              <a:rPr lang="en-US" sz="2400" b="0" i="0" u="none" strike="noStrike" cap="none" baseline="0" dirty="0">
                <a:solidFill>
                  <a:schemeClr val="dk1"/>
                </a:solidFill>
                <a:latin typeface="Consolas"/>
                <a:ea typeface="Ubuntu"/>
                <a:cs typeface="Consolas"/>
                <a:sym typeface="Ubuntu"/>
                <a:rtl val="0"/>
              </a:rPr>
              <a:t>) Intent </a:t>
            </a:r>
            <a:r>
              <a:rPr lang="en-US" sz="2400" dirty="0" err="1">
                <a:latin typeface="Consolas"/>
                <a:ea typeface="Ubuntu"/>
                <a:cs typeface="Consolas"/>
                <a:sym typeface="Ubuntu"/>
              </a:rPr>
              <a:t>i</a:t>
            </a:r>
            <a:r>
              <a:rPr lang="en-US" sz="2400" dirty="0" smtClean="0">
                <a:latin typeface="Consolas"/>
                <a:ea typeface="Ubuntu"/>
                <a:cs typeface="Consolas"/>
                <a:sym typeface="Ubuntu"/>
              </a:rPr>
              <a:t> </a:t>
            </a:r>
            <a:r>
              <a:rPr lang="en-US" sz="2400" b="0" i="0" u="none" strike="noStrike" cap="none" baseline="0" dirty="0" smtClean="0">
                <a:solidFill>
                  <a:schemeClr val="dk1"/>
                </a:solidFill>
                <a:latin typeface="Consolas"/>
                <a:ea typeface="Ubuntu"/>
                <a:cs typeface="Consolas"/>
                <a:sym typeface="Ubuntu"/>
                <a:rtl val="0"/>
              </a:rPr>
              <a:t>= </a:t>
            </a:r>
            <a:r>
              <a:rPr lang="en-US" sz="2400" dirty="0" smtClean="0">
                <a:latin typeface="Consolas"/>
                <a:ea typeface="Ubuntu"/>
                <a:cs typeface="Consolas"/>
                <a:sym typeface="Ubuntu"/>
              </a:rPr>
              <a:t>…</a:t>
            </a:r>
            <a:r>
              <a:rPr lang="en-US" sz="2400" b="0" i="0" u="none" strike="noStrike" cap="none" baseline="0" dirty="0" smtClean="0">
                <a:solidFill>
                  <a:schemeClr val="dk1"/>
                </a:solidFill>
                <a:latin typeface="Consolas"/>
                <a:ea typeface="Ubuntu"/>
                <a:cs typeface="Consolas"/>
                <a:sym typeface="Ubuntu"/>
                <a:rtl val="0"/>
              </a:rPr>
              <a:t>; </a:t>
            </a:r>
            <a:endParaRPr lang="en-US" sz="2400" b="0" i="0" u="none" strike="noStrike" cap="none" baseline="0" dirty="0">
              <a:solidFill>
                <a:schemeClr val="dk1"/>
              </a:solidFill>
              <a:latin typeface="Consolas"/>
              <a:ea typeface="Ubuntu"/>
              <a:cs typeface="Consolas"/>
              <a:sym typeface="Ubuntu"/>
              <a:rtl val="0"/>
            </a:endParaRPr>
          </a:p>
          <a:p>
            <a:pPr marL="203200" marR="0" lvl="0" indent="0" algn="l" rtl="0">
              <a:lnSpc>
                <a:spcPct val="100000"/>
              </a:lnSpc>
              <a:spcBef>
                <a:spcPts val="0"/>
              </a:spcBef>
              <a:spcAft>
                <a:spcPts val="0"/>
              </a:spcAft>
              <a:buClr>
                <a:srgbClr val="888888"/>
              </a:buClr>
              <a:buSzPct val="100000"/>
              <a:buNone/>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Arial"/>
              <a:buChar char="•"/>
            </a:pPr>
            <a:r>
              <a:rPr lang="en-US" sz="3000" b="0" i="0" u="none" strike="noStrike" cap="none" baseline="0" dirty="0" smtClean="0">
                <a:solidFill>
                  <a:schemeClr val="dk1"/>
                </a:solidFill>
                <a:latin typeface="Ubuntu"/>
                <a:ea typeface="Ubuntu"/>
                <a:cs typeface="Ubuntu"/>
                <a:sym typeface="Ubuntu"/>
                <a:rtl val="0"/>
              </a:rPr>
              <a:t>Semantics</a:t>
            </a:r>
            <a:endParaRPr lang="en-US" sz="2600" b="0" i="1" u="none" strike="noStrike" cap="none" baseline="0" dirty="0">
              <a:solidFill>
                <a:schemeClr val="dk1"/>
              </a:solidFill>
              <a:latin typeface="Ubuntu"/>
              <a:ea typeface="Ubuntu"/>
              <a:cs typeface="Ubuntu"/>
              <a:sym typeface="Ubuntu"/>
              <a:rtl val="0"/>
            </a:endParaRPr>
          </a:p>
          <a:p>
            <a:pPr marL="742950" marR="0" lvl="1" indent="-107950" algn="l" rtl="0">
              <a:lnSpc>
                <a:spcPct val="100000"/>
              </a:lnSpc>
              <a:spcBef>
                <a:spcPts val="0"/>
              </a:spcBef>
              <a:spcAft>
                <a:spcPts val="0"/>
              </a:spcAft>
              <a:buClr>
                <a:srgbClr val="888888"/>
              </a:buClr>
              <a:buSzPct val="100000"/>
              <a:buFont typeface="Arial"/>
              <a:buChar char="–"/>
            </a:pPr>
            <a:r>
              <a:rPr lang="en-US" sz="2400" b="0" i="0" u="none" strike="noStrike" cap="none" baseline="0" dirty="0" smtClean="0">
                <a:solidFill>
                  <a:schemeClr val="dk1"/>
                </a:solidFill>
                <a:latin typeface="Ubuntu"/>
                <a:ea typeface="Ubuntu"/>
                <a:cs typeface="Ubuntu"/>
                <a:sym typeface="Ubuntu"/>
                <a:rtl val="0"/>
              </a:rPr>
              <a:t>(C1): Keys accessed in </a:t>
            </a:r>
            <a:r>
              <a:rPr lang="en-US" sz="2400" b="0" i="1" u="none" strike="noStrike" cap="none" baseline="0" dirty="0" err="1" smtClean="0">
                <a:solidFill>
                  <a:schemeClr val="dk1"/>
                </a:solidFill>
                <a:latin typeface="Ubuntu"/>
                <a:ea typeface="Ubuntu"/>
                <a:cs typeface="Ubuntu"/>
                <a:sym typeface="Ubuntu"/>
                <a:rtl val="0"/>
              </a:rPr>
              <a:t>i</a:t>
            </a:r>
            <a:r>
              <a:rPr lang="en-US" sz="2400" b="0" i="0" u="none" strike="noStrike" cap="none" baseline="0" dirty="0" smtClean="0">
                <a:solidFill>
                  <a:schemeClr val="dk1"/>
                </a:solidFill>
                <a:latin typeface="Ubuntu"/>
                <a:ea typeface="Ubuntu"/>
                <a:cs typeface="Ubuntu"/>
                <a:sym typeface="Ubuntu"/>
                <a:rtl val="0"/>
              </a:rPr>
              <a:t> must be a subset of </a:t>
            </a:r>
            <a:r>
              <a:rPr lang="en-US" sz="2400" b="0" u="none" strike="noStrike" cap="none" baseline="0" dirty="0" smtClean="0">
                <a:solidFill>
                  <a:schemeClr val="dk1"/>
                </a:solidFill>
                <a:latin typeface="Ubuntu"/>
                <a:ea typeface="Ubuntu"/>
                <a:cs typeface="Ubuntu"/>
                <a:sym typeface="Ubuntu"/>
                <a:rtl val="0"/>
              </a:rPr>
              <a:t>T</a:t>
            </a:r>
            <a:r>
              <a:rPr lang="en-US" sz="2400" b="0" i="0" u="none" strike="noStrike" cap="none" baseline="0" dirty="0" smtClean="0">
                <a:solidFill>
                  <a:schemeClr val="dk1"/>
                </a:solidFill>
                <a:latin typeface="Ubuntu"/>
                <a:ea typeface="Ubuntu"/>
                <a:cs typeface="Ubuntu"/>
                <a:sym typeface="Ubuntu"/>
                <a:rtl val="0"/>
              </a:rPr>
              <a:t>’s keys</a:t>
            </a:r>
          </a:p>
          <a:p>
            <a:pPr lvl="1" indent="-107950">
              <a:spcBef>
                <a:spcPts val="0"/>
              </a:spcBef>
              <a:buClr>
                <a:srgbClr val="888888"/>
              </a:buClr>
              <a:buSzPct val="100000"/>
            </a:pPr>
            <a:r>
              <a:rPr lang="en-US" sz="2400" b="0" i="0" u="none" strike="noStrike" cap="none" baseline="0" dirty="0" smtClean="0">
                <a:solidFill>
                  <a:schemeClr val="dk1"/>
                </a:solidFill>
                <a:latin typeface="Ubuntu"/>
                <a:ea typeface="Ubuntu"/>
                <a:cs typeface="Ubuntu"/>
                <a:sym typeface="Ubuntu"/>
                <a:rtl val="0"/>
              </a:rPr>
              <a:t>(</a:t>
            </a:r>
            <a:r>
              <a:rPr lang="en-US" sz="2400" b="0" i="0" u="none" strike="noStrike" cap="none" baseline="0" dirty="0">
                <a:solidFill>
                  <a:schemeClr val="dk1"/>
                </a:solidFill>
                <a:latin typeface="Ubuntu"/>
                <a:ea typeface="Ubuntu"/>
                <a:cs typeface="Ubuntu"/>
                <a:sym typeface="Ubuntu"/>
                <a:rtl val="0"/>
              </a:rPr>
              <a:t>C2): </a:t>
            </a:r>
            <a:r>
              <a:rPr lang="en-US" sz="2400" b="0" i="1" u="none" strike="noStrike" cap="none" baseline="0" dirty="0">
                <a:solidFill>
                  <a:schemeClr val="dk1"/>
                </a:solidFill>
                <a:latin typeface="Ubuntu"/>
                <a:ea typeface="Ubuntu"/>
                <a:cs typeface="Ubuntu"/>
                <a:sym typeface="Ubuntu"/>
                <a:rtl val="0"/>
              </a:rPr>
              <a:t>∀k ∈ domain</a:t>
            </a:r>
            <a:r>
              <a:rPr lang="en-US" sz="2400" b="0" i="1" u="none" strike="noStrike" cap="none" baseline="0" dirty="0" smtClean="0">
                <a:solidFill>
                  <a:schemeClr val="dk1"/>
                </a:solidFill>
                <a:latin typeface="Ubuntu"/>
                <a:ea typeface="Ubuntu"/>
                <a:cs typeface="Ubuntu"/>
                <a:sym typeface="Ubuntu"/>
                <a:rtl val="0"/>
              </a:rPr>
              <a:t>(</a:t>
            </a:r>
            <a:r>
              <a:rPr lang="en-US" sz="2400" b="0" u="none" strike="noStrike" cap="none" baseline="0" dirty="0" smtClean="0">
                <a:solidFill>
                  <a:schemeClr val="dk1"/>
                </a:solidFill>
                <a:latin typeface="Ubuntu"/>
                <a:ea typeface="Ubuntu"/>
                <a:cs typeface="Ubuntu"/>
                <a:sym typeface="Ubuntu"/>
                <a:rtl val="0"/>
              </a:rPr>
              <a:t>T</a:t>
            </a:r>
            <a:r>
              <a:rPr lang="en-US" sz="2400" b="0" i="1" u="none" strike="noStrike" cap="none" baseline="0" dirty="0" smtClean="0">
                <a:solidFill>
                  <a:schemeClr val="dk1"/>
                </a:solidFill>
                <a:latin typeface="Ubuntu"/>
                <a:ea typeface="Ubuntu"/>
                <a:cs typeface="Ubuntu"/>
                <a:sym typeface="Ubuntu"/>
                <a:rtl val="0"/>
              </a:rPr>
              <a:t>) </a:t>
            </a:r>
            <a:r>
              <a:rPr lang="en-US" sz="2400" b="0" i="1" u="none" strike="noStrike" cap="none" baseline="0" dirty="0">
                <a:solidFill>
                  <a:schemeClr val="dk1"/>
                </a:solidFill>
                <a:latin typeface="Ubuntu"/>
                <a:ea typeface="Ubuntu"/>
                <a:cs typeface="Ubuntu"/>
                <a:sym typeface="Ubuntu"/>
                <a:rtl val="0"/>
              </a:rPr>
              <a:t>. </a:t>
            </a:r>
            <a:r>
              <a:rPr lang="en-US" sz="2400" b="0" i="1" u="none" strike="noStrike" cap="none" baseline="0" dirty="0" err="1" smtClean="0">
                <a:solidFill>
                  <a:schemeClr val="dk1"/>
                </a:solidFill>
                <a:latin typeface="Ubuntu"/>
                <a:ea typeface="Ubuntu"/>
                <a:cs typeface="Ubuntu"/>
                <a:sym typeface="Ubuntu"/>
                <a:rtl val="0"/>
              </a:rPr>
              <a:t>i</a:t>
            </a:r>
            <a:r>
              <a:rPr lang="en-US" sz="2400" i="1" dirty="0" err="1" smtClean="0">
                <a:latin typeface="Ubuntu"/>
                <a:ea typeface="Ubuntu"/>
                <a:cs typeface="Ubuntu"/>
                <a:sym typeface="Ubuntu"/>
              </a:rPr>
              <a:t>.get</a:t>
            </a:r>
            <a:r>
              <a:rPr lang="en-US" sz="2400" i="1" dirty="0" smtClean="0">
                <a:latin typeface="Ubuntu"/>
                <a:ea typeface="Ubuntu"/>
                <a:cs typeface="Ubuntu"/>
                <a:sym typeface="Ubuntu"/>
              </a:rPr>
              <a:t>*Extra(k)</a:t>
            </a:r>
            <a:r>
              <a:rPr lang="en-US" sz="2400" b="0" i="1" u="none" strike="noStrike" cap="none" baseline="0" dirty="0" smtClean="0">
                <a:solidFill>
                  <a:schemeClr val="dk1"/>
                </a:solidFill>
                <a:latin typeface="Ubuntu"/>
                <a:ea typeface="Ubuntu"/>
                <a:cs typeface="Ubuntu"/>
                <a:sym typeface="Ubuntu"/>
                <a:rtl val="0"/>
              </a:rPr>
              <a:t> </a:t>
            </a:r>
            <a:r>
              <a:rPr lang="en-US" sz="2400" b="0" i="1" u="none" strike="noStrike" cap="none" baseline="0" dirty="0">
                <a:solidFill>
                  <a:schemeClr val="dk1"/>
                </a:solidFill>
                <a:latin typeface="Ubuntu"/>
                <a:ea typeface="Ubuntu"/>
                <a:cs typeface="Ubuntu"/>
                <a:sym typeface="Ubuntu"/>
                <a:rtl val="0"/>
              </a:rPr>
              <a:t>: </a:t>
            </a:r>
            <a:r>
              <a:rPr lang="en-US" sz="2400" dirty="0" smtClean="0">
                <a:latin typeface="Consolas"/>
                <a:ea typeface="Ubuntu"/>
                <a:cs typeface="Consolas"/>
                <a:sym typeface="Ubuntu"/>
              </a:rPr>
              <a:t>t</a:t>
            </a:r>
            <a:r>
              <a:rPr lang="en-US" sz="2400" b="0" i="1" u="none" strike="noStrike" cap="none" baseline="0" dirty="0" smtClean="0">
                <a:solidFill>
                  <a:schemeClr val="dk1"/>
                </a:solidFill>
                <a:latin typeface="Ubuntu"/>
                <a:ea typeface="Ubuntu"/>
                <a:cs typeface="Ubuntu"/>
                <a:sym typeface="Ubuntu"/>
                <a:rtl val="0"/>
              </a:rPr>
              <a:t>[</a:t>
            </a:r>
            <a:r>
              <a:rPr lang="en-US" sz="2400" b="0" i="1" u="none" strike="noStrike" cap="none" baseline="0" dirty="0">
                <a:solidFill>
                  <a:schemeClr val="dk1"/>
                </a:solidFill>
                <a:latin typeface="Ubuntu"/>
                <a:ea typeface="Ubuntu"/>
                <a:cs typeface="Ubuntu"/>
                <a:sym typeface="Ubuntu"/>
                <a:rtl val="0"/>
              </a:rPr>
              <a:t>k] </a:t>
            </a: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Arial"/>
              <a:buChar char="•"/>
            </a:pPr>
            <a:endParaRPr lang="en-US" sz="30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Arial"/>
              <a:buChar char="•"/>
            </a:pPr>
            <a:r>
              <a:rPr lang="en-US" sz="3000" b="0" i="0" u="none" strike="noStrike" cap="none" baseline="0" dirty="0" smtClean="0">
                <a:solidFill>
                  <a:schemeClr val="dk1"/>
                </a:solidFill>
                <a:latin typeface="Ubuntu"/>
                <a:ea typeface="Ubuntu"/>
                <a:cs typeface="Ubuntu"/>
                <a:sym typeface="Ubuntu"/>
                <a:rtl val="0"/>
              </a:rPr>
              <a:t>Example</a:t>
            </a:r>
            <a:endParaRPr lang="en-US" sz="3000" b="0" i="0" u="none" strike="noStrike" cap="none" baseline="0" dirty="0">
              <a:solidFill>
                <a:schemeClr val="dk1"/>
              </a:solidFill>
              <a:latin typeface="Ubuntu"/>
              <a:ea typeface="Ubuntu"/>
              <a:cs typeface="Ubuntu"/>
              <a:sym typeface="Ubuntu"/>
              <a:rtl val="0"/>
            </a:endParaRPr>
          </a:p>
          <a:p>
            <a:pPr marL="742950" marR="0" lvl="1" indent="69850" algn="l" rtl="0">
              <a:lnSpc>
                <a:spcPct val="100000"/>
              </a:lnSpc>
              <a:spcBef>
                <a:spcPts val="0"/>
              </a:spcBef>
              <a:spcAft>
                <a:spcPts val="0"/>
              </a:spcAft>
              <a:buClr>
                <a:srgbClr val="888888"/>
              </a:buClr>
              <a:buFont typeface="Arial"/>
              <a:buNone/>
            </a:pPr>
            <a:endParaRPr sz="2800" b="0" i="0" u="none" strike="noStrike" cap="none" baseline="0" dirty="0">
              <a:solidFill>
                <a:schemeClr val="dk1"/>
              </a:solidFill>
              <a:latin typeface="Calibri"/>
              <a:ea typeface="Calibri"/>
              <a:cs typeface="Calibri"/>
              <a:sym typeface="Calibri"/>
              <a:rtl val="0"/>
            </a:endParaRPr>
          </a:p>
          <a:p>
            <a:pPr marL="742950" marR="0" lvl="1" indent="31750" algn="l" rtl="0">
              <a:lnSpc>
                <a:spcPct val="100000"/>
              </a:lnSpc>
              <a:spcBef>
                <a:spcPts val="0"/>
              </a:spcBef>
              <a:spcAft>
                <a:spcPts val="0"/>
              </a:spcAft>
              <a:buClr>
                <a:srgbClr val="888888"/>
              </a:buClr>
              <a:buFont typeface="Arial"/>
              <a:buNone/>
            </a:pPr>
            <a:endParaRPr sz="2200" b="0" i="0" u="none" strike="noStrike" cap="none" baseline="0" dirty="0">
              <a:solidFill>
                <a:schemeClr val="dk1"/>
              </a:solidFill>
              <a:latin typeface="Ubuntu"/>
              <a:ea typeface="Ubuntu"/>
              <a:cs typeface="Ubuntu"/>
              <a:sym typeface="Ubuntu"/>
              <a:rtl val="0"/>
            </a:endParaRPr>
          </a:p>
          <a:p>
            <a:pPr marL="742950" marR="0" lvl="1" indent="31750" algn="l" rtl="0">
              <a:lnSpc>
                <a:spcPct val="100000"/>
              </a:lnSpc>
              <a:spcBef>
                <a:spcPts val="0"/>
              </a:spcBef>
              <a:spcAft>
                <a:spcPts val="0"/>
              </a:spcAft>
              <a:buClr>
                <a:srgbClr val="888888"/>
              </a:buClr>
              <a:buFont typeface="Arial"/>
              <a:buNone/>
            </a:pPr>
            <a:endParaRPr sz="2200" b="0" i="0" u="none" strike="noStrike" cap="none" baseline="0" dirty="0">
              <a:solidFill>
                <a:schemeClr val="dk1"/>
              </a:solidFill>
              <a:latin typeface="Ubuntu"/>
              <a:ea typeface="Ubuntu"/>
              <a:cs typeface="Ubuntu"/>
              <a:sym typeface="Ubuntu"/>
              <a:rtl val="0"/>
            </a:endParaRPr>
          </a:p>
        </p:txBody>
      </p:sp>
      <p:sp>
        <p:nvSpPr>
          <p:cNvPr id="374" name="Shape 374"/>
          <p:cNvSpPr txBox="1"/>
          <p:nvPr/>
        </p:nvSpPr>
        <p:spPr>
          <a:xfrm>
            <a:off x="1597394" y="4642988"/>
            <a:ext cx="7546047" cy="1506144"/>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Ubuntu"/>
              <a:buNone/>
            </a:pPr>
            <a:endParaRPr lang="en-US" sz="2000" b="1" i="0" u="none" strike="noStrike" cap="none" baseline="0" dirty="0" smtClean="0">
              <a:solidFill>
                <a:schemeClr val="dk1"/>
              </a:solidFill>
              <a:latin typeface="Consolas"/>
              <a:ea typeface="Ubuntu"/>
              <a:cs typeface="Consolas"/>
              <a:sym typeface="Ubuntu"/>
              <a:rtl val="0"/>
            </a:endParaRPr>
          </a:p>
          <a:p>
            <a:pPr marL="342900" lvl="0" indent="-139700">
              <a:buClr>
                <a:schemeClr val="dk1"/>
              </a:buClr>
              <a:buSzPct val="25000"/>
            </a:pPr>
            <a:r>
              <a:rPr lang="en-US" sz="2000" b="1" i="0" u="none" strike="noStrike" cap="none" baseline="0" dirty="0" smtClean="0">
                <a:solidFill>
                  <a:schemeClr val="dk1"/>
                </a:solidFill>
                <a:latin typeface="Consolas"/>
                <a:ea typeface="Ubuntu"/>
                <a:cs typeface="Consolas"/>
                <a:sym typeface="Ubuntu"/>
                <a:rtl val="0"/>
              </a:rPr>
              <a:t>@</a:t>
            </a:r>
            <a:r>
              <a:rPr lang="en-US" sz="2000" b="1" i="0" u="none" strike="noStrike" cap="none" baseline="0" dirty="0">
                <a:solidFill>
                  <a:schemeClr val="dk1"/>
                </a:solidFill>
                <a:latin typeface="Consolas"/>
                <a:ea typeface="Ubuntu"/>
                <a:cs typeface="Consolas"/>
                <a:sym typeface="Ubuntu"/>
                <a:rtl val="0"/>
              </a:rPr>
              <a:t>Intent</a:t>
            </a:r>
            <a:r>
              <a:rPr lang="en-US" sz="2000" dirty="0" smtClean="0">
                <a:solidFill>
                  <a:schemeClr val="dk1"/>
                </a:solidFill>
                <a:latin typeface="Consolas"/>
                <a:ea typeface="Ubuntu"/>
                <a:cs typeface="Consolas"/>
                <a:sym typeface="Ubuntu"/>
              </a:rPr>
              <a:t>(</a:t>
            </a:r>
            <a:r>
              <a:rPr lang="en-US" sz="2000" dirty="0">
                <a:solidFill>
                  <a:schemeClr val="dk1"/>
                </a:solidFill>
                <a:latin typeface="Consolas"/>
                <a:ea typeface="Ubuntu"/>
                <a:cs typeface="Consolas"/>
                <a:sym typeface="Ubuntu"/>
              </a:rPr>
              <a:t>"</a:t>
            </a:r>
            <a:r>
              <a:rPr lang="en-US" sz="2000" dirty="0" smtClean="0">
                <a:solidFill>
                  <a:schemeClr val="dk1"/>
                </a:solidFill>
                <a:latin typeface="Consolas"/>
                <a:ea typeface="Ubuntu"/>
                <a:cs typeface="Consolas"/>
                <a:sym typeface="Ubuntu"/>
              </a:rPr>
              <a:t>k" </a:t>
            </a:r>
            <a:r>
              <a:rPr lang="en-US" sz="2000" b="0" i="0" u="none" strike="noStrike" cap="none" baseline="0" dirty="0">
                <a:solidFill>
                  <a:srgbClr val="000000"/>
                </a:solidFill>
                <a:latin typeface="Consolas"/>
                <a:cs typeface="Consolas"/>
                <a:sym typeface="Arial"/>
                <a:rtl val="0"/>
              </a:rPr>
              <a:t>→</a:t>
            </a:r>
            <a:r>
              <a:rPr lang="en-US" sz="2000" b="0" i="0" u="none" strike="noStrike" cap="none" baseline="0" dirty="0">
                <a:solidFill>
                  <a:schemeClr val="dk1"/>
                </a:solidFill>
                <a:latin typeface="Consolas"/>
                <a:ea typeface="Ubuntu"/>
                <a:cs typeface="Consolas"/>
                <a:sym typeface="Ubuntu"/>
                <a:rtl val="0"/>
              </a:rPr>
              <a:t> </a:t>
            </a:r>
            <a:r>
              <a:rPr lang="en-US" sz="2000" b="1" i="0" u="none" strike="noStrike" cap="none" baseline="0" dirty="0">
                <a:solidFill>
                  <a:schemeClr val="dk1"/>
                </a:solidFill>
                <a:latin typeface="Consolas"/>
                <a:ea typeface="Ubuntu"/>
                <a:cs typeface="Consolas"/>
                <a:sym typeface="Ubuntu"/>
                <a:rtl val="0"/>
              </a:rPr>
              <a:t>@C</a:t>
            </a:r>
            <a:r>
              <a:rPr lang="en-US" sz="2000" b="0" i="0" u="none" strike="noStrike" cap="none" baseline="0" dirty="0">
                <a:solidFill>
                  <a:schemeClr val="dk1"/>
                </a:solidFill>
                <a:latin typeface="Consolas"/>
                <a:ea typeface="Ubuntu"/>
                <a:cs typeface="Consolas"/>
                <a:sym typeface="Ubuntu"/>
                <a:rtl val="0"/>
              </a:rPr>
              <a:t>) Intent </a:t>
            </a:r>
            <a:r>
              <a:rPr lang="en-US" sz="2000" b="0" i="0" u="none" strike="noStrike" cap="none" baseline="0" dirty="0" err="1">
                <a:solidFill>
                  <a:schemeClr val="dk1"/>
                </a:solidFill>
                <a:latin typeface="Consolas"/>
                <a:ea typeface="Ubuntu"/>
                <a:cs typeface="Consolas"/>
                <a:sym typeface="Ubuntu"/>
                <a:rtl val="0"/>
              </a:rPr>
              <a:t>i</a:t>
            </a:r>
            <a:r>
              <a:rPr lang="en-US" sz="2000" b="0" i="0" u="none" strike="noStrike" cap="none" baseline="0" dirty="0">
                <a:solidFill>
                  <a:schemeClr val="dk1"/>
                </a:solidFill>
                <a:latin typeface="Consolas"/>
                <a:ea typeface="Ubuntu"/>
                <a:cs typeface="Consolas"/>
                <a:sym typeface="Ubuntu"/>
                <a:rtl val="0"/>
              </a:rPr>
              <a:t> = …</a:t>
            </a:r>
          </a:p>
          <a:p>
            <a:pPr marL="342900" lvl="0" indent="-139700">
              <a:buClr>
                <a:schemeClr val="dk1"/>
              </a:buClr>
              <a:buSzPct val="25000"/>
            </a:pPr>
            <a:r>
              <a:rPr lang="en-US" sz="2000" b="1" i="0" u="none" strike="noStrike" cap="none" baseline="0" dirty="0">
                <a:solidFill>
                  <a:srgbClr val="000000"/>
                </a:solidFill>
                <a:latin typeface="Consolas"/>
                <a:cs typeface="Consolas"/>
                <a:sym typeface="Arial"/>
                <a:rtl val="0"/>
              </a:rPr>
              <a:t>@A</a:t>
            </a:r>
            <a:r>
              <a:rPr lang="en-US" sz="2000" b="0" i="0" u="none" strike="noStrike" cap="none" baseline="0" dirty="0">
                <a:solidFill>
                  <a:srgbClr val="000000"/>
                </a:solidFill>
                <a:latin typeface="Consolas"/>
                <a:cs typeface="Consolas"/>
                <a:sym typeface="Arial"/>
                <a:rtl val="0"/>
              </a:rPr>
              <a:t> </a:t>
            </a:r>
            <a:r>
              <a:rPr lang="en-US" sz="2000" b="0" i="0" u="none" strike="noStrike" cap="none" baseline="0" dirty="0" err="1">
                <a:solidFill>
                  <a:srgbClr val="000000"/>
                </a:solidFill>
                <a:latin typeface="Consolas"/>
                <a:cs typeface="Consolas"/>
                <a:sym typeface="Arial"/>
                <a:rtl val="0"/>
              </a:rPr>
              <a:t>int</a:t>
            </a:r>
            <a:r>
              <a:rPr lang="en-US" sz="2000" b="0" i="0" u="none" strike="noStrike" cap="none" baseline="0" dirty="0">
                <a:solidFill>
                  <a:srgbClr val="000000"/>
                </a:solidFill>
                <a:latin typeface="Consolas"/>
                <a:cs typeface="Consolas"/>
                <a:sym typeface="Arial"/>
                <a:rtl val="0"/>
              </a:rPr>
              <a:t> e1 = </a:t>
            </a:r>
            <a:r>
              <a:rPr lang="en-US" sz="2000" b="0" i="0" u="none" strike="noStrike" cap="none" baseline="0" dirty="0" err="1">
                <a:solidFill>
                  <a:srgbClr val="000000"/>
                </a:solidFill>
                <a:latin typeface="Consolas"/>
                <a:cs typeface="Consolas"/>
                <a:sym typeface="Arial"/>
                <a:rtl val="0"/>
              </a:rPr>
              <a:t>i.getIntExtra</a:t>
            </a:r>
            <a:r>
              <a:rPr lang="en-US" sz="2000" b="0" i="0" u="none" strike="noStrike" cap="none" baseline="0" dirty="0" smtClean="0">
                <a:solidFill>
                  <a:srgbClr val="000000"/>
                </a:solidFill>
                <a:latin typeface="Consolas"/>
                <a:cs typeface="Consolas"/>
                <a:sym typeface="Arial"/>
                <a:rtl val="0"/>
              </a:rPr>
              <a:t>(</a:t>
            </a:r>
            <a:r>
              <a:rPr lang="en-US" sz="2000" dirty="0">
                <a:solidFill>
                  <a:schemeClr val="dk1"/>
                </a:solidFill>
                <a:latin typeface="Consolas"/>
                <a:ea typeface="Ubuntu"/>
                <a:cs typeface="Consolas"/>
                <a:sym typeface="Ubuntu"/>
              </a:rPr>
              <a:t>"</a:t>
            </a:r>
            <a:r>
              <a:rPr lang="en-US" sz="2000" dirty="0" smtClean="0">
                <a:solidFill>
                  <a:schemeClr val="dk1"/>
                </a:solidFill>
                <a:latin typeface="Consolas"/>
                <a:ea typeface="Ubuntu"/>
                <a:cs typeface="Consolas"/>
                <a:sym typeface="Ubuntu"/>
              </a:rPr>
              <a:t>k"</a:t>
            </a:r>
            <a:r>
              <a:rPr lang="en-US" sz="2000" b="0" i="0" u="none" strike="noStrike" cap="none" baseline="0" dirty="0" smtClean="0">
                <a:solidFill>
                  <a:srgbClr val="000000"/>
                </a:solidFill>
                <a:latin typeface="Consolas"/>
                <a:cs typeface="Consolas"/>
                <a:sym typeface="Arial"/>
                <a:rtl val="0"/>
              </a:rPr>
              <a:t>)</a:t>
            </a:r>
            <a:r>
              <a:rPr lang="en-US" sz="2000" b="0" i="0" u="none" strike="noStrike" cap="none" baseline="0" dirty="0">
                <a:solidFill>
                  <a:srgbClr val="000000"/>
                </a:solidFill>
                <a:latin typeface="Consolas"/>
                <a:cs typeface="Consolas"/>
                <a:sym typeface="Arial"/>
                <a:rtl val="0"/>
              </a:rPr>
              <a:t>;  </a:t>
            </a:r>
            <a:r>
              <a:rPr lang="en-US" sz="2000" b="0" i="0" u="none" strike="noStrike" cap="none" baseline="0" dirty="0" smtClean="0">
                <a:solidFill>
                  <a:srgbClr val="000000"/>
                </a:solidFill>
                <a:latin typeface="Consolas"/>
                <a:cs typeface="Consolas"/>
                <a:sym typeface="Arial"/>
                <a:rtl val="0"/>
              </a:rPr>
              <a:t>  /</a:t>
            </a:r>
            <a:r>
              <a:rPr lang="en-US" sz="2000" b="0" i="0" u="none" strike="noStrike" cap="none" baseline="0" dirty="0">
                <a:solidFill>
                  <a:srgbClr val="000000"/>
                </a:solidFill>
                <a:latin typeface="Consolas"/>
                <a:cs typeface="Consolas"/>
                <a:sym typeface="Arial"/>
                <a:rtl val="0"/>
              </a:rPr>
              <a:t>/ </a:t>
            </a:r>
            <a:r>
              <a:rPr lang="en-US" sz="2000" b="0" i="0" u="none" strike="noStrike" cap="none" baseline="0" dirty="0" smtClean="0">
                <a:solidFill>
                  <a:srgbClr val="000000"/>
                </a:solidFill>
                <a:latin typeface="Consolas"/>
                <a:cs typeface="Consolas"/>
                <a:sym typeface="Arial"/>
                <a:rtl val="0"/>
              </a:rPr>
              <a:t>Legal</a:t>
            </a:r>
          </a:p>
          <a:p>
            <a:pPr marL="342900" indent="-139700">
              <a:buClr>
                <a:schemeClr val="dk1"/>
              </a:buClr>
              <a:buSzPct val="25000"/>
            </a:pPr>
            <a:r>
              <a:rPr lang="en-US" sz="2000" dirty="0" err="1">
                <a:latin typeface="Consolas"/>
                <a:cs typeface="Consolas"/>
              </a:rPr>
              <a:t>i.getIntExtra</a:t>
            </a:r>
            <a:r>
              <a:rPr lang="en-US" sz="2000" dirty="0">
                <a:latin typeface="Consolas"/>
                <a:cs typeface="Consolas"/>
              </a:rPr>
              <a:t>("</a:t>
            </a:r>
            <a:r>
              <a:rPr lang="en-US" sz="2000" dirty="0" err="1">
                <a:latin typeface="Consolas"/>
                <a:cs typeface="Consolas"/>
              </a:rPr>
              <a:t>otherKey</a:t>
            </a:r>
            <a:r>
              <a:rPr lang="en-US" sz="2000" dirty="0">
                <a:latin typeface="Consolas"/>
                <a:cs typeface="Consolas"/>
              </a:rPr>
              <a:t>");         </a:t>
            </a:r>
            <a:r>
              <a:rPr lang="en-US" sz="2000" dirty="0" smtClean="0">
                <a:latin typeface="Consolas"/>
                <a:cs typeface="Consolas"/>
              </a:rPr>
              <a:t>/</a:t>
            </a:r>
            <a:r>
              <a:rPr lang="en-US" sz="2000" dirty="0">
                <a:latin typeface="Consolas"/>
                <a:cs typeface="Consolas"/>
              </a:rPr>
              <a:t>/ Violates (C1) </a:t>
            </a:r>
            <a:endParaRPr lang="en-US" sz="2000" dirty="0" smtClean="0">
              <a:latin typeface="Consolas"/>
              <a:cs typeface="Consolas"/>
            </a:endParaRPr>
          </a:p>
          <a:p>
            <a:pPr marL="342900" indent="-139700">
              <a:buClr>
                <a:schemeClr val="dk1"/>
              </a:buClr>
              <a:buSzPct val="25000"/>
            </a:pPr>
            <a:r>
              <a:rPr lang="en-US" sz="2000" b="1" i="0" u="none" strike="noStrike" cap="none" baseline="0" dirty="0" smtClean="0">
                <a:solidFill>
                  <a:srgbClr val="000000"/>
                </a:solidFill>
                <a:latin typeface="Consolas"/>
                <a:cs typeface="Consolas"/>
                <a:sym typeface="Arial"/>
                <a:rtl val="0"/>
              </a:rPr>
              <a:t>@</a:t>
            </a:r>
            <a:r>
              <a:rPr lang="en-US" sz="2000" b="1" i="0" u="none" strike="noStrike" cap="none" baseline="0" dirty="0">
                <a:solidFill>
                  <a:srgbClr val="000000"/>
                </a:solidFill>
                <a:latin typeface="Consolas"/>
                <a:cs typeface="Consolas"/>
                <a:sym typeface="Arial"/>
                <a:rtl val="0"/>
              </a:rPr>
              <a:t>B</a:t>
            </a:r>
            <a:r>
              <a:rPr lang="en-US" sz="2000" b="0" i="0" u="none" strike="noStrike" cap="none" baseline="0" dirty="0">
                <a:solidFill>
                  <a:srgbClr val="000000"/>
                </a:solidFill>
                <a:latin typeface="Consolas"/>
                <a:cs typeface="Consolas"/>
                <a:sym typeface="Arial"/>
                <a:rtl val="0"/>
              </a:rPr>
              <a:t> </a:t>
            </a:r>
            <a:r>
              <a:rPr lang="en-US" sz="2000" b="0" i="0" u="none" strike="noStrike" cap="none" baseline="0" dirty="0" err="1">
                <a:solidFill>
                  <a:srgbClr val="000000"/>
                </a:solidFill>
                <a:latin typeface="Consolas"/>
                <a:cs typeface="Consolas"/>
                <a:sym typeface="Arial"/>
                <a:rtl val="0"/>
              </a:rPr>
              <a:t>int</a:t>
            </a:r>
            <a:r>
              <a:rPr lang="en-US" sz="2000" b="0" i="0" u="none" strike="noStrike" cap="none" baseline="0" dirty="0">
                <a:solidFill>
                  <a:srgbClr val="000000"/>
                </a:solidFill>
                <a:latin typeface="Consolas"/>
                <a:cs typeface="Consolas"/>
                <a:sym typeface="Arial"/>
                <a:rtl val="0"/>
              </a:rPr>
              <a:t> e3 = </a:t>
            </a:r>
            <a:r>
              <a:rPr lang="en-US" sz="2000" b="0" i="0" u="none" strike="noStrike" cap="none" baseline="0" dirty="0" err="1">
                <a:solidFill>
                  <a:srgbClr val="000000"/>
                </a:solidFill>
                <a:latin typeface="Consolas"/>
                <a:cs typeface="Consolas"/>
                <a:sym typeface="Arial"/>
                <a:rtl val="0"/>
              </a:rPr>
              <a:t>i.getIntExtra</a:t>
            </a:r>
            <a:r>
              <a:rPr lang="en-US" sz="2000" b="0" i="0" u="none" strike="noStrike" cap="none" baseline="0" dirty="0" smtClean="0">
                <a:solidFill>
                  <a:srgbClr val="000000"/>
                </a:solidFill>
                <a:latin typeface="Consolas"/>
                <a:cs typeface="Consolas"/>
                <a:sym typeface="Arial"/>
                <a:rtl val="0"/>
              </a:rPr>
              <a:t>(</a:t>
            </a:r>
            <a:r>
              <a:rPr lang="en-US" sz="2000" dirty="0">
                <a:solidFill>
                  <a:schemeClr val="dk1"/>
                </a:solidFill>
                <a:latin typeface="Consolas"/>
                <a:ea typeface="Ubuntu"/>
                <a:cs typeface="Consolas"/>
                <a:sym typeface="Ubuntu"/>
              </a:rPr>
              <a:t>"</a:t>
            </a:r>
            <a:r>
              <a:rPr lang="en-US" sz="2000" b="0" i="0" u="none" strike="noStrike" cap="none" baseline="0" dirty="0" smtClean="0">
                <a:solidFill>
                  <a:srgbClr val="000000"/>
                </a:solidFill>
                <a:latin typeface="Consolas"/>
                <a:cs typeface="Consolas"/>
                <a:sym typeface="Arial"/>
                <a:rtl val="0"/>
              </a:rPr>
              <a:t>k</a:t>
            </a:r>
            <a:r>
              <a:rPr lang="en-US" sz="2000" dirty="0" smtClean="0">
                <a:solidFill>
                  <a:schemeClr val="dk1"/>
                </a:solidFill>
                <a:latin typeface="Consolas"/>
                <a:ea typeface="Ubuntu"/>
                <a:cs typeface="Consolas"/>
                <a:sym typeface="Ubuntu"/>
              </a:rPr>
              <a:t>"</a:t>
            </a:r>
            <a:r>
              <a:rPr lang="en-US" sz="2000" b="0" i="0" u="none" strike="noStrike" cap="none" baseline="0" dirty="0" smtClean="0">
                <a:solidFill>
                  <a:srgbClr val="000000"/>
                </a:solidFill>
                <a:latin typeface="Consolas"/>
                <a:cs typeface="Consolas"/>
                <a:sym typeface="Arial"/>
                <a:rtl val="0"/>
              </a:rPr>
              <a:t>)</a:t>
            </a:r>
            <a:r>
              <a:rPr lang="en-US" sz="2000" b="0" i="0" u="none" strike="noStrike" cap="none" baseline="0" dirty="0">
                <a:solidFill>
                  <a:srgbClr val="000000"/>
                </a:solidFill>
                <a:latin typeface="Consolas"/>
                <a:cs typeface="Consolas"/>
                <a:sym typeface="Arial"/>
                <a:rtl val="0"/>
              </a:rPr>
              <a:t>;  </a:t>
            </a:r>
            <a:r>
              <a:rPr lang="en-US" sz="2000" b="0" i="0" u="none" strike="noStrike" cap="none" baseline="0" dirty="0" smtClean="0">
                <a:solidFill>
                  <a:srgbClr val="000000"/>
                </a:solidFill>
                <a:latin typeface="Consolas"/>
                <a:cs typeface="Consolas"/>
                <a:sym typeface="Arial"/>
                <a:rtl val="0"/>
              </a:rPr>
              <a:t>  /</a:t>
            </a:r>
            <a:r>
              <a:rPr lang="en-US" sz="2000" b="0" i="0" u="none" strike="noStrike" cap="none" baseline="0" dirty="0">
                <a:solidFill>
                  <a:srgbClr val="000000"/>
                </a:solidFill>
                <a:latin typeface="Consolas"/>
                <a:cs typeface="Consolas"/>
                <a:sym typeface="Arial"/>
                <a:rtl val="0"/>
              </a:rPr>
              <a:t>/ Violates (C2)</a:t>
            </a:r>
          </a:p>
          <a:p>
            <a:pPr marL="342900" marR="0" lvl="0" indent="-139700" algn="l" rtl="0">
              <a:lnSpc>
                <a:spcPct val="100000"/>
              </a:lnSpc>
              <a:spcBef>
                <a:spcPts val="0"/>
              </a:spcBef>
              <a:spcAft>
                <a:spcPts val="0"/>
              </a:spcAft>
              <a:buClr>
                <a:schemeClr val="dk1"/>
              </a:buClr>
              <a:buFont typeface="Arial"/>
              <a:buNone/>
            </a:pPr>
            <a:endParaRPr sz="2000" b="0" i="0" u="none" strike="noStrike" cap="none" baseline="0" dirty="0">
              <a:solidFill>
                <a:schemeClr val="dk1"/>
              </a:solidFill>
              <a:latin typeface="Consolas"/>
              <a:ea typeface="Ubuntu"/>
              <a:cs typeface="Consolas"/>
              <a:sym typeface="Ubuntu"/>
              <a:rtl val="0"/>
            </a:endParaRPr>
          </a:p>
          <a:p>
            <a:pPr marL="342900" marR="0" lvl="0" indent="-13970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dk1"/>
                </a:solidFill>
                <a:latin typeface="Consolas"/>
                <a:ea typeface="Ubuntu"/>
                <a:cs typeface="Consolas"/>
                <a:sym typeface="Ubuntu"/>
                <a:rtl val="0"/>
              </a:rPr>
              <a:t> </a:t>
            </a:r>
          </a:p>
        </p:txBody>
      </p:sp>
      <p:cxnSp>
        <p:nvCxnSpPr>
          <p:cNvPr id="8" name="Straight Arrow Connector 7"/>
          <p:cNvCxnSpPr>
            <a:stCxn id="10" idx="0"/>
            <a:endCxn id="9" idx="2"/>
          </p:cNvCxnSpPr>
          <p:nvPr/>
        </p:nvCxnSpPr>
        <p:spPr>
          <a:xfrm flipV="1">
            <a:off x="405229" y="5529590"/>
            <a:ext cx="566837" cy="61954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88647" y="5027354"/>
            <a:ext cx="566837" cy="5022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rPr>
              <a:t>@A</a:t>
            </a:r>
            <a:endParaRPr lang="en-US" b="1" dirty="0">
              <a:solidFill>
                <a:srgbClr val="FFFFFF"/>
              </a:solidFill>
            </a:endParaRPr>
          </a:p>
        </p:txBody>
      </p:sp>
      <p:sp>
        <p:nvSpPr>
          <p:cNvPr id="10" name="Rectangle 9"/>
          <p:cNvSpPr/>
          <p:nvPr/>
        </p:nvSpPr>
        <p:spPr>
          <a:xfrm>
            <a:off x="121811" y="6149132"/>
            <a:ext cx="566836" cy="5022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rPr>
              <a:t>@B</a:t>
            </a:r>
            <a:endParaRPr lang="en-US" b="1" dirty="0">
              <a:solidFill>
                <a:srgbClr val="FFFFFF"/>
              </a:solidFill>
            </a:endParaRPr>
          </a:p>
        </p:txBody>
      </p:sp>
      <p:sp>
        <p:nvSpPr>
          <p:cNvPr id="16" name="Rectangle 15"/>
          <p:cNvSpPr/>
          <p:nvPr/>
        </p:nvSpPr>
        <p:spPr>
          <a:xfrm>
            <a:off x="1255484" y="6145192"/>
            <a:ext cx="566836" cy="5022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rPr>
              <a:t>@C</a:t>
            </a:r>
            <a:endParaRPr lang="en-US" b="1" dirty="0">
              <a:solidFill>
                <a:srgbClr val="FFFFFF"/>
              </a:solidFill>
            </a:endParaRPr>
          </a:p>
        </p:txBody>
      </p:sp>
      <p:cxnSp>
        <p:nvCxnSpPr>
          <p:cNvPr id="18" name="Straight Arrow Connector 17"/>
          <p:cNvCxnSpPr>
            <a:endCxn id="9" idx="2"/>
          </p:cNvCxnSpPr>
          <p:nvPr/>
        </p:nvCxnSpPr>
        <p:spPr>
          <a:xfrm flipH="1" flipV="1">
            <a:off x="972066" y="5529590"/>
            <a:ext cx="625328" cy="61954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15" name="Left Brace 14"/>
          <p:cNvSpPr/>
          <p:nvPr/>
        </p:nvSpPr>
        <p:spPr>
          <a:xfrm rot="16200000">
            <a:off x="3481462" y="-362267"/>
            <a:ext cx="408711" cy="5678349"/>
          </a:xfrm>
          <a:prstGeom prst="leftBrace">
            <a:avLst>
              <a:gd name="adj1" fmla="val 8333"/>
              <a:gd name="adj2" fmla="val 48896"/>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 name="TextBox 5"/>
          <p:cNvSpPr txBox="1"/>
          <p:nvPr/>
        </p:nvSpPr>
        <p:spPr>
          <a:xfrm>
            <a:off x="3433409" y="2649902"/>
            <a:ext cx="595752" cy="523220"/>
          </a:xfrm>
          <a:prstGeom prst="rect">
            <a:avLst/>
          </a:prstGeom>
          <a:noFill/>
        </p:spPr>
        <p:txBody>
          <a:bodyPr wrap="square" rtlCol="0">
            <a:spAutoFit/>
          </a:bodyPr>
          <a:lstStyle/>
          <a:p>
            <a:r>
              <a:rPr lang="en-US" sz="2800" dirty="0" smtClean="0">
                <a:latin typeface="Ubuntu"/>
                <a:cs typeface="Ubuntu"/>
              </a:rPr>
              <a:t>T</a:t>
            </a:r>
            <a:endParaRPr lang="en-US" sz="2800" dirty="0">
              <a:latin typeface="Ubuntu"/>
              <a:cs typeface="Ubuntu"/>
            </a:endParaRPr>
          </a:p>
        </p:txBody>
      </p:sp>
      <p:pic>
        <p:nvPicPr>
          <p:cNvPr id="17" name="Shape 241"/>
          <p:cNvPicPr preferRelativeResize="0"/>
          <p:nvPr/>
        </p:nvPicPr>
        <p:blipFill rotWithShape="1">
          <a:blip r:embed="rId3">
            <a:alphaModFix/>
          </a:blip>
          <a:srcRect/>
          <a:stretch/>
        </p:blipFill>
        <p:spPr>
          <a:xfrm>
            <a:off x="6293699" y="5246248"/>
            <a:ext cx="385235" cy="440669"/>
          </a:xfrm>
          <a:prstGeom prst="rect">
            <a:avLst/>
          </a:prstGeom>
          <a:noFill/>
          <a:ln>
            <a:noFill/>
          </a:ln>
        </p:spPr>
      </p:pic>
      <p:pic>
        <p:nvPicPr>
          <p:cNvPr id="19" name="Shape 231"/>
          <p:cNvPicPr preferRelativeResize="0"/>
          <p:nvPr/>
        </p:nvPicPr>
        <p:blipFill rotWithShape="1">
          <a:blip r:embed="rId4">
            <a:alphaModFix/>
          </a:blip>
          <a:srcRect/>
          <a:stretch/>
        </p:blipFill>
        <p:spPr>
          <a:xfrm>
            <a:off x="5672095" y="5692336"/>
            <a:ext cx="285419" cy="274271"/>
          </a:xfrm>
          <a:prstGeom prst="rect">
            <a:avLst/>
          </a:prstGeom>
          <a:noFill/>
          <a:ln>
            <a:noFill/>
          </a:ln>
        </p:spPr>
      </p:pic>
      <p:pic>
        <p:nvPicPr>
          <p:cNvPr id="20" name="Shape 231"/>
          <p:cNvPicPr preferRelativeResize="0"/>
          <p:nvPr/>
        </p:nvPicPr>
        <p:blipFill rotWithShape="1">
          <a:blip r:embed="rId4">
            <a:alphaModFix/>
          </a:blip>
          <a:srcRect/>
          <a:stretch/>
        </p:blipFill>
        <p:spPr>
          <a:xfrm>
            <a:off x="6293699" y="5966607"/>
            <a:ext cx="285419" cy="274271"/>
          </a:xfrm>
          <a:prstGeom prst="rect">
            <a:avLst/>
          </a:prstGeom>
          <a:noFill/>
          <a:ln>
            <a:noFill/>
          </a:ln>
        </p:spPr>
      </p:pic>
    </p:spTree>
    <p:extLst>
      <p:ext uri="{BB962C8B-B14F-4D97-AF65-F5344CB8AC3E}">
        <p14:creationId xmlns:p14="http://schemas.microsoft.com/office/powerpoint/2010/main" val="307653732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Intent </a:t>
            </a:r>
            <a:r>
              <a:rPr lang="en-US" sz="4400" b="1" i="0" u="none" strike="noStrike" cap="none" baseline="0" dirty="0" smtClean="0">
                <a:solidFill>
                  <a:srgbClr val="F79646"/>
                </a:solidFill>
                <a:latin typeface="Ubuntu"/>
                <a:ea typeface="Ubuntu"/>
                <a:cs typeface="Ubuntu"/>
                <a:sym typeface="Ubuntu"/>
                <a:rtl val="0"/>
              </a:rPr>
              <a:t>type </a:t>
            </a:r>
            <a:r>
              <a:rPr lang="en-US" b="1" dirty="0">
                <a:solidFill>
                  <a:srgbClr val="F79646"/>
                </a:solidFill>
                <a:latin typeface="Ubuntu"/>
                <a:ea typeface="Ubuntu"/>
                <a:cs typeface="Ubuntu"/>
                <a:sym typeface="Ubuntu"/>
              </a:rPr>
              <a:t>s</a:t>
            </a:r>
            <a:r>
              <a:rPr lang="en-US" sz="4400" b="1" i="0" u="none" strike="noStrike" cap="none" baseline="0" dirty="0" smtClean="0">
                <a:solidFill>
                  <a:srgbClr val="F79646"/>
                </a:solidFill>
                <a:latin typeface="Ubuntu"/>
                <a:ea typeface="Ubuntu"/>
                <a:cs typeface="Ubuntu"/>
                <a:sym typeface="Ubuntu"/>
                <a:rtl val="0"/>
              </a:rPr>
              <a:t>ystem </a:t>
            </a:r>
            <a:r>
              <a:rPr lang="en-US" b="1" dirty="0">
                <a:solidFill>
                  <a:srgbClr val="F79646"/>
                </a:solidFill>
                <a:latin typeface="Ubuntu"/>
                <a:ea typeface="Ubuntu"/>
                <a:cs typeface="Ubuntu"/>
                <a:sym typeface="Ubuntu"/>
              </a:rPr>
              <a:t>i</a:t>
            </a:r>
            <a:r>
              <a:rPr lang="en-US" sz="4400" b="1" i="0" u="none" strike="noStrike" cap="none" baseline="0" dirty="0" smtClean="0">
                <a:solidFill>
                  <a:srgbClr val="F79646"/>
                </a:solidFill>
                <a:latin typeface="Ubuntu"/>
                <a:ea typeface="Ubuntu"/>
                <a:cs typeface="Ubuntu"/>
                <a:sym typeface="Ubuntu"/>
                <a:rtl val="0"/>
              </a:rPr>
              <a:t>nference</a:t>
            </a:r>
            <a:endParaRPr lang="en-US" sz="4400" b="1" i="0" u="none" strike="noStrike" cap="none" baseline="0" dirty="0">
              <a:solidFill>
                <a:srgbClr val="F79646"/>
              </a:solidFill>
              <a:latin typeface="Ubuntu"/>
              <a:ea typeface="Ubuntu"/>
              <a:cs typeface="Ubuntu"/>
              <a:sym typeface="Ubuntu"/>
              <a:rtl val="0"/>
            </a:endParaRPr>
          </a:p>
        </p:txBody>
      </p:sp>
      <p:sp>
        <p:nvSpPr>
          <p:cNvPr id="383" name="Shape 383"/>
          <p:cNvSpPr txBox="1">
            <a:spLocks noGrp="1"/>
          </p:cNvSpPr>
          <p:nvPr>
            <p:ph type="body" idx="1"/>
          </p:nvPr>
        </p:nvSpPr>
        <p:spPr>
          <a:xfrm>
            <a:off x="457200" y="3548301"/>
            <a:ext cx="8229600" cy="3309699"/>
          </a:xfrm>
          <a:prstGeom prst="rect">
            <a:avLst/>
          </a:prstGeom>
          <a:noFill/>
          <a:ln>
            <a:noFill/>
          </a:ln>
        </p:spPr>
        <p:txBody>
          <a:bodyPr lIns="91425" tIns="45700" rIns="91425" bIns="45700" anchor="t" anchorCtr="0">
            <a:noAutofit/>
          </a:bodyPr>
          <a:lstStyle/>
          <a:p>
            <a:pPr marL="203200" marR="0" lvl="0" indent="0" algn="l" rtl="0">
              <a:lnSpc>
                <a:spcPct val="100000"/>
              </a:lnSpc>
              <a:spcBef>
                <a:spcPts val="0"/>
              </a:spcBef>
              <a:spcAft>
                <a:spcPts val="0"/>
              </a:spcAft>
              <a:buClr>
                <a:srgbClr val="888888"/>
              </a:buClr>
              <a:buSzPct val="100000"/>
              <a:buNone/>
            </a:pPr>
            <a:r>
              <a:rPr lang="en-US" sz="3000" b="0" i="1" u="none" strike="noStrike" cap="none" baseline="0" dirty="0" err="1" smtClean="0">
                <a:solidFill>
                  <a:schemeClr val="dk1"/>
                </a:solidFill>
                <a:latin typeface="Ubuntu"/>
                <a:ea typeface="Ubuntu"/>
                <a:cs typeface="Ubuntu"/>
                <a:sym typeface="Ubuntu"/>
                <a:rtl val="0"/>
              </a:rPr>
              <a:t>i:T</a:t>
            </a:r>
            <a:endParaRPr lang="en-US" sz="3000" b="0" i="1"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Arial"/>
              <a:buChar char="•"/>
            </a:pPr>
            <a:r>
              <a:rPr lang="en-US" sz="3000" b="0" i="0" u="none" strike="noStrike" cap="none" baseline="0" dirty="0" smtClean="0">
                <a:solidFill>
                  <a:schemeClr val="dk1"/>
                </a:solidFill>
                <a:latin typeface="Ubuntu"/>
                <a:ea typeface="Ubuntu"/>
                <a:cs typeface="Ubuntu"/>
                <a:sym typeface="Ubuntu"/>
                <a:rtl val="0"/>
              </a:rPr>
              <a:t>Calls </a:t>
            </a:r>
            <a:r>
              <a:rPr lang="en-US" sz="3000" b="0" i="1" u="none" strike="noStrike" cap="none" baseline="0" dirty="0" err="1" smtClean="0">
                <a:solidFill>
                  <a:schemeClr val="dk1"/>
                </a:solidFill>
                <a:latin typeface="Ubuntu"/>
                <a:ea typeface="Ubuntu"/>
                <a:cs typeface="Ubuntu"/>
                <a:sym typeface="Ubuntu"/>
                <a:rtl val="0"/>
              </a:rPr>
              <a:t>i.putExtra</a:t>
            </a:r>
            <a:r>
              <a:rPr lang="en-US" sz="3000" b="0" i="1" u="none" strike="noStrike" cap="none" baseline="0" dirty="0" smtClean="0">
                <a:solidFill>
                  <a:schemeClr val="dk1"/>
                </a:solidFill>
                <a:latin typeface="Ubuntu"/>
                <a:ea typeface="Ubuntu"/>
                <a:cs typeface="Ubuntu"/>
                <a:sym typeface="Ubuntu"/>
                <a:rtl val="0"/>
              </a:rPr>
              <a:t>(</a:t>
            </a:r>
            <a:r>
              <a:rPr lang="en-US" sz="3000" i="1" dirty="0" smtClean="0">
                <a:latin typeface="Ubuntu"/>
                <a:ea typeface="Ubuntu"/>
                <a:cs typeface="Ubuntu"/>
                <a:sym typeface="Ubuntu"/>
              </a:rPr>
              <a:t>key, value</a:t>
            </a:r>
            <a:r>
              <a:rPr lang="en-US" sz="3000" b="0" i="1" u="none" strike="noStrike" cap="none" baseline="0" dirty="0" smtClean="0">
                <a:solidFill>
                  <a:schemeClr val="dk1"/>
                </a:solidFill>
                <a:latin typeface="Ubuntu"/>
                <a:ea typeface="Ubuntu"/>
                <a:cs typeface="Ubuntu"/>
                <a:sym typeface="Ubuntu"/>
                <a:rtl val="0"/>
              </a:rPr>
              <a:t>) </a:t>
            </a:r>
            <a:r>
              <a:rPr lang="en-US" sz="3000" dirty="0" smtClean="0">
                <a:latin typeface="Ubuntu"/>
                <a:ea typeface="Ubuntu"/>
                <a:cs typeface="Ubuntu"/>
                <a:sym typeface="Ubuntu"/>
              </a:rPr>
              <a:t>always refine the type of </a:t>
            </a:r>
            <a:r>
              <a:rPr lang="en-US" sz="3000" dirty="0" err="1" smtClean="0">
                <a:latin typeface="Ubuntu"/>
                <a:ea typeface="Ubuntu"/>
                <a:cs typeface="Ubuntu"/>
                <a:sym typeface="Ubuntu"/>
              </a:rPr>
              <a:t>i</a:t>
            </a:r>
            <a:r>
              <a:rPr lang="en-US" sz="3000" dirty="0" smtClean="0">
                <a:latin typeface="Ubuntu"/>
                <a:ea typeface="Ubuntu"/>
                <a:cs typeface="Ubuntu"/>
                <a:sym typeface="Ubuntu"/>
              </a:rPr>
              <a:t>, </a:t>
            </a:r>
            <a:r>
              <a:rPr lang="en-US" sz="3000" b="1" dirty="0" smtClean="0">
                <a:latin typeface="Ubuntu"/>
                <a:ea typeface="Ubuntu"/>
                <a:cs typeface="Ubuntu"/>
                <a:sym typeface="Ubuntu"/>
              </a:rPr>
              <a:t>except when</a:t>
            </a:r>
            <a:r>
              <a:rPr lang="en-US" sz="3000" b="0" i="0" u="none" strike="noStrike" cap="none" baseline="0" dirty="0" smtClean="0">
                <a:solidFill>
                  <a:schemeClr val="dk1"/>
                </a:solidFill>
                <a:latin typeface="Ubuntu"/>
                <a:ea typeface="Ubuntu"/>
                <a:cs typeface="Ubuntu"/>
                <a:sym typeface="Ubuntu"/>
                <a:rtl val="0"/>
              </a:rPr>
              <a:t>:</a:t>
            </a:r>
            <a:endParaRPr lang="en-US" sz="3000" b="0" i="0" u="none" strike="noStrike" cap="none" baseline="0" dirty="0">
              <a:solidFill>
                <a:schemeClr val="dk1"/>
              </a:solidFill>
              <a:latin typeface="Ubuntu"/>
              <a:ea typeface="Ubuntu"/>
              <a:cs typeface="Ubuntu"/>
              <a:sym typeface="Ubuntu"/>
              <a:rtl val="0"/>
            </a:endParaRPr>
          </a:p>
          <a:p>
            <a:pPr marL="742950" marR="0" lvl="1" indent="-107950" algn="l" rtl="0">
              <a:lnSpc>
                <a:spcPct val="100000"/>
              </a:lnSpc>
              <a:spcBef>
                <a:spcPts val="0"/>
              </a:spcBef>
              <a:spcAft>
                <a:spcPts val="0"/>
              </a:spcAft>
              <a:buClr>
                <a:srgbClr val="888888"/>
              </a:buClr>
              <a:buSzPct val="100000"/>
              <a:buFont typeface="Arial"/>
              <a:buChar char="–"/>
            </a:pPr>
            <a:r>
              <a:rPr lang="en-US" sz="2400" i="1" dirty="0" err="1">
                <a:latin typeface="Ubuntu"/>
                <a:ea typeface="Ubuntu"/>
                <a:cs typeface="Ubuntu"/>
                <a:sym typeface="Ubuntu"/>
              </a:rPr>
              <a:t>i</a:t>
            </a:r>
            <a:r>
              <a:rPr lang="en-US" sz="2400" b="0" i="1" u="none" strike="noStrike" cap="none" baseline="0" dirty="0" smtClean="0">
                <a:solidFill>
                  <a:schemeClr val="dk1"/>
                </a:solidFill>
                <a:latin typeface="Ubuntu"/>
                <a:ea typeface="Ubuntu"/>
                <a:cs typeface="Ubuntu"/>
                <a:sym typeface="Ubuntu"/>
                <a:rtl val="0"/>
              </a:rPr>
              <a:t> </a:t>
            </a:r>
            <a:r>
              <a:rPr lang="en-US" sz="2400" dirty="0" smtClean="0">
                <a:latin typeface="Ubuntu"/>
                <a:ea typeface="Ubuntu"/>
                <a:cs typeface="Ubuntu"/>
                <a:sym typeface="Ubuntu"/>
                <a:rtl val="0"/>
              </a:rPr>
              <a:t>has</a:t>
            </a:r>
            <a:r>
              <a:rPr lang="en-US" sz="2400" dirty="0" smtClean="0">
                <a:latin typeface="Ubuntu"/>
                <a:ea typeface="Ubuntu"/>
                <a:cs typeface="Ubuntu"/>
                <a:sym typeface="Ubuntu"/>
              </a:rPr>
              <a:t> </a:t>
            </a:r>
            <a:r>
              <a:rPr lang="en-US" sz="2400" b="0" u="none" strike="noStrike" cap="none" baseline="0" dirty="0" smtClean="0">
                <a:solidFill>
                  <a:schemeClr val="dk1"/>
                </a:solidFill>
                <a:latin typeface="Ubuntu"/>
                <a:ea typeface="Ubuntu"/>
                <a:cs typeface="Ubuntu"/>
                <a:sym typeface="Ubuntu"/>
                <a:rtl val="0"/>
              </a:rPr>
              <a:t>aliases</a:t>
            </a:r>
          </a:p>
          <a:p>
            <a:pPr marL="635000" marR="0" lvl="1" indent="0" algn="l" rtl="0">
              <a:lnSpc>
                <a:spcPct val="100000"/>
              </a:lnSpc>
              <a:spcBef>
                <a:spcPts val="0"/>
              </a:spcBef>
              <a:spcAft>
                <a:spcPts val="0"/>
              </a:spcAft>
              <a:buClr>
                <a:srgbClr val="888888"/>
              </a:buClr>
              <a:buSzPct val="100000"/>
              <a:buNone/>
            </a:pPr>
            <a:r>
              <a:rPr lang="en-US" sz="2400" dirty="0" smtClean="0">
                <a:latin typeface="Ubuntu"/>
                <a:ea typeface="Ubuntu"/>
                <a:cs typeface="Ubuntu"/>
                <a:sym typeface="Ubuntu"/>
              </a:rPr>
              <a:t>		or</a:t>
            </a:r>
            <a:endParaRPr lang="en-US" sz="2400" b="0" u="none" strike="noStrike" cap="none" baseline="0" dirty="0" smtClean="0">
              <a:solidFill>
                <a:schemeClr val="dk1"/>
              </a:solidFill>
              <a:latin typeface="Ubuntu"/>
              <a:ea typeface="Ubuntu"/>
              <a:cs typeface="Ubuntu"/>
              <a:sym typeface="Ubuntu"/>
              <a:rtl val="0"/>
            </a:endParaRPr>
          </a:p>
          <a:p>
            <a:pPr marL="742950" marR="0" lvl="1" indent="-107950" algn="l" rtl="0">
              <a:lnSpc>
                <a:spcPct val="100000"/>
              </a:lnSpc>
              <a:spcBef>
                <a:spcPts val="0"/>
              </a:spcBef>
              <a:spcAft>
                <a:spcPts val="0"/>
              </a:spcAft>
              <a:buClr>
                <a:srgbClr val="888888"/>
              </a:buClr>
              <a:buSzPct val="100000"/>
              <a:buFont typeface="Arial"/>
              <a:buChar char="–"/>
            </a:pPr>
            <a:r>
              <a:rPr lang="en-US" sz="2400" dirty="0" smtClean="0">
                <a:latin typeface="Ubuntu"/>
                <a:ea typeface="Ubuntu"/>
                <a:cs typeface="Ubuntu"/>
                <a:sym typeface="Ubuntu"/>
              </a:rPr>
              <a:t>The declared type of </a:t>
            </a:r>
            <a:r>
              <a:rPr lang="en-US" sz="2400" i="1" dirty="0" err="1" smtClean="0">
                <a:latin typeface="Ubuntu"/>
                <a:ea typeface="Ubuntu"/>
                <a:cs typeface="Ubuntu"/>
                <a:sym typeface="Ubuntu"/>
              </a:rPr>
              <a:t>i</a:t>
            </a:r>
            <a:r>
              <a:rPr lang="en-US" sz="2400" i="1" dirty="0" smtClean="0">
                <a:latin typeface="Ubuntu"/>
                <a:ea typeface="Ubuntu"/>
                <a:cs typeface="Ubuntu"/>
                <a:sym typeface="Ubuntu"/>
              </a:rPr>
              <a:t> </a:t>
            </a:r>
            <a:r>
              <a:rPr lang="en-US" sz="2400" dirty="0" smtClean="0">
                <a:latin typeface="Ubuntu"/>
                <a:ea typeface="Ubuntu"/>
                <a:cs typeface="Ubuntu"/>
                <a:sym typeface="Ubuntu"/>
              </a:rPr>
              <a:t>has </a:t>
            </a:r>
            <a:r>
              <a:rPr lang="en-US" sz="2400" i="1" dirty="0" smtClean="0">
                <a:latin typeface="Ubuntu"/>
                <a:ea typeface="Ubuntu"/>
                <a:cs typeface="Ubuntu"/>
                <a:sym typeface="Ubuntu"/>
              </a:rPr>
              <a:t>key</a:t>
            </a:r>
            <a:r>
              <a:rPr lang="en-US" sz="2400" dirty="0" smtClean="0">
                <a:latin typeface="Ubuntu"/>
                <a:ea typeface="Ubuntu"/>
                <a:cs typeface="Ubuntu"/>
                <a:sym typeface="Ubuntu"/>
              </a:rPr>
              <a:t> in its domain and </a:t>
            </a:r>
            <a:r>
              <a:rPr lang="en-US" sz="2400" i="1" dirty="0" smtClean="0">
                <a:latin typeface="Ubuntu"/>
                <a:ea typeface="Ubuntu"/>
                <a:cs typeface="Ubuntu"/>
                <a:sym typeface="Ubuntu"/>
              </a:rPr>
              <a:t>T[key] is a subtype of the refined type</a:t>
            </a:r>
            <a:endParaRPr lang="en-US" sz="2400" b="0" i="1" u="none" strike="noStrike" cap="none" dirty="0" smtClean="0">
              <a:solidFill>
                <a:schemeClr val="dk1"/>
              </a:solidFill>
              <a:latin typeface="Ubuntu"/>
              <a:ea typeface="Ubuntu"/>
              <a:cs typeface="Ubuntu"/>
              <a:sym typeface="Ubuntu"/>
              <a:rtl val="0"/>
            </a:endParaRPr>
          </a:p>
          <a:p>
            <a:pPr marL="635000" marR="0" lvl="1" indent="0" algn="l" rtl="0">
              <a:lnSpc>
                <a:spcPct val="100000"/>
              </a:lnSpc>
              <a:spcBef>
                <a:spcPts val="0"/>
              </a:spcBef>
              <a:spcAft>
                <a:spcPts val="0"/>
              </a:spcAft>
              <a:buClr>
                <a:srgbClr val="888888"/>
              </a:buClr>
              <a:buSzPct val="100000"/>
              <a:buNone/>
            </a:pPr>
            <a:r>
              <a:rPr lang="en-US" sz="2400" baseline="0" dirty="0" smtClean="0">
                <a:latin typeface="Ubuntu"/>
                <a:ea typeface="Ubuntu"/>
                <a:cs typeface="Ubuntu"/>
                <a:sym typeface="Ubuntu"/>
              </a:rPr>
              <a:t>		</a:t>
            </a:r>
          </a:p>
          <a:p>
            <a:pPr marL="635000" lvl="1" indent="0">
              <a:spcBef>
                <a:spcPts val="0"/>
              </a:spcBef>
              <a:buClr>
                <a:srgbClr val="888888"/>
              </a:buClr>
              <a:buSzPct val="100000"/>
              <a:buNone/>
            </a:pPr>
            <a:endParaRPr lang="x-none" sz="1600" b="0" u="none" strike="noStrike" cap="none" baseline="0" dirty="0" smtClean="0">
              <a:solidFill>
                <a:schemeClr val="dk1"/>
              </a:solidFill>
              <a:sym typeface="Calibri"/>
              <a:rtl val="0"/>
            </a:endParaRPr>
          </a:p>
          <a:p>
            <a:pPr marL="342900" marR="0" lvl="0" indent="-12700" algn="l" rtl="0">
              <a:lnSpc>
                <a:spcPct val="100000"/>
              </a:lnSpc>
              <a:spcBef>
                <a:spcPts val="0"/>
              </a:spcBef>
              <a:spcAft>
                <a:spcPts val="0"/>
              </a:spcAft>
              <a:buClr>
                <a:srgbClr val="888888"/>
              </a:buClr>
              <a:buFont typeface="Arial"/>
              <a:buNone/>
            </a:pPr>
            <a:endParaRPr sz="2000" b="0" i="0" u="none" strike="noStrike" cap="none" baseline="0" dirty="0">
              <a:solidFill>
                <a:schemeClr val="dk1"/>
              </a:solidFill>
              <a:latin typeface="Calibri"/>
              <a:ea typeface="Calibri"/>
              <a:cs typeface="Calibri"/>
              <a:sym typeface="Calibri"/>
              <a:rtl val="0"/>
            </a:endParaRPr>
          </a:p>
        </p:txBody>
      </p:sp>
      <p:sp>
        <p:nvSpPr>
          <p:cNvPr id="4" name="Shape 374"/>
          <p:cNvSpPr txBox="1"/>
          <p:nvPr/>
        </p:nvSpPr>
        <p:spPr>
          <a:xfrm>
            <a:off x="457200" y="1759716"/>
            <a:ext cx="8362670" cy="1688575"/>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Ubuntu"/>
              <a:buNone/>
            </a:pPr>
            <a:r>
              <a:rPr lang="en-US" sz="2000" b="0" i="0" u="none" strike="noStrike" cap="none" baseline="0" dirty="0" smtClean="0">
                <a:solidFill>
                  <a:schemeClr val="dk1"/>
                </a:solidFill>
                <a:latin typeface="Consolas"/>
                <a:ea typeface="Ubuntu"/>
                <a:cs typeface="Consolas"/>
                <a:sym typeface="Ubuntu"/>
                <a:rtl val="0"/>
              </a:rPr>
              <a:t>Intent </a:t>
            </a:r>
            <a:r>
              <a:rPr lang="en-US" sz="2000" b="0" i="0" u="none" strike="noStrike" cap="none" baseline="0" dirty="0" err="1">
                <a:solidFill>
                  <a:schemeClr val="dk1"/>
                </a:solidFill>
                <a:latin typeface="Consolas"/>
                <a:ea typeface="Ubuntu"/>
                <a:cs typeface="Consolas"/>
                <a:sym typeface="Ubuntu"/>
                <a:rtl val="0"/>
              </a:rPr>
              <a:t>i</a:t>
            </a:r>
            <a:r>
              <a:rPr lang="en-US" sz="2000" b="0" i="0" u="none" strike="noStrike" cap="none" baseline="0" dirty="0">
                <a:solidFill>
                  <a:schemeClr val="dk1"/>
                </a:solidFill>
                <a:latin typeface="Consolas"/>
                <a:ea typeface="Ubuntu"/>
                <a:cs typeface="Consolas"/>
                <a:sym typeface="Ubuntu"/>
                <a:rtl val="0"/>
              </a:rPr>
              <a:t> = </a:t>
            </a:r>
            <a:r>
              <a:rPr lang="en-US" sz="2000" b="0" i="0" u="none" strike="noStrike" cap="none" baseline="0" dirty="0" smtClean="0">
                <a:solidFill>
                  <a:schemeClr val="dk1"/>
                </a:solidFill>
                <a:latin typeface="Consolas"/>
                <a:ea typeface="Ubuntu"/>
                <a:cs typeface="Consolas"/>
                <a:sym typeface="Ubuntu"/>
                <a:rtl val="0"/>
              </a:rPr>
              <a:t>new Intent();</a:t>
            </a:r>
          </a:p>
          <a:p>
            <a:pPr marL="342900" marR="0" lvl="0" indent="-139700" algn="l" rtl="0">
              <a:lnSpc>
                <a:spcPct val="100000"/>
              </a:lnSpc>
              <a:spcBef>
                <a:spcPts val="0"/>
              </a:spcBef>
              <a:spcAft>
                <a:spcPts val="0"/>
              </a:spcAft>
              <a:buClr>
                <a:schemeClr val="dk1"/>
              </a:buClr>
              <a:buSzPct val="25000"/>
              <a:buFont typeface="Ubuntu"/>
              <a:buNone/>
            </a:pPr>
            <a:r>
              <a:rPr lang="en-US" sz="2000" b="1" i="0" u="none" strike="noStrike" cap="none" dirty="0" smtClean="0">
                <a:solidFill>
                  <a:schemeClr val="dk1"/>
                </a:solidFill>
                <a:latin typeface="Consolas"/>
                <a:ea typeface="Ubuntu"/>
                <a:cs typeface="Consolas"/>
                <a:sym typeface="Ubuntu"/>
                <a:rtl val="0"/>
              </a:rPr>
              <a:t>@Secret </a:t>
            </a:r>
            <a:r>
              <a:rPr lang="en-US" sz="2000" b="0" i="0" u="none" strike="noStrike" cap="none" dirty="0" err="1" smtClean="0">
                <a:solidFill>
                  <a:schemeClr val="dk1"/>
                </a:solidFill>
                <a:latin typeface="Consolas"/>
                <a:ea typeface="Ubuntu"/>
                <a:cs typeface="Consolas"/>
                <a:sym typeface="Ubuntu"/>
                <a:rtl val="0"/>
              </a:rPr>
              <a:t>int</a:t>
            </a:r>
            <a:r>
              <a:rPr lang="en-US" sz="2000" b="0" i="0" u="none" strike="noStrike" cap="none" dirty="0" smtClean="0">
                <a:solidFill>
                  <a:schemeClr val="dk1"/>
                </a:solidFill>
                <a:latin typeface="Consolas"/>
                <a:ea typeface="Ubuntu"/>
                <a:cs typeface="Consolas"/>
                <a:sym typeface="Ubuntu"/>
                <a:rtl val="0"/>
              </a:rPr>
              <a:t> secret = </a:t>
            </a:r>
            <a:r>
              <a:rPr lang="en-US" sz="2000" b="0" i="0" u="none" strike="noStrike" cap="none" dirty="0" smtClean="0">
                <a:solidFill>
                  <a:schemeClr val="dk1"/>
                </a:solidFill>
                <a:latin typeface="Consolas"/>
                <a:ea typeface="Ubuntu"/>
                <a:cs typeface="Consolas"/>
                <a:sym typeface="Ubuntu"/>
                <a:rtl val="0"/>
              </a:rPr>
              <a:t>…;</a:t>
            </a:r>
          </a:p>
          <a:p>
            <a:pPr marL="342900" lvl="0" indent="-139700">
              <a:buClr>
                <a:schemeClr val="dk1"/>
              </a:buClr>
              <a:buSzPct val="25000"/>
            </a:pPr>
            <a:r>
              <a:rPr lang="x-none" sz="2000" b="0" i="0" u="none" strike="noStrike" cap="none" baseline="0" dirty="0" smtClean="0">
                <a:solidFill>
                  <a:schemeClr val="dk1"/>
                </a:solidFill>
                <a:latin typeface="Consolas"/>
                <a:ea typeface="Ubuntu"/>
                <a:cs typeface="Consolas"/>
                <a:sym typeface="Ubuntu"/>
                <a:rtl val="0"/>
              </a:rPr>
              <a:t>i.putExtra(</a:t>
            </a:r>
            <a:r>
              <a:rPr lang="en-US" sz="2000" dirty="0">
                <a:solidFill>
                  <a:schemeClr val="dk1"/>
                </a:solidFill>
                <a:latin typeface="Consolas"/>
                <a:ea typeface="Ubuntu"/>
                <a:cs typeface="Consolas"/>
                <a:sym typeface="Ubuntu"/>
              </a:rPr>
              <a:t>"</a:t>
            </a:r>
            <a:r>
              <a:rPr lang="x-none" sz="2000" b="0" i="0" u="none" strike="noStrike" cap="none" baseline="0" dirty="0" smtClean="0">
                <a:solidFill>
                  <a:schemeClr val="dk1"/>
                </a:solidFill>
                <a:latin typeface="Consolas"/>
                <a:ea typeface="Ubuntu"/>
                <a:cs typeface="Consolas"/>
                <a:sym typeface="Ubuntu"/>
                <a:rtl val="0"/>
              </a:rPr>
              <a:t>akey</a:t>
            </a:r>
            <a:r>
              <a:rPr lang="en-US" sz="2000" dirty="0">
                <a:solidFill>
                  <a:schemeClr val="dk1"/>
                </a:solidFill>
                <a:latin typeface="Consolas"/>
                <a:ea typeface="Ubuntu"/>
                <a:cs typeface="Consolas"/>
                <a:sym typeface="Ubuntu"/>
              </a:rPr>
              <a:t>"</a:t>
            </a:r>
            <a:r>
              <a:rPr lang="x-none" sz="2000" b="0" i="0" u="none" strike="noStrike" cap="none" baseline="0" dirty="0" smtClean="0">
                <a:solidFill>
                  <a:schemeClr val="dk1"/>
                </a:solidFill>
                <a:latin typeface="Consolas"/>
                <a:ea typeface="Ubuntu"/>
                <a:cs typeface="Consolas"/>
                <a:sym typeface="Ubuntu"/>
                <a:rtl val="0"/>
              </a:rPr>
              <a:t>, </a:t>
            </a:r>
            <a:r>
              <a:rPr lang="en-US" sz="2000" dirty="0" smtClean="0">
                <a:solidFill>
                  <a:schemeClr val="dk1"/>
                </a:solidFill>
                <a:latin typeface="Consolas"/>
                <a:ea typeface="Ubuntu"/>
                <a:cs typeface="Consolas"/>
                <a:sym typeface="Ubuntu"/>
              </a:rPr>
              <a:t>secret</a:t>
            </a:r>
            <a:r>
              <a:rPr lang="x-none" sz="2000" b="0" i="0" u="none" strike="noStrike" cap="none" baseline="0" dirty="0" smtClean="0">
                <a:solidFill>
                  <a:schemeClr val="dk1"/>
                </a:solidFill>
                <a:latin typeface="Consolas"/>
                <a:ea typeface="Ubuntu"/>
                <a:cs typeface="Consolas"/>
                <a:sym typeface="Ubuntu"/>
                <a:rtl val="0"/>
              </a:rPr>
              <a:t>); </a:t>
            </a:r>
            <a:endParaRPr lang="x-none" sz="2000" b="0" i="0" u="none" strike="noStrike" cap="none" baseline="0" dirty="0" smtClean="0">
              <a:solidFill>
                <a:schemeClr val="dk1"/>
              </a:solidFill>
              <a:latin typeface="Consolas"/>
              <a:ea typeface="Ubuntu"/>
              <a:cs typeface="Consolas"/>
              <a:sym typeface="Ubuntu"/>
              <a:rtl val="0"/>
            </a:endParaRPr>
          </a:p>
          <a:p>
            <a:pPr marL="342900" lvl="0" indent="-139700">
              <a:buClr>
                <a:schemeClr val="dk1"/>
              </a:buClr>
              <a:buSzPct val="25000"/>
            </a:pPr>
            <a:r>
              <a:rPr lang="x-none" sz="2000" b="0" i="0" u="none" strike="noStrike" cap="none" baseline="0" dirty="0" smtClean="0">
                <a:solidFill>
                  <a:schemeClr val="dk1"/>
                </a:solidFill>
                <a:latin typeface="Consolas"/>
                <a:ea typeface="Ubuntu"/>
                <a:cs typeface="Consolas"/>
                <a:sym typeface="Ubuntu"/>
                <a:rtl val="0"/>
              </a:rPr>
              <a:t>// </a:t>
            </a:r>
            <a:r>
              <a:rPr lang="en-US" sz="2000" b="0" i="0" u="none" strike="noStrike" cap="none" baseline="0" dirty="0" err="1" smtClean="0">
                <a:solidFill>
                  <a:schemeClr val="dk1"/>
                </a:solidFill>
                <a:latin typeface="Consolas"/>
                <a:ea typeface="Ubuntu"/>
                <a:cs typeface="Consolas"/>
                <a:sym typeface="Ubuntu"/>
                <a:rtl val="0"/>
              </a:rPr>
              <a:t>i</a:t>
            </a:r>
            <a:r>
              <a:rPr lang="x-none" sz="2000" b="0" i="0" u="none" strike="noStrike" cap="none" baseline="0" dirty="0" smtClean="0">
                <a:solidFill>
                  <a:schemeClr val="dk1"/>
                </a:solidFill>
                <a:latin typeface="Consolas"/>
                <a:ea typeface="Ubuntu"/>
                <a:cs typeface="Consolas"/>
                <a:sym typeface="Ubuntu"/>
                <a:rtl val="0"/>
              </a:rPr>
              <a:t> now has type </a:t>
            </a:r>
            <a:r>
              <a:rPr lang="x-none" sz="2000" b="1" i="0" u="none" strike="noStrike" cap="none" baseline="0" dirty="0" smtClean="0">
                <a:solidFill>
                  <a:schemeClr val="dk1"/>
                </a:solidFill>
                <a:latin typeface="Consolas"/>
                <a:ea typeface="Ubuntu"/>
                <a:cs typeface="Consolas"/>
                <a:sym typeface="Ubuntu"/>
                <a:rtl val="0"/>
              </a:rPr>
              <a:t>@</a:t>
            </a:r>
            <a:r>
              <a:rPr lang="x-none" sz="2000" b="1" i="0" u="none" strike="noStrike" cap="none" baseline="0" dirty="0" smtClean="0">
                <a:solidFill>
                  <a:schemeClr val="dk1"/>
                </a:solidFill>
                <a:latin typeface="Consolas"/>
                <a:ea typeface="Ubuntu"/>
                <a:cs typeface="Consolas"/>
                <a:sym typeface="Ubuntu"/>
                <a:rtl val="0"/>
              </a:rPr>
              <a:t>Intent</a:t>
            </a:r>
            <a:r>
              <a:rPr lang="x-none" sz="2000" b="0" i="0" u="none" strike="noStrike" cap="none" baseline="0" dirty="0" smtClean="0">
                <a:solidFill>
                  <a:schemeClr val="dk1"/>
                </a:solidFill>
                <a:latin typeface="Consolas"/>
                <a:ea typeface="Ubuntu"/>
                <a:cs typeface="Consolas"/>
                <a:sym typeface="Ubuntu"/>
                <a:rtl val="0"/>
              </a:rPr>
              <a:t>(</a:t>
            </a:r>
            <a:r>
              <a:rPr lang="en-US" sz="2000" dirty="0">
                <a:solidFill>
                  <a:schemeClr val="dk1"/>
                </a:solidFill>
                <a:latin typeface="Consolas"/>
                <a:ea typeface="Ubuntu"/>
                <a:cs typeface="Consolas"/>
                <a:sym typeface="Ubuntu"/>
              </a:rPr>
              <a:t>"</a:t>
            </a:r>
            <a:r>
              <a:rPr lang="x-none" sz="2000" b="0" i="0" u="none" strike="noStrike" cap="none" baseline="0" dirty="0" smtClean="0">
                <a:solidFill>
                  <a:schemeClr val="dk1"/>
                </a:solidFill>
                <a:latin typeface="Consolas"/>
                <a:ea typeface="Ubuntu"/>
                <a:cs typeface="Consolas"/>
                <a:sym typeface="Ubuntu"/>
                <a:rtl val="0"/>
              </a:rPr>
              <a:t>akey</a:t>
            </a:r>
            <a:r>
              <a:rPr lang="en-US" sz="2000" dirty="0">
                <a:solidFill>
                  <a:schemeClr val="dk1"/>
                </a:solidFill>
                <a:latin typeface="Consolas"/>
                <a:ea typeface="Ubuntu"/>
                <a:cs typeface="Consolas"/>
                <a:sym typeface="Ubuntu"/>
              </a:rPr>
              <a:t>" </a:t>
            </a:r>
            <a:r>
              <a:rPr lang="en-US" sz="2000" dirty="0" smtClean="0">
                <a:solidFill>
                  <a:schemeClr val="dk1"/>
                </a:solidFill>
                <a:latin typeface="Consolas"/>
                <a:ea typeface="Ubuntu"/>
                <a:cs typeface="Consolas"/>
                <a:sym typeface="Ubuntu"/>
              </a:rPr>
              <a:t>→ </a:t>
            </a:r>
            <a:r>
              <a:rPr lang="en-US" sz="2000" b="1" dirty="0" smtClean="0">
                <a:solidFill>
                  <a:schemeClr val="dk1"/>
                </a:solidFill>
                <a:latin typeface="Consolas"/>
                <a:ea typeface="Ubuntu"/>
                <a:cs typeface="Consolas"/>
                <a:sym typeface="Ubuntu"/>
              </a:rPr>
              <a:t>@</a:t>
            </a:r>
            <a:r>
              <a:rPr lang="en-US" sz="2000" b="1" dirty="0" smtClean="0">
                <a:solidFill>
                  <a:schemeClr val="dk1"/>
                </a:solidFill>
                <a:latin typeface="Consolas"/>
                <a:ea typeface="Ubuntu"/>
                <a:cs typeface="Consolas"/>
                <a:sym typeface="Ubuntu"/>
              </a:rPr>
              <a:t>Secret</a:t>
            </a:r>
            <a:r>
              <a:rPr lang="x-none" sz="2000" b="0" i="0" u="none" strike="noStrike" cap="none" baseline="0" dirty="0" smtClean="0">
                <a:solidFill>
                  <a:schemeClr val="dk1"/>
                </a:solidFill>
                <a:latin typeface="Consolas"/>
                <a:ea typeface="Ubuntu"/>
                <a:cs typeface="Consolas"/>
                <a:sym typeface="Ubuntu"/>
                <a:rtl val="0"/>
              </a:rPr>
              <a:t>)</a:t>
            </a:r>
            <a:r>
              <a:rPr lang="en-US" sz="2000" b="0" i="0" u="none" strike="noStrike" cap="none" baseline="0" dirty="0" smtClean="0">
                <a:solidFill>
                  <a:schemeClr val="dk1"/>
                </a:solidFill>
                <a:latin typeface="Consolas"/>
                <a:ea typeface="Ubuntu"/>
                <a:cs typeface="Consolas"/>
                <a:sym typeface="Ubuntu"/>
                <a:rtl val="0"/>
              </a:rPr>
              <a:t> </a:t>
            </a:r>
            <a:endParaRPr lang="en-US" sz="2000" b="0" i="0" u="none" strike="noStrike" cap="none" baseline="0" dirty="0">
              <a:solidFill>
                <a:schemeClr val="dk1"/>
              </a:solidFill>
              <a:latin typeface="Consolas"/>
              <a:ea typeface="Ubuntu"/>
              <a:cs typeface="Consolas"/>
              <a:sym typeface="Ubuntu"/>
              <a:rtl val="0"/>
            </a:endParaRPr>
          </a:p>
        </p:txBody>
      </p:sp>
    </p:spTree>
    <p:extLst>
      <p:ext uri="{BB962C8B-B14F-4D97-AF65-F5344CB8AC3E}">
        <p14:creationId xmlns:p14="http://schemas.microsoft.com/office/powerpoint/2010/main" val="164955096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2" name="Shape 2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smtClean="0">
                <a:solidFill>
                  <a:srgbClr val="F79646"/>
                </a:solidFill>
                <a:latin typeface="Ubuntu"/>
                <a:ea typeface="Ubuntu"/>
                <a:cs typeface="Ubuntu"/>
                <a:sym typeface="Ubuntu"/>
                <a:rtl val="0"/>
              </a:rPr>
              <a:t>Revisiting </a:t>
            </a:r>
            <a:r>
              <a:rPr lang="en-US" b="1" dirty="0">
                <a:solidFill>
                  <a:srgbClr val="F79646"/>
                </a:solidFill>
                <a:latin typeface="Ubuntu"/>
                <a:ea typeface="Ubuntu"/>
                <a:cs typeface="Ubuntu"/>
                <a:sym typeface="Ubuntu"/>
                <a:rtl val="0"/>
              </a:rPr>
              <a:t>e</a:t>
            </a:r>
            <a:r>
              <a:rPr lang="en-US" b="1" dirty="0" smtClean="0">
                <a:solidFill>
                  <a:srgbClr val="F79646"/>
                </a:solidFill>
                <a:latin typeface="Ubuntu"/>
                <a:ea typeface="Ubuntu"/>
                <a:cs typeface="Ubuntu"/>
                <a:sym typeface="Ubuntu"/>
              </a:rPr>
              <a:t>xample</a:t>
            </a:r>
            <a:r>
              <a:rPr lang="en-US" sz="4400" b="1" i="0" u="none" strike="noStrike" cap="none" baseline="0" dirty="0">
                <a:solidFill>
                  <a:srgbClr val="F79646"/>
                </a:solidFill>
                <a:latin typeface="Ubuntu"/>
                <a:ea typeface="Ubuntu"/>
                <a:cs typeface="Ubuntu"/>
                <a:sym typeface="Ubuntu"/>
                <a:rtl val="0"/>
              </a:rPr>
              <a:t/>
            </a:r>
            <a:br>
              <a:rPr lang="en-US" sz="4400" b="1" i="0" u="none" strike="noStrike" cap="none" baseline="0" dirty="0">
                <a:solidFill>
                  <a:srgbClr val="F79646"/>
                </a:solidFill>
                <a:latin typeface="Ubuntu"/>
                <a:ea typeface="Ubuntu"/>
                <a:cs typeface="Ubuntu"/>
                <a:sym typeface="Ubuntu"/>
                <a:rtl val="0"/>
              </a:rPr>
            </a:br>
            <a:r>
              <a:rPr lang="en-US" sz="4400" b="1" i="0" u="none" strike="noStrike" cap="none" baseline="0" dirty="0" err="1">
                <a:solidFill>
                  <a:srgbClr val="888888"/>
                </a:solidFill>
                <a:latin typeface="Ubuntu"/>
                <a:ea typeface="Ubuntu"/>
                <a:cs typeface="Ubuntu"/>
                <a:sym typeface="Ubuntu"/>
                <a:rtl val="0"/>
              </a:rPr>
              <a:t>Aarddict</a:t>
            </a:r>
            <a:endParaRPr lang="en-US" sz="4400" b="1" i="0" u="none" strike="noStrike" cap="none" baseline="0" dirty="0">
              <a:solidFill>
                <a:srgbClr val="888888"/>
              </a:solidFill>
              <a:latin typeface="Ubuntu"/>
              <a:ea typeface="Ubuntu"/>
              <a:cs typeface="Ubuntu"/>
              <a:sym typeface="Ubuntu"/>
              <a:rtl val="0"/>
            </a:endParaRPr>
          </a:p>
        </p:txBody>
      </p:sp>
      <p:sp>
        <p:nvSpPr>
          <p:cNvPr id="7" name="Shape 261"/>
          <p:cNvSpPr txBox="1">
            <a:spLocks noGrp="1"/>
          </p:cNvSpPr>
          <p:nvPr>
            <p:ph type="body" idx="1"/>
          </p:nvPr>
        </p:nvSpPr>
        <p:spPr>
          <a:xfrm>
            <a:off x="549884" y="1657732"/>
            <a:ext cx="8229600" cy="5200268"/>
          </a:xfrm>
          <a:prstGeom prst="rect">
            <a:avLst/>
          </a:prstGeom>
          <a:noFill/>
          <a:ln>
            <a:noFill/>
          </a:ln>
        </p:spPr>
        <p:txBody>
          <a:bodyPr lIns="91425" tIns="91425" rIns="91425" bIns="91425" anchor="t" anchorCtr="0">
            <a:noAutofit/>
          </a:bodyPr>
          <a:lstStyle/>
          <a:p>
            <a:pPr lvl="0" indent="-342900">
              <a:spcBef>
                <a:spcPts val="0"/>
              </a:spcBef>
              <a:buSzPct val="25000"/>
              <a:buNone/>
            </a:pPr>
            <a:r>
              <a:rPr lang="en-US" sz="1800" b="0" i="0" u="none" strike="noStrike" cap="none" baseline="0" dirty="0" smtClean="0">
                <a:solidFill>
                  <a:schemeClr val="dk1"/>
                </a:solidFill>
                <a:latin typeface="Consolas"/>
                <a:ea typeface="Ubuntu"/>
                <a:cs typeface="Consolas"/>
                <a:sym typeface="Ubuntu"/>
                <a:rtl val="0"/>
              </a:rPr>
              <a:t>class </a:t>
            </a:r>
            <a:r>
              <a:rPr lang="en-US" sz="1800" b="1" i="0" u="none" strike="noStrike" cap="none" baseline="0" dirty="0" err="1" smtClean="0">
                <a:solidFill>
                  <a:schemeClr val="dk1"/>
                </a:solidFill>
                <a:latin typeface="Consolas"/>
                <a:ea typeface="Ubuntu"/>
                <a:cs typeface="Consolas"/>
                <a:sym typeface="Ubuntu"/>
                <a:rtl val="0"/>
              </a:rPr>
              <a:t>LookupWord</a:t>
            </a:r>
            <a:r>
              <a:rPr lang="en-US" sz="1800" b="0" i="0" u="none" strike="noStrike" cap="none" baseline="0" dirty="0" smtClean="0">
                <a:solidFill>
                  <a:schemeClr val="dk1"/>
                </a:solidFill>
                <a:latin typeface="Consolas"/>
                <a:ea typeface="Ubuntu"/>
                <a:cs typeface="Consolas"/>
                <a:sym typeface="Ubuntu"/>
                <a:rtl val="0"/>
              </a:rPr>
              <a:t> extends Activity {</a:t>
            </a:r>
          </a:p>
          <a:p>
            <a:pPr lvl="0" indent="-342900">
              <a:spcBef>
                <a:spcPts val="0"/>
              </a:spcBef>
              <a:buSzPct val="25000"/>
              <a:buNone/>
            </a:pPr>
            <a:r>
              <a:rPr lang="en-US" sz="1800" b="0" i="0" u="none" strike="noStrike" cap="none" baseline="0" dirty="0" smtClean="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translateWord</a:t>
            </a:r>
            <a:r>
              <a:rPr lang="en-US" sz="1800" b="0" i="0" u="none" strike="noStrike" cap="none" baseline="0" dirty="0" smtClean="0">
                <a:solidFill>
                  <a:schemeClr val="dk1"/>
                </a:solidFill>
                <a:latin typeface="Consolas"/>
                <a:ea typeface="Ubuntu"/>
                <a:cs typeface="Consolas"/>
                <a:sym typeface="Ubuntu"/>
                <a:rtl val="0"/>
              </a:rPr>
              <a:t>(</a:t>
            </a:r>
            <a:r>
              <a:rPr lang="en-US" sz="1800" b="1" i="0" u="none" strike="noStrike" cap="none" baseline="0" dirty="0" smtClean="0">
                <a:solidFill>
                  <a:schemeClr val="dk1"/>
                </a:solidFill>
                <a:latin typeface="Consolas"/>
                <a:ea typeface="Ubuntu"/>
                <a:cs typeface="Consolas"/>
                <a:sym typeface="Ubuntu"/>
                <a:rtl val="0"/>
              </a:rPr>
              <a:t>@</a:t>
            </a:r>
            <a:r>
              <a:rPr lang="en-US" sz="1800" b="1" dirty="0" smtClean="0">
                <a:solidFill>
                  <a:schemeClr val="tx1"/>
                </a:solidFill>
                <a:latin typeface="Consolas"/>
                <a:ea typeface="Ubuntu"/>
                <a:cs typeface="Consolas"/>
                <a:sym typeface="Ubuntu"/>
              </a:rPr>
              <a:t>Public </a:t>
            </a:r>
            <a:r>
              <a:rPr lang="en-US" sz="1800" b="0" i="0" u="none" strike="noStrike" cap="none" baseline="0" dirty="0" smtClean="0">
                <a:solidFill>
                  <a:schemeClr val="tx1"/>
                </a:solidFill>
                <a:latin typeface="Consolas"/>
                <a:ea typeface="Ubuntu"/>
                <a:cs typeface="Consolas"/>
                <a:sym typeface="Ubuntu"/>
                <a:rtl val="0"/>
              </a:rPr>
              <a:t>String </a:t>
            </a:r>
            <a:r>
              <a:rPr lang="en-US" sz="1800" b="0" i="0" u="none" strike="noStrike" cap="none" baseline="0" dirty="0" smtClean="0">
                <a:solidFill>
                  <a:schemeClr val="dk1"/>
                </a:solidFill>
                <a:latin typeface="Consolas"/>
                <a:ea typeface="Ubuntu"/>
                <a:cs typeface="Consolas"/>
                <a:sym typeface="Ubuntu"/>
                <a:rtl val="0"/>
              </a:rPr>
              <a:t>sentence) </a:t>
            </a:r>
            <a:r>
              <a:rPr lang="en-US" sz="1800" b="0" i="0" u="none" strike="noStrike" cap="none" baseline="0" dirty="0" smtClean="0">
                <a:solidFill>
                  <a:schemeClr val="dk1"/>
                </a:solidFill>
                <a:latin typeface="Consolas"/>
                <a:ea typeface="Ubuntu"/>
                <a:cs typeface="Consolas"/>
                <a:sym typeface="Ubuntu"/>
                <a:rtl val="0"/>
              </a:rPr>
              <a:t>{</a:t>
            </a:r>
          </a:p>
          <a:p>
            <a:pPr indent="-342900">
              <a:spcBef>
                <a:spcPts val="0"/>
              </a:spcBef>
              <a:buSzPct val="25000"/>
              <a:buNone/>
            </a:pPr>
            <a:r>
              <a:rPr lang="en-US" sz="1800" dirty="0">
                <a:solidFill>
                  <a:srgbClr val="FF0000"/>
                </a:solidFill>
                <a:latin typeface="Consolas"/>
                <a:ea typeface="Ubuntu"/>
                <a:cs typeface="Consolas"/>
                <a:sym typeface="Ubuntu"/>
              </a:rPr>
              <a:t> </a:t>
            </a:r>
            <a:r>
              <a:rPr lang="en-US" sz="1800" dirty="0" smtClean="0">
                <a:solidFill>
                  <a:srgbClr val="FF0000"/>
                </a:solidFill>
                <a:latin typeface="Consolas"/>
                <a:ea typeface="Ubuntu"/>
                <a:cs typeface="Consolas"/>
                <a:sym typeface="Ubuntu"/>
              </a:rPr>
              <a:t>   </a:t>
            </a:r>
            <a:r>
              <a:rPr lang="en-US" sz="1800" b="1" dirty="0">
                <a:solidFill>
                  <a:srgbClr val="F79646"/>
                </a:solidFill>
                <a:latin typeface="Consolas"/>
                <a:ea typeface="Ubuntu"/>
                <a:cs typeface="Consolas"/>
                <a:sym typeface="Ubuntu"/>
              </a:rPr>
              <a:t>@Intent</a:t>
            </a:r>
            <a:r>
              <a:rPr lang="en-US" sz="1800" dirty="0">
                <a:solidFill>
                  <a:srgbClr val="F79646"/>
                </a:solidFill>
                <a:latin typeface="Consolas"/>
                <a:ea typeface="Ubuntu"/>
                <a:cs typeface="Consolas"/>
                <a:sym typeface="Ubuntu"/>
              </a:rPr>
              <a:t>("</a:t>
            </a:r>
            <a:r>
              <a:rPr lang="en-US" sz="1800" dirty="0" smtClean="0">
                <a:solidFill>
                  <a:srgbClr val="F79646"/>
                </a:solidFill>
                <a:latin typeface="Consolas"/>
                <a:ea typeface="Ubuntu"/>
                <a:cs typeface="Consolas"/>
                <a:sym typeface="Ubuntu"/>
              </a:rPr>
              <a:t>sentence</a:t>
            </a:r>
            <a:r>
              <a:rPr lang="en-US" sz="1800" dirty="0">
                <a:solidFill>
                  <a:srgbClr val="F79646"/>
                </a:solidFill>
                <a:latin typeface="Consolas"/>
                <a:ea typeface="Ubuntu"/>
                <a:cs typeface="Consolas"/>
                <a:sym typeface="Ubuntu"/>
              </a:rPr>
              <a:t>" </a:t>
            </a:r>
            <a:r>
              <a:rPr lang="en-US" sz="1800" dirty="0" smtClean="0">
                <a:solidFill>
                  <a:srgbClr val="F79646"/>
                </a:solidFill>
                <a:latin typeface="Consolas"/>
                <a:ea typeface="Ubuntu"/>
                <a:cs typeface="Consolas"/>
                <a:sym typeface="Ubuntu"/>
              </a:rPr>
              <a:t>→ </a:t>
            </a:r>
            <a:r>
              <a:rPr lang="en-US" sz="1800" b="1" dirty="0" smtClean="0">
                <a:solidFill>
                  <a:srgbClr val="F79646"/>
                </a:solidFill>
                <a:latin typeface="Consolas"/>
                <a:ea typeface="Ubuntu"/>
                <a:cs typeface="Consolas"/>
                <a:sym typeface="Ubuntu"/>
              </a:rPr>
              <a:t>@</a:t>
            </a:r>
            <a:r>
              <a:rPr lang="en-US" sz="1800" b="1" dirty="0" smtClean="0">
                <a:solidFill>
                  <a:srgbClr val="F79646"/>
                </a:solidFill>
                <a:latin typeface="Consolas"/>
                <a:ea typeface="Ubuntu"/>
                <a:cs typeface="Consolas"/>
                <a:sym typeface="Ubuntu"/>
              </a:rPr>
              <a:t>Public</a:t>
            </a:r>
            <a:r>
              <a:rPr lang="en-US" sz="1800" dirty="0" smtClean="0">
                <a:solidFill>
                  <a:srgbClr val="F79646"/>
                </a:solidFill>
                <a:latin typeface="Consolas"/>
                <a:ea typeface="Ubuntu"/>
                <a:cs typeface="Consolas"/>
                <a:sym typeface="Ubuntu"/>
              </a:rPr>
              <a:t>)</a:t>
            </a:r>
            <a:endParaRPr lang="en-US" sz="1800" b="0" i="0" u="none" strike="noStrike" cap="none" baseline="0" dirty="0">
              <a:solidFill>
                <a:srgbClr val="F79646"/>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new Intent(this, </a:t>
            </a:r>
            <a:r>
              <a:rPr lang="en-US" sz="1800" b="0" i="0" u="none" strike="noStrike" cap="none" baseline="0" dirty="0" err="1">
                <a:solidFill>
                  <a:schemeClr val="dk1"/>
                </a:solidFill>
                <a:latin typeface="Consolas"/>
                <a:ea typeface="Ubuntu"/>
                <a:cs typeface="Consolas"/>
                <a:sym typeface="Ubuntu"/>
                <a:rtl val="0"/>
              </a:rPr>
              <a:t>WordTranslator.class</a:t>
            </a:r>
            <a:r>
              <a:rPr lang="en-US" sz="1800" b="0" i="0" u="none" strike="noStrike" cap="none" baseline="0" dirty="0">
                <a:solidFill>
                  <a:schemeClr val="dk1"/>
                </a:solidFill>
                <a:latin typeface="Consolas"/>
                <a:ea typeface="Ubuntu"/>
                <a:cs typeface="Consolas"/>
                <a:sym typeface="Ubuntu"/>
                <a:rtl val="0"/>
              </a:rPr>
              <a:t>);</a:t>
            </a:r>
          </a:p>
          <a:p>
            <a:pPr lvl="0" indent="-342900">
              <a:spcBef>
                <a:spcPts val="0"/>
              </a:spcBef>
              <a:buSzPct val="25000"/>
              <a:buNone/>
            </a:pPr>
            <a:r>
              <a:rPr lang="en-US" sz="1800" b="0" i="0" u="none" strike="noStrike" cap="none" baseline="0" dirty="0" smtClean="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i.putExtra</a:t>
            </a:r>
            <a:r>
              <a:rPr lang="en-US" sz="1800" b="0" i="0" u="none" strike="noStrike" cap="none" baseline="0" dirty="0" smtClean="0">
                <a:solidFill>
                  <a:schemeClr val="tx1"/>
                </a:solidFill>
                <a:latin typeface="Consolas"/>
                <a:ea typeface="Ubuntu"/>
                <a:cs typeface="Consolas"/>
                <a:sym typeface="Ubuntu"/>
                <a:rtl val="0"/>
              </a:rPr>
              <a:t>(</a:t>
            </a:r>
            <a:r>
              <a:rPr lang="en-US" sz="1800" dirty="0">
                <a:solidFill>
                  <a:schemeClr val="tx1"/>
                </a:solidFill>
                <a:latin typeface="Consolas"/>
                <a:ea typeface="Ubuntu"/>
                <a:cs typeface="Consolas"/>
                <a:sym typeface="Ubuntu"/>
              </a:rPr>
              <a:t>"sentence</a:t>
            </a:r>
            <a:r>
              <a:rPr lang="en-US" sz="1800" b="0" i="0" u="none" strike="noStrike" cap="none" baseline="0" dirty="0" smtClean="0">
                <a:solidFill>
                  <a:schemeClr val="dk1"/>
                </a:solidFill>
                <a:latin typeface="Consolas"/>
                <a:ea typeface="Ubuntu"/>
                <a:cs typeface="Consolas"/>
                <a:sym typeface="Ubuntu"/>
                <a:rtl val="0"/>
              </a:rPr>
              <a:t>"</a:t>
            </a: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sentence)</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err="1">
                <a:solidFill>
                  <a:schemeClr val="dk1"/>
                </a:solidFill>
                <a:latin typeface="Consolas"/>
                <a:ea typeface="Ubuntu"/>
                <a:cs typeface="Consolas"/>
                <a:sym typeface="Ubuntu"/>
                <a:rtl val="0"/>
              </a:rPr>
              <a:t>startActivity</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 … }</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class </a:t>
            </a:r>
            <a:r>
              <a:rPr lang="en-US" sz="1800" b="1" i="0" u="none" strike="noStrike" cap="none" baseline="0" dirty="0" err="1">
                <a:solidFill>
                  <a:schemeClr val="dk1"/>
                </a:solidFill>
                <a:latin typeface="Consolas"/>
                <a:ea typeface="Ubuntu"/>
                <a:cs typeface="Consolas"/>
                <a:sym typeface="Ubuntu"/>
                <a:rtl val="0"/>
              </a:rPr>
              <a:t>WordTranslator</a:t>
            </a:r>
            <a:r>
              <a:rPr lang="en-US" sz="1800" b="0" i="0" u="none" strike="noStrike" cap="none" baseline="0" dirty="0">
                <a:solidFill>
                  <a:schemeClr val="dk1"/>
                </a:solidFill>
                <a:latin typeface="Consolas"/>
                <a:ea typeface="Ubuntu"/>
                <a:cs typeface="Consolas"/>
                <a:sym typeface="Ubuntu"/>
                <a:rtl val="0"/>
              </a:rPr>
              <a:t> extends Activity {</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void </a:t>
            </a:r>
            <a:r>
              <a:rPr lang="en-US" sz="1800" b="0" i="0" u="none" strike="noStrike" cap="none" baseline="0" dirty="0" err="1">
                <a:solidFill>
                  <a:schemeClr val="dk1"/>
                </a:solidFill>
                <a:latin typeface="Consolas"/>
                <a:ea typeface="Ubuntu"/>
                <a:cs typeface="Consolas"/>
                <a:sym typeface="Ubuntu"/>
                <a:rtl val="0"/>
              </a:rPr>
              <a:t>onCreate</a:t>
            </a:r>
            <a:r>
              <a:rPr lang="en-US" sz="1800" b="0" i="0" u="none" strike="noStrike" cap="none" baseline="0" dirty="0">
                <a:solidFill>
                  <a:schemeClr val="dk1"/>
                </a:solidFill>
                <a:latin typeface="Consolas"/>
                <a:ea typeface="Ubuntu"/>
                <a:cs typeface="Consolas"/>
                <a:sym typeface="Ubuntu"/>
                <a:rtl val="0"/>
              </a:rPr>
              <a:t>(Bundle </a:t>
            </a:r>
            <a:r>
              <a:rPr lang="en-US" sz="1800" b="0" i="0" u="none" strike="noStrike" cap="none" baseline="0" dirty="0" err="1">
                <a:solidFill>
                  <a:schemeClr val="dk1"/>
                </a:solidFill>
                <a:latin typeface="Consolas"/>
                <a:ea typeface="Ubuntu"/>
                <a:cs typeface="Consolas"/>
                <a:sym typeface="Ubuntu"/>
                <a:rtl val="0"/>
              </a:rPr>
              <a:t>savedInstanceState</a:t>
            </a:r>
            <a:r>
              <a:rPr lang="en-US" sz="1800" b="0" i="0" u="none" strike="noStrike" cap="none" baseline="0" dirty="0" smtClean="0">
                <a:solidFill>
                  <a:schemeClr val="dk1"/>
                </a:solidFill>
                <a:latin typeface="Consolas"/>
                <a:ea typeface="Ubuntu"/>
                <a:cs typeface="Consolas"/>
                <a:sym typeface="Ubuntu"/>
                <a:rtl val="0"/>
              </a:rPr>
              <a:t>)</a:t>
            </a:r>
          </a:p>
          <a:p>
            <a:pPr indent="-342900">
              <a:spcBef>
                <a:spcPts val="0"/>
              </a:spcBef>
              <a:buSzPct val="25000"/>
              <a:buNone/>
            </a:pPr>
            <a:r>
              <a:rPr lang="en-US" sz="1800" dirty="0">
                <a:solidFill>
                  <a:srgbClr val="FF0000"/>
                </a:solidFill>
                <a:latin typeface="Consolas"/>
                <a:ea typeface="Ubuntu"/>
                <a:cs typeface="Consolas"/>
                <a:sym typeface="Ubuntu"/>
              </a:rPr>
              <a:t> </a:t>
            </a:r>
            <a:r>
              <a:rPr lang="en-US" sz="1800" dirty="0" smtClean="0">
                <a:solidFill>
                  <a:srgbClr val="FF0000"/>
                </a:solidFill>
                <a:latin typeface="Consolas"/>
                <a:ea typeface="Ubuntu"/>
                <a:cs typeface="Consolas"/>
                <a:sym typeface="Ubuntu"/>
              </a:rPr>
              <a:t>   </a:t>
            </a:r>
            <a:r>
              <a:rPr lang="en-US" sz="1800" b="1" dirty="0">
                <a:solidFill>
                  <a:schemeClr val="accent6"/>
                </a:solidFill>
                <a:latin typeface="Consolas"/>
                <a:ea typeface="Ubuntu"/>
                <a:cs typeface="Consolas"/>
                <a:sym typeface="Ubuntu"/>
              </a:rPr>
              <a:t>@Intent</a:t>
            </a:r>
            <a:r>
              <a:rPr lang="en-US" sz="1800" dirty="0" smtClean="0">
                <a:solidFill>
                  <a:schemeClr val="accent6"/>
                </a:solidFill>
                <a:latin typeface="Consolas"/>
                <a:ea typeface="Ubuntu"/>
                <a:cs typeface="Consolas"/>
                <a:sym typeface="Ubuntu"/>
              </a:rPr>
              <a:t>(</a:t>
            </a:r>
            <a:r>
              <a:rPr lang="en-US" sz="1800" dirty="0">
                <a:solidFill>
                  <a:srgbClr val="F79646"/>
                </a:solidFill>
                <a:latin typeface="Consolas"/>
                <a:ea typeface="Ubuntu"/>
                <a:cs typeface="Consolas"/>
                <a:sym typeface="Ubuntu"/>
              </a:rPr>
              <a:t>"</a:t>
            </a:r>
            <a:r>
              <a:rPr lang="en-US" sz="1800" dirty="0" smtClean="0">
                <a:solidFill>
                  <a:schemeClr val="accent6"/>
                </a:solidFill>
                <a:latin typeface="Consolas"/>
                <a:ea typeface="Ubuntu"/>
                <a:cs typeface="Consolas"/>
                <a:sym typeface="Ubuntu"/>
              </a:rPr>
              <a:t>sentence</a:t>
            </a:r>
            <a:r>
              <a:rPr lang="en-US" sz="1800" dirty="0">
                <a:solidFill>
                  <a:srgbClr val="F79646"/>
                </a:solidFill>
                <a:latin typeface="Consolas"/>
                <a:ea typeface="Ubuntu"/>
                <a:cs typeface="Consolas"/>
                <a:sym typeface="Ubuntu"/>
              </a:rPr>
              <a:t>"</a:t>
            </a:r>
            <a:r>
              <a:rPr lang="en-US" sz="1800" dirty="0" smtClean="0">
                <a:solidFill>
                  <a:schemeClr val="accent6"/>
                </a:solidFill>
                <a:latin typeface="Consolas"/>
                <a:ea typeface="Ubuntu"/>
                <a:cs typeface="Consolas"/>
                <a:sym typeface="Ubuntu"/>
              </a:rPr>
              <a:t> → </a:t>
            </a:r>
            <a:r>
              <a:rPr lang="en-US" sz="1800" b="1" dirty="0" smtClean="0">
                <a:solidFill>
                  <a:schemeClr val="accent6"/>
                </a:solidFill>
                <a:latin typeface="Consolas"/>
                <a:ea typeface="Ubuntu"/>
                <a:cs typeface="Consolas"/>
                <a:sym typeface="Ubuntu"/>
              </a:rPr>
              <a:t>@</a:t>
            </a:r>
            <a:r>
              <a:rPr lang="en-US" sz="1800" b="1" dirty="0">
                <a:solidFill>
                  <a:schemeClr val="accent6"/>
                </a:solidFill>
                <a:latin typeface="Consolas"/>
                <a:ea typeface="Ubuntu"/>
                <a:cs typeface="Consolas"/>
                <a:sym typeface="Ubuntu"/>
              </a:rPr>
              <a:t>Public</a:t>
            </a:r>
            <a:r>
              <a:rPr lang="en-US" sz="1800" dirty="0" smtClean="0">
                <a:solidFill>
                  <a:schemeClr val="accent6"/>
                </a:solidFill>
                <a:latin typeface="Consolas"/>
                <a:ea typeface="Ubuntu"/>
                <a:cs typeface="Consolas"/>
                <a:sym typeface="Ubuntu"/>
              </a:rPr>
              <a:t>)</a:t>
            </a:r>
            <a:endParaRPr lang="en-US" sz="1800" b="0" i="0" u="none" strike="noStrike" cap="none" baseline="0" dirty="0">
              <a:solidFill>
                <a:schemeClr val="accent6"/>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Intent </a:t>
            </a:r>
            <a:r>
              <a:rPr lang="en-US" sz="1800" b="0" i="0" u="none" strike="noStrike" cap="none" baseline="0" dirty="0" err="1">
                <a:solidFill>
                  <a:schemeClr val="dk1"/>
                </a:solidFill>
                <a:latin typeface="Consolas"/>
                <a:ea typeface="Ubuntu"/>
                <a:cs typeface="Consolas"/>
                <a:sym typeface="Ubuntu"/>
                <a:rtl val="0"/>
              </a:rPr>
              <a:t>i</a:t>
            </a:r>
            <a:r>
              <a:rPr lang="en-US" sz="1800" b="0" i="0" u="none" strike="noStrike" cap="none" baseline="0" dirty="0">
                <a:solidFill>
                  <a:schemeClr val="dk1"/>
                </a:solidFill>
                <a:latin typeface="Consolas"/>
                <a:ea typeface="Ubuntu"/>
                <a:cs typeface="Consolas"/>
                <a:sym typeface="Ubuntu"/>
                <a:rtl val="0"/>
              </a:rPr>
              <a:t> = </a:t>
            </a:r>
            <a:r>
              <a:rPr lang="en-US" sz="1800" b="0" i="0" u="none" strike="noStrike" cap="none" baseline="0" dirty="0" err="1">
                <a:solidFill>
                  <a:schemeClr val="dk1"/>
                </a:solidFill>
                <a:latin typeface="Consolas"/>
                <a:ea typeface="Ubuntu"/>
                <a:cs typeface="Consolas"/>
                <a:sym typeface="Ubuntu"/>
                <a:rtl val="0"/>
              </a:rPr>
              <a:t>getIntent</a:t>
            </a:r>
            <a:r>
              <a:rPr lang="en-US" sz="1800" b="0" i="0" u="none" strike="noStrike" cap="none" baseline="0" dirty="0">
                <a:solidFill>
                  <a:schemeClr val="dk1"/>
                </a:solidFill>
                <a:latin typeface="Consolas"/>
                <a:ea typeface="Ubuntu"/>
                <a:cs typeface="Consolas"/>
                <a:sym typeface="Ubuntu"/>
                <a:rtl val="0"/>
              </a:rPr>
              <a:t>()</a:t>
            </a:r>
            <a:r>
              <a:rPr lang="en-US" sz="1800" b="0" i="0" u="none" strike="noStrike" cap="none" baseline="0" dirty="0" smtClean="0">
                <a:solidFill>
                  <a:schemeClr val="dk1"/>
                </a:solidFill>
                <a:latin typeface="Consolas"/>
                <a:ea typeface="Ubuntu"/>
                <a:cs typeface="Consolas"/>
                <a:sym typeface="Ubuntu"/>
                <a:rtl val="0"/>
              </a:rPr>
              <a:t>;</a:t>
            </a:r>
          </a:p>
          <a:p>
            <a:pPr lvl="0" indent="-342900">
              <a:spcBef>
                <a:spcPts val="0"/>
              </a:spcBef>
              <a:buSzPct val="25000"/>
              <a:buNone/>
            </a:pPr>
            <a:r>
              <a:rPr lang="en-US" sz="1800" dirty="0">
                <a:latin typeface="Consolas"/>
                <a:ea typeface="Ubuntu"/>
                <a:cs typeface="Consolas"/>
                <a:sym typeface="Ubuntu"/>
              </a:rPr>
              <a:t> </a:t>
            </a:r>
            <a:r>
              <a:rPr lang="en-US" sz="1800" dirty="0" smtClean="0">
                <a:latin typeface="Consolas"/>
                <a:ea typeface="Ubuntu"/>
                <a:cs typeface="Consolas"/>
                <a:sym typeface="Ubuntu"/>
              </a:rPr>
              <a:t>  </a:t>
            </a:r>
            <a:r>
              <a:rPr lang="en-US" sz="1800" b="0" i="0" u="none" strike="noStrike" cap="none" baseline="0" dirty="0" smtClean="0">
                <a:solidFill>
                  <a:schemeClr val="dk1"/>
                </a:solidFill>
                <a:latin typeface="Consolas"/>
                <a:ea typeface="Ubuntu"/>
                <a:cs typeface="Consolas"/>
                <a:sym typeface="Ubuntu"/>
                <a:rtl val="0"/>
              </a:rPr>
              <a:t> </a:t>
            </a:r>
            <a:r>
              <a:rPr lang="en-US" sz="1800" b="1" i="0" u="none" strike="noStrike" cap="none" baseline="0" dirty="0" smtClean="0">
                <a:solidFill>
                  <a:srgbClr val="558ED5"/>
                </a:solidFill>
                <a:latin typeface="Consolas"/>
                <a:ea typeface="Ubuntu"/>
                <a:cs typeface="Consolas"/>
                <a:sym typeface="Ubuntu"/>
                <a:rtl val="0"/>
              </a:rPr>
              <a:t>@Public </a:t>
            </a:r>
            <a:r>
              <a:rPr lang="en-US" sz="1800" b="0" i="0" u="none" strike="noStrike" cap="none" baseline="0" dirty="0" smtClean="0">
                <a:solidFill>
                  <a:srgbClr val="558ED5"/>
                </a:solidFill>
                <a:latin typeface="Consolas"/>
                <a:ea typeface="Ubuntu"/>
                <a:cs typeface="Consolas"/>
                <a:sym typeface="Ubuntu"/>
                <a:rtl val="0"/>
              </a:rPr>
              <a:t>String </a:t>
            </a:r>
            <a:r>
              <a:rPr lang="en-US" sz="1800" b="0" i="0" u="none" strike="noStrike" cap="none" baseline="0" dirty="0" smtClean="0">
                <a:solidFill>
                  <a:srgbClr val="558ED5"/>
                </a:solidFill>
                <a:latin typeface="Consolas"/>
                <a:ea typeface="Ubuntu"/>
                <a:cs typeface="Consolas"/>
                <a:sym typeface="Ubuntu"/>
                <a:rtl val="0"/>
              </a:rPr>
              <a:t>sentence = </a:t>
            </a:r>
            <a:r>
              <a:rPr lang="en-US" sz="1800" b="0" i="0" u="none" strike="noStrike" cap="none" baseline="0" dirty="0" err="1">
                <a:solidFill>
                  <a:srgbClr val="558ED5"/>
                </a:solidFill>
                <a:latin typeface="Consolas"/>
                <a:ea typeface="Ubuntu"/>
                <a:cs typeface="Consolas"/>
                <a:sym typeface="Ubuntu"/>
                <a:rtl val="0"/>
              </a:rPr>
              <a:t>i.getStringExtra</a:t>
            </a:r>
            <a:r>
              <a:rPr lang="en-US" sz="1800" dirty="0">
                <a:solidFill>
                  <a:srgbClr val="558ED5"/>
                </a:solidFill>
                <a:latin typeface="Consolas"/>
                <a:ea typeface="Ubuntu"/>
                <a:cs typeface="Consolas"/>
                <a:sym typeface="Ubuntu"/>
              </a:rPr>
              <a:t>("sentence</a:t>
            </a:r>
            <a:r>
              <a:rPr lang="en-US" sz="1800" b="0" i="0" u="none" strike="noStrike" cap="none" baseline="0" dirty="0" smtClean="0">
                <a:solidFill>
                  <a:srgbClr val="558ED5"/>
                </a:solidFill>
                <a:latin typeface="Consolas"/>
                <a:ea typeface="Ubuntu"/>
                <a:cs typeface="Consolas"/>
                <a:sym typeface="Ubuntu"/>
                <a:rtl val="0"/>
              </a:rPr>
              <a:t>"</a:t>
            </a:r>
            <a:r>
              <a:rPr lang="en-US" sz="1800" b="0" i="0" u="none" strike="noStrike" cap="none" baseline="0" dirty="0">
                <a:solidFill>
                  <a:srgbClr val="558ED5"/>
                </a:solidFill>
                <a:latin typeface="Consolas"/>
                <a:ea typeface="Ubuntu"/>
                <a:cs typeface="Consolas"/>
                <a:sym typeface="Ubuntu"/>
                <a:rtl val="0"/>
              </a:rPr>
              <a:t>);</a:t>
            </a: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Consolas"/>
                <a:ea typeface="Ubuntu"/>
                <a:cs typeface="Consolas"/>
                <a:sym typeface="Ubuntu"/>
                <a:rtl val="0"/>
              </a:rPr>
              <a:t>    </a:t>
            </a:r>
            <a:r>
              <a:rPr lang="en-US" sz="1800" b="0" i="0" u="none" strike="noStrike" cap="none" baseline="0" dirty="0" smtClean="0">
                <a:solidFill>
                  <a:schemeClr val="dk1"/>
                </a:solidFill>
                <a:latin typeface="Consolas"/>
                <a:ea typeface="Ubuntu"/>
                <a:cs typeface="Consolas"/>
                <a:sym typeface="Ubuntu"/>
                <a:rtl val="0"/>
              </a:rPr>
              <a:t>…</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SzPct val="25000"/>
              <a:buFont typeface="Arial"/>
              <a:buNone/>
            </a:pPr>
            <a:r>
              <a:rPr lang="en-US" sz="1800" b="0" i="0" u="none" strike="noStrike" cap="none" baseline="0" dirty="0" smtClean="0">
                <a:solidFill>
                  <a:schemeClr val="dk1"/>
                </a:solidFill>
                <a:latin typeface="Consolas"/>
                <a:ea typeface="Ubuntu"/>
                <a:cs typeface="Consolas"/>
                <a:sym typeface="Ubuntu"/>
                <a:rtl val="0"/>
              </a:rPr>
              <a:t>} … }</a:t>
            </a:r>
            <a:endParaRPr lang="en-US" sz="18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a:p>
            <a:pPr marL="342900" marR="0" lvl="0" indent="-34290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Consolas"/>
              <a:ea typeface="Ubuntu"/>
              <a:cs typeface="Consolas"/>
              <a:sym typeface="Ubuntu"/>
              <a:rtl val="0"/>
            </a:endParaRPr>
          </a:p>
        </p:txBody>
      </p:sp>
      <p:cxnSp>
        <p:nvCxnSpPr>
          <p:cNvPr id="8" name="Straight Arrow Connector 7"/>
          <p:cNvCxnSpPr/>
          <p:nvPr/>
        </p:nvCxnSpPr>
        <p:spPr>
          <a:xfrm>
            <a:off x="4172739" y="5582728"/>
            <a:ext cx="1058621" cy="27466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8125610" y="6043804"/>
            <a:ext cx="561190" cy="0"/>
          </a:xfrm>
          <a:prstGeom prst="straightConnector1">
            <a:avLst/>
          </a:prstGeom>
          <a:ln w="76200" cmpd="sng">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61305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944400" y="2358000"/>
            <a:ext cx="7255200" cy="244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7200" b="1" i="0" u="none" strike="noStrike" cap="none" baseline="0" dirty="0">
                <a:solidFill>
                  <a:srgbClr val="F79646"/>
                </a:solidFill>
                <a:latin typeface="Ubuntu"/>
                <a:ea typeface="Ubuntu"/>
                <a:cs typeface="Ubuntu"/>
                <a:sym typeface="Ubuntu"/>
                <a:rtl val="0"/>
              </a:rPr>
              <a:t>Evaluation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Research </a:t>
            </a:r>
            <a:r>
              <a:rPr lang="en-US" sz="4400" b="1" i="0" u="none" strike="noStrike" cap="none" baseline="0" dirty="0" smtClean="0">
                <a:solidFill>
                  <a:srgbClr val="F79646"/>
                </a:solidFill>
                <a:latin typeface="Ubuntu"/>
                <a:ea typeface="Ubuntu"/>
                <a:cs typeface="Ubuntu"/>
                <a:sym typeface="Ubuntu"/>
                <a:rtl val="0"/>
              </a:rPr>
              <a:t>questions</a:t>
            </a:r>
            <a:endParaRPr lang="en-US" sz="4400" b="1" i="0" u="none" strike="noStrike" cap="none" baseline="0" dirty="0">
              <a:solidFill>
                <a:srgbClr val="F79646"/>
              </a:solidFill>
              <a:latin typeface="Ubuntu"/>
              <a:ea typeface="Ubuntu"/>
              <a:cs typeface="Ubuntu"/>
              <a:sym typeface="Ubuntu"/>
              <a:rtl val="0"/>
            </a:endParaRPr>
          </a:p>
        </p:txBody>
      </p:sp>
      <p:sp>
        <p:nvSpPr>
          <p:cNvPr id="419" name="Shape 41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514350" marR="0" lvl="0" indent="-501650" algn="l" rtl="0">
              <a:lnSpc>
                <a:spcPct val="100000"/>
              </a:lnSpc>
              <a:spcBef>
                <a:spcPts val="0"/>
              </a:spcBef>
              <a:spcAft>
                <a:spcPts val="0"/>
              </a:spcAft>
              <a:buClr>
                <a:srgbClr val="888888"/>
              </a:buClr>
              <a:buSzPct val="100000"/>
              <a:buFont typeface="Ubuntu"/>
              <a:buAutoNum type="arabicPeriod"/>
            </a:pPr>
            <a:r>
              <a:rPr lang="en-US" sz="3000" b="0" i="0" u="none" strike="noStrike" cap="none" baseline="0" dirty="0" smtClean="0">
                <a:solidFill>
                  <a:schemeClr val="dk1"/>
                </a:solidFill>
                <a:latin typeface="Ubuntu"/>
                <a:ea typeface="Ubuntu"/>
                <a:cs typeface="Ubuntu"/>
                <a:sym typeface="Ubuntu"/>
                <a:rtl val="0"/>
              </a:rPr>
              <a:t>How </a:t>
            </a:r>
            <a:r>
              <a:rPr lang="en-US" sz="3000" b="0" i="0" u="none" strike="noStrike" cap="none" baseline="0" dirty="0">
                <a:solidFill>
                  <a:schemeClr val="dk1"/>
                </a:solidFill>
                <a:latin typeface="Ubuntu"/>
                <a:ea typeface="Ubuntu"/>
                <a:cs typeface="Ubuntu"/>
                <a:sym typeface="Ubuntu"/>
                <a:rtl val="0"/>
              </a:rPr>
              <a:t>much do our reflection and intent analyses improve the precision of a downstream analysis? </a:t>
            </a:r>
            <a:r>
              <a:rPr lang="en-US" sz="3000" b="0" i="0" u="none" strike="noStrike" cap="none" baseline="0" dirty="0" smtClean="0">
                <a:solidFill>
                  <a:schemeClr val="dk1"/>
                </a:solidFill>
                <a:latin typeface="Ubuntu"/>
                <a:ea typeface="Ubuntu"/>
                <a:cs typeface="Ubuntu"/>
                <a:sym typeface="Ubuntu"/>
                <a:rtl val="0"/>
              </a:rPr>
              <a:t/>
            </a:r>
            <a:br>
              <a:rPr lang="en-US" sz="3000" b="0" i="0" u="none" strike="noStrike" cap="none" baseline="0" dirty="0" smtClean="0">
                <a:solidFill>
                  <a:schemeClr val="dk1"/>
                </a:solidFill>
                <a:latin typeface="Ubuntu"/>
                <a:ea typeface="Ubuntu"/>
                <a:cs typeface="Ubuntu"/>
                <a:sym typeface="Ubuntu"/>
                <a:rtl val="0"/>
              </a:rPr>
            </a:br>
            <a:endParaRPr sz="3000" b="0" i="0" u="none" strike="noStrike" cap="none" baseline="0" dirty="0">
              <a:solidFill>
                <a:schemeClr val="dk1"/>
              </a:solidFill>
              <a:latin typeface="Ubuntu"/>
              <a:ea typeface="Ubuntu"/>
              <a:cs typeface="Ubuntu"/>
              <a:sym typeface="Ubuntu"/>
              <a:rtl val="0"/>
            </a:endParaRPr>
          </a:p>
          <a:p>
            <a:pPr marL="514350" marR="0" lvl="0" indent="-501650" algn="l" rtl="0">
              <a:lnSpc>
                <a:spcPct val="100000"/>
              </a:lnSpc>
              <a:spcBef>
                <a:spcPts val="640"/>
              </a:spcBef>
              <a:spcAft>
                <a:spcPts val="0"/>
              </a:spcAft>
              <a:buClr>
                <a:srgbClr val="888888"/>
              </a:buClr>
              <a:buSzPct val="100000"/>
              <a:buFont typeface="Ubuntu"/>
              <a:buAutoNum type="arabicPeriod"/>
            </a:pPr>
            <a:r>
              <a:rPr lang="en-US" sz="3000" b="0" i="0" u="none" strike="noStrike" cap="none" baseline="0" dirty="0">
                <a:solidFill>
                  <a:schemeClr val="dk1"/>
                </a:solidFill>
                <a:latin typeface="Ubuntu"/>
                <a:ea typeface="Ubuntu"/>
                <a:cs typeface="Ubuntu"/>
                <a:sym typeface="Ubuntu"/>
                <a:rtl val="0"/>
              </a:rPr>
              <a:t>What is the annotation overhead for programmers? </a:t>
            </a:r>
          </a:p>
          <a:p>
            <a:pPr marL="342900" marR="0" lvl="0" indent="-139700" algn="l" rtl="0">
              <a:lnSpc>
                <a:spcPct val="100000"/>
              </a:lnSpc>
              <a:spcBef>
                <a:spcPts val="64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smtClean="0">
                <a:solidFill>
                  <a:srgbClr val="F79646"/>
                </a:solidFill>
                <a:latin typeface="Ubuntu"/>
                <a:ea typeface="Ubuntu"/>
                <a:cs typeface="Ubuntu"/>
                <a:sym typeface="Ubuntu"/>
                <a:rtl val="0"/>
              </a:rPr>
              <a:t>Experimental </a:t>
            </a:r>
            <a:r>
              <a:rPr lang="en-US" b="1" dirty="0">
                <a:solidFill>
                  <a:srgbClr val="F79646"/>
                </a:solidFill>
                <a:latin typeface="Ubuntu"/>
                <a:ea typeface="Ubuntu"/>
                <a:cs typeface="Ubuntu"/>
                <a:sym typeface="Ubuntu"/>
              </a:rPr>
              <a:t>s</a:t>
            </a:r>
            <a:r>
              <a:rPr lang="en-US" sz="4400" b="1" i="0" u="none" strike="noStrike" cap="none" baseline="0" dirty="0" smtClean="0">
                <a:solidFill>
                  <a:srgbClr val="F79646"/>
                </a:solidFill>
                <a:latin typeface="Ubuntu"/>
                <a:ea typeface="Ubuntu"/>
                <a:cs typeface="Ubuntu"/>
                <a:sym typeface="Ubuntu"/>
                <a:rtl val="0"/>
              </a:rPr>
              <a:t>etup</a:t>
            </a:r>
            <a:endParaRPr lang="en-US" sz="4400" b="1" i="0" u="none" strike="noStrike" cap="none" baseline="0" dirty="0">
              <a:solidFill>
                <a:srgbClr val="F79646"/>
              </a:solidFill>
              <a:latin typeface="Ubuntu"/>
              <a:ea typeface="Ubuntu"/>
              <a:cs typeface="Ubuntu"/>
              <a:sym typeface="Ubuntu"/>
              <a:rtl val="0"/>
            </a:endParaRPr>
          </a:p>
        </p:txBody>
      </p:sp>
      <p:sp>
        <p:nvSpPr>
          <p:cNvPr id="426" name="Shape 426"/>
          <p:cNvSpPr txBox="1">
            <a:spLocks noGrp="1"/>
          </p:cNvSpPr>
          <p:nvPr>
            <p:ph type="body" idx="1"/>
          </p:nvPr>
        </p:nvSpPr>
        <p:spPr>
          <a:xfrm>
            <a:off x="457200" y="1417637"/>
            <a:ext cx="8229600" cy="4996532"/>
          </a:xfrm>
          <a:prstGeom prst="rect">
            <a:avLst/>
          </a:prstGeom>
          <a:noFill/>
          <a:ln>
            <a:noFill/>
          </a:ln>
        </p:spPr>
        <p:txBody>
          <a:bodyPr lIns="91425" tIns="45700" rIns="91425" bIns="45700" anchor="t" anchorCtr="0">
            <a:noAutofit/>
          </a:bodyPr>
          <a:lstStyle/>
          <a:p>
            <a:pPr lvl="0" indent="-139700">
              <a:buClr>
                <a:srgbClr val="888888"/>
              </a:buClr>
              <a:buSzPct val="100000"/>
              <a:buFont typeface="Ubuntu"/>
              <a:buChar char="•"/>
            </a:pPr>
            <a:r>
              <a:rPr lang="en-US" sz="2400" b="0" i="0" u="none" strike="noStrike" cap="none" baseline="0" dirty="0" smtClean="0">
                <a:solidFill>
                  <a:schemeClr val="dk1"/>
                </a:solidFill>
                <a:latin typeface="Ubuntu"/>
                <a:ea typeface="Ubuntu"/>
                <a:cs typeface="Ubuntu"/>
                <a:sym typeface="Ubuntu"/>
                <a:rtl val="0"/>
              </a:rPr>
              <a:t>10 F-</a:t>
            </a:r>
            <a:r>
              <a:rPr lang="en-US" sz="2400" dirty="0">
                <a:latin typeface="Ubuntu"/>
                <a:ea typeface="Ubuntu"/>
                <a:cs typeface="Ubuntu"/>
                <a:sym typeface="Ubuntu"/>
              </a:rPr>
              <a:t>Droid </a:t>
            </a:r>
            <a:r>
              <a:rPr lang="en-US" sz="2400" dirty="0" smtClean="0">
                <a:latin typeface="Ubuntu"/>
                <a:ea typeface="Ubuntu"/>
                <a:cs typeface="Ubuntu"/>
                <a:sym typeface="Ubuntu"/>
              </a:rPr>
              <a:t>apps</a:t>
            </a:r>
            <a:endParaRPr lang="en-US" sz="2400" dirty="0">
              <a:latin typeface="Ubuntu"/>
              <a:ea typeface="Ubuntu"/>
              <a:cs typeface="Ubuntu"/>
              <a:sym typeface="Ubuntu"/>
            </a:endParaRPr>
          </a:p>
          <a:p>
            <a:pPr lvl="1" indent="-82550">
              <a:spcBef>
                <a:spcPts val="640"/>
              </a:spcBef>
              <a:buClr>
                <a:srgbClr val="888888"/>
              </a:buClr>
              <a:buSzPct val="100000"/>
              <a:buFont typeface="Ubuntu"/>
              <a:buChar char="–"/>
            </a:pPr>
            <a:r>
              <a:rPr lang="en-US" sz="2400" dirty="0" smtClean="0">
                <a:latin typeface="Ubuntu"/>
                <a:ea typeface="Ubuntu"/>
                <a:cs typeface="Ubuntu"/>
                <a:sym typeface="Ubuntu"/>
              </a:rPr>
              <a:t>Each contain uses of reflection and intents</a:t>
            </a:r>
          </a:p>
          <a:p>
            <a:pPr lvl="1" indent="-82550">
              <a:spcBef>
                <a:spcPts val="640"/>
              </a:spcBef>
              <a:buClr>
                <a:srgbClr val="888888"/>
              </a:buClr>
              <a:buSzPct val="100000"/>
              <a:buFont typeface="Ubuntu"/>
              <a:buChar char="–"/>
            </a:pPr>
            <a:r>
              <a:rPr lang="en-US" sz="2400" dirty="0" smtClean="0">
                <a:latin typeface="Ubuntu"/>
                <a:ea typeface="Ubuntu"/>
                <a:cs typeface="Ubuntu"/>
                <a:sym typeface="Ubuntu"/>
              </a:rPr>
              <a:t>Average complexity </a:t>
            </a:r>
            <a:r>
              <a:rPr lang="en-US" sz="2400" dirty="0">
                <a:latin typeface="Ubuntu"/>
                <a:ea typeface="Ubuntu"/>
                <a:cs typeface="Ubuntu"/>
                <a:sym typeface="Ubuntu"/>
              </a:rPr>
              <a:t>→ </a:t>
            </a:r>
            <a:r>
              <a:rPr lang="en-US" sz="2400" dirty="0" smtClean="0">
                <a:latin typeface="Ubuntu"/>
                <a:ea typeface="Ubuntu"/>
                <a:cs typeface="Ubuntu"/>
                <a:sym typeface="Ubuntu"/>
              </a:rPr>
              <a:t>5.3K LOC</a:t>
            </a:r>
            <a:endParaRPr lang="en-US" sz="2000" b="0" i="0" u="none" strike="noStrike" cap="none" baseline="0" dirty="0" smtClean="0">
              <a:solidFill>
                <a:schemeClr val="dk1"/>
              </a:solidFill>
              <a:latin typeface="Ubuntu"/>
              <a:ea typeface="Ubuntu"/>
              <a:cs typeface="Ubuntu"/>
              <a:sym typeface="Ubuntu"/>
              <a:rtl val="0"/>
            </a:endParaRPr>
          </a:p>
          <a:p>
            <a:pPr lvl="0" indent="-139700">
              <a:buClr>
                <a:srgbClr val="888888"/>
              </a:buClr>
              <a:buSzPct val="100000"/>
              <a:buFont typeface="Ubuntu"/>
              <a:buChar char="•"/>
            </a:pPr>
            <a:r>
              <a:rPr lang="en-US" sz="2400" b="0" i="0" u="none" strike="noStrike" cap="none" baseline="0" dirty="0" smtClean="0">
                <a:solidFill>
                  <a:schemeClr val="dk1"/>
                </a:solidFill>
                <a:latin typeface="Ubuntu"/>
                <a:ea typeface="Ubuntu"/>
                <a:cs typeface="Ubuntu"/>
                <a:sym typeface="Ubuntu"/>
                <a:rtl val="0"/>
              </a:rPr>
              <a:t>Downstream </a:t>
            </a:r>
            <a:r>
              <a:rPr lang="en-US" sz="2400" dirty="0" smtClean="0">
                <a:latin typeface="Ubuntu"/>
                <a:ea typeface="Ubuntu"/>
                <a:cs typeface="Ubuntu"/>
                <a:sym typeface="Ubuntu"/>
              </a:rPr>
              <a:t>analysis</a:t>
            </a:r>
            <a:endParaRPr lang="en-US" sz="2400" dirty="0">
              <a:latin typeface="Ubuntu"/>
              <a:ea typeface="Ubuntu"/>
              <a:cs typeface="Ubuntu"/>
              <a:sym typeface="Ubuntu"/>
            </a:endParaRPr>
          </a:p>
          <a:p>
            <a:pPr lvl="1" indent="-82550">
              <a:spcBef>
                <a:spcPts val="640"/>
              </a:spcBef>
              <a:buClr>
                <a:srgbClr val="888888"/>
              </a:buClr>
              <a:buSzPct val="100000"/>
              <a:buFont typeface="Ubuntu"/>
              <a:buChar char="–"/>
            </a:pPr>
            <a:r>
              <a:rPr lang="en-US" sz="2400" dirty="0" smtClean="0">
                <a:latin typeface="Ubuntu"/>
                <a:ea typeface="Ubuntu"/>
                <a:cs typeface="Ubuntu"/>
                <a:sym typeface="Ubuntu"/>
              </a:rPr>
              <a:t>Information Flow Checker (IFC)</a:t>
            </a:r>
            <a:r>
              <a:rPr lang="en-US" sz="2400" b="0" i="0" u="none" strike="noStrike" cap="none" baseline="0" dirty="0" smtClean="0">
                <a:solidFill>
                  <a:schemeClr val="dk1"/>
                </a:solidFill>
                <a:latin typeface="Ubuntu"/>
                <a:ea typeface="Ubuntu"/>
                <a:cs typeface="Ubuntu"/>
                <a:sym typeface="Ubuntu"/>
                <a:rtl val="0"/>
              </a:rPr>
              <a:t> 		</a:t>
            </a:r>
            <a:r>
              <a:rPr lang="en-US" sz="2400" dirty="0" smtClean="0">
                <a:latin typeface="Ubuntu"/>
                <a:ea typeface="Ubuntu"/>
                <a:cs typeface="Ubuntu"/>
                <a:sym typeface="Ubuntu"/>
                <a:hlinkClick r:id="rId3"/>
              </a:rPr>
              <a:t>https</a:t>
            </a:r>
            <a:r>
              <a:rPr lang="en-US" sz="2400" dirty="0">
                <a:latin typeface="Ubuntu"/>
                <a:ea typeface="Ubuntu"/>
                <a:cs typeface="Ubuntu"/>
                <a:sym typeface="Ubuntu"/>
                <a:hlinkClick r:id="rId3"/>
              </a:rPr>
              <a:t>://</a:t>
            </a:r>
            <a:r>
              <a:rPr lang="en-US" sz="2400" dirty="0" smtClean="0">
                <a:latin typeface="Ubuntu"/>
                <a:ea typeface="Ubuntu"/>
                <a:cs typeface="Ubuntu"/>
                <a:sym typeface="Ubuntu"/>
                <a:hlinkClick r:id="rId3"/>
              </a:rPr>
              <a:t>github.com/typetools/sparta</a:t>
            </a:r>
            <a:endParaRPr lang="en-US" sz="2400" b="0" i="0" u="sng" strike="noStrike" cap="none" baseline="0" dirty="0">
              <a:solidFill>
                <a:schemeClr val="hlink"/>
              </a:solidFill>
              <a:latin typeface="Ubuntu"/>
              <a:ea typeface="Ubuntu"/>
              <a:cs typeface="Ubuntu"/>
              <a:sym typeface="Ubuntu"/>
              <a:hlinkClick r:id="rId4"/>
              <a:rtl val="0"/>
            </a:endParaRPr>
          </a:p>
          <a:p>
            <a:pPr marL="342900" marR="0" lvl="0" indent="-139700" rtl="0">
              <a:lnSpc>
                <a:spcPct val="100000"/>
              </a:lnSpc>
              <a:spcBef>
                <a:spcPts val="640"/>
              </a:spcBef>
              <a:spcAft>
                <a:spcPts val="0"/>
              </a:spcAft>
              <a:buClr>
                <a:srgbClr val="888888"/>
              </a:buClr>
              <a:buSzPct val="100000"/>
              <a:buFont typeface="Ubuntu"/>
              <a:buChar char="•"/>
            </a:pPr>
            <a:r>
              <a:rPr lang="en-US" sz="2400" b="0" i="0" u="none" strike="noStrike" cap="none" baseline="0" dirty="0" smtClean="0">
                <a:solidFill>
                  <a:schemeClr val="dk1"/>
                </a:solidFill>
                <a:latin typeface="Ubuntu"/>
                <a:ea typeface="Ubuntu"/>
                <a:cs typeface="Ubuntu"/>
                <a:sym typeface="Ubuntu"/>
                <a:rtl val="0"/>
              </a:rPr>
              <a:t>Metrics</a:t>
            </a:r>
            <a:endParaRPr lang="en-US" sz="1600" dirty="0">
              <a:latin typeface="Ubuntu"/>
              <a:ea typeface="Ubuntu"/>
              <a:cs typeface="Ubuntu"/>
              <a:sym typeface="Ubuntu"/>
            </a:endParaRPr>
          </a:p>
          <a:p>
            <a:pPr lvl="1" indent="-82550">
              <a:spcBef>
                <a:spcPts val="640"/>
              </a:spcBef>
              <a:buClr>
                <a:srgbClr val="888888"/>
              </a:buClr>
              <a:buSzPct val="100000"/>
              <a:buFont typeface="Ubuntu"/>
              <a:buChar char="–"/>
            </a:pPr>
            <a:r>
              <a:rPr lang="en-US" sz="2400" dirty="0" smtClean="0">
                <a:latin typeface="Ubuntu"/>
                <a:ea typeface="Ubuntu"/>
                <a:cs typeface="Ubuntu"/>
                <a:sym typeface="Ubuntu"/>
              </a:rPr>
              <a:t>Recall → 100%</a:t>
            </a:r>
            <a:endParaRPr lang="en-US" sz="2400" dirty="0">
              <a:latin typeface="Ubuntu"/>
              <a:ea typeface="Ubuntu"/>
              <a:cs typeface="Ubuntu"/>
              <a:sym typeface="Ubuntu"/>
            </a:endParaRPr>
          </a:p>
          <a:p>
            <a:pPr marL="742950" marR="0" lvl="1" indent="-82550" rtl="0">
              <a:lnSpc>
                <a:spcPct val="100000"/>
              </a:lnSpc>
              <a:spcBef>
                <a:spcPts val="640"/>
              </a:spcBef>
              <a:spcAft>
                <a:spcPts val="0"/>
              </a:spcAft>
              <a:buClr>
                <a:srgbClr val="888888"/>
              </a:buClr>
              <a:buSzPct val="100000"/>
              <a:buFont typeface="Ubuntu"/>
              <a:buChar char="–"/>
            </a:pPr>
            <a:r>
              <a:rPr lang="en-US" sz="2400" b="0" i="0" u="none" strike="noStrike" cap="none" baseline="0" dirty="0" smtClean="0">
                <a:solidFill>
                  <a:schemeClr val="dk1"/>
                </a:solidFill>
                <a:latin typeface="Ubuntu"/>
                <a:ea typeface="Ubuntu"/>
                <a:cs typeface="Ubuntu"/>
                <a:sym typeface="Ubuntu"/>
                <a:rtl val="0"/>
              </a:rPr>
              <a:t>Precision </a:t>
            </a:r>
            <a:endParaRPr lang="en-US" sz="2400" b="0" i="0" u="none" strike="noStrike" cap="none" baseline="0" dirty="0" smtClean="0">
              <a:solidFill>
                <a:schemeClr val="dk1"/>
              </a:solidFill>
              <a:latin typeface="Ubuntu"/>
              <a:ea typeface="Ubuntu"/>
              <a:cs typeface="Ubuntu"/>
              <a:sym typeface="Ubuntu"/>
              <a:rtl val="0"/>
            </a:endParaRPr>
          </a:p>
          <a:p>
            <a:pPr marL="1403350" lvl="2" indent="-342900">
              <a:spcBef>
                <a:spcPts val="640"/>
              </a:spcBef>
              <a:buClr>
                <a:srgbClr val="888888"/>
              </a:buClr>
              <a:buSzPct val="100000"/>
            </a:pPr>
            <a:r>
              <a:rPr lang="en-US" b="0" i="0" u="none" strike="noStrike" cap="none" baseline="0" dirty="0" smtClean="0">
                <a:solidFill>
                  <a:schemeClr val="dk1"/>
                </a:solidFill>
                <a:latin typeface="Ubuntu"/>
                <a:ea typeface="Ubuntu"/>
                <a:cs typeface="Ubuntu"/>
                <a:sym typeface="Ubuntu"/>
                <a:rtl val="0"/>
              </a:rPr>
              <a:t># </a:t>
            </a:r>
            <a:r>
              <a:rPr lang="en-US" dirty="0" smtClean="0">
                <a:latin typeface="Ubuntu"/>
                <a:ea typeface="Ubuntu"/>
                <a:cs typeface="Ubuntu"/>
                <a:sym typeface="Ubuntu"/>
              </a:rPr>
              <a:t>Real </a:t>
            </a:r>
            <a:r>
              <a:rPr lang="en-US" b="0" i="0" u="none" strike="noStrike" cap="none" baseline="0" dirty="0" smtClean="0">
                <a:solidFill>
                  <a:schemeClr val="dk1"/>
                </a:solidFill>
                <a:latin typeface="Ubuntu"/>
                <a:ea typeface="Ubuntu"/>
                <a:cs typeface="Ubuntu"/>
                <a:sym typeface="Ubuntu"/>
                <a:rtl val="0"/>
              </a:rPr>
              <a:t>Flows </a:t>
            </a:r>
            <a:r>
              <a:rPr lang="en-US" b="0" i="0" u="none" strike="noStrike" cap="none" baseline="0" dirty="0" smtClean="0">
                <a:solidFill>
                  <a:schemeClr val="dk1"/>
                </a:solidFill>
                <a:latin typeface="Ubuntu"/>
                <a:ea typeface="Ubuntu"/>
                <a:cs typeface="Ubuntu"/>
                <a:sym typeface="Ubuntu"/>
                <a:rtl val="0"/>
              </a:rPr>
              <a:t>/ </a:t>
            </a:r>
            <a:r>
              <a:rPr lang="en-US" b="0" i="0" u="none" strike="noStrike" cap="none" baseline="0" dirty="0" smtClean="0">
                <a:solidFill>
                  <a:schemeClr val="dk1"/>
                </a:solidFill>
                <a:latin typeface="Ubuntu"/>
                <a:ea typeface="Ubuntu"/>
                <a:cs typeface="Ubuntu"/>
                <a:sym typeface="Ubuntu"/>
                <a:rtl val="0"/>
              </a:rPr>
              <a:t># </a:t>
            </a:r>
            <a:r>
              <a:rPr lang="en-US" b="0" i="0" u="none" strike="noStrike" cap="none" baseline="0" dirty="0" smtClean="0">
                <a:solidFill>
                  <a:schemeClr val="dk1"/>
                </a:solidFill>
                <a:latin typeface="Ubuntu"/>
                <a:ea typeface="Ubuntu"/>
                <a:cs typeface="Ubuntu"/>
                <a:sym typeface="Ubuntu"/>
                <a:rtl val="0"/>
              </a:rPr>
              <a:t>Flows </a:t>
            </a:r>
            <a:r>
              <a:rPr lang="en-US" b="0" i="0" u="none" strike="noStrike" cap="none" baseline="0" dirty="0" smtClean="0">
                <a:solidFill>
                  <a:schemeClr val="dk1"/>
                </a:solidFill>
                <a:latin typeface="Ubuntu"/>
                <a:ea typeface="Ubuntu"/>
                <a:cs typeface="Ubuntu"/>
                <a:sym typeface="Ubuntu"/>
                <a:rtl val="0"/>
              </a:rPr>
              <a:t>Reported</a:t>
            </a:r>
            <a:endParaRPr lang="en-US" b="0" i="0" u="none" strike="noStrike" cap="none" baseline="0" dirty="0">
              <a:solidFill>
                <a:schemeClr val="dk1"/>
              </a:solidFill>
              <a:latin typeface="Ubuntu"/>
              <a:ea typeface="Ubuntu"/>
              <a:cs typeface="Ubuntu"/>
              <a:sym typeface="Ubuntu"/>
              <a:rtl val="0"/>
            </a:endParaRPr>
          </a:p>
          <a:p>
            <a:pPr lvl="1" indent="-82550">
              <a:spcBef>
                <a:spcPts val="640"/>
              </a:spcBef>
              <a:buClr>
                <a:srgbClr val="888888"/>
              </a:buClr>
              <a:buSzPct val="100000"/>
              <a:buFont typeface="Ubuntu"/>
              <a:buChar char="–"/>
            </a:pPr>
            <a:r>
              <a:rPr lang="en-US" sz="2400" b="0" i="0" u="none" strike="noStrike" cap="none" baseline="0" dirty="0" smtClean="0">
                <a:solidFill>
                  <a:schemeClr val="dk1"/>
                </a:solidFill>
                <a:latin typeface="Ubuntu"/>
                <a:ea typeface="Ubuntu"/>
                <a:cs typeface="Ubuntu"/>
                <a:sym typeface="Ubuntu"/>
                <a:rtl val="0"/>
              </a:rPr>
              <a:t>Programmer overhead</a:t>
            </a:r>
            <a:r>
              <a:rPr lang="en-US" sz="2400" b="0" i="0" u="none" strike="noStrike" cap="none" dirty="0" smtClean="0">
                <a:solidFill>
                  <a:schemeClr val="dk1"/>
                </a:solidFill>
                <a:latin typeface="Ubuntu"/>
                <a:ea typeface="Ubuntu"/>
                <a:cs typeface="Ubuntu"/>
                <a:sym typeface="Ubuntu"/>
                <a:rtl val="0"/>
              </a:rPr>
              <a:t> </a:t>
            </a:r>
            <a:r>
              <a:rPr lang="en-US" dirty="0" smtClean="0">
                <a:latin typeface="Ubuntu"/>
                <a:ea typeface="Ubuntu"/>
                <a:cs typeface="Ubuntu"/>
                <a:sym typeface="Ubuntu"/>
              </a:rPr>
              <a:t>→ </a:t>
            </a:r>
            <a:r>
              <a:rPr lang="en-US" sz="2400" dirty="0" smtClean="0">
                <a:latin typeface="Ubuntu"/>
                <a:ea typeface="Ubuntu"/>
                <a:cs typeface="Ubuntu"/>
                <a:sym typeface="Ubuntu"/>
              </a:rPr>
              <a:t>Number </a:t>
            </a:r>
            <a:r>
              <a:rPr lang="en-US" sz="2400" dirty="0" smtClean="0">
                <a:latin typeface="Ubuntu"/>
                <a:ea typeface="Ubuntu"/>
                <a:cs typeface="Ubuntu"/>
                <a:sym typeface="Ubuntu"/>
              </a:rPr>
              <a:t>of annotations</a:t>
            </a:r>
            <a:endParaRPr lang="en-US" sz="2400" b="0" i="0" u="none" strike="noStrike" cap="none" baseline="0" dirty="0">
              <a:solidFill>
                <a:schemeClr val="dk1"/>
              </a:solidFill>
              <a:latin typeface="Ubuntu"/>
              <a:ea typeface="Ubuntu"/>
              <a:cs typeface="Ubuntu"/>
              <a:sym typeface="Ubuntu"/>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 y="274637"/>
            <a:ext cx="905255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smtClean="0">
                <a:solidFill>
                  <a:srgbClr val="F79646"/>
                </a:solidFill>
                <a:latin typeface="Ubuntu"/>
                <a:ea typeface="Ubuntu"/>
                <a:cs typeface="Ubuntu"/>
                <a:sym typeface="Ubuntu"/>
                <a:rtl val="0"/>
              </a:rPr>
              <a:t>Precision</a:t>
            </a:r>
            <a:endParaRPr lang="en-US" sz="4400" b="1" i="0" u="none" strike="noStrike" cap="none" baseline="0" dirty="0">
              <a:solidFill>
                <a:srgbClr val="F79646"/>
              </a:solidFill>
              <a:latin typeface="Ubuntu"/>
              <a:ea typeface="Ubuntu"/>
              <a:cs typeface="Ubuntu"/>
              <a:sym typeface="Ubuntu"/>
              <a:rtl val="0"/>
            </a:endParaRPr>
          </a:p>
        </p:txBody>
      </p:sp>
      <p:pic>
        <p:nvPicPr>
          <p:cNvPr id="7" name="Picture 6"/>
          <p:cNvPicPr>
            <a:picLocks noChangeAspect="1"/>
          </p:cNvPicPr>
          <p:nvPr/>
        </p:nvPicPr>
        <p:blipFill>
          <a:blip r:embed="rId3"/>
          <a:stretch>
            <a:fillRect/>
          </a:stretch>
        </p:blipFill>
        <p:spPr>
          <a:xfrm>
            <a:off x="330855" y="904185"/>
            <a:ext cx="8250878" cy="5304136"/>
          </a:xfrm>
          <a:prstGeom prst="rect">
            <a:avLst/>
          </a:prstGeom>
        </p:spPr>
      </p:pic>
      <p:sp>
        <p:nvSpPr>
          <p:cNvPr id="11" name="Rectangle 10"/>
          <p:cNvSpPr/>
          <p:nvPr/>
        </p:nvSpPr>
        <p:spPr>
          <a:xfrm>
            <a:off x="1622856" y="1276530"/>
            <a:ext cx="6526704" cy="601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3488843" y="5606149"/>
            <a:ext cx="5154630" cy="553349"/>
          </a:xfrm>
          <a:prstGeom prst="rect">
            <a:avLst/>
          </a:prstGeom>
        </p:spPr>
      </p:pic>
      <p:sp>
        <p:nvSpPr>
          <p:cNvPr id="14" name="TextBox 13"/>
          <p:cNvSpPr txBox="1"/>
          <p:nvPr/>
        </p:nvSpPr>
        <p:spPr>
          <a:xfrm>
            <a:off x="1036918" y="6131668"/>
            <a:ext cx="8061361" cy="400110"/>
          </a:xfrm>
          <a:prstGeom prst="rect">
            <a:avLst/>
          </a:prstGeom>
          <a:noFill/>
        </p:spPr>
        <p:txBody>
          <a:bodyPr wrap="square" rtlCol="0">
            <a:spAutoFit/>
          </a:bodyPr>
          <a:lstStyle/>
          <a:p>
            <a:r>
              <a:rPr lang="en-US" sz="2000" dirty="0" smtClean="0">
                <a:latin typeface="Ubuntu"/>
                <a:cs typeface="Ubuntu"/>
              </a:rPr>
              <a:t> </a:t>
            </a:r>
            <a:r>
              <a:rPr lang="en-US" sz="2000" b="1" dirty="0" smtClean="0">
                <a:latin typeface="Ubuntu"/>
                <a:cs typeface="Ubuntu"/>
              </a:rPr>
              <a:t>Average precision:           0.24%           </a:t>
            </a:r>
            <a:r>
              <a:rPr lang="en-US" sz="2000" b="1" dirty="0" smtClean="0">
                <a:solidFill>
                  <a:srgbClr val="008000"/>
                </a:solidFill>
                <a:latin typeface="Ubuntu"/>
                <a:cs typeface="Ubuntu"/>
              </a:rPr>
              <a:t>53%</a:t>
            </a:r>
            <a:r>
              <a:rPr lang="en-US" sz="2000" b="1" dirty="0" smtClean="0">
                <a:latin typeface="Ubuntu"/>
                <a:cs typeface="Ubuntu"/>
              </a:rPr>
              <a:t>                  </a:t>
            </a:r>
            <a:r>
              <a:rPr lang="en-US" sz="2000" b="1" dirty="0" smtClean="0">
                <a:solidFill>
                  <a:srgbClr val="0000FF"/>
                </a:solidFill>
                <a:latin typeface="Ubuntu"/>
                <a:cs typeface="Ubuntu"/>
              </a:rPr>
              <a:t>100%</a:t>
            </a:r>
            <a:r>
              <a:rPr lang="en-US" sz="2000" b="1" dirty="0" smtClean="0">
                <a:latin typeface="Ubuntu"/>
                <a:cs typeface="Ubuntu"/>
              </a:rPr>
              <a:t>  </a:t>
            </a:r>
            <a:endParaRPr lang="en-US" sz="2000" b="1" dirty="0">
              <a:latin typeface="Ubuntu"/>
              <a:cs typeface="Ubuntu"/>
            </a:endParaRPr>
          </a:p>
        </p:txBody>
      </p:sp>
    </p:spTree>
    <p:extLst>
      <p:ext uri="{BB962C8B-B14F-4D97-AF65-F5344CB8AC3E}">
        <p14:creationId xmlns:p14="http://schemas.microsoft.com/office/powerpoint/2010/main" val="139626288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 y="274637"/>
            <a:ext cx="905255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smtClean="0">
                <a:solidFill>
                  <a:srgbClr val="F79646"/>
                </a:solidFill>
                <a:latin typeface="Ubuntu"/>
                <a:ea typeface="Ubuntu"/>
                <a:cs typeface="Ubuntu"/>
                <a:sym typeface="Ubuntu"/>
                <a:rtl val="0"/>
              </a:rPr>
              <a:t>Precision</a:t>
            </a:r>
            <a:endParaRPr lang="en-US" sz="4400" b="1" i="0" u="none" strike="noStrike" cap="none" baseline="0" dirty="0">
              <a:solidFill>
                <a:srgbClr val="F79646"/>
              </a:solidFill>
              <a:latin typeface="Ubuntu"/>
              <a:ea typeface="Ubuntu"/>
              <a:cs typeface="Ubuntu"/>
              <a:sym typeface="Ubuntu"/>
              <a:rtl val="0"/>
            </a:endParaRPr>
          </a:p>
        </p:txBody>
      </p:sp>
      <p:pic>
        <p:nvPicPr>
          <p:cNvPr id="7" name="Picture 6"/>
          <p:cNvPicPr>
            <a:picLocks noChangeAspect="1"/>
          </p:cNvPicPr>
          <p:nvPr/>
        </p:nvPicPr>
        <p:blipFill>
          <a:blip r:embed="rId3"/>
          <a:stretch>
            <a:fillRect/>
          </a:stretch>
        </p:blipFill>
        <p:spPr>
          <a:xfrm>
            <a:off x="330855" y="904185"/>
            <a:ext cx="8250878" cy="5304136"/>
          </a:xfrm>
          <a:prstGeom prst="rect">
            <a:avLst/>
          </a:prstGeom>
        </p:spPr>
      </p:pic>
      <p:sp>
        <p:nvSpPr>
          <p:cNvPr id="11" name="Rectangle 10"/>
          <p:cNvSpPr/>
          <p:nvPr/>
        </p:nvSpPr>
        <p:spPr>
          <a:xfrm>
            <a:off x="1622856" y="1276530"/>
            <a:ext cx="6526704" cy="601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3488843" y="5606149"/>
            <a:ext cx="5154630" cy="553349"/>
          </a:xfrm>
          <a:prstGeom prst="rect">
            <a:avLst/>
          </a:prstGeom>
        </p:spPr>
      </p:pic>
      <p:sp>
        <p:nvSpPr>
          <p:cNvPr id="14" name="TextBox 13"/>
          <p:cNvSpPr txBox="1"/>
          <p:nvPr/>
        </p:nvSpPr>
        <p:spPr>
          <a:xfrm>
            <a:off x="1036918" y="6131668"/>
            <a:ext cx="8061361" cy="400110"/>
          </a:xfrm>
          <a:prstGeom prst="rect">
            <a:avLst/>
          </a:prstGeom>
          <a:noFill/>
        </p:spPr>
        <p:txBody>
          <a:bodyPr wrap="square" rtlCol="0">
            <a:spAutoFit/>
          </a:bodyPr>
          <a:lstStyle/>
          <a:p>
            <a:r>
              <a:rPr lang="en-US" sz="2000" dirty="0" smtClean="0">
                <a:latin typeface="Ubuntu"/>
                <a:cs typeface="Ubuntu"/>
              </a:rPr>
              <a:t> </a:t>
            </a:r>
            <a:r>
              <a:rPr lang="en-US" sz="2000" b="1" dirty="0" smtClean="0">
                <a:latin typeface="Ubuntu"/>
                <a:cs typeface="Ubuntu"/>
              </a:rPr>
              <a:t>Average precision:           0.24%           </a:t>
            </a:r>
            <a:r>
              <a:rPr lang="en-US" sz="2000" b="1" dirty="0" smtClean="0">
                <a:solidFill>
                  <a:srgbClr val="008000"/>
                </a:solidFill>
                <a:latin typeface="Ubuntu"/>
                <a:cs typeface="Ubuntu"/>
              </a:rPr>
              <a:t>53%</a:t>
            </a:r>
            <a:r>
              <a:rPr lang="en-US" sz="2000" b="1" dirty="0" smtClean="0">
                <a:latin typeface="Ubuntu"/>
                <a:cs typeface="Ubuntu"/>
              </a:rPr>
              <a:t>                  </a:t>
            </a:r>
            <a:r>
              <a:rPr lang="en-US" sz="2000" b="1" dirty="0" smtClean="0">
                <a:solidFill>
                  <a:srgbClr val="0000FF"/>
                </a:solidFill>
                <a:latin typeface="Ubuntu"/>
                <a:cs typeface="Ubuntu"/>
              </a:rPr>
              <a:t>100%</a:t>
            </a:r>
            <a:r>
              <a:rPr lang="en-US" sz="2000" b="1" dirty="0" smtClean="0">
                <a:latin typeface="Ubuntu"/>
                <a:cs typeface="Ubuntu"/>
              </a:rPr>
              <a:t>  </a:t>
            </a:r>
            <a:endParaRPr lang="en-US" sz="2000" b="1" dirty="0">
              <a:latin typeface="Ubuntu"/>
              <a:cs typeface="Ubuntu"/>
            </a:endParaRPr>
          </a:p>
        </p:txBody>
      </p:sp>
      <p:sp>
        <p:nvSpPr>
          <p:cNvPr id="8" name="Oval Callout 7"/>
          <p:cNvSpPr/>
          <p:nvPr/>
        </p:nvSpPr>
        <p:spPr>
          <a:xfrm>
            <a:off x="3118409" y="4424380"/>
            <a:ext cx="2341091" cy="1181769"/>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RR by itself never helps, because every app </a:t>
            </a:r>
            <a:r>
              <a:rPr lang="en-US" b="1" dirty="0" smtClean="0">
                <a:solidFill>
                  <a:schemeClr val="bg1"/>
                </a:solidFill>
              </a:rPr>
              <a:t>uses </a:t>
            </a:r>
            <a:r>
              <a:rPr lang="en-US" b="1" dirty="0" smtClean="0">
                <a:solidFill>
                  <a:schemeClr val="bg1"/>
                </a:solidFill>
              </a:rPr>
              <a:t>intents</a:t>
            </a:r>
            <a:endParaRPr lang="en-US" b="1" dirty="0">
              <a:solidFill>
                <a:schemeClr val="bg1"/>
              </a:solidFill>
            </a:endParaRPr>
          </a:p>
        </p:txBody>
      </p:sp>
    </p:spTree>
    <p:extLst>
      <p:ext uri="{BB962C8B-B14F-4D97-AF65-F5344CB8AC3E}">
        <p14:creationId xmlns:p14="http://schemas.microsoft.com/office/powerpoint/2010/main" val="127319300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 y="274637"/>
            <a:ext cx="905255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smtClean="0">
                <a:solidFill>
                  <a:srgbClr val="F79646"/>
                </a:solidFill>
                <a:latin typeface="Ubuntu"/>
                <a:ea typeface="Ubuntu"/>
                <a:cs typeface="Ubuntu"/>
                <a:sym typeface="Ubuntu"/>
                <a:rtl val="0"/>
              </a:rPr>
              <a:t>Precision</a:t>
            </a:r>
            <a:endParaRPr lang="en-US" sz="4400" b="1" i="0" u="none" strike="noStrike" cap="none" baseline="0" dirty="0">
              <a:solidFill>
                <a:srgbClr val="F79646"/>
              </a:solidFill>
              <a:latin typeface="Ubuntu"/>
              <a:ea typeface="Ubuntu"/>
              <a:cs typeface="Ubuntu"/>
              <a:sym typeface="Ubuntu"/>
              <a:rtl val="0"/>
            </a:endParaRPr>
          </a:p>
        </p:txBody>
      </p:sp>
      <p:pic>
        <p:nvPicPr>
          <p:cNvPr id="7" name="Picture 6"/>
          <p:cNvPicPr>
            <a:picLocks noChangeAspect="1"/>
          </p:cNvPicPr>
          <p:nvPr/>
        </p:nvPicPr>
        <p:blipFill>
          <a:blip r:embed="rId3"/>
          <a:stretch>
            <a:fillRect/>
          </a:stretch>
        </p:blipFill>
        <p:spPr>
          <a:xfrm>
            <a:off x="330855" y="904185"/>
            <a:ext cx="8250878" cy="5304136"/>
          </a:xfrm>
          <a:prstGeom prst="rect">
            <a:avLst/>
          </a:prstGeom>
        </p:spPr>
      </p:pic>
      <p:sp>
        <p:nvSpPr>
          <p:cNvPr id="11" name="Rectangle 10"/>
          <p:cNvSpPr/>
          <p:nvPr/>
        </p:nvSpPr>
        <p:spPr>
          <a:xfrm>
            <a:off x="1622856" y="1276530"/>
            <a:ext cx="6526704" cy="601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3488843" y="5606149"/>
            <a:ext cx="5154630" cy="553349"/>
          </a:xfrm>
          <a:prstGeom prst="rect">
            <a:avLst/>
          </a:prstGeom>
        </p:spPr>
      </p:pic>
      <p:sp>
        <p:nvSpPr>
          <p:cNvPr id="14" name="TextBox 13"/>
          <p:cNvSpPr txBox="1"/>
          <p:nvPr/>
        </p:nvSpPr>
        <p:spPr>
          <a:xfrm>
            <a:off x="1036918" y="6131668"/>
            <a:ext cx="8061361" cy="400110"/>
          </a:xfrm>
          <a:prstGeom prst="rect">
            <a:avLst/>
          </a:prstGeom>
          <a:noFill/>
        </p:spPr>
        <p:txBody>
          <a:bodyPr wrap="square" rtlCol="0">
            <a:spAutoFit/>
          </a:bodyPr>
          <a:lstStyle/>
          <a:p>
            <a:r>
              <a:rPr lang="en-US" sz="2000" dirty="0" smtClean="0">
                <a:latin typeface="Ubuntu"/>
                <a:cs typeface="Ubuntu"/>
              </a:rPr>
              <a:t> </a:t>
            </a:r>
            <a:r>
              <a:rPr lang="en-US" sz="2000" b="1" dirty="0" smtClean="0">
                <a:latin typeface="Ubuntu"/>
                <a:cs typeface="Ubuntu"/>
              </a:rPr>
              <a:t>Average precision:           0.24%           </a:t>
            </a:r>
            <a:r>
              <a:rPr lang="en-US" sz="2000" b="1" dirty="0" smtClean="0">
                <a:solidFill>
                  <a:srgbClr val="008000"/>
                </a:solidFill>
                <a:latin typeface="Ubuntu"/>
                <a:cs typeface="Ubuntu"/>
              </a:rPr>
              <a:t>53%</a:t>
            </a:r>
            <a:r>
              <a:rPr lang="en-US" sz="2000" b="1" dirty="0" smtClean="0">
                <a:latin typeface="Ubuntu"/>
                <a:cs typeface="Ubuntu"/>
              </a:rPr>
              <a:t>                  </a:t>
            </a:r>
            <a:r>
              <a:rPr lang="en-US" sz="2000" b="1" dirty="0" smtClean="0">
                <a:solidFill>
                  <a:srgbClr val="0000FF"/>
                </a:solidFill>
                <a:latin typeface="Ubuntu"/>
                <a:cs typeface="Ubuntu"/>
              </a:rPr>
              <a:t>100%</a:t>
            </a:r>
            <a:r>
              <a:rPr lang="en-US" sz="2000" b="1" dirty="0" smtClean="0">
                <a:latin typeface="Ubuntu"/>
                <a:cs typeface="Ubuntu"/>
              </a:rPr>
              <a:t>  </a:t>
            </a:r>
            <a:endParaRPr lang="en-US" sz="2000" b="1" dirty="0">
              <a:latin typeface="Ubuntu"/>
              <a:cs typeface="Ubuntu"/>
            </a:endParaRPr>
          </a:p>
        </p:txBody>
      </p:sp>
      <p:sp>
        <p:nvSpPr>
          <p:cNvPr id="8" name="Oval Callout 7"/>
          <p:cNvSpPr/>
          <p:nvPr/>
        </p:nvSpPr>
        <p:spPr>
          <a:xfrm>
            <a:off x="6525340" y="4541869"/>
            <a:ext cx="2188691" cy="112885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rPr>
              <a:t>INT and RR </a:t>
            </a:r>
            <a:r>
              <a:rPr lang="en-US" b="1" dirty="0">
                <a:solidFill>
                  <a:srgbClr val="FFFFFF"/>
                </a:solidFill>
              </a:rPr>
              <a:t>are </a:t>
            </a:r>
            <a:r>
              <a:rPr lang="en-US" b="1" dirty="0" smtClean="0">
                <a:solidFill>
                  <a:srgbClr val="FFFFFF"/>
                </a:solidFill>
              </a:rPr>
              <a:t>complementary</a:t>
            </a:r>
            <a:endParaRPr lang="en-US" b="1" dirty="0">
              <a:solidFill>
                <a:srgbClr val="FFFFFF"/>
              </a:solidFill>
            </a:endParaRPr>
          </a:p>
        </p:txBody>
      </p:sp>
    </p:spTree>
    <p:extLst>
      <p:ext uri="{BB962C8B-B14F-4D97-AF65-F5344CB8AC3E}">
        <p14:creationId xmlns:p14="http://schemas.microsoft.com/office/powerpoint/2010/main" val="323779897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457200" y="1600199"/>
            <a:ext cx="8229600" cy="5490405"/>
          </a:xfrm>
          <a:prstGeom prst="rect">
            <a:avLst/>
          </a:prstGeom>
          <a:noFill/>
          <a:ln>
            <a:noFill/>
          </a:ln>
        </p:spPr>
        <p:txBody>
          <a:bodyPr lIns="91425" tIns="45700" rIns="91425" bIns="45700" anchor="t" anchorCtr="0">
            <a:noAutofit/>
          </a:bodyPr>
          <a:lstStyle/>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a.foo</a:t>
            </a:r>
            <a:r>
              <a:rPr lang="en-US" sz="3000" dirty="0">
                <a:latin typeface="Consolas"/>
                <a:ea typeface="Ubuntu"/>
                <a:cs typeface="Consolas"/>
                <a:sym typeface="Ubuntu"/>
              </a:rPr>
              <a:t>(</a:t>
            </a:r>
            <a:r>
              <a:rPr lang="en-US" sz="3000" dirty="0" err="1">
                <a:latin typeface="Consolas"/>
                <a:ea typeface="Ubuntu"/>
                <a:cs typeface="Consolas"/>
                <a:sym typeface="Ubuntu"/>
              </a:rPr>
              <a:t>b</a:t>
            </a:r>
            <a:r>
              <a:rPr lang="en-US" sz="3000" dirty="0" err="1" smtClean="0">
                <a:latin typeface="Consolas"/>
                <a:ea typeface="Ubuntu"/>
                <a:cs typeface="Consolas"/>
                <a:sym typeface="Ubuntu"/>
              </a:rPr>
              <a:t>,c</a:t>
            </a:r>
            <a:r>
              <a:rPr lang="en-US" sz="3000" dirty="0">
                <a:latin typeface="Consolas"/>
                <a:ea typeface="Ubuntu"/>
                <a:cs typeface="Consolas"/>
                <a:sym typeface="Ubuntu"/>
              </a:rPr>
              <a:t>)</a:t>
            </a:r>
            <a:r>
              <a:rPr lang="en-US" sz="3000" dirty="0" smtClean="0">
                <a:latin typeface="Consolas"/>
                <a:ea typeface="Ubuntu"/>
                <a:cs typeface="Consolas"/>
                <a:sym typeface="Ubuntu"/>
              </a:rPr>
              <a:t>;…</a:t>
            </a:r>
            <a:endParaRPr lang="en-US" sz="3000" dirty="0">
              <a:latin typeface="Consolas"/>
              <a:ea typeface="Ubuntu"/>
              <a:cs typeface="Consolas"/>
              <a:sym typeface="Ubuntu"/>
            </a:endParaRPr>
          </a:p>
          <a:p>
            <a:pPr indent="-139700">
              <a:spcBef>
                <a:spcPts val="0"/>
              </a:spcBef>
              <a:buClr>
                <a:srgbClr val="888888"/>
              </a:buClr>
              <a:buSzPct val="100000"/>
              <a:buFont typeface="Ubuntu"/>
              <a:buChar char="•"/>
            </a:pPr>
            <a:endParaRPr lang="en-US" sz="3000" dirty="0" smtClean="0">
              <a:latin typeface="Consolas"/>
              <a:ea typeface="Ubuntu"/>
              <a:cs typeface="Consolas"/>
              <a:sym typeface="Ubuntu"/>
            </a:endParaRPr>
          </a:p>
          <a:p>
            <a:pPr marL="203200" indent="0">
              <a:spcBef>
                <a:spcPts val="0"/>
              </a:spcBef>
              <a:buClr>
                <a:srgbClr val="888888"/>
              </a:buClr>
              <a:buSzPct val="100000"/>
              <a:buNone/>
            </a:pPr>
            <a:r>
              <a:rPr lang="en-US" sz="3000" dirty="0" smtClean="0">
                <a:latin typeface="Consolas"/>
                <a:ea typeface="Ubuntu"/>
                <a:cs typeface="Consolas"/>
                <a:sym typeface="Ubuntu"/>
              </a:rPr>
              <a:t> </a:t>
            </a:r>
          </a:p>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myMethod.invoke</a:t>
            </a:r>
            <a:r>
              <a:rPr lang="en-US" sz="3000" dirty="0">
                <a:latin typeface="Consolas"/>
                <a:ea typeface="Ubuntu"/>
                <a:cs typeface="Consolas"/>
                <a:sym typeface="Ubuntu"/>
              </a:rPr>
              <a:t>(</a:t>
            </a:r>
            <a:r>
              <a:rPr lang="en-US" sz="3000" dirty="0" err="1">
                <a:latin typeface="Consolas"/>
                <a:ea typeface="Ubuntu"/>
                <a:cs typeface="Consolas"/>
                <a:sym typeface="Ubuntu"/>
              </a:rPr>
              <a:t>a</a:t>
            </a:r>
            <a:r>
              <a:rPr lang="en-US" sz="3000" dirty="0" err="1" smtClean="0">
                <a:latin typeface="Consolas"/>
                <a:ea typeface="Ubuntu"/>
                <a:cs typeface="Consolas"/>
                <a:sym typeface="Ubuntu"/>
              </a:rPr>
              <a:t>,b,c</a:t>
            </a:r>
            <a:r>
              <a:rPr lang="en-US" sz="3000" dirty="0">
                <a:latin typeface="Consolas"/>
                <a:ea typeface="Ubuntu"/>
                <a:cs typeface="Consolas"/>
                <a:sym typeface="Ubuntu"/>
              </a:rPr>
              <a:t>)</a:t>
            </a:r>
            <a:r>
              <a:rPr lang="en-US" sz="3000" dirty="0" smtClean="0">
                <a:latin typeface="Consolas"/>
                <a:ea typeface="Ubuntu"/>
                <a:cs typeface="Consolas"/>
                <a:sym typeface="Ubuntu"/>
              </a:rPr>
              <a:t>;…</a:t>
            </a:r>
          </a:p>
          <a:p>
            <a:pPr indent="-139700">
              <a:spcBef>
                <a:spcPts val="0"/>
              </a:spcBef>
              <a:buClr>
                <a:srgbClr val="888888"/>
              </a:buClr>
              <a:buSzPct val="100000"/>
              <a:buFont typeface="Ubuntu"/>
              <a:buChar char="•"/>
            </a:pPr>
            <a:endParaRPr lang="en-US" sz="3000" dirty="0">
              <a:latin typeface="Consolas"/>
              <a:ea typeface="Ubuntu"/>
              <a:cs typeface="Consolas"/>
              <a:sym typeface="Ubuntu"/>
            </a:endParaRPr>
          </a:p>
          <a:p>
            <a:pPr marL="203200" indent="0">
              <a:spcBef>
                <a:spcPts val="0"/>
              </a:spcBef>
              <a:buClr>
                <a:srgbClr val="888888"/>
              </a:buClr>
              <a:buSzPct val="100000"/>
              <a:buNone/>
            </a:pPr>
            <a:endParaRPr lang="en-US" sz="3000" dirty="0" smtClean="0">
              <a:latin typeface="Ubuntu"/>
              <a:ea typeface="Ubuntu"/>
              <a:cs typeface="Ubuntu"/>
              <a:sym typeface="Ubuntu"/>
            </a:endParaRPr>
          </a:p>
          <a:p>
            <a:pPr marL="952500" lvl="2" indent="0">
              <a:spcBef>
                <a:spcPts val="0"/>
              </a:spcBef>
              <a:buClr>
                <a:srgbClr val="888888"/>
              </a:buClr>
              <a:buSzPct val="100000"/>
              <a:buNone/>
            </a:pPr>
            <a:endParaRPr lang="en-US" sz="3000" b="0" i="0" u="none" strike="noStrike" cap="none" baseline="0" dirty="0" smtClean="0">
              <a:solidFill>
                <a:schemeClr val="dk1"/>
              </a:solidFill>
              <a:latin typeface="Ubuntu"/>
              <a:ea typeface="Ubuntu"/>
              <a:cs typeface="Ubuntu"/>
              <a:sym typeface="Ubuntu"/>
              <a:rtl val="0"/>
            </a:endParaRPr>
          </a:p>
          <a:p>
            <a:pPr marL="1143000" marR="0" lvl="2" indent="-190500" algn="l" rtl="0">
              <a:lnSpc>
                <a:spcPct val="100000"/>
              </a:lnSpc>
              <a:spcBef>
                <a:spcPts val="0"/>
              </a:spcBef>
              <a:spcAft>
                <a:spcPts val="0"/>
              </a:spcAft>
              <a:buClr>
                <a:schemeClr val="dk1"/>
              </a:buClr>
              <a:buFont typeface="Arial"/>
              <a:buNone/>
            </a:pPr>
            <a:endParaRPr sz="3000" b="0" i="0" u="none" strike="noStrike" cap="none" baseline="0" dirty="0" smtClean="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p:txBody>
      </p:sp>
      <p:sp>
        <p:nvSpPr>
          <p:cNvPr id="13" name="Shape 109"/>
          <p:cNvSpPr txBox="1">
            <a:spLocks noGrp="1"/>
          </p:cNvSpPr>
          <p:nvPr>
            <p:ph type="title"/>
          </p:nvPr>
        </p:nvSpPr>
        <p:spPr>
          <a:xfrm>
            <a:off x="457199" y="274637"/>
            <a:ext cx="8517468"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Problem: imprecise </a:t>
            </a:r>
            <a:r>
              <a:rPr lang="en-US" b="1" dirty="0" smtClean="0">
                <a:solidFill>
                  <a:srgbClr val="F79646"/>
                </a:solidFill>
                <a:latin typeface="Ubuntu"/>
                <a:ea typeface="Ubuntu"/>
                <a:cs typeface="Ubuntu"/>
                <a:sym typeface="Ubuntu"/>
              </a:rPr>
              <a:t>summaries for static analyses</a:t>
            </a:r>
            <a:endParaRPr lang="en-US" sz="4400" b="1" i="0" u="none" strike="noStrike" cap="none" baseline="0" dirty="0">
              <a:solidFill>
                <a:srgbClr val="F79646"/>
              </a:solidFill>
              <a:latin typeface="Ubuntu"/>
              <a:ea typeface="Ubuntu"/>
              <a:cs typeface="Ubuntu"/>
              <a:sym typeface="Ubuntu"/>
              <a:rtl val="0"/>
            </a:endParaRPr>
          </a:p>
        </p:txBody>
      </p:sp>
      <p:sp>
        <p:nvSpPr>
          <p:cNvPr id="2" name="Oval Callout 1"/>
          <p:cNvSpPr/>
          <p:nvPr/>
        </p:nvSpPr>
        <p:spPr>
          <a:xfrm>
            <a:off x="2277809" y="2338500"/>
            <a:ext cx="3336088" cy="524145"/>
          </a:xfrm>
          <a:prstGeom prst="wedgeEllipseCallout">
            <a:avLst>
              <a:gd name="adj1" fmla="val -55430"/>
              <a:gd name="adj2" fmla="val -75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What does foo do?</a:t>
            </a:r>
            <a:endParaRPr lang="en-US" sz="2000" dirty="0">
              <a:latin typeface="ubuntu"/>
              <a:cs typeface="ubuntu"/>
            </a:endParaRPr>
          </a:p>
        </p:txBody>
      </p:sp>
      <p:sp>
        <p:nvSpPr>
          <p:cNvPr id="7" name="Oval Callout 6"/>
          <p:cNvSpPr/>
          <p:nvPr/>
        </p:nvSpPr>
        <p:spPr>
          <a:xfrm>
            <a:off x="4343349" y="1759048"/>
            <a:ext cx="4343451" cy="524145"/>
          </a:xfrm>
          <a:prstGeom prst="wedgeEllipseCallout">
            <a:avLst>
              <a:gd name="adj1" fmla="val -33296"/>
              <a:gd name="adj2" fmla="val 746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Use method summary.</a:t>
            </a:r>
            <a:endParaRPr lang="en-US" sz="2000" dirty="0">
              <a:latin typeface="ubuntu"/>
              <a:cs typeface="ubuntu"/>
            </a:endParaRPr>
          </a:p>
        </p:txBody>
      </p:sp>
      <p:sp>
        <p:nvSpPr>
          <p:cNvPr id="6" name="Oval Callout 5"/>
          <p:cNvSpPr/>
          <p:nvPr/>
        </p:nvSpPr>
        <p:spPr>
          <a:xfrm>
            <a:off x="3831163" y="3629910"/>
            <a:ext cx="4070623" cy="583419"/>
          </a:xfrm>
          <a:prstGeom prst="wedgeEllipseCallout">
            <a:avLst>
              <a:gd name="adj1" fmla="val -55430"/>
              <a:gd name="adj2" fmla="val -75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What does invoke do?</a:t>
            </a:r>
            <a:endParaRPr lang="en-US" sz="2000" dirty="0">
              <a:latin typeface="Ubuntu"/>
              <a:cs typeface="Ubuntu"/>
            </a:endParaRPr>
          </a:p>
        </p:txBody>
      </p:sp>
    </p:spTree>
    <p:extLst>
      <p:ext uri="{BB962C8B-B14F-4D97-AF65-F5344CB8AC3E}">
        <p14:creationId xmlns:p14="http://schemas.microsoft.com/office/powerpoint/2010/main" val="412116386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 y="274637"/>
            <a:ext cx="905255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smtClean="0">
                <a:solidFill>
                  <a:srgbClr val="F79646"/>
                </a:solidFill>
                <a:latin typeface="Ubuntu"/>
                <a:ea typeface="Ubuntu"/>
                <a:cs typeface="Ubuntu"/>
                <a:sym typeface="Ubuntu"/>
                <a:rtl val="0"/>
              </a:rPr>
              <a:t>Precision</a:t>
            </a:r>
            <a:endParaRPr lang="en-US" sz="4400" b="1" i="0" u="none" strike="noStrike" cap="none" baseline="0" dirty="0">
              <a:solidFill>
                <a:srgbClr val="F79646"/>
              </a:solidFill>
              <a:latin typeface="Ubuntu"/>
              <a:ea typeface="Ubuntu"/>
              <a:cs typeface="Ubuntu"/>
              <a:sym typeface="Ubuntu"/>
              <a:rtl val="0"/>
            </a:endParaRPr>
          </a:p>
        </p:txBody>
      </p:sp>
      <p:pic>
        <p:nvPicPr>
          <p:cNvPr id="7" name="Picture 6"/>
          <p:cNvPicPr>
            <a:picLocks noChangeAspect="1"/>
          </p:cNvPicPr>
          <p:nvPr/>
        </p:nvPicPr>
        <p:blipFill>
          <a:blip r:embed="rId3"/>
          <a:stretch>
            <a:fillRect/>
          </a:stretch>
        </p:blipFill>
        <p:spPr>
          <a:xfrm>
            <a:off x="330855" y="904185"/>
            <a:ext cx="8250878" cy="5304136"/>
          </a:xfrm>
          <a:prstGeom prst="rect">
            <a:avLst/>
          </a:prstGeom>
        </p:spPr>
      </p:pic>
      <p:sp>
        <p:nvSpPr>
          <p:cNvPr id="11" name="Rectangle 10"/>
          <p:cNvSpPr/>
          <p:nvPr/>
        </p:nvSpPr>
        <p:spPr>
          <a:xfrm>
            <a:off x="1622856" y="1276530"/>
            <a:ext cx="6526704" cy="601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3488843" y="5606149"/>
            <a:ext cx="5154630" cy="553349"/>
          </a:xfrm>
          <a:prstGeom prst="rect">
            <a:avLst/>
          </a:prstGeom>
        </p:spPr>
      </p:pic>
      <p:sp>
        <p:nvSpPr>
          <p:cNvPr id="14" name="TextBox 13"/>
          <p:cNvSpPr txBox="1"/>
          <p:nvPr/>
        </p:nvSpPr>
        <p:spPr>
          <a:xfrm>
            <a:off x="1036918" y="6131668"/>
            <a:ext cx="8061361" cy="400110"/>
          </a:xfrm>
          <a:prstGeom prst="rect">
            <a:avLst/>
          </a:prstGeom>
          <a:noFill/>
        </p:spPr>
        <p:txBody>
          <a:bodyPr wrap="square" rtlCol="0">
            <a:spAutoFit/>
          </a:bodyPr>
          <a:lstStyle/>
          <a:p>
            <a:r>
              <a:rPr lang="en-US" sz="2000" dirty="0" smtClean="0">
                <a:latin typeface="Ubuntu"/>
                <a:cs typeface="Ubuntu"/>
              </a:rPr>
              <a:t> </a:t>
            </a:r>
            <a:r>
              <a:rPr lang="en-US" sz="2000" b="1" dirty="0" smtClean="0">
                <a:latin typeface="Ubuntu"/>
                <a:cs typeface="Ubuntu"/>
              </a:rPr>
              <a:t>Average precision:           0.24%           </a:t>
            </a:r>
            <a:r>
              <a:rPr lang="en-US" sz="2000" b="1" dirty="0" smtClean="0">
                <a:solidFill>
                  <a:srgbClr val="008000"/>
                </a:solidFill>
                <a:latin typeface="Ubuntu"/>
                <a:cs typeface="Ubuntu"/>
              </a:rPr>
              <a:t>53%</a:t>
            </a:r>
            <a:r>
              <a:rPr lang="en-US" sz="2000" b="1" dirty="0" smtClean="0">
                <a:latin typeface="Ubuntu"/>
                <a:cs typeface="Ubuntu"/>
              </a:rPr>
              <a:t>                  </a:t>
            </a:r>
            <a:r>
              <a:rPr lang="en-US" sz="2000" b="1" dirty="0" smtClean="0">
                <a:solidFill>
                  <a:srgbClr val="0000FF"/>
                </a:solidFill>
                <a:latin typeface="Ubuntu"/>
                <a:cs typeface="Ubuntu"/>
              </a:rPr>
              <a:t>100%</a:t>
            </a:r>
            <a:r>
              <a:rPr lang="en-US" sz="2000" b="1" dirty="0" smtClean="0">
                <a:latin typeface="Ubuntu"/>
                <a:cs typeface="Ubuntu"/>
              </a:rPr>
              <a:t>  </a:t>
            </a:r>
            <a:endParaRPr lang="en-US" sz="2000" b="1" dirty="0">
              <a:latin typeface="Ubuntu"/>
              <a:cs typeface="Ubuntu"/>
            </a:endParaRPr>
          </a:p>
        </p:txBody>
      </p:sp>
      <p:sp>
        <p:nvSpPr>
          <p:cNvPr id="2" name="Oval Callout 1"/>
          <p:cNvSpPr/>
          <p:nvPr/>
        </p:nvSpPr>
        <p:spPr>
          <a:xfrm>
            <a:off x="3118409" y="4424380"/>
            <a:ext cx="2341091" cy="1181769"/>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RR by itself never helps, because every app </a:t>
            </a:r>
            <a:r>
              <a:rPr lang="en-US" b="1" dirty="0" smtClean="0">
                <a:solidFill>
                  <a:schemeClr val="bg1"/>
                </a:solidFill>
              </a:rPr>
              <a:t>uses </a:t>
            </a:r>
            <a:r>
              <a:rPr lang="en-US" b="1" dirty="0" smtClean="0">
                <a:solidFill>
                  <a:schemeClr val="bg1"/>
                </a:solidFill>
              </a:rPr>
              <a:t>intents</a:t>
            </a:r>
            <a:endParaRPr lang="en-US" b="1" dirty="0">
              <a:solidFill>
                <a:schemeClr val="bg1"/>
              </a:solidFill>
            </a:endParaRPr>
          </a:p>
        </p:txBody>
      </p:sp>
      <p:sp>
        <p:nvSpPr>
          <p:cNvPr id="8" name="Oval Callout 7"/>
          <p:cNvSpPr/>
          <p:nvPr/>
        </p:nvSpPr>
        <p:spPr>
          <a:xfrm>
            <a:off x="6525340" y="4541869"/>
            <a:ext cx="2188691" cy="112885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rPr>
              <a:t>INT and RR </a:t>
            </a:r>
            <a:r>
              <a:rPr lang="en-US" b="1" dirty="0">
                <a:solidFill>
                  <a:srgbClr val="FFFFFF"/>
                </a:solidFill>
              </a:rPr>
              <a:t>are </a:t>
            </a:r>
            <a:r>
              <a:rPr lang="en-US" b="1" dirty="0" smtClean="0">
                <a:solidFill>
                  <a:srgbClr val="FFFFFF"/>
                </a:solidFill>
              </a:rPr>
              <a:t>complementary</a:t>
            </a:r>
            <a:endParaRPr lang="en-US" b="1" dirty="0">
              <a:solidFill>
                <a:srgbClr val="FFFFFF"/>
              </a:solidFill>
            </a:endParaRPr>
          </a:p>
        </p:txBody>
      </p:sp>
    </p:spTree>
    <p:extLst>
      <p:ext uri="{BB962C8B-B14F-4D97-AF65-F5344CB8AC3E}">
        <p14:creationId xmlns:p14="http://schemas.microsoft.com/office/powerpoint/2010/main" val="137840051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rgbClr val="F79646"/>
                </a:solidFill>
                <a:latin typeface="Ubuntu"/>
                <a:ea typeface="Ubuntu"/>
                <a:cs typeface="Ubuntu"/>
                <a:sym typeface="Ubuntu"/>
                <a:rtl val="0"/>
              </a:rPr>
              <a:t>Annotation overhead</a:t>
            </a:r>
          </a:p>
        </p:txBody>
      </p:sp>
      <p:sp>
        <p:nvSpPr>
          <p:cNvPr id="441" name="Shape 441"/>
          <p:cNvSpPr txBox="1"/>
          <p:nvPr/>
        </p:nvSpPr>
        <p:spPr>
          <a:xfrm>
            <a:off x="5505084" y="2653074"/>
            <a:ext cx="2178864" cy="369332"/>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tl val="0"/>
              </a:rPr>
              <a:t>2% extra annotations</a:t>
            </a:r>
          </a:p>
        </p:txBody>
      </p:sp>
      <p:graphicFrame>
        <p:nvGraphicFramePr>
          <p:cNvPr id="2" name="Table 1"/>
          <p:cNvGraphicFramePr>
            <a:graphicFrameLocks noGrp="1"/>
          </p:cNvGraphicFramePr>
          <p:nvPr>
            <p:extLst>
              <p:ext uri="{D42A27DB-BD31-4B8C-83A1-F6EECF244321}">
                <p14:modId xmlns:p14="http://schemas.microsoft.com/office/powerpoint/2010/main" val="2117450152"/>
              </p:ext>
            </p:extLst>
          </p:nvPr>
        </p:nvGraphicFramePr>
        <p:xfrm>
          <a:off x="2030610" y="1403138"/>
          <a:ext cx="5051745" cy="1102359"/>
        </p:xfrm>
        <a:graphic>
          <a:graphicData uri="http://schemas.openxmlformats.org/drawingml/2006/table">
            <a:tbl>
              <a:tblPr firstRow="1" bandRow="1"/>
              <a:tblGrid>
                <a:gridCol w="1661583"/>
                <a:gridCol w="772584"/>
                <a:gridCol w="1037167"/>
                <a:gridCol w="645583"/>
                <a:gridCol w="934828"/>
              </a:tblGrid>
              <a:tr h="0">
                <a:tc rowSpan="2">
                  <a:txBody>
                    <a:bodyPr/>
                    <a:lstStyle/>
                    <a:p>
                      <a:r>
                        <a:rPr lang="en-US" dirty="0" smtClean="0"/>
                        <a:t>10 Android Apps</a:t>
                      </a:r>
                      <a:endParaRPr lang="en-US" dirty="0"/>
                    </a:p>
                  </a:txBody>
                  <a:tcPr>
                    <a:solidFill>
                      <a:schemeClr val="accent6"/>
                    </a:solidFill>
                  </a:tcPr>
                </a:tc>
                <a:tc rowSpan="2">
                  <a:txBody>
                    <a:bodyPr/>
                    <a:lstStyle/>
                    <a:p>
                      <a:r>
                        <a:rPr lang="en-US" dirty="0" smtClean="0"/>
                        <a:t>LOC</a:t>
                      </a:r>
                      <a:endParaRPr lang="en-US" dirty="0"/>
                    </a:p>
                  </a:txBody>
                  <a:tcPr>
                    <a:solidFill>
                      <a:schemeClr val="accent6"/>
                    </a:solidFill>
                  </a:tcPr>
                </a:tc>
                <a:tc rowSpan="2">
                  <a:txBody>
                    <a:bodyPr/>
                    <a:lstStyle/>
                    <a:p>
                      <a:r>
                        <a:rPr lang="en-US" dirty="0" smtClean="0"/>
                        <a:t>Reflection and Intent uses</a:t>
                      </a:r>
                      <a:endParaRPr lang="en-US" dirty="0"/>
                    </a:p>
                  </a:txBody>
                  <a:tcPr>
                    <a:solidFill>
                      <a:schemeClr val="accent6"/>
                    </a:solidFill>
                  </a:tcPr>
                </a:tc>
                <a:tc gridSpan="2">
                  <a:txBody>
                    <a:bodyPr/>
                    <a:lstStyle/>
                    <a:p>
                      <a:r>
                        <a:rPr lang="en-US" dirty="0" smtClean="0"/>
                        <a:t># of annotations</a:t>
                      </a:r>
                      <a:endParaRPr lang="en-US" dirty="0"/>
                    </a:p>
                  </a:txBody>
                  <a:tcPr>
                    <a:solidFill>
                      <a:schemeClr val="accent6"/>
                    </a:solidFill>
                  </a:tcPr>
                </a:tc>
                <a:tc hMerge="1">
                  <a:txBody>
                    <a:bodyPr/>
                    <a:lstStyle/>
                    <a:p>
                      <a:endParaRPr lang="en-US"/>
                    </a:p>
                  </a:txBody>
                  <a:tcPr/>
                </a:tc>
              </a:tr>
              <a:tr h="2590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dirty="0" smtClean="0"/>
                        <a:t>IFC</a:t>
                      </a:r>
                      <a:endParaRPr lang="en-US" dirty="0"/>
                    </a:p>
                  </a:txBody>
                  <a:tcPr>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REF+INT</a:t>
                      </a:r>
                      <a:endParaRPr lang="en-US" dirty="0"/>
                    </a:p>
                  </a:txBody>
                  <a:tcPr>
                    <a:solidFill>
                      <a:schemeClr val="accent6"/>
                    </a:solidFill>
                  </a:tcPr>
                </a:tc>
              </a:tr>
              <a:tr h="370840">
                <a:tc>
                  <a:txBody>
                    <a:bodyPr/>
                    <a:lstStyle/>
                    <a:p>
                      <a:r>
                        <a:rPr lang="en-US" dirty="0" smtClean="0"/>
                        <a:t>Total</a:t>
                      </a:r>
                    </a:p>
                  </a:txBody>
                  <a:tcPr/>
                </a:tc>
                <a:tc>
                  <a:txBody>
                    <a:bodyPr/>
                    <a:lstStyle/>
                    <a:p>
                      <a:r>
                        <a:rPr lang="en-US" dirty="0" smtClean="0"/>
                        <a:t>52,614</a:t>
                      </a:r>
                      <a:endParaRPr lang="en-US" dirty="0"/>
                    </a:p>
                  </a:txBody>
                  <a:tcPr/>
                </a:tc>
                <a:tc>
                  <a:txBody>
                    <a:bodyPr/>
                    <a:lstStyle/>
                    <a:p>
                      <a:r>
                        <a:rPr lang="en-US" dirty="0" smtClean="0"/>
                        <a:t>405</a:t>
                      </a:r>
                      <a:endParaRPr lang="en-US" dirty="0"/>
                    </a:p>
                  </a:txBody>
                  <a:tcPr/>
                </a:tc>
                <a:tc>
                  <a:txBody>
                    <a:bodyPr/>
                    <a:lstStyle/>
                    <a:p>
                      <a:r>
                        <a:rPr lang="en-US" b="1" dirty="0" smtClean="0">
                          <a:solidFill>
                            <a:schemeClr val="tx1"/>
                          </a:solidFill>
                        </a:rPr>
                        <a:t>5,583</a:t>
                      </a:r>
                      <a:endParaRPr lang="en-US" b="1" dirty="0">
                        <a:solidFill>
                          <a:schemeClr val="tx1"/>
                        </a:solidFill>
                      </a:endParaRPr>
                    </a:p>
                  </a:txBody>
                  <a:tcPr>
                    <a:solidFill>
                      <a:schemeClr val="accent1">
                        <a:lumMod val="60000"/>
                        <a:lumOff val="40000"/>
                      </a:schemeClr>
                    </a:solidFill>
                  </a:tcPr>
                </a:tc>
                <a:tc>
                  <a:txBody>
                    <a:bodyPr/>
                    <a:lstStyle/>
                    <a:p>
                      <a:r>
                        <a:rPr lang="en-US" b="1" dirty="0" smtClean="0">
                          <a:solidFill>
                            <a:schemeClr val="tx1"/>
                          </a:solidFill>
                        </a:rPr>
                        <a:t>98</a:t>
                      </a:r>
                      <a:endParaRPr lang="en-US" b="1" dirty="0">
                        <a:solidFill>
                          <a:schemeClr val="tx1"/>
                        </a:solidFill>
                      </a:endParaRPr>
                    </a:p>
                  </a:txBody>
                  <a:tcPr>
                    <a:solidFill>
                      <a:schemeClr val="accent1">
                        <a:lumMod val="60000"/>
                        <a:lumOff val="40000"/>
                      </a:schemeClr>
                    </a:solidFill>
                  </a:tcPr>
                </a:tc>
              </a:tr>
            </a:tbl>
          </a:graphicData>
        </a:graphic>
      </p:graphicFrame>
      <p:sp>
        <p:nvSpPr>
          <p:cNvPr id="6" name="Shape 448"/>
          <p:cNvSpPr txBox="1">
            <a:spLocks noGrp="1"/>
          </p:cNvSpPr>
          <p:nvPr>
            <p:ph type="body" idx="1"/>
          </p:nvPr>
        </p:nvSpPr>
        <p:spPr>
          <a:xfrm>
            <a:off x="181469" y="3204509"/>
            <a:ext cx="8853909" cy="2586041"/>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endParaRPr lang="en-US" sz="3000" b="0" i="0" u="none" strike="noStrike" cap="none" baseline="0" dirty="0" smtClean="0">
              <a:solidFill>
                <a:schemeClr val="dk1"/>
              </a:solidFill>
              <a:latin typeface="Ubuntu"/>
              <a:ea typeface="Ubuntu"/>
              <a:cs typeface="Ubuntu"/>
              <a:sym typeface="Ubuntu"/>
              <a:rtl val="0"/>
            </a:endParaRPr>
          </a:p>
          <a:p>
            <a:pPr lvl="0" indent="-139700">
              <a:spcBef>
                <a:spcPts val="0"/>
              </a:spcBef>
              <a:buClr>
                <a:srgbClr val="888888"/>
              </a:buClr>
              <a:buSzPct val="100000"/>
              <a:buFont typeface="Ubuntu"/>
              <a:buChar char="•"/>
            </a:pPr>
            <a:r>
              <a:rPr lang="en-US" sz="3000" dirty="0" smtClean="0">
                <a:latin typeface="Ubuntu"/>
                <a:ea typeface="Ubuntu"/>
                <a:cs typeface="Ubuntu"/>
                <a:sym typeface="Ubuntu"/>
              </a:rPr>
              <a:t>For REF+INT </a:t>
            </a:r>
            <a:r>
              <a:rPr lang="en-US" sz="3000" dirty="0">
                <a:latin typeface="Ubuntu"/>
                <a:ea typeface="Ubuntu"/>
                <a:cs typeface="Ubuntu"/>
                <a:sym typeface="Ubuntu"/>
              </a:rPr>
              <a:t>→</a:t>
            </a:r>
            <a:r>
              <a:rPr lang="en-US" sz="3000" dirty="0" smtClean="0">
                <a:latin typeface="Ubuntu"/>
                <a:ea typeface="Ubuntu"/>
                <a:cs typeface="Ubuntu"/>
                <a:sym typeface="Ubuntu"/>
              </a:rPr>
              <a:t> One annotation every </a:t>
            </a:r>
            <a:r>
              <a:rPr lang="en-US" sz="3000" dirty="0" smtClean="0">
                <a:latin typeface="Ubuntu"/>
                <a:ea typeface="Ubuntu"/>
                <a:cs typeface="Ubuntu"/>
                <a:sym typeface="Ubuntu"/>
              </a:rPr>
              <a:t>~</a:t>
            </a:r>
            <a:r>
              <a:rPr lang="en-US" sz="3000" dirty="0" smtClean="0">
                <a:latin typeface="Ubuntu"/>
                <a:ea typeface="Ubuntu"/>
                <a:cs typeface="Ubuntu"/>
                <a:sym typeface="Ubuntu"/>
              </a:rPr>
              <a:t>2K LOC</a:t>
            </a:r>
            <a:endParaRPr lang="en-US" sz="3000" b="0" i="0" u="none" strike="noStrike" cap="none" baseline="0" dirty="0">
              <a:solidFill>
                <a:schemeClr val="dk1"/>
              </a:solidFill>
              <a:latin typeface="Ubuntu"/>
              <a:ea typeface="Ubuntu"/>
              <a:cs typeface="Ubuntu"/>
              <a:sym typeface="Ubuntu"/>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smtClean="0">
                <a:solidFill>
                  <a:schemeClr val="accent6"/>
                </a:solidFill>
                <a:latin typeface="Ubuntu"/>
                <a:ea typeface="Ubuntu"/>
                <a:cs typeface="Ubuntu"/>
                <a:sym typeface="Ubuntu"/>
                <a:rtl val="0"/>
              </a:rPr>
              <a:t>Related</a:t>
            </a:r>
            <a:r>
              <a:rPr lang="en-US" sz="4400" b="1" i="0" u="none" strike="noStrike" cap="none" dirty="0" smtClean="0">
                <a:solidFill>
                  <a:schemeClr val="accent6"/>
                </a:solidFill>
                <a:latin typeface="Ubuntu"/>
                <a:ea typeface="Ubuntu"/>
                <a:cs typeface="Ubuntu"/>
                <a:sym typeface="Ubuntu"/>
                <a:rtl val="0"/>
              </a:rPr>
              <a:t> work</a:t>
            </a:r>
            <a:endParaRPr lang="en-US" sz="4400" b="1" i="0" u="none" strike="noStrike" cap="none" baseline="0" dirty="0">
              <a:solidFill>
                <a:schemeClr val="accent6"/>
              </a:solidFill>
              <a:latin typeface="Ubuntu"/>
              <a:ea typeface="Ubuntu"/>
              <a:cs typeface="Ubuntu"/>
              <a:sym typeface="Ubuntu"/>
              <a:rtl val="0"/>
            </a:endParaRPr>
          </a:p>
        </p:txBody>
      </p:sp>
      <p:sp>
        <p:nvSpPr>
          <p:cNvPr id="448" name="Shape 448"/>
          <p:cNvSpPr txBox="1">
            <a:spLocks noGrp="1"/>
          </p:cNvSpPr>
          <p:nvPr>
            <p:ph type="body" idx="1"/>
          </p:nvPr>
        </p:nvSpPr>
        <p:spPr>
          <a:xfrm>
            <a:off x="119408" y="1471721"/>
            <a:ext cx="8717202" cy="4525963"/>
          </a:xfrm>
          <a:prstGeom prst="rect">
            <a:avLst/>
          </a:prstGeom>
          <a:noFill/>
          <a:ln>
            <a:noFill/>
          </a:ln>
        </p:spPr>
        <p:txBody>
          <a:bodyPr lIns="91425" tIns="45700" rIns="91425" bIns="45700" anchor="t" anchorCtr="0">
            <a:noAutofit/>
          </a:bodyPr>
          <a:lstStyle/>
          <a:p>
            <a:pPr indent="-139700">
              <a:spcBef>
                <a:spcPts val="0"/>
              </a:spcBef>
              <a:buClr>
                <a:srgbClr val="888888"/>
              </a:buClr>
              <a:buSzPct val="100000"/>
              <a:buFont typeface="Ubuntu"/>
              <a:buChar char="•"/>
            </a:pPr>
            <a:r>
              <a:rPr lang="ro-RO" sz="2800" dirty="0" smtClean="0">
                <a:latin typeface="Ubuntu"/>
                <a:cs typeface="Ubuntu"/>
              </a:rPr>
              <a:t>Reflection </a:t>
            </a:r>
            <a:r>
              <a:rPr lang="ro-RO" sz="2800" dirty="0">
                <a:latin typeface="Ubuntu"/>
                <a:cs typeface="Ubuntu"/>
              </a:rPr>
              <a:t>–</a:t>
            </a:r>
            <a:r>
              <a:rPr lang="ro-RO" sz="2800" dirty="0" smtClean="0">
                <a:latin typeface="Ubuntu"/>
                <a:cs typeface="Ubuntu"/>
              </a:rPr>
              <a:t> sound, but limited:</a:t>
            </a:r>
          </a:p>
          <a:p>
            <a:pPr lvl="1" indent="-133350">
              <a:spcBef>
                <a:spcPts val="0"/>
              </a:spcBef>
              <a:buClr>
                <a:srgbClr val="888888"/>
              </a:buClr>
              <a:buSzPct val="100000"/>
              <a:buFont typeface="Ubuntu"/>
              <a:buChar char="–"/>
            </a:pPr>
            <a:r>
              <a:rPr lang="ro-RO" dirty="0" smtClean="0">
                <a:latin typeface="Ubuntu"/>
                <a:cs typeface="Ubuntu"/>
              </a:rPr>
              <a:t>M</a:t>
            </a:r>
            <a:r>
              <a:rPr lang="ro-RO" dirty="0">
                <a:latin typeface="Ubuntu"/>
                <a:cs typeface="Ubuntu"/>
              </a:rPr>
              <a:t>. S. Tschantz and M. D. Ernst, </a:t>
            </a:r>
            <a:r>
              <a:rPr lang="ro-RO" i="1" dirty="0">
                <a:latin typeface="Ubuntu"/>
                <a:cs typeface="Ubuntu"/>
              </a:rPr>
              <a:t>OOPSLA’</a:t>
            </a:r>
            <a:r>
              <a:rPr lang="ro-RO" i="1" dirty="0" smtClean="0">
                <a:latin typeface="Ubuntu"/>
                <a:cs typeface="Ubuntu"/>
              </a:rPr>
              <a:t>15</a:t>
            </a:r>
            <a:endParaRPr lang="en-US" dirty="0">
              <a:latin typeface="Ubuntu"/>
              <a:ea typeface="Ubuntu"/>
              <a:cs typeface="Ubuntu"/>
              <a:sym typeface="Ubuntu"/>
            </a:endParaRPr>
          </a:p>
          <a:p>
            <a:pPr lvl="1" indent="-133350">
              <a:spcBef>
                <a:spcPts val="0"/>
              </a:spcBef>
              <a:buClr>
                <a:srgbClr val="888888"/>
              </a:buClr>
              <a:buSzPct val="100000"/>
              <a:buFont typeface="Ubuntu"/>
              <a:buChar char="–"/>
            </a:pPr>
            <a:r>
              <a:rPr lang="ro-RO" dirty="0" smtClean="0">
                <a:latin typeface="Ubuntu"/>
                <a:cs typeface="Ubuntu"/>
              </a:rPr>
              <a:t>Livshits </a:t>
            </a:r>
            <a:r>
              <a:rPr lang="ro-RO" i="1" dirty="0">
                <a:latin typeface="Ubuntu"/>
                <a:cs typeface="Ubuntu"/>
              </a:rPr>
              <a:t>et al., APLAS ’</a:t>
            </a:r>
            <a:r>
              <a:rPr lang="ro-RO" i="1" dirty="0" smtClean="0">
                <a:latin typeface="Ubuntu"/>
                <a:cs typeface="Ubuntu"/>
              </a:rPr>
              <a:t>05</a:t>
            </a:r>
          </a:p>
          <a:p>
            <a:pPr lvl="1" indent="-133350">
              <a:spcBef>
                <a:spcPts val="0"/>
              </a:spcBef>
              <a:buClr>
                <a:srgbClr val="888888"/>
              </a:buClr>
              <a:buSzPct val="100000"/>
              <a:buFont typeface="Ubuntu"/>
              <a:buChar char="–"/>
            </a:pPr>
            <a:r>
              <a:rPr lang="ro-RO" dirty="0" smtClean="0">
                <a:latin typeface="Ubuntu"/>
                <a:cs typeface="Ubuntu"/>
              </a:rPr>
              <a:t>M</a:t>
            </a:r>
            <a:r>
              <a:rPr lang="ro-RO" dirty="0">
                <a:latin typeface="Ubuntu"/>
                <a:cs typeface="Ubuntu"/>
              </a:rPr>
              <a:t>. Tatsubori </a:t>
            </a:r>
            <a:r>
              <a:rPr lang="ro-RO" i="1" dirty="0">
                <a:latin typeface="Ubuntu"/>
                <a:cs typeface="Ubuntu"/>
              </a:rPr>
              <a:t>et al., PPL’</a:t>
            </a:r>
            <a:r>
              <a:rPr lang="ro-RO" i="1" dirty="0" smtClean="0">
                <a:latin typeface="Ubuntu"/>
                <a:cs typeface="Ubuntu"/>
              </a:rPr>
              <a:t>04</a:t>
            </a:r>
            <a:endParaRPr lang="en-US" dirty="0" smtClean="0">
              <a:latin typeface="Ubuntu"/>
              <a:ea typeface="Ubuntu"/>
              <a:cs typeface="Ubuntu"/>
              <a:sym typeface="Ubuntu"/>
            </a:endParaRPr>
          </a:p>
          <a:p>
            <a:pPr indent="-139700">
              <a:spcBef>
                <a:spcPts val="0"/>
              </a:spcBef>
              <a:buClr>
                <a:srgbClr val="888888"/>
              </a:buClr>
              <a:buSzPct val="100000"/>
              <a:buFont typeface="Ubuntu"/>
              <a:buChar char="•"/>
            </a:pPr>
            <a:r>
              <a:rPr lang="ro-RO" sz="2800" dirty="0" smtClean="0">
                <a:latin typeface="Ubuntu"/>
                <a:cs typeface="Ubuntu"/>
              </a:rPr>
              <a:t>Reflection – unsound:</a:t>
            </a:r>
          </a:p>
          <a:p>
            <a:pPr lvl="1" indent="-133350">
              <a:spcBef>
                <a:spcPts val="0"/>
              </a:spcBef>
              <a:buClr>
                <a:srgbClr val="888888"/>
              </a:buClr>
              <a:buSzPct val="100000"/>
              <a:buFont typeface="Ubuntu"/>
              <a:buChar char="–"/>
            </a:pPr>
            <a:r>
              <a:rPr lang="ro-RO" dirty="0" smtClean="0">
                <a:latin typeface="Ubuntu"/>
                <a:cs typeface="Ubuntu"/>
              </a:rPr>
              <a:t>Y. Li </a:t>
            </a:r>
            <a:r>
              <a:rPr lang="ro-RO" i="1" dirty="0">
                <a:latin typeface="Ubuntu"/>
                <a:cs typeface="Ubuntu"/>
              </a:rPr>
              <a:t>et al., ECOOP’</a:t>
            </a:r>
            <a:r>
              <a:rPr lang="ro-RO" dirty="0" smtClean="0">
                <a:latin typeface="Ubuntu"/>
                <a:cs typeface="Ubuntu"/>
              </a:rPr>
              <a:t>14</a:t>
            </a:r>
          </a:p>
          <a:p>
            <a:pPr lvl="1" indent="-133350">
              <a:spcBef>
                <a:spcPts val="0"/>
              </a:spcBef>
              <a:buClr>
                <a:srgbClr val="888888"/>
              </a:buClr>
              <a:buSzPct val="100000"/>
              <a:buFont typeface="Ubuntu"/>
              <a:buChar char="–"/>
            </a:pPr>
            <a:r>
              <a:rPr lang="ro-RO" dirty="0">
                <a:latin typeface="Ubuntu"/>
                <a:cs typeface="Ubuntu"/>
              </a:rPr>
              <a:t>Bodden </a:t>
            </a:r>
            <a:r>
              <a:rPr lang="ro-RO" i="1" dirty="0">
                <a:latin typeface="Ubuntu"/>
                <a:cs typeface="Ubuntu"/>
              </a:rPr>
              <a:t>et al., ICSE’</a:t>
            </a:r>
            <a:r>
              <a:rPr lang="ro-RO" i="1" dirty="0" smtClean="0">
                <a:latin typeface="Ubuntu"/>
                <a:cs typeface="Ubuntu"/>
              </a:rPr>
              <a:t>11</a:t>
            </a:r>
            <a:endParaRPr lang="ro-RO" dirty="0" smtClean="0">
              <a:latin typeface="Ubuntu"/>
              <a:cs typeface="Ubuntu"/>
            </a:endParaRPr>
          </a:p>
          <a:p>
            <a:pPr indent="-139700">
              <a:spcBef>
                <a:spcPts val="0"/>
              </a:spcBef>
              <a:buClr>
                <a:srgbClr val="888888"/>
              </a:buClr>
              <a:buSzPct val="100000"/>
              <a:buFont typeface="Ubuntu"/>
              <a:buChar char="•"/>
            </a:pPr>
            <a:r>
              <a:rPr lang="ro-RO" sz="2800" dirty="0" smtClean="0">
                <a:latin typeface="Ubuntu"/>
                <a:cs typeface="Ubuntu"/>
              </a:rPr>
              <a:t>Intents – unsound:</a:t>
            </a:r>
          </a:p>
          <a:p>
            <a:pPr lvl="1" indent="-133350">
              <a:spcBef>
                <a:spcPts val="0"/>
              </a:spcBef>
              <a:buClr>
                <a:srgbClr val="888888"/>
              </a:buClr>
              <a:buSzPct val="100000"/>
              <a:buFont typeface="Ubuntu"/>
              <a:buChar char="–"/>
            </a:pPr>
            <a:r>
              <a:rPr lang="ro-RO" dirty="0" smtClean="0">
                <a:latin typeface="Ubuntu"/>
                <a:cs typeface="Ubuntu"/>
              </a:rPr>
              <a:t>L. Li </a:t>
            </a:r>
            <a:r>
              <a:rPr lang="ro-RO" i="1" dirty="0" smtClean="0">
                <a:latin typeface="Ubuntu"/>
                <a:cs typeface="Ubuntu"/>
              </a:rPr>
              <a:t>et al., ICSE’</a:t>
            </a:r>
            <a:r>
              <a:rPr lang="ro-RO" dirty="0" smtClean="0">
                <a:latin typeface="Ubuntu"/>
                <a:cs typeface="Ubuntu"/>
              </a:rPr>
              <a:t>15</a:t>
            </a:r>
          </a:p>
          <a:p>
            <a:pPr marL="203200" indent="0">
              <a:spcBef>
                <a:spcPts val="0"/>
              </a:spcBef>
              <a:buClr>
                <a:srgbClr val="888888"/>
              </a:buClr>
              <a:buSzPct val="100000"/>
              <a:buNone/>
            </a:pPr>
            <a:r>
              <a:rPr lang="ro-RO" sz="2800" dirty="0" smtClean="0">
                <a:latin typeface="Ubuntu"/>
                <a:cs typeface="Ubuntu"/>
              </a:rPr>
              <a:t>	</a:t>
            </a:r>
          </a:p>
          <a:p>
            <a:pPr indent="-139700">
              <a:spcBef>
                <a:spcPts val="0"/>
              </a:spcBef>
              <a:buClr>
                <a:srgbClr val="888888"/>
              </a:buClr>
              <a:buSzPct val="100000"/>
              <a:buFont typeface="Ubuntu"/>
              <a:buChar char="•"/>
            </a:pPr>
            <a:endParaRPr lang="ro-RO" sz="2800" i="1" dirty="0" smtClean="0">
              <a:latin typeface="Ubuntu"/>
              <a:cs typeface="Ubuntu"/>
            </a:endParaRPr>
          </a:p>
          <a:p>
            <a:pPr indent="-139700">
              <a:spcBef>
                <a:spcPts val="0"/>
              </a:spcBef>
              <a:buClr>
                <a:srgbClr val="888888"/>
              </a:buClr>
              <a:buSzPct val="100000"/>
              <a:buFont typeface="Ubuntu"/>
              <a:buChar char="•"/>
            </a:pPr>
            <a:endParaRPr lang="ro-RO" sz="2800" dirty="0">
              <a:latin typeface="Ubuntu"/>
              <a:cs typeface="Ubuntu"/>
            </a:endParaRPr>
          </a:p>
          <a:p>
            <a:pPr indent="-139700">
              <a:spcBef>
                <a:spcPts val="0"/>
              </a:spcBef>
              <a:buClr>
                <a:srgbClr val="888888"/>
              </a:buClr>
              <a:buSzPct val="100000"/>
              <a:buFont typeface="Ubuntu"/>
              <a:buChar char="•"/>
            </a:pPr>
            <a:endParaRPr lang="en-US" sz="2800" i="1" dirty="0">
              <a:latin typeface="Ubuntu"/>
              <a:ea typeface="Ubuntu"/>
              <a:cs typeface="Ubuntu"/>
              <a:sym typeface="Ubuntu"/>
            </a:endParaRPr>
          </a:p>
        </p:txBody>
      </p:sp>
    </p:spTree>
    <p:extLst>
      <p:ext uri="{BB962C8B-B14F-4D97-AF65-F5344CB8AC3E}">
        <p14:creationId xmlns:p14="http://schemas.microsoft.com/office/powerpoint/2010/main" val="79190456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chemeClr val="accent6"/>
                </a:solidFill>
                <a:latin typeface="Ubuntu"/>
                <a:ea typeface="Ubuntu"/>
                <a:cs typeface="Ubuntu"/>
                <a:sym typeface="Ubuntu"/>
                <a:rtl val="0"/>
              </a:rPr>
              <a:t>Conclusion</a:t>
            </a:r>
          </a:p>
        </p:txBody>
      </p:sp>
      <p:sp>
        <p:nvSpPr>
          <p:cNvPr id="448" name="Shape 448"/>
          <p:cNvSpPr txBox="1">
            <a:spLocks noGrp="1"/>
          </p:cNvSpPr>
          <p:nvPr>
            <p:ph type="body" idx="1"/>
          </p:nvPr>
        </p:nvSpPr>
        <p:spPr>
          <a:xfrm>
            <a:off x="119408" y="1471721"/>
            <a:ext cx="8717202" cy="4525963"/>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a:solidFill>
                  <a:schemeClr val="dk1"/>
                </a:solidFill>
                <a:latin typeface="Ubuntu"/>
                <a:ea typeface="Ubuntu"/>
                <a:cs typeface="Ubuntu"/>
                <a:sym typeface="Ubuntu"/>
                <a:rtl val="0"/>
              </a:rPr>
              <a:t>Two sound </a:t>
            </a:r>
            <a:r>
              <a:rPr lang="en-US" sz="3000" b="0" i="0" u="none" strike="noStrike" cap="none" baseline="0" dirty="0" smtClean="0">
                <a:solidFill>
                  <a:schemeClr val="dk1"/>
                </a:solidFill>
                <a:latin typeface="Ubuntu"/>
                <a:ea typeface="Ubuntu"/>
                <a:cs typeface="Ubuntu"/>
                <a:sym typeface="Ubuntu"/>
                <a:rtl val="0"/>
              </a:rPr>
              <a:t>analyses </a:t>
            </a:r>
            <a:r>
              <a:rPr lang="en-US" sz="3000" b="0" i="0" u="none" strike="noStrike" cap="none" baseline="0" dirty="0">
                <a:solidFill>
                  <a:schemeClr val="dk1"/>
                </a:solidFill>
                <a:latin typeface="Ubuntu"/>
                <a:ea typeface="Ubuntu"/>
                <a:cs typeface="Ubuntu"/>
                <a:sym typeface="Ubuntu"/>
                <a:rtl val="0"/>
              </a:rPr>
              <a:t>for implicit control flows</a:t>
            </a:r>
          </a:p>
          <a:p>
            <a:pPr marL="742950" marR="0" lvl="1" indent="-133350" algn="l" rtl="0">
              <a:lnSpc>
                <a:spcPct val="100000"/>
              </a:lnSpc>
              <a:spcBef>
                <a:spcPts val="0"/>
              </a:spcBef>
              <a:spcAft>
                <a:spcPts val="0"/>
              </a:spcAft>
              <a:buClr>
                <a:srgbClr val="888888"/>
              </a:buClr>
              <a:buSzPct val="100000"/>
              <a:buFont typeface="Ubuntu"/>
              <a:buChar char="–"/>
            </a:pPr>
            <a:r>
              <a:rPr lang="en-US" sz="2400" b="0" i="0" u="none" strike="noStrike" cap="none" baseline="0" dirty="0" smtClean="0">
                <a:solidFill>
                  <a:schemeClr val="dk1"/>
                </a:solidFill>
                <a:latin typeface="Ubuntu"/>
                <a:ea typeface="Ubuntu"/>
                <a:cs typeface="Ubuntu"/>
                <a:sym typeface="Ubuntu"/>
                <a:rtl val="0"/>
              </a:rPr>
              <a:t>Reflection</a:t>
            </a:r>
            <a:endParaRPr lang="en-US" sz="2400" b="0" i="0" u="none" strike="noStrike" cap="none" baseline="0" dirty="0">
              <a:solidFill>
                <a:schemeClr val="dk1"/>
              </a:solidFill>
              <a:latin typeface="Ubuntu"/>
              <a:ea typeface="Ubuntu"/>
              <a:cs typeface="Ubuntu"/>
              <a:sym typeface="Ubuntu"/>
              <a:rtl val="0"/>
            </a:endParaRPr>
          </a:p>
          <a:p>
            <a:pPr marL="742950" marR="0" lvl="1" indent="-133350" algn="l" rtl="0">
              <a:lnSpc>
                <a:spcPct val="100000"/>
              </a:lnSpc>
              <a:spcBef>
                <a:spcPts val="0"/>
              </a:spcBef>
              <a:spcAft>
                <a:spcPts val="0"/>
              </a:spcAft>
              <a:buClr>
                <a:srgbClr val="888888"/>
              </a:buClr>
              <a:buSzPct val="100000"/>
              <a:buFont typeface="Ubuntu"/>
              <a:buChar char="–"/>
            </a:pPr>
            <a:r>
              <a:rPr lang="en-US" sz="2400" b="0" i="0" u="none" strike="noStrike" cap="none" baseline="0" dirty="0" smtClean="0">
                <a:solidFill>
                  <a:schemeClr val="dk1"/>
                </a:solidFill>
                <a:latin typeface="Ubuntu"/>
                <a:ea typeface="Ubuntu"/>
                <a:cs typeface="Ubuntu"/>
                <a:sym typeface="Ubuntu"/>
                <a:rtl val="0"/>
              </a:rPr>
              <a:t>Message-Passing</a:t>
            </a:r>
            <a:endParaRPr lang="en-US" sz="2400" b="0" i="0" u="none" strike="noStrike" cap="none" baseline="0" dirty="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smtClean="0">
                <a:solidFill>
                  <a:schemeClr val="dk1"/>
                </a:solidFill>
                <a:latin typeface="Ubuntu"/>
                <a:ea typeface="Ubuntu"/>
                <a:cs typeface="Ubuntu"/>
                <a:sym typeface="Ubuntu"/>
                <a:rtl val="0"/>
              </a:rPr>
              <a:t>High </a:t>
            </a:r>
            <a:r>
              <a:rPr lang="en-US" sz="3000" b="0" i="0" u="none" strike="noStrike" cap="none" baseline="0" dirty="0" smtClean="0">
                <a:solidFill>
                  <a:schemeClr val="dk1"/>
                </a:solidFill>
                <a:latin typeface="Ubuntu"/>
                <a:ea typeface="Ubuntu"/>
                <a:cs typeface="Ubuntu"/>
                <a:sym typeface="Ubuntu"/>
                <a:rtl val="0"/>
              </a:rPr>
              <a:t>precision for Android apps</a:t>
            </a:r>
          </a:p>
          <a:p>
            <a:pPr lvl="1" indent="-133350">
              <a:spcBef>
                <a:spcPts val="0"/>
              </a:spcBef>
              <a:buClr>
                <a:srgbClr val="888888"/>
              </a:buClr>
              <a:buSzPct val="100000"/>
              <a:buFont typeface="Ubuntu"/>
              <a:buChar char="–"/>
            </a:pPr>
            <a:r>
              <a:rPr lang="en-US" sz="2400" dirty="0" smtClean="0">
                <a:latin typeface="Ubuntu"/>
                <a:ea typeface="Ubuntu"/>
                <a:cs typeface="Ubuntu"/>
                <a:sym typeface="Ubuntu"/>
              </a:rPr>
              <a:t>Resolved 93</a:t>
            </a:r>
            <a:r>
              <a:rPr lang="en-US" sz="2400" dirty="0" smtClean="0">
                <a:latin typeface="Ubuntu"/>
                <a:ea typeface="Ubuntu"/>
                <a:cs typeface="Ubuntu"/>
                <a:sym typeface="Ubuntu"/>
              </a:rPr>
              <a:t>% of reflective calls </a:t>
            </a:r>
            <a:endParaRPr lang="en-US" sz="2400" dirty="0" smtClean="0">
              <a:latin typeface="Ubuntu"/>
              <a:ea typeface="Ubuntu"/>
              <a:cs typeface="Ubuntu"/>
              <a:sym typeface="Ubuntu"/>
            </a:endParaRPr>
          </a:p>
          <a:p>
            <a:pPr lvl="1" indent="-133350">
              <a:spcBef>
                <a:spcPts val="0"/>
              </a:spcBef>
              <a:buClr>
                <a:srgbClr val="888888"/>
              </a:buClr>
              <a:buSzPct val="100000"/>
              <a:buFont typeface="Ubuntu"/>
              <a:buChar char="–"/>
            </a:pPr>
            <a:r>
              <a:rPr lang="en-US" sz="2400" dirty="0" smtClean="0">
                <a:latin typeface="Ubuntu"/>
                <a:ea typeface="Ubuntu"/>
                <a:cs typeface="Ubuntu"/>
                <a:sym typeface="Ubuntu"/>
              </a:rPr>
              <a:t>Resolved 88</a:t>
            </a:r>
            <a:r>
              <a:rPr lang="en-US" sz="2400" dirty="0" smtClean="0">
                <a:latin typeface="Ubuntu"/>
                <a:ea typeface="Ubuntu"/>
                <a:cs typeface="Ubuntu"/>
                <a:sym typeface="Ubuntu"/>
              </a:rPr>
              <a:t>% of sent </a:t>
            </a:r>
            <a:r>
              <a:rPr lang="en-US" sz="2400" dirty="0" smtClean="0">
                <a:latin typeface="Ubuntu"/>
                <a:ea typeface="Ubuntu"/>
                <a:cs typeface="Ubuntu"/>
                <a:sym typeface="Ubuntu"/>
              </a:rPr>
              <a:t>intents</a:t>
            </a:r>
            <a:endParaRPr lang="en-US" sz="26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smtClean="0">
                <a:solidFill>
                  <a:schemeClr val="dk1"/>
                </a:solidFill>
                <a:latin typeface="Ubuntu"/>
                <a:ea typeface="Ubuntu"/>
                <a:cs typeface="Ubuntu"/>
                <a:sym typeface="Ubuntu"/>
                <a:rtl val="0"/>
              </a:rPr>
              <a:t>Can </a:t>
            </a:r>
            <a:r>
              <a:rPr lang="en-US" sz="3000" b="0" i="0" u="none" strike="noStrike" cap="none" baseline="0" dirty="0" smtClean="0">
                <a:solidFill>
                  <a:schemeClr val="dk1"/>
                </a:solidFill>
                <a:latin typeface="Ubuntu"/>
                <a:ea typeface="Ubuntu"/>
                <a:cs typeface="Ubuntu"/>
                <a:sym typeface="Ubuntu"/>
                <a:rtl val="0"/>
              </a:rPr>
              <a:t>be integrated with any </a:t>
            </a:r>
            <a:r>
              <a:rPr lang="en-US" sz="3000" b="0" i="0" u="none" strike="noStrike" cap="none" baseline="0" dirty="0" smtClean="0">
                <a:solidFill>
                  <a:schemeClr val="dk1"/>
                </a:solidFill>
                <a:latin typeface="Ubuntu"/>
                <a:ea typeface="Ubuntu"/>
                <a:cs typeface="Ubuntu"/>
                <a:sym typeface="Ubuntu"/>
                <a:rtl val="0"/>
              </a:rPr>
              <a:t>downstream analysis</a:t>
            </a:r>
          </a:p>
          <a:p>
            <a:pPr lvl="1" indent="-139700">
              <a:spcBef>
                <a:spcPts val="0"/>
              </a:spcBef>
              <a:buClr>
                <a:srgbClr val="888888"/>
              </a:buClr>
              <a:buSzPct val="100000"/>
              <a:buFont typeface="Ubuntu"/>
              <a:buChar char="•"/>
            </a:pPr>
            <a:r>
              <a:rPr lang="en-US" sz="2600" dirty="0" smtClean="0">
                <a:latin typeface="Ubuntu"/>
                <a:ea typeface="Ubuntu"/>
                <a:cs typeface="Ubuntu"/>
                <a:sym typeface="Ubuntu"/>
              </a:rPr>
              <a:t>Improved precision by 400x</a:t>
            </a:r>
            <a:endParaRPr lang="en-US" sz="2600" b="0" i="0" u="none" strike="noStrike" cap="none" baseline="0" dirty="0" smtClean="0">
              <a:solidFill>
                <a:schemeClr val="dk1"/>
              </a:solidFill>
              <a:latin typeface="Ubuntu"/>
              <a:ea typeface="Ubuntu"/>
              <a:cs typeface="Ubuntu"/>
              <a:sym typeface="Ubuntu"/>
              <a:rtl val="0"/>
            </a:endParaRPr>
          </a:p>
          <a:p>
            <a:pPr marL="342900" marR="0" lvl="0" indent="-139700" algn="l" rtl="0">
              <a:lnSpc>
                <a:spcPct val="100000"/>
              </a:lnSpc>
              <a:spcBef>
                <a:spcPts val="0"/>
              </a:spcBef>
              <a:spcAft>
                <a:spcPts val="0"/>
              </a:spcAft>
              <a:buClr>
                <a:srgbClr val="888888"/>
              </a:buClr>
              <a:buSzPct val="100000"/>
              <a:buFont typeface="Ubuntu"/>
              <a:buChar char="•"/>
            </a:pPr>
            <a:r>
              <a:rPr lang="en-US" sz="3000" b="0" i="0" u="none" strike="noStrike" cap="none" baseline="0" dirty="0" smtClean="0">
                <a:solidFill>
                  <a:schemeClr val="dk1"/>
                </a:solidFill>
                <a:latin typeface="Ubuntu"/>
                <a:ea typeface="Ubuntu"/>
                <a:cs typeface="Ubuntu"/>
                <a:sym typeface="Ubuntu"/>
                <a:rtl val="0"/>
              </a:rPr>
              <a:t>Implementations </a:t>
            </a:r>
            <a:r>
              <a:rPr lang="en-US" sz="3000" b="0" i="0" u="none" strike="noStrike" cap="none" baseline="0" dirty="0">
                <a:solidFill>
                  <a:schemeClr val="dk1"/>
                </a:solidFill>
                <a:latin typeface="Ubuntu"/>
                <a:ea typeface="Ubuntu"/>
                <a:cs typeface="Ubuntu"/>
                <a:sym typeface="Ubuntu"/>
                <a:rtl val="0"/>
              </a:rPr>
              <a:t>are </a:t>
            </a:r>
            <a:r>
              <a:rPr lang="en-US" sz="3000" b="0" i="0" u="none" strike="noStrike" cap="none" baseline="0" dirty="0" smtClean="0">
                <a:solidFill>
                  <a:schemeClr val="dk1"/>
                </a:solidFill>
                <a:latin typeface="Ubuntu"/>
                <a:ea typeface="Ubuntu"/>
                <a:cs typeface="Ubuntu"/>
                <a:sym typeface="Ubuntu"/>
                <a:rtl val="0"/>
              </a:rPr>
              <a:t>available</a:t>
            </a:r>
            <a:endParaRPr lang="en-US" sz="3000" b="0" i="0" u="none" strike="noStrike" cap="none" baseline="0" dirty="0">
              <a:solidFill>
                <a:schemeClr val="dk1"/>
              </a:solidFill>
              <a:latin typeface="Ubuntu"/>
              <a:ea typeface="Ubuntu"/>
              <a:cs typeface="Ubuntu"/>
              <a:sym typeface="Ubuntu"/>
              <a:rtl val="0"/>
            </a:endParaRPr>
          </a:p>
        </p:txBody>
      </p:sp>
      <p:pic>
        <p:nvPicPr>
          <p:cNvPr id="4" name="Picture 2" descr="http://types.cs.washington.edu/checker-framework/current/CF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208" y="5536019"/>
            <a:ext cx="2486025" cy="628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28961" y="5682804"/>
            <a:ext cx="4262705" cy="461665"/>
          </a:xfrm>
          <a:prstGeom prst="rect">
            <a:avLst/>
          </a:prstGeom>
          <a:noFill/>
        </p:spPr>
        <p:txBody>
          <a:bodyPr wrap="none" rtlCol="0">
            <a:spAutoFit/>
          </a:bodyPr>
          <a:lstStyle/>
          <a:p>
            <a:r>
              <a:rPr lang="en-US" sz="2400" dirty="0" smtClean="0">
                <a:latin typeface="Ubuntu"/>
                <a:cs typeface="Ubuntu"/>
              </a:rPr>
              <a:t>http://CheckerFramework.org/</a:t>
            </a:r>
            <a:endParaRPr lang="en-US" sz="2400" dirty="0">
              <a:latin typeface="Ubuntu"/>
              <a:cs typeface="Ubuntu"/>
            </a:endParaRPr>
          </a:p>
        </p:txBody>
      </p:sp>
    </p:spTree>
    <p:extLst>
      <p:ext uri="{BB962C8B-B14F-4D97-AF65-F5344CB8AC3E}">
        <p14:creationId xmlns:p14="http://schemas.microsoft.com/office/powerpoint/2010/main" val="129072239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60" name="Shape 460"/>
          <p:cNvSpPr txBox="1"/>
          <p:nvPr/>
        </p:nvSpPr>
        <p:spPr>
          <a:xfrm>
            <a:off x="1003244" y="5742875"/>
            <a:ext cx="8028900" cy="936600"/>
          </a:xfrm>
          <a:prstGeom prst="rect">
            <a:avLst/>
          </a:prstGeom>
          <a:noFill/>
          <a:ln>
            <a:noFill/>
          </a:ln>
        </p:spPr>
        <p:txBody>
          <a:bodyPr lIns="91425" tIns="91425" rIns="91425" bIns="91425" anchor="t" anchorCtr="0">
            <a:noAutofit/>
          </a:bodyPr>
          <a:lstStyle/>
          <a:p>
            <a:pPr>
              <a:spcBef>
                <a:spcPts val="0"/>
              </a:spcBef>
              <a:buNone/>
            </a:pPr>
            <a:r>
              <a:rPr lang="en-US" sz="3600" dirty="0"/>
              <a:t>Paulo Barros - </a:t>
            </a:r>
            <a:r>
              <a:rPr lang="en-US" sz="3600" dirty="0" err="1"/>
              <a:t>pbsf@cin.ufpe.br</a:t>
            </a:r>
            <a:endParaRPr lang="en-US" sz="3600" dirty="0"/>
          </a:p>
        </p:txBody>
      </p:sp>
      <p:grpSp>
        <p:nvGrpSpPr>
          <p:cNvPr id="10" name="Shape 87"/>
          <p:cNvGrpSpPr/>
          <p:nvPr/>
        </p:nvGrpSpPr>
        <p:grpSpPr>
          <a:xfrm>
            <a:off x="3056330" y="4890184"/>
            <a:ext cx="3565705" cy="922899"/>
            <a:chOff x="2511871" y="5082076"/>
            <a:chExt cx="4761091" cy="1372500"/>
          </a:xfrm>
        </p:grpSpPr>
        <p:pic>
          <p:nvPicPr>
            <p:cNvPr id="11" name="Shape 88"/>
            <p:cNvPicPr preferRelativeResize="0"/>
            <p:nvPr/>
          </p:nvPicPr>
          <p:blipFill rotWithShape="1">
            <a:blip r:embed="rId3">
              <a:alphaModFix/>
            </a:blip>
            <a:srcRect/>
            <a:stretch/>
          </p:blipFill>
          <p:spPr>
            <a:xfrm>
              <a:off x="5257562" y="5113276"/>
              <a:ext cx="2015400" cy="1310098"/>
            </a:xfrm>
            <a:prstGeom prst="rect">
              <a:avLst/>
            </a:prstGeom>
            <a:noFill/>
            <a:ln>
              <a:noFill/>
            </a:ln>
          </p:spPr>
        </p:pic>
        <p:pic>
          <p:nvPicPr>
            <p:cNvPr id="12" name="Shape 89"/>
            <p:cNvPicPr preferRelativeResize="0"/>
            <p:nvPr/>
          </p:nvPicPr>
          <p:blipFill rotWithShape="1">
            <a:blip r:embed="rId4">
              <a:alphaModFix/>
            </a:blip>
            <a:srcRect/>
            <a:stretch/>
          </p:blipFill>
          <p:spPr>
            <a:xfrm>
              <a:off x="2511871" y="5114176"/>
              <a:ext cx="1280998" cy="1308300"/>
            </a:xfrm>
            <a:prstGeom prst="rect">
              <a:avLst/>
            </a:prstGeom>
            <a:noFill/>
            <a:ln>
              <a:noFill/>
            </a:ln>
          </p:spPr>
        </p:pic>
        <p:pic>
          <p:nvPicPr>
            <p:cNvPr id="13" name="Shape 90"/>
            <p:cNvPicPr preferRelativeResize="0"/>
            <p:nvPr/>
          </p:nvPicPr>
          <p:blipFill rotWithShape="1">
            <a:blip r:embed="rId5">
              <a:alphaModFix/>
            </a:blip>
            <a:srcRect/>
            <a:stretch/>
          </p:blipFill>
          <p:spPr>
            <a:xfrm>
              <a:off x="3937146" y="5082076"/>
              <a:ext cx="1372500" cy="1372500"/>
            </a:xfrm>
            <a:prstGeom prst="rect">
              <a:avLst/>
            </a:prstGeom>
            <a:noFill/>
            <a:ln>
              <a:noFill/>
            </a:ln>
          </p:spPr>
        </p:pic>
      </p:grpSp>
      <p:pic>
        <p:nvPicPr>
          <p:cNvPr id="9" name="Picture 8"/>
          <p:cNvPicPr>
            <a:picLocks noChangeAspect="1"/>
          </p:cNvPicPr>
          <p:nvPr/>
        </p:nvPicPr>
        <p:blipFill>
          <a:blip r:embed="rId6"/>
          <a:stretch>
            <a:fillRect/>
          </a:stretch>
        </p:blipFill>
        <p:spPr>
          <a:xfrm>
            <a:off x="100731" y="86095"/>
            <a:ext cx="2955599" cy="2216699"/>
          </a:xfrm>
          <a:prstGeom prst="rect">
            <a:avLst/>
          </a:prstGeom>
        </p:spPr>
        <p:style>
          <a:lnRef idx="2">
            <a:schemeClr val="dk1"/>
          </a:lnRef>
          <a:fillRef idx="1">
            <a:schemeClr val="lt1"/>
          </a:fillRef>
          <a:effectRef idx="0">
            <a:schemeClr val="dk1"/>
          </a:effectRef>
          <a:fontRef idx="minor">
            <a:schemeClr val="dk1"/>
          </a:fontRef>
        </p:style>
      </p:pic>
      <p:pic>
        <p:nvPicPr>
          <p:cNvPr id="19" name="Picture 18"/>
          <p:cNvPicPr>
            <a:picLocks noChangeAspect="1"/>
          </p:cNvPicPr>
          <p:nvPr/>
        </p:nvPicPr>
        <p:blipFill>
          <a:blip r:embed="rId7"/>
          <a:stretch>
            <a:fillRect/>
          </a:stretch>
        </p:blipFill>
        <p:spPr>
          <a:xfrm>
            <a:off x="92921" y="2390393"/>
            <a:ext cx="2955600" cy="2216700"/>
          </a:xfrm>
          <a:prstGeom prst="rect">
            <a:avLst/>
          </a:prstGeom>
        </p:spPr>
        <p:style>
          <a:lnRef idx="2">
            <a:schemeClr val="dk1"/>
          </a:lnRef>
          <a:fillRef idx="1">
            <a:schemeClr val="lt1"/>
          </a:fillRef>
          <a:effectRef idx="0">
            <a:schemeClr val="dk1"/>
          </a:effectRef>
          <a:fontRef idx="minor">
            <a:schemeClr val="dk1"/>
          </a:fontRef>
        </p:style>
      </p:pic>
      <p:pic>
        <p:nvPicPr>
          <p:cNvPr id="20" name="Picture 19"/>
          <p:cNvPicPr>
            <a:picLocks noChangeAspect="1"/>
          </p:cNvPicPr>
          <p:nvPr/>
        </p:nvPicPr>
        <p:blipFill>
          <a:blip r:embed="rId8"/>
          <a:stretch>
            <a:fillRect/>
          </a:stretch>
        </p:blipFill>
        <p:spPr>
          <a:xfrm>
            <a:off x="3140146" y="2386110"/>
            <a:ext cx="2961311" cy="2220983"/>
          </a:xfrm>
          <a:prstGeom prst="rect">
            <a:avLst/>
          </a:prstGeom>
        </p:spPr>
        <p:style>
          <a:lnRef idx="2">
            <a:schemeClr val="dk1"/>
          </a:lnRef>
          <a:fillRef idx="1">
            <a:schemeClr val="lt1"/>
          </a:fillRef>
          <a:effectRef idx="0">
            <a:schemeClr val="dk1"/>
          </a:effectRef>
          <a:fontRef idx="minor">
            <a:schemeClr val="dk1"/>
          </a:fontRef>
        </p:style>
      </p:pic>
      <p:pic>
        <p:nvPicPr>
          <p:cNvPr id="22" name="Picture 21"/>
          <p:cNvPicPr>
            <a:picLocks noChangeAspect="1"/>
          </p:cNvPicPr>
          <p:nvPr/>
        </p:nvPicPr>
        <p:blipFill>
          <a:blip r:embed="rId9"/>
          <a:stretch>
            <a:fillRect/>
          </a:stretch>
        </p:blipFill>
        <p:spPr>
          <a:xfrm>
            <a:off x="6177597" y="2390393"/>
            <a:ext cx="2955598" cy="2216699"/>
          </a:xfrm>
          <a:prstGeom prst="rect">
            <a:avLst/>
          </a:prstGeom>
        </p:spPr>
        <p:style>
          <a:lnRef idx="2">
            <a:schemeClr val="dk1"/>
          </a:lnRef>
          <a:fillRef idx="1">
            <a:schemeClr val="lt1"/>
          </a:fillRef>
          <a:effectRef idx="0">
            <a:schemeClr val="dk1"/>
          </a:effectRef>
          <a:fontRef idx="minor">
            <a:schemeClr val="dk1"/>
          </a:fontRef>
        </p:style>
      </p:pic>
      <p:pic>
        <p:nvPicPr>
          <p:cNvPr id="23" name="Picture 22"/>
          <p:cNvPicPr>
            <a:picLocks noChangeAspect="1"/>
          </p:cNvPicPr>
          <p:nvPr/>
        </p:nvPicPr>
        <p:blipFill>
          <a:blip r:embed="rId10"/>
          <a:stretch>
            <a:fillRect/>
          </a:stretch>
        </p:blipFill>
        <p:spPr>
          <a:xfrm>
            <a:off x="6177597" y="86096"/>
            <a:ext cx="2966403" cy="2224802"/>
          </a:xfrm>
          <a:prstGeom prst="rect">
            <a:avLst/>
          </a:prstGeom>
        </p:spPr>
        <p:style>
          <a:lnRef idx="2">
            <a:schemeClr val="dk1"/>
          </a:lnRef>
          <a:fillRef idx="1">
            <a:schemeClr val="lt1"/>
          </a:fillRef>
          <a:effectRef idx="0">
            <a:schemeClr val="dk1"/>
          </a:effectRef>
          <a:fontRef idx="minor">
            <a:schemeClr val="dk1"/>
          </a:fontRef>
        </p:style>
      </p:pic>
      <p:pic>
        <p:nvPicPr>
          <p:cNvPr id="25" name="Picture 24"/>
          <p:cNvPicPr>
            <a:picLocks noChangeAspect="1"/>
          </p:cNvPicPr>
          <p:nvPr/>
        </p:nvPicPr>
        <p:blipFill>
          <a:blip r:embed="rId11"/>
          <a:stretch>
            <a:fillRect/>
          </a:stretch>
        </p:blipFill>
        <p:spPr>
          <a:xfrm>
            <a:off x="3140146" y="89915"/>
            <a:ext cx="2961311" cy="2220983"/>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583167" cy="1143000"/>
          </a:xfrm>
        </p:spPr>
        <p:txBody>
          <a:bodyPr/>
          <a:lstStyle/>
          <a:p>
            <a:r>
              <a:rPr lang="en-US" b="1" dirty="0" smtClean="0">
                <a:solidFill>
                  <a:srgbClr val="F79646"/>
                </a:solidFill>
                <a:latin typeface="Ubuntu"/>
                <a:cs typeface="Ubuntu"/>
              </a:rPr>
              <a:t>Uses of </a:t>
            </a:r>
            <a:r>
              <a:rPr lang="en-US" b="1" dirty="0" smtClean="0">
                <a:solidFill>
                  <a:srgbClr val="F79646"/>
                </a:solidFill>
                <a:latin typeface="Ubuntu"/>
                <a:cs typeface="Ubuntu"/>
              </a:rPr>
              <a:t>reflection </a:t>
            </a:r>
            <a:r>
              <a:rPr lang="en-US" b="1" dirty="0" smtClean="0">
                <a:solidFill>
                  <a:srgbClr val="F79646"/>
                </a:solidFill>
                <a:latin typeface="Ubuntu"/>
                <a:cs typeface="Ubuntu"/>
              </a:rPr>
              <a:t>in Android </a:t>
            </a:r>
            <a:r>
              <a:rPr lang="en-US" b="1" dirty="0" smtClean="0">
                <a:solidFill>
                  <a:srgbClr val="F79646"/>
                </a:solidFill>
                <a:latin typeface="Ubuntu"/>
                <a:cs typeface="Ubuntu"/>
              </a:rPr>
              <a:t>apps</a:t>
            </a:r>
            <a:endParaRPr lang="en-US" b="1" dirty="0">
              <a:solidFill>
                <a:srgbClr val="F79646"/>
              </a:solidFill>
              <a:latin typeface="Ubuntu"/>
              <a:cs typeface="Ubuntu"/>
            </a:endParaRPr>
          </a:p>
        </p:txBody>
      </p:sp>
      <p:sp>
        <p:nvSpPr>
          <p:cNvPr id="3" name="Text Placeholder 2"/>
          <p:cNvSpPr>
            <a:spLocks noGrp="1"/>
          </p:cNvSpPr>
          <p:nvPr>
            <p:ph type="body" idx="1"/>
          </p:nvPr>
        </p:nvSpPr>
        <p:spPr/>
        <p:txBody>
          <a:bodyPr/>
          <a:lstStyle/>
          <a:p>
            <a:r>
              <a:rPr lang="en-US" dirty="0" smtClean="0">
                <a:latin typeface="Ubuntu"/>
                <a:cs typeface="Ubuntu"/>
              </a:rPr>
              <a:t>35 F-droid apps were evaluated (10+25)</a:t>
            </a:r>
          </a:p>
          <a:p>
            <a:pPr lvl="1"/>
            <a:r>
              <a:rPr lang="en-US" dirty="0" smtClean="0">
                <a:latin typeface="Ubuntu"/>
                <a:cs typeface="Ubuntu"/>
              </a:rPr>
              <a:t>Total of 142 reflective invocations</a:t>
            </a:r>
          </a:p>
          <a:p>
            <a:pPr lvl="2"/>
            <a:r>
              <a:rPr lang="en-US" dirty="0" smtClean="0">
                <a:latin typeface="Ubuntu"/>
                <a:cs typeface="Ubuntu"/>
              </a:rPr>
              <a:t>81% to provide backward compatibility</a:t>
            </a:r>
          </a:p>
          <a:p>
            <a:pPr lvl="2"/>
            <a:r>
              <a:rPr lang="en-US" dirty="0" smtClean="0">
                <a:latin typeface="Ubuntu"/>
                <a:cs typeface="Ubuntu"/>
              </a:rPr>
              <a:t>6% to access non-public/hidden methods</a:t>
            </a:r>
          </a:p>
          <a:p>
            <a:pPr lvl="2"/>
            <a:r>
              <a:rPr lang="en-US" dirty="0" smtClean="0">
                <a:latin typeface="Ubuntu"/>
                <a:cs typeface="Ubuntu"/>
              </a:rPr>
              <a:t>13% </a:t>
            </a:r>
            <a:r>
              <a:rPr lang="en-US" dirty="0" smtClean="0">
                <a:latin typeface="Ubuntu"/>
                <a:cs typeface="Ubuntu"/>
              </a:rPr>
              <a:t>are for </a:t>
            </a:r>
            <a:r>
              <a:rPr lang="en-US" dirty="0" smtClean="0">
                <a:latin typeface="Ubuntu"/>
                <a:cs typeface="Ubuntu"/>
              </a:rPr>
              <a:t>other cases (duck-typing)</a:t>
            </a:r>
            <a:endParaRPr lang="en-US" dirty="0">
              <a:latin typeface="Ubuntu"/>
              <a:cs typeface="Ubuntu"/>
            </a:endParaRPr>
          </a:p>
        </p:txBody>
      </p:sp>
    </p:spTree>
    <p:extLst>
      <p:ext uri="{BB962C8B-B14F-4D97-AF65-F5344CB8AC3E}">
        <p14:creationId xmlns:p14="http://schemas.microsoft.com/office/powerpoint/2010/main" val="240877064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79410" cy="1143000"/>
          </a:xfrm>
        </p:spPr>
        <p:txBody>
          <a:bodyPr/>
          <a:lstStyle/>
          <a:p>
            <a:r>
              <a:rPr lang="en-US" b="1" dirty="0" smtClean="0">
                <a:solidFill>
                  <a:srgbClr val="F79646"/>
                </a:solidFill>
                <a:latin typeface="Ubuntu"/>
                <a:cs typeface="Ubuntu"/>
              </a:rPr>
              <a:t>Reflection </a:t>
            </a:r>
            <a:r>
              <a:rPr lang="en-US" b="1" dirty="0" smtClean="0">
                <a:solidFill>
                  <a:srgbClr val="F79646"/>
                </a:solidFill>
                <a:latin typeface="Ubuntu"/>
                <a:cs typeface="Ubuntu"/>
              </a:rPr>
              <a:t>type </a:t>
            </a:r>
            <a:r>
              <a:rPr lang="en-US" b="1" dirty="0">
                <a:solidFill>
                  <a:srgbClr val="F79646"/>
                </a:solidFill>
                <a:latin typeface="Ubuntu"/>
                <a:cs typeface="Ubuntu"/>
              </a:rPr>
              <a:t>i</a:t>
            </a:r>
            <a:r>
              <a:rPr lang="en-US" b="1" dirty="0" smtClean="0">
                <a:solidFill>
                  <a:srgbClr val="F79646"/>
                </a:solidFill>
                <a:latin typeface="Ubuntu"/>
                <a:cs typeface="Ubuntu"/>
              </a:rPr>
              <a:t>nference </a:t>
            </a:r>
            <a:r>
              <a:rPr lang="en-US" b="1" dirty="0">
                <a:solidFill>
                  <a:srgbClr val="F79646"/>
                </a:solidFill>
                <a:latin typeface="Ubuntu"/>
                <a:cs typeface="Ubuntu"/>
              </a:rPr>
              <a:t>r</a:t>
            </a:r>
            <a:r>
              <a:rPr lang="en-US" b="1" dirty="0" smtClean="0">
                <a:solidFill>
                  <a:srgbClr val="F79646"/>
                </a:solidFill>
                <a:latin typeface="Ubuntu"/>
                <a:cs typeface="Ubuntu"/>
              </a:rPr>
              <a:t>ules</a:t>
            </a:r>
            <a:endParaRPr lang="en-US" b="1" dirty="0">
              <a:solidFill>
                <a:srgbClr val="F79646"/>
              </a:solidFill>
              <a:latin typeface="Ubuntu"/>
              <a:cs typeface="Ubuntu"/>
            </a:endParaRPr>
          </a:p>
        </p:txBody>
      </p:sp>
      <p:pic>
        <p:nvPicPr>
          <p:cNvPr id="3" name="Picture 2"/>
          <p:cNvPicPr>
            <a:picLocks noChangeAspect="1"/>
          </p:cNvPicPr>
          <p:nvPr/>
        </p:nvPicPr>
        <p:blipFill>
          <a:blip r:embed="rId2"/>
          <a:stretch>
            <a:fillRect/>
          </a:stretch>
        </p:blipFill>
        <p:spPr>
          <a:xfrm>
            <a:off x="607137" y="1560305"/>
            <a:ext cx="3837749" cy="2013801"/>
          </a:xfrm>
          <a:prstGeom prst="rect">
            <a:avLst/>
          </a:prstGeom>
        </p:spPr>
        <p:style>
          <a:lnRef idx="2">
            <a:schemeClr val="dk1"/>
          </a:lnRef>
          <a:fillRef idx="1">
            <a:schemeClr val="lt1"/>
          </a:fillRef>
          <a:effectRef idx="0">
            <a:schemeClr val="dk1"/>
          </a:effectRef>
          <a:fontRef idx="minor">
            <a:schemeClr val="dk1"/>
          </a:fontRef>
        </p:style>
      </p:pic>
      <p:pic>
        <p:nvPicPr>
          <p:cNvPr id="4" name="Picture 3"/>
          <p:cNvPicPr>
            <a:picLocks noChangeAspect="1"/>
          </p:cNvPicPr>
          <p:nvPr/>
        </p:nvPicPr>
        <p:blipFill>
          <a:blip r:embed="rId3"/>
          <a:stretch>
            <a:fillRect/>
          </a:stretch>
        </p:blipFill>
        <p:spPr>
          <a:xfrm>
            <a:off x="4683320" y="1560305"/>
            <a:ext cx="4312947" cy="315632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69508509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79646"/>
                </a:solidFill>
                <a:latin typeface="Ubuntu"/>
                <a:cs typeface="Ubuntu"/>
              </a:rPr>
              <a:t>Intent </a:t>
            </a:r>
            <a:r>
              <a:rPr lang="en-US" b="1" dirty="0" smtClean="0">
                <a:solidFill>
                  <a:srgbClr val="F79646"/>
                </a:solidFill>
                <a:latin typeface="Ubuntu"/>
                <a:cs typeface="Ubuntu"/>
              </a:rPr>
              <a:t>type system </a:t>
            </a:r>
            <a:r>
              <a:rPr lang="en-US" b="1" dirty="0">
                <a:solidFill>
                  <a:srgbClr val="F79646"/>
                </a:solidFill>
                <a:latin typeface="Ubuntu"/>
                <a:cs typeface="Ubuntu"/>
              </a:rPr>
              <a:t>r</a:t>
            </a:r>
            <a:r>
              <a:rPr lang="en-US" b="1" dirty="0" smtClean="0">
                <a:solidFill>
                  <a:srgbClr val="F79646"/>
                </a:solidFill>
                <a:latin typeface="Ubuntu"/>
                <a:cs typeface="Ubuntu"/>
              </a:rPr>
              <a:t>ules</a:t>
            </a:r>
            <a:endParaRPr lang="en-US" b="1" dirty="0">
              <a:solidFill>
                <a:srgbClr val="F79646"/>
              </a:solidFill>
              <a:latin typeface="Ubuntu"/>
              <a:cs typeface="Ubuntu"/>
            </a:endParaRPr>
          </a:p>
        </p:txBody>
      </p:sp>
      <p:pic>
        <p:nvPicPr>
          <p:cNvPr id="4" name="Picture 3"/>
          <p:cNvPicPr>
            <a:picLocks noChangeAspect="1"/>
          </p:cNvPicPr>
          <p:nvPr/>
        </p:nvPicPr>
        <p:blipFill>
          <a:blip r:embed="rId2"/>
          <a:stretch>
            <a:fillRect/>
          </a:stretch>
        </p:blipFill>
        <p:spPr>
          <a:xfrm>
            <a:off x="457200" y="1508076"/>
            <a:ext cx="4125314" cy="5001112"/>
          </a:xfrm>
          <a:prstGeom prst="rect">
            <a:avLst/>
          </a:prstGeom>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3"/>
          <a:stretch>
            <a:fillRect/>
          </a:stretch>
        </p:blipFill>
        <p:spPr>
          <a:xfrm>
            <a:off x="5392603" y="3191190"/>
            <a:ext cx="3294197" cy="1396173"/>
          </a:xfrm>
          <a:prstGeom prst="rect">
            <a:avLst/>
          </a:prstGeom>
        </p:spPr>
        <p:style>
          <a:lnRef idx="2">
            <a:schemeClr val="dk1"/>
          </a:lnRef>
          <a:fillRef idx="1">
            <a:schemeClr val="lt1"/>
          </a:fillRef>
          <a:effectRef idx="0">
            <a:schemeClr val="dk1"/>
          </a:effectRef>
          <a:fontRef idx="minor">
            <a:schemeClr val="dk1"/>
          </a:fontRef>
        </p:style>
      </p:pic>
      <p:sp>
        <p:nvSpPr>
          <p:cNvPr id="6" name="TextBox 5"/>
          <p:cNvSpPr txBox="1"/>
          <p:nvPr/>
        </p:nvSpPr>
        <p:spPr>
          <a:xfrm>
            <a:off x="5829935" y="2785960"/>
            <a:ext cx="2610681" cy="400110"/>
          </a:xfrm>
          <a:prstGeom prst="rect">
            <a:avLst/>
          </a:prstGeom>
          <a:noFill/>
        </p:spPr>
        <p:txBody>
          <a:bodyPr wrap="square" rtlCol="0">
            <a:spAutoFit/>
          </a:bodyPr>
          <a:lstStyle/>
          <a:p>
            <a:r>
              <a:rPr lang="en-US" sz="2000" dirty="0" smtClean="0">
                <a:latin typeface="Ubuntu"/>
                <a:cs typeface="Ubuntu"/>
              </a:rPr>
              <a:t>Type inference rules</a:t>
            </a:r>
            <a:endParaRPr lang="en-US" sz="2000" dirty="0">
              <a:latin typeface="Ubuntu"/>
              <a:cs typeface="Ubuntu"/>
            </a:endParaRPr>
          </a:p>
        </p:txBody>
      </p:sp>
    </p:spTree>
    <p:extLst>
      <p:ext uri="{BB962C8B-B14F-4D97-AF65-F5344CB8AC3E}">
        <p14:creationId xmlns:p14="http://schemas.microsoft.com/office/powerpoint/2010/main" val="220767373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583167" cy="1143000"/>
          </a:xfrm>
        </p:spPr>
        <p:txBody>
          <a:bodyPr/>
          <a:lstStyle/>
          <a:p>
            <a:r>
              <a:rPr lang="en-US" b="1" dirty="0" smtClean="0">
                <a:solidFill>
                  <a:srgbClr val="F79646"/>
                </a:solidFill>
                <a:latin typeface="Ubuntu"/>
                <a:cs typeface="Ubuntu"/>
              </a:rPr>
              <a:t>Type inference evaluation</a:t>
            </a:r>
            <a:endParaRPr lang="en-US" b="1" dirty="0">
              <a:solidFill>
                <a:srgbClr val="F79646"/>
              </a:solidFill>
              <a:latin typeface="Ubuntu"/>
              <a:cs typeface="Ubuntu"/>
            </a:endParaRPr>
          </a:p>
        </p:txBody>
      </p:sp>
      <p:sp>
        <p:nvSpPr>
          <p:cNvPr id="3" name="Text Placeholder 2"/>
          <p:cNvSpPr>
            <a:spLocks noGrp="1"/>
          </p:cNvSpPr>
          <p:nvPr>
            <p:ph type="body" idx="1"/>
          </p:nvPr>
        </p:nvSpPr>
        <p:spPr>
          <a:xfrm>
            <a:off x="457200" y="1600201"/>
            <a:ext cx="8229600" cy="2385242"/>
          </a:xfrm>
        </p:spPr>
        <p:txBody>
          <a:bodyPr/>
          <a:lstStyle/>
          <a:p>
            <a:r>
              <a:rPr lang="en-US" dirty="0" smtClean="0">
                <a:latin typeface="Ubuntu"/>
                <a:cs typeface="Ubuntu"/>
              </a:rPr>
              <a:t>Inference used on reflective calls</a:t>
            </a:r>
            <a:endParaRPr lang="en-US" dirty="0" smtClean="0">
              <a:latin typeface="Ubuntu"/>
              <a:cs typeface="Ubuntu"/>
            </a:endParaRPr>
          </a:p>
          <a:p>
            <a:pPr lvl="1"/>
            <a:r>
              <a:rPr lang="en-US" dirty="0" smtClean="0">
                <a:latin typeface="Ubuntu"/>
                <a:cs typeface="Ubuntu"/>
              </a:rPr>
              <a:t>52% required intra-procedural inference</a:t>
            </a:r>
          </a:p>
          <a:p>
            <a:pPr lvl="1"/>
            <a:r>
              <a:rPr lang="en-US" dirty="0" smtClean="0">
                <a:latin typeface="Ubuntu"/>
                <a:cs typeface="Ubuntu"/>
              </a:rPr>
              <a:t>41% required inter-procedural inference</a:t>
            </a:r>
          </a:p>
          <a:p>
            <a:pPr lvl="1"/>
            <a:r>
              <a:rPr lang="en-US" dirty="0" smtClean="0">
                <a:latin typeface="Ubuntu"/>
                <a:cs typeface="Ubuntu"/>
              </a:rPr>
              <a:t>7% cannot be resolved by any static analysis</a:t>
            </a:r>
          </a:p>
        </p:txBody>
      </p:sp>
      <p:sp>
        <p:nvSpPr>
          <p:cNvPr id="4" name="Text Placeholder 2"/>
          <p:cNvSpPr txBox="1">
            <a:spLocks/>
          </p:cNvSpPr>
          <p:nvPr/>
        </p:nvSpPr>
        <p:spPr>
          <a:xfrm>
            <a:off x="609600" y="4292476"/>
            <a:ext cx="8534400" cy="2385242"/>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6350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6985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r>
              <a:rPr lang="en-US" dirty="0" smtClean="0">
                <a:latin typeface="Ubuntu"/>
                <a:cs typeface="Ubuntu"/>
              </a:rPr>
              <a:t>Inference used on send intent calls</a:t>
            </a:r>
          </a:p>
          <a:p>
            <a:pPr lvl="1"/>
            <a:r>
              <a:rPr lang="en-US" dirty="0" smtClean="0">
                <a:latin typeface="Ubuntu"/>
                <a:cs typeface="Ubuntu"/>
              </a:rPr>
              <a:t>67% required intra-procedural inference</a:t>
            </a:r>
          </a:p>
          <a:p>
            <a:pPr lvl="1"/>
            <a:r>
              <a:rPr lang="en-US" dirty="0">
                <a:latin typeface="Ubuntu"/>
                <a:cs typeface="Ubuntu"/>
              </a:rPr>
              <a:t>2</a:t>
            </a:r>
            <a:r>
              <a:rPr lang="en-US" dirty="0" smtClean="0">
                <a:latin typeface="Ubuntu"/>
                <a:cs typeface="Ubuntu"/>
              </a:rPr>
              <a:t>1% required inter-procedural inference</a:t>
            </a:r>
          </a:p>
          <a:p>
            <a:pPr lvl="1"/>
            <a:r>
              <a:rPr lang="en-US" dirty="0" smtClean="0">
                <a:latin typeface="Ubuntu"/>
                <a:cs typeface="Ubuntu"/>
              </a:rPr>
              <a:t>12% required a better aliasing analysis</a:t>
            </a:r>
            <a:endParaRPr lang="en-US" dirty="0" smtClean="0">
              <a:latin typeface="Ubuntu"/>
              <a:cs typeface="Ubuntu"/>
            </a:endParaRPr>
          </a:p>
        </p:txBody>
      </p:sp>
    </p:spTree>
    <p:extLst>
      <p:ext uri="{BB962C8B-B14F-4D97-AF65-F5344CB8AC3E}">
        <p14:creationId xmlns:p14="http://schemas.microsoft.com/office/powerpoint/2010/main" val="279311401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79646"/>
                </a:solidFill>
                <a:latin typeface="Ubuntu"/>
                <a:cs typeface="Ubuntu"/>
              </a:rPr>
              <a:t>Annotation </a:t>
            </a:r>
            <a:r>
              <a:rPr lang="en-US" b="1" dirty="0" smtClean="0">
                <a:solidFill>
                  <a:srgbClr val="F79646"/>
                </a:solidFill>
                <a:latin typeface="Ubuntu"/>
                <a:cs typeface="Ubuntu"/>
              </a:rPr>
              <a:t>burden</a:t>
            </a:r>
            <a:endParaRPr lang="en-US" b="1" dirty="0">
              <a:solidFill>
                <a:srgbClr val="F79646"/>
              </a:solidFill>
              <a:latin typeface="Ubuntu"/>
              <a:cs typeface="Ubuntu"/>
            </a:endParaRPr>
          </a:p>
        </p:txBody>
      </p:sp>
      <p:sp>
        <p:nvSpPr>
          <p:cNvPr id="3" name="Text Placeholder 2"/>
          <p:cNvSpPr>
            <a:spLocks noGrp="1"/>
          </p:cNvSpPr>
          <p:nvPr>
            <p:ph type="body" idx="1"/>
          </p:nvPr>
        </p:nvSpPr>
        <p:spPr/>
        <p:txBody>
          <a:bodyPr/>
          <a:lstStyle/>
          <a:p>
            <a:r>
              <a:rPr lang="en-US" dirty="0" smtClean="0">
                <a:latin typeface="Ubuntu"/>
                <a:cs typeface="Ubuntu"/>
              </a:rPr>
              <a:t>Annotations are required for two reasons</a:t>
            </a:r>
          </a:p>
          <a:p>
            <a:pPr lvl="1"/>
            <a:r>
              <a:rPr lang="en-US" dirty="0">
                <a:latin typeface="Ubuntu"/>
                <a:cs typeface="Ubuntu"/>
              </a:rPr>
              <a:t>T</a:t>
            </a:r>
            <a:r>
              <a:rPr lang="en-US" dirty="0" smtClean="0">
                <a:latin typeface="Ubuntu"/>
                <a:cs typeface="Ubuntu"/>
              </a:rPr>
              <a:t>he downstream analysis is a modular analysis </a:t>
            </a:r>
          </a:p>
          <a:p>
            <a:pPr lvl="1"/>
            <a:r>
              <a:rPr lang="en-US" dirty="0" smtClean="0">
                <a:latin typeface="Ubuntu"/>
                <a:cs typeface="Ubuntu"/>
              </a:rPr>
              <a:t>Express facts that no static analysis can infer</a:t>
            </a:r>
          </a:p>
          <a:p>
            <a:pPr lvl="1"/>
            <a:endParaRPr lang="en-US" dirty="0">
              <a:latin typeface="Ubuntu"/>
              <a:cs typeface="Ubuntu"/>
            </a:endParaRPr>
          </a:p>
          <a:p>
            <a:r>
              <a:rPr lang="en-US" dirty="0">
                <a:latin typeface="Ubuntu"/>
                <a:cs typeface="Ubuntu"/>
              </a:rPr>
              <a:t>The average time to add </a:t>
            </a:r>
            <a:r>
              <a:rPr lang="en-US" dirty="0" smtClean="0">
                <a:latin typeface="Ubuntu"/>
                <a:cs typeface="Ubuntu"/>
              </a:rPr>
              <a:t>an annotation was one </a:t>
            </a:r>
            <a:r>
              <a:rPr lang="en-US" dirty="0">
                <a:latin typeface="Ubuntu"/>
                <a:cs typeface="Ubuntu"/>
              </a:rPr>
              <a:t>minute</a:t>
            </a:r>
          </a:p>
          <a:p>
            <a:pPr lvl="1"/>
            <a:endParaRPr lang="en-US" dirty="0" smtClean="0">
              <a:latin typeface="Ubuntu"/>
              <a:cs typeface="Ubuntu"/>
            </a:endParaRPr>
          </a:p>
          <a:p>
            <a:pPr lvl="1"/>
            <a:endParaRPr lang="en-US" dirty="0">
              <a:latin typeface="Ubuntu"/>
              <a:cs typeface="Ubuntu"/>
            </a:endParaRPr>
          </a:p>
          <a:p>
            <a:pPr lvl="1" indent="0">
              <a:buNone/>
            </a:pPr>
            <a:endParaRPr lang="en-US" dirty="0">
              <a:latin typeface="Ubuntu"/>
              <a:cs typeface="Ubuntu"/>
            </a:endParaRPr>
          </a:p>
        </p:txBody>
      </p:sp>
    </p:spTree>
    <p:extLst>
      <p:ext uri="{BB962C8B-B14F-4D97-AF65-F5344CB8AC3E}">
        <p14:creationId xmlns:p14="http://schemas.microsoft.com/office/powerpoint/2010/main" val="4063177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457200" y="1600199"/>
            <a:ext cx="8229600" cy="5490405"/>
          </a:xfrm>
          <a:prstGeom prst="rect">
            <a:avLst/>
          </a:prstGeom>
          <a:noFill/>
          <a:ln>
            <a:noFill/>
          </a:ln>
        </p:spPr>
        <p:txBody>
          <a:bodyPr lIns="91425" tIns="45700" rIns="91425" bIns="45700" anchor="t" anchorCtr="0">
            <a:noAutofit/>
          </a:bodyPr>
          <a:lstStyle/>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a.foo</a:t>
            </a:r>
            <a:r>
              <a:rPr lang="en-US" sz="3000" dirty="0">
                <a:latin typeface="Consolas"/>
                <a:ea typeface="Ubuntu"/>
                <a:cs typeface="Consolas"/>
                <a:sym typeface="Ubuntu"/>
              </a:rPr>
              <a:t>(</a:t>
            </a:r>
            <a:r>
              <a:rPr lang="en-US" sz="3000" dirty="0" err="1">
                <a:latin typeface="Consolas"/>
                <a:ea typeface="Ubuntu"/>
                <a:cs typeface="Consolas"/>
                <a:sym typeface="Ubuntu"/>
              </a:rPr>
              <a:t>b</a:t>
            </a:r>
            <a:r>
              <a:rPr lang="en-US" sz="3000" dirty="0" err="1" smtClean="0">
                <a:latin typeface="Consolas"/>
                <a:ea typeface="Ubuntu"/>
                <a:cs typeface="Consolas"/>
                <a:sym typeface="Ubuntu"/>
              </a:rPr>
              <a:t>,c</a:t>
            </a:r>
            <a:r>
              <a:rPr lang="en-US" sz="3000" dirty="0">
                <a:latin typeface="Consolas"/>
                <a:ea typeface="Ubuntu"/>
                <a:cs typeface="Consolas"/>
                <a:sym typeface="Ubuntu"/>
              </a:rPr>
              <a:t>)</a:t>
            </a:r>
            <a:r>
              <a:rPr lang="en-US" sz="3000" dirty="0" smtClean="0">
                <a:latin typeface="Consolas"/>
                <a:ea typeface="Ubuntu"/>
                <a:cs typeface="Consolas"/>
                <a:sym typeface="Ubuntu"/>
              </a:rPr>
              <a:t>;…</a:t>
            </a:r>
            <a:endParaRPr lang="en-US" sz="3000" dirty="0">
              <a:latin typeface="Consolas"/>
              <a:ea typeface="Ubuntu"/>
              <a:cs typeface="Consolas"/>
              <a:sym typeface="Ubuntu"/>
            </a:endParaRPr>
          </a:p>
          <a:p>
            <a:pPr indent="-139700">
              <a:spcBef>
                <a:spcPts val="0"/>
              </a:spcBef>
              <a:buClr>
                <a:srgbClr val="888888"/>
              </a:buClr>
              <a:buSzPct val="100000"/>
              <a:buFont typeface="Ubuntu"/>
              <a:buChar char="•"/>
            </a:pPr>
            <a:endParaRPr lang="en-US" sz="3000" dirty="0" smtClean="0">
              <a:latin typeface="Consolas"/>
              <a:ea typeface="Ubuntu"/>
              <a:cs typeface="Consolas"/>
              <a:sym typeface="Ubuntu"/>
            </a:endParaRPr>
          </a:p>
          <a:p>
            <a:pPr marL="203200" indent="0">
              <a:spcBef>
                <a:spcPts val="0"/>
              </a:spcBef>
              <a:buClr>
                <a:srgbClr val="888888"/>
              </a:buClr>
              <a:buSzPct val="100000"/>
              <a:buNone/>
            </a:pPr>
            <a:r>
              <a:rPr lang="en-US" sz="3000" dirty="0" smtClean="0">
                <a:latin typeface="Consolas"/>
                <a:ea typeface="Ubuntu"/>
                <a:cs typeface="Consolas"/>
                <a:sym typeface="Ubuntu"/>
              </a:rPr>
              <a:t> </a:t>
            </a:r>
          </a:p>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myMethod.invoke</a:t>
            </a:r>
            <a:r>
              <a:rPr lang="en-US" sz="3000" dirty="0">
                <a:latin typeface="Consolas"/>
                <a:ea typeface="Ubuntu"/>
                <a:cs typeface="Consolas"/>
                <a:sym typeface="Ubuntu"/>
              </a:rPr>
              <a:t>(</a:t>
            </a:r>
            <a:r>
              <a:rPr lang="en-US" sz="3000" dirty="0" err="1">
                <a:latin typeface="Consolas"/>
                <a:ea typeface="Ubuntu"/>
                <a:cs typeface="Consolas"/>
                <a:sym typeface="Ubuntu"/>
              </a:rPr>
              <a:t>a</a:t>
            </a:r>
            <a:r>
              <a:rPr lang="en-US" sz="3000" dirty="0" err="1" smtClean="0">
                <a:latin typeface="Consolas"/>
                <a:ea typeface="Ubuntu"/>
                <a:cs typeface="Consolas"/>
                <a:sym typeface="Ubuntu"/>
              </a:rPr>
              <a:t>,b,c</a:t>
            </a:r>
            <a:r>
              <a:rPr lang="en-US" sz="3000" dirty="0">
                <a:latin typeface="Consolas"/>
                <a:ea typeface="Ubuntu"/>
                <a:cs typeface="Consolas"/>
                <a:sym typeface="Ubuntu"/>
              </a:rPr>
              <a:t>)</a:t>
            </a:r>
            <a:r>
              <a:rPr lang="en-US" sz="3000" dirty="0" smtClean="0">
                <a:latin typeface="Consolas"/>
                <a:ea typeface="Ubuntu"/>
                <a:cs typeface="Consolas"/>
                <a:sym typeface="Ubuntu"/>
              </a:rPr>
              <a:t>;…</a:t>
            </a:r>
          </a:p>
          <a:p>
            <a:pPr indent="-139700">
              <a:spcBef>
                <a:spcPts val="0"/>
              </a:spcBef>
              <a:buClr>
                <a:srgbClr val="888888"/>
              </a:buClr>
              <a:buSzPct val="100000"/>
              <a:buFont typeface="Ubuntu"/>
              <a:buChar char="•"/>
            </a:pPr>
            <a:endParaRPr lang="en-US" sz="3000" dirty="0">
              <a:latin typeface="Consolas"/>
              <a:ea typeface="Ubuntu"/>
              <a:cs typeface="Consolas"/>
              <a:sym typeface="Ubuntu"/>
            </a:endParaRPr>
          </a:p>
          <a:p>
            <a:pPr marL="203200" indent="0">
              <a:spcBef>
                <a:spcPts val="0"/>
              </a:spcBef>
              <a:buClr>
                <a:srgbClr val="888888"/>
              </a:buClr>
              <a:buSzPct val="100000"/>
              <a:buNone/>
            </a:pPr>
            <a:endParaRPr lang="en-US" sz="3000" dirty="0" smtClean="0">
              <a:latin typeface="Ubuntu"/>
              <a:ea typeface="Ubuntu"/>
              <a:cs typeface="Ubuntu"/>
              <a:sym typeface="Ubuntu"/>
            </a:endParaRPr>
          </a:p>
          <a:p>
            <a:pPr marL="952500" lvl="2" indent="0">
              <a:spcBef>
                <a:spcPts val="0"/>
              </a:spcBef>
              <a:buClr>
                <a:srgbClr val="888888"/>
              </a:buClr>
              <a:buSzPct val="100000"/>
              <a:buNone/>
            </a:pPr>
            <a:endParaRPr lang="en-US" sz="3000" b="0" i="0" u="none" strike="noStrike" cap="none" baseline="0" dirty="0" smtClean="0">
              <a:solidFill>
                <a:schemeClr val="dk1"/>
              </a:solidFill>
              <a:latin typeface="Ubuntu"/>
              <a:ea typeface="Ubuntu"/>
              <a:cs typeface="Ubuntu"/>
              <a:sym typeface="Ubuntu"/>
              <a:rtl val="0"/>
            </a:endParaRPr>
          </a:p>
          <a:p>
            <a:pPr marL="1143000" marR="0" lvl="2" indent="-190500" algn="l" rtl="0">
              <a:lnSpc>
                <a:spcPct val="100000"/>
              </a:lnSpc>
              <a:spcBef>
                <a:spcPts val="0"/>
              </a:spcBef>
              <a:spcAft>
                <a:spcPts val="0"/>
              </a:spcAft>
              <a:buClr>
                <a:schemeClr val="dk1"/>
              </a:buClr>
              <a:buFont typeface="Arial"/>
              <a:buNone/>
            </a:pPr>
            <a:endParaRPr sz="3000" b="0" i="0" u="none" strike="noStrike" cap="none" baseline="0" dirty="0" smtClean="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p:txBody>
      </p:sp>
      <p:sp>
        <p:nvSpPr>
          <p:cNvPr id="13" name="Shape 109"/>
          <p:cNvSpPr txBox="1">
            <a:spLocks noGrp="1"/>
          </p:cNvSpPr>
          <p:nvPr>
            <p:ph type="title"/>
          </p:nvPr>
        </p:nvSpPr>
        <p:spPr>
          <a:xfrm>
            <a:off x="457199" y="274637"/>
            <a:ext cx="8517468"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Problem: imprecise </a:t>
            </a:r>
            <a:r>
              <a:rPr lang="en-US" b="1" dirty="0" smtClean="0">
                <a:solidFill>
                  <a:srgbClr val="F79646"/>
                </a:solidFill>
                <a:latin typeface="Ubuntu"/>
                <a:ea typeface="Ubuntu"/>
                <a:cs typeface="Ubuntu"/>
                <a:sym typeface="Ubuntu"/>
              </a:rPr>
              <a:t>summaries for static analyses</a:t>
            </a:r>
            <a:endParaRPr lang="en-US" sz="4400" b="1" i="0" u="none" strike="noStrike" cap="none" baseline="0" dirty="0">
              <a:solidFill>
                <a:srgbClr val="F79646"/>
              </a:solidFill>
              <a:latin typeface="Ubuntu"/>
              <a:ea typeface="Ubuntu"/>
              <a:cs typeface="Ubuntu"/>
              <a:sym typeface="Ubuntu"/>
              <a:rtl val="0"/>
            </a:endParaRPr>
          </a:p>
        </p:txBody>
      </p:sp>
      <p:sp>
        <p:nvSpPr>
          <p:cNvPr id="2" name="Oval Callout 1"/>
          <p:cNvSpPr/>
          <p:nvPr/>
        </p:nvSpPr>
        <p:spPr>
          <a:xfrm>
            <a:off x="2277809" y="2338500"/>
            <a:ext cx="3336088" cy="524145"/>
          </a:xfrm>
          <a:prstGeom prst="wedgeEllipseCallout">
            <a:avLst>
              <a:gd name="adj1" fmla="val -55430"/>
              <a:gd name="adj2" fmla="val -75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What does foo do?</a:t>
            </a:r>
            <a:endParaRPr lang="en-US" sz="2000" dirty="0">
              <a:latin typeface="ubuntu"/>
              <a:cs typeface="ubuntu"/>
            </a:endParaRPr>
          </a:p>
        </p:txBody>
      </p:sp>
      <p:sp>
        <p:nvSpPr>
          <p:cNvPr id="7" name="Oval Callout 6"/>
          <p:cNvSpPr/>
          <p:nvPr/>
        </p:nvSpPr>
        <p:spPr>
          <a:xfrm>
            <a:off x="4343349" y="1759048"/>
            <a:ext cx="4343451" cy="524145"/>
          </a:xfrm>
          <a:prstGeom prst="wedgeEllipseCallout">
            <a:avLst>
              <a:gd name="adj1" fmla="val -33296"/>
              <a:gd name="adj2" fmla="val 746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Use method summary.</a:t>
            </a:r>
            <a:endParaRPr lang="en-US" sz="2000" dirty="0">
              <a:latin typeface="ubuntu"/>
              <a:cs typeface="ubuntu"/>
            </a:endParaRPr>
          </a:p>
        </p:txBody>
      </p:sp>
      <p:sp>
        <p:nvSpPr>
          <p:cNvPr id="6" name="Oval Callout 5"/>
          <p:cNvSpPr/>
          <p:nvPr/>
        </p:nvSpPr>
        <p:spPr>
          <a:xfrm>
            <a:off x="3831163" y="3629910"/>
            <a:ext cx="4070623" cy="583419"/>
          </a:xfrm>
          <a:prstGeom prst="wedgeEllipseCallout">
            <a:avLst>
              <a:gd name="adj1" fmla="val -55430"/>
              <a:gd name="adj2" fmla="val -75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What does invoke do?</a:t>
            </a:r>
            <a:endParaRPr lang="en-US" sz="2000" dirty="0">
              <a:latin typeface="Ubuntu"/>
              <a:cs typeface="Ubuntu"/>
            </a:endParaRPr>
          </a:p>
        </p:txBody>
      </p:sp>
      <p:sp>
        <p:nvSpPr>
          <p:cNvPr id="8" name="Oval Callout 7"/>
          <p:cNvSpPr/>
          <p:nvPr/>
        </p:nvSpPr>
        <p:spPr>
          <a:xfrm>
            <a:off x="6849249" y="2926852"/>
            <a:ext cx="1837551" cy="583419"/>
          </a:xfrm>
          <a:prstGeom prst="wedgeEllipseCallout">
            <a:avLst>
              <a:gd name="adj1" fmla="val -40551"/>
              <a:gd name="adj2" fmla="val 8810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Anything!</a:t>
            </a:r>
            <a:endParaRPr lang="en-US" sz="2000" dirty="0">
              <a:latin typeface="Ubuntu"/>
              <a:cs typeface="Ubuntu"/>
            </a:endParaRPr>
          </a:p>
        </p:txBody>
      </p:sp>
    </p:spTree>
    <p:extLst>
      <p:ext uri="{BB962C8B-B14F-4D97-AF65-F5344CB8AC3E}">
        <p14:creationId xmlns:p14="http://schemas.microsoft.com/office/powerpoint/2010/main" val="21471937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457200" y="1600200"/>
            <a:ext cx="8229600" cy="5114258"/>
          </a:xfrm>
          <a:prstGeom prst="rect">
            <a:avLst/>
          </a:prstGeom>
          <a:noFill/>
          <a:ln>
            <a:noFill/>
          </a:ln>
        </p:spPr>
        <p:txBody>
          <a:bodyPr lIns="91425" tIns="45700" rIns="91425" bIns="45700" anchor="t" anchorCtr="0">
            <a:noAutofit/>
          </a:bodyPr>
          <a:lstStyle/>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a.foo</a:t>
            </a:r>
            <a:r>
              <a:rPr lang="en-US" sz="3000" dirty="0">
                <a:latin typeface="Consolas"/>
                <a:ea typeface="Ubuntu"/>
                <a:cs typeface="Consolas"/>
                <a:sym typeface="Ubuntu"/>
              </a:rPr>
              <a:t>(</a:t>
            </a:r>
            <a:r>
              <a:rPr lang="en-US" sz="3000" dirty="0" err="1">
                <a:latin typeface="Consolas"/>
                <a:ea typeface="Ubuntu"/>
                <a:cs typeface="Consolas"/>
                <a:sym typeface="Ubuntu"/>
              </a:rPr>
              <a:t>b</a:t>
            </a:r>
            <a:r>
              <a:rPr lang="en-US" sz="3000" dirty="0" err="1" smtClean="0">
                <a:latin typeface="Consolas"/>
                <a:ea typeface="Ubuntu"/>
                <a:cs typeface="Consolas"/>
                <a:sym typeface="Ubuntu"/>
              </a:rPr>
              <a:t>,c</a:t>
            </a:r>
            <a:r>
              <a:rPr lang="en-US" sz="3000" dirty="0">
                <a:latin typeface="Consolas"/>
                <a:ea typeface="Ubuntu"/>
                <a:cs typeface="Consolas"/>
                <a:sym typeface="Ubuntu"/>
              </a:rPr>
              <a:t>)</a:t>
            </a:r>
            <a:r>
              <a:rPr lang="en-US" sz="3000" dirty="0" smtClean="0">
                <a:latin typeface="Consolas"/>
                <a:ea typeface="Ubuntu"/>
                <a:cs typeface="Consolas"/>
                <a:sym typeface="Ubuntu"/>
              </a:rPr>
              <a:t>;…</a:t>
            </a:r>
            <a:endParaRPr lang="en-US" sz="3000" dirty="0">
              <a:latin typeface="Consolas"/>
              <a:ea typeface="Ubuntu"/>
              <a:cs typeface="Consolas"/>
              <a:sym typeface="Ubuntu"/>
            </a:endParaRPr>
          </a:p>
          <a:p>
            <a:pPr indent="-139700">
              <a:spcBef>
                <a:spcPts val="0"/>
              </a:spcBef>
              <a:buClr>
                <a:srgbClr val="888888"/>
              </a:buClr>
              <a:buSzPct val="100000"/>
              <a:buFont typeface="Ubuntu"/>
              <a:buChar char="•"/>
            </a:pPr>
            <a:endParaRPr lang="en-US" sz="3000" dirty="0" smtClean="0">
              <a:latin typeface="Consolas"/>
              <a:ea typeface="Ubuntu"/>
              <a:cs typeface="Consolas"/>
              <a:sym typeface="Ubuntu"/>
            </a:endParaRPr>
          </a:p>
          <a:p>
            <a:pPr marL="203200" indent="0">
              <a:spcBef>
                <a:spcPts val="0"/>
              </a:spcBef>
              <a:buClr>
                <a:srgbClr val="888888"/>
              </a:buClr>
              <a:buSzPct val="100000"/>
              <a:buNone/>
            </a:pPr>
            <a:r>
              <a:rPr lang="en-US" sz="3000" dirty="0" smtClean="0">
                <a:latin typeface="Consolas"/>
                <a:ea typeface="Ubuntu"/>
                <a:cs typeface="Consolas"/>
                <a:sym typeface="Ubuntu"/>
              </a:rPr>
              <a:t> </a:t>
            </a:r>
          </a:p>
          <a:p>
            <a:pPr marL="203200" indent="0">
              <a:spcBef>
                <a:spcPts val="0"/>
              </a:spcBef>
              <a:buClr>
                <a:srgbClr val="888888"/>
              </a:buClr>
              <a:buSzPct val="100000"/>
              <a:buNone/>
            </a:pPr>
            <a:r>
              <a:rPr lang="en-US" sz="3000" dirty="0" smtClean="0">
                <a:latin typeface="Consolas"/>
                <a:ea typeface="Ubuntu"/>
                <a:cs typeface="Consolas"/>
                <a:sym typeface="Ubuntu"/>
              </a:rPr>
              <a:t>…</a:t>
            </a:r>
            <a:r>
              <a:rPr lang="en-US" sz="3000" dirty="0" err="1" smtClean="0">
                <a:latin typeface="Consolas"/>
                <a:ea typeface="Ubuntu"/>
                <a:cs typeface="Consolas"/>
                <a:sym typeface="Ubuntu"/>
              </a:rPr>
              <a:t>myMethod.invoke</a:t>
            </a:r>
            <a:r>
              <a:rPr lang="en-US" sz="3000" dirty="0">
                <a:latin typeface="Consolas"/>
                <a:ea typeface="Ubuntu"/>
                <a:cs typeface="Consolas"/>
                <a:sym typeface="Ubuntu"/>
              </a:rPr>
              <a:t>(</a:t>
            </a:r>
            <a:r>
              <a:rPr lang="en-US" sz="3000" dirty="0" err="1">
                <a:latin typeface="Consolas"/>
                <a:ea typeface="Ubuntu"/>
                <a:cs typeface="Consolas"/>
                <a:sym typeface="Ubuntu"/>
              </a:rPr>
              <a:t>a</a:t>
            </a:r>
            <a:r>
              <a:rPr lang="en-US" sz="3000" dirty="0" err="1" smtClean="0">
                <a:latin typeface="Consolas"/>
                <a:ea typeface="Ubuntu"/>
                <a:cs typeface="Consolas"/>
                <a:sym typeface="Ubuntu"/>
              </a:rPr>
              <a:t>,b,c</a:t>
            </a:r>
            <a:r>
              <a:rPr lang="en-US" sz="3000" dirty="0">
                <a:latin typeface="Consolas"/>
                <a:ea typeface="Ubuntu"/>
                <a:cs typeface="Consolas"/>
                <a:sym typeface="Ubuntu"/>
              </a:rPr>
              <a:t>)</a:t>
            </a:r>
            <a:r>
              <a:rPr lang="en-US" sz="3000" dirty="0" smtClean="0">
                <a:latin typeface="Consolas"/>
                <a:ea typeface="Ubuntu"/>
                <a:cs typeface="Consolas"/>
                <a:sym typeface="Ubuntu"/>
              </a:rPr>
              <a:t>;…</a:t>
            </a:r>
          </a:p>
          <a:p>
            <a:pPr indent="-139700">
              <a:spcBef>
                <a:spcPts val="0"/>
              </a:spcBef>
              <a:buClr>
                <a:srgbClr val="888888"/>
              </a:buClr>
              <a:buSzPct val="100000"/>
              <a:buFont typeface="Ubuntu"/>
              <a:buChar char="•"/>
            </a:pPr>
            <a:endParaRPr lang="en-US" sz="3000" dirty="0">
              <a:latin typeface="Consolas"/>
              <a:ea typeface="Ubuntu"/>
              <a:cs typeface="Consolas"/>
              <a:sym typeface="Ubuntu"/>
            </a:endParaRPr>
          </a:p>
          <a:p>
            <a:pPr marL="203200" indent="0">
              <a:spcBef>
                <a:spcPts val="0"/>
              </a:spcBef>
              <a:buClr>
                <a:srgbClr val="888888"/>
              </a:buClr>
              <a:buSzPct val="100000"/>
              <a:buNone/>
            </a:pPr>
            <a:endParaRPr lang="en-US" sz="3000" dirty="0" smtClean="0">
              <a:latin typeface="Ubuntu"/>
              <a:ea typeface="Ubuntu"/>
              <a:cs typeface="Ubuntu"/>
              <a:sym typeface="Ubuntu"/>
            </a:endParaRPr>
          </a:p>
          <a:p>
            <a:pPr indent="-190500">
              <a:spcBef>
                <a:spcPts val="0"/>
              </a:spcBef>
              <a:buClr>
                <a:srgbClr val="888888"/>
              </a:buClr>
              <a:buSzPct val="100000"/>
              <a:buFont typeface="Ubuntu"/>
              <a:buChar char="•"/>
            </a:pPr>
            <a:r>
              <a:rPr lang="en-US" sz="3000" dirty="0" smtClean="0">
                <a:latin typeface="Ubuntu"/>
                <a:ea typeface="Ubuntu"/>
                <a:cs typeface="Ubuntu"/>
                <a:sym typeface="Ubuntu"/>
              </a:rPr>
              <a:t>Sound analysis </a:t>
            </a:r>
            <a:r>
              <a:rPr lang="en-US" sz="3000" dirty="0">
                <a:latin typeface="Ubuntu"/>
                <a:ea typeface="Ubuntu"/>
                <a:cs typeface="Ubuntu"/>
                <a:sym typeface="Ubuntu"/>
              </a:rPr>
              <a:t>→</a:t>
            </a:r>
            <a:r>
              <a:rPr lang="en-US" sz="3000" dirty="0" smtClean="0">
                <a:latin typeface="Ubuntu"/>
                <a:ea typeface="Ubuntu"/>
                <a:cs typeface="Ubuntu"/>
                <a:sym typeface="Ubuntu"/>
              </a:rPr>
              <a:t> </a:t>
            </a:r>
            <a:r>
              <a:rPr lang="en-US" sz="3000" dirty="0">
                <a:latin typeface="Ubuntu"/>
                <a:ea typeface="Ubuntu"/>
                <a:cs typeface="Ubuntu"/>
                <a:sym typeface="Ubuntu"/>
              </a:rPr>
              <a:t>Imprecise</a:t>
            </a:r>
            <a:endParaRPr sz="3000" b="0" i="0" u="none" strike="noStrike" cap="none" baseline="0" dirty="0" smtClean="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Ubuntu"/>
              <a:ea typeface="Ubuntu"/>
              <a:cs typeface="Ubuntu"/>
              <a:sym typeface="Ubuntu"/>
              <a:rtl val="0"/>
            </a:endParaRPr>
          </a:p>
        </p:txBody>
      </p:sp>
      <p:sp>
        <p:nvSpPr>
          <p:cNvPr id="13" name="Shape 109"/>
          <p:cNvSpPr txBox="1">
            <a:spLocks noGrp="1"/>
          </p:cNvSpPr>
          <p:nvPr>
            <p:ph type="title"/>
          </p:nvPr>
        </p:nvSpPr>
        <p:spPr>
          <a:xfrm>
            <a:off x="457199" y="274637"/>
            <a:ext cx="8517468" cy="1143000"/>
          </a:xfrm>
          <a:prstGeom prst="rect">
            <a:avLst/>
          </a:prstGeom>
          <a:noFill/>
          <a:ln>
            <a:noFill/>
          </a:ln>
        </p:spPr>
        <p:txBody>
          <a:bodyPr lIns="91425" tIns="45700" rIns="91425" bIns="45700" anchor="ctr" anchorCtr="0">
            <a:noAutofit/>
          </a:bodyPr>
          <a:lstStyle/>
          <a:p>
            <a:pPr lvl="0">
              <a:buSzPct val="25000"/>
            </a:pPr>
            <a:r>
              <a:rPr lang="en-US" b="1" dirty="0">
                <a:solidFill>
                  <a:srgbClr val="F79646"/>
                </a:solidFill>
                <a:latin typeface="Ubuntu"/>
                <a:ea typeface="Ubuntu"/>
                <a:cs typeface="Ubuntu"/>
                <a:sym typeface="Ubuntu"/>
              </a:rPr>
              <a:t>Problem: imprecise </a:t>
            </a:r>
            <a:r>
              <a:rPr lang="en-US" b="1" dirty="0" smtClean="0">
                <a:solidFill>
                  <a:srgbClr val="F79646"/>
                </a:solidFill>
                <a:latin typeface="Ubuntu"/>
                <a:ea typeface="Ubuntu"/>
                <a:cs typeface="Ubuntu"/>
                <a:sym typeface="Ubuntu"/>
              </a:rPr>
              <a:t>summaries for static analyses</a:t>
            </a:r>
            <a:endParaRPr lang="en-US" sz="4400" b="1" i="0" u="none" strike="noStrike" cap="none" baseline="0" dirty="0">
              <a:solidFill>
                <a:srgbClr val="F79646"/>
              </a:solidFill>
              <a:latin typeface="Ubuntu"/>
              <a:ea typeface="Ubuntu"/>
              <a:cs typeface="Ubuntu"/>
              <a:sym typeface="Ubuntu"/>
              <a:rtl val="0"/>
            </a:endParaRPr>
          </a:p>
        </p:txBody>
      </p:sp>
      <p:sp>
        <p:nvSpPr>
          <p:cNvPr id="2" name="Oval Callout 1"/>
          <p:cNvSpPr/>
          <p:nvPr/>
        </p:nvSpPr>
        <p:spPr>
          <a:xfrm>
            <a:off x="2277809" y="2338500"/>
            <a:ext cx="3336088" cy="524145"/>
          </a:xfrm>
          <a:prstGeom prst="wedgeEllipseCallout">
            <a:avLst>
              <a:gd name="adj1" fmla="val -55430"/>
              <a:gd name="adj2" fmla="val -75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What does foo do?</a:t>
            </a:r>
            <a:endParaRPr lang="en-US" sz="2000" dirty="0">
              <a:latin typeface="ubuntu"/>
              <a:cs typeface="ubuntu"/>
            </a:endParaRPr>
          </a:p>
        </p:txBody>
      </p:sp>
      <p:sp>
        <p:nvSpPr>
          <p:cNvPr id="5" name="Oval Callout 4"/>
          <p:cNvSpPr/>
          <p:nvPr/>
        </p:nvSpPr>
        <p:spPr>
          <a:xfrm>
            <a:off x="3831163" y="3629910"/>
            <a:ext cx="4070623" cy="583419"/>
          </a:xfrm>
          <a:prstGeom prst="wedgeEllipseCallout">
            <a:avLst>
              <a:gd name="adj1" fmla="val -55430"/>
              <a:gd name="adj2" fmla="val -75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What does invoke do?</a:t>
            </a:r>
            <a:endParaRPr lang="en-US" sz="2000" dirty="0">
              <a:latin typeface="Ubuntu"/>
              <a:cs typeface="Ubuntu"/>
            </a:endParaRPr>
          </a:p>
        </p:txBody>
      </p:sp>
      <p:sp>
        <p:nvSpPr>
          <p:cNvPr id="7" name="Oval Callout 6"/>
          <p:cNvSpPr/>
          <p:nvPr/>
        </p:nvSpPr>
        <p:spPr>
          <a:xfrm>
            <a:off x="4343349" y="1759048"/>
            <a:ext cx="4343451" cy="524145"/>
          </a:xfrm>
          <a:prstGeom prst="wedgeEllipseCallout">
            <a:avLst>
              <a:gd name="adj1" fmla="val -33296"/>
              <a:gd name="adj2" fmla="val 746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Use method summary.</a:t>
            </a:r>
            <a:endParaRPr lang="en-US" sz="2000" dirty="0">
              <a:latin typeface="ubuntu"/>
              <a:cs typeface="ubuntu"/>
            </a:endParaRPr>
          </a:p>
        </p:txBody>
      </p:sp>
      <p:sp>
        <p:nvSpPr>
          <p:cNvPr id="8" name="Oval Callout 7"/>
          <p:cNvSpPr/>
          <p:nvPr/>
        </p:nvSpPr>
        <p:spPr>
          <a:xfrm>
            <a:off x="6849249" y="2926852"/>
            <a:ext cx="1837551" cy="583419"/>
          </a:xfrm>
          <a:prstGeom prst="wedgeEllipseCallout">
            <a:avLst>
              <a:gd name="adj1" fmla="val -40551"/>
              <a:gd name="adj2" fmla="val 8810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Ubuntu"/>
                <a:cs typeface="Ubuntu"/>
              </a:rPr>
              <a:t>Anything!</a:t>
            </a:r>
            <a:endParaRPr lang="en-US" sz="2000" dirty="0">
              <a:latin typeface="Ubuntu"/>
              <a:cs typeface="Ubuntu"/>
            </a:endParaRPr>
          </a:p>
        </p:txBody>
      </p:sp>
    </p:spTree>
    <p:extLst>
      <p:ext uri="{BB962C8B-B14F-4D97-AF65-F5344CB8AC3E}">
        <p14:creationId xmlns:p14="http://schemas.microsoft.com/office/powerpoint/2010/main" val="237529496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20095</TotalTime>
  <Words>6582</Words>
  <Application>Microsoft Macintosh PowerPoint</Application>
  <PresentationFormat>On-screen Show (4:3)</PresentationFormat>
  <Paragraphs>1121</Paragraphs>
  <Slides>79</Slides>
  <Notes>74</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Static Resolution of Implicit Control Flow for Reflection and Message-Passing</vt:lpstr>
      <vt:lpstr>Implicit control flow</vt:lpstr>
      <vt:lpstr>Problem: imprecise summaries for static analyses</vt:lpstr>
      <vt:lpstr>Problem: imprecise summaries for static analyses</vt:lpstr>
      <vt:lpstr>Problem: imprecise summaries for static analyses</vt:lpstr>
      <vt:lpstr>Problem: imprecise summaries for static analyses</vt:lpstr>
      <vt:lpstr>Problem: imprecise summaries for static analyses</vt:lpstr>
      <vt:lpstr>Problem: imprecise summaries for static analyses</vt:lpstr>
      <vt:lpstr>Problem: imprecise summaries for static analyses</vt:lpstr>
      <vt:lpstr>Problem: imprecise summaries for static analyses</vt:lpstr>
      <vt:lpstr>Problem: imprecise summaries for static analyses</vt:lpstr>
      <vt:lpstr>Android</vt:lpstr>
      <vt:lpstr>Implicit control flow is pervasive in Android</vt:lpstr>
      <vt:lpstr>Resolving implicit control flow</vt:lpstr>
      <vt:lpstr>PowerPoint Presentation</vt:lpstr>
      <vt:lpstr>Non-interference type system</vt:lpstr>
      <vt:lpstr>Non-interference type system</vt:lpstr>
      <vt:lpstr>Use of reflection – Aarddict</vt:lpstr>
      <vt:lpstr>Use of reflection – Aarddict</vt:lpstr>
      <vt:lpstr>Use of reflection – Aarddict</vt:lpstr>
      <vt:lpstr>Use of reflection – Aarddict</vt:lpstr>
      <vt:lpstr>Use of reflection – Aarddict</vt:lpstr>
      <vt:lpstr>Use of reflection – Aarddict</vt:lpstr>
      <vt:lpstr>Use of reflection – Aarddict</vt:lpstr>
      <vt:lpstr>Use of reflection – Aarddict</vt:lpstr>
      <vt:lpstr>Use of reflection – Aarddict</vt:lpstr>
      <vt:lpstr>Intent payloads </vt:lpstr>
      <vt:lpstr>Intent payloads </vt:lpstr>
      <vt:lpstr> Use of intent  payloads – Aarddict </vt:lpstr>
      <vt:lpstr> Use of intent  payloads – Aarddict </vt:lpstr>
      <vt:lpstr> Use of intent  payloads – Aarddict </vt:lpstr>
      <vt:lpstr> Use of intent  payloads – Aarddict </vt:lpstr>
      <vt:lpstr> Use of intent  payloads – Aarddict </vt:lpstr>
      <vt:lpstr> Use of intent  payloads – Aarddict </vt:lpstr>
      <vt:lpstr> Use of intent  payloads – Aarddict </vt:lpstr>
      <vt:lpstr> Use of intent  payloads – Aarddict </vt:lpstr>
      <vt:lpstr> Use of intent  payloads – Aarddict </vt:lpstr>
      <vt:lpstr> Use of intent  payloads – Aarddict </vt:lpstr>
      <vt:lpstr>PowerPoint Presentation</vt:lpstr>
      <vt:lpstr>Reflection resolution</vt:lpstr>
      <vt:lpstr>Reflection resolution</vt:lpstr>
      <vt:lpstr>Reflection resolution</vt:lpstr>
      <vt:lpstr>Reflection resolution</vt:lpstr>
      <vt:lpstr>Reflection type system Refines the Java type system</vt:lpstr>
      <vt:lpstr>Reflection type system Refines the Java type system</vt:lpstr>
      <vt:lpstr>Reflection type system Refines the Java type system</vt:lpstr>
      <vt:lpstr>Constant value analysis</vt:lpstr>
      <vt:lpstr>Constant value inference</vt:lpstr>
      <vt:lpstr>Constant value inference</vt:lpstr>
      <vt:lpstr>Constant value inference</vt:lpstr>
      <vt:lpstr>Constant value inference</vt:lpstr>
      <vt:lpstr>Constant value inference</vt:lpstr>
      <vt:lpstr>Reflection resolver</vt:lpstr>
      <vt:lpstr>PowerPoint Presentation</vt:lpstr>
      <vt:lpstr>Intent analysis</vt:lpstr>
      <vt:lpstr>Intent analysis</vt:lpstr>
      <vt:lpstr>Intent analysis</vt:lpstr>
      <vt:lpstr>Intent analysis</vt:lpstr>
      <vt:lpstr>Intent analysis</vt:lpstr>
      <vt:lpstr>Intent type system</vt:lpstr>
      <vt:lpstr>Intent type system</vt:lpstr>
      <vt:lpstr>Intent type system inference</vt:lpstr>
      <vt:lpstr>Revisiting example Aarddict</vt:lpstr>
      <vt:lpstr>PowerPoint Presentation</vt:lpstr>
      <vt:lpstr>Research questions</vt:lpstr>
      <vt:lpstr>Experimental setup</vt:lpstr>
      <vt:lpstr>Precision</vt:lpstr>
      <vt:lpstr>Precision</vt:lpstr>
      <vt:lpstr>Precision</vt:lpstr>
      <vt:lpstr>Precision</vt:lpstr>
      <vt:lpstr>Annotation overhead</vt:lpstr>
      <vt:lpstr>Related work</vt:lpstr>
      <vt:lpstr>Conclusion</vt:lpstr>
      <vt:lpstr>PowerPoint Presentation</vt:lpstr>
      <vt:lpstr>Uses of reflection in Android apps</vt:lpstr>
      <vt:lpstr>Reflection type inference rules</vt:lpstr>
      <vt:lpstr>Intent type system rules</vt:lpstr>
      <vt:lpstr>Type inference evaluation</vt:lpstr>
      <vt:lpstr>Annotation burden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 Analysis of Implicit Control Flow:  Resolving Java Reflection and  Android Intents</dc:title>
  <cp:lastModifiedBy>pbsf</cp:lastModifiedBy>
  <cp:revision>871</cp:revision>
  <cp:lastPrinted>2015-11-09T21:54:44Z</cp:lastPrinted>
  <dcterms:modified xsi:type="dcterms:W3CDTF">2015-11-12T19:29:54Z</dcterms:modified>
</cp:coreProperties>
</file>